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18"/>
  </p:notesMasterIdLst>
  <p:sldIdLst>
    <p:sldId id="256" r:id="rId5"/>
    <p:sldId id="312" r:id="rId6"/>
    <p:sldId id="265" r:id="rId7"/>
    <p:sldId id="266" r:id="rId8"/>
    <p:sldId id="267" r:id="rId9"/>
    <p:sldId id="268" r:id="rId10"/>
    <p:sldId id="317" r:id="rId11"/>
    <p:sldId id="269" r:id="rId12"/>
    <p:sldId id="315" r:id="rId13"/>
    <p:sldId id="313" r:id="rId14"/>
    <p:sldId id="270" r:id="rId15"/>
    <p:sldId id="316" r:id="rId16"/>
    <p:sldId id="286" r:id="rId17"/>
    <p:sldId id="274" r:id="rId19"/>
    <p:sldId id="273" r:id="rId20"/>
    <p:sldId id="275" r:id="rId21"/>
    <p:sldId id="276" r:id="rId22"/>
    <p:sldId id="287" r:id="rId23"/>
    <p:sldId id="277" r:id="rId24"/>
    <p:sldId id="278" r:id="rId25"/>
    <p:sldId id="318" r:id="rId26"/>
    <p:sldId id="280" r:id="rId27"/>
    <p:sldId id="285" r:id="rId28"/>
    <p:sldId id="324" r:id="rId29"/>
    <p:sldId id="281" r:id="rId30"/>
    <p:sldId id="301" r:id="rId31"/>
    <p:sldId id="282" r:id="rId32"/>
    <p:sldId id="319" r:id="rId33"/>
    <p:sldId id="320" r:id="rId34"/>
    <p:sldId id="284" r:id="rId35"/>
    <p:sldId id="325" r:id="rId36"/>
    <p:sldId id="289" r:id="rId37"/>
    <p:sldId id="323" r:id="rId38"/>
    <p:sldId id="322" r:id="rId39"/>
    <p:sldId id="290" r:id="rId40"/>
  </p:sldIdLst>
  <p:sldSz cx="9144000" cy="6858000" type="screen4x3"/>
  <p:notesSz cx="6858000" cy="9144000"/>
  <p:custDataLst>
    <p:tags r:id="rId44"/>
  </p:custDataLst>
  <p:defaultTextStyle>
    <a:defPPr algn="l" rtl="0" eaLnBrk="1" hangingPunct="1">
      <a:defRPr kumimoji="0" lang="zh-CN" altLang="en-US"/>
    </a:defPPr>
    <a:lvl1pPr marL="0" indent="0" algn="l" defTabSz="914400" rtl="0" eaLnBrk="0" fontAlgn="base" hangingPunct="0">
      <a:lnSpc>
        <a:spcPct val="100000"/>
      </a:lnSpc>
      <a:spcBef>
        <a:spcPct val="0"/>
      </a:spcBef>
      <a:spcAft>
        <a:spcPct val="0"/>
      </a:spcAft>
      <a:buClrTx/>
      <a:buSzTx/>
      <a:buFontTx/>
      <a:buNone/>
      <a:defRPr kumimoji="0"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sz="2400" b="0" i="0" u="none">
        <a:solidFill>
          <a:schemeClr val="tx1"/>
        </a:solidFill>
        <a:latin typeface="Arial" panose="020B0604020202020204"/>
        <a:ea typeface="宋体" panose="02010600030101010101" pitchFamily="2" charset="-122"/>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0" y="0"/>
      </p:cViewPr>
      <p:guideLst/>
    </p:cSldViewPr>
  </p:slide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4" Type="http://schemas.openxmlformats.org/officeDocument/2006/relationships/tags" Target="tags/tag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页眉占位符 1"/>
          <p:cNvSpPr>
            <a:spLocks noGrp="1"/>
          </p:cNvSpPr>
          <p:nvPr>
            <p:ph type="hdr" sz="quarter"/>
          </p:nvPr>
        </p:nvSpPr>
        <p:spPr>
          <a:xfrm>
            <a:off x="0" y="0"/>
            <a:ext cx="2971800" cy="457200"/>
          </a:xfrm>
          <a:prstGeom prst="rect">
            <a:avLst/>
          </a:prstGeom>
        </p:spPr>
        <p:txBody>
          <a:bodyPr rtlCol="0"/>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742950" indent="-28575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11430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6002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20574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marL="0" lvl="0" indent="0" eaLnBrk="1" hangingPunct="1"/>
            <a:endParaRPr lang="zh-CN" altLang="en-US" sz="1200"/>
          </a:p>
        </p:txBody>
      </p:sp>
      <p:sp>
        <p:nvSpPr>
          <p:cNvPr id="39939" name="日期占位符 2"/>
          <p:cNvSpPr>
            <a:spLocks noGrp="1"/>
          </p:cNvSpPr>
          <p:nvPr>
            <p:ph type="dt" idx="1"/>
          </p:nvPr>
        </p:nvSpPr>
        <p:spPr>
          <a:xfrm>
            <a:off x="3884613" y="0"/>
            <a:ext cx="2971800" cy="457200"/>
          </a:xfrm>
          <a:prstGeom prst="rect">
            <a:avLst/>
          </a:prstGeom>
        </p:spPr>
        <p:txBody>
          <a:bodyPr rtlCol="0"/>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742950" indent="-28575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11430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6002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20574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marL="0" lvl="0" indent="0" algn="r" eaLnBrk="1" hangingPunct="1"/>
            <a:fld id="{A9AE7DE4-B063-45CD-9329-542E765BEF93}" type="datetime1">
              <a:rPr lang="zh-CN" altLang="en-US" sz="1200"/>
            </a:fld>
            <a:endParaRPr lang="zh-CN" altLang="en-US" sz="1200"/>
          </a:p>
        </p:txBody>
      </p:sp>
      <p:sp>
        <p:nvSpPr>
          <p:cNvPr id="39940"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39941" name="备注占位符 4"/>
          <p:cNvSpPr>
            <a:spLocks noGrp="1"/>
          </p:cNvSpPr>
          <p:nvPr>
            <p:ph type="body" sz="quarter" idx="3"/>
          </p:nvPr>
        </p:nvSpPr>
        <p:spPr>
          <a:xfrm>
            <a:off x="685800" y="4343400"/>
            <a:ext cx="5486400" cy="4114800"/>
          </a:xfrm>
          <a:prstGeom prst="rect">
            <a:avLst/>
          </a:prstGeom>
        </p:spPr>
        <p:txBody>
          <a:bodyPr rtlCol="0"/>
          <a:lstStyle>
            <a:lvl1pPr marL="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1pPr>
            <a:lvl2pPr marL="45720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2pPr>
            <a:lvl3pPr marL="91440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3pPr>
            <a:lvl4pPr marL="137160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4pPr>
            <a:lvl5pPr marL="182880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5pPr>
          </a:lstStyle>
          <a:p>
            <a:pPr lvl="0"/>
            <a:r>
              <a:t>单击此处编辑母版文本样式</a:t>
            </a:r>
          </a:p>
          <a:p>
            <a:pPr lvl="1"/>
            <a:r>
              <a:t>第二级</a:t>
            </a:r>
          </a:p>
          <a:p>
            <a:pPr lvl="2"/>
            <a:r>
              <a:t>第三级</a:t>
            </a:r>
          </a:p>
          <a:p>
            <a:pPr lvl="3"/>
            <a:r>
              <a:t>第四级</a:t>
            </a:r>
          </a:p>
          <a:p>
            <a:pPr lvl="4"/>
            <a:r>
              <a:t>第五级</a:t>
            </a:r>
          </a:p>
        </p:txBody>
      </p:sp>
      <p:sp>
        <p:nvSpPr>
          <p:cNvPr id="39942" name="页脚占位符 5"/>
          <p:cNvSpPr>
            <a:spLocks noGrp="1"/>
          </p:cNvSpPr>
          <p:nvPr>
            <p:ph type="ftr" sz="quarter" idx="4"/>
          </p:nvPr>
        </p:nvSpPr>
        <p:spPr>
          <a:xfrm>
            <a:off x="0" y="8685213"/>
            <a:ext cx="2971800" cy="457200"/>
          </a:xfrm>
          <a:prstGeom prst="rect">
            <a:avLst/>
          </a:prstGeom>
        </p:spPr>
        <p:txBody>
          <a:bodyPr rtlCol="0" anchor="b" anchorCtr="0"/>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742950" indent="-28575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11430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6002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20574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marL="0" lvl="0" indent="0" eaLnBrk="1" hangingPunct="1"/>
            <a:endParaRPr lang="zh-CN" altLang="en-US" sz="1200"/>
          </a:p>
        </p:txBody>
      </p:sp>
      <p:sp>
        <p:nvSpPr>
          <p:cNvPr id="39943" name="灯片编号占位符 6"/>
          <p:cNvSpPr>
            <a:spLocks noGrp="1"/>
          </p:cNvSpPr>
          <p:nvPr>
            <p:ph type="sldNum" sz="quarter" idx="5"/>
          </p:nvPr>
        </p:nvSpPr>
        <p:spPr>
          <a:xfrm>
            <a:off x="3884613" y="8685213"/>
            <a:ext cx="2971800" cy="457200"/>
          </a:xfrm>
          <a:prstGeom prst="rect">
            <a:avLst/>
          </a:prstGeom>
        </p:spPr>
        <p:txBody>
          <a:bodyPr rtlCol="0" anchor="b" anchorCtr="0"/>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742950" indent="-28575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11430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6002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20574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marL="0" lvl="0" indent="0" algn="r" eaLnBrk="1" hangingPunct="1"/>
            <a:fld id="{C3C7CE15-80DE-4796-9C79-6DF93B767D32}" type="slidenum">
              <a:rPr lang="zh-CN" altLang="en-US" sz="1200"/>
            </a:fld>
            <a:endParaRPr lang="zh-CN" altLang="en-US" sz="120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p:cNvSpPr>
          <p:nvPr>
            <p:ph type="sldImg"/>
          </p:nvPr>
        </p:nvSpPr>
        <p:spPr bwMode="auto">
          <a:xfrm>
            <a:off x="1143000" y="685800"/>
            <a:ext cx="4572000" cy="3429000"/>
          </a:xfrm>
          <a:prstGeom prst="rect">
            <a:avLst/>
          </a:prstGeom>
          <a:noFill/>
          <a:ln>
            <a:solidFill>
              <a:srgbClr val="000000"/>
            </a:solidFill>
            <a:miter lim="800000"/>
          </a:ln>
        </p:spPr>
      </p:sp>
      <p:sp>
        <p:nvSpPr>
          <p:cNvPr id="40963" name="备注占位符 2"/>
          <p:cNvSpPr>
            <a:spLocks noGrp="1"/>
          </p:cNvSpPr>
          <p:nvPr>
            <p:ph type="body" idx="1"/>
          </p:nvPr>
        </p:nvSpPr>
        <p:spPr bwMode="auto">
          <a:xfrm>
            <a:off x="685800" y="4343400"/>
            <a:ext cx="5486400" cy="4114800"/>
          </a:xfrm>
          <a:prstGeom prst="rect">
            <a:avLst/>
          </a:prstGeom>
          <a:noFill/>
          <a:ln>
            <a:miter lim="800000"/>
          </a:ln>
        </p:spPr>
        <p:txBody>
          <a:bodyPr vert="horz"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1pPr>
            <a:lvl2pPr marL="742950" indent="-28575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2pPr>
            <a:lvl3pPr marL="11430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3pPr>
            <a:lvl4pPr marL="16002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4pPr>
            <a:lvl5pPr marL="20574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5pPr>
          </a:lstStyle>
          <a:p>
            <a:pPr marL="0" lvl="0" indent="0" eaLnBrk="1" hangingPunct="1">
              <a:spcBef>
                <a:spcPct val="0"/>
              </a:spcBef>
            </a:pPr>
            <a:endParaRPr lang="zh-CN" altLang="en-US"/>
          </a:p>
        </p:txBody>
      </p:sp>
      <p:sp>
        <p:nvSpPr>
          <p:cNvPr id="40964" name="灯片编号占位符 3"/>
          <p:cNvSpPr>
            <a:spLocks noGrp="1"/>
          </p:cNvSpPr>
          <p:nvPr>
            <p:ph type="sldNum"/>
          </p:nvPr>
        </p:nvSpPr>
        <p:spPr>
          <a:xfrm>
            <a:off x="3884612" y="8685212"/>
            <a:ext cx="2971800" cy="457200"/>
          </a:xfrm>
          <a:prstGeom prst="rect">
            <a:avLst/>
          </a:prstGeom>
          <a:noFill/>
          <a:ln>
            <a:noFill/>
            <a:miter lim="800000"/>
          </a:ln>
        </p:spPr>
        <p:txBody>
          <a:bodyPr anchor="b" anchorCtr="0"/>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742950" indent="-28575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11430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6002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20574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marL="0" lvl="0" indent="0" algn="r" eaLnBrk="1" hangingPunct="1"/>
            <a:fld id="{FD29C0F6-9250-4A9F-A91C-D08ECFAEBFBE}"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p:cNvSpPr>
          <p:nvPr>
            <p:ph type="sldImg"/>
          </p:nvPr>
        </p:nvSpPr>
        <p:spPr bwMode="auto">
          <a:xfrm>
            <a:off x="1143000" y="685800"/>
            <a:ext cx="4572000" cy="3429000"/>
          </a:xfrm>
          <a:prstGeom prst="rect">
            <a:avLst/>
          </a:prstGeom>
          <a:noFill/>
          <a:ln>
            <a:solidFill>
              <a:srgbClr val="000000"/>
            </a:solidFill>
            <a:miter lim="800000"/>
          </a:ln>
        </p:spPr>
      </p:sp>
      <p:sp>
        <p:nvSpPr>
          <p:cNvPr id="41987" name="备注占位符 2"/>
          <p:cNvSpPr>
            <a:spLocks noGrp="1"/>
          </p:cNvSpPr>
          <p:nvPr>
            <p:ph type="body" idx="1"/>
          </p:nvPr>
        </p:nvSpPr>
        <p:spPr bwMode="auto">
          <a:xfrm>
            <a:off x="685800" y="4343400"/>
            <a:ext cx="5486400" cy="4114800"/>
          </a:xfrm>
          <a:prstGeom prst="rect">
            <a:avLst/>
          </a:prstGeom>
          <a:noFill/>
          <a:ln>
            <a:miter lim="800000"/>
          </a:ln>
        </p:spPr>
        <p:txBody>
          <a:bodyPr vert="horz"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1pPr>
            <a:lvl2pPr marL="742950" indent="-28575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2pPr>
            <a:lvl3pPr marL="11430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3pPr>
            <a:lvl4pPr marL="16002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4pPr>
            <a:lvl5pPr marL="20574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5pPr>
          </a:lstStyle>
          <a:p>
            <a:pPr marL="0" lvl="0" indent="0" eaLnBrk="1" hangingPunct="1">
              <a:spcBef>
                <a:spcPct val="0"/>
              </a:spcBef>
            </a:pPr>
            <a:endParaRPr lang="zh-CN" altLang="en-US"/>
          </a:p>
        </p:txBody>
      </p:sp>
      <p:sp>
        <p:nvSpPr>
          <p:cNvPr id="41988" name="灯片编号占位符 3"/>
          <p:cNvSpPr>
            <a:spLocks noGrp="1"/>
          </p:cNvSpPr>
          <p:nvPr>
            <p:ph type="sldNum"/>
          </p:nvPr>
        </p:nvSpPr>
        <p:spPr>
          <a:xfrm>
            <a:off x="3884612" y="8685212"/>
            <a:ext cx="2971800" cy="457200"/>
          </a:xfrm>
          <a:prstGeom prst="rect">
            <a:avLst/>
          </a:prstGeom>
          <a:noFill/>
          <a:ln>
            <a:noFill/>
            <a:miter lim="800000"/>
          </a:ln>
        </p:spPr>
        <p:txBody>
          <a:bodyPr anchor="b" anchorCtr="0"/>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742950" indent="-28575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11430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6002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20574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marL="0" lvl="0" indent="0" algn="r" eaLnBrk="1" hangingPunct="1"/>
            <a:fld id="{A3E88CDE-108E-4CED-8A3C-69046C75111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p:cNvSpPr>
          <p:nvPr>
            <p:ph type="sldImg"/>
          </p:nvPr>
        </p:nvSpPr>
        <p:spPr bwMode="auto">
          <a:xfrm>
            <a:off x="1143000" y="685800"/>
            <a:ext cx="4572000" cy="3429000"/>
          </a:xfrm>
          <a:prstGeom prst="rect">
            <a:avLst/>
          </a:prstGeom>
          <a:noFill/>
          <a:ln>
            <a:solidFill>
              <a:srgbClr val="000000"/>
            </a:solidFill>
            <a:miter lim="800000"/>
          </a:ln>
        </p:spPr>
      </p:sp>
      <p:sp>
        <p:nvSpPr>
          <p:cNvPr id="43011" name="备注占位符 2"/>
          <p:cNvSpPr>
            <a:spLocks noGrp="1"/>
          </p:cNvSpPr>
          <p:nvPr>
            <p:ph type="body" idx="1"/>
          </p:nvPr>
        </p:nvSpPr>
        <p:spPr bwMode="auto">
          <a:xfrm>
            <a:off x="685800" y="4343400"/>
            <a:ext cx="5486400" cy="4114800"/>
          </a:xfrm>
          <a:prstGeom prst="rect">
            <a:avLst/>
          </a:prstGeom>
          <a:noFill/>
          <a:ln>
            <a:miter lim="800000"/>
          </a:ln>
        </p:spPr>
        <p:txBody>
          <a:bodyPr vert="horz" wrap="square" lIns="91440" tIns="45720" rIns="91440" bIns="45720" anchor="t" anchorCtr="0"/>
          <a:lstStyle>
            <a:lvl1pPr marL="0" indent="0" algn="l" defTabSz="914400"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1pPr>
            <a:lvl2pPr marL="742950" indent="-28575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2pPr>
            <a:lvl3pPr marL="11430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3pPr>
            <a:lvl4pPr marL="16002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4pPr>
            <a:lvl5pPr marL="2057400" indent="-228600" algn="l" rtl="0" eaLnBrk="0" fontAlgn="base" hangingPunct="0">
              <a:lnSpc>
                <a:spcPct val="100000"/>
              </a:lnSpc>
              <a:spcBef>
                <a:spcPct val="30000"/>
              </a:spcBef>
              <a:spcAft>
                <a:spcPct val="0"/>
              </a:spcAft>
              <a:buClrTx/>
              <a:buSzTx/>
              <a:buFontTx/>
              <a:buNone/>
              <a:defRPr kumimoji="0" lang="zh-CN" altLang="en-US" sz="1200" b="0" i="0" u="none">
                <a:solidFill>
                  <a:schemeClr val="tx1"/>
                </a:solidFill>
                <a:latin typeface="Calibri" panose="020F0502020204030204" pitchFamily="34" charset="0"/>
                <a:ea typeface="宋体" panose="02010600030101010101" pitchFamily="2" charset="-122"/>
              </a:defRPr>
            </a:lvl5pPr>
          </a:lstStyle>
          <a:p>
            <a:pPr marL="0" lvl="0" indent="0" eaLnBrk="1" hangingPunct="1"/>
            <a:endParaRPr lang="zh-CN" altLang="en-US"/>
          </a:p>
        </p:txBody>
      </p:sp>
      <p:sp>
        <p:nvSpPr>
          <p:cNvPr id="43012" name="灯片编号占位符 3"/>
          <p:cNvSpPr>
            <a:spLocks noGrp="1"/>
          </p:cNvSpPr>
          <p:nvPr>
            <p:ph type="sldNum"/>
          </p:nvPr>
        </p:nvSpPr>
        <p:spPr>
          <a:xfrm>
            <a:off x="3884612" y="8685212"/>
            <a:ext cx="2971800" cy="457200"/>
          </a:xfrm>
          <a:prstGeom prst="rect">
            <a:avLst/>
          </a:prstGeom>
          <a:noFill/>
          <a:ln>
            <a:noFill/>
            <a:miter lim="800000"/>
          </a:ln>
        </p:spPr>
        <p:txBody>
          <a:bodyPr anchor="b" anchorCtr="0"/>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742950" indent="-28575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11430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6002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2057400" indent="-228600" algn="l"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marL="0" lvl="0" indent="0" algn="r" eaLnBrk="1" hangingPunct="1"/>
            <a:fld id="{E8533985-A4B1-4D08-A157-36D50EAF3D41}"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0"/>
            <a:ext cx="2247900" cy="6248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591300" cy="6248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371600" y="3429000"/>
            <a:ext cx="6172200" cy="762000"/>
          </a:xfrm>
        </p:spPr>
        <p:txBody>
          <a:bodyPr/>
          <a:lstStyle>
            <a:lvl1pPr>
              <a:defRPr sz="6000"/>
            </a:lvl1pPr>
          </a:lstStyle>
          <a:p>
            <a:r>
              <a:rPr lang="zh-CN" altLang="en-US"/>
              <a:t>单击此处编辑母版标题样式</a:t>
            </a:r>
            <a:endParaRPr lang="zh-CN" altLang="en-US"/>
          </a:p>
        </p:txBody>
      </p:sp>
      <p:sp>
        <p:nvSpPr>
          <p:cNvPr id="14339" name="Rectangle 3"/>
          <p:cNvSpPr>
            <a:spLocks noGrp="1" noChangeArrowheads="1"/>
          </p:cNvSpPr>
          <p:nvPr>
            <p:ph type="subTitle" idx="1"/>
          </p:nvPr>
        </p:nvSpPr>
        <p:spPr>
          <a:xfrm>
            <a:off x="1905000" y="4191000"/>
            <a:ext cx="5638800" cy="762000"/>
          </a:xfrm>
        </p:spPr>
        <p:txBody>
          <a:bodyPr/>
          <a:lstStyle>
            <a:lvl1pPr marL="0" indent="0">
              <a:defRPr sz="2400" b="0"/>
            </a:lvl1pPr>
          </a:lstStyle>
          <a:p>
            <a:r>
              <a:rPr lang="zh-CN" altLang="en-US"/>
              <a:t>单击此处编辑母版副标题样式</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752600" y="838200"/>
            <a:ext cx="3543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448300" y="838200"/>
            <a:ext cx="3543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a:ln>
                  <a:noFill/>
                </a:ln>
                <a:solidFill>
                  <a:schemeClr val="bg2"/>
                </a:solidFill>
                <a:effectLst/>
                <a:uLnTx/>
                <a:uFillTx/>
                <a:latin typeface="+mn-lt"/>
                <a:ea typeface="+mn-ea"/>
                <a:cs typeface="+mn-cs"/>
              </a:rPr>
              <a:t>单击图标添加图片</a:t>
            </a:r>
            <a:endParaRPr kumimoji="0" lang="zh-CN" altLang="en-US" sz="3200" b="1" i="0" u="none" strike="noStrike" kern="0" cap="none" spc="0" normalizeH="0" baseline="0" noProof="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7467600" cy="609600"/>
          </a:xfrm>
          <a:prstGeom prst="rect">
            <a:avLst/>
          </a:prstGeom>
          <a:noFill/>
          <a:ln>
            <a:noFill/>
            <a:miter lim="800000"/>
          </a:ln>
        </p:spPr>
        <p:txBody>
          <a:bodyPr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t>单击此处编辑母版标题样式</a:t>
            </a:r>
          </a:p>
        </p:txBody>
      </p:sp>
      <p:sp>
        <p:nvSpPr>
          <p:cNvPr id="1027" name="Rectangle 3"/>
          <p:cNvSpPr>
            <a:spLocks noGrp="1"/>
          </p:cNvSpPr>
          <p:nvPr>
            <p:ph type="body" idx="1"/>
          </p:nvPr>
        </p:nvSpPr>
        <p:spPr>
          <a:xfrm>
            <a:off x="1752600" y="838200"/>
            <a:ext cx="7239000" cy="5410200"/>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r>
              <a:t>单击此处编辑母版文本样式</a:t>
            </a:r>
          </a:p>
          <a:p>
            <a:pPr lvl="1"/>
            <a:r>
              <a:t>第二级</a:t>
            </a:r>
          </a:p>
          <a:p>
            <a:pPr lvl="2"/>
            <a:r>
              <a:t>第三级</a:t>
            </a:r>
          </a:p>
          <a:p>
            <a:pPr lvl="3"/>
            <a:r>
              <a:t>第四级</a:t>
            </a:r>
          </a:p>
          <a:p>
            <a:pPr lvl="4"/>
            <a:r>
              <a:t>第五级</a:t>
            </a:r>
          </a:p>
        </p:txBody>
      </p:sp>
      <p:sp>
        <p:nvSpPr>
          <p:cNvPr id="1028" name="Rectangle 4"/>
          <p:cNvSpPr>
            <a:spLocks noGrp="1" noChangeArrowheads="1"/>
          </p:cNvSpPr>
          <p:nvPr>
            <p:ph type="dt" sz="half" idx="2"/>
          </p:nvPr>
        </p:nvSpPr>
        <p:spPr bwMode="auto">
          <a:xfrm>
            <a:off x="0" y="6553200"/>
            <a:ext cx="1905000" cy="304800"/>
          </a:xfrm>
          <a:prstGeom prst="rect">
            <a:avLst/>
          </a:prstGeom>
          <a:noFill/>
          <a:ln w="9525">
            <a:noFill/>
            <a:miter lim="800000"/>
          </a:ln>
          <a:effectLst/>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eaLnBrk="1" hangingPunct="1"/>
            <a:endParaRPr lang="en-US" altLang="zh-CN" sz="1400">
              <a:solidFill>
                <a:schemeClr val="bg2"/>
              </a:solidFill>
              <a:latin typeface="Impact" panose="020B0806030902050204" pitchFamily="34" charset="0"/>
            </a:endParaRP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ln>
          <a:effectLst/>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algn="ctr" eaLnBrk="1" hangingPunct="1"/>
            <a:endParaRPr lang="en-US" altLang="zh-CN" sz="1400">
              <a:solidFill>
                <a:schemeClr val="bg2"/>
              </a:solidFill>
              <a:latin typeface="Impact" panose="020B0806030902050204" pitchFamily="34" charset="0"/>
            </a:endParaRP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w="9525">
            <a:noFill/>
            <a:miter lim="800000"/>
          </a:ln>
          <a:effectLst/>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algn="r" eaLnBrk="1" hangingPunct="1"/>
            <a:fld id="{528C8B36-1F7B-43B3-A61E-3EE61FB553AA}" type="slidenum">
              <a:rPr lang="en-US" altLang="zh-CN" sz="1400">
                <a:solidFill>
                  <a:schemeClr val="bg2"/>
                </a:solidFill>
                <a:latin typeface="Impact" panose="020B0806030902050204" pitchFamily="34" charset="0"/>
              </a:rPr>
            </a:fld>
            <a:endParaRPr lang="en-US" altLang="zh-CN" sz="1400">
              <a:solidFill>
                <a:schemeClr val="bg2"/>
              </a:solidFill>
              <a:latin typeface="Impact" panose="020B080603090205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marL="0" indent="0" algn="l" defTabSz="914400" rtl="0" eaLnBrk="1" fontAlgn="base" hangingPunct="1">
        <a:lnSpc>
          <a:spcPct val="100000"/>
        </a:lnSpc>
        <a:spcBef>
          <a:spcPct val="0"/>
        </a:spcBef>
        <a:spcAft>
          <a:spcPct val="0"/>
        </a:spcAft>
        <a:buClrTx/>
        <a:buSzTx/>
        <a:buFontTx/>
        <a:buNone/>
        <a:defRPr kumimoji="0" sz="4000" b="0" i="0" u="none">
          <a:solidFill>
            <a:srgbClr val="CC0066"/>
          </a:solidFill>
          <a:latin typeface="+mj-lt"/>
          <a:ea typeface="+mj-ea"/>
          <a:cs typeface="+mj-cs"/>
        </a:defRPr>
      </a:lvl1pPr>
      <a:lvl2pPr algn="l" rtl="0" eaLnBrk="1" fontAlgn="base" hangingPunct="1">
        <a:spcBef>
          <a:spcPct val="0"/>
        </a:spcBef>
        <a:spcAft>
          <a:spcPct val="0"/>
        </a:spcAft>
        <a:defRPr sz="4000">
          <a:solidFill>
            <a:srgbClr val="CC0066"/>
          </a:solidFill>
          <a:latin typeface="KabobExtrabold" pitchFamily="2" charset="0"/>
        </a:defRPr>
      </a:lvl2pPr>
      <a:lvl3pPr algn="l" rtl="0" eaLnBrk="1" fontAlgn="base" hangingPunct="1">
        <a:spcBef>
          <a:spcPct val="0"/>
        </a:spcBef>
        <a:spcAft>
          <a:spcPct val="0"/>
        </a:spcAft>
        <a:defRPr sz="4000">
          <a:solidFill>
            <a:srgbClr val="CC0066"/>
          </a:solidFill>
          <a:latin typeface="KabobExtrabold" pitchFamily="2" charset="0"/>
        </a:defRPr>
      </a:lvl3pPr>
      <a:lvl4pPr algn="l" rtl="0" eaLnBrk="1" fontAlgn="base" hangingPunct="1">
        <a:spcBef>
          <a:spcPct val="0"/>
        </a:spcBef>
        <a:spcAft>
          <a:spcPct val="0"/>
        </a:spcAft>
        <a:defRPr sz="4000">
          <a:solidFill>
            <a:srgbClr val="CC0066"/>
          </a:solidFill>
          <a:latin typeface="KabobExtrabold" pitchFamily="2" charset="0"/>
        </a:defRPr>
      </a:lvl4pPr>
      <a:lvl5pPr algn="l" rtl="0" eaLnBrk="1" fontAlgn="base" hangingPunct="1">
        <a:spcBef>
          <a:spcPct val="0"/>
        </a:spcBef>
        <a:spcAft>
          <a:spcPct val="0"/>
        </a:spcAft>
        <a:defRPr sz="4000">
          <a:solidFill>
            <a:srgbClr val="CC0066"/>
          </a:solidFill>
          <a:latin typeface="KabobExtrabold" pitchFamily="2" charset="0"/>
        </a:defRPr>
      </a:lvl5pPr>
      <a:lvl6pPr marL="457200" algn="l" rtl="0" eaLnBrk="1" fontAlgn="base" hangingPunct="1">
        <a:spcBef>
          <a:spcPct val="0"/>
        </a:spcBef>
        <a:spcAft>
          <a:spcPct val="0"/>
        </a:spcAft>
        <a:defRPr sz="4000">
          <a:solidFill>
            <a:srgbClr val="CC0066"/>
          </a:solidFill>
          <a:latin typeface="KabobExtrabold" pitchFamily="2" charset="0"/>
        </a:defRPr>
      </a:lvl6pPr>
      <a:lvl7pPr marL="914400" algn="l" rtl="0" eaLnBrk="1" fontAlgn="base" hangingPunct="1">
        <a:spcBef>
          <a:spcPct val="0"/>
        </a:spcBef>
        <a:spcAft>
          <a:spcPct val="0"/>
        </a:spcAft>
        <a:defRPr sz="4000">
          <a:solidFill>
            <a:srgbClr val="CC0066"/>
          </a:solidFill>
          <a:latin typeface="KabobExtrabold" pitchFamily="2" charset="0"/>
        </a:defRPr>
      </a:lvl7pPr>
      <a:lvl8pPr marL="1371600" algn="l" rtl="0" eaLnBrk="1" fontAlgn="base" hangingPunct="1">
        <a:spcBef>
          <a:spcPct val="0"/>
        </a:spcBef>
        <a:spcAft>
          <a:spcPct val="0"/>
        </a:spcAft>
        <a:defRPr sz="4000">
          <a:solidFill>
            <a:srgbClr val="CC0066"/>
          </a:solidFill>
          <a:latin typeface="KabobExtrabold" pitchFamily="2" charset="0"/>
        </a:defRPr>
      </a:lvl8pPr>
      <a:lvl9pPr marL="1828800" algn="l" rtl="0" eaLnBrk="1" fontAlgn="base" hangingPunct="1">
        <a:spcBef>
          <a:spcPct val="0"/>
        </a:spcBef>
        <a:spcAft>
          <a:spcPct val="0"/>
        </a:spcAft>
        <a:defRPr sz="4000">
          <a:solidFill>
            <a:srgbClr val="CC0066"/>
          </a:solidFill>
          <a:latin typeface="KabobExtrabold" pitchFamily="2" charset="0"/>
        </a:defRPr>
      </a:lvl9pPr>
    </p:titleStyle>
    <p:bodyStyle>
      <a:lvl1pPr marL="342900" indent="-342900" algn="l" defTabSz="914400" rtl="0" eaLnBrk="1" fontAlgn="base" hangingPunct="1">
        <a:lnSpc>
          <a:spcPct val="100000"/>
        </a:lnSpc>
        <a:spcBef>
          <a:spcPct val="20000"/>
        </a:spcBef>
        <a:spcAft>
          <a:spcPct val="0"/>
        </a:spcAft>
        <a:buClrTx/>
        <a:buSzTx/>
        <a:buFontTx/>
        <a:buChar char="•"/>
        <a:defRPr kumimoji="0"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sz="2000" b="1" i="0" u="none">
          <a:solidFill>
            <a:schemeClr val="bg2"/>
          </a:solidFill>
          <a:latin typeface="+mn-lt"/>
        </a:defRPr>
      </a:lvl5pPr>
      <a:lvl6pPr marL="2514600" indent="-228600" algn="l" rtl="0" eaLnBrk="1" fontAlgn="base" hangingPunct="1">
        <a:spcBef>
          <a:spcPct val="20000"/>
        </a:spcBef>
        <a:spcAft>
          <a:spcPct val="0"/>
        </a:spcAft>
        <a:defRPr b="1">
          <a:solidFill>
            <a:schemeClr val="bg2"/>
          </a:solidFill>
          <a:latin typeface="+mn-lt"/>
        </a:defRPr>
      </a:lvl6pPr>
      <a:lvl7pPr marL="2971800" indent="-228600" algn="l" rtl="0" eaLnBrk="1" fontAlgn="base" hangingPunct="1">
        <a:spcBef>
          <a:spcPct val="20000"/>
        </a:spcBef>
        <a:spcAft>
          <a:spcPct val="0"/>
        </a:spcAft>
        <a:defRPr b="1">
          <a:solidFill>
            <a:schemeClr val="bg2"/>
          </a:solidFill>
          <a:latin typeface="+mn-lt"/>
        </a:defRPr>
      </a:lvl7pPr>
      <a:lvl8pPr marL="3429000" indent="-228600" algn="l" rtl="0" eaLnBrk="1" fontAlgn="base" hangingPunct="1">
        <a:spcBef>
          <a:spcPct val="20000"/>
        </a:spcBef>
        <a:spcAft>
          <a:spcPct val="0"/>
        </a:spcAft>
        <a:defRPr b="1">
          <a:solidFill>
            <a:schemeClr val="bg2"/>
          </a:solidFill>
          <a:latin typeface="+mn-lt"/>
        </a:defRPr>
      </a:lvl8pPr>
      <a:lvl9pPr marL="3886200" indent="-228600" algn="l" rtl="0" eaLnBrk="1" fontAlgn="base" hangingPunct="1">
        <a:spcBef>
          <a:spcPct val="20000"/>
        </a:spcBef>
        <a:spcAft>
          <a:spcPct val="0"/>
        </a:spcAft>
        <a:defRPr b="1">
          <a:solidFill>
            <a:schemeClr val="bg2"/>
          </a:solidFill>
          <a:latin typeface="+mn-lt"/>
        </a:defRPr>
      </a:lvl9pPr>
    </p:bodyStyle>
    <p:otherStyle>
      <a:defPPr>
        <a:defRPr lang="zh-CN"/>
      </a:defPPr>
      <a:lvl1pPr marL="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1143000"/>
          </a:xfrm>
          <a:prstGeom prst="rect">
            <a:avLst/>
          </a:prstGeom>
          <a:noFill/>
          <a:ln>
            <a:noFill/>
            <a:miter lim="800000"/>
          </a:ln>
        </p:spPr>
        <p:txBody>
          <a:bodyPr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a:solidFill>
                  <a:schemeClr val="tx2"/>
                </a:solidFill>
                <a:latin typeface="+mj-lt"/>
                <a:ea typeface="+mj-ea"/>
                <a:cs typeface="+mj-cs"/>
              </a:defRPr>
            </a:lvl1pPr>
            <a:lvl2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9pPr>
          </a:lstStyle>
          <a:p>
            <a:pPr lvl="0"/>
            <a:r>
              <a:t>单击此处编辑母版标题样式</a:t>
            </a:r>
          </a:p>
        </p:txBody>
      </p:sp>
      <p:sp>
        <p:nvSpPr>
          <p:cNvPr id="2051" name="Rectangle 3"/>
          <p:cNvSpPr>
            <a:spLocks noGrp="1"/>
          </p:cNvSpPr>
          <p:nvPr>
            <p:ph type="body" idx="1"/>
          </p:nvPr>
        </p:nvSpPr>
        <p:spPr>
          <a:xfrm>
            <a:off x="457200" y="1600200"/>
            <a:ext cx="8229600" cy="4525962"/>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a:solidFill>
                  <a:schemeClr val="tx1"/>
                </a:solidFill>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a:solidFill>
                  <a:schemeClr val="tx1"/>
                </a:solidFill>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a:solidFill>
                  <a:schemeClr val="tx1"/>
                </a:solidFill>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a:solidFill>
                  <a:schemeClr val="tx1"/>
                </a:solidFill>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a:r>
              <a:t>单击此处编辑母版文本样式</a:t>
            </a:r>
          </a:p>
          <a:p>
            <a:pPr lvl="1"/>
            <a:r>
              <a:t>第二级</a:t>
            </a:r>
          </a:p>
          <a:p>
            <a:pPr lvl="2"/>
            <a:r>
              <a:t>第三级</a:t>
            </a:r>
          </a:p>
          <a:p>
            <a:pPr lvl="3"/>
            <a:r>
              <a:t>第四级</a:t>
            </a:r>
          </a:p>
          <a:p>
            <a:pPr lvl="4"/>
            <a:r>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eaLnBrk="1" hangingPunct="1"/>
            <a:endParaRPr lang="en-US" altLang="zh-CN" sz="1400"/>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algn="ctr" eaLnBrk="1" hangingPunct="1"/>
            <a:endParaRPr lang="en-US" altLang="zh-CN" sz="1400"/>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algn="r" eaLnBrk="1" hangingPunct="1"/>
            <a:fld id="{D8780240-6887-40BC-AA9F-924541BBBC3F}" type="slidenum">
              <a:rPr lang="en-US" altLang="zh-CN" sz="1400"/>
            </a:fld>
            <a:endParaRPr lang="en-US" altLang="zh-CN" sz="140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marL="0" indent="0" algn="ctr" defTabSz="914400" rtl="0" eaLnBrk="0" fontAlgn="base" hangingPunct="0">
        <a:lnSpc>
          <a:spcPct val="100000"/>
        </a:lnSpc>
        <a:spcBef>
          <a:spcPct val="0"/>
        </a:spcBef>
        <a:spcAft>
          <a:spcPct val="0"/>
        </a:spcAft>
        <a:buClrTx/>
        <a:buSzTx/>
        <a:buFontTx/>
        <a:buNone/>
        <a:defRPr kumimoji="0" sz="4400" b="0" i="0" u="none">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defTabSz="914400" rtl="0" eaLnBrk="0" fontAlgn="base" hangingPunct="0">
        <a:lnSpc>
          <a:spcPct val="100000"/>
        </a:lnSpc>
        <a:spcBef>
          <a:spcPct val="20000"/>
        </a:spcBef>
        <a:spcAft>
          <a:spcPct val="0"/>
        </a:spcAft>
        <a:buClrTx/>
        <a:buSzTx/>
        <a:buFontTx/>
        <a:buChar char="•"/>
        <a:defRPr kumimoji="0" sz="3200" b="0" i="0" u="none">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sz="2800" b="0" i="0" u="none">
          <a:solidFill>
            <a:schemeClr val="tx1"/>
          </a:solidFill>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a:solidFill>
            <a:schemeClr val="tx1"/>
          </a:solidFill>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sz="2000" b="0" i="0" u="none">
          <a:solidFill>
            <a:schemeClr val="tx1"/>
          </a:solidFill>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sz="2000" b="0" i="0" u="none">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0" y="0"/>
            <a:ext cx="7467600" cy="609600"/>
          </a:xfrm>
          <a:prstGeom prst="rect">
            <a:avLst/>
          </a:prstGeom>
          <a:noFill/>
          <a:ln>
            <a:noFill/>
            <a:miter lim="800000"/>
          </a:ln>
        </p:spPr>
        <p:txBody>
          <a:bodyPr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t>单击此处编辑母版标题样式</a:t>
            </a:r>
          </a:p>
        </p:txBody>
      </p:sp>
      <p:sp>
        <p:nvSpPr>
          <p:cNvPr id="3075" name="Rectangle 3"/>
          <p:cNvSpPr>
            <a:spLocks noGrp="1"/>
          </p:cNvSpPr>
          <p:nvPr>
            <p:ph type="body" idx="1"/>
          </p:nvPr>
        </p:nvSpPr>
        <p:spPr>
          <a:xfrm>
            <a:off x="1752600" y="838200"/>
            <a:ext cx="7239000" cy="5410200"/>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r>
              <a:t>单击此处编辑母版文本样式</a:t>
            </a:r>
          </a:p>
          <a:p>
            <a:pPr lvl="1"/>
            <a:r>
              <a:t>第二级</a:t>
            </a:r>
          </a:p>
          <a:p>
            <a:pPr lvl="2"/>
            <a:r>
              <a:t>第三级</a:t>
            </a:r>
          </a:p>
          <a:p>
            <a:pPr lvl="3"/>
            <a:r>
              <a:t>第四级</a:t>
            </a:r>
          </a:p>
          <a:p>
            <a:pPr lvl="4"/>
            <a:r>
              <a:t>第五级</a:t>
            </a:r>
          </a:p>
        </p:txBody>
      </p:sp>
      <p:sp>
        <p:nvSpPr>
          <p:cNvPr id="3076" name="Rectangle 4"/>
          <p:cNvSpPr>
            <a:spLocks noGrp="1" noChangeArrowheads="1"/>
          </p:cNvSpPr>
          <p:nvPr>
            <p:ph type="dt" sz="half" idx="2"/>
          </p:nvPr>
        </p:nvSpPr>
        <p:spPr bwMode="auto">
          <a:xfrm>
            <a:off x="0" y="6553200"/>
            <a:ext cx="1905000" cy="304800"/>
          </a:xfrm>
          <a:prstGeom prst="rect">
            <a:avLst/>
          </a:prstGeom>
          <a:ln>
            <a:miter lim="800000"/>
          </a:ln>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eaLnBrk="1" hangingPunct="1"/>
            <a:endParaRPr lang="en-US" altLang="zh-CN" sz="1400">
              <a:solidFill>
                <a:schemeClr val="bg2"/>
              </a:solidFill>
              <a:latin typeface="Impact" panose="020B0806030902050204" pitchFamily="34" charset="0"/>
            </a:endParaRPr>
          </a:p>
        </p:txBody>
      </p:sp>
      <p:sp>
        <p:nvSpPr>
          <p:cNvPr id="3077" name="Rectangle 5"/>
          <p:cNvSpPr>
            <a:spLocks noGrp="1" noChangeArrowheads="1"/>
          </p:cNvSpPr>
          <p:nvPr>
            <p:ph type="ftr" sz="quarter" idx="3"/>
          </p:nvPr>
        </p:nvSpPr>
        <p:spPr bwMode="auto">
          <a:xfrm>
            <a:off x="3124200" y="6553200"/>
            <a:ext cx="2895600" cy="304800"/>
          </a:xfrm>
          <a:prstGeom prst="rect">
            <a:avLst/>
          </a:prstGeom>
          <a:ln>
            <a:miter lim="800000"/>
          </a:ln>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algn="ctr" eaLnBrk="1" hangingPunct="1"/>
            <a:endParaRPr lang="en-US" altLang="zh-CN" sz="1400">
              <a:solidFill>
                <a:schemeClr val="bg2"/>
              </a:solidFill>
              <a:latin typeface="Impact" panose="020B0806030902050204" pitchFamily="34" charset="0"/>
            </a:endParaRPr>
          </a:p>
        </p:txBody>
      </p:sp>
      <p:sp>
        <p:nvSpPr>
          <p:cNvPr id="3078" name="Rectangle 6"/>
          <p:cNvSpPr>
            <a:spLocks noGrp="1" noChangeArrowheads="1"/>
          </p:cNvSpPr>
          <p:nvPr>
            <p:ph type="sldNum" sz="quarter" idx="4"/>
          </p:nvPr>
        </p:nvSpPr>
        <p:spPr bwMode="auto">
          <a:xfrm>
            <a:off x="7239000" y="6553200"/>
            <a:ext cx="1905000" cy="304800"/>
          </a:xfrm>
          <a:prstGeom prst="rect">
            <a:avLst/>
          </a:prstGeom>
          <a:ln>
            <a:miter lim="800000"/>
          </a:ln>
        </p:spPr>
        <p:txBody>
          <a:bodyPr numCol="1" compatLnSpc="1"/>
          <a:lstStyle>
            <a:defPPr>
              <a:defRPr lang="zh-CN"/>
            </a:defPPr>
            <a:lvl1pPr marL="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lang="zh-CN" altLang="en-US" sz="1800" b="0" i="0" u="none" kern="1200">
                <a:solidFill>
                  <a:schemeClr val="tx1"/>
                </a:solidFill>
                <a:latin typeface="+mn-lt"/>
                <a:ea typeface="+mn-ea"/>
                <a:cs typeface="+mn-cs"/>
              </a:defRPr>
            </a:lvl5pPr>
            <a:lvl6pPr marL="2286000" algn="l" defTabSz="914400" rtl="0" eaLnBrk="1" latinLnBrk="0" hangingPunct="1">
              <a:defRPr lang="zh-CN" altLang="en-US" sz="1800" kern="1200">
                <a:solidFill>
                  <a:schemeClr val="tx1"/>
                </a:solidFill>
                <a:latin typeface="+mn-lt"/>
                <a:ea typeface="+mn-ea"/>
                <a:cs typeface="+mn-cs"/>
              </a:defRPr>
            </a:lvl6pPr>
            <a:lvl7pPr marL="2743200" algn="l" defTabSz="914400" rtl="0" eaLnBrk="1" latinLnBrk="0" hangingPunct="1">
              <a:defRPr lang="zh-CN" altLang="en-US" sz="1800" kern="1200">
                <a:solidFill>
                  <a:schemeClr val="tx1"/>
                </a:solidFill>
                <a:latin typeface="+mn-lt"/>
                <a:ea typeface="+mn-ea"/>
                <a:cs typeface="+mn-cs"/>
              </a:defRPr>
            </a:lvl7pPr>
            <a:lvl8pPr marL="3200400" algn="l" defTabSz="914400" rtl="0" eaLnBrk="1" latinLnBrk="0" hangingPunct="1">
              <a:defRPr lang="zh-CN" altLang="en-US" sz="1800" kern="1200">
                <a:solidFill>
                  <a:schemeClr val="tx1"/>
                </a:solidFill>
                <a:latin typeface="+mn-lt"/>
                <a:ea typeface="+mn-ea"/>
                <a:cs typeface="+mn-cs"/>
              </a:defRPr>
            </a:lvl8pPr>
            <a:lvl9pPr marL="3657600" algn="l" defTabSz="914400" rtl="0" eaLnBrk="1" latinLnBrk="0" hangingPunct="1">
              <a:defRPr lang="zh-CN" altLang="en-US" sz="1800" kern="1200">
                <a:solidFill>
                  <a:schemeClr val="tx1"/>
                </a:solidFill>
                <a:latin typeface="+mn-lt"/>
                <a:ea typeface="+mn-ea"/>
                <a:cs typeface="+mn-cs"/>
              </a:defRPr>
            </a:lvl9pPr>
          </a:lstStyle>
          <a:p>
            <a:pPr lvl="0" algn="r" eaLnBrk="1" hangingPunct="1"/>
            <a:fld id="{0FB68BBC-26C0-43A5-AA61-EE80CAA5AF9C}" type="slidenum">
              <a:rPr lang="en-US" altLang="zh-CN" sz="1400">
                <a:solidFill>
                  <a:schemeClr val="bg2"/>
                </a:solidFill>
                <a:latin typeface="Impact" panose="020B0806030902050204" pitchFamily="34" charset="0"/>
              </a:rPr>
            </a:fld>
            <a:endParaRPr lang="en-US" altLang="zh-CN" sz="1400">
              <a:solidFill>
                <a:schemeClr val="bg2"/>
              </a:solidFill>
              <a:latin typeface="Impact" panose="020B0806030902050204"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Lst>
  <p:transition/>
  <p:txStyles>
    <p:titleStyle>
      <a:lvl1pPr marL="0" indent="0" algn="l" defTabSz="914400" rtl="0" eaLnBrk="1" fontAlgn="base" hangingPunct="1">
        <a:lnSpc>
          <a:spcPct val="100000"/>
        </a:lnSpc>
        <a:spcBef>
          <a:spcPct val="0"/>
        </a:spcBef>
        <a:spcAft>
          <a:spcPct val="0"/>
        </a:spcAft>
        <a:buClrTx/>
        <a:buSzTx/>
        <a:buFontTx/>
        <a:buNone/>
        <a:defRPr kumimoji="0" sz="4000" b="0" i="0" u="none">
          <a:solidFill>
            <a:srgbClr val="CC0066"/>
          </a:solidFill>
          <a:latin typeface="+mj-lt"/>
          <a:ea typeface="+mj-ea"/>
          <a:cs typeface="+mj-cs"/>
        </a:defRPr>
      </a:lvl1pPr>
      <a:lvl2pPr algn="l" rtl="0" eaLnBrk="1" fontAlgn="base" hangingPunct="1">
        <a:spcBef>
          <a:spcPct val="0"/>
        </a:spcBef>
        <a:spcAft>
          <a:spcPct val="0"/>
        </a:spcAft>
        <a:defRPr sz="4000">
          <a:solidFill>
            <a:srgbClr val="CC0066"/>
          </a:solidFill>
          <a:latin typeface="KabobExtrabold" pitchFamily="2" charset="0"/>
        </a:defRPr>
      </a:lvl2pPr>
      <a:lvl3pPr algn="l" rtl="0" eaLnBrk="1" fontAlgn="base" hangingPunct="1">
        <a:spcBef>
          <a:spcPct val="0"/>
        </a:spcBef>
        <a:spcAft>
          <a:spcPct val="0"/>
        </a:spcAft>
        <a:defRPr sz="4000">
          <a:solidFill>
            <a:srgbClr val="CC0066"/>
          </a:solidFill>
          <a:latin typeface="KabobExtrabold" pitchFamily="2" charset="0"/>
        </a:defRPr>
      </a:lvl3pPr>
      <a:lvl4pPr algn="l" rtl="0" eaLnBrk="1" fontAlgn="base" hangingPunct="1">
        <a:spcBef>
          <a:spcPct val="0"/>
        </a:spcBef>
        <a:spcAft>
          <a:spcPct val="0"/>
        </a:spcAft>
        <a:defRPr sz="4000">
          <a:solidFill>
            <a:srgbClr val="CC0066"/>
          </a:solidFill>
          <a:latin typeface="KabobExtrabold" pitchFamily="2" charset="0"/>
        </a:defRPr>
      </a:lvl4pPr>
      <a:lvl5pPr algn="l" rtl="0" eaLnBrk="1" fontAlgn="base" hangingPunct="1">
        <a:spcBef>
          <a:spcPct val="0"/>
        </a:spcBef>
        <a:spcAft>
          <a:spcPct val="0"/>
        </a:spcAft>
        <a:defRPr sz="4000">
          <a:solidFill>
            <a:srgbClr val="CC0066"/>
          </a:solidFill>
          <a:latin typeface="KabobExtrabold" pitchFamily="2" charset="0"/>
        </a:defRPr>
      </a:lvl5pPr>
      <a:lvl6pPr marL="457200" algn="l" rtl="0" eaLnBrk="1" fontAlgn="base" hangingPunct="1">
        <a:spcBef>
          <a:spcPct val="0"/>
        </a:spcBef>
        <a:spcAft>
          <a:spcPct val="0"/>
        </a:spcAft>
        <a:defRPr sz="4000">
          <a:solidFill>
            <a:srgbClr val="CC0066"/>
          </a:solidFill>
          <a:latin typeface="KabobExtrabold" pitchFamily="2" charset="0"/>
        </a:defRPr>
      </a:lvl6pPr>
      <a:lvl7pPr marL="914400" algn="l" rtl="0" eaLnBrk="1" fontAlgn="base" hangingPunct="1">
        <a:spcBef>
          <a:spcPct val="0"/>
        </a:spcBef>
        <a:spcAft>
          <a:spcPct val="0"/>
        </a:spcAft>
        <a:defRPr sz="4000">
          <a:solidFill>
            <a:srgbClr val="CC0066"/>
          </a:solidFill>
          <a:latin typeface="KabobExtrabold" pitchFamily="2" charset="0"/>
        </a:defRPr>
      </a:lvl7pPr>
      <a:lvl8pPr marL="1371600" algn="l" rtl="0" eaLnBrk="1" fontAlgn="base" hangingPunct="1">
        <a:spcBef>
          <a:spcPct val="0"/>
        </a:spcBef>
        <a:spcAft>
          <a:spcPct val="0"/>
        </a:spcAft>
        <a:defRPr sz="4000">
          <a:solidFill>
            <a:srgbClr val="CC0066"/>
          </a:solidFill>
          <a:latin typeface="KabobExtrabold" pitchFamily="2" charset="0"/>
        </a:defRPr>
      </a:lvl8pPr>
      <a:lvl9pPr marL="1828800" algn="l" rtl="0" eaLnBrk="1" fontAlgn="base" hangingPunct="1">
        <a:spcBef>
          <a:spcPct val="0"/>
        </a:spcBef>
        <a:spcAft>
          <a:spcPct val="0"/>
        </a:spcAft>
        <a:defRPr sz="4000">
          <a:solidFill>
            <a:srgbClr val="CC0066"/>
          </a:solidFill>
          <a:latin typeface="KabobExtrabold" pitchFamily="2" charset="0"/>
        </a:defRPr>
      </a:lvl9pPr>
    </p:titleStyle>
    <p:bodyStyle>
      <a:lvl1pPr marL="342900" indent="-342900" algn="l" defTabSz="914400" rtl="0" eaLnBrk="1" fontAlgn="base" hangingPunct="1">
        <a:lnSpc>
          <a:spcPct val="100000"/>
        </a:lnSpc>
        <a:spcBef>
          <a:spcPct val="20000"/>
        </a:spcBef>
        <a:spcAft>
          <a:spcPct val="0"/>
        </a:spcAft>
        <a:buClrTx/>
        <a:buSzTx/>
        <a:buFontTx/>
        <a:buChar char="•"/>
        <a:defRPr kumimoji="0"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sz="2000" b="1" i="0" u="none">
          <a:solidFill>
            <a:schemeClr val="bg2"/>
          </a:solidFill>
          <a:latin typeface="+mn-lt"/>
        </a:defRPr>
      </a:lvl5pPr>
      <a:lvl6pPr marL="2514600" indent="-228600" algn="l" rtl="0" eaLnBrk="1" fontAlgn="base" hangingPunct="1">
        <a:spcBef>
          <a:spcPct val="20000"/>
        </a:spcBef>
        <a:spcAft>
          <a:spcPct val="0"/>
        </a:spcAft>
        <a:defRPr b="1">
          <a:solidFill>
            <a:schemeClr val="bg2"/>
          </a:solidFill>
          <a:latin typeface="+mn-lt"/>
        </a:defRPr>
      </a:lvl6pPr>
      <a:lvl7pPr marL="2971800" indent="-228600" algn="l" rtl="0" eaLnBrk="1" fontAlgn="base" hangingPunct="1">
        <a:spcBef>
          <a:spcPct val="20000"/>
        </a:spcBef>
        <a:spcAft>
          <a:spcPct val="0"/>
        </a:spcAft>
        <a:defRPr b="1">
          <a:solidFill>
            <a:schemeClr val="bg2"/>
          </a:solidFill>
          <a:latin typeface="+mn-lt"/>
        </a:defRPr>
      </a:lvl7pPr>
      <a:lvl8pPr marL="3429000" indent="-228600" algn="l" rtl="0" eaLnBrk="1" fontAlgn="base" hangingPunct="1">
        <a:spcBef>
          <a:spcPct val="20000"/>
        </a:spcBef>
        <a:spcAft>
          <a:spcPct val="0"/>
        </a:spcAft>
        <a:defRPr b="1">
          <a:solidFill>
            <a:schemeClr val="bg2"/>
          </a:solidFill>
          <a:latin typeface="+mn-lt"/>
        </a:defRPr>
      </a:lvl8pPr>
      <a:lvl9pPr marL="3886200" indent="-228600" algn="l" rtl="0" eaLnBrk="1" fontAlgn="base" hangingPunct="1">
        <a:spcBef>
          <a:spcPct val="20000"/>
        </a:spcBef>
        <a:spcAft>
          <a:spcPct val="0"/>
        </a:spcAft>
        <a:defRPr b="1">
          <a:solidFill>
            <a:schemeClr val="bg2"/>
          </a:solidFill>
          <a:latin typeface="+mn-lt"/>
        </a:defRPr>
      </a:lvl9pPr>
    </p:bodyStyle>
    <p:otherStyle>
      <a:defPPr>
        <a:defRPr lang="zh-CN"/>
      </a:defPPr>
      <a:lvl1pPr marL="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43255" y="1125855"/>
            <a:ext cx="7827645" cy="3397250"/>
          </a:xfrm>
        </p:spPr>
        <p:txBody>
          <a:bodyPr vert="horz" wrap="square" lIns="91440" tIns="45720" rIns="91440" bIns="45720" numCol="1" anchor="ctr" anchorCtr="0" compatLnSpc="1"/>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KabobExtrabold" pitchFamily="2" charset="0"/>
              </a:defRPr>
            </a:lvl1pPr>
          </a:lstStyle>
          <a:p>
            <a:pPr marL="0" marR="0" lvl="0" indent="0" algn="ctr"/>
            <a:br>
              <a:rPr lang="en-US" altLang="zh-CN" sz="5400" b="1">
                <a:solidFill>
                  <a:schemeClr val="tx1"/>
                </a:solidFill>
                <a:latin typeface="华文彩云" panose="02010800040101010101" pitchFamily="2" charset="-122"/>
                <a:ea typeface="华文彩云" panose="02010800040101010101" pitchFamily="2" charset="-122"/>
              </a:rPr>
            </a:br>
            <a:br>
              <a:rPr lang="en-US" altLang="zh-CN" sz="5400" b="1">
                <a:solidFill>
                  <a:schemeClr val="tx1"/>
                </a:solidFill>
                <a:latin typeface="华文彩云" panose="02010800040101010101" pitchFamily="2" charset="-122"/>
                <a:ea typeface="华文彩云" panose="02010800040101010101" pitchFamily="2" charset="-122"/>
              </a:rPr>
            </a:br>
            <a:r>
              <a:rPr lang="zh-CN" altLang="en-US" sz="5400" b="1">
                <a:solidFill>
                  <a:schemeClr val="tx1"/>
                </a:solidFill>
                <a:effectLst>
                  <a:outerShdw blurRad="38100" dist="38100" dir="2700000" algn="tl">
                    <a:schemeClr val="bg2"/>
                  </a:outerShdw>
                </a:effectLst>
                <a:latin typeface="楷体" panose="02010609060101010101" pitchFamily="49" charset="-122"/>
                <a:ea typeface="楷体" panose="02010609060101010101" pitchFamily="49" charset="-122"/>
                <a:cs typeface="楷体" panose="02010609060101010101" pitchFamily="49" charset="-122"/>
              </a:rPr>
              <a:t>第六章 税收要素与税收</a:t>
            </a:r>
            <a:r>
              <a:rPr lang="zh-CN" altLang="en-GB" sz="5400" b="1">
                <a:solidFill>
                  <a:schemeClr val="tx1"/>
                </a:solidFill>
                <a:effectLst>
                  <a:outerShdw blurRad="38100" dist="38100" dir="2700000" algn="tl">
                    <a:schemeClr val="bg2"/>
                  </a:outerShdw>
                </a:effectLst>
                <a:latin typeface="楷体" panose="02010609060101010101" pitchFamily="49" charset="-122"/>
                <a:ea typeface="楷体" panose="02010609060101010101" pitchFamily="49" charset="-122"/>
                <a:cs typeface="楷体" panose="02010609060101010101" pitchFamily="49" charset="-122"/>
              </a:rPr>
              <a:t>分类</a:t>
            </a:r>
            <a:br>
              <a:rPr lang="zh-CN" altLang="en-US" sz="5400" b="1">
                <a:solidFill>
                  <a:schemeClr val="tx1"/>
                </a:solidFill>
                <a:effectLst>
                  <a:outerShdw blurRad="38100" dist="38100" dir="2700000" algn="tl">
                    <a:schemeClr val="bg2"/>
                  </a:outerShdw>
                </a:effectLst>
                <a:latin typeface="楷体" panose="02010609060101010101" pitchFamily="49" charset="-122"/>
                <a:ea typeface="楷体" panose="02010609060101010101" pitchFamily="49" charset="-122"/>
                <a:cs typeface="楷体" panose="02010609060101010101" pitchFamily="49" charset="-122"/>
              </a:rPr>
            </a:br>
            <a:br>
              <a:rPr lang="zh-CN" altLang="en-US" sz="5400" b="1">
                <a:solidFill>
                  <a:schemeClr val="tx1"/>
                </a:solidFill>
                <a:latin typeface="华文彩云" panose="02010800040101010101" pitchFamily="2" charset="-122"/>
                <a:ea typeface="华文彩云" panose="02010800040101010101" pitchFamily="2" charset="-122"/>
              </a:rPr>
            </a:br>
            <a:endParaRPr lang="zh-CN" altLang="en-US" sz="5400">
              <a:solidFill>
                <a:schemeClr val="tx1"/>
              </a:solidFill>
              <a:latin typeface="华文彩云" panose="02010800040101010101" pitchFamily="2" charset="-122"/>
              <a:ea typeface="华文彩云"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endParaRPr lang="zh-CN" altLang="zh-CN">
              <a:ea typeface="宋体" panose="02010600030101010101" pitchFamily="2" charset="-122"/>
            </a:endParaRPr>
          </a:p>
        </p:txBody>
      </p:sp>
      <p:sp>
        <p:nvSpPr>
          <p:cNvPr id="13315" name="Rectangle 3"/>
          <p:cNvSpPr>
            <a:spLocks noGrp="1"/>
          </p:cNvSpPr>
          <p:nvPr>
            <p:ph type="body" idx="4294967295"/>
          </p:nvPr>
        </p:nvSpPr>
        <p:spPr>
          <a:xfrm>
            <a:off x="1752600" y="838200"/>
            <a:ext cx="7239000"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buNone/>
            </a:pPr>
            <a:r>
              <a:rPr lang="zh-CN" altLang="en-US" sz="3200">
                <a:solidFill>
                  <a:srgbClr val="0000FF"/>
                </a:solidFill>
                <a:latin typeface="黑体" panose="02010609060101010101" pitchFamily="49" charset="-122"/>
                <a:ea typeface="黑体" panose="02010609060101010101" pitchFamily="49" charset="-122"/>
              </a:rPr>
              <a:t>（</a:t>
            </a:r>
            <a:r>
              <a:rPr lang="en-US" altLang="zh-CN" sz="3200">
                <a:solidFill>
                  <a:srgbClr val="0000FF"/>
                </a:solidFill>
                <a:latin typeface="黑体" panose="02010609060101010101" pitchFamily="49" charset="-122"/>
                <a:ea typeface="黑体" panose="02010609060101010101" pitchFamily="49" charset="-122"/>
              </a:rPr>
              <a:t>1</a:t>
            </a:r>
            <a:r>
              <a:rPr lang="zh-CN" altLang="en-US" sz="3200">
                <a:solidFill>
                  <a:srgbClr val="0000FF"/>
                </a:solidFill>
                <a:latin typeface="黑体" panose="02010609060101010101" pitchFamily="49" charset="-122"/>
                <a:ea typeface="黑体" panose="02010609060101010101" pitchFamily="49" charset="-122"/>
              </a:rPr>
              <a:t>）比例税率</a:t>
            </a:r>
            <a:endParaRPr lang="zh-CN" altLang="en-US" sz="3200">
              <a:solidFill>
                <a:srgbClr val="0000FF"/>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对同一课税对象，不论其数额大小，统一按一个比例征税。</a:t>
            </a:r>
            <a:endParaRPr lang="zh-CN" altLang="en-US" sz="3200">
              <a:solidFill>
                <a:schemeClr val="tx1"/>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a:t>
            </a:r>
            <a:r>
              <a:rPr lang="zh-CN" altLang="en-US" sz="3200">
                <a:solidFill>
                  <a:srgbClr val="00CC00"/>
                </a:solidFill>
                <a:latin typeface="华文楷体" panose="02010600040101010101" pitchFamily="2" charset="-122"/>
                <a:ea typeface="华文楷体" panose="02010600040101010101" pitchFamily="2" charset="-122"/>
              </a:rPr>
              <a:t>如企业所得税</a:t>
            </a:r>
            <a:r>
              <a:rPr lang="en-US" altLang="zh-CN" sz="3200">
                <a:solidFill>
                  <a:srgbClr val="00CC00"/>
                </a:solidFill>
                <a:latin typeface="华文楷体" panose="02010600040101010101" pitchFamily="2" charset="-122"/>
                <a:ea typeface="华文楷体" panose="02010600040101010101" pitchFamily="2" charset="-122"/>
              </a:rPr>
              <a:t>25%</a:t>
            </a:r>
            <a:r>
              <a:rPr lang="zh-CN" altLang="en-US" sz="3200">
                <a:solidFill>
                  <a:srgbClr val="00CC00"/>
                </a:solidFill>
                <a:latin typeface="华文楷体" panose="02010600040101010101" pitchFamily="2" charset="-122"/>
                <a:ea typeface="华文楷体" panose="02010600040101010101" pitchFamily="2" charset="-122"/>
              </a:rPr>
              <a:t>，增值税</a:t>
            </a:r>
            <a:r>
              <a:rPr lang="en-US" altLang="zh-CN" sz="3200">
                <a:solidFill>
                  <a:srgbClr val="00CC00"/>
                </a:solidFill>
                <a:latin typeface="华文楷体" panose="02010600040101010101" pitchFamily="2" charset="-122"/>
                <a:ea typeface="华文楷体" panose="02010600040101010101" pitchFamily="2" charset="-122"/>
              </a:rPr>
              <a:t>17%</a:t>
            </a:r>
            <a:r>
              <a:rPr lang="zh-CN" altLang="en-US" sz="3200">
                <a:solidFill>
                  <a:srgbClr val="00CC00"/>
                </a:solidFill>
                <a:latin typeface="华文楷体" panose="02010600040101010101" pitchFamily="2" charset="-122"/>
                <a:ea typeface="华文楷体" panose="02010600040101010101" pitchFamily="2" charset="-122"/>
              </a:rPr>
              <a:t>或</a:t>
            </a:r>
            <a:r>
              <a:rPr lang="en-US" altLang="zh-CN" sz="3200">
                <a:solidFill>
                  <a:srgbClr val="00CC00"/>
                </a:solidFill>
                <a:latin typeface="华文楷体" panose="02010600040101010101" pitchFamily="2" charset="-122"/>
                <a:ea typeface="华文楷体" panose="02010600040101010101" pitchFamily="2" charset="-122"/>
              </a:rPr>
              <a:t>13%</a:t>
            </a:r>
            <a:endParaRPr lang="en-US" altLang="zh-CN" sz="3200">
              <a:solidFill>
                <a:srgbClr val="00CC00"/>
              </a:solidFill>
              <a:latin typeface="华文楷体" panose="02010600040101010101" pitchFamily="2" charset="-122"/>
              <a:ea typeface="华文楷体" panose="02010600040101010101" pitchFamily="2" charset="-122"/>
            </a:endParaRPr>
          </a:p>
          <a:p>
            <a:pPr lvl="0">
              <a:buNone/>
            </a:pPr>
            <a:r>
              <a:rPr lang="en-US" altLang="zh-CN" sz="3200">
                <a:solidFill>
                  <a:schemeClr val="tx1"/>
                </a:solidFill>
                <a:latin typeface="黑体" panose="02010609060101010101" pitchFamily="49" charset="-122"/>
                <a:ea typeface="黑体" panose="02010609060101010101" pitchFamily="49" charset="-122"/>
              </a:rPr>
              <a:t>	</a:t>
            </a:r>
            <a:r>
              <a:rPr lang="zh-CN" altLang="en-US" sz="3200">
                <a:solidFill>
                  <a:schemeClr val="tx1"/>
                </a:solidFill>
                <a:latin typeface="黑体" panose="02010609060101010101" pitchFamily="49" charset="-122"/>
                <a:ea typeface="黑体" panose="02010609060101010101" pitchFamily="49" charset="-122"/>
              </a:rPr>
              <a:t>特点：</a:t>
            </a:r>
            <a:endParaRPr lang="zh-CN" altLang="en-US" sz="3200">
              <a:solidFill>
                <a:schemeClr val="tx1"/>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a:t>
            </a:r>
            <a:r>
              <a:rPr lang="zh-CN" altLang="en-US" sz="3200">
                <a:solidFill>
                  <a:schemeClr val="accent1"/>
                </a:solidFill>
                <a:latin typeface="黑体" panose="02010609060101010101" pitchFamily="49" charset="-122"/>
                <a:ea typeface="黑体" panose="02010609060101010101" pitchFamily="49" charset="-122"/>
              </a:rPr>
              <a:t>①计征简便</a:t>
            </a:r>
            <a:endParaRPr lang="zh-CN" altLang="en-US" sz="3200">
              <a:solidFill>
                <a:schemeClr val="accent1"/>
              </a:solidFill>
              <a:latin typeface="黑体" panose="02010609060101010101" pitchFamily="49" charset="-122"/>
              <a:ea typeface="黑体" panose="02010609060101010101" pitchFamily="49" charset="-122"/>
            </a:endParaRPr>
          </a:p>
          <a:p>
            <a:pPr lvl="0">
              <a:buNone/>
            </a:pPr>
            <a:r>
              <a:rPr lang="zh-CN" altLang="en-US" sz="3200">
                <a:solidFill>
                  <a:schemeClr val="accent1"/>
                </a:solidFill>
                <a:latin typeface="黑体" panose="02010609060101010101" pitchFamily="49" charset="-122"/>
                <a:ea typeface="黑体" panose="02010609060101010101" pitchFamily="49" charset="-122"/>
              </a:rPr>
              <a:t>		②有悖于量力负担原则</a:t>
            </a:r>
            <a:endParaRPr lang="zh-CN" altLang="en-US" sz="3200">
              <a:solidFill>
                <a:schemeClr val="accent1"/>
              </a:solidFill>
              <a:latin typeface="黑体" panose="02010609060101010101" pitchFamily="49" charset="-122"/>
              <a:ea typeface="黑体" panose="02010609060101010101" pitchFamily="49" charset="-122"/>
            </a:endParaRPr>
          </a:p>
          <a:p>
            <a:pPr lvl="0">
              <a:buNone/>
            </a:pPr>
            <a:endParaRPr lang="en-US" altLang="zh-CN" sz="320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type="body" idx="4294967295"/>
          </p:nvPr>
        </p:nvSpPr>
        <p:spPr>
          <a:xfrm>
            <a:off x="1905000" y="692150"/>
            <a:ext cx="7239000"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sz="3200">
                <a:solidFill>
                  <a:srgbClr val="0000FF"/>
                </a:solidFill>
                <a:latin typeface="黑体" panose="02010609060101010101" pitchFamily="49" charset="-122"/>
                <a:ea typeface="黑体" panose="02010609060101010101" pitchFamily="49" charset="-122"/>
              </a:rPr>
              <a:t>（</a:t>
            </a:r>
            <a:r>
              <a:rPr lang="en-US" altLang="zh-CN" sz="3200">
                <a:solidFill>
                  <a:srgbClr val="0000FF"/>
                </a:solidFill>
                <a:latin typeface="黑体" panose="02010609060101010101" pitchFamily="49" charset="-122"/>
                <a:ea typeface="黑体" panose="02010609060101010101" pitchFamily="49" charset="-122"/>
              </a:rPr>
              <a:t>2</a:t>
            </a:r>
            <a:r>
              <a:rPr lang="zh-CN" altLang="en-US" sz="3200">
                <a:solidFill>
                  <a:srgbClr val="0000FF"/>
                </a:solidFill>
                <a:latin typeface="黑体" panose="02010609060101010101" pitchFamily="49" charset="-122"/>
                <a:ea typeface="黑体" panose="02010609060101010101" pitchFamily="49" charset="-122"/>
              </a:rPr>
              <a:t>）定额税率</a:t>
            </a:r>
            <a:endParaRPr lang="zh-CN" altLang="en-US" sz="3200">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定额税率也称固定税额，它是按课税对象的一定计量单位直接规定一个固定的税额，而不规定征收比例。</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CC00"/>
                </a:solidFill>
                <a:latin typeface="华文楷体" panose="02010600040101010101" pitchFamily="2" charset="-122"/>
                <a:ea typeface="华文楷体" panose="02010600040101010101" pitchFamily="2" charset="-122"/>
              </a:rPr>
              <a:t>如：某油田销售原油</a:t>
            </a:r>
            <a:r>
              <a:rPr lang="en-US" altLang="zh-CN">
                <a:solidFill>
                  <a:srgbClr val="00CC00"/>
                </a:solidFill>
                <a:latin typeface="华文楷体" panose="02010600040101010101" pitchFamily="2" charset="-122"/>
                <a:ea typeface="华文楷体" panose="02010600040101010101" pitchFamily="2" charset="-122"/>
              </a:rPr>
              <a:t>20</a:t>
            </a:r>
            <a:r>
              <a:rPr lang="zh-CN" altLang="en-US">
                <a:solidFill>
                  <a:srgbClr val="00CC00"/>
                </a:solidFill>
                <a:latin typeface="华文楷体" panose="02010600040101010101" pitchFamily="2" charset="-122"/>
                <a:ea typeface="华文楷体" panose="02010600040101010101" pitchFamily="2" charset="-122"/>
              </a:rPr>
              <a:t>吨，税额</a:t>
            </a:r>
            <a:r>
              <a:rPr lang="en-US" altLang="zh-CN">
                <a:solidFill>
                  <a:srgbClr val="00CC00"/>
                </a:solidFill>
                <a:latin typeface="华文楷体" panose="02010600040101010101" pitchFamily="2" charset="-122"/>
                <a:ea typeface="华文楷体" panose="02010600040101010101" pitchFamily="2" charset="-122"/>
              </a:rPr>
              <a:t>8</a:t>
            </a:r>
            <a:r>
              <a:rPr lang="zh-CN" altLang="en-US">
                <a:solidFill>
                  <a:srgbClr val="00CC00"/>
                </a:solidFill>
                <a:latin typeface="华文楷体" panose="02010600040101010101" pitchFamily="2" charset="-122"/>
                <a:ea typeface="华文楷体" panose="02010600040101010101" pitchFamily="2" charset="-122"/>
              </a:rPr>
              <a:t>元</a:t>
            </a:r>
            <a:r>
              <a:rPr lang="en-US" altLang="zh-CN">
                <a:solidFill>
                  <a:srgbClr val="00CC00"/>
                </a:solidFill>
                <a:latin typeface="华文楷体" panose="02010600040101010101" pitchFamily="2" charset="-122"/>
                <a:ea typeface="华文楷体" panose="02010600040101010101" pitchFamily="2" charset="-122"/>
              </a:rPr>
              <a:t>/</a:t>
            </a:r>
            <a:r>
              <a:rPr lang="zh-CN" altLang="en-US">
                <a:solidFill>
                  <a:srgbClr val="00CC00"/>
                </a:solidFill>
                <a:latin typeface="华文楷体" panose="02010600040101010101" pitchFamily="2" charset="-122"/>
                <a:ea typeface="华文楷体" panose="02010600040101010101" pitchFamily="2" charset="-122"/>
              </a:rPr>
              <a:t>吨。</a:t>
            </a:r>
            <a:endParaRPr lang="zh-CN" altLang="en-US">
              <a:solidFill>
                <a:srgbClr val="00CC00"/>
              </a:solidFill>
              <a:latin typeface="华文楷体" panose="02010600040101010101" pitchFamily="2" charset="-122"/>
              <a:ea typeface="华文楷体" panose="02010600040101010101" pitchFamily="2"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特点：</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accent1"/>
                </a:solidFill>
                <a:latin typeface="黑体" panose="02010609060101010101" pitchFamily="49" charset="-122"/>
                <a:ea typeface="黑体" panose="02010609060101010101" pitchFamily="49" charset="-122"/>
              </a:rPr>
              <a:t>		①计算方便</a:t>
            </a:r>
            <a:endParaRPr lang="zh-CN" altLang="en-US">
              <a:solidFill>
                <a:schemeClr val="accent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accent1"/>
                </a:solidFill>
                <a:latin typeface="黑体" panose="02010609060101010101" pitchFamily="49" charset="-122"/>
                <a:ea typeface="黑体" panose="02010609060101010101" pitchFamily="49" charset="-122"/>
              </a:rPr>
              <a:t>		②税款不受价格变动的影响 </a:t>
            </a:r>
            <a:endParaRPr lang="zh-CN" altLang="en-US">
              <a:solidFill>
                <a:schemeClr val="accent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accent1"/>
                </a:solidFill>
                <a:latin typeface="黑体" panose="02010609060101010101" pitchFamily="49" charset="-122"/>
                <a:ea typeface="黑体" panose="02010609060101010101" pitchFamily="49" charset="-122"/>
              </a:rPr>
              <a:t>		③税负不尽合理 </a:t>
            </a:r>
            <a:endParaRPr lang="zh-CN" altLang="en-US">
              <a:solidFill>
                <a:schemeClr val="accent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14338">
                                            <p:txEl>
                                              <p:pRg st="2" end="2"/>
                                            </p:txEl>
                                          </p:spTgt>
                                        </p:tgtEl>
                                        <p:attrNameLst>
                                          <p:attrName>style.visibility</p:attrName>
                                        </p:attrNameLst>
                                      </p:cBhvr>
                                      <p:to>
                                        <p:strVal val="visible"/>
                                      </p:to>
                                    </p:set>
                                    <p:anim to="" calcmode="lin" valueType="num">
                                      <p:cBhvr additive="base">
                                        <p:cTn id="7" dur="1" fill="hold"/>
                                        <p:tgtEl>
                                          <p:spTgt spid="14338">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14338">
                                            <p:txEl>
                                              <p:pRg st="4" end="4"/>
                                            </p:txEl>
                                          </p:spTgt>
                                        </p:tgtEl>
                                        <p:attrNameLst>
                                          <p:attrName>style.visibility</p:attrName>
                                        </p:attrNameLst>
                                      </p:cBhvr>
                                      <p:to>
                                        <p:strVal val="visible"/>
                                      </p:to>
                                    </p:set>
                                    <p:anim to="" calcmode="lin" valueType="num">
                                      <p:cBhvr additive="base">
                                        <p:cTn id="12" dur="1" fill="hold"/>
                                        <p:tgtEl>
                                          <p:spTgt spid="14338">
                                            <p:txEl>
                                              <p:pRg st="4" end="4"/>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14338">
                                            <p:txEl>
                                              <p:pRg st="5" end="5"/>
                                            </p:txEl>
                                          </p:spTgt>
                                        </p:tgtEl>
                                        <p:attrNameLst>
                                          <p:attrName>style.visibility</p:attrName>
                                        </p:attrNameLst>
                                      </p:cBhvr>
                                      <p:to>
                                        <p:strVal val="visible"/>
                                      </p:to>
                                    </p:set>
                                    <p:anim to="" calcmode="lin" valueType="num">
                                      <p:cBhvr additive="base">
                                        <p:cTn id="17" dur="1" fill="hold"/>
                                        <p:tgtEl>
                                          <p:spTgt spid="14338">
                                            <p:txEl>
                                              <p:pRg st="5" end="5"/>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childTnLst>
                                    <p:set>
                                      <p:cBhvr additive="base">
                                        <p:cTn id="21" dur="1" fill="hold">
                                          <p:stCondLst>
                                            <p:cond delay="0"/>
                                          </p:stCondLst>
                                        </p:cTn>
                                        <p:tgtEl>
                                          <p:spTgt spid="14338">
                                            <p:txEl>
                                              <p:pRg st="6" end="6"/>
                                            </p:txEl>
                                          </p:spTgt>
                                        </p:tgtEl>
                                        <p:attrNameLst>
                                          <p:attrName>style.visibility</p:attrName>
                                        </p:attrNameLst>
                                      </p:cBhvr>
                                      <p:to>
                                        <p:strVal val="visible"/>
                                      </p:to>
                                    </p:set>
                                    <p:anim to="" calcmode="lin" valueType="num">
                                      <p:cBhvr additive="base">
                                        <p:cTn id="22" dur="1" fill="hold"/>
                                        <p:tgtEl>
                                          <p:spTgt spid="14338">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p:cNvSpPr>
          <p:nvPr>
            <p:ph type="title" idx="4294967295"/>
          </p:nvPr>
        </p:nvSpPr>
        <p:spPr>
          <a:xfrm>
            <a:off x="1116012" y="836612"/>
            <a:ext cx="7467600" cy="1584325"/>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br>
              <a:rPr lang="en-US" altLang="zh-CN" sz="2800">
                <a:solidFill>
                  <a:schemeClr val="tx1"/>
                </a:solidFill>
                <a:latin typeface="黑体" panose="02010609060101010101" pitchFamily="49" charset="-122"/>
                <a:ea typeface="黑体" panose="02010609060101010101" pitchFamily="49" charset="-122"/>
              </a:rPr>
            </a:br>
            <a:r>
              <a:rPr lang="zh-CN" altLang="en-US" sz="2800" b="1">
                <a:solidFill>
                  <a:schemeClr val="accent2"/>
                </a:solidFill>
                <a:latin typeface="黑体" panose="02010609060101010101" pitchFamily="49" charset="-122"/>
                <a:ea typeface="黑体" panose="02010609060101010101" pitchFamily="49" charset="-122"/>
              </a:rPr>
              <a:t>（</a:t>
            </a:r>
            <a:r>
              <a:rPr lang="en-US" altLang="zh-CN" sz="2800" b="1">
                <a:solidFill>
                  <a:schemeClr val="accent2"/>
                </a:solidFill>
                <a:latin typeface="黑体" panose="02010609060101010101" pitchFamily="49" charset="-122"/>
                <a:ea typeface="黑体" panose="02010609060101010101" pitchFamily="49" charset="-122"/>
              </a:rPr>
              <a:t>3</a:t>
            </a:r>
            <a:r>
              <a:rPr lang="zh-CN" altLang="en-US" sz="2800" b="1">
                <a:solidFill>
                  <a:schemeClr val="accent2"/>
                </a:solidFill>
                <a:latin typeface="黑体" panose="02010609060101010101" pitchFamily="49" charset="-122"/>
                <a:ea typeface="黑体" panose="02010609060101010101" pitchFamily="49" charset="-122"/>
              </a:rPr>
              <a:t>）累进税率</a:t>
            </a:r>
            <a:br>
              <a:rPr lang="zh-CN" altLang="en-US" sz="2800">
                <a:solidFill>
                  <a:schemeClr val="accent2"/>
                </a:solidFill>
                <a:latin typeface="黑体" panose="02010609060101010101" pitchFamily="49" charset="-122"/>
                <a:ea typeface="黑体" panose="02010609060101010101" pitchFamily="49" charset="-122"/>
              </a:rPr>
            </a:br>
            <a:r>
              <a:rPr lang="zh-CN" altLang="en-US" sz="2800">
                <a:solidFill>
                  <a:schemeClr val="tx1"/>
                </a:solidFill>
                <a:latin typeface="黑体" panose="02010609060101010101" pitchFamily="49" charset="-122"/>
                <a:ea typeface="黑体" panose="02010609060101010101" pitchFamily="49" charset="-122"/>
              </a:rPr>
              <a:t>  </a:t>
            </a:r>
            <a:r>
              <a:rPr lang="zh-CN" altLang="en-US" sz="2800" b="1">
                <a:solidFill>
                  <a:schemeClr val="tx1"/>
                </a:solidFill>
                <a:latin typeface="黑体" panose="02010609060101010101" pitchFamily="49" charset="-122"/>
                <a:ea typeface="黑体" panose="02010609060101010101" pitchFamily="49" charset="-122"/>
              </a:rPr>
              <a:t>累进税率是指对同一课税对象规定不同等级的税率，课税对象数额越大，税率越高；数额越小，税率越低。</a:t>
            </a:r>
            <a:br>
              <a:rPr lang="zh-CN" altLang="en-US" sz="3600" b="1">
                <a:solidFill>
                  <a:schemeClr val="tx1"/>
                </a:solidFill>
                <a:latin typeface="黑体" panose="02010609060101010101" pitchFamily="49" charset="-122"/>
                <a:ea typeface="黑体" panose="02010609060101010101" pitchFamily="49" charset="-122"/>
              </a:rPr>
            </a:br>
            <a:endParaRPr lang="zh-CN" altLang="en-US" sz="3600" b="1">
              <a:solidFill>
                <a:schemeClr val="tx1"/>
              </a:solidFill>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sz="half" idx="4294967295"/>
          </p:nvPr>
        </p:nvSpPr>
        <p:spPr>
          <a:xfrm>
            <a:off x="1258888" y="2565400"/>
            <a:ext cx="3471862" cy="3970338"/>
          </a:xfrm>
        </p:spPr>
        <p:txBody>
          <a:bodyPr vert="horz" wrap="square" lIns="91440" tIns="45720" rIns="91440" bIns="45720" numCol="1" anchor="t" anchorCtr="0" compatLnSpc="1"/>
          <a:lstStyle>
            <a:lvl1pPr marL="0" indent="0" algn="l"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Kabob" charset="0"/>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Kabob" charset="0"/>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1800" b="1" i="0" u="none">
                <a:solidFill>
                  <a:schemeClr val="bg2"/>
                </a:solidFill>
                <a:latin typeface="Kabob" charset="0"/>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1" i="0" u="none">
                <a:solidFill>
                  <a:schemeClr val="bg2"/>
                </a:solidFill>
                <a:latin typeface="Kabob" charset="0"/>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1" i="0" u="none">
                <a:solidFill>
                  <a:schemeClr val="bg2"/>
                </a:solidFill>
                <a:latin typeface="Kabob" charset="0"/>
              </a:defRPr>
            </a:lvl5pPr>
          </a:lstStyle>
          <a:p>
            <a:pPr marL="0" marR="0" lvl="0" indent="0">
              <a:buNone/>
            </a:pPr>
            <a:r>
              <a:rPr lang="en-US" altLang="zh-CN" sz="28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 </a:t>
            </a:r>
            <a:r>
              <a:rPr lang="zh-CN" altLang="en-US" sz="28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全额累进税率：</a:t>
            </a:r>
            <a:endParaRPr lang="zh-CN" altLang="en-US" sz="28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0" marR="0" lvl="0" indent="0">
              <a:buNone/>
            </a:pPr>
            <a:r>
              <a:rPr lang="zh-CN" altLang="en-US" sz="28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把课税对象的全部按照与之相对应的税率征税，即按课税对象适应的最高级次的税率统一征税。</a:t>
            </a:r>
            <a:endParaRPr lang="zh-CN" altLang="en-US" sz="28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0" marR="0" lvl="0" indent="0">
              <a:buNone/>
            </a:pPr>
            <a:endParaRPr lang="en-US" altLang="zh-CN" sz="28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p:txBody>
      </p:sp>
      <p:sp>
        <p:nvSpPr>
          <p:cNvPr id="15364" name="Rectangle 5"/>
          <p:cNvSpPr>
            <a:spLocks noGrp="1" noChangeArrowheads="1"/>
          </p:cNvSpPr>
          <p:nvPr>
            <p:ph type="body" sz="half" idx="4294967295"/>
          </p:nvPr>
        </p:nvSpPr>
        <p:spPr>
          <a:xfrm>
            <a:off x="5003800" y="2492375"/>
            <a:ext cx="3543300" cy="5410200"/>
          </a:xfrm>
        </p:spPr>
        <p:txBody>
          <a:bodyPr vert="horz" wrap="square" lIns="91440" tIns="45720" rIns="91440" bIns="45720" numCol="1" anchor="t" anchorCtr="0" compatLnSpc="1"/>
          <a:lstStyle>
            <a:lvl1pPr marL="0" indent="0" algn="l"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Kabob" charset="0"/>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Kabob" charset="0"/>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1800" b="1" i="0" u="none">
                <a:solidFill>
                  <a:schemeClr val="bg2"/>
                </a:solidFill>
                <a:latin typeface="Kabob" charset="0"/>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1800" b="1" i="0" u="none">
                <a:solidFill>
                  <a:schemeClr val="bg2"/>
                </a:solidFill>
                <a:latin typeface="Kabob" charset="0"/>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1800" b="1" i="0" u="none">
                <a:solidFill>
                  <a:schemeClr val="bg2"/>
                </a:solidFill>
                <a:latin typeface="Kabob" charset="0"/>
              </a:defRPr>
            </a:lvl5pPr>
          </a:lstStyle>
          <a:p>
            <a:pPr marL="0" marR="0" lvl="0" indent="0">
              <a:buNone/>
            </a:pPr>
            <a:r>
              <a:rPr lang="zh-CN" altLang="en-US" sz="28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超额累进税率</a:t>
            </a:r>
            <a:r>
              <a:rPr lang="en-US" altLang="zh-CN" sz="28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a:t>
            </a:r>
            <a:endParaRPr lang="en-US" altLang="zh-CN" sz="28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0" marR="0" lvl="0" indent="0">
              <a:buNone/>
            </a:pPr>
            <a:r>
              <a:rPr lang="en-US" altLang="zh-CN" sz="28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a:t>
            </a:r>
            <a:r>
              <a:rPr lang="zh-CN" altLang="en-US" sz="28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是把课税对象按数额大小划分为不同的等级，每个等级由低到高分别规定税率，各等级分别计算税额，一定数额的课税对象同时使用几个税率。</a:t>
            </a:r>
            <a:endParaRPr lang="zh-CN" altLang="en-US" sz="28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457200" y="76200"/>
            <a:ext cx="8229600" cy="685800"/>
          </a:xfrm>
          <a:prstGeom prst="rect">
            <a:avLst/>
          </a:prstGeom>
          <a:solidFill>
            <a:schemeClr val="tx2"/>
          </a:solidFill>
          <a:ln>
            <a:miter lim="800000"/>
          </a:ln>
        </p:spPr>
        <p:txBody>
          <a:bodyPr vert="horz"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a:solidFill>
                  <a:schemeClr val="tx2"/>
                </a:solidFill>
                <a:latin typeface="+mj-lt"/>
                <a:ea typeface="+mj-ea"/>
                <a:cs typeface="+mj-cs"/>
              </a:defRPr>
            </a:lvl1pPr>
            <a:lvl2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9pPr>
          </a:lstStyle>
          <a:p>
            <a:pPr lvl="0" eaLnBrk="1" hangingPunct="1"/>
            <a:r>
              <a:rPr lang="zh-CN" altLang="en-US" b="1">
                <a:solidFill>
                  <a:srgbClr val="FFFF00"/>
                </a:solidFill>
                <a:ea typeface="华文琥珀" panose="02010800040101010101" pitchFamily="2" charset="-122"/>
              </a:rPr>
              <a:t>全额累进税和超额累进税的计算</a:t>
            </a:r>
            <a:endParaRPr lang="zh-CN" altLang="en-US" b="1">
              <a:solidFill>
                <a:srgbClr val="FFFF00"/>
              </a:solidFill>
              <a:ea typeface="华文琥珀" panose="02010800040101010101" pitchFamily="2" charset="-122"/>
            </a:endParaRPr>
          </a:p>
        </p:txBody>
      </p:sp>
      <p:sp>
        <p:nvSpPr>
          <p:cNvPr id="16387" name="Rectangle 3"/>
          <p:cNvSpPr>
            <a:spLocks noGrp="1"/>
          </p:cNvSpPr>
          <p:nvPr>
            <p:ph type="body" idx="4294967295"/>
          </p:nvPr>
        </p:nvSpPr>
        <p:spPr>
          <a:xfrm>
            <a:off x="381000" y="3246438"/>
            <a:ext cx="8763000" cy="3611562"/>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3200" b="0" i="0" u="none">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800" b="0" i="0" u="none">
                <a:solidFill>
                  <a:schemeClr val="tx1"/>
                </a:solidFill>
                <a:latin typeface="+mn-lt"/>
                <a:ea typeface="+mn-ea"/>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a:solidFill>
                  <a:schemeClr val="tx1"/>
                </a:solidFill>
                <a:latin typeface="+mn-lt"/>
                <a:ea typeface="+mn-ea"/>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a:solidFill>
                  <a:schemeClr val="tx1"/>
                </a:solidFill>
                <a:latin typeface="+mn-lt"/>
                <a:ea typeface="+mn-ea"/>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a:solidFill>
                  <a:schemeClr val="tx1"/>
                </a:solidFill>
                <a:latin typeface="+mn-lt"/>
                <a:ea typeface="+mn-ea"/>
              </a:defRPr>
            </a:lvl5pPr>
            <a:lvl6pPr marL="2514600" indent="-228600" algn="l" rtl="0" fontAlgn="base">
              <a:spcBef>
                <a:spcPct val="20000"/>
              </a:spcBef>
              <a:spcAft>
                <a:spcPct val="0"/>
              </a:spcAft>
              <a:buChar char="»"/>
              <a:defRPr lang="zh-CN" altLang="en-US" sz="2000">
                <a:solidFill>
                  <a:schemeClr val="tx1"/>
                </a:solidFill>
                <a:latin typeface="+mn-lt"/>
                <a:ea typeface="+mn-ea"/>
              </a:defRPr>
            </a:lvl6pPr>
            <a:lvl7pPr marL="2971800" indent="-228600" algn="l" rtl="0" fontAlgn="base">
              <a:spcBef>
                <a:spcPct val="20000"/>
              </a:spcBef>
              <a:spcAft>
                <a:spcPct val="0"/>
              </a:spcAft>
              <a:buChar char="»"/>
              <a:defRPr lang="zh-CN" altLang="en-US" sz="2000">
                <a:solidFill>
                  <a:schemeClr val="tx1"/>
                </a:solidFill>
                <a:latin typeface="+mn-lt"/>
                <a:ea typeface="+mn-ea"/>
              </a:defRPr>
            </a:lvl7pPr>
            <a:lvl8pPr marL="3429000" indent="-228600" algn="l" rtl="0" fontAlgn="base">
              <a:spcBef>
                <a:spcPct val="20000"/>
              </a:spcBef>
              <a:spcAft>
                <a:spcPct val="0"/>
              </a:spcAft>
              <a:buChar char="»"/>
              <a:defRPr lang="zh-CN" altLang="en-US" sz="2000">
                <a:solidFill>
                  <a:schemeClr val="tx1"/>
                </a:solidFill>
                <a:latin typeface="+mn-lt"/>
                <a:ea typeface="+mn-ea"/>
              </a:defRPr>
            </a:lvl8pPr>
            <a:lvl9pPr marL="3886200" indent="-228600" algn="l" rtl="0" fontAlgn="base">
              <a:spcBef>
                <a:spcPct val="20000"/>
              </a:spcBef>
              <a:spcAft>
                <a:spcPct val="0"/>
              </a:spcAft>
              <a:buChar char="»"/>
              <a:defRPr lang="zh-CN" altLang="en-US" sz="2000">
                <a:solidFill>
                  <a:schemeClr val="tx1"/>
                </a:solidFill>
                <a:latin typeface="+mn-lt"/>
                <a:ea typeface="+mn-ea"/>
              </a:defRPr>
            </a:lvl9pPr>
          </a:lstStyle>
          <a:p>
            <a:pPr lvl="0" eaLnBrk="1" hangingPunct="1"/>
            <a:r>
              <a:rPr lang="zh-CN" altLang="en-US" b="1">
                <a:latin typeface="黑体" panose="02010609060101010101" pitchFamily="49" charset="-122"/>
                <a:ea typeface="黑体" panose="02010609060101010101" pitchFamily="49" charset="-122"/>
              </a:rPr>
              <a:t>例</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课税对象数额</a:t>
            </a:r>
            <a:r>
              <a:rPr lang="en-US" altLang="zh-CN" b="1">
                <a:latin typeface="黑体" panose="02010609060101010101" pitchFamily="49" charset="-122"/>
                <a:ea typeface="黑体" panose="02010609060101010101" pitchFamily="49" charset="-122"/>
              </a:rPr>
              <a:t>=10000(</a:t>
            </a:r>
            <a:r>
              <a:rPr lang="zh-CN" altLang="en-US" b="1">
                <a:latin typeface="黑体" panose="02010609060101010101" pitchFamily="49" charset="-122"/>
                <a:ea typeface="黑体" panose="02010609060101010101" pitchFamily="49" charset="-122"/>
              </a:rPr>
              <a:t>元</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而应交税额为</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pPr lvl="0" eaLnBrk="1" hangingPunct="1"/>
            <a:r>
              <a:rPr lang="en-US" altLang="zh-CN" b="1">
                <a:latin typeface="黑体" panose="02010609060101010101" pitchFamily="49" charset="-122"/>
                <a:ea typeface="黑体" panose="02010609060101010101" pitchFamily="49" charset="-122"/>
              </a:rPr>
              <a:t>①</a:t>
            </a:r>
            <a:r>
              <a:rPr lang="zh-CN" altLang="en-US" b="1">
                <a:latin typeface="黑体" panose="02010609060101010101" pitchFamily="49" charset="-122"/>
                <a:ea typeface="黑体" panose="02010609060101010101" pitchFamily="49" charset="-122"/>
              </a:rPr>
              <a:t>采用全额累进税率</a:t>
            </a:r>
            <a:r>
              <a:rPr lang="en-US" altLang="zh-CN" b="1">
                <a:latin typeface="黑体" panose="02010609060101010101" pitchFamily="49" charset="-122"/>
                <a:ea typeface="黑体" panose="02010609060101010101" pitchFamily="49" charset="-122"/>
              </a:rPr>
              <a:t>: </a:t>
            </a:r>
            <a:endParaRPr lang="en-US" altLang="zh-CN" b="1">
              <a:latin typeface="黑体" panose="02010609060101010101" pitchFamily="49" charset="-122"/>
              <a:ea typeface="黑体" panose="02010609060101010101" pitchFamily="49" charset="-122"/>
            </a:endParaRPr>
          </a:p>
          <a:p>
            <a:pPr lvl="0" eaLnBrk="1" hangingPunct="1"/>
            <a:r>
              <a:rPr lang="en-US" altLang="zh-CN" b="1">
                <a:latin typeface="黑体" panose="02010609060101010101" pitchFamily="49" charset="-122"/>
                <a:ea typeface="黑体" panose="02010609060101010101" pitchFamily="49" charset="-122"/>
              </a:rPr>
              <a:t>	10000 × 15% =1500(</a:t>
            </a:r>
            <a:r>
              <a:rPr lang="zh-CN" altLang="en-US" b="1">
                <a:latin typeface="黑体" panose="02010609060101010101" pitchFamily="49" charset="-122"/>
                <a:ea typeface="黑体" panose="02010609060101010101" pitchFamily="49" charset="-122"/>
              </a:rPr>
              <a:t>元</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pPr lvl="0" eaLnBrk="1" hangingPunct="1"/>
            <a:r>
              <a:rPr lang="en-US" altLang="zh-CN" b="1">
                <a:latin typeface="黑体" panose="02010609060101010101" pitchFamily="49" charset="-122"/>
                <a:ea typeface="黑体" panose="02010609060101010101" pitchFamily="49" charset="-122"/>
              </a:rPr>
              <a:t>②</a:t>
            </a:r>
            <a:r>
              <a:rPr lang="zh-CN" altLang="en-US" b="1">
                <a:latin typeface="黑体" panose="02010609060101010101" pitchFamily="49" charset="-122"/>
                <a:ea typeface="黑体" panose="02010609060101010101" pitchFamily="49" charset="-122"/>
              </a:rPr>
              <a:t>采用超额累进税率</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pPr lvl="0" eaLnBrk="1" hangingPunct="1"/>
            <a:r>
              <a:rPr lang="en-US" altLang="zh-CN" b="1">
                <a:latin typeface="黑体" panose="02010609060101010101" pitchFamily="49" charset="-122"/>
                <a:ea typeface="黑体" panose="02010609060101010101" pitchFamily="49" charset="-122"/>
              </a:rPr>
              <a:t> 	1500 × 3%+(4500-1500)× 10%+(10000-3500-4500) × 15%=45+300+300=645(</a:t>
            </a:r>
            <a:r>
              <a:rPr lang="zh-CN" altLang="en-US" b="1">
                <a:latin typeface="黑体" panose="02010609060101010101" pitchFamily="49" charset="-122"/>
                <a:ea typeface="黑体" panose="02010609060101010101" pitchFamily="49" charset="-122"/>
              </a:rPr>
              <a:t>元</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p:txBody>
      </p:sp>
      <p:cxnSp>
        <p:nvCxnSpPr>
          <p:cNvPr id="16388" name="Line 4"/>
          <p:cNvCxnSpPr/>
          <p:nvPr/>
        </p:nvCxnSpPr>
        <p:spPr>
          <a:xfrm flipV="1">
            <a:off x="76200" y="1447800"/>
            <a:ext cx="8915400" cy="14288"/>
          </a:xfrm>
          <a:prstGeom prst="line">
            <a:avLst/>
          </a:prstGeom>
          <a:noFill/>
          <a:ln w="57150">
            <a:solidFill>
              <a:schemeClr val="tx1"/>
            </a:solidFill>
            <a:miter lim="800000"/>
          </a:ln>
        </p:spPr>
      </p:cxnSp>
      <p:cxnSp>
        <p:nvCxnSpPr>
          <p:cNvPr id="16389" name="Line 5"/>
          <p:cNvCxnSpPr/>
          <p:nvPr/>
        </p:nvCxnSpPr>
        <p:spPr>
          <a:xfrm flipH="1">
            <a:off x="76200" y="1309688"/>
            <a:ext cx="0" cy="304800"/>
          </a:xfrm>
          <a:prstGeom prst="line">
            <a:avLst/>
          </a:prstGeom>
          <a:noFill/>
          <a:ln w="57150">
            <a:solidFill>
              <a:schemeClr val="tx1"/>
            </a:solidFill>
            <a:miter lim="800000"/>
          </a:ln>
        </p:spPr>
      </p:cxnSp>
      <p:cxnSp>
        <p:nvCxnSpPr>
          <p:cNvPr id="16390" name="Line 6"/>
          <p:cNvCxnSpPr/>
          <p:nvPr/>
        </p:nvCxnSpPr>
        <p:spPr>
          <a:xfrm flipH="1">
            <a:off x="1600200" y="1309688"/>
            <a:ext cx="0" cy="304800"/>
          </a:xfrm>
          <a:prstGeom prst="line">
            <a:avLst/>
          </a:prstGeom>
          <a:noFill/>
          <a:ln w="57150">
            <a:solidFill>
              <a:schemeClr val="tx1"/>
            </a:solidFill>
            <a:miter lim="800000"/>
          </a:ln>
        </p:spPr>
      </p:cxnSp>
      <p:cxnSp>
        <p:nvCxnSpPr>
          <p:cNvPr id="16391" name="Line 7"/>
          <p:cNvCxnSpPr/>
          <p:nvPr/>
        </p:nvCxnSpPr>
        <p:spPr>
          <a:xfrm flipH="1">
            <a:off x="4495800" y="1309688"/>
            <a:ext cx="0" cy="304800"/>
          </a:xfrm>
          <a:prstGeom prst="line">
            <a:avLst/>
          </a:prstGeom>
          <a:noFill/>
          <a:ln w="57150">
            <a:solidFill>
              <a:schemeClr val="tx1"/>
            </a:solidFill>
            <a:miter lim="800000"/>
          </a:ln>
        </p:spPr>
      </p:cxnSp>
      <p:sp>
        <p:nvSpPr>
          <p:cNvPr id="16392" name="Text Box 8"/>
          <p:cNvSpPr/>
          <p:nvPr/>
        </p:nvSpPr>
        <p:spPr>
          <a:xfrm>
            <a:off x="-76200" y="1538288"/>
            <a:ext cx="5334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0</a:t>
            </a:r>
            <a:endParaRPr lang="en-US" altLang="zh-CN" sz="2800" b="1"/>
          </a:p>
        </p:txBody>
      </p:sp>
      <p:sp>
        <p:nvSpPr>
          <p:cNvPr id="16393" name="Text Box 9"/>
          <p:cNvSpPr/>
          <p:nvPr/>
        </p:nvSpPr>
        <p:spPr>
          <a:xfrm>
            <a:off x="1371600" y="16906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1500</a:t>
            </a:r>
            <a:endParaRPr lang="en-US" altLang="zh-CN" sz="2800" b="1"/>
          </a:p>
        </p:txBody>
      </p:sp>
      <p:sp>
        <p:nvSpPr>
          <p:cNvPr id="16394" name="Text Box 10"/>
          <p:cNvSpPr/>
          <p:nvPr/>
        </p:nvSpPr>
        <p:spPr>
          <a:xfrm>
            <a:off x="4114800" y="16906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4500</a:t>
            </a:r>
            <a:endParaRPr lang="en-US" altLang="zh-CN" sz="2800" b="1"/>
          </a:p>
        </p:txBody>
      </p:sp>
      <p:cxnSp>
        <p:nvCxnSpPr>
          <p:cNvPr id="16395" name="Line 11"/>
          <p:cNvCxnSpPr/>
          <p:nvPr/>
        </p:nvCxnSpPr>
        <p:spPr>
          <a:xfrm flipH="1">
            <a:off x="8001000" y="1309688"/>
            <a:ext cx="0" cy="304800"/>
          </a:xfrm>
          <a:prstGeom prst="line">
            <a:avLst/>
          </a:prstGeom>
          <a:noFill/>
          <a:ln w="57150">
            <a:solidFill>
              <a:schemeClr val="tx1"/>
            </a:solidFill>
            <a:miter lim="800000"/>
          </a:ln>
        </p:spPr>
      </p:cxnSp>
      <p:sp>
        <p:nvSpPr>
          <p:cNvPr id="16396" name="Text Box 12"/>
          <p:cNvSpPr/>
          <p:nvPr/>
        </p:nvSpPr>
        <p:spPr>
          <a:xfrm>
            <a:off x="7467600" y="16906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9000</a:t>
            </a:r>
            <a:endParaRPr lang="en-US" altLang="zh-CN" sz="2800" b="1"/>
          </a:p>
        </p:txBody>
      </p:sp>
      <p:sp>
        <p:nvSpPr>
          <p:cNvPr id="16397" name="Text Box 13"/>
          <p:cNvSpPr/>
          <p:nvPr/>
        </p:nvSpPr>
        <p:spPr>
          <a:xfrm>
            <a:off x="457200" y="7762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3%</a:t>
            </a:r>
            <a:endParaRPr lang="en-US" altLang="zh-CN" sz="2800" b="1"/>
          </a:p>
        </p:txBody>
      </p:sp>
      <p:sp>
        <p:nvSpPr>
          <p:cNvPr id="16398" name="Text Box 14"/>
          <p:cNvSpPr/>
          <p:nvPr/>
        </p:nvSpPr>
        <p:spPr>
          <a:xfrm>
            <a:off x="2590800" y="7762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10%</a:t>
            </a:r>
            <a:endParaRPr lang="en-US" altLang="zh-CN" sz="2800" b="1"/>
          </a:p>
        </p:txBody>
      </p:sp>
      <p:sp>
        <p:nvSpPr>
          <p:cNvPr id="16399" name="Text Box 15"/>
          <p:cNvSpPr/>
          <p:nvPr/>
        </p:nvSpPr>
        <p:spPr>
          <a:xfrm>
            <a:off x="5791200" y="7762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15%</a:t>
            </a:r>
            <a:endParaRPr lang="en-US" altLang="zh-CN" sz="2800" b="1"/>
          </a:p>
        </p:txBody>
      </p:sp>
      <p:sp>
        <p:nvSpPr>
          <p:cNvPr id="16400" name="Text Box 16"/>
          <p:cNvSpPr/>
          <p:nvPr/>
        </p:nvSpPr>
        <p:spPr>
          <a:xfrm>
            <a:off x="8153400" y="7000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20%</a:t>
            </a:r>
            <a:endParaRPr lang="en-US" altLang="zh-CN" sz="2800" b="1"/>
          </a:p>
        </p:txBody>
      </p:sp>
      <p:sp>
        <p:nvSpPr>
          <p:cNvPr id="16401" name="AutoShape 17"/>
          <p:cNvSpPr/>
          <p:nvPr/>
        </p:nvSpPr>
        <p:spPr>
          <a:xfrm rot="5400000" flipH="1">
            <a:off x="723900" y="585788"/>
            <a:ext cx="228600" cy="1524000"/>
          </a:xfrm>
          <a:prstGeom prst="rightBrace">
            <a:avLst>
              <a:gd name="adj1" fmla="val 55556"/>
              <a:gd name="adj2" fmla="val 50000"/>
            </a:avLst>
          </a:prstGeom>
          <a:noFill/>
          <a:ln w="38100">
            <a:solidFill>
              <a:srgbClr val="00FF00"/>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16402" name="AutoShape 18"/>
          <p:cNvSpPr/>
          <p:nvPr/>
        </p:nvSpPr>
        <p:spPr>
          <a:xfrm rot="5400000" flipH="1">
            <a:off x="2933700" y="-100012"/>
            <a:ext cx="152400" cy="2819400"/>
          </a:xfrm>
          <a:prstGeom prst="rightBrace">
            <a:avLst>
              <a:gd name="adj1" fmla="val 154167"/>
              <a:gd name="adj2" fmla="val 50000"/>
            </a:avLst>
          </a:prstGeom>
          <a:noFill/>
          <a:ln w="38100">
            <a:solidFill>
              <a:srgbClr val="00FF00"/>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16403" name="AutoShape 19"/>
          <p:cNvSpPr/>
          <p:nvPr/>
        </p:nvSpPr>
        <p:spPr>
          <a:xfrm rot="5400000" flipH="1">
            <a:off x="6134100" y="-404812"/>
            <a:ext cx="228600" cy="3505200"/>
          </a:xfrm>
          <a:prstGeom prst="rightBrace">
            <a:avLst>
              <a:gd name="adj1" fmla="val 127778"/>
              <a:gd name="adj2" fmla="val 50000"/>
            </a:avLst>
          </a:prstGeom>
          <a:noFill/>
          <a:ln w="38100">
            <a:solidFill>
              <a:srgbClr val="00FF00"/>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16404" name="AutoShape 20"/>
          <p:cNvSpPr/>
          <p:nvPr/>
        </p:nvSpPr>
        <p:spPr>
          <a:xfrm rot="5400000" flipH="1">
            <a:off x="8458200" y="838200"/>
            <a:ext cx="152400" cy="914400"/>
          </a:xfrm>
          <a:prstGeom prst="rightBrace">
            <a:avLst>
              <a:gd name="adj1" fmla="val 50000"/>
              <a:gd name="adj2" fmla="val 50000"/>
            </a:avLst>
          </a:prstGeom>
          <a:noFill/>
          <a:ln w="38100">
            <a:solidFill>
              <a:srgbClr val="00FF00"/>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cxnSp>
        <p:nvCxnSpPr>
          <p:cNvPr id="16405" name="Line 21"/>
          <p:cNvCxnSpPr/>
          <p:nvPr/>
        </p:nvCxnSpPr>
        <p:spPr>
          <a:xfrm>
            <a:off x="76200" y="1600200"/>
            <a:ext cx="1524000" cy="0"/>
          </a:xfrm>
          <a:prstGeom prst="line">
            <a:avLst/>
          </a:prstGeom>
          <a:noFill/>
          <a:ln w="57150">
            <a:solidFill>
              <a:srgbClr val="CCCC00"/>
            </a:solidFill>
            <a:miter lim="800000"/>
            <a:headEnd type="triangle"/>
            <a:tailEnd type="triangle"/>
          </a:ln>
        </p:spPr>
      </p:cxnSp>
      <p:cxnSp>
        <p:nvCxnSpPr>
          <p:cNvPr id="16406" name="Line 22"/>
          <p:cNvCxnSpPr/>
          <p:nvPr/>
        </p:nvCxnSpPr>
        <p:spPr>
          <a:xfrm>
            <a:off x="1600200" y="1676400"/>
            <a:ext cx="2895600" cy="0"/>
          </a:xfrm>
          <a:prstGeom prst="line">
            <a:avLst/>
          </a:prstGeom>
          <a:noFill/>
          <a:ln w="57150">
            <a:solidFill>
              <a:srgbClr val="0000FF"/>
            </a:solidFill>
            <a:miter lim="800000"/>
            <a:headEnd type="triangle"/>
            <a:tailEnd type="triangle"/>
          </a:ln>
        </p:spPr>
      </p:cxnSp>
      <p:cxnSp>
        <p:nvCxnSpPr>
          <p:cNvPr id="16407" name="Line 23"/>
          <p:cNvCxnSpPr/>
          <p:nvPr/>
        </p:nvCxnSpPr>
        <p:spPr>
          <a:xfrm>
            <a:off x="4572000" y="1600200"/>
            <a:ext cx="3429000" cy="0"/>
          </a:xfrm>
          <a:prstGeom prst="line">
            <a:avLst/>
          </a:prstGeom>
          <a:noFill/>
          <a:ln w="57150">
            <a:solidFill>
              <a:srgbClr val="FF0000"/>
            </a:solidFill>
            <a:miter lim="800000"/>
            <a:headEnd type="triangle"/>
            <a:tailEnd type="triangle"/>
          </a:ln>
        </p:spPr>
      </p:cxnSp>
      <p:sp>
        <p:nvSpPr>
          <p:cNvPr id="16408" name="Text Box 24"/>
          <p:cNvSpPr/>
          <p:nvPr/>
        </p:nvSpPr>
        <p:spPr>
          <a:xfrm>
            <a:off x="381000" y="15382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0</a:t>
            </a:r>
            <a:r>
              <a:rPr lang="zh-CN" altLang="en-US" sz="2800" b="1"/>
              <a:t>元</a:t>
            </a:r>
            <a:endParaRPr lang="zh-CN" altLang="en-US" sz="2800" b="1"/>
          </a:p>
        </p:txBody>
      </p:sp>
      <p:sp>
        <p:nvSpPr>
          <p:cNvPr id="16409" name="Text Box 25"/>
          <p:cNvSpPr/>
          <p:nvPr/>
        </p:nvSpPr>
        <p:spPr>
          <a:xfrm>
            <a:off x="2514600" y="1600200"/>
            <a:ext cx="11430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105</a:t>
            </a:r>
            <a:r>
              <a:rPr lang="zh-CN" altLang="en-US" sz="2800" b="1"/>
              <a:t>元</a:t>
            </a:r>
            <a:endParaRPr lang="zh-CN" altLang="en-US" sz="2800" b="1"/>
          </a:p>
        </p:txBody>
      </p:sp>
      <p:sp>
        <p:nvSpPr>
          <p:cNvPr id="16410" name="Text Box 26"/>
          <p:cNvSpPr/>
          <p:nvPr/>
        </p:nvSpPr>
        <p:spPr>
          <a:xfrm>
            <a:off x="5867400" y="1524000"/>
            <a:ext cx="11430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555</a:t>
            </a:r>
            <a:r>
              <a:rPr lang="zh-CN" altLang="en-US" sz="2800" b="1"/>
              <a:t>元</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childTnLst>
                                    <p:set>
                                      <p:cBhvr additive="base">
                                        <p:cTn id="6" dur="1" fill="hold">
                                          <p:stCondLst>
                                            <p:cond delay="0"/>
                                          </p:stCondLst>
                                        </p:cTn>
                                        <p:tgtEl>
                                          <p:spTgt spid="16387">
                                            <p:txEl>
                                              <p:pRg st="2" end="2"/>
                                            </p:txEl>
                                          </p:spTgt>
                                        </p:tgtEl>
                                        <p:attrNameLst>
                                          <p:attrName>style.visibility</p:attrName>
                                        </p:attrNameLst>
                                      </p:cBhvr>
                                      <p:to>
                                        <p:strVal val="visible"/>
                                      </p:to>
                                    </p:set>
                                    <p:anim calcmode="lin" valueType="num">
                                      <p:cBhvr additive="base">
                                        <p:cTn id="7" dur="3000" fill="hold"/>
                                        <p:tgtEl>
                                          <p:spTgt spid="16387">
                                            <p:txEl>
                                              <p:pRg st="2" end="2"/>
                                            </p:txEl>
                                          </p:spTgt>
                                        </p:tgtEl>
                                        <p:attrNameLst>
                                          <p:attrName>ppt_x</p:attrName>
                                        </p:attrNameLst>
                                      </p:cBhvr>
                                      <p:tavLst>
                                        <p:tav tm="0">
                                          <p:val>
                                            <p:strVal val="#ppt_x-#ppt_w/2"/>
                                          </p:val>
                                        </p:tav>
                                        <p:tav tm="100000">
                                          <p:val>
                                            <p:strVal val="#ppt_x"/>
                                          </p:val>
                                        </p:tav>
                                      </p:tavLst>
                                    </p:anim>
                                    <p:anim calcmode="lin" valueType="num">
                                      <p:cBhvr additive="base">
                                        <p:cTn id="8" dur="3000" fill="hold"/>
                                        <p:tgtEl>
                                          <p:spTgt spid="16387">
                                            <p:txEl>
                                              <p:pRg st="2" end="2"/>
                                            </p:txEl>
                                          </p:spTgt>
                                        </p:tgtEl>
                                        <p:attrNameLst>
                                          <p:attrName>ppt_y</p:attrName>
                                        </p:attrNameLst>
                                      </p:cBhvr>
                                      <p:tavLst>
                                        <p:tav tm="0">
                                          <p:val>
                                            <p:strVal val="#ppt_y"/>
                                          </p:val>
                                        </p:tav>
                                        <p:tav tm="100000">
                                          <p:val>
                                            <p:strVal val="#ppt_y"/>
                                          </p:val>
                                        </p:tav>
                                      </p:tavLst>
                                    </p:anim>
                                    <p:anim calcmode="lin" valueType="num">
                                      <p:cBhvr additive="base">
                                        <p:cTn id="9" dur="3000" fill="hold"/>
                                        <p:tgtEl>
                                          <p:spTgt spid="16387">
                                            <p:txEl>
                                              <p:pRg st="2" end="2"/>
                                            </p:txEl>
                                          </p:spTgt>
                                        </p:tgtEl>
                                        <p:attrNameLst>
                                          <p:attrName>ppt_w</p:attrName>
                                        </p:attrNameLst>
                                      </p:cBhvr>
                                      <p:tavLst>
                                        <p:tav tm="0">
                                          <p:val>
                                            <p:fltVal val="0"/>
                                          </p:val>
                                        </p:tav>
                                        <p:tav tm="100000">
                                          <p:val>
                                            <p:strVal val="#ppt_w"/>
                                          </p:val>
                                        </p:tav>
                                      </p:tavLst>
                                    </p:anim>
                                    <p:anim calcmode="lin" valueType="num">
                                      <p:cBhvr additive="base">
                                        <p:cTn id="10" dur="3000" fill="hold"/>
                                        <p:tgtEl>
                                          <p:spTgt spid="1638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childTnLst>
                                    <p:set>
                                      <p:cBhvr additive="base">
                                        <p:cTn id="14" dur="1" fill="hold">
                                          <p:stCondLst>
                                            <p:cond delay="0"/>
                                          </p:stCondLst>
                                        </p:cTn>
                                        <p:tgtEl>
                                          <p:spTgt spid="16387">
                                            <p:txEl>
                                              <p:pRg st="4" end="4"/>
                                            </p:txEl>
                                          </p:spTgt>
                                        </p:tgtEl>
                                        <p:attrNameLst>
                                          <p:attrName>style.visibility</p:attrName>
                                        </p:attrNameLst>
                                      </p:cBhvr>
                                      <p:to>
                                        <p:strVal val="visible"/>
                                      </p:to>
                                    </p:set>
                                    <p:anim calcmode="lin" valueType="num">
                                      <p:cBhvr additive="base">
                                        <p:cTn id="15" dur="3000" fill="hold"/>
                                        <p:tgtEl>
                                          <p:spTgt spid="16387">
                                            <p:txEl>
                                              <p:pRg st="4" end="4"/>
                                            </p:txEl>
                                          </p:spTgt>
                                        </p:tgtEl>
                                        <p:attrNameLst>
                                          <p:attrName>ppt_x</p:attrName>
                                        </p:attrNameLst>
                                      </p:cBhvr>
                                      <p:tavLst>
                                        <p:tav tm="0">
                                          <p:val>
                                            <p:strVal val="#ppt_x-#ppt_w/2"/>
                                          </p:val>
                                        </p:tav>
                                        <p:tav tm="100000">
                                          <p:val>
                                            <p:strVal val="#ppt_x"/>
                                          </p:val>
                                        </p:tav>
                                      </p:tavLst>
                                    </p:anim>
                                    <p:anim calcmode="lin" valueType="num">
                                      <p:cBhvr additive="base">
                                        <p:cTn id="16" dur="3000" fill="hold"/>
                                        <p:tgtEl>
                                          <p:spTgt spid="16387">
                                            <p:txEl>
                                              <p:pRg st="4" end="4"/>
                                            </p:txEl>
                                          </p:spTgt>
                                        </p:tgtEl>
                                        <p:attrNameLst>
                                          <p:attrName>ppt_y</p:attrName>
                                        </p:attrNameLst>
                                      </p:cBhvr>
                                      <p:tavLst>
                                        <p:tav tm="0">
                                          <p:val>
                                            <p:strVal val="#ppt_y"/>
                                          </p:val>
                                        </p:tav>
                                        <p:tav tm="100000">
                                          <p:val>
                                            <p:strVal val="#ppt_y"/>
                                          </p:val>
                                        </p:tav>
                                      </p:tavLst>
                                    </p:anim>
                                    <p:anim calcmode="lin" valueType="num">
                                      <p:cBhvr additive="base">
                                        <p:cTn id="17" dur="3000" fill="hold"/>
                                        <p:tgtEl>
                                          <p:spTgt spid="16387">
                                            <p:txEl>
                                              <p:pRg st="4" end="4"/>
                                            </p:txEl>
                                          </p:spTgt>
                                        </p:tgtEl>
                                        <p:attrNameLst>
                                          <p:attrName>ppt_w</p:attrName>
                                        </p:attrNameLst>
                                      </p:cBhvr>
                                      <p:tavLst>
                                        <p:tav tm="0">
                                          <p:val>
                                            <p:fltVal val="0"/>
                                          </p:val>
                                        </p:tav>
                                        <p:tav tm="100000">
                                          <p:val>
                                            <p:strVal val="#ppt_w"/>
                                          </p:val>
                                        </p:tav>
                                      </p:tavLst>
                                    </p:anim>
                                    <p:anim calcmode="lin" valueType="num">
                                      <p:cBhvr additive="base">
                                        <p:cTn id="18" dur="3000" fill="hold"/>
                                        <p:tgtEl>
                                          <p:spTgt spid="1638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childTnLst>
                                    <p:set>
                                      <p:cBhvr additive="base">
                                        <p:cTn id="22" dur="1" fill="hold">
                                          <p:stCondLst>
                                            <p:cond delay="0"/>
                                          </p:stCondLst>
                                        </p:cTn>
                                        <p:tgtEl>
                                          <p:spTgt spid="16408"/>
                                        </p:tgtEl>
                                        <p:attrNameLst>
                                          <p:attrName>style.visibility</p:attrName>
                                        </p:attrNameLst>
                                      </p:cBhvr>
                                      <p:to>
                                        <p:strVal val="visible"/>
                                      </p:to>
                                    </p:set>
                                    <p:anim calcmode="lin" valueType="num">
                                      <p:cBhvr additive="base">
                                        <p:cTn id="23" dur="2000" fill="hold"/>
                                        <p:tgtEl>
                                          <p:spTgt spid="16408"/>
                                        </p:tgtEl>
                                        <p:attrNameLst>
                                          <p:attrName>ppt_x</p:attrName>
                                        </p:attrNameLst>
                                      </p:cBhvr>
                                      <p:tavLst>
                                        <p:tav tm="0">
                                          <p:val>
                                            <p:strVal val="#ppt_x-#ppt_w/2"/>
                                          </p:val>
                                        </p:tav>
                                        <p:tav tm="100000">
                                          <p:val>
                                            <p:strVal val="#ppt_x"/>
                                          </p:val>
                                        </p:tav>
                                      </p:tavLst>
                                    </p:anim>
                                    <p:anim calcmode="lin" valueType="num">
                                      <p:cBhvr additive="base">
                                        <p:cTn id="24" dur="2000" fill="hold"/>
                                        <p:tgtEl>
                                          <p:spTgt spid="16408"/>
                                        </p:tgtEl>
                                        <p:attrNameLst>
                                          <p:attrName>ppt_y</p:attrName>
                                        </p:attrNameLst>
                                      </p:cBhvr>
                                      <p:tavLst>
                                        <p:tav tm="0">
                                          <p:val>
                                            <p:strVal val="#ppt_y"/>
                                          </p:val>
                                        </p:tav>
                                        <p:tav tm="100000">
                                          <p:val>
                                            <p:strVal val="#ppt_y"/>
                                          </p:val>
                                        </p:tav>
                                      </p:tavLst>
                                    </p:anim>
                                    <p:anim calcmode="lin" valueType="num">
                                      <p:cBhvr additive="base">
                                        <p:cTn id="25" dur="2000" fill="hold"/>
                                        <p:tgtEl>
                                          <p:spTgt spid="16408"/>
                                        </p:tgtEl>
                                        <p:attrNameLst>
                                          <p:attrName>ppt_w</p:attrName>
                                        </p:attrNameLst>
                                      </p:cBhvr>
                                      <p:tavLst>
                                        <p:tav tm="0">
                                          <p:val>
                                            <p:fltVal val="0"/>
                                          </p:val>
                                        </p:tav>
                                        <p:tav tm="100000">
                                          <p:val>
                                            <p:strVal val="#ppt_w"/>
                                          </p:val>
                                        </p:tav>
                                      </p:tavLst>
                                    </p:anim>
                                    <p:anim calcmode="lin" valueType="num">
                                      <p:cBhvr additive="base">
                                        <p:cTn id="26" dur="2000" fill="hold"/>
                                        <p:tgtEl>
                                          <p:spTgt spid="16408"/>
                                        </p:tgtEl>
                                        <p:attrNameLst>
                                          <p:attrName>ppt_h</p:attrName>
                                        </p:attrNameLst>
                                      </p:cBhvr>
                                      <p:tavLst>
                                        <p:tav tm="0">
                                          <p:val>
                                            <p:strVal val="#ppt_h"/>
                                          </p:val>
                                        </p:tav>
                                        <p:tav tm="100000">
                                          <p:val>
                                            <p:strVal val="#ppt_h"/>
                                          </p:val>
                                        </p:tav>
                                      </p:tavLst>
                                    </p:anim>
                                  </p:childTnLst>
                                </p:cTn>
                              </p:par>
                              <p:par>
                                <p:cTn id="27" presetID="17" presetClass="entr" presetSubtype="8" fill="hold" nodeType="withEffect">
                                  <p:childTnLst>
                                    <p:set>
                                      <p:cBhvr additive="base">
                                        <p:cTn id="28" dur="1" fill="hold">
                                          <p:stCondLst>
                                            <p:cond delay="0"/>
                                          </p:stCondLst>
                                        </p:cTn>
                                        <p:tgtEl>
                                          <p:spTgt spid="16405"/>
                                        </p:tgtEl>
                                        <p:attrNameLst>
                                          <p:attrName>style.visibility</p:attrName>
                                        </p:attrNameLst>
                                      </p:cBhvr>
                                      <p:to>
                                        <p:strVal val="visible"/>
                                      </p:to>
                                    </p:set>
                                    <p:anim calcmode="lin" valueType="num">
                                      <p:cBhvr additive="base">
                                        <p:cTn id="29" dur="2000" fill="hold"/>
                                        <p:tgtEl>
                                          <p:spTgt spid="16405"/>
                                        </p:tgtEl>
                                        <p:attrNameLst>
                                          <p:attrName>ppt_x</p:attrName>
                                        </p:attrNameLst>
                                      </p:cBhvr>
                                      <p:tavLst>
                                        <p:tav tm="0">
                                          <p:val>
                                            <p:strVal val="#ppt_x-#ppt_w/2"/>
                                          </p:val>
                                        </p:tav>
                                        <p:tav tm="100000">
                                          <p:val>
                                            <p:strVal val="#ppt_x"/>
                                          </p:val>
                                        </p:tav>
                                      </p:tavLst>
                                    </p:anim>
                                    <p:anim calcmode="lin" valueType="num">
                                      <p:cBhvr additive="base">
                                        <p:cTn id="30" dur="2000" fill="hold"/>
                                        <p:tgtEl>
                                          <p:spTgt spid="16405"/>
                                        </p:tgtEl>
                                        <p:attrNameLst>
                                          <p:attrName>ppt_y</p:attrName>
                                        </p:attrNameLst>
                                      </p:cBhvr>
                                      <p:tavLst>
                                        <p:tav tm="0">
                                          <p:val>
                                            <p:strVal val="#ppt_y"/>
                                          </p:val>
                                        </p:tav>
                                        <p:tav tm="100000">
                                          <p:val>
                                            <p:strVal val="#ppt_y"/>
                                          </p:val>
                                        </p:tav>
                                      </p:tavLst>
                                    </p:anim>
                                    <p:anim calcmode="lin" valueType="num">
                                      <p:cBhvr additive="base">
                                        <p:cTn id="31" dur="2000" fill="hold"/>
                                        <p:tgtEl>
                                          <p:spTgt spid="16405"/>
                                        </p:tgtEl>
                                        <p:attrNameLst>
                                          <p:attrName>ppt_w</p:attrName>
                                        </p:attrNameLst>
                                      </p:cBhvr>
                                      <p:tavLst>
                                        <p:tav tm="0">
                                          <p:val>
                                            <p:fltVal val="0"/>
                                          </p:val>
                                        </p:tav>
                                        <p:tav tm="100000">
                                          <p:val>
                                            <p:strVal val="#ppt_w"/>
                                          </p:val>
                                        </p:tav>
                                      </p:tavLst>
                                    </p:anim>
                                    <p:anim calcmode="lin" valueType="num">
                                      <p:cBhvr additive="base">
                                        <p:cTn id="32" dur="2000" fill="hold"/>
                                        <p:tgtEl>
                                          <p:spTgt spid="1640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childTnLst>
                                    <p:set>
                                      <p:cBhvr additive="base">
                                        <p:cTn id="36" dur="1" fill="hold">
                                          <p:stCondLst>
                                            <p:cond delay="0"/>
                                          </p:stCondLst>
                                        </p:cTn>
                                        <p:tgtEl>
                                          <p:spTgt spid="16406"/>
                                        </p:tgtEl>
                                        <p:attrNameLst>
                                          <p:attrName>style.visibility</p:attrName>
                                        </p:attrNameLst>
                                      </p:cBhvr>
                                      <p:to>
                                        <p:strVal val="visible"/>
                                      </p:to>
                                    </p:set>
                                    <p:anim calcmode="lin" valueType="num">
                                      <p:cBhvr additive="base">
                                        <p:cTn id="37" dur="2000" fill="hold"/>
                                        <p:tgtEl>
                                          <p:spTgt spid="16406"/>
                                        </p:tgtEl>
                                        <p:attrNameLst>
                                          <p:attrName>ppt_x</p:attrName>
                                        </p:attrNameLst>
                                      </p:cBhvr>
                                      <p:tavLst>
                                        <p:tav tm="0">
                                          <p:val>
                                            <p:strVal val="#ppt_x-#ppt_w/2"/>
                                          </p:val>
                                        </p:tav>
                                        <p:tav tm="100000">
                                          <p:val>
                                            <p:strVal val="#ppt_x"/>
                                          </p:val>
                                        </p:tav>
                                      </p:tavLst>
                                    </p:anim>
                                    <p:anim calcmode="lin" valueType="num">
                                      <p:cBhvr additive="base">
                                        <p:cTn id="38" dur="2000" fill="hold"/>
                                        <p:tgtEl>
                                          <p:spTgt spid="16406"/>
                                        </p:tgtEl>
                                        <p:attrNameLst>
                                          <p:attrName>ppt_y</p:attrName>
                                        </p:attrNameLst>
                                      </p:cBhvr>
                                      <p:tavLst>
                                        <p:tav tm="0">
                                          <p:val>
                                            <p:strVal val="#ppt_y"/>
                                          </p:val>
                                        </p:tav>
                                        <p:tav tm="100000">
                                          <p:val>
                                            <p:strVal val="#ppt_y"/>
                                          </p:val>
                                        </p:tav>
                                      </p:tavLst>
                                    </p:anim>
                                    <p:anim calcmode="lin" valueType="num">
                                      <p:cBhvr additive="base">
                                        <p:cTn id="39" dur="2000" fill="hold"/>
                                        <p:tgtEl>
                                          <p:spTgt spid="16406"/>
                                        </p:tgtEl>
                                        <p:attrNameLst>
                                          <p:attrName>ppt_w</p:attrName>
                                        </p:attrNameLst>
                                      </p:cBhvr>
                                      <p:tavLst>
                                        <p:tav tm="0">
                                          <p:val>
                                            <p:fltVal val="0"/>
                                          </p:val>
                                        </p:tav>
                                        <p:tav tm="100000">
                                          <p:val>
                                            <p:strVal val="#ppt_w"/>
                                          </p:val>
                                        </p:tav>
                                      </p:tavLst>
                                    </p:anim>
                                    <p:anim calcmode="lin" valueType="num">
                                      <p:cBhvr additive="base">
                                        <p:cTn id="40" dur="2000" fill="hold"/>
                                        <p:tgtEl>
                                          <p:spTgt spid="16406"/>
                                        </p:tgtEl>
                                        <p:attrNameLst>
                                          <p:attrName>ppt_h</p:attrName>
                                        </p:attrNameLst>
                                      </p:cBhvr>
                                      <p:tavLst>
                                        <p:tav tm="0">
                                          <p:val>
                                            <p:strVal val="#ppt_h"/>
                                          </p:val>
                                        </p:tav>
                                        <p:tav tm="100000">
                                          <p:val>
                                            <p:strVal val="#ppt_h"/>
                                          </p:val>
                                        </p:tav>
                                      </p:tavLst>
                                    </p:anim>
                                  </p:childTnLst>
                                </p:cTn>
                              </p:par>
                              <p:par>
                                <p:cTn id="41" presetID="17" presetClass="entr" presetSubtype="8" fill="hold" grpId="1" nodeType="withEffect">
                                  <p:childTnLst>
                                    <p:set>
                                      <p:cBhvr additive="base">
                                        <p:cTn id="42" dur="1" fill="hold">
                                          <p:stCondLst>
                                            <p:cond delay="0"/>
                                          </p:stCondLst>
                                        </p:cTn>
                                        <p:tgtEl>
                                          <p:spTgt spid="16409"/>
                                        </p:tgtEl>
                                        <p:attrNameLst>
                                          <p:attrName>style.visibility</p:attrName>
                                        </p:attrNameLst>
                                      </p:cBhvr>
                                      <p:to>
                                        <p:strVal val="visible"/>
                                      </p:to>
                                    </p:set>
                                    <p:anim calcmode="lin" valueType="num">
                                      <p:cBhvr additive="base">
                                        <p:cTn id="43" dur="2000" fill="hold"/>
                                        <p:tgtEl>
                                          <p:spTgt spid="16409"/>
                                        </p:tgtEl>
                                        <p:attrNameLst>
                                          <p:attrName>ppt_x</p:attrName>
                                        </p:attrNameLst>
                                      </p:cBhvr>
                                      <p:tavLst>
                                        <p:tav tm="0">
                                          <p:val>
                                            <p:strVal val="#ppt_x-#ppt_w/2"/>
                                          </p:val>
                                        </p:tav>
                                        <p:tav tm="100000">
                                          <p:val>
                                            <p:strVal val="#ppt_x"/>
                                          </p:val>
                                        </p:tav>
                                      </p:tavLst>
                                    </p:anim>
                                    <p:anim calcmode="lin" valueType="num">
                                      <p:cBhvr additive="base">
                                        <p:cTn id="44" dur="2000" fill="hold"/>
                                        <p:tgtEl>
                                          <p:spTgt spid="16409"/>
                                        </p:tgtEl>
                                        <p:attrNameLst>
                                          <p:attrName>ppt_y</p:attrName>
                                        </p:attrNameLst>
                                      </p:cBhvr>
                                      <p:tavLst>
                                        <p:tav tm="0">
                                          <p:val>
                                            <p:strVal val="#ppt_y"/>
                                          </p:val>
                                        </p:tav>
                                        <p:tav tm="100000">
                                          <p:val>
                                            <p:strVal val="#ppt_y"/>
                                          </p:val>
                                        </p:tav>
                                      </p:tavLst>
                                    </p:anim>
                                    <p:anim calcmode="lin" valueType="num">
                                      <p:cBhvr additive="base">
                                        <p:cTn id="45" dur="2000" fill="hold"/>
                                        <p:tgtEl>
                                          <p:spTgt spid="16409"/>
                                        </p:tgtEl>
                                        <p:attrNameLst>
                                          <p:attrName>ppt_w</p:attrName>
                                        </p:attrNameLst>
                                      </p:cBhvr>
                                      <p:tavLst>
                                        <p:tav tm="0">
                                          <p:val>
                                            <p:fltVal val="0"/>
                                          </p:val>
                                        </p:tav>
                                        <p:tav tm="100000">
                                          <p:val>
                                            <p:strVal val="#ppt_w"/>
                                          </p:val>
                                        </p:tav>
                                      </p:tavLst>
                                    </p:anim>
                                    <p:anim calcmode="lin" valueType="num">
                                      <p:cBhvr additive="base">
                                        <p:cTn id="46" dur="2000" fill="hold"/>
                                        <p:tgtEl>
                                          <p:spTgt spid="1640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nodeType="clickEffect">
                                  <p:childTnLst>
                                    <p:set>
                                      <p:cBhvr additive="base">
                                        <p:cTn id="50" dur="1" fill="hold">
                                          <p:stCondLst>
                                            <p:cond delay="0"/>
                                          </p:stCondLst>
                                        </p:cTn>
                                        <p:tgtEl>
                                          <p:spTgt spid="16407"/>
                                        </p:tgtEl>
                                        <p:attrNameLst>
                                          <p:attrName>style.visibility</p:attrName>
                                        </p:attrNameLst>
                                      </p:cBhvr>
                                      <p:to>
                                        <p:strVal val="visible"/>
                                      </p:to>
                                    </p:set>
                                    <p:anim calcmode="lin" valueType="num">
                                      <p:cBhvr additive="base">
                                        <p:cTn id="51" dur="2000" fill="hold"/>
                                        <p:tgtEl>
                                          <p:spTgt spid="16407"/>
                                        </p:tgtEl>
                                        <p:attrNameLst>
                                          <p:attrName>ppt_x</p:attrName>
                                        </p:attrNameLst>
                                      </p:cBhvr>
                                      <p:tavLst>
                                        <p:tav tm="0">
                                          <p:val>
                                            <p:strVal val="#ppt_x-#ppt_w/2"/>
                                          </p:val>
                                        </p:tav>
                                        <p:tav tm="100000">
                                          <p:val>
                                            <p:strVal val="#ppt_x"/>
                                          </p:val>
                                        </p:tav>
                                      </p:tavLst>
                                    </p:anim>
                                    <p:anim calcmode="lin" valueType="num">
                                      <p:cBhvr additive="base">
                                        <p:cTn id="52" dur="2000" fill="hold"/>
                                        <p:tgtEl>
                                          <p:spTgt spid="16407"/>
                                        </p:tgtEl>
                                        <p:attrNameLst>
                                          <p:attrName>ppt_y</p:attrName>
                                        </p:attrNameLst>
                                      </p:cBhvr>
                                      <p:tavLst>
                                        <p:tav tm="0">
                                          <p:val>
                                            <p:strVal val="#ppt_y"/>
                                          </p:val>
                                        </p:tav>
                                        <p:tav tm="100000">
                                          <p:val>
                                            <p:strVal val="#ppt_y"/>
                                          </p:val>
                                        </p:tav>
                                      </p:tavLst>
                                    </p:anim>
                                    <p:anim calcmode="lin" valueType="num">
                                      <p:cBhvr additive="base">
                                        <p:cTn id="53" dur="2000" fill="hold"/>
                                        <p:tgtEl>
                                          <p:spTgt spid="16407"/>
                                        </p:tgtEl>
                                        <p:attrNameLst>
                                          <p:attrName>ppt_w</p:attrName>
                                        </p:attrNameLst>
                                      </p:cBhvr>
                                      <p:tavLst>
                                        <p:tav tm="0">
                                          <p:val>
                                            <p:fltVal val="0"/>
                                          </p:val>
                                        </p:tav>
                                        <p:tav tm="100000">
                                          <p:val>
                                            <p:strVal val="#ppt_w"/>
                                          </p:val>
                                        </p:tav>
                                      </p:tavLst>
                                    </p:anim>
                                    <p:anim calcmode="lin" valueType="num">
                                      <p:cBhvr additive="base">
                                        <p:cTn id="54" dur="2000" fill="hold"/>
                                        <p:tgtEl>
                                          <p:spTgt spid="16407"/>
                                        </p:tgtEl>
                                        <p:attrNameLst>
                                          <p:attrName>ppt_h</p:attrName>
                                        </p:attrNameLst>
                                      </p:cBhvr>
                                      <p:tavLst>
                                        <p:tav tm="0">
                                          <p:val>
                                            <p:strVal val="#ppt_h"/>
                                          </p:val>
                                        </p:tav>
                                        <p:tav tm="100000">
                                          <p:val>
                                            <p:strVal val="#ppt_h"/>
                                          </p:val>
                                        </p:tav>
                                      </p:tavLst>
                                    </p:anim>
                                  </p:childTnLst>
                                </p:cTn>
                              </p:par>
                              <p:par>
                                <p:cTn id="55" presetID="17" presetClass="entr" presetSubtype="8" fill="hold" grpId="2" nodeType="withEffect">
                                  <p:childTnLst>
                                    <p:set>
                                      <p:cBhvr additive="base">
                                        <p:cTn id="56" dur="1" fill="hold">
                                          <p:stCondLst>
                                            <p:cond delay="0"/>
                                          </p:stCondLst>
                                        </p:cTn>
                                        <p:tgtEl>
                                          <p:spTgt spid="16410"/>
                                        </p:tgtEl>
                                        <p:attrNameLst>
                                          <p:attrName>style.visibility</p:attrName>
                                        </p:attrNameLst>
                                      </p:cBhvr>
                                      <p:to>
                                        <p:strVal val="visible"/>
                                      </p:to>
                                    </p:set>
                                    <p:anim calcmode="lin" valueType="num">
                                      <p:cBhvr additive="base">
                                        <p:cTn id="57" dur="2000" fill="hold"/>
                                        <p:tgtEl>
                                          <p:spTgt spid="16410"/>
                                        </p:tgtEl>
                                        <p:attrNameLst>
                                          <p:attrName>ppt_x</p:attrName>
                                        </p:attrNameLst>
                                      </p:cBhvr>
                                      <p:tavLst>
                                        <p:tav tm="0">
                                          <p:val>
                                            <p:strVal val="#ppt_x-#ppt_w/2"/>
                                          </p:val>
                                        </p:tav>
                                        <p:tav tm="100000">
                                          <p:val>
                                            <p:strVal val="#ppt_x"/>
                                          </p:val>
                                        </p:tav>
                                      </p:tavLst>
                                    </p:anim>
                                    <p:anim calcmode="lin" valueType="num">
                                      <p:cBhvr additive="base">
                                        <p:cTn id="58" dur="2000" fill="hold"/>
                                        <p:tgtEl>
                                          <p:spTgt spid="16410"/>
                                        </p:tgtEl>
                                        <p:attrNameLst>
                                          <p:attrName>ppt_y</p:attrName>
                                        </p:attrNameLst>
                                      </p:cBhvr>
                                      <p:tavLst>
                                        <p:tav tm="0">
                                          <p:val>
                                            <p:strVal val="#ppt_y"/>
                                          </p:val>
                                        </p:tav>
                                        <p:tav tm="100000">
                                          <p:val>
                                            <p:strVal val="#ppt_y"/>
                                          </p:val>
                                        </p:tav>
                                      </p:tavLst>
                                    </p:anim>
                                    <p:anim calcmode="lin" valueType="num">
                                      <p:cBhvr additive="base">
                                        <p:cTn id="59" dur="2000" fill="hold"/>
                                        <p:tgtEl>
                                          <p:spTgt spid="16410"/>
                                        </p:tgtEl>
                                        <p:attrNameLst>
                                          <p:attrName>ppt_w</p:attrName>
                                        </p:attrNameLst>
                                      </p:cBhvr>
                                      <p:tavLst>
                                        <p:tav tm="0">
                                          <p:val>
                                            <p:fltVal val="0"/>
                                          </p:val>
                                        </p:tav>
                                        <p:tav tm="100000">
                                          <p:val>
                                            <p:strVal val="#ppt_w"/>
                                          </p:val>
                                        </p:tav>
                                      </p:tavLst>
                                    </p:anim>
                                    <p:anim calcmode="lin" valueType="num">
                                      <p:cBhvr additive="base">
                                        <p:cTn id="60" dur="2000" fill="hold"/>
                                        <p:tgtEl>
                                          <p:spTgt spid="164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8" grpId="0"/>
      <p:bldP spid="16409" grpId="1"/>
      <p:bldP spid="16410"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endParaRPr lang="zh-CN" altLang="zh-CN">
              <a:ea typeface="宋体" panose="02010600030101010101" pitchFamily="2" charset="-122"/>
            </a:endParaRPr>
          </a:p>
        </p:txBody>
      </p:sp>
      <p:sp>
        <p:nvSpPr>
          <p:cNvPr id="17411" name="Rectangle 3"/>
          <p:cNvSpPr>
            <a:spLocks noGrp="1"/>
          </p:cNvSpPr>
          <p:nvPr>
            <p:ph type="body" idx="4294967295"/>
          </p:nvPr>
        </p:nvSpPr>
        <p:spPr>
          <a:xfrm>
            <a:off x="1403350" y="620712"/>
            <a:ext cx="7740650" cy="604837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a:solidFill>
                  <a:schemeClr val="tx1"/>
                </a:solidFill>
                <a:latin typeface="黑体" panose="02010609060101010101" pitchFamily="49" charset="-122"/>
                <a:ea typeface="黑体" panose="02010609060101010101" pitchFamily="49" charset="-122"/>
              </a:rPr>
              <a:t>全额累进税与超额累进税的比较：</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①税负轻重不同</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	</a:t>
            </a:r>
            <a:r>
              <a:rPr lang="zh-CN" altLang="en-US">
                <a:solidFill>
                  <a:schemeClr val="tx1"/>
                </a:solidFill>
                <a:latin typeface="华文楷体" panose="02010600040101010101" pitchFamily="2" charset="-122"/>
                <a:ea typeface="华文楷体" panose="02010600040101010101" pitchFamily="2" charset="-122"/>
              </a:rPr>
              <a:t>在收入级次和税率档次相同条件下，全额重于超额。</a:t>
            </a:r>
            <a:endParaRPr lang="zh-CN" altLang="en-US">
              <a:solidFill>
                <a:schemeClr val="tx1"/>
              </a:solidFill>
              <a:latin typeface="华文楷体" panose="02010600040101010101" pitchFamily="2" charset="-122"/>
              <a:ea typeface="华文楷体" panose="02010600040101010101" pitchFamily="2" charset="-122"/>
            </a:endParaRPr>
          </a:p>
          <a:p>
            <a:pPr lvl="0">
              <a:lnSpc>
                <a:spcPct val="90000"/>
              </a:lnSpc>
              <a:buNone/>
            </a:pPr>
            <a:endParaRPr lang="zh-CN" altLang="en-US">
              <a:solidFill>
                <a:schemeClr val="tx1"/>
              </a:solidFill>
              <a:latin typeface="华文楷体" panose="02010600040101010101" pitchFamily="2" charset="-122"/>
              <a:ea typeface="华文楷体" panose="02010600040101010101" pitchFamily="2"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②计算繁简不同</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	</a:t>
            </a:r>
            <a:r>
              <a:rPr lang="zh-CN" altLang="en-US" b="0">
                <a:solidFill>
                  <a:schemeClr val="tx1"/>
                </a:solidFill>
                <a:latin typeface="黑体" panose="02010609060101010101" pitchFamily="49" charset="-122"/>
                <a:ea typeface="黑体" panose="02010609060101010101" pitchFamily="49" charset="-122"/>
              </a:rPr>
              <a:t>全额累进税计算简单，</a:t>
            </a:r>
            <a:r>
              <a:rPr lang="zh-CN" altLang="en-US">
                <a:solidFill>
                  <a:schemeClr val="tx1"/>
                </a:solidFill>
                <a:latin typeface="华文楷体" panose="02010600040101010101" pitchFamily="2" charset="-122"/>
                <a:ea typeface="华文楷体" panose="02010600040101010101" pitchFamily="2" charset="-122"/>
              </a:rPr>
              <a:t>超额累进税率计算复杂。</a:t>
            </a:r>
            <a:endParaRPr lang="zh-CN" altLang="en-US">
              <a:solidFill>
                <a:schemeClr val="tx1"/>
              </a:solidFill>
              <a:latin typeface="华文楷体" panose="02010600040101010101" pitchFamily="2" charset="-122"/>
              <a:ea typeface="华文楷体" panose="02010600040101010101" pitchFamily="2" charset="-122"/>
            </a:endParaRPr>
          </a:p>
          <a:p>
            <a:pPr lvl="0">
              <a:lnSpc>
                <a:spcPct val="90000"/>
              </a:lnSpc>
              <a:buNone/>
            </a:pPr>
            <a:endParaRPr lang="zh-CN" altLang="en-US">
              <a:solidFill>
                <a:schemeClr val="tx1"/>
              </a:solidFill>
              <a:latin typeface="华文楷体" panose="02010600040101010101" pitchFamily="2" charset="-122"/>
              <a:ea typeface="华文楷体" panose="02010600040101010101" pitchFamily="2"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③公平程度不同</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	</a:t>
            </a:r>
            <a:r>
              <a:rPr lang="zh-CN" altLang="en-US">
                <a:solidFill>
                  <a:schemeClr val="tx1"/>
                </a:solidFill>
                <a:latin typeface="华文楷体" panose="02010600040101010101" pitchFamily="2" charset="-122"/>
                <a:ea typeface="华文楷体" panose="02010600040101010101" pitchFamily="2" charset="-122"/>
              </a:rPr>
              <a:t>在两级收入交叉点附近，全额累进的公平程度不及超额累进。 </a:t>
            </a:r>
            <a:endParaRPr lang="zh-CN" altLang="en-US">
              <a:solidFill>
                <a:schemeClr val="tx1"/>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17411">
                                            <p:txEl>
                                              <p:pRg st="2" end="2"/>
                                            </p:txEl>
                                          </p:spTgt>
                                        </p:tgtEl>
                                        <p:attrNameLst>
                                          <p:attrName>style.visibility</p:attrName>
                                        </p:attrNameLst>
                                      </p:cBhvr>
                                      <p:to>
                                        <p:strVal val="visible"/>
                                      </p:to>
                                    </p:set>
                                    <p:anim to="" calcmode="lin" valueType="num">
                                      <p:cBhvr additive="base">
                                        <p:cTn id="7" dur="1" fill="hold"/>
                                        <p:tgtEl>
                                          <p:spTgt spid="17411">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17411">
                                            <p:txEl>
                                              <p:pRg st="5" end="5"/>
                                            </p:txEl>
                                          </p:spTgt>
                                        </p:tgtEl>
                                        <p:attrNameLst>
                                          <p:attrName>style.visibility</p:attrName>
                                        </p:attrNameLst>
                                      </p:cBhvr>
                                      <p:to>
                                        <p:strVal val="visible"/>
                                      </p:to>
                                    </p:set>
                                    <p:anim to="" calcmode="lin" valueType="num">
                                      <p:cBhvr additive="base">
                                        <p:cTn id="12" dur="1" fill="hold"/>
                                        <p:tgtEl>
                                          <p:spTgt spid="17411">
                                            <p:txEl>
                                              <p:pRg st="5" end="5"/>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17411">
                                            <p:txEl>
                                              <p:pRg st="8" end="8"/>
                                            </p:txEl>
                                          </p:spTgt>
                                        </p:tgtEl>
                                        <p:attrNameLst>
                                          <p:attrName>style.visibility</p:attrName>
                                        </p:attrNameLst>
                                      </p:cBhvr>
                                      <p:to>
                                        <p:strVal val="visible"/>
                                      </p:to>
                                    </p:set>
                                    <p:anim to="" calcmode="lin" valueType="num">
                                      <p:cBhvr additive="base">
                                        <p:cTn id="17" dur="1" fill="hold"/>
                                        <p:tgtEl>
                                          <p:spTgt spid="17411">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9"/>
          <p:cNvPicPr/>
          <p:nvPr/>
        </p:nvPicPr>
        <p:blipFill>
          <a:blip r:embed="rId1">
            <a:lum bright="24000" contrast="24000"/>
          </a:blip>
          <a:srcRect l="19501" t="22846" r="13225" b="9509"/>
          <a:stretch>
            <a:fillRect/>
          </a:stretch>
        </p:blipFill>
        <p:spPr>
          <a:xfrm>
            <a:off x="0" y="935038"/>
            <a:ext cx="9144000" cy="5949950"/>
          </a:xfrm>
          <a:prstGeom prst="rect">
            <a:avLst/>
          </a:prstGeom>
          <a:noFill/>
          <a:ln>
            <a:noFill/>
            <a:miter lim="800000"/>
            <a:headEnd/>
            <a:tailEnd/>
          </a:ln>
        </p:spPr>
      </p:pic>
      <p:sp>
        <p:nvSpPr>
          <p:cNvPr id="18435" name="Rectangle 5"/>
          <p:cNvSpPr/>
          <p:nvPr/>
        </p:nvSpPr>
        <p:spPr>
          <a:xfrm>
            <a:off x="7632700" y="5157788"/>
            <a:ext cx="1511300" cy="647700"/>
          </a:xfrm>
          <a:prstGeom prst="rect">
            <a:avLst/>
          </a:prstGeom>
          <a:solidFill>
            <a:schemeClr val="accent1"/>
          </a:soli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latin typeface="黑体" panose="02010609060101010101" pitchFamily="49" charset="-122"/>
                <a:ea typeface="黑体" panose="02010609060101010101" pitchFamily="49" charset="-122"/>
              </a:rPr>
              <a:t>征税对象</a:t>
            </a:r>
            <a:endParaRPr lang="zh-CN" altLang="en-US" sz="2800" b="1">
              <a:latin typeface="黑体" panose="02010609060101010101" pitchFamily="49" charset="-122"/>
              <a:ea typeface="黑体" panose="02010609060101010101" pitchFamily="49" charset="-122"/>
            </a:endParaRPr>
          </a:p>
        </p:txBody>
      </p:sp>
      <p:sp>
        <p:nvSpPr>
          <p:cNvPr id="18436" name="Rectangle 2"/>
          <p:cNvSpPr>
            <a:spLocks noGrp="1"/>
          </p:cNvSpPr>
          <p:nvPr>
            <p:ph type="title" idx="4294967295"/>
          </p:nvPr>
        </p:nvSpPr>
        <p:spPr>
          <a:xfrm>
            <a:off x="0" y="0"/>
            <a:ext cx="7524750" cy="765175"/>
          </a:xfrm>
          <a:prstGeom prst="rect">
            <a:avLst/>
          </a:prstGeom>
          <a:solidFill>
            <a:srgbClr val="FFFF00"/>
          </a:solid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b="1">
                <a:solidFill>
                  <a:schemeClr val="tx1"/>
                </a:solidFill>
                <a:ea typeface="宋体" panose="02010600030101010101" pitchFamily="2" charset="-122"/>
              </a:rPr>
              <a:t>比例税率和超额累进税率的图解</a:t>
            </a:r>
            <a:endParaRPr lang="zh-CN" altLang="en-US" b="1">
              <a:solidFill>
                <a:schemeClr val="tx1"/>
              </a:solidFill>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en-US" altLang="zh-CN" sz="3600" b="1">
                <a:ea typeface="黑体" panose="02010609060101010101" pitchFamily="49" charset="-122"/>
              </a:rPr>
              <a:t>3</a:t>
            </a:r>
            <a:r>
              <a:rPr lang="zh-CN" altLang="en-US" sz="3600" b="1">
                <a:ea typeface="黑体" panose="02010609060101010101" pitchFamily="49" charset="-122"/>
              </a:rPr>
              <a:t>．按经济分析对税率进行分类</a:t>
            </a:r>
            <a:endParaRPr lang="zh-CN" altLang="en-US" sz="3600" b="1">
              <a:ea typeface="黑体" panose="02010609060101010101" pitchFamily="49" charset="-122"/>
            </a:endParaRPr>
          </a:p>
        </p:txBody>
      </p:sp>
      <p:sp>
        <p:nvSpPr>
          <p:cNvPr id="19459" name="Rectangle 3"/>
          <p:cNvSpPr>
            <a:spLocks noGrp="1" noChangeArrowheads="1"/>
          </p:cNvSpPr>
          <p:nvPr>
            <p:ph type="body" idx="4294967295"/>
          </p:nvPr>
        </p:nvSpPr>
        <p:spPr>
          <a:xfrm>
            <a:off x="1187450" y="765175"/>
            <a:ext cx="7956550" cy="5832475"/>
          </a:xfrm>
        </p:spPr>
        <p:txBody>
          <a:bodyPr vert="horz" wrap="square" lIns="91440" tIns="45720" rIns="91440" bIns="45720" numCol="1" anchor="t" anchorCtr="0" compatLnSpc="1"/>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marL="342900" marR="0" lvl="0" indent="-342900">
              <a:lnSpc>
                <a:spcPct val="90000"/>
              </a:lnSpc>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1</a:t>
            </a:r>
            <a:r>
              <a:rPr lang="zh-CN" altLang="en-US">
                <a:solidFill>
                  <a:schemeClr val="tx1"/>
                </a:solidFill>
                <a:latin typeface="黑体" panose="02010609060101010101" pitchFamily="49" charset="-122"/>
                <a:ea typeface="黑体" panose="02010609060101010101" pitchFamily="49" charset="-122"/>
              </a:rPr>
              <a:t>）名义税率</a:t>
            </a:r>
            <a:endParaRPr lang="zh-CN" altLang="en-US">
              <a:solidFill>
                <a:schemeClr val="tx1"/>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rgbClr val="0000FF"/>
                </a:solidFill>
                <a:latin typeface="黑体" panose="02010609060101010101" pitchFamily="49" charset="-122"/>
                <a:ea typeface="黑体" panose="02010609060101010101" pitchFamily="49" charset="-122"/>
              </a:rPr>
              <a:t>名义税率即为税率表中所列的税率，是纳税人纳</a:t>
            </a:r>
            <a:endParaRPr lang="zh-CN" altLang="en-US">
              <a:solidFill>
                <a:srgbClr val="0000FF"/>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rgbClr val="0000FF"/>
                </a:solidFill>
                <a:latin typeface="黑体" panose="02010609060101010101" pitchFamily="49" charset="-122"/>
                <a:ea typeface="黑体" panose="02010609060101010101" pitchFamily="49" charset="-122"/>
              </a:rPr>
              <a:t>税时适用的税率。</a:t>
            </a:r>
            <a:endParaRPr lang="zh-CN" altLang="en-US">
              <a:solidFill>
                <a:srgbClr val="0000FF"/>
              </a:solidFill>
              <a:latin typeface="黑体" panose="02010609060101010101" pitchFamily="49" charset="-122"/>
              <a:ea typeface="黑体" panose="02010609060101010101" pitchFamily="49" charset="-122"/>
            </a:endParaRPr>
          </a:p>
          <a:p>
            <a:pPr marL="342900" marR="0" lvl="0" indent="-342900">
              <a:lnSpc>
                <a:spcPct val="90000"/>
              </a:lnSpc>
              <a:buNone/>
            </a:pPr>
            <a:endParaRPr lang="zh-CN" altLang="en-US">
              <a:solidFill>
                <a:srgbClr val="0000FF"/>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2</a:t>
            </a:r>
            <a:r>
              <a:rPr lang="zh-CN" altLang="en-US">
                <a:solidFill>
                  <a:schemeClr val="tx1"/>
                </a:solidFill>
                <a:latin typeface="黑体" panose="02010609060101010101" pitchFamily="49" charset="-122"/>
                <a:ea typeface="黑体" panose="02010609060101010101" pitchFamily="49" charset="-122"/>
              </a:rPr>
              <a:t>）实际税率</a:t>
            </a:r>
            <a:endParaRPr lang="zh-CN" altLang="en-US">
              <a:solidFill>
                <a:schemeClr val="tx1"/>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rgbClr val="0000FF"/>
                </a:solidFill>
                <a:latin typeface="黑体" panose="02010609060101010101" pitchFamily="49" charset="-122"/>
                <a:ea typeface="黑体" panose="02010609060101010101" pitchFamily="49" charset="-122"/>
              </a:rPr>
              <a:t>纳税人真实负担的有效税率。</a:t>
            </a:r>
            <a:endParaRPr lang="zh-CN" altLang="en-US">
              <a:solidFill>
                <a:srgbClr val="0000FF"/>
              </a:solidFill>
              <a:latin typeface="黑体" panose="02010609060101010101" pitchFamily="49" charset="-122"/>
              <a:ea typeface="黑体" panose="02010609060101010101" pitchFamily="49" charset="-122"/>
            </a:endParaRPr>
          </a:p>
          <a:p>
            <a:pPr marL="342900" marR="0" lvl="0" indent="-342900">
              <a:lnSpc>
                <a:spcPct val="90000"/>
              </a:lnSpc>
              <a:buNone/>
            </a:pPr>
            <a:endParaRPr lang="zh-CN" altLang="en-US">
              <a:solidFill>
                <a:srgbClr val="0000FF"/>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3</a:t>
            </a:r>
            <a:r>
              <a:rPr lang="zh-CN" altLang="en-US">
                <a:solidFill>
                  <a:schemeClr val="tx1"/>
                </a:solidFill>
                <a:latin typeface="黑体" panose="02010609060101010101" pitchFamily="49" charset="-122"/>
                <a:ea typeface="黑体" panose="02010609060101010101" pitchFamily="49" charset="-122"/>
              </a:rPr>
              <a:t>）边际税率</a:t>
            </a:r>
            <a:endParaRPr lang="zh-CN" altLang="en-US">
              <a:solidFill>
                <a:schemeClr val="tx1"/>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chemeClr val="accent2"/>
                </a:solidFill>
                <a:effectLst>
                  <a:outerShdw blurRad="38100" dist="38100" dir="2700000" algn="tl">
                    <a:schemeClr val="bg2"/>
                  </a:outerShdw>
                </a:effectLst>
                <a:ea typeface="黑体" panose="02010609060101010101" pitchFamily="49" charset="-122"/>
              </a:rPr>
              <a:t> 就是征税对象数额的增量中税额所占的比率。</a:t>
            </a:r>
            <a:r>
              <a:rPr lang="zh-CN" altLang="en-US">
                <a:ea typeface="宋体" panose="02010600030101010101" pitchFamily="2" charset="-122"/>
              </a:rPr>
              <a:t> </a:t>
            </a:r>
            <a:endParaRPr lang="zh-CN" altLang="en-US">
              <a:solidFill>
                <a:schemeClr val="tx1"/>
              </a:solidFill>
              <a:latin typeface="黑体" panose="02010609060101010101" pitchFamily="49" charset="-122"/>
              <a:ea typeface="黑体" panose="02010609060101010101" pitchFamily="49" charset="-122"/>
            </a:endParaRPr>
          </a:p>
          <a:p>
            <a:pPr marL="342900" marR="0" lvl="0" indent="-342900">
              <a:lnSpc>
                <a:spcPct val="90000"/>
              </a:lnSpc>
              <a:buNone/>
            </a:pPr>
            <a:endParaRPr lang="zh-CN" altLang="en-US">
              <a:solidFill>
                <a:schemeClr val="tx1"/>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4</a:t>
            </a:r>
            <a:r>
              <a:rPr lang="zh-CN" altLang="en-US">
                <a:solidFill>
                  <a:schemeClr val="tx1"/>
                </a:solidFill>
                <a:latin typeface="黑体" panose="02010609060101010101" pitchFamily="49" charset="-122"/>
                <a:ea typeface="黑体" panose="02010609060101010101" pitchFamily="49" charset="-122"/>
              </a:rPr>
              <a:t>）平均税率</a:t>
            </a:r>
            <a:endParaRPr lang="zh-CN" altLang="en-US">
              <a:solidFill>
                <a:schemeClr val="tx1"/>
              </a:solidFill>
              <a:latin typeface="黑体" panose="02010609060101010101" pitchFamily="49" charset="-122"/>
              <a:ea typeface="黑体" panose="02010609060101010101" pitchFamily="49" charset="-122"/>
            </a:endParaRPr>
          </a:p>
          <a:p>
            <a:pPr marL="342900" marR="0" lvl="0" indent="-342900">
              <a:lnSpc>
                <a:spcPct val="90000"/>
              </a:lnSpc>
              <a:buNone/>
            </a:pPr>
            <a:r>
              <a:rPr lang="zh-CN" altLang="en-US">
                <a:solidFill>
                  <a:schemeClr val="accent2"/>
                </a:solidFill>
                <a:latin typeface="黑体" panose="02010609060101010101" pitchFamily="49" charset="-122"/>
                <a:ea typeface="黑体" panose="02010609060101010101" pitchFamily="49" charset="-122"/>
              </a:rPr>
              <a:t>实纳税额与课税对象的比例，往往低于边际税率。</a:t>
            </a:r>
            <a:endParaRPr lang="zh-CN" altLang="en-US">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childTnLst>
                                    <p:set>
                                      <p:cBhvr additive="base">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2000" fill="hold"/>
                                        <p:tgtEl>
                                          <p:spTgt spid="19459">
                                            <p:txEl>
                                              <p:pRg st="0" end="0"/>
                                            </p:txEl>
                                          </p:spTgt>
                                        </p:tgtEl>
                                        <p:attrNameLst>
                                          <p:attrName>ppt_x</p:attrName>
                                        </p:attrNameLst>
                                      </p:cBhvr>
                                      <p:tavLst>
                                        <p:tav tm="0">
                                          <p:val>
                                            <p:strVal val="#ppt_x-#ppt_w/2"/>
                                          </p:val>
                                        </p:tav>
                                        <p:tav tm="100000">
                                          <p:val>
                                            <p:strVal val="#ppt_x"/>
                                          </p:val>
                                        </p:tav>
                                      </p:tavLst>
                                    </p:anim>
                                    <p:anim calcmode="lin" valueType="num">
                                      <p:cBhvr additive="base">
                                        <p:cTn id="8" dur="2000" fill="hold"/>
                                        <p:tgtEl>
                                          <p:spTgt spid="19459">
                                            <p:txEl>
                                              <p:pRg st="0" end="0"/>
                                            </p:txEl>
                                          </p:spTgt>
                                        </p:tgtEl>
                                        <p:attrNameLst>
                                          <p:attrName>ppt_y</p:attrName>
                                        </p:attrNameLst>
                                      </p:cBhvr>
                                      <p:tavLst>
                                        <p:tav tm="0">
                                          <p:val>
                                            <p:strVal val="#ppt_y"/>
                                          </p:val>
                                        </p:tav>
                                        <p:tav tm="100000">
                                          <p:val>
                                            <p:strVal val="#ppt_y"/>
                                          </p:val>
                                        </p:tav>
                                      </p:tavLst>
                                    </p:anim>
                                    <p:anim calcmode="lin" valueType="num">
                                      <p:cBhvr additive="base">
                                        <p:cTn id="9" dur="2000" fill="hold"/>
                                        <p:tgtEl>
                                          <p:spTgt spid="19459">
                                            <p:txEl>
                                              <p:pRg st="0" end="0"/>
                                            </p:txEl>
                                          </p:spTgt>
                                        </p:tgtEl>
                                        <p:attrNameLst>
                                          <p:attrName>ppt_w</p:attrName>
                                        </p:attrNameLst>
                                      </p:cBhvr>
                                      <p:tavLst>
                                        <p:tav tm="0">
                                          <p:val>
                                            <p:fltVal val="0"/>
                                          </p:val>
                                        </p:tav>
                                        <p:tav tm="100000">
                                          <p:val>
                                            <p:strVal val="#ppt_w"/>
                                          </p:val>
                                        </p:tav>
                                      </p:tavLst>
                                    </p:anim>
                                    <p:anim calcmode="lin" valueType="num">
                                      <p:cBhvr additive="base">
                                        <p:cTn id="10" dur="2000" fill="hold"/>
                                        <p:tgtEl>
                                          <p:spTgt spid="19459">
                                            <p:txEl>
                                              <p:pRg st="0" end="0"/>
                                            </p:txEl>
                                          </p:spTgt>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childTnLst>
                                    <p:set>
                                      <p:cBhvr additive="base">
                                        <p:cTn id="12" dur="1" fill="hold">
                                          <p:stCondLst>
                                            <p:cond delay="0"/>
                                          </p:stCondLst>
                                        </p:cTn>
                                        <p:tgtEl>
                                          <p:spTgt spid="19459">
                                            <p:txEl>
                                              <p:pRg st="4" end="4"/>
                                            </p:txEl>
                                          </p:spTgt>
                                        </p:tgtEl>
                                        <p:attrNameLst>
                                          <p:attrName>style.visibility</p:attrName>
                                        </p:attrNameLst>
                                      </p:cBhvr>
                                      <p:to>
                                        <p:strVal val="visible"/>
                                      </p:to>
                                    </p:set>
                                    <p:anim calcmode="lin" valueType="num">
                                      <p:cBhvr additive="base">
                                        <p:cTn id="13" dur="2000" fill="hold"/>
                                        <p:tgtEl>
                                          <p:spTgt spid="19459">
                                            <p:txEl>
                                              <p:pRg st="4" end="4"/>
                                            </p:txEl>
                                          </p:spTgt>
                                        </p:tgtEl>
                                        <p:attrNameLst>
                                          <p:attrName>ppt_x</p:attrName>
                                        </p:attrNameLst>
                                      </p:cBhvr>
                                      <p:tavLst>
                                        <p:tav tm="0">
                                          <p:val>
                                            <p:strVal val="#ppt_x-#ppt_w/2"/>
                                          </p:val>
                                        </p:tav>
                                        <p:tav tm="100000">
                                          <p:val>
                                            <p:strVal val="#ppt_x"/>
                                          </p:val>
                                        </p:tav>
                                      </p:tavLst>
                                    </p:anim>
                                    <p:anim calcmode="lin" valueType="num">
                                      <p:cBhvr additive="base">
                                        <p:cTn id="14" dur="2000" fill="hold"/>
                                        <p:tgtEl>
                                          <p:spTgt spid="19459">
                                            <p:txEl>
                                              <p:pRg st="4" end="4"/>
                                            </p:txEl>
                                          </p:spTgt>
                                        </p:tgtEl>
                                        <p:attrNameLst>
                                          <p:attrName>ppt_y</p:attrName>
                                        </p:attrNameLst>
                                      </p:cBhvr>
                                      <p:tavLst>
                                        <p:tav tm="0">
                                          <p:val>
                                            <p:strVal val="#ppt_y"/>
                                          </p:val>
                                        </p:tav>
                                        <p:tav tm="100000">
                                          <p:val>
                                            <p:strVal val="#ppt_y"/>
                                          </p:val>
                                        </p:tav>
                                      </p:tavLst>
                                    </p:anim>
                                    <p:anim calcmode="lin" valueType="num">
                                      <p:cBhvr additive="base">
                                        <p:cTn id="15" dur="2000" fill="hold"/>
                                        <p:tgtEl>
                                          <p:spTgt spid="19459">
                                            <p:txEl>
                                              <p:pRg st="4" end="4"/>
                                            </p:txEl>
                                          </p:spTgt>
                                        </p:tgtEl>
                                        <p:attrNameLst>
                                          <p:attrName>ppt_w</p:attrName>
                                        </p:attrNameLst>
                                      </p:cBhvr>
                                      <p:tavLst>
                                        <p:tav tm="0">
                                          <p:val>
                                            <p:fltVal val="0"/>
                                          </p:val>
                                        </p:tav>
                                        <p:tav tm="100000">
                                          <p:val>
                                            <p:strVal val="#ppt_w"/>
                                          </p:val>
                                        </p:tav>
                                      </p:tavLst>
                                    </p:anim>
                                    <p:anim calcmode="lin" valueType="num">
                                      <p:cBhvr additive="base">
                                        <p:cTn id="16" dur="2000" fill="hold"/>
                                        <p:tgtEl>
                                          <p:spTgt spid="19459">
                                            <p:txEl>
                                              <p:pRg st="4" end="4"/>
                                            </p:txEl>
                                          </p:spTgt>
                                        </p:tgtEl>
                                        <p:attrNameLst>
                                          <p:attrName>ppt_h</p:attrName>
                                        </p:attrNameLst>
                                      </p:cBhvr>
                                      <p:tavLst>
                                        <p:tav tm="0">
                                          <p:val>
                                            <p:strVal val="#ppt_h"/>
                                          </p:val>
                                        </p:tav>
                                        <p:tav tm="100000">
                                          <p:val>
                                            <p:strVal val="#ppt_h"/>
                                          </p:val>
                                        </p:tav>
                                      </p:tavLst>
                                    </p:anim>
                                  </p:childTnLst>
                                </p:cTn>
                              </p:par>
                              <p:par>
                                <p:cTn id="17" presetID="17" presetClass="entr" presetSubtype="8" fill="hold" nodeType="withEffect">
                                  <p:childTnLst>
                                    <p:set>
                                      <p:cBhvr additive="base">
                                        <p:cTn id="18" dur="1" fill="hold">
                                          <p:stCondLst>
                                            <p:cond delay="0"/>
                                          </p:stCondLst>
                                        </p:cTn>
                                        <p:tgtEl>
                                          <p:spTgt spid="19459">
                                            <p:txEl>
                                              <p:pRg st="7" end="7"/>
                                            </p:txEl>
                                          </p:spTgt>
                                        </p:tgtEl>
                                        <p:attrNameLst>
                                          <p:attrName>style.visibility</p:attrName>
                                        </p:attrNameLst>
                                      </p:cBhvr>
                                      <p:to>
                                        <p:strVal val="visible"/>
                                      </p:to>
                                    </p:set>
                                    <p:anim calcmode="lin" valueType="num">
                                      <p:cBhvr additive="base">
                                        <p:cTn id="19" dur="2000" fill="hold"/>
                                        <p:tgtEl>
                                          <p:spTgt spid="19459">
                                            <p:txEl>
                                              <p:pRg st="7" end="7"/>
                                            </p:txEl>
                                          </p:spTgt>
                                        </p:tgtEl>
                                        <p:attrNameLst>
                                          <p:attrName>ppt_x</p:attrName>
                                        </p:attrNameLst>
                                      </p:cBhvr>
                                      <p:tavLst>
                                        <p:tav tm="0">
                                          <p:val>
                                            <p:strVal val="#ppt_x-#ppt_w/2"/>
                                          </p:val>
                                        </p:tav>
                                        <p:tav tm="100000">
                                          <p:val>
                                            <p:strVal val="#ppt_x"/>
                                          </p:val>
                                        </p:tav>
                                      </p:tavLst>
                                    </p:anim>
                                    <p:anim calcmode="lin" valueType="num">
                                      <p:cBhvr additive="base">
                                        <p:cTn id="20" dur="2000" fill="hold"/>
                                        <p:tgtEl>
                                          <p:spTgt spid="19459">
                                            <p:txEl>
                                              <p:pRg st="7" end="7"/>
                                            </p:txEl>
                                          </p:spTgt>
                                        </p:tgtEl>
                                        <p:attrNameLst>
                                          <p:attrName>ppt_y</p:attrName>
                                        </p:attrNameLst>
                                      </p:cBhvr>
                                      <p:tavLst>
                                        <p:tav tm="0">
                                          <p:val>
                                            <p:strVal val="#ppt_y"/>
                                          </p:val>
                                        </p:tav>
                                        <p:tav tm="100000">
                                          <p:val>
                                            <p:strVal val="#ppt_y"/>
                                          </p:val>
                                        </p:tav>
                                      </p:tavLst>
                                    </p:anim>
                                    <p:anim calcmode="lin" valueType="num">
                                      <p:cBhvr additive="base">
                                        <p:cTn id="21" dur="2000" fill="hold"/>
                                        <p:tgtEl>
                                          <p:spTgt spid="19459">
                                            <p:txEl>
                                              <p:pRg st="7" end="7"/>
                                            </p:txEl>
                                          </p:spTgt>
                                        </p:tgtEl>
                                        <p:attrNameLst>
                                          <p:attrName>ppt_w</p:attrName>
                                        </p:attrNameLst>
                                      </p:cBhvr>
                                      <p:tavLst>
                                        <p:tav tm="0">
                                          <p:val>
                                            <p:fltVal val="0"/>
                                          </p:val>
                                        </p:tav>
                                        <p:tav tm="100000">
                                          <p:val>
                                            <p:strVal val="#ppt_w"/>
                                          </p:val>
                                        </p:tav>
                                      </p:tavLst>
                                    </p:anim>
                                    <p:anim calcmode="lin" valueType="num">
                                      <p:cBhvr additive="base">
                                        <p:cTn id="22" dur="2000" fill="hold"/>
                                        <p:tgtEl>
                                          <p:spTgt spid="19459">
                                            <p:txEl>
                                              <p:pRg st="7" end="7"/>
                                            </p:txEl>
                                          </p:spTgt>
                                        </p:tgtEl>
                                        <p:attrNameLst>
                                          <p:attrName>ppt_h</p:attrName>
                                        </p:attrNameLst>
                                      </p:cBhvr>
                                      <p:tavLst>
                                        <p:tav tm="0">
                                          <p:val>
                                            <p:strVal val="#ppt_h"/>
                                          </p:val>
                                        </p:tav>
                                        <p:tav tm="100000">
                                          <p:val>
                                            <p:strVal val="#ppt_h"/>
                                          </p:val>
                                        </p:tav>
                                      </p:tavLst>
                                    </p:anim>
                                  </p:childTnLst>
                                </p:cTn>
                              </p:par>
                              <p:par>
                                <p:cTn id="23" presetID="17" presetClass="entr" presetSubtype="8" fill="hold" nodeType="withEffect">
                                  <p:childTnLst>
                                    <p:set>
                                      <p:cBhvr additive="base">
                                        <p:cTn id="24" dur="1" fill="hold">
                                          <p:stCondLst>
                                            <p:cond delay="0"/>
                                          </p:stCondLst>
                                        </p:cTn>
                                        <p:tgtEl>
                                          <p:spTgt spid="19459">
                                            <p:txEl>
                                              <p:pRg st="8" end="8"/>
                                            </p:txEl>
                                          </p:spTgt>
                                        </p:tgtEl>
                                        <p:attrNameLst>
                                          <p:attrName>style.visibility</p:attrName>
                                        </p:attrNameLst>
                                      </p:cBhvr>
                                      <p:to>
                                        <p:strVal val="visible"/>
                                      </p:to>
                                    </p:set>
                                    <p:anim calcmode="lin" valueType="num">
                                      <p:cBhvr additive="base">
                                        <p:cTn id="25" dur="2000" fill="hold"/>
                                        <p:tgtEl>
                                          <p:spTgt spid="19459">
                                            <p:txEl>
                                              <p:pRg st="8" end="8"/>
                                            </p:txEl>
                                          </p:spTgt>
                                        </p:tgtEl>
                                        <p:attrNameLst>
                                          <p:attrName>ppt_x</p:attrName>
                                        </p:attrNameLst>
                                      </p:cBhvr>
                                      <p:tavLst>
                                        <p:tav tm="0">
                                          <p:val>
                                            <p:strVal val="#ppt_x-#ppt_w/2"/>
                                          </p:val>
                                        </p:tav>
                                        <p:tav tm="100000">
                                          <p:val>
                                            <p:strVal val="#ppt_x"/>
                                          </p:val>
                                        </p:tav>
                                      </p:tavLst>
                                    </p:anim>
                                    <p:anim calcmode="lin" valueType="num">
                                      <p:cBhvr additive="base">
                                        <p:cTn id="26" dur="2000" fill="hold"/>
                                        <p:tgtEl>
                                          <p:spTgt spid="19459">
                                            <p:txEl>
                                              <p:pRg st="8" end="8"/>
                                            </p:txEl>
                                          </p:spTgt>
                                        </p:tgtEl>
                                        <p:attrNameLst>
                                          <p:attrName>ppt_y</p:attrName>
                                        </p:attrNameLst>
                                      </p:cBhvr>
                                      <p:tavLst>
                                        <p:tav tm="0">
                                          <p:val>
                                            <p:strVal val="#ppt_y"/>
                                          </p:val>
                                        </p:tav>
                                        <p:tav tm="100000">
                                          <p:val>
                                            <p:strVal val="#ppt_y"/>
                                          </p:val>
                                        </p:tav>
                                      </p:tavLst>
                                    </p:anim>
                                    <p:anim calcmode="lin" valueType="num">
                                      <p:cBhvr additive="base">
                                        <p:cTn id="27" dur="2000" fill="hold"/>
                                        <p:tgtEl>
                                          <p:spTgt spid="19459">
                                            <p:txEl>
                                              <p:pRg st="8" end="8"/>
                                            </p:txEl>
                                          </p:spTgt>
                                        </p:tgtEl>
                                        <p:attrNameLst>
                                          <p:attrName>ppt_w</p:attrName>
                                        </p:attrNameLst>
                                      </p:cBhvr>
                                      <p:tavLst>
                                        <p:tav tm="0">
                                          <p:val>
                                            <p:fltVal val="0"/>
                                          </p:val>
                                        </p:tav>
                                        <p:tav tm="100000">
                                          <p:val>
                                            <p:strVal val="#ppt_w"/>
                                          </p:val>
                                        </p:tav>
                                      </p:tavLst>
                                    </p:anim>
                                    <p:anim calcmode="lin" valueType="num">
                                      <p:cBhvr additive="base">
                                        <p:cTn id="28" dur="2000" fill="hold"/>
                                        <p:tgtEl>
                                          <p:spTgt spid="19459">
                                            <p:txEl>
                                              <p:pRg st="8" end="8"/>
                                            </p:txEl>
                                          </p:spTgt>
                                        </p:tgtEl>
                                        <p:attrNameLst>
                                          <p:attrName>ppt_h</p:attrName>
                                        </p:attrNameLst>
                                      </p:cBhvr>
                                      <p:tavLst>
                                        <p:tav tm="0">
                                          <p:val>
                                            <p:strVal val="#ppt_h"/>
                                          </p:val>
                                        </p:tav>
                                        <p:tav tm="100000">
                                          <p:val>
                                            <p:strVal val="#ppt_h"/>
                                          </p:val>
                                        </p:tav>
                                      </p:tavLst>
                                    </p:anim>
                                  </p:childTnLst>
                                </p:cTn>
                              </p:par>
                              <p:par>
                                <p:cTn id="29" presetID="17" presetClass="entr" presetSubtype="8" fill="hold" nodeType="withEffect">
                                  <p:childTnLst>
                                    <p:set>
                                      <p:cBhvr additive="base">
                                        <p:cTn id="30" dur="1" fill="hold">
                                          <p:stCondLst>
                                            <p:cond delay="0"/>
                                          </p:stCondLst>
                                        </p:cTn>
                                        <p:tgtEl>
                                          <p:spTgt spid="19459">
                                            <p:txEl>
                                              <p:pRg st="10" end="10"/>
                                            </p:txEl>
                                          </p:spTgt>
                                        </p:tgtEl>
                                        <p:attrNameLst>
                                          <p:attrName>style.visibility</p:attrName>
                                        </p:attrNameLst>
                                      </p:cBhvr>
                                      <p:to>
                                        <p:strVal val="visible"/>
                                      </p:to>
                                    </p:set>
                                    <p:anim calcmode="lin" valueType="num">
                                      <p:cBhvr additive="base">
                                        <p:cTn id="31" dur="2000" fill="hold"/>
                                        <p:tgtEl>
                                          <p:spTgt spid="19459">
                                            <p:txEl>
                                              <p:pRg st="10" end="10"/>
                                            </p:txEl>
                                          </p:spTgt>
                                        </p:tgtEl>
                                        <p:attrNameLst>
                                          <p:attrName>ppt_x</p:attrName>
                                        </p:attrNameLst>
                                      </p:cBhvr>
                                      <p:tavLst>
                                        <p:tav tm="0">
                                          <p:val>
                                            <p:strVal val="#ppt_x-#ppt_w/2"/>
                                          </p:val>
                                        </p:tav>
                                        <p:tav tm="100000">
                                          <p:val>
                                            <p:strVal val="#ppt_x"/>
                                          </p:val>
                                        </p:tav>
                                      </p:tavLst>
                                    </p:anim>
                                    <p:anim calcmode="lin" valueType="num">
                                      <p:cBhvr additive="base">
                                        <p:cTn id="32" dur="2000" fill="hold"/>
                                        <p:tgtEl>
                                          <p:spTgt spid="19459">
                                            <p:txEl>
                                              <p:pRg st="10" end="10"/>
                                            </p:txEl>
                                          </p:spTgt>
                                        </p:tgtEl>
                                        <p:attrNameLst>
                                          <p:attrName>ppt_y</p:attrName>
                                        </p:attrNameLst>
                                      </p:cBhvr>
                                      <p:tavLst>
                                        <p:tav tm="0">
                                          <p:val>
                                            <p:strVal val="#ppt_y"/>
                                          </p:val>
                                        </p:tav>
                                        <p:tav tm="100000">
                                          <p:val>
                                            <p:strVal val="#ppt_y"/>
                                          </p:val>
                                        </p:tav>
                                      </p:tavLst>
                                    </p:anim>
                                    <p:anim calcmode="lin" valueType="num">
                                      <p:cBhvr additive="base">
                                        <p:cTn id="33" dur="2000" fill="hold"/>
                                        <p:tgtEl>
                                          <p:spTgt spid="19459">
                                            <p:txEl>
                                              <p:pRg st="10" end="10"/>
                                            </p:txEl>
                                          </p:spTgt>
                                        </p:tgtEl>
                                        <p:attrNameLst>
                                          <p:attrName>ppt_w</p:attrName>
                                        </p:attrNameLst>
                                      </p:cBhvr>
                                      <p:tavLst>
                                        <p:tav tm="0">
                                          <p:val>
                                            <p:fltVal val="0"/>
                                          </p:val>
                                        </p:tav>
                                        <p:tav tm="100000">
                                          <p:val>
                                            <p:strVal val="#ppt_w"/>
                                          </p:val>
                                        </p:tav>
                                      </p:tavLst>
                                    </p:anim>
                                    <p:anim calcmode="lin" valueType="num">
                                      <p:cBhvr additive="base">
                                        <p:cTn id="34" dur="2000" fill="hold"/>
                                        <p:tgtEl>
                                          <p:spTgt spid="19459">
                                            <p:txEl>
                                              <p:pRg st="10" end="10"/>
                                            </p:txEl>
                                          </p:spTgt>
                                        </p:tgtEl>
                                        <p:attrNameLst>
                                          <p:attrName>ppt_h</p:attrName>
                                        </p:attrNameLst>
                                      </p:cBhvr>
                                      <p:tavLst>
                                        <p:tav tm="0">
                                          <p:val>
                                            <p:strVal val="#ppt_h"/>
                                          </p:val>
                                        </p:tav>
                                        <p:tav tm="100000">
                                          <p:val>
                                            <p:strVal val="#ppt_h"/>
                                          </p:val>
                                        </p:tav>
                                      </p:tavLst>
                                    </p:anim>
                                  </p:childTnLst>
                                </p:cTn>
                              </p:par>
                              <p:par>
                                <p:cTn id="35" presetID="17" presetClass="entr" presetSubtype="8" fill="hold" nodeType="withEffect">
                                  <p:childTnLst>
                                    <p:set>
                                      <p:cBhvr additive="base">
                                        <p:cTn id="36" dur="1" fill="hold">
                                          <p:stCondLst>
                                            <p:cond delay="0"/>
                                          </p:stCondLst>
                                        </p:cTn>
                                        <p:tgtEl>
                                          <p:spTgt spid="19459">
                                            <p:txEl>
                                              <p:pRg st="11" end="11"/>
                                            </p:txEl>
                                          </p:spTgt>
                                        </p:tgtEl>
                                        <p:attrNameLst>
                                          <p:attrName>style.visibility</p:attrName>
                                        </p:attrNameLst>
                                      </p:cBhvr>
                                      <p:to>
                                        <p:strVal val="visible"/>
                                      </p:to>
                                    </p:set>
                                    <p:anim calcmode="lin" valueType="num">
                                      <p:cBhvr additive="base">
                                        <p:cTn id="37" dur="2000" fill="hold"/>
                                        <p:tgtEl>
                                          <p:spTgt spid="19459">
                                            <p:txEl>
                                              <p:pRg st="11" end="11"/>
                                            </p:txEl>
                                          </p:spTgt>
                                        </p:tgtEl>
                                        <p:attrNameLst>
                                          <p:attrName>ppt_x</p:attrName>
                                        </p:attrNameLst>
                                      </p:cBhvr>
                                      <p:tavLst>
                                        <p:tav tm="0">
                                          <p:val>
                                            <p:strVal val="#ppt_x-#ppt_w/2"/>
                                          </p:val>
                                        </p:tav>
                                        <p:tav tm="100000">
                                          <p:val>
                                            <p:strVal val="#ppt_x"/>
                                          </p:val>
                                        </p:tav>
                                      </p:tavLst>
                                    </p:anim>
                                    <p:anim calcmode="lin" valueType="num">
                                      <p:cBhvr additive="base">
                                        <p:cTn id="38" dur="2000" fill="hold"/>
                                        <p:tgtEl>
                                          <p:spTgt spid="19459">
                                            <p:txEl>
                                              <p:pRg st="11" end="11"/>
                                            </p:txEl>
                                          </p:spTgt>
                                        </p:tgtEl>
                                        <p:attrNameLst>
                                          <p:attrName>ppt_y</p:attrName>
                                        </p:attrNameLst>
                                      </p:cBhvr>
                                      <p:tavLst>
                                        <p:tav tm="0">
                                          <p:val>
                                            <p:strVal val="#ppt_y"/>
                                          </p:val>
                                        </p:tav>
                                        <p:tav tm="100000">
                                          <p:val>
                                            <p:strVal val="#ppt_y"/>
                                          </p:val>
                                        </p:tav>
                                      </p:tavLst>
                                    </p:anim>
                                    <p:anim calcmode="lin" valueType="num">
                                      <p:cBhvr additive="base">
                                        <p:cTn id="39" dur="2000" fill="hold"/>
                                        <p:tgtEl>
                                          <p:spTgt spid="19459">
                                            <p:txEl>
                                              <p:pRg st="11" end="11"/>
                                            </p:txEl>
                                          </p:spTgt>
                                        </p:tgtEl>
                                        <p:attrNameLst>
                                          <p:attrName>ppt_w</p:attrName>
                                        </p:attrNameLst>
                                      </p:cBhvr>
                                      <p:tavLst>
                                        <p:tav tm="0">
                                          <p:val>
                                            <p:fltVal val="0"/>
                                          </p:val>
                                        </p:tav>
                                        <p:tav tm="100000">
                                          <p:val>
                                            <p:strVal val="#ppt_w"/>
                                          </p:val>
                                        </p:tav>
                                      </p:tavLst>
                                    </p:anim>
                                    <p:anim calcmode="lin" valueType="num">
                                      <p:cBhvr additive="base">
                                        <p:cTn id="40" dur="2000" fill="hold"/>
                                        <p:tgtEl>
                                          <p:spTgt spid="19459">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nodeType="clickEffect">
                                  <p:childTnLst>
                                    <p:set>
                                      <p:cBhvr additive="base">
                                        <p:cTn id="44" dur="1" fill="hold">
                                          <p:stCondLst>
                                            <p:cond delay="0"/>
                                          </p:stCondLst>
                                        </p:cTn>
                                        <p:tgtEl>
                                          <p:spTgt spid="19459">
                                            <p:txEl>
                                              <p:pRg st="1" end="1"/>
                                            </p:txEl>
                                          </p:spTgt>
                                        </p:tgtEl>
                                        <p:attrNameLst>
                                          <p:attrName>style.visibility</p:attrName>
                                        </p:attrNameLst>
                                      </p:cBhvr>
                                      <p:to>
                                        <p:strVal val="visible"/>
                                      </p:to>
                                    </p:set>
                                    <p:anim to="" calcmode="lin" valueType="num">
                                      <p:cBhvr additive="base">
                                        <p:cTn id="45" dur="1" fill="hold"/>
                                        <p:tgtEl>
                                          <p:spTgt spid="19459">
                                            <p:txEl>
                                              <p:pRg st="1" end="1"/>
                                            </p:txEl>
                                          </p:spTgt>
                                        </p:tgtEl>
                                      </p:cBhvr>
                                    </p:anim>
                                  </p:childTnLst>
                                </p:cTn>
                              </p:par>
                            </p:childTnLst>
                          </p:cTn>
                        </p:par>
                      </p:childTnLst>
                    </p:cTn>
                  </p:par>
                  <p:par>
                    <p:cTn id="46" fill="hold">
                      <p:stCondLst>
                        <p:cond delay="indefinite"/>
                      </p:stCondLst>
                      <p:childTnLst>
                        <p:par>
                          <p:cTn id="47" fill="hold">
                            <p:stCondLst>
                              <p:cond delay="0"/>
                            </p:stCondLst>
                            <p:childTnLst>
                              <p:par>
                                <p:cTn id="48" presetID="24" presetClass="entr" presetSubtype="0" fill="hold" nodeType="clickEffect">
                                  <p:childTnLst>
                                    <p:set>
                                      <p:cBhvr additive="base">
                                        <p:cTn id="49" dur="1" fill="hold">
                                          <p:stCondLst>
                                            <p:cond delay="0"/>
                                          </p:stCondLst>
                                        </p:cTn>
                                        <p:tgtEl>
                                          <p:spTgt spid="19459">
                                            <p:txEl>
                                              <p:pRg st="2" end="2"/>
                                            </p:txEl>
                                          </p:spTgt>
                                        </p:tgtEl>
                                        <p:attrNameLst>
                                          <p:attrName>style.visibility</p:attrName>
                                        </p:attrNameLst>
                                      </p:cBhvr>
                                      <p:to>
                                        <p:strVal val="visible"/>
                                      </p:to>
                                    </p:set>
                                    <p:anim to="" calcmode="lin" valueType="num">
                                      <p:cBhvr additive="base">
                                        <p:cTn id="50" dur="1" fill="hold"/>
                                        <p:tgtEl>
                                          <p:spTgt spid="19459">
                                            <p:txEl>
                                              <p:pRg st="2" end="2"/>
                                            </p:txEl>
                                          </p:spTgt>
                                        </p:tgtEl>
                                      </p:cBhvr>
                                    </p:anim>
                                  </p:childTnLst>
                                </p:cTn>
                              </p:par>
                            </p:childTnLst>
                          </p:cTn>
                        </p:par>
                      </p:childTnLst>
                    </p:cTn>
                  </p:par>
                  <p:par>
                    <p:cTn id="51" fill="hold">
                      <p:stCondLst>
                        <p:cond delay="indefinite"/>
                      </p:stCondLst>
                      <p:childTnLst>
                        <p:par>
                          <p:cTn id="52" fill="hold">
                            <p:stCondLst>
                              <p:cond delay="0"/>
                            </p:stCondLst>
                            <p:childTnLst>
                              <p:par>
                                <p:cTn id="53" presetID="24" presetClass="entr" presetSubtype="0" fill="hold" nodeType="clickEffect">
                                  <p:childTnLst>
                                    <p:set>
                                      <p:cBhvr additive="base">
                                        <p:cTn id="54" dur="1" fill="hold">
                                          <p:stCondLst>
                                            <p:cond delay="0"/>
                                          </p:stCondLst>
                                        </p:cTn>
                                        <p:tgtEl>
                                          <p:spTgt spid="19459">
                                            <p:txEl>
                                              <p:pRg st="5" end="5"/>
                                            </p:txEl>
                                          </p:spTgt>
                                        </p:tgtEl>
                                        <p:attrNameLst>
                                          <p:attrName>style.visibility</p:attrName>
                                        </p:attrNameLst>
                                      </p:cBhvr>
                                      <p:to>
                                        <p:strVal val="visible"/>
                                      </p:to>
                                    </p:set>
                                    <p:anim to="" calcmode="lin" valueType="num">
                                      <p:cBhvr additive="base">
                                        <p:cTn id="55" dur="1" fill="hold"/>
                                        <p:tgtEl>
                                          <p:spTgt spid="19459">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ea typeface="宋体" panose="02010600030101010101" pitchFamily="2" charset="-122"/>
              </a:rPr>
              <a:t>（七）起征点与免征额</a:t>
            </a:r>
            <a:endParaRPr lang="zh-CN" altLang="en-US" sz="3600" b="1">
              <a:ea typeface="宋体" panose="02010600030101010101" pitchFamily="2" charset="-122"/>
            </a:endParaRPr>
          </a:p>
        </p:txBody>
      </p:sp>
      <p:sp>
        <p:nvSpPr>
          <p:cNvPr id="20483" name="Rectangle 3"/>
          <p:cNvSpPr>
            <a:spLocks noGrp="1"/>
          </p:cNvSpPr>
          <p:nvPr>
            <p:ph type="body" idx="4294967295"/>
          </p:nvPr>
        </p:nvSpPr>
        <p:spPr>
          <a:xfrm>
            <a:off x="0" y="765175"/>
            <a:ext cx="9324975" cy="609282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buNone/>
            </a:pPr>
            <a:r>
              <a:rPr lang="en-US" altLang="zh-CN">
                <a:solidFill>
                  <a:schemeClr val="tx1"/>
                </a:solidFill>
                <a:latin typeface="黑体" panose="02010609060101010101" pitchFamily="49" charset="-122"/>
                <a:ea typeface="黑体" panose="02010609060101010101" pitchFamily="49" charset="-122"/>
              </a:rPr>
              <a:t>1</a:t>
            </a:r>
            <a:r>
              <a:rPr lang="zh-CN" altLang="en-US">
                <a:solidFill>
                  <a:schemeClr val="tx1"/>
                </a:solidFill>
                <a:latin typeface="黑体" panose="02010609060101010101" pitchFamily="49" charset="-122"/>
                <a:ea typeface="黑体" panose="02010609060101010101" pitchFamily="49" charset="-122"/>
              </a:rPr>
              <a:t>．起征点与免征额</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起征点</a:t>
            </a:r>
            <a:r>
              <a:rPr lang="en-US" altLang="zh-CN">
                <a:solidFill>
                  <a:schemeClr val="tx1"/>
                </a:solidFill>
                <a:latin typeface="黑体" panose="02010609060101010101" pitchFamily="49" charset="-122"/>
                <a:ea typeface="黑体" panose="02010609060101010101" pitchFamily="49" charset="-122"/>
              </a:rPr>
              <a:t>:</a:t>
            </a:r>
            <a:r>
              <a:rPr lang="zh-CN" altLang="en-US">
                <a:solidFill>
                  <a:srgbClr val="0000FF"/>
                </a:solidFill>
                <a:latin typeface="黑体" panose="02010609060101010101" pitchFamily="49" charset="-122"/>
                <a:ea typeface="黑体" panose="02010609060101010101" pitchFamily="49" charset="-122"/>
              </a:rPr>
              <a:t>指税法规定的对课税对象开始征税的最低界限</a:t>
            </a:r>
            <a:endParaRPr lang="zh-CN" altLang="en-US">
              <a:solidFill>
                <a:srgbClr val="0000FF"/>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免征额</a:t>
            </a:r>
            <a:r>
              <a:rPr lang="en-US" altLang="zh-CN">
                <a:solidFill>
                  <a:schemeClr val="tx1"/>
                </a:solidFill>
                <a:latin typeface="黑体" panose="02010609060101010101" pitchFamily="49" charset="-122"/>
                <a:ea typeface="黑体" panose="02010609060101010101" pitchFamily="49" charset="-122"/>
              </a:rPr>
              <a:t>:</a:t>
            </a:r>
            <a:r>
              <a:rPr lang="zh-CN" altLang="en-US">
                <a:solidFill>
                  <a:srgbClr val="0000FF"/>
                </a:solidFill>
                <a:latin typeface="黑体" panose="02010609060101010101" pitchFamily="49" charset="-122"/>
                <a:ea typeface="黑体" panose="02010609060101010101" pitchFamily="49" charset="-122"/>
              </a:rPr>
              <a:t>指税法规定的课税对象全部数额中免予征税的数额</a:t>
            </a:r>
            <a:endParaRPr lang="zh-CN" altLang="en-US">
              <a:solidFill>
                <a:srgbClr val="0000FF"/>
              </a:solidFill>
              <a:latin typeface="黑体" panose="02010609060101010101" pitchFamily="49" charset="-122"/>
              <a:ea typeface="黑体" panose="02010609060101010101" pitchFamily="49" charset="-122"/>
            </a:endParaRPr>
          </a:p>
          <a:p>
            <a:pPr lvl="0">
              <a:buNone/>
            </a:pPr>
            <a:r>
              <a:rPr lang="en-US" altLang="zh-CN">
                <a:solidFill>
                  <a:schemeClr val="tx1"/>
                </a:solidFill>
                <a:latin typeface="黑体" panose="02010609060101010101" pitchFamily="49" charset="-122"/>
                <a:ea typeface="黑体" panose="02010609060101010101" pitchFamily="49" charset="-122"/>
              </a:rPr>
              <a:t>2</a:t>
            </a:r>
            <a:r>
              <a:rPr lang="zh-CN" altLang="en-US">
                <a:solidFill>
                  <a:schemeClr val="tx1"/>
                </a:solidFill>
                <a:latin typeface="黑体" panose="02010609060101010101" pitchFamily="49" charset="-122"/>
                <a:ea typeface="黑体" panose="02010609060101010101" pitchFamily="49" charset="-122"/>
              </a:rPr>
              <a:t>．起征点与免征额的异同</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1</a:t>
            </a:r>
            <a:r>
              <a:rPr lang="zh-CN" altLang="en-US">
                <a:solidFill>
                  <a:schemeClr val="tx1"/>
                </a:solidFill>
                <a:latin typeface="黑体" panose="02010609060101010101" pitchFamily="49" charset="-122"/>
                <a:ea typeface="黑体" panose="02010609060101010101" pitchFamily="49" charset="-122"/>
              </a:rPr>
              <a:t>）二者的相同点</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	当课税对象小于起征点和免征额时，都不予以征税。</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2</a:t>
            </a:r>
            <a:r>
              <a:rPr lang="zh-CN" altLang="en-US">
                <a:solidFill>
                  <a:schemeClr val="tx1"/>
                </a:solidFill>
                <a:latin typeface="黑体" panose="02010609060101010101" pitchFamily="49" charset="-122"/>
                <a:ea typeface="黑体" panose="02010609060101010101" pitchFamily="49" charset="-122"/>
              </a:rPr>
              <a:t>）二者的不同点</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rgbClr val="00CC00"/>
                </a:solidFill>
                <a:latin typeface="黑体" panose="02010609060101010101" pitchFamily="49" charset="-122"/>
                <a:ea typeface="黑体" panose="02010609060101010101" pitchFamily="49" charset="-122"/>
              </a:rPr>
              <a:t>①当课税对象大于起征点和免征额时，采用起征点制度的要对课税对象的全部数额征税，采用免征额制度的仅对课税对象超过起征额部分征税。</a:t>
            </a:r>
            <a:endParaRPr lang="zh-CN" altLang="en-US">
              <a:solidFill>
                <a:srgbClr val="00CC00"/>
              </a:solidFill>
              <a:latin typeface="黑体" panose="02010609060101010101" pitchFamily="49" charset="-122"/>
              <a:ea typeface="黑体" panose="02010609060101010101" pitchFamily="49" charset="-122"/>
            </a:endParaRPr>
          </a:p>
          <a:p>
            <a:pPr lvl="0">
              <a:buNone/>
            </a:pPr>
            <a:r>
              <a:rPr lang="zh-CN" altLang="en-US">
                <a:solidFill>
                  <a:srgbClr val="00CC00"/>
                </a:solidFill>
                <a:latin typeface="黑体" panose="02010609060101010101" pitchFamily="49" charset="-122"/>
                <a:ea typeface="黑体" panose="02010609060101010101" pitchFamily="49" charset="-122"/>
              </a:rPr>
              <a:t>② 起征点具有个别优惠的特点，在起征点附近税负分配不公平；免征额具有普遍优惠的特点，税负分配比较公平</a:t>
            </a:r>
            <a:r>
              <a:rPr lang="zh-CN" altLang="en-US">
                <a:solidFill>
                  <a:schemeClr val="tx1"/>
                </a:solidFill>
                <a:latin typeface="黑体" panose="02010609060101010101" pitchFamily="49" charset="-122"/>
                <a:ea typeface="黑体" panose="02010609060101010101" pitchFamily="49" charset="-122"/>
              </a:rPr>
              <a:t> </a:t>
            </a:r>
            <a:endParaRPr lang="zh-CN" altLang="en-US">
              <a:solidFill>
                <a:schemeClr val="tx1"/>
              </a:solidFill>
              <a:latin typeface="黑体" panose="02010609060101010101" pitchFamily="49" charset="-122"/>
              <a:ea typeface="黑体" panose="02010609060101010101" pitchFamily="49" charset="-122"/>
            </a:endParaRPr>
          </a:p>
        </p:txBody>
      </p:sp>
      <p:sp>
        <p:nvSpPr>
          <p:cNvPr id="20484" name="Rectangle 4"/>
          <p:cNvSpPr/>
          <p:nvPr/>
        </p:nvSpPr>
        <p:spPr>
          <a:xfrm>
            <a:off x="1331912" y="1341438"/>
            <a:ext cx="7416800" cy="431800"/>
          </a:xfrm>
          <a:prstGeom prst="rect">
            <a:avLst/>
          </a:prstGeom>
          <a:solidFill>
            <a:schemeClr val="bg1"/>
          </a:solidFill>
          <a:ln>
            <a:no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0485" name="Rectangle 5"/>
          <p:cNvSpPr/>
          <p:nvPr/>
        </p:nvSpPr>
        <p:spPr>
          <a:xfrm>
            <a:off x="1331912" y="1844675"/>
            <a:ext cx="7416800" cy="431800"/>
          </a:xfrm>
          <a:prstGeom prst="rect">
            <a:avLst/>
          </a:prstGeom>
          <a:solidFill>
            <a:schemeClr val="bg1"/>
          </a:solidFill>
          <a:ln>
            <a:no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childTnLst>
                                    <p:animEffect transition="out" filter="fade">
                                      <p:cBhvr additive="base">
                                        <p:cTn id="6" dur="3000"/>
                                        <p:tgtEl>
                                          <p:spTgt spid="20484"/>
                                        </p:tgtEl>
                                      </p:cBhvr>
                                    </p:animEffect>
                                    <p:anim calcmode="lin" valueType="num">
                                      <p:cBhvr additive="base">
                                        <p:cTn id="7" dur="3000" fill="hold"/>
                                        <p:tgtEl>
                                          <p:spTgt spid="20484"/>
                                        </p:tgtEl>
                                        <p:attrNameLst>
                                          <p:attrName>ppt_x</p:attrName>
                                        </p:attrNameLst>
                                      </p:cBhvr>
                                      <p:tavLst>
                                        <p:tav tm="0">
                                          <p:val>
                                            <p:strVal val="ppt_x"/>
                                          </p:val>
                                        </p:tav>
                                        <p:tav tm="100000">
                                          <p:val>
                                            <p:strVal val="ppt_x"/>
                                          </p:val>
                                        </p:tav>
                                      </p:tavLst>
                                    </p:anim>
                                    <p:anim calcmode="lin" valueType="num">
                                      <p:cBhvr additive="base">
                                        <p:cTn id="8" dur="3000" fill="hold"/>
                                        <p:tgtEl>
                                          <p:spTgt spid="20484"/>
                                        </p:tgtEl>
                                        <p:attrNameLst>
                                          <p:attrName>ppt_y</p:attrName>
                                        </p:attrNameLst>
                                      </p:cBhvr>
                                      <p:tavLst>
                                        <p:tav tm="0">
                                          <p:val>
                                            <p:strVal val="ppt_y"/>
                                          </p:val>
                                        </p:tav>
                                        <p:tav tm="100000">
                                          <p:val>
                                            <p:strVal val="ppt_y-.1"/>
                                          </p:val>
                                        </p:tav>
                                      </p:tavLst>
                                    </p:anim>
                                    <p:set>
                                      <p:cBhvr additive="base">
                                        <p:cTn id="9" dur="1" fill="hold">
                                          <p:stCondLst>
                                            <p:cond delay="2999"/>
                                          </p:stCondLst>
                                        </p:cTn>
                                        <p:tgtEl>
                                          <p:spTgt spid="2048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childTnLst>
                                    <p:animEffect transition="out" filter="fade">
                                      <p:cBhvr additive="base">
                                        <p:cTn id="13" dur="3000"/>
                                        <p:tgtEl>
                                          <p:spTgt spid="20485"/>
                                        </p:tgtEl>
                                      </p:cBhvr>
                                    </p:animEffect>
                                    <p:anim calcmode="lin" valueType="num">
                                      <p:cBhvr additive="base">
                                        <p:cTn id="14" dur="3000" fill="hold"/>
                                        <p:tgtEl>
                                          <p:spTgt spid="20485"/>
                                        </p:tgtEl>
                                        <p:attrNameLst>
                                          <p:attrName>ppt_x</p:attrName>
                                        </p:attrNameLst>
                                      </p:cBhvr>
                                      <p:tavLst>
                                        <p:tav tm="0">
                                          <p:val>
                                            <p:strVal val="ppt_x"/>
                                          </p:val>
                                        </p:tav>
                                        <p:tav tm="100000">
                                          <p:val>
                                            <p:strVal val="ppt_x"/>
                                          </p:val>
                                        </p:tav>
                                      </p:tavLst>
                                    </p:anim>
                                    <p:anim calcmode="lin" valueType="num">
                                      <p:cBhvr additive="base">
                                        <p:cTn id="15" dur="3000" fill="hold"/>
                                        <p:tgtEl>
                                          <p:spTgt spid="20485"/>
                                        </p:tgtEl>
                                        <p:attrNameLst>
                                          <p:attrName>ppt_y</p:attrName>
                                        </p:attrNameLst>
                                      </p:cBhvr>
                                      <p:tavLst>
                                        <p:tav tm="0">
                                          <p:val>
                                            <p:strVal val="ppt_y"/>
                                          </p:val>
                                        </p:tav>
                                        <p:tav tm="100000">
                                          <p:val>
                                            <p:strVal val="ppt_y-.1"/>
                                          </p:val>
                                        </p:tav>
                                      </p:tavLst>
                                    </p:anim>
                                    <p:set>
                                      <p:cBhvr additive="base">
                                        <p:cTn id="16" dur="1" fill="hold">
                                          <p:stCondLst>
                                            <p:cond delay="2999"/>
                                          </p:stCondLst>
                                        </p:cTn>
                                        <p:tgtEl>
                                          <p:spTgt spid="2048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nodeType="clickEffect">
                                  <p:childTnLst>
                                    <p:set>
                                      <p:cBhvr additive="base">
                                        <p:cTn id="20" dur="1" fill="hold">
                                          <p:stCondLst>
                                            <p:cond delay="0"/>
                                          </p:stCondLst>
                                        </p:cTn>
                                        <p:tgtEl>
                                          <p:spTgt spid="20483">
                                            <p:txEl>
                                              <p:pRg st="5" end="5"/>
                                            </p:txEl>
                                          </p:spTgt>
                                        </p:tgtEl>
                                        <p:attrNameLst>
                                          <p:attrName>style.visibility</p:attrName>
                                        </p:attrNameLst>
                                      </p:cBhvr>
                                      <p:to>
                                        <p:strVal val="visible"/>
                                      </p:to>
                                    </p:set>
                                    <p:anim to="" calcmode="lin" valueType="num">
                                      <p:cBhvr additive="base">
                                        <p:cTn id="21" dur="1" fill="hold"/>
                                        <p:tgtEl>
                                          <p:spTgt spid="20483">
                                            <p:txEl>
                                              <p:pRg st="5" end="5"/>
                                            </p:txEl>
                                          </p:spTgt>
                                        </p:tgtEl>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childTnLst>
                                    <p:set>
                                      <p:cBhvr additive="base">
                                        <p:cTn id="25" dur="1" fill="hold">
                                          <p:stCondLst>
                                            <p:cond delay="0"/>
                                          </p:stCondLst>
                                        </p:cTn>
                                        <p:tgtEl>
                                          <p:spTgt spid="20483">
                                            <p:txEl>
                                              <p:pRg st="7" end="7"/>
                                            </p:txEl>
                                          </p:spTgt>
                                        </p:tgtEl>
                                        <p:attrNameLst>
                                          <p:attrName>style.visibility</p:attrName>
                                        </p:attrNameLst>
                                      </p:cBhvr>
                                      <p:to>
                                        <p:strVal val="visible"/>
                                      </p:to>
                                    </p:set>
                                    <p:anim to="" calcmode="lin" valueType="num">
                                      <p:cBhvr additive="base">
                                        <p:cTn id="26" dur="1" fill="hold"/>
                                        <p:tgtEl>
                                          <p:spTgt spid="20483">
                                            <p:txEl>
                                              <p:pRg st="7" end="7"/>
                                            </p:txEl>
                                          </p:spTgt>
                                        </p:tgtEl>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nodeType="clickEffect">
                                  <p:childTnLst>
                                    <p:set>
                                      <p:cBhvr additive="base">
                                        <p:cTn id="30" dur="1" fill="hold">
                                          <p:stCondLst>
                                            <p:cond delay="0"/>
                                          </p:stCondLst>
                                        </p:cTn>
                                        <p:tgtEl>
                                          <p:spTgt spid="20483">
                                            <p:txEl>
                                              <p:pRg st="8" end="8"/>
                                            </p:txEl>
                                          </p:spTgt>
                                        </p:tgtEl>
                                        <p:attrNameLst>
                                          <p:attrName>style.visibility</p:attrName>
                                        </p:attrNameLst>
                                      </p:cBhvr>
                                      <p:to>
                                        <p:strVal val="visible"/>
                                      </p:to>
                                    </p:set>
                                    <p:anim to="" calcmode="lin" valueType="num">
                                      <p:cBhvr additive="base">
                                        <p:cTn id="31" dur="1" fill="hold"/>
                                        <p:tgtEl>
                                          <p:spTgt spid="20483">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457200" y="76200"/>
            <a:ext cx="8229600" cy="685800"/>
          </a:xfrm>
          <a:prstGeom prst="rect">
            <a:avLst/>
          </a:prstGeom>
          <a:solidFill>
            <a:schemeClr val="tx1"/>
          </a:solidFill>
          <a:ln>
            <a:miter lim="800000"/>
          </a:ln>
        </p:spPr>
        <p:txBody>
          <a:bodyPr vert="horz" wrap="square" lIns="91440" tIns="45720" rIns="91440" bIns="45720" anchor="ctr" anchorCtr="0"/>
          <a:lstStyle>
            <a:lvl1pPr marL="0" indent="0" algn="ctr" defTabSz="914400" rtl="0" eaLnBrk="0" fontAlgn="base" hangingPunct="0">
              <a:lnSpc>
                <a:spcPct val="100000"/>
              </a:lnSpc>
              <a:spcBef>
                <a:spcPct val="0"/>
              </a:spcBef>
              <a:spcAft>
                <a:spcPct val="0"/>
              </a:spcAft>
              <a:buClrTx/>
              <a:buSzTx/>
              <a:buFontTx/>
              <a:buNone/>
              <a:defRPr kumimoji="0" lang="zh-CN" altLang="en-US" sz="4400" b="0" i="0" u="none">
                <a:solidFill>
                  <a:schemeClr val="tx2"/>
                </a:solidFill>
                <a:latin typeface="+mj-lt"/>
                <a:ea typeface="+mj-ea"/>
                <a:cs typeface="+mj-cs"/>
              </a:defRPr>
            </a:lvl1pPr>
            <a:lvl2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lang="zh-CN" altLang="en-US" sz="4400">
                <a:solidFill>
                  <a:schemeClr val="tx2"/>
                </a:solidFill>
                <a:latin typeface="Arial" panose="020B0604020202020204" pitchFamily="34" charset="0"/>
                <a:ea typeface="宋体" panose="02010600030101010101" pitchFamily="2" charset="-122"/>
              </a:defRPr>
            </a:lvl9pPr>
          </a:lstStyle>
          <a:p>
            <a:pPr lvl="0" eaLnBrk="1" hangingPunct="1"/>
            <a:r>
              <a:rPr lang="zh-CN" altLang="en-US" b="1">
                <a:solidFill>
                  <a:srgbClr val="FFFF00"/>
                </a:solidFill>
                <a:ea typeface="华文琥珀" panose="02010800040101010101" pitchFamily="2" charset="-122"/>
              </a:rPr>
              <a:t>起征点和免征额制度的不同</a:t>
            </a:r>
            <a:endParaRPr lang="zh-CN" altLang="en-US" b="1">
              <a:solidFill>
                <a:srgbClr val="FFFF00"/>
              </a:solidFill>
              <a:ea typeface="华文琥珀" panose="02010800040101010101" pitchFamily="2" charset="-122"/>
            </a:endParaRPr>
          </a:p>
        </p:txBody>
      </p:sp>
      <p:cxnSp>
        <p:nvCxnSpPr>
          <p:cNvPr id="21507" name="Line 3"/>
          <p:cNvCxnSpPr/>
          <p:nvPr/>
        </p:nvCxnSpPr>
        <p:spPr>
          <a:xfrm>
            <a:off x="1600200" y="2743200"/>
            <a:ext cx="7391400" cy="14288"/>
          </a:xfrm>
          <a:prstGeom prst="line">
            <a:avLst/>
          </a:prstGeom>
          <a:noFill/>
          <a:ln w="57150">
            <a:solidFill>
              <a:schemeClr val="tx1"/>
            </a:solidFill>
            <a:miter lim="800000"/>
          </a:ln>
        </p:spPr>
      </p:cxnSp>
      <p:cxnSp>
        <p:nvCxnSpPr>
          <p:cNvPr id="21508" name="Line 4"/>
          <p:cNvCxnSpPr/>
          <p:nvPr/>
        </p:nvCxnSpPr>
        <p:spPr>
          <a:xfrm flipH="1">
            <a:off x="1600200" y="2619375"/>
            <a:ext cx="0" cy="304800"/>
          </a:xfrm>
          <a:prstGeom prst="line">
            <a:avLst/>
          </a:prstGeom>
          <a:noFill/>
          <a:ln w="57150">
            <a:solidFill>
              <a:schemeClr val="tx1"/>
            </a:solidFill>
            <a:miter lim="800000"/>
          </a:ln>
        </p:spPr>
      </p:cxnSp>
      <p:cxnSp>
        <p:nvCxnSpPr>
          <p:cNvPr id="21509" name="Line 5"/>
          <p:cNvCxnSpPr/>
          <p:nvPr/>
        </p:nvCxnSpPr>
        <p:spPr>
          <a:xfrm flipH="1">
            <a:off x="3352800" y="2605088"/>
            <a:ext cx="0" cy="304800"/>
          </a:xfrm>
          <a:prstGeom prst="line">
            <a:avLst/>
          </a:prstGeom>
          <a:noFill/>
          <a:ln w="57150">
            <a:solidFill>
              <a:schemeClr val="tx1"/>
            </a:solidFill>
            <a:miter lim="800000"/>
          </a:ln>
        </p:spPr>
      </p:cxnSp>
      <p:sp>
        <p:nvSpPr>
          <p:cNvPr id="21510" name="Text Box 6"/>
          <p:cNvSpPr/>
          <p:nvPr/>
        </p:nvSpPr>
        <p:spPr>
          <a:xfrm>
            <a:off x="76200" y="2376488"/>
            <a:ext cx="1371600" cy="946150"/>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t>起征点</a:t>
            </a:r>
            <a:r>
              <a:rPr lang="en-US" altLang="zh-CN" sz="2800" b="1"/>
              <a:t>200</a:t>
            </a:r>
            <a:r>
              <a:rPr lang="zh-CN" altLang="en-US" sz="2800" b="1"/>
              <a:t>元</a:t>
            </a:r>
            <a:endParaRPr lang="zh-CN" altLang="en-US" sz="2800" b="1"/>
          </a:p>
        </p:txBody>
      </p:sp>
      <p:cxnSp>
        <p:nvCxnSpPr>
          <p:cNvPr id="21511" name="Line 7"/>
          <p:cNvCxnSpPr/>
          <p:nvPr/>
        </p:nvCxnSpPr>
        <p:spPr>
          <a:xfrm flipH="1">
            <a:off x="8763000" y="2590800"/>
            <a:ext cx="0" cy="304800"/>
          </a:xfrm>
          <a:prstGeom prst="line">
            <a:avLst/>
          </a:prstGeom>
          <a:noFill/>
          <a:ln w="57150">
            <a:solidFill>
              <a:schemeClr val="tx1"/>
            </a:solidFill>
            <a:miter lim="800000"/>
          </a:ln>
        </p:spPr>
      </p:cxnSp>
      <p:sp>
        <p:nvSpPr>
          <p:cNvPr id="21512" name="Text Box 8"/>
          <p:cNvSpPr/>
          <p:nvPr/>
        </p:nvSpPr>
        <p:spPr>
          <a:xfrm>
            <a:off x="1981200" y="2071688"/>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ea typeface="隶书" panose="02010509060101010101" pitchFamily="49" charset="-122"/>
              </a:rPr>
              <a:t>无税</a:t>
            </a:r>
            <a:endParaRPr lang="zh-CN" altLang="en-US" sz="2800" b="1">
              <a:ea typeface="隶书" panose="02010509060101010101" pitchFamily="49" charset="-122"/>
            </a:endParaRPr>
          </a:p>
        </p:txBody>
      </p:sp>
      <p:sp>
        <p:nvSpPr>
          <p:cNvPr id="21513" name="AutoShape 9"/>
          <p:cNvSpPr/>
          <p:nvPr/>
        </p:nvSpPr>
        <p:spPr>
          <a:xfrm rot="5400000" flipH="1">
            <a:off x="2407444" y="1735931"/>
            <a:ext cx="138112" cy="1752600"/>
          </a:xfrm>
          <a:prstGeom prst="rightBrace">
            <a:avLst>
              <a:gd name="adj1" fmla="val 105747"/>
              <a:gd name="adj2" fmla="val 50000"/>
            </a:avLst>
          </a:prstGeom>
          <a:noFill/>
          <a:ln w="38100">
            <a:solidFill>
              <a:srgbClr val="00FF00"/>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1514" name="AutoShape 10"/>
          <p:cNvSpPr/>
          <p:nvPr/>
        </p:nvSpPr>
        <p:spPr>
          <a:xfrm rot="5400000" flipH="1">
            <a:off x="3086100" y="495300"/>
            <a:ext cx="457200" cy="3429000"/>
          </a:xfrm>
          <a:prstGeom prst="rightBrace">
            <a:avLst>
              <a:gd name="adj1" fmla="val 62500"/>
              <a:gd name="adj2" fmla="val 50000"/>
            </a:avLst>
          </a:prstGeom>
          <a:noFill/>
          <a:ln w="38100">
            <a:solidFill>
              <a:srgbClr val="0000FF"/>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1515" name="Text Box 11"/>
          <p:cNvSpPr/>
          <p:nvPr/>
        </p:nvSpPr>
        <p:spPr>
          <a:xfrm>
            <a:off x="1371600" y="2833688"/>
            <a:ext cx="5334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0</a:t>
            </a:r>
            <a:endParaRPr lang="en-US" altLang="zh-CN" sz="2800" b="1"/>
          </a:p>
        </p:txBody>
      </p:sp>
      <p:sp>
        <p:nvSpPr>
          <p:cNvPr id="21516" name="Text Box 12"/>
          <p:cNvSpPr/>
          <p:nvPr/>
        </p:nvSpPr>
        <p:spPr>
          <a:xfrm>
            <a:off x="2895600" y="2833688"/>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100</a:t>
            </a:r>
            <a:endParaRPr lang="en-US" altLang="zh-CN" sz="2800" b="1"/>
          </a:p>
        </p:txBody>
      </p:sp>
      <p:cxnSp>
        <p:nvCxnSpPr>
          <p:cNvPr id="21517" name="Line 13"/>
          <p:cNvCxnSpPr/>
          <p:nvPr/>
        </p:nvCxnSpPr>
        <p:spPr>
          <a:xfrm flipH="1">
            <a:off x="5105400" y="2605088"/>
            <a:ext cx="0" cy="304800"/>
          </a:xfrm>
          <a:prstGeom prst="line">
            <a:avLst/>
          </a:prstGeom>
          <a:noFill/>
          <a:ln w="57150">
            <a:solidFill>
              <a:schemeClr val="tx1"/>
            </a:solidFill>
            <a:miter lim="800000"/>
          </a:ln>
        </p:spPr>
      </p:cxnSp>
      <p:cxnSp>
        <p:nvCxnSpPr>
          <p:cNvPr id="21518" name="Line 14"/>
          <p:cNvCxnSpPr/>
          <p:nvPr/>
        </p:nvCxnSpPr>
        <p:spPr>
          <a:xfrm flipH="1">
            <a:off x="6858000" y="2605088"/>
            <a:ext cx="0" cy="304800"/>
          </a:xfrm>
          <a:prstGeom prst="line">
            <a:avLst/>
          </a:prstGeom>
          <a:noFill/>
          <a:ln w="57150">
            <a:solidFill>
              <a:schemeClr val="tx1"/>
            </a:solidFill>
            <a:miter lim="800000"/>
          </a:ln>
        </p:spPr>
      </p:cxnSp>
      <p:sp>
        <p:nvSpPr>
          <p:cNvPr id="21519" name="Text Box 15"/>
          <p:cNvSpPr/>
          <p:nvPr/>
        </p:nvSpPr>
        <p:spPr>
          <a:xfrm>
            <a:off x="4724400" y="2909888"/>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200</a:t>
            </a:r>
            <a:endParaRPr lang="en-US" altLang="zh-CN" sz="2800" b="1"/>
          </a:p>
        </p:txBody>
      </p:sp>
      <p:sp>
        <p:nvSpPr>
          <p:cNvPr id="21520" name="Text Box 16"/>
          <p:cNvSpPr/>
          <p:nvPr/>
        </p:nvSpPr>
        <p:spPr>
          <a:xfrm>
            <a:off x="6477000" y="2909888"/>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300</a:t>
            </a:r>
            <a:endParaRPr lang="en-US" altLang="zh-CN" sz="2800" b="1"/>
          </a:p>
        </p:txBody>
      </p:sp>
      <p:sp>
        <p:nvSpPr>
          <p:cNvPr id="21521" name="Text Box 17"/>
          <p:cNvSpPr/>
          <p:nvPr/>
        </p:nvSpPr>
        <p:spPr>
          <a:xfrm>
            <a:off x="2057400" y="1600200"/>
            <a:ext cx="28194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ea typeface="隶书" panose="02010509060101010101" pitchFamily="49" charset="-122"/>
              </a:rPr>
              <a:t>税额</a:t>
            </a:r>
            <a:r>
              <a:rPr lang="en-US" altLang="zh-CN" sz="2800" b="1">
                <a:ea typeface="隶书" panose="02010509060101010101" pitchFamily="49" charset="-122"/>
              </a:rPr>
              <a:t>=200×</a:t>
            </a:r>
            <a:r>
              <a:rPr lang="zh-CN" altLang="en-US" sz="2800" b="1">
                <a:ea typeface="隶书" panose="02010509060101010101" pitchFamily="49" charset="-122"/>
              </a:rPr>
              <a:t>税率</a:t>
            </a:r>
            <a:endParaRPr lang="zh-CN" altLang="en-US" sz="2800" b="1">
              <a:ea typeface="隶书" panose="02010509060101010101" pitchFamily="49" charset="-122"/>
            </a:endParaRPr>
          </a:p>
        </p:txBody>
      </p:sp>
      <p:sp>
        <p:nvSpPr>
          <p:cNvPr id="21522" name="AutoShape 18"/>
          <p:cNvSpPr/>
          <p:nvPr/>
        </p:nvSpPr>
        <p:spPr>
          <a:xfrm rot="5400000" flipH="1">
            <a:off x="3848100" y="-952500"/>
            <a:ext cx="685800" cy="5181600"/>
          </a:xfrm>
          <a:prstGeom prst="rightBrace">
            <a:avLst>
              <a:gd name="adj1" fmla="val 62963"/>
              <a:gd name="adj2" fmla="val 50000"/>
            </a:avLst>
          </a:prstGeom>
          <a:noFill/>
          <a:ln w="38100">
            <a:solidFill>
              <a:srgbClr val="CC00CC"/>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1523" name="Text Box 19"/>
          <p:cNvSpPr/>
          <p:nvPr/>
        </p:nvSpPr>
        <p:spPr>
          <a:xfrm>
            <a:off x="2590800" y="990600"/>
            <a:ext cx="28194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ea typeface="隶书" panose="02010509060101010101" pitchFamily="49" charset="-122"/>
              </a:rPr>
              <a:t>税额</a:t>
            </a:r>
            <a:r>
              <a:rPr lang="en-US" altLang="zh-CN" sz="2800" b="1">
                <a:ea typeface="隶书" panose="02010509060101010101" pitchFamily="49" charset="-122"/>
              </a:rPr>
              <a:t>=300×</a:t>
            </a:r>
            <a:r>
              <a:rPr lang="zh-CN" altLang="en-US" sz="2800" b="1">
                <a:ea typeface="隶书" panose="02010509060101010101" pitchFamily="49" charset="-122"/>
              </a:rPr>
              <a:t>税率</a:t>
            </a:r>
            <a:endParaRPr lang="zh-CN" altLang="en-US" sz="2800" b="1">
              <a:ea typeface="隶书" panose="02010509060101010101" pitchFamily="49" charset="-122"/>
            </a:endParaRPr>
          </a:p>
        </p:txBody>
      </p:sp>
      <p:cxnSp>
        <p:nvCxnSpPr>
          <p:cNvPr id="21524" name="Line 20"/>
          <p:cNvCxnSpPr/>
          <p:nvPr/>
        </p:nvCxnSpPr>
        <p:spPr>
          <a:xfrm>
            <a:off x="1600200" y="2743200"/>
            <a:ext cx="1752600" cy="0"/>
          </a:xfrm>
          <a:prstGeom prst="line">
            <a:avLst/>
          </a:prstGeom>
          <a:noFill/>
          <a:ln w="57150">
            <a:solidFill>
              <a:srgbClr val="FF9966"/>
            </a:solidFill>
            <a:miter lim="800000"/>
          </a:ln>
        </p:spPr>
      </p:cxnSp>
      <p:cxnSp>
        <p:nvCxnSpPr>
          <p:cNvPr id="21525" name="Line 21"/>
          <p:cNvCxnSpPr/>
          <p:nvPr/>
        </p:nvCxnSpPr>
        <p:spPr>
          <a:xfrm>
            <a:off x="3352800" y="2743200"/>
            <a:ext cx="1752600" cy="0"/>
          </a:xfrm>
          <a:prstGeom prst="line">
            <a:avLst/>
          </a:prstGeom>
          <a:noFill/>
          <a:ln w="57150">
            <a:solidFill>
              <a:srgbClr val="A50021"/>
            </a:solidFill>
            <a:miter lim="800000"/>
          </a:ln>
        </p:spPr>
      </p:cxnSp>
      <p:cxnSp>
        <p:nvCxnSpPr>
          <p:cNvPr id="21526" name="Line 22"/>
          <p:cNvCxnSpPr/>
          <p:nvPr/>
        </p:nvCxnSpPr>
        <p:spPr>
          <a:xfrm>
            <a:off x="5105400" y="2743200"/>
            <a:ext cx="1752600" cy="0"/>
          </a:xfrm>
          <a:prstGeom prst="line">
            <a:avLst/>
          </a:prstGeom>
          <a:noFill/>
          <a:ln w="57150">
            <a:solidFill>
              <a:srgbClr val="FF0000"/>
            </a:solidFill>
            <a:miter lim="800000"/>
          </a:ln>
        </p:spPr>
      </p:cxnSp>
      <p:sp>
        <p:nvSpPr>
          <p:cNvPr id="21527" name="Text Box 23"/>
          <p:cNvSpPr/>
          <p:nvPr/>
        </p:nvSpPr>
        <p:spPr>
          <a:xfrm>
            <a:off x="8305800" y="2895600"/>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400</a:t>
            </a:r>
            <a:endParaRPr lang="en-US" altLang="zh-CN" sz="2800" b="1"/>
          </a:p>
        </p:txBody>
      </p:sp>
      <p:cxnSp>
        <p:nvCxnSpPr>
          <p:cNvPr id="21528" name="Line 24"/>
          <p:cNvCxnSpPr/>
          <p:nvPr/>
        </p:nvCxnSpPr>
        <p:spPr>
          <a:xfrm>
            <a:off x="1600200" y="5853112"/>
            <a:ext cx="7391400" cy="14288"/>
          </a:xfrm>
          <a:prstGeom prst="line">
            <a:avLst/>
          </a:prstGeom>
          <a:noFill/>
          <a:ln w="57150">
            <a:solidFill>
              <a:schemeClr val="tx1"/>
            </a:solidFill>
            <a:miter lim="800000"/>
          </a:ln>
        </p:spPr>
      </p:cxnSp>
      <p:cxnSp>
        <p:nvCxnSpPr>
          <p:cNvPr id="21529" name="Line 25"/>
          <p:cNvCxnSpPr/>
          <p:nvPr/>
        </p:nvCxnSpPr>
        <p:spPr>
          <a:xfrm flipH="1">
            <a:off x="1600200" y="5729288"/>
            <a:ext cx="0" cy="304800"/>
          </a:xfrm>
          <a:prstGeom prst="line">
            <a:avLst/>
          </a:prstGeom>
          <a:noFill/>
          <a:ln w="57150">
            <a:solidFill>
              <a:schemeClr val="tx1"/>
            </a:solidFill>
            <a:miter lim="800000"/>
          </a:ln>
        </p:spPr>
      </p:cxnSp>
      <p:cxnSp>
        <p:nvCxnSpPr>
          <p:cNvPr id="21530" name="Line 26"/>
          <p:cNvCxnSpPr/>
          <p:nvPr/>
        </p:nvCxnSpPr>
        <p:spPr>
          <a:xfrm flipH="1">
            <a:off x="3352800" y="5715000"/>
            <a:ext cx="0" cy="304800"/>
          </a:xfrm>
          <a:prstGeom prst="line">
            <a:avLst/>
          </a:prstGeom>
          <a:noFill/>
          <a:ln w="57150">
            <a:solidFill>
              <a:schemeClr val="tx1"/>
            </a:solidFill>
            <a:miter lim="800000"/>
          </a:ln>
        </p:spPr>
      </p:cxnSp>
      <p:sp>
        <p:nvSpPr>
          <p:cNvPr id="21531" name="Text Box 27"/>
          <p:cNvSpPr/>
          <p:nvPr/>
        </p:nvSpPr>
        <p:spPr>
          <a:xfrm>
            <a:off x="76200" y="5486400"/>
            <a:ext cx="1371600" cy="946150"/>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t>免征额</a:t>
            </a:r>
            <a:r>
              <a:rPr lang="en-US" altLang="zh-CN" sz="2800" b="1"/>
              <a:t>200</a:t>
            </a:r>
            <a:r>
              <a:rPr lang="zh-CN" altLang="en-US" sz="2800" b="1"/>
              <a:t>元</a:t>
            </a:r>
            <a:endParaRPr lang="zh-CN" altLang="en-US" sz="2800" b="1"/>
          </a:p>
        </p:txBody>
      </p:sp>
      <p:cxnSp>
        <p:nvCxnSpPr>
          <p:cNvPr id="21532" name="Line 28"/>
          <p:cNvCxnSpPr/>
          <p:nvPr/>
        </p:nvCxnSpPr>
        <p:spPr>
          <a:xfrm flipH="1">
            <a:off x="8763000" y="5700712"/>
            <a:ext cx="0" cy="304800"/>
          </a:xfrm>
          <a:prstGeom prst="line">
            <a:avLst/>
          </a:prstGeom>
          <a:noFill/>
          <a:ln w="57150">
            <a:solidFill>
              <a:schemeClr val="tx1"/>
            </a:solidFill>
            <a:miter lim="800000"/>
          </a:ln>
        </p:spPr>
      </p:cxnSp>
      <p:sp>
        <p:nvSpPr>
          <p:cNvPr id="21533" name="Text Box 29"/>
          <p:cNvSpPr/>
          <p:nvPr/>
        </p:nvSpPr>
        <p:spPr>
          <a:xfrm>
            <a:off x="1981200" y="5181600"/>
            <a:ext cx="9906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ea typeface="隶书" panose="02010509060101010101" pitchFamily="49" charset="-122"/>
              </a:rPr>
              <a:t>无税</a:t>
            </a:r>
            <a:endParaRPr lang="zh-CN" altLang="en-US" sz="2800" b="1">
              <a:ea typeface="隶书" panose="02010509060101010101" pitchFamily="49" charset="-122"/>
            </a:endParaRPr>
          </a:p>
        </p:txBody>
      </p:sp>
      <p:sp>
        <p:nvSpPr>
          <p:cNvPr id="21534" name="AutoShape 30"/>
          <p:cNvSpPr/>
          <p:nvPr/>
        </p:nvSpPr>
        <p:spPr>
          <a:xfrm rot="5400000" flipH="1">
            <a:off x="2407444" y="4845844"/>
            <a:ext cx="138112" cy="1752600"/>
          </a:xfrm>
          <a:prstGeom prst="rightBrace">
            <a:avLst>
              <a:gd name="adj1" fmla="val 105747"/>
              <a:gd name="adj2" fmla="val 50000"/>
            </a:avLst>
          </a:prstGeom>
          <a:noFill/>
          <a:ln w="38100">
            <a:solidFill>
              <a:srgbClr val="00FF00"/>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1535" name="AutoShape 31"/>
          <p:cNvSpPr/>
          <p:nvPr/>
        </p:nvSpPr>
        <p:spPr>
          <a:xfrm rot="5400000" flipH="1">
            <a:off x="3078956" y="3612356"/>
            <a:ext cx="471488" cy="3429000"/>
          </a:xfrm>
          <a:prstGeom prst="rightBrace">
            <a:avLst>
              <a:gd name="adj1" fmla="val 60606"/>
              <a:gd name="adj2" fmla="val 50000"/>
            </a:avLst>
          </a:prstGeom>
          <a:noFill/>
          <a:ln w="38100">
            <a:solidFill>
              <a:srgbClr val="0000FF"/>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1536" name="Text Box 32"/>
          <p:cNvSpPr/>
          <p:nvPr/>
        </p:nvSpPr>
        <p:spPr>
          <a:xfrm>
            <a:off x="1371600" y="5943600"/>
            <a:ext cx="5334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0</a:t>
            </a:r>
            <a:endParaRPr lang="en-US" altLang="zh-CN" sz="2800" b="1"/>
          </a:p>
        </p:txBody>
      </p:sp>
      <p:sp>
        <p:nvSpPr>
          <p:cNvPr id="21537" name="Text Box 33"/>
          <p:cNvSpPr/>
          <p:nvPr/>
        </p:nvSpPr>
        <p:spPr>
          <a:xfrm>
            <a:off x="2895600" y="5943600"/>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100</a:t>
            </a:r>
            <a:endParaRPr lang="en-US" altLang="zh-CN" sz="2800" b="1"/>
          </a:p>
        </p:txBody>
      </p:sp>
      <p:cxnSp>
        <p:nvCxnSpPr>
          <p:cNvPr id="21538" name="Line 34"/>
          <p:cNvCxnSpPr/>
          <p:nvPr/>
        </p:nvCxnSpPr>
        <p:spPr>
          <a:xfrm flipH="1">
            <a:off x="5105400" y="5715000"/>
            <a:ext cx="0" cy="304800"/>
          </a:xfrm>
          <a:prstGeom prst="line">
            <a:avLst/>
          </a:prstGeom>
          <a:noFill/>
          <a:ln w="57150">
            <a:solidFill>
              <a:schemeClr val="tx1"/>
            </a:solidFill>
            <a:miter lim="800000"/>
          </a:ln>
        </p:spPr>
      </p:cxnSp>
      <p:cxnSp>
        <p:nvCxnSpPr>
          <p:cNvPr id="21539" name="Line 35"/>
          <p:cNvCxnSpPr/>
          <p:nvPr/>
        </p:nvCxnSpPr>
        <p:spPr>
          <a:xfrm flipH="1">
            <a:off x="6858000" y="5715000"/>
            <a:ext cx="0" cy="304800"/>
          </a:xfrm>
          <a:prstGeom prst="line">
            <a:avLst/>
          </a:prstGeom>
          <a:noFill/>
          <a:ln w="57150">
            <a:solidFill>
              <a:schemeClr val="tx1"/>
            </a:solidFill>
            <a:miter lim="800000"/>
          </a:ln>
        </p:spPr>
      </p:cxnSp>
      <p:sp>
        <p:nvSpPr>
          <p:cNvPr id="21540" name="Text Box 36"/>
          <p:cNvSpPr/>
          <p:nvPr/>
        </p:nvSpPr>
        <p:spPr>
          <a:xfrm>
            <a:off x="4724400" y="6019800"/>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200</a:t>
            </a:r>
            <a:endParaRPr lang="en-US" altLang="zh-CN" sz="2800" b="1"/>
          </a:p>
        </p:txBody>
      </p:sp>
      <p:sp>
        <p:nvSpPr>
          <p:cNvPr id="21541" name="Text Box 37"/>
          <p:cNvSpPr/>
          <p:nvPr/>
        </p:nvSpPr>
        <p:spPr>
          <a:xfrm>
            <a:off x="6477000" y="6019800"/>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300</a:t>
            </a:r>
            <a:endParaRPr lang="en-US" altLang="zh-CN" sz="2800" b="1"/>
          </a:p>
        </p:txBody>
      </p:sp>
      <p:sp>
        <p:nvSpPr>
          <p:cNvPr id="21542" name="Text Box 38"/>
          <p:cNvSpPr/>
          <p:nvPr/>
        </p:nvSpPr>
        <p:spPr>
          <a:xfrm>
            <a:off x="2057400" y="4710112"/>
            <a:ext cx="28194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ea typeface="隶书" panose="02010509060101010101" pitchFamily="49" charset="-122"/>
              </a:rPr>
              <a:t>无税</a:t>
            </a:r>
            <a:endParaRPr lang="zh-CN" altLang="en-US" sz="2800" b="1">
              <a:ea typeface="隶书" panose="02010509060101010101" pitchFamily="49" charset="-122"/>
            </a:endParaRPr>
          </a:p>
        </p:txBody>
      </p:sp>
      <p:sp>
        <p:nvSpPr>
          <p:cNvPr id="21543" name="AutoShape 39"/>
          <p:cNvSpPr/>
          <p:nvPr/>
        </p:nvSpPr>
        <p:spPr>
          <a:xfrm rot="5400000" flipH="1">
            <a:off x="3848100" y="2157412"/>
            <a:ext cx="685800" cy="5181600"/>
          </a:xfrm>
          <a:prstGeom prst="rightBrace">
            <a:avLst>
              <a:gd name="adj1" fmla="val 62963"/>
              <a:gd name="adj2" fmla="val 50000"/>
            </a:avLst>
          </a:prstGeom>
          <a:noFill/>
          <a:ln w="38100">
            <a:solidFill>
              <a:srgbClr val="CC00CC"/>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1544" name="Text Box 40"/>
          <p:cNvSpPr/>
          <p:nvPr/>
        </p:nvSpPr>
        <p:spPr>
          <a:xfrm>
            <a:off x="2133600" y="3962400"/>
            <a:ext cx="38100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ea typeface="隶书" panose="02010509060101010101" pitchFamily="49" charset="-122"/>
              </a:rPr>
              <a:t>税额</a:t>
            </a:r>
            <a:r>
              <a:rPr lang="en-US" altLang="zh-CN" sz="2800" b="1">
                <a:ea typeface="隶书" panose="02010509060101010101" pitchFamily="49" charset="-122"/>
              </a:rPr>
              <a:t>=(300-200)×</a:t>
            </a:r>
            <a:r>
              <a:rPr lang="zh-CN" altLang="en-US" sz="2800" b="1">
                <a:ea typeface="隶书" panose="02010509060101010101" pitchFamily="49" charset="-122"/>
              </a:rPr>
              <a:t>税率</a:t>
            </a:r>
            <a:endParaRPr lang="zh-CN" altLang="en-US" sz="2800" b="1">
              <a:ea typeface="隶书" panose="02010509060101010101" pitchFamily="49" charset="-122"/>
            </a:endParaRPr>
          </a:p>
        </p:txBody>
      </p:sp>
      <p:cxnSp>
        <p:nvCxnSpPr>
          <p:cNvPr id="21545" name="Line 41"/>
          <p:cNvCxnSpPr/>
          <p:nvPr/>
        </p:nvCxnSpPr>
        <p:spPr>
          <a:xfrm>
            <a:off x="1600200" y="5853112"/>
            <a:ext cx="1752600" cy="0"/>
          </a:xfrm>
          <a:prstGeom prst="line">
            <a:avLst/>
          </a:prstGeom>
          <a:noFill/>
          <a:ln w="57150">
            <a:solidFill>
              <a:srgbClr val="FF9966"/>
            </a:solidFill>
            <a:miter lim="800000"/>
          </a:ln>
        </p:spPr>
      </p:cxnSp>
      <p:cxnSp>
        <p:nvCxnSpPr>
          <p:cNvPr id="21546" name="Line 42"/>
          <p:cNvCxnSpPr/>
          <p:nvPr/>
        </p:nvCxnSpPr>
        <p:spPr>
          <a:xfrm>
            <a:off x="3352800" y="5853112"/>
            <a:ext cx="1752600" cy="0"/>
          </a:xfrm>
          <a:prstGeom prst="line">
            <a:avLst/>
          </a:prstGeom>
          <a:noFill/>
          <a:ln w="57150">
            <a:solidFill>
              <a:srgbClr val="A50021"/>
            </a:solidFill>
            <a:miter lim="800000"/>
          </a:ln>
        </p:spPr>
      </p:cxnSp>
      <p:cxnSp>
        <p:nvCxnSpPr>
          <p:cNvPr id="21547" name="Line 43"/>
          <p:cNvCxnSpPr/>
          <p:nvPr/>
        </p:nvCxnSpPr>
        <p:spPr>
          <a:xfrm>
            <a:off x="5105400" y="5853112"/>
            <a:ext cx="1752600" cy="0"/>
          </a:xfrm>
          <a:prstGeom prst="line">
            <a:avLst/>
          </a:prstGeom>
          <a:noFill/>
          <a:ln w="57150">
            <a:solidFill>
              <a:srgbClr val="FF0000"/>
            </a:solidFill>
            <a:miter lim="800000"/>
          </a:ln>
        </p:spPr>
      </p:cxnSp>
      <p:sp>
        <p:nvSpPr>
          <p:cNvPr id="21548" name="Text Box 44"/>
          <p:cNvSpPr/>
          <p:nvPr/>
        </p:nvSpPr>
        <p:spPr>
          <a:xfrm>
            <a:off x="8305800" y="6005512"/>
            <a:ext cx="838200" cy="519112"/>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sz="2800" b="1"/>
              <a:t>400</a:t>
            </a:r>
            <a:endParaRPr lang="en-US" altLang="zh-CN"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childTnLst>
                                    <p:set>
                                      <p:cBhvr additive="base">
                                        <p:cTn id="6" dur="1" fill="hold">
                                          <p:stCondLst>
                                            <p:cond delay="0"/>
                                          </p:stCondLst>
                                        </p:cTn>
                                        <p:tgtEl>
                                          <p:spTgt spid="21524"/>
                                        </p:tgtEl>
                                        <p:attrNameLst>
                                          <p:attrName>style.visibility</p:attrName>
                                        </p:attrNameLst>
                                      </p:cBhvr>
                                      <p:to>
                                        <p:strVal val="visible"/>
                                      </p:to>
                                    </p:set>
                                    <p:anim calcmode="lin" valueType="num">
                                      <p:cBhvr additive="base">
                                        <p:cTn id="7" dur="3000" fill="hold"/>
                                        <p:tgtEl>
                                          <p:spTgt spid="21524"/>
                                        </p:tgtEl>
                                        <p:attrNameLst>
                                          <p:attrName>ppt_x</p:attrName>
                                        </p:attrNameLst>
                                      </p:cBhvr>
                                      <p:tavLst>
                                        <p:tav tm="0">
                                          <p:val>
                                            <p:strVal val="#ppt_x-#ppt_w/2"/>
                                          </p:val>
                                        </p:tav>
                                        <p:tav tm="100000">
                                          <p:val>
                                            <p:strVal val="#ppt_x"/>
                                          </p:val>
                                        </p:tav>
                                      </p:tavLst>
                                    </p:anim>
                                    <p:anim calcmode="lin" valueType="num">
                                      <p:cBhvr additive="base">
                                        <p:cTn id="8" dur="3000" fill="hold"/>
                                        <p:tgtEl>
                                          <p:spTgt spid="21524"/>
                                        </p:tgtEl>
                                        <p:attrNameLst>
                                          <p:attrName>ppt_y</p:attrName>
                                        </p:attrNameLst>
                                      </p:cBhvr>
                                      <p:tavLst>
                                        <p:tav tm="0">
                                          <p:val>
                                            <p:strVal val="#ppt_y"/>
                                          </p:val>
                                        </p:tav>
                                        <p:tav tm="100000">
                                          <p:val>
                                            <p:strVal val="#ppt_y"/>
                                          </p:val>
                                        </p:tav>
                                      </p:tavLst>
                                    </p:anim>
                                    <p:anim calcmode="lin" valueType="num">
                                      <p:cBhvr additive="base">
                                        <p:cTn id="9" dur="3000" fill="hold"/>
                                        <p:tgtEl>
                                          <p:spTgt spid="21524"/>
                                        </p:tgtEl>
                                        <p:attrNameLst>
                                          <p:attrName>ppt_w</p:attrName>
                                        </p:attrNameLst>
                                      </p:cBhvr>
                                      <p:tavLst>
                                        <p:tav tm="0">
                                          <p:val>
                                            <p:fltVal val="0"/>
                                          </p:val>
                                        </p:tav>
                                        <p:tav tm="100000">
                                          <p:val>
                                            <p:strVal val="#ppt_w"/>
                                          </p:val>
                                        </p:tav>
                                      </p:tavLst>
                                    </p:anim>
                                    <p:anim calcmode="lin" valueType="num">
                                      <p:cBhvr additive="base">
                                        <p:cTn id="10" dur="3000" fill="hold"/>
                                        <p:tgtEl>
                                          <p:spTgt spid="2152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1" nodeType="clickEffect">
                                  <p:childTnLst>
                                    <p:set>
                                      <p:cBhvr additive="base">
                                        <p:cTn id="14" dur="1" fill="hold">
                                          <p:stCondLst>
                                            <p:cond delay="0"/>
                                          </p:stCondLst>
                                        </p:cTn>
                                        <p:tgtEl>
                                          <p:spTgt spid="21513"/>
                                        </p:tgtEl>
                                        <p:attrNameLst>
                                          <p:attrName>style.visibility</p:attrName>
                                        </p:attrNameLst>
                                      </p:cBhvr>
                                      <p:to>
                                        <p:strVal val="visible"/>
                                      </p:to>
                                    </p:set>
                                    <p:anim calcmode="lin" valueType="num">
                                      <p:cBhvr additive="base">
                                        <p:cTn id="15" dur="3000" fill="hold"/>
                                        <p:tgtEl>
                                          <p:spTgt spid="21513"/>
                                        </p:tgtEl>
                                        <p:attrNameLst>
                                          <p:attrName>ppt_x</p:attrName>
                                        </p:attrNameLst>
                                      </p:cBhvr>
                                      <p:tavLst>
                                        <p:tav tm="0">
                                          <p:val>
                                            <p:strVal val="#ppt_x-#ppt_w/2"/>
                                          </p:val>
                                        </p:tav>
                                        <p:tav tm="100000">
                                          <p:val>
                                            <p:strVal val="#ppt_x"/>
                                          </p:val>
                                        </p:tav>
                                      </p:tavLst>
                                    </p:anim>
                                    <p:anim calcmode="lin" valueType="num">
                                      <p:cBhvr additive="base">
                                        <p:cTn id="16" dur="3000" fill="hold"/>
                                        <p:tgtEl>
                                          <p:spTgt spid="21513"/>
                                        </p:tgtEl>
                                        <p:attrNameLst>
                                          <p:attrName>ppt_y</p:attrName>
                                        </p:attrNameLst>
                                      </p:cBhvr>
                                      <p:tavLst>
                                        <p:tav tm="0">
                                          <p:val>
                                            <p:strVal val="#ppt_y"/>
                                          </p:val>
                                        </p:tav>
                                        <p:tav tm="100000">
                                          <p:val>
                                            <p:strVal val="#ppt_y"/>
                                          </p:val>
                                        </p:tav>
                                      </p:tavLst>
                                    </p:anim>
                                    <p:anim calcmode="lin" valueType="num">
                                      <p:cBhvr additive="base">
                                        <p:cTn id="17" dur="3000" fill="hold"/>
                                        <p:tgtEl>
                                          <p:spTgt spid="21513"/>
                                        </p:tgtEl>
                                        <p:attrNameLst>
                                          <p:attrName>ppt_w</p:attrName>
                                        </p:attrNameLst>
                                      </p:cBhvr>
                                      <p:tavLst>
                                        <p:tav tm="0">
                                          <p:val>
                                            <p:fltVal val="0"/>
                                          </p:val>
                                        </p:tav>
                                        <p:tav tm="100000">
                                          <p:val>
                                            <p:strVal val="#ppt_w"/>
                                          </p:val>
                                        </p:tav>
                                      </p:tavLst>
                                    </p:anim>
                                    <p:anim calcmode="lin" valueType="num">
                                      <p:cBhvr additive="base">
                                        <p:cTn id="18" dur="3000" fill="hold"/>
                                        <p:tgtEl>
                                          <p:spTgt spid="21513"/>
                                        </p:tgtEl>
                                        <p:attrNameLst>
                                          <p:attrName>ppt_h</p:attrName>
                                        </p:attrNameLst>
                                      </p:cBhvr>
                                      <p:tavLst>
                                        <p:tav tm="0">
                                          <p:val>
                                            <p:strVal val="#ppt_h"/>
                                          </p:val>
                                        </p:tav>
                                        <p:tav tm="100000">
                                          <p:val>
                                            <p:strVal val="#ppt_h"/>
                                          </p:val>
                                        </p:tav>
                                      </p:tavLst>
                                    </p:anim>
                                  </p:childTnLst>
                                </p:cTn>
                              </p:par>
                              <p:par>
                                <p:cTn id="19" presetID="17" presetClass="entr" presetSubtype="8" fill="hold" grpId="0" nodeType="withEffect">
                                  <p:childTnLst>
                                    <p:set>
                                      <p:cBhvr additive="base">
                                        <p:cTn id="20" dur="1" fill="hold">
                                          <p:stCondLst>
                                            <p:cond delay="0"/>
                                          </p:stCondLst>
                                        </p:cTn>
                                        <p:tgtEl>
                                          <p:spTgt spid="21512"/>
                                        </p:tgtEl>
                                        <p:attrNameLst>
                                          <p:attrName>style.visibility</p:attrName>
                                        </p:attrNameLst>
                                      </p:cBhvr>
                                      <p:to>
                                        <p:strVal val="visible"/>
                                      </p:to>
                                    </p:set>
                                    <p:anim calcmode="lin" valueType="num">
                                      <p:cBhvr additive="base">
                                        <p:cTn id="21" dur="3000" fill="hold"/>
                                        <p:tgtEl>
                                          <p:spTgt spid="21512"/>
                                        </p:tgtEl>
                                        <p:attrNameLst>
                                          <p:attrName>ppt_x</p:attrName>
                                        </p:attrNameLst>
                                      </p:cBhvr>
                                      <p:tavLst>
                                        <p:tav tm="0">
                                          <p:val>
                                            <p:strVal val="#ppt_x-#ppt_w/2"/>
                                          </p:val>
                                        </p:tav>
                                        <p:tav tm="100000">
                                          <p:val>
                                            <p:strVal val="#ppt_x"/>
                                          </p:val>
                                        </p:tav>
                                      </p:tavLst>
                                    </p:anim>
                                    <p:anim calcmode="lin" valueType="num">
                                      <p:cBhvr additive="base">
                                        <p:cTn id="22" dur="3000" fill="hold"/>
                                        <p:tgtEl>
                                          <p:spTgt spid="21512"/>
                                        </p:tgtEl>
                                        <p:attrNameLst>
                                          <p:attrName>ppt_y</p:attrName>
                                        </p:attrNameLst>
                                      </p:cBhvr>
                                      <p:tavLst>
                                        <p:tav tm="0">
                                          <p:val>
                                            <p:strVal val="#ppt_y"/>
                                          </p:val>
                                        </p:tav>
                                        <p:tav tm="100000">
                                          <p:val>
                                            <p:strVal val="#ppt_y"/>
                                          </p:val>
                                        </p:tav>
                                      </p:tavLst>
                                    </p:anim>
                                    <p:anim calcmode="lin" valueType="num">
                                      <p:cBhvr additive="base">
                                        <p:cTn id="23" dur="3000" fill="hold"/>
                                        <p:tgtEl>
                                          <p:spTgt spid="21512"/>
                                        </p:tgtEl>
                                        <p:attrNameLst>
                                          <p:attrName>ppt_w</p:attrName>
                                        </p:attrNameLst>
                                      </p:cBhvr>
                                      <p:tavLst>
                                        <p:tav tm="0">
                                          <p:val>
                                            <p:fltVal val="0"/>
                                          </p:val>
                                        </p:tav>
                                        <p:tav tm="100000">
                                          <p:val>
                                            <p:strVal val="#ppt_w"/>
                                          </p:val>
                                        </p:tav>
                                      </p:tavLst>
                                    </p:anim>
                                    <p:anim calcmode="lin" valueType="num">
                                      <p:cBhvr additive="base">
                                        <p:cTn id="24" dur="3000" fill="hold"/>
                                        <p:tgtEl>
                                          <p:spTgt spid="2151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childTnLst>
                                    <p:set>
                                      <p:cBhvr additive="base">
                                        <p:cTn id="28" dur="1" fill="hold">
                                          <p:stCondLst>
                                            <p:cond delay="0"/>
                                          </p:stCondLst>
                                        </p:cTn>
                                        <p:tgtEl>
                                          <p:spTgt spid="21545"/>
                                        </p:tgtEl>
                                        <p:attrNameLst>
                                          <p:attrName>style.visibility</p:attrName>
                                        </p:attrNameLst>
                                      </p:cBhvr>
                                      <p:to>
                                        <p:strVal val="visible"/>
                                      </p:to>
                                    </p:set>
                                    <p:anim calcmode="lin" valueType="num">
                                      <p:cBhvr additive="base">
                                        <p:cTn id="29" dur="3000" fill="hold"/>
                                        <p:tgtEl>
                                          <p:spTgt spid="21545"/>
                                        </p:tgtEl>
                                        <p:attrNameLst>
                                          <p:attrName>ppt_x</p:attrName>
                                        </p:attrNameLst>
                                      </p:cBhvr>
                                      <p:tavLst>
                                        <p:tav tm="0">
                                          <p:val>
                                            <p:strVal val="#ppt_x-#ppt_w/2"/>
                                          </p:val>
                                        </p:tav>
                                        <p:tav tm="100000">
                                          <p:val>
                                            <p:strVal val="#ppt_x"/>
                                          </p:val>
                                        </p:tav>
                                      </p:tavLst>
                                    </p:anim>
                                    <p:anim calcmode="lin" valueType="num">
                                      <p:cBhvr additive="base">
                                        <p:cTn id="30" dur="3000" fill="hold"/>
                                        <p:tgtEl>
                                          <p:spTgt spid="21545"/>
                                        </p:tgtEl>
                                        <p:attrNameLst>
                                          <p:attrName>ppt_y</p:attrName>
                                        </p:attrNameLst>
                                      </p:cBhvr>
                                      <p:tavLst>
                                        <p:tav tm="0">
                                          <p:val>
                                            <p:strVal val="#ppt_y"/>
                                          </p:val>
                                        </p:tav>
                                        <p:tav tm="100000">
                                          <p:val>
                                            <p:strVal val="#ppt_y"/>
                                          </p:val>
                                        </p:tav>
                                      </p:tavLst>
                                    </p:anim>
                                    <p:anim calcmode="lin" valueType="num">
                                      <p:cBhvr additive="base">
                                        <p:cTn id="31" dur="3000" fill="hold"/>
                                        <p:tgtEl>
                                          <p:spTgt spid="21545"/>
                                        </p:tgtEl>
                                        <p:attrNameLst>
                                          <p:attrName>ppt_w</p:attrName>
                                        </p:attrNameLst>
                                      </p:cBhvr>
                                      <p:tavLst>
                                        <p:tav tm="0">
                                          <p:val>
                                            <p:fltVal val="0"/>
                                          </p:val>
                                        </p:tav>
                                        <p:tav tm="100000">
                                          <p:val>
                                            <p:strVal val="#ppt_w"/>
                                          </p:val>
                                        </p:tav>
                                      </p:tavLst>
                                    </p:anim>
                                    <p:anim calcmode="lin" valueType="num">
                                      <p:cBhvr additive="base">
                                        <p:cTn id="32" dur="3000" fill="hold"/>
                                        <p:tgtEl>
                                          <p:spTgt spid="2154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7" nodeType="clickEffect">
                                  <p:childTnLst>
                                    <p:set>
                                      <p:cBhvr additive="base">
                                        <p:cTn id="36" dur="1" fill="hold">
                                          <p:stCondLst>
                                            <p:cond delay="0"/>
                                          </p:stCondLst>
                                        </p:cTn>
                                        <p:tgtEl>
                                          <p:spTgt spid="21534"/>
                                        </p:tgtEl>
                                        <p:attrNameLst>
                                          <p:attrName>style.visibility</p:attrName>
                                        </p:attrNameLst>
                                      </p:cBhvr>
                                      <p:to>
                                        <p:strVal val="visible"/>
                                      </p:to>
                                    </p:set>
                                    <p:anim calcmode="lin" valueType="num">
                                      <p:cBhvr additive="base">
                                        <p:cTn id="37" dur="3000" fill="hold"/>
                                        <p:tgtEl>
                                          <p:spTgt spid="21534"/>
                                        </p:tgtEl>
                                        <p:attrNameLst>
                                          <p:attrName>ppt_x</p:attrName>
                                        </p:attrNameLst>
                                      </p:cBhvr>
                                      <p:tavLst>
                                        <p:tav tm="0">
                                          <p:val>
                                            <p:strVal val="#ppt_x-#ppt_w/2"/>
                                          </p:val>
                                        </p:tav>
                                        <p:tav tm="100000">
                                          <p:val>
                                            <p:strVal val="#ppt_x"/>
                                          </p:val>
                                        </p:tav>
                                      </p:tavLst>
                                    </p:anim>
                                    <p:anim calcmode="lin" valueType="num">
                                      <p:cBhvr additive="base">
                                        <p:cTn id="38" dur="3000" fill="hold"/>
                                        <p:tgtEl>
                                          <p:spTgt spid="21534"/>
                                        </p:tgtEl>
                                        <p:attrNameLst>
                                          <p:attrName>ppt_y</p:attrName>
                                        </p:attrNameLst>
                                      </p:cBhvr>
                                      <p:tavLst>
                                        <p:tav tm="0">
                                          <p:val>
                                            <p:strVal val="#ppt_y"/>
                                          </p:val>
                                        </p:tav>
                                        <p:tav tm="100000">
                                          <p:val>
                                            <p:strVal val="#ppt_y"/>
                                          </p:val>
                                        </p:tav>
                                      </p:tavLst>
                                    </p:anim>
                                    <p:anim calcmode="lin" valueType="num">
                                      <p:cBhvr additive="base">
                                        <p:cTn id="39" dur="3000" fill="hold"/>
                                        <p:tgtEl>
                                          <p:spTgt spid="21534"/>
                                        </p:tgtEl>
                                        <p:attrNameLst>
                                          <p:attrName>ppt_w</p:attrName>
                                        </p:attrNameLst>
                                      </p:cBhvr>
                                      <p:tavLst>
                                        <p:tav tm="0">
                                          <p:val>
                                            <p:fltVal val="0"/>
                                          </p:val>
                                        </p:tav>
                                        <p:tav tm="100000">
                                          <p:val>
                                            <p:strVal val="#ppt_w"/>
                                          </p:val>
                                        </p:tav>
                                      </p:tavLst>
                                    </p:anim>
                                    <p:anim calcmode="lin" valueType="num">
                                      <p:cBhvr additive="base">
                                        <p:cTn id="40" dur="3000" fill="hold"/>
                                        <p:tgtEl>
                                          <p:spTgt spid="21534"/>
                                        </p:tgtEl>
                                        <p:attrNameLst>
                                          <p:attrName>ppt_h</p:attrName>
                                        </p:attrNameLst>
                                      </p:cBhvr>
                                      <p:tavLst>
                                        <p:tav tm="0">
                                          <p:val>
                                            <p:strVal val="#ppt_h"/>
                                          </p:val>
                                        </p:tav>
                                        <p:tav tm="100000">
                                          <p:val>
                                            <p:strVal val="#ppt_h"/>
                                          </p:val>
                                        </p:tav>
                                      </p:tavLst>
                                    </p:anim>
                                  </p:childTnLst>
                                </p:cTn>
                              </p:par>
                              <p:par>
                                <p:cTn id="41" presetID="17" presetClass="entr" presetSubtype="8" fill="hold" grpId="6" nodeType="withEffect">
                                  <p:childTnLst>
                                    <p:set>
                                      <p:cBhvr additive="base">
                                        <p:cTn id="42" dur="1" fill="hold">
                                          <p:stCondLst>
                                            <p:cond delay="0"/>
                                          </p:stCondLst>
                                        </p:cTn>
                                        <p:tgtEl>
                                          <p:spTgt spid="21533"/>
                                        </p:tgtEl>
                                        <p:attrNameLst>
                                          <p:attrName>style.visibility</p:attrName>
                                        </p:attrNameLst>
                                      </p:cBhvr>
                                      <p:to>
                                        <p:strVal val="visible"/>
                                      </p:to>
                                    </p:set>
                                    <p:anim calcmode="lin" valueType="num">
                                      <p:cBhvr additive="base">
                                        <p:cTn id="43" dur="3000" fill="hold"/>
                                        <p:tgtEl>
                                          <p:spTgt spid="21533"/>
                                        </p:tgtEl>
                                        <p:attrNameLst>
                                          <p:attrName>ppt_x</p:attrName>
                                        </p:attrNameLst>
                                      </p:cBhvr>
                                      <p:tavLst>
                                        <p:tav tm="0">
                                          <p:val>
                                            <p:strVal val="#ppt_x-#ppt_w/2"/>
                                          </p:val>
                                        </p:tav>
                                        <p:tav tm="100000">
                                          <p:val>
                                            <p:strVal val="#ppt_x"/>
                                          </p:val>
                                        </p:tav>
                                      </p:tavLst>
                                    </p:anim>
                                    <p:anim calcmode="lin" valueType="num">
                                      <p:cBhvr additive="base">
                                        <p:cTn id="44" dur="3000" fill="hold"/>
                                        <p:tgtEl>
                                          <p:spTgt spid="21533"/>
                                        </p:tgtEl>
                                        <p:attrNameLst>
                                          <p:attrName>ppt_y</p:attrName>
                                        </p:attrNameLst>
                                      </p:cBhvr>
                                      <p:tavLst>
                                        <p:tav tm="0">
                                          <p:val>
                                            <p:strVal val="#ppt_y"/>
                                          </p:val>
                                        </p:tav>
                                        <p:tav tm="100000">
                                          <p:val>
                                            <p:strVal val="#ppt_y"/>
                                          </p:val>
                                        </p:tav>
                                      </p:tavLst>
                                    </p:anim>
                                    <p:anim calcmode="lin" valueType="num">
                                      <p:cBhvr additive="base">
                                        <p:cTn id="45" dur="3000" fill="hold"/>
                                        <p:tgtEl>
                                          <p:spTgt spid="21533"/>
                                        </p:tgtEl>
                                        <p:attrNameLst>
                                          <p:attrName>ppt_w</p:attrName>
                                        </p:attrNameLst>
                                      </p:cBhvr>
                                      <p:tavLst>
                                        <p:tav tm="0">
                                          <p:val>
                                            <p:fltVal val="0"/>
                                          </p:val>
                                        </p:tav>
                                        <p:tav tm="100000">
                                          <p:val>
                                            <p:strVal val="#ppt_w"/>
                                          </p:val>
                                        </p:tav>
                                      </p:tavLst>
                                    </p:anim>
                                    <p:anim calcmode="lin" valueType="num">
                                      <p:cBhvr additive="base">
                                        <p:cTn id="46" dur="3000" fill="hold"/>
                                        <p:tgtEl>
                                          <p:spTgt spid="2153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nodeType="clickEffect">
                                  <p:childTnLst>
                                    <p:set>
                                      <p:cBhvr additive="base">
                                        <p:cTn id="50" dur="1" fill="hold">
                                          <p:stCondLst>
                                            <p:cond delay="0"/>
                                          </p:stCondLst>
                                        </p:cTn>
                                        <p:tgtEl>
                                          <p:spTgt spid="21525"/>
                                        </p:tgtEl>
                                        <p:attrNameLst>
                                          <p:attrName>style.visibility</p:attrName>
                                        </p:attrNameLst>
                                      </p:cBhvr>
                                      <p:to>
                                        <p:strVal val="visible"/>
                                      </p:to>
                                    </p:set>
                                    <p:anim calcmode="lin" valueType="num">
                                      <p:cBhvr additive="base">
                                        <p:cTn id="51" dur="3000" fill="hold"/>
                                        <p:tgtEl>
                                          <p:spTgt spid="21525"/>
                                        </p:tgtEl>
                                        <p:attrNameLst>
                                          <p:attrName>ppt_x</p:attrName>
                                        </p:attrNameLst>
                                      </p:cBhvr>
                                      <p:tavLst>
                                        <p:tav tm="0">
                                          <p:val>
                                            <p:strVal val="#ppt_x-#ppt_w/2"/>
                                          </p:val>
                                        </p:tav>
                                        <p:tav tm="100000">
                                          <p:val>
                                            <p:strVal val="#ppt_x"/>
                                          </p:val>
                                        </p:tav>
                                      </p:tavLst>
                                    </p:anim>
                                    <p:anim calcmode="lin" valueType="num">
                                      <p:cBhvr additive="base">
                                        <p:cTn id="52" dur="3000" fill="hold"/>
                                        <p:tgtEl>
                                          <p:spTgt spid="21525"/>
                                        </p:tgtEl>
                                        <p:attrNameLst>
                                          <p:attrName>ppt_y</p:attrName>
                                        </p:attrNameLst>
                                      </p:cBhvr>
                                      <p:tavLst>
                                        <p:tav tm="0">
                                          <p:val>
                                            <p:strVal val="#ppt_y"/>
                                          </p:val>
                                        </p:tav>
                                        <p:tav tm="100000">
                                          <p:val>
                                            <p:strVal val="#ppt_y"/>
                                          </p:val>
                                        </p:tav>
                                      </p:tavLst>
                                    </p:anim>
                                    <p:anim calcmode="lin" valueType="num">
                                      <p:cBhvr additive="base">
                                        <p:cTn id="53" dur="3000" fill="hold"/>
                                        <p:tgtEl>
                                          <p:spTgt spid="21525"/>
                                        </p:tgtEl>
                                        <p:attrNameLst>
                                          <p:attrName>ppt_w</p:attrName>
                                        </p:attrNameLst>
                                      </p:cBhvr>
                                      <p:tavLst>
                                        <p:tav tm="0">
                                          <p:val>
                                            <p:fltVal val="0"/>
                                          </p:val>
                                        </p:tav>
                                        <p:tav tm="100000">
                                          <p:val>
                                            <p:strVal val="#ppt_w"/>
                                          </p:val>
                                        </p:tav>
                                      </p:tavLst>
                                    </p:anim>
                                    <p:anim calcmode="lin" valueType="num">
                                      <p:cBhvr additive="base">
                                        <p:cTn id="54" dur="3000" fill="hold"/>
                                        <p:tgtEl>
                                          <p:spTgt spid="2152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2" nodeType="clickEffect">
                                  <p:childTnLst>
                                    <p:set>
                                      <p:cBhvr additive="base">
                                        <p:cTn id="58" dur="1" fill="hold">
                                          <p:stCondLst>
                                            <p:cond delay="0"/>
                                          </p:stCondLst>
                                        </p:cTn>
                                        <p:tgtEl>
                                          <p:spTgt spid="21514"/>
                                        </p:tgtEl>
                                        <p:attrNameLst>
                                          <p:attrName>style.visibility</p:attrName>
                                        </p:attrNameLst>
                                      </p:cBhvr>
                                      <p:to>
                                        <p:strVal val="visible"/>
                                      </p:to>
                                    </p:set>
                                    <p:anim calcmode="lin" valueType="num">
                                      <p:cBhvr additive="base">
                                        <p:cTn id="59" dur="3000" fill="hold"/>
                                        <p:tgtEl>
                                          <p:spTgt spid="21514"/>
                                        </p:tgtEl>
                                        <p:attrNameLst>
                                          <p:attrName>ppt_x</p:attrName>
                                        </p:attrNameLst>
                                      </p:cBhvr>
                                      <p:tavLst>
                                        <p:tav tm="0">
                                          <p:val>
                                            <p:strVal val="#ppt_x-#ppt_w/2"/>
                                          </p:val>
                                        </p:tav>
                                        <p:tav tm="100000">
                                          <p:val>
                                            <p:strVal val="#ppt_x"/>
                                          </p:val>
                                        </p:tav>
                                      </p:tavLst>
                                    </p:anim>
                                    <p:anim calcmode="lin" valueType="num">
                                      <p:cBhvr additive="base">
                                        <p:cTn id="60" dur="3000" fill="hold"/>
                                        <p:tgtEl>
                                          <p:spTgt spid="21514"/>
                                        </p:tgtEl>
                                        <p:attrNameLst>
                                          <p:attrName>ppt_y</p:attrName>
                                        </p:attrNameLst>
                                      </p:cBhvr>
                                      <p:tavLst>
                                        <p:tav tm="0">
                                          <p:val>
                                            <p:strVal val="#ppt_y"/>
                                          </p:val>
                                        </p:tav>
                                        <p:tav tm="100000">
                                          <p:val>
                                            <p:strVal val="#ppt_y"/>
                                          </p:val>
                                        </p:tav>
                                      </p:tavLst>
                                    </p:anim>
                                    <p:anim calcmode="lin" valueType="num">
                                      <p:cBhvr additive="base">
                                        <p:cTn id="61" dur="3000" fill="hold"/>
                                        <p:tgtEl>
                                          <p:spTgt spid="21514"/>
                                        </p:tgtEl>
                                        <p:attrNameLst>
                                          <p:attrName>ppt_w</p:attrName>
                                        </p:attrNameLst>
                                      </p:cBhvr>
                                      <p:tavLst>
                                        <p:tav tm="0">
                                          <p:val>
                                            <p:fltVal val="0"/>
                                          </p:val>
                                        </p:tav>
                                        <p:tav tm="100000">
                                          <p:val>
                                            <p:strVal val="#ppt_w"/>
                                          </p:val>
                                        </p:tav>
                                      </p:tavLst>
                                    </p:anim>
                                    <p:anim calcmode="lin" valueType="num">
                                      <p:cBhvr additive="base">
                                        <p:cTn id="62" dur="3000" fill="hold"/>
                                        <p:tgtEl>
                                          <p:spTgt spid="21514"/>
                                        </p:tgtEl>
                                        <p:attrNameLst>
                                          <p:attrName>ppt_h</p:attrName>
                                        </p:attrNameLst>
                                      </p:cBhvr>
                                      <p:tavLst>
                                        <p:tav tm="0">
                                          <p:val>
                                            <p:strVal val="#ppt_h"/>
                                          </p:val>
                                        </p:tav>
                                        <p:tav tm="100000">
                                          <p:val>
                                            <p:strVal val="#ppt_h"/>
                                          </p:val>
                                        </p:tav>
                                      </p:tavLst>
                                    </p:anim>
                                  </p:childTnLst>
                                </p:cTn>
                              </p:par>
                              <p:par>
                                <p:cTn id="63" presetID="17" presetClass="entr" presetSubtype="8" fill="hold" grpId="3" nodeType="withEffect">
                                  <p:childTnLst>
                                    <p:set>
                                      <p:cBhvr additive="base">
                                        <p:cTn id="64" dur="1" fill="hold">
                                          <p:stCondLst>
                                            <p:cond delay="0"/>
                                          </p:stCondLst>
                                        </p:cTn>
                                        <p:tgtEl>
                                          <p:spTgt spid="21521"/>
                                        </p:tgtEl>
                                        <p:attrNameLst>
                                          <p:attrName>style.visibility</p:attrName>
                                        </p:attrNameLst>
                                      </p:cBhvr>
                                      <p:to>
                                        <p:strVal val="visible"/>
                                      </p:to>
                                    </p:set>
                                    <p:anim calcmode="lin" valueType="num">
                                      <p:cBhvr additive="base">
                                        <p:cTn id="65" dur="3000" fill="hold"/>
                                        <p:tgtEl>
                                          <p:spTgt spid="21521"/>
                                        </p:tgtEl>
                                        <p:attrNameLst>
                                          <p:attrName>ppt_x</p:attrName>
                                        </p:attrNameLst>
                                      </p:cBhvr>
                                      <p:tavLst>
                                        <p:tav tm="0">
                                          <p:val>
                                            <p:strVal val="#ppt_x-#ppt_w/2"/>
                                          </p:val>
                                        </p:tav>
                                        <p:tav tm="100000">
                                          <p:val>
                                            <p:strVal val="#ppt_x"/>
                                          </p:val>
                                        </p:tav>
                                      </p:tavLst>
                                    </p:anim>
                                    <p:anim calcmode="lin" valueType="num">
                                      <p:cBhvr additive="base">
                                        <p:cTn id="66" dur="3000" fill="hold"/>
                                        <p:tgtEl>
                                          <p:spTgt spid="21521"/>
                                        </p:tgtEl>
                                        <p:attrNameLst>
                                          <p:attrName>ppt_y</p:attrName>
                                        </p:attrNameLst>
                                      </p:cBhvr>
                                      <p:tavLst>
                                        <p:tav tm="0">
                                          <p:val>
                                            <p:strVal val="#ppt_y"/>
                                          </p:val>
                                        </p:tav>
                                        <p:tav tm="100000">
                                          <p:val>
                                            <p:strVal val="#ppt_y"/>
                                          </p:val>
                                        </p:tav>
                                      </p:tavLst>
                                    </p:anim>
                                    <p:anim calcmode="lin" valueType="num">
                                      <p:cBhvr additive="base">
                                        <p:cTn id="67" dur="3000" fill="hold"/>
                                        <p:tgtEl>
                                          <p:spTgt spid="21521"/>
                                        </p:tgtEl>
                                        <p:attrNameLst>
                                          <p:attrName>ppt_w</p:attrName>
                                        </p:attrNameLst>
                                      </p:cBhvr>
                                      <p:tavLst>
                                        <p:tav tm="0">
                                          <p:val>
                                            <p:fltVal val="0"/>
                                          </p:val>
                                        </p:tav>
                                        <p:tav tm="100000">
                                          <p:val>
                                            <p:strVal val="#ppt_w"/>
                                          </p:val>
                                        </p:tav>
                                      </p:tavLst>
                                    </p:anim>
                                    <p:anim calcmode="lin" valueType="num">
                                      <p:cBhvr additive="base">
                                        <p:cTn id="68" dur="3000" fill="hold"/>
                                        <p:tgtEl>
                                          <p:spTgt spid="21521"/>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nodeType="clickEffect">
                                  <p:childTnLst>
                                    <p:set>
                                      <p:cBhvr additive="base">
                                        <p:cTn id="72" dur="1" fill="hold">
                                          <p:stCondLst>
                                            <p:cond delay="0"/>
                                          </p:stCondLst>
                                        </p:cTn>
                                        <p:tgtEl>
                                          <p:spTgt spid="21546"/>
                                        </p:tgtEl>
                                        <p:attrNameLst>
                                          <p:attrName>style.visibility</p:attrName>
                                        </p:attrNameLst>
                                      </p:cBhvr>
                                      <p:to>
                                        <p:strVal val="visible"/>
                                      </p:to>
                                    </p:set>
                                    <p:anim calcmode="lin" valueType="num">
                                      <p:cBhvr additive="base">
                                        <p:cTn id="73" dur="3000" fill="hold"/>
                                        <p:tgtEl>
                                          <p:spTgt spid="21546"/>
                                        </p:tgtEl>
                                        <p:attrNameLst>
                                          <p:attrName>ppt_x</p:attrName>
                                        </p:attrNameLst>
                                      </p:cBhvr>
                                      <p:tavLst>
                                        <p:tav tm="0">
                                          <p:val>
                                            <p:strVal val="#ppt_x-#ppt_w/2"/>
                                          </p:val>
                                        </p:tav>
                                        <p:tav tm="100000">
                                          <p:val>
                                            <p:strVal val="#ppt_x"/>
                                          </p:val>
                                        </p:tav>
                                      </p:tavLst>
                                    </p:anim>
                                    <p:anim calcmode="lin" valueType="num">
                                      <p:cBhvr additive="base">
                                        <p:cTn id="74" dur="3000" fill="hold"/>
                                        <p:tgtEl>
                                          <p:spTgt spid="21546"/>
                                        </p:tgtEl>
                                        <p:attrNameLst>
                                          <p:attrName>ppt_y</p:attrName>
                                        </p:attrNameLst>
                                      </p:cBhvr>
                                      <p:tavLst>
                                        <p:tav tm="0">
                                          <p:val>
                                            <p:strVal val="#ppt_y"/>
                                          </p:val>
                                        </p:tav>
                                        <p:tav tm="100000">
                                          <p:val>
                                            <p:strVal val="#ppt_y"/>
                                          </p:val>
                                        </p:tav>
                                      </p:tavLst>
                                    </p:anim>
                                    <p:anim calcmode="lin" valueType="num">
                                      <p:cBhvr additive="base">
                                        <p:cTn id="75" dur="3000" fill="hold"/>
                                        <p:tgtEl>
                                          <p:spTgt spid="21546"/>
                                        </p:tgtEl>
                                        <p:attrNameLst>
                                          <p:attrName>ppt_w</p:attrName>
                                        </p:attrNameLst>
                                      </p:cBhvr>
                                      <p:tavLst>
                                        <p:tav tm="0">
                                          <p:val>
                                            <p:fltVal val="0"/>
                                          </p:val>
                                        </p:tav>
                                        <p:tav tm="100000">
                                          <p:val>
                                            <p:strVal val="#ppt_w"/>
                                          </p:val>
                                        </p:tav>
                                      </p:tavLst>
                                    </p:anim>
                                    <p:anim calcmode="lin" valueType="num">
                                      <p:cBhvr additive="base">
                                        <p:cTn id="76" dur="3000" fill="hold"/>
                                        <p:tgtEl>
                                          <p:spTgt spid="2154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8" fill="hold" grpId="8" nodeType="clickEffect">
                                  <p:childTnLst>
                                    <p:set>
                                      <p:cBhvr additive="base">
                                        <p:cTn id="80" dur="1" fill="hold">
                                          <p:stCondLst>
                                            <p:cond delay="0"/>
                                          </p:stCondLst>
                                        </p:cTn>
                                        <p:tgtEl>
                                          <p:spTgt spid="21535"/>
                                        </p:tgtEl>
                                        <p:attrNameLst>
                                          <p:attrName>style.visibility</p:attrName>
                                        </p:attrNameLst>
                                      </p:cBhvr>
                                      <p:to>
                                        <p:strVal val="visible"/>
                                      </p:to>
                                    </p:set>
                                    <p:anim calcmode="lin" valueType="num">
                                      <p:cBhvr additive="base">
                                        <p:cTn id="81" dur="3000" fill="hold"/>
                                        <p:tgtEl>
                                          <p:spTgt spid="21535"/>
                                        </p:tgtEl>
                                        <p:attrNameLst>
                                          <p:attrName>ppt_x</p:attrName>
                                        </p:attrNameLst>
                                      </p:cBhvr>
                                      <p:tavLst>
                                        <p:tav tm="0">
                                          <p:val>
                                            <p:strVal val="#ppt_x-#ppt_w/2"/>
                                          </p:val>
                                        </p:tav>
                                        <p:tav tm="100000">
                                          <p:val>
                                            <p:strVal val="#ppt_x"/>
                                          </p:val>
                                        </p:tav>
                                      </p:tavLst>
                                    </p:anim>
                                    <p:anim calcmode="lin" valueType="num">
                                      <p:cBhvr additive="base">
                                        <p:cTn id="82" dur="3000" fill="hold"/>
                                        <p:tgtEl>
                                          <p:spTgt spid="21535"/>
                                        </p:tgtEl>
                                        <p:attrNameLst>
                                          <p:attrName>ppt_y</p:attrName>
                                        </p:attrNameLst>
                                      </p:cBhvr>
                                      <p:tavLst>
                                        <p:tav tm="0">
                                          <p:val>
                                            <p:strVal val="#ppt_y"/>
                                          </p:val>
                                        </p:tav>
                                        <p:tav tm="100000">
                                          <p:val>
                                            <p:strVal val="#ppt_y"/>
                                          </p:val>
                                        </p:tav>
                                      </p:tavLst>
                                    </p:anim>
                                    <p:anim calcmode="lin" valueType="num">
                                      <p:cBhvr additive="base">
                                        <p:cTn id="83" dur="3000" fill="hold"/>
                                        <p:tgtEl>
                                          <p:spTgt spid="21535"/>
                                        </p:tgtEl>
                                        <p:attrNameLst>
                                          <p:attrName>ppt_w</p:attrName>
                                        </p:attrNameLst>
                                      </p:cBhvr>
                                      <p:tavLst>
                                        <p:tav tm="0">
                                          <p:val>
                                            <p:fltVal val="0"/>
                                          </p:val>
                                        </p:tav>
                                        <p:tav tm="100000">
                                          <p:val>
                                            <p:strVal val="#ppt_w"/>
                                          </p:val>
                                        </p:tav>
                                      </p:tavLst>
                                    </p:anim>
                                    <p:anim calcmode="lin" valueType="num">
                                      <p:cBhvr additive="base">
                                        <p:cTn id="84" dur="3000" fill="hold"/>
                                        <p:tgtEl>
                                          <p:spTgt spid="21535"/>
                                        </p:tgtEl>
                                        <p:attrNameLst>
                                          <p:attrName>ppt_h</p:attrName>
                                        </p:attrNameLst>
                                      </p:cBhvr>
                                      <p:tavLst>
                                        <p:tav tm="0">
                                          <p:val>
                                            <p:strVal val="#ppt_h"/>
                                          </p:val>
                                        </p:tav>
                                        <p:tav tm="100000">
                                          <p:val>
                                            <p:strVal val="#ppt_h"/>
                                          </p:val>
                                        </p:tav>
                                      </p:tavLst>
                                    </p:anim>
                                  </p:childTnLst>
                                </p:cTn>
                              </p:par>
                              <p:par>
                                <p:cTn id="85" presetID="17" presetClass="entr" presetSubtype="8" fill="hold" grpId="9" nodeType="withEffect">
                                  <p:childTnLst>
                                    <p:set>
                                      <p:cBhvr additive="base">
                                        <p:cTn id="86" dur="1" fill="hold">
                                          <p:stCondLst>
                                            <p:cond delay="0"/>
                                          </p:stCondLst>
                                        </p:cTn>
                                        <p:tgtEl>
                                          <p:spTgt spid="21542"/>
                                        </p:tgtEl>
                                        <p:attrNameLst>
                                          <p:attrName>style.visibility</p:attrName>
                                        </p:attrNameLst>
                                      </p:cBhvr>
                                      <p:to>
                                        <p:strVal val="visible"/>
                                      </p:to>
                                    </p:set>
                                    <p:anim calcmode="lin" valueType="num">
                                      <p:cBhvr additive="base">
                                        <p:cTn id="87" dur="3000" fill="hold"/>
                                        <p:tgtEl>
                                          <p:spTgt spid="21542"/>
                                        </p:tgtEl>
                                        <p:attrNameLst>
                                          <p:attrName>ppt_x</p:attrName>
                                        </p:attrNameLst>
                                      </p:cBhvr>
                                      <p:tavLst>
                                        <p:tav tm="0">
                                          <p:val>
                                            <p:strVal val="#ppt_x-#ppt_w/2"/>
                                          </p:val>
                                        </p:tav>
                                        <p:tav tm="100000">
                                          <p:val>
                                            <p:strVal val="#ppt_x"/>
                                          </p:val>
                                        </p:tav>
                                      </p:tavLst>
                                    </p:anim>
                                    <p:anim calcmode="lin" valueType="num">
                                      <p:cBhvr additive="base">
                                        <p:cTn id="88" dur="3000" fill="hold"/>
                                        <p:tgtEl>
                                          <p:spTgt spid="21542"/>
                                        </p:tgtEl>
                                        <p:attrNameLst>
                                          <p:attrName>ppt_y</p:attrName>
                                        </p:attrNameLst>
                                      </p:cBhvr>
                                      <p:tavLst>
                                        <p:tav tm="0">
                                          <p:val>
                                            <p:strVal val="#ppt_y"/>
                                          </p:val>
                                        </p:tav>
                                        <p:tav tm="100000">
                                          <p:val>
                                            <p:strVal val="#ppt_y"/>
                                          </p:val>
                                        </p:tav>
                                      </p:tavLst>
                                    </p:anim>
                                    <p:anim calcmode="lin" valueType="num">
                                      <p:cBhvr additive="base">
                                        <p:cTn id="89" dur="3000" fill="hold"/>
                                        <p:tgtEl>
                                          <p:spTgt spid="21542"/>
                                        </p:tgtEl>
                                        <p:attrNameLst>
                                          <p:attrName>ppt_w</p:attrName>
                                        </p:attrNameLst>
                                      </p:cBhvr>
                                      <p:tavLst>
                                        <p:tav tm="0">
                                          <p:val>
                                            <p:fltVal val="0"/>
                                          </p:val>
                                        </p:tav>
                                        <p:tav tm="100000">
                                          <p:val>
                                            <p:strVal val="#ppt_w"/>
                                          </p:val>
                                        </p:tav>
                                      </p:tavLst>
                                    </p:anim>
                                    <p:anim calcmode="lin" valueType="num">
                                      <p:cBhvr additive="base">
                                        <p:cTn id="90" dur="3000" fill="hold"/>
                                        <p:tgtEl>
                                          <p:spTgt spid="21542"/>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nodeType="clickEffect">
                                  <p:childTnLst>
                                    <p:set>
                                      <p:cBhvr additive="base">
                                        <p:cTn id="94" dur="1" fill="hold">
                                          <p:stCondLst>
                                            <p:cond delay="0"/>
                                          </p:stCondLst>
                                        </p:cTn>
                                        <p:tgtEl>
                                          <p:spTgt spid="21526"/>
                                        </p:tgtEl>
                                        <p:attrNameLst>
                                          <p:attrName>style.visibility</p:attrName>
                                        </p:attrNameLst>
                                      </p:cBhvr>
                                      <p:to>
                                        <p:strVal val="visible"/>
                                      </p:to>
                                    </p:set>
                                    <p:anim calcmode="lin" valueType="num">
                                      <p:cBhvr additive="base">
                                        <p:cTn id="95" dur="3000" fill="hold"/>
                                        <p:tgtEl>
                                          <p:spTgt spid="21526"/>
                                        </p:tgtEl>
                                        <p:attrNameLst>
                                          <p:attrName>ppt_x</p:attrName>
                                        </p:attrNameLst>
                                      </p:cBhvr>
                                      <p:tavLst>
                                        <p:tav tm="0">
                                          <p:val>
                                            <p:strVal val="#ppt_x-#ppt_w/2"/>
                                          </p:val>
                                        </p:tav>
                                        <p:tav tm="100000">
                                          <p:val>
                                            <p:strVal val="#ppt_x"/>
                                          </p:val>
                                        </p:tav>
                                      </p:tavLst>
                                    </p:anim>
                                    <p:anim calcmode="lin" valueType="num">
                                      <p:cBhvr additive="base">
                                        <p:cTn id="96" dur="3000" fill="hold"/>
                                        <p:tgtEl>
                                          <p:spTgt spid="21526"/>
                                        </p:tgtEl>
                                        <p:attrNameLst>
                                          <p:attrName>ppt_y</p:attrName>
                                        </p:attrNameLst>
                                      </p:cBhvr>
                                      <p:tavLst>
                                        <p:tav tm="0">
                                          <p:val>
                                            <p:strVal val="#ppt_y"/>
                                          </p:val>
                                        </p:tav>
                                        <p:tav tm="100000">
                                          <p:val>
                                            <p:strVal val="#ppt_y"/>
                                          </p:val>
                                        </p:tav>
                                      </p:tavLst>
                                    </p:anim>
                                    <p:anim calcmode="lin" valueType="num">
                                      <p:cBhvr additive="base">
                                        <p:cTn id="97" dur="3000" fill="hold"/>
                                        <p:tgtEl>
                                          <p:spTgt spid="21526"/>
                                        </p:tgtEl>
                                        <p:attrNameLst>
                                          <p:attrName>ppt_w</p:attrName>
                                        </p:attrNameLst>
                                      </p:cBhvr>
                                      <p:tavLst>
                                        <p:tav tm="0">
                                          <p:val>
                                            <p:fltVal val="0"/>
                                          </p:val>
                                        </p:tav>
                                        <p:tav tm="100000">
                                          <p:val>
                                            <p:strVal val="#ppt_w"/>
                                          </p:val>
                                        </p:tav>
                                      </p:tavLst>
                                    </p:anim>
                                    <p:anim calcmode="lin" valueType="num">
                                      <p:cBhvr additive="base">
                                        <p:cTn id="98" dur="3000" fill="hold"/>
                                        <p:tgtEl>
                                          <p:spTgt spid="21526"/>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4" nodeType="clickEffect">
                                  <p:childTnLst>
                                    <p:set>
                                      <p:cBhvr additive="base">
                                        <p:cTn id="102" dur="1" fill="hold">
                                          <p:stCondLst>
                                            <p:cond delay="0"/>
                                          </p:stCondLst>
                                        </p:cTn>
                                        <p:tgtEl>
                                          <p:spTgt spid="21522"/>
                                        </p:tgtEl>
                                        <p:attrNameLst>
                                          <p:attrName>style.visibility</p:attrName>
                                        </p:attrNameLst>
                                      </p:cBhvr>
                                      <p:to>
                                        <p:strVal val="visible"/>
                                      </p:to>
                                    </p:set>
                                    <p:anim calcmode="lin" valueType="num">
                                      <p:cBhvr additive="base">
                                        <p:cTn id="103" dur="3000" fill="hold"/>
                                        <p:tgtEl>
                                          <p:spTgt spid="21522"/>
                                        </p:tgtEl>
                                        <p:attrNameLst>
                                          <p:attrName>ppt_x</p:attrName>
                                        </p:attrNameLst>
                                      </p:cBhvr>
                                      <p:tavLst>
                                        <p:tav tm="0">
                                          <p:val>
                                            <p:strVal val="#ppt_x-#ppt_w/2"/>
                                          </p:val>
                                        </p:tav>
                                        <p:tav tm="100000">
                                          <p:val>
                                            <p:strVal val="#ppt_x"/>
                                          </p:val>
                                        </p:tav>
                                      </p:tavLst>
                                    </p:anim>
                                    <p:anim calcmode="lin" valueType="num">
                                      <p:cBhvr additive="base">
                                        <p:cTn id="104" dur="3000" fill="hold"/>
                                        <p:tgtEl>
                                          <p:spTgt spid="21522"/>
                                        </p:tgtEl>
                                        <p:attrNameLst>
                                          <p:attrName>ppt_y</p:attrName>
                                        </p:attrNameLst>
                                      </p:cBhvr>
                                      <p:tavLst>
                                        <p:tav tm="0">
                                          <p:val>
                                            <p:strVal val="#ppt_y"/>
                                          </p:val>
                                        </p:tav>
                                        <p:tav tm="100000">
                                          <p:val>
                                            <p:strVal val="#ppt_y"/>
                                          </p:val>
                                        </p:tav>
                                      </p:tavLst>
                                    </p:anim>
                                    <p:anim calcmode="lin" valueType="num">
                                      <p:cBhvr additive="base">
                                        <p:cTn id="105" dur="3000" fill="hold"/>
                                        <p:tgtEl>
                                          <p:spTgt spid="21522"/>
                                        </p:tgtEl>
                                        <p:attrNameLst>
                                          <p:attrName>ppt_w</p:attrName>
                                        </p:attrNameLst>
                                      </p:cBhvr>
                                      <p:tavLst>
                                        <p:tav tm="0">
                                          <p:val>
                                            <p:fltVal val="0"/>
                                          </p:val>
                                        </p:tav>
                                        <p:tav tm="100000">
                                          <p:val>
                                            <p:strVal val="#ppt_w"/>
                                          </p:val>
                                        </p:tav>
                                      </p:tavLst>
                                    </p:anim>
                                    <p:anim calcmode="lin" valueType="num">
                                      <p:cBhvr additive="base">
                                        <p:cTn id="106" dur="3000" fill="hold"/>
                                        <p:tgtEl>
                                          <p:spTgt spid="21522"/>
                                        </p:tgtEl>
                                        <p:attrNameLst>
                                          <p:attrName>ppt_h</p:attrName>
                                        </p:attrNameLst>
                                      </p:cBhvr>
                                      <p:tavLst>
                                        <p:tav tm="0">
                                          <p:val>
                                            <p:strVal val="#ppt_h"/>
                                          </p:val>
                                        </p:tav>
                                        <p:tav tm="100000">
                                          <p:val>
                                            <p:strVal val="#ppt_h"/>
                                          </p:val>
                                        </p:tav>
                                      </p:tavLst>
                                    </p:anim>
                                  </p:childTnLst>
                                </p:cTn>
                              </p:par>
                              <p:par>
                                <p:cTn id="107" presetID="17" presetClass="entr" presetSubtype="8" fill="hold" grpId="5" nodeType="withEffect">
                                  <p:childTnLst>
                                    <p:set>
                                      <p:cBhvr additive="base">
                                        <p:cTn id="108" dur="1" fill="hold">
                                          <p:stCondLst>
                                            <p:cond delay="0"/>
                                          </p:stCondLst>
                                        </p:cTn>
                                        <p:tgtEl>
                                          <p:spTgt spid="21523"/>
                                        </p:tgtEl>
                                        <p:attrNameLst>
                                          <p:attrName>style.visibility</p:attrName>
                                        </p:attrNameLst>
                                      </p:cBhvr>
                                      <p:to>
                                        <p:strVal val="visible"/>
                                      </p:to>
                                    </p:set>
                                    <p:anim calcmode="lin" valueType="num">
                                      <p:cBhvr additive="base">
                                        <p:cTn id="109" dur="3000" fill="hold"/>
                                        <p:tgtEl>
                                          <p:spTgt spid="21523"/>
                                        </p:tgtEl>
                                        <p:attrNameLst>
                                          <p:attrName>ppt_x</p:attrName>
                                        </p:attrNameLst>
                                      </p:cBhvr>
                                      <p:tavLst>
                                        <p:tav tm="0">
                                          <p:val>
                                            <p:strVal val="#ppt_x-#ppt_w/2"/>
                                          </p:val>
                                        </p:tav>
                                        <p:tav tm="100000">
                                          <p:val>
                                            <p:strVal val="#ppt_x"/>
                                          </p:val>
                                        </p:tav>
                                      </p:tavLst>
                                    </p:anim>
                                    <p:anim calcmode="lin" valueType="num">
                                      <p:cBhvr additive="base">
                                        <p:cTn id="110" dur="3000" fill="hold"/>
                                        <p:tgtEl>
                                          <p:spTgt spid="21523"/>
                                        </p:tgtEl>
                                        <p:attrNameLst>
                                          <p:attrName>ppt_y</p:attrName>
                                        </p:attrNameLst>
                                      </p:cBhvr>
                                      <p:tavLst>
                                        <p:tav tm="0">
                                          <p:val>
                                            <p:strVal val="#ppt_y"/>
                                          </p:val>
                                        </p:tav>
                                        <p:tav tm="100000">
                                          <p:val>
                                            <p:strVal val="#ppt_y"/>
                                          </p:val>
                                        </p:tav>
                                      </p:tavLst>
                                    </p:anim>
                                    <p:anim calcmode="lin" valueType="num">
                                      <p:cBhvr additive="base">
                                        <p:cTn id="111" dur="3000" fill="hold"/>
                                        <p:tgtEl>
                                          <p:spTgt spid="21523"/>
                                        </p:tgtEl>
                                        <p:attrNameLst>
                                          <p:attrName>ppt_w</p:attrName>
                                        </p:attrNameLst>
                                      </p:cBhvr>
                                      <p:tavLst>
                                        <p:tav tm="0">
                                          <p:val>
                                            <p:fltVal val="0"/>
                                          </p:val>
                                        </p:tav>
                                        <p:tav tm="100000">
                                          <p:val>
                                            <p:strVal val="#ppt_w"/>
                                          </p:val>
                                        </p:tav>
                                      </p:tavLst>
                                    </p:anim>
                                    <p:anim calcmode="lin" valueType="num">
                                      <p:cBhvr additive="base">
                                        <p:cTn id="112" dur="3000" fill="hold"/>
                                        <p:tgtEl>
                                          <p:spTgt spid="21523"/>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nodeType="clickEffect">
                                  <p:childTnLst>
                                    <p:set>
                                      <p:cBhvr additive="base">
                                        <p:cTn id="116" dur="1" fill="hold">
                                          <p:stCondLst>
                                            <p:cond delay="0"/>
                                          </p:stCondLst>
                                        </p:cTn>
                                        <p:tgtEl>
                                          <p:spTgt spid="21547"/>
                                        </p:tgtEl>
                                        <p:attrNameLst>
                                          <p:attrName>style.visibility</p:attrName>
                                        </p:attrNameLst>
                                      </p:cBhvr>
                                      <p:to>
                                        <p:strVal val="visible"/>
                                      </p:to>
                                    </p:set>
                                    <p:anim calcmode="lin" valueType="num">
                                      <p:cBhvr additive="base">
                                        <p:cTn id="117" dur="3000" fill="hold"/>
                                        <p:tgtEl>
                                          <p:spTgt spid="21547"/>
                                        </p:tgtEl>
                                        <p:attrNameLst>
                                          <p:attrName>ppt_x</p:attrName>
                                        </p:attrNameLst>
                                      </p:cBhvr>
                                      <p:tavLst>
                                        <p:tav tm="0">
                                          <p:val>
                                            <p:strVal val="#ppt_x-#ppt_w/2"/>
                                          </p:val>
                                        </p:tav>
                                        <p:tav tm="100000">
                                          <p:val>
                                            <p:strVal val="#ppt_x"/>
                                          </p:val>
                                        </p:tav>
                                      </p:tavLst>
                                    </p:anim>
                                    <p:anim calcmode="lin" valueType="num">
                                      <p:cBhvr additive="base">
                                        <p:cTn id="118" dur="3000" fill="hold"/>
                                        <p:tgtEl>
                                          <p:spTgt spid="21547"/>
                                        </p:tgtEl>
                                        <p:attrNameLst>
                                          <p:attrName>ppt_y</p:attrName>
                                        </p:attrNameLst>
                                      </p:cBhvr>
                                      <p:tavLst>
                                        <p:tav tm="0">
                                          <p:val>
                                            <p:strVal val="#ppt_y"/>
                                          </p:val>
                                        </p:tav>
                                        <p:tav tm="100000">
                                          <p:val>
                                            <p:strVal val="#ppt_y"/>
                                          </p:val>
                                        </p:tav>
                                      </p:tavLst>
                                    </p:anim>
                                    <p:anim calcmode="lin" valueType="num">
                                      <p:cBhvr additive="base">
                                        <p:cTn id="119" dur="3000" fill="hold"/>
                                        <p:tgtEl>
                                          <p:spTgt spid="21547"/>
                                        </p:tgtEl>
                                        <p:attrNameLst>
                                          <p:attrName>ppt_w</p:attrName>
                                        </p:attrNameLst>
                                      </p:cBhvr>
                                      <p:tavLst>
                                        <p:tav tm="0">
                                          <p:val>
                                            <p:fltVal val="0"/>
                                          </p:val>
                                        </p:tav>
                                        <p:tav tm="100000">
                                          <p:val>
                                            <p:strVal val="#ppt_w"/>
                                          </p:val>
                                        </p:tav>
                                      </p:tavLst>
                                    </p:anim>
                                    <p:anim calcmode="lin" valueType="num">
                                      <p:cBhvr additive="base">
                                        <p:cTn id="120" dur="3000" fill="hold"/>
                                        <p:tgtEl>
                                          <p:spTgt spid="21547"/>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10" nodeType="clickEffect">
                                  <p:childTnLst>
                                    <p:set>
                                      <p:cBhvr additive="base">
                                        <p:cTn id="124" dur="1" fill="hold">
                                          <p:stCondLst>
                                            <p:cond delay="0"/>
                                          </p:stCondLst>
                                        </p:cTn>
                                        <p:tgtEl>
                                          <p:spTgt spid="21543"/>
                                        </p:tgtEl>
                                        <p:attrNameLst>
                                          <p:attrName>style.visibility</p:attrName>
                                        </p:attrNameLst>
                                      </p:cBhvr>
                                      <p:to>
                                        <p:strVal val="visible"/>
                                      </p:to>
                                    </p:set>
                                    <p:anim calcmode="lin" valueType="num">
                                      <p:cBhvr additive="base">
                                        <p:cTn id="125" dur="3000" fill="hold"/>
                                        <p:tgtEl>
                                          <p:spTgt spid="21543"/>
                                        </p:tgtEl>
                                        <p:attrNameLst>
                                          <p:attrName>ppt_x</p:attrName>
                                        </p:attrNameLst>
                                      </p:cBhvr>
                                      <p:tavLst>
                                        <p:tav tm="0">
                                          <p:val>
                                            <p:strVal val="#ppt_x-#ppt_w/2"/>
                                          </p:val>
                                        </p:tav>
                                        <p:tav tm="100000">
                                          <p:val>
                                            <p:strVal val="#ppt_x"/>
                                          </p:val>
                                        </p:tav>
                                      </p:tavLst>
                                    </p:anim>
                                    <p:anim calcmode="lin" valueType="num">
                                      <p:cBhvr additive="base">
                                        <p:cTn id="126" dur="3000" fill="hold"/>
                                        <p:tgtEl>
                                          <p:spTgt spid="21543"/>
                                        </p:tgtEl>
                                        <p:attrNameLst>
                                          <p:attrName>ppt_y</p:attrName>
                                        </p:attrNameLst>
                                      </p:cBhvr>
                                      <p:tavLst>
                                        <p:tav tm="0">
                                          <p:val>
                                            <p:strVal val="#ppt_y"/>
                                          </p:val>
                                        </p:tav>
                                        <p:tav tm="100000">
                                          <p:val>
                                            <p:strVal val="#ppt_y"/>
                                          </p:val>
                                        </p:tav>
                                      </p:tavLst>
                                    </p:anim>
                                    <p:anim calcmode="lin" valueType="num">
                                      <p:cBhvr additive="base">
                                        <p:cTn id="127" dur="3000" fill="hold"/>
                                        <p:tgtEl>
                                          <p:spTgt spid="21543"/>
                                        </p:tgtEl>
                                        <p:attrNameLst>
                                          <p:attrName>ppt_w</p:attrName>
                                        </p:attrNameLst>
                                      </p:cBhvr>
                                      <p:tavLst>
                                        <p:tav tm="0">
                                          <p:val>
                                            <p:fltVal val="0"/>
                                          </p:val>
                                        </p:tav>
                                        <p:tav tm="100000">
                                          <p:val>
                                            <p:strVal val="#ppt_w"/>
                                          </p:val>
                                        </p:tav>
                                      </p:tavLst>
                                    </p:anim>
                                    <p:anim calcmode="lin" valueType="num">
                                      <p:cBhvr additive="base">
                                        <p:cTn id="128" dur="3000" fill="hold"/>
                                        <p:tgtEl>
                                          <p:spTgt spid="21543"/>
                                        </p:tgtEl>
                                        <p:attrNameLst>
                                          <p:attrName>ppt_h</p:attrName>
                                        </p:attrNameLst>
                                      </p:cBhvr>
                                      <p:tavLst>
                                        <p:tav tm="0">
                                          <p:val>
                                            <p:strVal val="#ppt_h"/>
                                          </p:val>
                                        </p:tav>
                                        <p:tav tm="100000">
                                          <p:val>
                                            <p:strVal val="#ppt_h"/>
                                          </p:val>
                                        </p:tav>
                                      </p:tavLst>
                                    </p:anim>
                                  </p:childTnLst>
                                </p:cTn>
                              </p:par>
                              <p:par>
                                <p:cTn id="129" presetID="17" presetClass="entr" presetSubtype="8" fill="hold" grpId="11" nodeType="withEffect">
                                  <p:childTnLst>
                                    <p:set>
                                      <p:cBhvr additive="base">
                                        <p:cTn id="130" dur="1" fill="hold">
                                          <p:stCondLst>
                                            <p:cond delay="0"/>
                                          </p:stCondLst>
                                        </p:cTn>
                                        <p:tgtEl>
                                          <p:spTgt spid="21544"/>
                                        </p:tgtEl>
                                        <p:attrNameLst>
                                          <p:attrName>style.visibility</p:attrName>
                                        </p:attrNameLst>
                                      </p:cBhvr>
                                      <p:to>
                                        <p:strVal val="visible"/>
                                      </p:to>
                                    </p:set>
                                    <p:anim calcmode="lin" valueType="num">
                                      <p:cBhvr additive="base">
                                        <p:cTn id="131" dur="3000" fill="hold"/>
                                        <p:tgtEl>
                                          <p:spTgt spid="21544"/>
                                        </p:tgtEl>
                                        <p:attrNameLst>
                                          <p:attrName>ppt_x</p:attrName>
                                        </p:attrNameLst>
                                      </p:cBhvr>
                                      <p:tavLst>
                                        <p:tav tm="0">
                                          <p:val>
                                            <p:strVal val="#ppt_x-#ppt_w/2"/>
                                          </p:val>
                                        </p:tav>
                                        <p:tav tm="100000">
                                          <p:val>
                                            <p:strVal val="#ppt_x"/>
                                          </p:val>
                                        </p:tav>
                                      </p:tavLst>
                                    </p:anim>
                                    <p:anim calcmode="lin" valueType="num">
                                      <p:cBhvr additive="base">
                                        <p:cTn id="132" dur="3000" fill="hold"/>
                                        <p:tgtEl>
                                          <p:spTgt spid="21544"/>
                                        </p:tgtEl>
                                        <p:attrNameLst>
                                          <p:attrName>ppt_y</p:attrName>
                                        </p:attrNameLst>
                                      </p:cBhvr>
                                      <p:tavLst>
                                        <p:tav tm="0">
                                          <p:val>
                                            <p:strVal val="#ppt_y"/>
                                          </p:val>
                                        </p:tav>
                                        <p:tav tm="100000">
                                          <p:val>
                                            <p:strVal val="#ppt_y"/>
                                          </p:val>
                                        </p:tav>
                                      </p:tavLst>
                                    </p:anim>
                                    <p:anim calcmode="lin" valueType="num">
                                      <p:cBhvr additive="base">
                                        <p:cTn id="133" dur="3000" fill="hold"/>
                                        <p:tgtEl>
                                          <p:spTgt spid="21544"/>
                                        </p:tgtEl>
                                        <p:attrNameLst>
                                          <p:attrName>ppt_w</p:attrName>
                                        </p:attrNameLst>
                                      </p:cBhvr>
                                      <p:tavLst>
                                        <p:tav tm="0">
                                          <p:val>
                                            <p:fltVal val="0"/>
                                          </p:val>
                                        </p:tav>
                                        <p:tav tm="100000">
                                          <p:val>
                                            <p:strVal val="#ppt_w"/>
                                          </p:val>
                                        </p:tav>
                                      </p:tavLst>
                                    </p:anim>
                                    <p:anim calcmode="lin" valueType="num">
                                      <p:cBhvr additive="base">
                                        <p:cTn id="134" dur="3000" fill="hold"/>
                                        <p:tgtEl>
                                          <p:spTgt spid="215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3" grpId="1" animBg="1"/>
      <p:bldP spid="21514" grpId="2" animBg="1"/>
      <p:bldP spid="21521" grpId="3"/>
      <p:bldP spid="21522" grpId="4" animBg="1"/>
      <p:bldP spid="21523" grpId="5"/>
      <p:bldP spid="21533" grpId="6"/>
      <p:bldP spid="21534" grpId="7" animBg="1"/>
      <p:bldP spid="21535" grpId="8" animBg="1"/>
      <p:bldP spid="21542" grpId="9"/>
      <p:bldP spid="21543" grpId="10" animBg="1"/>
      <p:bldP spid="21544" grpId="1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ea typeface="宋体" panose="02010600030101010101" pitchFamily="2" charset="-122"/>
              </a:rPr>
              <a:t>（八）计税依据</a:t>
            </a:r>
            <a:endParaRPr lang="zh-CN" altLang="en-US" sz="3600" b="1">
              <a:ea typeface="宋体" panose="02010600030101010101" pitchFamily="2" charset="-122"/>
            </a:endParaRPr>
          </a:p>
        </p:txBody>
      </p:sp>
      <p:sp>
        <p:nvSpPr>
          <p:cNvPr id="22531" name="Rectangle 3"/>
          <p:cNvSpPr>
            <a:spLocks noGrp="1"/>
          </p:cNvSpPr>
          <p:nvPr>
            <p:ph type="body" idx="4294967295"/>
          </p:nvPr>
        </p:nvSpPr>
        <p:spPr>
          <a:xfrm>
            <a:off x="971550" y="765175"/>
            <a:ext cx="7921625" cy="609282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en-US" altLang="zh-CN">
                <a:solidFill>
                  <a:schemeClr val="tx1"/>
                </a:solidFill>
                <a:latin typeface="黑体" panose="02010609060101010101" pitchFamily="49" charset="-122"/>
                <a:ea typeface="黑体" panose="02010609060101010101" pitchFamily="49" charset="-122"/>
              </a:rPr>
              <a:t>1</a:t>
            </a:r>
            <a:r>
              <a:rPr lang="zh-CN" altLang="en-US">
                <a:solidFill>
                  <a:schemeClr val="tx1"/>
                </a:solidFill>
                <a:latin typeface="黑体" panose="02010609060101010101" pitchFamily="49" charset="-122"/>
                <a:ea typeface="黑体" panose="02010609060101010101" pitchFamily="49" charset="-122"/>
              </a:rPr>
              <a:t>．基本概念</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	</a:t>
            </a:r>
            <a:r>
              <a:rPr lang="zh-CN" altLang="en-US">
                <a:solidFill>
                  <a:srgbClr val="0000FF"/>
                </a:solidFill>
                <a:latin typeface="黑体" panose="02010609060101010101" pitchFamily="49" charset="-122"/>
                <a:ea typeface="黑体" panose="02010609060101010101" pitchFamily="49" charset="-122"/>
              </a:rPr>
              <a:t>计税依据是根据课税对象计算应纳税额的数量依据。</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CC00"/>
                </a:solidFill>
                <a:latin typeface="华文楷体" panose="02010600040101010101" pitchFamily="2" charset="-122"/>
                <a:ea typeface="华文楷体" panose="02010600040101010101" pitchFamily="2" charset="-122"/>
              </a:rPr>
              <a:t>例如：卷烟的计税依据是卷烟的销售价格，税额</a:t>
            </a:r>
            <a:r>
              <a:rPr lang="en-US" altLang="zh-CN">
                <a:solidFill>
                  <a:srgbClr val="00CC00"/>
                </a:solidFill>
                <a:latin typeface="华文楷体" panose="02010600040101010101" pitchFamily="2" charset="-122"/>
                <a:ea typeface="华文楷体" panose="02010600040101010101" pitchFamily="2" charset="-122"/>
              </a:rPr>
              <a:t>=</a:t>
            </a:r>
            <a:r>
              <a:rPr lang="zh-CN" altLang="en-US">
                <a:solidFill>
                  <a:srgbClr val="00CC00"/>
                </a:solidFill>
                <a:latin typeface="华文楷体" panose="02010600040101010101" pitchFamily="2" charset="-122"/>
                <a:ea typeface="华文楷体" panose="02010600040101010101" pitchFamily="2" charset="-122"/>
              </a:rPr>
              <a:t>销售额</a:t>
            </a:r>
            <a:r>
              <a:rPr lang="en-US" altLang="zh-CN">
                <a:solidFill>
                  <a:srgbClr val="00CC00"/>
                </a:solidFill>
                <a:latin typeface="华文楷体" panose="02010600040101010101" pitchFamily="2" charset="-122"/>
                <a:ea typeface="华文楷体" panose="02010600040101010101" pitchFamily="2" charset="-122"/>
              </a:rPr>
              <a:t>×</a:t>
            </a:r>
            <a:r>
              <a:rPr lang="zh-CN" altLang="en-US">
                <a:solidFill>
                  <a:srgbClr val="00CC00"/>
                </a:solidFill>
                <a:latin typeface="华文楷体" panose="02010600040101010101" pitchFamily="2" charset="-122"/>
                <a:ea typeface="华文楷体" panose="02010600040101010101" pitchFamily="2" charset="-122"/>
              </a:rPr>
              <a:t>税率；盐的计税依据是销售盐的吨数，税额</a:t>
            </a:r>
            <a:r>
              <a:rPr lang="en-US" altLang="zh-CN">
                <a:solidFill>
                  <a:srgbClr val="00CC00"/>
                </a:solidFill>
                <a:latin typeface="华文楷体" panose="02010600040101010101" pitchFamily="2" charset="-122"/>
                <a:ea typeface="华文楷体" panose="02010600040101010101" pitchFamily="2" charset="-122"/>
              </a:rPr>
              <a:t>=</a:t>
            </a:r>
            <a:r>
              <a:rPr lang="zh-CN" altLang="en-US">
                <a:solidFill>
                  <a:srgbClr val="00CC00"/>
                </a:solidFill>
                <a:latin typeface="华文楷体" panose="02010600040101010101" pitchFamily="2" charset="-122"/>
                <a:ea typeface="华文楷体" panose="02010600040101010101" pitchFamily="2" charset="-122"/>
              </a:rPr>
              <a:t>数量</a:t>
            </a:r>
            <a:r>
              <a:rPr lang="en-US" altLang="zh-CN">
                <a:solidFill>
                  <a:srgbClr val="00CC00"/>
                </a:solidFill>
                <a:latin typeface="华文楷体" panose="02010600040101010101" pitchFamily="2" charset="-122"/>
                <a:ea typeface="华文楷体" panose="02010600040101010101" pitchFamily="2" charset="-122"/>
              </a:rPr>
              <a:t>×</a:t>
            </a:r>
            <a:r>
              <a:rPr lang="zh-CN" altLang="en-US">
                <a:solidFill>
                  <a:srgbClr val="00CC00"/>
                </a:solidFill>
                <a:latin typeface="华文楷体" panose="02010600040101010101" pitchFamily="2" charset="-122"/>
                <a:ea typeface="华文楷体" panose="02010600040101010101" pitchFamily="2" charset="-122"/>
              </a:rPr>
              <a:t>税率</a:t>
            </a:r>
            <a:endParaRPr lang="zh-CN" altLang="en-US">
              <a:solidFill>
                <a:srgbClr val="00CC00"/>
              </a:solidFill>
              <a:latin typeface="华文楷体" panose="02010600040101010101" pitchFamily="2" charset="-122"/>
              <a:ea typeface="华文楷体" panose="02010600040101010101" pitchFamily="2" charset="-122"/>
            </a:endParaRPr>
          </a:p>
          <a:p>
            <a:pPr lvl="0">
              <a:lnSpc>
                <a:spcPct val="90000"/>
              </a:lnSpc>
              <a:buNone/>
            </a:pPr>
            <a:r>
              <a:rPr lang="en-US" altLang="zh-CN">
                <a:solidFill>
                  <a:schemeClr val="tx1"/>
                </a:solidFill>
                <a:latin typeface="黑体" panose="02010609060101010101" pitchFamily="49" charset="-122"/>
                <a:ea typeface="黑体" panose="02010609060101010101" pitchFamily="49" charset="-122"/>
              </a:rPr>
              <a:t>2</a:t>
            </a:r>
            <a:r>
              <a:rPr lang="zh-CN" altLang="en-US">
                <a:solidFill>
                  <a:schemeClr val="tx1"/>
                </a:solidFill>
                <a:latin typeface="黑体" panose="02010609060101010101" pitchFamily="49" charset="-122"/>
                <a:ea typeface="黑体" panose="02010609060101010101" pitchFamily="49" charset="-122"/>
              </a:rPr>
              <a:t>．计税依据的分类</a:t>
            </a:r>
            <a:r>
              <a:rPr lang="en-US" altLang="zh-CN">
                <a:solidFill>
                  <a:schemeClr val="tx1"/>
                </a:solidFill>
                <a:ea typeface="黑体" panose="02010609060101010101" pitchFamily="49" charset="-122"/>
              </a:rPr>
              <a:t>——</a:t>
            </a:r>
            <a:r>
              <a:rPr lang="zh-CN" altLang="en-US">
                <a:solidFill>
                  <a:schemeClr val="tx1"/>
                </a:solidFill>
                <a:latin typeface="黑体" panose="02010609060101010101" pitchFamily="49" charset="-122"/>
                <a:ea typeface="黑体" panose="02010609060101010101" pitchFamily="49" charset="-122"/>
              </a:rPr>
              <a:t>从价计征和从量计征</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1</a:t>
            </a:r>
            <a:r>
              <a:rPr lang="zh-CN" altLang="en-US">
                <a:solidFill>
                  <a:schemeClr val="tx1"/>
                </a:solidFill>
                <a:latin typeface="黑体" panose="02010609060101010101" pitchFamily="49" charset="-122"/>
                <a:ea typeface="黑体" panose="02010609060101010101" pitchFamily="49" charset="-122"/>
              </a:rPr>
              <a:t>）从价计征的税收：</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	以征税对象的自然数量与单位价格的乘积作为计税依据；</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2</a:t>
            </a:r>
            <a:r>
              <a:rPr lang="zh-CN" altLang="en-US">
                <a:solidFill>
                  <a:schemeClr val="tx1"/>
                </a:solidFill>
                <a:latin typeface="黑体" panose="02010609060101010101" pitchFamily="49" charset="-122"/>
                <a:ea typeface="黑体" panose="02010609060101010101" pitchFamily="49" charset="-122"/>
              </a:rPr>
              <a:t>）从量计征的税收：</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	以征税对象的自然实物量作为计税依据，该项实物量以税法规定的计量标准</a:t>
            </a:r>
            <a:r>
              <a:rPr lang="en-US" altLang="zh-CN">
                <a:solidFill>
                  <a:srgbClr val="0000FF"/>
                </a:solidFill>
                <a:latin typeface="黑体" panose="02010609060101010101" pitchFamily="49" charset="-122"/>
                <a:ea typeface="黑体" panose="02010609060101010101" pitchFamily="49" charset="-122"/>
              </a:rPr>
              <a:t>(</a:t>
            </a:r>
            <a:r>
              <a:rPr lang="zh-CN" altLang="en-US">
                <a:solidFill>
                  <a:srgbClr val="0000FF"/>
                </a:solidFill>
                <a:latin typeface="黑体" panose="02010609060101010101" pitchFamily="49" charset="-122"/>
                <a:ea typeface="黑体" panose="02010609060101010101" pitchFamily="49" charset="-122"/>
              </a:rPr>
              <a:t>重量、体积、面积等</a:t>
            </a:r>
            <a:r>
              <a:rPr lang="en-US" altLang="zh-CN">
                <a:solidFill>
                  <a:srgbClr val="0000FF"/>
                </a:solidFill>
                <a:latin typeface="黑体" panose="02010609060101010101" pitchFamily="49" charset="-122"/>
                <a:ea typeface="黑体" panose="02010609060101010101" pitchFamily="49" charset="-122"/>
              </a:rPr>
              <a:t>)</a:t>
            </a:r>
            <a:r>
              <a:rPr lang="zh-CN" altLang="en-US">
                <a:solidFill>
                  <a:srgbClr val="0000FF"/>
                </a:solidFill>
                <a:latin typeface="黑体" panose="02010609060101010101" pitchFamily="49" charset="-122"/>
                <a:ea typeface="黑体" panose="02010609060101010101" pitchFamily="49" charset="-122"/>
              </a:rPr>
              <a:t>计算。</a:t>
            </a:r>
            <a:r>
              <a:rPr lang="zh-CN" altLang="en-US">
                <a:solidFill>
                  <a:schemeClr val="tx1"/>
                </a:solidFill>
                <a:latin typeface="黑体" panose="02010609060101010101" pitchFamily="49" charset="-122"/>
                <a:ea typeface="黑体" panose="02010609060101010101" pitchFamily="49" charset="-122"/>
              </a:rPr>
              <a:t> </a:t>
            </a:r>
            <a:endParaRPr lang="zh-CN" altLang="en-US">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22531">
                                            <p:txEl>
                                              <p:pRg st="2" end="2"/>
                                            </p:txEl>
                                          </p:spTgt>
                                        </p:tgtEl>
                                        <p:attrNameLst>
                                          <p:attrName>style.visibility</p:attrName>
                                        </p:attrNameLst>
                                      </p:cBhvr>
                                      <p:to>
                                        <p:strVal val="visible"/>
                                      </p:to>
                                    </p:set>
                                    <p:anim to="" calcmode="lin" valueType="num">
                                      <p:cBhvr additive="base">
                                        <p:cTn id="7" dur="1" fill="hold"/>
                                        <p:tgtEl>
                                          <p:spTgt spid="22531">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22531">
                                            <p:txEl>
                                              <p:pRg st="4" end="4"/>
                                            </p:txEl>
                                          </p:spTgt>
                                        </p:tgtEl>
                                        <p:attrNameLst>
                                          <p:attrName>style.visibility</p:attrName>
                                        </p:attrNameLst>
                                      </p:cBhvr>
                                      <p:to>
                                        <p:strVal val="visible"/>
                                      </p:to>
                                    </p:set>
                                    <p:anim to="" calcmode="lin" valueType="num">
                                      <p:cBhvr additive="base">
                                        <p:cTn id="12" dur="1" fill="hold"/>
                                        <p:tgtEl>
                                          <p:spTgt spid="22531">
                                            <p:txEl>
                                              <p:pRg st="4" end="4"/>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22531">
                                            <p:txEl>
                                              <p:pRg st="5" end="5"/>
                                            </p:txEl>
                                          </p:spTgt>
                                        </p:tgtEl>
                                        <p:attrNameLst>
                                          <p:attrName>style.visibility</p:attrName>
                                        </p:attrNameLst>
                                      </p:cBhvr>
                                      <p:to>
                                        <p:strVal val="visible"/>
                                      </p:to>
                                    </p:set>
                                    <p:anim to="" calcmode="lin" valueType="num">
                                      <p:cBhvr additive="base">
                                        <p:cTn id="17" dur="1" fill="hold"/>
                                        <p:tgtEl>
                                          <p:spTgt spid="22531">
                                            <p:txEl>
                                              <p:pRg st="5" end="5"/>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childTnLst>
                                    <p:set>
                                      <p:cBhvr additive="base">
                                        <p:cTn id="21" dur="1" fill="hold">
                                          <p:stCondLst>
                                            <p:cond delay="0"/>
                                          </p:stCondLst>
                                        </p:cTn>
                                        <p:tgtEl>
                                          <p:spTgt spid="22531">
                                            <p:txEl>
                                              <p:pRg st="6" end="6"/>
                                            </p:txEl>
                                          </p:spTgt>
                                        </p:tgtEl>
                                        <p:attrNameLst>
                                          <p:attrName>style.visibility</p:attrName>
                                        </p:attrNameLst>
                                      </p:cBhvr>
                                      <p:to>
                                        <p:strVal val="visible"/>
                                      </p:to>
                                    </p:set>
                                    <p:anim to="" calcmode="lin" valueType="num">
                                      <p:cBhvr additive="base">
                                        <p:cTn id="22" dur="1" fill="hold"/>
                                        <p:tgtEl>
                                          <p:spTgt spid="22531">
                                            <p:txEl>
                                              <p:pRg st="6" end="6"/>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childTnLst>
                                    <p:set>
                                      <p:cBhvr additive="base">
                                        <p:cTn id="26" dur="1" fill="hold">
                                          <p:stCondLst>
                                            <p:cond delay="0"/>
                                          </p:stCondLst>
                                        </p:cTn>
                                        <p:tgtEl>
                                          <p:spTgt spid="22531">
                                            <p:txEl>
                                              <p:pRg st="7" end="7"/>
                                            </p:txEl>
                                          </p:spTgt>
                                        </p:tgtEl>
                                        <p:attrNameLst>
                                          <p:attrName>style.visibility</p:attrName>
                                        </p:attrNameLst>
                                      </p:cBhvr>
                                      <p:to>
                                        <p:strVal val="visible"/>
                                      </p:to>
                                    </p:set>
                                    <p:anim to="" calcmode="lin" valueType="num">
                                      <p:cBhvr additive="base">
                                        <p:cTn id="27" dur="1" fill="hold"/>
                                        <p:tgtEl>
                                          <p:spTgt spid="22531">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solidFill>
            <a:schemeClr val="bg1"/>
          </a:solidFill>
        </p:spPr>
        <p:txBody>
          <a:bodyPr vert="horz" wrap="square" lIns="91440" tIns="45720" rIns="91440" bIns="45720" numCol="1" anchor="ctr" anchorCtr="0" compatLnSpc="1"/>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marL="0" marR="0" lvl="0" indent="0"/>
            <a:r>
              <a:rPr lang="zh-CN" altLang="en-US" sz="3600" b="1">
                <a:solidFill>
                  <a:schemeClr val="tx1"/>
                </a:solidFill>
                <a:effectLst>
                  <a:outerShdw blurRad="38100" dist="38100" dir="2700000" algn="tl">
                    <a:schemeClr val="bg2"/>
                  </a:outerShdw>
                </a:effectLst>
                <a:latin typeface="宋体" panose="02010600030101010101" pitchFamily="2" charset="-122"/>
                <a:ea typeface="宋体" panose="02010600030101010101" pitchFamily="2" charset="-122"/>
                <a:cs typeface="宋体" panose="02010600030101010101" pitchFamily="2" charset="-122"/>
              </a:rPr>
              <a:t>第一节  税收要素</a:t>
            </a:r>
            <a:endParaRPr lang="zh-CN" altLang="en-US" sz="3600" b="1">
              <a:solidFill>
                <a:schemeClr val="tx1"/>
              </a:solidFill>
              <a:effectLst>
                <a:outerShdw blurRad="38100" dist="38100" dir="2700000" algn="tl">
                  <a:schemeClr val="bg2"/>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5123" name="Rectangle 3"/>
          <p:cNvSpPr>
            <a:spLocks noGrp="1"/>
          </p:cNvSpPr>
          <p:nvPr>
            <p:ph type="body" idx="4294967295"/>
          </p:nvPr>
        </p:nvSpPr>
        <p:spPr>
          <a:xfrm>
            <a:off x="331788" y="666750"/>
            <a:ext cx="8812212" cy="6507162"/>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（一）纳税人</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en-US" altLang="zh-CN">
                <a:solidFill>
                  <a:schemeClr val="tx1"/>
                </a:solidFill>
                <a:latin typeface="黑体" panose="02010609060101010101" pitchFamily="49" charset="-122"/>
                <a:ea typeface="黑体" panose="02010609060101010101" pitchFamily="49" charset="-122"/>
              </a:rPr>
              <a:t>1</a:t>
            </a:r>
            <a:r>
              <a:rPr lang="zh-CN" altLang="en-US">
                <a:solidFill>
                  <a:schemeClr val="tx1"/>
                </a:solidFill>
                <a:latin typeface="黑体" panose="02010609060101010101" pitchFamily="49" charset="-122"/>
                <a:ea typeface="黑体" panose="02010609060101010101" pitchFamily="49" charset="-122"/>
              </a:rPr>
              <a:t>．纳税人：</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指税法规定的直接负有纳税义务的单位和个人，分为法人和自然人之分。</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en-US" altLang="zh-CN">
                <a:solidFill>
                  <a:schemeClr val="tx1"/>
                </a:solidFill>
                <a:latin typeface="黑体" panose="02010609060101010101" pitchFamily="49" charset="-122"/>
                <a:ea typeface="黑体" panose="02010609060101010101" pitchFamily="49" charset="-122"/>
              </a:rPr>
              <a:t>2</a:t>
            </a:r>
            <a:r>
              <a:rPr lang="zh-CN" altLang="en-US">
                <a:solidFill>
                  <a:schemeClr val="tx1"/>
                </a:solidFill>
                <a:latin typeface="黑体" panose="02010609060101010101" pitchFamily="49" charset="-122"/>
                <a:ea typeface="黑体" panose="02010609060101010101" pitchFamily="49" charset="-122"/>
              </a:rPr>
              <a:t>．负税人：</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最终负担税款的单位和个人。</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	有时候纳税人就是负税人，如直接税中的个人所得税是很难转嫁的，纳税人就是负税人；有时候纳税人不是负税人，因为他所交纳的税款可以</a:t>
            </a:r>
            <a:r>
              <a:rPr lang="zh-CN" altLang="en-US">
                <a:solidFill>
                  <a:schemeClr val="tx1"/>
                </a:solidFill>
                <a:ea typeface="黑体" panose="02010609060101010101" pitchFamily="49" charset="-122"/>
              </a:rPr>
              <a:t>“</a:t>
            </a:r>
            <a:r>
              <a:rPr lang="zh-CN" altLang="en-US">
                <a:solidFill>
                  <a:schemeClr val="tx1"/>
                </a:solidFill>
                <a:latin typeface="黑体" panose="02010609060101010101" pitchFamily="49" charset="-122"/>
                <a:ea typeface="黑体" panose="02010609060101010101" pitchFamily="49" charset="-122"/>
              </a:rPr>
              <a:t>转嫁</a:t>
            </a:r>
            <a:r>
              <a:rPr lang="zh-CN" altLang="en-US">
                <a:solidFill>
                  <a:schemeClr val="tx1"/>
                </a:solidFill>
                <a:ea typeface="黑体" panose="02010609060101010101" pitchFamily="49" charset="-122"/>
              </a:rPr>
              <a:t>”</a:t>
            </a:r>
            <a:r>
              <a:rPr lang="zh-CN" altLang="en-US">
                <a:solidFill>
                  <a:schemeClr val="tx1"/>
                </a:solidFill>
                <a:latin typeface="黑体" panose="02010609060101010101" pitchFamily="49" charset="-122"/>
                <a:ea typeface="黑体" panose="02010609060101010101" pitchFamily="49" charset="-122"/>
              </a:rPr>
              <a:t>出去，典型的有向生产者征消费税。 </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en-US" altLang="zh-CN">
                <a:solidFill>
                  <a:schemeClr val="tx1"/>
                </a:solidFill>
                <a:latin typeface="黑体" panose="02010609060101010101" pitchFamily="49" charset="-122"/>
                <a:ea typeface="黑体" panose="02010609060101010101" pitchFamily="49" charset="-122"/>
              </a:rPr>
              <a:t>3</a:t>
            </a:r>
            <a:r>
              <a:rPr lang="zh-CN" altLang="en-US">
                <a:solidFill>
                  <a:schemeClr val="tx1"/>
                </a:solidFill>
                <a:latin typeface="黑体" panose="02010609060101010101" pitchFamily="49" charset="-122"/>
                <a:ea typeface="黑体" panose="02010609060101010101" pitchFamily="49" charset="-122"/>
              </a:rPr>
              <a:t>．扣缴义务人</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扣缴义务人是指法律、行政法规规定负有代扣代缴、代收代缴税款义务的单位和个人。</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idx="4294967295"/>
          </p:nvPr>
        </p:nvSpPr>
        <p:spPr>
          <a:xfrm>
            <a:off x="1042988" y="836612"/>
            <a:ext cx="7956550" cy="583247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en-US" altLang="zh-CN">
                <a:solidFill>
                  <a:schemeClr val="tx1"/>
                </a:solidFill>
                <a:latin typeface="黑体" panose="02010609060101010101" pitchFamily="49" charset="-122"/>
                <a:ea typeface="黑体" panose="02010609060101010101" pitchFamily="49" charset="-122"/>
              </a:rPr>
              <a:t>3</a:t>
            </a:r>
            <a:r>
              <a:rPr lang="zh-CN" altLang="en-US">
                <a:solidFill>
                  <a:schemeClr val="tx1"/>
                </a:solidFill>
                <a:latin typeface="黑体" panose="02010609060101010101" pitchFamily="49" charset="-122"/>
                <a:ea typeface="黑体" panose="02010609060101010101" pitchFamily="49" charset="-122"/>
              </a:rPr>
              <a:t>．计税依据和计税对象（征收对象）的区别</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计税依据与征税对象虽然同样是反映征税的客体，但两者要解决的问题不相同。</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① 征税对象解决对什么征税的问题，计税依据则是确定了征税对象之后，解决如何计量的向题。</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② 有些税种的征税对象和计税依据是一致的，如各种所得税，征税对象和计税依据都是应税所得额。</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③ 有些税种的征税对象和计税依据不一致，如消费税 ，征税对象是应税消费品，计税依据则是消费品的销售收入。</a:t>
            </a:r>
            <a:r>
              <a:rPr lang="zh-CN" altLang="en-US">
                <a:solidFill>
                  <a:srgbClr val="0000FF"/>
                </a:solidFill>
                <a:ea typeface="宋体" panose="02010600030101010101" pitchFamily="2" charset="-122"/>
              </a:rPr>
              <a:t> </a:t>
            </a:r>
            <a:endParaRPr lang="zh-CN" altLang="en-US">
              <a:solidFill>
                <a:srgbClr val="0000FF"/>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23554">
                                            <p:txEl>
                                              <p:pRg st="2" end="2"/>
                                            </p:txEl>
                                          </p:spTgt>
                                        </p:tgtEl>
                                        <p:attrNameLst>
                                          <p:attrName>style.visibility</p:attrName>
                                        </p:attrNameLst>
                                      </p:cBhvr>
                                      <p:to>
                                        <p:strVal val="visible"/>
                                      </p:to>
                                    </p:set>
                                    <p:anim to="" calcmode="lin" valueType="num">
                                      <p:cBhvr additive="base">
                                        <p:cTn id="7" dur="1" fill="hold"/>
                                        <p:tgtEl>
                                          <p:spTgt spid="23554">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23554">
                                            <p:txEl>
                                              <p:pRg st="3" end="3"/>
                                            </p:txEl>
                                          </p:spTgt>
                                        </p:tgtEl>
                                        <p:attrNameLst>
                                          <p:attrName>style.visibility</p:attrName>
                                        </p:attrNameLst>
                                      </p:cBhvr>
                                      <p:to>
                                        <p:strVal val="visible"/>
                                      </p:to>
                                    </p:set>
                                    <p:anim to="" calcmode="lin" valueType="num">
                                      <p:cBhvr additive="base">
                                        <p:cTn id="12" dur="1" fill="hold"/>
                                        <p:tgtEl>
                                          <p:spTgt spid="23554">
                                            <p:txEl>
                                              <p:pRg st="3" end="3"/>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23554">
                                            <p:txEl>
                                              <p:pRg st="4" end="4"/>
                                            </p:txEl>
                                          </p:spTgt>
                                        </p:tgtEl>
                                        <p:attrNameLst>
                                          <p:attrName>style.visibility</p:attrName>
                                        </p:attrNameLst>
                                      </p:cBhvr>
                                      <p:to>
                                        <p:strVal val="visible"/>
                                      </p:to>
                                    </p:set>
                                    <p:anim to="" calcmode="lin" valueType="num">
                                      <p:cBhvr additive="base">
                                        <p:cTn id="17" dur="1" fill="hold"/>
                                        <p:tgtEl>
                                          <p:spTgt spid="23554">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ea typeface="宋体" panose="02010600030101010101" pitchFamily="2" charset="-122"/>
              </a:rPr>
              <a:t>（九）税收能力与税收努力</a:t>
            </a:r>
            <a:endParaRPr lang="zh-CN" altLang="en-US" sz="3600" b="1">
              <a:ea typeface="宋体" panose="02010600030101010101" pitchFamily="2" charset="-122"/>
            </a:endParaRPr>
          </a:p>
        </p:txBody>
      </p:sp>
      <p:sp>
        <p:nvSpPr>
          <p:cNvPr id="24579" name="Rectangle 3"/>
          <p:cNvSpPr>
            <a:spLocks noGrp="1" noChangeArrowheads="1"/>
          </p:cNvSpPr>
          <p:nvPr>
            <p:ph type="body" idx="4294967295"/>
          </p:nvPr>
        </p:nvSpPr>
        <p:spPr>
          <a:xfrm>
            <a:off x="1331913" y="838200"/>
            <a:ext cx="7659687" cy="5410200"/>
          </a:xfrm>
        </p:spPr>
        <p:txBody>
          <a:bodyPr vert="horz" wrap="square" lIns="91440" tIns="45720" rIns="91440" bIns="45720" numCol="1" anchor="t" anchorCtr="0" compatLnSpc="1"/>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marL="342900" marR="0" lvl="0" indent="-342900">
              <a:buNone/>
            </a:pPr>
            <a:r>
              <a:rPr lang="en-US" altLang="zh-CN"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1</a:t>
            </a:r>
            <a:r>
              <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、税收能力是指应当征收上来的税收数额，包括两种能力：一是纳税人纳税人能力；二是政府的征税能力。</a:t>
            </a:r>
            <a:endPar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endPar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en-US" altLang="zh-CN"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2</a:t>
            </a:r>
            <a:r>
              <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、税收努力：指税务当局征收全部法定应纳税额的程度，或者说是税收能力被利用的程度，税收努力决定了潜在的税收能力总有多大的比例能转变成实际的税收收入。</a:t>
            </a:r>
            <a:endPar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4294967295"/>
          </p:nvPr>
        </p:nvSpPr>
        <p:spPr>
          <a:xfrm>
            <a:off x="1042988" y="838200"/>
            <a:ext cx="7948612"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a:solidFill>
                  <a:schemeClr val="tx1"/>
                </a:solidFill>
                <a:latin typeface="黑体" panose="02010609060101010101" pitchFamily="49" charset="-122"/>
                <a:ea typeface="黑体" panose="02010609060101010101" pitchFamily="49" charset="-122"/>
              </a:rPr>
              <a:t>税收分类是指按一定的标准对性质相同或近似的税种进行归类。</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税收分类的意义</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黑体" panose="02010609060101010101" pitchFamily="49" charset="-122"/>
                <a:ea typeface="黑体" panose="02010609060101010101" pitchFamily="49" charset="-122"/>
              </a:rPr>
              <a:t>1</a:t>
            </a:r>
            <a:r>
              <a:rPr lang="zh-CN" altLang="en-US">
                <a:solidFill>
                  <a:srgbClr val="0000FF"/>
                </a:solidFill>
                <a:latin typeface="黑体" panose="02010609060101010101" pitchFamily="49" charset="-122"/>
                <a:ea typeface="黑体" panose="02010609060101010101" pitchFamily="49" charset="-122"/>
              </a:rPr>
              <a:t>）有利于更好地认识各类税收的特点和功能，加强各税种之间的配合，充分发挥各类税收的作用；</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黑体" panose="02010609060101010101" pitchFamily="49" charset="-122"/>
                <a:ea typeface="黑体" panose="02010609060101010101" pitchFamily="49" charset="-122"/>
              </a:rPr>
              <a:t>2</a:t>
            </a:r>
            <a:r>
              <a:rPr lang="zh-CN" altLang="en-US">
                <a:solidFill>
                  <a:srgbClr val="0000FF"/>
                </a:solidFill>
                <a:latin typeface="黑体" panose="02010609060101010101" pitchFamily="49" charset="-122"/>
                <a:ea typeface="黑体" panose="02010609060101010101" pitchFamily="49" charset="-122"/>
              </a:rPr>
              <a:t>）有利于分析和研究税收发展演变的历史过程，研究税源的分布和税收负担的归宿，以指导我们建立合理的税收制度；</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黑体" panose="02010609060101010101" pitchFamily="49" charset="-122"/>
                <a:ea typeface="黑体" panose="02010609060101010101" pitchFamily="49" charset="-122"/>
              </a:rPr>
              <a:t>3</a:t>
            </a:r>
            <a:r>
              <a:rPr lang="zh-CN" altLang="en-US">
                <a:solidFill>
                  <a:srgbClr val="0000FF"/>
                </a:solidFill>
                <a:latin typeface="黑体" panose="02010609060101010101" pitchFamily="49" charset="-122"/>
                <a:ea typeface="黑体" panose="02010609060101010101" pitchFamily="49" charset="-122"/>
              </a:rPr>
              <a:t>）有利于正确划分中央与地方政府之间的税收管理权限，解决财力分配方面的矛盾</a:t>
            </a:r>
            <a:r>
              <a:rPr lang="zh-CN" altLang="en-US">
                <a:solidFill>
                  <a:schemeClr val="tx1"/>
                </a:solidFill>
                <a:latin typeface="黑体" panose="02010609060101010101" pitchFamily="49" charset="-122"/>
                <a:ea typeface="黑体" panose="02010609060101010101" pitchFamily="49" charset="-122"/>
              </a:rPr>
              <a:t>。 </a:t>
            </a:r>
            <a:endParaRPr lang="zh-CN" altLang="en-US">
              <a:solidFill>
                <a:schemeClr val="tx1"/>
              </a:solidFill>
              <a:latin typeface="黑体" panose="02010609060101010101" pitchFamily="49" charset="-122"/>
              <a:ea typeface="黑体" panose="02010609060101010101" pitchFamily="49" charset="-122"/>
            </a:endParaRPr>
          </a:p>
        </p:txBody>
      </p:sp>
      <p:sp>
        <p:nvSpPr>
          <p:cNvPr id="25603" name="Rectangle 2"/>
          <p:cNvSpPr txBox="1">
            <a:spLocks noChangeArrowheads="1"/>
          </p:cNvSpPr>
          <p:nvPr/>
        </p:nvSpPr>
        <p:spPr bwMode="auto">
          <a:xfrm>
            <a:off x="0" y="0"/>
            <a:ext cx="7467600" cy="609600"/>
          </a:xfrm>
          <a:prstGeom prst="rect">
            <a:avLst/>
          </a:prstGeom>
          <a:solidFill>
            <a:srgbClr val="0000FF"/>
          </a:solidFill>
          <a:ln w="9525">
            <a:noFill/>
            <a:miter lim="800000"/>
          </a:ln>
        </p:spPr>
        <p:txBody>
          <a:bodyPr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marR="0" lvl="0" indent="0" eaLnBrk="1" hangingPunct="1"/>
            <a:r>
              <a:rPr lang="zh-CN" altLang="en-US" sz="3600" b="1">
                <a:solidFill>
                  <a:srgbClr val="FFFF00"/>
                </a:solidFill>
                <a:effectLst>
                  <a:outerShdw blurRad="38100" dist="38100" dir="2700000" algn="tl">
                    <a:schemeClr val="bg2"/>
                  </a:outerShdw>
                </a:effectLst>
                <a:latin typeface="华文琥珀" panose="02010800040101010101" pitchFamily="2" charset="-122"/>
                <a:ea typeface="华文琥珀" panose="02010800040101010101" pitchFamily="2" charset="-122"/>
              </a:rPr>
              <a:t>第二节  税收分类</a:t>
            </a:r>
            <a:endParaRPr lang="zh-CN" altLang="en-US" sz="3600" b="1">
              <a:solidFill>
                <a:srgbClr val="FFFF00"/>
              </a:solidFill>
              <a:effectLst>
                <a:outerShdw blurRad="38100" dist="38100" dir="2700000" algn="tl">
                  <a:schemeClr val="bg2"/>
                </a:outerShdw>
              </a:effectLst>
              <a:latin typeface="华文琥珀" panose="02010800040101010101" pitchFamily="2" charset="-122"/>
              <a:ea typeface="华文琥珀" panose="0201080004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0" y="0"/>
            <a:ext cx="9144000" cy="1196975"/>
          </a:xfrm>
          <a:prstGeom prst="rect">
            <a:avLst/>
          </a:prstGeom>
          <a:solidFill>
            <a:srgbClr val="66CCFF"/>
          </a:solid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en-US" altLang="zh-CN" sz="3200" b="1">
                <a:latin typeface="黑体" panose="02010609060101010101" pitchFamily="49" charset="-122"/>
                <a:ea typeface="黑体" panose="02010609060101010101" pitchFamily="49" charset="-122"/>
              </a:rPr>
              <a:t>1. </a:t>
            </a:r>
            <a:r>
              <a:rPr lang="zh-CN" altLang="en-US" sz="3200" b="1">
                <a:latin typeface="黑体" panose="02010609060101010101" pitchFamily="49" charset="-122"/>
                <a:ea typeface="黑体" panose="02010609060101010101" pitchFamily="49" charset="-122"/>
              </a:rPr>
              <a:t>按税负能否转嫁分类</a:t>
            </a:r>
            <a:r>
              <a:rPr lang="en-US" altLang="zh-CN" sz="3200" b="1">
                <a:ea typeface="黑体" panose="02010609060101010101" pitchFamily="49" charset="-122"/>
              </a:rPr>
              <a:t>—</a:t>
            </a:r>
            <a:r>
              <a:rPr lang="zh-CN" altLang="en-US" sz="3200" b="1">
                <a:latin typeface="黑体" panose="02010609060101010101" pitchFamily="49" charset="-122"/>
                <a:ea typeface="黑体" panose="02010609060101010101" pitchFamily="49" charset="-122"/>
              </a:rPr>
              <a:t>直接税和间接税</a:t>
            </a:r>
            <a:endParaRPr lang="zh-CN" altLang="en-US" sz="3200" b="1">
              <a:latin typeface="黑体" panose="02010609060101010101" pitchFamily="49" charset="-122"/>
              <a:ea typeface="黑体" panose="02010609060101010101" pitchFamily="49" charset="-122"/>
            </a:endParaRPr>
          </a:p>
        </p:txBody>
      </p:sp>
      <p:sp>
        <p:nvSpPr>
          <p:cNvPr id="26627" name="Rectangle 3"/>
          <p:cNvSpPr>
            <a:spLocks noGrp="1"/>
          </p:cNvSpPr>
          <p:nvPr>
            <p:ph type="body" idx="4294967295"/>
          </p:nvPr>
        </p:nvSpPr>
        <p:spPr>
          <a:xfrm>
            <a:off x="179388" y="838200"/>
            <a:ext cx="8812212" cy="60198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endParaRPr lang="en-US" altLang="zh-CN">
              <a:solidFill>
                <a:schemeClr val="tx1"/>
              </a:solidFill>
              <a:latin typeface="黑体" panose="02010609060101010101" pitchFamily="49" charset="-122"/>
              <a:ea typeface="黑体" panose="02010609060101010101" pitchFamily="49" charset="-122"/>
            </a:endParaRPr>
          </a:p>
          <a:p>
            <a:pPr lvl="0">
              <a:lnSpc>
                <a:spcPct val="90000"/>
              </a:lnSpc>
              <a:buNone/>
            </a:pPr>
            <a:endParaRPr lang="en-US" altLang="zh-CN">
              <a:solidFill>
                <a:schemeClr val="tx1"/>
              </a:solidFill>
              <a:latin typeface="黑体" panose="02010609060101010101" pitchFamily="49" charset="-122"/>
              <a:ea typeface="黑体" panose="02010609060101010101" pitchFamily="49" charset="-122"/>
            </a:endParaRPr>
          </a:p>
        </p:txBody>
      </p:sp>
      <p:grpSp>
        <p:nvGrpSpPr>
          <p:cNvPr id="26628" name="Group 4"/>
          <p:cNvGrpSpPr/>
          <p:nvPr/>
        </p:nvGrpSpPr>
        <p:grpSpPr>
          <a:xfrm>
            <a:off x="0" y="908050"/>
            <a:ext cx="8682038" cy="6119812"/>
            <a:chOff x="113" y="210"/>
            <a:chExt cx="5469" cy="3855"/>
          </a:xfrm>
        </p:grpSpPr>
        <p:sp>
          <p:nvSpPr>
            <p:cNvPr id="26629" name="Text Box 5"/>
            <p:cNvSpPr/>
            <p:nvPr/>
          </p:nvSpPr>
          <p:spPr>
            <a:xfrm>
              <a:off x="113" y="709"/>
              <a:ext cx="429" cy="3356"/>
            </a:xfrm>
            <a:prstGeom prst="rect">
              <a:avLst/>
            </a:prstGeom>
            <a:solidFill>
              <a:schemeClr val="accent1"/>
            </a:solidFill>
            <a:ln>
              <a:solidFill>
                <a:schemeClr val="accent1"/>
              </a:solidFill>
              <a:miter lim="800000"/>
            </a:ln>
          </p:spPr>
          <p:txBody>
            <a:bodyPr vert="vert">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spcBef>
                  <a:spcPct val="50000"/>
                </a:spcBef>
              </a:pPr>
              <a:r>
                <a:rPr lang="zh-CN" altLang="en-US" sz="3200" b="1">
                  <a:ea typeface="黑体" panose="02010609060101010101" pitchFamily="49" charset="-122"/>
                </a:rPr>
                <a:t>税 收 能 否 或 容 易 转 嫁</a:t>
              </a:r>
              <a:endParaRPr lang="zh-CN" altLang="en-US" sz="3200" b="1">
                <a:ea typeface="黑体" panose="02010609060101010101" pitchFamily="49" charset="-122"/>
              </a:endParaRPr>
            </a:p>
          </p:txBody>
        </p:sp>
        <p:sp>
          <p:nvSpPr>
            <p:cNvPr id="26630" name="AutoShape 6"/>
            <p:cNvSpPr/>
            <p:nvPr/>
          </p:nvSpPr>
          <p:spPr>
            <a:xfrm>
              <a:off x="570" y="891"/>
              <a:ext cx="544" cy="952"/>
            </a:xfrm>
            <a:prstGeom prst="leftArrowCallout">
              <a:avLst>
                <a:gd name="adj1" fmla="val 43750"/>
                <a:gd name="adj2" fmla="val 43750"/>
                <a:gd name="adj3" fmla="val 16667"/>
                <a:gd name="adj4" fmla="val 66667"/>
              </a:avLst>
            </a:prstGeom>
            <a:solidFill>
              <a:srgbClr val="00FFFF"/>
            </a:solidFill>
            <a:ln>
              <a:solidFill>
                <a:srgbClr val="00FFFF"/>
              </a:solidFill>
              <a:miter lim="800000"/>
            </a:ln>
          </p:spPr>
          <p:txBody>
            <a:bodyPr vert="vert"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ea typeface="黑体" panose="02010609060101010101" pitchFamily="49" charset="-122"/>
                </a:rPr>
                <a:t>直接税</a:t>
              </a:r>
              <a:endParaRPr lang="zh-CN" altLang="en-US" sz="2800" b="1">
                <a:ea typeface="黑体" panose="02010609060101010101" pitchFamily="49" charset="-122"/>
              </a:endParaRPr>
            </a:p>
          </p:txBody>
        </p:sp>
        <p:sp>
          <p:nvSpPr>
            <p:cNvPr id="26631" name="AutoShape 7"/>
            <p:cNvSpPr/>
            <p:nvPr/>
          </p:nvSpPr>
          <p:spPr>
            <a:xfrm>
              <a:off x="570" y="2659"/>
              <a:ext cx="544" cy="952"/>
            </a:xfrm>
            <a:prstGeom prst="leftArrowCallout">
              <a:avLst>
                <a:gd name="adj1" fmla="val 43750"/>
                <a:gd name="adj2" fmla="val 43750"/>
                <a:gd name="adj3" fmla="val 16667"/>
                <a:gd name="adj4" fmla="val 66667"/>
              </a:avLst>
            </a:prstGeom>
            <a:solidFill>
              <a:srgbClr val="00FFFF"/>
            </a:solidFill>
            <a:ln>
              <a:solidFill>
                <a:srgbClr val="00FFFF"/>
              </a:solidFill>
              <a:miter lim="800000"/>
            </a:ln>
          </p:spPr>
          <p:txBody>
            <a:bodyPr vert="vert"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ea typeface="黑体" panose="02010609060101010101" pitchFamily="49" charset="-122"/>
                </a:rPr>
                <a:t>间接税</a:t>
              </a:r>
              <a:endParaRPr lang="zh-CN" altLang="en-US" sz="2800" b="1">
                <a:ea typeface="黑体" panose="02010609060101010101" pitchFamily="49" charset="-122"/>
              </a:endParaRPr>
            </a:p>
          </p:txBody>
        </p:sp>
        <p:sp>
          <p:nvSpPr>
            <p:cNvPr id="26632" name="AutoShape 8"/>
            <p:cNvSpPr/>
            <p:nvPr/>
          </p:nvSpPr>
          <p:spPr>
            <a:xfrm>
              <a:off x="1160" y="845"/>
              <a:ext cx="1179" cy="952"/>
            </a:xfrm>
            <a:prstGeom prst="leftArrowCallout">
              <a:avLst>
                <a:gd name="adj1" fmla="val 26685"/>
                <a:gd name="adj2" fmla="val 25000"/>
                <a:gd name="adj3" fmla="val 23215"/>
                <a:gd name="adj4" fmla="val 66667"/>
              </a:avLst>
            </a:prstGeom>
            <a:solidFill>
              <a:srgbClr val="33CCFF"/>
            </a:soli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ea typeface="黑体" panose="02010609060101010101" pitchFamily="49" charset="-122"/>
                </a:rPr>
                <a:t>不能或</a:t>
              </a:r>
              <a:endParaRPr lang="zh-CN" altLang="en-US" sz="2800" b="1">
                <a:ea typeface="黑体" panose="02010609060101010101" pitchFamily="49" charset="-122"/>
              </a:endParaRPr>
            </a:p>
            <a:p>
              <a:pPr marL="0" lvl="0" indent="0" algn="ctr" eaLnBrk="1" hangingPunct="1"/>
              <a:r>
                <a:rPr lang="zh-CN" altLang="en-US" sz="2800" b="1">
                  <a:ea typeface="黑体" panose="02010609060101010101" pitchFamily="49" charset="-122"/>
                </a:rPr>
                <a:t>难以转</a:t>
              </a:r>
              <a:endParaRPr lang="zh-CN" altLang="en-US" sz="2800" b="1">
                <a:ea typeface="黑体" panose="02010609060101010101" pitchFamily="49" charset="-122"/>
              </a:endParaRPr>
            </a:p>
            <a:p>
              <a:pPr marL="0" lvl="0" indent="0" algn="ctr" eaLnBrk="1" hangingPunct="1"/>
              <a:r>
                <a:rPr lang="zh-CN" altLang="en-US" sz="2800" b="1">
                  <a:ea typeface="黑体" panose="02010609060101010101" pitchFamily="49" charset="-122"/>
                </a:rPr>
                <a:t>嫁</a:t>
              </a:r>
              <a:endParaRPr lang="zh-CN" altLang="en-US" sz="2800" b="1">
                <a:ea typeface="黑体" panose="02010609060101010101" pitchFamily="49" charset="-122"/>
              </a:endParaRPr>
            </a:p>
          </p:txBody>
        </p:sp>
        <p:sp>
          <p:nvSpPr>
            <p:cNvPr id="26633" name="AutoShape 9"/>
            <p:cNvSpPr/>
            <p:nvPr/>
          </p:nvSpPr>
          <p:spPr>
            <a:xfrm>
              <a:off x="1160" y="2614"/>
              <a:ext cx="1179" cy="952"/>
            </a:xfrm>
            <a:prstGeom prst="leftArrowCallout">
              <a:avLst>
                <a:gd name="adj1" fmla="val 26685"/>
                <a:gd name="adj2" fmla="val 25000"/>
                <a:gd name="adj3" fmla="val 23215"/>
                <a:gd name="adj4" fmla="val 66667"/>
              </a:avLst>
            </a:prstGeom>
            <a:solidFill>
              <a:srgbClr val="33CCFF"/>
            </a:soli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ea typeface="黑体" panose="02010609060101010101" pitchFamily="49" charset="-122"/>
                </a:rPr>
                <a:t>容易转</a:t>
              </a:r>
              <a:endParaRPr lang="zh-CN" altLang="en-US" sz="2800" b="1">
                <a:ea typeface="黑体" panose="02010609060101010101" pitchFamily="49" charset="-122"/>
              </a:endParaRPr>
            </a:p>
            <a:p>
              <a:pPr marL="0" lvl="0" indent="0" algn="ctr" eaLnBrk="1" hangingPunct="1"/>
              <a:r>
                <a:rPr lang="zh-CN" altLang="en-US" sz="2800" b="1">
                  <a:ea typeface="黑体" panose="02010609060101010101" pitchFamily="49" charset="-122"/>
                </a:rPr>
                <a:t>嫁</a:t>
              </a:r>
              <a:endParaRPr lang="zh-CN" altLang="en-US" sz="2800" b="1">
                <a:ea typeface="黑体" panose="02010609060101010101" pitchFamily="49" charset="-122"/>
              </a:endParaRPr>
            </a:p>
          </p:txBody>
        </p:sp>
        <p:sp>
          <p:nvSpPr>
            <p:cNvPr id="26634" name="AutoShape 10"/>
            <p:cNvSpPr/>
            <p:nvPr/>
          </p:nvSpPr>
          <p:spPr>
            <a:xfrm>
              <a:off x="2339" y="2614"/>
              <a:ext cx="1270" cy="952"/>
            </a:xfrm>
            <a:prstGeom prst="leftArrowCallout">
              <a:avLst>
                <a:gd name="adj1" fmla="val 26685"/>
                <a:gd name="adj2" fmla="val 25000"/>
                <a:gd name="adj3" fmla="val 25007"/>
                <a:gd name="adj4" fmla="val 66667"/>
              </a:avLst>
            </a:prstGeom>
            <a:solidFill>
              <a:srgbClr val="9999FF"/>
            </a:soli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t>纳税人</a:t>
              </a:r>
              <a:endParaRPr lang="zh-CN" altLang="en-US" sz="2800" b="1"/>
            </a:p>
            <a:p>
              <a:pPr marL="0" lvl="0" indent="0" algn="ctr" eaLnBrk="1" hangingPunct="1"/>
              <a:r>
                <a:rPr lang="zh-CN" altLang="en-US" sz="2800" b="1"/>
                <a:t>不一定是</a:t>
              </a:r>
              <a:endParaRPr lang="zh-CN" altLang="en-US" sz="2800" b="1"/>
            </a:p>
            <a:p>
              <a:pPr marL="0" lvl="0" indent="0" algn="ctr" eaLnBrk="1" hangingPunct="1"/>
              <a:r>
                <a:rPr lang="zh-CN" altLang="en-US" sz="2800" b="1"/>
                <a:t>负税人</a:t>
              </a:r>
              <a:r>
                <a:rPr lang="zh-CN" altLang="en-US" sz="1800"/>
                <a:t> </a:t>
              </a:r>
              <a:endParaRPr lang="zh-CN" altLang="en-US" sz="1800"/>
            </a:p>
          </p:txBody>
        </p:sp>
        <p:sp>
          <p:nvSpPr>
            <p:cNvPr id="26635" name="AutoShape 11"/>
            <p:cNvSpPr/>
            <p:nvPr/>
          </p:nvSpPr>
          <p:spPr>
            <a:xfrm>
              <a:off x="2336" y="845"/>
              <a:ext cx="1270" cy="952"/>
            </a:xfrm>
            <a:prstGeom prst="leftArrowCallout">
              <a:avLst>
                <a:gd name="adj1" fmla="val 26685"/>
                <a:gd name="adj2" fmla="val 25000"/>
                <a:gd name="adj3" fmla="val 25007"/>
                <a:gd name="adj4" fmla="val 66667"/>
              </a:avLst>
            </a:prstGeom>
            <a:solidFill>
              <a:srgbClr val="9999FF"/>
            </a:soli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t>纳税人</a:t>
              </a:r>
              <a:endParaRPr lang="zh-CN" altLang="en-US" sz="2800" b="1"/>
            </a:p>
            <a:p>
              <a:pPr marL="0" lvl="0" indent="0" algn="ctr" eaLnBrk="1" hangingPunct="1"/>
              <a:r>
                <a:rPr lang="zh-CN" altLang="en-US" sz="2800" b="1"/>
                <a:t>就是</a:t>
              </a:r>
              <a:endParaRPr lang="zh-CN" altLang="en-US" sz="2800" b="1"/>
            </a:p>
            <a:p>
              <a:pPr marL="0" lvl="0" indent="0" algn="ctr" eaLnBrk="1" hangingPunct="1"/>
              <a:r>
                <a:rPr lang="zh-CN" altLang="en-US" sz="2800" b="1"/>
                <a:t>负税人</a:t>
              </a:r>
              <a:r>
                <a:rPr lang="zh-CN" altLang="en-US" sz="1800"/>
                <a:t> </a:t>
              </a:r>
              <a:endParaRPr lang="zh-CN" altLang="en-US" sz="1800"/>
            </a:p>
          </p:txBody>
        </p:sp>
        <p:sp>
          <p:nvSpPr>
            <p:cNvPr id="26636" name="AutoShape 12"/>
            <p:cNvSpPr/>
            <p:nvPr/>
          </p:nvSpPr>
          <p:spPr>
            <a:xfrm>
              <a:off x="3609" y="890"/>
              <a:ext cx="862" cy="952"/>
            </a:xfrm>
            <a:prstGeom prst="leftArrowCallout">
              <a:avLst>
                <a:gd name="adj1" fmla="val 29471"/>
                <a:gd name="adj2" fmla="val 27610"/>
                <a:gd name="adj3" fmla="val 18745"/>
                <a:gd name="adj4" fmla="val 66667"/>
              </a:avLst>
            </a:prstGeom>
            <a:solidFill>
              <a:srgbClr val="FF66FF"/>
            </a:solidFill>
            <a:ln>
              <a:solidFill>
                <a:schemeClr val="tx1"/>
              </a:solidFill>
              <a:miter lim="800000"/>
            </a:ln>
          </p:spPr>
          <p:txBody>
            <a:bodyPr vert="vert"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ea typeface="黑体" panose="02010609060101010101" pitchFamily="49" charset="-122"/>
                </a:rPr>
                <a:t>所得税</a:t>
              </a:r>
              <a:endParaRPr lang="zh-CN" altLang="en-US" sz="2800" b="1">
                <a:ea typeface="黑体" panose="02010609060101010101" pitchFamily="49" charset="-122"/>
              </a:endParaRPr>
            </a:p>
            <a:p>
              <a:pPr marL="0" lvl="0" indent="0" algn="ctr" eaLnBrk="1" hangingPunct="1"/>
              <a:r>
                <a:rPr lang="zh-CN" altLang="en-US" sz="2800" b="1">
                  <a:ea typeface="黑体" panose="02010609060101010101" pitchFamily="49" charset="-122"/>
                </a:rPr>
                <a:t>财产税</a:t>
              </a:r>
              <a:endParaRPr lang="zh-CN" altLang="en-US" sz="2800" b="1">
                <a:ea typeface="黑体" panose="02010609060101010101" pitchFamily="49" charset="-122"/>
              </a:endParaRPr>
            </a:p>
          </p:txBody>
        </p:sp>
        <p:sp>
          <p:nvSpPr>
            <p:cNvPr id="26637" name="AutoShape 13"/>
            <p:cNvSpPr/>
            <p:nvPr/>
          </p:nvSpPr>
          <p:spPr>
            <a:xfrm>
              <a:off x="3609" y="2614"/>
              <a:ext cx="862" cy="952"/>
            </a:xfrm>
            <a:prstGeom prst="leftArrowCallout">
              <a:avLst>
                <a:gd name="adj1" fmla="val 29471"/>
                <a:gd name="adj2" fmla="val 27610"/>
                <a:gd name="adj3" fmla="val 18745"/>
                <a:gd name="adj4" fmla="val 66667"/>
              </a:avLst>
            </a:prstGeom>
            <a:solidFill>
              <a:srgbClr val="FF66FF"/>
            </a:solidFill>
            <a:ln>
              <a:solidFill>
                <a:schemeClr val="tx1"/>
              </a:solidFill>
              <a:miter lim="800000"/>
            </a:ln>
          </p:spPr>
          <p:txBody>
            <a:bodyPr vert="vert"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ea typeface="黑体" panose="02010609060101010101" pitchFamily="49" charset="-122"/>
                </a:rPr>
                <a:t>流转税</a:t>
              </a:r>
              <a:endParaRPr lang="zh-CN" altLang="en-US" sz="2800" b="1">
                <a:ea typeface="黑体" panose="02010609060101010101" pitchFamily="49" charset="-122"/>
              </a:endParaRPr>
            </a:p>
          </p:txBody>
        </p:sp>
        <p:sp>
          <p:nvSpPr>
            <p:cNvPr id="26638" name="AutoShape 14"/>
            <p:cNvSpPr/>
            <p:nvPr/>
          </p:nvSpPr>
          <p:spPr>
            <a:xfrm>
              <a:off x="4471" y="890"/>
              <a:ext cx="1111" cy="952"/>
            </a:xfrm>
            <a:prstGeom prst="leftArrowCallout">
              <a:avLst>
                <a:gd name="adj1" fmla="val 28361"/>
                <a:gd name="adj2" fmla="val 25000"/>
                <a:gd name="adj3" fmla="val 10660"/>
                <a:gd name="adj4" fmla="val 82986"/>
              </a:avLst>
            </a:prstGeom>
            <a:solidFill>
              <a:srgbClr val="FF9966"/>
            </a:soli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t>公平收</a:t>
              </a:r>
              <a:endParaRPr lang="zh-CN" altLang="en-US" sz="2800" b="1"/>
            </a:p>
            <a:p>
              <a:pPr marL="0" lvl="0" indent="0" algn="ctr" eaLnBrk="1" hangingPunct="1"/>
              <a:r>
                <a:rPr lang="zh-CN" altLang="en-US" sz="2800" b="1"/>
                <a:t>入和财</a:t>
              </a:r>
              <a:endParaRPr lang="zh-CN" altLang="en-US" sz="2800" b="1"/>
            </a:p>
            <a:p>
              <a:pPr marL="0" lvl="0" indent="0" algn="ctr" eaLnBrk="1" hangingPunct="1"/>
              <a:r>
                <a:rPr lang="zh-CN" altLang="en-US" sz="2800" b="1"/>
                <a:t>产分配</a:t>
              </a:r>
              <a:r>
                <a:rPr lang="zh-CN" altLang="en-US" sz="1800"/>
                <a:t> </a:t>
              </a:r>
              <a:endParaRPr lang="zh-CN" altLang="en-US" sz="1800"/>
            </a:p>
          </p:txBody>
        </p:sp>
        <p:sp>
          <p:nvSpPr>
            <p:cNvPr id="26639" name="Text Box 15"/>
            <p:cNvSpPr/>
            <p:nvPr/>
          </p:nvSpPr>
          <p:spPr>
            <a:xfrm>
              <a:off x="4876" y="210"/>
              <a:ext cx="589" cy="596"/>
            </a:xfrm>
            <a:prstGeom prst="rect">
              <a:avLst/>
            </a:prstGeom>
            <a:solidFill>
              <a:schemeClr val="folHlink"/>
            </a:solid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sz="2800" b="1">
                  <a:ea typeface="黑体" panose="02010609060101010101" pitchFamily="49" charset="-122"/>
                </a:rPr>
                <a:t>主要功能</a:t>
              </a:r>
              <a:endParaRPr lang="zh-CN" altLang="en-US" sz="2800" b="1">
                <a:ea typeface="黑体" panose="02010609060101010101" pitchFamily="49" charset="-122"/>
              </a:endParaRPr>
            </a:p>
          </p:txBody>
        </p:sp>
        <p:sp>
          <p:nvSpPr>
            <p:cNvPr id="26640" name="AutoShape 16"/>
            <p:cNvSpPr/>
            <p:nvPr/>
          </p:nvSpPr>
          <p:spPr>
            <a:xfrm>
              <a:off x="4471" y="2433"/>
              <a:ext cx="1111" cy="1224"/>
            </a:xfrm>
            <a:prstGeom prst="leftArrowCallout">
              <a:avLst>
                <a:gd name="adj1" fmla="val 31246"/>
                <a:gd name="adj2" fmla="val 27543"/>
                <a:gd name="adj3" fmla="val 9134"/>
                <a:gd name="adj4" fmla="val 82986"/>
              </a:avLst>
            </a:prstGeom>
            <a:solidFill>
              <a:srgbClr val="FF9966"/>
            </a:soli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ctr" eaLnBrk="1" hangingPunct="1"/>
              <a:r>
                <a:rPr lang="zh-CN" altLang="en-US" sz="2800" b="1"/>
                <a:t>结构性</a:t>
              </a:r>
              <a:endParaRPr lang="zh-CN" altLang="en-US" sz="2800" b="1"/>
            </a:p>
            <a:p>
              <a:pPr marL="0" lvl="0" indent="0" algn="ctr" eaLnBrk="1" hangingPunct="1"/>
              <a:r>
                <a:rPr lang="zh-CN" altLang="en-US" sz="2800" b="1"/>
                <a:t>调节有</a:t>
              </a:r>
              <a:endParaRPr lang="zh-CN" altLang="en-US" sz="2800" b="1"/>
            </a:p>
            <a:p>
              <a:pPr marL="0" lvl="0" indent="0" algn="ctr" eaLnBrk="1" hangingPunct="1"/>
              <a:r>
                <a:rPr lang="zh-CN" altLang="en-US" sz="2800" b="1"/>
                <a:t>一定公</a:t>
              </a:r>
              <a:endParaRPr lang="zh-CN" altLang="en-US" sz="2800" b="1"/>
            </a:p>
            <a:p>
              <a:pPr marL="0" lvl="0" indent="0" algn="ctr" eaLnBrk="1" hangingPunct="1"/>
              <a:r>
                <a:rPr lang="zh-CN" altLang="en-US" sz="2800" b="1"/>
                <a:t>平作用</a:t>
              </a:r>
              <a:endParaRPr lang="zh-CN" altLang="en-US" sz="1800"/>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p:nvPr/>
        </p:nvSpPr>
        <p:spPr>
          <a:xfrm>
            <a:off x="611188" y="476250"/>
            <a:ext cx="7924800" cy="523875"/>
          </a:xfrm>
          <a:prstGeom prst="rect">
            <a:avLst/>
          </a:prstGeom>
          <a:solidFill>
            <a:srgbClr val="FFFFCC"/>
          </a:solidFill>
          <a:ln w="57150" cap="sq">
            <a:solidFill>
              <a:srgbClr val="FF66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en-US" altLang="zh-CN" sz="2800" b="1">
                <a:solidFill>
                  <a:srgbClr val="0000FF"/>
                </a:solidFill>
                <a:latin typeface="Times New Roman" panose="02020603050405020304" pitchFamily="18" charset="0"/>
                <a:ea typeface="黑体" panose="02010609060101010101" pitchFamily="49" charset="-122"/>
              </a:rPr>
              <a:t>2</a:t>
            </a:r>
            <a:r>
              <a:rPr lang="en-US" altLang="zh-CN" sz="2800" b="1">
                <a:latin typeface="黑体" panose="02010609060101010101" pitchFamily="49" charset="-122"/>
                <a:ea typeface="黑体" panose="02010609060101010101" pitchFamily="49" charset="-122"/>
              </a:rPr>
              <a:t> .</a:t>
            </a:r>
            <a:r>
              <a:rPr kumimoji="1" lang="zh-CN" altLang="en-US" sz="2800" b="1">
                <a:solidFill>
                  <a:srgbClr val="0000FF"/>
                </a:solidFill>
                <a:latin typeface="Times New Roman" panose="02020603050405020304" pitchFamily="18" charset="0"/>
                <a:ea typeface="黑体" panose="02010609060101010101" pitchFamily="49" charset="-122"/>
              </a:rPr>
              <a:t>课税对象分类法</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27651" name="AutoShape 4"/>
          <p:cNvSpPr/>
          <p:nvPr/>
        </p:nvSpPr>
        <p:spPr>
          <a:xfrm>
            <a:off x="1476375" y="1052512"/>
            <a:ext cx="304800" cy="762000"/>
          </a:xfrm>
          <a:prstGeom prst="downArrow">
            <a:avLst>
              <a:gd name="adj1" fmla="val 50000"/>
              <a:gd name="adj2" fmla="val 62500"/>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52" name="Text Box 5"/>
          <p:cNvSpPr/>
          <p:nvPr/>
        </p:nvSpPr>
        <p:spPr>
          <a:xfrm>
            <a:off x="857250" y="1844675"/>
            <a:ext cx="1643062" cy="463550"/>
          </a:xfrm>
          <a:prstGeom prst="rect">
            <a:avLst/>
          </a:prstGeom>
          <a:solidFill>
            <a:srgbClr val="FFFFCC"/>
          </a:solidFill>
          <a:ln w="57150" cap="sq">
            <a:solidFill>
              <a:srgbClr val="993300"/>
            </a:solidFill>
            <a:miter lim="800000"/>
          </a:ln>
        </p:spPr>
        <p:txBody>
          <a:bodyPr lIns="90000" tIns="46800" rIns="90000" bIns="46800">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黑体" panose="02010609060101010101" pitchFamily="49" charset="-122"/>
                <a:ea typeface="黑体" panose="02010609060101010101" pitchFamily="49" charset="-122"/>
              </a:rPr>
              <a:t>商品课税</a:t>
            </a:r>
            <a:endParaRPr kumimoji="1" lang="zh-CN" altLang="en-US" b="1">
              <a:solidFill>
                <a:srgbClr val="0000FF"/>
              </a:solidFill>
              <a:latin typeface="黑体" panose="02010609060101010101" pitchFamily="49" charset="-122"/>
              <a:ea typeface="黑体" panose="02010609060101010101" pitchFamily="49" charset="-122"/>
            </a:endParaRPr>
          </a:p>
        </p:txBody>
      </p:sp>
      <p:sp>
        <p:nvSpPr>
          <p:cNvPr id="27653" name="AutoShape 14"/>
          <p:cNvSpPr/>
          <p:nvPr/>
        </p:nvSpPr>
        <p:spPr>
          <a:xfrm flipH="1">
            <a:off x="3348038" y="1052512"/>
            <a:ext cx="304800" cy="762000"/>
          </a:xfrm>
          <a:prstGeom prst="downArrow">
            <a:avLst>
              <a:gd name="adj1" fmla="val 50000"/>
              <a:gd name="adj2" fmla="val 62500"/>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54" name="Text Box 15"/>
          <p:cNvSpPr/>
          <p:nvPr/>
        </p:nvSpPr>
        <p:spPr>
          <a:xfrm>
            <a:off x="2627312" y="1844675"/>
            <a:ext cx="1871662" cy="461962"/>
          </a:xfrm>
          <a:prstGeom prst="rect">
            <a:avLst/>
          </a:prstGeom>
          <a:solidFill>
            <a:srgbClr val="FFFFCC"/>
          </a:solidFill>
          <a:ln w="57150" cap="sq">
            <a:solidFill>
              <a:srgbClr val="9933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黑体" panose="02010609060101010101" pitchFamily="49" charset="-122"/>
                <a:ea typeface="黑体" panose="02010609060101010101" pitchFamily="49" charset="-122"/>
              </a:rPr>
              <a:t>所得课税</a:t>
            </a:r>
            <a:endParaRPr kumimoji="1" lang="zh-CN" altLang="en-US" b="1">
              <a:solidFill>
                <a:srgbClr val="0000FF"/>
              </a:solidFill>
              <a:latin typeface="黑体" panose="02010609060101010101" pitchFamily="49" charset="-122"/>
              <a:ea typeface="黑体" panose="02010609060101010101" pitchFamily="49" charset="-122"/>
            </a:endParaRPr>
          </a:p>
        </p:txBody>
      </p:sp>
      <p:sp>
        <p:nvSpPr>
          <p:cNvPr id="27655" name="AutoShape 26"/>
          <p:cNvSpPr/>
          <p:nvPr/>
        </p:nvSpPr>
        <p:spPr>
          <a:xfrm>
            <a:off x="5292725" y="1052512"/>
            <a:ext cx="304800" cy="792162"/>
          </a:xfrm>
          <a:prstGeom prst="downArrow">
            <a:avLst>
              <a:gd name="adj1" fmla="val 50000"/>
              <a:gd name="adj2" fmla="val 64974"/>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56" name="Text Box 28"/>
          <p:cNvSpPr/>
          <p:nvPr/>
        </p:nvSpPr>
        <p:spPr>
          <a:xfrm>
            <a:off x="1143000" y="2928938"/>
            <a:ext cx="1223962" cy="2339975"/>
          </a:xfrm>
          <a:prstGeom prst="rect">
            <a:avLst/>
          </a:prstGeom>
          <a:solidFill>
            <a:srgbClr val="FFFFCC"/>
          </a:solidFill>
          <a:ln w="57150" cap="sq">
            <a:solidFill>
              <a:srgbClr val="9933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楷体" panose="02010609060101010101" pitchFamily="49" charset="-122"/>
                <a:ea typeface="楷体" panose="02010609060101010101" pitchFamily="49" charset="-122"/>
              </a:rPr>
              <a:t>以商品流转额和非商品流转额为课税对象</a:t>
            </a:r>
            <a:r>
              <a:rPr kumimoji="1" lang="zh-CN" altLang="en-US">
                <a:solidFill>
                  <a:srgbClr val="0000FF"/>
                </a:solidFill>
                <a:latin typeface="楷体" panose="02010609060101010101" pitchFamily="49" charset="-122"/>
                <a:ea typeface="楷体" panose="02010609060101010101" pitchFamily="49" charset="-122"/>
              </a:rPr>
              <a:t> </a:t>
            </a:r>
            <a:endParaRPr kumimoji="1" lang="zh-CN" altLang="en-US">
              <a:solidFill>
                <a:srgbClr val="0000FF"/>
              </a:solidFill>
              <a:latin typeface="楷体" panose="02010609060101010101" pitchFamily="49" charset="-122"/>
              <a:ea typeface="楷体" panose="02010609060101010101" pitchFamily="49" charset="-122"/>
            </a:endParaRPr>
          </a:p>
        </p:txBody>
      </p:sp>
      <p:sp>
        <p:nvSpPr>
          <p:cNvPr id="27657" name="AutoShape 31"/>
          <p:cNvSpPr>
            <a:spLocks noChangeArrowheads="1"/>
          </p:cNvSpPr>
          <p:nvPr/>
        </p:nvSpPr>
        <p:spPr bwMode="auto">
          <a:xfrm>
            <a:off x="0" y="1571625"/>
            <a:ext cx="714375" cy="3286125"/>
          </a:xfrm>
          <a:prstGeom prst="roundRect">
            <a:avLst>
              <a:gd name="adj" fmla="val 16667"/>
            </a:avLst>
          </a:prstGeom>
          <a:solidFill>
            <a:srgbClr val="FFFFFF"/>
          </a:solidFill>
          <a:ln w="38100">
            <a:solidFill>
              <a:schemeClr val="accent1">
                <a:lumMod val="60000"/>
                <a:lumOff val="40000"/>
              </a:schemeClr>
            </a:solidFill>
            <a:round/>
          </a:ln>
          <a:effectLst/>
        </p:spPr>
        <p:txBody>
          <a:bodyPr vert="vert" wrap="none" lIns="90000" tIns="46800" rIns="90000" bIns="46800"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marR="0" lvl="0" indent="0" eaLnBrk="1" hangingPunct="1"/>
            <a:r>
              <a:rPr lang="zh-CN" altLang="en-US" sz="2800" b="1">
                <a:solidFill>
                  <a:srgbClr val="000000"/>
                </a:solidFill>
                <a:latin typeface="楷体" panose="02010609060101010101" pitchFamily="49" charset="-122"/>
                <a:ea typeface="楷体" panose="02010609060101010101" pitchFamily="49" charset="-122"/>
              </a:rPr>
              <a:t>最基本的分类方法</a:t>
            </a:r>
            <a:endParaRPr lang="zh-CN" altLang="en-US" sz="2800" b="1">
              <a:solidFill>
                <a:srgbClr val="000000"/>
              </a:solidFill>
              <a:latin typeface="楷体" panose="02010609060101010101" pitchFamily="49" charset="-122"/>
              <a:ea typeface="楷体" panose="02010609060101010101" pitchFamily="49" charset="-122"/>
            </a:endParaRPr>
          </a:p>
        </p:txBody>
      </p:sp>
      <p:sp>
        <p:nvSpPr>
          <p:cNvPr id="27658" name="AutoShape 32"/>
          <p:cNvSpPr/>
          <p:nvPr/>
        </p:nvSpPr>
        <p:spPr>
          <a:xfrm>
            <a:off x="1571625" y="2357438"/>
            <a:ext cx="215900" cy="503238"/>
          </a:xfrm>
          <a:prstGeom prst="downArrow">
            <a:avLst>
              <a:gd name="adj1" fmla="val 50000"/>
              <a:gd name="adj2" fmla="val 58272"/>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59" name="AutoShape 34"/>
          <p:cNvSpPr/>
          <p:nvPr/>
        </p:nvSpPr>
        <p:spPr>
          <a:xfrm>
            <a:off x="3348038" y="2420938"/>
            <a:ext cx="215900" cy="503238"/>
          </a:xfrm>
          <a:prstGeom prst="downArrow">
            <a:avLst>
              <a:gd name="adj1" fmla="val 50000"/>
              <a:gd name="adj2" fmla="val 58272"/>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60" name="Text Box 35"/>
          <p:cNvSpPr/>
          <p:nvPr/>
        </p:nvSpPr>
        <p:spPr>
          <a:xfrm>
            <a:off x="2843212" y="2924175"/>
            <a:ext cx="1584325" cy="2339975"/>
          </a:xfrm>
          <a:prstGeom prst="rect">
            <a:avLst/>
          </a:prstGeom>
          <a:solidFill>
            <a:srgbClr val="FFFFCC"/>
          </a:solidFill>
          <a:ln w="57150" cap="sq">
            <a:solidFill>
              <a:srgbClr val="9933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楷体" panose="02010609060101010101" pitchFamily="49" charset="-122"/>
                <a:ea typeface="楷体" panose="02010609060101010101" pitchFamily="49" charset="-122"/>
              </a:rPr>
              <a:t>以纳税人的净所得（纯收益或纯收入）为课税对象</a:t>
            </a:r>
            <a:r>
              <a:rPr kumimoji="1" lang="zh-CN" altLang="en-US">
                <a:solidFill>
                  <a:srgbClr val="0000FF"/>
                </a:solidFill>
                <a:latin typeface="楷体" panose="02010609060101010101" pitchFamily="49" charset="-122"/>
                <a:ea typeface="楷体" panose="02010609060101010101" pitchFamily="49" charset="-122"/>
              </a:rPr>
              <a:t> </a:t>
            </a:r>
            <a:endParaRPr kumimoji="1" lang="zh-CN" altLang="en-US">
              <a:solidFill>
                <a:srgbClr val="0000FF"/>
              </a:solidFill>
              <a:latin typeface="楷体" panose="02010609060101010101" pitchFamily="49" charset="-122"/>
              <a:ea typeface="楷体" panose="02010609060101010101" pitchFamily="49" charset="-122"/>
            </a:endParaRPr>
          </a:p>
        </p:txBody>
      </p:sp>
      <p:sp>
        <p:nvSpPr>
          <p:cNvPr id="27661" name="Text Box 36"/>
          <p:cNvSpPr/>
          <p:nvPr/>
        </p:nvSpPr>
        <p:spPr>
          <a:xfrm>
            <a:off x="4716462" y="1844675"/>
            <a:ext cx="1800225" cy="461962"/>
          </a:xfrm>
          <a:prstGeom prst="rect">
            <a:avLst/>
          </a:prstGeom>
          <a:solidFill>
            <a:srgbClr val="FFFFCC"/>
          </a:solidFill>
          <a:ln w="57150" cap="sq">
            <a:solidFill>
              <a:srgbClr val="9933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黑体" panose="02010609060101010101" pitchFamily="49" charset="-122"/>
                <a:ea typeface="黑体" panose="02010609060101010101" pitchFamily="49" charset="-122"/>
              </a:rPr>
              <a:t>财产课税</a:t>
            </a:r>
            <a:endParaRPr kumimoji="1" lang="zh-CN" altLang="en-US" b="1">
              <a:solidFill>
                <a:srgbClr val="0000FF"/>
              </a:solidFill>
              <a:latin typeface="黑体" panose="02010609060101010101" pitchFamily="49" charset="-122"/>
              <a:ea typeface="黑体" panose="02010609060101010101" pitchFamily="49" charset="-122"/>
            </a:endParaRPr>
          </a:p>
        </p:txBody>
      </p:sp>
      <p:sp>
        <p:nvSpPr>
          <p:cNvPr id="27662" name="AutoShape 37"/>
          <p:cNvSpPr/>
          <p:nvPr/>
        </p:nvSpPr>
        <p:spPr>
          <a:xfrm>
            <a:off x="5435600" y="2420938"/>
            <a:ext cx="215900" cy="503238"/>
          </a:xfrm>
          <a:prstGeom prst="downArrow">
            <a:avLst>
              <a:gd name="adj1" fmla="val 50000"/>
              <a:gd name="adj2" fmla="val 58272"/>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63" name="Text Box 38"/>
          <p:cNvSpPr/>
          <p:nvPr/>
        </p:nvSpPr>
        <p:spPr>
          <a:xfrm>
            <a:off x="4716462" y="2924175"/>
            <a:ext cx="1657350" cy="2006600"/>
          </a:xfrm>
          <a:prstGeom prst="rect">
            <a:avLst/>
          </a:prstGeom>
          <a:solidFill>
            <a:srgbClr val="FFFFCC"/>
          </a:solidFill>
          <a:ln w="57150" cap="sq">
            <a:solidFill>
              <a:srgbClr val="9933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楷体" panose="02010609060101010101" pitchFamily="49" charset="-122"/>
                <a:ea typeface="楷体" panose="02010609060101010101" pitchFamily="49" charset="-122"/>
              </a:rPr>
              <a:t>以各类动产和不动产的数量或价值为课税对象</a:t>
            </a:r>
            <a:r>
              <a:rPr kumimoji="1" lang="zh-CN" altLang="en-US" sz="2600" b="1">
                <a:solidFill>
                  <a:srgbClr val="0000FF"/>
                </a:solidFill>
                <a:latin typeface="楷体" panose="02010609060101010101" pitchFamily="49" charset="-122"/>
                <a:ea typeface="楷体" panose="02010609060101010101" pitchFamily="49" charset="-122"/>
              </a:rPr>
              <a:t> </a:t>
            </a:r>
            <a:endParaRPr kumimoji="1" lang="zh-CN" altLang="en-US" sz="2600" b="1">
              <a:solidFill>
                <a:srgbClr val="0000FF"/>
              </a:solidFill>
              <a:latin typeface="楷体" panose="02010609060101010101" pitchFamily="49" charset="-122"/>
              <a:ea typeface="楷体" panose="02010609060101010101" pitchFamily="49" charset="-122"/>
            </a:endParaRPr>
          </a:p>
        </p:txBody>
      </p:sp>
      <p:sp>
        <p:nvSpPr>
          <p:cNvPr id="27664" name="AutoShape 39"/>
          <p:cNvSpPr>
            <a:spLocks noChangeArrowheads="1"/>
          </p:cNvSpPr>
          <p:nvPr/>
        </p:nvSpPr>
        <p:spPr bwMode="auto">
          <a:xfrm>
            <a:off x="323850" y="5516563"/>
            <a:ext cx="8569325" cy="1150937"/>
          </a:xfrm>
          <a:prstGeom prst="horizontalScroll">
            <a:avLst>
              <a:gd name="adj" fmla="val 12500"/>
            </a:avLst>
          </a:prstGeom>
          <a:solidFill>
            <a:srgbClr val="FFFFFF"/>
          </a:solidFill>
          <a:ln w="38100">
            <a:solidFill>
              <a:schemeClr val="accent1">
                <a:lumMod val="60000"/>
                <a:lumOff val="40000"/>
              </a:schemeClr>
            </a:solidFill>
            <a:round/>
          </a:ln>
          <a:effectLst/>
        </p:spPr>
        <p:txBody>
          <a:bodyPr wrap="none" lIns="90000" tIns="46800" rIns="90000" bIns="46800"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marR="0" lvl="0" indent="0" algn="ctr" eaLnBrk="1" hangingPunct="1"/>
            <a:r>
              <a:rPr lang="zh-CN" altLang="en-US" sz="2300" b="1">
                <a:solidFill>
                  <a:srgbClr val="000000"/>
                </a:solidFill>
                <a:latin typeface="楷体" panose="02010609060101010101" pitchFamily="49" charset="-122"/>
                <a:ea typeface="楷体" panose="02010609060101010101" pitchFamily="49" charset="-122"/>
              </a:rPr>
              <a:t>按课税对象性质分类的主要意义在于</a:t>
            </a:r>
            <a:endParaRPr lang="en-US" altLang="zh-CN" sz="2300" b="1">
              <a:solidFill>
                <a:srgbClr val="000000"/>
              </a:solidFill>
              <a:latin typeface="楷体" panose="02010609060101010101" pitchFamily="49" charset="-122"/>
              <a:ea typeface="楷体" panose="02010609060101010101" pitchFamily="49" charset="-122"/>
            </a:endParaRPr>
          </a:p>
          <a:p>
            <a:pPr marL="0" marR="0" lvl="0" indent="0" algn="ctr" eaLnBrk="1" hangingPunct="1"/>
            <a:r>
              <a:rPr lang="zh-CN" altLang="en-US" sz="2300" b="1">
                <a:solidFill>
                  <a:srgbClr val="000000"/>
                </a:solidFill>
                <a:latin typeface="楷体" panose="02010609060101010101" pitchFamily="49" charset="-122"/>
                <a:ea typeface="楷体" panose="02010609060101010101" pitchFamily="49" charset="-122"/>
              </a:rPr>
              <a:t>分析各类税种的性质和经济作用，为合理设计税制提供前提条件。</a:t>
            </a:r>
            <a:endParaRPr lang="zh-CN" altLang="en-US" sz="2300" b="1">
              <a:solidFill>
                <a:srgbClr val="000000"/>
              </a:solidFill>
              <a:latin typeface="楷体" panose="02010609060101010101" pitchFamily="49" charset="-122"/>
              <a:ea typeface="楷体" panose="02010609060101010101" pitchFamily="49" charset="-122"/>
            </a:endParaRPr>
          </a:p>
        </p:txBody>
      </p:sp>
      <p:sp>
        <p:nvSpPr>
          <p:cNvPr id="27665" name="AutoShape 40"/>
          <p:cNvSpPr/>
          <p:nvPr/>
        </p:nvSpPr>
        <p:spPr>
          <a:xfrm>
            <a:off x="6948488" y="1052512"/>
            <a:ext cx="304800" cy="792162"/>
          </a:xfrm>
          <a:prstGeom prst="downArrow">
            <a:avLst>
              <a:gd name="adj1" fmla="val 50000"/>
              <a:gd name="adj2" fmla="val 64974"/>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66" name="AutoShape 41"/>
          <p:cNvSpPr/>
          <p:nvPr/>
        </p:nvSpPr>
        <p:spPr>
          <a:xfrm>
            <a:off x="8027988" y="1052512"/>
            <a:ext cx="304800" cy="792162"/>
          </a:xfrm>
          <a:prstGeom prst="downArrow">
            <a:avLst>
              <a:gd name="adj1" fmla="val 50000"/>
              <a:gd name="adj2" fmla="val 64974"/>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27667" name="Text Box 42"/>
          <p:cNvSpPr/>
          <p:nvPr/>
        </p:nvSpPr>
        <p:spPr>
          <a:xfrm>
            <a:off x="6659562" y="1844675"/>
            <a:ext cx="1152525" cy="2762250"/>
          </a:xfrm>
          <a:prstGeom prst="rect">
            <a:avLst/>
          </a:prstGeom>
          <a:solidFill>
            <a:srgbClr val="FFFFCC"/>
          </a:solidFill>
          <a:ln w="57150" cap="sq">
            <a:solidFill>
              <a:srgbClr val="9933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黑体" panose="02010609060101010101" pitchFamily="49" charset="-122"/>
                <a:ea typeface="黑体" panose="02010609060101010101" pitchFamily="49" charset="-122"/>
              </a:rPr>
              <a:t>资源税</a:t>
            </a:r>
            <a:r>
              <a:rPr kumimoji="1" lang="zh-CN" altLang="en-US" b="1">
                <a:solidFill>
                  <a:srgbClr val="0000FF"/>
                </a:solidFill>
                <a:latin typeface="Times New Roman" panose="02020603050405020304" pitchFamily="18" charset="0"/>
              </a:rPr>
              <a:t>：</a:t>
            </a:r>
            <a:endParaRPr kumimoji="1" lang="zh-CN" altLang="en-US" b="1">
              <a:solidFill>
                <a:srgbClr val="0000FF"/>
              </a:solidFill>
              <a:latin typeface="Times New Roman" panose="02020603050405020304" pitchFamily="18" charset="0"/>
            </a:endParaRPr>
          </a:p>
          <a:p>
            <a:pPr marL="0" lvl="0" indent="0" eaLnBrk="1" hangingPunct="1">
              <a:spcBef>
                <a:spcPct val="50000"/>
              </a:spcBef>
            </a:pPr>
            <a:r>
              <a:rPr kumimoji="1" lang="zh-CN" altLang="en-US" sz="2300" b="1">
                <a:solidFill>
                  <a:srgbClr val="0000FF"/>
                </a:solidFill>
                <a:latin typeface="楷体" panose="02010609060101010101" pitchFamily="49" charset="-122"/>
                <a:ea typeface="楷体" panose="02010609060101010101" pitchFamily="49" charset="-122"/>
              </a:rPr>
              <a:t>以资源的绝对收益和级差收益为课税对象</a:t>
            </a:r>
            <a:r>
              <a:rPr kumimoji="1" lang="zh-CN" altLang="en-US" sz="2300">
                <a:solidFill>
                  <a:srgbClr val="0000FF"/>
                </a:solidFill>
                <a:latin typeface="楷体" panose="02010609060101010101" pitchFamily="49" charset="-122"/>
                <a:ea typeface="楷体" panose="02010609060101010101" pitchFamily="49" charset="-122"/>
              </a:rPr>
              <a:t> </a:t>
            </a:r>
            <a:endParaRPr kumimoji="1" lang="zh-CN" altLang="en-US" sz="2300">
              <a:solidFill>
                <a:srgbClr val="0000FF"/>
              </a:solidFill>
              <a:latin typeface="楷体" panose="02010609060101010101" pitchFamily="49" charset="-122"/>
              <a:ea typeface="楷体" panose="02010609060101010101" pitchFamily="49" charset="-122"/>
            </a:endParaRPr>
          </a:p>
        </p:txBody>
      </p:sp>
      <p:sp>
        <p:nvSpPr>
          <p:cNvPr id="27668" name="Text Box 44"/>
          <p:cNvSpPr/>
          <p:nvPr/>
        </p:nvSpPr>
        <p:spPr>
          <a:xfrm>
            <a:off x="7991475" y="1844675"/>
            <a:ext cx="901700" cy="3160712"/>
          </a:xfrm>
          <a:prstGeom prst="rect">
            <a:avLst/>
          </a:prstGeom>
          <a:solidFill>
            <a:srgbClr val="FFFFCC"/>
          </a:solidFill>
          <a:ln w="57150" cap="sq">
            <a:solidFill>
              <a:srgbClr val="993300"/>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rgbClr val="0000FF"/>
                </a:solidFill>
                <a:latin typeface="黑体" panose="02010609060101010101" pitchFamily="49" charset="-122"/>
                <a:ea typeface="黑体" panose="02010609060101010101" pitchFamily="49" charset="-122"/>
              </a:rPr>
              <a:t>行为税：</a:t>
            </a:r>
            <a:endParaRPr kumimoji="1" lang="zh-CN" altLang="en-US" b="1">
              <a:solidFill>
                <a:srgbClr val="0000FF"/>
              </a:solidFill>
              <a:latin typeface="黑体" panose="02010609060101010101" pitchFamily="49" charset="-122"/>
              <a:ea typeface="黑体" panose="02010609060101010101" pitchFamily="49" charset="-122"/>
            </a:endParaRPr>
          </a:p>
          <a:p>
            <a:pPr marL="0" lvl="0" indent="0" eaLnBrk="1" hangingPunct="1">
              <a:spcBef>
                <a:spcPct val="50000"/>
              </a:spcBef>
            </a:pPr>
            <a:r>
              <a:rPr kumimoji="1" lang="zh-CN" altLang="en-US" sz="2300" b="1">
                <a:solidFill>
                  <a:srgbClr val="0000FF"/>
                </a:solidFill>
                <a:latin typeface="楷体" panose="02010609060101010101" pitchFamily="49" charset="-122"/>
                <a:ea typeface="楷体" panose="02010609060101010101" pitchFamily="49" charset="-122"/>
              </a:rPr>
              <a:t>以特定行为作为课税对象 </a:t>
            </a:r>
            <a:endParaRPr kumimoji="1" lang="zh-CN" altLang="en-US" sz="2300" b="1">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childTnLst>
                                    <p:set>
                                      <p:cBhvr additive="base">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ppt_w</p:attrName>
                                        </p:attrNameLst>
                                      </p:cBhvr>
                                      <p:tavLst>
                                        <p:tav tm="0">
                                          <p:val>
                                            <p:fltVal val="0"/>
                                          </p:val>
                                        </p:tav>
                                        <p:tav tm="100000">
                                          <p:val>
                                            <p:strVal val="#ppt_w"/>
                                          </p:val>
                                        </p:tav>
                                      </p:tavLst>
                                    </p:anim>
                                    <p:anim calcmode="lin" valueType="num">
                                      <p:cBhvr additive="base">
                                        <p:cTn id="8" dur="500" fill="hold"/>
                                        <p:tgtEl>
                                          <p:spTgt spid="2765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childTnLst>
                                    <p:set>
                                      <p:cBhvr additive="base">
                                        <p:cTn id="12" dur="1" fill="hold">
                                          <p:stCondLst>
                                            <p:cond delay="0"/>
                                          </p:stCondLst>
                                        </p:cTn>
                                        <p:tgtEl>
                                          <p:spTgt spid="27651"/>
                                        </p:tgtEl>
                                        <p:attrNameLst>
                                          <p:attrName>style.visibility</p:attrName>
                                        </p:attrNameLst>
                                      </p:cBhvr>
                                      <p:to>
                                        <p:strVal val="visible"/>
                                      </p:to>
                                    </p:set>
                                    <p:animEffect transition="in" filter="dissolve">
                                      <p:cBhvr additive="base">
                                        <p:cTn id="13" dur="500"/>
                                        <p:tgtEl>
                                          <p:spTgt spid="2765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2" nodeType="clickEffect">
                                  <p:childTnLst>
                                    <p:set>
                                      <p:cBhvr additive="base">
                                        <p:cTn id="17" dur="1" fill="hold">
                                          <p:stCondLst>
                                            <p:cond delay="0"/>
                                          </p:stCondLst>
                                        </p:cTn>
                                        <p:tgtEl>
                                          <p:spTgt spid="27652"/>
                                        </p:tgtEl>
                                        <p:attrNameLst>
                                          <p:attrName>style.visibility</p:attrName>
                                        </p:attrNameLst>
                                      </p:cBhvr>
                                      <p:to>
                                        <p:strVal val="visible"/>
                                      </p:to>
                                    </p:set>
                                    <p:animEffect transition="in" filter="barn(inHorizontal)">
                                      <p:cBhvr additive="base">
                                        <p:cTn id="18" dur="500"/>
                                        <p:tgtEl>
                                          <p:spTgt spid="2765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grpId="7" nodeType="clickEffect">
                                  <p:childTnLst>
                                    <p:set>
                                      <p:cBhvr additive="base">
                                        <p:cTn id="22" dur="1" fill="hold">
                                          <p:stCondLst>
                                            <p:cond delay="0"/>
                                          </p:stCondLst>
                                        </p:cTn>
                                        <p:tgtEl>
                                          <p:spTgt spid="27657"/>
                                        </p:tgtEl>
                                        <p:attrNameLst>
                                          <p:attrName>style.visibility</p:attrName>
                                        </p:attrNameLst>
                                      </p:cBhvr>
                                      <p:to>
                                        <p:strVal val="visible"/>
                                      </p:to>
                                    </p:set>
                                    <p:animEffect transition="in" filter="diamond(out)">
                                      <p:cBhvr additive="base">
                                        <p:cTn id="23" dur="500"/>
                                        <p:tgtEl>
                                          <p:spTgt spid="27657"/>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8" nodeType="clickEffect">
                                  <p:childTnLst>
                                    <p:set>
                                      <p:cBhvr additive="base">
                                        <p:cTn id="27" dur="1" fill="hold">
                                          <p:stCondLst>
                                            <p:cond delay="0"/>
                                          </p:stCondLst>
                                        </p:cTn>
                                        <p:tgtEl>
                                          <p:spTgt spid="27658"/>
                                        </p:tgtEl>
                                        <p:attrNameLst>
                                          <p:attrName>style.visibility</p:attrName>
                                        </p:attrNameLst>
                                      </p:cBhvr>
                                      <p:to>
                                        <p:strVal val="visible"/>
                                      </p:to>
                                    </p:set>
                                    <p:animEffect transition="in" filter="strips(downLeft)">
                                      <p:cBhvr additive="base">
                                        <p:cTn id="28" dur="500"/>
                                        <p:tgtEl>
                                          <p:spTgt spid="2765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grpId="6" nodeType="clickEffect">
                                  <p:childTnLst>
                                    <p:set>
                                      <p:cBhvr additive="base">
                                        <p:cTn id="32" dur="1" fill="hold">
                                          <p:stCondLst>
                                            <p:cond delay="0"/>
                                          </p:stCondLst>
                                        </p:cTn>
                                        <p:tgtEl>
                                          <p:spTgt spid="27656"/>
                                        </p:tgtEl>
                                        <p:attrNameLst>
                                          <p:attrName>style.visibility</p:attrName>
                                        </p:attrNameLst>
                                      </p:cBhvr>
                                      <p:to>
                                        <p:strVal val="visible"/>
                                      </p:to>
                                    </p:set>
                                    <p:anim calcmode="lin" valueType="num">
                                      <p:cBhvr additive="base">
                                        <p:cTn id="33" dur="500" fill="hold"/>
                                        <p:tgtEl>
                                          <p:spTgt spid="27656"/>
                                        </p:tgtEl>
                                        <p:attrNameLst>
                                          <p:attrName>ppt_x</p:attrName>
                                        </p:attrNameLst>
                                      </p:cBhvr>
                                      <p:tavLst>
                                        <p:tav tm="0">
                                          <p:val>
                                            <p:strVal val="1+#ppt_w/2"/>
                                          </p:val>
                                        </p:tav>
                                        <p:tav tm="100000">
                                          <p:val>
                                            <p:strVal val="#ppt_x"/>
                                          </p:val>
                                        </p:tav>
                                      </p:tavLst>
                                    </p:anim>
                                    <p:anim calcmode="lin" valueType="num">
                                      <p:cBhvr additive="base">
                                        <p:cTn id="34"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3" nodeType="clickEffect">
                                  <p:childTnLst>
                                    <p:set>
                                      <p:cBhvr additive="base">
                                        <p:cTn id="38" dur="1" fill="hold">
                                          <p:stCondLst>
                                            <p:cond delay="0"/>
                                          </p:stCondLst>
                                        </p:cTn>
                                        <p:tgtEl>
                                          <p:spTgt spid="27653"/>
                                        </p:tgtEl>
                                        <p:attrNameLst>
                                          <p:attrName>style.visibility</p:attrName>
                                        </p:attrNameLst>
                                      </p:cBhvr>
                                      <p:to>
                                        <p:strVal val="visible"/>
                                      </p:to>
                                    </p:set>
                                    <p:animEffect transition="in" filter="checkerboard(across)">
                                      <p:cBhvr additive="base">
                                        <p:cTn id="39" dur="500"/>
                                        <p:tgtEl>
                                          <p:spTgt spid="2765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4" nodeType="clickEffect">
                                  <p:childTnLst>
                                    <p:set>
                                      <p:cBhvr additive="base">
                                        <p:cTn id="43" dur="1" fill="hold">
                                          <p:stCondLst>
                                            <p:cond delay="0"/>
                                          </p:stCondLst>
                                        </p:cTn>
                                        <p:tgtEl>
                                          <p:spTgt spid="27654"/>
                                        </p:tgtEl>
                                        <p:attrNameLst>
                                          <p:attrName>style.visibility</p:attrName>
                                        </p:attrNameLst>
                                      </p:cBhvr>
                                      <p:to>
                                        <p:strVal val="visible"/>
                                      </p:to>
                                    </p:set>
                                    <p:anim calcmode="lin" valueType="num">
                                      <p:cBhvr additive="base">
                                        <p:cTn id="44" dur="500" fill="hold"/>
                                        <p:tgtEl>
                                          <p:spTgt spid="27654"/>
                                        </p:tgtEl>
                                        <p:attrNameLst>
                                          <p:attrName>ppt_x</p:attrName>
                                        </p:attrNameLst>
                                      </p:cBhvr>
                                      <p:tavLst>
                                        <p:tav tm="0">
                                          <p:val>
                                            <p:strVal val="1+#ppt_w/2"/>
                                          </p:val>
                                        </p:tav>
                                        <p:tav tm="100000">
                                          <p:val>
                                            <p:strVal val="#ppt_x"/>
                                          </p:val>
                                        </p:tav>
                                      </p:tavLst>
                                    </p:anim>
                                    <p:anim calcmode="lin" valueType="num">
                                      <p:cBhvr additive="base">
                                        <p:cTn id="45"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9" nodeType="clickEffect">
                                  <p:childTnLst>
                                    <p:set>
                                      <p:cBhvr additive="base">
                                        <p:cTn id="49" dur="1" fill="hold">
                                          <p:stCondLst>
                                            <p:cond delay="0"/>
                                          </p:stCondLst>
                                        </p:cTn>
                                        <p:tgtEl>
                                          <p:spTgt spid="27659"/>
                                        </p:tgtEl>
                                        <p:attrNameLst>
                                          <p:attrName>style.visibility</p:attrName>
                                        </p:attrNameLst>
                                      </p:cBhvr>
                                      <p:to>
                                        <p:strVal val="visible"/>
                                      </p:to>
                                    </p:set>
                                    <p:animEffect transition="in" filter="strips(downLeft)">
                                      <p:cBhvr additive="base">
                                        <p:cTn id="50" dur="500"/>
                                        <p:tgtEl>
                                          <p:spTgt spid="2765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10" nodeType="clickEffect">
                                  <p:childTnLst>
                                    <p:set>
                                      <p:cBhvr additive="base">
                                        <p:cTn id="54" dur="1" fill="hold">
                                          <p:stCondLst>
                                            <p:cond delay="0"/>
                                          </p:stCondLst>
                                        </p:cTn>
                                        <p:tgtEl>
                                          <p:spTgt spid="27660"/>
                                        </p:tgtEl>
                                        <p:attrNameLst>
                                          <p:attrName>style.visibility</p:attrName>
                                        </p:attrNameLst>
                                      </p:cBhvr>
                                      <p:to>
                                        <p:strVal val="visible"/>
                                      </p:to>
                                    </p:set>
                                    <p:anim calcmode="lin" valueType="num">
                                      <p:cBhvr additive="base">
                                        <p:cTn id="55" dur="500" fill="hold"/>
                                        <p:tgtEl>
                                          <p:spTgt spid="27660"/>
                                        </p:tgtEl>
                                        <p:attrNameLst>
                                          <p:attrName>ppt_x</p:attrName>
                                        </p:attrNameLst>
                                      </p:cBhvr>
                                      <p:tavLst>
                                        <p:tav tm="0">
                                          <p:val>
                                            <p:strVal val="1+#ppt_w/2"/>
                                          </p:val>
                                        </p:tav>
                                        <p:tav tm="100000">
                                          <p:val>
                                            <p:strVal val="#ppt_x"/>
                                          </p:val>
                                        </p:tav>
                                      </p:tavLst>
                                    </p:anim>
                                    <p:anim calcmode="lin" valueType="num">
                                      <p:cBhvr additive="base">
                                        <p:cTn id="56" dur="500" fill="hold"/>
                                        <p:tgtEl>
                                          <p:spTgt spid="2766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5" nodeType="clickEffect">
                                  <p:childTnLst>
                                    <p:set>
                                      <p:cBhvr additive="base">
                                        <p:cTn id="60" dur="1" fill="hold">
                                          <p:stCondLst>
                                            <p:cond delay="0"/>
                                          </p:stCondLst>
                                        </p:cTn>
                                        <p:tgtEl>
                                          <p:spTgt spid="27655"/>
                                        </p:tgtEl>
                                        <p:attrNameLst>
                                          <p:attrName>style.visibility</p:attrName>
                                        </p:attrNameLst>
                                      </p:cBhvr>
                                      <p:to>
                                        <p:strVal val="visible"/>
                                      </p:to>
                                    </p:set>
                                    <p:animEffect transition="in" filter="strips(downLeft)">
                                      <p:cBhvr additive="base">
                                        <p:cTn id="61" dur="500"/>
                                        <p:tgtEl>
                                          <p:spTgt spid="2765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11" nodeType="clickEffect">
                                  <p:childTnLst>
                                    <p:set>
                                      <p:cBhvr additive="base">
                                        <p:cTn id="65" dur="1" fill="hold">
                                          <p:stCondLst>
                                            <p:cond delay="0"/>
                                          </p:stCondLst>
                                        </p:cTn>
                                        <p:tgtEl>
                                          <p:spTgt spid="27661"/>
                                        </p:tgtEl>
                                        <p:attrNameLst>
                                          <p:attrName>style.visibility</p:attrName>
                                        </p:attrNameLst>
                                      </p:cBhvr>
                                      <p:to>
                                        <p:strVal val="visible"/>
                                      </p:to>
                                    </p:set>
                                    <p:anim calcmode="lin" valueType="num">
                                      <p:cBhvr additive="base">
                                        <p:cTn id="66" dur="500" fill="hold"/>
                                        <p:tgtEl>
                                          <p:spTgt spid="27661"/>
                                        </p:tgtEl>
                                        <p:attrNameLst>
                                          <p:attrName>ppt_x</p:attrName>
                                        </p:attrNameLst>
                                      </p:cBhvr>
                                      <p:tavLst>
                                        <p:tav tm="0">
                                          <p:val>
                                            <p:strVal val="1+#ppt_w/2"/>
                                          </p:val>
                                        </p:tav>
                                        <p:tav tm="100000">
                                          <p:val>
                                            <p:strVal val="#ppt_x"/>
                                          </p:val>
                                        </p:tav>
                                      </p:tavLst>
                                    </p:anim>
                                    <p:anim calcmode="lin" valueType="num">
                                      <p:cBhvr additive="base">
                                        <p:cTn id="67" dur="500" fill="hold"/>
                                        <p:tgtEl>
                                          <p:spTgt spid="27661"/>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grpId="12" nodeType="clickEffect">
                                  <p:childTnLst>
                                    <p:set>
                                      <p:cBhvr additive="base">
                                        <p:cTn id="71" dur="1" fill="hold">
                                          <p:stCondLst>
                                            <p:cond delay="0"/>
                                          </p:stCondLst>
                                        </p:cTn>
                                        <p:tgtEl>
                                          <p:spTgt spid="27662"/>
                                        </p:tgtEl>
                                        <p:attrNameLst>
                                          <p:attrName>style.visibility</p:attrName>
                                        </p:attrNameLst>
                                      </p:cBhvr>
                                      <p:to>
                                        <p:strVal val="visible"/>
                                      </p:to>
                                    </p:set>
                                    <p:animEffect transition="in" filter="strips(downLeft)">
                                      <p:cBhvr additive="base">
                                        <p:cTn id="72" dur="500"/>
                                        <p:tgtEl>
                                          <p:spTgt spid="27662"/>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6" fill="hold" grpId="13" nodeType="clickEffect">
                                  <p:childTnLst>
                                    <p:set>
                                      <p:cBhvr additive="base">
                                        <p:cTn id="76" dur="1" fill="hold">
                                          <p:stCondLst>
                                            <p:cond delay="0"/>
                                          </p:stCondLst>
                                        </p:cTn>
                                        <p:tgtEl>
                                          <p:spTgt spid="27663"/>
                                        </p:tgtEl>
                                        <p:attrNameLst>
                                          <p:attrName>style.visibility</p:attrName>
                                        </p:attrNameLst>
                                      </p:cBhvr>
                                      <p:to>
                                        <p:strVal val="visible"/>
                                      </p:to>
                                    </p:set>
                                    <p:anim calcmode="lin" valueType="num">
                                      <p:cBhvr additive="base">
                                        <p:cTn id="77" dur="500" fill="hold"/>
                                        <p:tgtEl>
                                          <p:spTgt spid="27663"/>
                                        </p:tgtEl>
                                        <p:attrNameLst>
                                          <p:attrName>ppt_x</p:attrName>
                                        </p:attrNameLst>
                                      </p:cBhvr>
                                      <p:tavLst>
                                        <p:tav tm="0">
                                          <p:val>
                                            <p:strVal val="1+#ppt_w/2"/>
                                          </p:val>
                                        </p:tav>
                                        <p:tav tm="100000">
                                          <p:val>
                                            <p:strVal val="#ppt_x"/>
                                          </p:val>
                                        </p:tav>
                                      </p:tavLst>
                                    </p:anim>
                                    <p:anim calcmode="lin" valueType="num">
                                      <p:cBhvr additive="base">
                                        <p:cTn id="78" dur="500" fill="hold"/>
                                        <p:tgtEl>
                                          <p:spTgt spid="2766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15" nodeType="clickEffect">
                                  <p:childTnLst>
                                    <p:set>
                                      <p:cBhvr additive="base">
                                        <p:cTn id="82" dur="1" fill="hold">
                                          <p:stCondLst>
                                            <p:cond delay="0"/>
                                          </p:stCondLst>
                                        </p:cTn>
                                        <p:tgtEl>
                                          <p:spTgt spid="27665"/>
                                        </p:tgtEl>
                                        <p:attrNameLst>
                                          <p:attrName>style.visibility</p:attrName>
                                        </p:attrNameLst>
                                      </p:cBhvr>
                                      <p:to>
                                        <p:strVal val="visible"/>
                                      </p:to>
                                    </p:set>
                                    <p:animEffect transition="in" filter="strips(downLeft)">
                                      <p:cBhvr additive="base">
                                        <p:cTn id="83" dur="500"/>
                                        <p:tgtEl>
                                          <p:spTgt spid="27665"/>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6" fill="hold" grpId="17" nodeType="clickEffect">
                                  <p:childTnLst>
                                    <p:set>
                                      <p:cBhvr additive="base">
                                        <p:cTn id="87" dur="1" fill="hold">
                                          <p:stCondLst>
                                            <p:cond delay="0"/>
                                          </p:stCondLst>
                                        </p:cTn>
                                        <p:tgtEl>
                                          <p:spTgt spid="27667"/>
                                        </p:tgtEl>
                                        <p:attrNameLst>
                                          <p:attrName>style.visibility</p:attrName>
                                        </p:attrNameLst>
                                      </p:cBhvr>
                                      <p:to>
                                        <p:strVal val="visible"/>
                                      </p:to>
                                    </p:set>
                                    <p:anim calcmode="lin" valueType="num">
                                      <p:cBhvr additive="base">
                                        <p:cTn id="88" dur="500" fill="hold"/>
                                        <p:tgtEl>
                                          <p:spTgt spid="27667"/>
                                        </p:tgtEl>
                                        <p:attrNameLst>
                                          <p:attrName>ppt_x</p:attrName>
                                        </p:attrNameLst>
                                      </p:cBhvr>
                                      <p:tavLst>
                                        <p:tav tm="0">
                                          <p:val>
                                            <p:strVal val="1+#ppt_w/2"/>
                                          </p:val>
                                        </p:tav>
                                        <p:tav tm="100000">
                                          <p:val>
                                            <p:strVal val="#ppt_x"/>
                                          </p:val>
                                        </p:tav>
                                      </p:tavLst>
                                    </p:anim>
                                    <p:anim calcmode="lin" valueType="num">
                                      <p:cBhvr additive="base">
                                        <p:cTn id="89" dur="500" fill="hold"/>
                                        <p:tgtEl>
                                          <p:spTgt spid="27667"/>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16" nodeType="clickEffect">
                                  <p:childTnLst>
                                    <p:set>
                                      <p:cBhvr additive="base">
                                        <p:cTn id="93" dur="1" fill="hold">
                                          <p:stCondLst>
                                            <p:cond delay="0"/>
                                          </p:stCondLst>
                                        </p:cTn>
                                        <p:tgtEl>
                                          <p:spTgt spid="27666"/>
                                        </p:tgtEl>
                                        <p:attrNameLst>
                                          <p:attrName>style.visibility</p:attrName>
                                        </p:attrNameLst>
                                      </p:cBhvr>
                                      <p:to>
                                        <p:strVal val="visible"/>
                                      </p:to>
                                    </p:set>
                                    <p:animEffect transition="in" filter="strips(downLeft)">
                                      <p:cBhvr additive="base">
                                        <p:cTn id="94" dur="500"/>
                                        <p:tgtEl>
                                          <p:spTgt spid="27666"/>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6" fill="hold" grpId="18" nodeType="clickEffect">
                                  <p:childTnLst>
                                    <p:set>
                                      <p:cBhvr additive="base">
                                        <p:cTn id="98" dur="1" fill="hold">
                                          <p:stCondLst>
                                            <p:cond delay="0"/>
                                          </p:stCondLst>
                                        </p:cTn>
                                        <p:tgtEl>
                                          <p:spTgt spid="27668"/>
                                        </p:tgtEl>
                                        <p:attrNameLst>
                                          <p:attrName>style.visibility</p:attrName>
                                        </p:attrNameLst>
                                      </p:cBhvr>
                                      <p:to>
                                        <p:strVal val="visible"/>
                                      </p:to>
                                    </p:set>
                                    <p:anim calcmode="lin" valueType="num">
                                      <p:cBhvr additive="base">
                                        <p:cTn id="99" dur="500" fill="hold"/>
                                        <p:tgtEl>
                                          <p:spTgt spid="27668"/>
                                        </p:tgtEl>
                                        <p:attrNameLst>
                                          <p:attrName>ppt_x</p:attrName>
                                        </p:attrNameLst>
                                      </p:cBhvr>
                                      <p:tavLst>
                                        <p:tav tm="0">
                                          <p:val>
                                            <p:strVal val="1+#ppt_w/2"/>
                                          </p:val>
                                        </p:tav>
                                        <p:tav tm="100000">
                                          <p:val>
                                            <p:strVal val="#ppt_x"/>
                                          </p:val>
                                        </p:tav>
                                      </p:tavLst>
                                    </p:anim>
                                    <p:anim calcmode="lin" valueType="num">
                                      <p:cBhvr additive="base">
                                        <p:cTn id="100" dur="500" fill="hold"/>
                                        <p:tgtEl>
                                          <p:spTgt spid="2766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14" nodeType="clickEffect">
                                  <p:childTnLst>
                                    <p:set>
                                      <p:cBhvr additive="base">
                                        <p:cTn id="104" dur="1" fill="hold">
                                          <p:stCondLst>
                                            <p:cond delay="0"/>
                                          </p:stCondLst>
                                        </p:cTn>
                                        <p:tgtEl>
                                          <p:spTgt spid="27664"/>
                                        </p:tgtEl>
                                        <p:attrNameLst>
                                          <p:attrName>style.visibility</p:attrName>
                                        </p:attrNameLst>
                                      </p:cBhvr>
                                      <p:to>
                                        <p:strVal val="visible"/>
                                      </p:to>
                                    </p:set>
                                    <p:anim calcmode="lin" valueType="num">
                                      <p:cBhvr additive="base">
                                        <p:cTn id="105" dur="500" fill="hold"/>
                                        <p:tgtEl>
                                          <p:spTgt spid="27664"/>
                                        </p:tgtEl>
                                        <p:attrNameLst>
                                          <p:attrName>ppt_x</p:attrName>
                                        </p:attrNameLst>
                                      </p:cBhvr>
                                      <p:tavLst>
                                        <p:tav tm="0">
                                          <p:val>
                                            <p:strVal val="0-#ppt_w/2"/>
                                          </p:val>
                                        </p:tav>
                                        <p:tav tm="100000">
                                          <p:val>
                                            <p:strVal val="#ppt_x"/>
                                          </p:val>
                                        </p:tav>
                                      </p:tavLst>
                                    </p:anim>
                                    <p:anim calcmode="lin" valueType="num">
                                      <p:cBhvr additive="base">
                                        <p:cTn id="106" dur="500" fill="hold"/>
                                        <p:tgtEl>
                                          <p:spTgt spid="276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1" grpId="1" animBg="1"/>
      <p:bldP spid="27652" grpId="2" animBg="1"/>
      <p:bldP spid="27653" grpId="3" animBg="1"/>
      <p:bldP spid="27654" grpId="4" animBg="1"/>
      <p:bldP spid="27655" grpId="5" animBg="1"/>
      <p:bldP spid="27656" grpId="6" animBg="1"/>
      <p:bldP spid="27657" grpId="7" animBg="1"/>
      <p:bldP spid="27658" grpId="8" animBg="1"/>
      <p:bldP spid="27659" grpId="9" animBg="1"/>
      <p:bldP spid="27660" grpId="10" animBg="1"/>
      <p:bldP spid="27661" grpId="11" animBg="1"/>
      <p:bldP spid="27662" grpId="12" animBg="1"/>
      <p:bldP spid="27663" grpId="13" animBg="1"/>
      <p:bldP spid="27664" grpId="14" animBg="1"/>
      <p:bldP spid="27665" grpId="15" animBg="1"/>
      <p:bldP spid="27666" grpId="16" animBg="1"/>
      <p:bldP spid="27667" grpId="17" animBg="1"/>
      <p:bldP spid="27668" grpId="18"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179388" y="836612"/>
            <a:ext cx="8812212" cy="548322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en-US" altLang="zh-CN" sz="3200">
                <a:solidFill>
                  <a:schemeClr val="tx1"/>
                </a:solidFill>
                <a:latin typeface="黑体" panose="02010609060101010101" pitchFamily="49" charset="-122"/>
                <a:ea typeface="黑体" panose="02010609060101010101" pitchFamily="49" charset="-122"/>
              </a:rPr>
              <a:t>(1)</a:t>
            </a:r>
            <a:r>
              <a:rPr lang="zh-CN" altLang="en-US" sz="3200">
                <a:solidFill>
                  <a:schemeClr val="tx1"/>
                </a:solidFill>
                <a:latin typeface="黑体" panose="02010609060101010101" pitchFamily="49" charset="-122"/>
                <a:ea typeface="黑体" panose="02010609060101010101" pitchFamily="49" charset="-122"/>
              </a:rPr>
              <a:t>商品税</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商品税（也称为流转税），是以商品交换或提供劳务的流转额为课税对象的税收。</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rgbClr val="00CC00"/>
                </a:solidFill>
                <a:latin typeface="华文楷体" panose="02010600040101010101" pitchFamily="2" charset="-122"/>
                <a:ea typeface="华文楷体" panose="02010600040101010101" pitchFamily="2" charset="-122"/>
              </a:rPr>
              <a:t>	</a:t>
            </a:r>
            <a:r>
              <a:rPr lang="zh-CN" altLang="en-US" sz="3200">
                <a:solidFill>
                  <a:srgbClr val="0000FF"/>
                </a:solidFill>
                <a:latin typeface="华文楷体" panose="02010600040101010101" pitchFamily="2" charset="-122"/>
                <a:ea typeface="华文楷体" panose="02010600040101010101" pitchFamily="2" charset="-122"/>
              </a:rPr>
              <a:t>在我国，商品税是主体税种，占税收收入的</a:t>
            </a:r>
            <a:r>
              <a:rPr lang="en-US" altLang="zh-CN" sz="3200">
                <a:solidFill>
                  <a:srgbClr val="0000FF"/>
                </a:solidFill>
                <a:latin typeface="华文楷体" panose="02010600040101010101" pitchFamily="2" charset="-122"/>
                <a:ea typeface="华文楷体" panose="02010600040101010101" pitchFamily="2" charset="-122"/>
              </a:rPr>
              <a:t>50%</a:t>
            </a:r>
            <a:r>
              <a:rPr lang="zh-CN" altLang="en-US" sz="3200">
                <a:solidFill>
                  <a:srgbClr val="0000FF"/>
                </a:solidFill>
                <a:latin typeface="华文楷体" panose="02010600040101010101" pitchFamily="2" charset="-122"/>
                <a:ea typeface="华文楷体" panose="02010600040101010101" pitchFamily="2" charset="-122"/>
              </a:rPr>
              <a:t>以上（如</a:t>
            </a:r>
            <a:r>
              <a:rPr lang="en-US" altLang="zh-CN" sz="3200">
                <a:solidFill>
                  <a:srgbClr val="0000FF"/>
                </a:solidFill>
                <a:latin typeface="华文楷体" panose="02010600040101010101" pitchFamily="2" charset="-122"/>
                <a:ea typeface="华文楷体" panose="02010600040101010101" pitchFamily="2" charset="-122"/>
              </a:rPr>
              <a:t>2000-2009</a:t>
            </a:r>
            <a:r>
              <a:rPr lang="zh-CN" altLang="en-US" sz="3200">
                <a:solidFill>
                  <a:srgbClr val="0000FF"/>
                </a:solidFill>
                <a:latin typeface="华文楷体" panose="02010600040101010101" pitchFamily="2" charset="-122"/>
                <a:ea typeface="华文楷体" panose="02010600040101010101" pitchFamily="2" charset="-122"/>
              </a:rPr>
              <a:t>年我国商品税收入占税收收入的比重为</a:t>
            </a:r>
            <a:r>
              <a:rPr lang="en-US" altLang="zh-CN" sz="3200">
                <a:solidFill>
                  <a:srgbClr val="0000FF"/>
                </a:solidFill>
                <a:latin typeface="华文楷体" panose="02010600040101010101" pitchFamily="2" charset="-122"/>
                <a:ea typeface="华文楷体" panose="02010600040101010101" pitchFamily="2" charset="-122"/>
              </a:rPr>
              <a:t>70%</a:t>
            </a:r>
            <a:r>
              <a:rPr lang="zh-CN" altLang="en-US" sz="3200">
                <a:solidFill>
                  <a:srgbClr val="0000FF"/>
                </a:solidFill>
                <a:latin typeface="华文楷体" panose="02010600040101010101" pitchFamily="2" charset="-122"/>
                <a:ea typeface="华文楷体" panose="02010600040101010101" pitchFamily="2" charset="-122"/>
              </a:rPr>
              <a:t>以上，不仅远高于发达国家，也高于大多数发展中国家），其税种主要有：增值税、消费税、营业税、关税等等。</a:t>
            </a:r>
            <a:r>
              <a:rPr lang="zh-CN" altLang="en-US" sz="3600">
                <a:solidFill>
                  <a:srgbClr val="0000FF"/>
                </a:solidFill>
                <a:latin typeface="黑体" panose="02010609060101010101" pitchFamily="49" charset="-122"/>
                <a:ea typeface="黑体" panose="02010609060101010101" pitchFamily="49" charset="-122"/>
              </a:rPr>
              <a:t> </a:t>
            </a:r>
            <a:endParaRPr lang="zh-CN" altLang="en-US" sz="360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28674">
                                            <p:txEl>
                                              <p:pRg st="3" end="3"/>
                                            </p:txEl>
                                          </p:spTgt>
                                        </p:tgtEl>
                                        <p:attrNameLst>
                                          <p:attrName>style.visibility</p:attrName>
                                        </p:attrNameLst>
                                      </p:cBhvr>
                                      <p:to>
                                        <p:strVal val="visible"/>
                                      </p:to>
                                    </p:set>
                                    <p:anim to="" calcmode="lin" valueType="num">
                                      <p:cBhvr additive="base">
                                        <p:cTn id="7" dur="1" fill="hold"/>
                                        <p:tgtEl>
                                          <p:spTgt spid="28674">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endParaRPr lang="zh-CN" altLang="zh-CN" sz="3600">
              <a:ea typeface="宋体" panose="02010600030101010101" pitchFamily="2" charset="-122"/>
            </a:endParaRPr>
          </a:p>
        </p:txBody>
      </p:sp>
      <p:sp>
        <p:nvSpPr>
          <p:cNvPr id="29699" name="Rectangle 3"/>
          <p:cNvSpPr>
            <a:spLocks noGrp="1"/>
          </p:cNvSpPr>
          <p:nvPr>
            <p:ph type="body" idx="4294967295"/>
          </p:nvPr>
        </p:nvSpPr>
        <p:spPr>
          <a:xfrm>
            <a:off x="0" y="765175"/>
            <a:ext cx="9144000" cy="609282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buNone/>
            </a:pPr>
            <a:r>
              <a:rPr lang="en-US" altLang="zh-CN" sz="3200">
                <a:solidFill>
                  <a:schemeClr val="tx1"/>
                </a:solidFill>
                <a:latin typeface="黑体" panose="02010609060101010101" pitchFamily="49" charset="-122"/>
                <a:ea typeface="黑体" panose="02010609060101010101" pitchFamily="49" charset="-122"/>
              </a:rPr>
              <a:t>(2) </a:t>
            </a:r>
            <a:r>
              <a:rPr lang="zh-CN" altLang="en-US" sz="3200">
                <a:solidFill>
                  <a:schemeClr val="tx1"/>
                </a:solidFill>
                <a:latin typeface="黑体" panose="02010609060101010101" pitchFamily="49" charset="-122"/>
                <a:ea typeface="黑体" panose="02010609060101010101" pitchFamily="49" charset="-122"/>
              </a:rPr>
              <a:t>所得税</a:t>
            </a:r>
            <a:endParaRPr lang="zh-CN" altLang="en-US" sz="3200">
              <a:solidFill>
                <a:schemeClr val="tx1"/>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a:t>
            </a:r>
            <a:r>
              <a:rPr lang="zh-CN" altLang="en-US" sz="3200">
                <a:solidFill>
                  <a:srgbClr val="0000FF"/>
                </a:solidFill>
                <a:latin typeface="黑体" panose="02010609060101010101" pitchFamily="49" charset="-122"/>
                <a:ea typeface="黑体" panose="02010609060101010101" pitchFamily="49" charset="-122"/>
              </a:rPr>
              <a:t>是指以纳税人的应税所得额为征税对象的税收。分为企业所得税和个人所得税两大类。</a:t>
            </a:r>
            <a:endParaRPr lang="zh-CN" altLang="en-US" sz="3200">
              <a:solidFill>
                <a:srgbClr val="0000FF"/>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所得税的地位在我国呈上升的趋势，但上升速度慢。</a:t>
            </a:r>
            <a:endParaRPr lang="zh-CN" altLang="en-US" sz="3200">
              <a:solidFill>
                <a:schemeClr val="tx1"/>
              </a:solidFill>
              <a:latin typeface="黑体" panose="02010609060101010101" pitchFamily="49" charset="-122"/>
              <a:ea typeface="黑体" panose="02010609060101010101" pitchFamily="49" charset="-122"/>
            </a:endParaRPr>
          </a:p>
          <a:p>
            <a:pPr lvl="0">
              <a:buNone/>
            </a:pPr>
            <a:r>
              <a:rPr lang="zh-CN" altLang="en-US">
                <a:solidFill>
                  <a:srgbClr val="FF0000"/>
                </a:solidFill>
                <a:latin typeface="黑体" panose="02010609060101010101" pitchFamily="49" charset="-122"/>
                <a:ea typeface="黑体" panose="02010609060101010101" pitchFamily="49" charset="-122"/>
              </a:rPr>
              <a:t>	</a:t>
            </a:r>
            <a:r>
              <a:rPr lang="en-US" altLang="zh-CN">
                <a:solidFill>
                  <a:srgbClr val="FF0000"/>
                </a:solidFill>
                <a:latin typeface="黑体" panose="02010609060101010101" pitchFamily="49" charset="-122"/>
                <a:ea typeface="黑体" panose="02010609060101010101" pitchFamily="49" charset="-122"/>
              </a:rPr>
              <a:t>2009</a:t>
            </a:r>
            <a:r>
              <a:rPr lang="zh-CN" altLang="en-US">
                <a:solidFill>
                  <a:srgbClr val="FF0000"/>
                </a:solidFill>
                <a:latin typeface="黑体" panose="02010609060101010101" pitchFamily="49" charset="-122"/>
                <a:ea typeface="黑体" panose="02010609060101010101" pitchFamily="49" charset="-122"/>
              </a:rPr>
              <a:t>年，我国个人所得税收入</a:t>
            </a:r>
            <a:r>
              <a:rPr lang="en-US" altLang="zh-CN">
                <a:solidFill>
                  <a:srgbClr val="FF0000"/>
                </a:solidFill>
                <a:latin typeface="黑体" panose="02010609060101010101" pitchFamily="49" charset="-122"/>
                <a:ea typeface="黑体" panose="02010609060101010101" pitchFamily="49" charset="-122"/>
              </a:rPr>
              <a:t>3185.58</a:t>
            </a:r>
            <a:r>
              <a:rPr lang="zh-CN" altLang="en-US">
                <a:solidFill>
                  <a:srgbClr val="FF0000"/>
                </a:solidFill>
                <a:latin typeface="黑体" panose="02010609060101010101" pitchFamily="49" charset="-122"/>
                <a:ea typeface="黑体" panose="02010609060101010101" pitchFamily="49" charset="-122"/>
              </a:rPr>
              <a:t>亿元，企业所得税收入</a:t>
            </a:r>
            <a:r>
              <a:rPr lang="en-US" altLang="zh-CN">
                <a:solidFill>
                  <a:srgbClr val="FF0000"/>
                </a:solidFill>
                <a:latin typeface="黑体" panose="02010609060101010101" pitchFamily="49" charset="-122"/>
                <a:ea typeface="黑体" panose="02010609060101010101" pitchFamily="49" charset="-122"/>
              </a:rPr>
              <a:t>8779.25</a:t>
            </a:r>
            <a:r>
              <a:rPr lang="zh-CN" altLang="en-US">
                <a:solidFill>
                  <a:srgbClr val="FF0000"/>
                </a:solidFill>
                <a:latin typeface="黑体" panose="02010609060101010101" pitchFamily="49" charset="-122"/>
                <a:ea typeface="黑体" panose="02010609060101010101" pitchFamily="49" charset="-122"/>
              </a:rPr>
              <a:t>，国家税收总收入</a:t>
            </a:r>
            <a:r>
              <a:rPr lang="en-US" altLang="zh-CN">
                <a:solidFill>
                  <a:srgbClr val="FF0000"/>
                </a:solidFill>
                <a:latin typeface="黑体" panose="02010609060101010101" pitchFamily="49" charset="-122"/>
                <a:ea typeface="黑体" panose="02010609060101010101" pitchFamily="49" charset="-122"/>
              </a:rPr>
              <a:t>45621.97</a:t>
            </a:r>
            <a:r>
              <a:rPr lang="zh-CN" altLang="en-US">
                <a:solidFill>
                  <a:srgbClr val="FF0000"/>
                </a:solidFill>
                <a:latin typeface="黑体" panose="02010609060101010101" pitchFamily="49" charset="-122"/>
                <a:ea typeface="黑体" panose="02010609060101010101" pitchFamily="49" charset="-122"/>
              </a:rPr>
              <a:t>亿元，</a:t>
            </a:r>
            <a:r>
              <a:rPr lang="en-US" altLang="zh-CN">
                <a:solidFill>
                  <a:srgbClr val="FF0000"/>
                </a:solidFill>
                <a:latin typeface="黑体" panose="02010609060101010101" pitchFamily="49" charset="-122"/>
                <a:ea typeface="黑体" panose="02010609060101010101" pitchFamily="49" charset="-122"/>
              </a:rPr>
              <a:t>GDP249529.9</a:t>
            </a:r>
            <a:r>
              <a:rPr lang="zh-CN" altLang="en-US">
                <a:solidFill>
                  <a:srgbClr val="FF0000"/>
                </a:solidFill>
                <a:latin typeface="黑体" panose="02010609060101010101" pitchFamily="49" charset="-122"/>
                <a:ea typeface="黑体" panose="02010609060101010101" pitchFamily="49" charset="-122"/>
              </a:rPr>
              <a:t>亿元，所得税收入占税收收入的比重为（</a:t>
            </a:r>
            <a:r>
              <a:rPr lang="en-US" altLang="zh-CN">
                <a:solidFill>
                  <a:srgbClr val="FF0000"/>
                </a:solidFill>
                <a:latin typeface="黑体" panose="02010609060101010101" pitchFamily="49" charset="-122"/>
                <a:ea typeface="黑体" panose="02010609060101010101" pitchFamily="49" charset="-122"/>
              </a:rPr>
              <a:t>3185.58+8779.25</a:t>
            </a:r>
            <a:r>
              <a:rPr lang="zh-CN" altLang="en-US">
                <a:solidFill>
                  <a:srgbClr val="FF0000"/>
                </a:solidFill>
                <a:latin typeface="黑体" panose="02010609060101010101" pitchFamily="49" charset="-122"/>
                <a:ea typeface="黑体" panose="02010609060101010101" pitchFamily="49" charset="-122"/>
              </a:rPr>
              <a:t>）</a:t>
            </a:r>
            <a:r>
              <a:rPr lang="en-US" altLang="zh-CN">
                <a:solidFill>
                  <a:srgbClr val="FF0000"/>
                </a:solidFill>
                <a:latin typeface="黑体" panose="02010609060101010101" pitchFamily="49" charset="-122"/>
                <a:ea typeface="黑体" panose="02010609060101010101" pitchFamily="49" charset="-122"/>
              </a:rPr>
              <a:t>/45621.97=26.2%</a:t>
            </a:r>
            <a:r>
              <a:rPr lang="zh-CN" altLang="en-US">
                <a:solidFill>
                  <a:srgbClr val="FF0000"/>
                </a:solidFill>
                <a:latin typeface="黑体" panose="02010609060101010101" pitchFamily="49" charset="-122"/>
                <a:ea typeface="黑体" panose="02010609060101010101" pitchFamily="49" charset="-122"/>
              </a:rPr>
              <a:t>，其宏观税负为</a:t>
            </a:r>
            <a:r>
              <a:rPr lang="en-US" altLang="zh-CN">
                <a:solidFill>
                  <a:srgbClr val="FF0000"/>
                </a:solidFill>
                <a:latin typeface="黑体" panose="02010609060101010101" pitchFamily="49" charset="-122"/>
                <a:ea typeface="黑体" panose="02010609060101010101" pitchFamily="49" charset="-122"/>
              </a:rPr>
              <a:t>4.8%</a:t>
            </a:r>
            <a:r>
              <a:rPr lang="zh-CN" altLang="en-US">
                <a:solidFill>
                  <a:srgbClr val="FF0000"/>
                </a:solidFill>
                <a:latin typeface="黑体" panose="02010609060101010101" pitchFamily="49" charset="-122"/>
                <a:ea typeface="黑体" panose="02010609060101010101" pitchFamily="49" charset="-122"/>
              </a:rPr>
              <a:t>，而发达国家所得税收入一般占到税收收入的</a:t>
            </a:r>
            <a:r>
              <a:rPr lang="en-US" altLang="zh-CN">
                <a:solidFill>
                  <a:srgbClr val="FF0000"/>
                </a:solidFill>
                <a:latin typeface="黑体" panose="02010609060101010101" pitchFamily="49" charset="-122"/>
                <a:ea typeface="黑体" panose="02010609060101010101" pitchFamily="49" charset="-122"/>
              </a:rPr>
              <a:t>40-50%</a:t>
            </a:r>
            <a:r>
              <a:rPr lang="zh-CN" altLang="en-US">
                <a:solidFill>
                  <a:srgbClr val="FF0000"/>
                </a:solidFill>
                <a:latin typeface="黑体" panose="02010609060101010101" pitchFamily="49" charset="-122"/>
                <a:ea typeface="黑体" panose="02010609060101010101" pitchFamily="49" charset="-122"/>
              </a:rPr>
              <a:t>，其宏观税负约为</a:t>
            </a:r>
            <a:r>
              <a:rPr lang="en-US" altLang="zh-CN">
                <a:solidFill>
                  <a:srgbClr val="FF0000"/>
                </a:solidFill>
                <a:latin typeface="黑体" panose="02010609060101010101" pitchFamily="49" charset="-122"/>
                <a:ea typeface="黑体" panose="02010609060101010101" pitchFamily="49" charset="-122"/>
              </a:rPr>
              <a:t>12%-15%</a:t>
            </a:r>
            <a:r>
              <a:rPr lang="zh-CN" altLang="en-US">
                <a:solidFill>
                  <a:srgbClr val="FF0000"/>
                </a:solidFill>
                <a:latin typeface="黑体" panose="02010609060101010101" pitchFamily="49" charset="-122"/>
                <a:ea typeface="黑体" panose="02010609060101010101" pitchFamily="49" charset="-122"/>
              </a:rPr>
              <a:t>。 </a:t>
            </a:r>
            <a:endParaRPr lang="zh-CN" altLang="en-US">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29699">
                                            <p:txEl>
                                              <p:pRg st="3" end="3"/>
                                            </p:txEl>
                                          </p:spTgt>
                                        </p:tgtEl>
                                        <p:attrNameLst>
                                          <p:attrName>style.visibility</p:attrName>
                                        </p:attrNameLst>
                                      </p:cBhvr>
                                      <p:to>
                                        <p:strVal val="visible"/>
                                      </p:to>
                                    </p:set>
                                    <p:anim to="" calcmode="lin" valueType="num">
                                      <p:cBhvr additive="base">
                                        <p:cTn id="7" dur="1" fill="hold"/>
                                        <p:tgtEl>
                                          <p:spTgt spid="29699">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1258888" y="836612"/>
            <a:ext cx="7885112"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en-US" altLang="zh-CN" sz="3200">
                <a:solidFill>
                  <a:schemeClr val="tx1"/>
                </a:solidFill>
                <a:latin typeface="黑体" panose="02010609060101010101" pitchFamily="49" charset="-122"/>
                <a:ea typeface="黑体" panose="02010609060101010101" pitchFamily="49" charset="-122"/>
              </a:rPr>
              <a:t>(3) </a:t>
            </a:r>
            <a:r>
              <a:rPr lang="zh-CN" altLang="en-US" sz="3200">
                <a:solidFill>
                  <a:schemeClr val="tx1"/>
                </a:solidFill>
                <a:latin typeface="黑体" panose="02010609060101010101" pitchFamily="49" charset="-122"/>
                <a:ea typeface="黑体" panose="02010609060101010101" pitchFamily="49" charset="-122"/>
              </a:rPr>
              <a:t>财产税</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财产税是以各种应税财产（包括动产和不动产，有形财产和无形财产）为征税对象的税收。世界上财产税一般包括：一般财产税、遗产税、赠与税等；我国目前开征的房产税、契税以及准备开征的遗产税等。</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财产税的特点有：</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en-US" altLang="zh-CN" sz="3200">
                <a:solidFill>
                  <a:srgbClr val="0000FF"/>
                </a:solidFill>
                <a:latin typeface="黑体" panose="02010609060101010101" pitchFamily="49" charset="-122"/>
                <a:ea typeface="黑体" panose="02010609060101010101" pitchFamily="49" charset="-122"/>
              </a:rPr>
              <a:t>a.</a:t>
            </a:r>
            <a:r>
              <a:rPr lang="zh-CN" altLang="en-US" sz="3200">
                <a:solidFill>
                  <a:srgbClr val="0000FF"/>
                </a:solidFill>
                <a:latin typeface="黑体" panose="02010609060101010101" pitchFamily="49" charset="-122"/>
                <a:ea typeface="黑体" panose="02010609060101010101" pitchFamily="49" charset="-122"/>
              </a:rPr>
              <a:t>稳定性强，适宜地方征收</a:t>
            </a:r>
            <a:endParaRPr lang="zh-CN" altLang="en-US" sz="3200">
              <a:solidFill>
                <a:srgbClr val="0000FF"/>
              </a:solidFill>
              <a:latin typeface="黑体" panose="02010609060101010101" pitchFamily="49" charset="-122"/>
              <a:ea typeface="黑体" panose="02010609060101010101" pitchFamily="49" charset="-122"/>
            </a:endParaRPr>
          </a:p>
          <a:p>
            <a:pPr lvl="0">
              <a:lnSpc>
                <a:spcPct val="90000"/>
              </a:lnSpc>
              <a:buNone/>
            </a:pPr>
            <a:r>
              <a:rPr lang="en-US" altLang="zh-CN" sz="3200">
                <a:solidFill>
                  <a:srgbClr val="0000FF"/>
                </a:solidFill>
                <a:latin typeface="黑体" panose="02010609060101010101" pitchFamily="49" charset="-122"/>
                <a:ea typeface="黑体" panose="02010609060101010101" pitchFamily="49" charset="-122"/>
              </a:rPr>
              <a:t>b.</a:t>
            </a:r>
            <a:r>
              <a:rPr lang="zh-CN" altLang="en-US" sz="3200">
                <a:solidFill>
                  <a:srgbClr val="0000FF"/>
                </a:solidFill>
                <a:latin typeface="黑体" panose="02010609060101010101" pitchFamily="49" charset="-122"/>
                <a:ea typeface="黑体" panose="02010609060101010101" pitchFamily="49" charset="-122"/>
              </a:rPr>
              <a:t>不易转嫁，属于直接税种</a:t>
            </a:r>
            <a:endParaRPr lang="zh-CN" altLang="en-US" sz="3200">
              <a:solidFill>
                <a:srgbClr val="0000FF"/>
              </a:solidFill>
              <a:latin typeface="黑体" panose="02010609060101010101" pitchFamily="49" charset="-122"/>
              <a:ea typeface="黑体" panose="02010609060101010101" pitchFamily="49" charset="-122"/>
            </a:endParaRPr>
          </a:p>
          <a:p>
            <a:pPr lvl="0">
              <a:lnSpc>
                <a:spcPct val="90000"/>
              </a:lnSpc>
              <a:buNone/>
            </a:pPr>
            <a:r>
              <a:rPr lang="en-US" altLang="zh-CN" sz="3200">
                <a:solidFill>
                  <a:srgbClr val="0000FF"/>
                </a:solidFill>
                <a:latin typeface="黑体" panose="02010609060101010101" pitchFamily="49" charset="-122"/>
                <a:ea typeface="黑体" panose="02010609060101010101" pitchFamily="49" charset="-122"/>
              </a:rPr>
              <a:t>c.</a:t>
            </a:r>
            <a:r>
              <a:rPr lang="zh-CN" altLang="en-US" sz="3200">
                <a:solidFill>
                  <a:srgbClr val="0000FF"/>
                </a:solidFill>
                <a:latin typeface="黑体" panose="02010609060101010101" pitchFamily="49" charset="-122"/>
                <a:ea typeface="黑体" panose="02010609060101010101" pitchFamily="49" charset="-122"/>
              </a:rPr>
              <a:t>有一定程度的公平作用 </a:t>
            </a:r>
            <a:endParaRPr lang="zh-CN" altLang="en-US" sz="320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30722">
                                            <p:txEl>
                                              <p:pRg st="4" end="4"/>
                                            </p:txEl>
                                          </p:spTgt>
                                        </p:tgtEl>
                                        <p:attrNameLst>
                                          <p:attrName>style.visibility</p:attrName>
                                        </p:attrNameLst>
                                      </p:cBhvr>
                                      <p:to>
                                        <p:strVal val="visible"/>
                                      </p:to>
                                    </p:set>
                                    <p:anim to="" calcmode="lin" valueType="num">
                                      <p:cBhvr additive="base">
                                        <p:cTn id="7" dur="1" fill="hold"/>
                                        <p:tgtEl>
                                          <p:spTgt spid="30722">
                                            <p:txEl>
                                              <p:pRg st="4" end="4"/>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30722">
                                            <p:txEl>
                                              <p:pRg st="5" end="5"/>
                                            </p:txEl>
                                          </p:spTgt>
                                        </p:tgtEl>
                                        <p:attrNameLst>
                                          <p:attrName>style.visibility</p:attrName>
                                        </p:attrNameLst>
                                      </p:cBhvr>
                                      <p:to>
                                        <p:strVal val="visible"/>
                                      </p:to>
                                    </p:set>
                                    <p:anim to="" calcmode="lin" valueType="num">
                                      <p:cBhvr additive="base">
                                        <p:cTn id="12" dur="1" fill="hold"/>
                                        <p:tgtEl>
                                          <p:spTgt spid="30722">
                                            <p:txEl>
                                              <p:pRg st="5" end="5"/>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30722">
                                            <p:txEl>
                                              <p:pRg st="6" end="6"/>
                                            </p:txEl>
                                          </p:spTgt>
                                        </p:tgtEl>
                                        <p:attrNameLst>
                                          <p:attrName>style.visibility</p:attrName>
                                        </p:attrNameLst>
                                      </p:cBhvr>
                                      <p:to>
                                        <p:strVal val="visible"/>
                                      </p:to>
                                    </p:set>
                                    <p:anim to="" calcmode="lin" valueType="num">
                                      <p:cBhvr additive="base">
                                        <p:cTn id="17" dur="1" fill="hold"/>
                                        <p:tgtEl>
                                          <p:spTgt spid="30722">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body" idx="4294967295"/>
          </p:nvPr>
        </p:nvSpPr>
        <p:spPr>
          <a:xfrm>
            <a:off x="1116012" y="981075"/>
            <a:ext cx="7777162" cy="587692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buNone/>
            </a:pPr>
            <a:r>
              <a:rPr lang="en-US" altLang="zh-CN" sz="3200">
                <a:solidFill>
                  <a:schemeClr val="tx1"/>
                </a:solidFill>
                <a:latin typeface="黑体" panose="02010609060101010101" pitchFamily="49" charset="-122"/>
                <a:ea typeface="黑体" panose="02010609060101010101" pitchFamily="49" charset="-122"/>
              </a:rPr>
              <a:t>(4)</a:t>
            </a:r>
            <a:r>
              <a:rPr lang="zh-CN" altLang="en-US" sz="3200">
                <a:solidFill>
                  <a:schemeClr val="tx1"/>
                </a:solidFill>
                <a:latin typeface="黑体" panose="02010609060101010101" pitchFamily="49" charset="-122"/>
                <a:ea typeface="黑体" panose="02010609060101010101" pitchFamily="49" charset="-122"/>
              </a:rPr>
              <a:t>资源税</a:t>
            </a:r>
            <a:endParaRPr lang="zh-CN" altLang="en-US" sz="3200">
              <a:solidFill>
                <a:schemeClr val="tx1"/>
              </a:solidFill>
              <a:latin typeface="黑体" panose="02010609060101010101" pitchFamily="49" charset="-122"/>
              <a:ea typeface="黑体" panose="02010609060101010101" pitchFamily="49" charset="-122"/>
            </a:endParaRPr>
          </a:p>
          <a:p>
            <a:pPr lvl="0">
              <a:buNone/>
            </a:pPr>
            <a:endParaRPr lang="zh-CN" altLang="en-US" sz="3200">
              <a:solidFill>
                <a:schemeClr val="tx1"/>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资源税是对开发和利用国家自然资源而取得级差收入的单位和个人征收的税收。</a:t>
            </a:r>
            <a:endParaRPr lang="zh-CN" altLang="en-US" sz="3200">
              <a:solidFill>
                <a:schemeClr val="tx1"/>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目的：促进资源的合理开发和使用。 </a:t>
            </a:r>
            <a:endParaRPr lang="zh-CN" altLang="en-US" sz="3200">
              <a:solidFill>
                <a:schemeClr val="tx1"/>
              </a:solidFill>
              <a:latin typeface="黑体" panose="02010609060101010101" pitchFamily="49" charset="-122"/>
              <a:ea typeface="黑体" panose="02010609060101010101" pitchFamily="49" charset="-122"/>
            </a:endParaRPr>
          </a:p>
          <a:p>
            <a:pPr lvl="0">
              <a:buNone/>
            </a:pPr>
            <a:r>
              <a:rPr lang="zh-CN" altLang="en-US" sz="3200">
                <a:solidFill>
                  <a:schemeClr val="tx1"/>
                </a:solidFill>
                <a:latin typeface="黑体" panose="02010609060101010101" pitchFamily="49" charset="-122"/>
                <a:ea typeface="黑体" panose="02010609060101010101" pitchFamily="49" charset="-122"/>
              </a:rPr>
              <a:t>	资源税的范围：</a:t>
            </a:r>
            <a:r>
              <a:rPr lang="zh-CN" altLang="en-US" sz="3200">
                <a:solidFill>
                  <a:srgbClr val="FF00FF"/>
                </a:solidFill>
                <a:latin typeface="黑体" panose="02010609060101010101" pitchFamily="49" charset="-122"/>
                <a:ea typeface="黑体" panose="02010609060101010101" pitchFamily="49" charset="-122"/>
              </a:rPr>
              <a:t>资源税、土地使用税</a:t>
            </a:r>
            <a:r>
              <a:rPr lang="zh-CN" altLang="en-US" sz="3200">
                <a:solidFill>
                  <a:schemeClr val="tx1"/>
                </a:solidFill>
                <a:latin typeface="黑体" panose="02010609060101010101" pitchFamily="49" charset="-122"/>
                <a:ea typeface="黑体" panose="02010609060101010101" pitchFamily="49" charset="-122"/>
              </a:rPr>
              <a:t>等</a:t>
            </a:r>
            <a:endParaRPr lang="zh-CN" altLang="en-US" sz="320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body" idx="4294967295"/>
          </p:nvPr>
        </p:nvSpPr>
        <p:spPr>
          <a:xfrm>
            <a:off x="1403350" y="836612"/>
            <a:ext cx="7740650" cy="583247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buNone/>
            </a:pPr>
            <a:r>
              <a:rPr lang="en-US" altLang="zh-CN">
                <a:solidFill>
                  <a:schemeClr val="tx1"/>
                </a:solidFill>
                <a:latin typeface="黑体" panose="02010609060101010101" pitchFamily="49" charset="-122"/>
                <a:ea typeface="黑体" panose="02010609060101010101" pitchFamily="49" charset="-122"/>
              </a:rPr>
              <a:t>(5)</a:t>
            </a:r>
            <a:r>
              <a:rPr lang="zh-CN" altLang="en-US">
                <a:solidFill>
                  <a:schemeClr val="tx1"/>
                </a:solidFill>
                <a:latin typeface="黑体" panose="02010609060101010101" pitchFamily="49" charset="-122"/>
                <a:ea typeface="黑体" panose="02010609060101010101" pitchFamily="49" charset="-122"/>
              </a:rPr>
              <a:t>行为税</a:t>
            </a:r>
            <a:endParaRPr lang="zh-CN" altLang="en-US">
              <a:solidFill>
                <a:schemeClr val="tx1"/>
              </a:solidFill>
              <a:latin typeface="黑体" panose="02010609060101010101" pitchFamily="49" charset="-122"/>
              <a:ea typeface="黑体" panose="02010609060101010101" pitchFamily="49" charset="-122"/>
            </a:endParaRPr>
          </a:p>
          <a:p>
            <a:pPr lvl="0">
              <a:buNone/>
            </a:pP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行为税是指对某些特定的行为开征的税收。</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其目的是为了贯彻国家某项政策的需要，对社会</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生活中的某些特定的行为进行调节和限制。</a:t>
            </a:r>
            <a:endParaRPr lang="zh-CN" altLang="en-US">
              <a:solidFill>
                <a:schemeClr val="tx1"/>
              </a:solidFill>
              <a:latin typeface="黑体" panose="02010609060101010101" pitchFamily="49" charset="-122"/>
              <a:ea typeface="黑体" panose="02010609060101010101" pitchFamily="49" charset="-122"/>
            </a:endParaRPr>
          </a:p>
          <a:p>
            <a:pPr lvl="0">
              <a:buNone/>
            </a:pP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目前，我国的行为税包括：</a:t>
            </a:r>
            <a:r>
              <a:rPr lang="zh-CN" altLang="en-US">
                <a:solidFill>
                  <a:srgbClr val="FF00FF"/>
                </a:solidFill>
                <a:latin typeface="黑体" panose="02010609060101010101" pitchFamily="49" charset="-122"/>
                <a:ea typeface="黑体" panose="02010609060101010101" pitchFamily="49" charset="-122"/>
              </a:rPr>
              <a:t>印花税、屠宰税、</a:t>
            </a:r>
            <a:endParaRPr lang="zh-CN" altLang="en-US">
              <a:solidFill>
                <a:srgbClr val="FF00FF"/>
              </a:solidFill>
              <a:latin typeface="黑体" panose="02010609060101010101" pitchFamily="49" charset="-122"/>
              <a:ea typeface="黑体" panose="02010609060101010101" pitchFamily="49" charset="-122"/>
            </a:endParaRPr>
          </a:p>
          <a:p>
            <a:pPr lvl="0">
              <a:buNone/>
            </a:pPr>
            <a:r>
              <a:rPr lang="zh-CN" altLang="en-US">
                <a:solidFill>
                  <a:srgbClr val="FF00FF"/>
                </a:solidFill>
                <a:latin typeface="黑体" panose="02010609060101010101" pitchFamily="49" charset="-122"/>
                <a:ea typeface="黑体" panose="02010609060101010101" pitchFamily="49" charset="-122"/>
              </a:rPr>
              <a:t>筵席税、城市维护建设</a:t>
            </a:r>
            <a:r>
              <a:rPr lang="zh-CN" altLang="en-US">
                <a:solidFill>
                  <a:schemeClr val="tx1"/>
                </a:solidFill>
                <a:latin typeface="黑体" panose="02010609060101010101" pitchFamily="49" charset="-122"/>
                <a:ea typeface="黑体" panose="02010609060101010101" pitchFamily="49" charset="-122"/>
              </a:rPr>
              <a:t>税等。</a:t>
            </a:r>
            <a:endParaRPr lang="zh-CN" altLang="en-US">
              <a:latin typeface="黑体" panose="02010609060101010101" pitchFamily="49" charset="-122"/>
              <a:ea typeface="黑体" panose="02010609060101010101" pitchFamily="49" charset="-122"/>
            </a:endParaRPr>
          </a:p>
          <a:p>
            <a:pPr lvl="0">
              <a:buNone/>
            </a:pPr>
            <a:endParaRPr lang="zh-CN" altLang="en-US">
              <a:latin typeface="黑体" panose="02010609060101010101" pitchFamily="49" charset="-122"/>
              <a:ea typeface="黑体" panose="02010609060101010101" pitchFamily="49" charset="-122"/>
            </a:endParaRPr>
          </a:p>
          <a:p>
            <a:pPr lvl="0">
              <a:buNone/>
            </a:pPr>
            <a:endParaRPr lang="en-US" altLang="zh-CN" sz="2400" b="0">
              <a:latin typeface="黑体" panose="02010609060101010101" pitchFamily="49" charset="-122"/>
              <a:ea typeface="黑体" panose="020106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0" y="0"/>
            <a:ext cx="795655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ea typeface="黑体" panose="02010609060101010101" pitchFamily="49" charset="-122"/>
              </a:rPr>
              <a:t>纳税人、负税人和扣缴义务人的关系</a:t>
            </a:r>
            <a:endParaRPr lang="zh-CN" altLang="en-US" sz="3600" b="1">
              <a:ea typeface="黑体" panose="02010609060101010101" pitchFamily="49" charset="-122"/>
            </a:endParaRPr>
          </a:p>
        </p:txBody>
      </p:sp>
      <p:pic>
        <p:nvPicPr>
          <p:cNvPr id="6147" name="Picture 4" descr="5"/>
          <p:cNvPicPr/>
          <p:nvPr>
            <p:custDataLst>
              <p:tags r:id="rId1"/>
            </p:custDataLst>
          </p:nvPr>
        </p:nvPicPr>
        <p:blipFill>
          <a:blip r:embed="rId2"/>
          <a:srcRect l="6481" t="10042" r="4533" b="11934"/>
          <a:stretch>
            <a:fillRect/>
          </a:stretch>
        </p:blipFill>
        <p:spPr>
          <a:xfrm>
            <a:off x="0" y="692150"/>
            <a:ext cx="9144000" cy="6030912"/>
          </a:xfrm>
          <a:prstGeom prst="rect">
            <a:avLst/>
          </a:prstGeom>
          <a:noFill/>
          <a:ln>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endParaRPr lang="zh-CN" altLang="zh-CN">
              <a:ea typeface="宋体" panose="02010600030101010101" pitchFamily="2" charset="-122"/>
            </a:endParaRPr>
          </a:p>
        </p:txBody>
      </p:sp>
      <p:sp>
        <p:nvSpPr>
          <p:cNvPr id="33795" name="Rectangle 3"/>
          <p:cNvSpPr>
            <a:spLocks noGrp="1"/>
          </p:cNvSpPr>
          <p:nvPr>
            <p:ph type="body" idx="4294967295"/>
          </p:nvPr>
        </p:nvSpPr>
        <p:spPr>
          <a:xfrm>
            <a:off x="1752600" y="838200"/>
            <a:ext cx="7239000"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a:solidFill>
                  <a:schemeClr val="tx1"/>
                </a:solidFill>
                <a:latin typeface="黑体" panose="02010609060101010101" pitchFamily="49" charset="-122"/>
                <a:ea typeface="黑体" panose="02010609060101010101" pitchFamily="49" charset="-122"/>
              </a:rPr>
              <a:t>总之，我们一般而言的税收五大类就是指：</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600">
                <a:solidFill>
                  <a:srgbClr val="FF0000"/>
                </a:solidFill>
                <a:latin typeface="黑体" panose="02010609060101010101" pitchFamily="49" charset="-122"/>
                <a:ea typeface="黑体" panose="02010609060101010101" pitchFamily="49" charset="-122"/>
              </a:rPr>
              <a:t>商品税</a:t>
            </a:r>
            <a:endParaRPr lang="zh-CN" altLang="en-US" sz="3600">
              <a:solidFill>
                <a:srgbClr val="FF0000"/>
              </a:solidFill>
              <a:latin typeface="黑体" panose="02010609060101010101" pitchFamily="49" charset="-122"/>
              <a:ea typeface="黑体" panose="02010609060101010101" pitchFamily="49" charset="-122"/>
            </a:endParaRPr>
          </a:p>
          <a:p>
            <a:pPr lvl="0">
              <a:lnSpc>
                <a:spcPct val="90000"/>
              </a:lnSpc>
              <a:buNone/>
            </a:pPr>
            <a:r>
              <a:rPr lang="zh-CN" altLang="en-US" sz="3600">
                <a:solidFill>
                  <a:srgbClr val="FF0000"/>
                </a:solidFill>
                <a:latin typeface="黑体" panose="02010609060101010101" pitchFamily="49" charset="-122"/>
                <a:ea typeface="黑体" panose="02010609060101010101" pitchFamily="49" charset="-122"/>
              </a:rPr>
              <a:t>所得税</a:t>
            </a:r>
            <a:endParaRPr lang="zh-CN" altLang="en-US" sz="3600">
              <a:solidFill>
                <a:srgbClr val="FF0000"/>
              </a:solidFill>
              <a:latin typeface="黑体" panose="02010609060101010101" pitchFamily="49" charset="-122"/>
              <a:ea typeface="黑体" panose="02010609060101010101" pitchFamily="49" charset="-122"/>
            </a:endParaRPr>
          </a:p>
          <a:p>
            <a:pPr lvl="0">
              <a:lnSpc>
                <a:spcPct val="90000"/>
              </a:lnSpc>
              <a:buNone/>
            </a:pPr>
            <a:r>
              <a:rPr lang="zh-CN" altLang="en-US" sz="3600">
                <a:solidFill>
                  <a:srgbClr val="FF0000"/>
                </a:solidFill>
                <a:latin typeface="黑体" panose="02010609060101010101" pitchFamily="49" charset="-122"/>
                <a:ea typeface="黑体" panose="02010609060101010101" pitchFamily="49" charset="-122"/>
              </a:rPr>
              <a:t>财产税</a:t>
            </a:r>
            <a:endParaRPr lang="zh-CN" altLang="en-US" sz="3600">
              <a:solidFill>
                <a:srgbClr val="FF0000"/>
              </a:solidFill>
              <a:latin typeface="黑体" panose="02010609060101010101" pitchFamily="49" charset="-122"/>
              <a:ea typeface="黑体" panose="02010609060101010101" pitchFamily="49" charset="-122"/>
            </a:endParaRPr>
          </a:p>
          <a:p>
            <a:pPr lvl="0">
              <a:lnSpc>
                <a:spcPct val="90000"/>
              </a:lnSpc>
              <a:buNone/>
            </a:pPr>
            <a:r>
              <a:rPr lang="zh-CN" altLang="en-US" sz="3600">
                <a:solidFill>
                  <a:srgbClr val="FF0000"/>
                </a:solidFill>
                <a:latin typeface="黑体" panose="02010609060101010101" pitchFamily="49" charset="-122"/>
                <a:ea typeface="黑体" panose="02010609060101010101" pitchFamily="49" charset="-122"/>
              </a:rPr>
              <a:t>资源税</a:t>
            </a:r>
            <a:endParaRPr lang="zh-CN" altLang="en-US" sz="3600">
              <a:solidFill>
                <a:srgbClr val="FF0000"/>
              </a:solidFill>
              <a:latin typeface="黑体" panose="02010609060101010101" pitchFamily="49" charset="-122"/>
              <a:ea typeface="黑体" panose="02010609060101010101" pitchFamily="49" charset="-122"/>
            </a:endParaRPr>
          </a:p>
          <a:p>
            <a:pPr lvl="0">
              <a:lnSpc>
                <a:spcPct val="90000"/>
              </a:lnSpc>
              <a:buNone/>
            </a:pPr>
            <a:r>
              <a:rPr lang="zh-CN" altLang="en-US" sz="3600">
                <a:solidFill>
                  <a:srgbClr val="FF0000"/>
                </a:solidFill>
                <a:latin typeface="黑体" panose="02010609060101010101" pitchFamily="49" charset="-122"/>
                <a:ea typeface="黑体" panose="02010609060101010101" pitchFamily="49" charset="-122"/>
              </a:rPr>
              <a:t>行为税</a:t>
            </a:r>
            <a:endParaRPr lang="zh-CN" altLang="en-US" sz="360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33795">
                                            <p:txEl>
                                              <p:pRg st="2" end="2"/>
                                            </p:txEl>
                                          </p:spTgt>
                                        </p:tgtEl>
                                        <p:attrNameLst>
                                          <p:attrName>style.visibility</p:attrName>
                                        </p:attrNameLst>
                                      </p:cBhvr>
                                      <p:to>
                                        <p:strVal val="visible"/>
                                      </p:to>
                                    </p:set>
                                    <p:anim to="" calcmode="lin" valueType="num">
                                      <p:cBhvr additive="base">
                                        <p:cTn id="7" dur="1" fill="hold"/>
                                        <p:tgtEl>
                                          <p:spTgt spid="33795">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33795">
                                            <p:txEl>
                                              <p:pRg st="3" end="3"/>
                                            </p:txEl>
                                          </p:spTgt>
                                        </p:tgtEl>
                                        <p:attrNameLst>
                                          <p:attrName>style.visibility</p:attrName>
                                        </p:attrNameLst>
                                      </p:cBhvr>
                                      <p:to>
                                        <p:strVal val="visible"/>
                                      </p:to>
                                    </p:set>
                                    <p:anim to="" calcmode="lin" valueType="num">
                                      <p:cBhvr additive="base">
                                        <p:cTn id="12" dur="1" fill="hold"/>
                                        <p:tgtEl>
                                          <p:spTgt spid="33795">
                                            <p:txEl>
                                              <p:pRg st="3" end="3"/>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33795">
                                            <p:txEl>
                                              <p:pRg st="4" end="4"/>
                                            </p:txEl>
                                          </p:spTgt>
                                        </p:tgtEl>
                                        <p:attrNameLst>
                                          <p:attrName>style.visibility</p:attrName>
                                        </p:attrNameLst>
                                      </p:cBhvr>
                                      <p:to>
                                        <p:strVal val="visible"/>
                                      </p:to>
                                    </p:set>
                                    <p:anim to="" calcmode="lin" valueType="num">
                                      <p:cBhvr additive="base">
                                        <p:cTn id="17" dur="1" fill="hold"/>
                                        <p:tgtEl>
                                          <p:spTgt spid="33795">
                                            <p:txEl>
                                              <p:pRg st="4" end="4"/>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childTnLst>
                                    <p:set>
                                      <p:cBhvr additive="base">
                                        <p:cTn id="21" dur="1" fill="hold">
                                          <p:stCondLst>
                                            <p:cond delay="0"/>
                                          </p:stCondLst>
                                        </p:cTn>
                                        <p:tgtEl>
                                          <p:spTgt spid="33795">
                                            <p:txEl>
                                              <p:pRg st="5" end="5"/>
                                            </p:txEl>
                                          </p:spTgt>
                                        </p:tgtEl>
                                        <p:attrNameLst>
                                          <p:attrName>style.visibility</p:attrName>
                                        </p:attrNameLst>
                                      </p:cBhvr>
                                      <p:to>
                                        <p:strVal val="visible"/>
                                      </p:to>
                                    </p:set>
                                    <p:anim to="" calcmode="lin" valueType="num">
                                      <p:cBhvr additive="base">
                                        <p:cTn id="22" dur="1" fill="hold"/>
                                        <p:tgtEl>
                                          <p:spTgt spid="33795">
                                            <p:txEl>
                                              <p:pRg st="5" end="5"/>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childTnLst>
                                    <p:set>
                                      <p:cBhvr additive="base">
                                        <p:cTn id="26" dur="1" fill="hold">
                                          <p:stCondLst>
                                            <p:cond delay="0"/>
                                          </p:stCondLst>
                                        </p:cTn>
                                        <p:tgtEl>
                                          <p:spTgt spid="33795">
                                            <p:txEl>
                                              <p:pRg st="6" end="6"/>
                                            </p:txEl>
                                          </p:spTgt>
                                        </p:tgtEl>
                                        <p:attrNameLst>
                                          <p:attrName>style.visibility</p:attrName>
                                        </p:attrNameLst>
                                      </p:cBhvr>
                                      <p:to>
                                        <p:strVal val="visible"/>
                                      </p:to>
                                    </p:set>
                                    <p:anim to="" calcmode="lin" valueType="num">
                                      <p:cBhvr additive="base">
                                        <p:cTn id="27" dur="1" fill="hold"/>
                                        <p:tgtEl>
                                          <p:spTgt spid="33795">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p:nvPr/>
        </p:nvSpPr>
        <p:spPr>
          <a:xfrm>
            <a:off x="755650" y="765175"/>
            <a:ext cx="615950" cy="5327650"/>
          </a:xfrm>
          <a:prstGeom prst="rect">
            <a:avLst/>
          </a:prstGeom>
          <a:solidFill>
            <a:srgbClr val="DCF0E1"/>
          </a:solidFill>
          <a:ln w="57150" cap="sq">
            <a:solidFill>
              <a:srgbClr val="0000FF"/>
            </a:solidFill>
            <a:miter lim="800000"/>
          </a:ln>
        </p:spPr>
        <p:txBody>
          <a:bodyPr vert="vert">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en-US" altLang="zh-CN" sz="2800" b="1">
                <a:latin typeface="Times New Roman" panose="02020603050405020304" pitchFamily="18" charset="0"/>
                <a:ea typeface="黑体" panose="02010609060101010101" pitchFamily="49" charset="-122"/>
              </a:rPr>
              <a:t>3</a:t>
            </a:r>
            <a:r>
              <a:rPr lang="en-US" altLang="zh-CN" sz="2800" b="1">
                <a:latin typeface="黑体" panose="02010609060101010101" pitchFamily="49" charset="-122"/>
                <a:ea typeface="黑体" panose="02010609060101010101" pitchFamily="49" charset="-122"/>
              </a:rPr>
              <a:t> .</a:t>
            </a:r>
            <a:r>
              <a:rPr kumimoji="1" lang="zh-CN" altLang="en-US" sz="2800" b="1">
                <a:latin typeface="Times New Roman" panose="02020603050405020304" pitchFamily="18" charset="0"/>
                <a:ea typeface="黑体" panose="02010609060101010101" pitchFamily="49" charset="-122"/>
              </a:rPr>
              <a:t>计税依据分类法</a:t>
            </a:r>
            <a:endParaRPr kumimoji="1" lang="zh-CN" altLang="en-US" sz="2800" b="1">
              <a:latin typeface="Times New Roman" panose="02020603050405020304" pitchFamily="18" charset="0"/>
              <a:ea typeface="黑体" panose="02010609060101010101" pitchFamily="49" charset="-122"/>
            </a:endParaRPr>
          </a:p>
        </p:txBody>
      </p:sp>
      <p:sp>
        <p:nvSpPr>
          <p:cNvPr id="34819" name="AutoShape 3"/>
          <p:cNvSpPr/>
          <p:nvPr/>
        </p:nvSpPr>
        <p:spPr>
          <a:xfrm>
            <a:off x="1371600" y="1844675"/>
            <a:ext cx="533400" cy="3184525"/>
          </a:xfrm>
          <a:prstGeom prst="leftBrace">
            <a:avLst>
              <a:gd name="adj1" fmla="val 49752"/>
              <a:gd name="adj2" fmla="val 50000"/>
            </a:avLst>
          </a:prstGeom>
          <a:noFill/>
          <a:ln w="57150" cap="sq">
            <a:solidFill>
              <a:srgbClr val="FF0066"/>
            </a:solidFill>
            <a:round/>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solidFill>
                <a:srgbClr val="000000"/>
              </a:solidFill>
            </a:endParaRPr>
          </a:p>
        </p:txBody>
      </p:sp>
      <p:sp>
        <p:nvSpPr>
          <p:cNvPr id="34820" name="Text Box 4"/>
          <p:cNvSpPr/>
          <p:nvPr/>
        </p:nvSpPr>
        <p:spPr>
          <a:xfrm>
            <a:off x="1908175" y="1628775"/>
            <a:ext cx="1600200" cy="636588"/>
          </a:xfrm>
          <a:prstGeom prst="rect">
            <a:avLst/>
          </a:prstGeom>
          <a:solidFill>
            <a:srgbClr val="FFFFFF"/>
          </a:solidFill>
          <a:ln w="57150" cap="sq">
            <a:solidFill>
              <a:schemeClr val="accent2"/>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sz="3200" b="1">
                <a:solidFill>
                  <a:srgbClr val="000000"/>
                </a:solidFill>
                <a:latin typeface="Times New Roman" panose="02020603050405020304" pitchFamily="18" charset="0"/>
              </a:rPr>
              <a:t>从量税</a:t>
            </a:r>
            <a:endParaRPr kumimoji="1" lang="zh-CN" altLang="en-US" sz="3200" b="1">
              <a:solidFill>
                <a:srgbClr val="000000"/>
              </a:solidFill>
              <a:latin typeface="Times New Roman" panose="02020603050405020304" pitchFamily="18" charset="0"/>
            </a:endParaRPr>
          </a:p>
        </p:txBody>
      </p:sp>
      <p:sp>
        <p:nvSpPr>
          <p:cNvPr id="34821" name="AutoShape 5"/>
          <p:cNvSpPr/>
          <p:nvPr/>
        </p:nvSpPr>
        <p:spPr>
          <a:xfrm>
            <a:off x="3563938" y="692150"/>
            <a:ext cx="2286000" cy="2736850"/>
          </a:xfrm>
          <a:prstGeom prst="leftArrowCallout">
            <a:avLst>
              <a:gd name="adj1" fmla="val 18180"/>
              <a:gd name="adj2" fmla="val 22531"/>
              <a:gd name="adj3" fmla="val 15417"/>
              <a:gd name="adj4" fmla="val 70486"/>
            </a:avLst>
          </a:prstGeom>
          <a:solidFill>
            <a:srgbClr val="00CC66"/>
          </a:solidFill>
          <a:ln w="38100" cap="sq">
            <a:solidFill>
              <a:srgbClr val="0000FF"/>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34822" name="Text Box 6"/>
          <p:cNvSpPr/>
          <p:nvPr/>
        </p:nvSpPr>
        <p:spPr>
          <a:xfrm>
            <a:off x="4284662" y="1268412"/>
            <a:ext cx="1524000" cy="1570038"/>
          </a:xfrm>
          <a:prstGeom prst="rect">
            <a:avLst/>
          </a:prstGeom>
          <a:noFill/>
          <a:ln w="12700" cap="sq">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latin typeface="Times New Roman" panose="02020603050405020304" pitchFamily="18" charset="0"/>
              </a:rPr>
              <a:t>以课税对象的自然单位为计税依据</a:t>
            </a:r>
            <a:endParaRPr kumimoji="1" lang="zh-CN" altLang="en-US" b="1">
              <a:latin typeface="Times New Roman" panose="02020603050405020304" pitchFamily="18" charset="0"/>
            </a:endParaRPr>
          </a:p>
        </p:txBody>
      </p:sp>
      <p:sp>
        <p:nvSpPr>
          <p:cNvPr id="34823" name="AutoShape 7"/>
          <p:cNvSpPr/>
          <p:nvPr/>
        </p:nvSpPr>
        <p:spPr>
          <a:xfrm>
            <a:off x="5867400" y="1052512"/>
            <a:ext cx="609600" cy="152400"/>
          </a:xfrm>
          <a:prstGeom prst="rightArrow">
            <a:avLst>
              <a:gd name="adj1" fmla="val 50000"/>
              <a:gd name="adj2" fmla="val 100000"/>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34824" name="Text Box 8"/>
          <p:cNvSpPr/>
          <p:nvPr/>
        </p:nvSpPr>
        <p:spPr>
          <a:xfrm>
            <a:off x="6516688" y="549275"/>
            <a:ext cx="2376488" cy="830262"/>
          </a:xfrm>
          <a:prstGeom prst="rect">
            <a:avLst/>
          </a:prstGeom>
          <a:solidFill>
            <a:srgbClr val="0000FF"/>
          </a:solidFill>
          <a:ln w="57150" cap="sq">
            <a:solidFill>
              <a:srgbClr val="FF0066"/>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从量税收＝实物量</a:t>
            </a:r>
            <a:r>
              <a:rPr kumimoji="1" lang="en-US" altLang="zh-CN" b="1">
                <a:solidFill>
                  <a:schemeClr val="bg1"/>
                </a:solidFill>
                <a:latin typeface="黑体" panose="02010609060101010101" pitchFamily="49" charset="-122"/>
                <a:ea typeface="黑体" panose="02010609060101010101" pitchFamily="49" charset="-122"/>
              </a:rPr>
              <a:t>×</a:t>
            </a:r>
            <a:r>
              <a:rPr kumimoji="1" lang="zh-CN" altLang="en-US" b="1">
                <a:solidFill>
                  <a:schemeClr val="bg1"/>
                </a:solidFill>
                <a:latin typeface="黑体" panose="02010609060101010101" pitchFamily="49" charset="-122"/>
                <a:ea typeface="黑体" panose="02010609060101010101" pitchFamily="49" charset="-122"/>
              </a:rPr>
              <a:t>单位税额</a:t>
            </a:r>
            <a:endParaRPr kumimoji="1" lang="zh-CN" altLang="en-US" b="1">
              <a:solidFill>
                <a:schemeClr val="bg1"/>
              </a:solidFill>
              <a:latin typeface="黑体" panose="02010609060101010101" pitchFamily="49" charset="-122"/>
              <a:ea typeface="黑体" panose="02010609060101010101" pitchFamily="49" charset="-122"/>
            </a:endParaRPr>
          </a:p>
        </p:txBody>
      </p:sp>
      <p:sp>
        <p:nvSpPr>
          <p:cNvPr id="34825" name="AutoShape 9"/>
          <p:cNvSpPr/>
          <p:nvPr/>
        </p:nvSpPr>
        <p:spPr>
          <a:xfrm>
            <a:off x="5867400" y="2636838"/>
            <a:ext cx="609600" cy="152400"/>
          </a:xfrm>
          <a:prstGeom prst="rightArrow">
            <a:avLst>
              <a:gd name="adj1" fmla="val 50000"/>
              <a:gd name="adj2" fmla="val 100000"/>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34826" name="Text Box 10"/>
          <p:cNvSpPr/>
          <p:nvPr/>
        </p:nvSpPr>
        <p:spPr>
          <a:xfrm>
            <a:off x="6481762" y="1558925"/>
            <a:ext cx="2735262" cy="2308225"/>
          </a:xfrm>
          <a:prstGeom prst="rect">
            <a:avLst/>
          </a:prstGeom>
          <a:solidFill>
            <a:srgbClr val="0000FF"/>
          </a:solidFill>
          <a:ln w="57150" cap="sq">
            <a:solidFill>
              <a:srgbClr val="FF0066"/>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应纳税额以课税对象实物数量的变化而变化，虽然计税简便，但税收负担不能随价格高低而增减，不尽合理</a:t>
            </a:r>
            <a:endParaRPr kumimoji="1" lang="zh-CN" altLang="en-US" b="1">
              <a:solidFill>
                <a:schemeClr val="bg1"/>
              </a:solidFill>
              <a:latin typeface="黑体" panose="02010609060101010101" pitchFamily="49" charset="-122"/>
              <a:ea typeface="黑体" panose="02010609060101010101" pitchFamily="49" charset="-122"/>
            </a:endParaRPr>
          </a:p>
        </p:txBody>
      </p:sp>
      <p:sp>
        <p:nvSpPr>
          <p:cNvPr id="34827" name="Text Box 11"/>
          <p:cNvSpPr/>
          <p:nvPr/>
        </p:nvSpPr>
        <p:spPr>
          <a:xfrm>
            <a:off x="1905000" y="4800600"/>
            <a:ext cx="1524000" cy="584200"/>
          </a:xfrm>
          <a:prstGeom prst="rect">
            <a:avLst/>
          </a:prstGeom>
          <a:solidFill>
            <a:srgbClr val="FFFFFF"/>
          </a:solidFill>
          <a:ln w="57150" cap="sq">
            <a:solidFill>
              <a:schemeClr val="accent2"/>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sz="3200" b="1">
                <a:latin typeface="Times New Roman" panose="02020603050405020304" pitchFamily="18" charset="0"/>
              </a:rPr>
              <a:t>从价税</a:t>
            </a:r>
            <a:endParaRPr kumimoji="1" lang="zh-CN" altLang="en-US" sz="3200" b="1">
              <a:latin typeface="Times New Roman" panose="02020603050405020304" pitchFamily="18" charset="0"/>
            </a:endParaRPr>
          </a:p>
        </p:txBody>
      </p:sp>
      <p:sp>
        <p:nvSpPr>
          <p:cNvPr id="34828" name="AutoShape 12"/>
          <p:cNvSpPr/>
          <p:nvPr/>
        </p:nvSpPr>
        <p:spPr>
          <a:xfrm>
            <a:off x="3419475" y="3716338"/>
            <a:ext cx="2362200" cy="2592388"/>
          </a:xfrm>
          <a:prstGeom prst="leftArrowCallout">
            <a:avLst>
              <a:gd name="adj1" fmla="val 15923"/>
              <a:gd name="adj2" fmla="val 21944"/>
              <a:gd name="adj3" fmla="val 17875"/>
              <a:gd name="adj4" fmla="val 66667"/>
            </a:avLst>
          </a:prstGeom>
          <a:solidFill>
            <a:srgbClr val="00CC66"/>
          </a:solidFill>
          <a:ln w="38100" cap="sq">
            <a:solidFill>
              <a:srgbClr val="0000FF"/>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34829" name="Text Box 13"/>
          <p:cNvSpPr/>
          <p:nvPr/>
        </p:nvSpPr>
        <p:spPr>
          <a:xfrm>
            <a:off x="4284662" y="4221162"/>
            <a:ext cx="1447800" cy="1570038"/>
          </a:xfrm>
          <a:prstGeom prst="rect">
            <a:avLst/>
          </a:prstGeom>
          <a:noFill/>
          <a:ln w="12700" cap="sq">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latin typeface="Times New Roman" panose="02020603050405020304" pitchFamily="18" charset="0"/>
              </a:rPr>
              <a:t>以课税对象的价格为计税依据</a:t>
            </a:r>
            <a:endParaRPr kumimoji="1" lang="zh-CN" altLang="en-US" b="1">
              <a:latin typeface="Times New Roman" panose="02020603050405020304" pitchFamily="18" charset="0"/>
            </a:endParaRPr>
          </a:p>
        </p:txBody>
      </p:sp>
      <p:sp>
        <p:nvSpPr>
          <p:cNvPr id="34830" name="AutoShape 14"/>
          <p:cNvSpPr/>
          <p:nvPr/>
        </p:nvSpPr>
        <p:spPr>
          <a:xfrm>
            <a:off x="5795962" y="4149725"/>
            <a:ext cx="609600" cy="152400"/>
          </a:xfrm>
          <a:prstGeom prst="rightArrow">
            <a:avLst>
              <a:gd name="adj1" fmla="val 50000"/>
              <a:gd name="adj2" fmla="val 100000"/>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34831" name="Text Box 15"/>
          <p:cNvSpPr/>
          <p:nvPr/>
        </p:nvSpPr>
        <p:spPr>
          <a:xfrm>
            <a:off x="6443662" y="4005262"/>
            <a:ext cx="2449512" cy="830262"/>
          </a:xfrm>
          <a:prstGeom prst="rect">
            <a:avLst/>
          </a:prstGeom>
          <a:solidFill>
            <a:srgbClr val="0000FF"/>
          </a:solidFill>
          <a:ln w="57150" cap="sq">
            <a:solidFill>
              <a:srgbClr val="FF0066"/>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从价税收＝计税价格</a:t>
            </a:r>
            <a:r>
              <a:rPr kumimoji="1" lang="en-US" altLang="zh-CN" b="1">
                <a:solidFill>
                  <a:schemeClr val="bg1"/>
                </a:solidFill>
                <a:latin typeface="黑体" panose="02010609060101010101" pitchFamily="49" charset="-122"/>
                <a:ea typeface="黑体" panose="02010609060101010101" pitchFamily="49" charset="-122"/>
              </a:rPr>
              <a:t>×</a:t>
            </a:r>
            <a:r>
              <a:rPr kumimoji="1" lang="zh-CN" altLang="en-US" b="1">
                <a:solidFill>
                  <a:schemeClr val="bg1"/>
                </a:solidFill>
                <a:latin typeface="黑体" panose="02010609060101010101" pitchFamily="49" charset="-122"/>
                <a:ea typeface="黑体" panose="02010609060101010101" pitchFamily="49" charset="-122"/>
              </a:rPr>
              <a:t>税率</a:t>
            </a:r>
            <a:endParaRPr kumimoji="1" lang="zh-CN" altLang="en-US" b="1">
              <a:solidFill>
                <a:schemeClr val="bg1"/>
              </a:solidFill>
              <a:latin typeface="黑体" panose="02010609060101010101" pitchFamily="49" charset="-122"/>
              <a:ea typeface="黑体" panose="02010609060101010101" pitchFamily="49" charset="-122"/>
            </a:endParaRPr>
          </a:p>
        </p:txBody>
      </p:sp>
      <p:sp>
        <p:nvSpPr>
          <p:cNvPr id="34832" name="AutoShape 16"/>
          <p:cNvSpPr/>
          <p:nvPr/>
        </p:nvSpPr>
        <p:spPr>
          <a:xfrm>
            <a:off x="5791200" y="5638800"/>
            <a:ext cx="685800" cy="152400"/>
          </a:xfrm>
          <a:prstGeom prst="rightArrow">
            <a:avLst>
              <a:gd name="adj1" fmla="val 50000"/>
              <a:gd name="adj2" fmla="val 112500"/>
            </a:avLst>
          </a:prstGeom>
          <a:solidFill>
            <a:schemeClr val="accent1"/>
          </a:solidFill>
          <a:ln w="12700" cap="sq">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
        <p:nvSpPr>
          <p:cNvPr id="34833" name="Text Box 17"/>
          <p:cNvSpPr/>
          <p:nvPr/>
        </p:nvSpPr>
        <p:spPr>
          <a:xfrm>
            <a:off x="6443662" y="5013325"/>
            <a:ext cx="2449512" cy="1938338"/>
          </a:xfrm>
          <a:prstGeom prst="rect">
            <a:avLst/>
          </a:prstGeom>
          <a:solidFill>
            <a:srgbClr val="0000FF"/>
          </a:solidFill>
          <a:ln w="57150" cap="sq">
            <a:solidFill>
              <a:srgbClr val="FF0066"/>
            </a:solid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kumimoji="1" lang="zh-CN" altLang="en-US" b="1">
                <a:solidFill>
                  <a:schemeClr val="bg1"/>
                </a:solidFill>
                <a:latin typeface="黑体" panose="02010609060101010101" pitchFamily="49" charset="-122"/>
                <a:ea typeface="黑体" panose="02010609060101010101" pitchFamily="49" charset="-122"/>
              </a:rPr>
              <a:t>应纳税额随课税对象价格的变化而变化，能够贯彻合理负担的税收政策</a:t>
            </a:r>
            <a:endParaRPr kumimoji="1" lang="zh-CN" altLang="en-US" b="1">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childTnLst>
                                    <p:set>
                                      <p:cBhvr additive="base">
                                        <p:cTn id="6" dur="1" fill="hold">
                                          <p:stCondLst>
                                            <p:cond delay="0"/>
                                          </p:stCondLst>
                                        </p:cTn>
                                        <p:tgtEl>
                                          <p:spTgt spid="34818"/>
                                        </p:tgtEl>
                                        <p:attrNameLst>
                                          <p:attrName>style.visibility</p:attrName>
                                        </p:attrNameLst>
                                      </p:cBhvr>
                                      <p:to>
                                        <p:strVal val="visible"/>
                                      </p:to>
                                    </p:set>
                                    <p:animEffect transition="in" filter="barn(outHorizontal)">
                                      <p:cBhvr additive="base">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childTnLst>
                                    <p:set>
                                      <p:cBhvr additive="base">
                                        <p:cTn id="11" dur="1" fill="hold">
                                          <p:stCondLst>
                                            <p:cond delay="0"/>
                                          </p:stCondLst>
                                        </p:cTn>
                                        <p:tgtEl>
                                          <p:spTgt spid="34819"/>
                                        </p:tgtEl>
                                        <p:attrNameLst>
                                          <p:attrName>style.visibility</p:attrName>
                                        </p:attrNameLst>
                                      </p:cBhvr>
                                      <p:to>
                                        <p:strVal val="visible"/>
                                      </p:to>
                                    </p:set>
                                    <p:animEffect transition="in" filter="dissolve">
                                      <p:cBhvr additive="base">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2" nodeType="clickEffect">
                                  <p:childTnLst>
                                    <p:set>
                                      <p:cBhvr additive="base">
                                        <p:cTn id="16" dur="1" fill="hold">
                                          <p:stCondLst>
                                            <p:cond delay="0"/>
                                          </p:stCondLst>
                                        </p:cTn>
                                        <p:tgtEl>
                                          <p:spTgt spid="34820"/>
                                        </p:tgtEl>
                                        <p:attrNameLst>
                                          <p:attrName>style.visibility</p:attrName>
                                        </p:attrNameLst>
                                      </p:cBhvr>
                                      <p:to>
                                        <p:strVal val="visible"/>
                                      </p:to>
                                    </p:set>
                                    <p:anim calcmode="lin" valueType="num">
                                      <p:cBhvr additive="base">
                                        <p:cTn id="17" dur="500" fill="hold"/>
                                        <p:tgtEl>
                                          <p:spTgt spid="34820"/>
                                        </p:tgtEl>
                                        <p:attrNameLst>
                                          <p:attrName>ppt_x</p:attrName>
                                        </p:attrNameLst>
                                      </p:cBhvr>
                                      <p:tavLst>
                                        <p:tav tm="0">
                                          <p:val>
                                            <p:strVal val="#ppt_x"/>
                                          </p:val>
                                        </p:tav>
                                        <p:tav tm="100000">
                                          <p:val>
                                            <p:strVal val="#ppt_x"/>
                                          </p:val>
                                        </p:tav>
                                      </p:tavLst>
                                    </p:anim>
                                    <p:anim calcmode="lin" valueType="num">
                                      <p:cBhvr additive="base">
                                        <p:cTn id="18" dur="500" fill="hold"/>
                                        <p:tgtEl>
                                          <p:spTgt spid="3482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3" nodeType="clickEffect">
                                  <p:childTnLst>
                                    <p:set>
                                      <p:cBhvr additive="base">
                                        <p:cTn id="22" dur="1" fill="hold">
                                          <p:stCondLst>
                                            <p:cond delay="0"/>
                                          </p:stCondLst>
                                        </p:cTn>
                                        <p:tgtEl>
                                          <p:spTgt spid="34821"/>
                                        </p:tgtEl>
                                        <p:attrNameLst>
                                          <p:attrName>style.visibility</p:attrName>
                                        </p:attrNameLst>
                                      </p:cBhvr>
                                      <p:to>
                                        <p:strVal val="visible"/>
                                      </p:to>
                                    </p:set>
                                    <p:animEffect transition="in" filter="box(in)">
                                      <p:cBhvr additive="base">
                                        <p:cTn id="23" dur="500"/>
                                        <p:tgtEl>
                                          <p:spTgt spid="3482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4" nodeType="clickEffect">
                                  <p:childTnLst>
                                    <p:set>
                                      <p:cBhvr additive="base">
                                        <p:cTn id="27" dur="1" fill="hold">
                                          <p:stCondLst>
                                            <p:cond delay="0"/>
                                          </p:stCondLst>
                                        </p:cTn>
                                        <p:tgtEl>
                                          <p:spTgt spid="34822"/>
                                        </p:tgtEl>
                                        <p:attrNameLst>
                                          <p:attrName>style.visibility</p:attrName>
                                        </p:attrNameLst>
                                      </p:cBhvr>
                                      <p:to>
                                        <p:strVal val="visible"/>
                                      </p:to>
                                    </p:set>
                                    <p:animEffect transition="in" filter="blinds(horizontal)">
                                      <p:cBhvr additive="base">
                                        <p:cTn id="28" dur="500"/>
                                        <p:tgtEl>
                                          <p:spTgt spid="3482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5" nodeType="clickEffect">
                                  <p:childTnLst>
                                    <p:set>
                                      <p:cBhvr additive="base">
                                        <p:cTn id="32" dur="1" fill="hold">
                                          <p:stCondLst>
                                            <p:cond delay="0"/>
                                          </p:stCondLst>
                                        </p:cTn>
                                        <p:tgtEl>
                                          <p:spTgt spid="34823"/>
                                        </p:tgtEl>
                                        <p:attrNameLst>
                                          <p:attrName>style.visibility</p:attrName>
                                        </p:attrNameLst>
                                      </p:cBhvr>
                                      <p:to>
                                        <p:strVal val="visible"/>
                                      </p:to>
                                    </p:set>
                                    <p:animEffect transition="in" filter="dissolve">
                                      <p:cBhvr additive="base">
                                        <p:cTn id="33" dur="500"/>
                                        <p:tgtEl>
                                          <p:spTgt spid="3482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6" nodeType="clickEffect">
                                  <p:childTnLst>
                                    <p:set>
                                      <p:cBhvr additive="base">
                                        <p:cTn id="37" dur="1" fill="hold">
                                          <p:stCondLst>
                                            <p:cond delay="0"/>
                                          </p:stCondLst>
                                        </p:cTn>
                                        <p:tgtEl>
                                          <p:spTgt spid="34824"/>
                                        </p:tgtEl>
                                        <p:attrNameLst>
                                          <p:attrName>style.visibility</p:attrName>
                                        </p:attrNameLst>
                                      </p:cBhvr>
                                      <p:to>
                                        <p:strVal val="visible"/>
                                      </p:to>
                                    </p:set>
                                    <p:anim calcmode="lin" valueType="num">
                                      <p:cBhvr additive="base">
                                        <p:cTn id="38" dur="500" fill="hold"/>
                                        <p:tgtEl>
                                          <p:spTgt spid="34824"/>
                                        </p:tgtEl>
                                        <p:attrNameLst>
                                          <p:attrName>ppt_x</p:attrName>
                                        </p:attrNameLst>
                                      </p:cBhvr>
                                      <p:tavLst>
                                        <p:tav tm="0">
                                          <p:val>
                                            <p:strVal val="1+#ppt_w/2"/>
                                          </p:val>
                                        </p:tav>
                                        <p:tav tm="100000">
                                          <p:val>
                                            <p:strVal val="#ppt_x"/>
                                          </p:val>
                                        </p:tav>
                                      </p:tavLst>
                                    </p:anim>
                                    <p:anim calcmode="lin" valueType="num">
                                      <p:cBhvr additive="base">
                                        <p:cTn id="39" dur="500" fill="hold"/>
                                        <p:tgtEl>
                                          <p:spTgt spid="3482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7" nodeType="clickEffect">
                                  <p:childTnLst>
                                    <p:set>
                                      <p:cBhvr additive="base">
                                        <p:cTn id="43" dur="1" fill="hold">
                                          <p:stCondLst>
                                            <p:cond delay="0"/>
                                          </p:stCondLst>
                                        </p:cTn>
                                        <p:tgtEl>
                                          <p:spTgt spid="34825"/>
                                        </p:tgtEl>
                                        <p:attrNameLst>
                                          <p:attrName>style.visibility</p:attrName>
                                        </p:attrNameLst>
                                      </p:cBhvr>
                                      <p:to>
                                        <p:strVal val="visible"/>
                                      </p:to>
                                    </p:set>
                                    <p:animEffect transition="in" filter="dissolve">
                                      <p:cBhvr additive="base">
                                        <p:cTn id="44" dur="500"/>
                                        <p:tgtEl>
                                          <p:spTgt spid="3482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8" nodeType="clickEffect">
                                  <p:childTnLst>
                                    <p:set>
                                      <p:cBhvr additive="base">
                                        <p:cTn id="48" dur="1" fill="hold">
                                          <p:stCondLst>
                                            <p:cond delay="0"/>
                                          </p:stCondLst>
                                        </p:cTn>
                                        <p:tgtEl>
                                          <p:spTgt spid="34826"/>
                                        </p:tgtEl>
                                        <p:attrNameLst>
                                          <p:attrName>style.visibility</p:attrName>
                                        </p:attrNameLst>
                                      </p:cBhvr>
                                      <p:to>
                                        <p:strVal val="visible"/>
                                      </p:to>
                                    </p:set>
                                    <p:anim calcmode="lin" valueType="num">
                                      <p:cBhvr additive="base">
                                        <p:cTn id="49" dur="500" fill="hold"/>
                                        <p:tgtEl>
                                          <p:spTgt spid="34826"/>
                                        </p:tgtEl>
                                        <p:attrNameLst>
                                          <p:attrName>ppt_x</p:attrName>
                                        </p:attrNameLst>
                                      </p:cBhvr>
                                      <p:tavLst>
                                        <p:tav tm="0">
                                          <p:val>
                                            <p:strVal val="1+#ppt_w/2"/>
                                          </p:val>
                                        </p:tav>
                                        <p:tav tm="100000">
                                          <p:val>
                                            <p:strVal val="#ppt_x"/>
                                          </p:val>
                                        </p:tav>
                                      </p:tavLst>
                                    </p:anim>
                                    <p:anim calcmode="lin" valueType="num">
                                      <p:cBhvr additive="base">
                                        <p:cTn id="50" dur="500" fill="hold"/>
                                        <p:tgtEl>
                                          <p:spTgt spid="348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grpId="9" nodeType="clickEffect">
                                  <p:childTnLst>
                                    <p:set>
                                      <p:cBhvr additive="base">
                                        <p:cTn id="54" dur="1" fill="hold">
                                          <p:stCondLst>
                                            <p:cond delay="0"/>
                                          </p:stCondLst>
                                        </p:cTn>
                                        <p:tgtEl>
                                          <p:spTgt spid="34827"/>
                                        </p:tgtEl>
                                        <p:attrNameLst>
                                          <p:attrName>style.visibility</p:attrName>
                                        </p:attrNameLst>
                                      </p:cBhvr>
                                      <p:to>
                                        <p:strVal val="visible"/>
                                      </p:to>
                                    </p:set>
                                    <p:animEffect transition="in" filter="barn(inHorizontal)">
                                      <p:cBhvr additive="base">
                                        <p:cTn id="55" dur="500"/>
                                        <p:tgtEl>
                                          <p:spTgt spid="34827"/>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10" nodeType="clickEffect">
                                  <p:childTnLst>
                                    <p:set>
                                      <p:cBhvr additive="base">
                                        <p:cTn id="59" dur="1" fill="hold">
                                          <p:stCondLst>
                                            <p:cond delay="0"/>
                                          </p:stCondLst>
                                        </p:cTn>
                                        <p:tgtEl>
                                          <p:spTgt spid="34828"/>
                                        </p:tgtEl>
                                        <p:attrNameLst>
                                          <p:attrName>style.visibility</p:attrName>
                                        </p:attrNameLst>
                                      </p:cBhvr>
                                      <p:to>
                                        <p:strVal val="visible"/>
                                      </p:to>
                                    </p:set>
                                    <p:animEffect transition="in" filter="strips(downLeft)">
                                      <p:cBhvr additive="base">
                                        <p:cTn id="60" dur="500"/>
                                        <p:tgtEl>
                                          <p:spTgt spid="34828"/>
                                        </p:tgtEl>
                                      </p:cBhvr>
                                    </p:animEffect>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11" nodeType="clickEffect">
                                  <p:childTnLst>
                                    <p:set>
                                      <p:cBhvr additive="base">
                                        <p:cTn id="64" dur="1" fill="hold">
                                          <p:stCondLst>
                                            <p:cond delay="0"/>
                                          </p:stCondLst>
                                        </p:cTn>
                                        <p:tgtEl>
                                          <p:spTgt spid="34829"/>
                                        </p:tgtEl>
                                        <p:attrNameLst>
                                          <p:attrName>style.visibility</p:attrName>
                                        </p:attrNameLst>
                                      </p:cBhvr>
                                      <p:to>
                                        <p:strVal val="visible"/>
                                      </p:to>
                                    </p:set>
                                    <p:anim calcmode="lin" valueType="num">
                                      <p:cBhvr additive="base">
                                        <p:cTn id="65" dur="500" fill="hold"/>
                                        <p:tgtEl>
                                          <p:spTgt spid="34829"/>
                                        </p:tgtEl>
                                        <p:attrNameLst>
                                          <p:attrName>ppt_w</p:attrName>
                                        </p:attrNameLst>
                                      </p:cBhvr>
                                      <p:tavLst>
                                        <p:tav tm="0">
                                          <p:val>
                                            <p:fltVal val="0"/>
                                          </p:val>
                                        </p:tav>
                                        <p:tav tm="100000">
                                          <p:val>
                                            <p:strVal val="#ppt_w"/>
                                          </p:val>
                                        </p:tav>
                                      </p:tavLst>
                                    </p:anim>
                                    <p:anim calcmode="lin" valueType="num">
                                      <p:cBhvr additive="base">
                                        <p:cTn id="66" dur="500" fill="hold"/>
                                        <p:tgtEl>
                                          <p:spTgt spid="34829"/>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12" nodeType="clickEffect">
                                  <p:childTnLst>
                                    <p:set>
                                      <p:cBhvr additive="base">
                                        <p:cTn id="70" dur="1" fill="hold">
                                          <p:stCondLst>
                                            <p:cond delay="0"/>
                                          </p:stCondLst>
                                        </p:cTn>
                                        <p:tgtEl>
                                          <p:spTgt spid="34830"/>
                                        </p:tgtEl>
                                        <p:attrNameLst>
                                          <p:attrName>style.visibility</p:attrName>
                                        </p:attrNameLst>
                                      </p:cBhvr>
                                      <p:to>
                                        <p:strVal val="visible"/>
                                      </p:to>
                                    </p:set>
                                    <p:animEffect transition="in" filter="dissolve">
                                      <p:cBhvr additive="base">
                                        <p:cTn id="71" dur="500"/>
                                        <p:tgtEl>
                                          <p:spTgt spid="3483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13" nodeType="clickEffect">
                                  <p:childTnLst>
                                    <p:set>
                                      <p:cBhvr additive="base">
                                        <p:cTn id="75" dur="1" fill="hold">
                                          <p:stCondLst>
                                            <p:cond delay="0"/>
                                          </p:stCondLst>
                                        </p:cTn>
                                        <p:tgtEl>
                                          <p:spTgt spid="34831"/>
                                        </p:tgtEl>
                                        <p:attrNameLst>
                                          <p:attrName>style.visibility</p:attrName>
                                        </p:attrNameLst>
                                      </p:cBhvr>
                                      <p:to>
                                        <p:strVal val="visible"/>
                                      </p:to>
                                    </p:set>
                                    <p:anim calcmode="lin" valueType="num">
                                      <p:cBhvr additive="base">
                                        <p:cTn id="76" dur="500" fill="hold"/>
                                        <p:tgtEl>
                                          <p:spTgt spid="34831"/>
                                        </p:tgtEl>
                                        <p:attrNameLst>
                                          <p:attrName>ppt_x</p:attrName>
                                        </p:attrNameLst>
                                      </p:cBhvr>
                                      <p:tavLst>
                                        <p:tav tm="0">
                                          <p:val>
                                            <p:strVal val="1+#ppt_w/2"/>
                                          </p:val>
                                        </p:tav>
                                        <p:tav tm="100000">
                                          <p:val>
                                            <p:strVal val="#ppt_x"/>
                                          </p:val>
                                        </p:tav>
                                      </p:tavLst>
                                    </p:anim>
                                    <p:anim calcmode="lin" valueType="num">
                                      <p:cBhvr additive="base">
                                        <p:cTn id="77" dur="500" fill="hold"/>
                                        <p:tgtEl>
                                          <p:spTgt spid="34831"/>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14" nodeType="clickEffect">
                                  <p:childTnLst>
                                    <p:set>
                                      <p:cBhvr additive="base">
                                        <p:cTn id="81" dur="1" fill="hold">
                                          <p:stCondLst>
                                            <p:cond delay="0"/>
                                          </p:stCondLst>
                                        </p:cTn>
                                        <p:tgtEl>
                                          <p:spTgt spid="34832"/>
                                        </p:tgtEl>
                                        <p:attrNameLst>
                                          <p:attrName>style.visibility</p:attrName>
                                        </p:attrNameLst>
                                      </p:cBhvr>
                                      <p:to>
                                        <p:strVal val="visible"/>
                                      </p:to>
                                    </p:set>
                                    <p:animEffect transition="in" filter="slide(fromBottom)">
                                      <p:cBhvr additive="base">
                                        <p:cTn id="82" dur="500"/>
                                        <p:tgtEl>
                                          <p:spTgt spid="3483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6" fill="hold" grpId="15" nodeType="clickEffect">
                                  <p:childTnLst>
                                    <p:set>
                                      <p:cBhvr additive="base">
                                        <p:cTn id="86" dur="1" fill="hold">
                                          <p:stCondLst>
                                            <p:cond delay="0"/>
                                          </p:stCondLst>
                                        </p:cTn>
                                        <p:tgtEl>
                                          <p:spTgt spid="34833"/>
                                        </p:tgtEl>
                                        <p:attrNameLst>
                                          <p:attrName>style.visibility</p:attrName>
                                        </p:attrNameLst>
                                      </p:cBhvr>
                                      <p:to>
                                        <p:strVal val="visible"/>
                                      </p:to>
                                    </p:set>
                                    <p:anim calcmode="lin" valueType="num">
                                      <p:cBhvr additive="base">
                                        <p:cTn id="87" dur="500" fill="hold"/>
                                        <p:tgtEl>
                                          <p:spTgt spid="34833"/>
                                        </p:tgtEl>
                                        <p:attrNameLst>
                                          <p:attrName>ppt_x</p:attrName>
                                        </p:attrNameLst>
                                      </p:cBhvr>
                                      <p:tavLst>
                                        <p:tav tm="0">
                                          <p:val>
                                            <p:strVal val="1+#ppt_w/2"/>
                                          </p:val>
                                        </p:tav>
                                        <p:tav tm="100000">
                                          <p:val>
                                            <p:strVal val="#ppt_x"/>
                                          </p:val>
                                        </p:tav>
                                      </p:tavLst>
                                    </p:anim>
                                    <p:anim calcmode="lin" valueType="num">
                                      <p:cBhvr additive="base">
                                        <p:cTn id="88" dur="500" fill="hold"/>
                                        <p:tgtEl>
                                          <p:spTgt spid="348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1" animBg="1"/>
      <p:bldP spid="34820" grpId="2" animBg="1"/>
      <p:bldP spid="34821" grpId="3" animBg="1"/>
      <p:bldP spid="34822" grpId="4"/>
      <p:bldP spid="34823" grpId="5" animBg="1"/>
      <p:bldP spid="34824" grpId="6" animBg="1"/>
      <p:bldP spid="34825" grpId="7" animBg="1"/>
      <p:bldP spid="34826" grpId="8" animBg="1"/>
      <p:bldP spid="34827" grpId="9" animBg="1"/>
      <p:bldP spid="34828" grpId="10" animBg="1"/>
      <p:bldP spid="34829" grpId="11"/>
      <p:bldP spid="34830" grpId="12" animBg="1"/>
      <p:bldP spid="34831" grpId="13" animBg="1"/>
      <p:bldP spid="34832" grpId="14" animBg="1"/>
      <p:bldP spid="34833" grpId="15"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type="body" idx="4294967295"/>
          </p:nvPr>
        </p:nvSpPr>
        <p:spPr>
          <a:xfrm>
            <a:off x="142875" y="981075"/>
            <a:ext cx="9001125" cy="5876925"/>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sz="3200" u="sng">
                <a:solidFill>
                  <a:srgbClr val="FF0000"/>
                </a:solidFill>
                <a:latin typeface="黑体" panose="02010609060101010101" pitchFamily="49" charset="-122"/>
                <a:ea typeface="黑体" panose="02010609060101010101" pitchFamily="49" charset="-122"/>
              </a:rPr>
              <a:t>从量税优势：</a:t>
            </a:r>
            <a:endParaRPr lang="en-US" altLang="zh-CN" sz="3200" u="sng">
              <a:solidFill>
                <a:srgbClr val="FF0000"/>
              </a:solidFill>
              <a:latin typeface="黑体" panose="02010609060101010101" pitchFamily="49" charset="-122"/>
              <a:ea typeface="黑体" panose="02010609060101010101" pitchFamily="49" charset="-122"/>
            </a:endParaRPr>
          </a:p>
          <a:p>
            <a:pPr lvl="0">
              <a:lnSpc>
                <a:spcPct val="90000"/>
              </a:lnSpc>
              <a:buNone/>
            </a:pPr>
            <a:r>
              <a:rPr lang="en-US" altLang="zh-CN" sz="3200">
                <a:solidFill>
                  <a:schemeClr val="tx1"/>
                </a:solidFill>
                <a:latin typeface="楷体" panose="02010609060101010101" pitchFamily="49" charset="-122"/>
                <a:ea typeface="楷体" panose="02010609060101010101" pitchFamily="49" charset="-122"/>
              </a:rPr>
              <a:t>a.</a:t>
            </a:r>
            <a:r>
              <a:rPr lang="zh-CN" altLang="en-US" sz="3200">
                <a:solidFill>
                  <a:schemeClr val="tx1"/>
                </a:solidFill>
                <a:latin typeface="楷体" panose="02010609060101010101" pitchFamily="49" charset="-122"/>
                <a:ea typeface="楷体" panose="02010609060101010101" pitchFamily="49" charset="-122"/>
              </a:rPr>
              <a:t>适应于对标准化的商品课税；</a:t>
            </a:r>
            <a:endParaRPr lang="en-US" altLang="zh-CN" sz="3200">
              <a:solidFill>
                <a:schemeClr val="tx1"/>
              </a:solidFill>
              <a:latin typeface="楷体" panose="02010609060101010101" pitchFamily="49" charset="-122"/>
              <a:ea typeface="楷体" panose="02010609060101010101" pitchFamily="49" charset="-122"/>
            </a:endParaRPr>
          </a:p>
          <a:p>
            <a:pPr lvl="0">
              <a:lnSpc>
                <a:spcPct val="90000"/>
              </a:lnSpc>
              <a:buNone/>
            </a:pPr>
            <a:r>
              <a:rPr lang="en-US" altLang="zh-CN" sz="3200">
                <a:solidFill>
                  <a:schemeClr val="tx1"/>
                </a:solidFill>
                <a:latin typeface="楷体" panose="02010609060101010101" pitchFamily="49" charset="-122"/>
                <a:ea typeface="楷体" panose="02010609060101010101" pitchFamily="49" charset="-122"/>
              </a:rPr>
              <a:t>b.</a:t>
            </a:r>
            <a:r>
              <a:rPr lang="zh-CN" altLang="en-US" sz="3200">
                <a:solidFill>
                  <a:schemeClr val="tx1"/>
                </a:solidFill>
                <a:latin typeface="楷体" panose="02010609060101010101" pitchFamily="49" charset="-122"/>
                <a:ea typeface="楷体" panose="02010609060101010101" pitchFamily="49" charset="-122"/>
              </a:rPr>
              <a:t>易征收管理，成本较低。</a:t>
            </a:r>
            <a:endParaRPr lang="zh-CN" altLang="en-US" sz="3200">
              <a:solidFill>
                <a:schemeClr val="tx1"/>
              </a:solidFill>
              <a:latin typeface="楷体" panose="02010609060101010101" pitchFamily="49" charset="-122"/>
              <a:ea typeface="楷体" panose="02010609060101010101" pitchFamily="49" charset="-122"/>
            </a:endParaRPr>
          </a:p>
          <a:p>
            <a:pPr lvl="0">
              <a:lnSpc>
                <a:spcPct val="90000"/>
              </a:lnSpc>
              <a:buNone/>
            </a:pPr>
            <a:r>
              <a:rPr lang="zh-CN" altLang="en-US" sz="3200" u="sng">
                <a:solidFill>
                  <a:srgbClr val="FF0000"/>
                </a:solidFill>
                <a:latin typeface="黑体" panose="02010609060101010101" pitchFamily="49" charset="-122"/>
                <a:ea typeface="黑体" panose="02010609060101010101" pitchFamily="49" charset="-122"/>
              </a:rPr>
              <a:t>劣势：</a:t>
            </a:r>
            <a:endParaRPr lang="en-US" altLang="zh-CN" sz="3200" u="sng">
              <a:solidFill>
                <a:srgbClr val="FF0000"/>
              </a:solidFill>
              <a:latin typeface="黑体" panose="02010609060101010101" pitchFamily="49" charset="-122"/>
              <a:ea typeface="黑体" panose="02010609060101010101" pitchFamily="49" charset="-122"/>
            </a:endParaRPr>
          </a:p>
          <a:p>
            <a:pPr lvl="0">
              <a:lnSpc>
                <a:spcPct val="90000"/>
              </a:lnSpc>
              <a:buNone/>
            </a:pPr>
            <a:r>
              <a:rPr lang="en-US" altLang="zh-CN" sz="3200">
                <a:solidFill>
                  <a:schemeClr val="tx1"/>
                </a:solidFill>
                <a:latin typeface="楷体" panose="02010609060101010101" pitchFamily="49" charset="-122"/>
                <a:ea typeface="楷体" panose="02010609060101010101" pitchFamily="49" charset="-122"/>
              </a:rPr>
              <a:t>a.</a:t>
            </a:r>
            <a:r>
              <a:rPr lang="zh-CN" altLang="en-US" sz="3200">
                <a:solidFill>
                  <a:schemeClr val="tx1"/>
                </a:solidFill>
                <a:latin typeface="楷体" panose="02010609060101010101" pitchFamily="49" charset="-122"/>
                <a:ea typeface="楷体" panose="02010609060101010101" pitchFamily="49" charset="-122"/>
              </a:rPr>
              <a:t>使用范围狭窄，只适用于间接税，不适用于直接税。</a:t>
            </a:r>
            <a:endParaRPr lang="zh-CN" altLang="en-US" sz="3200">
              <a:solidFill>
                <a:schemeClr val="tx1"/>
              </a:solidFill>
              <a:latin typeface="楷体" panose="02010609060101010101" pitchFamily="49" charset="-122"/>
              <a:ea typeface="楷体" panose="02010609060101010101" pitchFamily="49" charset="-122"/>
            </a:endParaRPr>
          </a:p>
          <a:p>
            <a:pPr lvl="0">
              <a:lnSpc>
                <a:spcPct val="90000"/>
              </a:lnSpc>
              <a:buNone/>
            </a:pPr>
            <a:r>
              <a:rPr lang="en-US" altLang="zh-CN" sz="3200">
                <a:solidFill>
                  <a:schemeClr val="tx1"/>
                </a:solidFill>
                <a:latin typeface="楷体" panose="02010609060101010101" pitchFamily="49" charset="-122"/>
                <a:ea typeface="楷体" panose="02010609060101010101" pitchFamily="49" charset="-122"/>
              </a:rPr>
              <a:t>b.</a:t>
            </a:r>
            <a:r>
              <a:rPr lang="zh-CN" altLang="en-US" sz="3200">
                <a:solidFill>
                  <a:schemeClr val="tx1"/>
                </a:solidFill>
                <a:latin typeface="楷体" panose="02010609060101010101" pitchFamily="49" charset="-122"/>
                <a:ea typeface="楷体" panose="02010609060101010101" pitchFamily="49" charset="-122"/>
              </a:rPr>
              <a:t>物价上涨时，税收遭损，物价下跌时，税收得益。</a:t>
            </a:r>
            <a:endParaRPr lang="zh-CN" altLang="en-US" sz="3200">
              <a:solidFill>
                <a:schemeClr val="tx1"/>
              </a:solidFill>
              <a:latin typeface="楷体" panose="02010609060101010101" pitchFamily="49" charset="-122"/>
              <a:ea typeface="楷体" panose="02010609060101010101" pitchFamily="49" charset="-122"/>
            </a:endParaRPr>
          </a:p>
          <a:p>
            <a:pPr lvl="0">
              <a:lnSpc>
                <a:spcPct val="90000"/>
              </a:lnSpc>
              <a:buNone/>
            </a:pPr>
            <a:endParaRPr lang="en-US" altLang="zh-CN" sz="3200">
              <a:solidFill>
                <a:srgbClr val="00CC00"/>
              </a:solidFill>
              <a:latin typeface="黑体" panose="02010609060101010101" pitchFamily="49" charset="-122"/>
              <a:ea typeface="黑体" panose="02010609060101010101" pitchFamily="49" charset="-122"/>
            </a:endParaRPr>
          </a:p>
        </p:txBody>
      </p:sp>
      <p:sp>
        <p:nvSpPr>
          <p:cNvPr id="35843" name="标题 3"/>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35842">
                                            <p:txEl>
                                              <p:pRg st="0" end="0"/>
                                            </p:txEl>
                                          </p:spTgt>
                                        </p:tgtEl>
                                        <p:attrNameLst>
                                          <p:attrName>style.visibility</p:attrName>
                                        </p:attrNameLst>
                                      </p:cBhvr>
                                      <p:to>
                                        <p:strVal val="visible"/>
                                      </p:to>
                                    </p:set>
                                    <p:anim to="" calcmode="lin" valueType="num">
                                      <p:cBhvr additive="base">
                                        <p:cTn id="7" dur="1" fill="hold"/>
                                        <p:tgtEl>
                                          <p:spTgt spid="3584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35842">
                                            <p:txEl>
                                              <p:pRg st="1" end="1"/>
                                            </p:txEl>
                                          </p:spTgt>
                                        </p:tgtEl>
                                        <p:attrNameLst>
                                          <p:attrName>style.visibility</p:attrName>
                                        </p:attrNameLst>
                                      </p:cBhvr>
                                      <p:to>
                                        <p:strVal val="visible"/>
                                      </p:to>
                                    </p:set>
                                    <p:anim to="" calcmode="lin" valueType="num">
                                      <p:cBhvr additive="base">
                                        <p:cTn id="12" dur="1" fill="hold"/>
                                        <p:tgtEl>
                                          <p:spTgt spid="35842">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35842">
                                            <p:txEl>
                                              <p:pRg st="2" end="2"/>
                                            </p:txEl>
                                          </p:spTgt>
                                        </p:tgtEl>
                                        <p:attrNameLst>
                                          <p:attrName>style.visibility</p:attrName>
                                        </p:attrNameLst>
                                      </p:cBhvr>
                                      <p:to>
                                        <p:strVal val="visible"/>
                                      </p:to>
                                    </p:set>
                                    <p:anim to="" calcmode="lin" valueType="num">
                                      <p:cBhvr additive="base">
                                        <p:cTn id="17" dur="1" fill="hold"/>
                                        <p:tgtEl>
                                          <p:spTgt spid="35842">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childTnLst>
                                    <p:set>
                                      <p:cBhvr additive="base">
                                        <p:cTn id="21" dur="1" fill="hold">
                                          <p:stCondLst>
                                            <p:cond delay="0"/>
                                          </p:stCondLst>
                                        </p:cTn>
                                        <p:tgtEl>
                                          <p:spTgt spid="35842">
                                            <p:txEl>
                                              <p:pRg st="3" end="3"/>
                                            </p:txEl>
                                          </p:spTgt>
                                        </p:tgtEl>
                                        <p:attrNameLst>
                                          <p:attrName>style.visibility</p:attrName>
                                        </p:attrNameLst>
                                      </p:cBhvr>
                                      <p:to>
                                        <p:strVal val="visible"/>
                                      </p:to>
                                    </p:set>
                                    <p:anim to="" calcmode="lin" valueType="num">
                                      <p:cBhvr additive="base">
                                        <p:cTn id="22" dur="1" fill="hold"/>
                                        <p:tgtEl>
                                          <p:spTgt spid="35842">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childTnLst>
                                    <p:set>
                                      <p:cBhvr additive="base">
                                        <p:cTn id="26" dur="1" fill="hold">
                                          <p:stCondLst>
                                            <p:cond delay="0"/>
                                          </p:stCondLst>
                                        </p:cTn>
                                        <p:tgtEl>
                                          <p:spTgt spid="35842">
                                            <p:txEl>
                                              <p:pRg st="4" end="4"/>
                                            </p:txEl>
                                          </p:spTgt>
                                        </p:tgtEl>
                                        <p:attrNameLst>
                                          <p:attrName>style.visibility</p:attrName>
                                        </p:attrNameLst>
                                      </p:cBhvr>
                                      <p:to>
                                        <p:strVal val="visible"/>
                                      </p:to>
                                    </p:set>
                                    <p:anim to="" calcmode="lin" valueType="num">
                                      <p:cBhvr additive="base">
                                        <p:cTn id="27" dur="1" fill="hold"/>
                                        <p:tgtEl>
                                          <p:spTgt spid="35842">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childTnLst>
                                    <p:set>
                                      <p:cBhvr additive="base">
                                        <p:cTn id="31" dur="1" fill="hold">
                                          <p:stCondLst>
                                            <p:cond delay="0"/>
                                          </p:stCondLst>
                                        </p:cTn>
                                        <p:tgtEl>
                                          <p:spTgt spid="35842">
                                            <p:txEl>
                                              <p:pRg st="5" end="5"/>
                                            </p:txEl>
                                          </p:spTgt>
                                        </p:tgtEl>
                                        <p:attrNameLst>
                                          <p:attrName>style.visibility</p:attrName>
                                        </p:attrNameLst>
                                      </p:cBhvr>
                                      <p:to>
                                        <p:strVal val="visible"/>
                                      </p:to>
                                    </p:set>
                                    <p:anim to="" calcmode="lin" valueType="num">
                                      <p:cBhvr additive="base">
                                        <p:cTn id="32" dur="1" fill="hold"/>
                                        <p:tgtEl>
                                          <p:spTgt spid="35842">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en-US" altLang="zh-CN" sz="3600" b="1">
                <a:latin typeface="黑体" panose="02010609060101010101" pitchFamily="49" charset="-122"/>
                <a:ea typeface="黑体" panose="02010609060101010101" pitchFamily="49" charset="-122"/>
              </a:rPr>
              <a:t>4.</a:t>
            </a:r>
            <a:r>
              <a:rPr lang="zh-CN" altLang="en-US" sz="3600" b="1">
                <a:latin typeface="黑体" panose="02010609060101010101" pitchFamily="49" charset="-122"/>
                <a:ea typeface="黑体" panose="02010609060101010101" pitchFamily="49" charset="-122"/>
              </a:rPr>
              <a:t>按税收管理权限不同分类</a:t>
            </a:r>
            <a:endParaRPr lang="zh-CN" altLang="en-US" sz="3600" b="1">
              <a:latin typeface="黑体" panose="02010609060101010101" pitchFamily="49" charset="-122"/>
              <a:ea typeface="黑体" panose="02010609060101010101" pitchFamily="49" charset="-122"/>
            </a:endParaRPr>
          </a:p>
        </p:txBody>
      </p:sp>
      <p:sp>
        <p:nvSpPr>
          <p:cNvPr id="36867" name="Rectangle 3"/>
          <p:cNvSpPr>
            <a:spLocks noGrp="1" noChangeArrowheads="1"/>
          </p:cNvSpPr>
          <p:nvPr>
            <p:ph type="body" idx="4294967295"/>
          </p:nvPr>
        </p:nvSpPr>
        <p:spPr>
          <a:xfrm>
            <a:off x="-180975" y="692150"/>
            <a:ext cx="9324975" cy="6165850"/>
          </a:xfrm>
        </p:spPr>
        <p:txBody>
          <a:bodyPr vert="horz" wrap="square" lIns="91440" tIns="45720" rIns="91440" bIns="45720" numCol="1" anchor="t" anchorCtr="0" compatLnSpc="1"/>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marL="342900" marR="0" lvl="0" indent="-342900">
              <a:buNone/>
            </a:pPr>
            <a:r>
              <a:rPr lang="en-US" altLang="zh-CN">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(1)</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中央税</a:t>
            </a:r>
            <a:endPar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中央税是指</a:t>
            </a:r>
            <a:r>
              <a:rPr lang="zh-CN" altLang="en-US">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中央管辖课征并支配的税种</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，如目前我国开征的</a:t>
            </a:r>
            <a:r>
              <a:rPr lang="zh-CN" altLang="en-US">
                <a:solidFill>
                  <a:srgbClr val="FF0000"/>
                </a:solidFill>
                <a:effectLst>
                  <a:outerShdw blurRad="38100" dist="38100" dir="2700000" algn="tl">
                    <a:schemeClr val="bg2"/>
                  </a:outerShdw>
                </a:effectLst>
                <a:latin typeface="黑体" panose="02010609060101010101" pitchFamily="49" charset="-122"/>
                <a:ea typeface="黑体" panose="02010609060101010101" pitchFamily="49" charset="-122"/>
              </a:rPr>
              <a:t>消费税、关税</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等；征收部门是国家税务部门 </a:t>
            </a:r>
            <a:endPar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en-US" altLang="zh-CN">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(2)</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地方税</a:t>
            </a:r>
            <a:endPar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是指由</a:t>
            </a:r>
            <a:r>
              <a:rPr lang="zh-CN" altLang="en-US">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地方管辖并支配的税种</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，如我国的</a:t>
            </a:r>
            <a:r>
              <a:rPr lang="zh-CN" altLang="en-US">
                <a:solidFill>
                  <a:srgbClr val="FF0000"/>
                </a:solidFill>
                <a:effectLst>
                  <a:outerShdw blurRad="38100" dist="38100" dir="2700000" algn="tl">
                    <a:schemeClr val="bg2"/>
                  </a:outerShdw>
                </a:effectLst>
                <a:latin typeface="黑体" panose="02010609060101010101" pitchFamily="49" charset="-122"/>
                <a:ea typeface="黑体" panose="02010609060101010101" pitchFamily="49" charset="-122"/>
              </a:rPr>
              <a:t>屠宰税、印花税</a:t>
            </a:r>
            <a:r>
              <a:rPr lang="en-US" altLang="zh-CN">
                <a:solidFill>
                  <a:srgbClr val="FF0000"/>
                </a:solidFill>
                <a:effectLst>
                  <a:outerShdw blurRad="38100" dist="38100" dir="2700000" algn="tl">
                    <a:schemeClr val="bg2"/>
                  </a:outerShdw>
                </a:effectLst>
                <a:latin typeface="黑体" panose="02010609060101010101" pitchFamily="49" charset="-122"/>
                <a:ea typeface="黑体" panose="02010609060101010101" pitchFamily="49" charset="-122"/>
              </a:rPr>
              <a:t>(</a:t>
            </a:r>
            <a:r>
              <a:rPr lang="zh-CN" altLang="en-US">
                <a:solidFill>
                  <a:srgbClr val="FF0000"/>
                </a:solidFill>
                <a:effectLst>
                  <a:outerShdw blurRad="38100" dist="38100" dir="2700000" algn="tl">
                    <a:schemeClr val="bg2"/>
                  </a:outerShdw>
                </a:effectLst>
                <a:latin typeface="黑体" panose="02010609060101010101" pitchFamily="49" charset="-122"/>
                <a:ea typeface="黑体" panose="02010609060101010101" pitchFamily="49" charset="-122"/>
              </a:rPr>
              <a:t>不包括证券交易印花税</a:t>
            </a:r>
            <a:r>
              <a:rPr lang="en-US" altLang="zh-CN">
                <a:solidFill>
                  <a:srgbClr val="FF0000"/>
                </a:solidFill>
                <a:effectLst>
                  <a:outerShdw blurRad="38100" dist="38100" dir="2700000" algn="tl">
                    <a:schemeClr val="bg2"/>
                  </a:outerShdw>
                </a:effectLst>
                <a:latin typeface="黑体" panose="02010609060101010101" pitchFamily="49" charset="-122"/>
                <a:ea typeface="黑体" panose="02010609060101010101" pitchFamily="49" charset="-122"/>
              </a:rPr>
              <a:t>)</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等；征收部门是地方税务部门</a:t>
            </a:r>
            <a:endPar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en-US" altLang="zh-CN">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(3)</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中央与地方共享税</a:t>
            </a:r>
            <a:endPar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共享税是指属于中央与地方政府共同享有并</a:t>
            </a:r>
            <a:r>
              <a:rPr lang="zh-CN" altLang="en-US">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按照一定比例分成的税种</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，如我国目前开征的</a:t>
            </a:r>
            <a:r>
              <a:rPr lang="zh-CN" altLang="en-US">
                <a:solidFill>
                  <a:srgbClr val="FF0000"/>
                </a:solidFill>
                <a:effectLst>
                  <a:outerShdw blurRad="38100" dist="38100" dir="2700000" algn="tl">
                    <a:schemeClr val="bg2"/>
                  </a:outerShdw>
                </a:effectLst>
                <a:latin typeface="黑体" panose="02010609060101010101" pitchFamily="49" charset="-122"/>
                <a:ea typeface="黑体" panose="02010609060101010101" pitchFamily="49" charset="-122"/>
              </a:rPr>
              <a:t>增值税、资源税、证券交易印花税</a:t>
            </a:r>
            <a:r>
              <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等。</a:t>
            </a:r>
            <a:endParaRPr lang="zh-CN" altLang="en-US">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zh-CN" altLang="en-US">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如：增值税（中央分享</a:t>
            </a:r>
            <a:r>
              <a:rPr lang="en-US" altLang="zh-CN">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75%</a:t>
            </a:r>
            <a:r>
              <a:rPr lang="zh-CN" altLang="en-US">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，地方分离</a:t>
            </a:r>
            <a:r>
              <a:rPr lang="en-US" altLang="zh-CN">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25%</a:t>
            </a:r>
            <a:r>
              <a:rPr lang="zh-CN" altLang="en-US">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），资源税、证券交易印花税（中央</a:t>
            </a:r>
            <a:r>
              <a:rPr lang="en-US" altLang="zh-CN">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97%</a:t>
            </a:r>
            <a:r>
              <a:rPr lang="zh-CN" altLang="en-US">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，地方</a:t>
            </a:r>
            <a:r>
              <a:rPr lang="en-US" altLang="zh-CN">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3%</a:t>
            </a:r>
            <a:r>
              <a:rPr lang="zh-CN" altLang="en-US">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rPr>
              <a:t>）</a:t>
            </a:r>
            <a:endParaRPr lang="zh-CN" altLang="en-US">
              <a:solidFill>
                <a:srgbClr val="FF00FF"/>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endParaRPr lang="zh-CN" altLang="en-US">
              <a:solidFill>
                <a:srgbClr val="00CC00"/>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endParaRPr lang="en-US" altLang="zh-CN" sz="2400">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0" y="115888"/>
            <a:ext cx="7667625"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2800" b="1">
                <a:latin typeface="黑体" panose="02010609060101010101" pitchFamily="49" charset="-122"/>
                <a:ea typeface="黑体" panose="02010609060101010101" pitchFamily="49" charset="-122"/>
              </a:rPr>
              <a:t>图：我国中央税、地方税、中央与地方共享税划分</a:t>
            </a:r>
            <a:endParaRPr lang="zh-CN" altLang="en-US" sz="2800" b="1">
              <a:latin typeface="黑体" panose="02010609060101010101" pitchFamily="49" charset="-122"/>
              <a:ea typeface="黑体" panose="02010609060101010101" pitchFamily="49" charset="-122"/>
            </a:endParaRPr>
          </a:p>
        </p:txBody>
      </p:sp>
      <p:graphicFrame>
        <p:nvGraphicFramePr>
          <p:cNvPr id="37891" name="Group 39"/>
          <p:cNvGraphicFramePr>
            <a:graphicFrameLocks noGrp="1"/>
          </p:cNvGraphicFramePr>
          <p:nvPr>
            <p:ph type="body" idx="4294967295"/>
          </p:nvPr>
        </p:nvGraphicFramePr>
        <p:xfrm>
          <a:off x="179388" y="1052512"/>
          <a:ext cx="8642350" cy="5483225"/>
        </p:xfrm>
        <a:graphic>
          <a:graphicData uri="http://schemas.openxmlformats.org/drawingml/2006/table">
            <a:tbl>
              <a:tblPr/>
              <a:tblGrid>
                <a:gridCol w="2881312"/>
                <a:gridCol w="3024188"/>
                <a:gridCol w="2736850"/>
              </a:tblGrid>
              <a:tr h="709612">
                <a:tc>
                  <a:txBody>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20000"/>
                        </a:spcBef>
                      </a:pP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中央税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txBody>
                  <a:tcPr marT="45724" marB="45724">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20000"/>
                        </a:spcBef>
                      </a:pP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地方税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20000"/>
                        </a:spcBef>
                      </a:pP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中央与地方共享税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txBody>
                  <a:tcPr marT="45724" marB="45724">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73612">
                <a:tc>
                  <a:txBody>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1</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、关税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2</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、消费税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3</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、车辆购置税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4</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、船舶吨税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txBody>
                  <a:tcPr marT="45724" marB="45724">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1</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、房产税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2</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、城市房地产税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3</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、城镇土地使用税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4</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、耕地占用税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5</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、契税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6</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、土地增值税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7</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、车船税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8</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、烟叶税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9</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、固定资产投资方向调节税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10</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、筵席税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1</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、增值税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2</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、营业税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3</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、企业所得税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4</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、外商投资企业和外国企业所得税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5</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、个人所得税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6</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、资源税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7</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、印花税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p>
                      <a:pPr marL="0" lvl="0" indent="0" eaLnBrk="1" hangingPunct="1">
                        <a:spcBef>
                          <a:spcPct val="20000"/>
                        </a:spcBef>
                      </a:pPr>
                      <a:r>
                        <a:rPr lang="en-US" altLang="zh-CN" b="1">
                          <a:effectLst>
                            <a:outerShdw blurRad="38100" dist="38100" dir="2700000" algn="tl">
                              <a:schemeClr val="bg2"/>
                            </a:outerShdw>
                          </a:effectLst>
                          <a:latin typeface="黑体" panose="02010609060101010101" pitchFamily="49" charset="-122"/>
                          <a:ea typeface="黑体" panose="02010609060101010101" pitchFamily="49" charset="-122"/>
                        </a:rPr>
                        <a:t>8</a:t>
                      </a:r>
                      <a:r>
                        <a:rPr lang="zh-CN" altLang="en-US" b="1">
                          <a:effectLst>
                            <a:outerShdw blurRad="38100" dist="38100" dir="2700000" algn="tl">
                              <a:schemeClr val="bg2"/>
                            </a:outerShdw>
                          </a:effectLst>
                          <a:latin typeface="黑体" panose="02010609060101010101" pitchFamily="49" charset="-122"/>
                          <a:ea typeface="黑体" panose="02010609060101010101" pitchFamily="49" charset="-122"/>
                        </a:rPr>
                        <a:t>、城市维护建设税</a:t>
                      </a:r>
                      <a:endParaRPr lang="zh-CN" altLang="en-US" b="1">
                        <a:effectLst>
                          <a:outerShdw blurRad="38100" dist="38100" dir="2700000" algn="tl">
                            <a:schemeClr val="bg2"/>
                          </a:outerShdw>
                        </a:effectLst>
                        <a:latin typeface="黑体" panose="02010609060101010101" pitchFamily="49" charset="-122"/>
                        <a:ea typeface="黑体" panose="02010609060101010101" pitchFamily="49" charset="-122"/>
                      </a:endParaRPr>
                    </a:p>
                  </a:txBody>
                  <a:tcPr marT="45724" marB="45724">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0" y="44450"/>
            <a:ext cx="7308850" cy="1008062"/>
          </a:xfrm>
          <a:prstGeom prst="rect">
            <a:avLst/>
          </a:prstGeom>
          <a:solidFill>
            <a:srgbClr val="66CCFF"/>
          </a:solid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en-US" altLang="zh-CN" sz="3600" b="1">
                <a:latin typeface="黑体" panose="02010609060101010101" pitchFamily="49" charset="-122"/>
                <a:ea typeface="黑体" panose="02010609060101010101" pitchFamily="49" charset="-122"/>
              </a:rPr>
              <a:t>5. </a:t>
            </a:r>
            <a:r>
              <a:rPr lang="zh-CN" altLang="en-US" sz="3600" b="1">
                <a:latin typeface="黑体" panose="02010609060101010101" pitchFamily="49" charset="-122"/>
                <a:ea typeface="黑体" panose="02010609060101010101" pitchFamily="49" charset="-122"/>
              </a:rPr>
              <a:t>按税收与价格的关系分类</a:t>
            </a:r>
            <a:br>
              <a:rPr lang="zh-CN" altLang="en-US" sz="3600" b="1">
                <a:latin typeface="黑体" panose="02010609060101010101" pitchFamily="49" charset="-122"/>
                <a:ea typeface="黑体" panose="02010609060101010101" pitchFamily="49" charset="-122"/>
              </a:rPr>
            </a:br>
            <a:r>
              <a:rPr lang="zh-CN" altLang="en-US" sz="3600" b="1">
                <a:latin typeface="黑体" panose="02010609060101010101" pitchFamily="49" charset="-122"/>
                <a:ea typeface="黑体" panose="02010609060101010101" pitchFamily="49" charset="-122"/>
              </a:rPr>
              <a:t>		</a:t>
            </a:r>
            <a:r>
              <a:rPr lang="en-US" altLang="zh-CN" sz="3600" b="1">
                <a:ea typeface="黑体" panose="02010609060101010101" pitchFamily="49" charset="-122"/>
              </a:rPr>
              <a:t>——</a:t>
            </a:r>
            <a:r>
              <a:rPr lang="zh-CN" altLang="en-US" sz="3600" b="1">
                <a:latin typeface="黑体" panose="02010609060101010101" pitchFamily="49" charset="-122"/>
                <a:ea typeface="黑体" panose="02010609060101010101" pitchFamily="49" charset="-122"/>
              </a:rPr>
              <a:t>价内税和价外税</a:t>
            </a:r>
            <a:endParaRPr lang="zh-CN" altLang="en-US" sz="3600" b="1">
              <a:latin typeface="黑体" panose="02010609060101010101" pitchFamily="49" charset="-122"/>
              <a:ea typeface="黑体" panose="02010609060101010101" pitchFamily="49" charset="-122"/>
            </a:endParaRPr>
          </a:p>
        </p:txBody>
      </p:sp>
      <p:sp>
        <p:nvSpPr>
          <p:cNvPr id="38915" name="Rectangle 3"/>
          <p:cNvSpPr>
            <a:spLocks noGrp="1"/>
          </p:cNvSpPr>
          <p:nvPr>
            <p:ph type="body" idx="4294967295"/>
          </p:nvPr>
        </p:nvSpPr>
        <p:spPr>
          <a:xfrm>
            <a:off x="179388" y="1125538"/>
            <a:ext cx="8964612" cy="5976938"/>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buNone/>
            </a:pPr>
            <a:r>
              <a:rPr lang="zh-CN" altLang="en-US">
                <a:solidFill>
                  <a:schemeClr val="tx1"/>
                </a:solidFill>
                <a:latin typeface="黑体" panose="02010609060101010101" pitchFamily="49" charset="-122"/>
                <a:ea typeface="黑体" panose="02010609060101010101" pitchFamily="49" charset="-122"/>
              </a:rPr>
              <a:t>（</a:t>
            </a:r>
            <a:r>
              <a:rPr lang="en-US" altLang="zh-CN">
                <a:solidFill>
                  <a:schemeClr val="tx1"/>
                </a:solidFill>
                <a:latin typeface="黑体" panose="02010609060101010101" pitchFamily="49" charset="-122"/>
                <a:ea typeface="黑体" panose="02010609060101010101" pitchFamily="49" charset="-122"/>
              </a:rPr>
              <a:t>1</a:t>
            </a:r>
            <a:r>
              <a:rPr lang="zh-CN" altLang="en-US">
                <a:solidFill>
                  <a:schemeClr val="tx1"/>
                </a:solidFill>
                <a:latin typeface="黑体" panose="02010609060101010101" pitchFamily="49" charset="-122"/>
                <a:ea typeface="黑体" panose="02010609060101010101" pitchFamily="49" charset="-122"/>
              </a:rPr>
              <a:t>）概念</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	</a:t>
            </a:r>
            <a:r>
              <a:rPr lang="zh-CN" altLang="en-US">
                <a:solidFill>
                  <a:srgbClr val="0000FF"/>
                </a:solidFill>
                <a:latin typeface="黑体" panose="02010609060101010101" pitchFamily="49" charset="-122"/>
                <a:ea typeface="黑体" panose="02010609060101010101" pitchFamily="49" charset="-122"/>
              </a:rPr>
              <a:t>凡是税款构成商品或劳务价格组成部分的，属于价内税；凡是税款作为商品或劳务价格以外附加的，则属于价外税。</a:t>
            </a:r>
            <a:r>
              <a:rPr lang="zh-CN" altLang="en-US">
                <a:solidFill>
                  <a:schemeClr val="tx1"/>
                </a:solidFill>
                <a:latin typeface="黑体" panose="02010609060101010101" pitchFamily="49" charset="-122"/>
                <a:ea typeface="黑体" panose="02010609060101010101" pitchFamily="49" charset="-122"/>
              </a:rPr>
              <a:t>因此，价内税的计税价格为含税价格，价外税的计税价格为不含税价格。</a:t>
            </a:r>
            <a:endParaRPr lang="zh-CN" altLang="en-US">
              <a:solidFill>
                <a:schemeClr val="tx1"/>
              </a:solidFill>
              <a:latin typeface="黑体" panose="02010609060101010101" pitchFamily="49" charset="-122"/>
              <a:ea typeface="黑体" panose="02010609060101010101" pitchFamily="49" charset="-122"/>
            </a:endParaRPr>
          </a:p>
          <a:p>
            <a:pPr lvl="0">
              <a:buNone/>
            </a:pPr>
            <a:r>
              <a:rPr lang="zh-CN" altLang="en-US">
                <a:solidFill>
                  <a:schemeClr val="tx1"/>
                </a:solidFill>
                <a:latin typeface="黑体" panose="02010609060101010101" pitchFamily="49" charset="-122"/>
                <a:ea typeface="黑体" panose="02010609060101010101" pitchFamily="49" charset="-122"/>
              </a:rPr>
              <a:t>  我国现行的增值税是价外税，其他营业税和消费税等都是价内税。</a:t>
            </a:r>
            <a:endParaRPr lang="zh-CN" altLang="en-US">
              <a:solidFill>
                <a:schemeClr val="tx1"/>
              </a:solidFill>
              <a:latin typeface="黑体" panose="02010609060101010101" pitchFamily="49" charset="-122"/>
              <a:ea typeface="黑体" panose="02010609060101010101" pitchFamily="49" charset="-122"/>
            </a:endParaRPr>
          </a:p>
          <a:p>
            <a:pPr lvl="0">
              <a:buNone/>
            </a:pPr>
            <a:endParaRPr lang="en-US" altLang="zh-CN">
              <a:solidFill>
                <a:schemeClr val="tx1"/>
              </a:solidFill>
              <a:latin typeface="黑体" panose="02010609060101010101" pitchFamily="49" charset="-122"/>
              <a:ea typeface="黑体" panose="02010609060101010101" pitchFamily="49" charset="-122"/>
            </a:endParaRPr>
          </a:p>
        </p:txBody>
      </p:sp>
      <p:sp>
        <p:nvSpPr>
          <p:cNvPr id="38916" name="Rectangle 5"/>
          <p:cNvSpPr/>
          <p:nvPr/>
        </p:nvSpPr>
        <p:spPr>
          <a:xfrm>
            <a:off x="0" y="0"/>
            <a:ext cx="9144000" cy="0"/>
          </a:xfrm>
          <a:prstGeom prst="rect">
            <a:avLst/>
          </a:prstGeom>
          <a:noFill/>
          <a:ln>
            <a:noFill/>
            <a:miter lim="800000"/>
          </a:ln>
        </p:spPr>
        <p:txBody>
          <a:bodyPr wrap="none" anchor="ctr" anchorCtr="0">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solidFill>
                  <a:schemeClr val="tx1"/>
                </a:solidFill>
                <a:ea typeface="黑体" panose="02010609060101010101" pitchFamily="49" charset="-122"/>
              </a:rPr>
              <a:t>（二）课税对象</a:t>
            </a:r>
            <a:endParaRPr lang="zh-CN" altLang="en-US" sz="3600" b="1">
              <a:solidFill>
                <a:schemeClr val="tx1"/>
              </a:solidFill>
              <a:ea typeface="黑体" panose="02010609060101010101" pitchFamily="49" charset="-122"/>
            </a:endParaRPr>
          </a:p>
        </p:txBody>
      </p:sp>
      <p:sp>
        <p:nvSpPr>
          <p:cNvPr id="7171" name="Rectangle 3"/>
          <p:cNvSpPr>
            <a:spLocks noGrp="1"/>
          </p:cNvSpPr>
          <p:nvPr>
            <p:ph type="body" idx="4294967295"/>
          </p:nvPr>
        </p:nvSpPr>
        <p:spPr>
          <a:xfrm>
            <a:off x="1752600" y="838200"/>
            <a:ext cx="7239000"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en-US" altLang="zh-CN" sz="3200">
                <a:solidFill>
                  <a:schemeClr val="tx1"/>
                </a:solidFill>
                <a:latin typeface="黑体" panose="02010609060101010101" pitchFamily="49" charset="-122"/>
                <a:ea typeface="黑体" panose="02010609060101010101" pitchFamily="49" charset="-122"/>
              </a:rPr>
              <a:t>1</a:t>
            </a:r>
            <a:r>
              <a:rPr lang="zh-CN" altLang="en-US" sz="3200">
                <a:solidFill>
                  <a:schemeClr val="tx1"/>
                </a:solidFill>
                <a:latin typeface="黑体" panose="02010609060101010101" pitchFamily="49" charset="-122"/>
                <a:ea typeface="黑体" panose="02010609060101010101" pitchFamily="49" charset="-122"/>
              </a:rPr>
              <a:t>．概念：</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课税对象是指对什么征税，即课税的客体或标的物。是一种税区别于另一种税的主要标志。</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en-US" altLang="zh-CN" sz="3200">
                <a:solidFill>
                  <a:schemeClr val="tx1"/>
                </a:solidFill>
                <a:latin typeface="黑体" panose="02010609060101010101" pitchFamily="49" charset="-122"/>
                <a:ea typeface="黑体" panose="02010609060101010101" pitchFamily="49" charset="-122"/>
              </a:rPr>
              <a:t>2</a:t>
            </a:r>
            <a:r>
              <a:rPr lang="zh-CN" altLang="en-US" sz="3200">
                <a:solidFill>
                  <a:schemeClr val="tx1"/>
                </a:solidFill>
                <a:latin typeface="黑体" panose="02010609060101010101" pitchFamily="49" charset="-122"/>
                <a:ea typeface="黑体" panose="02010609060101010101" pitchFamily="49" charset="-122"/>
              </a:rPr>
              <a:t>．按课税对象发生的分类：</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所得税、商品课税、财产课税</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sz="320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7171">
                                            <p:txEl>
                                              <p:pRg st="1" end="1"/>
                                            </p:txEl>
                                          </p:spTgt>
                                        </p:tgtEl>
                                        <p:attrNameLst>
                                          <p:attrName>style.visibility</p:attrName>
                                        </p:attrNameLst>
                                      </p:cBhvr>
                                      <p:to>
                                        <p:strVal val="visible"/>
                                      </p:to>
                                    </p:set>
                                    <p:anim to="" calcmode="lin" valueType="num">
                                      <p:cBhvr additive="base">
                                        <p:cTn id="7" dur="1" fill="hold"/>
                                        <p:tgtEl>
                                          <p:spTgt spid="7171">
                                            <p:txEl>
                                              <p:pRg st="1" end="1"/>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7171">
                                            <p:txEl>
                                              <p:pRg st="4" end="4"/>
                                            </p:txEl>
                                          </p:spTgt>
                                        </p:tgtEl>
                                        <p:attrNameLst>
                                          <p:attrName>style.visibility</p:attrName>
                                        </p:attrNameLst>
                                      </p:cBhvr>
                                      <p:to>
                                        <p:strVal val="visible"/>
                                      </p:to>
                                    </p:set>
                                    <p:anim to="" calcmode="lin" valueType="num">
                                      <p:cBhvr additive="base">
                                        <p:cTn id="12" dur="1" fill="hold"/>
                                        <p:tgtEl>
                                          <p:spTgt spid="7171">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solidFill>
                  <a:schemeClr val="tx1"/>
                </a:solidFill>
                <a:ea typeface="黑体" panose="02010609060101010101" pitchFamily="49" charset="-122"/>
              </a:rPr>
              <a:t>（三）税目</a:t>
            </a:r>
            <a:endParaRPr lang="zh-CN" altLang="en-US" sz="3600" b="1">
              <a:solidFill>
                <a:schemeClr val="tx1"/>
              </a:solidFill>
              <a:ea typeface="黑体" panose="02010609060101010101" pitchFamily="49" charset="-122"/>
            </a:endParaRPr>
          </a:p>
        </p:txBody>
      </p:sp>
      <p:sp>
        <p:nvSpPr>
          <p:cNvPr id="8195" name="Rectangle 3"/>
          <p:cNvSpPr>
            <a:spLocks noGrp="1"/>
          </p:cNvSpPr>
          <p:nvPr>
            <p:ph type="body" idx="4294967295"/>
          </p:nvPr>
        </p:nvSpPr>
        <p:spPr>
          <a:xfrm>
            <a:off x="1752600" y="838200"/>
            <a:ext cx="7239000"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课目是课税对象的具体项目，反映了具体的征税范围，反映了课税的广度。</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同一类课税对象，有好多种税目，每个税目的税率也可能都不一样。</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楷体" panose="02010609060101010101" pitchFamily="49" charset="-122"/>
                <a:ea typeface="楷体" panose="02010609060101010101" pitchFamily="49" charset="-122"/>
              </a:rPr>
              <a:t>例如：所得税，有</a:t>
            </a:r>
            <a:r>
              <a:rPr lang="en-US" altLang="zh-CN">
                <a:solidFill>
                  <a:schemeClr val="tx1"/>
                </a:solidFill>
                <a:latin typeface="楷体" panose="02010609060101010101" pitchFamily="49" charset="-122"/>
                <a:ea typeface="楷体" panose="02010609060101010101" pitchFamily="49" charset="-122"/>
              </a:rPr>
              <a:t>2</a:t>
            </a:r>
            <a:r>
              <a:rPr lang="zh-CN" altLang="en-US">
                <a:solidFill>
                  <a:schemeClr val="tx1"/>
                </a:solidFill>
                <a:latin typeface="楷体" panose="02010609060101010101" pitchFamily="49" charset="-122"/>
                <a:ea typeface="楷体" panose="02010609060101010101" pitchFamily="49" charset="-122"/>
              </a:rPr>
              <a:t>个税目，个人所得税、企业所得税。</a:t>
            </a:r>
            <a:endParaRPr lang="zh-CN" altLang="en-US">
              <a:solidFill>
                <a:schemeClr val="tx1"/>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8195">
                                            <p:txEl>
                                              <p:pRg st="2" end="2"/>
                                            </p:txEl>
                                          </p:spTgt>
                                        </p:tgtEl>
                                        <p:attrNameLst>
                                          <p:attrName>style.visibility</p:attrName>
                                        </p:attrNameLst>
                                      </p:cBhvr>
                                      <p:to>
                                        <p:strVal val="visible"/>
                                      </p:to>
                                    </p:set>
                                    <p:anim to="" calcmode="lin" valueType="num">
                                      <p:cBhvr additive="base">
                                        <p:cTn id="7" dur="1" fill="hold"/>
                                        <p:tgtEl>
                                          <p:spTgt spid="8195">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8195">
                                            <p:txEl>
                                              <p:pRg st="4" end="4"/>
                                            </p:txEl>
                                          </p:spTgt>
                                        </p:tgtEl>
                                        <p:attrNameLst>
                                          <p:attrName>style.visibility</p:attrName>
                                        </p:attrNameLst>
                                      </p:cBhvr>
                                      <p:to>
                                        <p:strVal val="visible"/>
                                      </p:to>
                                    </p:set>
                                    <p:anim to="" calcmode="lin" valueType="num">
                                      <p:cBhvr additive="base">
                                        <p:cTn id="12" dur="1" fill="hold"/>
                                        <p:tgtEl>
                                          <p:spTgt spid="8195">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ea typeface="黑体" panose="02010609060101010101" pitchFamily="49" charset="-122"/>
              </a:rPr>
              <a:t>（四）税源</a:t>
            </a:r>
            <a:endParaRPr lang="zh-CN" altLang="en-US" sz="3600" b="1">
              <a:ea typeface="黑体" panose="02010609060101010101" pitchFamily="49" charset="-122"/>
            </a:endParaRPr>
          </a:p>
        </p:txBody>
      </p:sp>
      <p:sp>
        <p:nvSpPr>
          <p:cNvPr id="9219" name="Rectangle 3"/>
          <p:cNvSpPr>
            <a:spLocks noGrp="1"/>
          </p:cNvSpPr>
          <p:nvPr>
            <p:ph type="body" idx="4294967295"/>
          </p:nvPr>
        </p:nvSpPr>
        <p:spPr>
          <a:xfrm>
            <a:off x="1752600" y="838200"/>
            <a:ext cx="7239000"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endParaRPr lang="en-US" altLang="zh-CN"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税源是</a:t>
            </a:r>
            <a:r>
              <a:rPr lang="zh-CN" altLang="en-US" sz="3200">
                <a:solidFill>
                  <a:srgbClr val="0000FF"/>
                </a:solidFill>
                <a:latin typeface="黑体" panose="02010609060101010101" pitchFamily="49" charset="-122"/>
                <a:ea typeface="黑体" panose="02010609060101010101" pitchFamily="49" charset="-122"/>
              </a:rPr>
              <a:t>税收的经济来源或最终出处。</a:t>
            </a:r>
            <a:endParaRPr lang="zh-CN" altLang="en-US" sz="3200">
              <a:solidFill>
                <a:srgbClr val="0000FF"/>
              </a:solidFill>
              <a:latin typeface="黑体" panose="02010609060101010101" pitchFamily="49" charset="-122"/>
              <a:ea typeface="黑体" panose="02010609060101010101" pitchFamily="49" charset="-122"/>
            </a:endParaRPr>
          </a:p>
          <a:p>
            <a:pPr lvl="0">
              <a:lnSpc>
                <a:spcPct val="90000"/>
              </a:lnSpc>
              <a:buNone/>
            </a:pPr>
            <a:endParaRPr lang="zh-CN" altLang="en-US" sz="3200">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有的税源和课税对象是</a:t>
            </a:r>
            <a:r>
              <a:rPr lang="zh-CN" altLang="en-US" sz="3200">
                <a:solidFill>
                  <a:srgbClr val="00CC00"/>
                </a:solidFill>
                <a:latin typeface="黑体" panose="02010609060101010101" pitchFamily="49" charset="-122"/>
                <a:ea typeface="黑体" panose="02010609060101010101" pitchFamily="49" charset="-122"/>
              </a:rPr>
              <a:t>一致</a:t>
            </a:r>
            <a:r>
              <a:rPr lang="zh-CN" altLang="en-US" sz="3200">
                <a:solidFill>
                  <a:schemeClr val="tx1"/>
                </a:solidFill>
                <a:latin typeface="黑体" panose="02010609060101010101" pitchFamily="49" charset="-122"/>
                <a:ea typeface="黑体" panose="02010609060101010101" pitchFamily="49" charset="-122"/>
              </a:rPr>
              <a:t>的，如所得税；</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有很多税种，二者</a:t>
            </a:r>
            <a:r>
              <a:rPr lang="zh-CN" altLang="en-US" sz="3200">
                <a:solidFill>
                  <a:srgbClr val="00CC00"/>
                </a:solidFill>
                <a:latin typeface="黑体" panose="02010609060101010101" pitchFamily="49" charset="-122"/>
                <a:ea typeface="黑体" panose="02010609060101010101" pitchFamily="49" charset="-122"/>
              </a:rPr>
              <a:t>不一致</a:t>
            </a:r>
            <a:r>
              <a:rPr lang="zh-CN" altLang="en-US" sz="3200">
                <a:solidFill>
                  <a:schemeClr val="tx1"/>
                </a:solidFill>
                <a:latin typeface="黑体" panose="02010609060101010101" pitchFamily="49" charset="-122"/>
                <a:ea typeface="黑体" panose="02010609060101010101" pitchFamily="49" charset="-122"/>
              </a:rPr>
              <a:t>，如财产税，其课税对象是纳税人的财产，但其税源是其收入。</a:t>
            </a:r>
            <a:endParaRPr lang="zh-CN" altLang="en-US" sz="3200">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sz="3200">
                <a:solidFill>
                  <a:schemeClr val="tx1"/>
                </a:solidFill>
                <a:latin typeface="黑体" panose="02010609060101010101" pitchFamily="49" charset="-122"/>
                <a:ea typeface="黑体" panose="02010609060101010101" pitchFamily="49" charset="-122"/>
              </a:rPr>
              <a:t>	大部分税种的的税源和课税对象并不一致。</a:t>
            </a:r>
            <a:endParaRPr lang="zh-CN" altLang="en-US" sz="3200">
              <a:solidFill>
                <a:schemeClr val="tx1"/>
              </a:solidFill>
              <a:latin typeface="黑体" panose="02010609060101010101" pitchFamily="49" charset="-122"/>
              <a:ea typeface="黑体" panose="02010609060101010101" pitchFamily="49" charset="-122"/>
            </a:endParaRPr>
          </a:p>
        </p:txBody>
      </p:sp>
      <p:sp>
        <p:nvSpPr>
          <p:cNvPr id="9220" name="Rectangle 4"/>
          <p:cNvSpPr/>
          <p:nvPr/>
        </p:nvSpPr>
        <p:spPr>
          <a:xfrm>
            <a:off x="0" y="1700212"/>
            <a:ext cx="1282700" cy="4437062"/>
          </a:xfrm>
          <a:prstGeom prst="rect">
            <a:avLst/>
          </a:prstGeom>
          <a:noFill/>
          <a:ln>
            <a:noFill/>
            <a:miter lim="800000"/>
          </a:ln>
        </p:spPr>
        <p:txBody>
          <a:bodyPr vert="vert">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r>
              <a:rPr lang="zh-CN" altLang="en-US" sz="3600" b="1">
                <a:solidFill>
                  <a:srgbClr val="0000FF"/>
                </a:solidFill>
                <a:latin typeface="黑体" panose="02010609060101010101" pitchFamily="49" charset="-122"/>
                <a:ea typeface="黑体" panose="02010609060101010101" pitchFamily="49" charset="-122"/>
              </a:rPr>
              <a:t>税源和课税对象的联系和区别</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9219">
                                            <p:txEl>
                                              <p:pRg st="3" end="3"/>
                                            </p:txEl>
                                          </p:spTgt>
                                        </p:tgtEl>
                                        <p:attrNameLst>
                                          <p:attrName>style.visibility</p:attrName>
                                        </p:attrNameLst>
                                      </p:cBhvr>
                                      <p:to>
                                        <p:strVal val="visible"/>
                                      </p:to>
                                    </p:set>
                                    <p:anim to="" calcmode="lin" valueType="num">
                                      <p:cBhvr additive="base">
                                        <p:cTn id="7" dur="1" fill="hold"/>
                                        <p:tgtEl>
                                          <p:spTgt spid="9219">
                                            <p:txEl>
                                              <p:pRg st="3" end="3"/>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9219">
                                            <p:txEl>
                                              <p:pRg st="4" end="4"/>
                                            </p:txEl>
                                          </p:spTgt>
                                        </p:tgtEl>
                                        <p:attrNameLst>
                                          <p:attrName>style.visibility</p:attrName>
                                        </p:attrNameLst>
                                      </p:cBhvr>
                                      <p:to>
                                        <p:strVal val="visible"/>
                                      </p:to>
                                    </p:set>
                                    <p:anim to="" calcmode="lin" valueType="num">
                                      <p:cBhvr additive="base">
                                        <p:cTn id="12" dur="1" fill="hold"/>
                                        <p:tgtEl>
                                          <p:spTgt spid="9219">
                                            <p:txEl>
                                              <p:pRg st="4" end="4"/>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childTnLst>
                                    <p:set>
                                      <p:cBhvr additive="base">
                                        <p:cTn id="16" dur="1" fill="hold">
                                          <p:stCondLst>
                                            <p:cond delay="0"/>
                                          </p:stCondLst>
                                        </p:cTn>
                                        <p:tgtEl>
                                          <p:spTgt spid="9219">
                                            <p:txEl>
                                              <p:pRg st="5" end="5"/>
                                            </p:txEl>
                                          </p:spTgt>
                                        </p:tgtEl>
                                        <p:attrNameLst>
                                          <p:attrName>style.visibility</p:attrName>
                                        </p:attrNameLst>
                                      </p:cBhvr>
                                      <p:to>
                                        <p:strVal val="visible"/>
                                      </p:to>
                                    </p:set>
                                    <p:anim to="" calcmode="lin" valueType="num">
                                      <p:cBhvr additive="base">
                                        <p:cTn id="17" dur="1" fill="hold"/>
                                        <p:tgtEl>
                                          <p:spTgt spid="9219">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ea typeface="宋体" panose="02010600030101010101" pitchFamily="2" charset="-122"/>
              </a:rPr>
              <a:t>（五）税基</a:t>
            </a:r>
            <a:endParaRPr lang="zh-CN" altLang="en-US" sz="3600" b="1">
              <a:ea typeface="宋体" panose="02010600030101010101" pitchFamily="2" charset="-122"/>
            </a:endParaRPr>
          </a:p>
        </p:txBody>
      </p:sp>
      <p:sp>
        <p:nvSpPr>
          <p:cNvPr id="10243" name="Rectangle 3"/>
          <p:cNvSpPr>
            <a:spLocks noGrp="1"/>
          </p:cNvSpPr>
          <p:nvPr>
            <p:ph type="body" idx="4294967295"/>
          </p:nvPr>
        </p:nvSpPr>
        <p:spPr>
          <a:xfrm>
            <a:off x="1752600" y="838200"/>
            <a:ext cx="7239000" cy="5410200"/>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lnSpc>
                <a:spcPct val="90000"/>
              </a:lnSpc>
              <a:buNone/>
            </a:pPr>
            <a:r>
              <a:rPr lang="zh-CN" altLang="en-US">
                <a:solidFill>
                  <a:schemeClr val="tx1"/>
                </a:solidFill>
                <a:latin typeface="黑体" panose="02010609060101010101" pitchFamily="49" charset="-122"/>
                <a:ea typeface="黑体" panose="02010609060101010101" pitchFamily="49" charset="-122"/>
              </a:rPr>
              <a:t>税基就是课税的基础，是指建立某种税或一种税制的经济基础或依据。</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zh-CN" altLang="en-US">
                <a:solidFill>
                  <a:schemeClr val="tx1"/>
                </a:solidFill>
                <a:latin typeface="黑体" panose="02010609060101010101" pitchFamily="49" charset="-122"/>
                <a:ea typeface="黑体" panose="02010609060101010101" pitchFamily="49" charset="-122"/>
              </a:rPr>
              <a:t>具体有两种含义：</a:t>
            </a:r>
            <a:endParaRPr lang="zh-CN" altLang="en-US">
              <a:solidFill>
                <a:schemeClr val="tx1"/>
              </a:solidFill>
              <a:latin typeface="黑体" panose="02010609060101010101" pitchFamily="49" charset="-122"/>
              <a:ea typeface="黑体" panose="02010609060101010101" pitchFamily="49" charset="-122"/>
            </a:endParaRPr>
          </a:p>
          <a:p>
            <a:pPr lvl="0">
              <a:lnSpc>
                <a:spcPct val="90000"/>
              </a:lnSpc>
              <a:buNone/>
            </a:pPr>
            <a:r>
              <a:rPr lang="en-US" altLang="zh-CN">
                <a:solidFill>
                  <a:srgbClr val="0000FF"/>
                </a:solidFill>
                <a:latin typeface="黑体" panose="02010609060101010101" pitchFamily="49" charset="-122"/>
                <a:ea typeface="黑体" panose="02010609060101010101" pitchFamily="49" charset="-122"/>
              </a:rPr>
              <a:t>1</a:t>
            </a:r>
            <a:r>
              <a:rPr lang="zh-CN" altLang="en-US">
                <a:solidFill>
                  <a:srgbClr val="0000FF"/>
                </a:solidFill>
                <a:latin typeface="黑体" panose="02010609060101010101" pitchFamily="49" charset="-122"/>
                <a:ea typeface="黑体" panose="02010609060101010101" pitchFamily="49" charset="-122"/>
              </a:rPr>
              <a:t>．指某种税的经济基础。</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CC00"/>
                </a:solidFill>
                <a:latin typeface="华文楷体" panose="02010600040101010101" pitchFamily="2" charset="-122"/>
                <a:ea typeface="华文楷体" panose="02010600040101010101" pitchFamily="2" charset="-122"/>
              </a:rPr>
              <a:t>例如，流转税的课税基础是流转额，所得税的课税基础为所得额，房产税的课税基础为房产等等。</a:t>
            </a:r>
            <a:endParaRPr lang="zh-CN" altLang="en-US">
              <a:solidFill>
                <a:srgbClr val="00CC00"/>
              </a:solidFill>
              <a:latin typeface="华文楷体" panose="02010600040101010101" pitchFamily="2" charset="-122"/>
              <a:ea typeface="华文楷体" panose="02010600040101010101" pitchFamily="2" charset="-122"/>
            </a:endParaRPr>
          </a:p>
          <a:p>
            <a:pPr lvl="0">
              <a:lnSpc>
                <a:spcPct val="90000"/>
              </a:lnSpc>
              <a:buNone/>
            </a:pPr>
            <a:r>
              <a:rPr lang="en-US" altLang="zh-CN">
                <a:solidFill>
                  <a:srgbClr val="0000FF"/>
                </a:solidFill>
                <a:latin typeface="黑体" panose="02010609060101010101" pitchFamily="49" charset="-122"/>
                <a:ea typeface="黑体" panose="02010609060101010101" pitchFamily="49" charset="-122"/>
              </a:rPr>
              <a:t>2</a:t>
            </a:r>
            <a:r>
              <a:rPr lang="zh-CN" altLang="en-US">
                <a:solidFill>
                  <a:srgbClr val="0000FF"/>
                </a:solidFill>
                <a:latin typeface="黑体" panose="02010609060101010101" pitchFamily="49" charset="-122"/>
                <a:ea typeface="黑体" panose="02010609060101010101" pitchFamily="49" charset="-122"/>
              </a:rPr>
              <a:t>．指计算交纳税额的依据或标准，即计税依据或计税标准。</a:t>
            </a: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endParaRPr lang="zh-CN" altLang="en-US">
              <a:solidFill>
                <a:srgbClr val="0000FF"/>
              </a:solidFill>
              <a:latin typeface="黑体" panose="02010609060101010101" pitchFamily="49" charset="-122"/>
              <a:ea typeface="黑体" panose="02010609060101010101" pitchFamily="49" charset="-122"/>
            </a:endParaRPr>
          </a:p>
          <a:p>
            <a:pPr lvl="0">
              <a:lnSpc>
                <a:spcPct val="90000"/>
              </a:lnSpc>
              <a:buNone/>
            </a:pPr>
            <a:r>
              <a:rPr lang="zh-CN" altLang="en-US">
                <a:solidFill>
                  <a:srgbClr val="0000FF"/>
                </a:solidFill>
                <a:latin typeface="黑体" panose="02010609060101010101" pitchFamily="49" charset="-122"/>
                <a:ea typeface="黑体" panose="02010609060101010101" pitchFamily="49" charset="-122"/>
              </a:rPr>
              <a:t>税基与税源的关系</a:t>
            </a:r>
            <a:r>
              <a:rPr lang="en-US" altLang="zh-CN">
                <a:solidFill>
                  <a:srgbClr val="FF0000"/>
                </a:solidFill>
                <a:ea typeface="黑体" panose="02010609060101010101" pitchFamily="49" charset="-122"/>
              </a:rPr>
              <a:t>——</a:t>
            </a:r>
            <a:r>
              <a:rPr lang="zh-CN" altLang="en-US">
                <a:solidFill>
                  <a:srgbClr val="FF0000"/>
                </a:solidFill>
                <a:latin typeface="黑体" panose="02010609060101010101" pitchFamily="49" charset="-122"/>
                <a:ea typeface="黑体" panose="02010609060101010101" pitchFamily="49" charset="-122"/>
              </a:rPr>
              <a:t>果树与果实</a:t>
            </a:r>
            <a:endParaRPr lang="zh-CN" altLang="en-US">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iterate type="lt">
                                    <p:tmPct val="50000"/>
                                  </p:iterate>
                                  <p:childTnLst>
                                    <p:set>
                                      <p:cBhvr additive="base">
                                        <p:cTn id="6" dur="1" fill="hold">
                                          <p:stCondLst>
                                            <p:cond delay="0"/>
                                          </p:stCondLst>
                                        </p:cTn>
                                        <p:tgtEl>
                                          <p:spTgt spid="10243">
                                            <p:txEl>
                                              <p:pRg st="2" end="2"/>
                                            </p:txEl>
                                          </p:spTgt>
                                        </p:tgtEl>
                                        <p:attrNameLst>
                                          <p:attrName>style.visibility</p:attrName>
                                        </p:attrNameLst>
                                      </p:cBhvr>
                                      <p:to>
                                        <p:strVal val="visible"/>
                                      </p:to>
                                    </p:set>
                                    <p:anim calcmode="discrete" valueType="clr">
                                      <p:cBhvr additive="base">
                                        <p:cTn id="7" dur="80" fill="hold"/>
                                        <p:tgtEl>
                                          <p:spTgt spid="1024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additive="base">
                                        <p:cTn id="8" dur="80" fill="hold"/>
                                        <p:tgtEl>
                                          <p:spTgt spid="10243">
                                            <p:txEl>
                                              <p:pRg st="2" end="2"/>
                                            </p:txEl>
                                          </p:spTgt>
                                        </p:tgtEl>
                                        <p:attrNameLst>
                                          <p:attrName>fillcolor</p:attrName>
                                        </p:attrNameLst>
                                      </p:cBhvr>
                                      <p:tavLst>
                                        <p:tav tm="0">
                                          <p:val>
                                            <p:clrVal>
                                              <a:schemeClr val="accent2"/>
                                            </p:clrVal>
                                          </p:val>
                                        </p:tav>
                                        <p:tav tm="50000">
                                          <p:val>
                                            <p:clrVal>
                                              <a:schemeClr val="hlink"/>
                                            </p:clrVal>
                                          </p:val>
                                        </p:tav>
                                      </p:tavLst>
                                    </p:anim>
                                    <p:set>
                                      <p:cBhvr additive="base">
                                        <p:cTn id="9" dur="80" fill="hold"/>
                                        <p:tgtEl>
                                          <p:spTgt spid="1024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iterate type="lt">
                                    <p:tmPct val="50000"/>
                                  </p:iterate>
                                  <p:childTnLst>
                                    <p:set>
                                      <p:cBhvr additive="base">
                                        <p:cTn id="13" dur="1" fill="hold">
                                          <p:stCondLst>
                                            <p:cond delay="0"/>
                                          </p:stCondLst>
                                        </p:cTn>
                                        <p:tgtEl>
                                          <p:spTgt spid="10243">
                                            <p:txEl>
                                              <p:pRg st="3" end="3"/>
                                            </p:txEl>
                                          </p:spTgt>
                                        </p:tgtEl>
                                        <p:attrNameLst>
                                          <p:attrName>style.visibility</p:attrName>
                                        </p:attrNameLst>
                                      </p:cBhvr>
                                      <p:to>
                                        <p:strVal val="visible"/>
                                      </p:to>
                                    </p:set>
                                    <p:anim calcmode="discrete" valueType="clr">
                                      <p:cBhvr additive="base">
                                        <p:cTn id="14" dur="80" fill="hold"/>
                                        <p:tgtEl>
                                          <p:spTgt spid="1024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additive="base">
                                        <p:cTn id="15" dur="80" fill="hold"/>
                                        <p:tgtEl>
                                          <p:spTgt spid="10243">
                                            <p:txEl>
                                              <p:pRg st="3" end="3"/>
                                            </p:txEl>
                                          </p:spTgt>
                                        </p:tgtEl>
                                        <p:attrNameLst>
                                          <p:attrName>fillcolor</p:attrName>
                                        </p:attrNameLst>
                                      </p:cBhvr>
                                      <p:tavLst>
                                        <p:tav tm="0">
                                          <p:val>
                                            <p:clrVal>
                                              <a:schemeClr val="accent2"/>
                                            </p:clrVal>
                                          </p:val>
                                        </p:tav>
                                        <p:tav tm="50000">
                                          <p:val>
                                            <p:clrVal>
                                              <a:schemeClr val="hlink"/>
                                            </p:clrVal>
                                          </p:val>
                                        </p:tav>
                                      </p:tavLst>
                                    </p:anim>
                                    <p:set>
                                      <p:cBhvr additive="base">
                                        <p:cTn id="16" dur="80" fill="hold"/>
                                        <p:tgtEl>
                                          <p:spTgt spid="10243">
                                            <p:txEl>
                                              <p:pRg st="3" end="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iterate type="lt">
                                    <p:tmPct val="50000"/>
                                  </p:iterate>
                                  <p:childTnLst>
                                    <p:set>
                                      <p:cBhvr additive="base">
                                        <p:cTn id="20" dur="1" fill="hold">
                                          <p:stCondLst>
                                            <p:cond delay="0"/>
                                          </p:stCondLst>
                                        </p:cTn>
                                        <p:tgtEl>
                                          <p:spTgt spid="10243">
                                            <p:txEl>
                                              <p:pRg st="4" end="4"/>
                                            </p:txEl>
                                          </p:spTgt>
                                        </p:tgtEl>
                                        <p:attrNameLst>
                                          <p:attrName>style.visibility</p:attrName>
                                        </p:attrNameLst>
                                      </p:cBhvr>
                                      <p:to>
                                        <p:strVal val="visible"/>
                                      </p:to>
                                    </p:set>
                                    <p:anim calcmode="discrete" valueType="clr">
                                      <p:cBhvr additive="base">
                                        <p:cTn id="21" dur="80" fill="hold"/>
                                        <p:tgtEl>
                                          <p:spTgt spid="1024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additive="base">
                                        <p:cTn id="22" dur="80" fill="hold"/>
                                        <p:tgtEl>
                                          <p:spTgt spid="10243">
                                            <p:txEl>
                                              <p:pRg st="4" end="4"/>
                                            </p:txEl>
                                          </p:spTgt>
                                        </p:tgtEl>
                                        <p:attrNameLst>
                                          <p:attrName>fillcolor</p:attrName>
                                        </p:attrNameLst>
                                      </p:cBhvr>
                                      <p:tavLst>
                                        <p:tav tm="0">
                                          <p:val>
                                            <p:clrVal>
                                              <a:schemeClr val="accent2"/>
                                            </p:clrVal>
                                          </p:val>
                                        </p:tav>
                                        <p:tav tm="50000">
                                          <p:val>
                                            <p:clrVal>
                                              <a:schemeClr val="hlink"/>
                                            </p:clrVal>
                                          </p:val>
                                        </p:tav>
                                      </p:tavLst>
                                    </p:anim>
                                    <p:set>
                                      <p:cBhvr additive="base">
                                        <p:cTn id="23" dur="80" fill="hold"/>
                                        <p:tgtEl>
                                          <p:spTgt spid="1024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iterate type="lt">
                                    <p:tmPct val="50000"/>
                                  </p:iterate>
                                  <p:childTnLst>
                                    <p:set>
                                      <p:cBhvr additive="base">
                                        <p:cTn id="27" dur="1" fill="hold">
                                          <p:stCondLst>
                                            <p:cond delay="0"/>
                                          </p:stCondLst>
                                        </p:cTn>
                                        <p:tgtEl>
                                          <p:spTgt spid="10243">
                                            <p:txEl>
                                              <p:pRg st="6" end="6"/>
                                            </p:txEl>
                                          </p:spTgt>
                                        </p:tgtEl>
                                        <p:attrNameLst>
                                          <p:attrName>style.visibility</p:attrName>
                                        </p:attrNameLst>
                                      </p:cBhvr>
                                      <p:to>
                                        <p:strVal val="visible"/>
                                      </p:to>
                                    </p:set>
                                    <p:anim calcmode="discrete" valueType="clr">
                                      <p:cBhvr additive="base">
                                        <p:cTn id="28" dur="80" fill="hold"/>
                                        <p:tgtEl>
                                          <p:spTgt spid="1024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additive="base">
                                        <p:cTn id="29" dur="80" fill="hold"/>
                                        <p:tgtEl>
                                          <p:spTgt spid="10243">
                                            <p:txEl>
                                              <p:pRg st="6" end="6"/>
                                            </p:txEl>
                                          </p:spTgt>
                                        </p:tgtEl>
                                        <p:attrNameLst>
                                          <p:attrName>fillcolor</p:attrName>
                                        </p:attrNameLst>
                                      </p:cBhvr>
                                      <p:tavLst>
                                        <p:tav tm="0">
                                          <p:val>
                                            <p:clrVal>
                                              <a:schemeClr val="accent2"/>
                                            </p:clrVal>
                                          </p:val>
                                        </p:tav>
                                        <p:tav tm="50000">
                                          <p:val>
                                            <p:clrVal>
                                              <a:schemeClr val="hlink"/>
                                            </p:clrVal>
                                          </p:val>
                                        </p:tav>
                                      </p:tavLst>
                                    </p:anim>
                                    <p:set>
                                      <p:cBhvr additive="base">
                                        <p:cTn id="30" dur="80" fill="hold"/>
                                        <p:tgtEl>
                                          <p:spTgt spid="1024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0" y="0"/>
            <a:ext cx="7467600" cy="609600"/>
          </a:xfrm>
          <a:prstGeom prst="rect">
            <a:avLst/>
          </a:prstGeom>
          <a:noFill/>
          <a:ln>
            <a:miter lim="800000"/>
          </a:ln>
        </p:spPr>
        <p:txBody>
          <a:bodyPr vert="horz" wrap="square" lIns="91440" tIns="45720" rIns="91440" bIns="45720" anchor="ctr" anchorCtr="0"/>
          <a:lstStyle>
            <a:lvl1pPr marL="0" indent="0" algn="l" defTabSz="914400" rtl="0" eaLnBrk="1" fontAlgn="base" hangingPunct="1">
              <a:lnSpc>
                <a:spcPct val="100000"/>
              </a:lnSpc>
              <a:spcBef>
                <a:spcPct val="0"/>
              </a:spcBef>
              <a:spcAft>
                <a:spcPct val="0"/>
              </a:spcAft>
              <a:buClrTx/>
              <a:buSzTx/>
              <a:buFontTx/>
              <a:buNone/>
              <a:defRPr kumimoji="0" lang="zh-CN" altLang="en-US" sz="4000" b="0" i="0" u="none">
                <a:solidFill>
                  <a:srgbClr val="CC0066"/>
                </a:solidFill>
                <a:latin typeface="+mj-lt"/>
                <a:ea typeface="+mj-ea"/>
                <a:cs typeface="+mj-cs"/>
              </a:defRPr>
            </a:lvl1pPr>
            <a:lvl2pPr algn="l" rtl="0" eaLnBrk="1" fontAlgn="base" hangingPunct="1">
              <a:spcBef>
                <a:spcPct val="0"/>
              </a:spcBef>
              <a:spcAft>
                <a:spcPct val="0"/>
              </a:spcAft>
              <a:defRPr lang="zh-CN" altLang="en-US" sz="4000">
                <a:solidFill>
                  <a:srgbClr val="CC0066"/>
                </a:solidFill>
                <a:latin typeface="KabobExtrabold" pitchFamily="2" charset="0"/>
              </a:defRPr>
            </a:lvl2pPr>
            <a:lvl3pPr algn="l" rtl="0" eaLnBrk="1" fontAlgn="base" hangingPunct="1">
              <a:spcBef>
                <a:spcPct val="0"/>
              </a:spcBef>
              <a:spcAft>
                <a:spcPct val="0"/>
              </a:spcAft>
              <a:defRPr lang="zh-CN" altLang="en-US" sz="4000">
                <a:solidFill>
                  <a:srgbClr val="CC0066"/>
                </a:solidFill>
                <a:latin typeface="KabobExtrabold" pitchFamily="2" charset="0"/>
              </a:defRPr>
            </a:lvl3pPr>
            <a:lvl4pPr algn="l" rtl="0" eaLnBrk="1" fontAlgn="base" hangingPunct="1">
              <a:spcBef>
                <a:spcPct val="0"/>
              </a:spcBef>
              <a:spcAft>
                <a:spcPct val="0"/>
              </a:spcAft>
              <a:defRPr lang="zh-CN" altLang="en-US" sz="4000">
                <a:solidFill>
                  <a:srgbClr val="CC0066"/>
                </a:solidFill>
                <a:latin typeface="KabobExtrabold" pitchFamily="2" charset="0"/>
              </a:defRPr>
            </a:lvl4pPr>
            <a:lvl5pPr algn="l" rtl="0" eaLnBrk="1" fontAlgn="base" hangingPunct="1">
              <a:spcBef>
                <a:spcPct val="0"/>
              </a:spcBef>
              <a:spcAft>
                <a:spcPct val="0"/>
              </a:spcAft>
              <a:defRPr lang="zh-CN" altLang="en-US" sz="4000">
                <a:solidFill>
                  <a:srgbClr val="CC0066"/>
                </a:solidFill>
                <a:latin typeface="KabobExtrabold" pitchFamily="2" charset="0"/>
              </a:defRPr>
            </a:lvl5pPr>
            <a:lvl6pPr marL="457200" algn="l" rtl="0" eaLnBrk="1" fontAlgn="base" hangingPunct="1">
              <a:spcBef>
                <a:spcPct val="0"/>
              </a:spcBef>
              <a:spcAft>
                <a:spcPct val="0"/>
              </a:spcAft>
              <a:defRPr lang="zh-CN" altLang="en-US" sz="4000">
                <a:solidFill>
                  <a:srgbClr val="CC0066"/>
                </a:solidFill>
                <a:latin typeface="KabobExtrabold" pitchFamily="2" charset="0"/>
              </a:defRPr>
            </a:lvl6pPr>
            <a:lvl7pPr marL="914400" algn="l" rtl="0" eaLnBrk="1" fontAlgn="base" hangingPunct="1">
              <a:spcBef>
                <a:spcPct val="0"/>
              </a:spcBef>
              <a:spcAft>
                <a:spcPct val="0"/>
              </a:spcAft>
              <a:defRPr lang="zh-CN" altLang="en-US" sz="4000">
                <a:solidFill>
                  <a:srgbClr val="CC0066"/>
                </a:solidFill>
                <a:latin typeface="KabobExtrabold" pitchFamily="2" charset="0"/>
              </a:defRPr>
            </a:lvl7pPr>
            <a:lvl8pPr marL="1371600" algn="l" rtl="0" eaLnBrk="1" fontAlgn="base" hangingPunct="1">
              <a:spcBef>
                <a:spcPct val="0"/>
              </a:spcBef>
              <a:spcAft>
                <a:spcPct val="0"/>
              </a:spcAft>
              <a:defRPr lang="zh-CN" altLang="en-US" sz="4000">
                <a:solidFill>
                  <a:srgbClr val="CC0066"/>
                </a:solidFill>
                <a:latin typeface="KabobExtrabold" pitchFamily="2" charset="0"/>
              </a:defRPr>
            </a:lvl8pPr>
            <a:lvl9pPr marL="1828800" algn="l" rtl="0" eaLnBrk="1" fontAlgn="base" hangingPunct="1">
              <a:spcBef>
                <a:spcPct val="0"/>
              </a:spcBef>
              <a:spcAft>
                <a:spcPct val="0"/>
              </a:spcAft>
              <a:defRPr lang="zh-CN" altLang="en-US" sz="4000">
                <a:solidFill>
                  <a:srgbClr val="CC0066"/>
                </a:solidFill>
                <a:latin typeface="KabobExtrabold" pitchFamily="2" charset="0"/>
              </a:defRPr>
            </a:lvl9pPr>
          </a:lstStyle>
          <a:p>
            <a:pPr lvl="0"/>
            <a:r>
              <a:rPr lang="zh-CN" altLang="en-US" sz="3600" b="1">
                <a:ea typeface="黑体" panose="02010609060101010101" pitchFamily="49" charset="-122"/>
              </a:rPr>
              <a:t>（六）税率</a:t>
            </a:r>
            <a:endParaRPr lang="zh-CN" altLang="en-US" sz="3600" b="1">
              <a:ea typeface="黑体" panose="02010609060101010101" pitchFamily="49" charset="-122"/>
            </a:endParaRPr>
          </a:p>
        </p:txBody>
      </p:sp>
      <p:sp>
        <p:nvSpPr>
          <p:cNvPr id="11267" name="Rectangle 3"/>
          <p:cNvSpPr>
            <a:spLocks noGrp="1" noChangeArrowheads="1"/>
          </p:cNvSpPr>
          <p:nvPr>
            <p:ph type="body" idx="4294967295"/>
          </p:nvPr>
        </p:nvSpPr>
        <p:spPr>
          <a:xfrm>
            <a:off x="1331913" y="765175"/>
            <a:ext cx="7812087" cy="5688013"/>
          </a:xfrm>
        </p:spPr>
        <p:txBody>
          <a:bodyPr vert="horz" wrap="square" lIns="91440" tIns="45720" rIns="91440" bIns="45720" numCol="1" anchor="t" anchorCtr="0" compatLnSpc="1"/>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marL="342900" marR="0" lvl="0" indent="-342900">
              <a:buNone/>
            </a:pPr>
            <a:endParaRPr lang="en-US" altLang="zh-CN">
              <a:solidFill>
                <a:schemeClr val="tx1"/>
              </a:solidFill>
              <a:latin typeface="黑体" panose="02010609060101010101" pitchFamily="49" charset="-122"/>
              <a:ea typeface="黑体" panose="02010609060101010101" pitchFamily="49" charset="-122"/>
            </a:endParaRPr>
          </a:p>
          <a:p>
            <a:pPr marL="342900" marR="0" lvl="0" indent="-342900">
              <a:buNone/>
            </a:pPr>
            <a:r>
              <a:rPr lang="en-US" altLang="zh-CN"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1</a:t>
            </a:r>
            <a:r>
              <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．税率的概念：</a:t>
            </a:r>
            <a:endPar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a:t>
            </a:r>
            <a:r>
              <a:rPr lang="zh-CN" altLang="en-US" sz="32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rPr>
              <a:t>税率指国家征税的比率。</a:t>
            </a:r>
            <a:endParaRPr lang="zh-CN" altLang="en-US" sz="3200">
              <a:solidFill>
                <a:srgbClr val="0000FF"/>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课税对象与税率的乘积就是应征税额。</a:t>
            </a:r>
            <a:endPar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r>
              <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	税率是国家税收制度的核心，它反映征税的</a:t>
            </a:r>
            <a:r>
              <a:rPr lang="zh-CN" altLang="en-US" sz="3200">
                <a:solidFill>
                  <a:srgbClr val="FF0000"/>
                </a:solidFill>
                <a:effectLst>
                  <a:outerShdw blurRad="38100" dist="38100" dir="2700000" algn="tl">
                    <a:schemeClr val="bg2"/>
                  </a:outerShdw>
                </a:effectLst>
                <a:latin typeface="黑体" panose="02010609060101010101" pitchFamily="49" charset="-122"/>
                <a:ea typeface="黑体" panose="02010609060101010101" pitchFamily="49" charset="-122"/>
              </a:rPr>
              <a:t>深度</a:t>
            </a:r>
            <a:r>
              <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rPr>
              <a:t>，体现国家的税收政策。</a:t>
            </a:r>
            <a:endParaRPr lang="zh-CN" altLang="en-US" sz="3200">
              <a:solidFill>
                <a:schemeClr val="tx1"/>
              </a:solidFill>
              <a:effectLst>
                <a:outerShdw blurRad="38100" dist="38100" dir="2700000" algn="tl">
                  <a:schemeClr val="bg2"/>
                </a:outerShdw>
              </a:effectLst>
              <a:latin typeface="黑体" panose="02010609060101010101" pitchFamily="49" charset="-122"/>
              <a:ea typeface="黑体" panose="02010609060101010101" pitchFamily="49" charset="-122"/>
            </a:endParaRPr>
          </a:p>
          <a:p>
            <a:pPr marL="342900" marR="0" lvl="0" indent="-342900">
              <a:buNone/>
            </a:pPr>
            <a:endParaRPr lang="en-US" altLang="zh-CN">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childTnLst>
                                    <p:set>
                                      <p:cBhvr additive="base">
                                        <p:cTn id="6" dur="1" fill="hold">
                                          <p:stCondLst>
                                            <p:cond delay="0"/>
                                          </p:stCondLst>
                                        </p:cTn>
                                        <p:tgtEl>
                                          <p:spTgt spid="11267">
                                            <p:txEl>
                                              <p:pRg st="3" end="3"/>
                                            </p:txEl>
                                          </p:spTgt>
                                        </p:tgtEl>
                                        <p:attrNameLst>
                                          <p:attrName>style.visibility</p:attrName>
                                        </p:attrNameLst>
                                      </p:cBhvr>
                                      <p:to>
                                        <p:strVal val="visible"/>
                                      </p:to>
                                    </p:set>
                                    <p:anim to="" calcmode="lin" valueType="num">
                                      <p:cBhvr additive="base">
                                        <p:cTn id="7" dur="1" fill="hold"/>
                                        <p:tgtEl>
                                          <p:spTgt spid="11267">
                                            <p:txEl>
                                              <p:pRg st="3" end="3"/>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childTnLst>
                                    <p:set>
                                      <p:cBhvr additive="base">
                                        <p:cTn id="11" dur="1" fill="hold">
                                          <p:stCondLst>
                                            <p:cond delay="0"/>
                                          </p:stCondLst>
                                        </p:cTn>
                                        <p:tgtEl>
                                          <p:spTgt spid="11267">
                                            <p:txEl>
                                              <p:pRg st="4" end="4"/>
                                            </p:txEl>
                                          </p:spTgt>
                                        </p:tgtEl>
                                        <p:attrNameLst>
                                          <p:attrName>style.visibility</p:attrName>
                                        </p:attrNameLst>
                                      </p:cBhvr>
                                      <p:to>
                                        <p:strVal val="visible"/>
                                      </p:to>
                                    </p:set>
                                    <p:anim to="" calcmode="lin" valueType="num">
                                      <p:cBhvr additive="base">
                                        <p:cTn id="12" dur="1" fill="hold"/>
                                        <p:tgtEl>
                                          <p:spTgt spid="11267">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p:cNvSpPr>
          <p:nvPr>
            <p:ph type="body" idx="4294967295"/>
          </p:nvPr>
        </p:nvSpPr>
        <p:spPr>
          <a:xfrm>
            <a:off x="1476375" y="836612"/>
            <a:ext cx="7991475" cy="5688012"/>
          </a:xfrm>
          <a:prstGeom prst="rect">
            <a:avLst/>
          </a:prstGeom>
          <a:noFill/>
          <a:ln>
            <a:miter lim="800000"/>
          </a:ln>
        </p:spPr>
        <p:txBody>
          <a:bodyPr vert="horz" wrap="square" lIns="91440" tIns="45720" rIns="91440" bIns="45720" anchor="t" anchorCtr="0"/>
          <a:lstStyle>
            <a:lvl1pPr marL="342900" indent="-342900" algn="l" defTabSz="914400" rtl="0" eaLnBrk="1" fontAlgn="base" hangingPunct="1">
              <a:lnSpc>
                <a:spcPct val="100000"/>
              </a:lnSpc>
              <a:spcBef>
                <a:spcPct val="20000"/>
              </a:spcBef>
              <a:spcAft>
                <a:spcPct val="0"/>
              </a:spcAft>
              <a:buClrTx/>
              <a:buSzTx/>
              <a:buFontTx/>
              <a:buChar char="•"/>
              <a:defRPr kumimoji="0" lang="zh-CN" altLang="en-US" sz="2800" b="1" i="0" u="none">
                <a:solidFill>
                  <a:schemeClr val="bg2"/>
                </a:solidFill>
                <a:latin typeface="+mn-lt"/>
                <a:ea typeface="+mn-ea"/>
                <a:cs typeface="+mn-cs"/>
              </a:defRPr>
            </a:lvl1pPr>
            <a:lvl2pPr marL="742950" indent="-285750" algn="l" defTabSz="914400" rtl="0" eaLnBrk="1" fontAlgn="base" hangingPunct="1">
              <a:lnSpc>
                <a:spcPct val="100000"/>
              </a:lnSpc>
              <a:spcBef>
                <a:spcPct val="20000"/>
              </a:spcBef>
              <a:spcAft>
                <a:spcPct val="0"/>
              </a:spcAft>
              <a:buClrTx/>
              <a:buSzTx/>
              <a:buFontTx/>
              <a:buChar char="–"/>
              <a:defRPr kumimoji="0" lang="zh-CN" altLang="en-US" sz="2400" b="1" i="0" u="none">
                <a:solidFill>
                  <a:schemeClr val="bg2"/>
                </a:solidFill>
                <a:latin typeface="+mn-lt"/>
              </a:defRPr>
            </a:lvl2pPr>
            <a:lvl3pPr marL="11430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3pPr>
            <a:lvl4pPr marL="16002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4pPr>
            <a:lvl5pPr marL="2057400" indent="-228600" algn="l" defTabSz="914400" rtl="0" eaLnBrk="1" fontAlgn="base" hangingPunct="1">
              <a:lnSpc>
                <a:spcPct val="100000"/>
              </a:lnSpc>
              <a:spcBef>
                <a:spcPct val="20000"/>
              </a:spcBef>
              <a:spcAft>
                <a:spcPct val="0"/>
              </a:spcAft>
              <a:buClrTx/>
              <a:buSzTx/>
              <a:buFontTx/>
              <a:buChar char="»"/>
              <a:defRPr kumimoji="0" lang="zh-CN" altLang="en-US" sz="2000" b="1" i="0" u="none">
                <a:solidFill>
                  <a:schemeClr val="bg2"/>
                </a:solidFill>
                <a:latin typeface="+mn-lt"/>
              </a:defRPr>
            </a:lvl5pPr>
            <a:lvl6pPr marL="2514600" indent="-228600" algn="l" rtl="0" eaLnBrk="1" fontAlgn="base" hangingPunct="1">
              <a:spcBef>
                <a:spcPct val="20000"/>
              </a:spcBef>
              <a:spcAft>
                <a:spcPct val="0"/>
              </a:spcAft>
              <a:defRPr lang="zh-CN" altLang="en-US" b="1">
                <a:solidFill>
                  <a:schemeClr val="bg2"/>
                </a:solidFill>
                <a:latin typeface="+mn-lt"/>
              </a:defRPr>
            </a:lvl6pPr>
            <a:lvl7pPr marL="2971800" indent="-228600" algn="l" rtl="0" eaLnBrk="1" fontAlgn="base" hangingPunct="1">
              <a:spcBef>
                <a:spcPct val="20000"/>
              </a:spcBef>
              <a:spcAft>
                <a:spcPct val="0"/>
              </a:spcAft>
              <a:defRPr lang="zh-CN" altLang="en-US" b="1">
                <a:solidFill>
                  <a:schemeClr val="bg2"/>
                </a:solidFill>
                <a:latin typeface="+mn-lt"/>
              </a:defRPr>
            </a:lvl7pPr>
            <a:lvl8pPr marL="3429000" indent="-228600" algn="l" rtl="0" eaLnBrk="1" fontAlgn="base" hangingPunct="1">
              <a:spcBef>
                <a:spcPct val="20000"/>
              </a:spcBef>
              <a:spcAft>
                <a:spcPct val="0"/>
              </a:spcAft>
              <a:defRPr lang="zh-CN" altLang="en-US" b="1">
                <a:solidFill>
                  <a:schemeClr val="bg2"/>
                </a:solidFill>
                <a:latin typeface="+mn-lt"/>
              </a:defRPr>
            </a:lvl8pPr>
            <a:lvl9pPr marL="3886200" indent="-228600" algn="l" rtl="0" eaLnBrk="1" fontAlgn="base" hangingPunct="1">
              <a:spcBef>
                <a:spcPct val="20000"/>
              </a:spcBef>
              <a:spcAft>
                <a:spcPct val="0"/>
              </a:spcAft>
              <a:defRPr lang="zh-CN" altLang="en-US" b="1">
                <a:solidFill>
                  <a:schemeClr val="bg2"/>
                </a:solidFill>
                <a:latin typeface="+mn-lt"/>
              </a:defRPr>
            </a:lvl9pPr>
          </a:lstStyle>
          <a:p>
            <a:pPr lvl="0">
              <a:buNone/>
            </a:pPr>
            <a:r>
              <a:rPr lang="en-US" altLang="zh-CN" sz="3200">
                <a:solidFill>
                  <a:schemeClr val="tx1"/>
                </a:solidFill>
                <a:latin typeface="黑体" panose="02010609060101010101" pitchFamily="49" charset="-122"/>
                <a:ea typeface="黑体" panose="02010609060101010101" pitchFamily="49" charset="-122"/>
              </a:rPr>
              <a:t>2</a:t>
            </a:r>
            <a:r>
              <a:rPr lang="zh-CN" altLang="en-US" sz="3200">
                <a:solidFill>
                  <a:schemeClr val="tx1"/>
                </a:solidFill>
                <a:latin typeface="黑体" panose="02010609060101010101" pitchFamily="49" charset="-122"/>
                <a:ea typeface="黑体" panose="02010609060101010101" pitchFamily="49" charset="-122"/>
              </a:rPr>
              <a:t>．按税法对税率进行的分类</a:t>
            </a:r>
            <a:endParaRPr lang="zh-CN" altLang="en-US" sz="3200">
              <a:solidFill>
                <a:schemeClr val="tx1"/>
              </a:solidFill>
              <a:latin typeface="黑体" panose="02010609060101010101" pitchFamily="49" charset="-122"/>
              <a:ea typeface="黑体" panose="02010609060101010101" pitchFamily="49" charset="-122"/>
            </a:endParaRPr>
          </a:p>
        </p:txBody>
      </p:sp>
      <p:grpSp>
        <p:nvGrpSpPr>
          <p:cNvPr id="12291" name="Group 4"/>
          <p:cNvGrpSpPr/>
          <p:nvPr/>
        </p:nvGrpSpPr>
        <p:grpSpPr>
          <a:xfrm>
            <a:off x="1403350" y="1773238"/>
            <a:ext cx="5803900" cy="4206875"/>
            <a:chOff x="930" y="1389"/>
            <a:chExt cx="3656" cy="2650"/>
          </a:xfrm>
        </p:grpSpPr>
        <p:cxnSp>
          <p:nvCxnSpPr>
            <p:cNvPr id="12292" name="Line 5"/>
            <p:cNvCxnSpPr/>
            <p:nvPr/>
          </p:nvCxnSpPr>
          <p:spPr>
            <a:xfrm flipH="1" flipV="1">
              <a:off x="1411" y="1480"/>
              <a:ext cx="0" cy="1859"/>
            </a:xfrm>
            <a:prstGeom prst="line">
              <a:avLst/>
            </a:prstGeom>
            <a:noFill/>
            <a:ln>
              <a:solidFill>
                <a:prstClr val="black"/>
              </a:solidFill>
              <a:miter lim="800000"/>
              <a:tailEnd type="triangle"/>
            </a:ln>
          </p:spPr>
        </p:cxnSp>
        <p:sp>
          <p:nvSpPr>
            <p:cNvPr id="12293" name="Text Box 6"/>
            <p:cNvSpPr/>
            <p:nvPr/>
          </p:nvSpPr>
          <p:spPr>
            <a:xfrm>
              <a:off x="1111" y="3294"/>
              <a:ext cx="227" cy="288"/>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en-US" altLang="zh-CN"/>
                <a:t>0</a:t>
              </a:r>
              <a:endParaRPr lang="en-US" altLang="zh-CN"/>
            </a:p>
          </p:txBody>
        </p:sp>
        <p:sp>
          <p:nvSpPr>
            <p:cNvPr id="12294" name="Rectangle 7"/>
            <p:cNvSpPr>
              <a:spLocks noChangeArrowheads="1"/>
            </p:cNvSpPr>
            <p:nvPr/>
          </p:nvSpPr>
          <p:spPr bwMode="auto">
            <a:xfrm>
              <a:off x="1429" y="3521"/>
              <a:ext cx="2812" cy="518"/>
            </a:xfrm>
            <a:prstGeom prst="rect">
              <a:avLst/>
            </a:prstGeom>
            <a:noFill/>
            <a:ln w="9525">
              <a:noFill/>
              <a:miter lim="800000"/>
            </a:ln>
            <a:effectLst/>
          </p:spPr>
          <p:txBody>
            <a:bodyPr anchor="ctr" anchorCtr="0">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marR="0" lvl="0" indent="0" eaLnBrk="1" hangingPunct="1"/>
              <a:r>
                <a:rPr lang="zh-CN" altLang="en-US" b="1">
                  <a:effectLst>
                    <a:outerShdw blurRad="38100" dist="38100" dir="2700000" algn="tl">
                      <a:schemeClr val="bg2"/>
                    </a:outerShdw>
                  </a:effectLst>
                </a:rPr>
                <a:t>定额税率、比例税率和累进税率</a:t>
              </a:r>
              <a:endParaRPr lang="zh-CN" altLang="en-US" b="1">
                <a:effectLst>
                  <a:outerShdw blurRad="38100" dist="38100" dir="2700000" algn="tl">
                    <a:schemeClr val="bg2"/>
                  </a:outerShdw>
                </a:effectLst>
              </a:endParaRPr>
            </a:p>
          </p:txBody>
        </p:sp>
        <p:cxnSp>
          <p:nvCxnSpPr>
            <p:cNvPr id="12295" name="Line 8"/>
            <p:cNvCxnSpPr/>
            <p:nvPr/>
          </p:nvCxnSpPr>
          <p:spPr>
            <a:xfrm flipV="1">
              <a:off x="1428" y="3338"/>
              <a:ext cx="2526" cy="2"/>
            </a:xfrm>
            <a:prstGeom prst="line">
              <a:avLst/>
            </a:prstGeom>
            <a:noFill/>
            <a:ln>
              <a:solidFill>
                <a:prstClr val="black"/>
              </a:solidFill>
              <a:miter lim="800000"/>
              <a:tailEnd type="triangle"/>
            </a:ln>
          </p:spPr>
        </p:cxnSp>
        <p:cxnSp>
          <p:nvCxnSpPr>
            <p:cNvPr id="12296" name="Line 9"/>
            <p:cNvCxnSpPr/>
            <p:nvPr/>
          </p:nvCxnSpPr>
          <p:spPr>
            <a:xfrm flipV="1">
              <a:off x="1456" y="1824"/>
              <a:ext cx="2341" cy="1376"/>
            </a:xfrm>
            <a:prstGeom prst="line">
              <a:avLst/>
            </a:prstGeom>
            <a:noFill/>
            <a:ln>
              <a:solidFill>
                <a:prstClr val="black"/>
              </a:solidFill>
              <a:miter lim="800000"/>
            </a:ln>
          </p:spPr>
        </p:cxnSp>
        <p:cxnSp>
          <p:nvCxnSpPr>
            <p:cNvPr id="12297" name="Line 10"/>
            <p:cNvCxnSpPr/>
            <p:nvPr/>
          </p:nvCxnSpPr>
          <p:spPr>
            <a:xfrm>
              <a:off x="1456" y="1824"/>
              <a:ext cx="2263" cy="1482"/>
            </a:xfrm>
            <a:prstGeom prst="line">
              <a:avLst/>
            </a:prstGeom>
            <a:noFill/>
            <a:ln>
              <a:solidFill>
                <a:prstClr val="black"/>
              </a:solidFill>
              <a:miter lim="800000"/>
            </a:ln>
          </p:spPr>
        </p:cxnSp>
        <p:cxnSp>
          <p:nvCxnSpPr>
            <p:cNvPr id="12298" name="Line 11"/>
            <p:cNvCxnSpPr/>
            <p:nvPr/>
          </p:nvCxnSpPr>
          <p:spPr>
            <a:xfrm>
              <a:off x="1456" y="2305"/>
              <a:ext cx="2341" cy="2"/>
            </a:xfrm>
            <a:prstGeom prst="line">
              <a:avLst/>
            </a:prstGeom>
            <a:noFill/>
            <a:ln>
              <a:solidFill>
                <a:prstClr val="black"/>
              </a:solidFill>
              <a:miter lim="800000"/>
            </a:ln>
          </p:spPr>
        </p:cxnSp>
        <p:sp>
          <p:nvSpPr>
            <p:cNvPr id="12299" name="Text Box 12"/>
            <p:cNvSpPr/>
            <p:nvPr/>
          </p:nvSpPr>
          <p:spPr>
            <a:xfrm>
              <a:off x="4059" y="3203"/>
              <a:ext cx="527" cy="317"/>
            </a:xfrm>
            <a:prstGeom prst="rect">
              <a:avLst/>
            </a:prstGeom>
            <a:solidFill>
              <a:srgbClr val="FFFFFF"/>
            </a:solidFill>
            <a:ln>
              <a:solidFill>
                <a:srgbClr val="FFFFFF"/>
              </a:solidFill>
              <a:miter lim="800000"/>
            </a:ln>
          </p:spPr>
          <p:txBody>
            <a:bodyPr lIns="70409" tIns="35204" rIns="70409" bIns="35204"/>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just" eaLnBrk="1" hangingPunct="1"/>
              <a:r>
                <a:rPr lang="zh-CN" altLang="en-US" b="1">
                  <a:latin typeface="Times New Roman" panose="02020603050405020304" pitchFamily="18" charset="0"/>
                </a:rPr>
                <a:t>税基</a:t>
              </a:r>
              <a:endParaRPr lang="zh-CN" altLang="en-US" b="1"/>
            </a:p>
          </p:txBody>
        </p:sp>
        <p:sp>
          <p:nvSpPr>
            <p:cNvPr id="12300" name="Text Box 13"/>
            <p:cNvSpPr/>
            <p:nvPr/>
          </p:nvSpPr>
          <p:spPr>
            <a:xfrm>
              <a:off x="3797" y="1686"/>
              <a:ext cx="580" cy="424"/>
            </a:xfrm>
            <a:prstGeom prst="rect">
              <a:avLst/>
            </a:prstGeom>
            <a:solidFill>
              <a:srgbClr val="FFFFFF"/>
            </a:solidFill>
            <a:ln>
              <a:solidFill>
                <a:srgbClr val="FFFFFF"/>
              </a:solidFill>
              <a:miter lim="800000"/>
            </a:ln>
          </p:spPr>
          <p:txBody>
            <a:bodyPr lIns="70409" tIns="35204" rIns="70409" bIns="35204"/>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just" eaLnBrk="1" hangingPunct="1"/>
              <a:r>
                <a:rPr lang="zh-CN" altLang="en-US" b="1">
                  <a:latin typeface="Times New Roman" panose="02020603050405020304" pitchFamily="18" charset="0"/>
                </a:rPr>
                <a:t>累进</a:t>
              </a:r>
              <a:endParaRPr lang="zh-CN" altLang="en-US" b="1"/>
            </a:p>
          </p:txBody>
        </p:sp>
        <p:sp>
          <p:nvSpPr>
            <p:cNvPr id="12301" name="Text Box 14"/>
            <p:cNvSpPr/>
            <p:nvPr/>
          </p:nvSpPr>
          <p:spPr>
            <a:xfrm>
              <a:off x="3797" y="2236"/>
              <a:ext cx="547" cy="321"/>
            </a:xfrm>
            <a:prstGeom prst="rect">
              <a:avLst/>
            </a:prstGeom>
            <a:solidFill>
              <a:srgbClr val="FFFFFF"/>
            </a:solidFill>
            <a:ln>
              <a:solidFill>
                <a:srgbClr val="FFFFFF"/>
              </a:solidFill>
              <a:miter lim="800000"/>
            </a:ln>
          </p:spPr>
          <p:txBody>
            <a:bodyPr lIns="70409" tIns="35204" rIns="70409" bIns="35204"/>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just" eaLnBrk="1" hangingPunct="1"/>
              <a:r>
                <a:rPr lang="zh-CN" altLang="en-US" b="1">
                  <a:latin typeface="Times New Roman" panose="02020603050405020304" pitchFamily="18" charset="0"/>
                </a:rPr>
                <a:t>比例</a:t>
              </a:r>
              <a:endParaRPr lang="zh-CN" altLang="en-US" b="1"/>
            </a:p>
          </p:txBody>
        </p:sp>
        <p:sp>
          <p:nvSpPr>
            <p:cNvPr id="12302" name="Text Box 15"/>
            <p:cNvSpPr/>
            <p:nvPr/>
          </p:nvSpPr>
          <p:spPr>
            <a:xfrm>
              <a:off x="3797" y="2719"/>
              <a:ext cx="547" cy="527"/>
            </a:xfrm>
            <a:prstGeom prst="rect">
              <a:avLst/>
            </a:prstGeom>
            <a:solidFill>
              <a:srgbClr val="FFFFFF"/>
            </a:solidFill>
            <a:ln>
              <a:solidFill>
                <a:srgbClr val="FFFFFF"/>
              </a:solidFill>
              <a:miter lim="800000"/>
            </a:ln>
          </p:spPr>
          <p:txBody>
            <a:bodyPr lIns="70409" tIns="35204" rIns="70409" bIns="35204"/>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algn="just" eaLnBrk="1" hangingPunct="1"/>
              <a:r>
                <a:rPr lang="zh-CN" altLang="en-US" b="1">
                  <a:latin typeface="Times New Roman" panose="02020603050405020304" pitchFamily="18" charset="0"/>
                </a:rPr>
                <a:t>定额</a:t>
              </a:r>
              <a:endParaRPr lang="zh-CN" altLang="en-US" b="1"/>
            </a:p>
          </p:txBody>
        </p:sp>
        <p:sp>
          <p:nvSpPr>
            <p:cNvPr id="12303" name="Text Box 16"/>
            <p:cNvSpPr/>
            <p:nvPr/>
          </p:nvSpPr>
          <p:spPr>
            <a:xfrm>
              <a:off x="930" y="1389"/>
              <a:ext cx="317" cy="633"/>
            </a:xfrm>
            <a:prstGeom prst="rect">
              <a:avLst/>
            </a:prstGeom>
            <a:noFill/>
            <a:ln>
              <a:noFill/>
              <a:miter lim="800000"/>
            </a:ln>
          </p:spPr>
          <p:txBody>
            <a:bodyPr>
              <a:spAutoFit/>
            </a:bodyPr>
            <a:lstStyle>
              <a:lvl1pPr marL="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2400" b="0" i="0" u="none">
                  <a:solidFill>
                    <a:schemeClr val="tx1"/>
                  </a:solidFill>
                  <a:latin typeface="Arial" panose="020B0604020202020204"/>
                  <a:ea typeface="宋体" panose="02010600030101010101" pitchFamily="2" charset="-122"/>
                </a:defRPr>
              </a:lvl5pPr>
            </a:lstStyle>
            <a:p>
              <a:pPr marL="0" lvl="0" indent="0" eaLnBrk="1" hangingPunct="1">
                <a:spcBef>
                  <a:spcPct val="50000"/>
                </a:spcBef>
              </a:pPr>
              <a:r>
                <a:rPr lang="zh-CN" altLang="en-US" b="1"/>
                <a:t>税</a:t>
              </a:r>
              <a:endParaRPr lang="zh-CN" altLang="en-US" b="1"/>
            </a:p>
            <a:p>
              <a:pPr marL="0" lvl="0" indent="0" eaLnBrk="1" hangingPunct="1">
                <a:spcBef>
                  <a:spcPct val="50000"/>
                </a:spcBef>
              </a:pPr>
              <a:r>
                <a:rPr lang="zh-CN" altLang="en-US" b="1"/>
                <a:t>率</a:t>
              </a:r>
              <a:endParaRPr lang="zh-CN" altLang="en-US" b="1"/>
            </a:p>
          </p:txBody>
        </p:sp>
      </p:grpSp>
    </p:spTree>
  </p:cSld>
  <p:clrMapOvr>
    <a:masterClrMapping/>
  </p:clrMapOvr>
  <p:transition/>
</p:sld>
</file>

<file path=ppt/tags/tag1.xml><?xml version="1.0" encoding="utf-8"?>
<p:tagLst xmlns:p="http://schemas.openxmlformats.org/presentationml/2006/main">
  <p:tag name="KSO_WM_UNIT_PLACING_PICTURE_USER_VIEWPORT" val="{&quot;height&quot;:9497.499212598424,&quot;width&quot;:14400}"/>
</p:tagLst>
</file>

<file path=ppt/tags/tag2.xml><?xml version="1.0" encoding="utf-8"?>
<p:tagLst xmlns:p="http://schemas.openxmlformats.org/presentationml/2006/main">
  <p:tag name="AS_NET" val="4.0.30319.42000"/>
  <p:tag name="AS_OS" val="Microsoft Windows NT 6.1.7601 Service Pack 1"/>
  <p:tag name="AS_RELEASE_DATE" val="2016.11.28"/>
  <p:tag name="AS_TITLE" val="Aspose.Slides for .NET 4.0"/>
  <p:tag name="AS_VERSION" val="16.11.0.0"/>
  <p:tag name="COMMONDATA" val="eyJoZGlkIjoiZTA4NzIyN2MxYTlmMzQ1NGE2MjU5NWRkMjhlOGMxYTAifQ=="/>
</p:tagLst>
</file>

<file path=ppt/theme/theme1.xml><?xml version="1.0" encoding="utf-8"?>
<a:theme xmlns:a="http://schemas.openxmlformats.org/drawingml/2006/main" name="第6章_税收要素与税收分类1">
  <a:themeElements>
    <a:clrScheme name="botanical_extrac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otanical_extract">
      <a:majorFont>
        <a:latin typeface="KabobExtrabold"/>
        <a:ea typeface="Arial"/>
        <a:cs typeface="Arial"/>
      </a:majorFont>
      <a:minorFont>
        <a:latin typeface="Kabob"/>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otanical_extrac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tanical_extrac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tanical_extrac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tanical_extrac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tanical_extra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tanical_extra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tanical_extra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9BBB59"/>
        </a:accent3>
        <a:accent4>
          <a:srgbClr val="8064A2"/>
        </a:accent4>
        <a:accent5>
          <a:srgbClr val="4BACC6"/>
        </a:accent5>
        <a:accent6>
          <a:srgbClr val="F79646"/>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9BBB59"/>
        </a:accent3>
        <a:accent4>
          <a:srgbClr val="8064A2"/>
        </a:accent4>
        <a:accent5>
          <a:srgbClr val="4BACC6"/>
        </a:accent5>
        <a:accent6>
          <a:srgbClr val="F79646"/>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9BBB59"/>
        </a:accent3>
        <a:accent4>
          <a:srgbClr val="8064A2"/>
        </a:accent4>
        <a:accent5>
          <a:srgbClr val="4BACC6"/>
        </a:accent5>
        <a:accent6>
          <a:srgbClr val="F79646"/>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9BBB59"/>
        </a:accent3>
        <a:accent4>
          <a:srgbClr val="8064A2"/>
        </a:accent4>
        <a:accent5>
          <a:srgbClr val="4BACC6"/>
        </a:accent5>
        <a:accent6>
          <a:srgbClr val="F79646"/>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9BBB59"/>
        </a:accent3>
        <a:accent4>
          <a:srgbClr val="8064A2"/>
        </a:accent4>
        <a:accent5>
          <a:srgbClr val="4BACC6"/>
        </a:accent5>
        <a:accent6>
          <a:srgbClr val="F79646"/>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BBE0E3"/>
        </a:accent1>
        <a:accent2>
          <a:srgbClr val="333399"/>
        </a:accent2>
        <a:accent3>
          <a:srgbClr val="9BBB59"/>
        </a:accent3>
        <a:accent4>
          <a:srgbClr val="8064A2"/>
        </a:accent4>
        <a:accent5>
          <a:srgbClr val="4BACC6"/>
        </a:accent5>
        <a:accent6>
          <a:srgbClr val="F79646"/>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9BBB59"/>
        </a:accent3>
        <a:accent4>
          <a:srgbClr val="8064A2"/>
        </a:accent4>
        <a:accent5>
          <a:srgbClr val="4BACC6"/>
        </a:accent5>
        <a:accent6>
          <a:srgbClr val="F7964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9BBB59"/>
        </a:accent3>
        <a:accent4>
          <a:srgbClr val="8064A2"/>
        </a:accent4>
        <a:accent5>
          <a:srgbClr val="4BACC6"/>
        </a:accent5>
        <a:accent6>
          <a:srgbClr val="F79646"/>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9BBB59"/>
        </a:accent3>
        <a:accent4>
          <a:srgbClr val="8064A2"/>
        </a:accent4>
        <a:accent5>
          <a:srgbClr val="4BACC6"/>
        </a:accent5>
        <a:accent6>
          <a:srgbClr val="F79646"/>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9BBB59"/>
        </a:accent3>
        <a:accent4>
          <a:srgbClr val="8064A2"/>
        </a:accent4>
        <a:accent5>
          <a:srgbClr val="4BACC6"/>
        </a:accent5>
        <a:accent6>
          <a:srgbClr val="F79646"/>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9BBB59"/>
        </a:accent3>
        <a:accent4>
          <a:srgbClr val="8064A2"/>
        </a:accent4>
        <a:accent5>
          <a:srgbClr val="4BACC6"/>
        </a:accent5>
        <a:accent6>
          <a:srgbClr val="F79646"/>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9BBB59"/>
        </a:accent3>
        <a:accent4>
          <a:srgbClr val="8064A2"/>
        </a:accent4>
        <a:accent5>
          <a:srgbClr val="4BACC6"/>
        </a:accent5>
        <a:accent6>
          <a:srgbClr val="F79646"/>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9BBB59"/>
        </a:accent3>
        <a:accent4>
          <a:srgbClr val="8064A2"/>
        </a:accent4>
        <a:accent5>
          <a:srgbClr val="4BACC6"/>
        </a:accent5>
        <a:accent6>
          <a:srgbClr val="F79646"/>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9BBB59"/>
        </a:accent3>
        <a:accent4>
          <a:srgbClr val="8064A2"/>
        </a:accent4>
        <a:accent5>
          <a:srgbClr val="4BACC6"/>
        </a:accent5>
        <a:accent6>
          <a:srgbClr val="F79646"/>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9BBB59"/>
        </a:accent3>
        <a:accent4>
          <a:srgbClr val="8064A2"/>
        </a:accent4>
        <a:accent5>
          <a:srgbClr val="4BACC6"/>
        </a:accent5>
        <a:accent6>
          <a:srgbClr val="F7964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9BBB59"/>
        </a:accent3>
        <a:accent4>
          <a:srgbClr val="8064A2"/>
        </a:accent4>
        <a:accent5>
          <a:srgbClr val="4BACC6"/>
        </a:accent5>
        <a:accent6>
          <a:srgbClr val="F79646"/>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9BBB59"/>
        </a:accent3>
        <a:accent4>
          <a:srgbClr val="8064A2"/>
        </a:accent4>
        <a:accent5>
          <a:srgbClr val="4BACC6"/>
        </a:accent5>
        <a:accent6>
          <a:srgbClr val="F79646"/>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6章_税收要素与税收分类1">
  <a:themeElements>
    <a:clrScheme name="botanical_extrac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otanical_extract">
      <a:majorFont>
        <a:latin typeface="KabobExtrabold"/>
        <a:ea typeface="Arial"/>
        <a:cs typeface="Arial"/>
      </a:majorFont>
      <a:minorFont>
        <a:latin typeface="Kabob"/>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otanical_extrac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tanical_extrac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tanical_extrac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tanical_extrac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tanical_extra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tanical_extra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tanical_extra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9BBB59"/>
        </a:accent3>
        <a:accent4>
          <a:srgbClr val="8064A2"/>
        </a:accent4>
        <a:accent5>
          <a:srgbClr val="4BACC6"/>
        </a:accent5>
        <a:accent6>
          <a:srgbClr val="F79646"/>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9BBB59"/>
        </a:accent3>
        <a:accent4>
          <a:srgbClr val="8064A2"/>
        </a:accent4>
        <a:accent5>
          <a:srgbClr val="4BACC6"/>
        </a:accent5>
        <a:accent6>
          <a:srgbClr val="F7964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9BBB59"/>
        </a:accent3>
        <a:accent4>
          <a:srgbClr val="8064A2"/>
        </a:accent4>
        <a:accent5>
          <a:srgbClr val="4BACC6"/>
        </a:accent5>
        <a:accent6>
          <a:srgbClr val="F79646"/>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9BBB59"/>
        </a:accent3>
        <a:accent4>
          <a:srgbClr val="8064A2"/>
        </a:accent4>
        <a:accent5>
          <a:srgbClr val="4BACC6"/>
        </a:accent5>
        <a:accent6>
          <a:srgbClr val="F79646"/>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9BBB59"/>
        </a:accent3>
        <a:accent4>
          <a:srgbClr val="8064A2"/>
        </a:accent4>
        <a:accent5>
          <a:srgbClr val="4BACC6"/>
        </a:accent5>
        <a:accent6>
          <a:srgbClr val="F79646"/>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9BBB59"/>
        </a:accent3>
        <a:accent4>
          <a:srgbClr val="8064A2"/>
        </a:accent4>
        <a:accent5>
          <a:srgbClr val="4BACC6"/>
        </a:accent5>
        <a:accent6>
          <a:srgbClr val="F79646"/>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9BBB59"/>
        </a:accent3>
        <a:accent4>
          <a:srgbClr val="8064A2"/>
        </a:accent4>
        <a:accent5>
          <a:srgbClr val="4BACC6"/>
        </a:accent5>
        <a:accent6>
          <a:srgbClr val="F79646"/>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4478</Words>
  <Application>WPS 演示</Application>
  <PresentationFormat>全屏显示(4:3)</PresentationFormat>
  <Paragraphs>432</Paragraphs>
  <Slides>35</Slides>
  <Notes>3</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35</vt:i4>
      </vt:variant>
    </vt:vector>
  </HeadingPairs>
  <TitlesOfParts>
    <vt:vector size="57" baseType="lpstr">
      <vt:lpstr>Arial</vt:lpstr>
      <vt:lpstr>宋体</vt:lpstr>
      <vt:lpstr>Wingdings</vt:lpstr>
      <vt:lpstr>Arial</vt:lpstr>
      <vt:lpstr>KabobExtrabold</vt:lpstr>
      <vt:lpstr>Segoe Print</vt:lpstr>
      <vt:lpstr>Impact</vt:lpstr>
      <vt:lpstr>Calibri</vt:lpstr>
      <vt:lpstr>华文彩云</vt:lpstr>
      <vt:lpstr>楷体</vt:lpstr>
      <vt:lpstr>黑体</vt:lpstr>
      <vt:lpstr>华文楷体</vt:lpstr>
      <vt:lpstr>Times New Roman</vt:lpstr>
      <vt:lpstr>微软雅黑</vt:lpstr>
      <vt:lpstr>Kabob</vt:lpstr>
      <vt:lpstr>Arial Unicode MS</vt:lpstr>
      <vt:lpstr>华文琥珀</vt:lpstr>
      <vt:lpstr>隶书</vt:lpstr>
      <vt:lpstr>仿宋</vt:lpstr>
      <vt:lpstr>第6章_税收要素与税收分类1</vt:lpstr>
      <vt:lpstr>默认设计模板</vt:lpstr>
      <vt:lpstr>1_第6章_税收要素与税收分类1</vt:lpstr>
      <vt:lpstr>  第六章 税收要素与税收分类  </vt:lpstr>
      <vt:lpstr>第一节  税收要素</vt:lpstr>
      <vt:lpstr>纳税人、负税人和扣缴义务人的关系</vt:lpstr>
      <vt:lpstr>（二）课税对象</vt:lpstr>
      <vt:lpstr>（三）税目</vt:lpstr>
      <vt:lpstr>（四）税源</vt:lpstr>
      <vt:lpstr>（五）税基</vt:lpstr>
      <vt:lpstr>（六）税率</vt:lpstr>
      <vt:lpstr>PowerPoint 演示文稿</vt:lpstr>
      <vt:lpstr>PowerPoint 演示文稿</vt:lpstr>
      <vt:lpstr>PowerPoint 演示文稿</vt:lpstr>
      <vt:lpstr> （3）累进税率   累进税率是指对同一课税对象规定不同等级的税率，课税对象数额越大，税率越高；数额越小，税率越低。 </vt:lpstr>
      <vt:lpstr>全额累进税和超额累进税的计算</vt:lpstr>
      <vt:lpstr>PowerPoint 演示文稿</vt:lpstr>
      <vt:lpstr>比例税率和超额累进税率的图解</vt:lpstr>
      <vt:lpstr>3．按经济分析对税率进行分类</vt:lpstr>
      <vt:lpstr>（七）起征点与免征额</vt:lpstr>
      <vt:lpstr>起征点和免征额制度的不同</vt:lpstr>
      <vt:lpstr>（八）计税依据</vt:lpstr>
      <vt:lpstr>PowerPoint 演示文稿</vt:lpstr>
      <vt:lpstr>（九）税收能力与税收努力</vt:lpstr>
      <vt:lpstr>PowerPoint 演示文稿</vt:lpstr>
      <vt:lpstr>1. 按税负能否转嫁分类—直接税和间接税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4.按税收管理权限不同分类</vt:lpstr>
      <vt:lpstr>图：我国中央税、地方税、中央与地方共享税划分</vt:lpstr>
      <vt:lpstr>5. 按税收与价格的关系分类 		——价内税和价外税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税收要素与税收分类</dc:title>
  <dc:creator>CISAU</dc:creator>
  <cp:lastModifiedBy>轩轩</cp:lastModifiedBy>
  <cp:revision>6</cp:revision>
  <dcterms:created xsi:type="dcterms:W3CDTF">2013-11-12T01:29:00Z</dcterms:created>
  <dcterms:modified xsi:type="dcterms:W3CDTF">2022-08-23T15:19:54Z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4960472F51194A61A1FCAD0C6C6D1967</vt:lpwstr>
  </property>
  <property fmtid="{D5CDD505-2E9C-101B-9397-08002B2CF9AE}" pid="3" name="KSOProductBuildVer">
    <vt:lpwstr>2052-11.1.0.12302</vt:lpwstr>
  </property>
</Properties>
</file>