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Default Extension="doc" ContentType="application/msword"/>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38"/>
  </p:notesMasterIdLst>
  <p:handoutMasterIdLst>
    <p:handoutMasterId r:id="rId39"/>
  </p:handoutMasterIdLst>
  <p:sldIdLst>
    <p:sldId id="566" r:id="rId5"/>
    <p:sldId id="575" r:id="rId6"/>
    <p:sldId id="483" r:id="rId7"/>
    <p:sldId id="484" r:id="rId8"/>
    <p:sldId id="485" r:id="rId9"/>
    <p:sldId id="486" r:id="rId10"/>
    <p:sldId id="487" r:id="rId11"/>
    <p:sldId id="488" r:id="rId12"/>
    <p:sldId id="489" r:id="rId13"/>
    <p:sldId id="490" r:id="rId14"/>
    <p:sldId id="491" r:id="rId15"/>
    <p:sldId id="492" r:id="rId16"/>
    <p:sldId id="494" r:id="rId17"/>
    <p:sldId id="495" r:id="rId18"/>
    <p:sldId id="496" r:id="rId19"/>
    <p:sldId id="497" r:id="rId20"/>
    <p:sldId id="498" r:id="rId21"/>
    <p:sldId id="499" r:id="rId22"/>
    <p:sldId id="514" r:id="rId23"/>
    <p:sldId id="515" r:id="rId24"/>
    <p:sldId id="516" r:id="rId25"/>
    <p:sldId id="517" r:id="rId26"/>
    <p:sldId id="518" r:id="rId27"/>
    <p:sldId id="519" r:id="rId28"/>
    <p:sldId id="576" r:id="rId29"/>
    <p:sldId id="565" r:id="rId30"/>
    <p:sldId id="567" r:id="rId31"/>
    <p:sldId id="568" r:id="rId32"/>
    <p:sldId id="569" r:id="rId33"/>
    <p:sldId id="570" r:id="rId34"/>
    <p:sldId id="573" r:id="rId35"/>
    <p:sldId id="572" r:id="rId36"/>
    <p:sldId id="571" r:id="rId37"/>
  </p:sldIdLst>
  <p:sldSz cx="9144000" cy="6858000" type="screen4x3"/>
  <p:notesSz cx="6858000" cy="9144000"/>
  <p:custDataLst>
    <p:tags r:id="rId40"/>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9999"/>
    <a:srgbClr val="080886"/>
    <a:srgbClr val="BE0A06"/>
    <a:srgbClr val="A71D34"/>
    <a:srgbClr val="1CFC41"/>
    <a:srgbClr val="ED2BD1"/>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7" d="100"/>
          <a:sy n="117" d="100"/>
        </p:scale>
        <p:origin x="-1848" y="-132"/>
      </p:cViewPr>
      <p:guideLst>
        <p:guide orient="horz" pos="1162"/>
        <p:guide orient="horz" pos="4020"/>
        <p:guide pos="288"/>
        <p:guide pos="547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2023/12/19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 name="Date Placeholder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smtClean="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42B905-C224-4C3D-900F-213F17215E1E}" type="datetimeFigureOut">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12/19/2023</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1140" name="Slide Image Placeholder 3"/>
          <p:cNvSpPr>
            <a:spLocks noGrp="1" noRot="1" noChangeAspect="1"/>
          </p:cNvSpPr>
          <p:nvPr>
            <p:ph type="sldImg" idx="2"/>
          </p:nvPr>
        </p:nvSpPr>
        <p:spPr>
          <a:xfrm>
            <a:off x="1143000" y="685800"/>
            <a:ext cx="4572000" cy="3429000"/>
          </a:xfrm>
          <a:prstGeom prst="rect">
            <a:avLst/>
          </a:prstGeom>
          <a:noFill/>
          <a:ln w="12700">
            <a:noFill/>
          </a:ln>
        </p:spPr>
      </p:sp>
      <p:sp>
        <p:nvSpPr>
          <p:cNvPr id="5125"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5126" name="Footer Placeholder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smtClean="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7"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solidFill>
                  <a:schemeClr val="tx1"/>
                </a:solidFill>
              </a:rPr>
              <a:pPr lvl="0" algn="r" eaLnBrk="1" hangingPunct="1">
                <a:buNone/>
              </a:pPr>
              <a:t>‹#›</a:t>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4025" y="1809750"/>
            <a:ext cx="4040188"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1809750"/>
            <a:ext cx="4040187" cy="4497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5750" y="71438"/>
            <a:ext cx="2058988" cy="6235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4025" y="71438"/>
            <a:ext cx="6029325" cy="6235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13" cstate="print"/>
          <a:stretch>
            <a:fillRect/>
          </a:stretch>
        </p:blipFill>
        <p:spPr>
          <a:xfrm>
            <a:off x="0" y="0"/>
            <a:ext cx="9144000" cy="6858000"/>
          </a:xfrm>
          <a:prstGeom prst="rect">
            <a:avLst/>
          </a:prstGeom>
          <a:noFill/>
          <a:ln w="9525">
            <a:noFill/>
          </a:ln>
        </p:spPr>
      </p:pic>
      <p:sp>
        <p:nvSpPr>
          <p:cNvPr id="2051"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2052"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p:cNvPicPr>
          <p:nvPr/>
        </p:nvPicPr>
        <p:blipFill>
          <a:blip r:embed="rId13" cstate="print"/>
          <a:stretch>
            <a:fillRect/>
          </a:stretch>
        </p:blipFill>
        <p:spPr>
          <a:xfrm>
            <a:off x="0" y="0"/>
            <a:ext cx="9144000" cy="6858000"/>
          </a:xfrm>
          <a:prstGeom prst="rect">
            <a:avLst/>
          </a:prstGeom>
          <a:noFill/>
          <a:ln w="9525">
            <a:noFill/>
          </a:ln>
        </p:spPr>
      </p:pic>
      <p:sp>
        <p:nvSpPr>
          <p:cNvPr id="3075"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3076"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053" name="Slide Number Placeholder 5"/>
          <p:cNvSpPr>
            <a:spLocks noGrp="1" noChangeArrowheads="1"/>
          </p:cNvSpPr>
          <p:nvPr>
            <p:ph type="sldNum" sz="quarter" idx="4"/>
          </p:nvPr>
        </p:nvSpPr>
        <p:spPr bwMode="auto">
          <a:xfrm>
            <a:off x="8534400" y="6326188"/>
            <a:ext cx="563563" cy="365125"/>
          </a:xfrm>
          <a:prstGeom prst="rect">
            <a:avLst/>
          </a:prstGeom>
          <a:noFill/>
          <a:ln w="9525">
            <a:noFill/>
            <a:miter lim="800000"/>
          </a:ln>
        </p:spPr>
        <p:txBody>
          <a:bodyPr vert="horz" wrap="square" lIns="91440" tIns="45720" rIns="91440" bIns="45720" numCol="1" anchor="ctr" anchorCtr="0" compatLnSpc="1"/>
          <a:lstStyle>
            <a:lvl1pPr algn="r">
              <a:defRPr sz="1200">
                <a:solidFill>
                  <a:schemeClr val="tx2"/>
                </a:solidFill>
              </a:defRPr>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p:cNvPicPr>
            <a:picLocks noChangeAspect="1"/>
          </p:cNvPicPr>
          <p:nvPr/>
        </p:nvPicPr>
        <p:blipFill>
          <a:blip r:embed="rId13" cstate="print"/>
          <a:stretch>
            <a:fillRect/>
          </a:stretch>
        </p:blipFill>
        <p:spPr>
          <a:xfrm>
            <a:off x="0" y="0"/>
            <a:ext cx="9144000" cy="6858000"/>
          </a:xfrm>
          <a:prstGeom prst="rect">
            <a:avLst/>
          </a:prstGeom>
          <a:noFill/>
          <a:ln w="9525">
            <a:noFill/>
          </a:ln>
        </p:spPr>
      </p:pic>
      <p:sp>
        <p:nvSpPr>
          <p:cNvPr id="4099"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4100"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3"/>
          <p:cNvPicPr>
            <a:picLocks noChangeAspect="1"/>
          </p:cNvPicPr>
          <p:nvPr/>
        </p:nvPicPr>
        <p:blipFill>
          <a:blip r:embed="rId13" cstate="print"/>
          <a:stretch>
            <a:fillRect/>
          </a:stretch>
        </p:blipFill>
        <p:spPr>
          <a:xfrm>
            <a:off x="0" y="0"/>
            <a:ext cx="9144000" cy="6858000"/>
          </a:xfrm>
          <a:prstGeom prst="rect">
            <a:avLst/>
          </a:prstGeom>
          <a:noFill/>
          <a:ln w="9525">
            <a:noFill/>
          </a:ln>
        </p:spPr>
      </p:pic>
      <p:sp>
        <p:nvSpPr>
          <p:cNvPr id="4099" name="Text Box 5"/>
          <p:cNvSpPr txBox="1">
            <a:spLocks noChangeArrowheads="1"/>
          </p:cNvSpPr>
          <p:nvPr/>
        </p:nvSpPr>
        <p:spPr bwMode="auto">
          <a:xfrm>
            <a:off x="6759575" y="171450"/>
            <a:ext cx="2162175" cy="365125"/>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Title Placeholder 1"/>
          <p:cNvSpPr>
            <a:spLocks noGrp="1"/>
          </p:cNvSpPr>
          <p:nvPr>
            <p:ph type="title"/>
          </p:nvPr>
        </p:nvSpPr>
        <p:spPr>
          <a:xfrm>
            <a:off x="3136900" y="71438"/>
            <a:ext cx="5557838" cy="841375"/>
          </a:xfrm>
          <a:prstGeom prst="rect">
            <a:avLst/>
          </a:prstGeom>
          <a:noFill/>
          <a:ln w="9525">
            <a:noFill/>
          </a:ln>
        </p:spPr>
        <p:txBody>
          <a:bodyPr lIns="0" tIns="0" rIns="0" bIns="0"/>
          <a:lstStyle/>
          <a:p>
            <a:pPr lvl="0"/>
            <a:r>
              <a:rPr lang="en-US" altLang="zh-CN" dirty="0"/>
              <a:t>Click to edit Master title style</a:t>
            </a:r>
          </a:p>
        </p:txBody>
      </p:sp>
      <p:sp>
        <p:nvSpPr>
          <p:cNvPr id="5125" name="Text Placeholder 2"/>
          <p:cNvSpPr>
            <a:spLocks noGrp="1"/>
          </p:cNvSpPr>
          <p:nvPr>
            <p:ph type="body" idx="1"/>
          </p:nvPr>
        </p:nvSpPr>
        <p:spPr>
          <a:xfrm>
            <a:off x="454025" y="1809750"/>
            <a:ext cx="8232775" cy="4497388"/>
          </a:xfrm>
          <a:prstGeom prst="rect">
            <a:avLst/>
          </a:prstGeom>
          <a:noFill/>
          <a:ln w="9525">
            <a:noFill/>
          </a:ln>
        </p:spPr>
        <p:txBody>
          <a:bodyPr lIns="0" tIns="0" rIns="0" bIns="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panose="020B0604020202020204" pitchFamily="34" charset="0"/>
        </a:defRPr>
      </a:lvl2pPr>
      <a:lvl3pPr algn="r" rtl="0" eaLnBrk="0" fontAlgn="base" hangingPunct="0">
        <a:spcBef>
          <a:spcPct val="0"/>
        </a:spcBef>
        <a:spcAft>
          <a:spcPct val="0"/>
        </a:spcAft>
        <a:defRPr sz="2800">
          <a:solidFill>
            <a:schemeClr val="bg1"/>
          </a:solidFill>
          <a:latin typeface="Arial" panose="020B0604020202020204" pitchFamily="34" charset="0"/>
        </a:defRPr>
      </a:lvl3pPr>
      <a:lvl4pPr algn="r" rtl="0" eaLnBrk="0" fontAlgn="base" hangingPunct="0">
        <a:spcBef>
          <a:spcPct val="0"/>
        </a:spcBef>
        <a:spcAft>
          <a:spcPct val="0"/>
        </a:spcAft>
        <a:defRPr sz="2800">
          <a:solidFill>
            <a:schemeClr val="bg1"/>
          </a:solidFill>
          <a:latin typeface="Arial" panose="020B0604020202020204" pitchFamily="34" charset="0"/>
        </a:defRPr>
      </a:lvl4pPr>
      <a:lvl5pPr algn="r" rtl="0" eaLnBrk="0" fontAlgn="base" hangingPunct="0">
        <a:spcBef>
          <a:spcPct val="0"/>
        </a:spcBef>
        <a:spcAft>
          <a:spcPct val="0"/>
        </a:spcAft>
        <a:defRPr sz="2800">
          <a:solidFill>
            <a:schemeClr val="bg1"/>
          </a:solidFill>
          <a:latin typeface="Arial" panose="020B0604020202020204" pitchFamily="34" charset="0"/>
        </a:defRPr>
      </a:lvl5pPr>
      <a:lvl6pPr marL="457200" algn="r" rtl="0" eaLnBrk="0" fontAlgn="base" hangingPunct="0">
        <a:spcBef>
          <a:spcPct val="0"/>
        </a:spcBef>
        <a:spcAft>
          <a:spcPct val="0"/>
        </a:spcAft>
        <a:defRPr sz="2800">
          <a:solidFill>
            <a:schemeClr val="bg1"/>
          </a:solidFill>
          <a:latin typeface="Arial" panose="020B0604020202020204" pitchFamily="34" charset="0"/>
        </a:defRPr>
      </a:lvl6pPr>
      <a:lvl7pPr marL="914400" algn="r" rtl="0" eaLnBrk="0" fontAlgn="base" hangingPunct="0">
        <a:spcBef>
          <a:spcPct val="0"/>
        </a:spcBef>
        <a:spcAft>
          <a:spcPct val="0"/>
        </a:spcAft>
        <a:defRPr sz="2800">
          <a:solidFill>
            <a:schemeClr val="bg1"/>
          </a:solidFill>
          <a:latin typeface="Arial" panose="020B0604020202020204" pitchFamily="34" charset="0"/>
        </a:defRPr>
      </a:lvl7pPr>
      <a:lvl8pPr marL="1371600" algn="r" rtl="0" eaLnBrk="0" fontAlgn="base" hangingPunct="0">
        <a:spcBef>
          <a:spcPct val="0"/>
        </a:spcBef>
        <a:spcAft>
          <a:spcPct val="0"/>
        </a:spcAft>
        <a:defRPr sz="2800">
          <a:solidFill>
            <a:schemeClr val="bg1"/>
          </a:solidFill>
          <a:latin typeface="Arial" panose="020B0604020202020204" pitchFamily="34" charset="0"/>
        </a:defRPr>
      </a:lvl8pPr>
      <a:lvl9pPr marL="1828800" algn="r" rtl="0" eaLnBrk="0" fontAlgn="base" hangingPunct="0">
        <a:spcBef>
          <a:spcPct val="0"/>
        </a:spcBef>
        <a:spcAft>
          <a:spcPct val="0"/>
        </a:spcAft>
        <a:defRPr sz="28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defRPr sz="2200">
          <a:solidFill>
            <a:schemeClr val="tx2"/>
          </a:solidFill>
          <a:latin typeface="+mn-lt"/>
          <a:ea typeface="+mn-ea"/>
          <a:cs typeface="+mn-cs"/>
        </a:defRPr>
      </a:lvl1pPr>
      <a:lvl2pPr marL="268605" indent="-266700" algn="l" rtl="0" eaLnBrk="0" fontAlgn="base" hangingPunct="0">
        <a:spcBef>
          <a:spcPct val="20000"/>
        </a:spcBef>
        <a:spcAft>
          <a:spcPct val="0"/>
        </a:spcAft>
        <a:buClr>
          <a:schemeClr val="tx2"/>
        </a:buClr>
        <a:buSzPct val="70000"/>
        <a:buFont typeface="Wingdings" panose="05000000000000000000" pitchFamily="2" charset="2"/>
        <a:buChar char="l"/>
        <a:defRPr sz="2000">
          <a:solidFill>
            <a:schemeClr val="tx1"/>
          </a:solidFill>
          <a:latin typeface="+mn-lt"/>
        </a:defRPr>
      </a:lvl2pPr>
      <a:lvl3pPr marL="551180" indent="-2813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3pPr>
      <a:lvl4pPr marL="821055" indent="-268605" algn="l" rtl="0" eaLnBrk="0" fontAlgn="base" hangingPunct="0">
        <a:spcBef>
          <a:spcPct val="20000"/>
        </a:spcBef>
        <a:spcAft>
          <a:spcPct val="0"/>
        </a:spcAft>
        <a:buClr>
          <a:schemeClr val="tx2"/>
        </a:buClr>
        <a:buFont typeface="Wingdings" panose="05000000000000000000" pitchFamily="2" charset="2"/>
        <a:buChar char=""/>
        <a:defRPr>
          <a:solidFill>
            <a:schemeClr val="tx1"/>
          </a:solidFill>
          <a:latin typeface="+mn-lt"/>
        </a:defRPr>
      </a:lvl4pPr>
      <a:lvl5pPr marL="10623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5pPr>
      <a:lvl6pPr marL="15195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6pPr>
      <a:lvl7pPr marL="19767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7pPr>
      <a:lvl8pPr marL="24339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8pPr>
      <a:lvl9pPr marL="2891155" indent="-240030" algn="l" rtl="0" eaLnBrk="0" fontAlgn="base" hangingPunct="0">
        <a:spcBef>
          <a:spcPct val="20000"/>
        </a:spcBef>
        <a:spcAft>
          <a:spcPct val="0"/>
        </a:spcAft>
        <a:buClr>
          <a:schemeClr val="tx2"/>
        </a:buClr>
        <a:buFont typeface="Wingdings" panose="05000000000000000000"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__1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82065" y="2249805"/>
            <a:ext cx="6400800" cy="1752600"/>
          </a:xfrm>
        </p:spPr>
        <p:txBody>
          <a:bodyPr/>
          <a:lstStyle/>
          <a:p>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第十章</a:t>
            </a:r>
            <a:r>
              <a:rPr lang="en-US" altLang="zh-CN" sz="48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4800">
                <a:solidFill>
                  <a:schemeClr val="tx1"/>
                </a:solidFill>
                <a:latin typeface="宋体" panose="02010600030101010101" pitchFamily="2" charset="-122"/>
                <a:ea typeface="宋体" panose="02010600030101010101" pitchFamily="2" charset="-122"/>
                <a:cs typeface="宋体" panose="02010600030101010101" pitchFamily="2" charset="-122"/>
              </a:rPr>
              <a:t>我国个人所得税税收制度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301625" y="685800"/>
            <a:ext cx="8540750" cy="727075"/>
          </a:xfrm>
        </p:spPr>
        <p:txBody>
          <a:bodyPr vert="horz" wrap="square" lIns="0" tIns="0" rIns="0" bIns="0" anchor="t" anchorCtr="0"/>
          <a:lstStyle/>
          <a:p>
            <a:r>
              <a:rPr lang="en-US" altLang="zh-CN" sz="3600" dirty="0">
                <a:ea typeface="宋体" panose="02010600030101010101" pitchFamily="2" charset="-122"/>
              </a:rPr>
              <a:t>(</a:t>
            </a:r>
            <a:r>
              <a:rPr lang="zh-CN" altLang="x-none" sz="3600" dirty="0">
                <a:ea typeface="宋体" panose="02010600030101010101" pitchFamily="2" charset="-122"/>
              </a:rPr>
              <a:t>三</a:t>
            </a:r>
            <a:r>
              <a:rPr lang="en-US" altLang="zh-CN" sz="3600" dirty="0">
                <a:ea typeface="宋体" panose="02010600030101010101" pitchFamily="2" charset="-122"/>
              </a:rPr>
              <a:t>)</a:t>
            </a:r>
            <a:r>
              <a:rPr lang="zh-CN" altLang="x-none" sz="3600" dirty="0">
                <a:ea typeface="宋体" panose="02010600030101010101" pitchFamily="2" charset="-122"/>
              </a:rPr>
              <a:t>、个人所得税征税对象范围</a:t>
            </a:r>
          </a:p>
        </p:txBody>
      </p:sp>
      <p:sp>
        <p:nvSpPr>
          <p:cNvPr id="14339" name="Rectangle 3"/>
          <p:cNvSpPr>
            <a:spLocks noGrp="1"/>
          </p:cNvSpPr>
          <p:nvPr>
            <p:ph type="body" idx="4294967295"/>
          </p:nvPr>
        </p:nvSpPr>
        <p:spPr>
          <a:xfrm>
            <a:off x="457200" y="1844675"/>
            <a:ext cx="8229600" cy="4537075"/>
          </a:xfrm>
        </p:spPr>
        <p:txBody>
          <a:bodyPr vert="horz" wrap="square" lIns="0" tIns="0" rIns="0" bIns="0" anchor="t" anchorCtr="0"/>
          <a:lstStyle/>
          <a:p>
            <a:pPr marL="381000" indent="-381000">
              <a:lnSpc>
                <a:spcPct val="80000"/>
              </a:lnSpc>
            </a:pPr>
            <a:r>
              <a:rPr lang="zh-CN" altLang="en-US" sz="2400" b="1" dirty="0">
                <a:ea typeface="宋体" panose="02010600030101010101" pitchFamily="2" charset="-122"/>
              </a:rPr>
              <a:t>工资、薪金所得</a:t>
            </a:r>
          </a:p>
          <a:p>
            <a:pPr marL="381000" indent="-381000">
              <a:lnSpc>
                <a:spcPct val="80000"/>
              </a:lnSpc>
            </a:pPr>
            <a:r>
              <a:rPr lang="zh-CN" altLang="en-US" sz="2400" b="1" dirty="0">
                <a:ea typeface="宋体" panose="02010600030101010101" pitchFamily="2" charset="-122"/>
              </a:rPr>
              <a:t>个体工商户的生产、经营所得</a:t>
            </a:r>
          </a:p>
          <a:p>
            <a:pPr marL="381000" indent="-381000">
              <a:lnSpc>
                <a:spcPct val="80000"/>
              </a:lnSpc>
            </a:pPr>
            <a:r>
              <a:rPr lang="zh-CN" altLang="en-US" sz="2400" b="1" dirty="0">
                <a:ea typeface="宋体" panose="02010600030101010101" pitchFamily="2" charset="-122"/>
              </a:rPr>
              <a:t>对企事业单位的承包经营、承租经营的所得</a:t>
            </a:r>
          </a:p>
          <a:p>
            <a:pPr marL="381000" indent="-381000">
              <a:lnSpc>
                <a:spcPct val="80000"/>
              </a:lnSpc>
            </a:pPr>
            <a:r>
              <a:rPr lang="zh-CN" altLang="en-US" sz="2400" b="1" dirty="0">
                <a:ea typeface="宋体" panose="02010600030101010101" pitchFamily="2" charset="-122"/>
              </a:rPr>
              <a:t>劳务报酬所得</a:t>
            </a:r>
          </a:p>
          <a:p>
            <a:pPr marL="381000" indent="-381000">
              <a:lnSpc>
                <a:spcPct val="80000"/>
              </a:lnSpc>
            </a:pPr>
            <a:r>
              <a:rPr lang="zh-CN" altLang="en-US" sz="2400" b="1" dirty="0">
                <a:ea typeface="宋体" panose="02010600030101010101" pitchFamily="2" charset="-122"/>
              </a:rPr>
              <a:t>稿酬所得</a:t>
            </a:r>
          </a:p>
          <a:p>
            <a:pPr marL="381000" indent="-381000">
              <a:lnSpc>
                <a:spcPct val="80000"/>
              </a:lnSpc>
            </a:pPr>
            <a:r>
              <a:rPr lang="zh-CN" altLang="en-US" sz="2400" b="1" dirty="0">
                <a:ea typeface="宋体" panose="02010600030101010101" pitchFamily="2" charset="-122"/>
              </a:rPr>
              <a:t>特许权使用费所得</a:t>
            </a:r>
          </a:p>
          <a:p>
            <a:pPr marL="381000" indent="-381000">
              <a:lnSpc>
                <a:spcPct val="80000"/>
              </a:lnSpc>
            </a:pPr>
            <a:r>
              <a:rPr lang="zh-CN" altLang="en-US" sz="2400" b="1" dirty="0">
                <a:ea typeface="宋体" panose="02010600030101010101" pitchFamily="2" charset="-122"/>
              </a:rPr>
              <a:t>利息、股息、红利所得</a:t>
            </a:r>
          </a:p>
          <a:p>
            <a:pPr marL="381000" indent="-381000">
              <a:lnSpc>
                <a:spcPct val="80000"/>
              </a:lnSpc>
            </a:pPr>
            <a:r>
              <a:rPr lang="zh-CN" altLang="en-US" sz="2400" b="1" dirty="0">
                <a:ea typeface="宋体" panose="02010600030101010101" pitchFamily="2" charset="-122"/>
              </a:rPr>
              <a:t>财产租赁所得</a:t>
            </a:r>
          </a:p>
          <a:p>
            <a:pPr marL="381000" indent="-381000">
              <a:lnSpc>
                <a:spcPct val="80000"/>
              </a:lnSpc>
            </a:pPr>
            <a:r>
              <a:rPr lang="zh-CN" altLang="en-US" sz="2400" b="1" dirty="0">
                <a:ea typeface="宋体" panose="02010600030101010101" pitchFamily="2" charset="-122"/>
              </a:rPr>
              <a:t>财产转让所得</a:t>
            </a:r>
          </a:p>
          <a:p>
            <a:pPr marL="381000" indent="-381000">
              <a:lnSpc>
                <a:spcPct val="80000"/>
              </a:lnSpc>
            </a:pPr>
            <a:r>
              <a:rPr lang="zh-CN" altLang="en-US" sz="2400" b="1" dirty="0">
                <a:ea typeface="宋体" panose="02010600030101010101" pitchFamily="2" charset="-122"/>
              </a:rPr>
              <a:t>偶然所得</a:t>
            </a:r>
          </a:p>
          <a:p>
            <a:pPr marL="381000" indent="-381000">
              <a:lnSpc>
                <a:spcPct val="80000"/>
              </a:lnSpc>
            </a:pPr>
            <a:r>
              <a:rPr lang="zh-CN" altLang="en-US" sz="2400" b="1" dirty="0">
                <a:ea typeface="宋体" panose="02010600030101010101" pitchFamily="2" charset="-122"/>
              </a:rPr>
              <a:t>经国务院财政部门确定征税的其他所得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282700" y="71438"/>
            <a:ext cx="7412038" cy="841375"/>
          </a:xfrm>
        </p:spPr>
        <p:txBody>
          <a:bodyPr vert="horz" wrap="square" lIns="0" tIns="0" rIns="0" bIns="0" anchor="t" anchorCtr="0"/>
          <a:lstStyle/>
          <a:p>
            <a:pPr algn="ctr"/>
            <a:r>
              <a:rPr lang="zh-CN" altLang="x-none" sz="3200" dirty="0">
                <a:ea typeface="宋体" panose="02010600030101010101" pitchFamily="2" charset="-122"/>
              </a:rPr>
              <a:t>二</a:t>
            </a:r>
            <a:r>
              <a:rPr lang="zh-CN" altLang="en-US" sz="3200" dirty="0">
                <a:ea typeface="宋体" panose="02010600030101010101" pitchFamily="2" charset="-122"/>
              </a:rPr>
              <a:t>、</a:t>
            </a:r>
            <a:r>
              <a:rPr lang="zh-CN" altLang="x-none" sz="3200" dirty="0">
                <a:ea typeface="宋体" panose="02010600030101010101" pitchFamily="2" charset="-122"/>
              </a:rPr>
              <a:t>  分项目个人所得税的具体征税规定 </a:t>
            </a:r>
            <a:br>
              <a:rPr lang="zh-CN" altLang="x-none" sz="3200" dirty="0">
                <a:ea typeface="宋体" panose="02010600030101010101" pitchFamily="2" charset="-122"/>
              </a:rPr>
            </a:br>
            <a:r>
              <a:rPr lang="en-US" altLang="zh-CN" sz="3200" dirty="0">
                <a:ea typeface="宋体" panose="02010600030101010101" pitchFamily="2" charset="-122"/>
              </a:rPr>
              <a:t>&lt;</a:t>
            </a:r>
            <a:r>
              <a:rPr lang="zh-CN" altLang="x-none" sz="3200" dirty="0">
                <a:ea typeface="宋体" panose="02010600030101010101" pitchFamily="2" charset="-122"/>
              </a:rPr>
              <a:t>一</a:t>
            </a:r>
            <a:r>
              <a:rPr lang="en-US" altLang="zh-CN" sz="3200" dirty="0">
                <a:ea typeface="宋体" panose="02010600030101010101" pitchFamily="2" charset="-122"/>
              </a:rPr>
              <a:t>&gt;</a:t>
            </a:r>
            <a:r>
              <a:rPr lang="zh-CN" altLang="x-none" sz="3200" dirty="0">
                <a:ea typeface="宋体" panose="02010600030101010101" pitchFamily="2" charset="-122"/>
              </a:rPr>
              <a:t>、工资、薪金所得</a:t>
            </a:r>
          </a:p>
        </p:txBody>
      </p:sp>
      <p:sp>
        <p:nvSpPr>
          <p:cNvPr id="15363" name="Rectangle 3"/>
          <p:cNvSpPr>
            <a:spLocks noGrp="1"/>
          </p:cNvSpPr>
          <p:nvPr>
            <p:ph idx="1"/>
          </p:nvPr>
        </p:nvSpPr>
        <p:spPr/>
        <p:txBody>
          <a:bodyPr vert="horz" wrap="square" lIns="0" tIns="0" rIns="0" bIns="0" anchor="t" anchorCtr="0"/>
          <a:lstStyle/>
          <a:p>
            <a:r>
              <a:rPr lang="zh-CN" altLang="en-US" b="1" dirty="0">
                <a:ea typeface="宋体" panose="02010600030101010101" pitchFamily="2" charset="-122"/>
              </a:rPr>
              <a:t>（一）征税范围</a:t>
            </a:r>
          </a:p>
          <a:p>
            <a:r>
              <a:rPr lang="zh-CN" altLang="en-US" b="1" dirty="0">
                <a:ea typeface="宋体" panose="02010600030101010101" pitchFamily="2" charset="-122"/>
              </a:rPr>
              <a:t>工资、薪金所得，是指个人因任职或者受雇而取得的工资、薪金、资金、年终加薪、劳动分红、津贴、补贴以及与任职或者受雇有关的其他所得。</a:t>
            </a:r>
          </a:p>
          <a:p>
            <a:r>
              <a:rPr lang="zh-CN" altLang="en-US" b="1" dirty="0">
                <a:ea typeface="宋体" panose="02010600030101010101" pitchFamily="2" charset="-122"/>
              </a:rPr>
              <a:t>（二）税率</a:t>
            </a:r>
          </a:p>
          <a:p>
            <a:r>
              <a:rPr lang="zh-CN" altLang="en-US" b="1" dirty="0">
                <a:ea typeface="宋体" panose="02010600030101010101" pitchFamily="2" charset="-122"/>
              </a:rPr>
              <a:t>工资、薪金所得，适用超额累进税率，税率</a:t>
            </a:r>
            <a:r>
              <a:rPr lang="zh-CN" altLang="en-US" b="1" dirty="0" smtClean="0">
                <a:ea typeface="宋体" panose="02010600030101010101" pitchFamily="2" charset="-122"/>
              </a:rPr>
              <a:t>为</a:t>
            </a:r>
            <a:r>
              <a:rPr lang="en-US" altLang="zh-CN" b="1" dirty="0" smtClean="0">
                <a:ea typeface="宋体" panose="02010600030101010101" pitchFamily="2" charset="-122"/>
              </a:rPr>
              <a:t>3</a:t>
            </a:r>
            <a:r>
              <a:rPr lang="zh-CN" altLang="en-US" b="1" dirty="0" smtClean="0">
                <a:ea typeface="宋体" panose="02010600030101010101" pitchFamily="2" charset="-122"/>
              </a:rPr>
              <a:t>％－</a:t>
            </a:r>
            <a:r>
              <a:rPr lang="en-US" altLang="zh-CN" b="1" dirty="0">
                <a:ea typeface="宋体" panose="02010600030101010101" pitchFamily="2" charset="-122"/>
              </a:rPr>
              <a:t>45</a:t>
            </a:r>
            <a:r>
              <a:rPr lang="zh-CN" altLang="en-US" b="1" dirty="0">
                <a:ea typeface="宋体" panose="02010600030101010101" pitchFamily="2" charset="-122"/>
              </a:rPr>
              <a:t>％ </a:t>
            </a:r>
            <a:r>
              <a:rPr lang="zh-CN" altLang="en-US" b="1" dirty="0" smtClean="0">
                <a:ea typeface="宋体" panose="02010600030101010101" pitchFamily="2" charset="-122"/>
              </a:rPr>
              <a:t>。</a:t>
            </a:r>
            <a:endParaRPr lang="en-US" altLang="zh-CN" b="1" dirty="0" smtClean="0">
              <a:ea typeface="宋体" panose="02010600030101010101" pitchFamily="2" charset="-122"/>
            </a:endParaRPr>
          </a:p>
          <a:p>
            <a:r>
              <a:rPr lang="en-US" altLang="zh-CN" b="1" dirty="0" smtClean="0">
                <a:solidFill>
                  <a:srgbClr val="FF0000"/>
                </a:solidFill>
                <a:ea typeface="宋体" panose="02010600030101010101" pitchFamily="2" charset="-122"/>
              </a:rPr>
              <a:t>     2019</a:t>
            </a:r>
            <a:r>
              <a:rPr lang="zh-CN" altLang="en-US" b="1" dirty="0" smtClean="0">
                <a:solidFill>
                  <a:srgbClr val="FF0000"/>
                </a:solidFill>
                <a:ea typeface="宋体" panose="02010600030101010101" pitchFamily="2" charset="-122"/>
              </a:rPr>
              <a:t>年</a:t>
            </a:r>
            <a:r>
              <a:rPr lang="en-US" altLang="zh-CN" b="1" dirty="0" smtClean="0">
                <a:solidFill>
                  <a:srgbClr val="FF0000"/>
                </a:solidFill>
                <a:ea typeface="宋体" panose="02010600030101010101" pitchFamily="2" charset="-122"/>
              </a:rPr>
              <a:t>1</a:t>
            </a:r>
            <a:r>
              <a:rPr lang="zh-CN" altLang="en-US" b="1" dirty="0" smtClean="0">
                <a:solidFill>
                  <a:srgbClr val="FF0000"/>
                </a:solidFill>
                <a:ea typeface="宋体" panose="02010600030101010101" pitchFamily="2" charset="-122"/>
              </a:rPr>
              <a:t>月</a:t>
            </a:r>
            <a:r>
              <a:rPr lang="en-US" altLang="zh-CN" b="1" dirty="0" smtClean="0">
                <a:solidFill>
                  <a:srgbClr val="FF0000"/>
                </a:solidFill>
                <a:ea typeface="宋体" panose="02010600030101010101" pitchFamily="2" charset="-122"/>
              </a:rPr>
              <a:t>1</a:t>
            </a:r>
            <a:r>
              <a:rPr lang="zh-CN" altLang="en-US" b="1" dirty="0" smtClean="0">
                <a:solidFill>
                  <a:srgbClr val="FF0000"/>
                </a:solidFill>
                <a:ea typeface="宋体" panose="02010600030101010101" pitchFamily="2" charset="-122"/>
              </a:rPr>
              <a:t>日起，个人所得税年度免征额</a:t>
            </a:r>
            <a:r>
              <a:rPr lang="en-US" altLang="zh-CN" b="1" dirty="0" smtClean="0">
                <a:solidFill>
                  <a:srgbClr val="FF0000"/>
                </a:solidFill>
                <a:ea typeface="宋体" panose="02010600030101010101" pitchFamily="2" charset="-122"/>
              </a:rPr>
              <a:t>60000</a:t>
            </a:r>
            <a:r>
              <a:rPr lang="zh-CN" altLang="en-US" b="1" dirty="0" smtClean="0">
                <a:solidFill>
                  <a:srgbClr val="FF0000"/>
                </a:solidFill>
                <a:ea typeface="宋体" panose="02010600030101010101" pitchFamily="2" charset="-122"/>
              </a:rPr>
              <a:t>元</a:t>
            </a:r>
            <a:endParaRPr lang="zh-CN" altLang="en-US" b="1" dirty="0">
              <a:solidFill>
                <a:srgbClr val="FF0000"/>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0" tIns="0" rIns="0" bIns="0" anchor="t" anchorCtr="0"/>
          <a:lstStyle/>
          <a:p>
            <a:r>
              <a:rPr lang="zh-CN" altLang="en-US" dirty="0">
                <a:ea typeface="宋体" panose="02010600030101010101" pitchFamily="2" charset="-122"/>
              </a:rPr>
              <a:t>工资、薪金个人所得税税率表 </a:t>
            </a:r>
            <a:br>
              <a:rPr lang="zh-CN" altLang="en-US" dirty="0">
                <a:ea typeface="宋体" panose="02010600030101010101" pitchFamily="2" charset="-122"/>
              </a:rPr>
            </a:br>
            <a:r>
              <a:rPr lang="zh-CN" altLang="en-US" dirty="0">
                <a:ea typeface="宋体" panose="02010600030101010101" pitchFamily="2" charset="-122"/>
              </a:rPr>
              <a:t>（</a:t>
            </a:r>
            <a:r>
              <a:rPr lang="zh-CN" altLang="en-US" dirty="0" smtClean="0">
                <a:ea typeface="宋体" panose="02010600030101010101" pitchFamily="2" charset="-122"/>
              </a:rPr>
              <a:t>20</a:t>
            </a:r>
            <a:r>
              <a:rPr lang="en-US" altLang="zh-CN" dirty="0" smtClean="0">
                <a:ea typeface="宋体" panose="02010600030101010101" pitchFamily="2" charset="-122"/>
              </a:rPr>
              <a:t>19</a:t>
            </a:r>
            <a:r>
              <a:rPr lang="zh-CN" altLang="en-US" dirty="0" smtClean="0">
                <a:ea typeface="宋体" panose="02010600030101010101" pitchFamily="2" charset="-122"/>
              </a:rPr>
              <a:t>年</a:t>
            </a:r>
            <a:r>
              <a:rPr lang="en-US" altLang="zh-CN" dirty="0" smtClean="0">
                <a:ea typeface="宋体" panose="02010600030101010101" pitchFamily="2" charset="-122"/>
              </a:rPr>
              <a:t>1</a:t>
            </a:r>
            <a:r>
              <a:rPr lang="zh-CN" altLang="en-US" dirty="0" smtClean="0">
                <a:ea typeface="宋体" panose="02010600030101010101" pitchFamily="2" charset="-122"/>
              </a:rPr>
              <a:t>月1日起</a:t>
            </a:r>
            <a:r>
              <a:rPr lang="zh-CN" altLang="en-US" dirty="0">
                <a:ea typeface="宋体" panose="02010600030101010101" pitchFamily="2" charset="-122"/>
              </a:rPr>
              <a:t>适用）</a:t>
            </a:r>
          </a:p>
        </p:txBody>
      </p:sp>
      <p:graphicFrame>
        <p:nvGraphicFramePr>
          <p:cNvPr id="16387" name="内容占位符 16386"/>
          <p:cNvGraphicFramePr>
            <a:graphicFrameLocks noGrp="1"/>
          </p:cNvGraphicFramePr>
          <p:nvPr>
            <p:ph sz="half" idx="2"/>
          </p:nvPr>
        </p:nvGraphicFramePr>
        <p:xfrm>
          <a:off x="323850" y="1600200"/>
          <a:ext cx="8362950" cy="4170363"/>
        </p:xfrm>
        <a:graphic>
          <a:graphicData uri="http://schemas.openxmlformats.org/drawingml/2006/table">
            <a:tbl>
              <a:tblPr/>
              <a:tblGrid>
                <a:gridCol w="1152525"/>
                <a:gridCol w="3279775"/>
                <a:gridCol w="1822450"/>
                <a:gridCol w="2108200"/>
              </a:tblGrid>
              <a:tr h="10080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bg1"/>
                          </a:solidFill>
                          <a:latin typeface="Times New Roman" panose="02020603050405020304" pitchFamily="18" charset="0"/>
                          <a:ea typeface="隶书" panose="02010509060101010101" pitchFamily="49" charset="-122"/>
                        </a:rPr>
                        <a:t>级数</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bg1"/>
                          </a:solidFill>
                          <a:latin typeface="Times New Roman" panose="02020603050405020304" pitchFamily="18" charset="0"/>
                          <a:ea typeface="隶书" panose="02010509060101010101" pitchFamily="49" charset="-122"/>
                        </a:rPr>
                        <a:t>全</a:t>
                      </a:r>
                      <a:r>
                        <a:rPr lang="zh-CN" altLang="en-US" sz="2000" b="1" dirty="0" smtClean="0">
                          <a:solidFill>
                            <a:schemeClr val="bg1"/>
                          </a:solidFill>
                          <a:latin typeface="Times New Roman" panose="02020603050405020304" pitchFamily="18" charset="0"/>
                          <a:ea typeface="隶书" panose="02010509060101010101" pitchFamily="49" charset="-122"/>
                        </a:rPr>
                        <a:t>年</a:t>
                      </a:r>
                      <a:r>
                        <a:rPr lang="zh-CN" altLang="x-none" sz="2000" b="1" dirty="0" smtClean="0">
                          <a:solidFill>
                            <a:schemeClr val="bg1"/>
                          </a:solidFill>
                          <a:latin typeface="Times New Roman" panose="02020603050405020304" pitchFamily="18" charset="0"/>
                          <a:ea typeface="隶书" panose="02010509060101010101" pitchFamily="49" charset="-122"/>
                        </a:rPr>
                        <a:t>应</a:t>
                      </a:r>
                      <a:r>
                        <a:rPr lang="zh-CN" altLang="x-none" sz="2000" b="1" dirty="0">
                          <a:solidFill>
                            <a:schemeClr val="bg1"/>
                          </a:solidFill>
                          <a:latin typeface="Times New Roman" panose="02020603050405020304" pitchFamily="18" charset="0"/>
                          <a:ea typeface="隶书" panose="02010509060101010101" pitchFamily="49" charset="-122"/>
                        </a:rPr>
                        <a:t>纳税所得额（含税所得额）</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bg1"/>
                          </a:solidFill>
                          <a:latin typeface="Times New Roman" panose="02020603050405020304" pitchFamily="18" charset="0"/>
                          <a:ea typeface="隶书" panose="02010509060101010101" pitchFamily="49" charset="-122"/>
                        </a:rPr>
                        <a:t>税率</a:t>
                      </a:r>
                      <a:r>
                        <a:rPr lang="zh-CN" altLang="zh-CN" sz="2000" b="1" dirty="0">
                          <a:solidFill>
                            <a:schemeClr val="bg1"/>
                          </a:solidFill>
                          <a:latin typeface="Times New Roman" panose="02020603050405020304" pitchFamily="18" charset="0"/>
                          <a:ea typeface="隶书" panose="02010509060101010101" pitchFamily="49" charset="-122"/>
                        </a:rPr>
                        <a:t>%</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lnSpc>
                          <a:spcPct val="80000"/>
                        </a:lnSpc>
                        <a:spcBef>
                          <a:spcPct val="20000"/>
                        </a:spcBef>
                        <a:buFontTx/>
                        <a:buNone/>
                      </a:pPr>
                      <a:r>
                        <a:rPr lang="zh-CN" altLang="x-none" sz="2000" b="1" dirty="0">
                          <a:solidFill>
                            <a:schemeClr val="bg1"/>
                          </a:solidFill>
                          <a:latin typeface="Times New Roman" panose="02020603050405020304" pitchFamily="18" charset="0"/>
                          <a:ea typeface="隶书" panose="02010509060101010101" pitchFamily="49" charset="-122"/>
                        </a:rPr>
                        <a:t>速算扣除数（元）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r>
              <a:tr h="4318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一</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宋体" panose="02010600030101010101" pitchFamily="2" charset="-122"/>
                        </a:rPr>
                        <a:t>不</a:t>
                      </a: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36000</a:t>
                      </a:r>
                      <a:r>
                        <a:rPr lang="zh-CN" altLang="x-none" sz="2000" b="1" dirty="0" smtClean="0">
                          <a:solidFill>
                            <a:schemeClr val="tx1"/>
                          </a:solidFill>
                          <a:latin typeface="宋体" panose="02010600030101010101" pitchFamily="2" charset="-122"/>
                        </a:rPr>
                        <a:t>元</a:t>
                      </a:r>
                      <a:endParaRPr lang="zh-CN" altLang="x-none"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en-US" sz="2000" b="1" dirty="0">
                          <a:solidFill>
                            <a:srgbClr val="000000"/>
                          </a:solidFill>
                          <a:latin typeface="宋体" panose="02010600030101010101" pitchFamily="2" charset="-122"/>
                        </a:rPr>
                        <a:t>3</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en-US" sz="2000" b="1" dirty="0">
                          <a:solidFill>
                            <a:srgbClr val="000000"/>
                          </a:solidFill>
                          <a:latin typeface="宋体" panose="02010600030101010101" pitchFamily="2" charset="-122"/>
                        </a:rPr>
                        <a:t>0</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r h="4206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二</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36000</a:t>
                      </a:r>
                      <a:r>
                        <a:rPr lang="zh-CN" altLang="x-none" sz="2000" b="1" dirty="0" smtClean="0">
                          <a:solidFill>
                            <a:schemeClr val="tx1"/>
                          </a:solidFill>
                          <a:latin typeface="宋体" panose="02010600030101010101" pitchFamily="2" charset="-122"/>
                        </a:rPr>
                        <a:t>元至</a:t>
                      </a:r>
                      <a:r>
                        <a:rPr lang="en-US" altLang="zh-CN" sz="2000" b="1" dirty="0" smtClean="0">
                          <a:solidFill>
                            <a:schemeClr val="tx1"/>
                          </a:solidFill>
                          <a:latin typeface="宋体" panose="02010600030101010101" pitchFamily="2" charset="-122"/>
                        </a:rPr>
                        <a:t>14400</a:t>
                      </a:r>
                      <a:r>
                        <a:rPr lang="zh-CN" altLang="x-none" sz="2000" b="1" dirty="0" smtClean="0">
                          <a:solidFill>
                            <a:schemeClr val="tx1"/>
                          </a:solidFill>
                          <a:latin typeface="宋体" panose="02010600030101010101" pitchFamily="2" charset="-122"/>
                        </a:rPr>
                        <a:t>元</a:t>
                      </a:r>
                      <a:endParaRPr lang="zh-CN" altLang="x-none"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en-US" sz="2000" b="1" dirty="0">
                          <a:solidFill>
                            <a:srgbClr val="000000"/>
                          </a:solidFill>
                          <a:latin typeface="宋体" panose="02010600030101010101" pitchFamily="2" charset="-122"/>
                        </a:rPr>
                        <a:t>10</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rgbClr val="000000"/>
                          </a:solidFill>
                          <a:latin typeface="宋体" panose="02010600030101010101" pitchFamily="2" charset="-122"/>
                        </a:rPr>
                        <a:t>2520</a:t>
                      </a:r>
                      <a:endParaRPr lang="zh-CN" altLang="en-US" sz="2000" b="1" dirty="0">
                        <a:solidFill>
                          <a:srgbClr val="000000"/>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r>
              <a:tr h="4873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三</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144</a:t>
                      </a:r>
                      <a:r>
                        <a:rPr lang="zh-CN" altLang="zh-CN" sz="2000" b="1" dirty="0" smtClean="0">
                          <a:solidFill>
                            <a:schemeClr val="tx1"/>
                          </a:solidFill>
                          <a:latin typeface="宋体" panose="02010600030101010101" pitchFamily="2" charset="-122"/>
                        </a:rPr>
                        <a:t>00</a:t>
                      </a:r>
                      <a:r>
                        <a:rPr lang="zh-CN" altLang="x-none" sz="2000" b="1" dirty="0">
                          <a:solidFill>
                            <a:schemeClr val="tx1"/>
                          </a:solidFill>
                          <a:latin typeface="宋体" panose="02010600030101010101" pitchFamily="2" charset="-122"/>
                        </a:rPr>
                        <a:t>元</a:t>
                      </a:r>
                      <a:r>
                        <a:rPr lang="zh-CN" altLang="x-none" sz="2000" b="1" dirty="0" smtClean="0">
                          <a:solidFill>
                            <a:schemeClr val="tx1"/>
                          </a:solidFill>
                          <a:latin typeface="宋体" panose="02010600030101010101" pitchFamily="2" charset="-122"/>
                        </a:rPr>
                        <a:t>至</a:t>
                      </a:r>
                      <a:r>
                        <a:rPr lang="en-US" altLang="zh-CN" sz="2000" b="1" dirty="0" smtClean="0">
                          <a:solidFill>
                            <a:schemeClr val="tx1"/>
                          </a:solidFill>
                          <a:latin typeface="宋体" panose="02010600030101010101" pitchFamily="2" charset="-122"/>
                        </a:rPr>
                        <a:t>300</a:t>
                      </a:r>
                      <a:r>
                        <a:rPr lang="zh-CN" altLang="zh-CN" sz="2000" b="1" dirty="0" smtClean="0">
                          <a:solidFill>
                            <a:schemeClr val="tx1"/>
                          </a:solidFill>
                          <a:latin typeface="宋体" panose="02010600030101010101" pitchFamily="2" charset="-122"/>
                        </a:rPr>
                        <a:t>000</a:t>
                      </a:r>
                      <a:r>
                        <a:rPr lang="zh-CN" altLang="x-none" sz="2000" b="1" dirty="0">
                          <a:solidFill>
                            <a:schemeClr val="tx1"/>
                          </a:solidFill>
                          <a:latin typeface="宋体" panose="02010600030101010101" pitchFamily="2" charset="-122"/>
                        </a:rPr>
                        <a:t>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zh-CN" sz="2000" b="1" dirty="0">
                          <a:solidFill>
                            <a:schemeClr val="tx1"/>
                          </a:solidFill>
                          <a:latin typeface="宋体" panose="02010600030101010101" pitchFamily="2" charset="-122"/>
                        </a:rPr>
                        <a:t>20</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chemeClr val="tx1"/>
                          </a:solidFill>
                          <a:latin typeface="宋体" panose="02010600030101010101" pitchFamily="2" charset="-122"/>
                        </a:rPr>
                        <a:t>16920</a:t>
                      </a:r>
                      <a:endParaRPr lang="zh-CN" altLang="zh-CN"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r h="4302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四</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300000</a:t>
                      </a:r>
                      <a:r>
                        <a:rPr lang="zh-CN" altLang="x-none" sz="2000" b="1" dirty="0" smtClean="0">
                          <a:solidFill>
                            <a:schemeClr val="tx1"/>
                          </a:solidFill>
                          <a:latin typeface="宋体" panose="02010600030101010101" pitchFamily="2" charset="-122"/>
                        </a:rPr>
                        <a:t>元至</a:t>
                      </a:r>
                      <a:r>
                        <a:rPr lang="en-US" altLang="zh-CN" sz="2000" b="1" dirty="0" smtClean="0">
                          <a:solidFill>
                            <a:schemeClr val="tx1"/>
                          </a:solidFill>
                          <a:latin typeface="宋体" panose="02010600030101010101" pitchFamily="2" charset="-122"/>
                        </a:rPr>
                        <a:t>420</a:t>
                      </a:r>
                      <a:r>
                        <a:rPr lang="zh-CN" altLang="zh-CN" sz="2000" b="1" dirty="0" smtClean="0">
                          <a:solidFill>
                            <a:schemeClr val="tx1"/>
                          </a:solidFill>
                          <a:latin typeface="宋体" panose="02010600030101010101" pitchFamily="2" charset="-122"/>
                        </a:rPr>
                        <a:t>000</a:t>
                      </a:r>
                      <a:r>
                        <a:rPr lang="zh-CN" altLang="x-none" sz="2000" b="1" dirty="0">
                          <a:solidFill>
                            <a:schemeClr val="tx1"/>
                          </a:solidFill>
                          <a:latin typeface="宋体" panose="02010600030101010101" pitchFamily="2" charset="-122"/>
                        </a:rPr>
                        <a:t>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zh-CN" sz="2000" b="1" dirty="0">
                          <a:solidFill>
                            <a:schemeClr val="tx1"/>
                          </a:solidFill>
                          <a:latin typeface="宋体" panose="02010600030101010101" pitchFamily="2" charset="-122"/>
                        </a:rPr>
                        <a:t>25</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chemeClr val="tx1"/>
                          </a:solidFill>
                          <a:latin typeface="宋体" panose="02010600030101010101" pitchFamily="2" charset="-122"/>
                        </a:rPr>
                        <a:t>31920</a:t>
                      </a:r>
                      <a:endParaRPr lang="zh-CN" altLang="zh-CN"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r>
              <a:tr h="4667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五</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420000</a:t>
                      </a:r>
                      <a:r>
                        <a:rPr lang="zh-CN" altLang="x-none" sz="2000" b="1" dirty="0" smtClean="0">
                          <a:solidFill>
                            <a:schemeClr val="tx1"/>
                          </a:solidFill>
                          <a:latin typeface="宋体" panose="02010600030101010101" pitchFamily="2" charset="-122"/>
                        </a:rPr>
                        <a:t>元至</a:t>
                      </a:r>
                      <a:r>
                        <a:rPr lang="en-US" altLang="zh-CN" sz="2000" b="1" dirty="0" smtClean="0">
                          <a:solidFill>
                            <a:schemeClr val="tx1"/>
                          </a:solidFill>
                          <a:latin typeface="宋体" panose="02010600030101010101" pitchFamily="2" charset="-122"/>
                        </a:rPr>
                        <a:t>660</a:t>
                      </a:r>
                      <a:r>
                        <a:rPr lang="zh-CN" altLang="zh-CN" sz="2000" b="1" dirty="0" smtClean="0">
                          <a:solidFill>
                            <a:schemeClr val="tx1"/>
                          </a:solidFill>
                          <a:latin typeface="宋体" panose="02010600030101010101" pitchFamily="2" charset="-122"/>
                        </a:rPr>
                        <a:t>000</a:t>
                      </a:r>
                      <a:r>
                        <a:rPr lang="zh-CN" altLang="x-none" sz="2000" b="1" dirty="0">
                          <a:solidFill>
                            <a:schemeClr val="tx1"/>
                          </a:solidFill>
                          <a:latin typeface="宋体" panose="02010600030101010101" pitchFamily="2" charset="-122"/>
                        </a:rPr>
                        <a:t>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zh-CN" sz="2000" b="1" dirty="0">
                          <a:solidFill>
                            <a:schemeClr val="tx1"/>
                          </a:solidFill>
                          <a:latin typeface="宋体" panose="02010600030101010101" pitchFamily="2" charset="-122"/>
                        </a:rPr>
                        <a:t>30</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chemeClr val="tx1"/>
                          </a:solidFill>
                          <a:latin typeface="宋体" panose="02010600030101010101" pitchFamily="2" charset="-122"/>
                        </a:rPr>
                        <a:t>52920</a:t>
                      </a:r>
                      <a:endParaRPr lang="zh-CN" altLang="zh-CN"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r h="4953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六</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660</a:t>
                      </a:r>
                      <a:r>
                        <a:rPr lang="zh-CN" altLang="zh-CN" sz="2000" b="1" dirty="0" smtClean="0">
                          <a:solidFill>
                            <a:schemeClr val="tx1"/>
                          </a:solidFill>
                          <a:latin typeface="宋体" panose="02010600030101010101" pitchFamily="2" charset="-122"/>
                        </a:rPr>
                        <a:t>000</a:t>
                      </a:r>
                      <a:r>
                        <a:rPr lang="zh-CN" altLang="x-none" sz="2000" b="1" dirty="0">
                          <a:solidFill>
                            <a:schemeClr val="tx1"/>
                          </a:solidFill>
                          <a:latin typeface="宋体" panose="02010600030101010101" pitchFamily="2" charset="-122"/>
                        </a:rPr>
                        <a:t>元</a:t>
                      </a:r>
                      <a:r>
                        <a:rPr lang="zh-CN" altLang="x-none" sz="2000" b="1" dirty="0" smtClean="0">
                          <a:solidFill>
                            <a:schemeClr val="tx1"/>
                          </a:solidFill>
                          <a:latin typeface="宋体" panose="02010600030101010101" pitchFamily="2" charset="-122"/>
                        </a:rPr>
                        <a:t>至</a:t>
                      </a:r>
                      <a:r>
                        <a:rPr lang="en-US" altLang="zh-CN" sz="2000" b="1" dirty="0" smtClean="0">
                          <a:solidFill>
                            <a:schemeClr val="tx1"/>
                          </a:solidFill>
                          <a:latin typeface="宋体" panose="02010600030101010101" pitchFamily="2" charset="-122"/>
                        </a:rPr>
                        <a:t>96</a:t>
                      </a:r>
                      <a:r>
                        <a:rPr lang="zh-CN" altLang="zh-CN" sz="2000" b="1" dirty="0" smtClean="0">
                          <a:solidFill>
                            <a:schemeClr val="tx1"/>
                          </a:solidFill>
                          <a:latin typeface="宋体" panose="02010600030101010101" pitchFamily="2" charset="-122"/>
                        </a:rPr>
                        <a:t>0000</a:t>
                      </a:r>
                      <a:r>
                        <a:rPr lang="zh-CN" altLang="x-none" sz="2000" b="1" dirty="0">
                          <a:solidFill>
                            <a:schemeClr val="tx1"/>
                          </a:solidFill>
                          <a:latin typeface="宋体" panose="02010600030101010101" pitchFamily="2" charset="-122"/>
                        </a:rPr>
                        <a:t>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zh-CN" sz="2000" b="1" dirty="0">
                          <a:solidFill>
                            <a:schemeClr val="tx1"/>
                          </a:solidFill>
                          <a:latin typeface="宋体" panose="02010600030101010101" pitchFamily="2" charset="-122"/>
                        </a:rPr>
                        <a:t>35</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chemeClr val="tx1"/>
                          </a:solidFill>
                          <a:latin typeface="宋体" panose="02010600030101010101" pitchFamily="2" charset="-122"/>
                        </a:rPr>
                        <a:t>85920</a:t>
                      </a:r>
                      <a:endParaRPr lang="zh-CN" altLang="zh-CN"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r>
              <a:tr h="4302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x-none" sz="2000" b="1" dirty="0">
                          <a:solidFill>
                            <a:schemeClr val="tx1"/>
                          </a:solidFill>
                          <a:latin typeface="Times New Roman" panose="02020603050405020304" pitchFamily="18" charset="0"/>
                        </a:rPr>
                        <a:t>七</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en-US" sz="2000" b="1" dirty="0" smtClean="0">
                          <a:solidFill>
                            <a:schemeClr val="tx1"/>
                          </a:solidFill>
                          <a:latin typeface="宋体" panose="02010600030101010101" pitchFamily="2" charset="-122"/>
                        </a:rPr>
                        <a:t>超过</a:t>
                      </a:r>
                      <a:r>
                        <a:rPr lang="en-US" altLang="zh-CN" sz="2000" b="1" dirty="0" smtClean="0">
                          <a:solidFill>
                            <a:schemeClr val="tx1"/>
                          </a:solidFill>
                          <a:latin typeface="宋体" panose="02010600030101010101" pitchFamily="2" charset="-122"/>
                        </a:rPr>
                        <a:t>96</a:t>
                      </a:r>
                      <a:r>
                        <a:rPr lang="zh-CN" altLang="en-US" sz="2000" b="1" dirty="0" smtClean="0">
                          <a:solidFill>
                            <a:schemeClr val="tx1"/>
                          </a:solidFill>
                          <a:latin typeface="宋体" panose="02010600030101010101" pitchFamily="2" charset="-122"/>
                        </a:rPr>
                        <a:t>0000</a:t>
                      </a:r>
                      <a:r>
                        <a:rPr lang="zh-CN" altLang="en-US" sz="2000" b="1" dirty="0">
                          <a:solidFill>
                            <a:schemeClr val="tx1"/>
                          </a:solidFill>
                          <a:latin typeface="宋体" panose="02010600030101010101" pitchFamily="2" charset="-122"/>
                        </a:rPr>
                        <a:t>元的部分</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zh-CN" altLang="zh-CN" sz="2000" b="1" dirty="0">
                          <a:solidFill>
                            <a:schemeClr val="tx1"/>
                          </a:solidFill>
                          <a:latin typeface="宋体" panose="02010600030101010101" pitchFamily="2" charset="-122"/>
                        </a:rPr>
                        <a:t>45</a:t>
                      </a: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rgbClr val="1CFC4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Tx/>
                        <a:buNone/>
                      </a:pPr>
                      <a:r>
                        <a:rPr lang="en-US" altLang="zh-CN" sz="2000" b="1" dirty="0" smtClean="0">
                          <a:solidFill>
                            <a:schemeClr val="tx1"/>
                          </a:solidFill>
                          <a:latin typeface="宋体" panose="02010600030101010101" pitchFamily="2" charset="-122"/>
                        </a:rPr>
                        <a:t>181920</a:t>
                      </a:r>
                      <a:endParaRPr lang="zh-CN" altLang="zh-CN" sz="2000" b="1" dirty="0">
                        <a:solidFill>
                          <a:schemeClr val="tx1"/>
                        </a:solidFill>
                        <a:latin typeface="宋体" panose="02010600030101010101" pitchFamily="2" charset="-122"/>
                      </a:endParaRPr>
                    </a:p>
                  </a:txBody>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57200" y="358775"/>
            <a:ext cx="8229600" cy="839788"/>
          </a:xfrm>
        </p:spPr>
        <p:txBody>
          <a:bodyPr vert="horz" wrap="square" lIns="0" tIns="0" rIns="0" bIns="0" anchor="t" anchorCtr="0"/>
          <a:lstStyle/>
          <a:p>
            <a:r>
              <a:rPr lang="zh-CN" altLang="en-US" sz="3600" dirty="0">
                <a:ea typeface="宋体" panose="02010600030101010101" pitchFamily="2" charset="-122"/>
              </a:rPr>
              <a:t>（四）应纳税额的计算</a:t>
            </a:r>
          </a:p>
        </p:txBody>
      </p:sp>
      <p:sp>
        <p:nvSpPr>
          <p:cNvPr id="18435" name="Rectangle 3"/>
          <p:cNvSpPr>
            <a:spLocks noGrp="1"/>
          </p:cNvSpPr>
          <p:nvPr>
            <p:ph idx="1"/>
          </p:nvPr>
        </p:nvSpPr>
        <p:spPr/>
        <p:txBody>
          <a:bodyPr vert="horz" wrap="square" lIns="0" tIns="0" rIns="0" bIns="0" anchor="t" anchorCtr="0"/>
          <a:lstStyle/>
          <a:p>
            <a:r>
              <a:rPr lang="en-US" altLang="zh-CN" sz="3200" b="1" dirty="0">
                <a:ea typeface="宋体" panose="02010600030101010101" pitchFamily="2" charset="-122"/>
              </a:rPr>
              <a:t>1</a:t>
            </a:r>
            <a:r>
              <a:rPr lang="zh-CN" altLang="en-US" sz="3200" b="1" dirty="0">
                <a:ea typeface="宋体" panose="02010600030101010101" pitchFamily="2" charset="-122"/>
              </a:rPr>
              <a:t>、一般情况下工资、薪金所得个人所得税应纳税额的计算</a:t>
            </a:r>
          </a:p>
          <a:p>
            <a:r>
              <a:rPr lang="zh-CN" altLang="en-US" sz="3200" b="1" dirty="0">
                <a:ea typeface="宋体" panose="02010600030101010101" pitchFamily="2" charset="-122"/>
              </a:rPr>
              <a:t>应纳税额＝应纳税所得额</a:t>
            </a:r>
            <a:r>
              <a:rPr lang="en-US" altLang="zh-CN" sz="3200" b="1" dirty="0">
                <a:ea typeface="宋体" panose="02010600030101010101" pitchFamily="2" charset="-122"/>
              </a:rPr>
              <a:t>×</a:t>
            </a:r>
            <a:r>
              <a:rPr lang="zh-CN" altLang="en-US" sz="3200" b="1" dirty="0">
                <a:ea typeface="宋体" panose="02010600030101010101" pitchFamily="2" charset="-122"/>
              </a:rPr>
              <a:t>适用税率－速算扣除数</a:t>
            </a:r>
          </a:p>
          <a:p>
            <a:pPr>
              <a:buFontTx/>
            </a:pPr>
            <a:r>
              <a:rPr lang="zh-CN" altLang="en-US" sz="3200" b="1" dirty="0">
                <a:ea typeface="宋体" panose="02010600030101010101" pitchFamily="2" charset="-122"/>
              </a:rPr>
              <a:t>                 ＝（每月收入额</a:t>
            </a:r>
            <a:r>
              <a:rPr lang="zh-CN" altLang="en-US" sz="3200" b="1" dirty="0" smtClean="0">
                <a:ea typeface="宋体" panose="02010600030101010101" pitchFamily="2" charset="-122"/>
              </a:rPr>
              <a:t>－</a:t>
            </a:r>
            <a:r>
              <a:rPr lang="en-US" altLang="zh-CN" sz="3200" b="1" dirty="0" smtClean="0">
                <a:ea typeface="宋体" panose="02010600030101010101" pitchFamily="2" charset="-122"/>
              </a:rPr>
              <a:t>5000</a:t>
            </a:r>
            <a:r>
              <a:rPr lang="zh-CN" altLang="en-US" sz="3200" b="1" dirty="0" smtClean="0">
                <a:ea typeface="宋体" panose="02010600030101010101" pitchFamily="2" charset="-122"/>
              </a:rPr>
              <a:t>元</a:t>
            </a:r>
            <a:r>
              <a:rPr lang="zh-CN" altLang="en-US" sz="3200" b="1" dirty="0">
                <a:ea typeface="宋体" panose="02010600030101010101" pitchFamily="2" charset="-122"/>
              </a:rPr>
              <a:t>） </a:t>
            </a:r>
            <a:r>
              <a:rPr lang="en-US" altLang="zh-CN" sz="3200" b="1" dirty="0">
                <a:ea typeface="宋体" panose="02010600030101010101" pitchFamily="2" charset="-122"/>
              </a:rPr>
              <a:t>×</a:t>
            </a:r>
            <a:r>
              <a:rPr lang="zh-CN" altLang="en-US" sz="3200" b="1" dirty="0">
                <a:ea typeface="宋体" panose="02010600030101010101" pitchFamily="2" charset="-122"/>
              </a:rPr>
              <a:t>适用税率－速算扣除数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idx="1"/>
          </p:nvPr>
        </p:nvSpPr>
        <p:spPr>
          <a:xfrm>
            <a:off x="274638" y="1987550"/>
            <a:ext cx="8540750" cy="5472113"/>
          </a:xfrm>
        </p:spPr>
        <p:txBody>
          <a:bodyPr vert="horz" wrap="square" lIns="0" tIns="0" rIns="0" bIns="0" anchor="t" anchorCtr="0"/>
          <a:lstStyle/>
          <a:p>
            <a:r>
              <a:rPr lang="en-US" altLang="zh-CN" sz="2400" b="1" dirty="0">
                <a:ea typeface="宋体" panose="02010600030101010101" pitchFamily="2" charset="-122"/>
              </a:rPr>
              <a:t>2</a:t>
            </a:r>
            <a:r>
              <a:rPr lang="zh-CN" altLang="en-US" sz="2400" b="1" dirty="0">
                <a:ea typeface="宋体" panose="02010600030101010101" pitchFamily="2" charset="-122"/>
              </a:rPr>
              <a:t>、一次取得数月奖金或年终加薪、劳动分红的应纳税额的计算。</a:t>
            </a:r>
          </a:p>
          <a:p>
            <a:r>
              <a:rPr lang="zh-CN" altLang="en-US" sz="2400" b="1" dirty="0">
                <a:ea typeface="宋体" panose="02010600030101010101" pitchFamily="2" charset="-122"/>
              </a:rPr>
              <a:t>纳税人取得全年一次性奖金、年终兑现的年薪和绩效工资，单独作为一个月工资、薪金所得计算纳税，由扣缴义务人发放时代扣代缴。</a:t>
            </a:r>
          </a:p>
          <a:p>
            <a:r>
              <a:rPr lang="zh-CN" altLang="en-US" sz="2400" b="1" dirty="0">
                <a:ea typeface="宋体" panose="02010600030101010101" pitchFamily="2" charset="-122"/>
              </a:rPr>
              <a:t>应将雇员当月内取得的全年一次性奖金，除以</a:t>
            </a:r>
            <a:r>
              <a:rPr lang="en-US" altLang="zh-CN" sz="2400" b="1" dirty="0">
                <a:ea typeface="宋体" panose="02010600030101010101" pitchFamily="2" charset="-122"/>
              </a:rPr>
              <a:t>12</a:t>
            </a:r>
            <a:r>
              <a:rPr lang="zh-CN" altLang="en-US" sz="2400" b="1" dirty="0">
                <a:ea typeface="宋体" panose="02010600030101010101" pitchFamily="2" charset="-122"/>
              </a:rPr>
              <a:t>个月，按其商数确定适用税率和速算扣除数。如果在发放年终一次性奖金的当月，雇员当月工资薪金所得低于税法规定的费用扣除额，应将全年一次性奖金减除“雇员当月工资薪金所得与费用扣除额的差额”后的余额，确定全年一次性奖金的适用税率和速算扣除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p:cNvSpPr>
          <p:nvPr>
            <p:ph idx="1"/>
          </p:nvPr>
        </p:nvSpPr>
        <p:spPr>
          <a:xfrm>
            <a:off x="231775" y="1760538"/>
            <a:ext cx="8540750" cy="4814887"/>
          </a:xfrm>
        </p:spPr>
        <p:txBody>
          <a:bodyPr vert="horz" wrap="square" lIns="0" tIns="0" rIns="0" bIns="0" anchor="t" anchorCtr="0"/>
          <a:lstStyle/>
          <a:p>
            <a:pPr>
              <a:lnSpc>
                <a:spcPct val="90000"/>
              </a:lnSpc>
            </a:pPr>
            <a:r>
              <a:rPr lang="zh-CN" altLang="en-US" b="1" dirty="0">
                <a:ea typeface="宋体" panose="02010600030101010101" pitchFamily="2" charset="-122"/>
              </a:rPr>
              <a:t>适用公式为：</a:t>
            </a:r>
          </a:p>
          <a:p>
            <a:pPr>
              <a:lnSpc>
                <a:spcPct val="90000"/>
              </a:lnSpc>
            </a:pPr>
            <a:r>
              <a:rPr lang="zh-CN" altLang="en-US" b="1" dirty="0">
                <a:ea typeface="宋体" panose="02010600030101010101" pitchFamily="2" charset="-122"/>
              </a:rPr>
              <a:t>应纳税额＝雇员当月取得全年一次性奖金</a:t>
            </a:r>
            <a:r>
              <a:rPr lang="en-US" altLang="zh-CN" b="1" dirty="0">
                <a:ea typeface="宋体" panose="02010600030101010101" pitchFamily="2" charset="-122"/>
              </a:rPr>
              <a:t>×</a:t>
            </a:r>
            <a:r>
              <a:rPr lang="zh-CN" altLang="en-US" b="1" dirty="0">
                <a:ea typeface="宋体" panose="02010600030101010101" pitchFamily="2" charset="-122"/>
              </a:rPr>
              <a:t>适用税率－速算扣除数</a:t>
            </a:r>
          </a:p>
          <a:p>
            <a:pPr>
              <a:lnSpc>
                <a:spcPct val="90000"/>
              </a:lnSpc>
            </a:pPr>
            <a:r>
              <a:rPr lang="zh-CN" altLang="en-US" b="1" dirty="0">
                <a:ea typeface="宋体" panose="02010600030101010101" pitchFamily="2" charset="-122"/>
              </a:rPr>
              <a:t>或：应纳税额＝（雇员当月取得全年一次性奖金－雇员当月工资薪金所得与费用扣除额的差额）</a:t>
            </a:r>
            <a:r>
              <a:rPr lang="en-US" altLang="zh-CN" b="1" dirty="0">
                <a:ea typeface="宋体" panose="02010600030101010101" pitchFamily="2" charset="-122"/>
              </a:rPr>
              <a:t>×</a:t>
            </a:r>
            <a:r>
              <a:rPr lang="zh-CN" altLang="en-US" b="1" dirty="0">
                <a:ea typeface="宋体" panose="02010600030101010101" pitchFamily="2" charset="-122"/>
              </a:rPr>
              <a:t>适用税率－速算扣除数</a:t>
            </a:r>
          </a:p>
          <a:p>
            <a:pPr>
              <a:lnSpc>
                <a:spcPct val="90000"/>
              </a:lnSpc>
            </a:pPr>
            <a:r>
              <a:rPr lang="zh-CN" altLang="en-US" b="1" dirty="0">
                <a:ea typeface="宋体" panose="02010600030101010101" pitchFamily="2" charset="-122"/>
              </a:rPr>
              <a:t>在一个纳税年度内，对每一个纳税人，该计税办法只允许采用一次。雇员取得除全年一次性奖金以外的其它各种名目奖金，如半年奖、季度奖、加班奖、先进奖、考勤奖等，一律与当月工资、薪金收入合并，按税法规定缴纳个人所得税。 </a:t>
            </a:r>
          </a:p>
          <a:p>
            <a:pPr>
              <a:lnSpc>
                <a:spcPct val="90000"/>
              </a:lnSpc>
            </a:pPr>
            <a:endParaRPr lang="zh-CN" altLang="en-US" b="1"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idx="1"/>
          </p:nvPr>
        </p:nvSpPr>
        <p:spPr>
          <a:xfrm>
            <a:off x="422274" y="1538288"/>
            <a:ext cx="8721725" cy="4043115"/>
          </a:xfrm>
        </p:spPr>
        <p:txBody>
          <a:bodyPr vert="horz" wrap="square" lIns="0" tIns="0" rIns="0" bIns="0" anchor="t" anchorCtr="0"/>
          <a:lstStyle/>
          <a:p>
            <a:r>
              <a:rPr lang="zh-CN" altLang="en-US" sz="2800" b="1" dirty="0" smtClean="0">
                <a:solidFill>
                  <a:srgbClr val="07080F"/>
                </a:solidFill>
                <a:latin typeface="宋体" panose="02010600030101010101" pitchFamily="2" charset="-122"/>
                <a:ea typeface="宋体" panose="02010600030101010101" pitchFamily="2" charset="-122"/>
              </a:rPr>
              <a:t>【例】</a:t>
            </a:r>
            <a:r>
              <a:rPr lang="zh-CN" altLang="en-US" sz="2800" b="1" dirty="0">
                <a:solidFill>
                  <a:srgbClr val="07080F"/>
                </a:solidFill>
                <a:latin typeface="宋体" panose="02010600030101010101" pitchFamily="2" charset="-122"/>
                <a:ea typeface="宋体" panose="02010600030101010101" pitchFamily="2" charset="-122"/>
              </a:rPr>
              <a:t>林某所在公司在</a:t>
            </a:r>
            <a:r>
              <a:rPr lang="zh-CN" altLang="en-US" sz="2800" b="1" dirty="0" smtClean="0">
                <a:solidFill>
                  <a:srgbClr val="07080F"/>
                </a:solidFill>
                <a:latin typeface="宋体" panose="02010600030101010101" pitchFamily="2" charset="-122"/>
                <a:ea typeface="宋体" panose="02010600030101010101" pitchFamily="2" charset="-122"/>
              </a:rPr>
              <a:t>20</a:t>
            </a:r>
            <a:r>
              <a:rPr lang="en-US" altLang="zh-CN" sz="2800" b="1" dirty="0" smtClean="0">
                <a:solidFill>
                  <a:srgbClr val="07080F"/>
                </a:solidFill>
                <a:latin typeface="宋体" panose="02010600030101010101" pitchFamily="2" charset="-122"/>
                <a:ea typeface="宋体" panose="02010600030101010101" pitchFamily="2" charset="-122"/>
              </a:rPr>
              <a:t>20</a:t>
            </a:r>
            <a:r>
              <a:rPr lang="zh-CN" altLang="en-US" sz="2800" b="1" dirty="0" smtClean="0">
                <a:solidFill>
                  <a:srgbClr val="07080F"/>
                </a:solidFill>
                <a:latin typeface="宋体" panose="02010600030101010101" pitchFamily="2" charset="-122"/>
                <a:ea typeface="宋体" panose="02010600030101010101" pitchFamily="2" charset="-122"/>
              </a:rPr>
              <a:t>年12月份</a:t>
            </a:r>
            <a:r>
              <a:rPr lang="zh-CN" altLang="en-US" sz="2800" b="1" dirty="0">
                <a:solidFill>
                  <a:srgbClr val="07080F"/>
                </a:solidFill>
                <a:latin typeface="宋体" panose="02010600030101010101" pitchFamily="2" charset="-122"/>
                <a:ea typeface="宋体" panose="02010600030101010101" pitchFamily="2" charset="-122"/>
              </a:rPr>
              <a:t>准备发放年度奖金，根据</a:t>
            </a:r>
            <a:r>
              <a:rPr lang="zh-CN" altLang="en-US" sz="2800" b="1" dirty="0" smtClean="0">
                <a:solidFill>
                  <a:srgbClr val="07080F"/>
                </a:solidFill>
                <a:latin typeface="宋体" panose="02010600030101010101" pitchFamily="2" charset="-122"/>
                <a:ea typeface="宋体" panose="02010600030101010101" pitchFamily="2" charset="-122"/>
              </a:rPr>
              <a:t>20</a:t>
            </a:r>
            <a:r>
              <a:rPr lang="en-US" altLang="zh-CN" sz="2800" b="1" dirty="0" smtClean="0">
                <a:solidFill>
                  <a:srgbClr val="07080F"/>
                </a:solidFill>
                <a:latin typeface="宋体" panose="02010600030101010101" pitchFamily="2" charset="-122"/>
                <a:ea typeface="宋体" panose="02010600030101010101" pitchFamily="2" charset="-122"/>
              </a:rPr>
              <a:t>20</a:t>
            </a:r>
            <a:r>
              <a:rPr lang="zh-CN" altLang="en-US" sz="2800" b="1" dirty="0" smtClean="0">
                <a:solidFill>
                  <a:srgbClr val="07080F"/>
                </a:solidFill>
                <a:latin typeface="宋体" panose="02010600030101010101" pitchFamily="2" charset="-122"/>
                <a:ea typeface="宋体" panose="02010600030101010101" pitchFamily="2" charset="-122"/>
              </a:rPr>
              <a:t>年度</a:t>
            </a:r>
            <a:r>
              <a:rPr lang="zh-CN" altLang="en-US" sz="2800" b="1" dirty="0">
                <a:solidFill>
                  <a:srgbClr val="07080F"/>
                </a:solidFill>
                <a:latin typeface="宋体" panose="02010600030101010101" pitchFamily="2" charset="-122"/>
                <a:ea typeface="宋体" panose="02010600030101010101" pitchFamily="2" charset="-122"/>
              </a:rPr>
              <a:t>业绩测算，林某可得</a:t>
            </a:r>
            <a:r>
              <a:rPr lang="zh-CN" altLang="en-US" sz="2800" b="1" dirty="0" smtClean="0">
                <a:solidFill>
                  <a:srgbClr val="07080F"/>
                </a:solidFill>
                <a:latin typeface="宋体" panose="02010600030101010101" pitchFamily="2" charset="-122"/>
                <a:ea typeface="宋体" panose="02010600030101010101" pitchFamily="2" charset="-122"/>
              </a:rPr>
              <a:t>奖金</a:t>
            </a:r>
            <a:r>
              <a:rPr lang="en-US" altLang="zh-CN" sz="2800" b="1" dirty="0" smtClean="0">
                <a:solidFill>
                  <a:srgbClr val="07080F"/>
                </a:solidFill>
                <a:latin typeface="宋体" panose="02010600030101010101" pitchFamily="2" charset="-122"/>
                <a:ea typeface="宋体" panose="02010600030101010101" pitchFamily="2" charset="-122"/>
              </a:rPr>
              <a:t>36</a:t>
            </a:r>
            <a:r>
              <a:rPr lang="zh-CN" altLang="en-US" sz="2800" b="1" dirty="0" smtClean="0">
                <a:solidFill>
                  <a:srgbClr val="07080F"/>
                </a:solidFill>
                <a:latin typeface="宋体" panose="02010600030101010101" pitchFamily="2" charset="-122"/>
                <a:ea typeface="宋体" panose="02010600030101010101" pitchFamily="2" charset="-122"/>
              </a:rPr>
              <a:t>000</a:t>
            </a:r>
            <a:r>
              <a:rPr lang="zh-CN" altLang="en-US" sz="2800" b="1" dirty="0">
                <a:solidFill>
                  <a:srgbClr val="07080F"/>
                </a:solidFill>
                <a:latin typeface="宋体" panose="02010600030101010101" pitchFamily="2" charset="-122"/>
                <a:ea typeface="宋体" panose="02010600030101010101" pitchFamily="2" charset="-122"/>
              </a:rPr>
              <a:t>元。公司鉴于上年度效益较好，并出于鼓励的目的，决定发给林</a:t>
            </a:r>
            <a:r>
              <a:rPr lang="zh-CN" altLang="en-US" sz="2800" b="1" dirty="0" smtClean="0">
                <a:solidFill>
                  <a:srgbClr val="07080F"/>
                </a:solidFill>
                <a:latin typeface="宋体" panose="02010600030101010101" pitchFamily="2" charset="-122"/>
                <a:ea typeface="宋体" panose="02010600030101010101" pitchFamily="2" charset="-122"/>
              </a:rPr>
              <a:t>某</a:t>
            </a:r>
            <a:r>
              <a:rPr lang="en-US" altLang="zh-CN" sz="2800" b="1" dirty="0" smtClean="0">
                <a:solidFill>
                  <a:srgbClr val="07080F"/>
                </a:solidFill>
                <a:latin typeface="宋体" panose="02010600030101010101" pitchFamily="2" charset="-122"/>
                <a:ea typeface="宋体" panose="02010600030101010101" pitchFamily="2" charset="-122"/>
              </a:rPr>
              <a:t>38</a:t>
            </a:r>
            <a:r>
              <a:rPr lang="zh-CN" altLang="en-US" sz="2800" b="1" dirty="0" smtClean="0">
                <a:solidFill>
                  <a:srgbClr val="07080F"/>
                </a:solidFill>
                <a:latin typeface="宋体" panose="02010600030101010101" pitchFamily="2" charset="-122"/>
                <a:ea typeface="宋体" panose="02010600030101010101" pitchFamily="2" charset="-122"/>
              </a:rPr>
              <a:t>000</a:t>
            </a:r>
            <a:r>
              <a:rPr lang="zh-CN" altLang="en-US" sz="2800" b="1" dirty="0">
                <a:solidFill>
                  <a:srgbClr val="07080F"/>
                </a:solidFill>
                <a:latin typeface="宋体" panose="02010600030101010101" pitchFamily="2" charset="-122"/>
                <a:ea typeface="宋体" panose="02010600030101010101" pitchFamily="2" charset="-122"/>
              </a:rPr>
              <a:t>元的奖金。请问林某是否要接受多给</a:t>
            </a:r>
            <a:r>
              <a:rPr lang="zh-CN" altLang="en-US" sz="2800" b="1" dirty="0" smtClean="0">
                <a:solidFill>
                  <a:srgbClr val="07080F"/>
                </a:solidFill>
                <a:latin typeface="宋体" panose="02010600030101010101" pitchFamily="2" charset="-122"/>
                <a:ea typeface="宋体" panose="02010600030101010101" pitchFamily="2" charset="-122"/>
              </a:rPr>
              <a:t>的</a:t>
            </a:r>
            <a:r>
              <a:rPr lang="en-US" altLang="zh-CN" sz="2800" b="1" dirty="0" smtClean="0">
                <a:solidFill>
                  <a:srgbClr val="07080F"/>
                </a:solidFill>
                <a:latin typeface="宋体" panose="02010600030101010101" pitchFamily="2" charset="-122"/>
                <a:ea typeface="宋体" panose="02010600030101010101" pitchFamily="2" charset="-122"/>
              </a:rPr>
              <a:t>2</a:t>
            </a:r>
            <a:r>
              <a:rPr lang="zh-CN" altLang="en-US" sz="2800" b="1" dirty="0" smtClean="0">
                <a:solidFill>
                  <a:srgbClr val="07080F"/>
                </a:solidFill>
                <a:latin typeface="宋体" panose="02010600030101010101" pitchFamily="2" charset="-122"/>
                <a:ea typeface="宋体" panose="02010600030101010101" pitchFamily="2" charset="-122"/>
              </a:rPr>
              <a:t>000</a:t>
            </a:r>
            <a:r>
              <a:rPr lang="zh-CN" altLang="en-US" sz="2800" b="1" dirty="0">
                <a:solidFill>
                  <a:srgbClr val="07080F"/>
                </a:solidFill>
                <a:latin typeface="宋体" panose="02010600030101010101" pitchFamily="2" charset="-122"/>
                <a:ea typeface="宋体" panose="02010600030101010101" pitchFamily="2" charset="-122"/>
              </a:rPr>
              <a:t>元奖金？如林某不接受</a:t>
            </a:r>
            <a:r>
              <a:rPr lang="zh-CN" altLang="en-US" sz="2800" b="1" dirty="0" smtClean="0">
                <a:solidFill>
                  <a:srgbClr val="07080F"/>
                </a:solidFill>
                <a:latin typeface="宋体" panose="02010600030101010101" pitchFamily="2" charset="-122"/>
                <a:ea typeface="宋体" panose="02010600030101010101" pitchFamily="2" charset="-122"/>
              </a:rPr>
              <a:t>这</a:t>
            </a:r>
            <a:r>
              <a:rPr lang="en-US" altLang="zh-CN" sz="2800" b="1" dirty="0" smtClean="0">
                <a:solidFill>
                  <a:srgbClr val="07080F"/>
                </a:solidFill>
                <a:latin typeface="宋体" panose="02010600030101010101" pitchFamily="2" charset="-122"/>
                <a:ea typeface="宋体" panose="02010600030101010101" pitchFamily="2" charset="-122"/>
              </a:rPr>
              <a:t>2</a:t>
            </a:r>
            <a:r>
              <a:rPr lang="zh-CN" altLang="en-US" sz="2800" b="1" dirty="0" smtClean="0">
                <a:solidFill>
                  <a:srgbClr val="07080F"/>
                </a:solidFill>
                <a:latin typeface="宋体" panose="02010600030101010101" pitchFamily="2" charset="-122"/>
                <a:ea typeface="宋体" panose="02010600030101010101" pitchFamily="2" charset="-122"/>
              </a:rPr>
              <a:t>000</a:t>
            </a:r>
            <a:r>
              <a:rPr lang="zh-CN" altLang="en-US" sz="2800" b="1" dirty="0">
                <a:solidFill>
                  <a:srgbClr val="07080F"/>
                </a:solidFill>
                <a:latin typeface="宋体" panose="02010600030101010101" pitchFamily="2" charset="-122"/>
                <a:ea typeface="宋体" panose="02010600030101010101" pitchFamily="2" charset="-122"/>
              </a:rPr>
              <a:t>元奖金，公司发给多少以上的奖金，林某才愿意接受？ （此奖金应缴纳个人所得税的计算方法适用全年一次性奖金计算缴纳个人所得税的规定）</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idx="1"/>
          </p:nvPr>
        </p:nvSpPr>
        <p:spPr>
          <a:xfrm>
            <a:off x="368299" y="1503363"/>
            <a:ext cx="8300687" cy="4909312"/>
          </a:xfrm>
        </p:spPr>
        <p:txBody>
          <a:bodyPr vert="horz" wrap="square" lIns="0" tIns="0" rIns="0" bIns="0" anchor="t" anchorCtr="0"/>
          <a:lstStyle/>
          <a:p>
            <a:r>
              <a:rPr lang="zh-CN" altLang="en-US" sz="2400" b="1" dirty="0">
                <a:solidFill>
                  <a:srgbClr val="07080F"/>
                </a:solidFill>
                <a:latin typeface="宋体" panose="02010600030101010101" pitchFamily="2" charset="-122"/>
                <a:ea typeface="宋体" panose="02010600030101010101" pitchFamily="2" charset="-122"/>
              </a:rPr>
              <a:t>（1）如果林某的全年一次性奖金</a:t>
            </a:r>
            <a:r>
              <a:rPr lang="zh-CN" altLang="en-US" sz="2400" b="1" dirty="0" smtClean="0">
                <a:solidFill>
                  <a:srgbClr val="07080F"/>
                </a:solidFill>
                <a:latin typeface="宋体" panose="02010600030101010101" pitchFamily="2" charset="-122"/>
                <a:ea typeface="宋体" panose="02010600030101010101" pitchFamily="2" charset="-122"/>
              </a:rPr>
              <a:t>为</a:t>
            </a:r>
            <a:r>
              <a:rPr lang="en-US" altLang="zh-CN" sz="2400" b="1" dirty="0" smtClean="0">
                <a:solidFill>
                  <a:srgbClr val="07080F"/>
                </a:solidFill>
                <a:latin typeface="宋体" panose="02010600030101010101" pitchFamily="2" charset="-122"/>
                <a:ea typeface="宋体" panose="02010600030101010101" pitchFamily="2" charset="-122"/>
              </a:rPr>
              <a:t>36</a:t>
            </a:r>
            <a:r>
              <a:rPr lang="zh-CN" altLang="en-US" sz="2400" b="1" dirty="0" smtClean="0">
                <a:solidFill>
                  <a:srgbClr val="07080F"/>
                </a:solidFill>
                <a:latin typeface="宋体" panose="02010600030101010101" pitchFamily="2" charset="-122"/>
                <a:ea typeface="宋体" panose="02010600030101010101" pitchFamily="2" charset="-122"/>
              </a:rPr>
              <a:t>000</a:t>
            </a:r>
            <a:r>
              <a:rPr lang="zh-CN" altLang="en-US" sz="2400" b="1" dirty="0">
                <a:solidFill>
                  <a:srgbClr val="07080F"/>
                </a:solidFill>
                <a:latin typeface="宋体" panose="02010600030101010101" pitchFamily="2" charset="-122"/>
                <a:ea typeface="宋体" panose="02010600030101010101" pitchFamily="2" charset="-122"/>
              </a:rPr>
              <a:t>元，计算查得适用的税率为3％，则</a:t>
            </a:r>
          </a:p>
          <a:p>
            <a:r>
              <a:rPr lang="zh-CN" altLang="en-US" sz="2400" b="1" dirty="0">
                <a:solidFill>
                  <a:srgbClr val="07080F"/>
                </a:solidFill>
                <a:latin typeface="宋体" panose="02010600030101010101" pitchFamily="2" charset="-122"/>
                <a:ea typeface="宋体" panose="02010600030101010101" pitchFamily="2" charset="-122"/>
              </a:rPr>
              <a:t>林某应缴纳的个人所得税</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36</a:t>
            </a:r>
            <a:r>
              <a:rPr lang="zh-CN" altLang="en-US" sz="2400" b="1" dirty="0" smtClean="0">
                <a:solidFill>
                  <a:srgbClr val="07080F"/>
                </a:solidFill>
                <a:latin typeface="宋体" panose="02010600030101010101" pitchFamily="2" charset="-122"/>
                <a:ea typeface="宋体" panose="02010600030101010101" pitchFamily="2" charset="-122"/>
              </a:rPr>
              <a:t>000</a:t>
            </a:r>
            <a:r>
              <a:rPr lang="zh-CN" altLang="en-US" sz="2400" b="1" dirty="0">
                <a:solidFill>
                  <a:srgbClr val="07080F"/>
                </a:solidFill>
                <a:latin typeface="宋体" panose="02010600030101010101" pitchFamily="2" charset="-122"/>
                <a:ea typeface="宋体" panose="02010600030101010101" pitchFamily="2" charset="-122"/>
              </a:rPr>
              <a:t>×3</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1080</a:t>
            </a:r>
            <a:r>
              <a:rPr lang="zh-CN" altLang="en-US" sz="2400" b="1" dirty="0" smtClean="0">
                <a:solidFill>
                  <a:srgbClr val="07080F"/>
                </a:solidFill>
                <a:latin typeface="宋体" panose="02010600030101010101" pitchFamily="2" charset="-122"/>
                <a:ea typeface="宋体" panose="02010600030101010101" pitchFamily="2" charset="-122"/>
              </a:rPr>
              <a:t>（</a:t>
            </a:r>
            <a:r>
              <a:rPr lang="zh-CN" altLang="en-US" sz="2400" b="1" dirty="0">
                <a:solidFill>
                  <a:srgbClr val="07080F"/>
                </a:solidFill>
                <a:latin typeface="宋体" panose="02010600030101010101" pitchFamily="2" charset="-122"/>
                <a:ea typeface="宋体" panose="02010600030101010101" pitchFamily="2" charset="-122"/>
              </a:rPr>
              <a:t>元）</a:t>
            </a:r>
          </a:p>
          <a:p>
            <a:r>
              <a:rPr lang="zh-CN" altLang="en-US" sz="2400" b="1" dirty="0">
                <a:solidFill>
                  <a:srgbClr val="07080F"/>
                </a:solidFill>
                <a:latin typeface="宋体" panose="02010600030101010101" pitchFamily="2" charset="-122"/>
                <a:ea typeface="宋体" panose="02010600030101010101" pitchFamily="2" charset="-122"/>
              </a:rPr>
              <a:t>林某的税后收入</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36000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1080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3492</a:t>
            </a:r>
            <a:r>
              <a:rPr lang="zh-CN" altLang="en-US" sz="2400" b="1" dirty="0" smtClean="0">
                <a:solidFill>
                  <a:srgbClr val="07080F"/>
                </a:solidFill>
                <a:latin typeface="宋体" panose="02010600030101010101" pitchFamily="2" charset="-122"/>
                <a:ea typeface="宋体" panose="02010600030101010101" pitchFamily="2" charset="-122"/>
              </a:rPr>
              <a:t>0</a:t>
            </a:r>
            <a:r>
              <a:rPr lang="zh-CN" altLang="en-US" sz="2400" b="1" dirty="0">
                <a:solidFill>
                  <a:srgbClr val="07080F"/>
                </a:solidFill>
                <a:latin typeface="宋体" panose="02010600030101010101" pitchFamily="2" charset="-122"/>
                <a:ea typeface="宋体" panose="02010600030101010101" pitchFamily="2" charset="-122"/>
              </a:rPr>
              <a:t>（元）</a:t>
            </a:r>
          </a:p>
          <a:p>
            <a:r>
              <a:rPr lang="zh-CN" altLang="en-US" sz="2400" b="1" dirty="0">
                <a:solidFill>
                  <a:srgbClr val="07080F"/>
                </a:solidFill>
                <a:latin typeface="宋体" panose="02010600030101010101" pitchFamily="2" charset="-122"/>
                <a:ea typeface="宋体" panose="02010600030101010101" pitchFamily="2" charset="-122"/>
              </a:rPr>
              <a:t>（2）如果林某的全年一次性奖金</a:t>
            </a:r>
            <a:r>
              <a:rPr lang="zh-CN" altLang="en-US" sz="2400" b="1" dirty="0" smtClean="0">
                <a:solidFill>
                  <a:srgbClr val="07080F"/>
                </a:solidFill>
                <a:latin typeface="宋体" panose="02010600030101010101" pitchFamily="2" charset="-122"/>
                <a:ea typeface="宋体" panose="02010600030101010101" pitchFamily="2" charset="-122"/>
              </a:rPr>
              <a:t>为</a:t>
            </a:r>
            <a:r>
              <a:rPr lang="en-US" altLang="zh-CN" sz="2400" b="1" dirty="0" smtClean="0">
                <a:solidFill>
                  <a:srgbClr val="07080F"/>
                </a:solidFill>
                <a:latin typeface="宋体" panose="02010600030101010101" pitchFamily="2" charset="-122"/>
                <a:ea typeface="宋体" panose="02010600030101010101" pitchFamily="2" charset="-122"/>
              </a:rPr>
              <a:t>38</a:t>
            </a:r>
            <a:r>
              <a:rPr lang="zh-CN" altLang="en-US" sz="2400" b="1" dirty="0" smtClean="0">
                <a:solidFill>
                  <a:srgbClr val="07080F"/>
                </a:solidFill>
                <a:latin typeface="宋体" panose="02010600030101010101" pitchFamily="2" charset="-122"/>
                <a:ea typeface="宋体" panose="02010600030101010101" pitchFamily="2" charset="-122"/>
              </a:rPr>
              <a:t>000</a:t>
            </a:r>
            <a:r>
              <a:rPr lang="zh-CN" altLang="en-US" sz="2400" b="1" dirty="0">
                <a:solidFill>
                  <a:srgbClr val="07080F"/>
                </a:solidFill>
                <a:latin typeface="宋体" panose="02010600030101010101" pitchFamily="2" charset="-122"/>
                <a:ea typeface="宋体" panose="02010600030101010101" pitchFamily="2" charset="-122"/>
              </a:rPr>
              <a:t>元时，计算查得适用的税率为10％，速算扣除数</a:t>
            </a:r>
            <a:r>
              <a:rPr lang="zh-CN" altLang="en-US" sz="2400" b="1" dirty="0" smtClean="0">
                <a:solidFill>
                  <a:srgbClr val="07080F"/>
                </a:solidFill>
                <a:latin typeface="宋体" panose="02010600030101010101" pitchFamily="2" charset="-122"/>
                <a:ea typeface="宋体" panose="02010600030101010101" pitchFamily="2" charset="-122"/>
              </a:rPr>
              <a:t>为</a:t>
            </a:r>
            <a:r>
              <a:rPr lang="en-US" altLang="zh-CN" sz="2400" b="1" dirty="0" smtClean="0">
                <a:solidFill>
                  <a:srgbClr val="07080F"/>
                </a:solidFill>
                <a:latin typeface="宋体" panose="02010600030101010101" pitchFamily="2" charset="-122"/>
                <a:ea typeface="宋体" panose="02010600030101010101" pitchFamily="2" charset="-122"/>
              </a:rPr>
              <a:t>210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2520 ÷ 12</a:t>
            </a:r>
            <a:r>
              <a:rPr lang="zh-CN" altLang="en-US" sz="2400" b="1" dirty="0" smtClean="0">
                <a:solidFill>
                  <a:srgbClr val="07080F"/>
                </a:solidFill>
                <a:latin typeface="宋体" panose="02010600030101010101" pitchFamily="2" charset="-122"/>
                <a:ea typeface="宋体" panose="02010600030101010101" pitchFamily="2" charset="-122"/>
              </a:rPr>
              <a:t>），</a:t>
            </a:r>
            <a:r>
              <a:rPr lang="zh-CN" altLang="en-US" sz="2400" b="1" dirty="0">
                <a:solidFill>
                  <a:srgbClr val="07080F"/>
                </a:solidFill>
                <a:latin typeface="宋体" panose="02010600030101010101" pitchFamily="2" charset="-122"/>
                <a:ea typeface="宋体" panose="02010600030101010101" pitchFamily="2" charset="-122"/>
              </a:rPr>
              <a:t>则</a:t>
            </a:r>
          </a:p>
          <a:p>
            <a:r>
              <a:rPr lang="zh-CN" altLang="en-US" sz="2400" b="1" dirty="0">
                <a:solidFill>
                  <a:srgbClr val="07080F"/>
                </a:solidFill>
                <a:latin typeface="宋体" panose="02010600030101010101" pitchFamily="2" charset="-122"/>
                <a:ea typeface="宋体" panose="02010600030101010101" pitchFamily="2" charset="-122"/>
              </a:rPr>
              <a:t>林某应缴纳的个人所得税</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38</a:t>
            </a:r>
            <a:r>
              <a:rPr lang="zh-CN" altLang="en-US" sz="2400" b="1" dirty="0" smtClean="0">
                <a:solidFill>
                  <a:srgbClr val="07080F"/>
                </a:solidFill>
                <a:latin typeface="宋体" panose="02010600030101010101" pitchFamily="2" charset="-122"/>
                <a:ea typeface="宋体" panose="02010600030101010101" pitchFamily="2" charset="-122"/>
              </a:rPr>
              <a:t>000×</a:t>
            </a:r>
            <a:r>
              <a:rPr lang="zh-CN" altLang="en-US" sz="2400" b="1" dirty="0">
                <a:solidFill>
                  <a:srgbClr val="07080F"/>
                </a:solidFill>
                <a:latin typeface="宋体" panose="02010600030101010101" pitchFamily="2" charset="-122"/>
                <a:ea typeface="宋体" panose="02010600030101010101" pitchFamily="2" charset="-122"/>
              </a:rPr>
              <a:t>10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210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3590</a:t>
            </a:r>
            <a:r>
              <a:rPr lang="zh-CN" altLang="en-US" sz="2400" b="1" dirty="0" smtClean="0">
                <a:solidFill>
                  <a:srgbClr val="07080F"/>
                </a:solidFill>
                <a:latin typeface="宋体" panose="02010600030101010101" pitchFamily="2" charset="-122"/>
                <a:ea typeface="宋体" panose="02010600030101010101" pitchFamily="2" charset="-122"/>
              </a:rPr>
              <a:t>（</a:t>
            </a:r>
            <a:r>
              <a:rPr lang="zh-CN" altLang="en-US" sz="2400" b="1" dirty="0">
                <a:solidFill>
                  <a:srgbClr val="07080F"/>
                </a:solidFill>
                <a:latin typeface="宋体" panose="02010600030101010101" pitchFamily="2" charset="-122"/>
                <a:ea typeface="宋体" panose="02010600030101010101" pitchFamily="2" charset="-122"/>
              </a:rPr>
              <a:t>元）</a:t>
            </a:r>
          </a:p>
          <a:p>
            <a:r>
              <a:rPr lang="zh-CN" altLang="en-US" sz="2400" b="1" dirty="0">
                <a:solidFill>
                  <a:srgbClr val="07080F"/>
                </a:solidFill>
                <a:latin typeface="宋体" panose="02010600030101010101" pitchFamily="2" charset="-122"/>
                <a:ea typeface="宋体" panose="02010600030101010101" pitchFamily="2" charset="-122"/>
              </a:rPr>
              <a:t>林某的税后收入</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38</a:t>
            </a:r>
            <a:r>
              <a:rPr lang="zh-CN" altLang="en-US" sz="2400" b="1" dirty="0" smtClean="0">
                <a:solidFill>
                  <a:srgbClr val="07080F"/>
                </a:solidFill>
                <a:latin typeface="宋体" panose="02010600030101010101" pitchFamily="2" charset="-122"/>
                <a:ea typeface="宋体" panose="02010600030101010101" pitchFamily="2" charset="-122"/>
              </a:rPr>
              <a:t>000－</a:t>
            </a:r>
            <a:r>
              <a:rPr lang="en-US" altLang="zh-CN" sz="2400" b="1" dirty="0" smtClean="0">
                <a:solidFill>
                  <a:srgbClr val="07080F"/>
                </a:solidFill>
                <a:latin typeface="宋体" panose="02010600030101010101" pitchFamily="2" charset="-122"/>
                <a:ea typeface="宋体" panose="02010600030101010101" pitchFamily="2" charset="-122"/>
              </a:rPr>
              <a:t>3590</a:t>
            </a:r>
            <a:r>
              <a:rPr lang="zh-CN" altLang="en-US" sz="2400" b="1" dirty="0" smtClean="0">
                <a:solidFill>
                  <a:srgbClr val="07080F"/>
                </a:solidFill>
                <a:latin typeface="宋体" panose="02010600030101010101" pitchFamily="2" charset="-122"/>
                <a:ea typeface="宋体" panose="02010600030101010101" pitchFamily="2" charset="-122"/>
              </a:rPr>
              <a:t>＝</a:t>
            </a:r>
            <a:r>
              <a:rPr lang="en-US" altLang="zh-CN" sz="2400" b="1" dirty="0" smtClean="0">
                <a:solidFill>
                  <a:srgbClr val="07080F"/>
                </a:solidFill>
                <a:latin typeface="宋体" panose="02010600030101010101" pitchFamily="2" charset="-122"/>
                <a:ea typeface="宋体" panose="02010600030101010101" pitchFamily="2" charset="-122"/>
              </a:rPr>
              <a:t>34410</a:t>
            </a:r>
            <a:r>
              <a:rPr lang="zh-CN" altLang="en-US" sz="2400" b="1" dirty="0" smtClean="0">
                <a:solidFill>
                  <a:srgbClr val="07080F"/>
                </a:solidFill>
                <a:latin typeface="宋体" panose="02010600030101010101" pitchFamily="2" charset="-122"/>
                <a:ea typeface="宋体" panose="02010600030101010101" pitchFamily="2" charset="-122"/>
              </a:rPr>
              <a:t>（</a:t>
            </a:r>
            <a:r>
              <a:rPr lang="zh-CN" altLang="en-US" sz="2400" b="1" dirty="0">
                <a:solidFill>
                  <a:srgbClr val="07080F"/>
                </a:solidFill>
                <a:latin typeface="宋体" panose="02010600030101010101" pitchFamily="2" charset="-122"/>
                <a:ea typeface="宋体" panose="02010600030101010101" pitchFamily="2" charset="-122"/>
              </a:rPr>
              <a:t>元）</a:t>
            </a:r>
          </a:p>
          <a:p>
            <a:r>
              <a:rPr lang="zh-CN" altLang="en-US" sz="2400" b="1" dirty="0">
                <a:solidFill>
                  <a:srgbClr val="07080F"/>
                </a:solidFill>
                <a:latin typeface="宋体" panose="02010600030101010101" pitchFamily="2" charset="-122"/>
                <a:ea typeface="宋体" panose="02010600030101010101" pitchFamily="2" charset="-122"/>
              </a:rPr>
              <a:t>由此可见，虽然林某全年一次性奖金增加</a:t>
            </a:r>
            <a:r>
              <a:rPr lang="zh-CN" altLang="en-US" sz="2400" b="1" dirty="0" smtClean="0">
                <a:solidFill>
                  <a:srgbClr val="07080F"/>
                </a:solidFill>
                <a:latin typeface="宋体" panose="02010600030101010101" pitchFamily="2" charset="-122"/>
                <a:ea typeface="宋体" panose="02010600030101010101" pitchFamily="2" charset="-122"/>
              </a:rPr>
              <a:t>了</a:t>
            </a:r>
            <a:r>
              <a:rPr lang="en-US" altLang="zh-CN" sz="2400" b="1" dirty="0" smtClean="0">
                <a:solidFill>
                  <a:srgbClr val="07080F"/>
                </a:solidFill>
                <a:latin typeface="宋体" panose="02010600030101010101" pitchFamily="2" charset="-122"/>
                <a:ea typeface="宋体" panose="02010600030101010101" pitchFamily="2" charset="-122"/>
              </a:rPr>
              <a:t>2</a:t>
            </a:r>
            <a:r>
              <a:rPr lang="zh-CN" altLang="en-US" sz="2400" b="1" dirty="0" smtClean="0">
                <a:solidFill>
                  <a:srgbClr val="07080F"/>
                </a:solidFill>
                <a:latin typeface="宋体" panose="02010600030101010101" pitchFamily="2" charset="-122"/>
                <a:ea typeface="宋体" panose="02010600030101010101" pitchFamily="2" charset="-122"/>
              </a:rPr>
              <a:t>000</a:t>
            </a:r>
            <a:r>
              <a:rPr lang="zh-CN" altLang="en-US" sz="2400" b="1" dirty="0">
                <a:solidFill>
                  <a:srgbClr val="07080F"/>
                </a:solidFill>
                <a:latin typeface="宋体" panose="02010600030101010101" pitchFamily="2" charset="-122"/>
                <a:ea typeface="宋体" panose="02010600030101010101" pitchFamily="2" charset="-122"/>
              </a:rPr>
              <a:t>元，但应缴纳的个人所得税却增加</a:t>
            </a:r>
            <a:r>
              <a:rPr lang="zh-CN" altLang="en-US" sz="2400" b="1" dirty="0" smtClean="0">
                <a:solidFill>
                  <a:srgbClr val="07080F"/>
                </a:solidFill>
                <a:latin typeface="宋体" panose="02010600030101010101" pitchFamily="2" charset="-122"/>
                <a:ea typeface="宋体" panose="02010600030101010101" pitchFamily="2" charset="-122"/>
              </a:rPr>
              <a:t>了</a:t>
            </a:r>
            <a:r>
              <a:rPr lang="en-US" altLang="zh-CN" sz="2400" b="1" dirty="0" smtClean="0">
                <a:solidFill>
                  <a:srgbClr val="07080F"/>
                </a:solidFill>
                <a:latin typeface="宋体" panose="02010600030101010101" pitchFamily="2" charset="-122"/>
                <a:ea typeface="宋体" panose="02010600030101010101" pitchFamily="2" charset="-122"/>
              </a:rPr>
              <a:t>2510</a:t>
            </a:r>
            <a:r>
              <a:rPr lang="zh-CN" altLang="en-US" sz="2400" b="1" dirty="0" smtClean="0">
                <a:solidFill>
                  <a:srgbClr val="07080F"/>
                </a:solidFill>
                <a:latin typeface="宋体" panose="02010600030101010101" pitchFamily="2" charset="-122"/>
                <a:ea typeface="宋体" panose="02010600030101010101" pitchFamily="2" charset="-122"/>
              </a:rPr>
              <a:t>元</a:t>
            </a:r>
            <a:r>
              <a:rPr lang="zh-CN" altLang="en-US" sz="2400" b="1" dirty="0">
                <a:solidFill>
                  <a:srgbClr val="07080F"/>
                </a:solidFill>
                <a:latin typeface="宋体" panose="02010600030101010101" pitchFamily="2" charset="-122"/>
                <a:ea typeface="宋体" panose="02010600030101010101" pitchFamily="2" charset="-122"/>
              </a:rPr>
              <a:t>，税后收入降低</a:t>
            </a:r>
            <a:r>
              <a:rPr lang="zh-CN" altLang="en-US" sz="2400" b="1" dirty="0" smtClean="0">
                <a:solidFill>
                  <a:srgbClr val="07080F"/>
                </a:solidFill>
                <a:latin typeface="宋体" panose="02010600030101010101" pitchFamily="2" charset="-122"/>
                <a:ea typeface="宋体" panose="02010600030101010101" pitchFamily="2" charset="-122"/>
              </a:rPr>
              <a:t>了</a:t>
            </a:r>
            <a:r>
              <a:rPr lang="en-US" altLang="zh-CN" sz="2400" b="1" dirty="0" smtClean="0">
                <a:solidFill>
                  <a:srgbClr val="07080F"/>
                </a:solidFill>
                <a:latin typeface="宋体" panose="02010600030101010101" pitchFamily="2" charset="-122"/>
                <a:ea typeface="宋体" panose="02010600030101010101" pitchFamily="2" charset="-122"/>
              </a:rPr>
              <a:t>510</a:t>
            </a:r>
            <a:r>
              <a:rPr lang="zh-CN" altLang="en-US" sz="2400" b="1" dirty="0" smtClean="0">
                <a:solidFill>
                  <a:srgbClr val="07080F"/>
                </a:solidFill>
                <a:latin typeface="宋体" panose="02010600030101010101" pitchFamily="2" charset="-122"/>
                <a:ea typeface="宋体" panose="02010600030101010101" pitchFamily="2" charset="-122"/>
              </a:rPr>
              <a:t>元</a:t>
            </a:r>
            <a:r>
              <a:rPr lang="zh-CN" altLang="en-US" sz="2400" b="1" dirty="0">
                <a:solidFill>
                  <a:srgbClr val="07080F"/>
                </a:solidFill>
                <a:latin typeface="宋体" panose="02010600030101010101" pitchFamily="2" charset="-122"/>
                <a:ea typeface="宋体" panose="02010600030101010101" pitchFamily="2" charset="-122"/>
              </a:rPr>
              <a:t>。因此，林某不应接受增加</a:t>
            </a:r>
            <a:r>
              <a:rPr lang="zh-CN" altLang="en-US" sz="2400" b="1" dirty="0" smtClean="0">
                <a:solidFill>
                  <a:srgbClr val="07080F"/>
                </a:solidFill>
                <a:latin typeface="宋体" panose="02010600030101010101" pitchFamily="2" charset="-122"/>
                <a:ea typeface="宋体" panose="02010600030101010101" pitchFamily="2" charset="-122"/>
              </a:rPr>
              <a:t>的</a:t>
            </a:r>
            <a:r>
              <a:rPr lang="en-US" altLang="zh-CN" sz="2400" b="1" dirty="0" smtClean="0">
                <a:solidFill>
                  <a:srgbClr val="07080F"/>
                </a:solidFill>
                <a:latin typeface="宋体" panose="02010600030101010101" pitchFamily="2" charset="-122"/>
                <a:ea typeface="宋体" panose="02010600030101010101" pitchFamily="2" charset="-122"/>
              </a:rPr>
              <a:t>2000</a:t>
            </a:r>
            <a:r>
              <a:rPr lang="zh-CN" altLang="en-US" sz="2400" b="1" dirty="0" smtClean="0">
                <a:solidFill>
                  <a:srgbClr val="07080F"/>
                </a:solidFill>
                <a:latin typeface="宋体" panose="02010600030101010101" pitchFamily="2" charset="-122"/>
                <a:ea typeface="宋体" panose="02010600030101010101" pitchFamily="2" charset="-122"/>
              </a:rPr>
              <a:t>元</a:t>
            </a:r>
            <a:r>
              <a:rPr lang="zh-CN" altLang="en-US" sz="2400" b="1" dirty="0">
                <a:solidFill>
                  <a:srgbClr val="07080F"/>
                </a:solidFill>
                <a:latin typeface="宋体" panose="02010600030101010101" pitchFamily="2" charset="-122"/>
                <a:ea typeface="宋体" panose="02010600030101010101" pitchFamily="2" charset="-122"/>
              </a:rPr>
              <a:t>奖金。</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fade">
                                      <p:cBhvr>
                                        <p:cTn id="7" dur="20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fade">
                                      <p:cBhvr>
                                        <p:cTn id="12" dur="20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fade">
                                      <p:cBhvr>
                                        <p:cTn id="17" dur="20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2000"/>
                                        <p:tgtEl>
                                          <p:spTgt spid="21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6">
                                            <p:txEl>
                                              <p:pRg st="4" end="4"/>
                                            </p:txEl>
                                          </p:spTgt>
                                        </p:tgtEl>
                                        <p:attrNameLst>
                                          <p:attrName>style.visibility</p:attrName>
                                        </p:attrNameLst>
                                      </p:cBhvr>
                                      <p:to>
                                        <p:strVal val="visible"/>
                                      </p:to>
                                    </p:set>
                                    <p:animEffect transition="in" filter="fade">
                                      <p:cBhvr>
                                        <p:cTn id="27" dur="2000"/>
                                        <p:tgtEl>
                                          <p:spTgt spid="215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6">
                                            <p:txEl>
                                              <p:pRg st="5" end="5"/>
                                            </p:txEl>
                                          </p:spTgt>
                                        </p:tgtEl>
                                        <p:attrNameLst>
                                          <p:attrName>style.visibility</p:attrName>
                                        </p:attrNameLst>
                                      </p:cBhvr>
                                      <p:to>
                                        <p:strVal val="visible"/>
                                      </p:to>
                                    </p:set>
                                    <p:animEffect transition="in" filter="fade">
                                      <p:cBhvr>
                                        <p:cTn id="32" dur="2000"/>
                                        <p:tgtEl>
                                          <p:spTgt spid="215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506">
                                            <p:txEl>
                                              <p:pRg st="6" end="6"/>
                                            </p:txEl>
                                          </p:spTgt>
                                        </p:tgtEl>
                                        <p:attrNameLst>
                                          <p:attrName>style.visibility</p:attrName>
                                        </p:attrNameLst>
                                      </p:cBhvr>
                                      <p:to>
                                        <p:strVal val="visible"/>
                                      </p:to>
                                    </p:set>
                                    <p:animEffect transition="in" filter="fade">
                                      <p:cBhvr>
                                        <p:cTn id="37" dur="2000"/>
                                        <p:tgtEl>
                                          <p:spTgt spid="21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idx="1"/>
          </p:nvPr>
        </p:nvSpPr>
        <p:spPr>
          <a:xfrm>
            <a:off x="236538" y="1711325"/>
            <a:ext cx="8229600" cy="3141663"/>
          </a:xfrm>
        </p:spPr>
        <p:txBody>
          <a:bodyPr vert="horz" wrap="square" lIns="0" tIns="0" rIns="0" bIns="0" anchor="t" anchorCtr="0"/>
          <a:lstStyle/>
          <a:p>
            <a:r>
              <a:rPr lang="zh-CN" altLang="en-US" b="1" dirty="0">
                <a:solidFill>
                  <a:srgbClr val="07080F"/>
                </a:solidFill>
                <a:latin typeface="宋体" panose="02010600030101010101" pitchFamily="2" charset="-122"/>
                <a:ea typeface="宋体" panose="02010600030101010101" pitchFamily="2" charset="-122"/>
              </a:rPr>
              <a:t>假设全年一次性奖金增加x元，此时只有满足x&gt;[</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36</a:t>
            </a:r>
            <a:r>
              <a:rPr lang="zh-CN" altLang="en-US" b="1" dirty="0" smtClean="0">
                <a:solidFill>
                  <a:srgbClr val="07080F"/>
                </a:solidFill>
                <a:latin typeface="宋体" panose="02010600030101010101" pitchFamily="2" charset="-122"/>
                <a:ea typeface="宋体" panose="02010600030101010101" pitchFamily="2" charset="-122"/>
              </a:rPr>
              <a:t>000</a:t>
            </a:r>
            <a:r>
              <a:rPr lang="zh-CN" altLang="en-US" b="1" dirty="0">
                <a:solidFill>
                  <a:srgbClr val="07080F"/>
                </a:solidFill>
                <a:latin typeface="宋体" panose="02010600030101010101" pitchFamily="2" charset="-122"/>
                <a:ea typeface="宋体" panose="02010600030101010101" pitchFamily="2" charset="-122"/>
              </a:rPr>
              <a:t>＋x）×10</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210</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36</a:t>
            </a:r>
            <a:r>
              <a:rPr lang="zh-CN" altLang="en-US" b="1" dirty="0" smtClean="0">
                <a:solidFill>
                  <a:srgbClr val="07080F"/>
                </a:solidFill>
                <a:latin typeface="宋体" panose="02010600030101010101" pitchFamily="2" charset="-122"/>
                <a:ea typeface="宋体" panose="02010600030101010101" pitchFamily="2" charset="-122"/>
              </a:rPr>
              <a:t>000</a:t>
            </a:r>
            <a:r>
              <a:rPr lang="zh-CN" altLang="en-US" b="1" dirty="0">
                <a:solidFill>
                  <a:srgbClr val="07080F"/>
                </a:solidFill>
                <a:latin typeface="宋体" panose="02010600030101010101" pitchFamily="2" charset="-122"/>
                <a:ea typeface="宋体" panose="02010600030101010101" pitchFamily="2" charset="-122"/>
              </a:rPr>
              <a:t>×3％，增加发放的奖金才会超过应多缴纳的个人所得税，纳税人的税后收入才有所增加。</a:t>
            </a:r>
          </a:p>
          <a:p>
            <a:r>
              <a:rPr lang="zh-CN" altLang="en-US" b="1" dirty="0" smtClean="0">
                <a:solidFill>
                  <a:srgbClr val="07080F"/>
                </a:solidFill>
                <a:latin typeface="宋体" panose="02010600030101010101" pitchFamily="2" charset="-122"/>
                <a:ea typeface="宋体" panose="02010600030101010101" pitchFamily="2" charset="-122"/>
              </a:rPr>
              <a:t>   </a:t>
            </a:r>
            <a:endParaRPr lang="en-US" altLang="zh-CN" b="1" dirty="0" smtClean="0">
              <a:solidFill>
                <a:srgbClr val="07080F"/>
              </a:solidFill>
              <a:latin typeface="宋体" panose="02010600030101010101" pitchFamily="2" charset="-122"/>
              <a:ea typeface="宋体" panose="02010600030101010101" pitchFamily="2" charset="-122"/>
            </a:endParaRPr>
          </a:p>
          <a:p>
            <a:r>
              <a:rPr lang="en-US" altLang="zh-CN" b="1" dirty="0" smtClean="0">
                <a:solidFill>
                  <a:srgbClr val="07080F"/>
                </a:solidFill>
                <a:latin typeface="宋体" panose="02010600030101010101" pitchFamily="2" charset="-122"/>
                <a:ea typeface="宋体" panose="02010600030101010101" pitchFamily="2" charset="-122"/>
              </a:rPr>
              <a:t>  </a:t>
            </a:r>
            <a:r>
              <a:rPr lang="zh-CN" altLang="en-US" b="1" dirty="0" smtClean="0">
                <a:solidFill>
                  <a:srgbClr val="07080F"/>
                </a:solidFill>
                <a:latin typeface="宋体" panose="02010600030101010101" pitchFamily="2" charset="-122"/>
                <a:ea typeface="宋体" panose="02010600030101010101" pitchFamily="2" charset="-122"/>
              </a:rPr>
              <a:t>解</a:t>
            </a:r>
            <a:r>
              <a:rPr lang="zh-CN" altLang="en-US" b="1" dirty="0">
                <a:solidFill>
                  <a:srgbClr val="07080F"/>
                </a:solidFill>
                <a:latin typeface="宋体" panose="02010600030101010101" pitchFamily="2" charset="-122"/>
                <a:ea typeface="宋体" panose="02010600030101010101" pitchFamily="2" charset="-122"/>
              </a:rPr>
              <a:t>得x</a:t>
            </a:r>
            <a:r>
              <a:rPr lang="zh-CN" altLang="en-US" b="1" dirty="0" smtClean="0">
                <a:solidFill>
                  <a:srgbClr val="07080F"/>
                </a:solidFill>
                <a:latin typeface="宋体" panose="02010600030101010101" pitchFamily="2" charset="-122"/>
                <a:ea typeface="宋体" panose="02010600030101010101" pitchFamily="2" charset="-122"/>
              </a:rPr>
              <a:t>&gt;</a:t>
            </a:r>
            <a:r>
              <a:rPr lang="en-US" altLang="zh-CN" b="1" dirty="0" smtClean="0">
                <a:solidFill>
                  <a:srgbClr val="07080F"/>
                </a:solidFill>
                <a:latin typeface="宋体" panose="02010600030101010101" pitchFamily="2" charset="-122"/>
                <a:ea typeface="宋体" panose="02010600030101010101" pitchFamily="2" charset="-122"/>
              </a:rPr>
              <a:t>2566</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67</a:t>
            </a:r>
            <a:r>
              <a:rPr lang="zh-CN" altLang="en-US" b="1" dirty="0" smtClean="0">
                <a:solidFill>
                  <a:srgbClr val="07080F"/>
                </a:solidFill>
                <a:latin typeface="宋体" panose="02010600030101010101" pitchFamily="2" charset="-122"/>
                <a:ea typeface="宋体" panose="02010600030101010101" pitchFamily="2" charset="-122"/>
              </a:rPr>
              <a:t>，</a:t>
            </a:r>
            <a:r>
              <a:rPr lang="zh-CN" altLang="en-US" b="1" dirty="0">
                <a:solidFill>
                  <a:srgbClr val="07080F"/>
                </a:solidFill>
                <a:latin typeface="宋体" panose="02010600030101010101" pitchFamily="2" charset="-122"/>
                <a:ea typeface="宋体" panose="02010600030101010101" pitchFamily="2" charset="-122"/>
              </a:rPr>
              <a:t>即</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36</a:t>
            </a:r>
            <a:r>
              <a:rPr lang="zh-CN" altLang="en-US" b="1" dirty="0" smtClean="0">
                <a:solidFill>
                  <a:srgbClr val="07080F"/>
                </a:solidFill>
                <a:latin typeface="宋体" panose="02010600030101010101" pitchFamily="2" charset="-122"/>
                <a:ea typeface="宋体" panose="02010600030101010101" pitchFamily="2" charset="-122"/>
              </a:rPr>
              <a:t>000</a:t>
            </a:r>
            <a:r>
              <a:rPr lang="zh-CN" altLang="en-US" b="1" dirty="0">
                <a:solidFill>
                  <a:srgbClr val="07080F"/>
                </a:solidFill>
                <a:latin typeface="宋体" panose="02010600030101010101" pitchFamily="2" charset="-122"/>
                <a:ea typeface="宋体" panose="02010600030101010101" pitchFamily="2" charset="-122"/>
              </a:rPr>
              <a:t>元</a:t>
            </a:r>
            <a:r>
              <a:rPr lang="zh-CN" altLang="en-US" b="1" dirty="0" smtClean="0">
                <a:solidFill>
                  <a:srgbClr val="07080F"/>
                </a:solidFill>
                <a:latin typeface="宋体" panose="02010600030101010101" pitchFamily="2" charset="-122"/>
                <a:ea typeface="宋体" panose="02010600030101010101" pitchFamily="2" charset="-122"/>
              </a:rPr>
              <a:t>～</a:t>
            </a:r>
            <a:r>
              <a:rPr lang="en-US" altLang="zh-CN" b="1" dirty="0" smtClean="0">
                <a:solidFill>
                  <a:srgbClr val="07080F"/>
                </a:solidFill>
                <a:latin typeface="宋体" panose="02010600030101010101" pitchFamily="2" charset="-122"/>
                <a:ea typeface="宋体" panose="02010600030101010101" pitchFamily="2" charset="-122"/>
              </a:rPr>
              <a:t>38566.67</a:t>
            </a:r>
            <a:r>
              <a:rPr lang="zh-CN" altLang="en-US" b="1" dirty="0" smtClean="0">
                <a:solidFill>
                  <a:srgbClr val="07080F"/>
                </a:solidFill>
                <a:latin typeface="宋体" panose="02010600030101010101" pitchFamily="2" charset="-122"/>
                <a:ea typeface="宋体" panose="02010600030101010101" pitchFamily="2" charset="-122"/>
              </a:rPr>
              <a:t>元之间成为</a:t>
            </a:r>
            <a:r>
              <a:rPr lang="zh-CN" altLang="en-US" b="1" dirty="0">
                <a:solidFill>
                  <a:srgbClr val="07080F"/>
                </a:solidFill>
                <a:latin typeface="宋体" panose="02010600030101010101" pitchFamily="2" charset="-122"/>
                <a:ea typeface="宋体" panose="02010600030101010101" pitchFamily="2" charset="-122"/>
              </a:rPr>
              <a:t>全年一次性奖金发放</a:t>
            </a:r>
            <a:r>
              <a:rPr lang="zh-CN" altLang="en-US" b="1" dirty="0" smtClean="0">
                <a:solidFill>
                  <a:srgbClr val="07080F"/>
                </a:solidFill>
                <a:latin typeface="宋体" panose="02010600030101010101" pitchFamily="2" charset="-122"/>
                <a:ea typeface="宋体" panose="02010600030101010101" pitchFamily="2" charset="-122"/>
              </a:rPr>
              <a:t>的第一禁区</a:t>
            </a:r>
            <a:r>
              <a:rPr lang="zh-CN" altLang="en-US" b="1" dirty="0">
                <a:solidFill>
                  <a:srgbClr val="07080F"/>
                </a:solidFill>
                <a:latin typeface="宋体" panose="02010600030101010101" pitchFamily="2" charset="-122"/>
                <a:ea typeface="宋体" panose="02010600030101010101" pitchFamily="2" charset="-122"/>
              </a:rPr>
              <a:t>。 </a:t>
            </a:r>
            <a:endParaRPr lang="en-US" altLang="zh-CN" b="1" dirty="0" smtClean="0">
              <a:solidFill>
                <a:srgbClr val="07080F"/>
              </a:solidFill>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457200" y="357188"/>
            <a:ext cx="8229600" cy="674687"/>
          </a:xfrm>
        </p:spPr>
        <p:txBody>
          <a:bodyPr vert="horz" wrap="square" lIns="0" tIns="0" rIns="0" bIns="0" anchor="t" anchorCtr="0"/>
          <a:lstStyle/>
          <a:p>
            <a:pPr algn="ctr"/>
            <a:r>
              <a:rPr lang="zh-CN" altLang="en-US" dirty="0" smtClean="0">
                <a:ea typeface="宋体" panose="02010600030101010101" pitchFamily="2" charset="-122"/>
              </a:rPr>
              <a:t>个人</a:t>
            </a:r>
            <a:r>
              <a:rPr lang="zh-CN" altLang="x-none" dirty="0" smtClean="0">
                <a:ea typeface="宋体" panose="02010600030101010101" pitchFamily="2" charset="-122"/>
              </a:rPr>
              <a:t>劳务</a:t>
            </a:r>
            <a:r>
              <a:rPr lang="zh-CN" altLang="x-none" dirty="0">
                <a:ea typeface="宋体" panose="02010600030101010101" pitchFamily="2" charset="-122"/>
              </a:rPr>
              <a:t>报酬所得</a:t>
            </a:r>
          </a:p>
        </p:txBody>
      </p:sp>
      <p:sp>
        <p:nvSpPr>
          <p:cNvPr id="38915" name="Rectangle 3"/>
          <p:cNvSpPr>
            <a:spLocks noGrp="1"/>
          </p:cNvSpPr>
          <p:nvPr>
            <p:ph idx="1"/>
          </p:nvPr>
        </p:nvSpPr>
        <p:spPr>
          <a:xfrm>
            <a:off x="274638" y="1747838"/>
            <a:ext cx="8655606" cy="3132920"/>
          </a:xfrm>
        </p:spPr>
        <p:txBody>
          <a:bodyPr vert="horz" wrap="square" lIns="0" tIns="0" rIns="0" bIns="0" anchor="t" anchorCtr="0"/>
          <a:lstStyle/>
          <a:p>
            <a:pPr>
              <a:lnSpc>
                <a:spcPct val="80000"/>
              </a:lnSpc>
            </a:pPr>
            <a:r>
              <a:rPr lang="zh-CN" altLang="x-none" sz="2800" b="1" dirty="0">
                <a:ea typeface="宋体" panose="02010600030101010101" pitchFamily="2" charset="-122"/>
              </a:rPr>
              <a:t>（一）征税对象范围</a:t>
            </a:r>
          </a:p>
          <a:p>
            <a:pPr>
              <a:lnSpc>
                <a:spcPct val="80000"/>
              </a:lnSpc>
            </a:pPr>
            <a:r>
              <a:rPr lang="zh-CN" altLang="x-none" sz="2800" b="1" dirty="0">
                <a:ea typeface="宋体" panose="02010600030101010101" pitchFamily="2" charset="-122"/>
              </a:rPr>
              <a:t>劳务报酬所得，指个人独立从事各种劳务所取得的所得。具体应税劳务项目包括：设计、装璜、安装、制图、化验、测试、医疗、法律、会计、咨询、讲学、新闻、广播、翻译、审稿、书画、雕刻、影视、录音、录像、演出、表演、广告、展览、技术服务、介绍、经纪、代办和其他服务</a:t>
            </a:r>
            <a:r>
              <a:rPr lang="zh-CN" altLang="x-none" sz="2800" b="1" dirty="0" smtClean="0">
                <a:ea typeface="宋体" panose="02010600030101010101" pitchFamily="2" charset="-122"/>
              </a:rPr>
              <a:t>。</a:t>
            </a:r>
            <a:endParaRPr lang="zh-CN" altLang="x-none" sz="2800" b="1"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smtClean="0"/>
              <a:t>重大变革</a:t>
            </a:r>
            <a:endParaRPr lang="zh-CN" altLang="en-US" sz="6000" dirty="0"/>
          </a:p>
        </p:txBody>
      </p:sp>
      <p:sp>
        <p:nvSpPr>
          <p:cNvPr id="3" name="内容占位符 2"/>
          <p:cNvSpPr>
            <a:spLocks noGrp="1"/>
          </p:cNvSpPr>
          <p:nvPr>
            <p:ph idx="1"/>
          </p:nvPr>
        </p:nvSpPr>
        <p:spPr/>
        <p:txBody>
          <a:bodyPr/>
          <a:lstStyle/>
          <a:p>
            <a:r>
              <a:rPr lang="en-US" altLang="zh-CN" sz="3600" b="1" dirty="0" smtClean="0"/>
              <a:t>2019</a:t>
            </a:r>
            <a:r>
              <a:rPr lang="zh-CN" altLang="en-US" sz="3600" b="1" dirty="0" smtClean="0"/>
              <a:t>年，中国个人所得税经历了自立法以来最大的一次变革，新修改的个人所得税法全面实施。</a:t>
            </a:r>
            <a:endParaRPr lang="en-US" altLang="zh-CN" sz="3600" b="1" dirty="0" smtClean="0"/>
          </a:p>
          <a:p>
            <a:r>
              <a:rPr lang="zh-CN" altLang="en-US" sz="3600" dirty="0" smtClean="0"/>
              <a:t>中国历史上首次建立了综合与分类相结合的个人所得税制。</a:t>
            </a:r>
            <a:endParaRPr lang="zh-CN" alt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457200" y="357188"/>
            <a:ext cx="8229600" cy="141287"/>
          </a:xfrm>
        </p:spPr>
        <p:txBody>
          <a:bodyPr vert="horz" wrap="square" lIns="0" tIns="0" rIns="0" bIns="0" anchor="t" anchorCtr="0"/>
          <a:lstStyle/>
          <a:p>
            <a:endParaRPr lang="zh-CN" altLang="zh-CN" dirty="0">
              <a:ea typeface="宋体" panose="02010600030101010101" pitchFamily="2" charset="-122"/>
            </a:endParaRPr>
          </a:p>
        </p:txBody>
      </p:sp>
      <p:sp>
        <p:nvSpPr>
          <p:cNvPr id="39939" name="Rectangle 3"/>
          <p:cNvSpPr>
            <a:spLocks noGrp="1"/>
          </p:cNvSpPr>
          <p:nvPr>
            <p:ph idx="1"/>
          </p:nvPr>
        </p:nvSpPr>
        <p:spPr>
          <a:xfrm>
            <a:off x="290513" y="1528763"/>
            <a:ext cx="8540750" cy="5329237"/>
          </a:xfrm>
        </p:spPr>
        <p:txBody>
          <a:bodyPr vert="horz" wrap="square" lIns="0" tIns="0" rIns="0" bIns="0" anchor="t" anchorCtr="0"/>
          <a:lstStyle/>
          <a:p>
            <a:r>
              <a:rPr lang="zh-CN" altLang="en-US" sz="2400" b="1" dirty="0">
                <a:ea typeface="宋体" panose="02010600030101010101" pitchFamily="2" charset="-122"/>
              </a:rPr>
              <a:t>（二）税率</a:t>
            </a:r>
          </a:p>
          <a:p>
            <a:r>
              <a:rPr lang="zh-CN" altLang="en-US" sz="2400" b="1" dirty="0">
                <a:ea typeface="宋体" panose="02010600030101010101" pitchFamily="2" charset="-122"/>
              </a:rPr>
              <a:t>劳务报酬所得</a:t>
            </a:r>
            <a:r>
              <a:rPr lang="zh-CN" altLang="en-US" sz="2400" b="1" dirty="0" smtClean="0">
                <a:ea typeface="宋体" panose="02010600030101010101" pitchFamily="2" charset="-122"/>
              </a:rPr>
              <a:t>，适用</a:t>
            </a:r>
            <a:r>
              <a:rPr lang="zh-CN" altLang="en-US" sz="2400" b="1" dirty="0">
                <a:ea typeface="宋体" panose="02010600030101010101" pitchFamily="2" charset="-122"/>
              </a:rPr>
              <a:t>比例税率，税率为</a:t>
            </a:r>
            <a:r>
              <a:rPr lang="en-US" altLang="zh-CN" sz="2400" b="1" dirty="0">
                <a:ea typeface="宋体" panose="02010600030101010101" pitchFamily="2" charset="-122"/>
              </a:rPr>
              <a:t>20</a:t>
            </a:r>
            <a:r>
              <a:rPr lang="zh-CN" altLang="en-US" sz="2400" b="1" dirty="0">
                <a:ea typeface="宋体" panose="02010600030101010101" pitchFamily="2" charset="-122"/>
              </a:rPr>
              <a:t>％。对劳务报酬所得一次收入畸高的，可以实行加成征收。</a:t>
            </a:r>
          </a:p>
          <a:p>
            <a:r>
              <a:rPr lang="zh-CN" altLang="en-US" sz="2400" b="1" dirty="0">
                <a:ea typeface="宋体" panose="02010600030101010101" pitchFamily="2" charset="-122"/>
              </a:rPr>
              <a:t>“劳务报酬所得一次收入畸高”，是指个人一次取得劳务报酬，其应纳税所得额超过</a:t>
            </a:r>
            <a:r>
              <a:rPr lang="en-US" altLang="zh-CN" sz="2400" b="1" dirty="0">
                <a:ea typeface="宋体" panose="02010600030101010101" pitchFamily="2" charset="-122"/>
              </a:rPr>
              <a:t>20000</a:t>
            </a:r>
            <a:r>
              <a:rPr lang="zh-CN" altLang="en-US" sz="2400" b="1" dirty="0">
                <a:ea typeface="宋体" panose="02010600030101010101" pitchFamily="2" charset="-122"/>
              </a:rPr>
              <a:t>元。对应纳税所得额超过</a:t>
            </a:r>
            <a:r>
              <a:rPr lang="en-US" altLang="zh-CN" sz="2400" b="1" dirty="0">
                <a:ea typeface="宋体" panose="02010600030101010101" pitchFamily="2" charset="-122"/>
              </a:rPr>
              <a:t>20 000</a:t>
            </a:r>
            <a:r>
              <a:rPr lang="zh-CN" altLang="en-US" sz="2400" b="1" dirty="0">
                <a:ea typeface="宋体" panose="02010600030101010101" pitchFamily="2" charset="-122"/>
              </a:rPr>
              <a:t>元至</a:t>
            </a:r>
            <a:r>
              <a:rPr lang="en-US" altLang="zh-CN" sz="2400" b="1" dirty="0">
                <a:ea typeface="宋体" panose="02010600030101010101" pitchFamily="2" charset="-122"/>
              </a:rPr>
              <a:t>50 000</a:t>
            </a:r>
            <a:r>
              <a:rPr lang="zh-CN" altLang="en-US" sz="2400" b="1" dirty="0">
                <a:ea typeface="宋体" panose="02010600030101010101" pitchFamily="2" charset="-122"/>
              </a:rPr>
              <a:t>元的部分，依照税法规定计算应纳税额后再按照应纳税额加征五成；超过</a:t>
            </a:r>
            <a:r>
              <a:rPr lang="en-US" altLang="zh-CN" sz="2400" b="1" dirty="0">
                <a:ea typeface="宋体" panose="02010600030101010101" pitchFamily="2" charset="-122"/>
              </a:rPr>
              <a:t>50000</a:t>
            </a:r>
            <a:r>
              <a:rPr lang="zh-CN" altLang="en-US" sz="2400" b="1" dirty="0">
                <a:ea typeface="宋体" panose="02010600030101010101" pitchFamily="2" charset="-122"/>
              </a:rPr>
              <a:t>元的部分，加征十成。</a:t>
            </a:r>
          </a:p>
          <a:p>
            <a:r>
              <a:rPr lang="zh-CN" altLang="en-US" sz="2400" b="1" dirty="0">
                <a:ea typeface="宋体" panose="02010600030101010101" pitchFamily="2" charset="-122"/>
              </a:rPr>
              <a:t>因此，劳务报酬所得实际上适用</a:t>
            </a:r>
            <a:r>
              <a:rPr lang="en-US" altLang="zh-CN" sz="2400" b="1" dirty="0">
                <a:ea typeface="宋体" panose="02010600030101010101" pitchFamily="2" charset="-122"/>
              </a:rPr>
              <a:t>20</a:t>
            </a:r>
            <a:r>
              <a:rPr lang="zh-CN" altLang="en-US" sz="2400" b="1" dirty="0">
                <a:ea typeface="宋体" panose="02010600030101010101" pitchFamily="2" charset="-122"/>
              </a:rPr>
              <a:t>％、</a:t>
            </a:r>
            <a:r>
              <a:rPr lang="en-US" altLang="zh-CN" sz="2400" b="1" dirty="0">
                <a:ea typeface="宋体" panose="02010600030101010101" pitchFamily="2" charset="-122"/>
              </a:rPr>
              <a:t>30</a:t>
            </a:r>
            <a:r>
              <a:rPr lang="zh-CN" altLang="en-US" sz="2400" b="1" dirty="0">
                <a:ea typeface="宋体" panose="02010600030101010101" pitchFamily="2" charset="-122"/>
              </a:rPr>
              <a:t>％、</a:t>
            </a:r>
            <a:r>
              <a:rPr lang="en-US" altLang="zh-CN" sz="2400" b="1" dirty="0">
                <a:ea typeface="宋体" panose="02010600030101010101" pitchFamily="2" charset="-122"/>
              </a:rPr>
              <a:t>40</a:t>
            </a:r>
            <a:r>
              <a:rPr lang="zh-CN" altLang="en-US" sz="2400" b="1" dirty="0">
                <a:ea typeface="宋体" panose="02010600030101010101" pitchFamily="2" charset="-122"/>
              </a:rPr>
              <a:t>％的三级超额累进税率， </a:t>
            </a:r>
            <a:endParaRPr lang="zh-CN" altLang="en-US" sz="24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0" tIns="0" rIns="0" bIns="0" anchor="t" anchorCtr="0"/>
          <a:lstStyle/>
          <a:p>
            <a:r>
              <a:rPr lang="zh-CN" altLang="x-none" dirty="0">
                <a:ea typeface="宋体" panose="02010600030101010101" pitchFamily="2" charset="-122"/>
              </a:rPr>
              <a:t>劳务报酬所得税率表</a:t>
            </a:r>
          </a:p>
        </p:txBody>
      </p:sp>
      <p:graphicFrame>
        <p:nvGraphicFramePr>
          <p:cNvPr id="1026" name="Object 2"/>
          <p:cNvGraphicFramePr>
            <a:graphicFrameLocks/>
          </p:cNvGraphicFramePr>
          <p:nvPr>
            <p:ph idx="1"/>
          </p:nvPr>
        </p:nvGraphicFramePr>
        <p:xfrm>
          <a:off x="974725" y="1862138"/>
          <a:ext cx="7631113" cy="4087812"/>
        </p:xfrm>
        <a:graphic>
          <a:graphicData uri="http://schemas.openxmlformats.org/presentationml/2006/ole">
            <p:oleObj spid="_x0000_s3076" r:id="rId3" imgW="5416952" imgH="1020277" progId="">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0" tIns="0" rIns="0" bIns="0" anchor="t" anchorCtr="0"/>
          <a:lstStyle/>
          <a:p>
            <a:r>
              <a:rPr lang="zh-CN" altLang="x-none" dirty="0">
                <a:ea typeface="宋体" panose="02010600030101010101" pitchFamily="2" charset="-122"/>
              </a:rPr>
              <a:t>（三）应纳税所得额的确定</a:t>
            </a:r>
          </a:p>
        </p:txBody>
      </p:sp>
      <p:sp>
        <p:nvSpPr>
          <p:cNvPr id="40963" name="Rectangle 3"/>
          <p:cNvSpPr>
            <a:spLocks noGrp="1"/>
          </p:cNvSpPr>
          <p:nvPr>
            <p:ph idx="1"/>
          </p:nvPr>
        </p:nvSpPr>
        <p:spPr>
          <a:xfrm>
            <a:off x="304800" y="1557338"/>
            <a:ext cx="8372475" cy="4679950"/>
          </a:xfrm>
        </p:spPr>
        <p:txBody>
          <a:bodyPr vert="horz" wrap="square" lIns="0" tIns="0" rIns="0" bIns="0" anchor="t" anchorCtr="0"/>
          <a:lstStyle/>
          <a:p>
            <a:pPr>
              <a:lnSpc>
                <a:spcPct val="120000"/>
              </a:lnSpc>
            </a:pPr>
            <a:r>
              <a:rPr lang="zh-CN" altLang="en-US" sz="2400" b="1" dirty="0">
                <a:ea typeface="宋体" panose="02010600030101010101" pitchFamily="2" charset="-122"/>
              </a:rPr>
              <a:t>劳务报酬所得，按次计算征税。因此费用扣除也依据每次应纳税所得额的大小，分别规定了定额和定率两种标准。</a:t>
            </a:r>
          </a:p>
          <a:p>
            <a:pPr lvl="1">
              <a:lnSpc>
                <a:spcPct val="120000"/>
              </a:lnSpc>
            </a:pPr>
            <a:r>
              <a:rPr lang="zh-CN" altLang="en-US" sz="2400" b="1" dirty="0">
                <a:ea typeface="宋体" panose="02010600030101010101" pitchFamily="2" charset="-122"/>
              </a:rPr>
              <a:t>每次所得的具体确定规则如下：</a:t>
            </a:r>
          </a:p>
          <a:p>
            <a:pPr lvl="1">
              <a:lnSpc>
                <a:spcPct val="120000"/>
              </a:lnSpc>
            </a:pPr>
            <a:r>
              <a:rPr lang="zh-CN" altLang="en-US" sz="2400" b="1" dirty="0">
                <a:ea typeface="宋体" panose="02010600030101010101" pitchFamily="2" charset="-122"/>
              </a:rPr>
              <a:t>①只有一次性收入的，以取得该项收入为一次。</a:t>
            </a:r>
          </a:p>
          <a:p>
            <a:pPr lvl="1">
              <a:lnSpc>
                <a:spcPct val="120000"/>
              </a:lnSpc>
            </a:pPr>
            <a:r>
              <a:rPr lang="zh-CN" altLang="en-US" sz="2400" b="1" dirty="0">
                <a:ea typeface="宋体" panose="02010600030101010101" pitchFamily="2" charset="-122"/>
              </a:rPr>
              <a:t>②属于同一事项连续取得收入的，以</a:t>
            </a:r>
            <a:r>
              <a:rPr lang="en-US" altLang="zh-CN" sz="2400" b="1" dirty="0">
                <a:ea typeface="宋体" panose="02010600030101010101" pitchFamily="2" charset="-122"/>
              </a:rPr>
              <a:t>1</a:t>
            </a:r>
            <a:r>
              <a:rPr lang="zh-CN" altLang="en-US" sz="2400" b="1" dirty="0">
                <a:ea typeface="宋体" panose="02010600030101010101" pitchFamily="2" charset="-122"/>
              </a:rPr>
              <a:t>个月取得的收入为一次。</a:t>
            </a:r>
          </a:p>
          <a:p>
            <a:pPr>
              <a:lnSpc>
                <a:spcPct val="120000"/>
              </a:lnSpc>
            </a:pPr>
            <a:r>
              <a:rPr lang="zh-CN" altLang="en-US" sz="2400" b="1" dirty="0">
                <a:ea typeface="宋体" panose="02010600030101010101" pitchFamily="2" charset="-122"/>
              </a:rPr>
              <a:t>劳务报酬所得，每次收入不超过</a:t>
            </a:r>
            <a:r>
              <a:rPr lang="en-US" altLang="zh-CN" sz="2400" b="1" dirty="0">
                <a:ea typeface="宋体" panose="02010600030101010101" pitchFamily="2" charset="-122"/>
              </a:rPr>
              <a:t>4 000</a:t>
            </a:r>
            <a:r>
              <a:rPr lang="zh-CN" altLang="en-US" sz="2400" b="1" dirty="0">
                <a:ea typeface="宋体" panose="02010600030101010101" pitchFamily="2" charset="-122"/>
              </a:rPr>
              <a:t>元的，扣除费用</a:t>
            </a:r>
            <a:r>
              <a:rPr lang="en-US" altLang="zh-CN" sz="2400" b="1" dirty="0">
                <a:ea typeface="宋体" panose="02010600030101010101" pitchFamily="2" charset="-122"/>
              </a:rPr>
              <a:t>800</a:t>
            </a:r>
            <a:r>
              <a:rPr lang="zh-CN" altLang="en-US" sz="2400" b="1" dirty="0">
                <a:ea typeface="宋体" panose="02010600030101010101" pitchFamily="2" charset="-122"/>
              </a:rPr>
              <a:t>元；</a:t>
            </a:r>
            <a:r>
              <a:rPr lang="en-US" altLang="zh-CN" sz="2400" b="1" dirty="0">
                <a:ea typeface="宋体" panose="02010600030101010101" pitchFamily="2" charset="-122"/>
              </a:rPr>
              <a:t>4 000</a:t>
            </a:r>
            <a:r>
              <a:rPr lang="zh-CN" altLang="en-US" sz="2400" b="1" dirty="0">
                <a:ea typeface="宋体" panose="02010600030101010101" pitchFamily="2" charset="-122"/>
              </a:rPr>
              <a:t>元以上的，扣除</a:t>
            </a:r>
            <a:r>
              <a:rPr lang="en-US" altLang="zh-CN" sz="2400" b="1" dirty="0">
                <a:ea typeface="宋体" panose="02010600030101010101" pitchFamily="2" charset="-122"/>
              </a:rPr>
              <a:t>20</a:t>
            </a:r>
            <a:r>
              <a:rPr lang="zh-CN" altLang="en-US" sz="2400" b="1" dirty="0">
                <a:ea typeface="宋体" panose="02010600030101010101" pitchFamily="2" charset="-122"/>
              </a:rPr>
              <a:t>％的费用，其余额为应纳税所得额。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0" tIns="0" rIns="0" bIns="0" anchor="t" anchorCtr="0"/>
          <a:lstStyle/>
          <a:p>
            <a:r>
              <a:rPr lang="zh-CN" altLang="x-none" dirty="0">
                <a:ea typeface="宋体" panose="02010600030101010101" pitchFamily="2" charset="-122"/>
              </a:rPr>
              <a:t>（四）应纳税额的计算</a:t>
            </a:r>
          </a:p>
        </p:txBody>
      </p:sp>
      <p:sp>
        <p:nvSpPr>
          <p:cNvPr id="41987" name="Rectangle 3"/>
          <p:cNvSpPr>
            <a:spLocks noGrp="1"/>
          </p:cNvSpPr>
          <p:nvPr>
            <p:ph idx="1"/>
          </p:nvPr>
        </p:nvSpPr>
        <p:spPr>
          <a:xfrm>
            <a:off x="304800" y="2033588"/>
            <a:ext cx="8540750" cy="4824412"/>
          </a:xfrm>
        </p:spPr>
        <p:txBody>
          <a:bodyPr vert="horz" wrap="square" lIns="0" tIns="0" rIns="0" bIns="0" anchor="t" anchorCtr="0"/>
          <a:lstStyle/>
          <a:p>
            <a:pPr>
              <a:lnSpc>
                <a:spcPct val="90000"/>
              </a:lnSpc>
            </a:pPr>
            <a:r>
              <a:rPr lang="en-US" altLang="zh-CN" b="1" dirty="0">
                <a:ea typeface="宋体" panose="02010600030101010101" pitchFamily="2" charset="-122"/>
              </a:rPr>
              <a:t>1</a:t>
            </a:r>
            <a:r>
              <a:rPr lang="zh-CN" altLang="en-US" b="1" dirty="0">
                <a:ea typeface="宋体" panose="02010600030101010101" pitchFamily="2" charset="-122"/>
              </a:rPr>
              <a:t>、每次收入不足</a:t>
            </a:r>
            <a:r>
              <a:rPr lang="en-US" altLang="zh-CN" b="1" dirty="0">
                <a:ea typeface="宋体" panose="02010600030101010101" pitchFamily="2" charset="-122"/>
              </a:rPr>
              <a:t>4, 000</a:t>
            </a:r>
            <a:r>
              <a:rPr lang="zh-CN" altLang="en-US" b="1" dirty="0">
                <a:ea typeface="宋体" panose="02010600030101010101" pitchFamily="2" charset="-122"/>
              </a:rPr>
              <a:t>元的：</a:t>
            </a:r>
          </a:p>
          <a:p>
            <a:pPr>
              <a:lnSpc>
                <a:spcPct val="90000"/>
              </a:lnSpc>
            </a:pPr>
            <a:r>
              <a:rPr lang="zh-CN" altLang="en-US" b="1" dirty="0">
                <a:ea typeface="宋体" panose="02010600030101010101" pitchFamily="2" charset="-122"/>
              </a:rPr>
              <a:t>应纳税额＝应纳税所得额</a:t>
            </a:r>
            <a:r>
              <a:rPr lang="en-US" altLang="zh-CN" b="1" dirty="0">
                <a:ea typeface="宋体" panose="02010600030101010101" pitchFamily="2" charset="-122"/>
              </a:rPr>
              <a:t>×</a:t>
            </a:r>
            <a:r>
              <a:rPr lang="zh-CN" altLang="en-US" b="1" dirty="0">
                <a:ea typeface="宋体" panose="02010600030101010101" pitchFamily="2" charset="-122"/>
              </a:rPr>
              <a:t>适用税率</a:t>
            </a:r>
          </a:p>
          <a:p>
            <a:pPr>
              <a:lnSpc>
                <a:spcPct val="90000"/>
              </a:lnSpc>
              <a:buFontTx/>
            </a:pPr>
            <a:r>
              <a:rPr lang="zh-CN" altLang="en-US" b="1" dirty="0">
                <a:ea typeface="宋体" panose="02010600030101010101" pitchFamily="2" charset="-122"/>
              </a:rPr>
              <a:t>                    ＝（每次收入额－</a:t>
            </a:r>
            <a:r>
              <a:rPr lang="en-US" altLang="zh-CN" b="1" dirty="0">
                <a:ea typeface="宋体" panose="02010600030101010101" pitchFamily="2" charset="-122"/>
              </a:rPr>
              <a:t>800</a:t>
            </a:r>
            <a:r>
              <a:rPr lang="zh-CN" altLang="en-US" b="1" dirty="0">
                <a:ea typeface="宋体" panose="02010600030101010101" pitchFamily="2" charset="-122"/>
              </a:rPr>
              <a:t>）</a:t>
            </a:r>
            <a:r>
              <a:rPr lang="en-US" altLang="zh-CN" b="1" dirty="0">
                <a:ea typeface="宋体" panose="02010600030101010101" pitchFamily="2" charset="-122"/>
              </a:rPr>
              <a:t>×20</a:t>
            </a:r>
            <a:r>
              <a:rPr lang="zh-CN" altLang="en-US" b="1" dirty="0">
                <a:ea typeface="宋体" panose="02010600030101010101" pitchFamily="2" charset="-122"/>
              </a:rPr>
              <a:t>％</a:t>
            </a:r>
          </a:p>
          <a:p>
            <a:pPr>
              <a:lnSpc>
                <a:spcPct val="90000"/>
              </a:lnSpc>
            </a:pPr>
            <a:r>
              <a:rPr lang="en-US" altLang="zh-CN" b="1" dirty="0">
                <a:ea typeface="宋体" panose="02010600030101010101" pitchFamily="2" charset="-122"/>
              </a:rPr>
              <a:t>2</a:t>
            </a:r>
            <a:r>
              <a:rPr lang="zh-CN" altLang="en-US" b="1" dirty="0">
                <a:ea typeface="宋体" panose="02010600030101010101" pitchFamily="2" charset="-122"/>
              </a:rPr>
              <a:t>、每次收入在</a:t>
            </a:r>
            <a:r>
              <a:rPr lang="en-US" altLang="zh-CN" b="1" dirty="0">
                <a:ea typeface="宋体" panose="02010600030101010101" pitchFamily="2" charset="-122"/>
              </a:rPr>
              <a:t>4,000</a:t>
            </a:r>
            <a:r>
              <a:rPr lang="zh-CN" altLang="en-US" b="1" dirty="0">
                <a:ea typeface="宋体" panose="02010600030101010101" pitchFamily="2" charset="-122"/>
              </a:rPr>
              <a:t>元以上的：</a:t>
            </a:r>
          </a:p>
          <a:p>
            <a:pPr>
              <a:lnSpc>
                <a:spcPct val="90000"/>
              </a:lnSpc>
            </a:pPr>
            <a:r>
              <a:rPr lang="zh-CN" altLang="en-US" b="1" dirty="0">
                <a:ea typeface="宋体" panose="02010600030101010101" pitchFamily="2" charset="-122"/>
              </a:rPr>
              <a:t>应纳税额＝应纳税所得额</a:t>
            </a:r>
            <a:r>
              <a:rPr lang="en-US" altLang="zh-CN" b="1" dirty="0">
                <a:ea typeface="宋体" panose="02010600030101010101" pitchFamily="2" charset="-122"/>
              </a:rPr>
              <a:t>×</a:t>
            </a:r>
            <a:r>
              <a:rPr lang="zh-CN" altLang="en-US" b="1" dirty="0">
                <a:ea typeface="宋体" panose="02010600030101010101" pitchFamily="2" charset="-122"/>
              </a:rPr>
              <a:t>适用税率</a:t>
            </a:r>
          </a:p>
          <a:p>
            <a:pPr>
              <a:lnSpc>
                <a:spcPct val="90000"/>
              </a:lnSpc>
              <a:buFontTx/>
            </a:pPr>
            <a:r>
              <a:rPr lang="zh-CN" altLang="en-US" b="1" dirty="0">
                <a:ea typeface="宋体" panose="02010600030101010101" pitchFamily="2" charset="-122"/>
              </a:rPr>
              <a:t>                    ＝每次收入额</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20</a:t>
            </a:r>
            <a:r>
              <a:rPr lang="zh-CN" altLang="en-US" b="1" dirty="0">
                <a:ea typeface="宋体" panose="02010600030101010101" pitchFamily="2" charset="-122"/>
              </a:rPr>
              <a:t>％）</a:t>
            </a:r>
            <a:r>
              <a:rPr lang="en-US" altLang="zh-CN" b="1" dirty="0">
                <a:ea typeface="宋体" panose="02010600030101010101" pitchFamily="2" charset="-122"/>
              </a:rPr>
              <a:t>×20</a:t>
            </a:r>
            <a:r>
              <a:rPr lang="zh-CN" altLang="en-US" b="1" dirty="0">
                <a:ea typeface="宋体" panose="02010600030101010101" pitchFamily="2" charset="-122"/>
              </a:rPr>
              <a:t>％</a:t>
            </a:r>
          </a:p>
          <a:p>
            <a:pPr>
              <a:lnSpc>
                <a:spcPct val="90000"/>
              </a:lnSpc>
            </a:pPr>
            <a:r>
              <a:rPr lang="en-US" altLang="zh-CN" b="1" dirty="0">
                <a:ea typeface="宋体" panose="02010600030101010101" pitchFamily="2" charset="-122"/>
              </a:rPr>
              <a:t>3</a:t>
            </a:r>
            <a:r>
              <a:rPr lang="zh-CN" altLang="en-US" b="1" dirty="0">
                <a:ea typeface="宋体" panose="02010600030101010101" pitchFamily="2" charset="-122"/>
              </a:rPr>
              <a:t>、每次收入的应纳税所得额超过</a:t>
            </a:r>
            <a:r>
              <a:rPr lang="en-US" altLang="zh-CN" b="1" dirty="0">
                <a:ea typeface="宋体" panose="02010600030101010101" pitchFamily="2" charset="-122"/>
              </a:rPr>
              <a:t>20, 000</a:t>
            </a:r>
            <a:r>
              <a:rPr lang="zh-CN" altLang="en-US" b="1" dirty="0">
                <a:ea typeface="宋体" panose="02010600030101010101" pitchFamily="2" charset="-122"/>
              </a:rPr>
              <a:t>元的：</a:t>
            </a:r>
          </a:p>
          <a:p>
            <a:pPr>
              <a:lnSpc>
                <a:spcPct val="90000"/>
              </a:lnSpc>
            </a:pPr>
            <a:r>
              <a:rPr lang="zh-CN" altLang="en-US" b="1" dirty="0">
                <a:ea typeface="宋体" panose="02010600030101010101" pitchFamily="2" charset="-122"/>
              </a:rPr>
              <a:t>应纳税额＝应纳税所得额</a:t>
            </a:r>
            <a:r>
              <a:rPr lang="en-US" altLang="zh-CN" b="1" dirty="0">
                <a:ea typeface="宋体" panose="02010600030101010101" pitchFamily="2" charset="-122"/>
              </a:rPr>
              <a:t>×</a:t>
            </a:r>
            <a:r>
              <a:rPr lang="zh-CN" altLang="en-US" b="1" dirty="0">
                <a:ea typeface="宋体" panose="02010600030101010101" pitchFamily="2" charset="-122"/>
              </a:rPr>
              <a:t>适用税率－速算扣除数</a:t>
            </a:r>
          </a:p>
          <a:p>
            <a:pPr>
              <a:lnSpc>
                <a:spcPct val="90000"/>
              </a:lnSpc>
              <a:buFontTx/>
            </a:pPr>
            <a:r>
              <a:rPr lang="zh-CN" altLang="en-US" b="1" dirty="0">
                <a:ea typeface="宋体" panose="02010600030101010101" pitchFamily="2" charset="-122"/>
              </a:rPr>
              <a:t>                    ＝每次收入额</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20</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适用税率－速算扣除数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idx="1"/>
          </p:nvPr>
        </p:nvSpPr>
        <p:spPr>
          <a:xfrm>
            <a:off x="442913" y="1641475"/>
            <a:ext cx="8229600" cy="5216525"/>
          </a:xfrm>
        </p:spPr>
        <p:txBody>
          <a:bodyPr vert="horz" wrap="square" lIns="0" tIns="0" rIns="0" bIns="0" anchor="t" anchorCtr="0"/>
          <a:lstStyle/>
          <a:p>
            <a:pPr>
              <a:lnSpc>
                <a:spcPct val="140000"/>
              </a:lnSpc>
            </a:pPr>
            <a:r>
              <a:rPr lang="zh-CN" altLang="en-US" b="1" dirty="0">
                <a:ea typeface="宋体" panose="02010600030101010101" pitchFamily="2" charset="-122"/>
              </a:rPr>
              <a:t>例如，歌唱家李某在某市举行专场演出，取得收入</a:t>
            </a:r>
            <a:r>
              <a:rPr lang="en-US" altLang="zh-CN" b="1" dirty="0">
                <a:ea typeface="宋体" panose="02010600030101010101" pitchFamily="2" charset="-122"/>
              </a:rPr>
              <a:t>55,000</a:t>
            </a:r>
            <a:r>
              <a:rPr lang="zh-CN" altLang="en-US" b="1" dirty="0">
                <a:ea typeface="宋体" panose="02010600030101010101" pitchFamily="2" charset="-122"/>
              </a:rPr>
              <a:t>元。请计算其应纳个人所得税税额。</a:t>
            </a:r>
          </a:p>
          <a:p>
            <a:pPr>
              <a:lnSpc>
                <a:spcPct val="140000"/>
              </a:lnSpc>
            </a:pPr>
            <a:r>
              <a:rPr lang="zh-CN" altLang="en-US" b="1" dirty="0">
                <a:ea typeface="宋体" panose="02010600030101010101" pitchFamily="2" charset="-122"/>
              </a:rPr>
              <a:t>应纳税额＝每次收入额</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20</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适用税率－速算扣除数</a:t>
            </a:r>
          </a:p>
          <a:p>
            <a:pPr>
              <a:lnSpc>
                <a:spcPct val="140000"/>
              </a:lnSpc>
              <a:buFontTx/>
            </a:pPr>
            <a:r>
              <a:rPr lang="zh-CN" altLang="en-US" b="1" dirty="0">
                <a:ea typeface="宋体" panose="02010600030101010101" pitchFamily="2" charset="-122"/>
              </a:rPr>
              <a:t>                   ＝</a:t>
            </a:r>
            <a:r>
              <a:rPr lang="en-US" altLang="zh-CN" b="1" dirty="0">
                <a:ea typeface="宋体" panose="02010600030101010101" pitchFamily="2" charset="-122"/>
              </a:rPr>
              <a:t>55000 ×</a:t>
            </a:r>
            <a:r>
              <a:rPr lang="zh-CN" altLang="en-US" b="1" dirty="0">
                <a:ea typeface="宋体" panose="02010600030101010101" pitchFamily="2" charset="-122"/>
              </a:rPr>
              <a:t>（</a:t>
            </a:r>
            <a:r>
              <a:rPr lang="en-US" altLang="zh-CN" b="1" dirty="0">
                <a:ea typeface="宋体" panose="02010600030101010101" pitchFamily="2" charset="-122"/>
              </a:rPr>
              <a:t>1—20</a:t>
            </a:r>
            <a:r>
              <a:rPr lang="zh-CN" altLang="en-US" b="1" dirty="0">
                <a:ea typeface="宋体" panose="02010600030101010101" pitchFamily="2" charset="-122"/>
              </a:rPr>
              <a:t>％）</a:t>
            </a:r>
            <a:r>
              <a:rPr lang="en-US" altLang="zh-CN" b="1" dirty="0">
                <a:ea typeface="宋体" panose="02010600030101010101" pitchFamily="2" charset="-122"/>
              </a:rPr>
              <a:t>× 30</a:t>
            </a:r>
            <a:r>
              <a:rPr lang="zh-CN" altLang="en-US" b="1" dirty="0">
                <a:ea typeface="宋体" panose="02010600030101010101" pitchFamily="2" charset="-122"/>
              </a:rPr>
              <a:t>％－</a:t>
            </a:r>
            <a:r>
              <a:rPr lang="en-US" altLang="zh-CN" b="1" dirty="0">
                <a:ea typeface="宋体" panose="02010600030101010101" pitchFamily="2" charset="-122"/>
              </a:rPr>
              <a:t>2000</a:t>
            </a:r>
            <a:r>
              <a:rPr lang="zh-CN" altLang="en-US" b="1" dirty="0">
                <a:ea typeface="宋体" panose="02010600030101010101" pitchFamily="2" charset="-122"/>
              </a:rPr>
              <a:t>＝</a:t>
            </a:r>
            <a:r>
              <a:rPr lang="en-US" altLang="zh-CN" b="1" dirty="0">
                <a:ea typeface="宋体" panose="02010600030101010101" pitchFamily="2" charset="-122"/>
              </a:rPr>
              <a:t>11200</a:t>
            </a:r>
            <a:r>
              <a:rPr lang="zh-CN" altLang="en-US" b="1" dirty="0">
                <a:ea typeface="宋体" panose="02010600030101010101" pitchFamily="2" charset="-122"/>
              </a:rPr>
              <a:t>（元）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8790038" cy="973394"/>
          </a:xfrm>
        </p:spPr>
        <p:txBody>
          <a:bodyPr/>
          <a:lstStyle/>
          <a:p>
            <a:r>
              <a:rPr lang="zh-CN" altLang="en-US" sz="4400" b="1" dirty="0" smtClean="0"/>
              <a:t>个人所得税</a:t>
            </a:r>
            <a:r>
              <a:rPr lang="en-US" altLang="zh-CN" sz="4400" b="1" dirty="0" smtClean="0"/>
              <a:t>/</a:t>
            </a:r>
            <a:r>
              <a:rPr lang="zh-CN" altLang="en-US" sz="4400" b="1" dirty="0" smtClean="0"/>
              <a:t>综合所得年度汇算清缴</a:t>
            </a:r>
            <a:r>
              <a:rPr lang="zh-CN" altLang="en-US" sz="2000" b="1" dirty="0" smtClean="0"/>
              <a:t/>
            </a:r>
            <a:br>
              <a:rPr lang="zh-CN" altLang="en-US" sz="2000" b="1" dirty="0" smtClean="0"/>
            </a:br>
            <a:endParaRPr lang="zh-CN" altLang="en-US" sz="2000" dirty="0"/>
          </a:p>
        </p:txBody>
      </p:sp>
      <p:sp>
        <p:nvSpPr>
          <p:cNvPr id="3" name="内容占位符 2"/>
          <p:cNvSpPr>
            <a:spLocks noGrp="1"/>
          </p:cNvSpPr>
          <p:nvPr>
            <p:ph idx="1"/>
          </p:nvPr>
        </p:nvSpPr>
        <p:spPr/>
        <p:txBody>
          <a:bodyPr/>
          <a:lstStyle/>
          <a:p>
            <a:r>
              <a:rPr lang="zh-CN" altLang="en-US" sz="2800" b="1" dirty="0" smtClean="0">
                <a:latin typeface="宋体" pitchFamily="2" charset="-122"/>
                <a:ea typeface="宋体" pitchFamily="2" charset="-122"/>
              </a:rPr>
              <a:t>年度终了后，纳税人汇总工资薪金、劳务报酬、稿酬、特许权使用费等四项综合所得的全年收入额，减去全年的费用和扣除，得出应纳税所得额并按照综合所得年度税率表，计算全年应纳个人所得税，再减去年度内已经预缴的税款，向税务机关办理年度纳税申报并结清应退或应补税款的过程；</a:t>
            </a:r>
            <a:endParaRPr lang="en-US" altLang="zh-CN" sz="2800" b="1" dirty="0" smtClean="0">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汇算清缴时间：次年的</a:t>
            </a:r>
            <a:r>
              <a:rPr lang="en-US" altLang="zh-CN" sz="2800" b="1" dirty="0" smtClean="0">
                <a:solidFill>
                  <a:srgbClr val="FF0000"/>
                </a:solidFill>
                <a:latin typeface="宋体" pitchFamily="2" charset="-122"/>
                <a:ea typeface="宋体" pitchFamily="2" charset="-122"/>
              </a:rPr>
              <a:t>3</a:t>
            </a:r>
            <a:r>
              <a:rPr lang="zh-CN" altLang="en-US" sz="2800" b="1" dirty="0" smtClean="0">
                <a:solidFill>
                  <a:srgbClr val="FF0000"/>
                </a:solidFill>
                <a:latin typeface="宋体" pitchFamily="2" charset="-122"/>
                <a:ea typeface="宋体" pitchFamily="2" charset="-122"/>
              </a:rPr>
              <a:t>月</a:t>
            </a:r>
            <a:r>
              <a:rPr lang="en-US" altLang="zh-CN" sz="2800" b="1" dirty="0" smtClean="0">
                <a:solidFill>
                  <a:srgbClr val="FF0000"/>
                </a:solidFill>
                <a:latin typeface="宋体" pitchFamily="2" charset="-122"/>
                <a:ea typeface="宋体" pitchFamily="2" charset="-122"/>
              </a:rPr>
              <a:t>1</a:t>
            </a:r>
            <a:r>
              <a:rPr lang="zh-CN" altLang="en-US" sz="2800" b="1" dirty="0" smtClean="0">
                <a:solidFill>
                  <a:srgbClr val="FF0000"/>
                </a:solidFill>
                <a:latin typeface="宋体" pitchFamily="2" charset="-122"/>
                <a:ea typeface="宋体" pitchFamily="2" charset="-122"/>
              </a:rPr>
              <a:t>日</a:t>
            </a:r>
            <a:r>
              <a:rPr lang="zh-CN" altLang="en-US" sz="2800" b="1" dirty="0" smtClean="0">
                <a:solidFill>
                  <a:srgbClr val="FF0000"/>
                </a:solidFill>
                <a:latin typeface="宋体" pitchFamily="2" charset="-122"/>
                <a:ea typeface="宋体" pitchFamily="2" charset="-122"/>
              </a:rPr>
              <a:t>至</a:t>
            </a:r>
            <a:r>
              <a:rPr lang="en-US" altLang="zh-CN" sz="2800" b="1" dirty="0" smtClean="0">
                <a:solidFill>
                  <a:srgbClr val="FF0000"/>
                </a:solidFill>
                <a:latin typeface="宋体" pitchFamily="2" charset="-122"/>
                <a:ea typeface="宋体" pitchFamily="2" charset="-122"/>
              </a:rPr>
              <a:t>6</a:t>
            </a:r>
            <a:r>
              <a:rPr lang="zh-CN" altLang="en-US" sz="2800" b="1" dirty="0" smtClean="0">
                <a:solidFill>
                  <a:srgbClr val="FF0000"/>
                </a:solidFill>
                <a:latin typeface="宋体" pitchFamily="2" charset="-122"/>
                <a:ea typeface="宋体" pitchFamily="2" charset="-122"/>
              </a:rPr>
              <a:t>月</a:t>
            </a:r>
            <a:r>
              <a:rPr lang="en-US" altLang="zh-CN" sz="2800" b="1" dirty="0" smtClean="0">
                <a:solidFill>
                  <a:srgbClr val="FF0000"/>
                </a:solidFill>
                <a:latin typeface="宋体" pitchFamily="2" charset="-122"/>
                <a:ea typeface="宋体" pitchFamily="2" charset="-122"/>
              </a:rPr>
              <a:t>31</a:t>
            </a:r>
            <a:r>
              <a:rPr lang="zh-CN" altLang="en-US" sz="2800" b="1" dirty="0" smtClean="0">
                <a:solidFill>
                  <a:srgbClr val="FF0000"/>
                </a:solidFill>
                <a:latin typeface="宋体" pitchFamily="2" charset="-122"/>
                <a:ea typeface="宋体" pitchFamily="2" charset="-122"/>
              </a:rPr>
              <a:t>日</a:t>
            </a:r>
            <a:endParaRPr lang="en-US" altLang="zh-CN" sz="2800" b="1" dirty="0" smtClean="0">
              <a:solidFill>
                <a:srgbClr val="FF0000"/>
              </a:solidFill>
              <a:latin typeface="宋体" pitchFamily="2" charset="-122"/>
              <a:ea typeface="宋体" pitchFamily="2" charset="-122"/>
            </a:endParaRPr>
          </a:p>
          <a:p>
            <a:endParaRPr lang="zh-CN" altLang="en-US" sz="2800" b="1" dirty="0">
              <a:latin typeface="宋体" pitchFamily="2" charset="-122"/>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idx="1"/>
          </p:nvPr>
        </p:nvSpPr>
        <p:spPr>
          <a:xfrm>
            <a:off x="235961" y="1558699"/>
            <a:ext cx="8646782" cy="3927701"/>
          </a:xfrm>
        </p:spPr>
        <p:txBody>
          <a:bodyPr vert="horz" wrap="square" lIns="0" tIns="0" rIns="0" bIns="0" anchor="t" anchorCtr="0"/>
          <a:lstStyle/>
          <a:p>
            <a:pPr>
              <a:lnSpc>
                <a:spcPct val="90000"/>
              </a:lnSpc>
            </a:pPr>
            <a:r>
              <a:rPr lang="zh-CN" altLang="en-US" b="1" dirty="0" smtClean="0">
                <a:ea typeface="宋体" panose="02010600030101010101" pitchFamily="2" charset="-122"/>
              </a:rPr>
              <a:t>自行</a:t>
            </a:r>
            <a:r>
              <a:rPr lang="zh-CN" altLang="en-US" b="1" dirty="0">
                <a:ea typeface="宋体" panose="02010600030101010101" pitchFamily="2" charset="-122"/>
              </a:rPr>
              <a:t>申报纳税的纳税义务人</a:t>
            </a:r>
          </a:p>
          <a:p>
            <a:pPr>
              <a:lnSpc>
                <a:spcPct val="90000"/>
              </a:lnSpc>
            </a:pPr>
            <a:r>
              <a:rPr lang="en-US" altLang="zh-CN" b="1" dirty="0">
                <a:ea typeface="宋体" panose="02010600030101010101" pitchFamily="2" charset="-122"/>
              </a:rPr>
              <a:t>1</a:t>
            </a:r>
            <a:r>
              <a:rPr lang="zh-CN" altLang="en-US" b="1" dirty="0">
                <a:ea typeface="宋体" panose="02010600030101010101" pitchFamily="2" charset="-122"/>
              </a:rPr>
              <a:t>、年所得</a:t>
            </a:r>
            <a:r>
              <a:rPr lang="en-US" altLang="zh-CN" b="1" dirty="0">
                <a:ea typeface="宋体" panose="02010600030101010101" pitchFamily="2" charset="-122"/>
              </a:rPr>
              <a:t>12</a:t>
            </a:r>
            <a:r>
              <a:rPr lang="zh-CN" altLang="en-US" b="1" dirty="0">
                <a:ea typeface="宋体" panose="02010600030101010101" pitchFamily="2" charset="-122"/>
              </a:rPr>
              <a:t>万元以上的；</a:t>
            </a:r>
          </a:p>
          <a:p>
            <a:pPr>
              <a:lnSpc>
                <a:spcPct val="90000"/>
              </a:lnSpc>
            </a:pPr>
            <a:r>
              <a:rPr lang="en-US" altLang="zh-CN" b="1" dirty="0">
                <a:ea typeface="宋体" panose="02010600030101010101" pitchFamily="2" charset="-122"/>
              </a:rPr>
              <a:t>2</a:t>
            </a:r>
            <a:r>
              <a:rPr lang="zh-CN" altLang="en-US" b="1" dirty="0">
                <a:ea typeface="宋体" panose="02010600030101010101" pitchFamily="2" charset="-122"/>
              </a:rPr>
              <a:t>、从中国境内两处或者两处以上取得工资、薪金所得的；</a:t>
            </a:r>
          </a:p>
          <a:p>
            <a:pPr>
              <a:lnSpc>
                <a:spcPct val="90000"/>
              </a:lnSpc>
            </a:pPr>
            <a:r>
              <a:rPr lang="en-US" altLang="zh-CN" b="1" dirty="0">
                <a:ea typeface="宋体" panose="02010600030101010101" pitchFamily="2" charset="-122"/>
              </a:rPr>
              <a:t>3</a:t>
            </a:r>
            <a:r>
              <a:rPr lang="zh-CN" altLang="en-US" b="1" dirty="0">
                <a:ea typeface="宋体" panose="02010600030101010101" pitchFamily="2" charset="-122"/>
              </a:rPr>
              <a:t>、从中国境外取得所得的；</a:t>
            </a:r>
          </a:p>
          <a:p>
            <a:pPr>
              <a:lnSpc>
                <a:spcPct val="90000"/>
              </a:lnSpc>
            </a:pPr>
            <a:r>
              <a:rPr lang="en-US" altLang="zh-CN" b="1" dirty="0">
                <a:ea typeface="宋体" panose="02010600030101010101" pitchFamily="2" charset="-122"/>
              </a:rPr>
              <a:t>4</a:t>
            </a:r>
            <a:r>
              <a:rPr lang="zh-CN" altLang="en-US" b="1" dirty="0">
                <a:ea typeface="宋体" panose="02010600030101010101" pitchFamily="2" charset="-122"/>
              </a:rPr>
              <a:t>、取得应税所得，没有扣缴义务人的</a:t>
            </a:r>
            <a:r>
              <a:rPr lang="zh-CN" altLang="en-US" b="1" dirty="0" smtClean="0">
                <a:ea typeface="宋体" panose="02010600030101010101" pitchFamily="2" charset="-122"/>
              </a:rPr>
              <a:t>；</a:t>
            </a:r>
            <a:endParaRPr lang="en-US" altLang="zh-CN" b="1" dirty="0" smtClean="0">
              <a:ea typeface="宋体" panose="02010600030101010101" pitchFamily="2" charset="-122"/>
            </a:endParaRPr>
          </a:p>
          <a:p>
            <a:pPr>
              <a:lnSpc>
                <a:spcPct val="90000"/>
              </a:lnSpc>
            </a:pPr>
            <a:endParaRPr lang="zh-CN" altLang="en-US" b="1" dirty="0">
              <a:ea typeface="宋体" panose="02010600030101010101" pitchFamily="2" charset="-122"/>
            </a:endParaRPr>
          </a:p>
          <a:p>
            <a:pPr>
              <a:lnSpc>
                <a:spcPct val="90000"/>
              </a:lnSpc>
            </a:pPr>
            <a:r>
              <a:rPr lang="zh-CN" altLang="en-US" b="1" dirty="0" smtClean="0">
                <a:ea typeface="宋体" panose="02010600030101010101" pitchFamily="2" charset="-122"/>
              </a:rPr>
              <a:t>年</a:t>
            </a:r>
            <a:r>
              <a:rPr lang="zh-CN" altLang="en-US" b="1" dirty="0">
                <a:ea typeface="宋体" panose="02010600030101010101" pitchFamily="2" charset="-122"/>
              </a:rPr>
              <a:t>所得</a:t>
            </a:r>
            <a:r>
              <a:rPr lang="en-US" altLang="zh-CN" b="1" dirty="0">
                <a:ea typeface="宋体" panose="02010600030101010101" pitchFamily="2" charset="-122"/>
              </a:rPr>
              <a:t>12</a:t>
            </a:r>
            <a:r>
              <a:rPr lang="zh-CN" altLang="en-US" b="1" dirty="0">
                <a:ea typeface="宋体" panose="02010600030101010101" pitchFamily="2" charset="-122"/>
              </a:rPr>
              <a:t>万元以上的纳税人，不包括在中国境内无住所，且在一个纳税年度中在中国境内居住不满</a:t>
            </a:r>
            <a:r>
              <a:rPr lang="en-US" altLang="zh-CN" b="1" dirty="0">
                <a:ea typeface="宋体" panose="02010600030101010101" pitchFamily="2" charset="-122"/>
              </a:rPr>
              <a:t>1</a:t>
            </a:r>
            <a:r>
              <a:rPr lang="zh-CN" altLang="en-US" b="1" dirty="0">
                <a:ea typeface="宋体" panose="02010600030101010101" pitchFamily="2" charset="-122"/>
              </a:rPr>
              <a:t>年的个人。</a:t>
            </a:r>
          </a:p>
          <a:p>
            <a:pPr>
              <a:lnSpc>
                <a:spcPct val="90000"/>
              </a:lnSpc>
            </a:pPr>
            <a:r>
              <a:rPr lang="zh-CN" altLang="en-US" b="1" dirty="0">
                <a:ea typeface="宋体" panose="02010600030101010101" pitchFamily="2" charset="-122"/>
              </a:rPr>
              <a:t>从中国境外取得所得的纳税人，是指在中国境内有住所，或者无住所而在一个纳税年度中在中国境内居住满</a:t>
            </a:r>
            <a:r>
              <a:rPr lang="en-US" altLang="zh-CN" b="1" dirty="0">
                <a:ea typeface="宋体" panose="02010600030101010101" pitchFamily="2" charset="-122"/>
              </a:rPr>
              <a:t>1</a:t>
            </a:r>
            <a:r>
              <a:rPr lang="zh-CN" altLang="en-US" b="1" dirty="0">
                <a:ea typeface="宋体" panose="02010600030101010101" pitchFamily="2" charset="-122"/>
              </a:rPr>
              <a:t>年的个人。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3287" y="0"/>
            <a:ext cx="5557838" cy="841375"/>
          </a:xfrm>
        </p:spPr>
        <p:txBody>
          <a:bodyPr/>
          <a:lstStyle/>
          <a:p>
            <a:r>
              <a:rPr lang="zh-CN" altLang="en-US" sz="4000" dirty="0" smtClean="0"/>
              <a:t>个人所得税六项减免</a:t>
            </a:r>
            <a:r>
              <a:rPr lang="en-US" altLang="zh-CN" sz="4000" dirty="0" smtClean="0"/>
              <a:t/>
            </a:r>
            <a:br>
              <a:rPr lang="en-US" altLang="zh-CN" sz="4000" dirty="0" smtClean="0"/>
            </a:br>
            <a:r>
              <a:rPr lang="en-US" altLang="zh-CN" sz="4000" dirty="0" smtClean="0"/>
              <a:t>2022</a:t>
            </a:r>
            <a:r>
              <a:rPr lang="zh-CN" altLang="en-US" sz="4000" dirty="0" smtClean="0"/>
              <a:t>年</a:t>
            </a:r>
            <a:r>
              <a:rPr lang="en-US" altLang="zh-CN" sz="4000" dirty="0" smtClean="0"/>
              <a:t>1</a:t>
            </a:r>
            <a:r>
              <a:rPr lang="zh-CN" altLang="en-US" sz="4000" dirty="0" smtClean="0"/>
              <a:t>月</a:t>
            </a:r>
            <a:r>
              <a:rPr lang="en-US" altLang="zh-CN" sz="4000" dirty="0" smtClean="0"/>
              <a:t>1</a:t>
            </a:r>
            <a:r>
              <a:rPr lang="zh-CN" altLang="en-US" sz="4000" dirty="0" smtClean="0"/>
              <a:t>日最新</a:t>
            </a:r>
            <a:endParaRPr lang="zh-CN" altLang="en-US" sz="4000" dirty="0"/>
          </a:p>
        </p:txBody>
      </p:sp>
      <p:sp>
        <p:nvSpPr>
          <p:cNvPr id="3" name="内容占位符 2"/>
          <p:cNvSpPr>
            <a:spLocks noGrp="1"/>
          </p:cNvSpPr>
          <p:nvPr>
            <p:ph idx="1"/>
          </p:nvPr>
        </p:nvSpPr>
        <p:spPr/>
        <p:txBody>
          <a:bodyPr/>
          <a:lstStyle/>
          <a:p>
            <a:r>
              <a:rPr lang="zh-CN" altLang="en-US" sz="2800" b="1" dirty="0" smtClean="0">
                <a:latin typeface="宋体" pitchFamily="2" charset="-122"/>
                <a:ea typeface="宋体" pitchFamily="2" charset="-122"/>
              </a:rPr>
              <a:t>总要：个人所得税专项附加扣除包括子女教育、继续教育、大病医疗、住房贷款利息或者住房租金、赡养老人等</a:t>
            </a:r>
            <a:r>
              <a:rPr lang="en-US" altLang="zh-CN" sz="2800" b="1" dirty="0" smtClean="0">
                <a:latin typeface="宋体" pitchFamily="2" charset="-122"/>
                <a:ea typeface="宋体" pitchFamily="2" charset="-122"/>
              </a:rPr>
              <a:t>6</a:t>
            </a:r>
            <a:r>
              <a:rPr lang="zh-CN" altLang="en-US" sz="2800" b="1" dirty="0" smtClean="0">
                <a:latin typeface="宋体" pitchFamily="2" charset="-122"/>
                <a:ea typeface="宋体" pitchFamily="2" charset="-122"/>
              </a:rPr>
              <a:t>项。</a:t>
            </a:r>
            <a:endParaRPr lang="en-US" altLang="zh-CN" sz="2800" b="1" dirty="0" smtClean="0">
              <a:latin typeface="宋体" pitchFamily="2" charset="-122"/>
              <a:ea typeface="宋体" pitchFamily="2" charset="-122"/>
            </a:endParaRPr>
          </a:p>
          <a:p>
            <a:r>
              <a:rPr lang="zh-CN" altLang="en-US" sz="2800" b="1" dirty="0" smtClean="0">
                <a:latin typeface="宋体" pitchFamily="2" charset="-122"/>
                <a:ea typeface="宋体" pitchFamily="2" charset="-122"/>
              </a:rPr>
              <a:t>政策：</a:t>
            </a:r>
            <a:r>
              <a:rPr lang="en-US" altLang="zh-CN" sz="2800" dirty="0" smtClean="0"/>
              <a:t>2019</a:t>
            </a:r>
            <a:r>
              <a:rPr lang="zh-CN" altLang="en-US" sz="2800" dirty="0" smtClean="0"/>
              <a:t>年</a:t>
            </a:r>
            <a:r>
              <a:rPr lang="en-US" altLang="zh-CN" sz="2800" dirty="0" smtClean="0"/>
              <a:t>1</a:t>
            </a:r>
            <a:r>
              <a:rPr lang="zh-CN" altLang="en-US" sz="2800" dirty="0" smtClean="0"/>
              <a:t>月</a:t>
            </a:r>
            <a:r>
              <a:rPr lang="en-US" altLang="zh-CN" sz="2800" dirty="0" smtClean="0"/>
              <a:t>1</a:t>
            </a:r>
            <a:r>
              <a:rPr lang="zh-CN" altLang="en-US" sz="2800" dirty="0" smtClean="0"/>
              <a:t>日起，新个税法规定，居民个人的综合所得，以每一纳税年度的收入额减除费用六万元，以及专项扣除后的余额，为应纳税所得额。</a:t>
            </a:r>
            <a:endParaRPr lang="en-US" altLang="zh-CN" sz="2800" b="1" dirty="0" smtClean="0">
              <a:latin typeface="宋体" pitchFamily="2" charset="-122"/>
              <a:ea typeface="宋体" pitchFamily="2" charset="-122"/>
            </a:endParaRPr>
          </a:p>
          <a:p>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3730" name="Picture 2"/>
          <p:cNvPicPr>
            <a:picLocks noGrp="1" noChangeAspect="1" noChangeArrowheads="1"/>
          </p:cNvPicPr>
          <p:nvPr>
            <p:ph idx="1"/>
          </p:nvPr>
        </p:nvPicPr>
        <p:blipFill>
          <a:blip r:embed="rId2" cstate="print"/>
          <a:srcRect/>
          <a:stretch>
            <a:fillRect/>
          </a:stretch>
        </p:blipFill>
        <p:spPr bwMode="auto">
          <a:xfrm>
            <a:off x="0" y="1349328"/>
            <a:ext cx="9536758" cy="432880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4754" name="Picture 2"/>
          <p:cNvPicPr>
            <a:picLocks noGrp="1" noChangeAspect="1" noChangeArrowheads="1"/>
          </p:cNvPicPr>
          <p:nvPr>
            <p:ph idx="1"/>
          </p:nvPr>
        </p:nvPicPr>
        <p:blipFill>
          <a:blip r:embed="rId2" cstate="print"/>
          <a:srcRect/>
          <a:stretch>
            <a:fillRect/>
          </a:stretch>
        </p:blipFill>
        <p:spPr bwMode="auto">
          <a:xfrm>
            <a:off x="-209653" y="1481260"/>
            <a:ext cx="9798834" cy="434435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pPr algn="r"/>
              <a:t>3</a:t>
            </a:fld>
            <a:endParaRPr lang="en-US" altLang="zh-CN" sz="1400" dirty="0">
              <a:latin typeface="Arial" panose="020B0604020202020204" pitchFamily="34" charset="0"/>
            </a:endParaRPr>
          </a:p>
        </p:txBody>
      </p:sp>
      <p:sp>
        <p:nvSpPr>
          <p:cNvPr id="7171" name="页脚占位符 4"/>
          <p:cNvSpPr txBox="1">
            <a:spLocks noGrp="1"/>
          </p:cNvSpPr>
          <p:nvPr/>
        </p:nvSpPr>
        <p:spPr>
          <a:xfrm>
            <a:off x="3124200" y="6245225"/>
            <a:ext cx="2895600" cy="476250"/>
          </a:xfrm>
          <a:prstGeom prst="rect">
            <a:avLst/>
          </a:prstGeom>
          <a:noFill/>
          <a:ln w="9525">
            <a:noFill/>
          </a:ln>
        </p:spPr>
        <p:txBody>
          <a:bodyPr/>
          <a:lstStyle/>
          <a:p>
            <a:pPr algn="ctr"/>
            <a:r>
              <a:rPr lang="zh-CN" altLang="en-US" sz="1400" dirty="0">
                <a:solidFill>
                  <a:srgbClr val="000099"/>
                </a:solidFill>
                <a:latin typeface="Arial" panose="020B0604020202020204" pitchFamily="34" charset="0"/>
              </a:rPr>
              <a:t>个人所得税 </a:t>
            </a:r>
          </a:p>
        </p:txBody>
      </p:sp>
      <p:sp>
        <p:nvSpPr>
          <p:cNvPr id="7172" name="灯片编号占位符 5"/>
          <p:cNvSpPr txBox="1">
            <a:spLocks noGrp="1"/>
          </p:cNvSpPr>
          <p:nvPr/>
        </p:nvSpPr>
        <p:spPr>
          <a:xfrm>
            <a:off x="6553200" y="6245225"/>
            <a:ext cx="2133600" cy="476250"/>
          </a:xfrm>
          <a:prstGeom prst="rect">
            <a:avLst/>
          </a:prstGeom>
          <a:noFill/>
          <a:ln w="9525">
            <a:noFill/>
          </a:ln>
        </p:spPr>
        <p:txBody>
          <a:bodyPr/>
          <a:lstStyle/>
          <a:p>
            <a:pPr algn="r"/>
            <a:fld id="{9A0DB2DC-4C9A-4742-B13C-FB6460FD3503}" type="slidenum">
              <a:rPr lang="en-US" altLang="zh-CN" sz="1400" dirty="0">
                <a:latin typeface="Arial" panose="020B0604020202020204" pitchFamily="34" charset="0"/>
              </a:rPr>
              <a:pPr algn="r"/>
              <a:t>3</a:t>
            </a:fld>
            <a:endParaRPr lang="en-US" altLang="zh-CN" sz="1400" dirty="0">
              <a:latin typeface="Arial" panose="020B0604020202020204" pitchFamily="34" charset="0"/>
            </a:endParaRPr>
          </a:p>
        </p:txBody>
      </p:sp>
      <p:sp>
        <p:nvSpPr>
          <p:cNvPr id="7173" name="Rectangle 2"/>
          <p:cNvSpPr>
            <a:spLocks noGrp="1"/>
          </p:cNvSpPr>
          <p:nvPr>
            <p:ph type="title" idx="4294967295"/>
          </p:nvPr>
        </p:nvSpPr>
        <p:spPr>
          <a:xfrm>
            <a:off x="301625" y="685800"/>
            <a:ext cx="8734425" cy="873125"/>
          </a:xfrm>
        </p:spPr>
        <p:txBody>
          <a:bodyPr vert="horz" wrap="square" lIns="0" tIns="0" rIns="0" bIns="0" anchor="t" anchorCtr="0"/>
          <a:lstStyle/>
          <a:p>
            <a:pPr algn="ctr"/>
            <a:r>
              <a:rPr lang="zh-CN" altLang="x-none" sz="3600" dirty="0" smtClean="0">
                <a:ea typeface="宋体" panose="02010600030101010101" pitchFamily="2" charset="-122"/>
              </a:rPr>
              <a:t>纳税人</a:t>
            </a:r>
            <a:r>
              <a:rPr lang="zh-CN" altLang="x-none" sz="3600" dirty="0">
                <a:ea typeface="宋体" panose="02010600030101010101" pitchFamily="2" charset="-122"/>
              </a:rPr>
              <a:t>及其纳税义务 </a:t>
            </a:r>
          </a:p>
        </p:txBody>
      </p:sp>
      <p:sp>
        <p:nvSpPr>
          <p:cNvPr id="7174" name="Rectangle 3"/>
          <p:cNvSpPr>
            <a:spLocks noGrp="1"/>
          </p:cNvSpPr>
          <p:nvPr>
            <p:ph type="body" idx="4294967295"/>
          </p:nvPr>
        </p:nvSpPr>
        <p:spPr>
          <a:xfrm>
            <a:off x="304800" y="1981200"/>
            <a:ext cx="8540750" cy="3886200"/>
          </a:xfrm>
        </p:spPr>
        <p:txBody>
          <a:bodyPr vert="horz" wrap="square" lIns="0" tIns="0" rIns="0" bIns="0" anchor="t" anchorCtr="0"/>
          <a:lstStyle/>
          <a:p>
            <a:pPr algn="just"/>
            <a:r>
              <a:rPr lang="zh-CN" altLang="en-US" sz="2800" b="1" dirty="0">
                <a:ea typeface="宋体" panose="02010600030101010101" pitchFamily="2" charset="-122"/>
              </a:rPr>
              <a:t>个人所得税的纳税人，包括中国公民、个体工商业户、个人独资企业、合伙企业以及在中国有所得的外籍人员（包括无国籍人员，下同）和香港、澳门、台湾同胞。</a:t>
            </a:r>
          </a:p>
          <a:p>
            <a:pPr algn="just"/>
            <a:r>
              <a:rPr lang="zh-CN" altLang="en-US" sz="2800" b="1" dirty="0">
                <a:ea typeface="宋体" panose="02010600030101010101" pitchFamily="2" charset="-122"/>
              </a:rPr>
              <a:t>依据住所和居住时间两个标准，区分为居民和非居民，分别承担不同的纳税义务。</a:t>
            </a:r>
          </a:p>
          <a:p>
            <a:r>
              <a:rPr lang="zh-CN" altLang="en-US" sz="2800" b="1" dirty="0">
                <a:ea typeface="宋体" panose="02010600030101010101" pitchFamily="2" charset="-122"/>
              </a:rPr>
              <a:t>非居民纳税人承担有限纳税义务，即仅就其来源于中国境内的所得，向中国缴纳个人所得税。</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5778" name="Picture 2"/>
          <p:cNvPicPr>
            <a:picLocks noGrp="1" noChangeAspect="1" noChangeArrowheads="1"/>
          </p:cNvPicPr>
          <p:nvPr>
            <p:ph idx="1"/>
          </p:nvPr>
        </p:nvPicPr>
        <p:blipFill>
          <a:blip r:embed="rId2" cstate="print"/>
          <a:srcRect/>
          <a:stretch>
            <a:fillRect/>
          </a:stretch>
        </p:blipFill>
        <p:spPr bwMode="auto">
          <a:xfrm>
            <a:off x="0" y="1539734"/>
            <a:ext cx="9175761" cy="416789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6802" name="Picture 2"/>
          <p:cNvPicPr>
            <a:picLocks noChangeAspect="1" noChangeArrowheads="1"/>
          </p:cNvPicPr>
          <p:nvPr/>
        </p:nvPicPr>
        <p:blipFill>
          <a:blip r:embed="rId2" cstate="print"/>
          <a:srcRect/>
          <a:stretch>
            <a:fillRect/>
          </a:stretch>
        </p:blipFill>
        <p:spPr bwMode="auto">
          <a:xfrm>
            <a:off x="-411124" y="1137624"/>
            <a:ext cx="9732105" cy="446676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203516" y="1112429"/>
            <a:ext cx="9347516" cy="424123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8850" name="Picture 2"/>
          <p:cNvPicPr>
            <a:picLocks noChangeAspect="1" noChangeArrowheads="1"/>
          </p:cNvPicPr>
          <p:nvPr/>
        </p:nvPicPr>
        <p:blipFill>
          <a:blip r:embed="rId2" cstate="print"/>
          <a:srcRect/>
          <a:stretch>
            <a:fillRect/>
          </a:stretch>
        </p:blipFill>
        <p:spPr bwMode="auto">
          <a:xfrm>
            <a:off x="0" y="995364"/>
            <a:ext cx="9087861" cy="422556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250825" y="549275"/>
            <a:ext cx="8540750" cy="798513"/>
          </a:xfrm>
        </p:spPr>
        <p:txBody>
          <a:bodyPr vert="horz" wrap="square" lIns="0" tIns="0" rIns="0" bIns="0" anchor="t" anchorCtr="0"/>
          <a:lstStyle/>
          <a:p>
            <a:r>
              <a:rPr lang="zh-CN" altLang="en-US" sz="3200" dirty="0" smtClean="0">
                <a:ea typeface="宋体" panose="02010600030101010101" pitchFamily="2" charset="-122"/>
              </a:rPr>
              <a:t>居民</a:t>
            </a:r>
            <a:r>
              <a:rPr lang="zh-CN" altLang="en-US" sz="3200" dirty="0">
                <a:ea typeface="宋体" panose="02010600030101010101" pitchFamily="2" charset="-122"/>
              </a:rPr>
              <a:t>及其纳税义务</a:t>
            </a:r>
          </a:p>
        </p:txBody>
      </p:sp>
      <p:sp>
        <p:nvSpPr>
          <p:cNvPr id="8195" name="Rectangle 3"/>
          <p:cNvSpPr>
            <a:spLocks noGrp="1"/>
          </p:cNvSpPr>
          <p:nvPr>
            <p:ph idx="1"/>
          </p:nvPr>
        </p:nvSpPr>
        <p:spPr>
          <a:xfrm>
            <a:off x="304800" y="1749425"/>
            <a:ext cx="8540750" cy="4897438"/>
          </a:xfrm>
        </p:spPr>
        <p:txBody>
          <a:bodyPr vert="horz" wrap="square" lIns="0" tIns="0" rIns="0" bIns="0" anchor="t" anchorCtr="0"/>
          <a:lstStyle/>
          <a:p>
            <a:pPr>
              <a:lnSpc>
                <a:spcPct val="90000"/>
              </a:lnSpc>
            </a:pPr>
            <a:r>
              <a:rPr lang="zh-CN" altLang="en-US" sz="2400" b="1" dirty="0">
                <a:latin typeface="宋体" panose="02010600030101010101" pitchFamily="2" charset="-122"/>
                <a:ea typeface="宋体" panose="02010600030101010101" pitchFamily="2" charset="-122"/>
              </a:rPr>
              <a:t>根据个人所得税法规定，居民纳税人是指在中国境内有住所，或者无住所而在中国境内居住满</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年的个人。</a:t>
            </a:r>
          </a:p>
          <a:p>
            <a:pPr lvl="1">
              <a:lnSpc>
                <a:spcPct val="90000"/>
              </a:lnSpc>
            </a:pPr>
            <a:r>
              <a:rPr lang="zh-CN" altLang="en-US" b="1" dirty="0">
                <a:latin typeface="宋体" panose="02010600030101010101" pitchFamily="2" charset="-122"/>
                <a:ea typeface="宋体" panose="02010600030101010101" pitchFamily="2" charset="-122"/>
              </a:rPr>
              <a:t>中国境内有住所的个人，是指因户籍、家庭、经济利益关系，而在中国境内习惯性居住的个人。</a:t>
            </a:r>
          </a:p>
          <a:p>
            <a:pPr lvl="2">
              <a:lnSpc>
                <a:spcPct val="90000"/>
              </a:lnSpc>
            </a:pPr>
            <a:r>
              <a:rPr lang="zh-CN" altLang="en-US" b="1" dirty="0">
                <a:latin typeface="宋体" panose="02010600030101010101" pitchFamily="2" charset="-122"/>
                <a:ea typeface="宋体" panose="02010600030101010101" pitchFamily="2" charset="-122"/>
              </a:rPr>
              <a:t>习惯性居住，是指个人因学习、工作、探亲等原因消除之后，没有理由在其他地方继续居留时所要回到的地方，而不是指实际居住或在某一个特定时期内的居住地。</a:t>
            </a:r>
          </a:p>
          <a:p>
            <a:pPr lvl="2">
              <a:lnSpc>
                <a:spcPct val="90000"/>
              </a:lnSpc>
            </a:pPr>
            <a:r>
              <a:rPr lang="zh-CN" altLang="en-US" b="1" dirty="0">
                <a:latin typeface="宋体" panose="02010600030101010101" pitchFamily="2" charset="-122"/>
                <a:ea typeface="宋体" panose="02010600030101010101" pitchFamily="2" charset="-122"/>
              </a:rPr>
              <a:t>在境内居住满</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年，是指在一个纳税年度（即公历</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月</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日起至</a:t>
            </a:r>
            <a:r>
              <a:rPr lang="en-US" altLang="zh-CN" b="1" dirty="0">
                <a:latin typeface="宋体" panose="02010600030101010101" pitchFamily="2" charset="-122"/>
                <a:ea typeface="宋体" panose="02010600030101010101" pitchFamily="2" charset="-122"/>
              </a:rPr>
              <a:t>12</a:t>
            </a:r>
            <a:r>
              <a:rPr lang="zh-CN" altLang="en-US" b="1" dirty="0">
                <a:latin typeface="宋体" panose="02010600030101010101" pitchFamily="2" charset="-122"/>
                <a:ea typeface="宋体" panose="02010600030101010101" pitchFamily="2" charset="-122"/>
              </a:rPr>
              <a:t>月</a:t>
            </a:r>
            <a:r>
              <a:rPr lang="en-US" altLang="zh-CN" b="1" dirty="0">
                <a:latin typeface="宋体" panose="02010600030101010101" pitchFamily="2" charset="-122"/>
                <a:ea typeface="宋体" panose="02010600030101010101" pitchFamily="2" charset="-122"/>
              </a:rPr>
              <a:t>31</a:t>
            </a:r>
            <a:r>
              <a:rPr lang="zh-CN" altLang="en-US" b="1" dirty="0">
                <a:latin typeface="宋体" panose="02010600030101010101" pitchFamily="2" charset="-122"/>
                <a:ea typeface="宋体" panose="02010600030101010101" pitchFamily="2" charset="-122"/>
              </a:rPr>
              <a:t>日止，下同）内，在中国境内居住满</a:t>
            </a:r>
            <a:r>
              <a:rPr lang="en-US" altLang="zh-CN" b="1" dirty="0">
                <a:latin typeface="宋体" panose="02010600030101010101" pitchFamily="2" charset="-122"/>
                <a:ea typeface="宋体" panose="02010600030101010101" pitchFamily="2" charset="-122"/>
              </a:rPr>
              <a:t>365</a:t>
            </a:r>
            <a:r>
              <a:rPr lang="zh-CN" altLang="en-US" b="1" dirty="0">
                <a:latin typeface="宋体" panose="02010600030101010101" pitchFamily="2" charset="-122"/>
                <a:ea typeface="宋体" panose="02010600030101010101" pitchFamily="2" charset="-122"/>
              </a:rPr>
              <a:t>日。在计算居住天数时，对临时离境应视同在华居住，不扣减其在华居住的天数。这里所说的临时离境，是指在一个纳税年度内，一次不超过</a:t>
            </a:r>
            <a:r>
              <a:rPr lang="en-US" altLang="zh-CN" b="1" dirty="0">
                <a:latin typeface="宋体" panose="02010600030101010101" pitchFamily="2" charset="-122"/>
                <a:ea typeface="宋体" panose="02010600030101010101" pitchFamily="2" charset="-122"/>
              </a:rPr>
              <a:t>30</a:t>
            </a:r>
            <a:r>
              <a:rPr lang="zh-CN" altLang="en-US" b="1" dirty="0">
                <a:latin typeface="宋体" panose="02010600030101010101" pitchFamily="2" charset="-122"/>
                <a:ea typeface="宋体" panose="02010600030101010101" pitchFamily="2" charset="-122"/>
              </a:rPr>
              <a:t>日或者多次累计不超过</a:t>
            </a:r>
            <a:r>
              <a:rPr lang="en-US" altLang="zh-CN" b="1" dirty="0">
                <a:latin typeface="宋体" panose="02010600030101010101" pitchFamily="2" charset="-122"/>
                <a:ea typeface="宋体" panose="02010600030101010101" pitchFamily="2" charset="-122"/>
              </a:rPr>
              <a:t>90</a:t>
            </a:r>
            <a:r>
              <a:rPr lang="zh-CN" altLang="en-US" b="1" dirty="0">
                <a:latin typeface="宋体" panose="02010600030101010101" pitchFamily="2" charset="-122"/>
                <a:ea typeface="宋体" panose="02010600030101010101" pitchFamily="2" charset="-122"/>
              </a:rPr>
              <a:t>日的离境。</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idx="1"/>
          </p:nvPr>
        </p:nvSpPr>
        <p:spPr>
          <a:xfrm>
            <a:off x="290513" y="1554163"/>
            <a:ext cx="8540750" cy="4891087"/>
          </a:xfrm>
        </p:spPr>
        <p:txBody>
          <a:bodyPr vert="horz" wrap="square" lIns="0" tIns="0" rIns="0" bIns="0" anchor="t" anchorCtr="0"/>
          <a:lstStyle/>
          <a:p>
            <a:pPr>
              <a:lnSpc>
                <a:spcPct val="90000"/>
              </a:lnSpc>
            </a:pPr>
            <a:r>
              <a:rPr lang="zh-CN" altLang="en-US" sz="2400" b="1" dirty="0">
                <a:ea typeface="宋体" panose="02010600030101010101" pitchFamily="2" charset="-122"/>
              </a:rPr>
              <a:t>居民纳税人负有无限纳税义务。</a:t>
            </a:r>
          </a:p>
          <a:p>
            <a:pPr>
              <a:lnSpc>
                <a:spcPct val="90000"/>
              </a:lnSpc>
            </a:pPr>
            <a:r>
              <a:rPr lang="zh-CN" altLang="en-US" sz="2400" b="1" dirty="0">
                <a:ea typeface="宋体" panose="02010600030101010101" pitchFamily="2" charset="-122"/>
              </a:rPr>
              <a:t>其所取得的应纳税所得，无论是来源于中国境内还是中国境外任何地方，都要在中国缴纳个人所得税。</a:t>
            </a:r>
          </a:p>
          <a:p>
            <a:pPr>
              <a:lnSpc>
                <a:spcPct val="110000"/>
              </a:lnSpc>
            </a:pPr>
            <a:r>
              <a:rPr lang="zh-CN" altLang="en-US" sz="2400" b="1" dirty="0">
                <a:latin typeface="宋体" panose="02010600030101010101" pitchFamily="2" charset="-122"/>
                <a:ea typeface="宋体" panose="02010600030101010101" pitchFamily="2" charset="-122"/>
              </a:rPr>
              <a:t>但在境内居住满</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年而不超过</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年的个人，其在中国境内工作期间取得的由中国境内企业或个人雇主支付和由中国境外企业或个人雇主支付的工资薪金，均应申报缴纳个人所得税</a:t>
            </a:r>
            <a:r>
              <a:rPr lang="zh-CN" altLang="en-US" sz="2400" b="1" dirty="0" smtClean="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a:p>
            <a:pPr>
              <a:lnSpc>
                <a:spcPct val="110000"/>
              </a:lnSpc>
            </a:pPr>
            <a:r>
              <a:rPr lang="zh-CN" altLang="en-US" sz="2400" b="1" dirty="0">
                <a:latin typeface="宋体" panose="02010600030101010101" pitchFamily="2" charset="-122"/>
                <a:ea typeface="宋体" panose="02010600030101010101" pitchFamily="2" charset="-122"/>
              </a:rPr>
              <a:t>在中国境内居住超过五年的个人，从第</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年起，应当就其来源于中国境外的全部所得缴纳个人所得税。</a:t>
            </a:r>
          </a:p>
          <a:p>
            <a:pPr lvl="1">
              <a:lnSpc>
                <a:spcPct val="110000"/>
              </a:lnSpc>
            </a:pPr>
            <a:r>
              <a:rPr lang="zh-CN" altLang="en-US" b="1" dirty="0">
                <a:latin typeface="宋体" panose="02010600030101010101" pitchFamily="2" charset="-122"/>
                <a:ea typeface="宋体" panose="02010600030101010101" pitchFamily="2" charset="-122"/>
              </a:rPr>
              <a:t>个人在中国境内居住满</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年，是指个人在中国境内连续居住满</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年，即在连续</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年中每一纳税年度内均居住满</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2152650" y="71438"/>
            <a:ext cx="6542088" cy="841375"/>
          </a:xfrm>
        </p:spPr>
        <p:txBody>
          <a:bodyPr vert="horz" wrap="square" lIns="0" tIns="0" rIns="0" bIns="0" anchor="t" anchorCtr="0"/>
          <a:lstStyle/>
          <a:p>
            <a:r>
              <a:rPr lang="zh-CN" altLang="en-US" sz="3600" dirty="0" smtClean="0">
                <a:ea typeface="宋体" panose="02010600030101010101" pitchFamily="2" charset="-122"/>
              </a:rPr>
              <a:t>非</a:t>
            </a:r>
            <a:r>
              <a:rPr lang="zh-CN" altLang="en-US" sz="3600" dirty="0">
                <a:ea typeface="宋体" panose="02010600030101010101" pitchFamily="2" charset="-122"/>
              </a:rPr>
              <a:t>居民及其纳税义务</a:t>
            </a:r>
          </a:p>
        </p:txBody>
      </p:sp>
      <p:sp>
        <p:nvSpPr>
          <p:cNvPr id="10243" name="Rectangle 3"/>
          <p:cNvSpPr>
            <a:spLocks noGrp="1"/>
          </p:cNvSpPr>
          <p:nvPr>
            <p:ph idx="1"/>
          </p:nvPr>
        </p:nvSpPr>
        <p:spPr>
          <a:xfrm>
            <a:off x="457200" y="1628775"/>
            <a:ext cx="8229600" cy="4498975"/>
          </a:xfrm>
        </p:spPr>
        <p:txBody>
          <a:bodyPr vert="horz" wrap="square" lIns="0" tIns="0" rIns="0" bIns="0" anchor="t" anchorCtr="0"/>
          <a:lstStyle/>
          <a:p>
            <a:r>
              <a:rPr lang="zh-CN" altLang="en-US" sz="2400" b="1" dirty="0">
                <a:ea typeface="宋体" panose="02010600030101010101" pitchFamily="2" charset="-122"/>
              </a:rPr>
              <a:t>非居民纳税人，是指不具备居民纳税人条件而又有来源于中国境内所得的个人，即在中国境内无住所又不居住的，或无住所且居住不满一年的个人。 </a:t>
            </a:r>
          </a:p>
          <a:p>
            <a:pPr>
              <a:lnSpc>
                <a:spcPct val="110000"/>
              </a:lnSpc>
            </a:pPr>
            <a:r>
              <a:rPr lang="zh-CN" altLang="en-US" sz="2400" b="1" dirty="0">
                <a:latin typeface="宋体" panose="02010600030101010101" pitchFamily="2" charset="-122"/>
                <a:ea typeface="宋体" panose="02010600030101010101" pitchFamily="2" charset="-122"/>
              </a:rPr>
              <a:t>非居民纳税人承担有限纳税义务，即仅就其来源于中国境内的所得，向中国缴纳个人所得税。</a:t>
            </a:r>
          </a:p>
          <a:p>
            <a:pPr>
              <a:lnSpc>
                <a:spcPct val="110000"/>
              </a:lnSpc>
            </a:pPr>
            <a:r>
              <a:rPr lang="zh-CN" altLang="en-US" sz="2400" b="1" dirty="0">
                <a:latin typeface="宋体" panose="02010600030101010101" pitchFamily="2" charset="-122"/>
                <a:ea typeface="宋体" panose="02010600030101010101" pitchFamily="2" charset="-122"/>
              </a:rPr>
              <a:t>但是，对在一个纳税年度中在中国境内连续或累计工作不超过</a:t>
            </a:r>
            <a:r>
              <a:rPr lang="en-US" altLang="zh-CN" sz="2400" b="1" dirty="0">
                <a:latin typeface="宋体" panose="02010600030101010101" pitchFamily="2" charset="-122"/>
                <a:ea typeface="宋体" panose="02010600030101010101" pitchFamily="2" charset="-122"/>
              </a:rPr>
              <a:t>90</a:t>
            </a:r>
            <a:r>
              <a:rPr lang="zh-CN" altLang="en-US" sz="2400" b="1" dirty="0">
                <a:latin typeface="宋体" panose="02010600030101010101" pitchFamily="2" charset="-122"/>
                <a:ea typeface="宋体" panose="02010600030101010101" pitchFamily="2" charset="-122"/>
              </a:rPr>
              <a:t>日或与中国有税收协定的国家的居民在中国境内连续或累计居住不超过</a:t>
            </a:r>
            <a:r>
              <a:rPr lang="en-US" altLang="zh-CN" sz="2400" b="1" dirty="0">
                <a:latin typeface="宋体" panose="02010600030101010101" pitchFamily="2" charset="-122"/>
                <a:ea typeface="宋体" panose="02010600030101010101" pitchFamily="2" charset="-122"/>
              </a:rPr>
              <a:t>183</a:t>
            </a:r>
            <a:r>
              <a:rPr lang="zh-CN" altLang="en-US" sz="2400" b="1" dirty="0">
                <a:latin typeface="宋体" panose="02010600030101010101" pitchFamily="2" charset="-122"/>
                <a:ea typeface="宋体" panose="02010600030101010101" pitchFamily="2" charset="-122"/>
              </a:rPr>
              <a:t>日的个人，由中国境外雇主支付并且不是由该雇主的中国境内机构负担的工资薪金，免于申报缴纳个人所得税。</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357188"/>
            <a:ext cx="8229600" cy="741362"/>
          </a:xfrm>
        </p:spPr>
        <p:txBody>
          <a:bodyPr vert="horz" wrap="square" lIns="0" tIns="0" rIns="0" bIns="0" anchor="t" anchorCtr="0"/>
          <a:lstStyle/>
          <a:p>
            <a:r>
              <a:rPr lang="zh-CN" altLang="x-none" sz="3600" dirty="0">
                <a:latin typeface="宋体" panose="02010600030101010101" pitchFamily="2" charset="-122"/>
                <a:ea typeface="宋体" panose="02010600030101010101" pitchFamily="2" charset="-122"/>
              </a:rPr>
              <a:t>来源于中国境内的所得</a:t>
            </a:r>
          </a:p>
        </p:txBody>
      </p:sp>
      <p:sp>
        <p:nvSpPr>
          <p:cNvPr id="11267" name="Rectangle 3"/>
          <p:cNvSpPr>
            <a:spLocks noGrp="1"/>
          </p:cNvSpPr>
          <p:nvPr>
            <p:ph idx="1"/>
          </p:nvPr>
        </p:nvSpPr>
        <p:spPr>
          <a:xfrm>
            <a:off x="304800" y="1557338"/>
            <a:ext cx="8540750" cy="4824412"/>
          </a:xfrm>
        </p:spPr>
        <p:txBody>
          <a:bodyPr vert="horz" wrap="square" lIns="0" tIns="0" rIns="0" bIns="0" anchor="t" anchorCtr="0"/>
          <a:lstStyle/>
          <a:p>
            <a:pPr>
              <a:lnSpc>
                <a:spcPct val="110000"/>
              </a:lnSpc>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在中国境内的公司、企业、事业单位、机关、社会团体、部队、学校等单位或经济组织中任职、受雇，而取得的工资、薪金所得。属于来源于中国境内的工资薪金所得应为个人实际在中国境内工作期间取得的工资、薪金，个人实际在中国境外工作期间取得的工资薪金，不论是由中国境内还是境外企业或个人雇主支付的，均属于来源于中国境外所得。</a:t>
            </a:r>
          </a:p>
          <a:p>
            <a:pPr>
              <a:lnSpc>
                <a:spcPct val="110000"/>
              </a:lnSpc>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，在中国境内提供各种劳务，而取得的劳务报酬所得。</a:t>
            </a:r>
          </a:p>
          <a:p>
            <a:pPr>
              <a:lnSpc>
                <a:spcPct val="110000"/>
              </a:lnSpc>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，在中国境内从事生产、经营活动，而取得的所得。</a:t>
            </a:r>
          </a:p>
          <a:p>
            <a:pPr>
              <a:lnSpc>
                <a:spcPct val="110000"/>
              </a:lnSpc>
            </a:pP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，个人出租的财产，被承租人在中国境内使用，而取得的财产租赁所得。</a:t>
            </a:r>
            <a:endParaRPr lang="zh-CN" altLang="en-US" b="1"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357188"/>
            <a:ext cx="8229600" cy="206375"/>
          </a:xfrm>
        </p:spPr>
        <p:txBody>
          <a:bodyPr vert="horz" wrap="square" lIns="0" tIns="0" rIns="0" bIns="0" anchor="t" anchorCtr="0"/>
          <a:lstStyle/>
          <a:p>
            <a:endParaRPr lang="zh-CN" altLang="zh-CN" dirty="0">
              <a:ea typeface="宋体" panose="02010600030101010101" pitchFamily="2" charset="-122"/>
            </a:endParaRPr>
          </a:p>
        </p:txBody>
      </p:sp>
      <p:sp>
        <p:nvSpPr>
          <p:cNvPr id="12291" name="Rectangle 3"/>
          <p:cNvSpPr>
            <a:spLocks noGrp="1"/>
          </p:cNvSpPr>
          <p:nvPr>
            <p:ph idx="1"/>
          </p:nvPr>
        </p:nvSpPr>
        <p:spPr>
          <a:xfrm>
            <a:off x="274638" y="1606550"/>
            <a:ext cx="8540750" cy="4705350"/>
          </a:xfrm>
        </p:spPr>
        <p:txBody>
          <a:bodyPr vert="horz" wrap="square" lIns="0" tIns="0" rIns="0" bIns="0" anchor="t" anchorCtr="0"/>
          <a:lstStyle/>
          <a:p>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，转让中国境内的房屋、建筑物、土地使用权，以及在中国境内转让其他财产，而取得的财产转让所得。</a:t>
            </a:r>
          </a:p>
          <a:p>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，提供在中国境内使用的专利权、专有技术、商标权、著作权以及其他各种特许权利，而取得的特许权使用费所得。</a:t>
            </a:r>
          </a:p>
          <a:p>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，因持有中国的各种债券、股票、股权，而从中国境内的公司、企业或其他经济组织以及个人取得的利息、股息、红利所得。</a:t>
            </a:r>
          </a:p>
          <a:p>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，在中国境内参加各种竞赛活动取得名次的奖金所得；参加中国境内有关部门和单位组织的有奖活动而取得的中奖所得；购买中国境内有关部门和单位发行的彩票取得的中彩所得。</a:t>
            </a:r>
          </a:p>
          <a:p>
            <a:r>
              <a:rPr lang="en-US" altLang="zh-CN" sz="2400" b="1" dirty="0">
                <a:latin typeface="宋体" panose="02010600030101010101" pitchFamily="2" charset="-122"/>
                <a:ea typeface="宋体" panose="02010600030101010101" pitchFamily="2" charset="-122"/>
              </a:rPr>
              <a:t>9</a:t>
            </a:r>
            <a:r>
              <a:rPr lang="zh-CN" altLang="en-US" sz="2400" b="1" dirty="0">
                <a:latin typeface="宋体" panose="02010600030101010101" pitchFamily="2" charset="-122"/>
                <a:ea typeface="宋体" panose="02010600030101010101" pitchFamily="2" charset="-122"/>
              </a:rPr>
              <a:t>，在中国境内以图书、报刊方式出版、发表作品，取得的稿酬所得。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7"/>
          <p:cNvSpPr>
            <a:spLocks noGrp="1"/>
          </p:cNvSpPr>
          <p:nvPr>
            <p:ph type="title" idx="4294967295"/>
          </p:nvPr>
        </p:nvSpPr>
        <p:spPr>
          <a:xfrm>
            <a:off x="301625" y="620713"/>
            <a:ext cx="8540750" cy="431800"/>
          </a:xfrm>
        </p:spPr>
        <p:txBody>
          <a:bodyPr vert="horz" wrap="square" lIns="0" tIns="0" rIns="0" bIns="0" anchor="t" anchorCtr="0"/>
          <a:lstStyle/>
          <a:p>
            <a:r>
              <a:rPr lang="zh-CN" altLang="x-none" sz="3200" dirty="0">
                <a:ea typeface="宋体" panose="02010600030101010101" pitchFamily="2" charset="-122"/>
              </a:rPr>
              <a:t>居民、非居民的工薪个人所得税纳税责任</a:t>
            </a:r>
            <a:r>
              <a:rPr lang="zh-CN" altLang="x-none" sz="4000" dirty="0">
                <a:ea typeface="宋体" panose="02010600030101010101" pitchFamily="2" charset="-122"/>
              </a:rPr>
              <a:t> </a:t>
            </a:r>
          </a:p>
        </p:txBody>
      </p:sp>
      <p:graphicFrame>
        <p:nvGraphicFramePr>
          <p:cNvPr id="12291" name="Group 3"/>
          <p:cNvGraphicFramePr>
            <a:graphicFrameLocks noGrp="1"/>
          </p:cNvGraphicFramePr>
          <p:nvPr/>
        </p:nvGraphicFramePr>
        <p:xfrm>
          <a:off x="428625" y="1428750"/>
          <a:ext cx="8072438" cy="4829810"/>
        </p:xfrm>
        <a:graphic>
          <a:graphicData uri="http://schemas.openxmlformats.org/drawingml/2006/table">
            <a:tbl>
              <a:tblPr/>
              <a:tblGrid>
                <a:gridCol w="1614488"/>
                <a:gridCol w="1614487"/>
                <a:gridCol w="1614488"/>
                <a:gridCol w="1614487"/>
                <a:gridCol w="1614488"/>
              </a:tblGrid>
              <a:tr h="711200">
                <a:tc>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1" i="0" u="none" strike="noStrike" cap="none" normalizeH="0" baseline="0" dirty="0" smtClean="0">
                        <a:ln>
                          <a:noFill/>
                        </a:ln>
                        <a:solidFill>
                          <a:schemeClr val="tx1"/>
                        </a:solidFill>
                        <a:effectLst/>
                        <a:latin typeface="Calibri" panose="020F0502020204030204" pitchFamily="34"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境内所得</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境内工作期</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境外所得</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境外工作期</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r>
              <a:tr h="711200">
                <a:tc>
                  <a: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Calibri" panose="020F0502020204030204" pitchFamily="34"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境内支付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境外支付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境内支付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境外支付</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黑体" panose="02010609060101010101" pitchFamily="49" charset="-122"/>
                          <a:ea typeface="隶书" panose="02010509060101010101" pitchFamily="49" charset="-122"/>
                          <a:cs typeface="Times New Roman" panose="02020603050405020304" pitchFamily="18" charset="0"/>
                        </a:rPr>
                        <a:t>90(183)</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天以下</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620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黑体" panose="02010609060101010101" pitchFamily="49" charset="-122"/>
                          <a:ea typeface="隶书" panose="02010509060101010101" pitchFamily="49" charset="-122"/>
                          <a:cs typeface="Times New Roman" panose="02020603050405020304" pitchFamily="18" charset="0"/>
                        </a:rPr>
                        <a:t>90(183)</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天－</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(275)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黑体" panose="02010609060101010101" pitchFamily="49" charset="-122"/>
                          <a:ea typeface="隶书" panose="02010509060101010101" pitchFamily="49" charset="-122"/>
                          <a:cs typeface="Times New Roman" panose="02020603050405020304" pitchFamily="18" charset="0"/>
                        </a:rPr>
                        <a:t>1</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r>
                        <a:rPr kumimoji="0" 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免税</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smtClean="0">
                          <a:ln>
                            <a:noFill/>
                          </a:ln>
                          <a:solidFill>
                            <a:schemeClr val="tx1"/>
                          </a:solidFill>
                          <a:effectLst/>
                          <a:latin typeface="黑体" panose="02010609060101010101" pitchFamily="49" charset="-122"/>
                          <a:ea typeface="隶书" panose="02010509060101010101" pitchFamily="49" charset="-122"/>
                          <a:cs typeface="Times New Roman" panose="02020603050405020304" pitchFamily="18" charset="0"/>
                        </a:rPr>
                        <a:t>5</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年以上</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r>
                        <a:rPr kumimoji="0" lang="en-US" sz="2400" b="1" i="0" u="none" strike="noStrike" cap="none" normalizeH="0" baseline="0" smtClean="0">
                          <a:ln>
                            <a:noFill/>
                          </a:ln>
                          <a:solidFill>
                            <a:schemeClr val="tx1"/>
                          </a:solidFill>
                          <a:effectLst/>
                          <a:latin typeface="宋体" panose="02010600030101010101" pitchFamily="2" charset="-122"/>
                          <a:ea typeface="黑体" panose="02010609060101010101" pitchFamily="49" charset="-122"/>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征税</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A4NzIyN2MxYTlmMzQ1NGE2MjU5NWRkMjhlOGMxYTAifQ=="/>
</p:tagLst>
</file>

<file path=ppt/theme/theme1.xml><?xml version="1.0" encoding="utf-8"?>
<a:theme xmlns:a="http://schemas.openxmlformats.org/drawingml/2006/main" name="1_Office Theme">
  <a:themeElements>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1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1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2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2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Theme">
  <a:themeElements>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3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Office Theme">
  <a:themeElements>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fontScheme name="4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rgbClr val="1CFC41"/>
            </a:solidFill>
            <a:effectLst/>
            <a:latin typeface="Arial" panose="020B0604020202020204" pitchFamily="34" charset="0"/>
            <a:ea typeface="宋体" panose="02010600030101010101" pitchFamily="2" charset="-122"/>
          </a:defRPr>
        </a:defPPr>
      </a:lstStyle>
    </a:lnDef>
  </a:objectDefaults>
  <a:extraClrSchemeLst>
    <a:extraClrScheme>
      <a:clrScheme name="4_Office Theme 1">
        <a:dk1>
          <a:srgbClr val="000000"/>
        </a:dk1>
        <a:lt1>
          <a:srgbClr val="FFFFFF"/>
        </a:lt1>
        <a:dk2>
          <a:srgbClr val="401579"/>
        </a:dk2>
        <a:lt2>
          <a:srgbClr val="C0C0C0"/>
        </a:lt2>
        <a:accent1>
          <a:srgbClr val="21B2DF"/>
        </a:accent1>
        <a:accent2>
          <a:srgbClr val="4848D0"/>
        </a:accent2>
        <a:accent3>
          <a:srgbClr val="FFFFFF"/>
        </a:accent3>
        <a:accent4>
          <a:srgbClr val="000000"/>
        </a:accent4>
        <a:accent5>
          <a:srgbClr val="ABD5EC"/>
        </a:accent5>
        <a:accent6>
          <a:srgbClr val="4040BC"/>
        </a:accent6>
        <a:hlink>
          <a:srgbClr val="8182DF"/>
        </a:hlink>
        <a:folHlink>
          <a:srgbClr val="DD3B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4220</Words>
  <Application>Microsoft Office PowerPoint</Application>
  <PresentationFormat>全屏显示(4:3)</PresentationFormat>
  <Paragraphs>176</Paragraphs>
  <Slides>33</Slides>
  <Notes>0</Notes>
  <HiddenSlides>0</HiddenSlides>
  <MMClips>0</MMClips>
  <ScaleCrop>false</ScaleCrop>
  <HeadingPairs>
    <vt:vector size="6" baseType="variant">
      <vt:variant>
        <vt:lpstr>主题</vt:lpstr>
      </vt:variant>
      <vt:variant>
        <vt:i4>4</vt:i4>
      </vt:variant>
      <vt:variant>
        <vt:lpstr>嵌入 OLE 服务器</vt:lpstr>
      </vt:variant>
      <vt:variant>
        <vt:i4>0</vt:i4>
      </vt:variant>
      <vt:variant>
        <vt:lpstr>幻灯片标题</vt:lpstr>
      </vt:variant>
      <vt:variant>
        <vt:i4>33</vt:i4>
      </vt:variant>
    </vt:vector>
  </HeadingPairs>
  <TitlesOfParts>
    <vt:vector size="37" baseType="lpstr">
      <vt:lpstr>1_Office Theme</vt:lpstr>
      <vt:lpstr>2_Office Theme</vt:lpstr>
      <vt:lpstr>3_Office Theme</vt:lpstr>
      <vt:lpstr>4_Office Theme</vt:lpstr>
      <vt:lpstr>幻灯片 1</vt:lpstr>
      <vt:lpstr>重大变革</vt:lpstr>
      <vt:lpstr>纳税人及其纳税义务 </vt:lpstr>
      <vt:lpstr>居民及其纳税义务</vt:lpstr>
      <vt:lpstr>幻灯片 5</vt:lpstr>
      <vt:lpstr>非居民及其纳税义务</vt:lpstr>
      <vt:lpstr>来源于中国境内的所得</vt:lpstr>
      <vt:lpstr>幻灯片 8</vt:lpstr>
      <vt:lpstr>居民、非居民的工薪个人所得税纳税责任 </vt:lpstr>
      <vt:lpstr>(三)、个人所得税征税对象范围</vt:lpstr>
      <vt:lpstr>二、  分项目个人所得税的具体征税规定  &lt;一&gt;、工资、薪金所得</vt:lpstr>
      <vt:lpstr>工资、薪金个人所得税税率表  （2019年1月1日起适用）</vt:lpstr>
      <vt:lpstr>（四）应纳税额的计算</vt:lpstr>
      <vt:lpstr>幻灯片 14</vt:lpstr>
      <vt:lpstr>幻灯片 15</vt:lpstr>
      <vt:lpstr>幻灯片 16</vt:lpstr>
      <vt:lpstr>幻灯片 17</vt:lpstr>
      <vt:lpstr>幻灯片 18</vt:lpstr>
      <vt:lpstr>个人劳务报酬所得</vt:lpstr>
      <vt:lpstr>幻灯片 20</vt:lpstr>
      <vt:lpstr>劳务报酬所得税率表</vt:lpstr>
      <vt:lpstr>（三）应纳税所得额的确定</vt:lpstr>
      <vt:lpstr>（四）应纳税额的计算</vt:lpstr>
      <vt:lpstr>幻灯片 24</vt:lpstr>
      <vt:lpstr>个人所得税/综合所得年度汇算清缴 </vt:lpstr>
      <vt:lpstr>幻灯片 26</vt:lpstr>
      <vt:lpstr>个人所得税六项减免 2022年1月1日最新</vt:lpstr>
      <vt:lpstr>幻灯片 28</vt:lpstr>
      <vt:lpstr>幻灯片 29</vt:lpstr>
      <vt:lpstr>幻灯片 30</vt:lpstr>
      <vt:lpstr>幻灯片 31</vt:lpstr>
      <vt:lpstr>幻灯片 32</vt:lpstr>
      <vt:lpstr>幻灯片 33</vt:lpstr>
    </vt:vector>
  </TitlesOfParts>
  <Manager>Kathy@CreativeTemplateSolutions.com</Manager>
  <Company>CTS Creative Template Solutions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Ferry Template</dc:title>
  <dc:subject>PowerPoint Template</dc:subject>
  <dc:creator>Presentation Helper</dc:creator>
  <dc:description>Created by Kathy Kensche</dc:description>
  <cp:lastModifiedBy>Administrator</cp:lastModifiedBy>
  <cp:revision>84</cp:revision>
  <dcterms:created xsi:type="dcterms:W3CDTF">2007-05-31T17:14:00Z</dcterms:created>
  <dcterms:modified xsi:type="dcterms:W3CDTF">2023-12-19T08:17:40Z</dcterms:modified>
  <cp:category>Transport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776CAA2BF24C460887ECA0B7A47C1626</vt:lpwstr>
  </property>
</Properties>
</file>