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57"/>
  </p:notesMasterIdLst>
  <p:handoutMasterIdLst>
    <p:handoutMasterId r:id="rId58"/>
  </p:handoutMasterIdLst>
  <p:sldIdLst>
    <p:sldId id="539" r:id="rId2"/>
    <p:sldId id="378" r:id="rId3"/>
    <p:sldId id="451" r:id="rId4"/>
    <p:sldId id="517" r:id="rId5"/>
    <p:sldId id="518" r:id="rId6"/>
    <p:sldId id="452" r:id="rId7"/>
    <p:sldId id="453" r:id="rId8"/>
    <p:sldId id="519" r:id="rId9"/>
    <p:sldId id="454" r:id="rId10"/>
    <p:sldId id="455" r:id="rId11"/>
    <p:sldId id="456" r:id="rId12"/>
    <p:sldId id="457" r:id="rId13"/>
    <p:sldId id="458" r:id="rId14"/>
    <p:sldId id="459" r:id="rId15"/>
    <p:sldId id="462" r:id="rId16"/>
    <p:sldId id="520" r:id="rId17"/>
    <p:sldId id="521" r:id="rId18"/>
    <p:sldId id="465" r:id="rId19"/>
    <p:sldId id="463" r:id="rId20"/>
    <p:sldId id="522" r:id="rId21"/>
    <p:sldId id="470" r:id="rId22"/>
    <p:sldId id="471" r:id="rId23"/>
    <p:sldId id="472" r:id="rId24"/>
    <p:sldId id="473" r:id="rId25"/>
    <p:sldId id="474" r:id="rId26"/>
    <p:sldId id="475" r:id="rId27"/>
    <p:sldId id="476" r:id="rId28"/>
    <p:sldId id="478" r:id="rId29"/>
    <p:sldId id="524" r:id="rId30"/>
    <p:sldId id="479" r:id="rId31"/>
    <p:sldId id="481" r:id="rId32"/>
    <p:sldId id="484" r:id="rId33"/>
    <p:sldId id="483" r:id="rId34"/>
    <p:sldId id="280" r:id="rId35"/>
    <p:sldId id="485" r:id="rId36"/>
    <p:sldId id="486" r:id="rId37"/>
    <p:sldId id="488" r:id="rId38"/>
    <p:sldId id="487" r:id="rId39"/>
    <p:sldId id="489" r:id="rId40"/>
    <p:sldId id="491" r:id="rId41"/>
    <p:sldId id="492" r:id="rId42"/>
    <p:sldId id="493" r:id="rId43"/>
    <p:sldId id="494" r:id="rId44"/>
    <p:sldId id="495" r:id="rId45"/>
    <p:sldId id="496" r:id="rId46"/>
    <p:sldId id="497" r:id="rId47"/>
    <p:sldId id="525" r:id="rId48"/>
    <p:sldId id="499" r:id="rId49"/>
    <p:sldId id="502" r:id="rId50"/>
    <p:sldId id="307" r:id="rId51"/>
    <p:sldId id="313" r:id="rId52"/>
    <p:sldId id="540" r:id="rId53"/>
    <p:sldId id="541" r:id="rId54"/>
    <p:sldId id="542" r:id="rId55"/>
    <p:sldId id="543" r:id="rId56"/>
  </p:sldIdLst>
  <p:sldSz cx="9144000" cy="6858000" type="screen4x3"/>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 id="2" name="Rakshit, Nikhil" initials="RN" lastIdx="9" clrIdx="1">
    <p:extLst>
      <p:ext uri="{19B8F6BF-5375-455C-9EA6-DF929625EA0E}">
        <p15:presenceInfo xmlns:p15="http://schemas.microsoft.com/office/powerpoint/2012/main" userId="S-1-5-21-1085031214-2000478354-839522115-3592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8F"/>
    <a:srgbClr val="007FA3"/>
    <a:srgbClr val="001581"/>
    <a:srgbClr val="FDB940"/>
    <a:srgbClr val="82007C"/>
    <a:srgbClr val="99008C"/>
    <a:srgbClr val="C3EBF3"/>
    <a:srgbClr val="595375"/>
    <a:srgbClr val="6B638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5" autoAdjust="0"/>
    <p:restoredTop sz="93451" autoAdjust="0"/>
  </p:normalViewPr>
  <p:slideViewPr>
    <p:cSldViewPr>
      <p:cViewPr varScale="1">
        <p:scale>
          <a:sx n="104" d="100"/>
          <a:sy n="104" d="100"/>
        </p:scale>
        <p:origin x="1952" y="208"/>
      </p:cViewPr>
      <p:guideLst>
        <p:guide orient="horz" pos="2160"/>
        <p:guide pos="2880"/>
      </p:guideLst>
    </p:cSldViewPr>
  </p:slideViewPr>
  <p:outlineViewPr>
    <p:cViewPr>
      <p:scale>
        <a:sx n="33" d="100"/>
        <a:sy n="33" d="100"/>
      </p:scale>
      <p:origin x="0" y="-19464"/>
    </p:cViewPr>
  </p:outlineViewPr>
  <p:notesTextViewPr>
    <p:cViewPr>
      <p:scale>
        <a:sx n="1" d="1"/>
        <a:sy n="1" d="1"/>
      </p:scale>
      <p:origin x="0" y="0"/>
    </p:cViewPr>
  </p:notesTextViewPr>
  <p:sorterViewPr>
    <p:cViewPr>
      <p:scale>
        <a:sx n="100" d="100"/>
        <a:sy n="100" d="100"/>
      </p:scale>
      <p:origin x="0" y="-6522"/>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3/28/24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3/28/24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baike.baidu.com/view/61727.htm" TargetMode="External"/><Relationship Id="rId3" Type="http://schemas.openxmlformats.org/officeDocument/2006/relationships/hyperlink" Target="http://baike.baidu.com/view/172997.htm" TargetMode="External"/><Relationship Id="rId7" Type="http://schemas.openxmlformats.org/officeDocument/2006/relationships/hyperlink" Target="http://baike.baidu.com/view/2249826.htm"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baike.baidu.com/view/402405.htm" TargetMode="External"/><Relationship Id="rId5" Type="http://schemas.openxmlformats.org/officeDocument/2006/relationships/hyperlink" Target="http://baike.baidu.com/view/195818.htm" TargetMode="External"/><Relationship Id="rId4" Type="http://schemas.openxmlformats.org/officeDocument/2006/relationships/hyperlink" Target="http://baike.baidu.com/view/61673.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3236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Only one good</a:t>
            </a:r>
          </a:p>
          <a:p>
            <a:r>
              <a:rPr lang="en-US" altLang="zh-CN" dirty="0"/>
              <a:t>Exit for</a:t>
            </a:r>
            <a:r>
              <a:rPr lang="en-US" altLang="zh-CN" baseline="0" dirty="0"/>
              <a:t> two periods: current and future</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4034819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otherwise ;  </a:t>
            </a:r>
          </a:p>
          <a:p>
            <a:r>
              <a:rPr lang="en-US" altLang="zh-CN" dirty="0"/>
              <a:t>The opposite</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58719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Rsworld</a:t>
            </a:r>
            <a:r>
              <a:rPr lang="zh-CN" altLang="en-US" dirty="0"/>
              <a:t>是</a:t>
            </a:r>
            <a:r>
              <a:rPr lang="en-US" altLang="zh-CN" dirty="0"/>
              <a:t>RS</a:t>
            </a:r>
            <a:r>
              <a:rPr lang="zh-CN" altLang="en-US" dirty="0"/>
              <a:t>和</a:t>
            </a:r>
            <a:r>
              <a:rPr lang="en-US" altLang="zh-CN" dirty="0"/>
              <a:t>RS*</a:t>
            </a:r>
            <a:r>
              <a:rPr lang="zh-CN" altLang="en-US" dirty="0"/>
              <a:t>两条线的加权平均，这可以从数学表达式上推导出来 。</a:t>
            </a:r>
          </a:p>
        </p:txBody>
      </p:sp>
      <p:sp>
        <p:nvSpPr>
          <p:cNvPr id="4" name="灯片编号占位符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69968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Perennial: long</a:t>
            </a:r>
            <a:r>
              <a:rPr lang="en-US" altLang="zh-CN" baseline="0" dirty="0"/>
              <a:t>-time</a:t>
            </a:r>
          </a:p>
          <a:p>
            <a:r>
              <a:rPr lang="en-US" altLang="zh-CN" baseline="0" dirty="0"/>
              <a:t>Controversy: conflict, debate</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96774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t"/>
            <a:r>
              <a:rPr lang="en-US" altLang="zh-CN" sz="1200" kern="1200" dirty="0">
                <a:solidFill>
                  <a:schemeClr val="tx1"/>
                </a:solidFill>
                <a:effectLst/>
                <a:latin typeface="+mn-lt"/>
                <a:ea typeface="+mn-ea"/>
                <a:cs typeface="+mn-cs"/>
              </a:rPr>
              <a:t>Petroleum; crude oil      Iron ore      Natural</a:t>
            </a:r>
            <a:r>
              <a:rPr lang="en-US" altLang="zh-CN" sz="1200" kern="1200" baseline="0" dirty="0">
                <a:solidFill>
                  <a:schemeClr val="tx1"/>
                </a:solidFill>
                <a:effectLst/>
                <a:latin typeface="+mn-lt"/>
                <a:ea typeface="+mn-ea"/>
                <a:cs typeface="+mn-cs"/>
              </a:rPr>
              <a:t> rubber     Coffee bean</a:t>
            </a:r>
          </a:p>
          <a:p>
            <a:pPr fontAlgn="t"/>
            <a:r>
              <a:rPr lang="zh-CN" altLang="en-US" dirty="0">
                <a:effectLst/>
              </a:rPr>
              <a:t>咖啡阿拉比卡价格</a:t>
            </a:r>
            <a:endParaRPr lang="en-US" altLang="zh-CN" dirty="0">
              <a:effectLst/>
            </a:endParaRPr>
          </a:p>
        </p:txBody>
      </p:sp>
      <p:sp>
        <p:nvSpPr>
          <p:cNvPr id="4" name="灯片编号占位符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4121889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6EF401BB-D93D-5F6E-E50C-48D36BBCB9DE}"/>
              </a:ext>
            </a:extLst>
          </p:cNvPr>
          <p:cNvSpPr>
            <a:spLocks noGrp="1" noRot="1" noChangeAspect="1" noTextEdit="1"/>
          </p:cNvSpPr>
          <p:nvPr>
            <p:ph type="sldImg"/>
          </p:nvPr>
        </p:nvSpPr>
        <p:spPr>
          <a:ln/>
        </p:spPr>
      </p:sp>
      <p:sp>
        <p:nvSpPr>
          <p:cNvPr id="30723" name="备注占位符 2">
            <a:extLst>
              <a:ext uri="{FF2B5EF4-FFF2-40B4-BE49-F238E27FC236}">
                <a16:creationId xmlns:a16="http://schemas.microsoft.com/office/drawing/2014/main" id="{B30218E6-9964-D5FE-1566-301A3FDD31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巴格瓦蒂认为，之所以发生贫困化增长，其原因在于</a:t>
            </a:r>
            <a:r>
              <a:rPr lang="zh-CN" altLang="en-US">
                <a:latin typeface="Arial" panose="020B0604020202020204" pitchFamily="34" charset="0"/>
                <a:hlinkClick r:id="rId3" action="ppaction://hlinkfile"/>
              </a:rPr>
              <a:t>技术进步</a:t>
            </a:r>
            <a:r>
              <a:rPr lang="zh-CN" altLang="en-US">
                <a:latin typeface="Arial" panose="020B0604020202020204" pitchFamily="34" charset="0"/>
              </a:rPr>
              <a:t>或要素积累增加所导致的实际产出的增加有可能使价格</a:t>
            </a:r>
            <a:r>
              <a:rPr lang="zh-CN" altLang="en-US">
                <a:latin typeface="Arial" panose="020B0604020202020204" pitchFamily="34" charset="0"/>
                <a:hlinkClick r:id="rId4" action="ppaction://hlinkfile"/>
              </a:rPr>
              <a:t>贸易条件</a:t>
            </a:r>
            <a:r>
              <a:rPr lang="zh-CN" altLang="en-US">
                <a:latin typeface="Arial" panose="020B0604020202020204" pitchFamily="34" charset="0"/>
              </a:rPr>
              <a:t>不利于正在增长的国家。而且价格</a:t>
            </a:r>
            <a:r>
              <a:rPr lang="zh-CN" altLang="en-US">
                <a:latin typeface="Arial" panose="020B0604020202020204" pitchFamily="34" charset="0"/>
                <a:hlinkClick r:id="rId4" action="ppaction://hlinkfile"/>
              </a:rPr>
              <a:t>贸易条件</a:t>
            </a:r>
            <a:r>
              <a:rPr lang="zh-CN" altLang="en-US">
                <a:latin typeface="Arial" panose="020B0604020202020204" pitchFamily="34" charset="0"/>
              </a:rPr>
              <a:t>恶化所造成的损失会超过产出增加所带来的收益，最终使该国的境况不如从前。同时，他认为，贫困化增长的出现是一种极特别的现象，它的发生需要具备以下几个条件：①经济增长必须是偏向出口部门的；②外国对本国出口商品的</a:t>
            </a:r>
            <a:r>
              <a:rPr lang="zh-CN" altLang="en-US">
                <a:latin typeface="Arial" panose="020B0604020202020204" pitchFamily="34" charset="0"/>
                <a:hlinkClick r:id="rId5" action="ppaction://hlinkfile"/>
              </a:rPr>
              <a:t>需求</a:t>
            </a:r>
            <a:r>
              <a:rPr lang="zh-CN" altLang="en-US">
                <a:latin typeface="Arial" panose="020B0604020202020204" pitchFamily="34" charset="0"/>
              </a:rPr>
              <a:t>必须是缺乏弹性的，以致出口供给的扩大一定导致</a:t>
            </a:r>
            <a:r>
              <a:rPr lang="zh-CN" altLang="en-US">
                <a:latin typeface="Arial" panose="020B0604020202020204" pitchFamily="34" charset="0"/>
                <a:hlinkClick r:id="rId6" action="ppaction://hlinkfile"/>
              </a:rPr>
              <a:t>出口价格</a:t>
            </a:r>
            <a:r>
              <a:rPr lang="zh-CN" altLang="en-US">
                <a:latin typeface="Arial" panose="020B0604020202020204" pitchFamily="34" charset="0"/>
              </a:rPr>
              <a:t>的迅速下跌；③该国必须是一个</a:t>
            </a:r>
            <a:r>
              <a:rPr lang="zh-CN" altLang="en-US">
                <a:latin typeface="Arial" panose="020B0604020202020204" pitchFamily="34" charset="0"/>
                <a:hlinkClick r:id="rId7" action="ppaction://hlinkfile"/>
              </a:rPr>
              <a:t>贸易大国</a:t>
            </a:r>
            <a:r>
              <a:rPr lang="zh-CN" altLang="en-US">
                <a:latin typeface="Arial" panose="020B0604020202020204" pitchFamily="34" charset="0"/>
              </a:rPr>
              <a:t>，这样其大幅度的出口扩大必然导致该国价格</a:t>
            </a:r>
            <a:r>
              <a:rPr lang="zh-CN" altLang="en-US">
                <a:latin typeface="Arial" panose="020B0604020202020204" pitchFamily="34" charset="0"/>
                <a:hlinkClick r:id="rId4" action="ppaction://hlinkfile"/>
              </a:rPr>
              <a:t>贸易条件</a:t>
            </a:r>
            <a:r>
              <a:rPr lang="zh-CN" altLang="en-US">
                <a:latin typeface="Arial" panose="020B0604020202020204" pitchFamily="34" charset="0"/>
              </a:rPr>
              <a:t>的恶化；④该国经济严重依赖</a:t>
            </a:r>
            <a:r>
              <a:rPr lang="zh-CN" altLang="en-US">
                <a:latin typeface="Arial" panose="020B0604020202020204" pitchFamily="34" charset="0"/>
                <a:hlinkClick r:id="rId8" action="ppaction://hlinkfile"/>
              </a:rPr>
              <a:t>对外贸易</a:t>
            </a:r>
            <a:r>
              <a:rPr lang="zh-CN" altLang="en-US">
                <a:latin typeface="Arial" panose="020B0604020202020204" pitchFamily="34" charset="0"/>
              </a:rPr>
              <a:t>，贸易条件的大幅度恶化才有可能导致整个社会福利的绝对下降。</a:t>
            </a:r>
            <a:endParaRPr lang="en-US" altLang="zh-CN">
              <a:latin typeface="Arial" panose="020B0604020202020204" pitchFamily="34" charset="0"/>
            </a:endParaRPr>
          </a:p>
          <a:p>
            <a:r>
              <a:rPr lang="zh-CN" altLang="en-US">
                <a:latin typeface="Arial" panose="020B0604020202020204" pitchFamily="34" charset="0"/>
              </a:rPr>
              <a:t>判断一国是否出现贫困化增长的最主要依据就是</a:t>
            </a:r>
            <a:r>
              <a:rPr lang="zh-CN" altLang="en-US">
                <a:latin typeface="Arial" panose="020B0604020202020204" pitchFamily="34" charset="0"/>
                <a:hlinkClick r:id="rId4" action="ppaction://hlinkfile"/>
              </a:rPr>
              <a:t>贸易条件</a:t>
            </a:r>
            <a:r>
              <a:rPr lang="zh-CN" altLang="en-US">
                <a:latin typeface="Arial" panose="020B0604020202020204" pitchFamily="34" charset="0"/>
              </a:rPr>
              <a:t>。</a:t>
            </a:r>
          </a:p>
        </p:txBody>
      </p:sp>
      <p:sp>
        <p:nvSpPr>
          <p:cNvPr id="30724" name="灯片编号占位符 3">
            <a:extLst>
              <a:ext uri="{FF2B5EF4-FFF2-40B4-BE49-F238E27FC236}">
                <a16:creationId xmlns:a16="http://schemas.microsoft.com/office/drawing/2014/main" id="{4DB346FA-E143-79AC-1B18-98D960B5E3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CB1B50E-9081-40C0-AC33-029E7292B4E0}" type="slidenum">
              <a:rPr lang="en-US" altLang="zh-CN"/>
              <a:pPr>
                <a:spcBef>
                  <a:spcPct val="0"/>
                </a:spcBef>
              </a:pPr>
              <a:t>34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we define the terms of trade, we should</a:t>
            </a:r>
            <a:r>
              <a:rPr lang="en-US" altLang="zh-CN" baseline="0" dirty="0"/>
              <a:t> use the ratio of external prices: at which countries exchange goods.</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86840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1200" b="1" dirty="0">
                <a:solidFill>
                  <a:srgbClr val="001581"/>
                </a:solidFill>
                <a:ea typeface="ヒラギノ角ゴ Pro W3" pitchFamily="-84" charset="-128"/>
              </a:rPr>
              <a:t>Intertemporal</a:t>
            </a:r>
            <a:r>
              <a:rPr lang="zh-CN" altLang="en-US" sz="1200" b="1" dirty="0">
                <a:solidFill>
                  <a:srgbClr val="001581"/>
                </a:solidFill>
                <a:ea typeface="ヒラギノ角ゴ Pro W3" pitchFamily="-84" charset="-128"/>
              </a:rPr>
              <a:t>： 跨期                     </a:t>
            </a:r>
            <a:r>
              <a:rPr lang="en-US" altLang="zh-CN" sz="1200" b="1" dirty="0">
                <a:solidFill>
                  <a:srgbClr val="001581"/>
                </a:solidFill>
                <a:ea typeface="ヒラギノ角ゴ Pro W3" pitchFamily="-84" charset="-128"/>
              </a:rPr>
              <a:t>face a trade off between</a:t>
            </a:r>
            <a:r>
              <a:rPr lang="en-US" altLang="zh-CN" sz="1200" b="1" baseline="0" dirty="0">
                <a:solidFill>
                  <a:srgbClr val="001581"/>
                </a:solidFill>
                <a:ea typeface="ヒラギノ角ゴ Pro W3" pitchFamily="-84" charset="-128"/>
              </a:rPr>
              <a:t> current and future consumption</a:t>
            </a:r>
            <a:endParaRPr lang="en-US" altLang="zh-CN" sz="1200" b="1" dirty="0">
              <a:solidFill>
                <a:srgbClr val="001581"/>
              </a:solidFill>
              <a:ea typeface="ヒラギノ角ゴ Pro W3" pitchFamily="-84" charset="-128"/>
            </a:endParaRPr>
          </a:p>
          <a:p>
            <a:r>
              <a:rPr lang="en-US" altLang="zh-CN" sz="1200" b="1" dirty="0">
                <a:solidFill>
                  <a:srgbClr val="001581"/>
                </a:solidFill>
                <a:ea typeface="ヒラギノ角ゴ Pro W3" pitchFamily="-84" charset="-128"/>
              </a:rPr>
              <a:t>You</a:t>
            </a:r>
            <a:r>
              <a:rPr lang="en-US" altLang="zh-CN" sz="1200" b="1" baseline="0" dirty="0">
                <a:solidFill>
                  <a:srgbClr val="001581"/>
                </a:solidFill>
                <a:ea typeface="ヒラギノ角ゴ Pro W3" pitchFamily="-84" charset="-128"/>
              </a:rPr>
              <a:t> can spend your time to wave cloth now, and can invent a machine to wave more cloth in the future.</a:t>
            </a:r>
            <a:endParaRPr lang="en-US" altLang="zh-CN" sz="1200" b="1" dirty="0">
              <a:solidFill>
                <a:srgbClr val="001581"/>
              </a:solidFill>
              <a:ea typeface="ヒラギノ角ゴ Pro W3" pitchFamily="-84" charset="-128"/>
            </a:endParaRPr>
          </a:p>
          <a:p>
            <a:r>
              <a:rPr lang="en-US" altLang="zh-CN" dirty="0"/>
              <a:t>Depict: </a:t>
            </a:r>
            <a:r>
              <a:rPr lang="zh-CN" altLang="en-US" dirty="0"/>
              <a:t>描绘 </a:t>
            </a:r>
            <a:r>
              <a:rPr lang="en-US" altLang="zh-CN" dirty="0"/>
              <a:t>describe, picture, </a:t>
            </a:r>
            <a:r>
              <a:rPr lang="en-US" altLang="zh-CN" dirty="0" err="1"/>
              <a:t>bewrite</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1611164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04280" y="6478010"/>
            <a:ext cx="2133600" cy="182880"/>
          </a:xfrm>
        </p:spPr>
        <p:txBody>
          <a:body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12"/>
          </p:nvPr>
        </p:nvSpPr>
        <p:spPr>
          <a:xfrm>
            <a:off x="8469313" y="6473824"/>
            <a:ext cx="551783" cy="182880"/>
          </a:xfrm>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51437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CN" altLang="en-US"/>
              <a:t>单击此处编辑母版标题样式</a:t>
            </a:r>
            <a:endParaRPr lang="en-US" dirty="0"/>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15204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3/28/24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98102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D40BC864-FD30-6FA6-9CD7-C57E5166E7BD}"/>
              </a:ext>
            </a:extLst>
          </p:cNvPr>
          <p:cNvSpPr>
            <a:spLocks noGrp="1" noChangeArrowheads="1"/>
          </p:cNvSpPr>
          <p:nvPr>
            <p:ph type="dt" sz="half" idx="10"/>
          </p:nvPr>
        </p:nvSpPr>
        <p:spPr>
          <a:ln/>
        </p:spPr>
        <p:txBody>
          <a:bodyPr/>
          <a:lstStyle>
            <a:lvl1pPr>
              <a:defRPr/>
            </a:lvl1pPr>
          </a:lstStyle>
          <a:p>
            <a:fld id="{A9DF6EFB-3F44-496C-A842-1E0B3D3B975A}" type="datetimeFigureOut">
              <a:rPr lang="en-US" smtClean="0"/>
              <a:pPr/>
              <a:t>3/28/24</a:t>
            </a:fld>
            <a:endParaRPr lang="en-US" dirty="0"/>
          </a:p>
        </p:txBody>
      </p:sp>
      <p:sp>
        <p:nvSpPr>
          <p:cNvPr id="5" name="Rectangle 12">
            <a:extLst>
              <a:ext uri="{FF2B5EF4-FFF2-40B4-BE49-F238E27FC236}">
                <a16:creationId xmlns:a16="http://schemas.microsoft.com/office/drawing/2014/main" id="{6FE40CA7-BAE4-1694-F43B-54161AC40AB3}"/>
              </a:ext>
            </a:extLst>
          </p:cNvPr>
          <p:cNvSpPr>
            <a:spLocks noGrp="1" noChangeArrowheads="1"/>
          </p:cNvSpPr>
          <p:nvPr>
            <p:ph type="ftr" sz="quarter" idx="11"/>
          </p:nvPr>
        </p:nvSpPr>
        <p:spPr>
          <a:xfrm>
            <a:off x="3952751" y="6096874"/>
            <a:ext cx="3829297" cy="279915"/>
          </a:xfrm>
          <a:prstGeom prst="rect">
            <a:avLst/>
          </a:prstGeom>
          <a:ln/>
        </p:spPr>
        <p:txBody>
          <a:bodyPr/>
          <a:lstStyle>
            <a:lvl1pPr>
              <a:defRPr/>
            </a:lvl1pPr>
          </a:lstStyle>
          <a:p>
            <a:endParaRPr lang="en-US" dirty="0"/>
          </a:p>
        </p:txBody>
      </p:sp>
      <p:sp>
        <p:nvSpPr>
          <p:cNvPr id="6" name="Rectangle 13">
            <a:extLst>
              <a:ext uri="{FF2B5EF4-FFF2-40B4-BE49-F238E27FC236}">
                <a16:creationId xmlns:a16="http://schemas.microsoft.com/office/drawing/2014/main" id="{A0B2F904-717E-EA24-2B1C-2D79CE57BEF5}"/>
              </a:ext>
            </a:extLst>
          </p:cNvPr>
          <p:cNvSpPr>
            <a:spLocks noGrp="1" noChangeArrowheads="1"/>
          </p:cNvSpPr>
          <p:nvPr>
            <p:ph type="sldNum" sz="quarter" idx="12"/>
          </p:nvPr>
        </p:nvSpPr>
        <p:spPr>
          <a:ln/>
        </p:spPr>
        <p:txBody>
          <a:bodyPr/>
          <a:lstStyle>
            <a:lvl1pPr>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0664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BA6B6D4-85E9-AE3A-382D-9CA020D821E5}"/>
              </a:ext>
            </a:extLst>
          </p:cNvPr>
          <p:cNvSpPr>
            <a:spLocks noGrp="1" noChangeArrowheads="1"/>
          </p:cNvSpPr>
          <p:nvPr>
            <p:ph type="dt" sz="half" idx="10"/>
          </p:nvPr>
        </p:nvSpPr>
        <p:spPr>
          <a:ln/>
        </p:spPr>
        <p:txBody>
          <a:bodyPr/>
          <a:lstStyle>
            <a:lvl1pPr>
              <a:defRPr/>
            </a:lvl1pPr>
          </a:lstStyle>
          <a:p>
            <a:fld id="{A9DF6EFB-3F44-496C-A842-1E0B3D3B975A}" type="datetimeFigureOut">
              <a:rPr lang="en-US" smtClean="0"/>
              <a:pPr/>
              <a:t>3/28/24</a:t>
            </a:fld>
            <a:endParaRPr lang="en-US" dirty="0"/>
          </a:p>
        </p:txBody>
      </p:sp>
      <p:sp>
        <p:nvSpPr>
          <p:cNvPr id="3" name="Rectangle 12">
            <a:extLst>
              <a:ext uri="{FF2B5EF4-FFF2-40B4-BE49-F238E27FC236}">
                <a16:creationId xmlns:a16="http://schemas.microsoft.com/office/drawing/2014/main" id="{5C58400D-B6B0-5C96-249F-4B9D1ED3648A}"/>
              </a:ext>
            </a:extLst>
          </p:cNvPr>
          <p:cNvSpPr>
            <a:spLocks noGrp="1" noChangeArrowheads="1"/>
          </p:cNvSpPr>
          <p:nvPr>
            <p:ph type="ftr" sz="quarter" idx="11"/>
          </p:nvPr>
        </p:nvSpPr>
        <p:spPr>
          <a:xfrm>
            <a:off x="3952751" y="6096874"/>
            <a:ext cx="3829297" cy="279915"/>
          </a:xfrm>
          <a:prstGeom prst="rect">
            <a:avLst/>
          </a:prstGeom>
          <a:ln/>
        </p:spPr>
        <p:txBody>
          <a:bodyPr/>
          <a:lstStyle>
            <a:lvl1pPr>
              <a:defRPr/>
            </a:lvl1pPr>
          </a:lstStyle>
          <a:p>
            <a:endParaRPr lang="en-US" dirty="0"/>
          </a:p>
        </p:txBody>
      </p:sp>
      <p:sp>
        <p:nvSpPr>
          <p:cNvPr id="4" name="Rectangle 13">
            <a:extLst>
              <a:ext uri="{FF2B5EF4-FFF2-40B4-BE49-F238E27FC236}">
                <a16:creationId xmlns:a16="http://schemas.microsoft.com/office/drawing/2014/main" id="{698FAB4E-C969-248D-D50A-B2272A67DB64}"/>
              </a:ext>
            </a:extLst>
          </p:cNvPr>
          <p:cNvSpPr>
            <a:spLocks noGrp="1" noChangeArrowheads="1"/>
          </p:cNvSpPr>
          <p:nvPr>
            <p:ph type="sldNum" sz="quarter" idx="12"/>
          </p:nvPr>
        </p:nvSpPr>
        <p:spPr>
          <a:ln/>
        </p:spPr>
        <p:txBody>
          <a:bodyPr/>
          <a:lstStyle>
            <a:lvl1pPr>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03678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3/28/24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591322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3047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2133601"/>
            <a:ext cx="8229600" cy="32205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200" y="2666999"/>
            <a:ext cx="8229600" cy="38100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Content Placeholder 2"/>
          <p:cNvSpPr>
            <a:spLocks noGrp="1"/>
          </p:cNvSpPr>
          <p:nvPr>
            <p:ph idx="15"/>
          </p:nvPr>
        </p:nvSpPr>
        <p:spPr>
          <a:xfrm>
            <a:off x="457200" y="3259346"/>
            <a:ext cx="8229600" cy="322054"/>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2"/>
          <p:cNvSpPr>
            <a:spLocks noGrp="1"/>
          </p:cNvSpPr>
          <p:nvPr>
            <p:ph idx="16"/>
          </p:nvPr>
        </p:nvSpPr>
        <p:spPr>
          <a:xfrm>
            <a:off x="457200" y="3792746"/>
            <a:ext cx="8229600" cy="322054"/>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Content Placeholder 4"/>
          <p:cNvSpPr>
            <a:spLocks noGrp="1"/>
          </p:cNvSpPr>
          <p:nvPr>
            <p:ph sz="quarter" idx="17"/>
          </p:nvPr>
        </p:nvSpPr>
        <p:spPr>
          <a:xfrm>
            <a:off x="457200" y="4267200"/>
            <a:ext cx="8229600" cy="381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4" name="Content Placeholder 13"/>
          <p:cNvSpPr>
            <a:spLocks noGrp="1"/>
          </p:cNvSpPr>
          <p:nvPr>
            <p:ph sz="quarter" idx="18"/>
          </p:nvPr>
        </p:nvSpPr>
        <p:spPr>
          <a:xfrm>
            <a:off x="457200" y="4800600"/>
            <a:ext cx="8229600" cy="45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6" name="Content Placeholder 15"/>
          <p:cNvSpPr>
            <a:spLocks noGrp="1"/>
          </p:cNvSpPr>
          <p:nvPr>
            <p:ph sz="quarter" idx="19"/>
          </p:nvPr>
        </p:nvSpPr>
        <p:spPr>
          <a:xfrm>
            <a:off x="457200" y="5410200"/>
            <a:ext cx="8229600" cy="45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663379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3/28/24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534975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3/28/24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025481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661110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3/28/24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59006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pic>
        <p:nvPicPr>
          <p:cNvPr id="12" name="Picture 11"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592824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6618123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CN" altLang="en-US"/>
              <a:t>单击此处编辑母版标题样式</a:t>
            </a:r>
            <a:endParaRPr lang="en-US" dirty="0"/>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966004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空白">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3/28/24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4528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pic>
        <p:nvPicPr>
          <p:cNvPr id="12" name="Picture 11"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0412276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剪贴画占位符 3"/>
          <p:cNvSpPr>
            <a:spLocks noGrp="1"/>
          </p:cNvSpPr>
          <p:nvPr>
            <p:ph type="clipArt" sz="half" idx="2"/>
          </p:nvPr>
        </p:nvSpPr>
        <p:spPr>
          <a:xfrm>
            <a:off x="4648200" y="1981200"/>
            <a:ext cx="3810000" cy="4114800"/>
          </a:xfrm>
        </p:spPr>
        <p:txBody>
          <a:bodyPr/>
          <a:lstStyle/>
          <a:p>
            <a:pPr lvl="0"/>
            <a:r>
              <a:rPr lang="zh-CN" altLang="en-US" noProof="0"/>
              <a:t>单击图标添加联机映像</a:t>
            </a:r>
          </a:p>
        </p:txBody>
      </p:sp>
      <p:sp>
        <p:nvSpPr>
          <p:cNvPr id="5" name="日期占位符 4">
            <a:extLst>
              <a:ext uri="{FF2B5EF4-FFF2-40B4-BE49-F238E27FC236}">
                <a16:creationId xmlns:a16="http://schemas.microsoft.com/office/drawing/2014/main" id="{782E1F33-96F7-9302-BCB2-F9A9442A0E79}"/>
              </a:ext>
            </a:extLst>
          </p:cNvPr>
          <p:cNvSpPr>
            <a:spLocks noGrp="1"/>
          </p:cNvSpPr>
          <p:nvPr>
            <p:ph type="dt" sz="half" idx="10"/>
          </p:nvPr>
        </p:nvSpPr>
        <p:spPr>
          <a:xfrm>
            <a:off x="685800" y="6248400"/>
            <a:ext cx="1905000" cy="457200"/>
          </a:xfrm>
        </p:spPr>
        <p:txBody>
          <a:bodyPr/>
          <a:lstStyle>
            <a:lvl1pPr>
              <a:defRPr/>
            </a:lvl1pPr>
          </a:lstStyle>
          <a:p>
            <a:fld id="{A9DF6EFB-3F44-496C-A842-1E0B3D3B975A}" type="datetimeFigureOut">
              <a:rPr lang="en-US" smtClean="0"/>
              <a:pPr/>
              <a:t>3/28/24</a:t>
            </a:fld>
            <a:endParaRPr lang="en-US" dirty="0"/>
          </a:p>
        </p:txBody>
      </p:sp>
      <p:sp>
        <p:nvSpPr>
          <p:cNvPr id="6" name="页脚占位符 5">
            <a:extLst>
              <a:ext uri="{FF2B5EF4-FFF2-40B4-BE49-F238E27FC236}">
                <a16:creationId xmlns:a16="http://schemas.microsoft.com/office/drawing/2014/main" id="{EBCA84B9-8FFB-B2B7-2564-272A8FCA9485}"/>
              </a:ext>
            </a:extLst>
          </p:cNvPr>
          <p:cNvSpPr>
            <a:spLocks noGrp="1"/>
          </p:cNvSpPr>
          <p:nvPr>
            <p:ph type="ftr" sz="quarter" idx="11"/>
          </p:nvPr>
        </p:nvSpPr>
        <p:spPr>
          <a:xfrm>
            <a:off x="3124200" y="6248400"/>
            <a:ext cx="2895600" cy="457200"/>
          </a:xfrm>
        </p:spPr>
        <p:txBody>
          <a:bodyPr/>
          <a:lstStyle>
            <a:lvl1pPr>
              <a:defRPr/>
            </a:lvl1pPr>
          </a:lstStyle>
          <a:p>
            <a:endParaRPr lang="en-US" dirty="0"/>
          </a:p>
        </p:txBody>
      </p:sp>
      <p:sp>
        <p:nvSpPr>
          <p:cNvPr id="7" name="灯片编号占位符 6">
            <a:extLst>
              <a:ext uri="{FF2B5EF4-FFF2-40B4-BE49-F238E27FC236}">
                <a16:creationId xmlns:a16="http://schemas.microsoft.com/office/drawing/2014/main" id="{72823471-717C-A6BC-DBCC-B83A14191B8D}"/>
              </a:ext>
            </a:extLst>
          </p:cNvPr>
          <p:cNvSpPr>
            <a:spLocks noGrp="1"/>
          </p:cNvSpPr>
          <p:nvPr>
            <p:ph type="sldNum" sz="quarter" idx="12"/>
          </p:nvPr>
        </p:nvSpPr>
        <p:spPr>
          <a:xfrm>
            <a:off x="6553200" y="6248400"/>
            <a:ext cx="1905000" cy="457200"/>
          </a:xfrm>
        </p:spPr>
        <p:txBody>
          <a:bodyPr/>
          <a:lstStyle>
            <a:lvl1pPr>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082398904"/>
      </p:ext>
    </p:extLst>
  </p:cSld>
  <p:clrMapOvr>
    <a:masterClrMapping/>
  </p:clrMapOvr>
  <p:transition spd="slow">
    <p:random/>
    <p:sndAc>
      <p:stSnd>
        <p:snd r:embed="rId1" name="camera.wav"/>
      </p:stSnd>
    </p:sndAc>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59EDCEE3-4D1C-5180-D7A1-691C9EB16027}"/>
              </a:ext>
            </a:extLst>
          </p:cNvPr>
          <p:cNvSpPr>
            <a:spLocks noGrp="1" noChangeArrowheads="1"/>
          </p:cNvSpPr>
          <p:nvPr>
            <p:ph type="dt" sz="half" idx="10"/>
          </p:nvPr>
        </p:nvSpPr>
        <p:spPr>
          <a:ln/>
        </p:spPr>
        <p:txBody>
          <a:bodyPr/>
          <a:lstStyle>
            <a:lvl1pPr>
              <a:defRPr/>
            </a:lvl1pPr>
          </a:lstStyle>
          <a:p>
            <a:fld id="{A9DF6EFB-3F44-496C-A842-1E0B3D3B975A}" type="datetimeFigureOut">
              <a:rPr lang="en-US" smtClean="0"/>
              <a:pPr/>
              <a:t>3/28/24</a:t>
            </a:fld>
            <a:endParaRPr lang="en-US" dirty="0"/>
          </a:p>
        </p:txBody>
      </p:sp>
      <p:sp>
        <p:nvSpPr>
          <p:cNvPr id="6" name="Rectangle 5">
            <a:extLst>
              <a:ext uri="{FF2B5EF4-FFF2-40B4-BE49-F238E27FC236}">
                <a16:creationId xmlns:a16="http://schemas.microsoft.com/office/drawing/2014/main" id="{613ED081-363B-250C-2A9D-53A05042ABEB}"/>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6">
            <a:extLst>
              <a:ext uri="{FF2B5EF4-FFF2-40B4-BE49-F238E27FC236}">
                <a16:creationId xmlns:a16="http://schemas.microsoft.com/office/drawing/2014/main" id="{62EEEC72-7706-1FF5-5035-B6C054AD7DFD}"/>
              </a:ext>
            </a:extLst>
          </p:cNvPr>
          <p:cNvSpPr>
            <a:spLocks noGrp="1" noChangeArrowheads="1"/>
          </p:cNvSpPr>
          <p:nvPr>
            <p:ph type="sldNum" sz="quarter" idx="12"/>
          </p:nvPr>
        </p:nvSpPr>
        <p:spPr>
          <a:ln/>
        </p:spPr>
        <p:txBody>
          <a:bodyPr/>
          <a:lstStyle>
            <a:lvl1pPr>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1248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3/28/24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374175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3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3/28/24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365606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3/28/24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888294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98400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Tree>
    <p:extLst>
      <p:ext uri="{BB962C8B-B14F-4D97-AF65-F5344CB8AC3E}">
        <p14:creationId xmlns:p14="http://schemas.microsoft.com/office/powerpoint/2010/main" val="781271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3/28/24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01436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4992794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4771312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3809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2106490"/>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199" y="2606024"/>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Content Placeholder 2"/>
          <p:cNvSpPr>
            <a:spLocks noGrp="1"/>
          </p:cNvSpPr>
          <p:nvPr>
            <p:ph idx="15"/>
          </p:nvPr>
        </p:nvSpPr>
        <p:spPr>
          <a:xfrm>
            <a:off x="457199" y="3122403"/>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2"/>
          <p:cNvSpPr>
            <a:spLocks noGrp="1"/>
          </p:cNvSpPr>
          <p:nvPr>
            <p:ph idx="16"/>
          </p:nvPr>
        </p:nvSpPr>
        <p:spPr>
          <a:xfrm>
            <a:off x="457199" y="3638782"/>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2"/>
          <p:cNvSpPr>
            <a:spLocks noGrp="1"/>
          </p:cNvSpPr>
          <p:nvPr>
            <p:ph idx="17"/>
          </p:nvPr>
        </p:nvSpPr>
        <p:spPr>
          <a:xfrm>
            <a:off x="457199" y="4093981"/>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4" name="Content Placeholder 2"/>
          <p:cNvSpPr>
            <a:spLocks noGrp="1"/>
          </p:cNvSpPr>
          <p:nvPr>
            <p:ph idx="18"/>
          </p:nvPr>
        </p:nvSpPr>
        <p:spPr>
          <a:xfrm>
            <a:off x="457199" y="4515422"/>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5" name="Content Placeholder 2"/>
          <p:cNvSpPr>
            <a:spLocks noGrp="1"/>
          </p:cNvSpPr>
          <p:nvPr>
            <p:ph idx="19"/>
          </p:nvPr>
        </p:nvSpPr>
        <p:spPr>
          <a:xfrm>
            <a:off x="457199" y="4989191"/>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6" name="Content Placeholder 2"/>
          <p:cNvSpPr>
            <a:spLocks noGrp="1"/>
          </p:cNvSpPr>
          <p:nvPr>
            <p:ph idx="20"/>
          </p:nvPr>
        </p:nvSpPr>
        <p:spPr>
          <a:xfrm>
            <a:off x="457199" y="5437879"/>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7" name="Content Placeholder 2"/>
          <p:cNvSpPr>
            <a:spLocks noGrp="1"/>
          </p:cNvSpPr>
          <p:nvPr>
            <p:ph idx="21"/>
          </p:nvPr>
        </p:nvSpPr>
        <p:spPr>
          <a:xfrm>
            <a:off x="457199" y="5861167"/>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2615268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304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1997178"/>
            <a:ext cx="8229600" cy="35379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609600" y="2149578"/>
            <a:ext cx="8229600" cy="35379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39764004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仅标题">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CN" altLang="en-US"/>
              <a:t>单击此处编辑母版标题样式</a:t>
            </a:r>
            <a:endParaRPr lang="en-US" dirty="0"/>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448959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3_空白">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3/28/24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334924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3/28/24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002248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3/28/24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3/28/24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Footer Placeholder 4"/>
          <p:cNvSpPr>
            <a:spLocks noGrp="1"/>
          </p:cNvSpPr>
          <p:nvPr>
            <p:ph type="ftr" sz="quarter" idx="11"/>
          </p:nvPr>
        </p:nvSpPr>
        <p:spPr>
          <a:xfrm>
            <a:off x="5656597" y="6413711"/>
            <a:ext cx="3030203" cy="271023"/>
          </a:xfrm>
          <a:prstGeom prst="rect">
            <a:avLst/>
          </a:prstGeom>
        </p:spPr>
        <p:txBody>
          <a:bodyPr/>
          <a:lstStyle/>
          <a:p>
            <a:pPr>
              <a:defRPr/>
            </a:pPr>
            <a:endParaRPr lang="en-US" altLang="zh-CN"/>
          </a:p>
        </p:txBody>
      </p:sp>
      <p:sp>
        <p:nvSpPr>
          <p:cNvPr id="2" name="页脚占位符 4">
            <a:extLst>
              <a:ext uri="{FF2B5EF4-FFF2-40B4-BE49-F238E27FC236}">
                <a16:creationId xmlns:a16="http://schemas.microsoft.com/office/drawing/2014/main" id="{1392DA05-0538-A6C0-F671-E0BC06C8687E}"/>
              </a:ext>
            </a:extLst>
          </p:cNvPr>
          <p:cNvSpPr txBox="1">
            <a:spLocks/>
          </p:cNvSpPr>
          <p:nvPr/>
        </p:nvSpPr>
        <p:spPr>
          <a:xfrm>
            <a:off x="5867400" y="6393376"/>
            <a:ext cx="3124200" cy="281909"/>
          </a:xfrm>
          <a:prstGeom prst="rect">
            <a:avLst/>
          </a:prstGeom>
        </p:spPr>
        <p:txBody>
          <a:bodyPr vert="horz" lIns="0" tIns="0" rIns="0" bIns="0" rtlCol="0" anchor="b"/>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a:solidFill>
                  <a:srgbClr val="007FA3"/>
                </a:solidFill>
                <a:latin typeface="Comic Sans MS" panose="030F0702030302020204" pitchFamily="66" charset="0"/>
              </a:rPr>
              <a:t>International Economics: Theory and Policy</a:t>
            </a:r>
            <a:endParaRPr lang="en-US" b="1" dirty="0">
              <a:solidFill>
                <a:srgbClr val="007FA3"/>
              </a:solidFill>
              <a:latin typeface="Comic Sans MS" panose="030F0702030302020204" pitchFamily="66" charset="0"/>
            </a:endParaRPr>
          </a:p>
        </p:txBody>
      </p:sp>
    </p:spTree>
    <p:extLst>
      <p:ext uri="{BB962C8B-B14F-4D97-AF65-F5344CB8AC3E}">
        <p14:creationId xmlns:p14="http://schemas.microsoft.com/office/powerpoint/2010/main" val="17332593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3/28/24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3809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106490"/>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199" y="2606024"/>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199" y="3122403"/>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199" y="3638782"/>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199" y="4093981"/>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457199" y="4515422"/>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57199" y="4989191"/>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57199" y="5437879"/>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57199" y="5861167"/>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61207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1997178"/>
            <a:ext cx="8229600" cy="35379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2149578"/>
            <a:ext cx="8229600" cy="35379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8637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3/28/24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3/28/24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0574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3/28/24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3" name="Picture 8" descr="Pearson Logo">
            <a:extLst>
              <a:ext uri="{FF2B5EF4-FFF2-40B4-BE49-F238E27FC236}">
                <a16:creationId xmlns:a16="http://schemas.microsoft.com/office/drawing/2014/main" id="{28AD65F0-4F79-B4F6-79E4-693C0A4482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6" name="Picture 8" descr="Pearson Logo">
            <a:extLst>
              <a:ext uri="{FF2B5EF4-FFF2-40B4-BE49-F238E27FC236}">
                <a16:creationId xmlns:a16="http://schemas.microsoft.com/office/drawing/2014/main" id="{948D7179-6E78-43E0-5145-A59D54162D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5" name="Picture 8" descr="Pearson Logo">
            <a:extLst>
              <a:ext uri="{FF2B5EF4-FFF2-40B4-BE49-F238E27FC236}">
                <a16:creationId xmlns:a16="http://schemas.microsoft.com/office/drawing/2014/main" id="{EE4E3E87-4510-F8E1-D585-0854D33344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09438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72960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113095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3732794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3/28/24</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7" name="Picture 9" descr="Pearson Logo">
            <a:extLst>
              <a:ext uri="{FF2B5EF4-FFF2-40B4-BE49-F238E27FC236}">
                <a16:creationId xmlns:a16="http://schemas.microsoft.com/office/drawing/2014/main" id="{F11EDF47-73EB-1B91-494D-CF67A69EB796}"/>
              </a:ext>
            </a:extLst>
          </p:cNvPr>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页脚占位符 4">
            <a:extLst>
              <a:ext uri="{FF2B5EF4-FFF2-40B4-BE49-F238E27FC236}">
                <a16:creationId xmlns:a16="http://schemas.microsoft.com/office/drawing/2014/main" id="{026DBC71-69C7-5194-A696-3B458E1EAD1F}"/>
              </a:ext>
            </a:extLst>
          </p:cNvPr>
          <p:cNvSpPr txBox="1">
            <a:spLocks/>
          </p:cNvSpPr>
          <p:nvPr/>
        </p:nvSpPr>
        <p:spPr>
          <a:xfrm>
            <a:off x="3851920" y="6393376"/>
            <a:ext cx="5139680" cy="3515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dirty="0">
                <a:solidFill>
                  <a:srgbClr val="007FA3"/>
                </a:solidFill>
                <a:latin typeface="Comic Sans MS" panose="030F0702030302020204" pitchFamily="66" charset="0"/>
              </a:rPr>
              <a:t>International Economics: Theory and Policy</a:t>
            </a:r>
          </a:p>
        </p:txBody>
      </p:sp>
      <p:pic>
        <p:nvPicPr>
          <p:cNvPr id="9" name="Picture 9" descr="Pearson Logo">
            <a:extLst>
              <a:ext uri="{FF2B5EF4-FFF2-40B4-BE49-F238E27FC236}">
                <a16:creationId xmlns:a16="http://schemas.microsoft.com/office/drawing/2014/main" id="{49873239-6DF2-708A-A5BB-A53C2E431929}"/>
              </a:ext>
            </a:extLst>
          </p:cNvPr>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11" name="Picture 9" descr="Pearson Logo">
            <a:extLst>
              <a:ext uri="{FF2B5EF4-FFF2-40B4-BE49-F238E27FC236}">
                <a16:creationId xmlns:a16="http://schemas.microsoft.com/office/drawing/2014/main" id="{CE853196-3841-0AAE-C755-6197A395FD68}"/>
              </a:ext>
            </a:extLst>
          </p:cNvPr>
          <p:cNvPicPr>
            <a:picLocks noChangeAspect="1"/>
          </p:cNvPicPr>
          <p:nvPr userDrawn="1"/>
        </p:nvPicPr>
        <p:blipFill>
          <a:blip r:embed="rId4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59628542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657" r:id="rId38"/>
    <p:sldLayoutId id="2147483656" r:id="rId39"/>
    <p:sldLayoutId id="2147483659" r:id="rId40"/>
    <p:sldLayoutId id="2147483658" r:id="rId41"/>
    <p:sldLayoutId id="2147483660" r:id="rId42"/>
    <p:sldLayoutId id="2147483661" r:id="rId43"/>
    <p:sldLayoutId id="2147483663" r:id="rId44"/>
    <p:sldLayoutId id="2147483662" r:id="rId45"/>
    <p:sldLayoutId id="2147483654" r:id="rId46"/>
    <p:sldLayoutId id="2147483655" r:id="rId4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33.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5.bin"/><Relationship Id="rId10" Type="http://schemas.openxmlformats.org/officeDocument/2006/relationships/image" Target="../media/image14.png"/><Relationship Id="rId4" Type="http://schemas.openxmlformats.org/officeDocument/2006/relationships/image" Target="../media/image11.wmf"/><Relationship Id="rId9"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eg"/><Relationship Id="rId1" Type="http://schemas.openxmlformats.org/officeDocument/2006/relationships/slideLayout" Target="../slideLayouts/slideLayout37.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9.bin"/><Relationship Id="rId7"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0.bin"/><Relationship Id="rId4" Type="http://schemas.openxmlformats.org/officeDocument/2006/relationships/image" Target="../media/image22.wmf"/><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7.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g"/><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30.w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37.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37.xml"/><Relationship Id="rId1" Type="http://schemas.openxmlformats.org/officeDocument/2006/relationships/vmlDrawing" Target="../drawings/vmlDrawing10.vml"/><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42.jpeg"/><Relationship Id="rId7" Type="http://schemas.openxmlformats.org/officeDocument/2006/relationships/image" Target="../media/image40.wmf"/><Relationship Id="rId2" Type="http://schemas.openxmlformats.org/officeDocument/2006/relationships/slideLayout" Target="../slideLayouts/slideLayout33.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39.wmf"/><Relationship Id="rId4" Type="http://schemas.openxmlformats.org/officeDocument/2006/relationships/oleObject" Target="../embeddings/oleObject16.bin"/><Relationship Id="rId9" Type="http://schemas.openxmlformats.org/officeDocument/2006/relationships/image" Target="../media/image4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slideLayout" Target="../slideLayouts/slideLayout37.xml"/><Relationship Id="rId1" Type="http://schemas.openxmlformats.org/officeDocument/2006/relationships/vmlDrawing" Target="../drawings/vmlDrawing12.vml"/><Relationship Id="rId5" Type="http://schemas.openxmlformats.org/officeDocument/2006/relationships/image" Target="../media/image43.wmf"/><Relationship Id="rId4" Type="http://schemas.openxmlformats.org/officeDocument/2006/relationships/oleObject" Target="../embeddings/oleObject1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7.wmf"/><Relationship Id="rId5" Type="http://schemas.openxmlformats.org/officeDocument/2006/relationships/oleObject" Target="../embeddings/oleObject21.bin"/><Relationship Id="rId4" Type="http://schemas.openxmlformats.org/officeDocument/2006/relationships/image" Target="../media/image46.wmf"/></Relationships>
</file>

<file path=ppt/slides/_rels/slide4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3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8.emf"/><Relationship Id="rId2" Type="http://schemas.openxmlformats.org/officeDocument/2006/relationships/slideLayout" Target="../slideLayouts/slideLayout33.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68" y="76200"/>
            <a:ext cx="8610600" cy="1307820"/>
          </a:xfrm>
        </p:spPr>
        <p:txBody>
          <a:bodyPr anchor="b"/>
          <a:lstStyle/>
          <a:p>
            <a:pPr algn="ctr">
              <a:defRPr/>
            </a:pPr>
            <a:r>
              <a:rPr lang="en-US" sz="3600" dirty="0">
                <a:ea typeface="Verdana" panose="020B0604030504040204" pitchFamily="34" charset="0"/>
              </a:rPr>
              <a:t>International Economics: </a:t>
            </a:r>
            <a:r>
              <a:rPr lang="en-US" altLang="zh-CN" sz="2800" dirty="0">
                <a:ea typeface="Verdana" panose="020B0604030504040204" pitchFamily="34" charset="0"/>
              </a:rPr>
              <a:t>Theory and Policy </a:t>
            </a:r>
            <a:r>
              <a:rPr lang="en-US" sz="3600" dirty="0">
                <a:ea typeface="Verdana" panose="020B0604030504040204" pitchFamily="34" charset="0"/>
              </a:rPr>
              <a:t>  </a:t>
            </a:r>
            <a:br>
              <a:rPr lang="en-US" sz="3600" dirty="0">
                <a:ea typeface="Verdana" panose="020B0604030504040204" pitchFamily="34" charset="0"/>
              </a:rPr>
            </a:br>
            <a:r>
              <a:rPr lang="en-US" sz="3600" dirty="0">
                <a:ea typeface="Verdana" panose="020B0604030504040204" pitchFamily="34" charset="0"/>
              </a:rPr>
              <a:t> </a:t>
            </a:r>
            <a:r>
              <a:rPr lang="zh-CN" altLang="en-US" sz="3600" dirty="0">
                <a:ea typeface="Verdana" panose="020B0604030504040204" pitchFamily="34" charset="0"/>
              </a:rPr>
              <a:t>国际经济学</a:t>
            </a:r>
            <a:r>
              <a:rPr lang="en-US" sz="3600" dirty="0">
                <a:ea typeface="Verdana" panose="020B0604030504040204" pitchFamily="34" charset="0"/>
              </a:rPr>
              <a:t> </a:t>
            </a:r>
            <a:r>
              <a:rPr lang="zh-CN" altLang="en-US" sz="3600" dirty="0">
                <a:ea typeface="Verdana" panose="020B0604030504040204" pitchFamily="34" charset="0"/>
              </a:rPr>
              <a:t>：</a:t>
            </a:r>
            <a:r>
              <a:rPr lang="zh-CN" altLang="en-US" sz="2800" dirty="0">
                <a:ea typeface="Verdana" panose="020B0604030504040204" pitchFamily="34" charset="0"/>
              </a:rPr>
              <a:t>理论与政策</a:t>
            </a:r>
            <a:endParaRPr lang="en-US" sz="3600" dirty="0"/>
          </a:p>
        </p:txBody>
      </p:sp>
      <p:sp>
        <p:nvSpPr>
          <p:cNvPr id="3" name="Text Placeholder 2"/>
          <p:cNvSpPr>
            <a:spLocks noGrp="1"/>
          </p:cNvSpPr>
          <p:nvPr>
            <p:ph type="body" sz="quarter" idx="13"/>
          </p:nvPr>
        </p:nvSpPr>
        <p:spPr>
          <a:xfrm>
            <a:off x="531076" y="1527529"/>
            <a:ext cx="8153401" cy="349068"/>
          </a:xfrm>
        </p:spPr>
        <p:txBody>
          <a:bodyPr/>
          <a:lstStyle/>
          <a:p>
            <a:r>
              <a:rPr lang="en-IN" dirty="0"/>
              <a:t>Eleventh Edition</a:t>
            </a:r>
            <a:endParaRPr lang="en-IN" dirty="0">
              <a:latin typeface="+mj-lt"/>
            </a:endParaRPr>
          </a:p>
        </p:txBody>
      </p:sp>
      <p:sp>
        <p:nvSpPr>
          <p:cNvPr id="4" name="Text Placeholder 3"/>
          <p:cNvSpPr>
            <a:spLocks noGrp="1"/>
          </p:cNvSpPr>
          <p:nvPr>
            <p:ph type="body" sz="quarter" idx="14"/>
          </p:nvPr>
        </p:nvSpPr>
        <p:spPr>
          <a:xfrm>
            <a:off x="4295775" y="1854353"/>
            <a:ext cx="4572000" cy="1752386"/>
          </a:xfrm>
        </p:spPr>
        <p:txBody>
          <a:bodyPr/>
          <a:lstStyle/>
          <a:p>
            <a:pPr algn="ctr">
              <a:spcBef>
                <a:spcPts val="600"/>
              </a:spcBef>
            </a:pPr>
            <a:r>
              <a:rPr lang="zh-CN" altLang="en-US" sz="3600" b="1" dirty="0"/>
              <a:t>第</a:t>
            </a:r>
            <a:r>
              <a:rPr lang="en-US" altLang="zh-CN" sz="3600" b="1" dirty="0"/>
              <a:t>6</a:t>
            </a:r>
            <a:r>
              <a:rPr lang="zh-CN" altLang="en-US" sz="3600" b="1" dirty="0"/>
              <a:t>章 </a:t>
            </a:r>
            <a:endParaRPr lang="en-US" altLang="zh-CN" sz="3600" dirty="0">
              <a:ea typeface="Verdana" panose="020B0604030504040204" pitchFamily="34" charset="0"/>
              <a:cs typeface="Verdana" panose="020B0604030504040204" pitchFamily="34" charset="0"/>
            </a:endParaRPr>
          </a:p>
          <a:p>
            <a:pPr algn="ctr">
              <a:spcBef>
                <a:spcPts val="600"/>
              </a:spcBef>
            </a:pPr>
            <a:r>
              <a:rPr lang="zh-CN" altLang="en-US" sz="3200" b="1" dirty="0">
                <a:ea typeface="Verdana" panose="020B0604030504040204" pitchFamily="34" charset="0"/>
              </a:rPr>
              <a:t>标准贸易模型</a:t>
            </a:r>
            <a:endParaRPr lang="en-US" altLang="zh-CN" sz="3200" b="1" dirty="0">
              <a:ea typeface="Verdana" panose="020B0604030504040204" pitchFamily="34" charset="0"/>
            </a:endParaRPr>
          </a:p>
        </p:txBody>
      </p:sp>
      <p:sp>
        <p:nvSpPr>
          <p:cNvPr id="5" name="Text Placeholder 4"/>
          <p:cNvSpPr>
            <a:spLocks noGrp="1"/>
          </p:cNvSpPr>
          <p:nvPr>
            <p:ph type="body" sz="quarter" idx="15"/>
          </p:nvPr>
        </p:nvSpPr>
        <p:spPr>
          <a:xfrm>
            <a:off x="4572000" y="4077072"/>
            <a:ext cx="4191001" cy="2532484"/>
          </a:xfrm>
        </p:spPr>
        <p:txBody>
          <a:bodyPr/>
          <a:lstStyle/>
          <a:p>
            <a:pPr algn="ctr">
              <a:spcAft>
                <a:spcPts val="1200"/>
              </a:spcAft>
            </a:pPr>
            <a:r>
              <a:rPr lang="zh-CN" altLang="en-US" sz="1800" dirty="0">
                <a:ea typeface="Verdana" panose="020B0604030504040204" pitchFamily="34" charset="0"/>
                <a:cs typeface="Verdana" panose="020B0604030504040204" pitchFamily="34" charset="0"/>
              </a:rPr>
              <a:t>陈爱贞</a:t>
            </a:r>
            <a:endParaRPr lang="en-US" altLang="zh-CN" sz="1800" dirty="0">
              <a:ea typeface="Verdana" panose="020B0604030504040204" pitchFamily="34" charset="0"/>
              <a:cs typeface="Verdana" panose="020B0604030504040204" pitchFamily="34" charset="0"/>
            </a:endParaRPr>
          </a:p>
          <a:p>
            <a:pPr algn="ctr">
              <a:spcAft>
                <a:spcPts val="1200"/>
              </a:spcAft>
            </a:pPr>
            <a:r>
              <a:rPr lang="zh-CN" altLang="en-US" sz="1800" dirty="0">
                <a:ea typeface="Verdana" panose="020B0604030504040204" pitchFamily="34" charset="0"/>
                <a:cs typeface="Verdana" panose="020B0604030504040204" pitchFamily="34" charset="0"/>
              </a:rPr>
              <a:t>厦门大学经济学院 </a:t>
            </a:r>
            <a:endParaRPr lang="en-US" altLang="zh-CN" sz="1800" dirty="0">
              <a:ea typeface="Verdana" panose="020B0604030504040204" pitchFamily="34" charset="0"/>
              <a:cs typeface="Verdana" panose="020B0604030504040204" pitchFamily="34" charset="0"/>
            </a:endParaRPr>
          </a:p>
          <a:p>
            <a:pPr algn="ctr">
              <a:spcAft>
                <a:spcPts val="1200"/>
              </a:spcAft>
            </a:pPr>
            <a:r>
              <a:rPr lang="zh-CN" altLang="en-US" sz="1800" dirty="0">
                <a:ea typeface="Verdana" panose="020B0604030504040204" pitchFamily="34" charset="0"/>
                <a:cs typeface="Verdana" panose="020B0604030504040204" pitchFamily="34" charset="0"/>
              </a:rPr>
              <a:t>国际经济与贸易系</a:t>
            </a:r>
            <a:endParaRPr lang="en-US" altLang="zh-CN" sz="1800" dirty="0">
              <a:ea typeface="Verdana" panose="020B0604030504040204" pitchFamily="34" charset="0"/>
              <a:cs typeface="Verdana" panose="020B0604030504040204" pitchFamily="34" charset="0"/>
            </a:endParaRPr>
          </a:p>
          <a:p>
            <a:pPr algn="ctr">
              <a:spcAft>
                <a:spcPts val="1200"/>
              </a:spcAft>
            </a:pPr>
            <a:endParaRPr lang="en-US" sz="1800" dirty="0">
              <a:ea typeface="Verdana" panose="020B0604030504040204" pitchFamily="34" charset="0"/>
              <a:cs typeface="Verdana" panose="020B0604030504040204" pitchFamily="34" charset="0"/>
            </a:endParaRPr>
          </a:p>
          <a:p>
            <a:pPr algn="ctr">
              <a:spcAft>
                <a:spcPts val="1200"/>
              </a:spcAft>
            </a:pPr>
            <a:r>
              <a:rPr lang="en-US" sz="1800" dirty="0">
                <a:ea typeface="Verdana" panose="020B0604030504040204" pitchFamily="34" charset="0"/>
                <a:cs typeface="Verdana" panose="020B0604030504040204" pitchFamily="34" charset="0"/>
              </a:rPr>
              <a:t>Office: </a:t>
            </a:r>
            <a:r>
              <a:rPr lang="zh-CN" altLang="en-US" sz="1800" dirty="0">
                <a:ea typeface="Verdana" panose="020B0604030504040204" pitchFamily="34" charset="0"/>
                <a:cs typeface="Verdana" panose="020B0604030504040204" pitchFamily="34" charset="0"/>
              </a:rPr>
              <a:t>经济楼</a:t>
            </a:r>
            <a:r>
              <a:rPr lang="en-US" altLang="zh-CN" sz="1800" dirty="0">
                <a:ea typeface="Verdana" panose="020B0604030504040204" pitchFamily="34" charset="0"/>
                <a:cs typeface="Verdana" panose="020B0604030504040204" pitchFamily="34" charset="0"/>
              </a:rPr>
              <a:t>B504</a:t>
            </a:r>
            <a:endParaRPr lang="en-US" sz="1800" dirty="0">
              <a:ea typeface="Verdana" panose="020B0604030504040204" pitchFamily="34" charset="0"/>
              <a:cs typeface="Verdana" panose="020B0604030504040204" pitchFamily="34" charset="0"/>
            </a:endParaRPr>
          </a:p>
          <a:p>
            <a:pPr algn="ctr">
              <a:spcAft>
                <a:spcPts val="1200"/>
              </a:spcAft>
            </a:pPr>
            <a:r>
              <a:rPr lang="en-US" sz="1800" dirty="0">
                <a:ea typeface="Verdana" panose="020B0604030504040204" pitchFamily="34" charset="0"/>
                <a:cs typeface="Verdana" panose="020B0604030504040204" pitchFamily="34" charset="0"/>
              </a:rPr>
              <a:t>Email: caz4233@</a:t>
            </a:r>
            <a:r>
              <a:rPr lang="en-US" altLang="zh-CN" sz="1800" dirty="0">
                <a:ea typeface="Verdana" panose="020B0604030504040204" pitchFamily="34" charset="0"/>
                <a:cs typeface="Verdana" panose="020B0604030504040204" pitchFamily="34" charset="0"/>
              </a:rPr>
              <a:t>sina.com</a:t>
            </a:r>
            <a:endParaRPr lang="en-US" sz="2000" dirty="0">
              <a:ea typeface="Verdana" panose="020B0604030504040204" pitchFamily="34" charset="0"/>
              <a:cs typeface="Verdana" panose="020B0604030504040204" pitchFamily="34" charset="0"/>
            </a:endParaRPr>
          </a:p>
        </p:txBody>
      </p:sp>
      <p:sp>
        <p:nvSpPr>
          <p:cNvPr id="14" name="灯片编号占位符 13">
            <a:extLst>
              <a:ext uri="{FF2B5EF4-FFF2-40B4-BE49-F238E27FC236}">
                <a16:creationId xmlns:a16="http://schemas.microsoft.com/office/drawing/2014/main" id="{69DE5B4C-3AA2-BC7A-CE13-EBA1179F6806}"/>
              </a:ext>
            </a:extLst>
          </p:cNvPr>
          <p:cNvSpPr>
            <a:spLocks noGrp="1"/>
          </p:cNvSpPr>
          <p:nvPr>
            <p:ph type="sldNum" sz="quarter" idx="4294967295"/>
          </p:nvPr>
        </p:nvSpPr>
        <p:spPr>
          <a:xfrm>
            <a:off x="8591550" y="6518275"/>
            <a:ext cx="552450" cy="182563"/>
          </a:xfrm>
        </p:spPr>
        <p:txBody>
          <a:bodyPr/>
          <a:lstStyle/>
          <a:p>
            <a:fld id="{200B2350-5261-4F5C-9DF5-EF0D264FC8D2}" type="slidenum">
              <a:rPr lang="en-US" smtClean="0"/>
              <a:pPr/>
              <a:t>1</a:t>
            </a:fld>
            <a:endParaRPr lang="en-US" dirty="0"/>
          </a:p>
        </p:txBody>
      </p:sp>
      <p:pic>
        <p:nvPicPr>
          <p:cNvPr id="7" name="Picture 6" descr="Front Cover: International Economics: Theory and Policy Eleventh Edition by Krugman, Obstfeld and Melitz."/>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124" y="1917420"/>
            <a:ext cx="3078123" cy="4170259"/>
          </a:xfrm>
          <a:prstGeom prst="rect">
            <a:avLst/>
          </a:prstGeom>
          <a:ln w="6350">
            <a:solidFill>
              <a:schemeClr val="tx1"/>
            </a:solidFill>
          </a:ln>
        </p:spPr>
      </p:pic>
      <p:pic>
        <p:nvPicPr>
          <p:cNvPr id="8" name="图片 7">
            <a:extLst>
              <a:ext uri="{FF2B5EF4-FFF2-40B4-BE49-F238E27FC236}">
                <a16:creationId xmlns:a16="http://schemas.microsoft.com/office/drawing/2014/main" id="{4D1BD2C0-C795-F0CC-720B-753618C982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3839" y="3263826"/>
            <a:ext cx="2504761" cy="3202582"/>
          </a:xfrm>
          <a:prstGeom prst="rect">
            <a:avLst/>
          </a:prstGeom>
        </p:spPr>
      </p:pic>
    </p:spTree>
    <p:extLst>
      <p:ext uri="{BB962C8B-B14F-4D97-AF65-F5344CB8AC3E}">
        <p14:creationId xmlns:p14="http://schemas.microsoft.com/office/powerpoint/2010/main" val="427996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95300" y="387099"/>
            <a:ext cx="8153400" cy="839873"/>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zh-CN" altLang="en-US" sz="2800" dirty="0">
                <a:latin typeface="+mn-ea"/>
                <a:ea typeface="+mn-ea"/>
              </a:rPr>
              <a:t>图</a:t>
            </a:r>
            <a:r>
              <a:rPr lang="en-US" altLang="en-US" sz="2800" dirty="0">
                <a:latin typeface="+mn-ea"/>
                <a:ea typeface="+mn-ea"/>
              </a:rPr>
              <a:t>6.1  </a:t>
            </a:r>
            <a:r>
              <a:rPr lang="zh-CN" altLang="en-US" sz="2800" dirty="0">
                <a:latin typeface="+mn-ea"/>
                <a:ea typeface="+mn-ea"/>
              </a:rPr>
              <a:t>产品相对价格决定社会产出</a:t>
            </a:r>
            <a:endParaRPr lang="en-IN" sz="2800" dirty="0">
              <a:latin typeface="+mn-ea"/>
              <a:ea typeface="+mn-ea"/>
            </a:endParaRPr>
          </a:p>
        </p:txBody>
      </p:sp>
      <p:pic>
        <p:nvPicPr>
          <p:cNvPr id="8" name="Picture 3" descr="A graph shows food production, Q sub F, versus cloth production, Q sub C. The curve for production possibility frontier, T T, falls with decreasing steepness from y to x-axis, through point Q. Point Q intersects an isovalue line, with 3 parallel isovalue lines below the point and one abov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676400"/>
            <a:ext cx="4723662" cy="4988703"/>
          </a:xfrm>
          <a:prstGeom prst="rect">
            <a:avLst/>
          </a:prstGeom>
        </p:spPr>
      </p:pic>
      <p:sp>
        <p:nvSpPr>
          <p:cNvPr id="10" name="Content Placeholder 9"/>
          <p:cNvSpPr>
            <a:spLocks noGrp="1"/>
          </p:cNvSpPr>
          <p:nvPr>
            <p:ph idx="1"/>
          </p:nvPr>
        </p:nvSpPr>
        <p:spPr>
          <a:xfrm>
            <a:off x="4952262" y="6347018"/>
            <a:ext cx="3886199" cy="481674"/>
          </a:xfrm>
          <a:prstGeom prst="rect">
            <a:avLst/>
          </a:prstGeom>
          <a:solidFill>
            <a:schemeClr val="bg1"/>
          </a:solidFill>
        </p:spPr>
        <p:txBody>
          <a:bodyPr/>
          <a:lstStyle/>
          <a:p>
            <a:pPr marL="462150" lvl="1" indent="0">
              <a:buNone/>
            </a:pPr>
            <a:r>
              <a:rPr lang="en-US" altLang="en-US" sz="2400" dirty="0">
                <a:ea typeface="ヒラギノ角ゴ Pro W3" pitchFamily="-84" charset="-128"/>
              </a:rPr>
              <a:t> </a:t>
            </a:r>
          </a:p>
        </p:txBody>
      </p:sp>
      <p:pic>
        <p:nvPicPr>
          <p:cNvPr id="11" name="图片 10"/>
          <p:cNvPicPr>
            <a:picLocks noChangeAspect="1"/>
          </p:cNvPicPr>
          <p:nvPr/>
        </p:nvPicPr>
        <p:blipFill>
          <a:blip r:embed="rId3"/>
          <a:stretch>
            <a:fillRect/>
          </a:stretch>
        </p:blipFill>
        <p:spPr>
          <a:xfrm>
            <a:off x="2225426" y="2333078"/>
            <a:ext cx="3117149" cy="502133"/>
          </a:xfrm>
          <a:prstGeom prst="rect">
            <a:avLst/>
          </a:prstGeom>
          <a:ln>
            <a:solidFill>
              <a:srgbClr val="82007C"/>
            </a:solidFill>
          </a:ln>
        </p:spPr>
      </p:pic>
      <p:sp>
        <p:nvSpPr>
          <p:cNvPr id="12" name="矩形 11"/>
          <p:cNvSpPr/>
          <p:nvPr/>
        </p:nvSpPr>
        <p:spPr>
          <a:xfrm>
            <a:off x="1981939" y="1330731"/>
            <a:ext cx="7162061" cy="830997"/>
          </a:xfrm>
          <a:prstGeom prst="rect">
            <a:avLst/>
          </a:prstGeom>
        </p:spPr>
        <p:txBody>
          <a:bodyPr wrap="square">
            <a:spAutoFit/>
          </a:bodyPr>
          <a:lstStyle/>
          <a:p>
            <a:pPr marL="342900" indent="-342900">
              <a:buFont typeface="Arial" panose="020B0604020202020204" pitchFamily="34" charset="0"/>
              <a:buChar char="•"/>
            </a:pPr>
            <a:r>
              <a:rPr lang="zh-CN" altLang="en-US" sz="2400" b="1" dirty="0">
                <a:solidFill>
                  <a:srgbClr val="82007C"/>
                </a:solidFill>
                <a:latin typeface="Arial Narrow" panose="020B0606020202030204" pitchFamily="34" charset="0"/>
              </a:rPr>
              <a:t>等价值线</a:t>
            </a:r>
            <a:r>
              <a:rPr lang="en-US" altLang="zh-CN" sz="2400" b="1" dirty="0">
                <a:solidFill>
                  <a:srgbClr val="82007C"/>
                </a:solidFill>
                <a:latin typeface="Arial Narrow" panose="020B0606020202030204" pitchFamily="34" charset="0"/>
              </a:rPr>
              <a:t> </a:t>
            </a:r>
          </a:p>
          <a:p>
            <a:r>
              <a:rPr lang="en-US" altLang="zh-CN" sz="2400" b="1" dirty="0">
                <a:solidFill>
                  <a:srgbClr val="82007C"/>
                </a:solidFill>
                <a:latin typeface="Arial Narrow" panose="020B0606020202030204" pitchFamily="34" charset="0"/>
              </a:rPr>
              <a:t>     —— </a:t>
            </a:r>
            <a:r>
              <a:rPr lang="zh-CN" altLang="en-US" sz="2400" b="1" dirty="0">
                <a:solidFill>
                  <a:srgbClr val="82007C"/>
                </a:solidFill>
                <a:latin typeface="Arial Narrow" panose="020B0606020202030204" pitchFamily="34" charset="0"/>
              </a:rPr>
              <a:t>同一条等价值线的市场产出价值相等且不变 。</a:t>
            </a:r>
          </a:p>
        </p:txBody>
      </p:sp>
      <p:sp>
        <p:nvSpPr>
          <p:cNvPr id="9" name="Content Placeholder 2"/>
          <p:cNvSpPr txBox="1">
            <a:spLocks/>
          </p:cNvSpPr>
          <p:nvPr/>
        </p:nvSpPr>
        <p:spPr>
          <a:xfrm>
            <a:off x="5401038" y="3005241"/>
            <a:ext cx="3352060" cy="2838324"/>
          </a:xfrm>
          <a:prstGeom prst="rect">
            <a:avLst/>
          </a:prstGeom>
          <a:solidFill>
            <a:schemeClr val="bg1"/>
          </a:solidFill>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zh-CN" altLang="en-US" sz="2400" dirty="0">
                <a:latin typeface="Arial Narrow" panose="020B0606020202030204" pitchFamily="34" charset="0"/>
              </a:rPr>
              <a:t>离原点</a:t>
            </a:r>
            <a:r>
              <a:rPr lang="zh-CN" altLang="en-US" sz="2400" i="1" dirty="0">
                <a:solidFill>
                  <a:srgbClr val="001581"/>
                </a:solidFill>
                <a:latin typeface="Arial Narrow" panose="020B0606020202030204" pitchFamily="34" charset="0"/>
              </a:rPr>
              <a:t>较远</a:t>
            </a:r>
            <a:r>
              <a:rPr lang="zh-CN" altLang="en-US" sz="2400" dirty="0">
                <a:latin typeface="Arial Narrow" panose="020B0606020202030204" pitchFamily="34" charset="0"/>
              </a:rPr>
              <a:t>的等价值线对应</a:t>
            </a:r>
            <a:r>
              <a:rPr lang="zh-CN" altLang="en-US" sz="2400" i="1" dirty="0">
                <a:solidFill>
                  <a:srgbClr val="001581"/>
                </a:solidFill>
                <a:latin typeface="Arial Narrow" panose="020B0606020202030204" pitchFamily="34" charset="0"/>
              </a:rPr>
              <a:t>较高</a:t>
            </a:r>
            <a:r>
              <a:rPr lang="zh-CN" altLang="en-US" sz="2400" dirty="0">
                <a:latin typeface="Arial Narrow" panose="020B0606020202030204" pitchFamily="34" charset="0"/>
              </a:rPr>
              <a:t>的产出值。</a:t>
            </a:r>
            <a:endParaRPr lang="en-US" altLang="zh-CN" sz="2400" dirty="0">
              <a:latin typeface="Arial Narrow" panose="020B0606020202030204" pitchFamily="34" charset="0"/>
            </a:endParaRPr>
          </a:p>
          <a:p>
            <a:r>
              <a:rPr lang="zh-CN" altLang="en-US" sz="2400" dirty="0">
                <a:latin typeface="Arial Narrow" panose="020B0606020202030204" pitchFamily="34" charset="0"/>
              </a:rPr>
              <a:t>生产可能性边界为</a:t>
            </a:r>
            <a:r>
              <a:rPr lang="en-US" altLang="zh-CN" sz="2400" dirty="0">
                <a:latin typeface="Arial Narrow" panose="020B0606020202030204" pitchFamily="34" charset="0"/>
              </a:rPr>
              <a:t>TT</a:t>
            </a:r>
            <a:r>
              <a:rPr lang="zh-CN" altLang="en-US" sz="2400" dirty="0">
                <a:latin typeface="Arial Narrow" panose="020B0606020202030204" pitchFamily="34" charset="0"/>
              </a:rPr>
              <a:t>的经济体将在</a:t>
            </a:r>
            <a:r>
              <a:rPr lang="en-US" altLang="zh-CN" sz="2400" dirty="0">
                <a:latin typeface="Arial Narrow" panose="020B0606020202030204" pitchFamily="34" charset="0"/>
              </a:rPr>
              <a:t>Q</a:t>
            </a:r>
            <a:r>
              <a:rPr lang="zh-CN" altLang="en-US" sz="2400" dirty="0">
                <a:latin typeface="Arial Narrow" panose="020B0606020202030204" pitchFamily="34" charset="0"/>
              </a:rPr>
              <a:t>点生产，</a:t>
            </a:r>
            <a:r>
              <a:rPr lang="en-US" altLang="zh-CN" sz="2400" dirty="0">
                <a:latin typeface="Arial Narrow" panose="020B0606020202030204" pitchFamily="34" charset="0"/>
              </a:rPr>
              <a:t>Q</a:t>
            </a:r>
            <a:r>
              <a:rPr lang="zh-CN" altLang="en-US" sz="2400" dirty="0">
                <a:latin typeface="Arial Narrow" panose="020B0606020202030204" pitchFamily="34" charset="0"/>
              </a:rPr>
              <a:t>点位于可能的</a:t>
            </a:r>
            <a:r>
              <a:rPr lang="zh-CN" altLang="en-US" sz="2400" dirty="0">
                <a:solidFill>
                  <a:srgbClr val="FF0000"/>
                </a:solidFill>
                <a:latin typeface="Arial Narrow" panose="020B0606020202030204" pitchFamily="34" charset="0"/>
              </a:rPr>
              <a:t>最高</a:t>
            </a:r>
            <a:r>
              <a:rPr lang="zh-CN" altLang="en-US" sz="2400" dirty="0">
                <a:latin typeface="Arial Narrow" panose="020B0606020202030204" pitchFamily="34" charset="0"/>
              </a:rPr>
              <a:t>等价值线上，而</a:t>
            </a:r>
            <a:r>
              <a:rPr lang="en-US" altLang="zh-CN" sz="2400" dirty="0">
                <a:latin typeface="Arial Narrow" panose="020B0606020202030204" pitchFamily="34" charset="0"/>
              </a:rPr>
              <a:t>TT</a:t>
            </a:r>
            <a:r>
              <a:rPr lang="zh-CN" altLang="en-US" sz="2400" dirty="0">
                <a:latin typeface="Arial Narrow" panose="020B0606020202030204" pitchFamily="34" charset="0"/>
              </a:rPr>
              <a:t>恰好与该等值线</a:t>
            </a:r>
            <a:r>
              <a:rPr lang="zh-CN" altLang="en-US" sz="2400" dirty="0">
                <a:solidFill>
                  <a:srgbClr val="FF0000"/>
                </a:solidFill>
                <a:latin typeface="Arial Narrow" panose="020B0606020202030204" pitchFamily="34" charset="0"/>
              </a:rPr>
              <a:t>相切</a:t>
            </a:r>
            <a:r>
              <a:rPr lang="zh-CN" altLang="en-US" sz="2400" dirty="0">
                <a:latin typeface="Arial Narrow" panose="020B0606020202030204" pitchFamily="34" charset="0"/>
              </a:rPr>
              <a:t>。</a:t>
            </a:r>
            <a:endParaRPr lang="en-US" sz="2400" dirty="0">
              <a:latin typeface="Arial Narrow" panose="020B0606020202030204" pitchFamily="34" charset="0"/>
            </a:endParaRPr>
          </a:p>
        </p:txBody>
      </p:sp>
    </p:spTree>
    <p:extLst>
      <p:ext uri="{BB962C8B-B14F-4D97-AF65-F5344CB8AC3E}">
        <p14:creationId xmlns:p14="http://schemas.microsoft.com/office/powerpoint/2010/main" val="256951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04800" y="215372"/>
            <a:ext cx="8686800" cy="851428"/>
          </a:xfrm>
        </p:spPr>
        <p:txBody>
          <a:bodyPr/>
          <a:lstStyle/>
          <a:p>
            <a:r>
              <a:rPr lang="zh-CN" altLang="en-US" sz="3200" dirty="0">
                <a:latin typeface="+mn-ea"/>
                <a:ea typeface="+mn-ea"/>
              </a:rPr>
              <a:t>生产可能性边界和相对供给曲线</a:t>
            </a:r>
            <a:r>
              <a:rPr lang="en-US" altLang="en-US" sz="2000" b="0" dirty="0">
                <a:ea typeface="ヒラギノ角ゴ Pro W3" pitchFamily="-84" charset="-128"/>
              </a:rPr>
              <a:t>(4 of 4)</a:t>
            </a:r>
            <a:endParaRPr lang="en-IN" sz="2000" b="0" dirty="0"/>
          </a:p>
        </p:txBody>
      </p:sp>
      <p:sp>
        <p:nvSpPr>
          <p:cNvPr id="3" name="Content Placeholder 2"/>
          <p:cNvSpPr>
            <a:spLocks noGrp="1"/>
          </p:cNvSpPr>
          <p:nvPr>
            <p:ph idx="1"/>
          </p:nvPr>
        </p:nvSpPr>
        <p:spPr>
          <a:xfrm>
            <a:off x="457200" y="1455600"/>
            <a:ext cx="8374948" cy="3040199"/>
          </a:xfrm>
        </p:spPr>
        <p:txBody>
          <a:bodyPr/>
          <a:lstStyle/>
          <a:p>
            <a:pPr>
              <a:lnSpc>
                <a:spcPct val="200000"/>
              </a:lnSpc>
            </a:pPr>
            <a:r>
              <a:rPr lang="zh-CN" altLang="en-US" sz="2400" dirty="0">
                <a:solidFill>
                  <a:srgbClr val="FF0000"/>
                </a:solidFill>
                <a:latin typeface="+mn-ea"/>
              </a:rPr>
              <a:t>相对价格与相对供给</a:t>
            </a:r>
            <a:r>
              <a:rPr lang="en-US" altLang="en-US" sz="2400" dirty="0">
                <a:solidFill>
                  <a:srgbClr val="FF0000"/>
                </a:solidFill>
                <a:latin typeface="+mn-ea"/>
              </a:rPr>
              <a:t>:</a:t>
            </a:r>
          </a:p>
          <a:p>
            <a:pPr lvl="1">
              <a:lnSpc>
                <a:spcPct val="200000"/>
              </a:lnSpc>
            </a:pPr>
            <a:r>
              <a:rPr lang="zh-CN" altLang="en-US" sz="2400" dirty="0">
                <a:solidFill>
                  <a:srgbClr val="001581"/>
                </a:solidFill>
                <a:latin typeface="+mn-ea"/>
              </a:rPr>
              <a:t>布的相对价格    上升，</a:t>
            </a:r>
            <a:r>
              <a:rPr lang="zh-CN" altLang="en-US" sz="2400" dirty="0">
                <a:latin typeface="+mn-ea"/>
              </a:rPr>
              <a:t>使得等价值线更加陡峭。</a:t>
            </a:r>
            <a:endParaRPr lang="en-US" altLang="zh-CN" sz="2400" dirty="0">
              <a:latin typeface="+mn-ea"/>
            </a:endParaRPr>
          </a:p>
          <a:p>
            <a:pPr lvl="1">
              <a:lnSpc>
                <a:spcPct val="200000"/>
              </a:lnSpc>
            </a:pPr>
            <a:r>
              <a:rPr lang="zh-CN" altLang="en-US" sz="2400" dirty="0">
                <a:latin typeface="+mn-ea"/>
              </a:rPr>
              <a:t>生产点将从    向右下方移动到点   </a:t>
            </a:r>
            <a:endParaRPr lang="en-US" altLang="zh-CN" sz="2400" dirty="0">
              <a:latin typeface="+mn-ea"/>
            </a:endParaRPr>
          </a:p>
          <a:p>
            <a:pPr lvl="1">
              <a:lnSpc>
                <a:spcPct val="200000"/>
              </a:lnSpc>
            </a:pPr>
            <a:r>
              <a:rPr lang="zh-CN" altLang="en-US" sz="2400" dirty="0">
                <a:latin typeface="+mn-ea"/>
              </a:rPr>
              <a:t>布的相对供给    上升</a:t>
            </a:r>
            <a:endParaRPr lang="en-US" altLang="zh-CN" sz="2400" dirty="0">
              <a:latin typeface="+mn-ea"/>
            </a:endParaRPr>
          </a:p>
          <a:p>
            <a:pPr lvl="1">
              <a:lnSpc>
                <a:spcPct val="200000"/>
              </a:lnSpc>
            </a:pPr>
            <a:r>
              <a:rPr lang="zh-CN" altLang="en-US" sz="2400" dirty="0">
                <a:latin typeface="+mn-ea"/>
              </a:rPr>
              <a:t>布相对食物的供给量随着布相对食物的价格的增加而增加。</a:t>
            </a:r>
            <a:endParaRPr lang="en-US" altLang="zh-CN" sz="2400" dirty="0">
              <a:latin typeface="+mn-ea"/>
            </a:endParaRPr>
          </a:p>
          <a:p>
            <a:pPr lvl="1">
              <a:lnSpc>
                <a:spcPct val="200000"/>
              </a:lnSpc>
            </a:pPr>
            <a:endParaRPr lang="en-IN" sz="2400" dirty="0">
              <a:latin typeface="+mn-ea"/>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419745962"/>
              </p:ext>
            </p:extLst>
          </p:nvPr>
        </p:nvGraphicFramePr>
        <p:xfrm>
          <a:off x="3192758" y="2253755"/>
          <a:ext cx="445477" cy="841457"/>
        </p:xfrm>
        <a:graphic>
          <a:graphicData uri="http://schemas.openxmlformats.org/presentationml/2006/ole">
            <mc:AlternateContent xmlns:mc="http://schemas.openxmlformats.org/markup-compatibility/2006">
              <mc:Choice xmlns:v="urn:schemas-microsoft-com:vml" Requires="v">
                <p:oleObj spid="_x0000_s3076" name="Equation" r:id="rId3" imgW="228600" imgH="431640" progId="Equation.DSMT4">
                  <p:embed/>
                </p:oleObj>
              </mc:Choice>
              <mc:Fallback>
                <p:oleObj name="Equation" r:id="rId3" imgW="228600" imgH="431640" progId="Equation.DSMT4">
                  <p:embed/>
                  <p:pic>
                    <p:nvPicPr>
                      <p:cNvPr id="0" name=""/>
                      <p:cNvPicPr/>
                      <p:nvPr/>
                    </p:nvPicPr>
                    <p:blipFill>
                      <a:blip r:embed="rId4"/>
                      <a:stretch>
                        <a:fillRect/>
                      </a:stretch>
                    </p:blipFill>
                    <p:spPr>
                      <a:xfrm>
                        <a:off x="3192758" y="2253755"/>
                        <a:ext cx="445477" cy="84145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43383495"/>
              </p:ext>
            </p:extLst>
          </p:nvPr>
        </p:nvGraphicFramePr>
        <p:xfrm>
          <a:off x="2870163" y="3265861"/>
          <a:ext cx="371231" cy="445477"/>
        </p:xfrm>
        <a:graphic>
          <a:graphicData uri="http://schemas.openxmlformats.org/presentationml/2006/ole">
            <mc:AlternateContent xmlns:mc="http://schemas.openxmlformats.org/markup-compatibility/2006">
              <mc:Choice xmlns:v="urn:schemas-microsoft-com:vml" Requires="v">
                <p:oleObj spid="_x0000_s3077"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2870163" y="3265861"/>
                        <a:ext cx="371231" cy="445477"/>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417768623"/>
              </p:ext>
            </p:extLst>
          </p:nvPr>
        </p:nvGraphicFramePr>
        <p:xfrm>
          <a:off x="5792015" y="3287932"/>
          <a:ext cx="495300" cy="444500"/>
        </p:xfrm>
        <a:graphic>
          <a:graphicData uri="http://schemas.openxmlformats.org/presentationml/2006/ole">
            <mc:AlternateContent xmlns:mc="http://schemas.openxmlformats.org/markup-compatibility/2006">
              <mc:Choice xmlns:v="urn:schemas-microsoft-com:vml" Requires="v">
                <p:oleObj spid="_x0000_s3078" name="Equation" r:id="rId7" imgW="253800" imgH="228600" progId="Equation.DSMT4">
                  <p:embed/>
                </p:oleObj>
              </mc:Choice>
              <mc:Fallback>
                <p:oleObj name="Equation" r:id="rId7" imgW="253800" imgH="228600" progId="Equation.DSMT4">
                  <p:embed/>
                  <p:pic>
                    <p:nvPicPr>
                      <p:cNvPr id="10" name="Object 9"/>
                      <p:cNvPicPr/>
                      <p:nvPr/>
                    </p:nvPicPr>
                    <p:blipFill>
                      <a:blip r:embed="rId8"/>
                      <a:stretch>
                        <a:fillRect/>
                      </a:stretch>
                    </p:blipFill>
                    <p:spPr>
                      <a:xfrm>
                        <a:off x="5792015" y="3287932"/>
                        <a:ext cx="495300" cy="444500"/>
                      </a:xfrm>
                      <a:prstGeom prst="rect">
                        <a:avLst/>
                      </a:prstGeom>
                    </p:spPr>
                  </p:pic>
                </p:oleObj>
              </mc:Fallback>
            </mc:AlternateContent>
          </a:graphicData>
        </a:graphic>
      </p:graphicFrame>
      <p:pic>
        <p:nvPicPr>
          <p:cNvPr id="18" name="图片 17"/>
          <p:cNvPicPr>
            <a:picLocks noChangeAspect="1"/>
          </p:cNvPicPr>
          <p:nvPr/>
        </p:nvPicPr>
        <p:blipFill>
          <a:blip r:embed="rId9"/>
          <a:stretch>
            <a:fillRect/>
          </a:stretch>
        </p:blipFill>
        <p:spPr>
          <a:xfrm>
            <a:off x="5715000" y="1532694"/>
            <a:ext cx="3117149" cy="502133"/>
          </a:xfrm>
          <a:prstGeom prst="rect">
            <a:avLst/>
          </a:prstGeom>
          <a:ln>
            <a:solidFill>
              <a:srgbClr val="82007C"/>
            </a:solidFill>
          </a:ln>
        </p:spPr>
      </p:pic>
      <p:pic>
        <p:nvPicPr>
          <p:cNvPr id="21" name="图片 20">
            <a:extLst>
              <a:ext uri="{FF2B5EF4-FFF2-40B4-BE49-F238E27FC236}">
                <a16:creationId xmlns:a16="http://schemas.microsoft.com/office/drawing/2014/main" id="{8805F937-C00B-952D-F64B-49D845AD5D92}"/>
              </a:ext>
            </a:extLst>
          </p:cNvPr>
          <p:cNvPicPr>
            <a:picLocks noChangeAspect="1"/>
          </p:cNvPicPr>
          <p:nvPr/>
        </p:nvPicPr>
        <p:blipFill>
          <a:blip r:embed="rId10"/>
          <a:stretch>
            <a:fillRect/>
          </a:stretch>
        </p:blipFill>
        <p:spPr>
          <a:xfrm>
            <a:off x="3147140" y="3881987"/>
            <a:ext cx="491095" cy="825040"/>
          </a:xfrm>
          <a:prstGeom prst="rect">
            <a:avLst/>
          </a:prstGeom>
        </p:spPr>
      </p:pic>
    </p:spTree>
    <p:extLst>
      <p:ext uri="{BB962C8B-B14F-4D97-AF65-F5344CB8AC3E}">
        <p14:creationId xmlns:p14="http://schemas.microsoft.com/office/powerpoint/2010/main" val="48207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3041"/>
            <a:ext cx="8686800" cy="553625"/>
          </a:xfrm>
        </p:spPr>
        <p:txBody>
          <a:bodyPr/>
          <a:lstStyle/>
          <a:p>
            <a:r>
              <a:rPr lang="zh-CN" altLang="en-US" sz="2800" dirty="0">
                <a:latin typeface="+mn-ea"/>
                <a:ea typeface="+mn-ea"/>
              </a:rPr>
              <a:t>图</a:t>
            </a:r>
            <a:r>
              <a:rPr lang="en-US" altLang="en-US" sz="2800" dirty="0">
                <a:latin typeface="+mn-ea"/>
                <a:ea typeface="+mn-ea"/>
              </a:rPr>
              <a:t> 6.2 </a:t>
            </a:r>
            <a:r>
              <a:rPr lang="zh-CN" altLang="en-US" sz="2800" dirty="0">
                <a:latin typeface="+mn-ea"/>
                <a:ea typeface="+mn-ea"/>
              </a:rPr>
              <a:t>棉的相对价格上升如何影响相对供给</a:t>
            </a:r>
            <a:endParaRPr lang="en-IN" sz="2800" dirty="0">
              <a:latin typeface="+mn-ea"/>
              <a:ea typeface="+mn-ea"/>
            </a:endParaRPr>
          </a:p>
        </p:txBody>
      </p:sp>
      <p:pic>
        <p:nvPicPr>
          <p:cNvPr id="4" name="Picture 3" descr="The graph in panel ay of curve T T plots food production, Q sub F, versus cloth production, Q sub C. The curve, T T, falls through points Q super 1 then Q super 2. At point Q super 1, x – Q sub C super 1, y = Q sub F super 1, and slope = V V super 1, left parenthesis, P sub C over P sub F, right parenthesis, super 1. At point Q super 2, x = Q sub C super 2, y = Q sub F super 2, and the slope is less steep, V V super 2, left parenthesis, P sub C over P sub F, right parenthesis, super 2. The second graph in panel b plots the relative supply of cloth, P sub C over P sub F, versus the relative quantity of cloth, Q sub C over Q sub F. The plot for R S rises with increasing steepness through point 1 then point 2. At point 1, x = Q sub C super 1 over Q sub F super 1, and y = P sub C over P sub F, super 1. At point 2, x = Q sub C super 2 over Q sub F super 2, and y = P sub C over P sub F, super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63" y="1219200"/>
            <a:ext cx="8827211" cy="5029200"/>
          </a:xfrm>
          <a:prstGeom prst="rect">
            <a:avLst/>
          </a:prstGeom>
        </p:spPr>
      </p:pic>
      <p:cxnSp>
        <p:nvCxnSpPr>
          <p:cNvPr id="9" name="直接连接符 8"/>
          <p:cNvCxnSpPr/>
          <p:nvPr/>
        </p:nvCxnSpPr>
        <p:spPr>
          <a:xfrm>
            <a:off x="1981200" y="2667000"/>
            <a:ext cx="1295400" cy="2286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530134" y="639895"/>
            <a:ext cx="4492279" cy="5391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cxnSp>
        <p:nvCxnSpPr>
          <p:cNvPr id="19" name="直接箭头连接符 18"/>
          <p:cNvCxnSpPr/>
          <p:nvPr/>
        </p:nvCxnSpPr>
        <p:spPr>
          <a:xfrm flipV="1">
            <a:off x="6781800" y="3810000"/>
            <a:ext cx="457200" cy="457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80189" y="2950583"/>
            <a:ext cx="3958879" cy="1938992"/>
          </a:xfrm>
          <a:prstGeom prst="rect">
            <a:avLst/>
          </a:prstGeom>
          <a:solidFill>
            <a:schemeClr val="bg1"/>
          </a:solidFill>
        </p:spPr>
        <p:txBody>
          <a:bodyPr wrap="square">
            <a:spAutoFit/>
          </a:bodyPr>
          <a:lstStyle/>
          <a:p>
            <a:pPr marL="285750" indent="-285750">
              <a:buFont typeface="Arial" panose="020B0604020202020204" pitchFamily="34" charset="0"/>
              <a:buChar char="•"/>
            </a:pPr>
            <a:r>
              <a:rPr lang="zh-CN" altLang="en-US" sz="2400" dirty="0">
                <a:latin typeface="Arial Narrow" panose="020B0606020202030204" pitchFamily="34" charset="0"/>
              </a:rPr>
              <a:t>在图（</a:t>
            </a:r>
            <a:r>
              <a:rPr lang="en-US" altLang="zh-CN" sz="2400" dirty="0">
                <a:latin typeface="Arial Narrow" panose="020B0606020202030204" pitchFamily="34" charset="0"/>
              </a:rPr>
              <a:t>a</a:t>
            </a:r>
            <a:r>
              <a:rPr lang="zh-CN" altLang="en-US" sz="2400" dirty="0">
                <a:latin typeface="Arial Narrow" panose="020B0606020202030204" pitchFamily="34" charset="0"/>
              </a:rPr>
              <a:t>）中，当布料的相对价格上涨时，等价值线变得更陡峭。</a:t>
            </a:r>
            <a:endParaRPr lang="en-US" altLang="zh-CN" sz="2400" dirty="0">
              <a:latin typeface="Arial Narrow" panose="020B0606020202030204" pitchFamily="34" charset="0"/>
            </a:endParaRPr>
          </a:p>
          <a:p>
            <a:pPr marL="285750" indent="-285750">
              <a:buFont typeface="Arial" panose="020B0604020202020204" pitchFamily="34" charset="0"/>
              <a:buChar char="•"/>
            </a:pPr>
            <a:r>
              <a:rPr lang="zh-CN" altLang="en-US" sz="2400" dirty="0">
                <a:latin typeface="Arial Narrow" panose="020B0606020202030204" pitchFamily="34" charset="0"/>
              </a:rPr>
              <a:t>因此，经济生产更多的布料和更少的食物。</a:t>
            </a:r>
            <a:endParaRPr lang="en-US" altLang="zh-CN" sz="2400" dirty="0">
              <a:latin typeface="Arial Narrow" panose="020B0606020202030204" pitchFamily="34" charset="0"/>
            </a:endParaRPr>
          </a:p>
        </p:txBody>
      </p:sp>
      <p:sp>
        <p:nvSpPr>
          <p:cNvPr id="15" name="下箭头 14"/>
          <p:cNvSpPr/>
          <p:nvPr/>
        </p:nvSpPr>
        <p:spPr>
          <a:xfrm>
            <a:off x="209550" y="3200400"/>
            <a:ext cx="95250" cy="6096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17" name="右箭头 16"/>
          <p:cNvSpPr/>
          <p:nvPr/>
        </p:nvSpPr>
        <p:spPr>
          <a:xfrm>
            <a:off x="1828800" y="5326109"/>
            <a:ext cx="685800" cy="11161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pic>
        <p:nvPicPr>
          <p:cNvPr id="11" name="图片 10">
            <a:extLst>
              <a:ext uri="{FF2B5EF4-FFF2-40B4-BE49-F238E27FC236}">
                <a16:creationId xmlns:a16="http://schemas.microsoft.com/office/drawing/2014/main" id="{6BDA4871-61EA-AEEF-79D8-208C67B40E4D}"/>
              </a:ext>
            </a:extLst>
          </p:cNvPr>
          <p:cNvPicPr>
            <a:picLocks noChangeAspect="1"/>
          </p:cNvPicPr>
          <p:nvPr/>
        </p:nvPicPr>
        <p:blipFill>
          <a:blip r:embed="rId3"/>
          <a:stretch>
            <a:fillRect/>
          </a:stretch>
        </p:blipFill>
        <p:spPr>
          <a:xfrm>
            <a:off x="1429961" y="781776"/>
            <a:ext cx="3958879" cy="1205928"/>
          </a:xfrm>
          <a:prstGeom prst="rect">
            <a:avLst/>
          </a:prstGeom>
        </p:spPr>
      </p:pic>
      <p:sp>
        <p:nvSpPr>
          <p:cNvPr id="3" name="Content Placeholder 2"/>
          <p:cNvSpPr>
            <a:spLocks noGrp="1"/>
          </p:cNvSpPr>
          <p:nvPr>
            <p:ph idx="1"/>
          </p:nvPr>
        </p:nvSpPr>
        <p:spPr>
          <a:xfrm>
            <a:off x="209550" y="6376369"/>
            <a:ext cx="8572500" cy="396357"/>
          </a:xfrm>
          <a:solidFill>
            <a:schemeClr val="bg1"/>
          </a:solidFill>
        </p:spPr>
        <p:txBody>
          <a:bodyPr/>
          <a:lstStyle/>
          <a:p>
            <a:pPr marL="285750" indent="-285750"/>
            <a:r>
              <a:rPr lang="zh-CN" altLang="en-US" sz="2400" dirty="0">
                <a:latin typeface="Arial Narrow" panose="020B0606020202030204" pitchFamily="34" charset="0"/>
              </a:rPr>
              <a:t>图（</a:t>
            </a:r>
            <a:r>
              <a:rPr lang="en-US" altLang="zh-CN" sz="2400" dirty="0">
                <a:latin typeface="Arial Narrow" panose="020B0606020202030204" pitchFamily="34" charset="0"/>
              </a:rPr>
              <a:t>b</a:t>
            </a:r>
            <a:r>
              <a:rPr lang="zh-CN" altLang="en-US" sz="2400" dirty="0">
                <a:latin typeface="Arial Narrow" panose="020B0606020202030204" pitchFamily="34" charset="0"/>
              </a:rPr>
              <a:t>）显示：布的相对价格上涨导致布的相对产量增加。</a:t>
            </a:r>
            <a:endParaRPr lang="en-IN" sz="2400" dirty="0">
              <a:latin typeface="Arial Narrow" panose="020B0606020202030204" pitchFamily="34" charset="0"/>
            </a:endParaRPr>
          </a:p>
        </p:txBody>
      </p:sp>
      <p:pic>
        <p:nvPicPr>
          <p:cNvPr id="20" name="图片 19">
            <a:extLst>
              <a:ext uri="{FF2B5EF4-FFF2-40B4-BE49-F238E27FC236}">
                <a16:creationId xmlns:a16="http://schemas.microsoft.com/office/drawing/2014/main" id="{A0592F5A-5570-5947-0CBD-C25BD7492D4A}"/>
              </a:ext>
            </a:extLst>
          </p:cNvPr>
          <p:cNvPicPr>
            <a:picLocks noChangeAspect="1"/>
          </p:cNvPicPr>
          <p:nvPr/>
        </p:nvPicPr>
        <p:blipFill>
          <a:blip r:embed="rId4"/>
          <a:stretch>
            <a:fillRect/>
          </a:stretch>
        </p:blipFill>
        <p:spPr>
          <a:xfrm>
            <a:off x="1429960" y="1954121"/>
            <a:ext cx="3958879" cy="406691"/>
          </a:xfrm>
          <a:prstGeom prst="rect">
            <a:avLst/>
          </a:prstGeom>
        </p:spPr>
      </p:pic>
    </p:spTree>
    <p:extLst>
      <p:ext uri="{BB962C8B-B14F-4D97-AF65-F5344CB8AC3E}">
        <p14:creationId xmlns:p14="http://schemas.microsoft.com/office/powerpoint/2010/main" val="252912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0" nodeType="clickEffect">
                                  <p:stCondLst>
                                    <p:cond delay="0"/>
                                  </p:stCondLst>
                                  <p:childTnLst>
                                    <p:animEffect transition="out" filter="wipe(down)">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22" presetClass="exit" presetSubtype="4" fill="hold" grpId="1" nodeType="withEffect">
                                  <p:stCondLst>
                                    <p:cond delay="0"/>
                                  </p:stCondLst>
                                  <p:childTnLst>
                                    <p:animEffect transition="out" filter="wipe(down)">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3" presetClass="exit" presetSubtype="10" fill="hold" nodeType="withEffect">
                                  <p:stCondLst>
                                    <p:cond delay="0"/>
                                  </p:stCondLst>
                                  <p:childTnLst>
                                    <p:animEffect transition="out" filter="blinds(horizontal)">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3" presetClass="exit" presetSubtype="10" fill="hold" nodeType="withEffect">
                                  <p:stCondLst>
                                    <p:cond delay="0"/>
                                  </p:stCondLst>
                                  <p:childTnLst>
                                    <p:animEffect transition="out" filter="blinds(horizontal)">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4" grpId="1" animBg="1"/>
      <p:bldP spid="15" grpId="0" animBg="1"/>
      <p:bldP spid="17" grpId="0" animBg="1"/>
      <p:bldP spid="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latin typeface="+mn-ea"/>
                <a:ea typeface="+mn-ea"/>
              </a:rPr>
              <a:t>相对价格和相对需求</a:t>
            </a:r>
            <a:r>
              <a:rPr lang="en-US" altLang="en-US" sz="3600" dirty="0">
                <a:latin typeface="+mn-ea"/>
                <a:ea typeface="+mn-ea"/>
              </a:rPr>
              <a:t> </a:t>
            </a:r>
            <a:r>
              <a:rPr lang="en-US" altLang="en-US" sz="2000" b="0" dirty="0">
                <a:ea typeface="ヒラギノ角ゴ Pro W3" pitchFamily="-84" charset="-128"/>
              </a:rPr>
              <a:t>(1 of 4)</a:t>
            </a:r>
            <a:endParaRPr lang="en-IN" sz="2000" b="0" dirty="0"/>
          </a:p>
        </p:txBody>
      </p:sp>
      <p:sp>
        <p:nvSpPr>
          <p:cNvPr id="3" name="Content Placeholder 2"/>
          <p:cNvSpPr>
            <a:spLocks noGrp="1"/>
          </p:cNvSpPr>
          <p:nvPr>
            <p:ph idx="1"/>
          </p:nvPr>
        </p:nvSpPr>
        <p:spPr>
          <a:xfrm>
            <a:off x="457200" y="1600201"/>
            <a:ext cx="8402516" cy="444500"/>
          </a:xfrm>
        </p:spPr>
        <p:txBody>
          <a:bodyPr/>
          <a:lstStyle/>
          <a:p>
            <a:r>
              <a:rPr lang="zh-CN" altLang="en-US" sz="2400" dirty="0">
                <a:latin typeface="+mn-ea"/>
              </a:rPr>
              <a:t>一个经济体消费的价值（</a:t>
            </a:r>
            <a:r>
              <a:rPr lang="en-US" altLang="zh-CN" sz="2400" dirty="0">
                <a:latin typeface="+mn-ea"/>
              </a:rPr>
              <a:t>D</a:t>
            </a:r>
            <a:r>
              <a:rPr lang="zh-CN" altLang="en-US" sz="2400" dirty="0">
                <a:latin typeface="+mn-ea"/>
              </a:rPr>
              <a:t>）必须等于其社会生产的价值（</a:t>
            </a:r>
            <a:r>
              <a:rPr lang="en-US" altLang="zh-CN" sz="2400" dirty="0">
                <a:latin typeface="+mn-ea"/>
              </a:rPr>
              <a:t>V</a:t>
            </a:r>
            <a:r>
              <a:rPr lang="zh-CN" altLang="en-US" sz="2400" dirty="0">
                <a:latin typeface="+mn-ea"/>
              </a:rPr>
              <a:t>）</a:t>
            </a:r>
            <a:endParaRPr lang="en-IN" sz="2400" dirty="0">
              <a:latin typeface="+mn-ea"/>
            </a:endParaRPr>
          </a:p>
        </p:txBody>
      </p:sp>
      <p:sp>
        <p:nvSpPr>
          <p:cNvPr id="4" name="Content Placeholder 3"/>
          <p:cNvSpPr>
            <a:spLocks noGrp="1"/>
          </p:cNvSpPr>
          <p:nvPr>
            <p:ph idx="13"/>
          </p:nvPr>
        </p:nvSpPr>
        <p:spPr>
          <a:xfrm>
            <a:off x="319454" y="4025901"/>
            <a:ext cx="8540262" cy="1612900"/>
          </a:xfrm>
        </p:spPr>
        <p:txBody>
          <a:bodyPr/>
          <a:lstStyle/>
          <a:p>
            <a:r>
              <a:rPr lang="zh-CN" altLang="en-US" sz="2400" dirty="0">
                <a:latin typeface="+mn-ea"/>
              </a:rPr>
              <a:t>假设一个经济体的消费决策可以被表示为单个代表性的消费者</a:t>
            </a:r>
            <a:endParaRPr lang="en-US" altLang="zh-CN" sz="2400" dirty="0">
              <a:latin typeface="+mn-ea"/>
            </a:endParaRPr>
          </a:p>
          <a:p>
            <a:r>
              <a:rPr lang="zh-CN" altLang="en-US" sz="2400" dirty="0">
                <a:solidFill>
                  <a:srgbClr val="FF0000"/>
                </a:solidFill>
                <a:latin typeface="+mn-ea"/>
              </a:rPr>
              <a:t>无差异曲线</a:t>
            </a:r>
            <a:r>
              <a:rPr lang="zh-CN" altLang="en-US" sz="2400" dirty="0">
                <a:latin typeface="+mn-ea"/>
              </a:rPr>
              <a:t>表示布和食物的不同组合使消费者达到同样的满足水平（无差别）。</a:t>
            </a:r>
            <a:r>
              <a:rPr lang="en-US" altLang="zh-CN" sz="2400" dirty="0">
                <a:latin typeface="+mn-ea"/>
                <a:sym typeface="Wingdings" panose="05000000000000000000" pitchFamily="2" charset="2"/>
              </a:rPr>
              <a:t> </a:t>
            </a:r>
            <a:r>
              <a:rPr lang="zh-CN" altLang="en-US" sz="2400" dirty="0">
                <a:latin typeface="+mn-ea"/>
                <a:sym typeface="Wingdings" panose="05000000000000000000" pitchFamily="2" charset="2"/>
              </a:rPr>
              <a:t>表示社会的消费偏好</a:t>
            </a:r>
            <a:r>
              <a:rPr lang="en-US" altLang="zh-CN" sz="2400" dirty="0">
                <a:latin typeface="+mn-ea"/>
                <a:sym typeface="Wingdings" panose="05000000000000000000" pitchFamily="2" charset="2"/>
              </a:rPr>
              <a:t>/</a:t>
            </a:r>
            <a:r>
              <a:rPr lang="zh-CN" altLang="en-US" sz="2400" dirty="0">
                <a:latin typeface="+mn-ea"/>
                <a:sym typeface="Wingdings" panose="05000000000000000000" pitchFamily="2" charset="2"/>
              </a:rPr>
              <a:t>倾向</a:t>
            </a:r>
            <a:endParaRPr lang="en-US" altLang="ja-JP" sz="2400" dirty="0">
              <a:latin typeface="+mn-ea"/>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813612392"/>
              </p:ext>
            </p:extLst>
          </p:nvPr>
        </p:nvGraphicFramePr>
        <p:xfrm>
          <a:off x="1676400" y="2288005"/>
          <a:ext cx="4157663" cy="444500"/>
        </p:xfrm>
        <a:graphic>
          <a:graphicData uri="http://schemas.openxmlformats.org/presentationml/2006/ole">
            <mc:AlternateContent xmlns:mc="http://schemas.openxmlformats.org/markup-compatibility/2006">
              <mc:Choice xmlns:v="urn:schemas-microsoft-com:vml" Requires="v">
                <p:oleObj spid="_x0000_s4098" name="Equation" r:id="rId3" imgW="2133360" imgH="228600" progId="Equation.DSMT4">
                  <p:embed/>
                </p:oleObj>
              </mc:Choice>
              <mc:Fallback>
                <p:oleObj name="Equation" r:id="rId3" imgW="2133360" imgH="228600" progId="Equation.DSMT4">
                  <p:embed/>
                  <p:pic>
                    <p:nvPicPr>
                      <p:cNvPr id="0" name=""/>
                      <p:cNvPicPr/>
                      <p:nvPr/>
                    </p:nvPicPr>
                    <p:blipFill>
                      <a:blip r:embed="rId4"/>
                      <a:stretch>
                        <a:fillRect/>
                      </a:stretch>
                    </p:blipFill>
                    <p:spPr>
                      <a:xfrm>
                        <a:off x="1676400" y="2288005"/>
                        <a:ext cx="4157663" cy="444500"/>
                      </a:xfrm>
                      <a:prstGeom prst="rect">
                        <a:avLst/>
                      </a:prstGeom>
                    </p:spPr>
                  </p:pic>
                </p:oleObj>
              </mc:Fallback>
            </mc:AlternateContent>
          </a:graphicData>
        </a:graphic>
      </p:graphicFrame>
      <p:sp>
        <p:nvSpPr>
          <p:cNvPr id="6" name="矩形 5"/>
          <p:cNvSpPr/>
          <p:nvPr/>
        </p:nvSpPr>
        <p:spPr>
          <a:xfrm>
            <a:off x="3743199" y="2939908"/>
            <a:ext cx="4882332" cy="707886"/>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zh-CN" altLang="en-US" sz="2000" dirty="0">
                <a:latin typeface="Arial Narrow" panose="020B0606020202030204" pitchFamily="34" charset="0"/>
              </a:rPr>
              <a:t>该方程表明，生产和消费必须位于同一条等价值线上。</a:t>
            </a:r>
          </a:p>
        </p:txBody>
      </p:sp>
    </p:spTree>
    <p:extLst>
      <p:ext uri="{BB962C8B-B14F-4D97-AF65-F5344CB8AC3E}">
        <p14:creationId xmlns:p14="http://schemas.microsoft.com/office/powerpoint/2010/main" val="237964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latin typeface="+mn-ea"/>
                <a:ea typeface="+mn-ea"/>
              </a:rPr>
              <a:t>相对价格和需求</a:t>
            </a:r>
            <a:r>
              <a:rPr lang="en-US" altLang="en-US" sz="2000" b="0" dirty="0">
                <a:ea typeface="ヒラギノ角ゴ Pro W3" pitchFamily="-84" charset="-128"/>
              </a:rPr>
              <a:t>(2 of 4)</a:t>
            </a:r>
            <a:endParaRPr lang="en-IN" sz="2000" b="0" dirty="0"/>
          </a:p>
        </p:txBody>
      </p:sp>
      <p:sp>
        <p:nvSpPr>
          <p:cNvPr id="3" name="Content Placeholder 2"/>
          <p:cNvSpPr>
            <a:spLocks noGrp="1"/>
          </p:cNvSpPr>
          <p:nvPr>
            <p:ph idx="1"/>
          </p:nvPr>
        </p:nvSpPr>
        <p:spPr>
          <a:xfrm>
            <a:off x="457200" y="1447800"/>
            <a:ext cx="8229600" cy="5029200"/>
          </a:xfrm>
        </p:spPr>
        <p:txBody>
          <a:bodyPr/>
          <a:lstStyle/>
          <a:p>
            <a:r>
              <a:rPr lang="zh-CN" altLang="en-US" sz="2800" b="1" dirty="0">
                <a:latin typeface="+mn-ea"/>
              </a:rPr>
              <a:t>无差异曲线</a:t>
            </a:r>
            <a:endParaRPr lang="en-US" altLang="en-US" sz="2800" b="1" dirty="0">
              <a:latin typeface="+mn-ea"/>
            </a:endParaRPr>
          </a:p>
          <a:p>
            <a:pPr marL="919350" lvl="1" indent="-457200">
              <a:buFont typeface="+mj-lt"/>
              <a:buAutoNum type="arabicPeriod"/>
            </a:pPr>
            <a:r>
              <a:rPr lang="zh-CN" altLang="en-US" sz="2400" dirty="0">
                <a:solidFill>
                  <a:srgbClr val="FF0000"/>
                </a:solidFill>
                <a:latin typeface="+mn-ea"/>
              </a:rPr>
              <a:t>向下倾斜</a:t>
            </a:r>
            <a:r>
              <a:rPr lang="en-US" altLang="en-US" sz="2400" dirty="0">
                <a:solidFill>
                  <a:srgbClr val="FF0000"/>
                </a:solidFill>
                <a:latin typeface="+mn-ea"/>
              </a:rPr>
              <a:t> </a:t>
            </a:r>
          </a:p>
          <a:p>
            <a:pPr marL="1205100" lvl="2" indent="-342900"/>
            <a:r>
              <a:rPr lang="zh-CN" altLang="en-US" sz="2400" dirty="0">
                <a:latin typeface="+mn-ea"/>
              </a:rPr>
              <a:t>如果你有更少的衣服，那么你就必须有更多的食物才能得到同样的满足。</a:t>
            </a:r>
            <a:endParaRPr lang="en-US" altLang="en-US" sz="2400" dirty="0">
              <a:latin typeface="+mn-ea"/>
            </a:endParaRPr>
          </a:p>
          <a:p>
            <a:pPr marL="919350" lvl="1" indent="-457200">
              <a:spcBef>
                <a:spcPct val="50000"/>
              </a:spcBef>
              <a:buFont typeface="+mj-lt"/>
              <a:buAutoNum type="arabicPeriod"/>
            </a:pPr>
            <a:r>
              <a:rPr lang="zh-CN" altLang="en-US" sz="2400" dirty="0">
                <a:latin typeface="+mn-ea"/>
              </a:rPr>
              <a:t>位置离原点</a:t>
            </a:r>
            <a:r>
              <a:rPr lang="zh-CN" altLang="en-US" sz="2400" dirty="0">
                <a:solidFill>
                  <a:srgbClr val="FF0000"/>
                </a:solidFill>
                <a:latin typeface="+mn-ea"/>
              </a:rPr>
              <a:t>越远</a:t>
            </a:r>
            <a:r>
              <a:rPr lang="zh-CN" altLang="en-US" sz="2400" dirty="0">
                <a:latin typeface="+mn-ea"/>
              </a:rPr>
              <a:t>，所对应的福利水平</a:t>
            </a:r>
            <a:r>
              <a:rPr lang="zh-CN" altLang="en-US" sz="2400" dirty="0">
                <a:solidFill>
                  <a:srgbClr val="FF0000"/>
                </a:solidFill>
                <a:latin typeface="+mn-ea"/>
              </a:rPr>
              <a:t>越高</a:t>
            </a:r>
            <a:r>
              <a:rPr lang="en-US" altLang="en-US" sz="2400" dirty="0">
                <a:latin typeface="+mn-ea"/>
              </a:rPr>
              <a:t> </a:t>
            </a:r>
          </a:p>
          <a:p>
            <a:pPr marL="1205100" lvl="2" indent="-342900"/>
            <a:r>
              <a:rPr lang="en-US" altLang="en-US" sz="2400" dirty="0">
                <a:latin typeface="+mn-ea"/>
              </a:rPr>
              <a:t> </a:t>
            </a:r>
            <a:r>
              <a:rPr lang="zh-CN" altLang="en-US" sz="2400" dirty="0">
                <a:latin typeface="+mn-ea"/>
              </a:rPr>
              <a:t>人们更乐于消费更多的两种商品。</a:t>
            </a:r>
            <a:endParaRPr lang="en-US" altLang="en-US" sz="2400" dirty="0">
              <a:latin typeface="+mn-ea"/>
            </a:endParaRPr>
          </a:p>
          <a:p>
            <a:pPr marL="919350" lvl="1" indent="-457200">
              <a:spcBef>
                <a:spcPct val="50000"/>
              </a:spcBef>
              <a:buFont typeface="+mj-lt"/>
              <a:buAutoNum type="arabicPeriod"/>
            </a:pPr>
            <a:r>
              <a:rPr lang="zh-CN" altLang="en-US" sz="2400" dirty="0">
                <a:latin typeface="+mn-ea"/>
              </a:rPr>
              <a:t>曲线越</a:t>
            </a:r>
            <a:r>
              <a:rPr lang="zh-CN" altLang="en-US" sz="2400" dirty="0">
                <a:solidFill>
                  <a:srgbClr val="FF0000"/>
                </a:solidFill>
                <a:latin typeface="+mn-ea"/>
              </a:rPr>
              <a:t>往右</a:t>
            </a:r>
            <a:r>
              <a:rPr lang="zh-CN" altLang="en-US" sz="2400" dirty="0">
                <a:latin typeface="+mn-ea"/>
              </a:rPr>
              <a:t>越</a:t>
            </a:r>
            <a:r>
              <a:rPr lang="zh-CN" altLang="en-US" sz="2400" dirty="0">
                <a:solidFill>
                  <a:srgbClr val="FF0000"/>
                </a:solidFill>
                <a:latin typeface="+mn-ea"/>
              </a:rPr>
              <a:t>平坦</a:t>
            </a:r>
            <a:endParaRPr lang="en-US" altLang="en-US" sz="2400" dirty="0">
              <a:solidFill>
                <a:srgbClr val="FF0000"/>
              </a:solidFill>
              <a:latin typeface="+mn-ea"/>
            </a:endParaRPr>
          </a:p>
          <a:p>
            <a:pPr marL="1205100" lvl="2" indent="-342900"/>
            <a:r>
              <a:rPr lang="zh-CN" altLang="en-US" sz="2400" dirty="0">
                <a:latin typeface="+mn-ea"/>
              </a:rPr>
              <a:t>由于布越多食物越少，额外一码布的价值就越低，因为你愿意放弃的食物就越少。</a:t>
            </a:r>
            <a:endParaRPr lang="en-IN" sz="2400" dirty="0">
              <a:latin typeface="+mn-ea"/>
            </a:endParaRPr>
          </a:p>
        </p:txBody>
      </p:sp>
      <p:pic>
        <p:nvPicPr>
          <p:cNvPr id="4" name="图片 3"/>
          <p:cNvPicPr>
            <a:picLocks noChangeAspect="1"/>
          </p:cNvPicPr>
          <p:nvPr/>
        </p:nvPicPr>
        <p:blipFill>
          <a:blip r:embed="rId2"/>
          <a:stretch>
            <a:fillRect/>
          </a:stretch>
        </p:blipFill>
        <p:spPr>
          <a:xfrm>
            <a:off x="3581400" y="1312652"/>
            <a:ext cx="5461206" cy="4008120"/>
          </a:xfrm>
          <a:prstGeom prst="rect">
            <a:avLst/>
          </a:prstGeom>
        </p:spPr>
      </p:pic>
    </p:spTree>
    <p:extLst>
      <p:ext uri="{BB962C8B-B14F-4D97-AF65-F5344CB8AC3E}">
        <p14:creationId xmlns:p14="http://schemas.microsoft.com/office/powerpoint/2010/main" val="1926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01000" cy="609600"/>
          </a:xfrm>
        </p:spPr>
        <p:txBody>
          <a:bodyPr/>
          <a:lstStyle/>
          <a:p>
            <a:r>
              <a:rPr lang="zh-CN" altLang="en-US" sz="2800" dirty="0">
                <a:latin typeface="+mn-ea"/>
                <a:ea typeface="+mn-ea"/>
              </a:rPr>
              <a:t>图</a:t>
            </a:r>
            <a:r>
              <a:rPr lang="en-US" altLang="en-US" sz="2800" dirty="0">
                <a:latin typeface="+mn-ea"/>
                <a:ea typeface="+mn-ea"/>
              </a:rPr>
              <a:t> 6.3 </a:t>
            </a:r>
            <a:r>
              <a:rPr lang="zh-CN" altLang="en-US" sz="2800" dirty="0">
                <a:latin typeface="+mn-ea"/>
                <a:ea typeface="+mn-ea"/>
              </a:rPr>
              <a:t>标准模型中的生产、消费和贸易</a:t>
            </a:r>
            <a:endParaRPr lang="en-IN" sz="2800" dirty="0">
              <a:latin typeface="+mn-ea"/>
              <a:ea typeface="+mn-ea"/>
            </a:endParaRPr>
          </a:p>
        </p:txBody>
      </p:sp>
      <p:sp>
        <p:nvSpPr>
          <p:cNvPr id="3" name="Content Placeholder 2"/>
          <p:cNvSpPr>
            <a:spLocks noGrp="1"/>
          </p:cNvSpPr>
          <p:nvPr>
            <p:ph idx="1"/>
          </p:nvPr>
        </p:nvSpPr>
        <p:spPr>
          <a:xfrm>
            <a:off x="5334000" y="1905001"/>
            <a:ext cx="3713666" cy="2971800"/>
          </a:xfrm>
          <a:solidFill>
            <a:schemeClr val="bg1"/>
          </a:solidFill>
        </p:spPr>
        <p:txBody>
          <a:bodyPr/>
          <a:lstStyle/>
          <a:p>
            <a:r>
              <a:rPr lang="zh-CN" altLang="en-US" sz="2000" dirty="0"/>
              <a:t>经济在</a:t>
            </a:r>
            <a:r>
              <a:rPr lang="en-US" altLang="zh-CN" sz="2000" b="1" i="1" dirty="0">
                <a:solidFill>
                  <a:srgbClr val="001581"/>
                </a:solidFill>
              </a:rPr>
              <a:t>Q</a:t>
            </a:r>
            <a:r>
              <a:rPr lang="zh-CN" altLang="en-US" sz="2000" b="1" dirty="0">
                <a:solidFill>
                  <a:srgbClr val="001581"/>
                </a:solidFill>
              </a:rPr>
              <a:t>点生产</a:t>
            </a:r>
            <a:r>
              <a:rPr lang="zh-CN" altLang="en-US" sz="2000" dirty="0"/>
              <a:t>，生产可能性边界与最高可能的等价值线在此点相切。</a:t>
            </a:r>
            <a:endParaRPr lang="en-US" sz="2000" dirty="0"/>
          </a:p>
          <a:p>
            <a:r>
              <a:rPr lang="zh-CN" altLang="en-US" sz="2000" dirty="0"/>
              <a:t>在</a:t>
            </a:r>
            <a:r>
              <a:rPr lang="en-US" altLang="zh-CN" sz="2000" i="1" dirty="0">
                <a:solidFill>
                  <a:srgbClr val="FF0000"/>
                </a:solidFill>
              </a:rPr>
              <a:t>D</a:t>
            </a:r>
            <a:r>
              <a:rPr lang="zh-CN" altLang="en-US" sz="2000" dirty="0">
                <a:solidFill>
                  <a:srgbClr val="FF0000"/>
                </a:solidFill>
              </a:rPr>
              <a:t>点消费</a:t>
            </a:r>
            <a:r>
              <a:rPr lang="zh-CN" altLang="en-US" sz="2000" dirty="0"/>
              <a:t>，在</a:t>
            </a:r>
            <a:r>
              <a:rPr lang="en-US" altLang="zh-CN" sz="2000" dirty="0"/>
              <a:t>D</a:t>
            </a:r>
            <a:r>
              <a:rPr lang="zh-CN" altLang="en-US" sz="2000" dirty="0"/>
              <a:t>点等价值线与最高可能的无差异曲线相切。</a:t>
            </a:r>
            <a:endParaRPr lang="en-US" altLang="zh-CN" sz="2000" dirty="0"/>
          </a:p>
          <a:p>
            <a:r>
              <a:rPr lang="zh-CN" altLang="en-US" sz="2000" dirty="0"/>
              <a:t>经济生产的布多于消费，因此</a:t>
            </a:r>
            <a:r>
              <a:rPr lang="zh-CN" altLang="en-US" sz="2000" b="1" dirty="0">
                <a:solidFill>
                  <a:srgbClr val="001581"/>
                </a:solidFill>
              </a:rPr>
              <a:t>出口布</a:t>
            </a:r>
            <a:r>
              <a:rPr lang="zh-CN" altLang="en-US" sz="2000" dirty="0"/>
              <a:t>；相应地，它消耗的食物比生产的多，因此</a:t>
            </a:r>
            <a:r>
              <a:rPr lang="zh-CN" altLang="en-US" sz="2000" b="1" dirty="0">
                <a:solidFill>
                  <a:srgbClr val="001581"/>
                </a:solidFill>
              </a:rPr>
              <a:t>进口食物</a:t>
            </a:r>
            <a:r>
              <a:rPr lang="zh-CN" altLang="en-US" sz="2000" dirty="0"/>
              <a:t>。</a:t>
            </a:r>
            <a:r>
              <a:rPr lang="en-US" sz="2000" dirty="0"/>
              <a:t> </a:t>
            </a:r>
            <a:endParaRPr lang="en-IN" sz="2000" dirty="0"/>
          </a:p>
        </p:txBody>
      </p:sp>
      <p:pic>
        <p:nvPicPr>
          <p:cNvPr id="4" name="Picture 3" descr="The graph shows quantity of food, Q sub F, versus quantity of cloth, Q sub C. The curve T T falls with increasing steepness from y to x-axis, through point Q, at roughly the midpoint. An isovalue line passes through point Q on the curve and extends to point D above the curve to the left. The horizontal difference between points D and Q represents cloth exports. The vertical difference between points D and Q represents food imports. An indifference curve opens to the right through point D. There are 4 more parallel indifference curves, 2 below and 2 above point 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99" y="1448972"/>
            <a:ext cx="5313867" cy="5218973"/>
          </a:xfrm>
          <a:prstGeom prst="rect">
            <a:avLst/>
          </a:prstGeom>
        </p:spPr>
      </p:pic>
      <p:sp>
        <p:nvSpPr>
          <p:cNvPr id="5" name="矩形 4"/>
          <p:cNvSpPr/>
          <p:nvPr/>
        </p:nvSpPr>
        <p:spPr>
          <a:xfrm>
            <a:off x="2324101" y="1342086"/>
            <a:ext cx="2971800" cy="707886"/>
          </a:xfrm>
          <a:prstGeom prst="rect">
            <a:avLst/>
          </a:prstGeom>
          <a:solidFill>
            <a:schemeClr val="accent5">
              <a:lumMod val="20000"/>
              <a:lumOff val="80000"/>
            </a:schemeClr>
          </a:solidFill>
        </p:spPr>
        <p:txBody>
          <a:bodyPr wrap="square">
            <a:spAutoFit/>
          </a:bodyPr>
          <a:lstStyle/>
          <a:p>
            <a:pPr marL="342900" indent="-342900">
              <a:buFont typeface="Arial" panose="020B0604020202020204" pitchFamily="34" charset="0"/>
              <a:buChar char="•"/>
            </a:pPr>
            <a:r>
              <a:rPr lang="zh-CN" altLang="en-US" sz="2000" dirty="0">
                <a:latin typeface="+mn-ea"/>
              </a:rPr>
              <a:t>消费选择基于商品的偏好和相对价格：</a:t>
            </a:r>
            <a:endParaRPr lang="en-US" altLang="en-US" sz="2000" dirty="0">
              <a:latin typeface="+mn-ea"/>
            </a:endParaRPr>
          </a:p>
        </p:txBody>
      </p:sp>
      <p:cxnSp>
        <p:nvCxnSpPr>
          <p:cNvPr id="7" name="直接箭头连接符 6"/>
          <p:cNvCxnSpPr/>
          <p:nvPr/>
        </p:nvCxnSpPr>
        <p:spPr>
          <a:xfrm>
            <a:off x="4724400" y="2049972"/>
            <a:ext cx="1066800" cy="11504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79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25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250"/>
                            </p:stCondLst>
                            <p:childTnLst>
                              <p:par>
                                <p:cTn id="10" presetID="1" presetClass="entr" presetSubtype="0" fill="hold"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676400" y="4002088"/>
            <a:ext cx="2514600" cy="2286000"/>
            <a:chOff x="1056" y="2304"/>
            <a:chExt cx="1584" cy="1440"/>
          </a:xfrm>
        </p:grpSpPr>
        <p:sp>
          <p:nvSpPr>
            <p:cNvPr id="13349" name="Arc 5"/>
            <p:cNvSpPr>
              <a:spLocks/>
            </p:cNvSpPr>
            <p:nvPr/>
          </p:nvSpPr>
          <p:spPr bwMode="auto">
            <a:xfrm>
              <a:off x="1056" y="2304"/>
              <a:ext cx="1536" cy="1392"/>
            </a:xfrm>
            <a:custGeom>
              <a:avLst/>
              <a:gdLst>
                <a:gd name="T0" fmla="*/ 0 w 21600"/>
                <a:gd name="T1" fmla="*/ 0 h 21600"/>
                <a:gd name="T2" fmla="*/ 8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0" name="Text Box 6"/>
            <p:cNvSpPr txBox="1">
              <a:spLocks noChangeArrowheads="1"/>
            </p:cNvSpPr>
            <p:nvPr/>
          </p:nvSpPr>
          <p:spPr bwMode="auto">
            <a:xfrm>
              <a:off x="2256" y="3513"/>
              <a:ext cx="384" cy="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i="1" dirty="0">
                  <a:solidFill>
                    <a:schemeClr val="tx1"/>
                  </a:solidFill>
                </a:rPr>
                <a:t>TT</a:t>
              </a:r>
            </a:p>
          </p:txBody>
        </p:sp>
      </p:grpSp>
      <p:sp>
        <p:nvSpPr>
          <p:cNvPr id="13321" name="Text Box 33"/>
          <p:cNvSpPr txBox="1">
            <a:spLocks noChangeArrowheads="1"/>
          </p:cNvSpPr>
          <p:nvPr/>
        </p:nvSpPr>
        <p:spPr bwMode="auto">
          <a:xfrm>
            <a:off x="911590" y="2223226"/>
            <a:ext cx="20826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r>
              <a:rPr lang="en-US" altLang="zh-CN" dirty="0">
                <a:solidFill>
                  <a:schemeClr val="tx1"/>
                </a:solidFill>
              </a:rPr>
              <a:t>Food production,</a:t>
            </a:r>
          </a:p>
          <a:p>
            <a:r>
              <a:rPr lang="en-US" altLang="zh-CN" dirty="0">
                <a:solidFill>
                  <a:schemeClr val="tx1"/>
                </a:solidFill>
              </a:rPr>
              <a:t> Q</a:t>
            </a:r>
            <a:r>
              <a:rPr lang="en-US" altLang="zh-CN" baseline="-25000" dirty="0">
                <a:solidFill>
                  <a:schemeClr val="tx1"/>
                </a:solidFill>
              </a:rPr>
              <a:t>F</a:t>
            </a:r>
            <a:endParaRPr lang="en-US" altLang="zh-CN" dirty="0">
              <a:solidFill>
                <a:schemeClr val="tx1"/>
              </a:solidFill>
            </a:endParaRPr>
          </a:p>
        </p:txBody>
      </p:sp>
      <p:grpSp>
        <p:nvGrpSpPr>
          <p:cNvPr id="11" name="组合 10"/>
          <p:cNvGrpSpPr/>
          <p:nvPr/>
        </p:nvGrpSpPr>
        <p:grpSpPr>
          <a:xfrm>
            <a:off x="2039937" y="3138487"/>
            <a:ext cx="4360863" cy="2500313"/>
            <a:chOff x="2132013" y="3240088"/>
            <a:chExt cx="4360863" cy="2500313"/>
          </a:xfrm>
        </p:grpSpPr>
        <p:sp>
          <p:nvSpPr>
            <p:cNvPr id="19476" name="Arc 20"/>
            <p:cNvSpPr>
              <a:spLocks/>
            </p:cNvSpPr>
            <p:nvPr/>
          </p:nvSpPr>
          <p:spPr bwMode="auto">
            <a:xfrm rot="9879958">
              <a:off x="2286000" y="3240088"/>
              <a:ext cx="914400" cy="869950"/>
            </a:xfrm>
            <a:custGeom>
              <a:avLst/>
              <a:gdLst>
                <a:gd name="T0" fmla="*/ 502309045 w 21600"/>
                <a:gd name="T1" fmla="*/ 0 h 20560"/>
                <a:gd name="T2" fmla="*/ 1638706400 w 21600"/>
                <a:gd name="T3" fmla="*/ 1557530850 h 20560"/>
                <a:gd name="T4" fmla="*/ 0 w 21600"/>
                <a:gd name="T5" fmla="*/ 1557530850 h 20560"/>
                <a:gd name="T6" fmla="*/ 0 60000 65536"/>
                <a:gd name="T7" fmla="*/ 0 60000 65536"/>
                <a:gd name="T8" fmla="*/ 0 60000 65536"/>
                <a:gd name="T9" fmla="*/ 0 w 21600"/>
                <a:gd name="T10" fmla="*/ 0 h 20560"/>
                <a:gd name="T11" fmla="*/ 21600 w 21600"/>
                <a:gd name="T12" fmla="*/ 20560 h 20560"/>
              </a:gdLst>
              <a:ahLst/>
              <a:cxnLst>
                <a:cxn ang="T6">
                  <a:pos x="T0" y="T1"/>
                </a:cxn>
                <a:cxn ang="T7">
                  <a:pos x="T2" y="T3"/>
                </a:cxn>
                <a:cxn ang="T8">
                  <a:pos x="T4" y="T5"/>
                </a:cxn>
              </a:cxnLst>
              <a:rect l="T9" t="T10" r="T11" b="T12"/>
              <a:pathLst>
                <a:path w="21600" h="20560" fill="none" extrusionOk="0">
                  <a:moveTo>
                    <a:pt x="6621" y="-1"/>
                  </a:moveTo>
                  <a:cubicBezTo>
                    <a:pt x="15548" y="2874"/>
                    <a:pt x="21600" y="11181"/>
                    <a:pt x="21600" y="20560"/>
                  </a:cubicBezTo>
                </a:path>
                <a:path w="21600" h="20560" stroke="0" extrusionOk="0">
                  <a:moveTo>
                    <a:pt x="6621" y="-1"/>
                  </a:moveTo>
                  <a:cubicBezTo>
                    <a:pt x="15548" y="2874"/>
                    <a:pt x="21600" y="11181"/>
                    <a:pt x="21600" y="20560"/>
                  </a:cubicBezTo>
                  <a:lnTo>
                    <a:pt x="0" y="20560"/>
                  </a:lnTo>
                  <a:lnTo>
                    <a:pt x="6621" y="-1"/>
                  </a:lnTo>
                  <a:close/>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dirty="0"/>
            </a:p>
          </p:txBody>
        </p:sp>
        <p:grpSp>
          <p:nvGrpSpPr>
            <p:cNvPr id="13326" name="Group 10"/>
            <p:cNvGrpSpPr>
              <a:grpSpLocks/>
            </p:cNvGrpSpPr>
            <p:nvPr/>
          </p:nvGrpSpPr>
          <p:grpSpPr bwMode="auto">
            <a:xfrm>
              <a:off x="2132013" y="3621088"/>
              <a:ext cx="4360863" cy="2119313"/>
              <a:chOff x="1343" y="2064"/>
              <a:chExt cx="2747" cy="1335"/>
            </a:xfrm>
          </p:grpSpPr>
          <p:sp>
            <p:nvSpPr>
              <p:cNvPr id="13341" name="Line 11"/>
              <p:cNvSpPr>
                <a:spLocks noChangeShapeType="1"/>
              </p:cNvSpPr>
              <p:nvPr/>
            </p:nvSpPr>
            <p:spPr bwMode="auto">
              <a:xfrm rot="145389">
                <a:off x="1343" y="2064"/>
                <a:ext cx="1440" cy="1152"/>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2" name="Text Box 12"/>
              <p:cNvSpPr txBox="1">
                <a:spLocks noChangeArrowheads="1"/>
              </p:cNvSpPr>
              <p:nvPr/>
            </p:nvSpPr>
            <p:spPr bwMode="auto">
              <a:xfrm>
                <a:off x="2736" y="3168"/>
                <a:ext cx="13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i="1" dirty="0">
                    <a:solidFill>
                      <a:srgbClr val="333399"/>
                    </a:solidFill>
                  </a:rPr>
                  <a:t>VV</a:t>
                </a:r>
                <a:r>
                  <a:rPr lang="en-US" altLang="zh-CN" baseline="30000" dirty="0">
                    <a:solidFill>
                      <a:srgbClr val="333399"/>
                    </a:solidFill>
                  </a:rPr>
                  <a:t>1</a:t>
                </a:r>
                <a:r>
                  <a:rPr lang="en-US" altLang="zh-CN" dirty="0">
                    <a:solidFill>
                      <a:srgbClr val="333399"/>
                    </a:solidFill>
                  </a:rPr>
                  <a:t>(</a:t>
                </a:r>
                <a:r>
                  <a:rPr lang="en-US" altLang="zh-CN" i="1" dirty="0">
                    <a:solidFill>
                      <a:srgbClr val="333399"/>
                    </a:solidFill>
                  </a:rPr>
                  <a:t>P</a:t>
                </a:r>
                <a:r>
                  <a:rPr lang="en-US" altLang="zh-CN" i="1" baseline="-25000" dirty="0">
                    <a:solidFill>
                      <a:srgbClr val="333399"/>
                    </a:solidFill>
                  </a:rPr>
                  <a:t>C</a:t>
                </a:r>
                <a:r>
                  <a:rPr lang="en-US" altLang="zh-CN" i="1" dirty="0">
                    <a:solidFill>
                      <a:srgbClr val="333399"/>
                    </a:solidFill>
                  </a:rPr>
                  <a:t>/P</a:t>
                </a:r>
                <a:r>
                  <a:rPr lang="en-US" altLang="zh-CN" i="1" baseline="-25000" dirty="0">
                    <a:solidFill>
                      <a:srgbClr val="333399"/>
                    </a:solidFill>
                  </a:rPr>
                  <a:t>F</a:t>
                </a:r>
                <a:r>
                  <a:rPr lang="en-US" altLang="zh-CN" dirty="0">
                    <a:solidFill>
                      <a:srgbClr val="333399"/>
                    </a:solidFill>
                  </a:rPr>
                  <a:t>)</a:t>
                </a:r>
                <a:r>
                  <a:rPr lang="en-US" altLang="zh-CN" baseline="30000" dirty="0">
                    <a:solidFill>
                      <a:srgbClr val="333399"/>
                    </a:solidFill>
                  </a:rPr>
                  <a:t>1</a:t>
                </a:r>
                <a:endParaRPr lang="en-US" altLang="zh-CN" i="1" dirty="0">
                  <a:solidFill>
                    <a:srgbClr val="333399"/>
                  </a:solidFill>
                </a:endParaRPr>
              </a:p>
            </p:txBody>
          </p:sp>
        </p:grpSp>
      </p:grpSp>
      <p:grpSp>
        <p:nvGrpSpPr>
          <p:cNvPr id="13332" name="Group 28"/>
          <p:cNvGrpSpPr>
            <a:grpSpLocks/>
          </p:cNvGrpSpPr>
          <p:nvPr/>
        </p:nvGrpSpPr>
        <p:grpSpPr bwMode="auto">
          <a:xfrm>
            <a:off x="304800" y="2478088"/>
            <a:ext cx="8382001" cy="4194175"/>
            <a:chOff x="192" y="1344"/>
            <a:chExt cx="5280" cy="2642"/>
          </a:xfrm>
        </p:grpSpPr>
        <p:sp>
          <p:nvSpPr>
            <p:cNvPr id="13333" name="Text Box 29"/>
            <p:cNvSpPr txBox="1">
              <a:spLocks noChangeArrowheads="1"/>
            </p:cNvSpPr>
            <p:nvPr/>
          </p:nvSpPr>
          <p:spPr bwMode="auto">
            <a:xfrm>
              <a:off x="192" y="3753"/>
              <a:ext cx="5280" cy="23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r>
                <a:rPr lang="en-US" altLang="zh-CN" dirty="0">
                  <a:solidFill>
                    <a:schemeClr val="tx1"/>
                  </a:solidFill>
                </a:rPr>
                <a:t>                                                                              cloth production, Q</a:t>
              </a:r>
              <a:r>
                <a:rPr lang="en-US" altLang="zh-CN" baseline="-25000" dirty="0">
                  <a:solidFill>
                    <a:schemeClr val="tx1"/>
                  </a:solidFill>
                </a:rPr>
                <a:t>C</a:t>
              </a:r>
              <a:endParaRPr lang="en-US" altLang="zh-CN" dirty="0">
                <a:solidFill>
                  <a:schemeClr val="tx1"/>
                </a:solidFill>
              </a:endParaRPr>
            </a:p>
          </p:txBody>
        </p:sp>
        <p:grpSp>
          <p:nvGrpSpPr>
            <p:cNvPr id="13334" name="Group 30"/>
            <p:cNvGrpSpPr>
              <a:grpSpLocks/>
            </p:cNvGrpSpPr>
            <p:nvPr/>
          </p:nvGrpSpPr>
          <p:grpSpPr bwMode="auto">
            <a:xfrm>
              <a:off x="1056" y="1344"/>
              <a:ext cx="3792" cy="2352"/>
              <a:chOff x="1104" y="1474"/>
              <a:chExt cx="3792" cy="2352"/>
            </a:xfrm>
          </p:grpSpPr>
          <p:sp>
            <p:nvSpPr>
              <p:cNvPr id="13335" name="Line 31"/>
              <p:cNvSpPr>
                <a:spLocks noChangeShapeType="1"/>
              </p:cNvSpPr>
              <p:nvPr/>
            </p:nvSpPr>
            <p:spPr bwMode="auto">
              <a:xfrm>
                <a:off x="1104" y="1474"/>
                <a:ext cx="0" cy="2352"/>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6" name="Line 32"/>
              <p:cNvSpPr>
                <a:spLocks noChangeShapeType="1"/>
              </p:cNvSpPr>
              <p:nvPr/>
            </p:nvSpPr>
            <p:spPr bwMode="auto">
              <a:xfrm flipH="1">
                <a:off x="1104" y="3826"/>
                <a:ext cx="3792"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2" name="组合 11"/>
          <p:cNvGrpSpPr/>
          <p:nvPr/>
        </p:nvGrpSpPr>
        <p:grpSpPr>
          <a:xfrm>
            <a:off x="1674395" y="3468688"/>
            <a:ext cx="1754605" cy="2767216"/>
            <a:chOff x="1674395" y="3468688"/>
            <a:chExt cx="1754605" cy="2767216"/>
          </a:xfrm>
        </p:grpSpPr>
        <p:grpSp>
          <p:nvGrpSpPr>
            <p:cNvPr id="3" name="Group 7"/>
            <p:cNvGrpSpPr>
              <a:grpSpLocks/>
            </p:cNvGrpSpPr>
            <p:nvPr/>
          </p:nvGrpSpPr>
          <p:grpSpPr bwMode="auto">
            <a:xfrm>
              <a:off x="2879725" y="4459288"/>
              <a:ext cx="549275" cy="366712"/>
              <a:chOff x="1814" y="2592"/>
              <a:chExt cx="346" cy="231"/>
            </a:xfrm>
          </p:grpSpPr>
          <p:sp>
            <p:nvSpPr>
              <p:cNvPr id="13347" name="Oval 8"/>
              <p:cNvSpPr>
                <a:spLocks noChangeArrowheads="1"/>
              </p:cNvSpPr>
              <p:nvPr/>
            </p:nvSpPr>
            <p:spPr bwMode="auto">
              <a:xfrm>
                <a:off x="2023" y="2600"/>
                <a:ext cx="46" cy="46"/>
              </a:xfrm>
              <a:prstGeom prst="ellipse">
                <a:avLst/>
              </a:prstGeom>
              <a:solidFill>
                <a:srgbClr val="333399"/>
              </a:solidFill>
              <a:ln w="9525">
                <a:solidFill>
                  <a:srgbClr val="333399"/>
                </a:solidFill>
                <a:round/>
                <a:headEnd/>
                <a:tailEnd/>
              </a:ln>
            </p:spPr>
            <p:txBody>
              <a:bodyPr wrap="none" anchor="ct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48" name="Text Box 9"/>
              <p:cNvSpPr txBox="1">
                <a:spLocks noChangeArrowheads="1"/>
              </p:cNvSpPr>
              <p:nvPr/>
            </p:nvSpPr>
            <p:spPr bwMode="auto">
              <a:xfrm>
                <a:off x="1814" y="2592"/>
                <a:ext cx="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dirty="0"/>
                  <a:t>Q</a:t>
                </a:r>
                <a:r>
                  <a:rPr lang="en-US" altLang="zh-CN" baseline="30000" dirty="0"/>
                  <a:t>1</a:t>
                </a:r>
                <a:endParaRPr lang="en-US" altLang="zh-CN" dirty="0"/>
              </a:p>
            </p:txBody>
          </p:sp>
        </p:grpSp>
        <p:sp>
          <p:nvSpPr>
            <p:cNvPr id="13322" name="Line 35"/>
            <p:cNvSpPr>
              <a:spLocks noChangeShapeType="1"/>
            </p:cNvSpPr>
            <p:nvPr/>
          </p:nvSpPr>
          <p:spPr bwMode="auto">
            <a:xfrm>
              <a:off x="1674395" y="3807256"/>
              <a:ext cx="792163" cy="0"/>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dirty="0"/>
            </a:p>
          </p:txBody>
        </p:sp>
        <p:grpSp>
          <p:nvGrpSpPr>
            <p:cNvPr id="13331" name="Group 24"/>
            <p:cNvGrpSpPr>
              <a:grpSpLocks/>
            </p:cNvGrpSpPr>
            <p:nvPr/>
          </p:nvGrpSpPr>
          <p:grpSpPr bwMode="auto">
            <a:xfrm>
              <a:off x="2438400" y="3468688"/>
              <a:ext cx="549275" cy="381000"/>
              <a:chOff x="1536" y="1968"/>
              <a:chExt cx="346" cy="240"/>
            </a:xfrm>
          </p:grpSpPr>
          <p:sp>
            <p:nvSpPr>
              <p:cNvPr id="13337" name="Oval 25"/>
              <p:cNvSpPr>
                <a:spLocks noChangeArrowheads="1"/>
              </p:cNvSpPr>
              <p:nvPr/>
            </p:nvSpPr>
            <p:spPr bwMode="auto">
              <a:xfrm>
                <a:off x="1536" y="2162"/>
                <a:ext cx="46" cy="46"/>
              </a:xfrm>
              <a:prstGeom prst="ellipse">
                <a:avLst/>
              </a:prstGeom>
              <a:solidFill>
                <a:srgbClr val="333399"/>
              </a:solidFill>
              <a:ln w="9525">
                <a:solidFill>
                  <a:srgbClr val="333399"/>
                </a:solidFill>
                <a:round/>
                <a:headEnd/>
                <a:tailEnd/>
              </a:ln>
            </p:spPr>
            <p:txBody>
              <a:bodyPr wrap="none" anchor="ct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8" name="Text Box 26"/>
              <p:cNvSpPr txBox="1">
                <a:spLocks noChangeArrowheads="1"/>
              </p:cNvSpPr>
              <p:nvPr/>
            </p:nvSpPr>
            <p:spPr bwMode="auto">
              <a:xfrm>
                <a:off x="1536" y="1968"/>
                <a:ext cx="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dirty="0"/>
                  <a:t>D</a:t>
                </a:r>
                <a:r>
                  <a:rPr lang="en-US" altLang="zh-CN" baseline="30000" dirty="0"/>
                  <a:t>1</a:t>
                </a:r>
                <a:endParaRPr lang="en-US" altLang="zh-CN" dirty="0"/>
              </a:p>
            </p:txBody>
          </p:sp>
        </p:grpSp>
        <p:sp>
          <p:nvSpPr>
            <p:cNvPr id="13329" name="Line 36"/>
            <p:cNvSpPr>
              <a:spLocks noChangeShapeType="1"/>
            </p:cNvSpPr>
            <p:nvPr/>
          </p:nvSpPr>
          <p:spPr bwMode="auto">
            <a:xfrm>
              <a:off x="2466558" y="3859416"/>
              <a:ext cx="0" cy="237648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43" name="Title 1"/>
          <p:cNvSpPr>
            <a:spLocks noGrp="1"/>
          </p:cNvSpPr>
          <p:nvPr>
            <p:ph type="title"/>
          </p:nvPr>
        </p:nvSpPr>
        <p:spPr>
          <a:xfrm>
            <a:off x="457200" y="215372"/>
            <a:ext cx="8229600" cy="739290"/>
          </a:xfrm>
        </p:spPr>
        <p:txBody>
          <a:bodyPr/>
          <a:lstStyle/>
          <a:p>
            <a:r>
              <a:rPr lang="zh-CN" altLang="en-US" sz="3600" dirty="0">
                <a:latin typeface="+mn-ea"/>
                <a:ea typeface="+mn-ea"/>
              </a:rPr>
              <a:t>相对价格和需求</a:t>
            </a:r>
            <a:r>
              <a:rPr lang="en-US" altLang="en-US" sz="2000" b="0" dirty="0">
                <a:ea typeface="ヒラギノ角ゴ Pro W3" pitchFamily="-84" charset="-128"/>
              </a:rPr>
              <a:t>(3 of 4)</a:t>
            </a:r>
            <a:endParaRPr lang="en-IN" sz="2000" b="0" dirty="0"/>
          </a:p>
        </p:txBody>
      </p:sp>
      <p:sp>
        <p:nvSpPr>
          <p:cNvPr id="44" name="Content Placeholder 2"/>
          <p:cNvSpPr>
            <a:spLocks noGrp="1"/>
          </p:cNvSpPr>
          <p:nvPr>
            <p:ph idx="1"/>
          </p:nvPr>
        </p:nvSpPr>
        <p:spPr>
          <a:xfrm>
            <a:off x="3445631" y="2277767"/>
            <a:ext cx="5594816" cy="1815094"/>
          </a:xfrm>
        </p:spPr>
        <p:txBody>
          <a:bodyPr/>
          <a:lstStyle/>
          <a:p>
            <a:pPr>
              <a:lnSpc>
                <a:spcPct val="90000"/>
              </a:lnSpc>
              <a:spcBef>
                <a:spcPts val="600"/>
              </a:spcBef>
            </a:pPr>
            <a:r>
              <a:rPr lang="zh-CN" altLang="en-US" sz="2000" i="1" dirty="0">
                <a:solidFill>
                  <a:srgbClr val="99008C"/>
                </a:solidFill>
                <a:ea typeface="ヒラギノ角ゴ Pro W3" pitchFamily="-84" charset="-128"/>
              </a:rPr>
              <a:t>生产点移动到点</a:t>
            </a:r>
            <a:r>
              <a:rPr lang="en-US" altLang="en-US" sz="2000" i="1" dirty="0">
                <a:solidFill>
                  <a:srgbClr val="99008C"/>
                </a:solidFill>
                <a:ea typeface="ヒラギノ角ゴ Pro W3" pitchFamily="-84" charset="-128"/>
              </a:rPr>
              <a:t> Q</a:t>
            </a:r>
            <a:r>
              <a:rPr lang="en-US" altLang="en-US" sz="2000" i="1" baseline="30000" dirty="0">
                <a:solidFill>
                  <a:srgbClr val="99008C"/>
                </a:solidFill>
                <a:ea typeface="ヒラギノ角ゴ Pro W3" pitchFamily="-84" charset="-128"/>
              </a:rPr>
              <a:t>1</a:t>
            </a:r>
          </a:p>
          <a:p>
            <a:pPr>
              <a:lnSpc>
                <a:spcPct val="90000"/>
              </a:lnSpc>
              <a:spcBef>
                <a:spcPts val="600"/>
              </a:spcBef>
            </a:pPr>
            <a:r>
              <a:rPr lang="zh-CN" altLang="en-US" sz="2000" i="1" dirty="0">
                <a:solidFill>
                  <a:srgbClr val="99008C"/>
                </a:solidFill>
                <a:ea typeface="ヒラギノ角ゴ Pro W3" pitchFamily="-84" charset="-128"/>
              </a:rPr>
              <a:t>消费点移动到点 </a:t>
            </a:r>
            <a:r>
              <a:rPr lang="en-US" altLang="en-US" sz="2000" i="1" dirty="0">
                <a:solidFill>
                  <a:srgbClr val="99008C"/>
                </a:solidFill>
                <a:ea typeface="ヒラギノ角ゴ Pro W3" pitchFamily="-84" charset="-128"/>
              </a:rPr>
              <a:t>D</a:t>
            </a:r>
            <a:r>
              <a:rPr lang="en-US" altLang="en-US" sz="2000" i="1" baseline="30000" dirty="0">
                <a:solidFill>
                  <a:srgbClr val="99008C"/>
                </a:solidFill>
                <a:ea typeface="ヒラギノ角ゴ Pro W3" pitchFamily="-84" charset="-128"/>
              </a:rPr>
              <a:t>1</a:t>
            </a:r>
          </a:p>
          <a:p>
            <a:pPr>
              <a:spcBef>
                <a:spcPts val="600"/>
              </a:spcBef>
            </a:pPr>
            <a:r>
              <a:rPr lang="zh-CN" altLang="en-US" sz="2000" dirty="0"/>
              <a:t>首先，经济移动到更高的无差异曲线上，表明其</a:t>
            </a:r>
            <a:r>
              <a:rPr lang="zh-CN" altLang="en-US" sz="2000" dirty="0">
                <a:solidFill>
                  <a:srgbClr val="FF0000"/>
                </a:solidFill>
              </a:rPr>
              <a:t>福利提高了</a:t>
            </a:r>
            <a:r>
              <a:rPr lang="zh-CN" altLang="en-US" sz="2000" dirty="0"/>
              <a:t>。</a:t>
            </a:r>
            <a:endParaRPr lang="en-US" altLang="zh-CN" sz="2000" dirty="0"/>
          </a:p>
          <a:p>
            <a:pPr>
              <a:spcBef>
                <a:spcPts val="600"/>
              </a:spcBef>
            </a:pPr>
            <a:r>
              <a:rPr lang="zh-CN" altLang="en-US" sz="2000" b="1" dirty="0">
                <a:solidFill>
                  <a:srgbClr val="001581"/>
                </a:solidFill>
                <a:ea typeface="ヒラギノ角ゴ Pro W3" pitchFamily="-84" charset="-128"/>
              </a:rPr>
              <a:t>福利提高 </a:t>
            </a:r>
            <a:r>
              <a:rPr lang="en-US" altLang="zh-CN" sz="2000" b="1" dirty="0">
                <a:solidFill>
                  <a:srgbClr val="001581"/>
                </a:solidFill>
                <a:ea typeface="ヒラギノ角ゴ Pro W3" pitchFamily="-84" charset="-128"/>
                <a:sym typeface="Wingdings" panose="05000000000000000000" pitchFamily="2" charset="2"/>
              </a:rPr>
              <a:t> </a:t>
            </a:r>
            <a:r>
              <a:rPr lang="zh-CN" altLang="en-US" sz="2000" b="1" dirty="0">
                <a:solidFill>
                  <a:srgbClr val="001581"/>
                </a:solidFill>
                <a:ea typeface="ヒラギノ角ゴ Pro W3" pitchFamily="-84" charset="-128"/>
                <a:sym typeface="Wingdings" panose="05000000000000000000" pitchFamily="2" charset="2"/>
              </a:rPr>
              <a:t>收入效应</a:t>
            </a:r>
            <a:endParaRPr lang="en-US" altLang="zh-CN" sz="2000" b="1" dirty="0">
              <a:solidFill>
                <a:srgbClr val="001581"/>
              </a:solidFill>
              <a:ea typeface="ヒラギノ角ゴ Pro W3" pitchFamily="-84" charset="-128"/>
            </a:endParaRPr>
          </a:p>
          <a:p>
            <a:pPr marL="914400" lvl="2" indent="0">
              <a:lnSpc>
                <a:spcPct val="90000"/>
              </a:lnSpc>
              <a:buNone/>
            </a:pPr>
            <a:endParaRPr lang="en-US" altLang="en-US" sz="2000" dirty="0">
              <a:ea typeface="ヒラギノ角ゴ Pro W3" pitchFamily="-84" charset="-128"/>
            </a:endParaRPr>
          </a:p>
          <a:p>
            <a:pPr lvl="2" indent="-280800"/>
            <a:endParaRPr lang="en-IN" sz="2000" dirty="0"/>
          </a:p>
        </p:txBody>
      </p:sp>
      <p:sp>
        <p:nvSpPr>
          <p:cNvPr id="7" name="矩形 6"/>
          <p:cNvSpPr/>
          <p:nvPr/>
        </p:nvSpPr>
        <p:spPr>
          <a:xfrm>
            <a:off x="6060830" y="983724"/>
            <a:ext cx="3021599" cy="955903"/>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FF0000"/>
                </a:solidFill>
                <a:latin typeface="+mn-ea"/>
              </a:rPr>
              <a:t>开展贸易之后布的相对价格   上升将导致：</a:t>
            </a:r>
            <a:r>
              <a:rPr lang="en-US" altLang="en-US" sz="2000" dirty="0">
                <a:latin typeface="+mn-ea"/>
              </a:rPr>
              <a:t> </a:t>
            </a:r>
          </a:p>
        </p:txBody>
      </p:sp>
      <p:sp>
        <p:nvSpPr>
          <p:cNvPr id="8" name="椭圆 7"/>
          <p:cNvSpPr/>
          <p:nvPr/>
        </p:nvSpPr>
        <p:spPr>
          <a:xfrm>
            <a:off x="2697481" y="4173851"/>
            <a:ext cx="45719" cy="93349"/>
          </a:xfrm>
          <a:prstGeom prst="ellipse">
            <a:avLst/>
          </a:prstGeom>
          <a:ln>
            <a:solidFill>
              <a:srgbClr val="990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grpSp>
        <p:nvGrpSpPr>
          <p:cNvPr id="9" name="组合 8"/>
          <p:cNvGrpSpPr/>
          <p:nvPr/>
        </p:nvGrpSpPr>
        <p:grpSpPr>
          <a:xfrm>
            <a:off x="1901879" y="3495356"/>
            <a:ext cx="4633013" cy="1693388"/>
            <a:chOff x="1841742" y="3495357"/>
            <a:chExt cx="4633013" cy="1693388"/>
          </a:xfrm>
        </p:grpSpPr>
        <p:sp>
          <p:nvSpPr>
            <p:cNvPr id="39" name="Line 11"/>
            <p:cNvSpPr>
              <a:spLocks noChangeShapeType="1"/>
            </p:cNvSpPr>
            <p:nvPr/>
          </p:nvSpPr>
          <p:spPr bwMode="auto">
            <a:xfrm rot="145389">
              <a:off x="1841742" y="3882185"/>
              <a:ext cx="2654021" cy="1085420"/>
            </a:xfrm>
            <a:prstGeom prst="line">
              <a:avLst/>
            </a:prstGeom>
            <a:noFill/>
            <a:ln w="38100">
              <a:solidFill>
                <a:srgbClr val="99008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Arc 20"/>
            <p:cNvSpPr>
              <a:spLocks/>
            </p:cNvSpPr>
            <p:nvPr/>
          </p:nvSpPr>
          <p:spPr bwMode="auto">
            <a:xfrm rot="9218045">
              <a:off x="2360190" y="3495357"/>
              <a:ext cx="914400" cy="869950"/>
            </a:xfrm>
            <a:custGeom>
              <a:avLst/>
              <a:gdLst>
                <a:gd name="T0" fmla="*/ 502309045 w 21600"/>
                <a:gd name="T1" fmla="*/ 0 h 20560"/>
                <a:gd name="T2" fmla="*/ 1638706400 w 21600"/>
                <a:gd name="T3" fmla="*/ 1557530850 h 20560"/>
                <a:gd name="T4" fmla="*/ 0 w 21600"/>
                <a:gd name="T5" fmla="*/ 1557530850 h 20560"/>
                <a:gd name="T6" fmla="*/ 0 60000 65536"/>
                <a:gd name="T7" fmla="*/ 0 60000 65536"/>
                <a:gd name="T8" fmla="*/ 0 60000 65536"/>
                <a:gd name="T9" fmla="*/ 0 w 21600"/>
                <a:gd name="T10" fmla="*/ 0 h 20560"/>
                <a:gd name="T11" fmla="*/ 21600 w 21600"/>
                <a:gd name="T12" fmla="*/ 20560 h 20560"/>
              </a:gdLst>
              <a:ahLst/>
              <a:cxnLst>
                <a:cxn ang="T6">
                  <a:pos x="T0" y="T1"/>
                </a:cxn>
                <a:cxn ang="T7">
                  <a:pos x="T2" y="T3"/>
                </a:cxn>
                <a:cxn ang="T8">
                  <a:pos x="T4" y="T5"/>
                </a:cxn>
              </a:cxnLst>
              <a:rect l="T9" t="T10" r="T11" b="T12"/>
              <a:pathLst>
                <a:path w="21600" h="20560" fill="none" extrusionOk="0">
                  <a:moveTo>
                    <a:pt x="6621" y="-1"/>
                  </a:moveTo>
                  <a:cubicBezTo>
                    <a:pt x="15548" y="2874"/>
                    <a:pt x="21600" y="11181"/>
                    <a:pt x="21600" y="20560"/>
                  </a:cubicBezTo>
                </a:path>
                <a:path w="21600" h="20560" stroke="0" extrusionOk="0">
                  <a:moveTo>
                    <a:pt x="6621" y="-1"/>
                  </a:moveTo>
                  <a:cubicBezTo>
                    <a:pt x="15548" y="2874"/>
                    <a:pt x="21600" y="11181"/>
                    <a:pt x="21600" y="20560"/>
                  </a:cubicBezTo>
                  <a:lnTo>
                    <a:pt x="0" y="20560"/>
                  </a:lnTo>
                  <a:lnTo>
                    <a:pt x="6621" y="-1"/>
                  </a:lnTo>
                  <a:close/>
                </a:path>
              </a:pathLst>
            </a:custGeom>
            <a:noFill/>
            <a:ln w="38100">
              <a:solidFill>
                <a:srgbClr val="99008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Text Box 12"/>
            <p:cNvSpPr txBox="1">
              <a:spLocks noChangeArrowheads="1"/>
            </p:cNvSpPr>
            <p:nvPr/>
          </p:nvSpPr>
          <p:spPr bwMode="auto">
            <a:xfrm>
              <a:off x="4325280" y="4822032"/>
              <a:ext cx="2149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i="1" dirty="0">
                  <a:solidFill>
                    <a:srgbClr val="99008C"/>
                  </a:solidFill>
                </a:rPr>
                <a:t>VV</a:t>
              </a:r>
              <a:r>
                <a:rPr lang="en-US" altLang="zh-CN" baseline="30000" dirty="0">
                  <a:solidFill>
                    <a:srgbClr val="99008C"/>
                  </a:solidFill>
                </a:rPr>
                <a:t>3</a:t>
              </a:r>
              <a:r>
                <a:rPr lang="en-US" altLang="zh-CN" dirty="0">
                  <a:solidFill>
                    <a:srgbClr val="99008C"/>
                  </a:solidFill>
                </a:rPr>
                <a:t>(</a:t>
              </a:r>
              <a:r>
                <a:rPr lang="en-US" altLang="zh-CN" i="1" dirty="0">
                  <a:solidFill>
                    <a:srgbClr val="99008C"/>
                  </a:solidFill>
                </a:rPr>
                <a:t>P</a:t>
              </a:r>
              <a:r>
                <a:rPr lang="en-US" altLang="zh-CN" i="1" baseline="-25000" dirty="0">
                  <a:solidFill>
                    <a:srgbClr val="99008C"/>
                  </a:solidFill>
                </a:rPr>
                <a:t>C</a:t>
              </a:r>
              <a:r>
                <a:rPr lang="en-US" altLang="zh-CN" i="1" dirty="0">
                  <a:solidFill>
                    <a:srgbClr val="99008C"/>
                  </a:solidFill>
                </a:rPr>
                <a:t>/P</a:t>
              </a:r>
              <a:r>
                <a:rPr lang="en-US" altLang="zh-CN" i="1" baseline="-25000" dirty="0">
                  <a:solidFill>
                    <a:srgbClr val="99008C"/>
                  </a:solidFill>
                </a:rPr>
                <a:t>F</a:t>
              </a:r>
              <a:r>
                <a:rPr lang="en-US" altLang="zh-CN" dirty="0">
                  <a:solidFill>
                    <a:srgbClr val="99008C"/>
                  </a:solidFill>
                </a:rPr>
                <a:t>)</a:t>
              </a:r>
              <a:r>
                <a:rPr lang="en-US" altLang="zh-CN" baseline="30000" dirty="0">
                  <a:solidFill>
                    <a:srgbClr val="99008C"/>
                  </a:solidFill>
                </a:rPr>
                <a:t>3</a:t>
              </a:r>
              <a:endParaRPr lang="en-US" altLang="zh-CN" i="1" dirty="0">
                <a:solidFill>
                  <a:srgbClr val="99008C"/>
                </a:solidFill>
              </a:endParaRPr>
            </a:p>
          </p:txBody>
        </p:sp>
      </p:grpSp>
      <p:sp>
        <p:nvSpPr>
          <p:cNvPr id="54" name="Content Placeholder 4"/>
          <p:cNvSpPr txBox="1">
            <a:spLocks/>
          </p:cNvSpPr>
          <p:nvPr/>
        </p:nvSpPr>
        <p:spPr>
          <a:xfrm>
            <a:off x="152400" y="1107166"/>
            <a:ext cx="5029200" cy="995078"/>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342900" lvl="1" indent="-342900">
              <a:spcBef>
                <a:spcPts val="1500"/>
              </a:spcBef>
              <a:buFont typeface="Wingdings" panose="05000000000000000000" pitchFamily="2" charset="2"/>
              <a:buChar char="l"/>
            </a:pPr>
            <a:r>
              <a:rPr lang="zh-CN" altLang="en-US" sz="2000" dirty="0">
                <a:latin typeface="+mn-ea"/>
              </a:rPr>
              <a:t>在没有贸易的情况下，在    点消费和生产，在这里无差异曲线与生产可能性边界相切。</a:t>
            </a:r>
            <a:endParaRPr lang="en-IN" sz="2000" dirty="0">
              <a:latin typeface="+mn-ea"/>
            </a:endParaRPr>
          </a:p>
        </p:txBody>
      </p:sp>
      <p:graphicFrame>
        <p:nvGraphicFramePr>
          <p:cNvPr id="53" name="Object 7"/>
          <p:cNvGraphicFramePr>
            <a:graphicFrameLocks noChangeAspect="1"/>
          </p:cNvGraphicFramePr>
          <p:nvPr>
            <p:extLst>
              <p:ext uri="{D42A27DB-BD31-4B8C-83A1-F6EECF244321}">
                <p14:modId xmlns:p14="http://schemas.microsoft.com/office/powerpoint/2010/main" val="141460924"/>
              </p:ext>
            </p:extLst>
          </p:nvPr>
        </p:nvGraphicFramePr>
        <p:xfrm>
          <a:off x="3480341" y="1154234"/>
          <a:ext cx="445913" cy="333482"/>
        </p:xfrm>
        <a:graphic>
          <a:graphicData uri="http://schemas.openxmlformats.org/presentationml/2006/ole">
            <mc:AlternateContent xmlns:mc="http://schemas.openxmlformats.org/markup-compatibility/2006">
              <mc:Choice xmlns:v="urn:schemas-microsoft-com:vml" Requires="v">
                <p:oleObj spid="_x0000_s5123" name="Equation" r:id="rId3" imgW="215640" imgH="190440" progId="Equation.DSMT4">
                  <p:embed/>
                </p:oleObj>
              </mc:Choice>
              <mc:Fallback>
                <p:oleObj name="Equation" r:id="rId3" imgW="215640" imgH="190440" progId="Equation.DSMT4">
                  <p:embed/>
                  <p:pic>
                    <p:nvPicPr>
                      <p:cNvPr id="8" name="Object 7"/>
                      <p:cNvPicPr/>
                      <p:nvPr/>
                    </p:nvPicPr>
                    <p:blipFill>
                      <a:blip r:embed="rId4"/>
                      <a:stretch>
                        <a:fillRect/>
                      </a:stretch>
                    </p:blipFill>
                    <p:spPr>
                      <a:xfrm>
                        <a:off x="3480341" y="1154234"/>
                        <a:ext cx="445913" cy="333482"/>
                      </a:xfrm>
                      <a:prstGeom prst="rect">
                        <a:avLst/>
                      </a:prstGeom>
                    </p:spPr>
                  </p:pic>
                </p:oleObj>
              </mc:Fallback>
            </mc:AlternateContent>
          </a:graphicData>
        </a:graphic>
      </p:graphicFrame>
      <p:grpSp>
        <p:nvGrpSpPr>
          <p:cNvPr id="10" name="组合 9"/>
          <p:cNvGrpSpPr/>
          <p:nvPr/>
        </p:nvGrpSpPr>
        <p:grpSpPr>
          <a:xfrm>
            <a:off x="1683989" y="4187745"/>
            <a:ext cx="1252453" cy="2052789"/>
            <a:chOff x="1692274" y="4184500"/>
            <a:chExt cx="1252453" cy="2052789"/>
          </a:xfrm>
        </p:grpSpPr>
        <p:sp>
          <p:nvSpPr>
            <p:cNvPr id="41" name="Text Box 26"/>
            <p:cNvSpPr txBox="1">
              <a:spLocks noChangeArrowheads="1"/>
            </p:cNvSpPr>
            <p:nvPr/>
          </p:nvSpPr>
          <p:spPr bwMode="auto">
            <a:xfrm>
              <a:off x="2395452" y="4184501"/>
              <a:ext cx="549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dirty="0">
                  <a:solidFill>
                    <a:srgbClr val="82007C"/>
                  </a:solidFill>
                </a:rPr>
                <a:t>D</a:t>
              </a:r>
              <a:r>
                <a:rPr lang="en-US" altLang="zh-CN" baseline="30000" dirty="0">
                  <a:solidFill>
                    <a:srgbClr val="82007C"/>
                  </a:solidFill>
                </a:rPr>
                <a:t>3</a:t>
              </a:r>
              <a:endParaRPr lang="en-US" altLang="zh-CN" dirty="0">
                <a:solidFill>
                  <a:srgbClr val="82007C"/>
                </a:solidFill>
              </a:endParaRPr>
            </a:p>
          </p:txBody>
        </p:sp>
        <p:sp>
          <p:nvSpPr>
            <p:cNvPr id="55" name="Line 37"/>
            <p:cNvSpPr>
              <a:spLocks noChangeShapeType="1"/>
            </p:cNvSpPr>
            <p:nvPr/>
          </p:nvSpPr>
          <p:spPr bwMode="auto">
            <a:xfrm>
              <a:off x="1692274" y="4184500"/>
              <a:ext cx="997243" cy="1957"/>
            </a:xfrm>
            <a:prstGeom prst="line">
              <a:avLst/>
            </a:prstGeom>
            <a:noFill/>
            <a:ln w="9525">
              <a:solidFill>
                <a:srgbClr val="99008C"/>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6" name="Line 38"/>
            <p:cNvSpPr>
              <a:spLocks noChangeShapeType="1"/>
            </p:cNvSpPr>
            <p:nvPr/>
          </p:nvSpPr>
          <p:spPr bwMode="auto">
            <a:xfrm flipH="1">
              <a:off x="2713039" y="4211229"/>
              <a:ext cx="27358" cy="2026060"/>
            </a:xfrm>
            <a:prstGeom prst="line">
              <a:avLst/>
            </a:prstGeom>
            <a:noFill/>
            <a:ln w="9525">
              <a:solidFill>
                <a:srgbClr val="99008C"/>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dirty="0"/>
            </a:p>
          </p:txBody>
        </p:sp>
      </p:grpSp>
      <p:sp>
        <p:nvSpPr>
          <p:cNvPr id="66" name="Line 37"/>
          <p:cNvSpPr>
            <a:spLocks noChangeShapeType="1"/>
          </p:cNvSpPr>
          <p:nvPr/>
        </p:nvSpPr>
        <p:spPr bwMode="auto">
          <a:xfrm flipV="1">
            <a:off x="1683989" y="4499586"/>
            <a:ext cx="1635805" cy="13602"/>
          </a:xfrm>
          <a:prstGeom prst="line">
            <a:avLst/>
          </a:prstGeom>
          <a:noFill/>
          <a:ln w="9525">
            <a:solidFill>
              <a:srgbClr val="00158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7" name="Line 38"/>
          <p:cNvSpPr>
            <a:spLocks noChangeShapeType="1"/>
          </p:cNvSpPr>
          <p:nvPr/>
        </p:nvSpPr>
        <p:spPr bwMode="auto">
          <a:xfrm flipH="1">
            <a:off x="3248025" y="4541515"/>
            <a:ext cx="0" cy="1708560"/>
          </a:xfrm>
          <a:prstGeom prst="line">
            <a:avLst/>
          </a:prstGeom>
          <a:noFill/>
          <a:ln w="9525">
            <a:solidFill>
              <a:srgbClr val="00158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 name="左大括号 16"/>
          <p:cNvSpPr/>
          <p:nvPr/>
        </p:nvSpPr>
        <p:spPr>
          <a:xfrm>
            <a:off x="1371600" y="3807255"/>
            <a:ext cx="277133" cy="7250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62707" y="3976366"/>
            <a:ext cx="909043" cy="307777"/>
          </a:xfrm>
          <a:prstGeom prst="rect">
            <a:avLst/>
          </a:prstGeom>
        </p:spPr>
        <p:txBody>
          <a:bodyPr wrap="square">
            <a:spAutoFit/>
          </a:bodyPr>
          <a:lstStyle/>
          <a:p>
            <a:r>
              <a:rPr lang="zh-CN" altLang="en-US" sz="1400" dirty="0">
                <a:solidFill>
                  <a:srgbClr val="001581"/>
                </a:solidFill>
              </a:rPr>
              <a:t>食物进口</a:t>
            </a:r>
          </a:p>
        </p:txBody>
      </p:sp>
      <p:sp>
        <p:nvSpPr>
          <p:cNvPr id="72" name="左大括号 71"/>
          <p:cNvSpPr/>
          <p:nvPr/>
        </p:nvSpPr>
        <p:spPr>
          <a:xfrm rot="-5400000">
            <a:off x="2723970" y="6013573"/>
            <a:ext cx="266645" cy="7491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2221256" y="6485470"/>
            <a:ext cx="1026769" cy="307777"/>
          </a:xfrm>
          <a:prstGeom prst="rect">
            <a:avLst/>
          </a:prstGeom>
        </p:spPr>
        <p:txBody>
          <a:bodyPr wrap="square">
            <a:spAutoFit/>
          </a:bodyPr>
          <a:lstStyle/>
          <a:p>
            <a:r>
              <a:rPr lang="zh-CN" altLang="en-US" sz="1400" dirty="0">
                <a:solidFill>
                  <a:srgbClr val="001581"/>
                </a:solidFill>
                <a:latin typeface="+mn-ea"/>
              </a:rPr>
              <a:t>棉布出口</a:t>
            </a:r>
          </a:p>
        </p:txBody>
      </p:sp>
      <p:sp>
        <p:nvSpPr>
          <p:cNvPr id="19" name="矩形 18"/>
          <p:cNvSpPr/>
          <p:nvPr/>
        </p:nvSpPr>
        <p:spPr>
          <a:xfrm>
            <a:off x="5630056" y="3976366"/>
            <a:ext cx="2951238" cy="1938992"/>
          </a:xfrm>
          <a:prstGeom prst="rect">
            <a:avLst/>
          </a:prstGeom>
        </p:spPr>
        <p:txBody>
          <a:bodyPr wrap="square">
            <a:spAutoFit/>
          </a:bodyPr>
          <a:lstStyle/>
          <a:p>
            <a:pPr marL="285750" indent="-285750">
              <a:buFont typeface="Arial" panose="020B0604020202020204" pitchFamily="34" charset="0"/>
              <a:buChar char="•"/>
            </a:pPr>
            <a:r>
              <a:rPr lang="zh-CN" altLang="en-US" sz="2000" dirty="0">
                <a:latin typeface="+mn-ea"/>
              </a:rPr>
              <a:t>其次，相对价格的变化导致消费点随无差异曲线向靠近粮食远离棉布的方向移动。</a:t>
            </a:r>
            <a:endParaRPr lang="en-US" altLang="zh-CN" sz="2000" dirty="0">
              <a:latin typeface="+mn-ea"/>
            </a:endParaRPr>
          </a:p>
          <a:p>
            <a:pPr marL="285750" indent="-285750">
              <a:buFont typeface="Arial" panose="020B0604020202020204" pitchFamily="34" charset="0"/>
              <a:buChar char="•"/>
            </a:pPr>
            <a:r>
              <a:rPr lang="zh-CN" altLang="en-US" sz="2000" b="1" dirty="0">
                <a:solidFill>
                  <a:srgbClr val="001581"/>
                </a:solidFill>
                <a:latin typeface="+mn-ea"/>
              </a:rPr>
              <a:t>消费组合的变化</a:t>
            </a:r>
            <a:r>
              <a:rPr lang="en-US" altLang="zh-CN" sz="2000" b="1" dirty="0">
                <a:solidFill>
                  <a:srgbClr val="001581"/>
                </a:solidFill>
                <a:latin typeface="+mn-ea"/>
              </a:rPr>
              <a:t> </a:t>
            </a:r>
            <a:r>
              <a:rPr lang="en-US" altLang="zh-CN" sz="2000" b="1" dirty="0">
                <a:solidFill>
                  <a:srgbClr val="001581"/>
                </a:solidFill>
                <a:latin typeface="+mn-ea"/>
                <a:sym typeface="Wingdings" panose="05000000000000000000" pitchFamily="2" charset="2"/>
              </a:rPr>
              <a:t> </a:t>
            </a:r>
            <a:r>
              <a:rPr lang="zh-CN" altLang="en-US" sz="2000" b="1" dirty="0">
                <a:solidFill>
                  <a:srgbClr val="001581"/>
                </a:solidFill>
                <a:latin typeface="+mn-ea"/>
                <a:sym typeface="Wingdings" panose="05000000000000000000" pitchFamily="2" charset="2"/>
              </a:rPr>
              <a:t>替代效应</a:t>
            </a:r>
            <a:endParaRPr lang="en-US" altLang="en-US" sz="2000" dirty="0">
              <a:latin typeface="+mn-ea"/>
            </a:endParaRPr>
          </a:p>
        </p:txBody>
      </p:sp>
      <p:graphicFrame>
        <p:nvGraphicFramePr>
          <p:cNvPr id="4" name="Object 12">
            <a:extLst>
              <a:ext uri="{FF2B5EF4-FFF2-40B4-BE49-F238E27FC236}">
                <a16:creationId xmlns:a16="http://schemas.microsoft.com/office/drawing/2014/main" id="{2B9448F5-CFFE-AD42-2391-7CFECCF40F75}"/>
              </a:ext>
            </a:extLst>
          </p:cNvPr>
          <p:cNvGraphicFramePr>
            <a:graphicFrameLocks noChangeAspect="1"/>
          </p:cNvGraphicFramePr>
          <p:nvPr>
            <p:extLst>
              <p:ext uri="{D42A27DB-BD31-4B8C-83A1-F6EECF244321}">
                <p14:modId xmlns:p14="http://schemas.microsoft.com/office/powerpoint/2010/main" val="1132202093"/>
              </p:ext>
            </p:extLst>
          </p:nvPr>
        </p:nvGraphicFramePr>
        <p:xfrm>
          <a:off x="7254195" y="1386057"/>
          <a:ext cx="419929" cy="793200"/>
        </p:xfrm>
        <a:graphic>
          <a:graphicData uri="http://schemas.openxmlformats.org/presentationml/2006/ole">
            <mc:AlternateContent xmlns:mc="http://schemas.openxmlformats.org/markup-compatibility/2006">
              <mc:Choice xmlns:v="urn:schemas-microsoft-com:vml" Requires="v">
                <p:oleObj spid="_x0000_s5124" name="Equation" r:id="rId5" imgW="228600" imgH="431640" progId="Equation.DSMT4">
                  <p:embed/>
                </p:oleObj>
              </mc:Choice>
              <mc:Fallback>
                <p:oleObj name="Equation" r:id="rId5" imgW="228600" imgH="431640" progId="Equation.DSMT4">
                  <p:embed/>
                  <p:pic>
                    <p:nvPicPr>
                      <p:cNvPr id="13" name="Object 12"/>
                      <p:cNvPicPr/>
                      <p:nvPr/>
                    </p:nvPicPr>
                    <p:blipFill>
                      <a:blip r:embed="rId6"/>
                      <a:stretch>
                        <a:fillRect/>
                      </a:stretch>
                    </p:blipFill>
                    <p:spPr>
                      <a:xfrm>
                        <a:off x="7254195" y="1386057"/>
                        <a:ext cx="419929" cy="793200"/>
                      </a:xfrm>
                      <a:prstGeom prst="rect">
                        <a:avLst/>
                      </a:prstGeom>
                    </p:spPr>
                  </p:pic>
                </p:oleObj>
              </mc:Fallback>
            </mc:AlternateContent>
          </a:graphicData>
        </a:graphic>
      </p:graphicFrame>
    </p:spTree>
    <p:extLst>
      <p:ext uri="{BB962C8B-B14F-4D97-AF65-F5344CB8AC3E}">
        <p14:creationId xmlns:p14="http://schemas.microsoft.com/office/powerpoint/2010/main" val="314083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uiExpand="1" build="p"/>
      <p:bldP spid="7" grpId="0"/>
      <p:bldP spid="66" grpId="0" animBg="1"/>
      <p:bldP spid="67" grpId="0" animBg="1"/>
      <p:bldP spid="17" grpId="0" animBg="1"/>
      <p:bldP spid="18" grpId="0"/>
      <p:bldP spid="72" grpId="0" animBg="1"/>
      <p:bldP spid="73"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676400" y="4002088"/>
            <a:ext cx="2514600" cy="2286000"/>
            <a:chOff x="1056" y="2304"/>
            <a:chExt cx="1584" cy="1440"/>
          </a:xfrm>
        </p:grpSpPr>
        <p:sp>
          <p:nvSpPr>
            <p:cNvPr id="13349" name="Arc 5"/>
            <p:cNvSpPr>
              <a:spLocks/>
            </p:cNvSpPr>
            <p:nvPr/>
          </p:nvSpPr>
          <p:spPr bwMode="auto">
            <a:xfrm>
              <a:off x="1056" y="2304"/>
              <a:ext cx="1536" cy="1392"/>
            </a:xfrm>
            <a:custGeom>
              <a:avLst/>
              <a:gdLst>
                <a:gd name="T0" fmla="*/ 0 w 21600"/>
                <a:gd name="T1" fmla="*/ 0 h 21600"/>
                <a:gd name="T2" fmla="*/ 8 w 21600"/>
                <a:gd name="T3" fmla="*/ 6 h 21600"/>
                <a:gd name="T4" fmla="*/ 0 w 21600"/>
                <a:gd name="T5" fmla="*/ 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0" name="Text Box 6"/>
            <p:cNvSpPr txBox="1">
              <a:spLocks noChangeArrowheads="1"/>
            </p:cNvSpPr>
            <p:nvPr/>
          </p:nvSpPr>
          <p:spPr bwMode="auto">
            <a:xfrm>
              <a:off x="2256" y="3513"/>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i="1">
                  <a:solidFill>
                    <a:srgbClr val="333399"/>
                  </a:solidFill>
                </a:rPr>
                <a:t>TT</a:t>
              </a:r>
            </a:p>
          </p:txBody>
        </p:sp>
      </p:grpSp>
      <p:sp>
        <p:nvSpPr>
          <p:cNvPr id="13321" name="Text Box 33"/>
          <p:cNvSpPr txBox="1">
            <a:spLocks noChangeArrowheads="1"/>
          </p:cNvSpPr>
          <p:nvPr/>
        </p:nvSpPr>
        <p:spPr bwMode="auto">
          <a:xfrm>
            <a:off x="911590" y="2223226"/>
            <a:ext cx="20826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r>
              <a:rPr lang="en-US" altLang="zh-CN" dirty="0"/>
              <a:t>Food production,</a:t>
            </a:r>
          </a:p>
          <a:p>
            <a:r>
              <a:rPr lang="en-US" altLang="zh-CN" dirty="0"/>
              <a:t> Q</a:t>
            </a:r>
            <a:r>
              <a:rPr lang="en-US" altLang="zh-CN" baseline="-25000" dirty="0"/>
              <a:t>F</a:t>
            </a:r>
            <a:endParaRPr lang="en-US" altLang="zh-CN" dirty="0"/>
          </a:p>
        </p:txBody>
      </p:sp>
      <p:grpSp>
        <p:nvGrpSpPr>
          <p:cNvPr id="11" name="组合 10"/>
          <p:cNvGrpSpPr/>
          <p:nvPr/>
        </p:nvGrpSpPr>
        <p:grpSpPr>
          <a:xfrm>
            <a:off x="2039937" y="3138487"/>
            <a:ext cx="4360863" cy="2500313"/>
            <a:chOff x="2132013" y="3240088"/>
            <a:chExt cx="4360863" cy="2500313"/>
          </a:xfrm>
        </p:grpSpPr>
        <p:sp>
          <p:nvSpPr>
            <p:cNvPr id="19476" name="Arc 20"/>
            <p:cNvSpPr>
              <a:spLocks/>
            </p:cNvSpPr>
            <p:nvPr/>
          </p:nvSpPr>
          <p:spPr bwMode="auto">
            <a:xfrm rot="9879958">
              <a:off x="2286000" y="3240088"/>
              <a:ext cx="914400" cy="869950"/>
            </a:xfrm>
            <a:custGeom>
              <a:avLst/>
              <a:gdLst>
                <a:gd name="T0" fmla="*/ 502309045 w 21600"/>
                <a:gd name="T1" fmla="*/ 0 h 20560"/>
                <a:gd name="T2" fmla="*/ 1638706400 w 21600"/>
                <a:gd name="T3" fmla="*/ 1557530850 h 20560"/>
                <a:gd name="T4" fmla="*/ 0 w 21600"/>
                <a:gd name="T5" fmla="*/ 1557530850 h 20560"/>
                <a:gd name="T6" fmla="*/ 0 60000 65536"/>
                <a:gd name="T7" fmla="*/ 0 60000 65536"/>
                <a:gd name="T8" fmla="*/ 0 60000 65536"/>
                <a:gd name="T9" fmla="*/ 0 w 21600"/>
                <a:gd name="T10" fmla="*/ 0 h 20560"/>
                <a:gd name="T11" fmla="*/ 21600 w 21600"/>
                <a:gd name="T12" fmla="*/ 20560 h 20560"/>
              </a:gdLst>
              <a:ahLst/>
              <a:cxnLst>
                <a:cxn ang="T6">
                  <a:pos x="T0" y="T1"/>
                </a:cxn>
                <a:cxn ang="T7">
                  <a:pos x="T2" y="T3"/>
                </a:cxn>
                <a:cxn ang="T8">
                  <a:pos x="T4" y="T5"/>
                </a:cxn>
              </a:cxnLst>
              <a:rect l="T9" t="T10" r="T11" b="T12"/>
              <a:pathLst>
                <a:path w="21600" h="20560" fill="none" extrusionOk="0">
                  <a:moveTo>
                    <a:pt x="6621" y="-1"/>
                  </a:moveTo>
                  <a:cubicBezTo>
                    <a:pt x="15548" y="2874"/>
                    <a:pt x="21600" y="11181"/>
                    <a:pt x="21600" y="20560"/>
                  </a:cubicBezTo>
                </a:path>
                <a:path w="21600" h="20560" stroke="0" extrusionOk="0">
                  <a:moveTo>
                    <a:pt x="6621" y="-1"/>
                  </a:moveTo>
                  <a:cubicBezTo>
                    <a:pt x="15548" y="2874"/>
                    <a:pt x="21600" y="11181"/>
                    <a:pt x="21600" y="20560"/>
                  </a:cubicBezTo>
                  <a:lnTo>
                    <a:pt x="0" y="20560"/>
                  </a:lnTo>
                  <a:lnTo>
                    <a:pt x="6621" y="-1"/>
                  </a:lnTo>
                  <a:close/>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dirty="0"/>
            </a:p>
          </p:txBody>
        </p:sp>
        <p:grpSp>
          <p:nvGrpSpPr>
            <p:cNvPr id="13326" name="Group 10"/>
            <p:cNvGrpSpPr>
              <a:grpSpLocks/>
            </p:cNvGrpSpPr>
            <p:nvPr/>
          </p:nvGrpSpPr>
          <p:grpSpPr bwMode="auto">
            <a:xfrm>
              <a:off x="2132013" y="3621088"/>
              <a:ext cx="4360863" cy="2119313"/>
              <a:chOff x="1343" y="2064"/>
              <a:chExt cx="2747" cy="1335"/>
            </a:xfrm>
          </p:grpSpPr>
          <p:sp>
            <p:nvSpPr>
              <p:cNvPr id="13341" name="Line 11"/>
              <p:cNvSpPr>
                <a:spLocks noChangeShapeType="1"/>
              </p:cNvSpPr>
              <p:nvPr/>
            </p:nvSpPr>
            <p:spPr bwMode="auto">
              <a:xfrm rot="145389">
                <a:off x="1343" y="2064"/>
                <a:ext cx="1440" cy="1152"/>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2" name="Text Box 12"/>
              <p:cNvSpPr txBox="1">
                <a:spLocks noChangeArrowheads="1"/>
              </p:cNvSpPr>
              <p:nvPr/>
            </p:nvSpPr>
            <p:spPr bwMode="auto">
              <a:xfrm>
                <a:off x="2736" y="3168"/>
                <a:ext cx="13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i="1" dirty="0">
                    <a:solidFill>
                      <a:srgbClr val="333399"/>
                    </a:solidFill>
                  </a:rPr>
                  <a:t>VV</a:t>
                </a:r>
                <a:r>
                  <a:rPr lang="en-US" altLang="zh-CN" baseline="30000" dirty="0">
                    <a:solidFill>
                      <a:srgbClr val="333399"/>
                    </a:solidFill>
                  </a:rPr>
                  <a:t>1</a:t>
                </a:r>
                <a:r>
                  <a:rPr lang="en-US" altLang="zh-CN" dirty="0">
                    <a:solidFill>
                      <a:srgbClr val="333399"/>
                    </a:solidFill>
                  </a:rPr>
                  <a:t>(</a:t>
                </a:r>
                <a:r>
                  <a:rPr lang="en-US" altLang="zh-CN" i="1" dirty="0">
                    <a:solidFill>
                      <a:srgbClr val="333399"/>
                    </a:solidFill>
                  </a:rPr>
                  <a:t>P</a:t>
                </a:r>
                <a:r>
                  <a:rPr lang="en-US" altLang="zh-CN" i="1" baseline="-25000" dirty="0">
                    <a:solidFill>
                      <a:srgbClr val="333399"/>
                    </a:solidFill>
                  </a:rPr>
                  <a:t>C</a:t>
                </a:r>
                <a:r>
                  <a:rPr lang="en-US" altLang="zh-CN" i="1" dirty="0">
                    <a:solidFill>
                      <a:srgbClr val="333399"/>
                    </a:solidFill>
                  </a:rPr>
                  <a:t>/P</a:t>
                </a:r>
                <a:r>
                  <a:rPr lang="en-US" altLang="zh-CN" i="1" baseline="-25000" dirty="0">
                    <a:solidFill>
                      <a:srgbClr val="333399"/>
                    </a:solidFill>
                  </a:rPr>
                  <a:t>F</a:t>
                </a:r>
                <a:r>
                  <a:rPr lang="en-US" altLang="zh-CN" dirty="0">
                    <a:solidFill>
                      <a:srgbClr val="333399"/>
                    </a:solidFill>
                  </a:rPr>
                  <a:t>)</a:t>
                </a:r>
                <a:r>
                  <a:rPr lang="en-US" altLang="zh-CN" baseline="30000" dirty="0">
                    <a:solidFill>
                      <a:srgbClr val="333399"/>
                    </a:solidFill>
                  </a:rPr>
                  <a:t>1</a:t>
                </a:r>
                <a:endParaRPr lang="en-US" altLang="zh-CN" i="1" dirty="0">
                  <a:solidFill>
                    <a:srgbClr val="333399"/>
                  </a:solidFill>
                </a:endParaRPr>
              </a:p>
            </p:txBody>
          </p:sp>
        </p:grpSp>
      </p:grpSp>
      <p:grpSp>
        <p:nvGrpSpPr>
          <p:cNvPr id="14" name="组合 13"/>
          <p:cNvGrpSpPr/>
          <p:nvPr/>
        </p:nvGrpSpPr>
        <p:grpSpPr>
          <a:xfrm>
            <a:off x="1893888" y="2585200"/>
            <a:ext cx="4522789" cy="3612402"/>
            <a:chOff x="1893888" y="2585200"/>
            <a:chExt cx="4522789" cy="3612402"/>
          </a:xfrm>
        </p:grpSpPr>
        <p:sp>
          <p:nvSpPr>
            <p:cNvPr id="19475" name="Arc 19"/>
            <p:cNvSpPr>
              <a:spLocks/>
            </p:cNvSpPr>
            <p:nvPr/>
          </p:nvSpPr>
          <p:spPr bwMode="auto">
            <a:xfrm rot="10044046">
              <a:off x="2630501" y="2585200"/>
              <a:ext cx="966310" cy="916060"/>
            </a:xfrm>
            <a:custGeom>
              <a:avLst/>
              <a:gdLst>
                <a:gd name="T0" fmla="*/ 502309045 w 21600"/>
                <a:gd name="T1" fmla="*/ 0 h 20560"/>
                <a:gd name="T2" fmla="*/ 1638706400 w 21600"/>
                <a:gd name="T3" fmla="*/ 1557530850 h 20560"/>
                <a:gd name="T4" fmla="*/ 0 w 21600"/>
                <a:gd name="T5" fmla="*/ 1557530850 h 20560"/>
                <a:gd name="T6" fmla="*/ 0 60000 65536"/>
                <a:gd name="T7" fmla="*/ 0 60000 65536"/>
                <a:gd name="T8" fmla="*/ 0 60000 65536"/>
                <a:gd name="T9" fmla="*/ 0 w 21600"/>
                <a:gd name="T10" fmla="*/ 0 h 20560"/>
                <a:gd name="T11" fmla="*/ 21600 w 21600"/>
                <a:gd name="T12" fmla="*/ 20560 h 20560"/>
              </a:gdLst>
              <a:ahLst/>
              <a:cxnLst>
                <a:cxn ang="T6">
                  <a:pos x="T0" y="T1"/>
                </a:cxn>
                <a:cxn ang="T7">
                  <a:pos x="T2" y="T3"/>
                </a:cxn>
                <a:cxn ang="T8">
                  <a:pos x="T4" y="T5"/>
                </a:cxn>
              </a:cxnLst>
              <a:rect l="T9" t="T10" r="T11" b="T12"/>
              <a:pathLst>
                <a:path w="21600" h="20560" fill="none" extrusionOk="0">
                  <a:moveTo>
                    <a:pt x="6621" y="-1"/>
                  </a:moveTo>
                  <a:cubicBezTo>
                    <a:pt x="15548" y="2874"/>
                    <a:pt x="21600" y="11181"/>
                    <a:pt x="21600" y="20560"/>
                  </a:cubicBezTo>
                </a:path>
                <a:path w="21600" h="20560" stroke="0" extrusionOk="0">
                  <a:moveTo>
                    <a:pt x="6621" y="-1"/>
                  </a:moveTo>
                  <a:cubicBezTo>
                    <a:pt x="15548" y="2874"/>
                    <a:pt x="21600" y="11181"/>
                    <a:pt x="21600" y="20560"/>
                  </a:cubicBezTo>
                  <a:lnTo>
                    <a:pt x="0" y="20560"/>
                  </a:lnTo>
                  <a:lnTo>
                    <a:pt x="6621" y="-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3330" name="Group 16"/>
            <p:cNvGrpSpPr>
              <a:grpSpLocks/>
            </p:cNvGrpSpPr>
            <p:nvPr/>
          </p:nvGrpSpPr>
          <p:grpSpPr bwMode="auto">
            <a:xfrm>
              <a:off x="1893888" y="3133726"/>
              <a:ext cx="4522789" cy="3063876"/>
              <a:chOff x="1193" y="1757"/>
              <a:chExt cx="2849" cy="1930"/>
            </a:xfrm>
          </p:grpSpPr>
          <p:sp>
            <p:nvSpPr>
              <p:cNvPr id="13339" name="Line 17"/>
              <p:cNvSpPr>
                <a:spLocks noChangeShapeType="1"/>
              </p:cNvSpPr>
              <p:nvPr/>
            </p:nvSpPr>
            <p:spPr bwMode="auto">
              <a:xfrm rot="1369525">
                <a:off x="1193" y="1757"/>
                <a:ext cx="1797" cy="140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0" name="Text Box 18"/>
              <p:cNvSpPr txBox="1">
                <a:spLocks noChangeArrowheads="1"/>
              </p:cNvSpPr>
              <p:nvPr/>
            </p:nvSpPr>
            <p:spPr bwMode="auto">
              <a:xfrm>
                <a:off x="2688" y="3456"/>
                <a:ext cx="13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i="1" dirty="0">
                    <a:solidFill>
                      <a:srgbClr val="FF0000"/>
                    </a:solidFill>
                  </a:rPr>
                  <a:t>VV</a:t>
                </a:r>
                <a:r>
                  <a:rPr lang="en-US" altLang="zh-CN" baseline="30000" dirty="0">
                    <a:solidFill>
                      <a:srgbClr val="FF0000"/>
                    </a:solidFill>
                  </a:rPr>
                  <a:t>2</a:t>
                </a:r>
                <a:r>
                  <a:rPr lang="en-US" altLang="zh-CN" dirty="0">
                    <a:solidFill>
                      <a:srgbClr val="FF0000"/>
                    </a:solidFill>
                  </a:rPr>
                  <a:t>(</a:t>
                </a:r>
                <a:r>
                  <a:rPr lang="en-US" altLang="zh-CN" i="1" dirty="0">
                    <a:solidFill>
                      <a:srgbClr val="FF0000"/>
                    </a:solidFill>
                  </a:rPr>
                  <a:t>P</a:t>
                </a:r>
                <a:r>
                  <a:rPr lang="en-US" altLang="zh-CN" i="1" baseline="-25000" dirty="0">
                    <a:solidFill>
                      <a:srgbClr val="FF0000"/>
                    </a:solidFill>
                  </a:rPr>
                  <a:t>C</a:t>
                </a:r>
                <a:r>
                  <a:rPr lang="en-US" altLang="zh-CN" i="1" dirty="0">
                    <a:solidFill>
                      <a:srgbClr val="FF0000"/>
                    </a:solidFill>
                  </a:rPr>
                  <a:t>/P</a:t>
                </a:r>
                <a:r>
                  <a:rPr lang="en-US" altLang="zh-CN" i="1" baseline="-25000" dirty="0">
                    <a:solidFill>
                      <a:srgbClr val="FF0000"/>
                    </a:solidFill>
                  </a:rPr>
                  <a:t>F</a:t>
                </a:r>
                <a:r>
                  <a:rPr lang="en-US" altLang="zh-CN" dirty="0">
                    <a:solidFill>
                      <a:srgbClr val="FF0000"/>
                    </a:solidFill>
                  </a:rPr>
                  <a:t>)</a:t>
                </a:r>
                <a:r>
                  <a:rPr lang="en-US" altLang="zh-CN" baseline="30000" dirty="0">
                    <a:solidFill>
                      <a:srgbClr val="FF0000"/>
                    </a:solidFill>
                  </a:rPr>
                  <a:t>2</a:t>
                </a:r>
                <a:endParaRPr lang="en-US" altLang="zh-CN" i="1" dirty="0">
                  <a:solidFill>
                    <a:srgbClr val="FF0000"/>
                  </a:solidFill>
                </a:endParaRPr>
              </a:p>
            </p:txBody>
          </p:sp>
        </p:grpSp>
      </p:grpSp>
      <p:grpSp>
        <p:nvGrpSpPr>
          <p:cNvPr id="13332" name="Group 28"/>
          <p:cNvGrpSpPr>
            <a:grpSpLocks/>
          </p:cNvGrpSpPr>
          <p:nvPr/>
        </p:nvGrpSpPr>
        <p:grpSpPr bwMode="auto">
          <a:xfrm>
            <a:off x="304800" y="2478088"/>
            <a:ext cx="8382001" cy="4149725"/>
            <a:chOff x="192" y="1344"/>
            <a:chExt cx="5280" cy="2614"/>
          </a:xfrm>
        </p:grpSpPr>
        <p:sp>
          <p:nvSpPr>
            <p:cNvPr id="13333" name="Text Box 29"/>
            <p:cNvSpPr txBox="1">
              <a:spLocks noChangeArrowheads="1"/>
            </p:cNvSpPr>
            <p:nvPr/>
          </p:nvSpPr>
          <p:spPr bwMode="auto">
            <a:xfrm>
              <a:off x="192" y="3725"/>
              <a:ext cx="5280" cy="23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r>
                <a:rPr lang="en-US" altLang="zh-CN" dirty="0">
                  <a:solidFill>
                    <a:schemeClr val="tx1"/>
                  </a:solidFill>
                </a:rPr>
                <a:t>                                                                              </a:t>
              </a:r>
              <a:r>
                <a:rPr lang="en-US" altLang="zh-CN" dirty="0"/>
                <a:t>cloth production, Q</a:t>
              </a:r>
              <a:r>
                <a:rPr lang="en-US" altLang="zh-CN" baseline="-25000" dirty="0"/>
                <a:t>C</a:t>
              </a:r>
              <a:endParaRPr lang="en-US" altLang="zh-CN" dirty="0"/>
            </a:p>
          </p:txBody>
        </p:sp>
        <p:grpSp>
          <p:nvGrpSpPr>
            <p:cNvPr id="13334" name="Group 30"/>
            <p:cNvGrpSpPr>
              <a:grpSpLocks/>
            </p:cNvGrpSpPr>
            <p:nvPr/>
          </p:nvGrpSpPr>
          <p:grpSpPr bwMode="auto">
            <a:xfrm>
              <a:off x="1056" y="1344"/>
              <a:ext cx="3792" cy="2352"/>
              <a:chOff x="1104" y="1474"/>
              <a:chExt cx="3792" cy="2352"/>
            </a:xfrm>
          </p:grpSpPr>
          <p:sp>
            <p:nvSpPr>
              <p:cNvPr id="13335" name="Line 31"/>
              <p:cNvSpPr>
                <a:spLocks noChangeShapeType="1"/>
              </p:cNvSpPr>
              <p:nvPr/>
            </p:nvSpPr>
            <p:spPr bwMode="auto">
              <a:xfrm>
                <a:off x="1104" y="1474"/>
                <a:ext cx="0" cy="2352"/>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6" name="Line 32"/>
              <p:cNvSpPr>
                <a:spLocks noChangeShapeType="1"/>
              </p:cNvSpPr>
              <p:nvPr/>
            </p:nvSpPr>
            <p:spPr bwMode="auto">
              <a:xfrm flipH="1">
                <a:off x="1104" y="3826"/>
                <a:ext cx="3792"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2" name="组合 11"/>
          <p:cNvGrpSpPr/>
          <p:nvPr/>
        </p:nvGrpSpPr>
        <p:grpSpPr>
          <a:xfrm>
            <a:off x="1674395" y="3468688"/>
            <a:ext cx="1754605" cy="2767216"/>
            <a:chOff x="1674395" y="3468688"/>
            <a:chExt cx="1754605" cy="2767216"/>
          </a:xfrm>
        </p:grpSpPr>
        <p:grpSp>
          <p:nvGrpSpPr>
            <p:cNvPr id="3" name="Group 7"/>
            <p:cNvGrpSpPr>
              <a:grpSpLocks/>
            </p:cNvGrpSpPr>
            <p:nvPr/>
          </p:nvGrpSpPr>
          <p:grpSpPr bwMode="auto">
            <a:xfrm>
              <a:off x="2879725" y="4459288"/>
              <a:ext cx="549275" cy="366712"/>
              <a:chOff x="1814" y="2592"/>
              <a:chExt cx="346" cy="231"/>
            </a:xfrm>
          </p:grpSpPr>
          <p:sp>
            <p:nvSpPr>
              <p:cNvPr id="13347" name="Oval 8"/>
              <p:cNvSpPr>
                <a:spLocks noChangeArrowheads="1"/>
              </p:cNvSpPr>
              <p:nvPr/>
            </p:nvSpPr>
            <p:spPr bwMode="auto">
              <a:xfrm>
                <a:off x="2023" y="2600"/>
                <a:ext cx="46" cy="46"/>
              </a:xfrm>
              <a:prstGeom prst="ellipse">
                <a:avLst/>
              </a:prstGeom>
              <a:solidFill>
                <a:srgbClr val="333399"/>
              </a:solidFill>
              <a:ln w="9525">
                <a:solidFill>
                  <a:srgbClr val="333399"/>
                </a:solidFill>
                <a:round/>
                <a:headEnd/>
                <a:tailEnd/>
              </a:ln>
            </p:spPr>
            <p:txBody>
              <a:bodyPr wrap="none" anchor="ct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48" name="Text Box 9"/>
              <p:cNvSpPr txBox="1">
                <a:spLocks noChangeArrowheads="1"/>
              </p:cNvSpPr>
              <p:nvPr/>
            </p:nvSpPr>
            <p:spPr bwMode="auto">
              <a:xfrm>
                <a:off x="1814" y="2592"/>
                <a:ext cx="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dirty="0"/>
                  <a:t>Q</a:t>
                </a:r>
                <a:r>
                  <a:rPr lang="en-US" altLang="zh-CN" baseline="30000" dirty="0"/>
                  <a:t>1</a:t>
                </a:r>
                <a:endParaRPr lang="en-US" altLang="zh-CN" dirty="0"/>
              </a:p>
            </p:txBody>
          </p:sp>
        </p:grpSp>
        <p:sp>
          <p:nvSpPr>
            <p:cNvPr id="13322" name="Line 35"/>
            <p:cNvSpPr>
              <a:spLocks noChangeShapeType="1"/>
            </p:cNvSpPr>
            <p:nvPr/>
          </p:nvSpPr>
          <p:spPr bwMode="auto">
            <a:xfrm>
              <a:off x="1674395" y="3807256"/>
              <a:ext cx="792163" cy="0"/>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dirty="0"/>
            </a:p>
          </p:txBody>
        </p:sp>
        <p:grpSp>
          <p:nvGrpSpPr>
            <p:cNvPr id="13331" name="Group 24"/>
            <p:cNvGrpSpPr>
              <a:grpSpLocks/>
            </p:cNvGrpSpPr>
            <p:nvPr/>
          </p:nvGrpSpPr>
          <p:grpSpPr bwMode="auto">
            <a:xfrm>
              <a:off x="2438400" y="3468688"/>
              <a:ext cx="549275" cy="381000"/>
              <a:chOff x="1536" y="1968"/>
              <a:chExt cx="346" cy="240"/>
            </a:xfrm>
          </p:grpSpPr>
          <p:sp>
            <p:nvSpPr>
              <p:cNvPr id="13337" name="Oval 25"/>
              <p:cNvSpPr>
                <a:spLocks noChangeArrowheads="1"/>
              </p:cNvSpPr>
              <p:nvPr/>
            </p:nvSpPr>
            <p:spPr bwMode="auto">
              <a:xfrm>
                <a:off x="1536" y="2162"/>
                <a:ext cx="46" cy="46"/>
              </a:xfrm>
              <a:prstGeom prst="ellipse">
                <a:avLst/>
              </a:prstGeom>
              <a:solidFill>
                <a:srgbClr val="333399"/>
              </a:solidFill>
              <a:ln w="9525">
                <a:solidFill>
                  <a:srgbClr val="333399"/>
                </a:solidFill>
                <a:round/>
                <a:headEnd/>
                <a:tailEnd/>
              </a:ln>
            </p:spPr>
            <p:txBody>
              <a:bodyPr wrap="none" anchor="ct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8" name="Text Box 26"/>
              <p:cNvSpPr txBox="1">
                <a:spLocks noChangeArrowheads="1"/>
              </p:cNvSpPr>
              <p:nvPr/>
            </p:nvSpPr>
            <p:spPr bwMode="auto">
              <a:xfrm>
                <a:off x="1536" y="1968"/>
                <a:ext cx="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dirty="0"/>
                  <a:t>D</a:t>
                </a:r>
                <a:r>
                  <a:rPr lang="en-US" altLang="zh-CN" baseline="30000" dirty="0"/>
                  <a:t>1</a:t>
                </a:r>
                <a:endParaRPr lang="en-US" altLang="zh-CN" dirty="0"/>
              </a:p>
            </p:txBody>
          </p:sp>
        </p:grpSp>
        <p:sp>
          <p:nvSpPr>
            <p:cNvPr id="13329" name="Line 36"/>
            <p:cNvSpPr>
              <a:spLocks noChangeShapeType="1"/>
            </p:cNvSpPr>
            <p:nvPr/>
          </p:nvSpPr>
          <p:spPr bwMode="auto">
            <a:xfrm>
              <a:off x="2466558" y="3859416"/>
              <a:ext cx="0" cy="237648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3" name="组合 12"/>
          <p:cNvGrpSpPr/>
          <p:nvPr/>
        </p:nvGrpSpPr>
        <p:grpSpPr>
          <a:xfrm>
            <a:off x="1698561" y="2684464"/>
            <a:ext cx="2279714" cy="3537039"/>
            <a:chOff x="1698561" y="2684464"/>
            <a:chExt cx="2279714" cy="3537039"/>
          </a:xfrm>
        </p:grpSpPr>
        <p:grpSp>
          <p:nvGrpSpPr>
            <p:cNvPr id="4" name="Group 13"/>
            <p:cNvGrpSpPr>
              <a:grpSpLocks/>
            </p:cNvGrpSpPr>
            <p:nvPr/>
          </p:nvGrpSpPr>
          <p:grpSpPr bwMode="auto">
            <a:xfrm>
              <a:off x="3429000" y="5145088"/>
              <a:ext cx="549275" cy="366712"/>
              <a:chOff x="2160" y="3024"/>
              <a:chExt cx="346" cy="231"/>
            </a:xfrm>
          </p:grpSpPr>
          <p:sp>
            <p:nvSpPr>
              <p:cNvPr id="13345" name="Oval 14"/>
              <p:cNvSpPr>
                <a:spLocks noChangeArrowheads="1"/>
              </p:cNvSpPr>
              <p:nvPr/>
            </p:nvSpPr>
            <p:spPr bwMode="auto">
              <a:xfrm>
                <a:off x="2412" y="3072"/>
                <a:ext cx="46" cy="46"/>
              </a:xfrm>
              <a:prstGeom prst="ellipse">
                <a:avLst/>
              </a:prstGeom>
              <a:solidFill>
                <a:srgbClr val="FF0000"/>
              </a:solidFill>
              <a:ln w="9525">
                <a:solidFill>
                  <a:srgbClr val="FF0000"/>
                </a:solidFill>
                <a:round/>
                <a:headEnd/>
                <a:tailEnd/>
              </a:ln>
            </p:spPr>
            <p:txBody>
              <a:bodyPr wrap="none" anchor="ct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46" name="Text Box 15"/>
              <p:cNvSpPr txBox="1">
                <a:spLocks noChangeArrowheads="1"/>
              </p:cNvSpPr>
              <p:nvPr/>
            </p:nvSpPr>
            <p:spPr bwMode="auto">
              <a:xfrm>
                <a:off x="2160" y="3024"/>
                <a:ext cx="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dirty="0">
                    <a:solidFill>
                      <a:srgbClr val="FF0000"/>
                    </a:solidFill>
                  </a:rPr>
                  <a:t>Q</a:t>
                </a:r>
                <a:r>
                  <a:rPr lang="en-US" altLang="zh-CN" baseline="30000" dirty="0">
                    <a:solidFill>
                      <a:srgbClr val="FF0000"/>
                    </a:solidFill>
                  </a:rPr>
                  <a:t>2</a:t>
                </a:r>
                <a:endParaRPr lang="en-US" altLang="zh-CN" dirty="0">
                  <a:solidFill>
                    <a:srgbClr val="FF0000"/>
                  </a:solidFill>
                </a:endParaRPr>
              </a:p>
            </p:txBody>
          </p:sp>
        </p:grpSp>
        <p:grpSp>
          <p:nvGrpSpPr>
            <p:cNvPr id="5" name="Group 21"/>
            <p:cNvGrpSpPr>
              <a:grpSpLocks/>
            </p:cNvGrpSpPr>
            <p:nvPr/>
          </p:nvGrpSpPr>
          <p:grpSpPr bwMode="auto">
            <a:xfrm>
              <a:off x="2593978" y="2684464"/>
              <a:ext cx="576263" cy="366712"/>
              <a:chOff x="1634" y="1474"/>
              <a:chExt cx="363" cy="231"/>
            </a:xfrm>
          </p:grpSpPr>
          <p:sp>
            <p:nvSpPr>
              <p:cNvPr id="13343" name="Oval 22"/>
              <p:cNvSpPr>
                <a:spLocks noChangeArrowheads="1"/>
              </p:cNvSpPr>
              <p:nvPr/>
            </p:nvSpPr>
            <p:spPr bwMode="auto">
              <a:xfrm>
                <a:off x="1634" y="1657"/>
                <a:ext cx="46" cy="46"/>
              </a:xfrm>
              <a:prstGeom prst="ellipse">
                <a:avLst/>
              </a:prstGeom>
              <a:solidFill>
                <a:srgbClr val="FF0000"/>
              </a:solidFill>
              <a:ln w="9525">
                <a:solidFill>
                  <a:srgbClr val="FF0000"/>
                </a:solidFill>
                <a:round/>
                <a:headEnd/>
                <a:tailEnd/>
              </a:ln>
            </p:spPr>
            <p:txBody>
              <a:bodyPr wrap="none" anchor="ct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ndParaRPr>
              </a:p>
            </p:txBody>
          </p:sp>
          <p:sp>
            <p:nvSpPr>
              <p:cNvPr id="13344" name="Text Box 23"/>
              <p:cNvSpPr txBox="1">
                <a:spLocks noChangeArrowheads="1"/>
              </p:cNvSpPr>
              <p:nvPr/>
            </p:nvSpPr>
            <p:spPr bwMode="auto">
              <a:xfrm>
                <a:off x="1651" y="1474"/>
                <a:ext cx="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dirty="0">
                    <a:solidFill>
                      <a:srgbClr val="FF0000"/>
                    </a:solidFill>
                  </a:rPr>
                  <a:t>D</a:t>
                </a:r>
                <a:r>
                  <a:rPr lang="en-US" altLang="zh-CN" baseline="30000" dirty="0">
                    <a:solidFill>
                      <a:srgbClr val="FF0000"/>
                    </a:solidFill>
                  </a:rPr>
                  <a:t>2</a:t>
                </a:r>
                <a:endParaRPr lang="en-US" altLang="zh-CN" dirty="0">
                  <a:solidFill>
                    <a:srgbClr val="FF0000"/>
                  </a:solidFill>
                </a:endParaRPr>
              </a:p>
            </p:txBody>
          </p:sp>
        </p:grpSp>
        <p:sp>
          <p:nvSpPr>
            <p:cNvPr id="13324" name="Line 37"/>
            <p:cNvSpPr>
              <a:spLocks noChangeShapeType="1"/>
            </p:cNvSpPr>
            <p:nvPr/>
          </p:nvSpPr>
          <p:spPr bwMode="auto">
            <a:xfrm>
              <a:off x="1698561" y="3033058"/>
              <a:ext cx="922405" cy="1811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325" name="Line 38"/>
            <p:cNvSpPr>
              <a:spLocks noChangeShapeType="1"/>
            </p:cNvSpPr>
            <p:nvPr/>
          </p:nvSpPr>
          <p:spPr bwMode="auto">
            <a:xfrm flipH="1">
              <a:off x="2557141" y="2954045"/>
              <a:ext cx="51247" cy="326745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43" name="Title 1"/>
          <p:cNvSpPr>
            <a:spLocks noGrp="1"/>
          </p:cNvSpPr>
          <p:nvPr>
            <p:ph type="title"/>
          </p:nvPr>
        </p:nvSpPr>
        <p:spPr>
          <a:xfrm>
            <a:off x="457200" y="215372"/>
            <a:ext cx="8229600" cy="739290"/>
          </a:xfrm>
        </p:spPr>
        <p:txBody>
          <a:bodyPr/>
          <a:lstStyle/>
          <a:p>
            <a:r>
              <a:rPr lang="zh-CN" altLang="en-US" sz="3600" dirty="0">
                <a:latin typeface="+mn-ea"/>
                <a:ea typeface="+mn-ea"/>
              </a:rPr>
              <a:t>相对价格和需求</a:t>
            </a:r>
            <a:r>
              <a:rPr lang="en-US" altLang="en-US" sz="2000" b="0" dirty="0">
                <a:ea typeface="ヒラギノ角ゴ Pro W3" pitchFamily="-84" charset="-128"/>
              </a:rPr>
              <a:t>(4 of 4)</a:t>
            </a:r>
            <a:endParaRPr lang="en-IN" sz="2000" b="0" dirty="0"/>
          </a:p>
        </p:txBody>
      </p:sp>
      <p:sp>
        <p:nvSpPr>
          <p:cNvPr id="44" name="Content Placeholder 2"/>
          <p:cNvSpPr>
            <a:spLocks noGrp="1"/>
          </p:cNvSpPr>
          <p:nvPr>
            <p:ph idx="1"/>
          </p:nvPr>
        </p:nvSpPr>
        <p:spPr>
          <a:xfrm>
            <a:off x="4674025" y="1950129"/>
            <a:ext cx="4216496" cy="2604330"/>
          </a:xfrm>
        </p:spPr>
        <p:txBody>
          <a:bodyPr/>
          <a:lstStyle/>
          <a:p>
            <a:pPr>
              <a:lnSpc>
                <a:spcPct val="150000"/>
              </a:lnSpc>
              <a:spcBef>
                <a:spcPts val="1200"/>
              </a:spcBef>
            </a:pPr>
            <a:r>
              <a:rPr lang="zh-CN" altLang="en-US" sz="2000" i="1" dirty="0">
                <a:solidFill>
                  <a:srgbClr val="99008C"/>
                </a:solidFill>
                <a:latin typeface="+mn-ea"/>
              </a:rPr>
              <a:t>消费点</a:t>
            </a:r>
            <a:r>
              <a:rPr lang="zh-CN" altLang="en-US" sz="2000" dirty="0">
                <a:latin typeface="+mn-ea"/>
              </a:rPr>
              <a:t>从点   移动到更高的点  </a:t>
            </a:r>
            <a:endParaRPr lang="en-US" altLang="en-US" sz="2000" dirty="0">
              <a:latin typeface="+mn-ea"/>
            </a:endParaRPr>
          </a:p>
          <a:p>
            <a:pPr>
              <a:lnSpc>
                <a:spcPct val="150000"/>
              </a:lnSpc>
              <a:spcBef>
                <a:spcPts val="1200"/>
              </a:spcBef>
            </a:pPr>
            <a:r>
              <a:rPr lang="zh-CN" altLang="en-US" sz="2000" dirty="0">
                <a:latin typeface="+mn-ea"/>
              </a:rPr>
              <a:t>布的相对</a:t>
            </a:r>
            <a:r>
              <a:rPr lang="zh-CN" altLang="en-US" sz="2000" i="1" dirty="0">
                <a:solidFill>
                  <a:srgbClr val="99008C"/>
                </a:solidFill>
                <a:latin typeface="+mn-ea"/>
              </a:rPr>
              <a:t>需求     </a:t>
            </a:r>
            <a:r>
              <a:rPr lang="zh-CN" altLang="en-US" sz="2000" dirty="0">
                <a:latin typeface="+mn-ea"/>
              </a:rPr>
              <a:t>下降了</a:t>
            </a:r>
            <a:endParaRPr lang="en-US" altLang="en-US" sz="2000" dirty="0">
              <a:latin typeface="+mn-ea"/>
            </a:endParaRPr>
          </a:p>
          <a:p>
            <a:pPr indent="-280800">
              <a:spcBef>
                <a:spcPts val="1800"/>
              </a:spcBef>
            </a:pPr>
            <a:r>
              <a:rPr lang="zh-CN" altLang="en-US" sz="2000" i="1" dirty="0">
                <a:solidFill>
                  <a:srgbClr val="FF0000"/>
                </a:solidFill>
                <a:latin typeface="+mn-ea"/>
              </a:rPr>
              <a:t>布与食物的相对需求随着布与食物相对价格的上涨而下降。</a:t>
            </a:r>
            <a:endParaRPr lang="en-IN" altLang="zh-CN" sz="2000" i="1" dirty="0">
              <a:solidFill>
                <a:srgbClr val="FF0000"/>
              </a:solidFill>
              <a:latin typeface="+mn-ea"/>
            </a:endParaRPr>
          </a:p>
          <a:p>
            <a:pPr lvl="2" indent="-280800">
              <a:lnSpc>
                <a:spcPct val="150000"/>
              </a:lnSpc>
              <a:spcBef>
                <a:spcPts val="1200"/>
              </a:spcBef>
            </a:pPr>
            <a:endParaRPr lang="en-IN" sz="2000" dirty="0">
              <a:latin typeface="+mn-ea"/>
            </a:endParaRPr>
          </a:p>
        </p:txBody>
      </p:sp>
      <p:graphicFrame>
        <p:nvGraphicFramePr>
          <p:cNvPr id="46" name="Object 10"/>
          <p:cNvGraphicFramePr>
            <a:graphicFrameLocks noChangeAspect="1"/>
          </p:cNvGraphicFramePr>
          <p:nvPr>
            <p:extLst>
              <p:ext uri="{D42A27DB-BD31-4B8C-83A1-F6EECF244321}">
                <p14:modId xmlns:p14="http://schemas.microsoft.com/office/powerpoint/2010/main" val="1032498278"/>
              </p:ext>
            </p:extLst>
          </p:nvPr>
        </p:nvGraphicFramePr>
        <p:xfrm>
          <a:off x="6257449" y="1999180"/>
          <a:ext cx="318456" cy="318456"/>
        </p:xfrm>
        <a:graphic>
          <a:graphicData uri="http://schemas.openxmlformats.org/presentationml/2006/ole">
            <mc:AlternateContent xmlns:mc="http://schemas.openxmlformats.org/markup-compatibility/2006">
              <mc:Choice xmlns:v="urn:schemas-microsoft-com:vml" Requires="v">
                <p:oleObj spid="_x0000_s6148" name="Equation" r:id="rId3" imgW="190440" imgH="190440" progId="Equation.DSMT4">
                  <p:embed/>
                </p:oleObj>
              </mc:Choice>
              <mc:Fallback>
                <p:oleObj name="Equation" r:id="rId3" imgW="190440" imgH="190440" progId="Equation.DSMT4">
                  <p:embed/>
                  <p:pic>
                    <p:nvPicPr>
                      <p:cNvPr id="46" name="Object 10"/>
                      <p:cNvPicPr/>
                      <p:nvPr/>
                    </p:nvPicPr>
                    <p:blipFill>
                      <a:blip r:embed="rId4"/>
                      <a:stretch>
                        <a:fillRect/>
                      </a:stretch>
                    </p:blipFill>
                    <p:spPr>
                      <a:xfrm>
                        <a:off x="6257449" y="1999180"/>
                        <a:ext cx="318456" cy="318456"/>
                      </a:xfrm>
                      <a:prstGeom prst="rect">
                        <a:avLst/>
                      </a:prstGeom>
                    </p:spPr>
                  </p:pic>
                </p:oleObj>
              </mc:Fallback>
            </mc:AlternateContent>
          </a:graphicData>
        </a:graphic>
      </p:graphicFrame>
      <p:graphicFrame>
        <p:nvGraphicFramePr>
          <p:cNvPr id="48" name="Object 11"/>
          <p:cNvGraphicFramePr>
            <a:graphicFrameLocks noChangeAspect="1"/>
          </p:cNvGraphicFramePr>
          <p:nvPr>
            <p:extLst>
              <p:ext uri="{D42A27DB-BD31-4B8C-83A1-F6EECF244321}">
                <p14:modId xmlns:p14="http://schemas.microsoft.com/office/powerpoint/2010/main" val="3294625096"/>
              </p:ext>
            </p:extLst>
          </p:nvPr>
        </p:nvGraphicFramePr>
        <p:xfrm>
          <a:off x="8464627" y="2008016"/>
          <a:ext cx="343059" cy="321103"/>
        </p:xfrm>
        <a:graphic>
          <a:graphicData uri="http://schemas.openxmlformats.org/presentationml/2006/ole">
            <mc:AlternateContent xmlns:mc="http://schemas.openxmlformats.org/markup-compatibility/2006">
              <mc:Choice xmlns:v="urn:schemas-microsoft-com:vml" Requires="v">
                <p:oleObj spid="_x0000_s6149" name="Equation" r:id="rId5" imgW="203040" imgH="190440" progId="Equation.DSMT4">
                  <p:embed/>
                </p:oleObj>
              </mc:Choice>
              <mc:Fallback>
                <p:oleObj name="Equation" r:id="rId5" imgW="203040" imgH="190440" progId="Equation.DSMT4">
                  <p:embed/>
                  <p:pic>
                    <p:nvPicPr>
                      <p:cNvPr id="48" name="Object 11"/>
                      <p:cNvPicPr/>
                      <p:nvPr/>
                    </p:nvPicPr>
                    <p:blipFill>
                      <a:blip r:embed="rId6"/>
                      <a:stretch>
                        <a:fillRect/>
                      </a:stretch>
                    </p:blipFill>
                    <p:spPr>
                      <a:xfrm>
                        <a:off x="8464627" y="2008016"/>
                        <a:ext cx="343059" cy="321103"/>
                      </a:xfrm>
                      <a:prstGeom prst="rect">
                        <a:avLst/>
                      </a:prstGeom>
                    </p:spPr>
                  </p:pic>
                </p:oleObj>
              </mc:Fallback>
            </mc:AlternateContent>
          </a:graphicData>
        </a:graphic>
      </p:graphicFrame>
      <p:sp>
        <p:nvSpPr>
          <p:cNvPr id="7" name="矩形 6"/>
          <p:cNvSpPr/>
          <p:nvPr/>
        </p:nvSpPr>
        <p:spPr>
          <a:xfrm>
            <a:off x="896834" y="1151255"/>
            <a:ext cx="7637566" cy="424732"/>
          </a:xfrm>
          <a:prstGeom prst="rect">
            <a:avLst/>
          </a:prstGeom>
        </p:spPr>
        <p:txBody>
          <a:bodyPr wrap="square">
            <a:spAutoFit/>
          </a:bodyPr>
          <a:lstStyle/>
          <a:p>
            <a:pPr marL="342900" indent="-342900">
              <a:lnSpc>
                <a:spcPct val="90000"/>
              </a:lnSpc>
              <a:buFont typeface="Arial" panose="020B0604020202020204" pitchFamily="34" charset="0"/>
              <a:buChar char="•"/>
            </a:pPr>
            <a:r>
              <a:rPr lang="zh-CN" altLang="en-US" sz="2400" dirty="0">
                <a:solidFill>
                  <a:srgbClr val="001581"/>
                </a:solidFill>
                <a:latin typeface="+mn-ea"/>
              </a:rPr>
              <a:t>如果</a:t>
            </a:r>
            <a:r>
              <a:rPr lang="zh-CN" altLang="en-US" sz="2400" dirty="0">
                <a:solidFill>
                  <a:srgbClr val="FF0000"/>
                </a:solidFill>
                <a:latin typeface="+mn-ea"/>
              </a:rPr>
              <a:t>棉布的相对价格   进一步上升</a:t>
            </a:r>
            <a:r>
              <a:rPr lang="en-US" altLang="en-US" sz="2400" dirty="0">
                <a:solidFill>
                  <a:srgbClr val="FF0000"/>
                </a:solidFill>
                <a:latin typeface="+mn-ea"/>
              </a:rPr>
              <a:t> </a:t>
            </a:r>
            <a:r>
              <a:rPr lang="zh-CN" altLang="en-US" sz="2400" dirty="0">
                <a:latin typeface="+mn-ea"/>
              </a:rPr>
              <a:t>，则</a:t>
            </a:r>
            <a:r>
              <a:rPr lang="en-US" altLang="en-US" sz="2400" dirty="0">
                <a:latin typeface="+mn-ea"/>
              </a:rPr>
              <a:t> </a:t>
            </a:r>
          </a:p>
        </p:txBody>
      </p:sp>
      <p:sp>
        <p:nvSpPr>
          <p:cNvPr id="8" name="椭圆 7"/>
          <p:cNvSpPr/>
          <p:nvPr/>
        </p:nvSpPr>
        <p:spPr>
          <a:xfrm>
            <a:off x="2697481" y="4173851"/>
            <a:ext cx="45719" cy="93349"/>
          </a:xfrm>
          <a:prstGeom prst="ellipse">
            <a:avLst/>
          </a:prstGeom>
          <a:ln>
            <a:solidFill>
              <a:srgbClr val="990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grpSp>
        <p:nvGrpSpPr>
          <p:cNvPr id="9" name="组合 8"/>
          <p:cNvGrpSpPr/>
          <p:nvPr/>
        </p:nvGrpSpPr>
        <p:grpSpPr>
          <a:xfrm>
            <a:off x="1901879" y="3495356"/>
            <a:ext cx="4633013" cy="1693388"/>
            <a:chOff x="1841742" y="3495357"/>
            <a:chExt cx="4633013" cy="1693388"/>
          </a:xfrm>
        </p:grpSpPr>
        <p:sp>
          <p:nvSpPr>
            <p:cNvPr id="39" name="Line 11"/>
            <p:cNvSpPr>
              <a:spLocks noChangeShapeType="1"/>
            </p:cNvSpPr>
            <p:nvPr/>
          </p:nvSpPr>
          <p:spPr bwMode="auto">
            <a:xfrm rot="145389">
              <a:off x="1841742" y="3882185"/>
              <a:ext cx="2654021" cy="1085420"/>
            </a:xfrm>
            <a:prstGeom prst="line">
              <a:avLst/>
            </a:prstGeom>
            <a:noFill/>
            <a:ln w="38100">
              <a:solidFill>
                <a:srgbClr val="99008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Arc 20"/>
            <p:cNvSpPr>
              <a:spLocks/>
            </p:cNvSpPr>
            <p:nvPr/>
          </p:nvSpPr>
          <p:spPr bwMode="auto">
            <a:xfrm rot="9218045">
              <a:off x="2360190" y="3495357"/>
              <a:ext cx="914400" cy="869950"/>
            </a:xfrm>
            <a:custGeom>
              <a:avLst/>
              <a:gdLst>
                <a:gd name="T0" fmla="*/ 502309045 w 21600"/>
                <a:gd name="T1" fmla="*/ 0 h 20560"/>
                <a:gd name="T2" fmla="*/ 1638706400 w 21600"/>
                <a:gd name="T3" fmla="*/ 1557530850 h 20560"/>
                <a:gd name="T4" fmla="*/ 0 w 21600"/>
                <a:gd name="T5" fmla="*/ 1557530850 h 20560"/>
                <a:gd name="T6" fmla="*/ 0 60000 65536"/>
                <a:gd name="T7" fmla="*/ 0 60000 65536"/>
                <a:gd name="T8" fmla="*/ 0 60000 65536"/>
                <a:gd name="T9" fmla="*/ 0 w 21600"/>
                <a:gd name="T10" fmla="*/ 0 h 20560"/>
                <a:gd name="T11" fmla="*/ 21600 w 21600"/>
                <a:gd name="T12" fmla="*/ 20560 h 20560"/>
              </a:gdLst>
              <a:ahLst/>
              <a:cxnLst>
                <a:cxn ang="T6">
                  <a:pos x="T0" y="T1"/>
                </a:cxn>
                <a:cxn ang="T7">
                  <a:pos x="T2" y="T3"/>
                </a:cxn>
                <a:cxn ang="T8">
                  <a:pos x="T4" y="T5"/>
                </a:cxn>
              </a:cxnLst>
              <a:rect l="T9" t="T10" r="T11" b="T12"/>
              <a:pathLst>
                <a:path w="21600" h="20560" fill="none" extrusionOk="0">
                  <a:moveTo>
                    <a:pt x="6621" y="-1"/>
                  </a:moveTo>
                  <a:cubicBezTo>
                    <a:pt x="15548" y="2874"/>
                    <a:pt x="21600" y="11181"/>
                    <a:pt x="21600" y="20560"/>
                  </a:cubicBezTo>
                </a:path>
                <a:path w="21600" h="20560" stroke="0" extrusionOk="0">
                  <a:moveTo>
                    <a:pt x="6621" y="-1"/>
                  </a:moveTo>
                  <a:cubicBezTo>
                    <a:pt x="15548" y="2874"/>
                    <a:pt x="21600" y="11181"/>
                    <a:pt x="21600" y="20560"/>
                  </a:cubicBezTo>
                  <a:lnTo>
                    <a:pt x="0" y="20560"/>
                  </a:lnTo>
                  <a:lnTo>
                    <a:pt x="6621" y="-1"/>
                  </a:lnTo>
                  <a:close/>
                </a:path>
              </a:pathLst>
            </a:custGeom>
            <a:noFill/>
            <a:ln w="38100">
              <a:solidFill>
                <a:srgbClr val="99008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Text Box 12"/>
            <p:cNvSpPr txBox="1">
              <a:spLocks noChangeArrowheads="1"/>
            </p:cNvSpPr>
            <p:nvPr/>
          </p:nvSpPr>
          <p:spPr bwMode="auto">
            <a:xfrm>
              <a:off x="4325280" y="4822032"/>
              <a:ext cx="2149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i="1" dirty="0">
                  <a:solidFill>
                    <a:srgbClr val="99008C"/>
                  </a:solidFill>
                </a:rPr>
                <a:t>VV</a:t>
              </a:r>
              <a:r>
                <a:rPr lang="en-US" altLang="zh-CN" baseline="30000" dirty="0">
                  <a:solidFill>
                    <a:srgbClr val="99008C"/>
                  </a:solidFill>
                </a:rPr>
                <a:t>3</a:t>
              </a:r>
              <a:r>
                <a:rPr lang="en-US" altLang="zh-CN" dirty="0">
                  <a:solidFill>
                    <a:srgbClr val="99008C"/>
                  </a:solidFill>
                </a:rPr>
                <a:t>(</a:t>
              </a:r>
              <a:r>
                <a:rPr lang="en-US" altLang="zh-CN" i="1" dirty="0">
                  <a:solidFill>
                    <a:srgbClr val="99008C"/>
                  </a:solidFill>
                </a:rPr>
                <a:t>P</a:t>
              </a:r>
              <a:r>
                <a:rPr lang="en-US" altLang="zh-CN" i="1" baseline="-25000" dirty="0">
                  <a:solidFill>
                    <a:srgbClr val="99008C"/>
                  </a:solidFill>
                </a:rPr>
                <a:t>C</a:t>
              </a:r>
              <a:r>
                <a:rPr lang="en-US" altLang="zh-CN" i="1" dirty="0">
                  <a:solidFill>
                    <a:srgbClr val="99008C"/>
                  </a:solidFill>
                </a:rPr>
                <a:t>/P</a:t>
              </a:r>
              <a:r>
                <a:rPr lang="en-US" altLang="zh-CN" i="1" baseline="-25000" dirty="0">
                  <a:solidFill>
                    <a:srgbClr val="99008C"/>
                  </a:solidFill>
                </a:rPr>
                <a:t>F</a:t>
              </a:r>
              <a:r>
                <a:rPr lang="en-US" altLang="zh-CN" dirty="0">
                  <a:solidFill>
                    <a:srgbClr val="99008C"/>
                  </a:solidFill>
                </a:rPr>
                <a:t>)</a:t>
              </a:r>
              <a:r>
                <a:rPr lang="en-US" altLang="zh-CN" baseline="30000" dirty="0">
                  <a:solidFill>
                    <a:srgbClr val="99008C"/>
                  </a:solidFill>
                </a:rPr>
                <a:t>3</a:t>
              </a:r>
              <a:endParaRPr lang="en-US" altLang="zh-CN" i="1" dirty="0">
                <a:solidFill>
                  <a:srgbClr val="99008C"/>
                </a:solidFill>
              </a:endParaRPr>
            </a:p>
          </p:txBody>
        </p:sp>
      </p:grpSp>
      <p:grpSp>
        <p:nvGrpSpPr>
          <p:cNvPr id="10" name="组合 9"/>
          <p:cNvGrpSpPr/>
          <p:nvPr/>
        </p:nvGrpSpPr>
        <p:grpSpPr>
          <a:xfrm>
            <a:off x="1683989" y="4187745"/>
            <a:ext cx="1252453" cy="2052789"/>
            <a:chOff x="1692274" y="4184500"/>
            <a:chExt cx="1252453" cy="2052789"/>
          </a:xfrm>
        </p:grpSpPr>
        <p:sp>
          <p:nvSpPr>
            <p:cNvPr id="41" name="Text Box 26"/>
            <p:cNvSpPr txBox="1">
              <a:spLocks noChangeArrowheads="1"/>
            </p:cNvSpPr>
            <p:nvPr/>
          </p:nvSpPr>
          <p:spPr bwMode="auto">
            <a:xfrm>
              <a:off x="2395452" y="4184501"/>
              <a:ext cx="549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bg2"/>
                  </a:solidFill>
                  <a:latin typeface="Arial" panose="020B0604020202020204" pitchFamily="34" charset="0"/>
                  <a:ea typeface="宋体" panose="02010600030101010101" pitchFamily="2" charset="-122"/>
                </a:defRPr>
              </a:lvl1pPr>
              <a:lvl2pPr marL="742950" indent="-285750" eaLnBrk="0" hangingPunct="0">
                <a:defRPr b="1">
                  <a:solidFill>
                    <a:schemeClr val="bg2"/>
                  </a:solidFill>
                  <a:latin typeface="Arial" panose="020B0604020202020204" pitchFamily="34" charset="0"/>
                  <a:ea typeface="宋体" panose="02010600030101010101" pitchFamily="2" charset="-122"/>
                </a:defRPr>
              </a:lvl2pPr>
              <a:lvl3pPr marL="1143000" indent="-228600" eaLnBrk="0" hangingPunct="0">
                <a:defRPr b="1">
                  <a:solidFill>
                    <a:schemeClr val="bg2"/>
                  </a:solidFill>
                  <a:latin typeface="Arial" panose="020B0604020202020204" pitchFamily="34" charset="0"/>
                  <a:ea typeface="宋体" panose="02010600030101010101" pitchFamily="2" charset="-122"/>
                </a:defRPr>
              </a:lvl3pPr>
              <a:lvl4pPr marL="1600200" indent="-228600" eaLnBrk="0" hangingPunct="0">
                <a:defRPr b="1">
                  <a:solidFill>
                    <a:schemeClr val="bg2"/>
                  </a:solidFill>
                  <a:latin typeface="Arial" panose="020B0604020202020204" pitchFamily="34" charset="0"/>
                  <a:ea typeface="宋体" panose="02010600030101010101" pitchFamily="2" charset="-122"/>
                </a:defRPr>
              </a:lvl4pPr>
              <a:lvl5pPr marL="2057400" indent="-228600" eaLnBrk="0" hangingPunct="0">
                <a:defRPr b="1">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bg2"/>
                  </a:solidFill>
                  <a:latin typeface="Arial" panose="020B0604020202020204" pitchFamily="34" charset="0"/>
                  <a:ea typeface="宋体" panose="02010600030101010101" pitchFamily="2" charset="-122"/>
                </a:defRPr>
              </a:lvl9pPr>
            </a:lstStyle>
            <a:p>
              <a:pPr eaLnBrk="1" hangingPunct="1"/>
              <a:r>
                <a:rPr lang="en-US" altLang="zh-CN" dirty="0">
                  <a:solidFill>
                    <a:srgbClr val="82007C"/>
                  </a:solidFill>
                </a:rPr>
                <a:t>D</a:t>
              </a:r>
              <a:r>
                <a:rPr lang="en-US" altLang="zh-CN" baseline="30000" dirty="0">
                  <a:solidFill>
                    <a:srgbClr val="82007C"/>
                  </a:solidFill>
                </a:rPr>
                <a:t>3</a:t>
              </a:r>
              <a:endParaRPr lang="en-US" altLang="zh-CN" dirty="0">
                <a:solidFill>
                  <a:srgbClr val="82007C"/>
                </a:solidFill>
              </a:endParaRPr>
            </a:p>
          </p:txBody>
        </p:sp>
        <p:sp>
          <p:nvSpPr>
            <p:cNvPr id="55" name="Line 37"/>
            <p:cNvSpPr>
              <a:spLocks noChangeShapeType="1"/>
            </p:cNvSpPr>
            <p:nvPr/>
          </p:nvSpPr>
          <p:spPr bwMode="auto">
            <a:xfrm>
              <a:off x="1692274" y="4184500"/>
              <a:ext cx="997243" cy="1957"/>
            </a:xfrm>
            <a:prstGeom prst="line">
              <a:avLst/>
            </a:prstGeom>
            <a:noFill/>
            <a:ln w="9525">
              <a:solidFill>
                <a:srgbClr val="99008C"/>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6" name="Line 38"/>
            <p:cNvSpPr>
              <a:spLocks noChangeShapeType="1"/>
            </p:cNvSpPr>
            <p:nvPr/>
          </p:nvSpPr>
          <p:spPr bwMode="auto">
            <a:xfrm flipH="1">
              <a:off x="2713039" y="4211229"/>
              <a:ext cx="27358" cy="2026060"/>
            </a:xfrm>
            <a:prstGeom prst="line">
              <a:avLst/>
            </a:prstGeom>
            <a:noFill/>
            <a:ln w="9525">
              <a:solidFill>
                <a:srgbClr val="99008C"/>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dirty="0"/>
            </a:p>
          </p:txBody>
        </p:sp>
      </p:grpSp>
      <p:sp>
        <p:nvSpPr>
          <p:cNvPr id="63" name="Line 37"/>
          <p:cNvSpPr>
            <a:spLocks noChangeShapeType="1"/>
          </p:cNvSpPr>
          <p:nvPr/>
        </p:nvSpPr>
        <p:spPr bwMode="auto">
          <a:xfrm flipV="1">
            <a:off x="1653924" y="5246676"/>
            <a:ext cx="2205204" cy="5359"/>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4" name="Line 38"/>
          <p:cNvSpPr>
            <a:spLocks noChangeShapeType="1"/>
          </p:cNvSpPr>
          <p:nvPr/>
        </p:nvSpPr>
        <p:spPr bwMode="auto">
          <a:xfrm flipH="1">
            <a:off x="3846952" y="5246676"/>
            <a:ext cx="12173" cy="936567"/>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 name="Line 37"/>
          <p:cNvSpPr>
            <a:spLocks noChangeShapeType="1"/>
          </p:cNvSpPr>
          <p:nvPr/>
        </p:nvSpPr>
        <p:spPr bwMode="auto">
          <a:xfrm flipV="1">
            <a:off x="1683989" y="4499586"/>
            <a:ext cx="1635805" cy="13602"/>
          </a:xfrm>
          <a:prstGeom prst="line">
            <a:avLst/>
          </a:prstGeom>
          <a:noFill/>
          <a:ln w="9525">
            <a:solidFill>
              <a:srgbClr val="00158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7" name="Line 38"/>
          <p:cNvSpPr>
            <a:spLocks noChangeShapeType="1"/>
          </p:cNvSpPr>
          <p:nvPr/>
        </p:nvSpPr>
        <p:spPr bwMode="auto">
          <a:xfrm flipH="1">
            <a:off x="3248025" y="4541515"/>
            <a:ext cx="0" cy="1708560"/>
          </a:xfrm>
          <a:prstGeom prst="line">
            <a:avLst/>
          </a:prstGeom>
          <a:noFill/>
          <a:ln w="9525">
            <a:solidFill>
              <a:srgbClr val="00158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 name="左大括号 16"/>
          <p:cNvSpPr/>
          <p:nvPr/>
        </p:nvSpPr>
        <p:spPr>
          <a:xfrm>
            <a:off x="1371601" y="3807255"/>
            <a:ext cx="271236" cy="23759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676870" y="4721380"/>
            <a:ext cx="829441" cy="523220"/>
          </a:xfrm>
          <a:prstGeom prst="rect">
            <a:avLst/>
          </a:prstGeom>
        </p:spPr>
        <p:txBody>
          <a:bodyPr wrap="square">
            <a:spAutoFit/>
          </a:bodyPr>
          <a:lstStyle/>
          <a:p>
            <a:r>
              <a:rPr lang="zh-CN" altLang="en-US" sz="1400" dirty="0">
                <a:solidFill>
                  <a:srgbClr val="001581"/>
                </a:solidFill>
                <a:ea typeface="ヒラギノ角ゴ Pro W3" pitchFamily="-84" charset="-128"/>
              </a:rPr>
              <a:t>对食物的需求</a:t>
            </a:r>
            <a:r>
              <a:rPr lang="en-US" altLang="en-US" sz="1400" dirty="0">
                <a:solidFill>
                  <a:srgbClr val="001581"/>
                </a:solidFill>
                <a:ea typeface="ヒラギノ角ゴ Pro W3" pitchFamily="-84" charset="-128"/>
              </a:rPr>
              <a:t>  </a:t>
            </a:r>
            <a:endParaRPr lang="zh-CN" altLang="en-US" sz="1400" dirty="0">
              <a:solidFill>
                <a:srgbClr val="001581"/>
              </a:solidFill>
            </a:endParaRPr>
          </a:p>
        </p:txBody>
      </p:sp>
      <p:sp>
        <p:nvSpPr>
          <p:cNvPr id="72" name="左大括号 71"/>
          <p:cNvSpPr/>
          <p:nvPr/>
        </p:nvSpPr>
        <p:spPr>
          <a:xfrm rot="16200000">
            <a:off x="1951212" y="5962273"/>
            <a:ext cx="266645" cy="7491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1494258" y="6334466"/>
            <a:ext cx="1172745" cy="307777"/>
          </a:xfrm>
          <a:prstGeom prst="rect">
            <a:avLst/>
          </a:prstGeom>
        </p:spPr>
        <p:txBody>
          <a:bodyPr wrap="square">
            <a:spAutoFit/>
          </a:bodyPr>
          <a:lstStyle/>
          <a:p>
            <a:r>
              <a:rPr lang="zh-CN" altLang="en-US" sz="1400" dirty="0">
                <a:solidFill>
                  <a:srgbClr val="001581"/>
                </a:solidFill>
                <a:ea typeface="ヒラギノ角ゴ Pro W3" pitchFamily="-84" charset="-128"/>
              </a:rPr>
              <a:t>对布的需求</a:t>
            </a:r>
            <a:r>
              <a:rPr lang="en-US" altLang="en-US" sz="1400" dirty="0">
                <a:solidFill>
                  <a:srgbClr val="001581"/>
                </a:solidFill>
                <a:ea typeface="ヒラギノ角ゴ Pro W3" pitchFamily="-84" charset="-128"/>
              </a:rPr>
              <a:t> </a:t>
            </a:r>
            <a:endParaRPr lang="zh-CN" altLang="en-US" sz="1400" dirty="0">
              <a:solidFill>
                <a:srgbClr val="001581"/>
              </a:solidFill>
            </a:endParaRPr>
          </a:p>
        </p:txBody>
      </p:sp>
      <p:sp>
        <p:nvSpPr>
          <p:cNvPr id="74" name="左大括号 73"/>
          <p:cNvSpPr/>
          <p:nvPr/>
        </p:nvSpPr>
        <p:spPr>
          <a:xfrm>
            <a:off x="1362812" y="3048001"/>
            <a:ext cx="59678" cy="313524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75" name="矩形 74"/>
          <p:cNvSpPr/>
          <p:nvPr/>
        </p:nvSpPr>
        <p:spPr>
          <a:xfrm>
            <a:off x="589310" y="4197678"/>
            <a:ext cx="846205" cy="523220"/>
          </a:xfrm>
          <a:prstGeom prst="rect">
            <a:avLst/>
          </a:prstGeom>
        </p:spPr>
        <p:txBody>
          <a:bodyPr wrap="square">
            <a:spAutoFit/>
          </a:bodyPr>
          <a:lstStyle/>
          <a:p>
            <a:r>
              <a:rPr lang="zh-CN" altLang="en-US" sz="1400" dirty="0">
                <a:solidFill>
                  <a:srgbClr val="FF0000"/>
                </a:solidFill>
                <a:ea typeface="ヒラギノ角ゴ Pro W3" pitchFamily="-84" charset="-128"/>
              </a:rPr>
              <a:t>对食物的需求</a:t>
            </a:r>
            <a:r>
              <a:rPr lang="en-US" altLang="en-US" sz="1400" dirty="0">
                <a:solidFill>
                  <a:srgbClr val="FF0000"/>
                </a:solidFill>
                <a:ea typeface="ヒラギノ角ゴ Pro W3" pitchFamily="-84" charset="-128"/>
              </a:rPr>
              <a:t> </a:t>
            </a:r>
            <a:endParaRPr lang="zh-CN" altLang="en-US" sz="1400" dirty="0">
              <a:solidFill>
                <a:srgbClr val="FF0000"/>
              </a:solidFill>
            </a:endParaRPr>
          </a:p>
        </p:txBody>
      </p:sp>
      <p:sp>
        <p:nvSpPr>
          <p:cNvPr id="76" name="左大括号 75"/>
          <p:cNvSpPr/>
          <p:nvPr/>
        </p:nvSpPr>
        <p:spPr>
          <a:xfrm rot="16200000">
            <a:off x="2031004" y="6207424"/>
            <a:ext cx="175725" cy="86975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77" name="矩形 76"/>
          <p:cNvSpPr/>
          <p:nvPr/>
        </p:nvSpPr>
        <p:spPr>
          <a:xfrm>
            <a:off x="1814264" y="6625461"/>
            <a:ext cx="1173411" cy="307777"/>
          </a:xfrm>
          <a:prstGeom prst="rect">
            <a:avLst/>
          </a:prstGeom>
        </p:spPr>
        <p:txBody>
          <a:bodyPr wrap="square">
            <a:spAutoFit/>
          </a:bodyPr>
          <a:lstStyle/>
          <a:p>
            <a:r>
              <a:rPr lang="zh-CN" altLang="en-US" sz="1400" dirty="0">
                <a:solidFill>
                  <a:srgbClr val="FF0000"/>
                </a:solidFill>
                <a:ea typeface="ヒラギノ角ゴ Pro W3" pitchFamily="-84" charset="-128"/>
              </a:rPr>
              <a:t>对布的需求</a:t>
            </a:r>
            <a:endParaRPr lang="zh-CN" altLang="en-US" sz="1400" dirty="0">
              <a:solidFill>
                <a:srgbClr val="FF0000"/>
              </a:solidFill>
            </a:endParaRPr>
          </a:p>
        </p:txBody>
      </p:sp>
      <p:pic>
        <p:nvPicPr>
          <p:cNvPr id="15" name="图片 14">
            <a:extLst>
              <a:ext uri="{FF2B5EF4-FFF2-40B4-BE49-F238E27FC236}">
                <a16:creationId xmlns:a16="http://schemas.microsoft.com/office/drawing/2014/main" id="{711E6444-692A-C667-AC6D-DB9E780A019D}"/>
              </a:ext>
            </a:extLst>
          </p:cNvPr>
          <p:cNvPicPr>
            <a:picLocks noChangeAspect="1"/>
          </p:cNvPicPr>
          <p:nvPr/>
        </p:nvPicPr>
        <p:blipFill>
          <a:blip r:embed="rId7"/>
          <a:stretch>
            <a:fillRect/>
          </a:stretch>
        </p:blipFill>
        <p:spPr>
          <a:xfrm>
            <a:off x="6591605" y="2476903"/>
            <a:ext cx="457223" cy="692186"/>
          </a:xfrm>
          <a:prstGeom prst="rect">
            <a:avLst/>
          </a:prstGeom>
        </p:spPr>
      </p:pic>
      <p:graphicFrame>
        <p:nvGraphicFramePr>
          <p:cNvPr id="6" name="Object 12">
            <a:extLst>
              <a:ext uri="{FF2B5EF4-FFF2-40B4-BE49-F238E27FC236}">
                <a16:creationId xmlns:a16="http://schemas.microsoft.com/office/drawing/2014/main" id="{247D3689-C749-E32B-8E22-06D5C15A9BC9}"/>
              </a:ext>
            </a:extLst>
          </p:cNvPr>
          <p:cNvGraphicFramePr>
            <a:graphicFrameLocks noChangeAspect="1"/>
          </p:cNvGraphicFramePr>
          <p:nvPr>
            <p:extLst>
              <p:ext uri="{D42A27DB-BD31-4B8C-83A1-F6EECF244321}">
                <p14:modId xmlns:p14="http://schemas.microsoft.com/office/powerpoint/2010/main" val="3674800820"/>
              </p:ext>
            </p:extLst>
          </p:nvPr>
        </p:nvGraphicFramePr>
        <p:xfrm>
          <a:off x="4094316" y="1023267"/>
          <a:ext cx="419929" cy="793200"/>
        </p:xfrm>
        <a:graphic>
          <a:graphicData uri="http://schemas.openxmlformats.org/presentationml/2006/ole">
            <mc:AlternateContent xmlns:mc="http://schemas.openxmlformats.org/markup-compatibility/2006">
              <mc:Choice xmlns:v="urn:schemas-microsoft-com:vml" Requires="v">
                <p:oleObj spid="_x0000_s6150" name="Equation" r:id="rId8" imgW="228600" imgH="431640" progId="Equation.DSMT4">
                  <p:embed/>
                </p:oleObj>
              </mc:Choice>
              <mc:Fallback>
                <p:oleObj name="Equation" r:id="rId8" imgW="228600" imgH="431640" progId="Equation.DSMT4">
                  <p:embed/>
                  <p:pic>
                    <p:nvPicPr>
                      <p:cNvPr id="4" name="Object 12">
                        <a:extLst>
                          <a:ext uri="{FF2B5EF4-FFF2-40B4-BE49-F238E27FC236}">
                            <a16:creationId xmlns:a16="http://schemas.microsoft.com/office/drawing/2014/main" id="{2B9448F5-CFFE-AD42-2391-7CFECCF40F75}"/>
                          </a:ext>
                        </a:extLst>
                      </p:cNvPr>
                      <p:cNvPicPr/>
                      <p:nvPr/>
                    </p:nvPicPr>
                    <p:blipFill>
                      <a:blip r:embed="rId9"/>
                      <a:stretch>
                        <a:fillRect/>
                      </a:stretch>
                    </p:blipFill>
                    <p:spPr>
                      <a:xfrm>
                        <a:off x="4094316" y="1023267"/>
                        <a:ext cx="419929" cy="793200"/>
                      </a:xfrm>
                      <a:prstGeom prst="rect">
                        <a:avLst/>
                      </a:prstGeom>
                    </p:spPr>
                  </p:pic>
                </p:oleObj>
              </mc:Fallback>
            </mc:AlternateContent>
          </a:graphicData>
        </a:graphic>
      </p:graphicFrame>
    </p:spTree>
    <p:extLst>
      <p:ext uri="{BB962C8B-B14F-4D97-AF65-F5344CB8AC3E}">
        <p14:creationId xmlns:p14="http://schemas.microsoft.com/office/powerpoint/2010/main" val="9266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uiExpand="1" build="p"/>
      <p:bldP spid="7" grpId="0"/>
      <p:bldP spid="63" grpId="0" animBg="1"/>
      <p:bldP spid="64" grpId="0" animBg="1"/>
      <p:bldP spid="17" grpId="0" animBg="1"/>
      <p:bldP spid="18" grpId="0"/>
      <p:bldP spid="72" grpId="0" animBg="1"/>
      <p:bldP spid="73" grpId="0"/>
      <p:bldP spid="74" grpId="0" animBg="1"/>
      <p:bldP spid="75" grpId="0"/>
      <p:bldP spid="76" grpId="0" animBg="1"/>
      <p:bldP spid="7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2062"/>
            <a:ext cx="8229600" cy="703849"/>
          </a:xfrm>
        </p:spPr>
        <p:txBody>
          <a:bodyPr/>
          <a:lstStyle/>
          <a:p>
            <a:r>
              <a:rPr lang="zh-CN" altLang="en-US" sz="2400" dirty="0">
                <a:latin typeface="+mn-ea"/>
                <a:ea typeface="+mn-ea"/>
              </a:rPr>
              <a:t>图</a:t>
            </a:r>
            <a:r>
              <a:rPr lang="en-US" altLang="en-US" sz="2400" dirty="0">
                <a:latin typeface="+mn-ea"/>
                <a:ea typeface="+mn-ea"/>
              </a:rPr>
              <a:t>6.4  </a:t>
            </a:r>
            <a:r>
              <a:rPr lang="zh-CN" altLang="en-US" sz="2400" dirty="0">
                <a:latin typeface="+mn-ea"/>
                <a:ea typeface="+mn-ea"/>
              </a:rPr>
              <a:t>棉布</a:t>
            </a:r>
            <a:r>
              <a:rPr lang="zh-CN" altLang="en-US" sz="2400" dirty="0">
                <a:solidFill>
                  <a:srgbClr val="FF0000"/>
                </a:solidFill>
                <a:latin typeface="+mn-ea"/>
                <a:ea typeface="+mn-ea"/>
              </a:rPr>
              <a:t>相对价格上升</a:t>
            </a:r>
            <a:r>
              <a:rPr lang="zh-CN" altLang="en-US" sz="2400" dirty="0">
                <a:latin typeface="+mn-ea"/>
                <a:ea typeface="+mn-ea"/>
              </a:rPr>
              <a:t>产生的影响与贸易获益</a:t>
            </a:r>
            <a:endParaRPr lang="en-IN" sz="2400" dirty="0">
              <a:latin typeface="+mn-ea"/>
              <a:ea typeface="+mn-ea"/>
            </a:endParaRPr>
          </a:p>
        </p:txBody>
      </p:sp>
      <p:sp>
        <p:nvSpPr>
          <p:cNvPr id="3" name="Content Placeholder 2"/>
          <p:cNvSpPr>
            <a:spLocks noGrp="1"/>
          </p:cNvSpPr>
          <p:nvPr>
            <p:ph idx="1"/>
          </p:nvPr>
        </p:nvSpPr>
        <p:spPr>
          <a:xfrm>
            <a:off x="257438" y="5867400"/>
            <a:ext cx="8629124" cy="908538"/>
          </a:xfrm>
          <a:solidFill>
            <a:schemeClr val="bg1"/>
          </a:solidFill>
        </p:spPr>
        <p:txBody>
          <a:bodyPr/>
          <a:lstStyle/>
          <a:p>
            <a:pPr>
              <a:spcBef>
                <a:spcPts val="0"/>
              </a:spcBef>
            </a:pPr>
            <a:r>
              <a:rPr lang="zh-CN" altLang="en-US" sz="1800" dirty="0"/>
              <a:t>图（</a:t>
            </a:r>
            <a:r>
              <a:rPr lang="en-US" altLang="zh-CN" sz="1800" dirty="0"/>
              <a:t>b</a:t>
            </a:r>
            <a:r>
              <a:rPr lang="zh-CN" altLang="en-US" sz="1800" dirty="0"/>
              <a:t>）显示了布料相对价格上涨对相对产量（从</a:t>
            </a:r>
            <a:r>
              <a:rPr lang="en-US" altLang="zh-CN" sz="1800" dirty="0"/>
              <a:t>1</a:t>
            </a:r>
            <a:r>
              <a:rPr lang="zh-CN" altLang="en-US" sz="1800" dirty="0"/>
              <a:t>到</a:t>
            </a:r>
            <a:r>
              <a:rPr lang="en-US" altLang="zh-CN" sz="1800" dirty="0"/>
              <a:t>2</a:t>
            </a:r>
            <a:r>
              <a:rPr lang="zh-CN" altLang="en-US" sz="1800" dirty="0"/>
              <a:t>）和相对需求（从</a:t>
            </a:r>
            <a:r>
              <a:rPr lang="en-US" altLang="zh-CN" sz="1800" dirty="0"/>
              <a:t>1’</a:t>
            </a:r>
            <a:r>
              <a:rPr lang="zh-CN" altLang="en-US" sz="1800" dirty="0"/>
              <a:t>到</a:t>
            </a:r>
            <a:r>
              <a:rPr lang="en-US" altLang="zh-CN" sz="1800" dirty="0"/>
              <a:t>2’</a:t>
            </a:r>
            <a:r>
              <a:rPr lang="zh-CN" altLang="en-US" sz="1800" dirty="0"/>
              <a:t>）的影响。</a:t>
            </a:r>
            <a:endParaRPr lang="en-US" altLang="zh-CN" sz="1800" dirty="0"/>
          </a:p>
          <a:p>
            <a:pPr>
              <a:spcBef>
                <a:spcPts val="0"/>
              </a:spcBef>
            </a:pPr>
            <a:r>
              <a:rPr lang="zh-CN" altLang="en-US" sz="1800" dirty="0"/>
              <a:t>如果经济不能进行贸易，那么它在第</a:t>
            </a:r>
            <a:r>
              <a:rPr lang="en-US" altLang="zh-CN" sz="1800" dirty="0"/>
              <a:t>3</a:t>
            </a:r>
            <a:r>
              <a:rPr lang="zh-CN" altLang="en-US" sz="1800" dirty="0"/>
              <a:t>点消费和生产。</a:t>
            </a:r>
            <a:endParaRPr lang="en-US" sz="1800" dirty="0"/>
          </a:p>
        </p:txBody>
      </p:sp>
      <p:pic>
        <p:nvPicPr>
          <p:cNvPr id="4" name="Picture 3" descr="The graph in panel ay, production and consumption, plots quantity of food, Q sub F, versus quantity of cloth, Q sub C. Curve T T falls with increasing steepness through points D super 3, Q super 1, and Q super 2. An indifference curve intersects point D super 3, with a parallel indifference curve above and to the left of D super 3, with point D super 1. An isovalue line with slope V V super 2, left parenthesis P sub C over P sub F, right parenthesis, super 2, intersects point Q super 2 on the T T curve. The line also intersects point D super 2 on an indifference curve above and to the right of the curve with point D super 1. Another isovalue line, with slope V V super 1, left parenthesis P sub C over P sub F, right parenthesis, super 1, intersects point Q super 1 on curve T T, and point D super 1 on the indifference curve. The slope of this line is less steep than the one that passes through point Q super 2 on curve T 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39" y="1066800"/>
            <a:ext cx="8895749" cy="4648200"/>
          </a:xfrm>
          <a:prstGeom prst="rect">
            <a:avLst/>
          </a:prstGeom>
        </p:spPr>
      </p:pic>
      <p:cxnSp>
        <p:nvCxnSpPr>
          <p:cNvPr id="6" name="直接箭头连接符 5"/>
          <p:cNvCxnSpPr/>
          <p:nvPr/>
        </p:nvCxnSpPr>
        <p:spPr>
          <a:xfrm flipV="1">
            <a:off x="1589649" y="2133600"/>
            <a:ext cx="86751" cy="3845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286000" y="3505200"/>
            <a:ext cx="304800" cy="381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620000" y="2667000"/>
            <a:ext cx="304800" cy="4213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6310974" y="2654586"/>
            <a:ext cx="285312" cy="4062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124200" y="4191000"/>
            <a:ext cx="152400" cy="2286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5334000" y="2614711"/>
            <a:ext cx="0" cy="3830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332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851428"/>
          </a:xfrm>
        </p:spPr>
        <p:txBody>
          <a:bodyPr/>
          <a:lstStyle/>
          <a:p>
            <a:r>
              <a:rPr lang="zh-CN" altLang="en-US" sz="3600" dirty="0">
                <a:latin typeface="+mn-ea"/>
                <a:ea typeface="+mn-ea"/>
              </a:rPr>
              <a:t>贸易条件改变对福利的影响</a:t>
            </a:r>
            <a:r>
              <a:rPr lang="en-US" altLang="en-US" sz="2000" b="0" dirty="0">
                <a:ea typeface="ヒラギノ角ゴ Pro W3" pitchFamily="-84" charset="-128"/>
              </a:rPr>
              <a:t>(1 of 2)</a:t>
            </a:r>
            <a:endParaRPr lang="en-IN" sz="2000" b="0" dirty="0"/>
          </a:p>
        </p:txBody>
      </p:sp>
      <p:sp>
        <p:nvSpPr>
          <p:cNvPr id="3" name="Content Placeholder 2"/>
          <p:cNvSpPr>
            <a:spLocks noGrp="1"/>
          </p:cNvSpPr>
          <p:nvPr>
            <p:ph idx="1"/>
          </p:nvPr>
        </p:nvSpPr>
        <p:spPr>
          <a:xfrm>
            <a:off x="457200" y="1323203"/>
            <a:ext cx="8229600" cy="4391797"/>
          </a:xfrm>
        </p:spPr>
        <p:txBody>
          <a:bodyPr/>
          <a:lstStyle/>
          <a:p>
            <a:r>
              <a:rPr lang="zh-CN" altLang="en-US" sz="2400" b="1" dirty="0"/>
              <a:t>贸易条件</a:t>
            </a:r>
            <a:r>
              <a:rPr lang="en-US" altLang="zh-CN" sz="2400" b="1" dirty="0"/>
              <a:t>: </a:t>
            </a:r>
            <a:r>
              <a:rPr lang="zh-CN" altLang="en-US" sz="2400" b="1" dirty="0"/>
              <a:t>一国出口产品的价格除以进口产品的价格</a:t>
            </a:r>
            <a:endParaRPr lang="en-US" altLang="zh-CN" sz="2400" dirty="0"/>
          </a:p>
          <a:p>
            <a:pPr lvl="1" indent="-280800"/>
            <a:r>
              <a:rPr lang="en-US" altLang="en-US" sz="2400" dirty="0">
                <a:ea typeface="ヒラギノ角ゴ Pro W3" pitchFamily="-84" charset="-128"/>
              </a:rPr>
              <a:t>Term of Trade = P</a:t>
            </a:r>
            <a:r>
              <a:rPr lang="en-US" altLang="en-US" sz="2400" baseline="-25000" dirty="0">
                <a:ea typeface="ヒラギノ角ゴ Pro W3" pitchFamily="-84" charset="-128"/>
              </a:rPr>
              <a:t>C</a:t>
            </a:r>
            <a:r>
              <a:rPr lang="en-US" altLang="en-US" sz="2400" dirty="0">
                <a:ea typeface="ヒラギノ角ゴ Pro W3" pitchFamily="-84" charset="-128"/>
              </a:rPr>
              <a:t>/P</a:t>
            </a:r>
            <a:r>
              <a:rPr lang="en-US" altLang="en-US" sz="2400" baseline="-25000" dirty="0">
                <a:ea typeface="ヒラギノ角ゴ Pro W3" pitchFamily="-84" charset="-128"/>
              </a:rPr>
              <a:t>F</a:t>
            </a:r>
          </a:p>
          <a:p>
            <a:pPr lvl="1"/>
            <a:r>
              <a:rPr lang="zh-CN" altLang="en-US" sz="2400" b="1" dirty="0"/>
              <a:t>当一国出口棉布且棉布相对价格上升时，贸易条件改善</a:t>
            </a:r>
            <a:endParaRPr lang="en-US" altLang="zh-CN" sz="2400" dirty="0"/>
          </a:p>
          <a:p>
            <a:pPr lvl="2" indent="-280800"/>
            <a:r>
              <a:rPr lang="zh-CN" altLang="en-US" sz="2000" dirty="0"/>
              <a:t>更高的出口相对价格意味着一国能够买得起更多的进口品，因此一国的福利水平随着贸易条件的改善而上升。</a:t>
            </a:r>
            <a:endParaRPr lang="en-US" altLang="zh-CN" sz="2000" dirty="0"/>
          </a:p>
          <a:p>
            <a:pPr lvl="1"/>
            <a:r>
              <a:rPr lang="zh-CN" altLang="en-US" sz="2400" b="1" dirty="0"/>
              <a:t>贸易条件的恶化将降低一国的福利水平</a:t>
            </a:r>
            <a:endParaRPr lang="en-US" altLang="zh-CN" sz="2400" dirty="0"/>
          </a:p>
          <a:p>
            <a:r>
              <a:rPr lang="zh-CN" altLang="en-US" sz="2400" i="1" dirty="0">
                <a:solidFill>
                  <a:srgbClr val="C00000"/>
                </a:solidFill>
              </a:rPr>
              <a:t>一国的福利水平随着贸易条件的改善而上升，随着贸易条件的恶化而下降。</a:t>
            </a:r>
            <a:endParaRPr lang="en-US" altLang="zh-CN" sz="2400" i="1" dirty="0">
              <a:solidFill>
                <a:srgbClr val="C00000"/>
              </a:solidFill>
            </a:endParaRPr>
          </a:p>
          <a:p>
            <a:endParaRPr lang="en-IN" sz="2400" dirty="0"/>
          </a:p>
        </p:txBody>
      </p:sp>
    </p:spTree>
    <p:extLst>
      <p:ext uri="{BB962C8B-B14F-4D97-AF65-F5344CB8AC3E}">
        <p14:creationId xmlns:p14="http://schemas.microsoft.com/office/powerpoint/2010/main" val="186968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t>学习目标</a:t>
            </a:r>
            <a:endParaRPr lang="en-IN" sz="2000" b="0" dirty="0"/>
          </a:p>
        </p:txBody>
      </p:sp>
      <p:sp>
        <p:nvSpPr>
          <p:cNvPr id="3" name="Content Placeholder 2"/>
          <p:cNvSpPr>
            <a:spLocks noGrp="1"/>
          </p:cNvSpPr>
          <p:nvPr>
            <p:ph idx="1"/>
          </p:nvPr>
        </p:nvSpPr>
        <p:spPr>
          <a:xfrm>
            <a:off x="876300" y="1524000"/>
            <a:ext cx="7391400" cy="4525963"/>
          </a:xfrm>
        </p:spPr>
        <p:txBody>
          <a:bodyPr/>
          <a:lstStyle/>
          <a:p>
            <a:pPr marL="512064" indent="-512064">
              <a:buNone/>
            </a:pPr>
            <a:r>
              <a:rPr lang="en-US" sz="2400" b="1" dirty="0">
                <a:solidFill>
                  <a:srgbClr val="007FA3"/>
                </a:solidFill>
                <a:ea typeface="Verdana" panose="020B0604030504040204" pitchFamily="34" charset="0"/>
                <a:cs typeface="Verdana" panose="020B0604030504040204" pitchFamily="34" charset="0"/>
              </a:rPr>
              <a:t>6.1</a:t>
            </a:r>
            <a:r>
              <a:rPr lang="en-US" sz="2400" dirty="0">
                <a:ea typeface="Verdana" panose="020B0604030504040204" pitchFamily="34" charset="0"/>
                <a:cs typeface="Verdana" panose="020B0604030504040204" pitchFamily="34" charset="0"/>
              </a:rPr>
              <a:t> </a:t>
            </a:r>
            <a:r>
              <a:rPr lang="zh-CN" altLang="en-US" sz="2400" dirty="0"/>
              <a:t>理解标准贸易模型、生产可能性边界、等值线和无差异曲线是怎样组合以便阐述供求因素是如何决定贸易模式的。</a:t>
            </a:r>
            <a:endParaRPr lang="en-US" sz="2400" dirty="0">
              <a:ea typeface="Verdana" panose="020B0604030504040204" pitchFamily="34" charset="0"/>
              <a:cs typeface="Verdana" panose="020B0604030504040204" pitchFamily="34" charset="0"/>
            </a:endParaRPr>
          </a:p>
          <a:p>
            <a:pPr marL="512064" indent="-512064">
              <a:buNone/>
            </a:pPr>
            <a:r>
              <a:rPr lang="en-US" sz="2400" b="1" dirty="0">
                <a:solidFill>
                  <a:srgbClr val="007FA3"/>
                </a:solidFill>
                <a:ea typeface="Verdana" panose="020B0604030504040204" pitchFamily="34" charset="0"/>
                <a:cs typeface="Verdana" panose="020B0604030504040204" pitchFamily="34" charset="0"/>
              </a:rPr>
              <a:t>6.2 </a:t>
            </a:r>
            <a:r>
              <a:rPr lang="en-US" sz="2400" dirty="0"/>
              <a:t> </a:t>
            </a:r>
            <a:r>
              <a:rPr lang="zh-CN" altLang="en-US" sz="2400" dirty="0"/>
              <a:t>了解贸易条件及经济增长的变化是如何对进行贸易的国家的福利产生影响的。</a:t>
            </a:r>
            <a:endParaRPr lang="en-US" sz="2400" dirty="0"/>
          </a:p>
          <a:p>
            <a:pPr marL="512064" indent="-512064">
              <a:buNone/>
            </a:pPr>
            <a:r>
              <a:rPr lang="en-US" altLang="zh-CN" sz="2400" b="1" dirty="0">
                <a:solidFill>
                  <a:srgbClr val="007FA3"/>
                </a:solidFill>
                <a:ea typeface="Verdana" panose="020B0604030504040204" pitchFamily="34" charset="0"/>
                <a:cs typeface="Verdana" panose="020B0604030504040204" pitchFamily="34" charset="0"/>
              </a:rPr>
              <a:t>6.3</a:t>
            </a:r>
            <a:r>
              <a:rPr lang="en-US" altLang="zh-CN" sz="2400" b="1" dirty="0">
                <a:solidFill>
                  <a:schemeClr val="accent1"/>
                </a:solidFill>
                <a:ea typeface="Verdana" panose="020B0604030504040204" pitchFamily="34" charset="0"/>
                <a:cs typeface="Verdana" panose="020B0604030504040204" pitchFamily="34" charset="0"/>
              </a:rPr>
              <a:t>  </a:t>
            </a:r>
            <a:r>
              <a:rPr lang="zh-CN" altLang="en-US" sz="2400" dirty="0"/>
              <a:t>了解关税和补贴对贸易模式和贸易国福利以及对国内收入分配的影响。</a:t>
            </a:r>
            <a:endParaRPr lang="en-US" altLang="zh-CN" sz="2400" dirty="0"/>
          </a:p>
          <a:p>
            <a:pPr marL="512064" indent="-512064">
              <a:buNone/>
            </a:pPr>
            <a:r>
              <a:rPr lang="en-US" altLang="zh-CN" sz="2400" b="1" dirty="0">
                <a:solidFill>
                  <a:srgbClr val="007FA3"/>
                </a:solidFill>
                <a:ea typeface="Verdana" panose="020B0604030504040204" pitchFamily="34" charset="0"/>
                <a:cs typeface="Verdana" panose="020B0604030504040204" pitchFamily="34" charset="0"/>
              </a:rPr>
              <a:t>6.4  </a:t>
            </a:r>
            <a:r>
              <a:rPr lang="zh-CN" altLang="en-US" sz="2400" dirty="0"/>
              <a:t>将国际借贷与标准贸易模式联系起来，此时的货物将在不同的时期之间交换。</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343400"/>
          </a:xfrm>
        </p:spPr>
        <p:txBody>
          <a:bodyPr/>
          <a:lstStyle/>
          <a:p>
            <a:r>
              <a:rPr lang="zh-CN" altLang="en-US" sz="2400" dirty="0"/>
              <a:t>一个国家贸易条件的变化永远不会使该国的福利水平低于其没有贸易的情况下的福利水平（</a:t>
            </a:r>
            <a:r>
              <a:rPr lang="en-US" altLang="zh-CN" sz="2400" dirty="0"/>
              <a:t>D</a:t>
            </a:r>
            <a:r>
              <a:rPr lang="en-US" altLang="zh-CN" sz="2400" baseline="30000" dirty="0"/>
              <a:t>3</a:t>
            </a:r>
            <a:r>
              <a:rPr lang="zh-CN" altLang="en-US" sz="2400" dirty="0"/>
              <a:t>点）：</a:t>
            </a:r>
            <a:endParaRPr lang="en-US" altLang="zh-CN" sz="2400" dirty="0"/>
          </a:p>
          <a:p>
            <a:pPr lvl="1"/>
            <a:r>
              <a:rPr lang="zh-CN" altLang="en-US" sz="2400" dirty="0"/>
              <a:t>李嘉图模型、特定要素模型和</a:t>
            </a:r>
            <a:r>
              <a:rPr lang="en-US" altLang="zh-CN" sz="2400" dirty="0"/>
              <a:t>H-O</a:t>
            </a:r>
            <a:r>
              <a:rPr lang="zh-CN" altLang="en-US" sz="2400" dirty="0"/>
              <a:t>模型中提到的贸易收益仍然适用于标准模型</a:t>
            </a:r>
            <a:endParaRPr lang="en-US" altLang="zh-CN" sz="2400" dirty="0"/>
          </a:p>
          <a:p>
            <a:pPr lvl="2"/>
            <a:r>
              <a:rPr lang="zh-CN" altLang="en-US" sz="2400" dirty="0">
                <a:solidFill>
                  <a:srgbClr val="C00000"/>
                </a:solidFill>
              </a:rPr>
              <a:t>贸易后国家的福利增加了</a:t>
            </a:r>
            <a:endParaRPr lang="en-US" altLang="zh-CN" sz="2400" dirty="0">
              <a:solidFill>
                <a:srgbClr val="C00000"/>
              </a:solidFill>
            </a:endParaRPr>
          </a:p>
          <a:p>
            <a:pPr lvl="1"/>
            <a:r>
              <a:rPr lang="zh-CN" altLang="en-US" sz="2400" dirty="0"/>
              <a:t>贸易总收益很少会均匀分布，这导致个体消费者有的收益有的受损：</a:t>
            </a:r>
            <a:endParaRPr lang="en-US" altLang="zh-CN" sz="2400" dirty="0"/>
          </a:p>
          <a:p>
            <a:pPr lvl="2"/>
            <a:r>
              <a:rPr lang="zh-CN" altLang="en-US" sz="2400" dirty="0">
                <a:solidFill>
                  <a:srgbClr val="C00000"/>
                </a:solidFill>
              </a:rPr>
              <a:t>一国贸易后有赢家也有输家。</a:t>
            </a:r>
            <a:endParaRPr lang="en-US" altLang="zh-CN" sz="2400" dirty="0">
              <a:solidFill>
                <a:srgbClr val="C00000"/>
              </a:solidFill>
            </a:endParaRPr>
          </a:p>
          <a:p>
            <a:endParaRPr lang="en-IN" sz="2400" dirty="0"/>
          </a:p>
        </p:txBody>
      </p:sp>
      <p:sp>
        <p:nvSpPr>
          <p:cNvPr id="6" name="Title 1">
            <a:extLst>
              <a:ext uri="{FF2B5EF4-FFF2-40B4-BE49-F238E27FC236}">
                <a16:creationId xmlns:a16="http://schemas.microsoft.com/office/drawing/2014/main" id="{594F39F6-988D-3B25-4EC6-0970E5B9E221}"/>
              </a:ext>
            </a:extLst>
          </p:cNvPr>
          <p:cNvSpPr>
            <a:spLocks noGrp="1"/>
          </p:cNvSpPr>
          <p:nvPr>
            <p:ph type="title"/>
          </p:nvPr>
        </p:nvSpPr>
        <p:spPr>
          <a:xfrm>
            <a:off x="457200" y="215372"/>
            <a:ext cx="8229600" cy="851428"/>
          </a:xfrm>
        </p:spPr>
        <p:txBody>
          <a:bodyPr/>
          <a:lstStyle/>
          <a:p>
            <a:r>
              <a:rPr lang="zh-CN" altLang="en-US" sz="3600" dirty="0">
                <a:latin typeface="+mn-ea"/>
                <a:ea typeface="+mn-ea"/>
              </a:rPr>
              <a:t>贸易条件改变对福利的影响</a:t>
            </a:r>
            <a:r>
              <a:rPr lang="en-US" altLang="en-US" sz="2000" b="0" dirty="0">
                <a:ea typeface="ヒラギノ角ゴ Pro W3" pitchFamily="-84" charset="-128"/>
              </a:rPr>
              <a:t>(2 of 2)</a:t>
            </a:r>
            <a:endParaRPr lang="en-IN" sz="2000" b="0" dirty="0"/>
          </a:p>
        </p:txBody>
      </p:sp>
    </p:spTree>
    <p:extLst>
      <p:ext uri="{BB962C8B-B14F-4D97-AF65-F5344CB8AC3E}">
        <p14:creationId xmlns:p14="http://schemas.microsoft.com/office/powerpoint/2010/main" val="616722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27628"/>
          </a:xfrm>
        </p:spPr>
        <p:txBody>
          <a:bodyPr/>
          <a:lstStyle/>
          <a:p>
            <a:r>
              <a:rPr lang="zh-CN" altLang="en-US" sz="3600" dirty="0">
                <a:latin typeface="+mn-ea"/>
                <a:ea typeface="+mn-ea"/>
              </a:rPr>
              <a:t>确定相对价格</a:t>
            </a:r>
            <a:endParaRPr lang="en-IN" sz="3600" dirty="0">
              <a:latin typeface="+mn-ea"/>
              <a:ea typeface="+mn-ea"/>
            </a:endParaRPr>
          </a:p>
        </p:txBody>
      </p:sp>
      <p:sp>
        <p:nvSpPr>
          <p:cNvPr id="3" name="Content Placeholder 2"/>
          <p:cNvSpPr>
            <a:spLocks noGrp="1"/>
          </p:cNvSpPr>
          <p:nvPr>
            <p:ph idx="1"/>
          </p:nvPr>
        </p:nvSpPr>
        <p:spPr>
          <a:xfrm>
            <a:off x="457200" y="1600201"/>
            <a:ext cx="8229600" cy="2133599"/>
          </a:xfrm>
        </p:spPr>
        <p:txBody>
          <a:bodyPr/>
          <a:lstStyle/>
          <a:p>
            <a:pPr>
              <a:spcBef>
                <a:spcPts val="600"/>
              </a:spcBef>
            </a:pPr>
            <a:r>
              <a:rPr lang="zh-CN" altLang="en-US" sz="2400" dirty="0">
                <a:latin typeface="+mn-ea"/>
              </a:rPr>
              <a:t>用相对供给和相对需求来确定棉布相对于食品的价格。</a:t>
            </a:r>
            <a:endParaRPr lang="en-US" altLang="zh-CN" sz="2400" dirty="0">
              <a:latin typeface="+mn-ea"/>
            </a:endParaRPr>
          </a:p>
          <a:p>
            <a:pPr lvl="1"/>
            <a:r>
              <a:rPr lang="zh-CN" altLang="en-US" sz="2400" dirty="0">
                <a:latin typeface="+mn-ea"/>
              </a:rPr>
              <a:t>在每一相对价格之下，布相对于粮食的</a:t>
            </a:r>
            <a:r>
              <a:rPr lang="zh-CN" altLang="en-US" sz="2400" b="1" dirty="0">
                <a:latin typeface="+mn-ea"/>
              </a:rPr>
              <a:t>世界供给</a:t>
            </a:r>
            <a:endParaRPr lang="en-US" altLang="en-US" sz="2400" b="1" dirty="0">
              <a:latin typeface="+mn-ea"/>
            </a:endParaRPr>
          </a:p>
          <a:p>
            <a:pPr lvl="1"/>
            <a:r>
              <a:rPr lang="zh-CN" altLang="en-US" sz="2400" dirty="0">
                <a:latin typeface="+mn-ea"/>
              </a:rPr>
              <a:t>在每一相对价格之下，布相对于粮食的</a:t>
            </a:r>
            <a:r>
              <a:rPr lang="zh-CN" altLang="en-US" sz="2400" b="1" dirty="0">
                <a:latin typeface="+mn-ea"/>
              </a:rPr>
              <a:t>世界需求</a:t>
            </a:r>
            <a:endParaRPr lang="en-US" altLang="en-US" sz="2400" dirty="0">
              <a:latin typeface="+mn-ea"/>
            </a:endParaRPr>
          </a:p>
          <a:p>
            <a:pPr lvl="1"/>
            <a:r>
              <a:rPr lang="zh-CN" altLang="en-US" sz="2400" dirty="0">
                <a:latin typeface="+mn-ea"/>
              </a:rPr>
              <a:t>世界供需总量是世界上两个国家的数量之和：</a:t>
            </a:r>
            <a:endParaRPr lang="en-IN" sz="2400" dirty="0">
              <a:latin typeface="+mn-ea"/>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45724151"/>
              </p:ext>
            </p:extLst>
          </p:nvPr>
        </p:nvGraphicFramePr>
        <p:xfrm>
          <a:off x="2590800" y="3768524"/>
          <a:ext cx="3662362" cy="1087437"/>
        </p:xfrm>
        <a:graphic>
          <a:graphicData uri="http://schemas.openxmlformats.org/presentationml/2006/ole">
            <mc:AlternateContent xmlns:mc="http://schemas.openxmlformats.org/markup-compatibility/2006">
              <mc:Choice xmlns:v="urn:schemas-microsoft-com:vml" Requires="v">
                <p:oleObj spid="_x0000_s7170" name="Equation" r:id="rId3" imgW="1879560" imgH="558720" progId="Equation.DSMT4">
                  <p:embed/>
                </p:oleObj>
              </mc:Choice>
              <mc:Fallback>
                <p:oleObj name="Equation" r:id="rId3" imgW="1879560" imgH="558720" progId="Equation.DSMT4">
                  <p:embed/>
                  <p:pic>
                    <p:nvPicPr>
                      <p:cNvPr id="0" name=""/>
                      <p:cNvPicPr/>
                      <p:nvPr/>
                    </p:nvPicPr>
                    <p:blipFill>
                      <a:blip r:embed="rId4"/>
                      <a:stretch>
                        <a:fillRect/>
                      </a:stretch>
                    </p:blipFill>
                    <p:spPr>
                      <a:xfrm>
                        <a:off x="2590800" y="3768524"/>
                        <a:ext cx="3662362" cy="1087437"/>
                      </a:xfrm>
                      <a:prstGeom prst="rect">
                        <a:avLst/>
                      </a:prstGeom>
                    </p:spPr>
                  </p:pic>
                </p:oleObj>
              </mc:Fallback>
            </mc:AlternateContent>
          </a:graphicData>
        </a:graphic>
      </p:graphicFrame>
    </p:spTree>
    <p:extLst>
      <p:ext uri="{BB962C8B-B14F-4D97-AF65-F5344CB8AC3E}">
        <p14:creationId xmlns:p14="http://schemas.microsoft.com/office/powerpoint/2010/main" val="148950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618115"/>
          </a:xfrm>
        </p:spPr>
        <p:txBody>
          <a:bodyPr/>
          <a:lstStyle/>
          <a:p>
            <a:r>
              <a:rPr lang="zh-CN" altLang="en-US" sz="2800" dirty="0">
                <a:latin typeface="+mn-ea"/>
                <a:ea typeface="+mn-ea"/>
              </a:rPr>
              <a:t>图</a:t>
            </a:r>
            <a:r>
              <a:rPr lang="en-US" altLang="en-US" sz="2800" dirty="0">
                <a:latin typeface="+mn-ea"/>
                <a:ea typeface="+mn-ea"/>
              </a:rPr>
              <a:t> 6.6a </a:t>
            </a:r>
            <a:r>
              <a:rPr lang="zh-CN" altLang="en-US" sz="2800" dirty="0">
                <a:latin typeface="+mn-ea"/>
                <a:ea typeface="+mn-ea"/>
              </a:rPr>
              <a:t>贸易及贸易流动的相对均衡价格</a:t>
            </a:r>
            <a:endParaRPr lang="en-IN" sz="2800" dirty="0">
              <a:latin typeface="+mn-ea"/>
              <a:ea typeface="+mn-ea"/>
            </a:endParaRPr>
          </a:p>
        </p:txBody>
      </p:sp>
      <p:pic>
        <p:nvPicPr>
          <p:cNvPr id="7" name="Picture 6" descr="The first graph, panel ay, is of relative supply and demand, and shows the relative price of cloth, P sub C over P sub F, versus the relative quantity of cloth, Q sub C over Q sub S. 3 parallel R S curves rise with increasing steepness, from left to right: R S asterisk, R S super world, and R S. The R D curve falls with decreasing steepness through all R S curves, intersecting the R S super world curve at point 1, where y = P sub C over P sub F, sup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 y="1621942"/>
            <a:ext cx="5315404" cy="5078109"/>
          </a:xfrm>
          <a:prstGeom prst="rect">
            <a:avLst/>
          </a:prstGeom>
        </p:spPr>
      </p:pic>
      <p:sp>
        <p:nvSpPr>
          <p:cNvPr id="3" name="矩形 2"/>
          <p:cNvSpPr/>
          <p:nvPr/>
        </p:nvSpPr>
        <p:spPr>
          <a:xfrm>
            <a:off x="4953000" y="1228397"/>
            <a:ext cx="3962400" cy="4093428"/>
          </a:xfrm>
          <a:prstGeom prst="rect">
            <a:avLst/>
          </a:prstGeom>
          <a:solidFill>
            <a:schemeClr val="bg1"/>
          </a:solidFill>
        </p:spPr>
        <p:txBody>
          <a:bodyPr wrap="square">
            <a:spAutoFit/>
          </a:bodyPr>
          <a:lstStyle/>
          <a:p>
            <a:pPr marL="342900" indent="-342900">
              <a:spcBef>
                <a:spcPts val="600"/>
              </a:spcBef>
              <a:spcAft>
                <a:spcPts val="600"/>
              </a:spcAft>
              <a:buFont typeface="Arial" panose="020B0604020202020204" pitchFamily="34" charset="0"/>
              <a:buChar char="•"/>
            </a:pPr>
            <a:r>
              <a:rPr lang="zh-CN" altLang="en-US" sz="2000" dirty="0">
                <a:solidFill>
                  <a:srgbClr val="000000"/>
                </a:solidFill>
                <a:latin typeface="Arial" panose="020B0604020202020204" pitchFamily="34" charset="0"/>
              </a:rPr>
              <a:t>本国和外国的生产能力存在差异，由图中不同的</a:t>
            </a:r>
            <a:r>
              <a:rPr lang="en-US" altLang="zh-CN" sz="2000" dirty="0">
                <a:solidFill>
                  <a:srgbClr val="FF0000"/>
                </a:solidFill>
                <a:latin typeface="Arial" panose="020B0604020202020204" pitchFamily="34" charset="0"/>
              </a:rPr>
              <a:t>RS</a:t>
            </a:r>
            <a:r>
              <a:rPr lang="zh-CN" altLang="en-US" sz="2000" dirty="0">
                <a:solidFill>
                  <a:srgbClr val="FF0000"/>
                </a:solidFill>
                <a:latin typeface="Arial" panose="020B0604020202020204" pitchFamily="34" charset="0"/>
              </a:rPr>
              <a:t>曲线</a:t>
            </a:r>
            <a:r>
              <a:rPr lang="zh-CN" altLang="en-US" sz="2000" dirty="0">
                <a:solidFill>
                  <a:srgbClr val="000000"/>
                </a:solidFill>
                <a:latin typeface="Arial" panose="020B0604020202020204" pitchFamily="34" charset="0"/>
              </a:rPr>
              <a:t>表示。</a:t>
            </a:r>
            <a:endParaRPr lang="en-US" altLang="zh-CN" sz="2000" dirty="0">
              <a:solidFill>
                <a:srgbClr val="000000"/>
              </a:solidFill>
              <a:latin typeface="Arial" panose="020B0604020202020204" pitchFamily="34" charset="0"/>
            </a:endParaRPr>
          </a:p>
          <a:p>
            <a:pPr marL="800100" lvl="1" indent="-342900">
              <a:spcBef>
                <a:spcPts val="600"/>
              </a:spcBef>
              <a:spcAft>
                <a:spcPts val="600"/>
              </a:spcAft>
              <a:buFont typeface="Arial" panose="020B0604020202020204" pitchFamily="34" charset="0"/>
              <a:buChar char="•"/>
            </a:pPr>
            <a:r>
              <a:rPr lang="zh-CN" altLang="en-US" sz="2000" dirty="0">
                <a:solidFill>
                  <a:srgbClr val="000000"/>
                </a:solidFill>
                <a:latin typeface="Arial" panose="020B0604020202020204" pitchFamily="34" charset="0"/>
              </a:rPr>
              <a:t>那么，世界的</a:t>
            </a:r>
            <a:r>
              <a:rPr lang="en-US" altLang="zh-CN" sz="2000" dirty="0">
                <a:solidFill>
                  <a:srgbClr val="000000"/>
                </a:solidFill>
                <a:latin typeface="Arial" panose="020B0604020202020204" pitchFamily="34" charset="0"/>
              </a:rPr>
              <a:t>RS</a:t>
            </a:r>
            <a:r>
              <a:rPr lang="zh-CN" altLang="en-US" sz="2000" dirty="0">
                <a:solidFill>
                  <a:srgbClr val="000000"/>
                </a:solidFill>
                <a:latin typeface="Arial" panose="020B0604020202020204" pitchFamily="34" charset="0"/>
              </a:rPr>
              <a:t>曲线</a:t>
            </a:r>
            <a:r>
              <a:rPr lang="zh-CN" altLang="en-US" sz="2000" dirty="0">
                <a:solidFill>
                  <a:srgbClr val="99008C"/>
                </a:solidFill>
                <a:latin typeface="Arial" panose="020B0604020202020204" pitchFamily="34" charset="0"/>
              </a:rPr>
              <a:t>必然介于两国</a:t>
            </a:r>
            <a:r>
              <a:rPr lang="zh-CN" altLang="en-US" sz="2000" dirty="0">
                <a:solidFill>
                  <a:srgbClr val="000000"/>
                </a:solidFill>
                <a:latin typeface="Arial" panose="020B0604020202020204" pitchFamily="34" charset="0"/>
              </a:rPr>
              <a:t>的</a:t>
            </a:r>
            <a:r>
              <a:rPr lang="en-US" altLang="zh-CN" sz="2000" dirty="0">
                <a:solidFill>
                  <a:srgbClr val="000000"/>
                </a:solidFill>
                <a:latin typeface="Arial" panose="020B0604020202020204" pitchFamily="34" charset="0"/>
              </a:rPr>
              <a:t>RS</a:t>
            </a:r>
            <a:r>
              <a:rPr lang="zh-CN" altLang="en-US" sz="2000" dirty="0">
                <a:solidFill>
                  <a:srgbClr val="000000"/>
                </a:solidFill>
                <a:latin typeface="Arial" panose="020B0604020202020204" pitchFamily="34" charset="0"/>
              </a:rPr>
              <a:t>曲线</a:t>
            </a:r>
            <a:r>
              <a:rPr lang="zh-CN" altLang="en-US" sz="2000" dirty="0">
                <a:solidFill>
                  <a:srgbClr val="99008C"/>
                </a:solidFill>
                <a:latin typeface="Arial" panose="020B0604020202020204" pitchFamily="34" charset="0"/>
              </a:rPr>
              <a:t>之间</a:t>
            </a:r>
            <a:r>
              <a:rPr lang="zh-CN" altLang="en-US" sz="2000" dirty="0">
                <a:solidFill>
                  <a:srgbClr val="000000"/>
                </a:solidFill>
                <a:latin typeface="Arial" panose="020B0604020202020204" pitchFamily="34" charset="0"/>
              </a:rPr>
              <a:t>。</a:t>
            </a:r>
            <a:endParaRPr lang="en-US" altLang="zh-CN" sz="2000" dirty="0">
              <a:solidFill>
                <a:srgbClr val="000000"/>
              </a:solidFill>
              <a:latin typeface="Arial" panose="020B0604020202020204" pitchFamily="34" charset="0"/>
            </a:endParaRPr>
          </a:p>
          <a:p>
            <a:pPr marL="342900" indent="-342900">
              <a:spcBef>
                <a:spcPts val="600"/>
              </a:spcBef>
              <a:spcAft>
                <a:spcPts val="600"/>
              </a:spcAft>
              <a:buFont typeface="Arial" panose="020B0604020202020204" pitchFamily="34" charset="0"/>
              <a:buChar char="•"/>
            </a:pPr>
            <a:r>
              <a:rPr lang="zh-CN" altLang="en-US" sz="2000" dirty="0">
                <a:solidFill>
                  <a:srgbClr val="FF0000"/>
                </a:solidFill>
                <a:latin typeface="Arial" panose="020B0604020202020204" pitchFamily="34" charset="0"/>
              </a:rPr>
              <a:t>世界的</a:t>
            </a:r>
            <a:r>
              <a:rPr lang="en-US" altLang="zh-CN" sz="2000" dirty="0">
                <a:solidFill>
                  <a:srgbClr val="FF0000"/>
                </a:solidFill>
                <a:latin typeface="Arial" panose="020B0604020202020204" pitchFamily="34" charset="0"/>
              </a:rPr>
              <a:t>RD</a:t>
            </a:r>
            <a:r>
              <a:rPr lang="zh-CN" altLang="en-US" sz="2000" dirty="0">
                <a:solidFill>
                  <a:srgbClr val="FF0000"/>
                </a:solidFill>
                <a:latin typeface="Arial" panose="020B0604020202020204" pitchFamily="34" charset="0"/>
              </a:rPr>
              <a:t>曲线</a:t>
            </a:r>
            <a:r>
              <a:rPr lang="zh-CN" altLang="en-US" sz="2000" dirty="0">
                <a:solidFill>
                  <a:srgbClr val="000000"/>
                </a:solidFill>
                <a:latin typeface="Arial" panose="020B0604020202020204" pitchFamily="34" charset="0"/>
              </a:rPr>
              <a:t>与两国相同的</a:t>
            </a:r>
            <a:r>
              <a:rPr lang="en-US" altLang="zh-CN" sz="2000" dirty="0">
                <a:solidFill>
                  <a:srgbClr val="000000"/>
                </a:solidFill>
                <a:latin typeface="Arial" panose="020B0604020202020204" pitchFamily="34" charset="0"/>
              </a:rPr>
              <a:t>RD</a:t>
            </a:r>
            <a:r>
              <a:rPr lang="zh-CN" altLang="en-US" sz="2000" dirty="0">
                <a:solidFill>
                  <a:srgbClr val="000000"/>
                </a:solidFill>
                <a:latin typeface="Arial" panose="020B0604020202020204" pitchFamily="34" charset="0"/>
              </a:rPr>
              <a:t>曲线重叠：</a:t>
            </a:r>
            <a:endParaRPr lang="en-US" altLang="zh-CN" sz="2000" dirty="0">
              <a:solidFill>
                <a:srgbClr val="000000"/>
              </a:solidFill>
              <a:latin typeface="Arial" panose="020B0604020202020204" pitchFamily="34" charset="0"/>
            </a:endParaRPr>
          </a:p>
          <a:p>
            <a:pPr marL="800100" lvl="1" indent="-342900">
              <a:spcBef>
                <a:spcPts val="600"/>
              </a:spcBef>
              <a:spcAft>
                <a:spcPts val="600"/>
              </a:spcAft>
              <a:buFont typeface="Arial" panose="020B0604020202020204" pitchFamily="34" charset="0"/>
              <a:buChar char="•"/>
            </a:pPr>
            <a:r>
              <a:rPr lang="zh-CN" altLang="en-US" sz="2000" dirty="0">
                <a:solidFill>
                  <a:srgbClr val="000000"/>
                </a:solidFill>
                <a:latin typeface="Arial" panose="020B0604020202020204" pitchFamily="34" charset="0"/>
              </a:rPr>
              <a:t>两国消费者的偏好没有差别。</a:t>
            </a:r>
            <a:endParaRPr lang="en-US" altLang="zh-CN" sz="2000" dirty="0">
              <a:solidFill>
                <a:srgbClr val="000000"/>
              </a:solidFill>
              <a:latin typeface="Arial" panose="020B0604020202020204" pitchFamily="34" charset="0"/>
            </a:endParaRPr>
          </a:p>
          <a:p>
            <a:pPr marL="342900" indent="-342900">
              <a:spcBef>
                <a:spcPts val="600"/>
              </a:spcBef>
              <a:spcAft>
                <a:spcPts val="600"/>
              </a:spcAft>
              <a:buFont typeface="Arial" panose="020B0604020202020204" pitchFamily="34" charset="0"/>
              <a:buChar char="•"/>
            </a:pPr>
            <a:r>
              <a:rPr lang="zh-CN" altLang="en-US" sz="2000" dirty="0">
                <a:solidFill>
                  <a:srgbClr val="FF0000"/>
                </a:solidFill>
                <a:latin typeface="Arial" panose="020B0604020202020204" pitchFamily="34" charset="0"/>
              </a:rPr>
              <a:t>世界均衡</a:t>
            </a:r>
            <a:r>
              <a:rPr lang="zh-CN" altLang="en-US" sz="2000" dirty="0">
                <a:solidFill>
                  <a:srgbClr val="000000"/>
                </a:solidFill>
                <a:latin typeface="Arial" panose="020B0604020202020204" pitchFamily="34" charset="0"/>
              </a:rPr>
              <a:t>的相对价格</a:t>
            </a:r>
            <a:r>
              <a:rPr lang="en-US" altLang="zh-CN" sz="2000" dirty="0"/>
              <a:t>(</a:t>
            </a:r>
            <a:r>
              <a:rPr lang="en-US" altLang="zh-CN" sz="2000" i="1" dirty="0"/>
              <a:t>P</a:t>
            </a:r>
            <a:r>
              <a:rPr lang="en-US" altLang="zh-CN" sz="2000" i="1" baseline="-25000" dirty="0"/>
              <a:t>C</a:t>
            </a:r>
            <a:r>
              <a:rPr lang="en-US" altLang="zh-CN" sz="2000" i="1" dirty="0"/>
              <a:t>/P</a:t>
            </a:r>
            <a:r>
              <a:rPr lang="en-US" altLang="zh-CN" sz="2000" i="1" baseline="-25000" dirty="0"/>
              <a:t>F</a:t>
            </a:r>
            <a:r>
              <a:rPr lang="en-US" altLang="zh-CN" sz="2000" dirty="0"/>
              <a:t>)</a:t>
            </a:r>
            <a:r>
              <a:rPr lang="en-US" altLang="zh-CN" sz="2000" baseline="30000" dirty="0"/>
              <a:t>1</a:t>
            </a:r>
            <a:r>
              <a:rPr lang="zh-CN" altLang="en-US" sz="2000" dirty="0">
                <a:solidFill>
                  <a:srgbClr val="000000"/>
                </a:solidFill>
                <a:latin typeface="Arial" panose="020B0604020202020204" pitchFamily="34" charset="0"/>
              </a:rPr>
              <a:t>由世界</a:t>
            </a:r>
            <a:r>
              <a:rPr lang="en-US" altLang="zh-CN" sz="2000" dirty="0">
                <a:solidFill>
                  <a:srgbClr val="000000"/>
                </a:solidFill>
                <a:latin typeface="Arial" panose="020B0604020202020204" pitchFamily="34" charset="0"/>
              </a:rPr>
              <a:t>RS</a:t>
            </a:r>
            <a:r>
              <a:rPr lang="zh-CN" altLang="en-US" sz="2000" dirty="0">
                <a:solidFill>
                  <a:srgbClr val="000000"/>
                </a:solidFill>
                <a:latin typeface="Arial" panose="020B0604020202020204" pitchFamily="34" charset="0"/>
              </a:rPr>
              <a:t>和</a:t>
            </a:r>
            <a:r>
              <a:rPr lang="en-US" altLang="zh-CN" sz="2000" dirty="0">
                <a:solidFill>
                  <a:srgbClr val="000000"/>
                </a:solidFill>
                <a:latin typeface="Arial" panose="020B0604020202020204" pitchFamily="34" charset="0"/>
              </a:rPr>
              <a:t>RD</a:t>
            </a:r>
            <a:r>
              <a:rPr lang="zh-CN" altLang="en-US" sz="2000" dirty="0">
                <a:solidFill>
                  <a:srgbClr val="000000"/>
                </a:solidFill>
                <a:latin typeface="Arial" panose="020B0604020202020204" pitchFamily="34" charset="0"/>
              </a:rPr>
              <a:t>曲线的交点决定。</a:t>
            </a:r>
            <a:endParaRPr lang="en-US" altLang="zh-CN"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06242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99028"/>
          </a:xfrm>
        </p:spPr>
        <p:txBody>
          <a:bodyPr/>
          <a:lstStyle/>
          <a:p>
            <a:r>
              <a:rPr lang="zh-CN" altLang="en-US" sz="2800" dirty="0">
                <a:latin typeface="+mn-ea"/>
                <a:ea typeface="+mn-ea"/>
              </a:rPr>
              <a:t>图</a:t>
            </a:r>
            <a:r>
              <a:rPr lang="en-US" altLang="en-US" sz="2800" dirty="0">
                <a:latin typeface="+mn-ea"/>
                <a:ea typeface="+mn-ea"/>
              </a:rPr>
              <a:t> 6.6b </a:t>
            </a:r>
            <a:r>
              <a:rPr lang="zh-CN" altLang="en-US" sz="2800" dirty="0">
                <a:latin typeface="+mn-ea"/>
                <a:ea typeface="+mn-ea"/>
              </a:rPr>
              <a:t>贸易及贸易流动的相对均衡价格</a:t>
            </a:r>
            <a:endParaRPr lang="en-IN" sz="2800" dirty="0">
              <a:latin typeface="+mn-ea"/>
              <a:ea typeface="+mn-ea"/>
            </a:endParaRPr>
          </a:p>
        </p:txBody>
      </p:sp>
      <p:pic>
        <p:nvPicPr>
          <p:cNvPr id="4" name="Picture 3" descr="Two graphs: home, and foreign. Both graphs show the quantity of food, Q sub F, versus the quantity of cloth, Q sub C.  The home production possibility frontier falls to the right with increasing steepness, through point Q. A point Q, x = Q sub C, and y = Q sub F. An isovalue line falls through point D above the curve to point Q on the curve. At point D, x = D sub C, and y = D sub F. The vertical difference between D sub F and Q sub F on the y-axis represents home’s food imports. The horizontal difference between D sub C and Q sub C on the x-axis represents home’s cloth exports.On the second graph, the foreign production possibility frontier is flipped, compared to the home curve, beginning higher on the y-axis and falling with increasing steepness. The curve passes through point Q asterisk, where x = Q sub C asterisk and y = Q sub F asterisk. The isovalue line has the same slope but intersects the frontier at Q asterisk and then falls through point D asterisk. Foreign’s food exports on the y-axis is the difference of Q sub F asterisk and D sub F asterisk. Foreign’s cloth imports on the x-axis is the difference between Q sub C asterisk and D sub C asteris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43000"/>
            <a:ext cx="9067800" cy="5057043"/>
          </a:xfrm>
          <a:prstGeom prst="rect">
            <a:avLst/>
          </a:prstGeom>
        </p:spPr>
      </p:pic>
      <p:sp>
        <p:nvSpPr>
          <p:cNvPr id="3" name="矩形 2"/>
          <p:cNvSpPr/>
          <p:nvPr/>
        </p:nvSpPr>
        <p:spPr>
          <a:xfrm>
            <a:off x="266700" y="6194181"/>
            <a:ext cx="8610600" cy="646331"/>
          </a:xfrm>
          <a:prstGeom prst="rect">
            <a:avLst/>
          </a:prstGeom>
          <a:solidFill>
            <a:schemeClr val="bg1"/>
          </a:solidFill>
        </p:spPr>
        <p:txBody>
          <a:bodyPr wrap="square">
            <a:spAutoFit/>
          </a:bodyPr>
          <a:lstStyle/>
          <a:p>
            <a:r>
              <a:rPr lang="zh-CN" altLang="en-US" dirty="0"/>
              <a:t>在均衡相对价格</a:t>
            </a:r>
            <a:r>
              <a:rPr lang="en-US" altLang="zh-CN" dirty="0"/>
              <a:t>(</a:t>
            </a:r>
            <a:r>
              <a:rPr lang="en-US" altLang="zh-CN" i="1" dirty="0"/>
              <a:t>P</a:t>
            </a:r>
            <a:r>
              <a:rPr lang="en-US" altLang="zh-CN" i="1" baseline="-25000" dirty="0"/>
              <a:t>C</a:t>
            </a:r>
            <a:r>
              <a:rPr lang="en-US" altLang="zh-CN" i="1" dirty="0"/>
              <a:t>/P</a:t>
            </a:r>
            <a:r>
              <a:rPr lang="en-US" altLang="zh-CN" i="1" baseline="-25000" dirty="0"/>
              <a:t>F</a:t>
            </a:r>
            <a:r>
              <a:rPr lang="en-US" altLang="zh-CN" dirty="0"/>
              <a:t>)</a:t>
            </a:r>
            <a:r>
              <a:rPr lang="en-US" altLang="zh-CN" baseline="30000" dirty="0"/>
              <a:t>1</a:t>
            </a:r>
            <a:r>
              <a:rPr lang="zh-CN" altLang="en-US" dirty="0"/>
              <a:t>下，本国布料的出口等于外国布料的进口；本国的食品进口等于外国的食品出口。</a:t>
            </a:r>
          </a:p>
        </p:txBody>
      </p:sp>
    </p:spTree>
    <p:extLst>
      <p:ext uri="{BB962C8B-B14F-4D97-AF65-F5344CB8AC3E}">
        <p14:creationId xmlns:p14="http://schemas.microsoft.com/office/powerpoint/2010/main" val="3989418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88" y="76200"/>
            <a:ext cx="8534400" cy="990600"/>
          </a:xfrm>
        </p:spPr>
        <p:txBody>
          <a:bodyPr/>
          <a:lstStyle/>
          <a:p>
            <a:r>
              <a:rPr lang="zh-CN" altLang="en-US" sz="3600" dirty="0">
                <a:solidFill>
                  <a:srgbClr val="FF0000"/>
                </a:solidFill>
                <a:latin typeface="+mn-ea"/>
                <a:ea typeface="+mn-ea"/>
              </a:rPr>
              <a:t>经济增长</a:t>
            </a:r>
            <a:r>
              <a:rPr lang="en-US" altLang="en-US" sz="3600" dirty="0">
                <a:latin typeface="+mn-ea"/>
                <a:ea typeface="+mn-ea"/>
              </a:rPr>
              <a:t>: </a:t>
            </a:r>
            <a:r>
              <a:rPr lang="en-US" altLang="zh-CN" sz="3600" dirty="0">
                <a:latin typeface="+mn-lt"/>
                <a:ea typeface="+mn-ea"/>
              </a:rPr>
              <a:t>RS</a:t>
            </a:r>
            <a:r>
              <a:rPr lang="zh-CN" altLang="en-US" sz="3600" dirty="0">
                <a:latin typeface="+mn-ea"/>
                <a:ea typeface="+mn-ea"/>
              </a:rPr>
              <a:t>曲线的移动</a:t>
            </a:r>
            <a:r>
              <a:rPr lang="en-US" altLang="en-US" sz="3600" dirty="0">
                <a:latin typeface="+mn-ea"/>
                <a:ea typeface="+mn-ea"/>
              </a:rPr>
              <a:t> </a:t>
            </a:r>
            <a:r>
              <a:rPr lang="en-US" altLang="en-US" sz="2000" b="0" dirty="0">
                <a:ea typeface="ヒラギノ角ゴ Pro W3" pitchFamily="-84" charset="-128"/>
              </a:rPr>
              <a:t>(1 of 3)</a:t>
            </a:r>
            <a:endParaRPr lang="en-IN" sz="2000" b="0" dirty="0"/>
          </a:p>
        </p:txBody>
      </p:sp>
      <p:sp>
        <p:nvSpPr>
          <p:cNvPr id="3" name="Content Placeholder 2"/>
          <p:cNvSpPr>
            <a:spLocks noGrp="1"/>
          </p:cNvSpPr>
          <p:nvPr>
            <p:ph idx="1"/>
          </p:nvPr>
        </p:nvSpPr>
        <p:spPr>
          <a:xfrm>
            <a:off x="440788" y="1447800"/>
            <a:ext cx="8229600" cy="5029200"/>
          </a:xfrm>
        </p:spPr>
        <p:txBody>
          <a:bodyPr/>
          <a:lstStyle/>
          <a:p>
            <a:r>
              <a:rPr lang="zh-CN" altLang="en-US" sz="2400" dirty="0">
                <a:latin typeface="+mn-ea"/>
              </a:rPr>
              <a:t>开放经济中经济增长所产生的影响一直是人们关注和争议的焦点。</a:t>
            </a:r>
            <a:endParaRPr lang="en-US" altLang="zh-CN" sz="2400" dirty="0">
              <a:latin typeface="+mn-ea"/>
            </a:endParaRPr>
          </a:p>
          <a:p>
            <a:r>
              <a:rPr lang="zh-CN" altLang="en-US" sz="2400" dirty="0">
                <a:latin typeface="+mn-ea"/>
              </a:rPr>
              <a:t>辩论围绕两个问题展开：</a:t>
            </a:r>
            <a:endParaRPr lang="en-US" altLang="en-US" sz="2400" dirty="0">
              <a:ea typeface="ヒラギノ角ゴ Pro W3" pitchFamily="-84" charset="-128"/>
            </a:endParaRPr>
          </a:p>
          <a:p>
            <a:pPr marL="914400" lvl="1" indent="-457200">
              <a:buFont typeface="+mj-lt"/>
              <a:buAutoNum type="arabicPeriod"/>
            </a:pPr>
            <a:r>
              <a:rPr lang="zh-CN" altLang="en-US" sz="2400" dirty="0">
                <a:latin typeface="+mn-ea"/>
              </a:rPr>
              <a:t>其他国家的经济增长对本国是好是坏？</a:t>
            </a:r>
            <a:endParaRPr lang="en-US" altLang="zh-CN" sz="2400" dirty="0">
              <a:latin typeface="+mn-ea"/>
            </a:endParaRPr>
          </a:p>
          <a:p>
            <a:pPr lvl="2" eaLnBrk="1" hangingPunct="1">
              <a:lnSpc>
                <a:spcPct val="80000"/>
              </a:lnSpc>
            </a:pPr>
            <a:r>
              <a:rPr lang="zh-CN" altLang="en-US" sz="2000" dirty="0">
                <a:latin typeface="楷体" panose="02010609060101010101" pitchFamily="49" charset="-122"/>
                <a:ea typeface="楷体" panose="02010609060101010101" pitchFamily="49" charset="-122"/>
              </a:rPr>
              <a:t>有利于本国，因为这意味着更广阔的市场和更低的进口价格</a:t>
            </a:r>
          </a:p>
          <a:p>
            <a:pPr lvl="2" eaLnBrk="1" hangingPunct="1">
              <a:lnSpc>
                <a:spcPct val="80000"/>
              </a:lnSpc>
            </a:pPr>
            <a:r>
              <a:rPr lang="zh-CN" altLang="en-US" sz="2000" dirty="0">
                <a:latin typeface="楷体" panose="02010609060101010101" pitchFamily="49" charset="-122"/>
                <a:ea typeface="楷体" panose="02010609060101010101" pitchFamily="49" charset="-122"/>
              </a:rPr>
              <a:t>不利于本国，因为这意味着本国厂商将面临更大的市场竞争</a:t>
            </a:r>
            <a:endParaRPr lang="en-US" altLang="zh-CN" sz="2000" dirty="0">
              <a:latin typeface="楷体" panose="02010609060101010101" pitchFamily="49" charset="-122"/>
              <a:ea typeface="楷体" panose="02010609060101010101" pitchFamily="49" charset="-122"/>
            </a:endParaRPr>
          </a:p>
          <a:p>
            <a:pPr marL="914400" lvl="1" indent="-457200">
              <a:buFont typeface="+mj-lt"/>
              <a:buAutoNum type="arabicPeriod"/>
            </a:pPr>
            <a:r>
              <a:rPr lang="zh-CN" altLang="en-US" sz="2400" dirty="0">
                <a:latin typeface="+mn-ea"/>
              </a:rPr>
              <a:t>当一个国家已融入世界经济时，其国内的经济增长会给本国带来更多还是更少的利益？</a:t>
            </a:r>
            <a:endParaRPr lang="en-US" altLang="zh-CN" sz="2400" dirty="0">
              <a:latin typeface="+mn-ea"/>
            </a:endParaRPr>
          </a:p>
          <a:p>
            <a:pPr lvl="2" eaLnBrk="1" hangingPunct="1">
              <a:lnSpc>
                <a:spcPct val="80000"/>
              </a:lnSpc>
            </a:pPr>
            <a:r>
              <a:rPr lang="zh-CN" altLang="en-US" sz="2000" dirty="0">
                <a:latin typeface="楷体" panose="02010609060101010101" pitchFamily="49" charset="-122"/>
                <a:ea typeface="楷体" panose="02010609060101010101" pitchFamily="49" charset="-122"/>
              </a:rPr>
              <a:t>当本国能向世界市场出口更多的产品时，带来更多的利益</a:t>
            </a:r>
          </a:p>
          <a:p>
            <a:pPr lvl="2" eaLnBrk="1" hangingPunct="1">
              <a:lnSpc>
                <a:spcPct val="80000"/>
              </a:lnSpc>
            </a:pPr>
            <a:r>
              <a:rPr lang="zh-CN" altLang="en-US" sz="2000" dirty="0">
                <a:latin typeface="楷体" panose="02010609060101010101" pitchFamily="49" charset="-122"/>
                <a:ea typeface="楷体" panose="02010609060101010101" pitchFamily="49" charset="-122"/>
              </a:rPr>
              <a:t>当经济增长带来的收益转移到国外消费者手中而非本国所得时，带来更少的利益</a:t>
            </a:r>
            <a:endParaRPr lang="en-US" altLang="en-US" sz="2000" dirty="0">
              <a:latin typeface="楷体" panose="02010609060101010101" pitchFamily="49" charset="-122"/>
              <a:ea typeface="楷体" panose="02010609060101010101" pitchFamily="49" charset="-122"/>
            </a:endParaRPr>
          </a:p>
          <a:p>
            <a:r>
              <a:rPr lang="zh-CN" altLang="en-US" sz="2400" dirty="0">
                <a:latin typeface="+mn-ea"/>
              </a:rPr>
              <a:t>标准贸易模型为我们提供了这些问题的精确答案。</a:t>
            </a:r>
            <a:endParaRPr lang="en-US" altLang="zh-CN" sz="2400" dirty="0">
              <a:latin typeface="+mn-ea"/>
            </a:endParaRPr>
          </a:p>
        </p:txBody>
      </p:sp>
    </p:spTree>
    <p:extLst>
      <p:ext uri="{BB962C8B-B14F-4D97-AF65-F5344CB8AC3E}">
        <p14:creationId xmlns:p14="http://schemas.microsoft.com/office/powerpoint/2010/main" val="373393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851428"/>
          </a:xfrm>
        </p:spPr>
        <p:txBody>
          <a:bodyPr/>
          <a:lstStyle/>
          <a:p>
            <a:r>
              <a:rPr lang="zh-CN" altLang="en-US" sz="3600" dirty="0">
                <a:latin typeface="+mn-ea"/>
                <a:ea typeface="+mn-ea"/>
              </a:rPr>
              <a:t>经济增长</a:t>
            </a:r>
            <a:r>
              <a:rPr lang="en-US" altLang="en-US" sz="3600" dirty="0">
                <a:latin typeface="+mn-ea"/>
                <a:ea typeface="+mn-ea"/>
              </a:rPr>
              <a:t>: </a:t>
            </a:r>
            <a:r>
              <a:rPr lang="en-US" altLang="zh-CN" sz="3600" dirty="0">
                <a:latin typeface="+mn-lt"/>
                <a:ea typeface="+mn-ea"/>
              </a:rPr>
              <a:t>RS</a:t>
            </a:r>
            <a:r>
              <a:rPr lang="zh-CN" altLang="en-US" sz="3600" dirty="0">
                <a:latin typeface="+mn-ea"/>
                <a:ea typeface="+mn-ea"/>
              </a:rPr>
              <a:t>曲线的移动</a:t>
            </a:r>
            <a:r>
              <a:rPr lang="en-US" altLang="en-US" sz="2000" b="0" dirty="0">
                <a:ea typeface="ヒラギノ角ゴ Pro W3" pitchFamily="-84" charset="-128"/>
              </a:rPr>
              <a:t>(2 of 3)</a:t>
            </a:r>
            <a:endParaRPr lang="en-IN" sz="2000" b="0" dirty="0"/>
          </a:p>
        </p:txBody>
      </p:sp>
      <p:sp>
        <p:nvSpPr>
          <p:cNvPr id="3" name="Content Placeholder 2"/>
          <p:cNvSpPr>
            <a:spLocks noGrp="1"/>
          </p:cNvSpPr>
          <p:nvPr>
            <p:ph idx="1"/>
          </p:nvPr>
        </p:nvSpPr>
        <p:spPr>
          <a:xfrm>
            <a:off x="457200" y="1447800"/>
            <a:ext cx="8229600" cy="4525963"/>
          </a:xfrm>
        </p:spPr>
        <p:txBody>
          <a:bodyPr/>
          <a:lstStyle/>
          <a:p>
            <a:pPr>
              <a:spcBef>
                <a:spcPts val="1200"/>
              </a:spcBef>
            </a:pPr>
            <a:r>
              <a:rPr lang="zh-CN" altLang="en-US" sz="2400" dirty="0">
                <a:solidFill>
                  <a:srgbClr val="FF0000"/>
                </a:solidFill>
                <a:latin typeface="+mn-ea"/>
              </a:rPr>
              <a:t>经济增长通常是</a:t>
            </a:r>
            <a:r>
              <a:rPr lang="zh-CN" altLang="en-US" sz="2400" b="1" dirty="0">
                <a:solidFill>
                  <a:srgbClr val="FF0000"/>
                </a:solidFill>
                <a:latin typeface="+mn-ea"/>
              </a:rPr>
              <a:t>偏向性</a:t>
            </a:r>
            <a:r>
              <a:rPr lang="zh-CN" altLang="en-US" sz="2400" dirty="0">
                <a:solidFill>
                  <a:srgbClr val="FF0000"/>
                </a:solidFill>
                <a:latin typeface="+mn-ea"/>
              </a:rPr>
              <a:t>的</a:t>
            </a:r>
            <a:r>
              <a:rPr lang="en-US" altLang="en-US" sz="2400" dirty="0">
                <a:latin typeface="+mn-ea"/>
              </a:rPr>
              <a:t>: </a:t>
            </a:r>
            <a:r>
              <a:rPr lang="zh-CN" altLang="en-US" sz="2400" dirty="0">
                <a:latin typeface="+mn-ea"/>
              </a:rPr>
              <a:t>一个部门的增长多于其他部门，导致相对供给发生变化。</a:t>
            </a:r>
            <a:endParaRPr lang="en-US" altLang="en-US" sz="2400" dirty="0">
              <a:latin typeface="+mn-ea"/>
            </a:endParaRPr>
          </a:p>
          <a:p>
            <a:pPr lvl="1">
              <a:spcBef>
                <a:spcPts val="1200"/>
              </a:spcBef>
            </a:pPr>
            <a:r>
              <a:rPr lang="zh-CN" altLang="en-US" sz="2400" dirty="0">
                <a:latin typeface="华文仿宋" panose="02010600040101010101" pitchFamily="2" charset="-122"/>
                <a:ea typeface="华文仿宋" panose="02010600040101010101" pitchFamily="2" charset="-122"/>
              </a:rPr>
              <a:t>美国计算机行业增长迅速，但美国纺织行业增长相对较小。</a:t>
            </a:r>
            <a:endParaRPr lang="en-US" altLang="zh-CN" sz="2400" dirty="0">
              <a:latin typeface="华文仿宋" panose="02010600040101010101" pitchFamily="2" charset="-122"/>
              <a:ea typeface="华文仿宋" panose="02010600040101010101" pitchFamily="2" charset="-122"/>
            </a:endParaRPr>
          </a:p>
          <a:p>
            <a:pPr lvl="1">
              <a:spcBef>
                <a:spcPts val="1200"/>
              </a:spcBef>
            </a:pPr>
            <a:r>
              <a:rPr lang="zh-CN" altLang="en-US" sz="2400" dirty="0"/>
              <a:t>在</a:t>
            </a:r>
            <a:r>
              <a:rPr lang="zh-CN" altLang="en-US" sz="2400" dirty="0">
                <a:solidFill>
                  <a:srgbClr val="001581"/>
                </a:solidFill>
              </a:rPr>
              <a:t>李嘉图模型</a:t>
            </a:r>
            <a:r>
              <a:rPr lang="zh-CN" altLang="en-US" sz="2400" dirty="0"/>
              <a:t>中，一个部门的</a:t>
            </a:r>
            <a:r>
              <a:rPr lang="zh-CN" altLang="en-US" sz="2400" i="1" dirty="0">
                <a:solidFill>
                  <a:srgbClr val="82007C"/>
                </a:solidFill>
              </a:rPr>
              <a:t>技术进步</a:t>
            </a:r>
            <a:r>
              <a:rPr lang="zh-CN" altLang="en-US" sz="2400" dirty="0"/>
              <a:t>会导致有偏差的增长。</a:t>
            </a:r>
            <a:endParaRPr lang="en-US" altLang="zh-CN" sz="2400" dirty="0"/>
          </a:p>
          <a:p>
            <a:pPr lvl="1">
              <a:spcBef>
                <a:spcPts val="1200"/>
              </a:spcBef>
            </a:pPr>
            <a:r>
              <a:rPr lang="zh-CN" altLang="en-US" sz="2400" dirty="0"/>
              <a:t>在</a:t>
            </a:r>
            <a:r>
              <a:rPr lang="en-US" altLang="zh-CN" sz="2400" dirty="0">
                <a:solidFill>
                  <a:srgbClr val="001581"/>
                </a:solidFill>
              </a:rPr>
              <a:t>H-O</a:t>
            </a:r>
            <a:r>
              <a:rPr lang="zh-CN" altLang="en-US" sz="2400" dirty="0">
                <a:solidFill>
                  <a:srgbClr val="001581"/>
                </a:solidFill>
              </a:rPr>
              <a:t>模型</a:t>
            </a:r>
            <a:r>
              <a:rPr lang="zh-CN" altLang="en-US" sz="2400" dirty="0"/>
              <a:t>中，一个</a:t>
            </a:r>
            <a:r>
              <a:rPr lang="zh-CN" altLang="en-US" sz="2400" i="1" dirty="0">
                <a:solidFill>
                  <a:srgbClr val="82007C"/>
                </a:solidFill>
              </a:rPr>
              <a:t>生产要素的增加</a:t>
            </a:r>
            <a:r>
              <a:rPr lang="zh-CN" altLang="en-US" sz="2400" dirty="0"/>
              <a:t>会导致有偏差的增长。</a:t>
            </a:r>
            <a:endParaRPr lang="en-US" altLang="en-US" sz="2400" dirty="0"/>
          </a:p>
        </p:txBody>
      </p:sp>
    </p:spTree>
    <p:extLst>
      <p:ext uri="{BB962C8B-B14F-4D97-AF65-F5344CB8AC3E}">
        <p14:creationId xmlns:p14="http://schemas.microsoft.com/office/powerpoint/2010/main" val="790272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2" y="152400"/>
            <a:ext cx="8229600" cy="546628"/>
          </a:xfrm>
        </p:spPr>
        <p:txBody>
          <a:bodyPr/>
          <a:lstStyle/>
          <a:p>
            <a:r>
              <a:rPr lang="zh-CN" altLang="en-US" sz="3600" dirty="0">
                <a:latin typeface="+mn-ea"/>
                <a:ea typeface="+mn-ea"/>
              </a:rPr>
              <a:t>图</a:t>
            </a:r>
            <a:r>
              <a:rPr lang="en-US" altLang="en-US" sz="3600" dirty="0">
                <a:latin typeface="+mn-ea"/>
                <a:ea typeface="+mn-ea"/>
              </a:rPr>
              <a:t> 6.7 </a:t>
            </a:r>
            <a:r>
              <a:rPr lang="zh-CN" altLang="en-US" sz="3600" dirty="0">
                <a:latin typeface="+mn-ea"/>
                <a:ea typeface="+mn-ea"/>
              </a:rPr>
              <a:t>偏向型增长</a:t>
            </a:r>
            <a:r>
              <a:rPr lang="en-US" altLang="en-US" sz="2000" b="0" dirty="0">
                <a:ea typeface="ヒラギノ角ゴ Pro W3" pitchFamily="-84" charset="-128"/>
              </a:rPr>
              <a:t>(1 of 2)</a:t>
            </a:r>
            <a:endParaRPr lang="en-IN" sz="2000" b="0" dirty="0"/>
          </a:p>
        </p:txBody>
      </p:sp>
      <p:pic>
        <p:nvPicPr>
          <p:cNvPr id="6" name="Picture 5" descr="Graph ay, growth biased toward cloth, plots food production, Q sub F, versus cloth production, Q sub C. Curve T T super 1 is to the left of and below curve T T super 2; both curves fall with increasing steepness. Points with the same slope are plotted on each curve; on T T super 2, the point is lower and to the right. Graph b, growth biased toward food, plots food production, Q sub F, versus cloth production, Q sub C. Curve T T super 1 is to the left of and below curve T T super 3; both curves fall with increasing steepness. Points with the same slope, less steep than the lines in graph ay, are plotted on each curve; on T T super 3, the point is higher and to the lef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1" y="1839684"/>
            <a:ext cx="8650459" cy="5046452"/>
          </a:xfrm>
          <a:prstGeom prst="rect">
            <a:avLst/>
          </a:prstGeom>
        </p:spPr>
      </p:pic>
      <p:sp>
        <p:nvSpPr>
          <p:cNvPr id="4" name="矩形 3"/>
          <p:cNvSpPr/>
          <p:nvPr/>
        </p:nvSpPr>
        <p:spPr>
          <a:xfrm>
            <a:off x="457200" y="898702"/>
            <a:ext cx="7585946" cy="769441"/>
          </a:xfrm>
          <a:prstGeom prst="rect">
            <a:avLst/>
          </a:prstGeom>
        </p:spPr>
        <p:txBody>
          <a:bodyPr wrap="square">
            <a:spAutoFit/>
          </a:bodyPr>
          <a:lstStyle/>
          <a:p>
            <a:pPr marL="285750" indent="-285750">
              <a:buFont typeface="Arial" panose="020B0604020202020204" pitchFamily="34" charset="0"/>
              <a:buChar char="•"/>
            </a:pPr>
            <a:r>
              <a:rPr lang="zh-CN" altLang="en-US" sz="2200" dirty="0"/>
              <a:t>当将生产可能性边界更多地转移到一种商品而不是另一种商品时，增长就是偏向型的。</a:t>
            </a:r>
          </a:p>
        </p:txBody>
      </p:sp>
      <p:sp>
        <p:nvSpPr>
          <p:cNvPr id="5" name="矩形 4"/>
          <p:cNvSpPr/>
          <p:nvPr/>
        </p:nvSpPr>
        <p:spPr>
          <a:xfrm>
            <a:off x="1828800" y="2590800"/>
            <a:ext cx="2209800"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t>图</a:t>
            </a:r>
            <a:r>
              <a:rPr lang="en-US" altLang="zh-CN" sz="2000" dirty="0"/>
              <a:t>(a)</a:t>
            </a:r>
            <a:r>
              <a:rPr lang="zh-CN" altLang="en-US" sz="2000" dirty="0"/>
              <a:t>情况下，增长偏向棉布部门</a:t>
            </a:r>
            <a:r>
              <a:rPr lang="en-US" altLang="zh-CN" sz="2000" dirty="0"/>
              <a:t> </a:t>
            </a:r>
          </a:p>
        </p:txBody>
      </p:sp>
      <p:sp>
        <p:nvSpPr>
          <p:cNvPr id="3" name="Content Placeholder 2"/>
          <p:cNvSpPr>
            <a:spLocks noGrp="1"/>
          </p:cNvSpPr>
          <p:nvPr>
            <p:ph idx="1"/>
          </p:nvPr>
        </p:nvSpPr>
        <p:spPr>
          <a:xfrm>
            <a:off x="6705600" y="2769237"/>
            <a:ext cx="1828800" cy="1015663"/>
          </a:xfrm>
        </p:spPr>
        <p:txBody>
          <a:bodyPr/>
          <a:lstStyle/>
          <a:p>
            <a:r>
              <a:rPr lang="zh-CN" altLang="en-US" sz="2000" dirty="0"/>
              <a:t>图</a:t>
            </a:r>
            <a:r>
              <a:rPr lang="en-US" sz="2000" dirty="0"/>
              <a:t>(b)</a:t>
            </a:r>
            <a:r>
              <a:rPr lang="zh-CN" altLang="en-US" sz="2000" dirty="0"/>
              <a:t>情况下</a:t>
            </a:r>
            <a:r>
              <a:rPr lang="en-US" sz="2000" dirty="0"/>
              <a:t>, </a:t>
            </a:r>
            <a:r>
              <a:rPr lang="zh-CN" altLang="en-US" sz="2000" dirty="0"/>
              <a:t>增长偏向食物部门</a:t>
            </a:r>
            <a:endParaRPr lang="en-IN" sz="2000" dirty="0"/>
          </a:p>
        </p:txBody>
      </p:sp>
    </p:spTree>
    <p:extLst>
      <p:ext uri="{BB962C8B-B14F-4D97-AF65-F5344CB8AC3E}">
        <p14:creationId xmlns:p14="http://schemas.microsoft.com/office/powerpoint/2010/main" val="80219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 c shows the effects of biased growth on relative supply. The relative price of cloth is on the y-axis versus the relative quantity of cloth on the x-axis. Three parallel R S curves, rise with increasing steepness, from left to right as follows: R S super 3, R S super 1, and R S super 2. A line with arrows at each end intersects all 3 curves. As the rises, to the left, growth is biased toward food. As the falls, to the right, growth is biased toward clot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 y="1219200"/>
            <a:ext cx="5259229" cy="5445397"/>
          </a:xfrm>
          <a:prstGeom prst="rect">
            <a:avLst/>
          </a:prstGeom>
        </p:spPr>
      </p:pic>
      <p:sp>
        <p:nvSpPr>
          <p:cNvPr id="11" name="Title 1"/>
          <p:cNvSpPr>
            <a:spLocks noGrp="1"/>
          </p:cNvSpPr>
          <p:nvPr>
            <p:ph type="title"/>
          </p:nvPr>
        </p:nvSpPr>
        <p:spPr>
          <a:xfrm>
            <a:off x="36342" y="152400"/>
            <a:ext cx="8229600" cy="546628"/>
          </a:xfrm>
        </p:spPr>
        <p:txBody>
          <a:bodyPr/>
          <a:lstStyle/>
          <a:p>
            <a:r>
              <a:rPr lang="zh-CN" altLang="en-US" sz="3600" dirty="0">
                <a:latin typeface="+mn-ea"/>
                <a:ea typeface="+mn-ea"/>
              </a:rPr>
              <a:t>图</a:t>
            </a:r>
            <a:r>
              <a:rPr lang="en-US" altLang="en-US" sz="3600" dirty="0">
                <a:latin typeface="+mn-ea"/>
                <a:ea typeface="+mn-ea"/>
              </a:rPr>
              <a:t> 6.7 </a:t>
            </a:r>
            <a:r>
              <a:rPr lang="zh-CN" altLang="en-US" sz="3600" dirty="0">
                <a:latin typeface="+mn-ea"/>
                <a:ea typeface="+mn-ea"/>
              </a:rPr>
              <a:t>偏向型增长</a:t>
            </a:r>
            <a:r>
              <a:rPr lang="en-US" altLang="en-US" sz="2000" b="0" dirty="0">
                <a:ea typeface="ヒラギノ角ゴ Pro W3" pitchFamily="-84" charset="-128"/>
              </a:rPr>
              <a:t>(2 of 2)</a:t>
            </a:r>
            <a:endParaRPr lang="en-IN" sz="2000" b="0" dirty="0"/>
          </a:p>
        </p:txBody>
      </p:sp>
      <p:sp>
        <p:nvSpPr>
          <p:cNvPr id="3" name="Content Placeholder 2"/>
          <p:cNvSpPr>
            <a:spLocks noGrp="1"/>
          </p:cNvSpPr>
          <p:nvPr>
            <p:ph idx="1"/>
          </p:nvPr>
        </p:nvSpPr>
        <p:spPr>
          <a:xfrm>
            <a:off x="5846066" y="1541396"/>
            <a:ext cx="2819400" cy="1090447"/>
          </a:xfrm>
        </p:spPr>
        <p:txBody>
          <a:bodyPr/>
          <a:lstStyle/>
          <a:p>
            <a:r>
              <a:rPr lang="zh-CN" altLang="en-US" sz="2200" dirty="0"/>
              <a:t>当增长</a:t>
            </a:r>
            <a:r>
              <a:rPr lang="zh-CN" altLang="en-US" sz="2200" dirty="0">
                <a:solidFill>
                  <a:srgbClr val="001581"/>
                </a:solidFill>
              </a:rPr>
              <a:t>偏向于棉布</a:t>
            </a:r>
            <a:r>
              <a:rPr lang="zh-CN" altLang="en-US" sz="2200" dirty="0"/>
              <a:t>产业时，</a:t>
            </a:r>
            <a:r>
              <a:rPr lang="en-US" sz="2200" dirty="0"/>
              <a:t>RS</a:t>
            </a:r>
            <a:r>
              <a:rPr lang="zh-CN" altLang="en-US" sz="2200" dirty="0"/>
              <a:t>曲线</a:t>
            </a:r>
            <a:r>
              <a:rPr lang="zh-CN" altLang="en-US" sz="2200" dirty="0">
                <a:solidFill>
                  <a:srgbClr val="99008C"/>
                </a:solidFill>
              </a:rPr>
              <a:t>向右移动</a:t>
            </a:r>
            <a:endParaRPr lang="en-IN" sz="2200" dirty="0">
              <a:solidFill>
                <a:srgbClr val="99008C"/>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108628755"/>
              </p:ext>
            </p:extLst>
          </p:nvPr>
        </p:nvGraphicFramePr>
        <p:xfrm>
          <a:off x="6000673" y="2631844"/>
          <a:ext cx="2271712" cy="495300"/>
        </p:xfrm>
        <a:graphic>
          <a:graphicData uri="http://schemas.openxmlformats.org/presentationml/2006/ole">
            <mc:AlternateContent xmlns:mc="http://schemas.openxmlformats.org/markup-compatibility/2006">
              <mc:Choice xmlns:v="urn:schemas-microsoft-com:vml" Requires="v">
                <p:oleObj spid="_x0000_s8195" name="Equation" r:id="rId4" imgW="1282680" imgH="279360" progId="Equation.DSMT4">
                  <p:embed/>
                </p:oleObj>
              </mc:Choice>
              <mc:Fallback>
                <p:oleObj name="Equation" r:id="rId4" imgW="1282680" imgH="279360" progId="Equation.DSMT4">
                  <p:embed/>
                  <p:pic>
                    <p:nvPicPr>
                      <p:cNvPr id="0" name=""/>
                      <p:cNvPicPr/>
                      <p:nvPr/>
                    </p:nvPicPr>
                    <p:blipFill>
                      <a:blip r:embed="rId5"/>
                      <a:stretch>
                        <a:fillRect/>
                      </a:stretch>
                    </p:blipFill>
                    <p:spPr>
                      <a:xfrm>
                        <a:off x="6000673" y="2631844"/>
                        <a:ext cx="2271712" cy="4953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19857746"/>
              </p:ext>
            </p:extLst>
          </p:nvPr>
        </p:nvGraphicFramePr>
        <p:xfrm>
          <a:off x="6025440" y="4577010"/>
          <a:ext cx="2271712" cy="495300"/>
        </p:xfrm>
        <a:graphic>
          <a:graphicData uri="http://schemas.openxmlformats.org/presentationml/2006/ole">
            <mc:AlternateContent xmlns:mc="http://schemas.openxmlformats.org/markup-compatibility/2006">
              <mc:Choice xmlns:v="urn:schemas-microsoft-com:vml" Requires="v">
                <p:oleObj spid="_x0000_s8196" name="Equation" r:id="rId6" imgW="1282680" imgH="279360" progId="Equation.DSMT4">
                  <p:embed/>
                </p:oleObj>
              </mc:Choice>
              <mc:Fallback>
                <p:oleObj name="Equation" r:id="rId6" imgW="1282680" imgH="279360" progId="Equation.DSMT4">
                  <p:embed/>
                  <p:pic>
                    <p:nvPicPr>
                      <p:cNvPr id="8" name="Object 7"/>
                      <p:cNvPicPr/>
                      <p:nvPr/>
                    </p:nvPicPr>
                    <p:blipFill>
                      <a:blip r:embed="rId7"/>
                      <a:stretch>
                        <a:fillRect/>
                      </a:stretch>
                    </p:blipFill>
                    <p:spPr>
                      <a:xfrm>
                        <a:off x="6025440" y="4577010"/>
                        <a:ext cx="2271712" cy="495300"/>
                      </a:xfrm>
                      <a:prstGeom prst="rect">
                        <a:avLst/>
                      </a:prstGeom>
                    </p:spPr>
                  </p:pic>
                </p:oleObj>
              </mc:Fallback>
            </mc:AlternateContent>
          </a:graphicData>
        </a:graphic>
      </p:graphicFrame>
      <p:sp>
        <p:nvSpPr>
          <p:cNvPr id="13" name="矩形 12"/>
          <p:cNvSpPr/>
          <p:nvPr/>
        </p:nvSpPr>
        <p:spPr>
          <a:xfrm>
            <a:off x="1348660" y="713963"/>
            <a:ext cx="718574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FF0000"/>
                </a:solidFill>
              </a:rPr>
              <a:t>偏向型增长会改变</a:t>
            </a:r>
            <a:r>
              <a:rPr lang="en-US" altLang="zh-CN" sz="2400" dirty="0">
                <a:solidFill>
                  <a:srgbClr val="FF0000"/>
                </a:solidFill>
              </a:rPr>
              <a:t>RS</a:t>
            </a:r>
            <a:r>
              <a:rPr lang="zh-CN" altLang="en-US" sz="2400" dirty="0">
                <a:solidFill>
                  <a:srgbClr val="FF0000"/>
                </a:solidFill>
              </a:rPr>
              <a:t>曲线</a:t>
            </a:r>
            <a:r>
              <a:rPr lang="zh-CN" altLang="en-US" sz="2400" dirty="0"/>
              <a:t>，导致贸易条件的变化：</a:t>
            </a:r>
            <a:endParaRPr lang="en-US" altLang="zh-CN" sz="2400" dirty="0"/>
          </a:p>
        </p:txBody>
      </p:sp>
      <p:sp>
        <p:nvSpPr>
          <p:cNvPr id="14" name="矩形 13"/>
          <p:cNvSpPr/>
          <p:nvPr/>
        </p:nvSpPr>
        <p:spPr>
          <a:xfrm>
            <a:off x="5733264" y="3479624"/>
            <a:ext cx="3045004" cy="1107996"/>
          </a:xfrm>
          <a:prstGeom prst="rect">
            <a:avLst/>
          </a:prstGeom>
        </p:spPr>
        <p:txBody>
          <a:bodyPr wrap="square">
            <a:spAutoFit/>
          </a:bodyPr>
          <a:lstStyle/>
          <a:p>
            <a:pPr marL="256032" indent="-256032">
              <a:spcBef>
                <a:spcPts val="1500"/>
              </a:spcBef>
              <a:buClr>
                <a:srgbClr val="007FA3"/>
              </a:buClr>
              <a:buFont typeface="Arial" panose="020B0604020202020204" pitchFamily="34" charset="0"/>
              <a:buChar char="•"/>
            </a:pPr>
            <a:r>
              <a:rPr lang="zh-CN" altLang="en-US" sz="2200" dirty="0"/>
              <a:t>当增长</a:t>
            </a:r>
            <a:r>
              <a:rPr lang="zh-CN" altLang="en-US" sz="2200" dirty="0">
                <a:solidFill>
                  <a:srgbClr val="001581"/>
                </a:solidFill>
              </a:rPr>
              <a:t>偏向于食物</a:t>
            </a:r>
            <a:r>
              <a:rPr lang="zh-CN" altLang="en-US" sz="2200" dirty="0"/>
              <a:t>产业时，</a:t>
            </a:r>
            <a:r>
              <a:rPr lang="en-US" altLang="zh-CN" sz="2200" dirty="0"/>
              <a:t>RS</a:t>
            </a:r>
            <a:r>
              <a:rPr lang="zh-CN" altLang="en-US" sz="2200" dirty="0"/>
              <a:t>曲线</a:t>
            </a:r>
            <a:r>
              <a:rPr lang="zh-CN" altLang="en-US" sz="2200" dirty="0">
                <a:solidFill>
                  <a:srgbClr val="99008C"/>
                </a:solidFill>
              </a:rPr>
              <a:t>向左移动</a:t>
            </a:r>
            <a:endParaRPr lang="en-IN" altLang="zh-CN" sz="2200" dirty="0">
              <a:solidFill>
                <a:srgbClr val="99008C"/>
              </a:solidFill>
            </a:endParaRPr>
          </a:p>
        </p:txBody>
      </p:sp>
    </p:spTree>
    <p:extLst>
      <p:ext uri="{BB962C8B-B14F-4D97-AF65-F5344CB8AC3E}">
        <p14:creationId xmlns:p14="http://schemas.microsoft.com/office/powerpoint/2010/main" val="31930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470428"/>
          </a:xfrm>
        </p:spPr>
        <p:txBody>
          <a:bodyPr/>
          <a:lstStyle/>
          <a:p>
            <a:r>
              <a:rPr lang="zh-CN" altLang="en-US" sz="2800" dirty="0">
                <a:latin typeface="+mn-ea"/>
                <a:ea typeface="+mn-ea"/>
              </a:rPr>
              <a:t>图</a:t>
            </a:r>
            <a:r>
              <a:rPr lang="en-US" altLang="en-US" sz="2800" dirty="0">
                <a:latin typeface="+mn-ea"/>
                <a:ea typeface="+mn-ea"/>
              </a:rPr>
              <a:t> 6.8 </a:t>
            </a:r>
            <a:r>
              <a:rPr lang="zh-CN" altLang="en-US" sz="2800" dirty="0">
                <a:latin typeface="+mn-ea"/>
                <a:ea typeface="+mn-ea"/>
              </a:rPr>
              <a:t>经济增长与</a:t>
            </a:r>
            <a:r>
              <a:rPr lang="zh-CN" altLang="en-US" sz="2800" dirty="0">
                <a:solidFill>
                  <a:srgbClr val="FF0000"/>
                </a:solidFill>
                <a:latin typeface="+mn-ea"/>
                <a:ea typeface="+mn-ea"/>
              </a:rPr>
              <a:t>世界相对供给</a:t>
            </a:r>
            <a:endParaRPr lang="en-IN" sz="2800" dirty="0">
              <a:solidFill>
                <a:srgbClr val="FF0000"/>
              </a:solidFill>
              <a:latin typeface="+mn-ea"/>
              <a:ea typeface="+mn-ea"/>
            </a:endParaRPr>
          </a:p>
        </p:txBody>
      </p:sp>
      <p:pic>
        <p:nvPicPr>
          <p:cNvPr id="4" name="Picture 3" descr="Graphs ay and b plot the relative price of cloth, P sub C over P sub F, versus the relative quantity of cloth, Q sub C + Q sub C asterisk, over, Q sub F + S sub F asterisk. Graph ay, cloth-biased growth, shows curve R S super 1 above and to the left of curve R S super 2; both rise with increasing steepness. The R D curve falls with increasing steepness, intersecting R S super 1 at point 1, where y = P sub C over P sub F, super 1; and intersecting R S super 2 at point 2, where y = P sub C over P sub F, super 2. Graph b, food-biased growth, shows curve R S super 3 above and to the left of R S super 1; both rise with increasing steepness. The R D curve falls with increasing steepness, intersecting R S super 1 at point 1, where y = P sub C over P sub F, super 1; and intersecting R S super 3 at point 3, where y = P sub C over P sub F, sup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180382"/>
            <a:ext cx="7620000" cy="5532404"/>
          </a:xfrm>
          <a:prstGeom prst="rect">
            <a:avLst/>
          </a:prstGeom>
        </p:spPr>
      </p:pic>
      <p:sp>
        <p:nvSpPr>
          <p:cNvPr id="7" name="矩形 6"/>
          <p:cNvSpPr/>
          <p:nvPr/>
        </p:nvSpPr>
        <p:spPr>
          <a:xfrm>
            <a:off x="3733800" y="833090"/>
            <a:ext cx="4436268" cy="830997"/>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zh-CN" altLang="en-US" sz="2400" dirty="0"/>
              <a:t>偏向型增长会改变</a:t>
            </a:r>
            <a:r>
              <a:rPr lang="en-US" altLang="zh-CN" sz="2400" dirty="0"/>
              <a:t>RS</a:t>
            </a:r>
            <a:r>
              <a:rPr lang="zh-CN" altLang="en-US" sz="2400" dirty="0"/>
              <a:t>曲线，</a:t>
            </a:r>
            <a:r>
              <a:rPr lang="zh-CN" altLang="en-US" sz="2400" dirty="0">
                <a:solidFill>
                  <a:srgbClr val="FF0000"/>
                </a:solidFill>
              </a:rPr>
              <a:t>导致贸易条件的变化</a:t>
            </a:r>
            <a:r>
              <a:rPr lang="zh-CN" altLang="en-US" sz="2400" dirty="0"/>
              <a:t>：</a:t>
            </a:r>
            <a:endParaRPr lang="en-US" altLang="zh-CN" sz="2400" dirty="0"/>
          </a:p>
        </p:txBody>
      </p:sp>
      <p:sp>
        <p:nvSpPr>
          <p:cNvPr id="9" name="矩形 8"/>
          <p:cNvSpPr/>
          <p:nvPr/>
        </p:nvSpPr>
        <p:spPr>
          <a:xfrm>
            <a:off x="4191000" y="1688570"/>
            <a:ext cx="4724400" cy="5494325"/>
          </a:xfrm>
          <a:prstGeom prst="rect">
            <a:avLst/>
          </a:prstGeom>
          <a:solidFill>
            <a:schemeClr val="bg1"/>
          </a:solidFill>
        </p:spPr>
        <p:txBody>
          <a:bodyPr wrap="square">
            <a:spAutoFit/>
          </a:bodyPr>
          <a:lstStyle/>
          <a:p>
            <a:pPr marL="285750" indent="-285750">
              <a:lnSpc>
                <a:spcPct val="150000"/>
              </a:lnSpc>
              <a:spcBef>
                <a:spcPts val="600"/>
              </a:spcBef>
              <a:buFont typeface="Arial" panose="020B0604020202020204" pitchFamily="34" charset="0"/>
              <a:buChar char="•"/>
            </a:pPr>
            <a:endParaRPr lang="en-US" altLang="en-US" sz="2400" dirty="0">
              <a:solidFill>
                <a:srgbClr val="001581"/>
              </a:solidFill>
            </a:endParaRPr>
          </a:p>
          <a:p>
            <a:pPr marL="285750" indent="-285750">
              <a:spcBef>
                <a:spcPts val="600"/>
              </a:spcBef>
              <a:buFont typeface="Arial" panose="020B0604020202020204" pitchFamily="34" charset="0"/>
              <a:buChar char="•"/>
            </a:pPr>
            <a:r>
              <a:rPr lang="zh-CN" altLang="en-US" sz="2200" dirty="0">
                <a:solidFill>
                  <a:srgbClr val="001581"/>
                </a:solidFill>
              </a:rPr>
              <a:t>偏向于棉布</a:t>
            </a:r>
            <a:r>
              <a:rPr lang="zh-CN" altLang="en-US" sz="2200" dirty="0"/>
              <a:t>产业的增长</a:t>
            </a:r>
            <a:r>
              <a:rPr lang="en-US" altLang="en-US" sz="2200" dirty="0">
                <a:solidFill>
                  <a:srgbClr val="001581"/>
                </a:solidFill>
              </a:rPr>
              <a:t> </a:t>
            </a:r>
            <a:r>
              <a:rPr lang="en-US" altLang="en-US" sz="2200" dirty="0"/>
              <a:t>(</a:t>
            </a:r>
            <a:r>
              <a:rPr lang="zh-CN" altLang="en-US" sz="2200" i="1" dirty="0">
                <a:solidFill>
                  <a:srgbClr val="99008C"/>
                </a:solidFill>
              </a:rPr>
              <a:t>无论是发生于本国还是外国</a:t>
            </a:r>
            <a:r>
              <a:rPr lang="en-US" altLang="en-US" sz="2200" dirty="0"/>
              <a:t>) </a:t>
            </a:r>
          </a:p>
          <a:p>
            <a:pPr marL="285750" indent="-285750">
              <a:spcBef>
                <a:spcPts val="600"/>
              </a:spcBef>
              <a:buFont typeface="Arial" panose="020B0604020202020204" pitchFamily="34" charset="0"/>
              <a:buChar char="•"/>
            </a:pPr>
            <a:r>
              <a:rPr lang="zh-CN" altLang="en-US" sz="2200" dirty="0"/>
              <a:t>将</a:t>
            </a:r>
            <a:r>
              <a:rPr lang="zh-CN" altLang="en-US" sz="2200" dirty="0">
                <a:solidFill>
                  <a:srgbClr val="001581"/>
                </a:solidFill>
              </a:rPr>
              <a:t>降低棉布</a:t>
            </a:r>
            <a:r>
              <a:rPr lang="zh-CN" altLang="en-US" sz="2200" dirty="0"/>
              <a:t>相对于食物的</a:t>
            </a:r>
            <a:r>
              <a:rPr lang="zh-CN" altLang="en-US" sz="2200" dirty="0">
                <a:solidFill>
                  <a:srgbClr val="001581"/>
                </a:solidFill>
              </a:rPr>
              <a:t>价格</a:t>
            </a:r>
            <a:endParaRPr lang="en-US" altLang="en-US" sz="2200" dirty="0"/>
          </a:p>
          <a:p>
            <a:pPr marL="285750" indent="-285750">
              <a:spcBef>
                <a:spcPts val="600"/>
              </a:spcBef>
              <a:buFont typeface="Arial" panose="020B0604020202020204" pitchFamily="34" charset="0"/>
              <a:buChar char="•"/>
            </a:pPr>
            <a:r>
              <a:rPr lang="zh-CN" altLang="en-US" sz="2200" dirty="0"/>
              <a:t>并</a:t>
            </a:r>
            <a:r>
              <a:rPr lang="zh-CN" altLang="en-US" sz="2200" dirty="0">
                <a:solidFill>
                  <a:srgbClr val="001581"/>
                </a:solidFill>
              </a:rPr>
              <a:t>降低棉布出口国的贸易条件</a:t>
            </a:r>
            <a:endParaRPr lang="en-US" altLang="en-US" sz="2200" dirty="0"/>
          </a:p>
          <a:p>
            <a:pPr marL="285750" indent="-285750">
              <a:spcBef>
                <a:spcPts val="600"/>
              </a:spcBef>
              <a:buFont typeface="Arial" panose="020B0604020202020204" pitchFamily="34" charset="0"/>
              <a:buChar char="•"/>
            </a:pPr>
            <a:r>
              <a:rPr lang="zh-CN" altLang="en-US" sz="2400" dirty="0"/>
              <a:t>如果本国出口棉布</a:t>
            </a:r>
            <a:r>
              <a:rPr lang="en-US" altLang="en-US" sz="2400" dirty="0"/>
              <a:t>, </a:t>
            </a:r>
            <a:r>
              <a:rPr lang="zh-CN" altLang="en-US" sz="2400" dirty="0"/>
              <a:t>则</a:t>
            </a:r>
            <a:r>
              <a:rPr lang="en-US" altLang="en-US" sz="2400" dirty="0"/>
              <a:t>:</a:t>
            </a:r>
          </a:p>
          <a:p>
            <a:pPr marL="285750" indent="-285750">
              <a:spcBef>
                <a:spcPts val="600"/>
              </a:spcBef>
              <a:buFont typeface="Arial" panose="020B0604020202020204" pitchFamily="34" charset="0"/>
              <a:buChar char="•"/>
            </a:pPr>
            <a:endParaRPr lang="en-US" altLang="en-US" sz="2400" dirty="0"/>
          </a:p>
          <a:p>
            <a:pPr>
              <a:spcBef>
                <a:spcPts val="600"/>
              </a:spcBef>
            </a:pPr>
            <a:r>
              <a:rPr lang="en-US" altLang="en-US" sz="2400" dirty="0"/>
              <a:t>      Term of trade </a:t>
            </a:r>
            <a:r>
              <a:rPr lang="en-US" altLang="en-US" sz="2400" baseline="30000" dirty="0"/>
              <a:t>Home</a:t>
            </a:r>
            <a:r>
              <a:rPr lang="en-US" altLang="en-US" sz="2400" dirty="0"/>
              <a:t> = P</a:t>
            </a:r>
            <a:r>
              <a:rPr lang="en-US" altLang="en-US" sz="2400" baseline="-25000" dirty="0"/>
              <a:t>C</a:t>
            </a:r>
            <a:r>
              <a:rPr lang="en-US" altLang="en-US" sz="2400" dirty="0"/>
              <a:t>/P</a:t>
            </a:r>
            <a:r>
              <a:rPr lang="en-US" altLang="en-US" sz="2400" baseline="-25000" dirty="0"/>
              <a:t>F </a:t>
            </a:r>
            <a:r>
              <a:rPr lang="en-US" altLang="en-US" sz="2400" baseline="30000" dirty="0"/>
              <a:t>↓ </a:t>
            </a:r>
          </a:p>
          <a:p>
            <a:pPr>
              <a:lnSpc>
                <a:spcPct val="150000"/>
              </a:lnSpc>
              <a:spcBef>
                <a:spcPts val="600"/>
              </a:spcBef>
            </a:pPr>
            <a:r>
              <a:rPr lang="en-US" altLang="en-US" sz="2400" dirty="0"/>
              <a:t>      Term of trade </a:t>
            </a:r>
            <a:r>
              <a:rPr lang="en-US" altLang="en-US" sz="2400" baseline="30000" dirty="0"/>
              <a:t>Foreign</a:t>
            </a:r>
            <a:r>
              <a:rPr lang="en-US" altLang="en-US" sz="2400" dirty="0"/>
              <a:t> = P</a:t>
            </a:r>
            <a:r>
              <a:rPr lang="en-US" altLang="en-US" sz="2400" baseline="-25000" dirty="0"/>
              <a:t>F</a:t>
            </a:r>
            <a:r>
              <a:rPr lang="en-US" altLang="en-US" sz="2400" dirty="0"/>
              <a:t>/P</a:t>
            </a:r>
            <a:r>
              <a:rPr lang="en-US" altLang="en-US" sz="2400" baseline="-25000" dirty="0"/>
              <a:t>C </a:t>
            </a:r>
            <a:r>
              <a:rPr lang="en-US" altLang="en-US" sz="2400" baseline="30000" dirty="0"/>
              <a:t>↑</a:t>
            </a:r>
          </a:p>
          <a:p>
            <a:pPr>
              <a:lnSpc>
                <a:spcPct val="150000"/>
              </a:lnSpc>
              <a:spcBef>
                <a:spcPts val="600"/>
              </a:spcBef>
            </a:pPr>
            <a:endParaRPr lang="en-US" altLang="en-US" sz="2400" baseline="30000" dirty="0"/>
          </a:p>
          <a:p>
            <a:pPr>
              <a:lnSpc>
                <a:spcPct val="150000"/>
              </a:lnSpc>
              <a:spcBef>
                <a:spcPts val="600"/>
              </a:spcBef>
            </a:pPr>
            <a:endParaRPr lang="en-US" altLang="en-US" sz="2400" baseline="30000" dirty="0"/>
          </a:p>
          <a:p>
            <a:pPr>
              <a:lnSpc>
                <a:spcPct val="150000"/>
              </a:lnSpc>
              <a:spcBef>
                <a:spcPts val="600"/>
              </a:spcBef>
            </a:pPr>
            <a:endParaRPr lang="en-US" altLang="en-US" sz="2400" baseline="30000" dirty="0"/>
          </a:p>
        </p:txBody>
      </p:sp>
      <p:graphicFrame>
        <p:nvGraphicFramePr>
          <p:cNvPr id="8" name="Object 7"/>
          <p:cNvGraphicFramePr>
            <a:graphicFrameLocks noChangeAspect="1"/>
          </p:cNvGraphicFramePr>
          <p:nvPr>
            <p:extLst>
              <p:ext uri="{D42A27DB-BD31-4B8C-83A1-F6EECF244321}">
                <p14:modId xmlns:p14="http://schemas.microsoft.com/office/powerpoint/2010/main" val="1782615406"/>
              </p:ext>
            </p:extLst>
          </p:nvPr>
        </p:nvGraphicFramePr>
        <p:xfrm>
          <a:off x="4555332" y="1846074"/>
          <a:ext cx="2271712" cy="495300"/>
        </p:xfrm>
        <a:graphic>
          <a:graphicData uri="http://schemas.openxmlformats.org/presentationml/2006/ole">
            <mc:AlternateContent xmlns:mc="http://schemas.openxmlformats.org/markup-compatibility/2006">
              <mc:Choice xmlns:v="urn:schemas-microsoft-com:vml" Requires="v">
                <p:oleObj spid="_x0000_s9218" name="Equation" r:id="rId4" imgW="1282680" imgH="279360" progId="Equation.DSMT4">
                  <p:embed/>
                </p:oleObj>
              </mc:Choice>
              <mc:Fallback>
                <p:oleObj name="Equation" r:id="rId4" imgW="1282680" imgH="279360" progId="Equation.DSMT4">
                  <p:embed/>
                  <p:pic>
                    <p:nvPicPr>
                      <p:cNvPr id="8" name="Object 7"/>
                      <p:cNvPicPr/>
                      <p:nvPr/>
                    </p:nvPicPr>
                    <p:blipFill>
                      <a:blip r:embed="rId5"/>
                      <a:stretch>
                        <a:fillRect/>
                      </a:stretch>
                    </p:blipFill>
                    <p:spPr>
                      <a:xfrm>
                        <a:off x="4555332" y="1846074"/>
                        <a:ext cx="2271712" cy="495300"/>
                      </a:xfrm>
                      <a:prstGeom prst="rect">
                        <a:avLst/>
                      </a:prstGeom>
                    </p:spPr>
                  </p:pic>
                </p:oleObj>
              </mc:Fallback>
            </mc:AlternateContent>
          </a:graphicData>
        </a:graphic>
      </p:graphicFrame>
      <p:cxnSp>
        <p:nvCxnSpPr>
          <p:cNvPr id="11" name="直接箭头连接符 10"/>
          <p:cNvCxnSpPr/>
          <p:nvPr/>
        </p:nvCxnSpPr>
        <p:spPr>
          <a:xfrm>
            <a:off x="2591803" y="3702393"/>
            <a:ext cx="304800" cy="381000"/>
          </a:xfrm>
          <a:prstGeom prst="straightConnector1">
            <a:avLst/>
          </a:prstGeom>
          <a:ln w="28575">
            <a:solidFill>
              <a:srgbClr val="00158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62000" y="4038600"/>
            <a:ext cx="0" cy="328947"/>
          </a:xfrm>
          <a:prstGeom prst="straightConnector1">
            <a:avLst/>
          </a:prstGeom>
          <a:ln w="57150">
            <a:solidFill>
              <a:srgbClr val="00158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724400" y="4499506"/>
            <a:ext cx="4107083" cy="1600200"/>
          </a:xfrm>
          <a:prstGeom prst="rect">
            <a:avLst/>
          </a:prstGeom>
          <a:noFill/>
          <a:ln>
            <a:solidFill>
              <a:srgbClr val="001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172276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25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250"/>
                            </p:stCondLst>
                            <p:childTnLst>
                              <p:par>
                                <p:cTn id="23" presetID="1" presetClass="entr" presetSubtype="0" fill="hold" nodeType="afterEffect">
                                  <p:stCondLst>
                                    <p:cond delay="50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470428"/>
          </a:xfrm>
        </p:spPr>
        <p:txBody>
          <a:bodyPr/>
          <a:lstStyle/>
          <a:p>
            <a:r>
              <a:rPr lang="zh-CN" altLang="en-US" sz="2800" dirty="0">
                <a:latin typeface="+mn-ea"/>
                <a:ea typeface="+mn-ea"/>
              </a:rPr>
              <a:t>图</a:t>
            </a:r>
            <a:r>
              <a:rPr lang="en-US" altLang="en-US" sz="2800" dirty="0">
                <a:latin typeface="+mn-ea"/>
                <a:ea typeface="+mn-ea"/>
              </a:rPr>
              <a:t> 6.8 </a:t>
            </a:r>
            <a:r>
              <a:rPr lang="zh-CN" altLang="en-US" sz="2800" dirty="0">
                <a:latin typeface="+mn-ea"/>
                <a:ea typeface="+mn-ea"/>
              </a:rPr>
              <a:t>经济增长与世界相对供给</a:t>
            </a:r>
            <a:endParaRPr lang="en-IN" sz="2800" dirty="0">
              <a:latin typeface="+mn-ea"/>
              <a:ea typeface="+mn-ea"/>
            </a:endParaRPr>
          </a:p>
        </p:txBody>
      </p:sp>
      <p:pic>
        <p:nvPicPr>
          <p:cNvPr id="4" name="Picture 3" descr="Graphs ay and b plot the relative price of cloth, P sub C over P sub F, versus the relative quantity of cloth, Q sub C + Q sub C asterisk, over, Q sub F + S sub F asterisk. Graph ay, cloth-biased growth, shows curve R S super 1 above and to the left of curve R S super 2; both rise with increasing steepness. The R D curve falls with increasing steepness, intersecting R S super 1 at point 1, where y = P sub C over P sub F, super 1; and intersecting R S super 2 at point 2, where y = P sub C over P sub F, super 2. Graph b, food-biased growth, shows curve R S super 3 above and to the left of R S super 1; both rise with increasing steepness. The R D curve falls with increasing steepness, intersecting R S super 1 at point 1, where y = P sub C over P sub F, super 1; and intersecting R S super 3 at point 3, where y = P sub C over P sub F, sup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180382"/>
            <a:ext cx="7620000" cy="5532404"/>
          </a:xfrm>
          <a:prstGeom prst="rect">
            <a:avLst/>
          </a:prstGeom>
        </p:spPr>
      </p:pic>
      <p:sp>
        <p:nvSpPr>
          <p:cNvPr id="11" name="矩形 10"/>
          <p:cNvSpPr/>
          <p:nvPr/>
        </p:nvSpPr>
        <p:spPr>
          <a:xfrm>
            <a:off x="0" y="1633607"/>
            <a:ext cx="4190999" cy="5354864"/>
          </a:xfrm>
          <a:prstGeom prst="rect">
            <a:avLst/>
          </a:prstGeom>
          <a:solidFill>
            <a:schemeClr val="bg1"/>
          </a:solidFill>
        </p:spPr>
        <p:txBody>
          <a:bodyPr wrap="square">
            <a:spAutoFit/>
          </a:bodyPr>
          <a:lstStyle/>
          <a:p>
            <a:pPr marL="285750" indent="-285750">
              <a:spcBef>
                <a:spcPts val="600"/>
              </a:spcBef>
              <a:spcAft>
                <a:spcPts val="600"/>
              </a:spcAft>
              <a:buFont typeface="Arial" panose="020B0604020202020204" pitchFamily="34" charset="0"/>
              <a:buChar char="•"/>
            </a:pPr>
            <a:endParaRPr lang="en-US" altLang="en-US" sz="2200" dirty="0">
              <a:solidFill>
                <a:srgbClr val="FF0000"/>
              </a:solidFill>
              <a:ea typeface="ヒラギノ角ゴ Pro W3" pitchFamily="-84" charset="-128"/>
            </a:endParaRPr>
          </a:p>
          <a:p>
            <a:pPr marL="285750" indent="-285750">
              <a:spcBef>
                <a:spcPts val="600"/>
              </a:spcBef>
              <a:buFont typeface="Arial" panose="020B0604020202020204" pitchFamily="34" charset="0"/>
              <a:buChar char="•"/>
            </a:pPr>
            <a:r>
              <a:rPr lang="zh-CN" altLang="en-US" sz="2200" dirty="0">
                <a:solidFill>
                  <a:srgbClr val="001581"/>
                </a:solidFill>
              </a:rPr>
              <a:t>偏向于食物</a:t>
            </a:r>
            <a:r>
              <a:rPr lang="zh-CN" altLang="en-US" sz="2200" dirty="0"/>
              <a:t>产业的增长</a:t>
            </a:r>
            <a:r>
              <a:rPr lang="en-US" altLang="en-US" sz="2200" dirty="0">
                <a:solidFill>
                  <a:srgbClr val="001581"/>
                </a:solidFill>
              </a:rPr>
              <a:t> </a:t>
            </a:r>
            <a:r>
              <a:rPr lang="en-US" altLang="en-US" sz="2200" dirty="0"/>
              <a:t>(</a:t>
            </a:r>
            <a:r>
              <a:rPr lang="zh-CN" altLang="en-US" sz="2200" i="1" dirty="0">
                <a:solidFill>
                  <a:srgbClr val="99008C"/>
                </a:solidFill>
              </a:rPr>
              <a:t>无论是发生于本国还是外国</a:t>
            </a:r>
            <a:r>
              <a:rPr lang="en-US" altLang="en-US" sz="2200" dirty="0"/>
              <a:t>) </a:t>
            </a:r>
          </a:p>
          <a:p>
            <a:pPr marL="285750" indent="-285750">
              <a:spcBef>
                <a:spcPts val="600"/>
              </a:spcBef>
              <a:buFont typeface="Arial" panose="020B0604020202020204" pitchFamily="34" charset="0"/>
              <a:buChar char="•"/>
            </a:pPr>
            <a:r>
              <a:rPr lang="zh-CN" altLang="en-US" sz="2200" dirty="0"/>
              <a:t>将</a:t>
            </a:r>
            <a:r>
              <a:rPr lang="zh-CN" altLang="en-US" sz="2200" dirty="0">
                <a:solidFill>
                  <a:srgbClr val="FF0000"/>
                </a:solidFill>
              </a:rPr>
              <a:t>提高棉布</a:t>
            </a:r>
            <a:r>
              <a:rPr lang="zh-CN" altLang="en-US" sz="2200" dirty="0"/>
              <a:t>相对于食物的</a:t>
            </a:r>
            <a:r>
              <a:rPr lang="zh-CN" altLang="en-US" sz="2200" dirty="0">
                <a:solidFill>
                  <a:srgbClr val="FF0000"/>
                </a:solidFill>
              </a:rPr>
              <a:t>价格</a:t>
            </a:r>
            <a:endParaRPr lang="en-US" altLang="en-US" sz="2200" dirty="0">
              <a:solidFill>
                <a:srgbClr val="FF0000"/>
              </a:solidFill>
            </a:endParaRPr>
          </a:p>
          <a:p>
            <a:pPr marL="285750" indent="-285750">
              <a:spcBef>
                <a:spcPts val="600"/>
              </a:spcBef>
              <a:buFont typeface="Arial" panose="020B0604020202020204" pitchFamily="34" charset="0"/>
              <a:buChar char="•"/>
            </a:pPr>
            <a:r>
              <a:rPr lang="zh-CN" altLang="en-US" sz="2200" dirty="0"/>
              <a:t>并</a:t>
            </a:r>
            <a:r>
              <a:rPr lang="zh-CN" altLang="en-US" sz="2200" dirty="0">
                <a:solidFill>
                  <a:srgbClr val="FF0000"/>
                </a:solidFill>
              </a:rPr>
              <a:t>提高棉布出口国的贸易条件</a:t>
            </a:r>
            <a:endParaRPr lang="en-US" altLang="en-US" sz="2200" dirty="0">
              <a:solidFill>
                <a:srgbClr val="FF0000"/>
              </a:solidFill>
            </a:endParaRPr>
          </a:p>
          <a:p>
            <a:pPr marL="285750" indent="-285750">
              <a:spcBef>
                <a:spcPts val="600"/>
              </a:spcBef>
              <a:buFont typeface="Arial" panose="020B0604020202020204" pitchFamily="34" charset="0"/>
              <a:buChar char="•"/>
            </a:pPr>
            <a:r>
              <a:rPr lang="zh-CN" altLang="en-US" sz="2400" dirty="0"/>
              <a:t>如果本国出口棉布</a:t>
            </a:r>
            <a:r>
              <a:rPr lang="en-US" altLang="en-US" sz="2400" dirty="0"/>
              <a:t>, </a:t>
            </a:r>
            <a:r>
              <a:rPr lang="zh-CN" altLang="en-US" sz="2400" dirty="0"/>
              <a:t>则</a:t>
            </a:r>
            <a:r>
              <a:rPr lang="en-US" altLang="en-US" sz="2400" dirty="0"/>
              <a:t>:</a:t>
            </a:r>
          </a:p>
          <a:p>
            <a:pPr marL="285750" indent="-285750">
              <a:spcBef>
                <a:spcPts val="600"/>
              </a:spcBef>
              <a:buFont typeface="Arial" panose="020B0604020202020204" pitchFamily="34" charset="0"/>
              <a:buChar char="•"/>
            </a:pPr>
            <a:endParaRPr lang="en-US" altLang="en-US" sz="2400" dirty="0">
              <a:latin typeface="Arial Narrow" panose="020B0606020202030204" pitchFamily="34" charset="0"/>
              <a:ea typeface="ヒラギノ角ゴ Pro W3" pitchFamily="-84" charset="-128"/>
            </a:endParaRPr>
          </a:p>
          <a:p>
            <a:pPr>
              <a:spcBef>
                <a:spcPts val="600"/>
              </a:spcBef>
            </a:pPr>
            <a:r>
              <a:rPr lang="en-US" altLang="en-US" sz="2400" dirty="0">
                <a:latin typeface="Arial Narrow" panose="020B0606020202030204" pitchFamily="34" charset="0"/>
                <a:ea typeface="ヒラギノ角ゴ Pro W3" pitchFamily="-84" charset="-128"/>
              </a:rPr>
              <a:t>      Term of trade </a:t>
            </a:r>
            <a:r>
              <a:rPr lang="en-US" altLang="en-US" sz="2400" baseline="30000" dirty="0">
                <a:latin typeface="Arial Narrow" panose="020B0606020202030204" pitchFamily="34" charset="0"/>
                <a:ea typeface="ヒラギノ角ゴ Pro W3" pitchFamily="-84" charset="-128"/>
              </a:rPr>
              <a:t>Home</a:t>
            </a:r>
            <a:r>
              <a:rPr lang="en-US" altLang="en-US" sz="2400" dirty="0">
                <a:latin typeface="Arial Narrow" panose="020B0606020202030204" pitchFamily="34" charset="0"/>
                <a:ea typeface="ヒラギノ角ゴ Pro W3" pitchFamily="-84" charset="-128"/>
              </a:rPr>
              <a:t> = P</a:t>
            </a:r>
            <a:r>
              <a:rPr lang="en-US" altLang="en-US" sz="2400" baseline="-25000" dirty="0">
                <a:latin typeface="Arial Narrow" panose="020B0606020202030204" pitchFamily="34" charset="0"/>
                <a:ea typeface="ヒラギノ角ゴ Pro W3" pitchFamily="-84" charset="-128"/>
              </a:rPr>
              <a:t>C</a:t>
            </a:r>
            <a:r>
              <a:rPr lang="en-US" altLang="en-US" sz="2400" dirty="0">
                <a:latin typeface="Arial Narrow" panose="020B0606020202030204" pitchFamily="34" charset="0"/>
                <a:ea typeface="ヒラギノ角ゴ Pro W3" pitchFamily="-84" charset="-128"/>
              </a:rPr>
              <a:t>/P</a:t>
            </a:r>
            <a:r>
              <a:rPr lang="en-US" altLang="en-US" sz="2400" baseline="-25000" dirty="0">
                <a:latin typeface="Arial Narrow" panose="020B0606020202030204" pitchFamily="34" charset="0"/>
                <a:ea typeface="ヒラギノ角ゴ Pro W3" pitchFamily="-84" charset="-128"/>
              </a:rPr>
              <a:t>F </a:t>
            </a:r>
            <a:r>
              <a:rPr lang="en-US" altLang="en-US" sz="2400" baseline="30000" dirty="0">
                <a:latin typeface="Arial Narrow" panose="020B0606020202030204" pitchFamily="34" charset="0"/>
                <a:ea typeface="ヒラギノ角ゴ Pro W3" pitchFamily="-84" charset="-128"/>
              </a:rPr>
              <a:t>↑</a:t>
            </a:r>
          </a:p>
          <a:p>
            <a:pPr>
              <a:lnSpc>
                <a:spcPct val="150000"/>
              </a:lnSpc>
              <a:spcBef>
                <a:spcPts val="600"/>
              </a:spcBef>
            </a:pPr>
            <a:r>
              <a:rPr lang="en-US" altLang="en-US" sz="2400" dirty="0">
                <a:latin typeface="Arial Narrow" panose="020B0606020202030204" pitchFamily="34" charset="0"/>
                <a:ea typeface="ヒラギノ角ゴ Pro W3" pitchFamily="-84" charset="-128"/>
              </a:rPr>
              <a:t>      Term of trade </a:t>
            </a:r>
            <a:r>
              <a:rPr lang="en-US" altLang="en-US" sz="2400" baseline="30000" dirty="0">
                <a:latin typeface="Arial Narrow" panose="020B0606020202030204" pitchFamily="34" charset="0"/>
                <a:ea typeface="ヒラギノ角ゴ Pro W3" pitchFamily="-84" charset="-128"/>
              </a:rPr>
              <a:t>Foreign</a:t>
            </a:r>
            <a:r>
              <a:rPr lang="en-US" altLang="en-US" sz="2400" dirty="0">
                <a:latin typeface="Arial Narrow" panose="020B0606020202030204" pitchFamily="34" charset="0"/>
                <a:ea typeface="ヒラギノ角ゴ Pro W3" pitchFamily="-84" charset="-128"/>
              </a:rPr>
              <a:t> = P</a:t>
            </a:r>
            <a:r>
              <a:rPr lang="en-US" altLang="en-US" sz="2400" baseline="-25000" dirty="0">
                <a:latin typeface="Arial Narrow" panose="020B0606020202030204" pitchFamily="34" charset="0"/>
                <a:ea typeface="ヒラギノ角ゴ Pro W3" pitchFamily="-84" charset="-128"/>
              </a:rPr>
              <a:t>F</a:t>
            </a:r>
            <a:r>
              <a:rPr lang="en-US" altLang="en-US" sz="2400" dirty="0">
                <a:latin typeface="Arial Narrow" panose="020B0606020202030204" pitchFamily="34" charset="0"/>
                <a:ea typeface="ヒラギノ角ゴ Pro W3" pitchFamily="-84" charset="-128"/>
              </a:rPr>
              <a:t>/P</a:t>
            </a:r>
            <a:r>
              <a:rPr lang="en-US" altLang="en-US" sz="2400" baseline="-25000" dirty="0">
                <a:latin typeface="Arial Narrow" panose="020B0606020202030204" pitchFamily="34" charset="0"/>
                <a:ea typeface="ヒラギノ角ゴ Pro W3" pitchFamily="-84" charset="-128"/>
              </a:rPr>
              <a:t>C</a:t>
            </a:r>
            <a:r>
              <a:rPr lang="en-US" altLang="en-US" sz="2400" baseline="30000" dirty="0">
                <a:latin typeface="Arial Narrow" panose="020B0606020202030204" pitchFamily="34" charset="0"/>
                <a:ea typeface="ヒラギノ角ゴ Pro W3" pitchFamily="-84" charset="-128"/>
              </a:rPr>
              <a:t>↓</a:t>
            </a:r>
          </a:p>
          <a:p>
            <a:pPr>
              <a:lnSpc>
                <a:spcPct val="150000"/>
              </a:lnSpc>
              <a:spcBef>
                <a:spcPts val="600"/>
              </a:spcBef>
            </a:pPr>
            <a:endParaRPr lang="en-US" altLang="en-US" sz="2400" baseline="30000" dirty="0">
              <a:latin typeface="Arial Narrow" panose="020B0606020202030204" pitchFamily="34" charset="0"/>
              <a:ea typeface="ヒラギノ角ゴ Pro W3" pitchFamily="-84" charset="-128"/>
            </a:endParaRPr>
          </a:p>
          <a:p>
            <a:pPr>
              <a:lnSpc>
                <a:spcPct val="150000"/>
              </a:lnSpc>
              <a:spcBef>
                <a:spcPts val="600"/>
              </a:spcBef>
            </a:pPr>
            <a:endParaRPr lang="en-US" altLang="en-US" sz="2400" baseline="30000" dirty="0">
              <a:latin typeface="Arial Narrow" panose="020B0606020202030204" pitchFamily="34" charset="0"/>
              <a:ea typeface="ヒラギノ角ゴ Pro W3" pitchFamily="-84" charset="-128"/>
            </a:endParaRPr>
          </a:p>
          <a:p>
            <a:pPr>
              <a:lnSpc>
                <a:spcPct val="150000"/>
              </a:lnSpc>
              <a:spcBef>
                <a:spcPts val="600"/>
              </a:spcBef>
            </a:pPr>
            <a:endParaRPr lang="en-US" altLang="en-US" sz="2400" baseline="30000" dirty="0">
              <a:latin typeface="Arial Narrow" panose="020B0606020202030204" pitchFamily="34" charset="0"/>
              <a:ea typeface="ヒラギノ角ゴ Pro W3" pitchFamily="-84" charset="-128"/>
            </a:endParaRPr>
          </a:p>
        </p:txBody>
      </p:sp>
      <p:graphicFrame>
        <p:nvGraphicFramePr>
          <p:cNvPr id="10" name="Object 8"/>
          <p:cNvGraphicFramePr>
            <a:graphicFrameLocks noChangeAspect="1"/>
          </p:cNvGraphicFramePr>
          <p:nvPr>
            <p:extLst>
              <p:ext uri="{D42A27DB-BD31-4B8C-83A1-F6EECF244321}">
                <p14:modId xmlns:p14="http://schemas.microsoft.com/office/powerpoint/2010/main" val="623455804"/>
              </p:ext>
            </p:extLst>
          </p:nvPr>
        </p:nvGraphicFramePr>
        <p:xfrm>
          <a:off x="533400" y="1705751"/>
          <a:ext cx="2271712" cy="495300"/>
        </p:xfrm>
        <a:graphic>
          <a:graphicData uri="http://schemas.openxmlformats.org/presentationml/2006/ole">
            <mc:AlternateContent xmlns:mc="http://schemas.openxmlformats.org/markup-compatibility/2006">
              <mc:Choice xmlns:v="urn:schemas-microsoft-com:vml" Requires="v">
                <p:oleObj spid="_x0000_s10242" name="Equation" r:id="rId4" imgW="1282680" imgH="279360" progId="Equation.DSMT4">
                  <p:embed/>
                </p:oleObj>
              </mc:Choice>
              <mc:Fallback>
                <p:oleObj name="Equation" r:id="rId4" imgW="1282680" imgH="279360" progId="Equation.DSMT4">
                  <p:embed/>
                  <p:pic>
                    <p:nvPicPr>
                      <p:cNvPr id="9" name="Object 8"/>
                      <p:cNvPicPr/>
                      <p:nvPr/>
                    </p:nvPicPr>
                    <p:blipFill>
                      <a:blip r:embed="rId5"/>
                      <a:stretch>
                        <a:fillRect/>
                      </a:stretch>
                    </p:blipFill>
                    <p:spPr>
                      <a:xfrm>
                        <a:off x="533400" y="1705751"/>
                        <a:ext cx="2271712" cy="495300"/>
                      </a:xfrm>
                      <a:prstGeom prst="rect">
                        <a:avLst/>
                      </a:prstGeom>
                    </p:spPr>
                  </p:pic>
                </p:oleObj>
              </mc:Fallback>
            </mc:AlternateContent>
          </a:graphicData>
        </a:graphic>
      </p:graphicFrame>
      <p:sp>
        <p:nvSpPr>
          <p:cNvPr id="3" name="矩形 2"/>
          <p:cNvSpPr/>
          <p:nvPr/>
        </p:nvSpPr>
        <p:spPr>
          <a:xfrm>
            <a:off x="152400" y="1180382"/>
            <a:ext cx="1832291" cy="58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cxnSp>
        <p:nvCxnSpPr>
          <p:cNvPr id="12" name="直接箭头连接符 11"/>
          <p:cNvCxnSpPr/>
          <p:nvPr/>
        </p:nvCxnSpPr>
        <p:spPr>
          <a:xfrm flipH="1" flipV="1">
            <a:off x="6172200" y="3200400"/>
            <a:ext cx="400407" cy="4265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648200" y="3429000"/>
            <a:ext cx="0" cy="3372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04800" y="4554299"/>
            <a:ext cx="3543300" cy="119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5" name="矩形 4">
            <a:extLst>
              <a:ext uri="{FF2B5EF4-FFF2-40B4-BE49-F238E27FC236}">
                <a16:creationId xmlns:a16="http://schemas.microsoft.com/office/drawing/2014/main" id="{BDD65768-74D4-0B2D-6596-DE023CD9371E}"/>
              </a:ext>
            </a:extLst>
          </p:cNvPr>
          <p:cNvSpPr/>
          <p:nvPr/>
        </p:nvSpPr>
        <p:spPr>
          <a:xfrm>
            <a:off x="451802" y="812954"/>
            <a:ext cx="3886199" cy="830997"/>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zh-CN" altLang="en-US" sz="2400" dirty="0"/>
              <a:t>偏向型增长会改变</a:t>
            </a:r>
            <a:r>
              <a:rPr lang="en-US" altLang="zh-CN" sz="2400" dirty="0"/>
              <a:t>RS</a:t>
            </a:r>
            <a:r>
              <a:rPr lang="zh-CN" altLang="en-US" sz="2400" dirty="0"/>
              <a:t>曲线，</a:t>
            </a:r>
            <a:r>
              <a:rPr lang="zh-CN" altLang="en-US" sz="2400" dirty="0">
                <a:solidFill>
                  <a:srgbClr val="FF0000"/>
                </a:solidFill>
              </a:rPr>
              <a:t>导致贸易条件的变化</a:t>
            </a:r>
            <a:r>
              <a:rPr lang="zh-CN" altLang="en-US" sz="2400" dirty="0"/>
              <a:t>：</a:t>
            </a:r>
            <a:endParaRPr lang="en-US" altLang="zh-CN" sz="2400" dirty="0"/>
          </a:p>
        </p:txBody>
      </p:sp>
    </p:spTree>
    <p:extLst>
      <p:ext uri="{BB962C8B-B14F-4D97-AF65-F5344CB8AC3E}">
        <p14:creationId xmlns:p14="http://schemas.microsoft.com/office/powerpoint/2010/main" val="115347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99028"/>
          </a:xfrm>
        </p:spPr>
        <p:txBody>
          <a:bodyPr/>
          <a:lstStyle/>
          <a:p>
            <a:r>
              <a:rPr lang="zh-CN" altLang="en-US" sz="3600" dirty="0">
                <a:ea typeface="ヒラギノ角ゴ Pro W3" pitchFamily="-84" charset="-128"/>
              </a:rPr>
              <a:t>目录</a:t>
            </a:r>
            <a:endParaRPr lang="en-IN" sz="3600" dirty="0"/>
          </a:p>
        </p:txBody>
      </p:sp>
      <p:sp>
        <p:nvSpPr>
          <p:cNvPr id="3" name="Content Placeholder 2"/>
          <p:cNvSpPr>
            <a:spLocks noGrp="1"/>
          </p:cNvSpPr>
          <p:nvPr>
            <p:ph idx="1"/>
          </p:nvPr>
        </p:nvSpPr>
        <p:spPr>
          <a:xfrm>
            <a:off x="838200" y="1066800"/>
            <a:ext cx="7543800" cy="5029200"/>
          </a:xfrm>
          <a:solidFill>
            <a:schemeClr val="bg1"/>
          </a:solidFill>
        </p:spPr>
        <p:txBody>
          <a:bodyPr/>
          <a:lstStyle/>
          <a:p>
            <a:pPr marL="457200" indent="-457200">
              <a:spcBef>
                <a:spcPts val="1200"/>
              </a:spcBef>
              <a:buFont typeface="+mj-lt"/>
              <a:buAutoNum type="arabicPeriod"/>
            </a:pPr>
            <a:r>
              <a:rPr lang="zh-CN" altLang="en-US" sz="2400" dirty="0"/>
              <a:t>开放经济的标准贸易模型</a:t>
            </a:r>
            <a:endParaRPr lang="en-US" altLang="en-US" sz="2400" dirty="0"/>
          </a:p>
          <a:p>
            <a:pPr lvl="1">
              <a:spcBef>
                <a:spcPts val="1200"/>
              </a:spcBef>
            </a:pPr>
            <a:r>
              <a:rPr lang="zh-CN" altLang="en-US" sz="2400" dirty="0">
                <a:latin typeface="华文仿宋" panose="02010600040101010101" pitchFamily="2" charset="-122"/>
                <a:ea typeface="华文仿宋" panose="02010600040101010101" pitchFamily="2" charset="-122"/>
              </a:rPr>
              <a:t>相对供给与相对需求</a:t>
            </a:r>
            <a:endParaRPr lang="en-US" altLang="en-US" sz="2400" dirty="0">
              <a:latin typeface="华文仿宋" panose="02010600040101010101" pitchFamily="2" charset="-122"/>
              <a:ea typeface="华文仿宋" panose="02010600040101010101" pitchFamily="2" charset="-122"/>
            </a:endParaRPr>
          </a:p>
          <a:p>
            <a:pPr lvl="1">
              <a:spcBef>
                <a:spcPts val="1200"/>
              </a:spcBef>
            </a:pPr>
            <a:r>
              <a:rPr lang="zh-CN" altLang="en-US" sz="2400" dirty="0">
                <a:latin typeface="华文仿宋" panose="02010600040101010101" pitchFamily="2" charset="-122"/>
                <a:ea typeface="华文仿宋" panose="02010600040101010101" pitchFamily="2" charset="-122"/>
              </a:rPr>
              <a:t>贸易条件和福利变化</a:t>
            </a:r>
            <a:r>
              <a:rPr lang="en-US" altLang="en-US" sz="2400" dirty="0">
                <a:latin typeface="华文仿宋" panose="02010600040101010101" pitchFamily="2" charset="-122"/>
                <a:ea typeface="华文仿宋" panose="02010600040101010101" pitchFamily="2" charset="-122"/>
              </a:rPr>
              <a:t> </a:t>
            </a:r>
          </a:p>
          <a:p>
            <a:pPr lvl="1">
              <a:spcBef>
                <a:spcPts val="1200"/>
              </a:spcBef>
            </a:pPr>
            <a:r>
              <a:rPr lang="zh-CN" altLang="en-US" sz="2400" dirty="0">
                <a:latin typeface="华文仿宋" panose="02010600040101010101" pitchFamily="2" charset="-122"/>
                <a:ea typeface="华文仿宋" panose="02010600040101010101" pitchFamily="2" charset="-122"/>
              </a:rPr>
              <a:t>经济增长的国际效应</a:t>
            </a:r>
            <a:endParaRPr lang="en-US" altLang="en-US" sz="2400" dirty="0">
              <a:latin typeface="华文仿宋" panose="02010600040101010101" pitchFamily="2" charset="-122"/>
              <a:ea typeface="华文仿宋" panose="02010600040101010101" pitchFamily="2" charset="-122"/>
            </a:endParaRPr>
          </a:p>
          <a:p>
            <a:pPr marL="457200" indent="-457200">
              <a:spcBef>
                <a:spcPts val="1200"/>
              </a:spcBef>
              <a:buFont typeface="+mj-lt"/>
              <a:buAutoNum type="arabicPeriod"/>
            </a:pPr>
            <a:r>
              <a:rPr lang="zh-CN" altLang="en-US" sz="2400" dirty="0"/>
              <a:t>关税和出口补贴</a:t>
            </a:r>
            <a:r>
              <a:rPr lang="en-US" altLang="en-US" sz="2400" dirty="0"/>
              <a:t>: </a:t>
            </a:r>
            <a:r>
              <a:rPr lang="en-US" altLang="en-US" sz="2400" i="1" dirty="0"/>
              <a:t>RS</a:t>
            </a:r>
            <a:r>
              <a:rPr lang="en-US" altLang="en-US" sz="2400" dirty="0"/>
              <a:t> </a:t>
            </a:r>
            <a:r>
              <a:rPr lang="zh-CN" altLang="en-US" sz="2400" dirty="0"/>
              <a:t>和</a:t>
            </a:r>
            <a:r>
              <a:rPr lang="en-US" altLang="en-US" sz="2400" i="1" dirty="0"/>
              <a:t>RD </a:t>
            </a:r>
            <a:r>
              <a:rPr lang="zh-CN" altLang="en-US" sz="2400" i="1" dirty="0"/>
              <a:t>曲线的同时移动</a:t>
            </a:r>
            <a:endParaRPr lang="en-US" altLang="en-US" sz="2400" i="1" dirty="0"/>
          </a:p>
          <a:p>
            <a:pPr lvl="1">
              <a:spcBef>
                <a:spcPts val="1200"/>
              </a:spcBef>
            </a:pPr>
            <a:r>
              <a:rPr lang="zh-CN" altLang="en-US" sz="2400" dirty="0">
                <a:latin typeface="华文仿宋" panose="02010600040101010101" pitchFamily="2" charset="-122"/>
                <a:ea typeface="华文仿宋" panose="02010600040101010101" pitchFamily="2" charset="-122"/>
              </a:rPr>
              <a:t>关税对相对需求和相对供求的影响</a:t>
            </a:r>
            <a:endParaRPr lang="en-US" altLang="zh-CN" sz="2400" dirty="0">
              <a:latin typeface="华文仿宋" panose="02010600040101010101" pitchFamily="2" charset="-122"/>
              <a:ea typeface="华文仿宋" panose="02010600040101010101" pitchFamily="2" charset="-122"/>
            </a:endParaRPr>
          </a:p>
          <a:p>
            <a:pPr lvl="1">
              <a:spcBef>
                <a:spcPts val="1200"/>
              </a:spcBef>
            </a:pPr>
            <a:r>
              <a:rPr lang="zh-CN" altLang="en-US" sz="2400" dirty="0">
                <a:latin typeface="华文仿宋" panose="02010600040101010101" pitchFamily="2" charset="-122"/>
                <a:ea typeface="华文仿宋" panose="02010600040101010101" pitchFamily="2" charset="-122"/>
              </a:rPr>
              <a:t>出口补贴的效应</a:t>
            </a:r>
            <a:endParaRPr lang="en-US" altLang="zh-CN" sz="2400" dirty="0">
              <a:latin typeface="华文仿宋" panose="02010600040101010101" pitchFamily="2" charset="-122"/>
              <a:ea typeface="华文仿宋" panose="02010600040101010101" pitchFamily="2" charset="-122"/>
            </a:endParaRPr>
          </a:p>
          <a:p>
            <a:pPr lvl="1">
              <a:spcBef>
                <a:spcPts val="1200"/>
              </a:spcBef>
            </a:pPr>
            <a:r>
              <a:rPr lang="zh-CN" altLang="en-US" sz="2400" dirty="0">
                <a:latin typeface="华文仿宋" panose="02010600040101010101" pitchFamily="2" charset="-122"/>
                <a:ea typeface="华文仿宋" panose="02010600040101010101" pitchFamily="2" charset="-122"/>
              </a:rPr>
              <a:t>贸易条件效应的含义：谁赢谁输？</a:t>
            </a:r>
            <a:endParaRPr lang="en-US" altLang="en-US" sz="2400" dirty="0">
              <a:latin typeface="华文仿宋" panose="02010600040101010101" pitchFamily="2" charset="-122"/>
              <a:ea typeface="华文仿宋" panose="02010600040101010101" pitchFamily="2" charset="-122"/>
            </a:endParaRPr>
          </a:p>
          <a:p>
            <a:pPr marL="457200" lvl="1" indent="-457200">
              <a:spcBef>
                <a:spcPts val="1200"/>
              </a:spcBef>
              <a:buSzPct val="100000"/>
              <a:buFont typeface="+mj-lt"/>
              <a:buAutoNum type="arabicPeriod" startAt="3"/>
            </a:pPr>
            <a:r>
              <a:rPr lang="zh-CN" altLang="en-US" sz="2400" dirty="0"/>
              <a:t>国际借贷</a:t>
            </a:r>
            <a:endParaRPr lang="en-US" altLang="en-US" sz="2400" dirty="0"/>
          </a:p>
        </p:txBody>
      </p:sp>
    </p:spTree>
    <p:extLst>
      <p:ext uri="{BB962C8B-B14F-4D97-AF65-F5344CB8AC3E}">
        <p14:creationId xmlns:p14="http://schemas.microsoft.com/office/powerpoint/2010/main" val="1728483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851428"/>
          </a:xfrm>
        </p:spPr>
        <p:txBody>
          <a:bodyPr/>
          <a:lstStyle/>
          <a:p>
            <a:r>
              <a:rPr lang="zh-CN" altLang="en-US" sz="3600" dirty="0">
                <a:latin typeface="+mn-ea"/>
                <a:ea typeface="+mn-ea"/>
              </a:rPr>
              <a:t>经济增长的效应 </a:t>
            </a:r>
            <a:r>
              <a:rPr lang="en-US" altLang="en-US" sz="2000" b="0" dirty="0">
                <a:ea typeface="ヒラギノ角ゴ Pro W3" pitchFamily="-84" charset="-128"/>
              </a:rPr>
              <a:t>(3 of 3)</a:t>
            </a:r>
            <a:endParaRPr lang="en-IN" sz="2000" b="0" dirty="0"/>
          </a:p>
        </p:txBody>
      </p:sp>
      <p:sp>
        <p:nvSpPr>
          <p:cNvPr id="3" name="Content Placeholder 2"/>
          <p:cNvSpPr>
            <a:spLocks noGrp="1"/>
          </p:cNvSpPr>
          <p:nvPr>
            <p:ph idx="1"/>
          </p:nvPr>
        </p:nvSpPr>
        <p:spPr>
          <a:xfrm>
            <a:off x="457200" y="1295400"/>
            <a:ext cx="8229600" cy="5105400"/>
          </a:xfrm>
        </p:spPr>
        <p:txBody>
          <a:bodyPr/>
          <a:lstStyle/>
          <a:p>
            <a:r>
              <a:rPr lang="zh-CN" altLang="en-US" sz="2400" b="1" dirty="0">
                <a:solidFill>
                  <a:srgbClr val="FF0000"/>
                </a:solidFill>
                <a:latin typeface="+mn-ea"/>
              </a:rPr>
              <a:t>出口偏向型增长</a:t>
            </a:r>
            <a:r>
              <a:rPr lang="zh-CN" altLang="en-US" sz="2400" dirty="0">
                <a:latin typeface="+mn-ea"/>
              </a:rPr>
              <a:t>是指在一个国家的增长使得生产可能性边界的扩张偏向于出口部门。</a:t>
            </a:r>
            <a:endParaRPr lang="en-US" altLang="ja-JP" sz="2400" dirty="0">
              <a:latin typeface="+mn-ea"/>
            </a:endParaRPr>
          </a:p>
          <a:p>
            <a:pPr lvl="1"/>
            <a:r>
              <a:rPr lang="zh-CN" altLang="en-US" sz="2400" dirty="0">
                <a:latin typeface="+mn-ea"/>
              </a:rPr>
              <a:t>出口偏向型增长往往会</a:t>
            </a:r>
            <a:r>
              <a:rPr lang="zh-CN" altLang="en-US" sz="2400" i="1" dirty="0">
                <a:solidFill>
                  <a:srgbClr val="99008C"/>
                </a:solidFill>
                <a:latin typeface="+mn-ea"/>
              </a:rPr>
              <a:t>恶化一国的贸易条件</a:t>
            </a:r>
            <a:r>
              <a:rPr lang="zh-CN" altLang="en-US" sz="2400" dirty="0">
                <a:latin typeface="+mn-ea"/>
              </a:rPr>
              <a:t>，降低其福利，增加外国的福利。</a:t>
            </a:r>
            <a:r>
              <a:rPr lang="en-US" altLang="ja-JP" sz="2400" dirty="0">
                <a:latin typeface="+mn-ea"/>
                <a:sym typeface="Wingdings" panose="05000000000000000000" pitchFamily="2" charset="2"/>
              </a:rPr>
              <a:t>  </a:t>
            </a:r>
            <a:r>
              <a:rPr lang="zh-CN" altLang="en-US" sz="2400" dirty="0">
                <a:latin typeface="+mn-ea"/>
                <a:sym typeface="Wingdings" panose="05000000000000000000" pitchFamily="2" charset="2"/>
              </a:rPr>
              <a:t>有利于</a:t>
            </a:r>
            <a:r>
              <a:rPr lang="zh-CN" altLang="en-US" sz="2400" dirty="0">
                <a:latin typeface="+mn-ea"/>
              </a:rPr>
              <a:t>世界其他国家</a:t>
            </a:r>
            <a:endParaRPr lang="en-US" altLang="en-US" sz="2400" dirty="0">
              <a:latin typeface="+mn-ea"/>
            </a:endParaRPr>
          </a:p>
          <a:p>
            <a:r>
              <a:rPr lang="zh-CN" altLang="en-US" sz="2400" b="1" dirty="0">
                <a:solidFill>
                  <a:srgbClr val="FF0000"/>
                </a:solidFill>
                <a:latin typeface="+mn-ea"/>
              </a:rPr>
              <a:t>进口偏向型增长</a:t>
            </a:r>
            <a:r>
              <a:rPr lang="zh-CN" altLang="en-US" sz="2400" dirty="0">
                <a:latin typeface="+mn-ea"/>
              </a:rPr>
              <a:t>是指在一个国家的增长使得生产可能性边界的扩张偏向于进口部门。</a:t>
            </a:r>
            <a:endParaRPr lang="en-US" altLang="ja-JP" sz="2400" dirty="0">
              <a:latin typeface="+mn-ea"/>
            </a:endParaRPr>
          </a:p>
          <a:p>
            <a:pPr lvl="1"/>
            <a:r>
              <a:rPr lang="zh-CN" altLang="en-US" sz="2400" dirty="0">
                <a:latin typeface="+mn-ea"/>
              </a:rPr>
              <a:t>进口偏向型增长往往会</a:t>
            </a:r>
            <a:r>
              <a:rPr lang="zh-CN" altLang="en-US" sz="2400" i="1" dirty="0">
                <a:solidFill>
                  <a:srgbClr val="99008C"/>
                </a:solidFill>
                <a:latin typeface="+mn-ea"/>
              </a:rPr>
              <a:t>改善一国的贸易条件</a:t>
            </a:r>
            <a:r>
              <a:rPr lang="zh-CN" altLang="en-US" sz="2400" dirty="0">
                <a:latin typeface="+mn-ea"/>
              </a:rPr>
              <a:t>，增加其福利，降低外国的福利。</a:t>
            </a:r>
            <a:r>
              <a:rPr lang="en-US" altLang="ja-JP" sz="2400" dirty="0">
                <a:latin typeface="+mn-ea"/>
                <a:sym typeface="Wingdings" panose="05000000000000000000" pitchFamily="2" charset="2"/>
              </a:rPr>
              <a:t></a:t>
            </a:r>
            <a:r>
              <a:rPr lang="zh-CN" altLang="en-US" sz="2400" dirty="0">
                <a:latin typeface="+mn-ea"/>
              </a:rPr>
              <a:t>世界其他国家为此付出代价</a:t>
            </a:r>
            <a:endParaRPr lang="en-IN" altLang="zh-CN" sz="2400" dirty="0">
              <a:latin typeface="+mn-ea"/>
            </a:endParaRPr>
          </a:p>
        </p:txBody>
      </p:sp>
      <p:sp>
        <p:nvSpPr>
          <p:cNvPr id="4" name="矩形 3"/>
          <p:cNvSpPr/>
          <p:nvPr/>
        </p:nvSpPr>
        <p:spPr>
          <a:xfrm>
            <a:off x="621632" y="1415637"/>
            <a:ext cx="8077200" cy="4154984"/>
          </a:xfrm>
          <a:prstGeom prst="rect">
            <a:avLst/>
          </a:prstGeom>
          <a:solidFill>
            <a:schemeClr val="accent5">
              <a:lumMod val="20000"/>
              <a:lumOff val="80000"/>
            </a:schemeClr>
          </a:solidFill>
        </p:spPr>
        <p:txBody>
          <a:bodyPr wrap="square">
            <a:spAutoFit/>
          </a:bodyPr>
          <a:lstStyle/>
          <a:p>
            <a:pPr marL="342900" indent="-342900">
              <a:spcBef>
                <a:spcPts val="600"/>
              </a:spcBef>
              <a:spcAft>
                <a:spcPts val="600"/>
              </a:spcAft>
              <a:buFont typeface="Arial" panose="020B0604020202020204" pitchFamily="34" charset="0"/>
              <a:buChar char="•"/>
            </a:pPr>
            <a:r>
              <a:rPr lang="zh-CN" altLang="en-US" sz="2200" dirty="0">
                <a:latin typeface="+mn-ea"/>
              </a:rPr>
              <a:t>关于这两个问题：</a:t>
            </a:r>
            <a:endParaRPr lang="en-US" altLang="en-US" sz="2200" dirty="0">
              <a:ea typeface="ヒラギノ角ゴ Pro W3" pitchFamily="-84" charset="-128"/>
            </a:endParaRPr>
          </a:p>
          <a:p>
            <a:pPr marL="914400" lvl="1" indent="-457200">
              <a:spcBef>
                <a:spcPts val="600"/>
              </a:spcBef>
              <a:spcAft>
                <a:spcPts val="600"/>
              </a:spcAft>
              <a:buFont typeface="Arial" panose="020B0604020202020204" pitchFamily="34" charset="0"/>
              <a:buChar char="•"/>
            </a:pPr>
            <a:r>
              <a:rPr lang="zh-CN" altLang="en-US" sz="2000" dirty="0">
                <a:latin typeface="+mn-ea"/>
              </a:rPr>
              <a:t>其他国家的经济增长对本国是好是坏？</a:t>
            </a:r>
            <a:endParaRPr lang="en-US" altLang="en-US" sz="2200" dirty="0">
              <a:ea typeface="ヒラギノ角ゴ Pro W3" pitchFamily="-84" charset="-128"/>
            </a:endParaRPr>
          </a:p>
          <a:p>
            <a:pPr marL="914400" lvl="1" indent="-457200">
              <a:spcBef>
                <a:spcPts val="600"/>
              </a:spcBef>
              <a:spcAft>
                <a:spcPts val="600"/>
              </a:spcAft>
              <a:buFont typeface="Arial" panose="020B0604020202020204" pitchFamily="34" charset="0"/>
              <a:buChar char="•"/>
            </a:pPr>
            <a:r>
              <a:rPr lang="zh-CN" altLang="en-US" sz="2000" dirty="0">
                <a:latin typeface="+mn-ea"/>
              </a:rPr>
              <a:t>当一个国家已融入世界经济时，其国内的经济增长会给本国带来更多还是更少的利益？</a:t>
            </a:r>
            <a:endParaRPr lang="en-US" altLang="en-US" sz="2200" dirty="0">
              <a:ea typeface="ヒラギノ角ゴ Pro W3" pitchFamily="-84" charset="-128"/>
            </a:endParaRPr>
          </a:p>
          <a:p>
            <a:pPr marL="285750" indent="-285750">
              <a:spcBef>
                <a:spcPts val="600"/>
              </a:spcBef>
              <a:spcAft>
                <a:spcPts val="600"/>
              </a:spcAft>
              <a:buFont typeface="Arial" panose="020B0604020202020204" pitchFamily="34" charset="0"/>
              <a:buChar char="•"/>
            </a:pPr>
            <a:r>
              <a:rPr lang="zh-CN" altLang="en-US" sz="2200" dirty="0">
                <a:solidFill>
                  <a:srgbClr val="FF0000"/>
                </a:solidFill>
              </a:rPr>
              <a:t>答案取决于</a:t>
            </a:r>
            <a:r>
              <a:rPr lang="zh-CN" altLang="en-US" sz="2200" b="1" i="1" dirty="0">
                <a:solidFill>
                  <a:srgbClr val="FF0000"/>
                </a:solidFill>
              </a:rPr>
              <a:t>偏向型增长</a:t>
            </a:r>
            <a:r>
              <a:rPr lang="en-US" altLang="zh-CN" sz="2200" b="1" i="1" dirty="0">
                <a:solidFill>
                  <a:srgbClr val="FF0000"/>
                </a:solidFill>
              </a:rPr>
              <a:t> </a:t>
            </a:r>
          </a:p>
          <a:p>
            <a:pPr marL="285750" indent="-285750">
              <a:spcBef>
                <a:spcPts val="600"/>
              </a:spcBef>
              <a:spcAft>
                <a:spcPts val="600"/>
              </a:spcAft>
              <a:buFont typeface="Arial" panose="020B0604020202020204" pitchFamily="34" charset="0"/>
              <a:buChar char="•"/>
            </a:pPr>
            <a:r>
              <a:rPr lang="zh-CN" altLang="en-US" sz="2200" dirty="0"/>
              <a:t>世界其他地区的出口偏向型增长对我们有利，改善了我们的贸易条件，而外国的进口偏向型增长则恶化了我们的交易条件。</a:t>
            </a:r>
            <a:endParaRPr lang="en-US" altLang="zh-CN" sz="2200" dirty="0"/>
          </a:p>
          <a:p>
            <a:pPr marL="285750" indent="-285750">
              <a:spcBef>
                <a:spcPts val="600"/>
              </a:spcBef>
              <a:spcAft>
                <a:spcPts val="600"/>
              </a:spcAft>
              <a:buFont typeface="Arial" panose="020B0604020202020204" pitchFamily="34" charset="0"/>
              <a:buChar char="•"/>
            </a:pPr>
            <a:r>
              <a:rPr lang="zh-CN" altLang="en-US" sz="2200" dirty="0"/>
              <a:t>本国的出口偏向型增长恶化了我们的贸易条件，降低了增长的直接收益，而本国的进口偏向型增长会改善我们的贸易条件，并带来额外的收益。</a:t>
            </a:r>
            <a:endParaRPr lang="en-US" altLang="zh-CN" sz="2200" dirty="0"/>
          </a:p>
        </p:txBody>
      </p:sp>
    </p:spTree>
    <p:extLst>
      <p:ext uri="{BB962C8B-B14F-4D97-AF65-F5344CB8AC3E}">
        <p14:creationId xmlns:p14="http://schemas.microsoft.com/office/powerpoint/2010/main" val="73129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800" dirty="0">
                <a:latin typeface="+mn-ea"/>
                <a:ea typeface="+mn-ea"/>
              </a:rPr>
              <a:t>案例分析</a:t>
            </a:r>
            <a:r>
              <a:rPr lang="en-US" altLang="en-US" sz="2800" dirty="0">
                <a:latin typeface="+mn-ea"/>
                <a:ea typeface="+mn-ea"/>
              </a:rPr>
              <a:t>: </a:t>
            </a:r>
            <a:r>
              <a:rPr lang="zh-CN" altLang="en-US" sz="2800" dirty="0">
                <a:latin typeface="+mn-ea"/>
                <a:ea typeface="+mn-ea"/>
              </a:rPr>
              <a:t>新兴工业化国家和地区的经济增长损害了发达国家的利益吗</a:t>
            </a:r>
            <a:r>
              <a:rPr lang="en-US" altLang="en-US" sz="2800" dirty="0">
                <a:latin typeface="+mn-ea"/>
                <a:ea typeface="+mn-ea"/>
              </a:rPr>
              <a:t>? </a:t>
            </a:r>
            <a:r>
              <a:rPr lang="en-US" altLang="en-US" sz="2000" b="0" dirty="0">
                <a:latin typeface="+mn-ea"/>
                <a:ea typeface="+mn-ea"/>
              </a:rPr>
              <a:t>(1 of 3)</a:t>
            </a:r>
            <a:endParaRPr lang="en-IN" sz="2000" b="0" dirty="0">
              <a:latin typeface="+mn-ea"/>
              <a:ea typeface="+mn-ea"/>
            </a:endParaRPr>
          </a:p>
        </p:txBody>
      </p:sp>
      <p:sp>
        <p:nvSpPr>
          <p:cNvPr id="3" name="Content Placeholder 2"/>
          <p:cNvSpPr>
            <a:spLocks noGrp="1"/>
          </p:cNvSpPr>
          <p:nvPr>
            <p:ph idx="1"/>
          </p:nvPr>
        </p:nvSpPr>
        <p:spPr>
          <a:xfrm>
            <a:off x="457200" y="1600200"/>
            <a:ext cx="8001000" cy="4525963"/>
          </a:xfrm>
        </p:spPr>
        <p:txBody>
          <a:bodyPr/>
          <a:lstStyle/>
          <a:p>
            <a:r>
              <a:rPr lang="zh-CN" altLang="en-US" sz="2400" dirty="0"/>
              <a:t>随着美国主要贸易伙伴（如中国）经历了快速增长，美国的贸易条件恶化了吗？</a:t>
            </a:r>
            <a:endParaRPr lang="en-US" altLang="zh-CN" sz="2400" dirty="0"/>
          </a:p>
          <a:p>
            <a:r>
              <a:rPr lang="zh-CN" altLang="en-US" sz="2400" dirty="0"/>
              <a:t>标准贸易模型预测，</a:t>
            </a:r>
            <a:r>
              <a:rPr lang="zh-CN" altLang="en-US" sz="2400" b="1" dirty="0"/>
              <a:t>如果</a:t>
            </a:r>
            <a:r>
              <a:rPr lang="zh-CN" altLang="en-US" sz="2400" dirty="0"/>
              <a:t>中国的增长主要是</a:t>
            </a:r>
            <a:r>
              <a:rPr lang="zh-CN" altLang="en-US" sz="2400" b="1" dirty="0"/>
              <a:t>进口偏向型</a:t>
            </a:r>
            <a:r>
              <a:rPr lang="zh-CN" altLang="en-US" sz="2400" dirty="0"/>
              <a:t>的，那么那些与美国出口相竞争的行业的增长将降低美国的贸易条件。</a:t>
            </a:r>
            <a:endParaRPr lang="en-US" altLang="en-US" sz="2400" dirty="0">
              <a:ea typeface="ヒラギノ角ゴ Pro W3" pitchFamily="-84" charset="-128"/>
            </a:endParaRPr>
          </a:p>
          <a:p>
            <a:pPr lvl="1"/>
            <a:r>
              <a:rPr lang="zh-CN" altLang="en-US" sz="2400" dirty="0"/>
              <a:t>这将代表美国的总收入损失。</a:t>
            </a:r>
            <a:endParaRPr lang="en-US" altLang="zh-CN" sz="2400" dirty="0"/>
          </a:p>
          <a:p>
            <a:pPr lvl="1"/>
            <a:endParaRPr lang="en-US" sz="2400" dirty="0"/>
          </a:p>
        </p:txBody>
      </p:sp>
    </p:spTree>
    <p:extLst>
      <p:ext uri="{BB962C8B-B14F-4D97-AF65-F5344CB8AC3E}">
        <p14:creationId xmlns:p14="http://schemas.microsoft.com/office/powerpoint/2010/main" val="2486128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26523"/>
          </a:xfrm>
        </p:spPr>
        <p:txBody>
          <a:bodyPr/>
          <a:lstStyle/>
          <a:p>
            <a:r>
              <a:rPr lang="zh-CN" altLang="en-US" sz="2400" dirty="0">
                <a:latin typeface="+mn-ea"/>
                <a:ea typeface="+mn-ea"/>
              </a:rPr>
              <a:t>图</a:t>
            </a:r>
            <a:r>
              <a:rPr lang="en-US" altLang="en-US" sz="2400" dirty="0">
                <a:latin typeface="+mn-ea"/>
                <a:ea typeface="+mn-ea"/>
              </a:rPr>
              <a:t> 6.9 </a:t>
            </a:r>
            <a:r>
              <a:rPr lang="zh-CN" altLang="en-US" sz="2400" dirty="0">
                <a:latin typeface="+mn-ea"/>
                <a:ea typeface="+mn-ea"/>
              </a:rPr>
              <a:t>美国和中国贸易条件的变化</a:t>
            </a:r>
            <a:endParaRPr lang="en-IN" sz="2400" dirty="0">
              <a:latin typeface="+mn-ea"/>
              <a:ea typeface="+mn-ea"/>
            </a:endParaRPr>
          </a:p>
        </p:txBody>
      </p:sp>
      <p:sp>
        <p:nvSpPr>
          <p:cNvPr id="3" name="Content Placeholder 2"/>
          <p:cNvSpPr>
            <a:spLocks noGrp="1"/>
          </p:cNvSpPr>
          <p:nvPr>
            <p:ph idx="1"/>
          </p:nvPr>
        </p:nvSpPr>
        <p:spPr>
          <a:xfrm>
            <a:off x="228600" y="6406622"/>
            <a:ext cx="8229600" cy="379753"/>
          </a:xfrm>
          <a:solidFill>
            <a:schemeClr val="bg1"/>
          </a:solidFill>
        </p:spPr>
        <p:txBody>
          <a:bodyPr/>
          <a:lstStyle/>
          <a:p>
            <a:pPr marL="0" indent="0">
              <a:buNone/>
            </a:pPr>
            <a:r>
              <a:rPr lang="en-US" sz="2200" b="1" dirty="0"/>
              <a:t>Source: </a:t>
            </a:r>
            <a:r>
              <a:rPr lang="en-US" sz="2200" dirty="0"/>
              <a:t>World Development Indicators, World Bank.</a:t>
            </a:r>
            <a:endParaRPr lang="en-IN" sz="2200" dirty="0"/>
          </a:p>
        </p:txBody>
      </p:sp>
      <p:pic>
        <p:nvPicPr>
          <p:cNvPr id="4" name="Picture 3" descr="A double line graph of the terms of trade between China and the United States plots the terms of trade versus years 1980 to 2014.  The plot for U S generally rises from (1981, 95) to (1995, 105), and then generally falls through (2008, 97) and (2014, 98). After a brief rise, the plot for China falls steeply from (1981, 120) to (1986, 85). It then generally rises through (1989, 103) to (1998, 110), and then generally falls through (2008, 90) and (2014, 85). All values estim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289" y="1158676"/>
            <a:ext cx="7390943" cy="5247946"/>
          </a:xfrm>
          <a:prstGeom prst="rect">
            <a:avLst/>
          </a:prstGeom>
        </p:spPr>
      </p:pic>
      <p:sp>
        <p:nvSpPr>
          <p:cNvPr id="5" name="矩形 4"/>
          <p:cNvSpPr/>
          <p:nvPr/>
        </p:nvSpPr>
        <p:spPr>
          <a:xfrm>
            <a:off x="3048000" y="1126179"/>
            <a:ext cx="5638800" cy="1015663"/>
          </a:xfrm>
          <a:prstGeom prst="rect">
            <a:avLst/>
          </a:prstGeom>
          <a:solidFill>
            <a:schemeClr val="bg1"/>
          </a:solidFill>
        </p:spPr>
        <p:txBody>
          <a:bodyPr wrap="square">
            <a:spAutoFit/>
          </a:bodyPr>
          <a:lstStyle/>
          <a:p>
            <a:pPr marL="342900" indent="-342900">
              <a:buFont typeface="Arial" panose="020B0604020202020204" pitchFamily="34" charset="0"/>
              <a:buChar char="•"/>
            </a:pPr>
            <a:r>
              <a:rPr lang="zh-CN" altLang="en-US" sz="2000" dirty="0">
                <a:latin typeface="+mn-ea"/>
              </a:rPr>
              <a:t>数据表明，美国贸易条件的变化很小，过去几十年没有明显的变化趋势。</a:t>
            </a:r>
            <a:endParaRPr lang="en-US" altLang="zh-CN" sz="2000" dirty="0">
              <a:latin typeface="+mn-ea"/>
            </a:endParaRPr>
          </a:p>
          <a:p>
            <a:pPr marL="342900" indent="-342900">
              <a:buFont typeface="Arial" panose="020B0604020202020204" pitchFamily="34" charset="0"/>
              <a:buChar char="•"/>
            </a:pPr>
            <a:r>
              <a:rPr lang="en-US" altLang="zh-CN" sz="2000" dirty="0">
                <a:latin typeface="+mn-ea"/>
              </a:rPr>
              <a:t>2014</a:t>
            </a:r>
            <a:r>
              <a:rPr lang="zh-CN" altLang="en-US" sz="2000" dirty="0">
                <a:latin typeface="+mn-ea"/>
              </a:rPr>
              <a:t>年美国的贸易条件基本上与</a:t>
            </a:r>
            <a:r>
              <a:rPr lang="en-US" altLang="zh-CN" sz="2000" dirty="0">
                <a:latin typeface="+mn-ea"/>
              </a:rPr>
              <a:t>1980</a:t>
            </a:r>
            <a:r>
              <a:rPr lang="zh-CN" altLang="en-US" sz="2000" dirty="0">
                <a:latin typeface="+mn-ea"/>
              </a:rPr>
              <a:t>年持平。</a:t>
            </a:r>
            <a:endParaRPr lang="en-US" altLang="en-US" sz="2000" dirty="0">
              <a:latin typeface="+mn-ea"/>
            </a:endParaRPr>
          </a:p>
        </p:txBody>
      </p:sp>
      <p:cxnSp>
        <p:nvCxnSpPr>
          <p:cNvPr id="7" name="直接箭头连接符 6"/>
          <p:cNvCxnSpPr>
            <a:cxnSpLocks/>
          </p:cNvCxnSpPr>
          <p:nvPr/>
        </p:nvCxnSpPr>
        <p:spPr>
          <a:xfrm flipH="1">
            <a:off x="6781800" y="2174339"/>
            <a:ext cx="533400" cy="14070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981200" y="4457506"/>
            <a:ext cx="4343400" cy="1015663"/>
          </a:xfrm>
          <a:prstGeom prst="rect">
            <a:avLst/>
          </a:prstGeom>
        </p:spPr>
        <p:txBody>
          <a:bodyPr wrap="square">
            <a:spAutoFit/>
          </a:bodyPr>
          <a:lstStyle/>
          <a:p>
            <a:pPr marL="342900" indent="-342900">
              <a:buFont typeface="Arial" panose="020B0604020202020204" pitchFamily="34" charset="0"/>
              <a:buChar char="•"/>
            </a:pPr>
            <a:r>
              <a:rPr lang="zh-CN" altLang="en-US" sz="2000" dirty="0">
                <a:latin typeface="+mn-ea"/>
              </a:rPr>
              <a:t>在过去十年中，中国的贸易条件恶化，这表明最近的增长可能是出口偏向型的。</a:t>
            </a:r>
            <a:endParaRPr lang="en-IN" altLang="zh-CN" sz="2000" dirty="0">
              <a:latin typeface="+mn-ea"/>
            </a:endParaRPr>
          </a:p>
        </p:txBody>
      </p:sp>
      <p:cxnSp>
        <p:nvCxnSpPr>
          <p:cNvPr id="9" name="直接箭头连接符 8"/>
          <p:cNvCxnSpPr/>
          <p:nvPr/>
        </p:nvCxnSpPr>
        <p:spPr>
          <a:xfrm flipV="1">
            <a:off x="4343400" y="3782649"/>
            <a:ext cx="609600" cy="674857"/>
          </a:xfrm>
          <a:prstGeom prst="straightConnector1">
            <a:avLst/>
          </a:prstGeom>
          <a:ln w="38100">
            <a:solidFill>
              <a:srgbClr val="00158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918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zh-CN" altLang="en-US" sz="2800" dirty="0">
                <a:latin typeface="+mn-ea"/>
                <a:ea typeface="+mn-ea"/>
              </a:rPr>
              <a:t>案例分析</a:t>
            </a:r>
            <a:r>
              <a:rPr lang="en-US" altLang="en-US" sz="2800" dirty="0">
                <a:latin typeface="+mn-ea"/>
                <a:ea typeface="+mn-ea"/>
              </a:rPr>
              <a:t>: </a:t>
            </a:r>
            <a:r>
              <a:rPr lang="zh-CN" altLang="en-US" sz="2800" dirty="0">
                <a:latin typeface="+mn-ea"/>
                <a:ea typeface="+mn-ea"/>
              </a:rPr>
              <a:t>新兴工业化国家和地区的经济增长损害了发达国家的利益吗</a:t>
            </a:r>
            <a:r>
              <a:rPr lang="en-US" altLang="en-US" sz="2800" dirty="0">
                <a:latin typeface="+mn-ea"/>
                <a:ea typeface="+mn-ea"/>
              </a:rPr>
              <a:t>?</a:t>
            </a:r>
            <a:r>
              <a:rPr lang="en-US" altLang="en-US" sz="2800" dirty="0">
                <a:ea typeface="ヒラギノ角ゴ Pro W3" pitchFamily="-84" charset="-128"/>
              </a:rPr>
              <a:t> </a:t>
            </a:r>
            <a:r>
              <a:rPr lang="en-US" altLang="en-US" sz="2000" b="0" dirty="0">
                <a:ea typeface="ヒラギノ角ゴ Pro W3" pitchFamily="-84" charset="-128"/>
              </a:rPr>
              <a:t>(3 of 3)</a:t>
            </a:r>
            <a:endParaRPr lang="en-IN" sz="2000" b="0" dirty="0"/>
          </a:p>
        </p:txBody>
      </p:sp>
      <p:sp>
        <p:nvSpPr>
          <p:cNvPr id="3" name="Content Placeholder 2"/>
          <p:cNvSpPr>
            <a:spLocks noGrp="1"/>
          </p:cNvSpPr>
          <p:nvPr>
            <p:ph idx="1"/>
          </p:nvPr>
        </p:nvSpPr>
        <p:spPr>
          <a:xfrm>
            <a:off x="457200" y="1600200"/>
            <a:ext cx="8077200" cy="3068529"/>
          </a:xfrm>
        </p:spPr>
        <p:txBody>
          <a:bodyPr/>
          <a:lstStyle/>
          <a:p>
            <a:r>
              <a:rPr lang="zh-CN" altLang="en-US" sz="2400" dirty="0"/>
              <a:t>与美国一样，大多数发达国家的贸易条件往往会出现</a:t>
            </a:r>
            <a:r>
              <a:rPr lang="zh-CN" altLang="en-US" sz="2400" i="1" dirty="0">
                <a:solidFill>
                  <a:srgbClr val="82007C"/>
                </a:solidFill>
              </a:rPr>
              <a:t>轻微波动</a:t>
            </a:r>
            <a:r>
              <a:rPr lang="zh-CN" altLang="en-US" sz="2400" dirty="0"/>
              <a:t>，每年大约</a:t>
            </a:r>
            <a:r>
              <a:rPr lang="en-US" altLang="zh-CN" sz="2400" dirty="0"/>
              <a:t>1%</a:t>
            </a:r>
            <a:r>
              <a:rPr lang="zh-CN" altLang="en-US" sz="2400" dirty="0"/>
              <a:t>或更少（平均）。</a:t>
            </a:r>
            <a:endParaRPr lang="en-US" altLang="zh-CN" sz="2400" dirty="0"/>
          </a:p>
          <a:p>
            <a:r>
              <a:rPr lang="zh-CN" altLang="en-US" sz="2400" dirty="0"/>
              <a:t>一些发展中国家的出口主要集中在矿产和农业部门。</a:t>
            </a:r>
            <a:endParaRPr lang="en-US" sz="2400" dirty="0"/>
          </a:p>
          <a:p>
            <a:pPr lvl="1"/>
            <a:r>
              <a:rPr lang="zh-CN" altLang="en-US" sz="2400" dirty="0"/>
              <a:t>这些商品在世界市场上的价格</a:t>
            </a:r>
            <a:r>
              <a:rPr lang="zh-CN" altLang="en-US" sz="2400" i="1" dirty="0">
                <a:solidFill>
                  <a:srgbClr val="82007C"/>
                </a:solidFill>
              </a:rPr>
              <a:t>非常不稳定</a:t>
            </a:r>
            <a:r>
              <a:rPr lang="zh-CN" altLang="en-US" sz="2400" dirty="0"/>
              <a:t>，导致贸易条件的大幅波动。</a:t>
            </a:r>
            <a:endParaRPr lang="en-US" altLang="zh-CN" sz="2400" dirty="0"/>
          </a:p>
          <a:p>
            <a:pPr lvl="1"/>
            <a:r>
              <a:rPr lang="zh-CN" altLang="en-US" sz="2400" dirty="0"/>
              <a:t>这些波动反过来转化为国家福利的重大变化。</a:t>
            </a:r>
            <a:endParaRPr lang="en-US" sz="2400" dirty="0"/>
          </a:p>
        </p:txBody>
      </p:sp>
      <p:pic>
        <p:nvPicPr>
          <p:cNvPr id="38914" name="Picture 2" descr="âcrude oil price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03" y="39439"/>
            <a:ext cx="5201270" cy="3636518"/>
          </a:xfrm>
          <a:prstGeom prst="rect">
            <a:avLst/>
          </a:prstGeom>
          <a:noFill/>
          <a:extLst>
            <a:ext uri="{909E8E84-426E-40DD-AFC4-6F175D3DCCD1}">
              <a14:hiddenFill xmlns:a14="http://schemas.microsoft.com/office/drawing/2010/main">
                <a:solidFill>
                  <a:srgbClr val="FFFFFF"/>
                </a:solidFill>
              </a14:hiddenFill>
            </a:ext>
          </a:extLst>
        </p:spPr>
      </p:pic>
      <p:pic>
        <p:nvPicPr>
          <p:cNvPr id="38918" name="Picture 6" descr="ârubber prices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97" y="622660"/>
            <a:ext cx="5492195" cy="30941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AC3CADE2-82E6-9567-AC08-2E4C8A585073}"/>
              </a:ext>
            </a:extLst>
          </p:cNvPr>
          <p:cNvSpPr txBox="1">
            <a:spLocks noChangeArrowheads="1"/>
          </p:cNvSpPr>
          <p:nvPr/>
        </p:nvSpPr>
        <p:spPr>
          <a:xfrm>
            <a:off x="687388" y="4344671"/>
            <a:ext cx="7772400" cy="668338"/>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lvl="1" algn="ctr">
              <a:buFont typeface="Wingdings" panose="05000000000000000000" pitchFamily="2" charset="2"/>
              <a:buNone/>
            </a:pPr>
            <a:r>
              <a:rPr lang="zh-CN" altLang="en-US" sz="1800" b="1" dirty="0">
                <a:solidFill>
                  <a:srgbClr val="007FA3"/>
                </a:solidFill>
              </a:rPr>
              <a:t>表</a:t>
            </a:r>
            <a:r>
              <a:rPr lang="en-US" altLang="zh-CN" sz="1800" b="1" dirty="0">
                <a:solidFill>
                  <a:srgbClr val="007FA3"/>
                </a:solidFill>
              </a:rPr>
              <a:t>6-1 </a:t>
            </a:r>
            <a:r>
              <a:rPr lang="zh-CN" altLang="en-US" sz="1800" b="1" dirty="0">
                <a:solidFill>
                  <a:srgbClr val="007FA3"/>
                </a:solidFill>
              </a:rPr>
              <a:t>贸易条件的年均百分比变化</a:t>
            </a:r>
          </a:p>
        </p:txBody>
      </p:sp>
      <p:sp>
        <p:nvSpPr>
          <p:cNvPr id="4" name="Line 12">
            <a:extLst>
              <a:ext uri="{FF2B5EF4-FFF2-40B4-BE49-F238E27FC236}">
                <a16:creationId xmlns:a16="http://schemas.microsoft.com/office/drawing/2014/main" id="{88A6C31A-E2D6-11C1-DE56-890533DD5F32}"/>
              </a:ext>
            </a:extLst>
          </p:cNvPr>
          <p:cNvSpPr>
            <a:spLocks noChangeShapeType="1"/>
          </p:cNvSpPr>
          <p:nvPr/>
        </p:nvSpPr>
        <p:spPr bwMode="auto">
          <a:xfrm>
            <a:off x="684213" y="5010150"/>
            <a:ext cx="7777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Text Box 14">
            <a:extLst>
              <a:ext uri="{FF2B5EF4-FFF2-40B4-BE49-F238E27FC236}">
                <a16:creationId xmlns:a16="http://schemas.microsoft.com/office/drawing/2014/main" id="{026892AB-162C-7726-A35B-31A51FEF95D6}"/>
              </a:ext>
            </a:extLst>
          </p:cNvPr>
          <p:cNvSpPr txBox="1">
            <a:spLocks noChangeArrowheads="1"/>
          </p:cNvSpPr>
          <p:nvPr/>
        </p:nvSpPr>
        <p:spPr bwMode="auto">
          <a:xfrm>
            <a:off x="4860925" y="4649787"/>
            <a:ext cx="1439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800" b="1" dirty="0">
                <a:latin typeface="Times New Roman" panose="02020603050405020304" pitchFamily="18" charset="0"/>
              </a:rPr>
              <a:t>1983-1992</a:t>
            </a:r>
          </a:p>
        </p:txBody>
      </p:sp>
      <p:sp>
        <p:nvSpPr>
          <p:cNvPr id="7" name="Text Box 15">
            <a:extLst>
              <a:ext uri="{FF2B5EF4-FFF2-40B4-BE49-F238E27FC236}">
                <a16:creationId xmlns:a16="http://schemas.microsoft.com/office/drawing/2014/main" id="{7533905F-C19B-9AC7-0ED8-73714554A7A7}"/>
              </a:ext>
            </a:extLst>
          </p:cNvPr>
          <p:cNvSpPr txBox="1">
            <a:spLocks noChangeArrowheads="1"/>
          </p:cNvSpPr>
          <p:nvPr/>
        </p:nvSpPr>
        <p:spPr bwMode="auto">
          <a:xfrm>
            <a:off x="6659563" y="4643437"/>
            <a:ext cx="1439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800" b="1" dirty="0">
                <a:latin typeface="Times New Roman" panose="02020603050405020304" pitchFamily="18" charset="0"/>
              </a:rPr>
              <a:t>1993-2002</a:t>
            </a:r>
          </a:p>
        </p:txBody>
      </p:sp>
      <p:sp>
        <p:nvSpPr>
          <p:cNvPr id="8" name="Text Box 16">
            <a:extLst>
              <a:ext uri="{FF2B5EF4-FFF2-40B4-BE49-F238E27FC236}">
                <a16:creationId xmlns:a16="http://schemas.microsoft.com/office/drawing/2014/main" id="{562965D7-582B-679B-1F20-DCE0A4DE4B19}"/>
              </a:ext>
            </a:extLst>
          </p:cNvPr>
          <p:cNvSpPr txBox="1">
            <a:spLocks noChangeArrowheads="1"/>
          </p:cNvSpPr>
          <p:nvPr/>
        </p:nvSpPr>
        <p:spPr bwMode="auto">
          <a:xfrm>
            <a:off x="636224" y="5007105"/>
            <a:ext cx="7775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800" dirty="0">
                <a:latin typeface="Arial" panose="020B0604020202020204" pitchFamily="34" charset="0"/>
                <a:ea typeface="黑体" panose="02010609060101010101" pitchFamily="49" charset="-122"/>
              </a:rPr>
              <a:t>发达国家                                                         </a:t>
            </a:r>
            <a:r>
              <a:rPr lang="en-US" altLang="zh-CN" sz="1800" dirty="0">
                <a:latin typeface="Times New Roman" panose="02020603050405020304" pitchFamily="18" charset="0"/>
                <a:ea typeface="黑体" panose="02010609060101010101" pitchFamily="49" charset="-122"/>
              </a:rPr>
              <a:t>1.1                           0.1</a:t>
            </a:r>
            <a:endParaRPr lang="en-US" altLang="zh-CN" sz="1800" dirty="0">
              <a:latin typeface="Arial" panose="020B0604020202020204" pitchFamily="34" charset="0"/>
              <a:ea typeface="黑体" panose="02010609060101010101" pitchFamily="49" charset="-122"/>
            </a:endParaRPr>
          </a:p>
        </p:txBody>
      </p:sp>
      <p:sp>
        <p:nvSpPr>
          <p:cNvPr id="9" name="Text Box 17">
            <a:extLst>
              <a:ext uri="{FF2B5EF4-FFF2-40B4-BE49-F238E27FC236}">
                <a16:creationId xmlns:a16="http://schemas.microsoft.com/office/drawing/2014/main" id="{31224CA1-61B9-77DF-168B-D1CC3462C656}"/>
              </a:ext>
            </a:extLst>
          </p:cNvPr>
          <p:cNvSpPr txBox="1">
            <a:spLocks noChangeArrowheads="1"/>
          </p:cNvSpPr>
          <p:nvPr/>
        </p:nvSpPr>
        <p:spPr bwMode="auto">
          <a:xfrm>
            <a:off x="626376" y="5284917"/>
            <a:ext cx="7775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800" dirty="0">
                <a:latin typeface="Arial" panose="020B0604020202020204" pitchFamily="34" charset="0"/>
                <a:ea typeface="黑体" panose="02010609060101010101" pitchFamily="49" charset="-122"/>
              </a:rPr>
              <a:t>石油出口发展中国家                                      </a:t>
            </a:r>
            <a:r>
              <a:rPr lang="en-US" altLang="zh-CN" sz="1800" dirty="0">
                <a:latin typeface="Times New Roman" panose="02020603050405020304" pitchFamily="18" charset="0"/>
                <a:ea typeface="黑体" panose="02010609060101010101" pitchFamily="49" charset="-122"/>
              </a:rPr>
              <a:t>-7.5                           2.0</a:t>
            </a:r>
            <a:endParaRPr lang="en-US" altLang="zh-CN" sz="1800" dirty="0">
              <a:latin typeface="Arial" panose="020B0604020202020204" pitchFamily="34" charset="0"/>
              <a:ea typeface="黑体" panose="02010609060101010101" pitchFamily="49" charset="-122"/>
            </a:endParaRPr>
          </a:p>
        </p:txBody>
      </p:sp>
      <p:sp>
        <p:nvSpPr>
          <p:cNvPr id="10" name="Text Box 19">
            <a:extLst>
              <a:ext uri="{FF2B5EF4-FFF2-40B4-BE49-F238E27FC236}">
                <a16:creationId xmlns:a16="http://schemas.microsoft.com/office/drawing/2014/main" id="{A8904DF8-D69A-1FDA-C404-523D2A567183}"/>
              </a:ext>
            </a:extLst>
          </p:cNvPr>
          <p:cNvSpPr txBox="1">
            <a:spLocks noChangeArrowheads="1"/>
          </p:cNvSpPr>
          <p:nvPr/>
        </p:nvSpPr>
        <p:spPr bwMode="auto">
          <a:xfrm>
            <a:off x="690515" y="5997491"/>
            <a:ext cx="777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400" dirty="0">
                <a:latin typeface="Arial" panose="020B0604020202020204" pitchFamily="34" charset="0"/>
                <a:ea typeface="黑体" panose="02010609060101010101" pitchFamily="49" charset="-122"/>
              </a:rPr>
              <a:t>资料来源：国际货币基金组织，</a:t>
            </a:r>
            <a:r>
              <a:rPr lang="en-US" altLang="zh-CN" sz="1400" dirty="0">
                <a:latin typeface="Arial" panose="020B0604020202020204" pitchFamily="34" charset="0"/>
                <a:ea typeface="黑体" panose="02010609060101010101" pitchFamily="49" charset="-122"/>
              </a:rPr>
              <a:t>《</a:t>
            </a:r>
            <a:r>
              <a:rPr lang="zh-CN" altLang="en-US" sz="1400" dirty="0">
                <a:latin typeface="Arial" panose="020B0604020202020204" pitchFamily="34" charset="0"/>
                <a:ea typeface="黑体" panose="02010609060101010101" pitchFamily="49" charset="-122"/>
              </a:rPr>
              <a:t>世界经济展望</a:t>
            </a:r>
            <a:r>
              <a:rPr lang="en-US" altLang="zh-CN" sz="1400" dirty="0">
                <a:latin typeface="Arial" panose="020B0604020202020204" pitchFamily="34" charset="0"/>
                <a:ea typeface="黑体" panose="02010609060101010101" pitchFamily="49" charset="-122"/>
              </a:rPr>
              <a:t>》</a:t>
            </a:r>
            <a:r>
              <a:rPr lang="zh-CN" altLang="en-US" sz="1400" dirty="0">
                <a:latin typeface="Arial" panose="020B0604020202020204" pitchFamily="34" charset="0"/>
                <a:ea typeface="黑体" panose="02010609060101010101" pitchFamily="49" charset="-122"/>
              </a:rPr>
              <a:t>，</a:t>
            </a:r>
            <a:r>
              <a:rPr lang="en-US" altLang="zh-CN" sz="1400" dirty="0">
                <a:latin typeface="Arial" panose="020B0604020202020204" pitchFamily="34" charset="0"/>
                <a:ea typeface="黑体" panose="02010609060101010101" pitchFamily="49" charset="-122"/>
              </a:rPr>
              <a:t>2001</a:t>
            </a:r>
            <a:r>
              <a:rPr lang="zh-CN" altLang="en-US" sz="1400" dirty="0">
                <a:latin typeface="Arial" panose="020B0604020202020204" pitchFamily="34" charset="0"/>
                <a:ea typeface="黑体" panose="02010609060101010101" pitchFamily="49" charset="-122"/>
              </a:rPr>
              <a:t>年</a:t>
            </a:r>
            <a:r>
              <a:rPr lang="en-US" altLang="zh-CN" sz="1400" dirty="0">
                <a:latin typeface="Arial" panose="020B0604020202020204" pitchFamily="34" charset="0"/>
                <a:ea typeface="黑体" panose="02010609060101010101" pitchFamily="49" charset="-122"/>
              </a:rPr>
              <a:t>5</a:t>
            </a:r>
            <a:r>
              <a:rPr lang="zh-CN" altLang="en-US" sz="1400" dirty="0">
                <a:latin typeface="Arial" panose="020B0604020202020204" pitchFamily="34" charset="0"/>
                <a:ea typeface="黑体" panose="02010609060101010101" pitchFamily="49" charset="-122"/>
              </a:rPr>
              <a:t>月</a:t>
            </a:r>
          </a:p>
        </p:txBody>
      </p:sp>
      <p:sp>
        <p:nvSpPr>
          <p:cNvPr id="11" name="Line 13">
            <a:extLst>
              <a:ext uri="{FF2B5EF4-FFF2-40B4-BE49-F238E27FC236}">
                <a16:creationId xmlns:a16="http://schemas.microsoft.com/office/drawing/2014/main" id="{7BB374B4-FF52-6028-8828-E6C2F292FA47}"/>
              </a:ext>
            </a:extLst>
          </p:cNvPr>
          <p:cNvSpPr>
            <a:spLocks noChangeShapeType="1"/>
          </p:cNvSpPr>
          <p:nvPr/>
        </p:nvSpPr>
        <p:spPr bwMode="auto">
          <a:xfrm>
            <a:off x="684212" y="5951404"/>
            <a:ext cx="7777162"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Text Box 18">
            <a:extLst>
              <a:ext uri="{FF2B5EF4-FFF2-40B4-BE49-F238E27FC236}">
                <a16:creationId xmlns:a16="http://schemas.microsoft.com/office/drawing/2014/main" id="{2AECC652-FBAD-EC42-3B75-4C7C85A2484C}"/>
              </a:ext>
            </a:extLst>
          </p:cNvPr>
          <p:cNvSpPr txBox="1">
            <a:spLocks noChangeArrowheads="1"/>
          </p:cNvSpPr>
          <p:nvPr/>
        </p:nvSpPr>
        <p:spPr bwMode="auto">
          <a:xfrm>
            <a:off x="633971" y="5584692"/>
            <a:ext cx="7775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800" dirty="0">
                <a:latin typeface="Arial" panose="020B0604020202020204" pitchFamily="34" charset="0"/>
                <a:ea typeface="黑体" panose="02010609060101010101" pitchFamily="49" charset="-122"/>
              </a:rPr>
              <a:t>非石油出口发展中国家                                   </a:t>
            </a:r>
            <a:r>
              <a:rPr lang="en-US" altLang="zh-CN" sz="1800" dirty="0">
                <a:latin typeface="Times New Roman" panose="02020603050405020304" pitchFamily="18" charset="0"/>
                <a:ea typeface="黑体" panose="02010609060101010101" pitchFamily="49" charset="-122"/>
              </a:rPr>
              <a:t>-0.6                         -0.2</a:t>
            </a:r>
            <a:endParaRPr lang="en-US" altLang="zh-CN" sz="1800" dirty="0">
              <a:latin typeface="Arial" panose="020B0604020202020204" pitchFamily="34" charset="0"/>
              <a:ea typeface="黑体" panose="02010609060101010101" pitchFamily="49" charset="-122"/>
            </a:endParaRPr>
          </a:p>
        </p:txBody>
      </p:sp>
      <p:pic>
        <p:nvPicPr>
          <p:cNvPr id="38916" name="Picture 4" descr="âiron ore priceâçå¾çæç´¢ç»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2064" y="3796056"/>
            <a:ext cx="5653858" cy="3021281"/>
          </a:xfrm>
          <a:prstGeom prst="rect">
            <a:avLst/>
          </a:prstGeom>
          <a:noFill/>
          <a:extLst>
            <a:ext uri="{909E8E84-426E-40DD-AFC4-6F175D3DCCD1}">
              <a14:hiddenFill xmlns:a14="http://schemas.microsoft.com/office/drawing/2010/main">
                <a:solidFill>
                  <a:srgbClr val="FFFFFF"/>
                </a:solidFill>
              </a14:hiddenFill>
            </a:ext>
          </a:extLst>
        </p:spPr>
      </p:pic>
      <p:pic>
        <p:nvPicPr>
          <p:cNvPr id="38920" name="Picture 8" descr="âcoffee bean pricesâçå¾çæç´¢ç»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5" y="3618601"/>
            <a:ext cx="5966552" cy="319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01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06977B-2D07-F2C7-CD89-C66FE742C64E}"/>
              </a:ext>
            </a:extLst>
          </p:cNvPr>
          <p:cNvSpPr>
            <a:spLocks noGrp="1"/>
          </p:cNvSpPr>
          <p:nvPr>
            <p:ph type="title"/>
          </p:nvPr>
        </p:nvSpPr>
        <p:spPr/>
        <p:txBody>
          <a:bodyPr/>
          <a:lstStyle/>
          <a:p>
            <a:r>
              <a:rPr lang="zh-CN" altLang="en-US" sz="3600" dirty="0">
                <a:latin typeface="+mn-ea"/>
                <a:ea typeface="+mn-ea"/>
              </a:rPr>
              <a:t>经济增长的效应 </a:t>
            </a:r>
            <a:r>
              <a:rPr lang="en-US" altLang="en-US" sz="2000" b="0" dirty="0">
                <a:ea typeface="ヒラギノ角ゴ Pro W3" pitchFamily="-84" charset="-128"/>
              </a:rPr>
              <a:t>(3 of 3)</a:t>
            </a:r>
            <a:endParaRPr lang="en-IN" sz="2000" b="0" dirty="0"/>
          </a:p>
        </p:txBody>
      </p:sp>
      <p:sp>
        <p:nvSpPr>
          <p:cNvPr id="29699" name="Rectangle 3">
            <a:extLst>
              <a:ext uri="{FF2B5EF4-FFF2-40B4-BE49-F238E27FC236}">
                <a16:creationId xmlns:a16="http://schemas.microsoft.com/office/drawing/2014/main" id="{71EE4E7C-F64F-BA86-8C7F-B4802F1D6004}"/>
              </a:ext>
            </a:extLst>
          </p:cNvPr>
          <p:cNvSpPr>
            <a:spLocks noGrp="1" noChangeArrowheads="1"/>
          </p:cNvSpPr>
          <p:nvPr>
            <p:ph idx="1"/>
          </p:nvPr>
        </p:nvSpPr>
        <p:spPr>
          <a:xfrm>
            <a:off x="457200" y="1600201"/>
            <a:ext cx="8229600" cy="4038600"/>
          </a:xfrm>
        </p:spPr>
        <p:txBody>
          <a:bodyPr/>
          <a:lstStyle/>
          <a:p>
            <a:pPr lvl="1" eaLnBrk="1" hangingPunct="1"/>
            <a:r>
              <a:rPr lang="zh-CN" altLang="en-US" sz="3200" dirty="0">
                <a:solidFill>
                  <a:srgbClr val="C00000"/>
                </a:solidFill>
              </a:rPr>
              <a:t>“</a:t>
            </a:r>
            <a:r>
              <a:rPr lang="zh-CN" altLang="en-US" sz="3200" u="sng" dirty="0">
                <a:solidFill>
                  <a:srgbClr val="C00000"/>
                </a:solidFill>
              </a:rPr>
              <a:t>贫困化增长</a:t>
            </a:r>
            <a:r>
              <a:rPr lang="zh-CN" altLang="en-US" sz="3200" dirty="0">
                <a:solidFill>
                  <a:srgbClr val="C00000"/>
                </a:solidFill>
              </a:rPr>
              <a:t>”（“悲惨的增长”） </a:t>
            </a:r>
          </a:p>
          <a:p>
            <a:pPr lvl="2" eaLnBrk="1" hangingPunct="1"/>
            <a:r>
              <a:rPr lang="zh-CN" altLang="en-US" sz="2800" dirty="0">
                <a:latin typeface="Times New Roman" panose="02020603050405020304" pitchFamily="18" charset="0"/>
                <a:cs typeface="Times New Roman" panose="02020603050405020304" pitchFamily="18" charset="0"/>
              </a:rPr>
              <a:t>贫穷国家的出口偏向型增长会恶化他们的贸易条件，以至于他们的福利低于增长之前。</a:t>
            </a:r>
          </a:p>
          <a:p>
            <a:pPr lvl="2" eaLnBrk="1" hangingPunct="1"/>
            <a:r>
              <a:rPr lang="zh-CN" altLang="en-US" sz="2800" dirty="0">
                <a:latin typeface="Times New Roman" panose="02020603050405020304" pitchFamily="18" charset="0"/>
                <a:cs typeface="Times New Roman" panose="02020603050405020304" pitchFamily="18" charset="0"/>
              </a:rPr>
              <a:t>出现在极端的情况下：强劲的出口偏向型增长，以及非常陡峭的</a:t>
            </a:r>
            <a:r>
              <a:rPr lang="en-US" altLang="zh-CN" sz="2800" dirty="0">
                <a:latin typeface="Times New Roman" panose="02020603050405020304" pitchFamily="18" charset="0"/>
                <a:cs typeface="Times New Roman" panose="02020603050405020304" pitchFamily="18" charset="0"/>
              </a:rPr>
              <a:t>RS</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RD</a:t>
            </a:r>
            <a:r>
              <a:rPr lang="zh-CN" altLang="en-US" sz="2800" dirty="0">
                <a:latin typeface="Times New Roman" panose="02020603050405020304" pitchFamily="18" charset="0"/>
                <a:cs typeface="Times New Roman" panose="02020603050405020304" pitchFamily="18" charset="0"/>
              </a:rPr>
              <a:t>曲线</a:t>
            </a:r>
          </a:p>
          <a:p>
            <a:pPr lvl="2" eaLnBrk="1" hangingPunct="1"/>
            <a:r>
              <a:rPr lang="zh-CN" altLang="en-US" sz="2800" dirty="0">
                <a:latin typeface="Times New Roman" panose="02020603050405020304" pitchFamily="18" charset="0"/>
                <a:cs typeface="Times New Roman" panose="02020603050405020304" pitchFamily="18" charset="0"/>
              </a:rPr>
              <a:t>大多数经济学家认为这是一个理论观点而非实际问题</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n-lt"/>
                <a:ea typeface="+mn-ea"/>
              </a:rPr>
              <a:t>2. </a:t>
            </a:r>
            <a:r>
              <a:rPr lang="zh-CN" altLang="en-US" sz="3600" dirty="0">
                <a:latin typeface="+mn-lt"/>
                <a:ea typeface="+mn-ea"/>
              </a:rPr>
              <a:t>关税和出口补贴</a:t>
            </a:r>
            <a:r>
              <a:rPr lang="en-US" altLang="en-US" sz="3600" dirty="0">
                <a:latin typeface="+mn-lt"/>
                <a:ea typeface="+mn-ea"/>
              </a:rPr>
              <a:t>: </a:t>
            </a:r>
            <a:r>
              <a:rPr lang="en-US" altLang="en-US" sz="3600" i="1" dirty="0">
                <a:latin typeface="+mn-lt"/>
                <a:ea typeface="+mn-ea"/>
              </a:rPr>
              <a:t>RS</a:t>
            </a:r>
            <a:r>
              <a:rPr lang="zh-CN" altLang="en-US" sz="3600" dirty="0">
                <a:latin typeface="+mn-lt"/>
                <a:ea typeface="+mn-ea"/>
              </a:rPr>
              <a:t>曲线和</a:t>
            </a:r>
            <a:r>
              <a:rPr lang="en-US" altLang="en-US" sz="3600" i="1" dirty="0">
                <a:latin typeface="+mn-lt"/>
                <a:ea typeface="+mn-ea"/>
              </a:rPr>
              <a:t>RD</a:t>
            </a:r>
            <a:r>
              <a:rPr lang="zh-CN" altLang="en-US" sz="3600" dirty="0">
                <a:latin typeface="+mn-lt"/>
                <a:ea typeface="+mn-ea"/>
              </a:rPr>
              <a:t>曲线的同时移动</a:t>
            </a:r>
            <a:endParaRPr lang="en-US" dirty="0">
              <a:latin typeface="+mn-lt"/>
              <a:ea typeface="+mn-ea"/>
            </a:endParaRPr>
          </a:p>
        </p:txBody>
      </p:sp>
      <p:sp>
        <p:nvSpPr>
          <p:cNvPr id="3" name="Content Placeholder 2"/>
          <p:cNvSpPr>
            <a:spLocks noGrp="1"/>
          </p:cNvSpPr>
          <p:nvPr>
            <p:ph idx="1"/>
          </p:nvPr>
        </p:nvSpPr>
        <p:spPr>
          <a:xfrm>
            <a:off x="457200" y="1600200"/>
            <a:ext cx="7924800" cy="4525963"/>
          </a:xfrm>
        </p:spPr>
        <p:txBody>
          <a:bodyPr/>
          <a:lstStyle/>
          <a:p>
            <a:r>
              <a:rPr lang="zh-CN" altLang="en-US" sz="2400" b="1" dirty="0">
                <a:latin typeface="+mn-ea"/>
              </a:rPr>
              <a:t>进口关税</a:t>
            </a:r>
            <a:r>
              <a:rPr lang="zh-CN" altLang="en-US" sz="2400" dirty="0">
                <a:latin typeface="+mn-ea"/>
              </a:rPr>
              <a:t>是对进口产品征收的税。</a:t>
            </a:r>
            <a:endParaRPr lang="en-US" altLang="zh-CN" sz="2400" dirty="0">
              <a:latin typeface="+mn-ea"/>
            </a:endParaRPr>
          </a:p>
          <a:p>
            <a:r>
              <a:rPr lang="zh-CN" altLang="en-US" sz="2400" b="1" dirty="0">
                <a:latin typeface="+mn-ea"/>
              </a:rPr>
              <a:t>出口补贴</a:t>
            </a:r>
            <a:r>
              <a:rPr lang="zh-CN" altLang="en-US" sz="2400" dirty="0">
                <a:latin typeface="+mn-ea"/>
              </a:rPr>
              <a:t>是向出口国的生产商支付的款项。</a:t>
            </a:r>
            <a:endParaRPr lang="en-US" altLang="zh-CN" sz="2400" dirty="0">
              <a:latin typeface="+mn-ea"/>
            </a:endParaRPr>
          </a:p>
          <a:p>
            <a:r>
              <a:rPr lang="zh-CN" altLang="en-US" sz="2400" dirty="0">
                <a:latin typeface="+mn-ea"/>
              </a:rPr>
              <a:t>这两项政策都会</a:t>
            </a:r>
            <a:r>
              <a:rPr lang="zh-CN" altLang="en-US" sz="2400" i="1" dirty="0">
                <a:solidFill>
                  <a:srgbClr val="99008C"/>
                </a:solidFill>
                <a:latin typeface="+mn-ea"/>
              </a:rPr>
              <a:t>影响贸易条件</a:t>
            </a:r>
            <a:r>
              <a:rPr lang="zh-CN" altLang="en-US" sz="2400" dirty="0">
                <a:latin typeface="+mn-ea"/>
              </a:rPr>
              <a:t>，从而影响国家福利。</a:t>
            </a:r>
            <a:endParaRPr lang="en-US" altLang="en-US" sz="2400" dirty="0">
              <a:latin typeface="+mn-ea"/>
            </a:endParaRPr>
          </a:p>
          <a:p>
            <a:r>
              <a:rPr lang="zh-CN" altLang="en-US" sz="2400" dirty="0">
                <a:latin typeface="+mn-ea"/>
              </a:rPr>
              <a:t>关税和出口补贴将商品的世界价格</a:t>
            </a:r>
            <a:r>
              <a:rPr lang="en-US" altLang="en-US" sz="2400" dirty="0">
                <a:latin typeface="+mn-ea"/>
              </a:rPr>
              <a:t> </a:t>
            </a:r>
            <a:r>
              <a:rPr lang="en-US" altLang="en-US" sz="2400" b="1" dirty="0">
                <a:solidFill>
                  <a:srgbClr val="FF0000"/>
                </a:solidFill>
                <a:latin typeface="+mn-ea"/>
              </a:rPr>
              <a:t>(</a:t>
            </a:r>
            <a:r>
              <a:rPr lang="zh-CN" altLang="en-US" sz="2400" b="1" dirty="0">
                <a:solidFill>
                  <a:srgbClr val="FF0000"/>
                </a:solidFill>
                <a:latin typeface="+mn-ea"/>
              </a:rPr>
              <a:t>外部价格</a:t>
            </a:r>
            <a:r>
              <a:rPr lang="en-US" altLang="en-US" sz="2400" b="1" dirty="0">
                <a:solidFill>
                  <a:srgbClr val="FF0000"/>
                </a:solidFill>
                <a:latin typeface="+mn-ea"/>
              </a:rPr>
              <a:t>) </a:t>
            </a:r>
            <a:r>
              <a:rPr lang="zh-CN" altLang="en-US" sz="2400" dirty="0">
                <a:latin typeface="+mn-ea"/>
              </a:rPr>
              <a:t>和国内价格</a:t>
            </a:r>
            <a:r>
              <a:rPr lang="en-US" altLang="en-US" sz="2400" b="1" dirty="0">
                <a:solidFill>
                  <a:srgbClr val="001581"/>
                </a:solidFill>
                <a:latin typeface="+mn-ea"/>
              </a:rPr>
              <a:t>(</a:t>
            </a:r>
            <a:r>
              <a:rPr lang="zh-CN" altLang="en-US" sz="2400" b="1" dirty="0">
                <a:solidFill>
                  <a:srgbClr val="001581"/>
                </a:solidFill>
                <a:latin typeface="+mn-ea"/>
              </a:rPr>
              <a:t>内部价格</a:t>
            </a:r>
            <a:r>
              <a:rPr lang="en-US" altLang="en-US" sz="2400" b="1" dirty="0">
                <a:solidFill>
                  <a:srgbClr val="001581"/>
                </a:solidFill>
                <a:latin typeface="+mn-ea"/>
              </a:rPr>
              <a:t>) </a:t>
            </a:r>
            <a:r>
              <a:rPr lang="zh-CN" altLang="en-US" sz="2400" dirty="0">
                <a:latin typeface="+mn-ea"/>
              </a:rPr>
              <a:t>分隔开来</a:t>
            </a:r>
            <a:r>
              <a:rPr lang="en-US" altLang="en-US" sz="2400" dirty="0">
                <a:latin typeface="+mn-ea"/>
              </a:rPr>
              <a:t>.</a:t>
            </a:r>
            <a:endParaRPr lang="en-US" sz="2400" dirty="0">
              <a:latin typeface="+mn-ea"/>
            </a:endParaRPr>
          </a:p>
        </p:txBody>
      </p:sp>
      <p:sp>
        <p:nvSpPr>
          <p:cNvPr id="4" name="矩形 3"/>
          <p:cNvSpPr/>
          <p:nvPr/>
        </p:nvSpPr>
        <p:spPr>
          <a:xfrm>
            <a:off x="4698826" y="4395612"/>
            <a:ext cx="3505200" cy="784830"/>
          </a:xfrm>
          <a:prstGeom prst="rect">
            <a:avLst/>
          </a:prstGeom>
          <a:ln>
            <a:solidFill>
              <a:schemeClr val="bg1"/>
            </a:solidFill>
          </a:ln>
        </p:spPr>
        <p:txBody>
          <a:bodyPr wrap="square">
            <a:spAutoFit/>
          </a:bodyPr>
          <a:lstStyle/>
          <a:p>
            <a:pPr>
              <a:spcBef>
                <a:spcPts val="600"/>
              </a:spcBef>
            </a:pPr>
            <a:r>
              <a:rPr lang="en-US" altLang="en-US" sz="2400" dirty="0">
                <a:latin typeface="Arial Narrow" panose="020B0606020202030204" pitchFamily="34" charset="0"/>
                <a:ea typeface="ヒラギノ角ゴ Pro W3" pitchFamily="-84" charset="-128"/>
              </a:rPr>
              <a:t>Term of trade </a:t>
            </a:r>
            <a:r>
              <a:rPr lang="en-US" altLang="en-US" sz="2400" baseline="30000" dirty="0">
                <a:latin typeface="Arial Narrow" panose="020B0606020202030204" pitchFamily="34" charset="0"/>
                <a:ea typeface="ヒラギノ角ゴ Pro W3" pitchFamily="-84" charset="-128"/>
              </a:rPr>
              <a:t>Home</a:t>
            </a:r>
            <a:r>
              <a:rPr lang="en-US" altLang="en-US" sz="2400" dirty="0">
                <a:latin typeface="Arial Narrow" panose="020B0606020202030204" pitchFamily="34" charset="0"/>
                <a:ea typeface="ヒラギノ角ゴ Pro W3" pitchFamily="-84" charset="-128"/>
              </a:rPr>
              <a:t> = P</a:t>
            </a:r>
            <a:r>
              <a:rPr lang="en-US" altLang="en-US" sz="2400" baseline="-25000" dirty="0">
                <a:latin typeface="Arial Narrow" panose="020B0606020202030204" pitchFamily="34" charset="0"/>
                <a:ea typeface="ヒラギノ角ゴ Pro W3" pitchFamily="-84" charset="-128"/>
              </a:rPr>
              <a:t>C </a:t>
            </a:r>
            <a:r>
              <a:rPr lang="en-US" altLang="en-US" sz="2400" dirty="0">
                <a:latin typeface="Arial Narrow" panose="020B0606020202030204" pitchFamily="34" charset="0"/>
                <a:ea typeface="ヒラギノ角ゴ Pro W3" pitchFamily="-84" charset="-128"/>
              </a:rPr>
              <a:t>/ P</a:t>
            </a:r>
            <a:r>
              <a:rPr lang="en-US" altLang="en-US" sz="2400" baseline="-25000" dirty="0">
                <a:latin typeface="Arial Narrow" panose="020B0606020202030204" pitchFamily="34" charset="0"/>
                <a:ea typeface="ヒラギノ角ゴ Pro W3" pitchFamily="-84" charset="-128"/>
              </a:rPr>
              <a:t>F</a:t>
            </a:r>
          </a:p>
          <a:p>
            <a:pPr>
              <a:spcBef>
                <a:spcPts val="600"/>
              </a:spcBef>
            </a:pPr>
            <a:r>
              <a:rPr lang="zh-CN" altLang="en-US" sz="1600" dirty="0">
                <a:solidFill>
                  <a:srgbClr val="99008C"/>
                </a:solidFill>
              </a:rPr>
              <a:t>该国在国际市场上的实际交易价格</a:t>
            </a:r>
            <a:r>
              <a:rPr lang="en-US" altLang="en-US" sz="1600" baseline="-25000" dirty="0">
                <a:solidFill>
                  <a:srgbClr val="99008C"/>
                </a:solidFill>
                <a:latin typeface="Arial Narrow" panose="020B0606020202030204" pitchFamily="34" charset="0"/>
                <a:ea typeface="ヒラギノ角ゴ Pro W3" pitchFamily="-84" charset="-128"/>
              </a:rPr>
              <a:t> </a:t>
            </a:r>
            <a:endParaRPr lang="en-US" altLang="en-US" sz="1600" baseline="30000" dirty="0">
              <a:solidFill>
                <a:srgbClr val="99008C"/>
              </a:solidFill>
              <a:latin typeface="Arial Narrow" panose="020B0606020202030204" pitchFamily="34" charset="0"/>
              <a:ea typeface="ヒラギノ角ゴ Pro W3" pitchFamily="-84" charset="-128"/>
            </a:endParaRPr>
          </a:p>
        </p:txBody>
      </p:sp>
      <p:cxnSp>
        <p:nvCxnSpPr>
          <p:cNvPr id="5" name="直接箭头连接符 4"/>
          <p:cNvCxnSpPr/>
          <p:nvPr/>
        </p:nvCxnSpPr>
        <p:spPr>
          <a:xfrm>
            <a:off x="5791200" y="3701124"/>
            <a:ext cx="381000" cy="6944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597052" y="4395612"/>
            <a:ext cx="3429000" cy="442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414930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41" y="228600"/>
            <a:ext cx="8610601" cy="685800"/>
          </a:xfrm>
        </p:spPr>
        <p:txBody>
          <a:bodyPr/>
          <a:lstStyle/>
          <a:p>
            <a:r>
              <a:rPr lang="zh-CN" altLang="en-US" sz="3200" dirty="0">
                <a:latin typeface="+mn-ea"/>
                <a:ea typeface="+mn-ea"/>
              </a:rPr>
              <a:t>关税对相对价格和供给的影响</a:t>
            </a:r>
            <a:r>
              <a:rPr lang="en-US" altLang="en-US" sz="3200" dirty="0">
                <a:latin typeface="+mn-ea"/>
                <a:ea typeface="+mn-ea"/>
              </a:rPr>
              <a:t> </a:t>
            </a:r>
            <a:r>
              <a:rPr lang="en-US" altLang="en-US" sz="2000" b="0" dirty="0">
                <a:latin typeface="+mn-ea"/>
                <a:ea typeface="+mn-ea"/>
              </a:rPr>
              <a:t>(1 of 2)</a:t>
            </a:r>
            <a:endParaRPr lang="en-US" sz="2000" b="0" dirty="0">
              <a:latin typeface="+mn-ea"/>
              <a:ea typeface="+mn-ea"/>
            </a:endParaRPr>
          </a:p>
        </p:txBody>
      </p:sp>
      <p:sp>
        <p:nvSpPr>
          <p:cNvPr id="3" name="Content Placeholder 2"/>
          <p:cNvSpPr>
            <a:spLocks noGrp="1"/>
          </p:cNvSpPr>
          <p:nvPr>
            <p:ph idx="1"/>
          </p:nvPr>
        </p:nvSpPr>
        <p:spPr>
          <a:xfrm>
            <a:off x="474785" y="1143000"/>
            <a:ext cx="8468165" cy="4724400"/>
          </a:xfrm>
          <a:solidFill>
            <a:schemeClr val="bg1"/>
          </a:solidFill>
        </p:spPr>
        <p:txBody>
          <a:bodyPr/>
          <a:lstStyle/>
          <a:p>
            <a:pPr>
              <a:spcBef>
                <a:spcPts val="1800"/>
              </a:spcBef>
              <a:spcAft>
                <a:spcPts val="1800"/>
              </a:spcAft>
            </a:pPr>
            <a:r>
              <a:rPr lang="zh-CN" altLang="en-US" sz="2400" dirty="0">
                <a:latin typeface="+mn-ea"/>
              </a:rPr>
              <a:t>如果母国</a:t>
            </a:r>
            <a:r>
              <a:rPr lang="zh-CN" altLang="en-US" sz="2400" dirty="0">
                <a:solidFill>
                  <a:srgbClr val="FF0000"/>
                </a:solidFill>
              </a:rPr>
              <a:t>对食品进口征收关税</a:t>
            </a:r>
            <a:r>
              <a:rPr lang="zh-CN" altLang="en-US" sz="2400" dirty="0">
                <a:latin typeface="+mn-ea"/>
              </a:rPr>
              <a:t>，国内消费的食品价格相对于布的价格就会上涨。</a:t>
            </a:r>
            <a:endParaRPr lang="en-US" altLang="en-US" sz="2400" dirty="0">
              <a:latin typeface="+mn-ea"/>
            </a:endParaRPr>
          </a:p>
          <a:p>
            <a:pPr lvl="1">
              <a:spcBef>
                <a:spcPts val="1800"/>
              </a:spcBef>
              <a:spcAft>
                <a:spcPts val="1800"/>
              </a:spcAft>
            </a:pPr>
            <a:r>
              <a:rPr lang="zh-CN" altLang="en-US" sz="2400" dirty="0">
                <a:latin typeface="+mn-ea"/>
              </a:rPr>
              <a:t>国内生产商将获得更高的食品价格，因此将更愿意从布的</a:t>
            </a:r>
            <a:r>
              <a:rPr lang="zh-CN" altLang="en-US" sz="2400" dirty="0">
                <a:solidFill>
                  <a:srgbClr val="96008F"/>
                </a:solidFill>
                <a:latin typeface="+mn-ea"/>
              </a:rPr>
              <a:t>转向食品生产</a:t>
            </a:r>
            <a:r>
              <a:rPr lang="zh-CN" altLang="en-US" sz="2400" dirty="0">
                <a:latin typeface="+mn-ea"/>
              </a:rPr>
              <a:t>：布的相对供给将减少。</a:t>
            </a:r>
            <a:endParaRPr lang="en-US" altLang="en-US" sz="1200" dirty="0">
              <a:ea typeface="ヒラギノ角ゴ Pro W3" pitchFamily="-84" charset="-128"/>
            </a:endParaRPr>
          </a:p>
          <a:p>
            <a:pPr lvl="1">
              <a:spcBef>
                <a:spcPts val="1800"/>
              </a:spcBef>
              <a:spcAft>
                <a:spcPts val="1800"/>
              </a:spcAft>
            </a:pPr>
            <a:r>
              <a:rPr lang="zh-CN" altLang="en-US" sz="2400" dirty="0">
                <a:latin typeface="+mn-ea"/>
              </a:rPr>
              <a:t>国内消费者将为食品支付更高的价格，但为布支付相对较低的价格，因此将更愿意转向布的消费：</a:t>
            </a:r>
            <a:r>
              <a:rPr lang="zh-CN" altLang="en-US" sz="2400" dirty="0">
                <a:solidFill>
                  <a:srgbClr val="96008F"/>
                </a:solidFill>
                <a:latin typeface="+mn-ea"/>
              </a:rPr>
              <a:t>布料的相对需求将增加</a:t>
            </a:r>
            <a:r>
              <a:rPr lang="zh-CN" altLang="en-US" sz="2400" dirty="0">
                <a:latin typeface="+mn-ea"/>
              </a:rPr>
              <a:t>。</a:t>
            </a:r>
            <a:endParaRPr lang="en-US" altLang="zh-CN" sz="2400" dirty="0">
              <a:latin typeface="+mn-ea"/>
            </a:endParaRPr>
          </a:p>
          <a:p>
            <a:pPr lvl="1">
              <a:spcBef>
                <a:spcPts val="1800"/>
              </a:spcBef>
              <a:spcAft>
                <a:spcPts val="1800"/>
              </a:spcAft>
            </a:pPr>
            <a:r>
              <a:rPr lang="zh-CN" altLang="en-US" sz="2400" dirty="0">
                <a:latin typeface="+mn-ea"/>
              </a:rPr>
              <a:t>在世界市场上，本国的相对供给减少和相对需求增加将导致</a:t>
            </a:r>
            <a:r>
              <a:rPr lang="zh-CN" altLang="en-US" sz="2400" dirty="0">
                <a:solidFill>
                  <a:srgbClr val="96008F"/>
                </a:solidFill>
                <a:latin typeface="+mn-ea"/>
              </a:rPr>
              <a:t>布</a:t>
            </a:r>
            <a:r>
              <a:rPr lang="zh-CN" altLang="en-US" sz="2400" dirty="0">
                <a:latin typeface="+mn-ea"/>
              </a:rPr>
              <a:t>的相对价格上升。</a:t>
            </a:r>
            <a:endParaRPr lang="en-US" altLang="en-US" sz="2400" dirty="0">
              <a:latin typeface="+mn-ea"/>
            </a:endParaRPr>
          </a:p>
        </p:txBody>
      </p:sp>
      <p:sp>
        <p:nvSpPr>
          <p:cNvPr id="4" name="矩形 3"/>
          <p:cNvSpPr/>
          <p:nvPr/>
        </p:nvSpPr>
        <p:spPr>
          <a:xfrm>
            <a:off x="3517865" y="1576883"/>
            <a:ext cx="2108269" cy="707886"/>
          </a:xfrm>
          <a:prstGeom prst="rect">
            <a:avLst/>
          </a:prstGeom>
          <a:ln>
            <a:solidFill>
              <a:srgbClr val="FDB940"/>
            </a:solidFill>
          </a:ln>
        </p:spPr>
        <p:txBody>
          <a:bodyPr wrap="none">
            <a:spAutoFit/>
          </a:bodyPr>
          <a:lstStyle/>
          <a:p>
            <a:r>
              <a:rPr lang="zh-CN" altLang="en-US" sz="2000" b="1" dirty="0">
                <a:solidFill>
                  <a:srgbClr val="001581"/>
                </a:solidFill>
                <a:latin typeface="+mn-ea"/>
              </a:rPr>
              <a:t>国内的食物价格</a:t>
            </a:r>
            <a:r>
              <a:rPr lang="en-US" altLang="zh-CN" sz="2000" b="1" dirty="0">
                <a:solidFill>
                  <a:srgbClr val="001581"/>
                </a:solidFill>
                <a:latin typeface="Arial Narrow" panose="020B0606020202030204" pitchFamily="34" charset="0"/>
                <a:ea typeface="ヒラギノ角ゴ Pro W3" pitchFamily="-84" charset="-128"/>
              </a:rPr>
              <a:t>↑</a:t>
            </a:r>
          </a:p>
          <a:p>
            <a:r>
              <a:rPr lang="en-US" altLang="zh-CN" sz="2000" b="1" dirty="0">
                <a:solidFill>
                  <a:srgbClr val="FF0000"/>
                </a:solidFill>
                <a:latin typeface="Arial Narrow" panose="020B0606020202030204" pitchFamily="34" charset="0"/>
                <a:ea typeface="ヒラギノ角ゴ Pro W3" pitchFamily="-84" charset="-128"/>
              </a:rPr>
              <a:t>P</a:t>
            </a:r>
            <a:r>
              <a:rPr lang="en-US" altLang="zh-CN" sz="2000" b="1" baseline="30000" dirty="0">
                <a:solidFill>
                  <a:srgbClr val="FF0000"/>
                </a:solidFill>
                <a:latin typeface="Arial Narrow" panose="020B0606020202030204" pitchFamily="34" charset="0"/>
                <a:ea typeface="ヒラギノ角ゴ Pro W3" pitchFamily="-84" charset="-128"/>
              </a:rPr>
              <a:t>H</a:t>
            </a:r>
            <a:r>
              <a:rPr lang="en-US" altLang="zh-CN" sz="2000" b="1" baseline="-25000" dirty="0">
                <a:solidFill>
                  <a:srgbClr val="FF0000"/>
                </a:solidFill>
                <a:latin typeface="Arial Narrow" panose="020B0606020202030204" pitchFamily="34" charset="0"/>
                <a:ea typeface="ヒラギノ角ゴ Pro W3" pitchFamily="-84" charset="-128"/>
              </a:rPr>
              <a:t>F</a:t>
            </a:r>
            <a:r>
              <a:rPr lang="en-US" altLang="zh-CN" sz="2000" b="1" dirty="0">
                <a:solidFill>
                  <a:srgbClr val="FF0000"/>
                </a:solidFill>
                <a:latin typeface="Arial Narrow" panose="020B0606020202030204" pitchFamily="34" charset="0"/>
                <a:ea typeface="ヒラギノ角ゴ Pro W3" pitchFamily="-84" charset="-128"/>
              </a:rPr>
              <a:t>  &gt; P</a:t>
            </a:r>
            <a:r>
              <a:rPr lang="en-US" altLang="zh-CN" sz="2000" b="1" baseline="30000" dirty="0">
                <a:solidFill>
                  <a:srgbClr val="FF0000"/>
                </a:solidFill>
                <a:latin typeface="Arial Narrow" panose="020B0606020202030204" pitchFamily="34" charset="0"/>
                <a:ea typeface="ヒラギノ角ゴ Pro W3" pitchFamily="-84" charset="-128"/>
              </a:rPr>
              <a:t>W</a:t>
            </a:r>
            <a:r>
              <a:rPr lang="en-US" altLang="zh-CN" sz="2000" b="1" baseline="-25000" dirty="0">
                <a:solidFill>
                  <a:srgbClr val="FF0000"/>
                </a:solidFill>
                <a:latin typeface="Arial Narrow" panose="020B0606020202030204" pitchFamily="34" charset="0"/>
                <a:ea typeface="ヒラギノ角ゴ Pro W3" pitchFamily="-84" charset="-128"/>
              </a:rPr>
              <a:t>F</a:t>
            </a:r>
            <a:endParaRPr lang="zh-CN" altLang="en-US" sz="2000" b="1" dirty="0">
              <a:solidFill>
                <a:srgbClr val="FF0000"/>
              </a:solidFill>
              <a:latin typeface="Arial Narrow" panose="020B0606020202030204" pitchFamily="34" charset="0"/>
            </a:endParaRPr>
          </a:p>
        </p:txBody>
      </p:sp>
      <p:sp>
        <p:nvSpPr>
          <p:cNvPr id="5" name="矩形 4"/>
          <p:cNvSpPr/>
          <p:nvPr/>
        </p:nvSpPr>
        <p:spPr>
          <a:xfrm>
            <a:off x="5973032" y="1564078"/>
            <a:ext cx="2364750" cy="707886"/>
          </a:xfrm>
          <a:prstGeom prst="rect">
            <a:avLst/>
          </a:prstGeom>
          <a:ln>
            <a:solidFill>
              <a:schemeClr val="accent1"/>
            </a:solidFill>
          </a:ln>
        </p:spPr>
        <p:txBody>
          <a:bodyPr wrap="none">
            <a:spAutoFit/>
          </a:bodyPr>
          <a:lstStyle/>
          <a:p>
            <a:r>
              <a:rPr lang="zh-CN" altLang="en-US" sz="2000" b="1" dirty="0">
                <a:solidFill>
                  <a:srgbClr val="001581"/>
                </a:solidFill>
                <a:latin typeface="+mn-ea"/>
              </a:rPr>
              <a:t>国内布的相对价格</a:t>
            </a:r>
            <a:r>
              <a:rPr lang="en-US" altLang="zh-CN" sz="2000" b="1" dirty="0">
                <a:solidFill>
                  <a:srgbClr val="001581"/>
                </a:solidFill>
                <a:latin typeface="Arial Narrow" panose="020B0606020202030204" pitchFamily="34" charset="0"/>
                <a:ea typeface="ヒラギノ角ゴ Pro W3" pitchFamily="-84" charset="-128"/>
              </a:rPr>
              <a:t>↓</a:t>
            </a:r>
          </a:p>
          <a:p>
            <a:r>
              <a:rPr lang="en-US" altLang="zh-CN" sz="2000" b="1" dirty="0">
                <a:solidFill>
                  <a:srgbClr val="FF0000"/>
                </a:solidFill>
                <a:latin typeface="Arial Narrow" panose="020B0606020202030204" pitchFamily="34" charset="0"/>
                <a:ea typeface="ヒラギノ角ゴ Pro W3" pitchFamily="-84" charset="-128"/>
              </a:rPr>
              <a:t>  P</a:t>
            </a:r>
            <a:r>
              <a:rPr lang="en-US" altLang="zh-CN" sz="2000" b="1" baseline="-25000" dirty="0">
                <a:solidFill>
                  <a:srgbClr val="FF0000"/>
                </a:solidFill>
                <a:latin typeface="Arial Narrow" panose="020B0606020202030204" pitchFamily="34" charset="0"/>
                <a:ea typeface="ヒラギノ角ゴ Pro W3" pitchFamily="-84" charset="-128"/>
              </a:rPr>
              <a:t>C</a:t>
            </a:r>
            <a:r>
              <a:rPr lang="en-US" altLang="zh-CN" sz="2000" b="1" dirty="0">
                <a:solidFill>
                  <a:srgbClr val="FF0000"/>
                </a:solidFill>
                <a:latin typeface="Arial Narrow" panose="020B0606020202030204" pitchFamily="34" charset="0"/>
                <a:ea typeface="ヒラギノ角ゴ Pro W3" pitchFamily="-84" charset="-128"/>
              </a:rPr>
              <a:t> / P</a:t>
            </a:r>
            <a:r>
              <a:rPr lang="en-US" altLang="zh-CN" sz="2000" b="1" baseline="30000" dirty="0">
                <a:solidFill>
                  <a:srgbClr val="FF0000"/>
                </a:solidFill>
                <a:latin typeface="Arial Narrow" panose="020B0606020202030204" pitchFamily="34" charset="0"/>
                <a:ea typeface="ヒラギノ角ゴ Pro W3" pitchFamily="-84" charset="-128"/>
              </a:rPr>
              <a:t>H</a:t>
            </a:r>
            <a:r>
              <a:rPr lang="en-US" altLang="zh-CN" sz="2000" b="1" baseline="-25000" dirty="0">
                <a:solidFill>
                  <a:srgbClr val="FF0000"/>
                </a:solidFill>
                <a:latin typeface="Arial Narrow" panose="020B0606020202030204" pitchFamily="34" charset="0"/>
                <a:ea typeface="ヒラギノ角ゴ Pro W3" pitchFamily="-84" charset="-128"/>
              </a:rPr>
              <a:t>F</a:t>
            </a:r>
            <a:endParaRPr lang="zh-CN" altLang="en-US" sz="2000" b="1" dirty="0">
              <a:solidFill>
                <a:srgbClr val="FF0000"/>
              </a:solidFill>
              <a:latin typeface="Arial Narrow" panose="020B0606020202030204" pitchFamily="34" charset="0"/>
            </a:endParaRPr>
          </a:p>
        </p:txBody>
      </p:sp>
      <p:sp>
        <p:nvSpPr>
          <p:cNvPr id="6" name="矩形 5"/>
          <p:cNvSpPr/>
          <p:nvPr/>
        </p:nvSpPr>
        <p:spPr>
          <a:xfrm>
            <a:off x="6252594" y="2896734"/>
            <a:ext cx="2470548" cy="400110"/>
          </a:xfrm>
          <a:prstGeom prst="rect">
            <a:avLst/>
          </a:prstGeom>
          <a:ln>
            <a:solidFill>
              <a:schemeClr val="accent1"/>
            </a:solidFill>
          </a:ln>
        </p:spPr>
        <p:txBody>
          <a:bodyPr wrap="none">
            <a:spAutoFit/>
          </a:bodyPr>
          <a:lstStyle/>
          <a:p>
            <a:r>
              <a:rPr lang="zh-CN" altLang="en-US" sz="2000" b="1" dirty="0">
                <a:solidFill>
                  <a:srgbClr val="001581"/>
                </a:solidFill>
                <a:latin typeface="+mn-ea"/>
              </a:rPr>
              <a:t>国内布的相对供给</a:t>
            </a:r>
            <a:r>
              <a:rPr lang="en-US" altLang="zh-CN" sz="2000" b="1" dirty="0">
                <a:solidFill>
                  <a:srgbClr val="001581"/>
                </a:solidFill>
                <a:latin typeface="Arial Narrow" panose="020B0606020202030204" pitchFamily="34" charset="0"/>
                <a:ea typeface="ヒラギノ角ゴ Pro W3" pitchFamily="-84" charset="-128"/>
              </a:rPr>
              <a:t>↓ </a:t>
            </a:r>
            <a:endParaRPr lang="zh-CN" altLang="en-US" sz="2000" b="1" dirty="0">
              <a:solidFill>
                <a:srgbClr val="001581"/>
              </a:solidFill>
              <a:latin typeface="Arial Narrow" panose="020B0606020202030204" pitchFamily="34" charset="0"/>
            </a:endParaRPr>
          </a:p>
        </p:txBody>
      </p:sp>
      <p:sp>
        <p:nvSpPr>
          <p:cNvPr id="7" name="矩形 6"/>
          <p:cNvSpPr/>
          <p:nvPr/>
        </p:nvSpPr>
        <p:spPr>
          <a:xfrm>
            <a:off x="6268624" y="4358197"/>
            <a:ext cx="2438488" cy="400110"/>
          </a:xfrm>
          <a:prstGeom prst="rect">
            <a:avLst/>
          </a:prstGeom>
          <a:ln>
            <a:solidFill>
              <a:schemeClr val="accent1"/>
            </a:solidFill>
          </a:ln>
        </p:spPr>
        <p:txBody>
          <a:bodyPr wrap="none">
            <a:spAutoFit/>
          </a:bodyPr>
          <a:lstStyle/>
          <a:p>
            <a:r>
              <a:rPr lang="zh-CN" altLang="en-US" sz="2000" b="1" dirty="0">
                <a:solidFill>
                  <a:srgbClr val="001581"/>
                </a:solidFill>
                <a:latin typeface="+mn-ea"/>
              </a:rPr>
              <a:t>国内布的相对需求</a:t>
            </a:r>
            <a:r>
              <a:rPr lang="en-US" altLang="zh-CN" sz="2000" b="1" dirty="0">
                <a:solidFill>
                  <a:srgbClr val="001581"/>
                </a:solidFill>
                <a:latin typeface="Arial Narrow" panose="020B0606020202030204" pitchFamily="34" charset="0"/>
                <a:ea typeface="ヒラギノ角ゴ Pro W3" pitchFamily="-84" charset="-128"/>
              </a:rPr>
              <a:t>↑ </a:t>
            </a:r>
            <a:endParaRPr lang="zh-CN" altLang="en-US" sz="2000" b="1" dirty="0">
              <a:solidFill>
                <a:srgbClr val="001581"/>
              </a:solidFill>
              <a:latin typeface="Arial Narrow" panose="020B0606020202030204" pitchFamily="34" charset="0"/>
            </a:endParaRPr>
          </a:p>
        </p:txBody>
      </p:sp>
      <p:sp>
        <p:nvSpPr>
          <p:cNvPr id="8" name="矩形 7"/>
          <p:cNvSpPr/>
          <p:nvPr/>
        </p:nvSpPr>
        <p:spPr>
          <a:xfrm>
            <a:off x="6236564" y="5513457"/>
            <a:ext cx="2470548" cy="707886"/>
          </a:xfrm>
          <a:prstGeom prst="rect">
            <a:avLst/>
          </a:prstGeom>
          <a:ln>
            <a:solidFill>
              <a:srgbClr val="FDB940"/>
            </a:solidFill>
          </a:ln>
        </p:spPr>
        <p:txBody>
          <a:bodyPr wrap="square">
            <a:spAutoFit/>
          </a:bodyPr>
          <a:lstStyle/>
          <a:p>
            <a:r>
              <a:rPr lang="zh-CN" altLang="en-US" sz="2000" b="1" dirty="0">
                <a:solidFill>
                  <a:srgbClr val="001581"/>
                </a:solidFill>
                <a:latin typeface="+mn-ea"/>
              </a:rPr>
              <a:t>布的对外相对价格</a:t>
            </a:r>
            <a:r>
              <a:rPr lang="en-US" altLang="zh-CN" sz="2000" b="1" dirty="0">
                <a:solidFill>
                  <a:srgbClr val="001581"/>
                </a:solidFill>
                <a:latin typeface="Arial Narrow" panose="020B0606020202030204" pitchFamily="34" charset="0"/>
                <a:ea typeface="ヒラギノ角ゴ Pro W3" pitchFamily="-84" charset="-128"/>
              </a:rPr>
              <a:t>↑</a:t>
            </a:r>
          </a:p>
          <a:p>
            <a:r>
              <a:rPr lang="en-US" altLang="zh-CN" sz="2000" b="1" dirty="0">
                <a:solidFill>
                  <a:srgbClr val="FF0000"/>
                </a:solidFill>
                <a:latin typeface="Arial Narrow" panose="020B0606020202030204" pitchFamily="34" charset="0"/>
                <a:ea typeface="ヒラギノ角ゴ Pro W3" pitchFamily="-84" charset="-128"/>
              </a:rPr>
              <a:t>P</a:t>
            </a:r>
            <a:r>
              <a:rPr lang="en-US" altLang="zh-CN" sz="2000" b="1" baseline="-25000" dirty="0">
                <a:solidFill>
                  <a:srgbClr val="FF0000"/>
                </a:solidFill>
                <a:latin typeface="Arial Narrow" panose="020B0606020202030204" pitchFamily="34" charset="0"/>
                <a:ea typeface="ヒラギノ角ゴ Pro W3" pitchFamily="-84" charset="-128"/>
              </a:rPr>
              <a:t>C</a:t>
            </a:r>
            <a:r>
              <a:rPr lang="en-US" altLang="zh-CN" sz="2000" b="1" dirty="0">
                <a:solidFill>
                  <a:srgbClr val="FF0000"/>
                </a:solidFill>
                <a:latin typeface="Arial Narrow" panose="020B0606020202030204" pitchFamily="34" charset="0"/>
                <a:ea typeface="ヒラギノ角ゴ Pro W3" pitchFamily="-84" charset="-128"/>
              </a:rPr>
              <a:t> / P</a:t>
            </a:r>
            <a:r>
              <a:rPr lang="en-US" altLang="zh-CN" sz="2000" b="1" baseline="30000" dirty="0">
                <a:solidFill>
                  <a:srgbClr val="FF0000"/>
                </a:solidFill>
                <a:latin typeface="Arial Narrow" panose="020B0606020202030204" pitchFamily="34" charset="0"/>
                <a:ea typeface="ヒラギノ角ゴ Pro W3" pitchFamily="-84" charset="-128"/>
              </a:rPr>
              <a:t>W</a:t>
            </a:r>
            <a:r>
              <a:rPr lang="en-US" altLang="zh-CN" sz="2000" b="1" baseline="-25000" dirty="0">
                <a:solidFill>
                  <a:srgbClr val="FF0000"/>
                </a:solidFill>
                <a:latin typeface="Arial Narrow" panose="020B0606020202030204" pitchFamily="34" charset="0"/>
                <a:ea typeface="ヒラギノ角ゴ Pro W3" pitchFamily="-84" charset="-128"/>
              </a:rPr>
              <a:t>F</a:t>
            </a:r>
            <a:r>
              <a:rPr lang="en-US" altLang="zh-CN" sz="2000" b="1" dirty="0">
                <a:solidFill>
                  <a:srgbClr val="FF0000"/>
                </a:solidFill>
                <a:latin typeface="Arial Narrow" panose="020B0606020202030204" pitchFamily="34" charset="0"/>
                <a:ea typeface="ヒラギノ角ゴ Pro W3" pitchFamily="-84" charset="-128"/>
              </a:rPr>
              <a:t> </a:t>
            </a:r>
            <a:endParaRPr lang="zh-CN" altLang="en-US" sz="2000" b="1" dirty="0">
              <a:solidFill>
                <a:srgbClr val="FF0000"/>
              </a:solidFill>
              <a:latin typeface="Arial Narrow" panose="020B0606020202030204" pitchFamily="34" charset="0"/>
            </a:endParaRPr>
          </a:p>
        </p:txBody>
      </p:sp>
      <p:sp>
        <p:nvSpPr>
          <p:cNvPr id="9" name="矩形 8">
            <a:extLst>
              <a:ext uri="{FF2B5EF4-FFF2-40B4-BE49-F238E27FC236}">
                <a16:creationId xmlns:a16="http://schemas.microsoft.com/office/drawing/2014/main" id="{8499B0CD-2E0F-2023-321D-FE76F92E1611}"/>
              </a:ext>
            </a:extLst>
          </p:cNvPr>
          <p:cNvSpPr/>
          <p:nvPr/>
        </p:nvSpPr>
        <p:spPr>
          <a:xfrm>
            <a:off x="3581400" y="5934535"/>
            <a:ext cx="2632304" cy="707886"/>
          </a:xfrm>
          <a:prstGeom prst="rect">
            <a:avLst/>
          </a:prstGeom>
          <a:ln>
            <a:solidFill>
              <a:srgbClr val="FDB940"/>
            </a:solidFill>
          </a:ln>
        </p:spPr>
        <p:txBody>
          <a:bodyPr wrap="square">
            <a:spAutoFit/>
          </a:bodyPr>
          <a:lstStyle/>
          <a:p>
            <a:r>
              <a:rPr lang="zh-CN" altLang="en-US" sz="2000" b="1" dirty="0">
                <a:solidFill>
                  <a:schemeClr val="accent1">
                    <a:lumMod val="60000"/>
                    <a:lumOff val="40000"/>
                  </a:schemeClr>
                </a:solidFill>
                <a:latin typeface="+mn-ea"/>
              </a:rPr>
              <a:t>食物的对外相对价格</a:t>
            </a:r>
            <a:r>
              <a:rPr lang="en-US" altLang="zh-CN" sz="2000" b="1" dirty="0">
                <a:solidFill>
                  <a:schemeClr val="accent1">
                    <a:lumMod val="60000"/>
                    <a:lumOff val="40000"/>
                  </a:schemeClr>
                </a:solidFill>
                <a:latin typeface="Arial Narrow" panose="020B0606020202030204" pitchFamily="34" charset="0"/>
                <a:ea typeface="ヒラギノ角ゴ Pro W3" pitchFamily="-84" charset="-128"/>
              </a:rPr>
              <a:t>↓ </a:t>
            </a:r>
          </a:p>
          <a:p>
            <a:r>
              <a:rPr lang="en-US" altLang="zh-CN" sz="2000" b="1" dirty="0">
                <a:solidFill>
                  <a:srgbClr val="FF0000"/>
                </a:solidFill>
                <a:latin typeface="Arial Narrow" panose="020B0606020202030204" pitchFamily="34" charset="0"/>
                <a:ea typeface="ヒラギノ角ゴ Pro W3" pitchFamily="-84" charset="-128"/>
              </a:rPr>
              <a:t>P</a:t>
            </a:r>
            <a:r>
              <a:rPr lang="en-US" altLang="zh-CN" sz="2000" b="1" baseline="-25000" dirty="0">
                <a:solidFill>
                  <a:srgbClr val="FF0000"/>
                </a:solidFill>
                <a:latin typeface="Arial Narrow" panose="020B0606020202030204" pitchFamily="34" charset="0"/>
                <a:ea typeface="ヒラギノ角ゴ Pro W3" pitchFamily="-84" charset="-128"/>
              </a:rPr>
              <a:t>C</a:t>
            </a:r>
            <a:r>
              <a:rPr lang="en-US" altLang="zh-CN" sz="2000" b="1" dirty="0">
                <a:solidFill>
                  <a:srgbClr val="FF0000"/>
                </a:solidFill>
                <a:latin typeface="Arial Narrow" panose="020B0606020202030204" pitchFamily="34" charset="0"/>
                <a:ea typeface="ヒラギノ角ゴ Pro W3" pitchFamily="-84" charset="-128"/>
              </a:rPr>
              <a:t> / P</a:t>
            </a:r>
            <a:r>
              <a:rPr lang="en-US" altLang="zh-CN" sz="2000" b="1" baseline="30000" dirty="0">
                <a:solidFill>
                  <a:srgbClr val="FF0000"/>
                </a:solidFill>
                <a:latin typeface="Arial Narrow" panose="020B0606020202030204" pitchFamily="34" charset="0"/>
                <a:ea typeface="ヒラギノ角ゴ Pro W3" pitchFamily="-84" charset="-128"/>
              </a:rPr>
              <a:t>W</a:t>
            </a:r>
            <a:r>
              <a:rPr lang="en-US" altLang="zh-CN" sz="2000" b="1" baseline="-25000" dirty="0">
                <a:solidFill>
                  <a:srgbClr val="FF0000"/>
                </a:solidFill>
                <a:latin typeface="Arial Narrow" panose="020B0606020202030204" pitchFamily="34" charset="0"/>
                <a:ea typeface="ヒラギノ角ゴ Pro W3" pitchFamily="-84" charset="-128"/>
              </a:rPr>
              <a:t>F</a:t>
            </a:r>
            <a:r>
              <a:rPr lang="en-US" altLang="zh-CN" sz="2000" b="1" dirty="0">
                <a:solidFill>
                  <a:srgbClr val="FF0000"/>
                </a:solidFill>
                <a:latin typeface="Arial Narrow" panose="020B0606020202030204" pitchFamily="34" charset="0"/>
                <a:ea typeface="ヒラギノ角ゴ Pro W3" pitchFamily="-84" charset="-128"/>
              </a:rPr>
              <a:t> </a:t>
            </a:r>
            <a:endParaRPr lang="zh-CN" altLang="en-US" sz="20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175151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5372"/>
            <a:ext cx="7172036" cy="546628"/>
          </a:xfrm>
        </p:spPr>
        <p:txBody>
          <a:bodyPr/>
          <a:lstStyle/>
          <a:p>
            <a:r>
              <a:rPr lang="zh-CN" altLang="en-US" sz="2800" dirty="0">
                <a:latin typeface="+mn-ea"/>
                <a:ea typeface="+mn-ea"/>
              </a:rPr>
              <a:t>图</a:t>
            </a:r>
            <a:r>
              <a:rPr lang="en-US" altLang="en-US" sz="2800" dirty="0">
                <a:latin typeface="+mn-ea"/>
                <a:ea typeface="+mn-ea"/>
              </a:rPr>
              <a:t> 6.10 </a:t>
            </a:r>
            <a:r>
              <a:rPr lang="zh-CN" altLang="en-US" sz="2800" dirty="0">
                <a:solidFill>
                  <a:srgbClr val="FF0000"/>
                </a:solidFill>
                <a:latin typeface="+mn-ea"/>
                <a:ea typeface="+mn-ea"/>
              </a:rPr>
              <a:t>对食物征收关税</a:t>
            </a:r>
            <a:r>
              <a:rPr lang="zh-CN" altLang="en-US" sz="2800" dirty="0">
                <a:latin typeface="+mn-ea"/>
                <a:ea typeface="+mn-ea"/>
              </a:rPr>
              <a:t>对贸易条件的影响</a:t>
            </a:r>
            <a:endParaRPr lang="en-US" sz="2800" dirty="0">
              <a:latin typeface="+mn-ea"/>
              <a:ea typeface="+mn-ea"/>
            </a:endParaRPr>
          </a:p>
        </p:txBody>
      </p:sp>
      <p:sp>
        <p:nvSpPr>
          <p:cNvPr id="3" name="Content Placeholder 2"/>
          <p:cNvSpPr>
            <a:spLocks noGrp="1"/>
          </p:cNvSpPr>
          <p:nvPr>
            <p:ph idx="1"/>
          </p:nvPr>
        </p:nvSpPr>
        <p:spPr>
          <a:xfrm>
            <a:off x="5172137" y="969148"/>
            <a:ext cx="3962485" cy="3322619"/>
          </a:xfrm>
        </p:spPr>
        <p:txBody>
          <a:bodyPr/>
          <a:lstStyle/>
          <a:p>
            <a:r>
              <a:rPr lang="zh-CN" altLang="en-US" sz="2100" dirty="0"/>
              <a:t>从世界整体来看</a:t>
            </a:r>
            <a:r>
              <a:rPr lang="en-US" altLang="zh-CN" sz="2100" dirty="0"/>
              <a:t>,</a:t>
            </a:r>
            <a:r>
              <a:rPr lang="zh-CN" altLang="en-US" sz="2100" dirty="0"/>
              <a:t>本国对食品征收进口关税将：</a:t>
            </a:r>
            <a:endParaRPr lang="en-US" altLang="zh-CN" sz="2100" dirty="0"/>
          </a:p>
          <a:p>
            <a:r>
              <a:rPr lang="zh-CN" altLang="en-US" sz="2100" dirty="0">
                <a:solidFill>
                  <a:srgbClr val="82007C"/>
                </a:solidFill>
              </a:rPr>
              <a:t>减少布料的相对供应</a:t>
            </a:r>
            <a:endParaRPr lang="en-US" altLang="zh-CN" sz="2100" dirty="0">
              <a:solidFill>
                <a:srgbClr val="82007C"/>
              </a:solidFill>
            </a:endParaRPr>
          </a:p>
          <a:p>
            <a:endParaRPr lang="en-US" sz="2100" dirty="0">
              <a:solidFill>
                <a:srgbClr val="82007C"/>
              </a:solidFill>
            </a:endParaRPr>
          </a:p>
          <a:p>
            <a:r>
              <a:rPr lang="zh-CN" altLang="en-US" sz="2100" dirty="0">
                <a:solidFill>
                  <a:srgbClr val="82007C"/>
                </a:solidFill>
              </a:rPr>
              <a:t>并增加其相对需求</a:t>
            </a:r>
            <a:endParaRPr lang="en-US" altLang="zh-CN" sz="2100" dirty="0">
              <a:solidFill>
                <a:srgbClr val="82007C"/>
              </a:solidFill>
            </a:endParaRPr>
          </a:p>
          <a:p>
            <a:endParaRPr lang="en-US" sz="2100" dirty="0">
              <a:solidFill>
                <a:srgbClr val="82007C"/>
              </a:solidFill>
            </a:endParaRPr>
          </a:p>
          <a:p>
            <a:r>
              <a:rPr lang="zh-CN" altLang="en-US" sz="2100" dirty="0">
                <a:solidFill>
                  <a:srgbClr val="82007C"/>
                </a:solidFill>
              </a:rPr>
              <a:t>因此，布的相对价格上升</a:t>
            </a:r>
            <a:endParaRPr lang="en-US" sz="2100" dirty="0">
              <a:solidFill>
                <a:srgbClr val="82007C"/>
              </a:solidFill>
            </a:endParaRPr>
          </a:p>
        </p:txBody>
      </p:sp>
      <p:pic>
        <p:nvPicPr>
          <p:cNvPr id="16" name="Picture 15" descr="The graph shows relative price of cloth, P sub C over P sub F, versus the relative quantity of cloth, Q sub C + Q sub C asterisk, over, Q sub F + S sub F asterisk. 2 rising R S curves intersect 2 falling R D curves. R S super 1 intersects R D super 1 at point 1, where y = P sub C over P sub F, super 1. R S super 1 is shifted up and to the left for R super 2, and R D super 1 shifts up and to the right for R D super 2. R S super 2 intersects R D super 2 at point 2, where y = P sub C over P sub F, super 2. Point 2 is above and slightly to the right of point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208" y="955284"/>
            <a:ext cx="4724400" cy="4960916"/>
          </a:xfrm>
          <a:prstGeom prst="rect">
            <a:avLst/>
          </a:prstGeom>
        </p:spPr>
      </p:pic>
      <p:graphicFrame>
        <p:nvGraphicFramePr>
          <p:cNvPr id="13" name="Object 12"/>
          <p:cNvGraphicFramePr>
            <a:graphicFrameLocks noChangeAspect="1"/>
          </p:cNvGraphicFramePr>
          <p:nvPr>
            <p:extLst>
              <p:ext uri="{D42A27DB-BD31-4B8C-83A1-F6EECF244321}">
                <p14:modId xmlns:p14="http://schemas.microsoft.com/office/powerpoint/2010/main" val="2773896566"/>
              </p:ext>
            </p:extLst>
          </p:nvPr>
        </p:nvGraphicFramePr>
        <p:xfrm>
          <a:off x="5486400" y="2140191"/>
          <a:ext cx="2066636" cy="450273"/>
        </p:xfrm>
        <a:graphic>
          <a:graphicData uri="http://schemas.openxmlformats.org/presentationml/2006/ole">
            <mc:AlternateContent xmlns:mc="http://schemas.openxmlformats.org/markup-compatibility/2006">
              <mc:Choice xmlns:v="urn:schemas-microsoft-com:vml" Requires="v">
                <p:oleObj spid="_x0000_s11268" name="Equation" r:id="rId4" imgW="1282680" imgH="279360" progId="Equation.DSMT4">
                  <p:embed/>
                </p:oleObj>
              </mc:Choice>
              <mc:Fallback>
                <p:oleObj name="Equation" r:id="rId4" imgW="1282680" imgH="279360" progId="Equation.DSMT4">
                  <p:embed/>
                  <p:pic>
                    <p:nvPicPr>
                      <p:cNvPr id="0" name=""/>
                      <p:cNvPicPr/>
                      <p:nvPr/>
                    </p:nvPicPr>
                    <p:blipFill>
                      <a:blip r:embed="rId5"/>
                      <a:stretch>
                        <a:fillRect/>
                      </a:stretch>
                    </p:blipFill>
                    <p:spPr>
                      <a:xfrm>
                        <a:off x="5486400" y="2140191"/>
                        <a:ext cx="2066636" cy="45027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293531425"/>
              </p:ext>
            </p:extLst>
          </p:nvPr>
        </p:nvGraphicFramePr>
        <p:xfrm>
          <a:off x="5486400" y="3215979"/>
          <a:ext cx="2086841" cy="450273"/>
        </p:xfrm>
        <a:graphic>
          <a:graphicData uri="http://schemas.openxmlformats.org/presentationml/2006/ole">
            <mc:AlternateContent xmlns:mc="http://schemas.openxmlformats.org/markup-compatibility/2006">
              <mc:Choice xmlns:v="urn:schemas-microsoft-com:vml" Requires="v">
                <p:oleObj spid="_x0000_s11269" name="Equation" r:id="rId6" imgW="1295280" imgH="279360" progId="Equation.DSMT4">
                  <p:embed/>
                </p:oleObj>
              </mc:Choice>
              <mc:Fallback>
                <p:oleObj name="Equation" r:id="rId6" imgW="1295280" imgH="279360" progId="Equation.DSMT4">
                  <p:embed/>
                  <p:pic>
                    <p:nvPicPr>
                      <p:cNvPr id="13" name="Object 12"/>
                      <p:cNvPicPr/>
                      <p:nvPr/>
                    </p:nvPicPr>
                    <p:blipFill>
                      <a:blip r:embed="rId7"/>
                      <a:stretch>
                        <a:fillRect/>
                      </a:stretch>
                    </p:blipFill>
                    <p:spPr>
                      <a:xfrm>
                        <a:off x="5486400" y="3215979"/>
                        <a:ext cx="2086841" cy="450273"/>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270456617"/>
              </p:ext>
            </p:extLst>
          </p:nvPr>
        </p:nvGraphicFramePr>
        <p:xfrm>
          <a:off x="5943600" y="4291767"/>
          <a:ext cx="1768029" cy="833786"/>
        </p:xfrm>
        <a:graphic>
          <a:graphicData uri="http://schemas.openxmlformats.org/presentationml/2006/ole">
            <mc:AlternateContent xmlns:mc="http://schemas.openxmlformats.org/markup-compatibility/2006">
              <mc:Choice xmlns:v="urn:schemas-microsoft-com:vml" Requires="v">
                <p:oleObj spid="_x0000_s11270" name="Equation" r:id="rId8" imgW="1104840" imgH="520560" progId="Equation.DSMT4">
                  <p:embed/>
                </p:oleObj>
              </mc:Choice>
              <mc:Fallback>
                <p:oleObj name="Equation" r:id="rId8" imgW="1104840" imgH="520560" progId="Equation.DSMT4">
                  <p:embed/>
                  <p:pic>
                    <p:nvPicPr>
                      <p:cNvPr id="0" name=""/>
                      <p:cNvPicPr/>
                      <p:nvPr/>
                    </p:nvPicPr>
                    <p:blipFill>
                      <a:blip r:embed="rId9"/>
                      <a:stretch>
                        <a:fillRect/>
                      </a:stretch>
                    </p:blipFill>
                    <p:spPr>
                      <a:xfrm>
                        <a:off x="5943600" y="4291767"/>
                        <a:ext cx="1768029" cy="833786"/>
                      </a:xfrm>
                      <a:prstGeom prst="rect">
                        <a:avLst/>
                      </a:prstGeom>
                    </p:spPr>
                  </p:pic>
                </p:oleObj>
              </mc:Fallback>
            </mc:AlternateContent>
          </a:graphicData>
        </a:graphic>
      </p:graphicFrame>
      <p:cxnSp>
        <p:nvCxnSpPr>
          <p:cNvPr id="11" name="直接箭头连接符 10"/>
          <p:cNvCxnSpPr/>
          <p:nvPr/>
        </p:nvCxnSpPr>
        <p:spPr>
          <a:xfrm flipV="1">
            <a:off x="3124200" y="2860962"/>
            <a:ext cx="0" cy="7100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3581400" y="2316653"/>
            <a:ext cx="400407" cy="4265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3493439" y="3810000"/>
            <a:ext cx="288164" cy="2875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40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2541" y="228600"/>
            <a:ext cx="8610601" cy="685800"/>
          </a:xfrm>
        </p:spPr>
        <p:txBody>
          <a:bodyPr/>
          <a:lstStyle/>
          <a:p>
            <a:r>
              <a:rPr lang="zh-CN" altLang="en-US" sz="3200" dirty="0">
                <a:latin typeface="+mn-ea"/>
                <a:ea typeface="+mn-ea"/>
              </a:rPr>
              <a:t>关税对相对价格和供给的影响</a:t>
            </a:r>
            <a:r>
              <a:rPr lang="en-US" altLang="en-US" sz="2000" b="0" dirty="0">
                <a:ea typeface="ヒラギノ角ゴ Pro W3" pitchFamily="-84" charset="-128"/>
              </a:rPr>
              <a:t>(2 of 2)</a:t>
            </a:r>
            <a:endParaRPr lang="en-US" sz="2000" b="0" dirty="0"/>
          </a:p>
        </p:txBody>
      </p:sp>
      <p:sp>
        <p:nvSpPr>
          <p:cNvPr id="3" name="Content Placeholder 2"/>
          <p:cNvSpPr>
            <a:spLocks noGrp="1"/>
          </p:cNvSpPr>
          <p:nvPr>
            <p:ph idx="1"/>
          </p:nvPr>
        </p:nvSpPr>
        <p:spPr>
          <a:xfrm>
            <a:off x="457200" y="1219200"/>
            <a:ext cx="8077200" cy="4906963"/>
          </a:xfrm>
        </p:spPr>
        <p:txBody>
          <a:bodyPr/>
          <a:lstStyle/>
          <a:p>
            <a:r>
              <a:rPr lang="zh-CN" altLang="en-US" sz="2400" dirty="0">
                <a:latin typeface="+mn-ea"/>
              </a:rPr>
              <a:t>当本国征收进口关税时，贸易条件会增加，国家的福利也会增加。</a:t>
            </a:r>
            <a:endParaRPr lang="en-US" altLang="zh-CN" sz="2400" dirty="0">
              <a:latin typeface="+mn-ea"/>
            </a:endParaRPr>
          </a:p>
          <a:p>
            <a:r>
              <a:rPr lang="zh-CN" altLang="en-US" sz="2400" dirty="0">
                <a:latin typeface="+mn-ea"/>
              </a:rPr>
              <a:t>这种影响的大小</a:t>
            </a:r>
            <a:r>
              <a:rPr lang="zh-CN" altLang="en-US" sz="2400" dirty="0">
                <a:solidFill>
                  <a:srgbClr val="FF0000"/>
                </a:solidFill>
              </a:rPr>
              <a:t>取决于本国</a:t>
            </a:r>
            <a:r>
              <a:rPr lang="zh-CN" altLang="en-US" sz="2400" dirty="0">
                <a:latin typeface="+mn-ea"/>
              </a:rPr>
              <a:t>相对于世界经济的</a:t>
            </a:r>
            <a:r>
              <a:rPr lang="zh-CN" altLang="en-US" sz="2400" dirty="0">
                <a:solidFill>
                  <a:srgbClr val="FF0000"/>
                </a:solidFill>
              </a:rPr>
              <a:t>规模</a:t>
            </a:r>
            <a:r>
              <a:rPr lang="zh-CN" altLang="en-US" sz="2400" dirty="0">
                <a:latin typeface="+mn-ea"/>
              </a:rPr>
              <a:t>。</a:t>
            </a:r>
            <a:endParaRPr lang="en-US" altLang="en-US" sz="2400" dirty="0">
              <a:latin typeface="+mn-ea"/>
            </a:endParaRPr>
          </a:p>
          <a:p>
            <a:pPr lvl="1"/>
            <a:r>
              <a:rPr lang="zh-CN" altLang="en-US" sz="2400" dirty="0">
                <a:latin typeface="+mn-ea"/>
              </a:rPr>
              <a:t>如果该国是世界经济的</a:t>
            </a:r>
            <a:r>
              <a:rPr lang="zh-CN" altLang="en-US" sz="2400" b="1" dirty="0">
                <a:solidFill>
                  <a:srgbClr val="001581"/>
                </a:solidFill>
              </a:rPr>
              <a:t>一小部分</a:t>
            </a:r>
            <a:r>
              <a:rPr lang="zh-CN" altLang="en-US" sz="2400" dirty="0">
                <a:latin typeface="+mn-ea"/>
              </a:rPr>
              <a:t>，其关税（或补贴）政策将不会对世界相对供求产生太大影响进而对贸易条件产生影响。</a:t>
            </a:r>
            <a:endParaRPr lang="en-US" altLang="zh-CN" sz="2400" dirty="0">
              <a:latin typeface="+mn-ea"/>
            </a:endParaRPr>
          </a:p>
          <a:p>
            <a:pPr lvl="1"/>
            <a:r>
              <a:rPr lang="zh-CN" altLang="en-US" sz="2400" dirty="0">
                <a:latin typeface="+mn-ea"/>
              </a:rPr>
              <a:t>但对</a:t>
            </a:r>
            <a:r>
              <a:rPr lang="zh-CN" altLang="en-US" sz="2400" b="1" dirty="0">
                <a:solidFill>
                  <a:srgbClr val="001581"/>
                </a:solidFill>
              </a:rPr>
              <a:t>大国</a:t>
            </a:r>
            <a:r>
              <a:rPr lang="zh-CN" altLang="en-US" sz="2400" dirty="0">
                <a:latin typeface="+mn-ea"/>
              </a:rPr>
              <a:t>来说，关税可能会以牺牲外国为代价，使本国</a:t>
            </a:r>
            <a:r>
              <a:rPr lang="zh-CN" altLang="en-US" sz="2400" b="1" dirty="0">
                <a:solidFill>
                  <a:srgbClr val="001581"/>
                </a:solidFill>
              </a:rPr>
              <a:t>福利最大化</a:t>
            </a:r>
            <a:r>
              <a:rPr lang="zh-CN" altLang="en-US" sz="2400" dirty="0">
                <a:latin typeface="+mn-ea"/>
              </a:rPr>
              <a:t>。</a:t>
            </a:r>
            <a:endParaRPr lang="en-US" altLang="en-US" sz="2400" dirty="0">
              <a:latin typeface="+mn-ea"/>
            </a:endParaRPr>
          </a:p>
        </p:txBody>
      </p:sp>
    </p:spTree>
    <p:extLst>
      <p:ext uri="{BB962C8B-B14F-4D97-AF65-F5344CB8AC3E}">
        <p14:creationId xmlns:p14="http://schemas.microsoft.com/office/powerpoint/2010/main" val="412721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48460"/>
          </a:xfrm>
        </p:spPr>
        <p:txBody>
          <a:bodyPr/>
          <a:lstStyle/>
          <a:p>
            <a:r>
              <a:rPr lang="zh-CN" altLang="en-US" sz="3600" dirty="0">
                <a:latin typeface="+mn-ea"/>
                <a:ea typeface="+mn-ea"/>
              </a:rPr>
              <a:t>出口补贴的效应</a:t>
            </a:r>
            <a:endParaRPr lang="en-US" sz="2000" b="0" dirty="0">
              <a:latin typeface="+mn-ea"/>
              <a:ea typeface="+mn-ea"/>
            </a:endParaRPr>
          </a:p>
        </p:txBody>
      </p:sp>
      <p:sp>
        <p:nvSpPr>
          <p:cNvPr id="3" name="Content Placeholder 2"/>
          <p:cNvSpPr>
            <a:spLocks noGrp="1"/>
          </p:cNvSpPr>
          <p:nvPr>
            <p:ph idx="1"/>
          </p:nvPr>
        </p:nvSpPr>
        <p:spPr>
          <a:xfrm>
            <a:off x="457200" y="863832"/>
            <a:ext cx="8229600" cy="5536968"/>
          </a:xfrm>
        </p:spPr>
        <p:txBody>
          <a:bodyPr/>
          <a:lstStyle/>
          <a:p>
            <a:r>
              <a:rPr lang="zh-CN" altLang="en-US" sz="2200" dirty="0"/>
              <a:t>如果本国对</a:t>
            </a:r>
            <a:r>
              <a:rPr lang="zh-CN" altLang="en-US" sz="2200" dirty="0">
                <a:solidFill>
                  <a:srgbClr val="FF0000"/>
                </a:solidFill>
              </a:rPr>
              <a:t>布</a:t>
            </a:r>
            <a:r>
              <a:rPr lang="zh-CN" altLang="en-US" sz="2200" dirty="0"/>
              <a:t>的出口实行</a:t>
            </a:r>
            <a:r>
              <a:rPr lang="zh-CN" altLang="en-US" sz="2200" dirty="0">
                <a:solidFill>
                  <a:srgbClr val="FF0000"/>
                </a:solidFill>
              </a:rPr>
              <a:t>补贴</a:t>
            </a:r>
            <a:r>
              <a:rPr lang="zh-CN" altLang="en-US" sz="2200" dirty="0"/>
              <a:t>，那么国内消费的布的价格相对于食品价格就会上涨。</a:t>
            </a:r>
            <a:endParaRPr lang="en-US" altLang="zh-CN" sz="2200" dirty="0"/>
          </a:p>
          <a:p>
            <a:r>
              <a:rPr lang="zh-CN" altLang="en-US" sz="2200" dirty="0">
                <a:latin typeface="+mn-ea"/>
              </a:rPr>
              <a:t> </a:t>
            </a:r>
            <a:r>
              <a:rPr lang="zh-CN" altLang="en-US" sz="2200" dirty="0">
                <a:solidFill>
                  <a:srgbClr val="96008F"/>
                </a:solidFill>
                <a:latin typeface="+mn-ea"/>
              </a:rPr>
              <a:t>除非国内价格上涨到世界价格加上补贴，否则它们不会在国内市场供应</a:t>
            </a:r>
            <a:endParaRPr lang="en-US" altLang="en-US" sz="2200" dirty="0">
              <a:solidFill>
                <a:srgbClr val="96008F"/>
              </a:solidFill>
              <a:latin typeface="+mn-ea"/>
            </a:endParaRPr>
          </a:p>
          <a:p>
            <a:pPr lvl="1"/>
            <a:r>
              <a:rPr lang="zh-CN" altLang="en-US" sz="2200" dirty="0">
                <a:solidFill>
                  <a:srgbClr val="007FA3"/>
                </a:solidFill>
              </a:rPr>
              <a:t>出口补贴给予生产者出口的激励</a:t>
            </a:r>
            <a:r>
              <a:rPr lang="zh-CN" altLang="en-US" sz="2200" dirty="0"/>
              <a:t>。</a:t>
            </a:r>
            <a:endParaRPr lang="en-US" altLang="en-US" sz="2200" dirty="0"/>
          </a:p>
          <a:p>
            <a:pPr marL="457200" lvl="1" indent="0">
              <a:buNone/>
            </a:pPr>
            <a:r>
              <a:rPr lang="en-US" altLang="en-US" sz="2200" dirty="0">
                <a:sym typeface="Wingdings" panose="05000000000000000000" pitchFamily="2" charset="2"/>
              </a:rPr>
              <a:t> </a:t>
            </a:r>
            <a:r>
              <a:rPr lang="zh-CN" altLang="en-US" sz="2200" dirty="0">
                <a:latin typeface="华文仿宋" panose="02010600040101010101" pitchFamily="2" charset="-122"/>
                <a:ea typeface="华文仿宋" panose="02010600040101010101" pitchFamily="2" charset="-122"/>
              </a:rPr>
              <a:t>如果出口，他们将获得：世界价格 </a:t>
            </a:r>
            <a:r>
              <a:rPr lang="en-US" altLang="zh-CN" sz="2200" dirty="0">
                <a:latin typeface="华文仿宋" panose="02010600040101010101" pitchFamily="2" charset="-122"/>
                <a:ea typeface="华文仿宋" panose="02010600040101010101" pitchFamily="2" charset="-122"/>
              </a:rPr>
              <a:t>+ </a:t>
            </a:r>
            <a:r>
              <a:rPr lang="zh-CN" altLang="en-US" sz="2200" dirty="0">
                <a:latin typeface="华文仿宋" panose="02010600040101010101" pitchFamily="2" charset="-122"/>
                <a:ea typeface="华文仿宋" panose="02010600040101010101" pitchFamily="2" charset="-122"/>
              </a:rPr>
              <a:t>补贴</a:t>
            </a:r>
            <a:endParaRPr lang="en-US" altLang="en-US" sz="2200" dirty="0">
              <a:latin typeface="华文仿宋" panose="02010600040101010101" pitchFamily="2" charset="-122"/>
              <a:ea typeface="华文仿宋" panose="02010600040101010101" pitchFamily="2" charset="-122"/>
              <a:sym typeface="Wingdings" panose="05000000000000000000" pitchFamily="2" charset="2"/>
            </a:endParaRPr>
          </a:p>
          <a:p>
            <a:pPr lvl="1">
              <a:buFont typeface="Wingdings" panose="05000000000000000000" pitchFamily="2" charset="2"/>
              <a:buChar char="à"/>
            </a:pPr>
            <a:r>
              <a:rPr lang="zh-CN" altLang="en-US" sz="2200" dirty="0">
                <a:latin typeface="华文仿宋" panose="02010600040101010101" pitchFamily="2" charset="-122"/>
                <a:ea typeface="华文仿宋" panose="02010600040101010101" pitchFamily="2" charset="-122"/>
                <a:sym typeface="Wingdings" panose="05000000000000000000" pitchFamily="2" charset="2"/>
              </a:rPr>
              <a:t>除非国内价格也上涨到世界价格加上补贴，否则它们不会在国内市场供应产品</a:t>
            </a:r>
            <a:endParaRPr lang="en-US" altLang="en-US" sz="2200" dirty="0">
              <a:latin typeface="华文仿宋" panose="02010600040101010101" pitchFamily="2" charset="-122"/>
              <a:ea typeface="华文仿宋" panose="02010600040101010101" pitchFamily="2" charset="-122"/>
              <a:sym typeface="Wingdings" panose="05000000000000000000" pitchFamily="2" charset="2"/>
            </a:endParaRPr>
          </a:p>
          <a:p>
            <a:pPr marL="457200" lvl="1" indent="0">
              <a:spcAft>
                <a:spcPts val="600"/>
              </a:spcAft>
              <a:buNone/>
            </a:pPr>
            <a:r>
              <a:rPr lang="en-US" altLang="en-US" sz="2200" dirty="0">
                <a:sym typeface="Wingdings" panose="05000000000000000000" pitchFamily="2" charset="2"/>
              </a:rPr>
              <a:t></a:t>
            </a:r>
          </a:p>
          <a:p>
            <a:pPr lvl="1">
              <a:spcAft>
                <a:spcPts val="600"/>
              </a:spcAft>
            </a:pPr>
            <a:r>
              <a:rPr lang="zh-CN" altLang="en-US" sz="2200" dirty="0"/>
              <a:t>国内生产商将获得更高的布的相对价格，因此将更愿意</a:t>
            </a:r>
            <a:r>
              <a:rPr lang="zh-CN" altLang="en-US" sz="2200" dirty="0">
                <a:solidFill>
                  <a:srgbClr val="007FA3"/>
                </a:solidFill>
              </a:rPr>
              <a:t>转向布的生产</a:t>
            </a:r>
            <a:r>
              <a:rPr lang="zh-CN" altLang="en-US" sz="2200" dirty="0"/>
              <a:t>：</a:t>
            </a:r>
            <a:endParaRPr lang="en-US" altLang="zh-CN" sz="2200" dirty="0"/>
          </a:p>
          <a:p>
            <a:pPr lvl="1">
              <a:spcBef>
                <a:spcPts val="1200"/>
              </a:spcBef>
              <a:spcAft>
                <a:spcPts val="600"/>
              </a:spcAft>
            </a:pPr>
            <a:r>
              <a:rPr lang="zh-CN" altLang="en-US" sz="2200" dirty="0"/>
              <a:t>国内消费者必须向生产者支付更高的布的相对价格，因此更愿意</a:t>
            </a:r>
            <a:r>
              <a:rPr lang="zh-CN" altLang="en-US" sz="2200" dirty="0">
                <a:solidFill>
                  <a:srgbClr val="007FA3"/>
                </a:solidFill>
              </a:rPr>
              <a:t>转向食品消费</a:t>
            </a:r>
            <a:r>
              <a:rPr lang="zh-CN" altLang="en-US" sz="2200" dirty="0"/>
              <a:t>：</a:t>
            </a:r>
            <a:endParaRPr lang="en-US" altLang="en-US" sz="2200" dirty="0"/>
          </a:p>
        </p:txBody>
      </p:sp>
      <p:sp>
        <p:nvSpPr>
          <p:cNvPr id="4" name="矩形 3"/>
          <p:cNvSpPr/>
          <p:nvPr/>
        </p:nvSpPr>
        <p:spPr>
          <a:xfrm>
            <a:off x="1371600" y="4041896"/>
            <a:ext cx="3505200" cy="400110"/>
          </a:xfrm>
          <a:prstGeom prst="rect">
            <a:avLst/>
          </a:prstGeom>
          <a:ln>
            <a:solidFill>
              <a:srgbClr val="001581"/>
            </a:solidFill>
          </a:ln>
        </p:spPr>
        <p:txBody>
          <a:bodyPr wrap="square">
            <a:spAutoFit/>
          </a:bodyPr>
          <a:lstStyle/>
          <a:p>
            <a:r>
              <a:rPr lang="zh-CN" altLang="en-US" sz="2000" b="1" dirty="0">
                <a:solidFill>
                  <a:srgbClr val="001581"/>
                </a:solidFill>
                <a:latin typeface="Arial Narrow" panose="020B0606020202030204" pitchFamily="34" charset="0"/>
                <a:ea typeface="ヒラギノ角ゴ Pro W3" pitchFamily="-84" charset="-128"/>
              </a:rPr>
              <a:t>布的国内价格</a:t>
            </a:r>
            <a:r>
              <a:rPr lang="en-US" altLang="zh-CN" sz="2000" b="1" dirty="0">
                <a:solidFill>
                  <a:srgbClr val="001581"/>
                </a:solidFill>
                <a:latin typeface="Arial Narrow" panose="020B0606020202030204" pitchFamily="34" charset="0"/>
                <a:ea typeface="ヒラギノ角ゴ Pro W3" pitchFamily="-84" charset="-128"/>
              </a:rPr>
              <a:t>↑       </a:t>
            </a:r>
            <a:r>
              <a:rPr lang="en-US" altLang="zh-CN" sz="2000" b="1" dirty="0">
                <a:solidFill>
                  <a:srgbClr val="FF0000"/>
                </a:solidFill>
                <a:latin typeface="Arial Narrow" panose="020B0606020202030204" pitchFamily="34" charset="0"/>
                <a:ea typeface="ヒラギノ角ゴ Pro W3" pitchFamily="-84" charset="-128"/>
              </a:rPr>
              <a:t>P</a:t>
            </a:r>
            <a:r>
              <a:rPr lang="en-US" altLang="zh-CN" sz="2000" b="1" baseline="30000" dirty="0">
                <a:solidFill>
                  <a:srgbClr val="FF0000"/>
                </a:solidFill>
                <a:latin typeface="Arial Narrow" panose="020B0606020202030204" pitchFamily="34" charset="0"/>
                <a:ea typeface="ヒラギノ角ゴ Pro W3" pitchFamily="-84" charset="-128"/>
              </a:rPr>
              <a:t>H</a:t>
            </a:r>
            <a:r>
              <a:rPr lang="en-US" altLang="zh-CN" sz="2000" b="1" baseline="-25000" dirty="0">
                <a:solidFill>
                  <a:srgbClr val="FF0000"/>
                </a:solidFill>
                <a:latin typeface="Arial Narrow" panose="020B0606020202030204" pitchFamily="34" charset="0"/>
                <a:ea typeface="ヒラギノ角ゴ Pro W3" pitchFamily="-84" charset="-128"/>
              </a:rPr>
              <a:t>C</a:t>
            </a:r>
            <a:r>
              <a:rPr lang="en-US" altLang="zh-CN" sz="2000" b="1" dirty="0">
                <a:solidFill>
                  <a:srgbClr val="FF0000"/>
                </a:solidFill>
                <a:latin typeface="Arial Narrow" panose="020B0606020202030204" pitchFamily="34" charset="0"/>
                <a:ea typeface="ヒラギノ角ゴ Pro W3" pitchFamily="-84" charset="-128"/>
              </a:rPr>
              <a:t>  &gt; P</a:t>
            </a:r>
            <a:r>
              <a:rPr lang="en-US" altLang="zh-CN" sz="2000" b="1" baseline="30000" dirty="0">
                <a:solidFill>
                  <a:srgbClr val="FF0000"/>
                </a:solidFill>
                <a:latin typeface="Arial Narrow" panose="020B0606020202030204" pitchFamily="34" charset="0"/>
                <a:ea typeface="ヒラギノ角ゴ Pro W3" pitchFamily="-84" charset="-128"/>
              </a:rPr>
              <a:t>W</a:t>
            </a:r>
            <a:r>
              <a:rPr lang="en-US" altLang="zh-CN" sz="2000" b="1" baseline="-25000" dirty="0">
                <a:solidFill>
                  <a:srgbClr val="FF0000"/>
                </a:solidFill>
                <a:latin typeface="Arial Narrow" panose="020B0606020202030204" pitchFamily="34" charset="0"/>
                <a:ea typeface="ヒラギノ角ゴ Pro W3" pitchFamily="-84" charset="-128"/>
              </a:rPr>
              <a:t>C</a:t>
            </a:r>
            <a:endParaRPr lang="zh-CN" altLang="en-US" sz="2000" b="1" dirty="0">
              <a:solidFill>
                <a:srgbClr val="FF0000"/>
              </a:solidFill>
              <a:latin typeface="Arial Narrow" panose="020B0606020202030204" pitchFamily="34" charset="0"/>
            </a:endParaRPr>
          </a:p>
        </p:txBody>
      </p:sp>
      <p:sp>
        <p:nvSpPr>
          <p:cNvPr id="5" name="矩形 4"/>
          <p:cNvSpPr/>
          <p:nvPr/>
        </p:nvSpPr>
        <p:spPr>
          <a:xfrm>
            <a:off x="5121610" y="4080368"/>
            <a:ext cx="3369955" cy="323165"/>
          </a:xfrm>
          <a:prstGeom prst="rect">
            <a:avLst/>
          </a:prstGeom>
          <a:ln>
            <a:solidFill>
              <a:srgbClr val="001581"/>
            </a:solidFill>
          </a:ln>
        </p:spPr>
        <p:txBody>
          <a:bodyPr wrap="square">
            <a:spAutoFit/>
          </a:bodyPr>
          <a:lstStyle/>
          <a:p>
            <a:pPr>
              <a:lnSpc>
                <a:spcPts val="1800"/>
              </a:lnSpc>
            </a:pPr>
            <a:r>
              <a:rPr lang="zh-CN" altLang="en-US" sz="2000" b="1" dirty="0">
                <a:solidFill>
                  <a:srgbClr val="001581"/>
                </a:solidFill>
                <a:latin typeface="+mn-ea"/>
              </a:rPr>
              <a:t>布的国内相对价格</a:t>
            </a:r>
            <a:r>
              <a:rPr lang="en-US" altLang="zh-CN" sz="2000" b="1" dirty="0">
                <a:solidFill>
                  <a:srgbClr val="001581"/>
                </a:solidFill>
                <a:latin typeface="Arial Narrow" panose="020B0606020202030204" pitchFamily="34" charset="0"/>
                <a:ea typeface="ヒラギノ角ゴ Pro W3" pitchFamily="-84" charset="-128"/>
              </a:rPr>
              <a:t>↑  </a:t>
            </a:r>
            <a:r>
              <a:rPr lang="en-US" altLang="zh-CN" sz="2000" b="1" dirty="0">
                <a:solidFill>
                  <a:srgbClr val="FF0000"/>
                </a:solidFill>
                <a:latin typeface="Arial Narrow" panose="020B0606020202030204" pitchFamily="34" charset="0"/>
                <a:ea typeface="ヒラギノ角ゴ Pro W3" pitchFamily="-84" charset="-128"/>
              </a:rPr>
              <a:t>  P</a:t>
            </a:r>
            <a:r>
              <a:rPr lang="en-US" altLang="zh-CN" sz="2000" b="1" baseline="30000" dirty="0">
                <a:solidFill>
                  <a:srgbClr val="FF0000"/>
                </a:solidFill>
                <a:latin typeface="Arial Narrow" panose="020B0606020202030204" pitchFamily="34" charset="0"/>
                <a:ea typeface="ヒラギノ角ゴ Pro W3" pitchFamily="-84" charset="-128"/>
              </a:rPr>
              <a:t>H</a:t>
            </a:r>
            <a:r>
              <a:rPr lang="en-US" altLang="zh-CN" sz="2000" b="1" baseline="-25000" dirty="0">
                <a:solidFill>
                  <a:srgbClr val="FF0000"/>
                </a:solidFill>
                <a:latin typeface="Arial Narrow" panose="020B0606020202030204" pitchFamily="34" charset="0"/>
                <a:ea typeface="ヒラギノ角ゴ Pro W3" pitchFamily="-84" charset="-128"/>
              </a:rPr>
              <a:t>C</a:t>
            </a:r>
            <a:r>
              <a:rPr lang="en-US" altLang="zh-CN" sz="2000" b="1" dirty="0">
                <a:solidFill>
                  <a:srgbClr val="FF0000"/>
                </a:solidFill>
                <a:latin typeface="Arial Narrow" panose="020B0606020202030204" pitchFamily="34" charset="0"/>
                <a:ea typeface="ヒラギノ角ゴ Pro W3" pitchFamily="-84" charset="-128"/>
              </a:rPr>
              <a:t> / P</a:t>
            </a:r>
            <a:r>
              <a:rPr lang="en-US" altLang="zh-CN" sz="2000" b="1" baseline="-25000" dirty="0">
                <a:solidFill>
                  <a:srgbClr val="FF0000"/>
                </a:solidFill>
                <a:latin typeface="Arial Narrow" panose="020B0606020202030204" pitchFamily="34" charset="0"/>
                <a:ea typeface="ヒラギノ角ゴ Pro W3" pitchFamily="-84" charset="-128"/>
              </a:rPr>
              <a:t>F</a:t>
            </a:r>
            <a:endParaRPr lang="zh-CN" altLang="en-US" sz="2000" b="1" dirty="0">
              <a:solidFill>
                <a:srgbClr val="FF0000"/>
              </a:solidFill>
              <a:latin typeface="Arial Narrow" panose="020B0606020202030204" pitchFamily="34" charset="0"/>
            </a:endParaRPr>
          </a:p>
        </p:txBody>
      </p:sp>
      <p:sp>
        <p:nvSpPr>
          <p:cNvPr id="6" name="矩形 5"/>
          <p:cNvSpPr/>
          <p:nvPr/>
        </p:nvSpPr>
        <p:spPr>
          <a:xfrm>
            <a:off x="3810000" y="5794113"/>
            <a:ext cx="2637260" cy="400110"/>
          </a:xfrm>
          <a:prstGeom prst="rect">
            <a:avLst/>
          </a:prstGeom>
          <a:ln>
            <a:solidFill>
              <a:srgbClr val="001581"/>
            </a:solidFill>
          </a:ln>
        </p:spPr>
        <p:txBody>
          <a:bodyPr wrap="none">
            <a:spAutoFit/>
          </a:bodyPr>
          <a:lstStyle/>
          <a:p>
            <a:r>
              <a:rPr lang="zh-CN" altLang="en-US" sz="2000" b="1" dirty="0">
                <a:solidFill>
                  <a:srgbClr val="001581"/>
                </a:solidFill>
                <a:latin typeface="+mn-ea"/>
              </a:rPr>
              <a:t>本国布的相对需求</a:t>
            </a:r>
            <a:r>
              <a:rPr lang="en-US" altLang="zh-CN" sz="2000" b="1" dirty="0">
                <a:solidFill>
                  <a:srgbClr val="001581"/>
                </a:solidFill>
                <a:latin typeface="+mn-ea"/>
              </a:rPr>
              <a:t>↓ </a:t>
            </a:r>
            <a:endParaRPr lang="zh-CN" altLang="en-US" sz="2000" b="1" dirty="0">
              <a:solidFill>
                <a:srgbClr val="001581"/>
              </a:solidFill>
              <a:latin typeface="+mn-ea"/>
            </a:endParaRPr>
          </a:p>
        </p:txBody>
      </p:sp>
      <p:sp>
        <p:nvSpPr>
          <p:cNvPr id="7" name="矩形 6"/>
          <p:cNvSpPr/>
          <p:nvPr/>
        </p:nvSpPr>
        <p:spPr>
          <a:xfrm>
            <a:off x="3810000" y="5002056"/>
            <a:ext cx="2637260" cy="400110"/>
          </a:xfrm>
          <a:prstGeom prst="rect">
            <a:avLst/>
          </a:prstGeom>
          <a:ln>
            <a:solidFill>
              <a:srgbClr val="001581"/>
            </a:solidFill>
          </a:ln>
        </p:spPr>
        <p:txBody>
          <a:bodyPr wrap="none">
            <a:spAutoFit/>
          </a:bodyPr>
          <a:lstStyle/>
          <a:p>
            <a:r>
              <a:rPr lang="zh-CN" altLang="en-US" sz="2000" b="1" dirty="0">
                <a:solidFill>
                  <a:srgbClr val="001581"/>
                </a:solidFill>
                <a:latin typeface="+mn-ea"/>
              </a:rPr>
              <a:t>本国布的相对供给</a:t>
            </a:r>
            <a:r>
              <a:rPr lang="en-US" altLang="zh-CN" sz="2000" b="1" dirty="0">
                <a:solidFill>
                  <a:srgbClr val="001581"/>
                </a:solidFill>
                <a:latin typeface="+mn-ea"/>
              </a:rPr>
              <a:t>↑ </a:t>
            </a:r>
            <a:endParaRPr lang="zh-CN" altLang="en-US" sz="2000" b="1" dirty="0">
              <a:solidFill>
                <a:srgbClr val="001581"/>
              </a:solidFill>
              <a:latin typeface="+mn-ea"/>
            </a:endParaRPr>
          </a:p>
        </p:txBody>
      </p:sp>
      <p:sp>
        <p:nvSpPr>
          <p:cNvPr id="8" name="矩形 7"/>
          <p:cNvSpPr/>
          <p:nvPr/>
        </p:nvSpPr>
        <p:spPr>
          <a:xfrm>
            <a:off x="6553200" y="5794113"/>
            <a:ext cx="2590800" cy="707886"/>
          </a:xfrm>
          <a:prstGeom prst="rect">
            <a:avLst/>
          </a:prstGeom>
          <a:solidFill>
            <a:schemeClr val="accent2">
              <a:lumMod val="20000"/>
              <a:lumOff val="80000"/>
            </a:schemeClr>
          </a:solidFill>
          <a:ln>
            <a:solidFill>
              <a:srgbClr val="FFC000"/>
            </a:solidFill>
          </a:ln>
        </p:spPr>
        <p:txBody>
          <a:bodyPr wrap="square">
            <a:spAutoFit/>
          </a:bodyPr>
          <a:lstStyle/>
          <a:p>
            <a:r>
              <a:rPr lang="zh-CN" altLang="en-US" sz="2000" b="1" dirty="0">
                <a:solidFill>
                  <a:srgbClr val="001581"/>
                </a:solidFill>
                <a:latin typeface="+mn-ea"/>
              </a:rPr>
              <a:t>布的对外相对价格</a:t>
            </a:r>
            <a:r>
              <a:rPr lang="en-US" altLang="zh-CN" sz="2000" b="1" dirty="0">
                <a:solidFill>
                  <a:srgbClr val="001581"/>
                </a:solidFill>
                <a:latin typeface="+mn-ea"/>
              </a:rPr>
              <a:t>↓</a:t>
            </a:r>
          </a:p>
          <a:p>
            <a:r>
              <a:rPr lang="en-US" altLang="zh-CN" sz="2000" b="1" dirty="0">
                <a:solidFill>
                  <a:srgbClr val="FF0000"/>
                </a:solidFill>
                <a:latin typeface="Arial Narrow" panose="020B0606020202030204" pitchFamily="34" charset="0"/>
                <a:ea typeface="ヒラギノ角ゴ Pro W3" pitchFamily="-84" charset="-128"/>
              </a:rPr>
              <a:t>P</a:t>
            </a:r>
            <a:r>
              <a:rPr lang="en-US" altLang="zh-CN" sz="2000" b="1" baseline="30000" dirty="0">
                <a:solidFill>
                  <a:srgbClr val="FF0000"/>
                </a:solidFill>
                <a:latin typeface="Arial Narrow" panose="020B0606020202030204" pitchFamily="34" charset="0"/>
                <a:ea typeface="ヒラギノ角ゴ Pro W3" pitchFamily="-84" charset="-128"/>
              </a:rPr>
              <a:t>W</a:t>
            </a:r>
            <a:r>
              <a:rPr lang="en-US" altLang="zh-CN" sz="2000" b="1" baseline="-25000" dirty="0">
                <a:solidFill>
                  <a:srgbClr val="FF0000"/>
                </a:solidFill>
                <a:latin typeface="Arial Narrow" panose="020B0606020202030204" pitchFamily="34" charset="0"/>
                <a:ea typeface="ヒラギノ角ゴ Pro W3" pitchFamily="-84" charset="-128"/>
              </a:rPr>
              <a:t>C</a:t>
            </a:r>
            <a:r>
              <a:rPr lang="en-US" altLang="zh-CN" sz="2000" b="1" dirty="0">
                <a:solidFill>
                  <a:srgbClr val="FF0000"/>
                </a:solidFill>
                <a:latin typeface="Arial Narrow" panose="020B0606020202030204" pitchFamily="34" charset="0"/>
                <a:ea typeface="ヒラギノ角ゴ Pro W3" pitchFamily="-84" charset="-128"/>
              </a:rPr>
              <a:t> / P</a:t>
            </a:r>
            <a:r>
              <a:rPr lang="en-US" altLang="zh-CN" sz="2000" b="1" baseline="-25000" dirty="0">
                <a:solidFill>
                  <a:srgbClr val="FF0000"/>
                </a:solidFill>
                <a:latin typeface="Arial Narrow" panose="020B0606020202030204" pitchFamily="34" charset="0"/>
                <a:ea typeface="ヒラギノ角ゴ Pro W3" pitchFamily="-84" charset="-128"/>
              </a:rPr>
              <a:t>F</a:t>
            </a:r>
            <a:r>
              <a:rPr lang="en-US" altLang="zh-CN" sz="2000" b="1" dirty="0">
                <a:solidFill>
                  <a:srgbClr val="FF0000"/>
                </a:solidFill>
                <a:latin typeface="Arial Narrow" panose="020B0606020202030204" pitchFamily="34" charset="0"/>
                <a:ea typeface="ヒラギノ角ゴ Pro W3" pitchFamily="-84" charset="-128"/>
              </a:rPr>
              <a:t> </a:t>
            </a:r>
            <a:endParaRPr lang="zh-CN" altLang="en-US" sz="2000" b="1" dirty="0">
              <a:solidFill>
                <a:srgbClr val="FF0000"/>
              </a:solidFill>
              <a:latin typeface="Arial Narrow" panose="020B0606020202030204" pitchFamily="34" charset="0"/>
            </a:endParaRPr>
          </a:p>
        </p:txBody>
      </p:sp>
      <p:sp>
        <p:nvSpPr>
          <p:cNvPr id="10" name="文本框 9">
            <a:extLst>
              <a:ext uri="{FF2B5EF4-FFF2-40B4-BE49-F238E27FC236}">
                <a16:creationId xmlns:a16="http://schemas.microsoft.com/office/drawing/2014/main" id="{AAC2FAE1-A609-B944-35AE-1FAC0CFF4B21}"/>
              </a:ext>
            </a:extLst>
          </p:cNvPr>
          <p:cNvSpPr txBox="1"/>
          <p:nvPr/>
        </p:nvSpPr>
        <p:spPr>
          <a:xfrm>
            <a:off x="3810000" y="286387"/>
            <a:ext cx="4583430" cy="590931"/>
          </a:xfrm>
          <a:prstGeom prst="rect">
            <a:avLst/>
          </a:prstGeom>
          <a:solidFill>
            <a:schemeClr val="accent2">
              <a:lumMod val="20000"/>
              <a:lumOff val="80000"/>
            </a:schemeClr>
          </a:solidFill>
        </p:spPr>
        <p:txBody>
          <a:bodyPr wrap="square">
            <a:spAutoFit/>
          </a:bodyPr>
          <a:lstStyle/>
          <a:p>
            <a:pPr marL="285750" indent="-285750">
              <a:lnSpc>
                <a:spcPct val="90000"/>
              </a:lnSpc>
              <a:buFont typeface="Arial" panose="020B0604020202020204" pitchFamily="34" charset="0"/>
              <a:buChar char="•"/>
            </a:pPr>
            <a:r>
              <a:rPr lang="zh-CN" altLang="en-US" b="1" dirty="0">
                <a:latin typeface="黑体" panose="02010609060101010101" pitchFamily="49" charset="-122"/>
              </a:rPr>
              <a:t>关税和出口补贴常被当成同一类政策 ，但是它们对贸易条件具有不同的效应。</a:t>
            </a:r>
          </a:p>
        </p:txBody>
      </p:sp>
    </p:spTree>
    <p:extLst>
      <p:ext uri="{BB962C8B-B14F-4D97-AF65-F5344CB8AC3E}">
        <p14:creationId xmlns:p14="http://schemas.microsoft.com/office/powerpoint/2010/main" val="124990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50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50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50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500"/>
                                  </p:stCondLst>
                                  <p:childTnLst>
                                    <p:set>
                                      <p:cBhvr>
                                        <p:cTn id="46" dur="1" fill="hold">
                                          <p:stCondLst>
                                            <p:cond delay="0"/>
                                          </p:stCondLst>
                                        </p:cTn>
                                        <p:tgtEl>
                                          <p:spTgt spid="6"/>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750"/>
                                  </p:stCondLst>
                                  <p:childTnLst>
                                    <p:set>
                                      <p:cBhvr>
                                        <p:cTn id="4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简要总结</a:t>
            </a:r>
          </a:p>
        </p:txBody>
      </p:sp>
      <p:sp>
        <p:nvSpPr>
          <p:cNvPr id="3" name="内容占位符 2"/>
          <p:cNvSpPr>
            <a:spLocks noGrp="1"/>
          </p:cNvSpPr>
          <p:nvPr>
            <p:ph idx="1"/>
          </p:nvPr>
        </p:nvSpPr>
        <p:spPr>
          <a:xfrm>
            <a:off x="457200" y="1524000"/>
            <a:ext cx="8229600" cy="4648200"/>
          </a:xfrm>
        </p:spPr>
        <p:txBody>
          <a:bodyPr/>
          <a:lstStyle/>
          <a:p>
            <a:r>
              <a:rPr lang="en-US" altLang="zh-CN" sz="2400" dirty="0"/>
              <a:t>● </a:t>
            </a:r>
            <a:r>
              <a:rPr lang="zh-CN" altLang="en-US" sz="2400" i="1" dirty="0"/>
              <a:t>李嘉图模型</a:t>
            </a:r>
            <a:r>
              <a:rPr lang="en-US" altLang="zh-CN" sz="2400" i="1" dirty="0"/>
              <a:t>. </a:t>
            </a:r>
            <a:endParaRPr lang="en-US" altLang="zh-CN" sz="2400" dirty="0"/>
          </a:p>
          <a:p>
            <a:pPr lvl="1"/>
            <a:r>
              <a:rPr lang="zh-CN" altLang="en-US" sz="2000" dirty="0"/>
              <a:t>单一投入要素：劳动</a:t>
            </a:r>
            <a:r>
              <a:rPr lang="en-US" altLang="zh-CN" sz="2000" dirty="0"/>
              <a:t> </a:t>
            </a:r>
          </a:p>
          <a:p>
            <a:pPr lvl="1"/>
            <a:r>
              <a:rPr lang="zh-CN" altLang="en-US" sz="2000" dirty="0"/>
              <a:t>比较优势的观点</a:t>
            </a:r>
            <a:r>
              <a:rPr lang="en-US" altLang="zh-CN" sz="2000" dirty="0"/>
              <a:t> </a:t>
            </a:r>
          </a:p>
          <a:p>
            <a:pPr lvl="1"/>
            <a:r>
              <a:rPr lang="zh-CN" altLang="en-US" sz="2000" dirty="0"/>
              <a:t>没有讨论收入分配问题</a:t>
            </a:r>
            <a:endParaRPr lang="en-US" altLang="zh-CN" sz="2000" dirty="0"/>
          </a:p>
          <a:p>
            <a:r>
              <a:rPr lang="en-US" altLang="zh-CN" sz="2400" dirty="0"/>
              <a:t>●</a:t>
            </a:r>
            <a:r>
              <a:rPr lang="zh-CN" altLang="en-US" sz="2400" dirty="0"/>
              <a:t>特定要素模型</a:t>
            </a:r>
            <a:endParaRPr lang="en-US" altLang="zh-CN" sz="2400" i="1" dirty="0"/>
          </a:p>
          <a:p>
            <a:pPr lvl="1"/>
            <a:r>
              <a:rPr lang="zh-CN" altLang="en-US" sz="2000" dirty="0"/>
              <a:t>多种要素，但一些要素特定使用于固定产业部门</a:t>
            </a:r>
            <a:r>
              <a:rPr lang="en-US" altLang="zh-CN" sz="2000" dirty="0"/>
              <a:t> </a:t>
            </a:r>
          </a:p>
          <a:p>
            <a:pPr lvl="1"/>
            <a:r>
              <a:rPr lang="zh-CN" altLang="en-US" sz="2000" dirty="0"/>
              <a:t>贸易对收入分配的短期效应</a:t>
            </a:r>
            <a:endParaRPr lang="en-US" altLang="zh-CN" sz="2000" dirty="0"/>
          </a:p>
          <a:p>
            <a:r>
              <a:rPr lang="en-US" altLang="zh-CN" sz="2400" dirty="0"/>
              <a:t>●</a:t>
            </a:r>
            <a:r>
              <a:rPr lang="en-US" altLang="zh-CN" sz="2400" i="1" dirty="0"/>
              <a:t>  H-O</a:t>
            </a:r>
            <a:r>
              <a:rPr lang="zh-CN" altLang="en-US" sz="2400" i="1" dirty="0"/>
              <a:t>模型</a:t>
            </a:r>
            <a:endParaRPr lang="en-US" altLang="zh-CN" sz="2400" i="1" dirty="0"/>
          </a:p>
          <a:p>
            <a:pPr lvl="1"/>
            <a:r>
              <a:rPr lang="zh-CN" altLang="en-US" sz="2000" dirty="0"/>
              <a:t>多个要素，可以部门间自由流动</a:t>
            </a:r>
            <a:r>
              <a:rPr lang="en-US" altLang="zh-CN" sz="2000" dirty="0"/>
              <a:t> </a:t>
            </a:r>
          </a:p>
          <a:p>
            <a:pPr lvl="1"/>
            <a:r>
              <a:rPr lang="zh-CN" altLang="en-US" sz="2000" dirty="0"/>
              <a:t>资源差异驱动贸易</a:t>
            </a:r>
            <a:endParaRPr lang="en-US" altLang="zh-CN" sz="2000" dirty="0"/>
          </a:p>
          <a:p>
            <a:pPr lvl="1"/>
            <a:r>
              <a:rPr lang="zh-CN" altLang="en-US" sz="2000" dirty="0"/>
              <a:t>贸易对收入分配的长期效应</a:t>
            </a:r>
          </a:p>
        </p:txBody>
      </p:sp>
    </p:spTree>
    <p:extLst>
      <p:ext uri="{BB962C8B-B14F-4D97-AF65-F5344CB8AC3E}">
        <p14:creationId xmlns:p14="http://schemas.microsoft.com/office/powerpoint/2010/main" val="1296499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33740"/>
            <a:ext cx="8915400" cy="622828"/>
          </a:xfrm>
        </p:spPr>
        <p:txBody>
          <a:bodyPr/>
          <a:lstStyle/>
          <a:p>
            <a:r>
              <a:rPr lang="zh-CN" altLang="en-US" sz="2600" dirty="0">
                <a:latin typeface="+mn-ea"/>
                <a:ea typeface="+mn-ea"/>
              </a:rPr>
              <a:t>图</a:t>
            </a:r>
            <a:r>
              <a:rPr lang="en-US" altLang="en-US" sz="2600" dirty="0">
                <a:latin typeface="+mn-ea"/>
                <a:ea typeface="+mn-ea"/>
              </a:rPr>
              <a:t> 6.11 </a:t>
            </a:r>
            <a:r>
              <a:rPr lang="zh-CN" altLang="en-US" sz="2600" dirty="0">
                <a:latin typeface="+mn-ea"/>
                <a:ea typeface="+mn-ea"/>
              </a:rPr>
              <a:t>出口补贴对贸易条件的效应</a:t>
            </a:r>
            <a:endParaRPr lang="en-US" sz="2600" dirty="0">
              <a:latin typeface="+mn-ea"/>
              <a:ea typeface="+mn-ea"/>
            </a:endParaRPr>
          </a:p>
        </p:txBody>
      </p:sp>
      <p:sp>
        <p:nvSpPr>
          <p:cNvPr id="3" name="Content Placeholder 2"/>
          <p:cNvSpPr>
            <a:spLocks noGrp="1"/>
          </p:cNvSpPr>
          <p:nvPr>
            <p:ph idx="1"/>
          </p:nvPr>
        </p:nvSpPr>
        <p:spPr>
          <a:xfrm>
            <a:off x="5524605" y="1222678"/>
            <a:ext cx="3404863" cy="3657600"/>
          </a:xfrm>
        </p:spPr>
        <p:txBody>
          <a:bodyPr/>
          <a:lstStyle/>
          <a:p>
            <a:r>
              <a:rPr lang="zh-CN" altLang="en-US" sz="2200" dirty="0">
                <a:latin typeface="+mn-ea"/>
              </a:rPr>
              <a:t>对布的出口补贴对相对供求的影响</a:t>
            </a:r>
            <a:r>
              <a:rPr lang="zh-CN" altLang="en-US" sz="2200" dirty="0">
                <a:solidFill>
                  <a:srgbClr val="96008F"/>
                </a:solidFill>
                <a:latin typeface="+mn-ea"/>
              </a:rPr>
              <a:t>与</a:t>
            </a:r>
            <a:r>
              <a:rPr lang="zh-CN" altLang="en-US" sz="2200" dirty="0">
                <a:latin typeface="+mn-ea"/>
              </a:rPr>
              <a:t>对食品的</a:t>
            </a:r>
            <a:r>
              <a:rPr lang="zh-CN" altLang="en-US" sz="2200" dirty="0">
                <a:solidFill>
                  <a:srgbClr val="96008F"/>
                </a:solidFill>
                <a:latin typeface="+mn-ea"/>
              </a:rPr>
              <a:t>关税相反</a:t>
            </a:r>
            <a:r>
              <a:rPr lang="zh-CN" altLang="en-US" sz="2200" dirty="0">
                <a:latin typeface="+mn-ea"/>
              </a:rPr>
              <a:t>。</a:t>
            </a:r>
            <a:endParaRPr lang="en-US" altLang="zh-CN" sz="2200" dirty="0">
              <a:latin typeface="+mn-ea"/>
            </a:endParaRPr>
          </a:p>
          <a:p>
            <a:r>
              <a:rPr lang="zh-CN" altLang="en-US" sz="2200" dirty="0">
                <a:latin typeface="+mn-ea"/>
              </a:rPr>
              <a:t>全球棉布的相对供应量上升，而全球需求量下降。</a:t>
            </a:r>
            <a:endParaRPr lang="en-US" altLang="zh-CN" sz="2200" dirty="0">
              <a:latin typeface="+mn-ea"/>
            </a:endParaRPr>
          </a:p>
          <a:p>
            <a:r>
              <a:rPr lang="zh-CN" altLang="en-US" sz="2200" dirty="0">
                <a:latin typeface="+mn-ea"/>
              </a:rPr>
              <a:t>随着布料的相对价格下降，</a:t>
            </a:r>
            <a:r>
              <a:rPr lang="zh-CN" altLang="en-US" sz="2200" dirty="0">
                <a:solidFill>
                  <a:srgbClr val="FF0000"/>
                </a:solidFill>
              </a:rPr>
              <a:t>本国的贸易条件下降</a:t>
            </a:r>
            <a:endParaRPr lang="en-US" sz="2200" dirty="0">
              <a:solidFill>
                <a:srgbClr val="FF0000"/>
              </a:solidFill>
            </a:endParaRPr>
          </a:p>
        </p:txBody>
      </p:sp>
      <p:pic>
        <p:nvPicPr>
          <p:cNvPr id="5" name="Picture 4" descr="The graph shows relative price of cloth, P sub C over P sub F, versus the relative quantity of cloth, Q sub C + Q sub C asterisk, over, Q sub F + S sub F asterisk. 2 rising R S curves intersect 2 falling R D curves. R S super 1 intersects R D super 1 at point 1, where y = P sub C over P sub F, super 1. R S super 1 is shifted down and to the right for R super 2, and R D super 1 shifts down and to the left for R D super 2. R S super 2 intersects R D super 2 at point 2, where y = P sub C over P sub F, super 2. Point 2 is below and slightly to the left of point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532" y="1295400"/>
            <a:ext cx="5150472" cy="5388087"/>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805948965"/>
              </p:ext>
            </p:extLst>
          </p:nvPr>
        </p:nvGraphicFramePr>
        <p:xfrm>
          <a:off x="6061667" y="4161817"/>
          <a:ext cx="2330738" cy="837046"/>
        </p:xfrm>
        <a:graphic>
          <a:graphicData uri="http://schemas.openxmlformats.org/presentationml/2006/ole">
            <mc:AlternateContent xmlns:mc="http://schemas.openxmlformats.org/markup-compatibility/2006">
              <mc:Choice xmlns:v="urn:schemas-microsoft-com:vml" Requires="v">
                <p:oleObj spid="_x0000_s12290" name="Equation" r:id="rId4" imgW="1447560" imgH="520560" progId="Equation.DSMT4">
                  <p:embed/>
                </p:oleObj>
              </mc:Choice>
              <mc:Fallback>
                <p:oleObj name="Equation" r:id="rId4" imgW="1447560" imgH="520560" progId="Equation.DSMT4">
                  <p:embed/>
                  <p:pic>
                    <p:nvPicPr>
                      <p:cNvPr id="15" name="Object 14"/>
                      <p:cNvPicPr/>
                      <p:nvPr/>
                    </p:nvPicPr>
                    <p:blipFill>
                      <a:blip r:embed="rId5"/>
                      <a:stretch>
                        <a:fillRect/>
                      </a:stretch>
                    </p:blipFill>
                    <p:spPr>
                      <a:xfrm>
                        <a:off x="6061667" y="4161817"/>
                        <a:ext cx="2330738" cy="837046"/>
                      </a:xfrm>
                      <a:prstGeom prst="rect">
                        <a:avLst/>
                      </a:prstGeom>
                      <a:solidFill>
                        <a:schemeClr val="bg1"/>
                      </a:solidFill>
                    </p:spPr>
                  </p:pic>
                </p:oleObj>
              </mc:Fallback>
            </mc:AlternateContent>
          </a:graphicData>
        </a:graphic>
      </p:graphicFrame>
      <p:cxnSp>
        <p:nvCxnSpPr>
          <p:cNvPr id="6" name="直接箭头连接符 5"/>
          <p:cNvCxnSpPr/>
          <p:nvPr/>
        </p:nvCxnSpPr>
        <p:spPr>
          <a:xfrm>
            <a:off x="3276600" y="3276600"/>
            <a:ext cx="0" cy="8379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936739" y="2670445"/>
            <a:ext cx="513992" cy="381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3675919" y="4408938"/>
            <a:ext cx="521639" cy="3982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91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b="1" dirty="0">
                <a:latin typeface="+mn-lt"/>
              </a:rPr>
              <a:t>贸易条件效应的应用：谁得谁失？</a:t>
            </a:r>
            <a:r>
              <a:rPr lang="zh-CN" altLang="en-US" sz="3600" b="1" dirty="0">
                <a:latin typeface="黑体" panose="02010609060101010101" pitchFamily="49" charset="-122"/>
              </a:rPr>
              <a:t> </a:t>
            </a:r>
            <a:r>
              <a:rPr lang="en-US" altLang="en-US" sz="2000" b="0" dirty="0">
                <a:ea typeface="ヒラギノ角ゴ Pro W3" pitchFamily="-84" charset="-128"/>
              </a:rPr>
              <a:t>(1 of 4)</a:t>
            </a:r>
            <a:endParaRPr lang="en-US" sz="2000" b="0" dirty="0"/>
          </a:p>
        </p:txBody>
      </p:sp>
      <p:sp>
        <p:nvSpPr>
          <p:cNvPr id="3" name="Content Placeholder 2"/>
          <p:cNvSpPr>
            <a:spLocks noGrp="1"/>
          </p:cNvSpPr>
          <p:nvPr>
            <p:ph idx="1"/>
          </p:nvPr>
        </p:nvSpPr>
        <p:spPr/>
        <p:txBody>
          <a:bodyPr/>
          <a:lstStyle/>
          <a:p>
            <a:pPr>
              <a:spcBef>
                <a:spcPct val="40000"/>
              </a:spcBef>
            </a:pPr>
            <a:r>
              <a:rPr lang="zh-CN" altLang="en-US" sz="2800" dirty="0">
                <a:latin typeface="+mn-ea"/>
              </a:rPr>
              <a:t>标准贸易模型预测</a:t>
            </a:r>
            <a:endParaRPr lang="en-US" altLang="en-US" sz="2800" dirty="0">
              <a:latin typeface="+mn-ea"/>
            </a:endParaRPr>
          </a:p>
          <a:p>
            <a:pPr lvl="1">
              <a:spcBef>
                <a:spcPct val="40000"/>
              </a:spcBef>
            </a:pPr>
            <a:r>
              <a:rPr lang="zh-CN" altLang="en-US" sz="2800" dirty="0">
                <a:solidFill>
                  <a:srgbClr val="FF0000"/>
                </a:solidFill>
                <a:latin typeface="Arial Narrow" panose="020B0606020202030204" pitchFamily="34" charset="0"/>
              </a:rPr>
              <a:t>进口关税</a:t>
            </a:r>
            <a:r>
              <a:rPr lang="zh-CN" altLang="en-US" sz="2800" dirty="0">
                <a:latin typeface="+mn-ea"/>
              </a:rPr>
              <a:t>可能会以牺牲外国为代价来</a:t>
            </a:r>
            <a:r>
              <a:rPr lang="zh-CN" altLang="en-US" sz="2800" dirty="0">
                <a:solidFill>
                  <a:srgbClr val="FF0000"/>
                </a:solidFill>
                <a:latin typeface="Arial Narrow" panose="020B0606020202030204" pitchFamily="34" charset="0"/>
              </a:rPr>
              <a:t>增加本国福利</a:t>
            </a:r>
            <a:r>
              <a:rPr lang="zh-CN" altLang="en-US" sz="2800" dirty="0">
                <a:latin typeface="+mn-ea"/>
              </a:rPr>
              <a:t>。</a:t>
            </a:r>
            <a:r>
              <a:rPr lang="en-US" altLang="en-US" sz="2800" dirty="0">
                <a:latin typeface="Arial Narrow" panose="020B0606020202030204" pitchFamily="34" charset="0"/>
                <a:ea typeface="ヒラギノ角ゴ Pro W3" pitchFamily="-84" charset="-128"/>
              </a:rPr>
              <a:t> </a:t>
            </a:r>
          </a:p>
          <a:p>
            <a:pPr lvl="2">
              <a:spcBef>
                <a:spcPct val="40000"/>
              </a:spcBef>
            </a:pPr>
            <a:r>
              <a:rPr lang="zh-CN" altLang="en-US" sz="2400" dirty="0">
                <a:latin typeface="华文仿宋" panose="02010600040101010101" pitchFamily="2" charset="-122"/>
                <a:ea typeface="华文仿宋" panose="02010600040101010101" pitchFamily="2" charset="-122"/>
              </a:rPr>
              <a:t>如果一个大国征收关税，如果关税不是太高的话，本国福利增加，外国的福利降低。</a:t>
            </a:r>
          </a:p>
          <a:p>
            <a:pPr lvl="1">
              <a:spcBef>
                <a:spcPct val="40000"/>
              </a:spcBef>
            </a:pPr>
            <a:r>
              <a:rPr lang="zh-CN" altLang="en-US" sz="2800" dirty="0">
                <a:solidFill>
                  <a:srgbClr val="001581"/>
                </a:solidFill>
                <a:latin typeface="Arial Narrow" panose="020B0606020202030204" pitchFamily="34" charset="0"/>
              </a:rPr>
              <a:t>出口补贴降低了本国福利</a:t>
            </a:r>
            <a:r>
              <a:rPr lang="zh-CN" altLang="en-US" sz="2800" dirty="0">
                <a:latin typeface="+mn-ea"/>
              </a:rPr>
              <a:t>，使外国受益。</a:t>
            </a:r>
            <a:endParaRPr lang="en-US" sz="2800" dirty="0">
              <a:latin typeface="Arial Narrow" panose="020B0606020202030204" pitchFamily="34" charset="0"/>
            </a:endParaRPr>
          </a:p>
        </p:txBody>
      </p:sp>
    </p:spTree>
    <p:extLst>
      <p:ext uri="{BB962C8B-B14F-4D97-AF65-F5344CB8AC3E}">
        <p14:creationId xmlns:p14="http://schemas.microsoft.com/office/powerpoint/2010/main" val="2583928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b="1" dirty="0">
                <a:latin typeface="+mn-lt"/>
              </a:rPr>
              <a:t>贸易条件效应的应用：谁得谁失？</a:t>
            </a:r>
            <a:r>
              <a:rPr lang="en-US" altLang="en-US" sz="2000" b="0" dirty="0">
                <a:ea typeface="ヒラギノ角ゴ Pro W3" pitchFamily="-84" charset="-128"/>
              </a:rPr>
              <a:t>(2 of 4)</a:t>
            </a:r>
            <a:endParaRPr lang="en-US" sz="2000" b="0" dirty="0"/>
          </a:p>
        </p:txBody>
      </p:sp>
      <p:sp>
        <p:nvSpPr>
          <p:cNvPr id="3" name="Content Placeholder 2"/>
          <p:cNvSpPr>
            <a:spLocks noGrp="1"/>
          </p:cNvSpPr>
          <p:nvPr>
            <p:ph idx="1"/>
          </p:nvPr>
        </p:nvSpPr>
        <p:spPr>
          <a:xfrm>
            <a:off x="457200" y="1524000"/>
            <a:ext cx="8229600" cy="5181600"/>
          </a:xfrm>
          <a:solidFill>
            <a:schemeClr val="bg1"/>
          </a:solidFill>
        </p:spPr>
        <p:txBody>
          <a:bodyPr/>
          <a:lstStyle/>
          <a:p>
            <a:r>
              <a:rPr lang="zh-CN" altLang="en-US" sz="2400" dirty="0">
                <a:latin typeface="+mn-ea"/>
              </a:rPr>
              <a:t>在一个拥有</a:t>
            </a:r>
            <a:r>
              <a:rPr lang="zh-CN" altLang="en-US" sz="2400" dirty="0">
                <a:solidFill>
                  <a:srgbClr val="FF0000"/>
                </a:solidFill>
              </a:rPr>
              <a:t>许多国家和许多商品</a:t>
            </a:r>
            <a:r>
              <a:rPr lang="zh-CN" altLang="en-US" sz="2400" dirty="0">
                <a:latin typeface="+mn-ea"/>
              </a:rPr>
              <a:t>的世界中，关税和补贴可能产生</a:t>
            </a:r>
            <a:r>
              <a:rPr lang="zh-CN" altLang="en-US" sz="2400" dirty="0">
                <a:solidFill>
                  <a:srgbClr val="96008F"/>
                </a:solidFill>
                <a:latin typeface="+mn-ea"/>
              </a:rPr>
              <a:t>额外</a:t>
            </a:r>
            <a:r>
              <a:rPr lang="zh-CN" altLang="en-US" sz="2400" dirty="0">
                <a:latin typeface="+mn-ea"/>
              </a:rPr>
              <a:t>的影响：</a:t>
            </a:r>
            <a:endParaRPr lang="en-US" altLang="en-US" sz="2400" dirty="0">
              <a:ea typeface="ヒラギノ角ゴ Pro W3" pitchFamily="-84" charset="-128"/>
            </a:endParaRPr>
          </a:p>
          <a:p>
            <a:pPr lvl="1"/>
            <a:r>
              <a:rPr lang="zh-CN" altLang="en-US" sz="2400" dirty="0">
                <a:latin typeface="+mn-ea"/>
              </a:rPr>
              <a:t>外国可以对 </a:t>
            </a:r>
            <a:r>
              <a:rPr lang="zh-CN" altLang="en-US" sz="2400" i="1" dirty="0">
                <a:latin typeface="+mn-ea"/>
              </a:rPr>
              <a:t>美国也出口的货物 </a:t>
            </a:r>
            <a:r>
              <a:rPr lang="zh-CN" altLang="en-US" sz="2400" dirty="0">
                <a:latin typeface="+mn-ea"/>
              </a:rPr>
              <a:t>进行出口补贴，这将降低美国在世界市场上的价格，并降低其贸易条件。</a:t>
            </a:r>
            <a:endParaRPr lang="en-US" altLang="en-US" sz="2400" dirty="0">
              <a:latin typeface="+mn-ea"/>
            </a:endParaRPr>
          </a:p>
          <a:p>
            <a:pPr lvl="2"/>
            <a:r>
              <a:rPr lang="zh-CN" altLang="en-US" sz="2400" dirty="0">
                <a:latin typeface="华文仿宋" panose="02010600040101010101" pitchFamily="2" charset="-122"/>
                <a:ea typeface="华文仿宋" panose="02010600040101010101" pitchFamily="2" charset="-122"/>
              </a:rPr>
              <a:t>欧盟对农产品出口进行补贴，从而降低了美国农民在世界市场上的商品价格。</a:t>
            </a:r>
            <a:r>
              <a:rPr lang="en-US" altLang="en-US" sz="2400" dirty="0">
                <a:latin typeface="华文仿宋" panose="02010600040101010101" pitchFamily="2" charset="-122"/>
                <a:ea typeface="华文仿宋" panose="02010600040101010101" pitchFamily="2" charset="-122"/>
              </a:rPr>
              <a:t> </a:t>
            </a:r>
          </a:p>
          <a:p>
            <a:pPr lvl="1"/>
            <a:r>
              <a:rPr lang="zh-CN" altLang="en-US" sz="2400" dirty="0">
                <a:latin typeface="+mn-ea"/>
              </a:rPr>
              <a:t>外国可以对 </a:t>
            </a:r>
            <a:r>
              <a:rPr lang="zh-CN" altLang="en-US" sz="2400" i="1" dirty="0">
                <a:latin typeface="+mn-ea"/>
              </a:rPr>
              <a:t>美国也进口的货物 </a:t>
            </a:r>
            <a:r>
              <a:rPr lang="zh-CN" altLang="en-US" sz="2400" dirty="0">
                <a:latin typeface="+mn-ea"/>
              </a:rPr>
              <a:t>征收进口关税，这将降低美国在世界市场购买货物的价格，并增加其贸易条件。</a:t>
            </a:r>
          </a:p>
          <a:p>
            <a:pPr lvl="2"/>
            <a:endParaRPr lang="en-US" altLang="zh-CN" sz="2400" dirty="0">
              <a:latin typeface="华文仿宋" panose="02010600040101010101" pitchFamily="2" charset="-122"/>
              <a:ea typeface="华文仿宋" panose="02010600040101010101" pitchFamily="2" charset="-122"/>
            </a:endParaRPr>
          </a:p>
        </p:txBody>
      </p:sp>
      <p:sp>
        <p:nvSpPr>
          <p:cNvPr id="5" name="文本框 4">
            <a:extLst>
              <a:ext uri="{FF2B5EF4-FFF2-40B4-BE49-F238E27FC236}">
                <a16:creationId xmlns:a16="http://schemas.microsoft.com/office/drawing/2014/main" id="{265642CE-DA19-E379-677C-B85DCBBD79B7}"/>
              </a:ext>
            </a:extLst>
          </p:cNvPr>
          <p:cNvSpPr txBox="1"/>
          <p:nvPr/>
        </p:nvSpPr>
        <p:spPr>
          <a:xfrm>
            <a:off x="914400" y="5029200"/>
            <a:ext cx="7620000" cy="1200329"/>
          </a:xfrm>
          <a:prstGeom prst="rect">
            <a:avLst/>
          </a:prstGeom>
          <a:noFill/>
        </p:spPr>
        <p:txBody>
          <a:bodyPr wrap="square">
            <a:spAutoFit/>
          </a:bodyPr>
          <a:lstStyle/>
          <a:p>
            <a:pPr marL="342900" indent="-342900">
              <a:buFont typeface="Arial" panose="020B0604020202020204" pitchFamily="34" charset="0"/>
              <a:buChar char="•"/>
            </a:pPr>
            <a:r>
              <a:rPr lang="zh-CN" altLang="en-US" sz="2400" dirty="0">
                <a:solidFill>
                  <a:srgbClr val="96008F"/>
                </a:solidFill>
                <a:latin typeface="宋体" panose="02010600030101010101" pitchFamily="2" charset="-122"/>
                <a:ea typeface="宋体" panose="02010600030101010101" pitchFamily="2" charset="-122"/>
              </a:rPr>
              <a:t>问：外国对 </a:t>
            </a:r>
            <a:r>
              <a:rPr lang="zh-CN" altLang="en-US" sz="2400" i="1" dirty="0">
                <a:solidFill>
                  <a:srgbClr val="96008F"/>
                </a:solidFill>
                <a:latin typeface="宋体" panose="02010600030101010101" pitchFamily="2" charset="-122"/>
                <a:ea typeface="宋体" panose="02010600030101010101" pitchFamily="2" charset="-122"/>
              </a:rPr>
              <a:t>美国进口的货物 </a:t>
            </a:r>
            <a:r>
              <a:rPr lang="zh-CN" altLang="en-US" sz="2400" dirty="0">
                <a:solidFill>
                  <a:srgbClr val="96008F"/>
                </a:solidFill>
                <a:latin typeface="宋体" panose="02010600030101010101" pitchFamily="2" charset="-122"/>
                <a:ea typeface="宋体" panose="02010600030101010101" pitchFamily="2" charset="-122"/>
              </a:rPr>
              <a:t>进行出口补贴，对美国有利吗？</a:t>
            </a:r>
            <a:endParaRPr lang="en-US" altLang="zh-CN" sz="2400" dirty="0">
              <a:solidFill>
                <a:srgbClr val="96008F"/>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有利于消费者，但损害同行业的工人和投资者</a:t>
            </a:r>
            <a:endParaRPr lang="en-US"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7609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b="1" dirty="0">
                <a:latin typeface="+mn-lt"/>
              </a:rPr>
              <a:t>贸易条件效应的应用：谁得谁失？</a:t>
            </a:r>
            <a:r>
              <a:rPr lang="en-US" altLang="en-US" sz="2000" b="0" dirty="0">
                <a:ea typeface="ヒラギノ角ゴ Pro W3" pitchFamily="-84" charset="-128"/>
              </a:rPr>
              <a:t>(3 of 4)</a:t>
            </a:r>
            <a:endParaRPr lang="en-US" sz="2000" b="0" dirty="0"/>
          </a:p>
        </p:txBody>
      </p:sp>
      <p:sp>
        <p:nvSpPr>
          <p:cNvPr id="3" name="Content Placeholder 2"/>
          <p:cNvSpPr>
            <a:spLocks noGrp="1"/>
          </p:cNvSpPr>
          <p:nvPr>
            <p:ph idx="1"/>
          </p:nvPr>
        </p:nvSpPr>
        <p:spPr>
          <a:xfrm>
            <a:off x="457200" y="1524000"/>
            <a:ext cx="8229600" cy="4648200"/>
          </a:xfrm>
        </p:spPr>
        <p:txBody>
          <a:bodyPr/>
          <a:lstStyle/>
          <a:p>
            <a:pPr>
              <a:spcBef>
                <a:spcPts val="600"/>
              </a:spcBef>
              <a:spcAft>
                <a:spcPts val="600"/>
              </a:spcAft>
            </a:pPr>
            <a:r>
              <a:rPr lang="zh-CN" altLang="en-US" sz="2400" dirty="0">
                <a:latin typeface="+mn-ea"/>
              </a:rPr>
              <a:t>外国进行</a:t>
            </a:r>
            <a:r>
              <a:rPr lang="zh-CN" altLang="en-US" sz="2400" dirty="0">
                <a:solidFill>
                  <a:srgbClr val="FF0000"/>
                </a:solidFill>
              </a:rPr>
              <a:t>出口补贴</a:t>
            </a:r>
            <a:r>
              <a:rPr lang="zh-CN" altLang="en-US" sz="2400" dirty="0">
                <a:latin typeface="+mn-ea"/>
              </a:rPr>
              <a:t>的商品是</a:t>
            </a:r>
            <a:endParaRPr lang="en-US" altLang="zh-CN" sz="2400" dirty="0">
              <a:latin typeface="+mn-ea"/>
            </a:endParaRPr>
          </a:p>
          <a:p>
            <a:pPr lvl="1">
              <a:spcAft>
                <a:spcPts val="600"/>
              </a:spcAft>
            </a:pPr>
            <a:r>
              <a:rPr lang="zh-CN" altLang="en-US" sz="2400" b="1" dirty="0">
                <a:latin typeface="+mn-ea"/>
              </a:rPr>
              <a:t>本国的进口品</a:t>
            </a:r>
            <a:r>
              <a:rPr lang="zh-CN" altLang="en-US" sz="2400" dirty="0">
                <a:latin typeface="+mn-ea"/>
              </a:rPr>
              <a:t>，将</a:t>
            </a:r>
            <a:r>
              <a:rPr lang="zh-CN" altLang="en-US" sz="2400" b="1" i="1" dirty="0">
                <a:solidFill>
                  <a:srgbClr val="001581"/>
                </a:solidFill>
              </a:rPr>
              <a:t>降低</a:t>
            </a:r>
            <a:r>
              <a:rPr lang="zh-CN" altLang="en-US" sz="2400" dirty="0">
                <a:latin typeface="+mn-ea"/>
              </a:rPr>
              <a:t>了本国进口的</a:t>
            </a:r>
            <a:r>
              <a:rPr lang="zh-CN" altLang="en-US" sz="2400" b="1" i="1" dirty="0">
                <a:solidFill>
                  <a:srgbClr val="001581"/>
                </a:solidFill>
              </a:rPr>
              <a:t>世界价格</a:t>
            </a:r>
            <a:r>
              <a:rPr lang="zh-CN" altLang="en-US" sz="2400" dirty="0">
                <a:latin typeface="+mn-ea"/>
              </a:rPr>
              <a:t>，改善本国的贸易条件。</a:t>
            </a:r>
            <a:endParaRPr lang="en-US" altLang="en-US" sz="2400" dirty="0">
              <a:ea typeface="ヒラギノ角ゴ Pro W3" pitchFamily="-84" charset="-128"/>
            </a:endParaRPr>
          </a:p>
          <a:p>
            <a:pPr lvl="1">
              <a:spcAft>
                <a:spcPts val="600"/>
              </a:spcAft>
            </a:pPr>
            <a:r>
              <a:rPr lang="zh-CN" altLang="en-US" sz="2400" b="1" dirty="0">
                <a:latin typeface="+mn-ea"/>
              </a:rPr>
              <a:t>本国的出口品</a:t>
            </a:r>
            <a:r>
              <a:rPr lang="zh-CN" altLang="en-US" sz="2400" dirty="0">
                <a:latin typeface="+mn-ea"/>
              </a:rPr>
              <a:t>，将</a:t>
            </a:r>
            <a:r>
              <a:rPr lang="zh-CN" altLang="en-US" sz="2400" b="1" i="1" dirty="0">
                <a:solidFill>
                  <a:srgbClr val="001581"/>
                </a:solidFill>
              </a:rPr>
              <a:t>降低</a:t>
            </a:r>
            <a:r>
              <a:rPr lang="zh-CN" altLang="en-US" sz="2400" dirty="0">
                <a:latin typeface="+mn-ea"/>
              </a:rPr>
              <a:t>了本国出口的</a:t>
            </a:r>
            <a:r>
              <a:rPr lang="zh-CN" altLang="en-US" sz="2400" b="1" i="1" dirty="0">
                <a:solidFill>
                  <a:srgbClr val="001581"/>
                </a:solidFill>
              </a:rPr>
              <a:t>世界价格</a:t>
            </a:r>
            <a:r>
              <a:rPr lang="zh-CN" altLang="en-US" sz="2400" dirty="0">
                <a:latin typeface="+mn-ea"/>
              </a:rPr>
              <a:t>，并恶化本国的贸易条件。</a:t>
            </a:r>
            <a:endParaRPr lang="en-US" altLang="zh-CN" sz="2400" dirty="0">
              <a:latin typeface="+mn-ea"/>
            </a:endParaRPr>
          </a:p>
          <a:p>
            <a:pPr>
              <a:spcBef>
                <a:spcPts val="600"/>
              </a:spcBef>
              <a:spcAft>
                <a:spcPts val="600"/>
              </a:spcAft>
            </a:pPr>
            <a:r>
              <a:rPr lang="zh-CN" altLang="en-US" sz="2400" dirty="0">
                <a:latin typeface="+mn-ea"/>
              </a:rPr>
              <a:t>外国征收</a:t>
            </a:r>
            <a:r>
              <a:rPr lang="zh-CN" altLang="en-US" sz="2400" dirty="0">
                <a:solidFill>
                  <a:srgbClr val="FF0000"/>
                </a:solidFill>
              </a:rPr>
              <a:t>进口关税</a:t>
            </a:r>
            <a:r>
              <a:rPr lang="zh-CN" altLang="en-US" sz="2400" dirty="0">
                <a:latin typeface="+mn-ea"/>
              </a:rPr>
              <a:t>的商品是</a:t>
            </a:r>
            <a:endParaRPr lang="en-US" altLang="zh-CN" sz="2400" dirty="0">
              <a:latin typeface="+mn-ea"/>
            </a:endParaRPr>
          </a:p>
          <a:p>
            <a:pPr lvl="1">
              <a:spcAft>
                <a:spcPts val="600"/>
              </a:spcAft>
            </a:pPr>
            <a:r>
              <a:rPr lang="zh-CN" altLang="en-US" sz="2400" b="1" dirty="0">
                <a:latin typeface="+mn-ea"/>
              </a:rPr>
              <a:t>本国的出口品</a:t>
            </a:r>
            <a:r>
              <a:rPr lang="zh-CN" altLang="en-US" sz="2400" dirty="0">
                <a:latin typeface="+mn-ea"/>
              </a:rPr>
              <a:t>，将</a:t>
            </a:r>
            <a:r>
              <a:rPr lang="zh-CN" altLang="en-US" sz="2400" b="1" i="1" dirty="0">
                <a:solidFill>
                  <a:srgbClr val="001581"/>
                </a:solidFill>
              </a:rPr>
              <a:t>降低</a:t>
            </a:r>
            <a:r>
              <a:rPr lang="zh-CN" altLang="en-US" sz="2400" dirty="0">
                <a:latin typeface="+mn-ea"/>
              </a:rPr>
              <a:t>了本国出口的</a:t>
            </a:r>
            <a:r>
              <a:rPr lang="zh-CN" altLang="en-US" sz="2400" b="1" i="1" dirty="0">
                <a:solidFill>
                  <a:srgbClr val="001581"/>
                </a:solidFill>
              </a:rPr>
              <a:t>世界价格</a:t>
            </a:r>
            <a:r>
              <a:rPr lang="zh-CN" altLang="en-US" sz="2400" dirty="0">
                <a:latin typeface="+mn-ea"/>
              </a:rPr>
              <a:t>，恶化本国的贸易条件。</a:t>
            </a:r>
            <a:endParaRPr lang="en-US" altLang="zh-CN" sz="2400" dirty="0">
              <a:latin typeface="+mn-ea"/>
            </a:endParaRPr>
          </a:p>
          <a:p>
            <a:pPr lvl="1">
              <a:spcAft>
                <a:spcPts val="600"/>
              </a:spcAft>
            </a:pPr>
            <a:r>
              <a:rPr lang="zh-CN" altLang="en-US" sz="2400" b="1" dirty="0">
                <a:latin typeface="+mn-ea"/>
              </a:rPr>
              <a:t>本国的进口品</a:t>
            </a:r>
            <a:r>
              <a:rPr lang="zh-CN" altLang="en-US" sz="2400" dirty="0">
                <a:latin typeface="+mn-ea"/>
              </a:rPr>
              <a:t>，将</a:t>
            </a:r>
            <a:r>
              <a:rPr lang="zh-CN" altLang="en-US" sz="2400" b="1" i="1" dirty="0">
                <a:solidFill>
                  <a:srgbClr val="001581"/>
                </a:solidFill>
              </a:rPr>
              <a:t>降低</a:t>
            </a:r>
            <a:r>
              <a:rPr lang="zh-CN" altLang="en-US" sz="2400" dirty="0">
                <a:latin typeface="+mn-ea"/>
              </a:rPr>
              <a:t>了本国进口的</a:t>
            </a:r>
            <a:r>
              <a:rPr lang="zh-CN" altLang="en-US" sz="2400" b="1" i="1" dirty="0">
                <a:solidFill>
                  <a:srgbClr val="001581"/>
                </a:solidFill>
              </a:rPr>
              <a:t>世界价格</a:t>
            </a:r>
            <a:r>
              <a:rPr lang="zh-CN" altLang="en-US" sz="2400" dirty="0">
                <a:latin typeface="+mn-ea"/>
              </a:rPr>
              <a:t>，改善本国的贸易条件。</a:t>
            </a:r>
            <a:endParaRPr lang="en-US" sz="2400" dirty="0"/>
          </a:p>
        </p:txBody>
      </p:sp>
    </p:spTree>
    <p:extLst>
      <p:ext uri="{BB962C8B-B14F-4D97-AF65-F5344CB8AC3E}">
        <p14:creationId xmlns:p14="http://schemas.microsoft.com/office/powerpoint/2010/main" val="1713902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b="1" dirty="0">
                <a:latin typeface="+mn-lt"/>
              </a:rPr>
              <a:t>贸易条件效应的应用：谁得谁失？</a:t>
            </a:r>
            <a:r>
              <a:rPr lang="en-US" altLang="en-US" sz="2000" b="0" dirty="0">
                <a:ea typeface="ヒラギノ角ゴ Pro W3" pitchFamily="-84" charset="-128"/>
              </a:rPr>
              <a:t>(4 of 4)</a:t>
            </a:r>
            <a:endParaRPr lang="en-US" sz="2000" b="0" dirty="0"/>
          </a:p>
        </p:txBody>
      </p:sp>
      <p:sp>
        <p:nvSpPr>
          <p:cNvPr id="3" name="Content Placeholder 2"/>
          <p:cNvSpPr>
            <a:spLocks noGrp="1"/>
          </p:cNvSpPr>
          <p:nvPr>
            <p:ph idx="1"/>
          </p:nvPr>
        </p:nvSpPr>
        <p:spPr>
          <a:xfrm>
            <a:off x="457200" y="1600200"/>
            <a:ext cx="8077200" cy="4525963"/>
          </a:xfrm>
        </p:spPr>
        <p:txBody>
          <a:bodyPr/>
          <a:lstStyle/>
          <a:p>
            <a:r>
              <a:rPr lang="zh-CN" altLang="en-US" sz="2400" dirty="0"/>
              <a:t>对某一商品的</a:t>
            </a:r>
            <a:r>
              <a:rPr lang="zh-CN" altLang="en-US" sz="2400" dirty="0">
                <a:solidFill>
                  <a:srgbClr val="FF0000"/>
                </a:solidFill>
              </a:rPr>
              <a:t>出口补贴</a:t>
            </a:r>
            <a:r>
              <a:rPr lang="zh-CN" altLang="en-US" sz="2400" dirty="0"/>
              <a:t>通过增加该商品的相对供应和减少该商品的相关需求来</a:t>
            </a:r>
            <a:r>
              <a:rPr lang="zh-CN" altLang="en-US" sz="2400" b="1" i="1" dirty="0">
                <a:solidFill>
                  <a:srgbClr val="001581"/>
                </a:solidFill>
              </a:rPr>
              <a:t>降低该商品的国际相对价格</a:t>
            </a:r>
            <a:r>
              <a:rPr lang="zh-CN" altLang="en-US" sz="2400" dirty="0"/>
              <a:t>。</a:t>
            </a:r>
            <a:endParaRPr lang="en-US" altLang="zh-CN" sz="2400" dirty="0"/>
          </a:p>
          <a:p>
            <a:r>
              <a:rPr lang="zh-CN" altLang="en-US" sz="2400" dirty="0"/>
              <a:t>一种商品的</a:t>
            </a:r>
            <a:r>
              <a:rPr lang="zh-CN" altLang="en-US" sz="2400" dirty="0">
                <a:solidFill>
                  <a:srgbClr val="FF0000"/>
                </a:solidFill>
              </a:rPr>
              <a:t>进口关税</a:t>
            </a:r>
            <a:r>
              <a:rPr lang="zh-CN" altLang="en-US" sz="2400" dirty="0"/>
              <a:t>通过增加该商品的相对供应和减少该商品的相关需求，来</a:t>
            </a:r>
            <a:r>
              <a:rPr lang="zh-CN" altLang="en-US" sz="2400" b="1" i="1" dirty="0">
                <a:solidFill>
                  <a:srgbClr val="001581"/>
                </a:solidFill>
              </a:rPr>
              <a:t>降低该商品的国际相对价格</a:t>
            </a:r>
            <a:r>
              <a:rPr lang="zh-CN" altLang="en-US" sz="2400" dirty="0"/>
              <a:t>（并提高了其他商品的国际价格）。</a:t>
            </a:r>
            <a:endParaRPr lang="en-US" sz="2400" dirty="0"/>
          </a:p>
        </p:txBody>
      </p:sp>
    </p:spTree>
    <p:extLst>
      <p:ext uri="{BB962C8B-B14F-4D97-AF65-F5344CB8AC3E}">
        <p14:creationId xmlns:p14="http://schemas.microsoft.com/office/powerpoint/2010/main" val="3881223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931652"/>
          </a:xfrm>
        </p:spPr>
        <p:txBody>
          <a:bodyPr/>
          <a:lstStyle/>
          <a:p>
            <a:r>
              <a:rPr lang="en-US" altLang="en-US" sz="3600" dirty="0">
                <a:ea typeface="ヒラギノ角ゴ Pro W3" pitchFamily="-84" charset="-128"/>
              </a:rPr>
              <a:t>3</a:t>
            </a:r>
            <a:r>
              <a:rPr lang="en-US" altLang="zh-CN" sz="3600" dirty="0">
                <a:ea typeface="ヒラギノ角ゴ Pro W3" pitchFamily="-84" charset="-128"/>
              </a:rPr>
              <a:t>. </a:t>
            </a:r>
            <a:r>
              <a:rPr lang="zh-CN" altLang="en-US" sz="3600" dirty="0">
                <a:latin typeface="+mn-ea"/>
                <a:ea typeface="+mn-ea"/>
              </a:rPr>
              <a:t>国际借贷 </a:t>
            </a:r>
            <a:r>
              <a:rPr lang="en-US" altLang="en-US" sz="2000" b="0" dirty="0">
                <a:ea typeface="ヒラギノ角ゴ Pro W3" pitchFamily="-84" charset="-128"/>
              </a:rPr>
              <a:t>(1 of 2)</a:t>
            </a:r>
            <a:endParaRPr lang="en-US" sz="2000" b="0" dirty="0"/>
          </a:p>
        </p:txBody>
      </p:sp>
      <p:sp>
        <p:nvSpPr>
          <p:cNvPr id="3" name="Content Placeholder 2"/>
          <p:cNvSpPr>
            <a:spLocks noGrp="1"/>
          </p:cNvSpPr>
          <p:nvPr>
            <p:ph idx="1"/>
          </p:nvPr>
        </p:nvSpPr>
        <p:spPr>
          <a:xfrm>
            <a:off x="457200" y="1524000"/>
            <a:ext cx="8229600" cy="4602163"/>
          </a:xfrm>
        </p:spPr>
        <p:txBody>
          <a:bodyPr/>
          <a:lstStyle/>
          <a:p>
            <a:r>
              <a:rPr lang="zh-CN" altLang="en-US" sz="2400" dirty="0">
                <a:latin typeface="黑体" panose="02010609060101010101" pitchFamily="49" charset="-122"/>
              </a:rPr>
              <a:t>标准贸易模型可以用来分析国际借贷</a:t>
            </a:r>
            <a:endParaRPr lang="en-US" altLang="en-US" sz="2400" dirty="0">
              <a:ea typeface="ヒラギノ角ゴ Pro W3" pitchFamily="-84" charset="-128"/>
            </a:endParaRPr>
          </a:p>
          <a:p>
            <a:pPr lvl="1"/>
            <a:r>
              <a:rPr lang="zh-CN" altLang="en-US" sz="2400" i="1" dirty="0">
                <a:solidFill>
                  <a:srgbClr val="82007C"/>
                </a:solidFill>
              </a:rPr>
              <a:t>当期和未来消费的两种产品</a:t>
            </a:r>
            <a:r>
              <a:rPr lang="zh-CN" altLang="en-US" sz="2400" dirty="0">
                <a:latin typeface="黑体" panose="02010609060101010101" pitchFamily="49" charset="-122"/>
              </a:rPr>
              <a:t>（在不同时期的同种产品），而非同时期的不同产品</a:t>
            </a:r>
            <a:endParaRPr lang="en-US" altLang="en-US" sz="2400" dirty="0">
              <a:ea typeface="ヒラギノ角ゴ Pro W3" pitchFamily="-84" charset="-128"/>
            </a:endParaRPr>
          </a:p>
          <a:p>
            <a:r>
              <a:rPr lang="zh-CN" altLang="en-US" sz="2400" dirty="0">
                <a:latin typeface="黑体" panose="02010609060101010101" pitchFamily="49" charset="-122"/>
              </a:rPr>
              <a:t>国家通常拥有</a:t>
            </a:r>
            <a:r>
              <a:rPr lang="zh-CN" altLang="en-US" sz="2400" i="1" dirty="0">
                <a:solidFill>
                  <a:srgbClr val="82007C"/>
                </a:solidFill>
              </a:rPr>
              <a:t>不同的机会去投资 </a:t>
            </a:r>
            <a:r>
              <a:rPr lang="zh-CN" altLang="en-US" sz="2400" dirty="0">
                <a:latin typeface="黑体" panose="02010609060101010101" pitchFamily="49" charset="-122"/>
              </a:rPr>
              <a:t>以便将来能够生产更多</a:t>
            </a:r>
            <a:endParaRPr lang="en-US" altLang="en-US" sz="2400" dirty="0">
              <a:ea typeface="ヒラギノ角ゴ Pro W3" pitchFamily="-84" charset="-128"/>
            </a:endParaRPr>
          </a:p>
          <a:p>
            <a:r>
              <a:rPr lang="zh-CN" altLang="en-US" sz="2400" dirty="0">
                <a:latin typeface="黑体" panose="02010609060101010101" pitchFamily="49" charset="-122"/>
              </a:rPr>
              <a:t>一种特别的生产可能性曲线，即</a:t>
            </a:r>
            <a:r>
              <a:rPr lang="zh-CN" altLang="en-US" sz="2400" b="1" dirty="0">
                <a:solidFill>
                  <a:srgbClr val="001581"/>
                </a:solidFill>
              </a:rPr>
              <a:t>跨期生产可能性边界</a:t>
            </a:r>
            <a:r>
              <a:rPr lang="zh-CN" altLang="en-US" sz="2400" dirty="0">
                <a:latin typeface="黑体" panose="02010609060101010101" pitchFamily="49" charset="-122"/>
              </a:rPr>
              <a:t>，描绘当期产出和未来产出的不同可能组合</a:t>
            </a:r>
            <a:endParaRPr lang="en-US" sz="2400" dirty="0"/>
          </a:p>
        </p:txBody>
      </p:sp>
    </p:spTree>
    <p:extLst>
      <p:ext uri="{BB962C8B-B14F-4D97-AF65-F5344CB8AC3E}">
        <p14:creationId xmlns:p14="http://schemas.microsoft.com/office/powerpoint/2010/main" val="1672855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n intertemporal production possibility frontier shows future consumption versus current consumption. The curve falls with increasing steepnes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422" y="1482937"/>
            <a:ext cx="5571978" cy="5244624"/>
          </a:xfrm>
          <a:prstGeom prst="rect">
            <a:avLst/>
          </a:prstGeom>
        </p:spPr>
      </p:pic>
      <p:sp>
        <p:nvSpPr>
          <p:cNvPr id="24" name="矩形 23"/>
          <p:cNvSpPr/>
          <p:nvPr/>
        </p:nvSpPr>
        <p:spPr>
          <a:xfrm>
            <a:off x="4434105" y="2321137"/>
            <a:ext cx="4314827" cy="1323439"/>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zh-CN" altLang="en-US" sz="2000" dirty="0"/>
              <a:t>当未来消费的相对价格上升时</a:t>
            </a:r>
            <a:r>
              <a:rPr lang="en-US" altLang="zh-CN" sz="2000" dirty="0"/>
              <a:t> (</a:t>
            </a:r>
            <a:r>
              <a:rPr lang="en-US" altLang="zh-CN" sz="2000" i="1" dirty="0"/>
              <a:t>r</a:t>
            </a:r>
            <a:r>
              <a:rPr lang="en-US" altLang="zh-CN" sz="2000" dirty="0"/>
              <a:t>↓), </a:t>
            </a:r>
          </a:p>
          <a:p>
            <a:pPr marL="285750" indent="-285750">
              <a:buFont typeface="Arial" panose="020B0604020202020204" pitchFamily="34" charset="0"/>
              <a:buChar char="•"/>
            </a:pPr>
            <a:r>
              <a:rPr lang="zh-CN" altLang="en-US" sz="2000" dirty="0"/>
              <a:t>一国可以通过投资来增加未来消费的相对供给</a:t>
            </a:r>
            <a:endParaRPr lang="en-US" altLang="zh-CN" sz="2000" dirty="0"/>
          </a:p>
          <a:p>
            <a:pPr marL="285750" indent="-285750">
              <a:buFont typeface="Arial" panose="020B0604020202020204" pitchFamily="34" charset="0"/>
              <a:buChar char="•"/>
            </a:pPr>
            <a:r>
              <a:rPr lang="en-US" altLang="zh-CN" sz="2000" dirty="0">
                <a:sym typeface="Wingdings" panose="05000000000000000000" pitchFamily="2" charset="2"/>
              </a:rPr>
              <a:t> </a:t>
            </a:r>
            <a:r>
              <a:rPr lang="zh-CN" altLang="en-US" sz="2000" dirty="0">
                <a:sym typeface="Wingdings" panose="05000000000000000000" pitchFamily="2" charset="2"/>
              </a:rPr>
              <a:t>沿着</a:t>
            </a:r>
            <a:r>
              <a:rPr lang="en-US" altLang="zh-CN" sz="2000" dirty="0"/>
              <a:t>PPF</a:t>
            </a:r>
            <a:r>
              <a:rPr lang="zh-CN" altLang="en-US" sz="2000" dirty="0"/>
              <a:t>曲线向左移动</a:t>
            </a:r>
          </a:p>
        </p:txBody>
      </p:sp>
      <p:sp>
        <p:nvSpPr>
          <p:cNvPr id="14" name="Title 1"/>
          <p:cNvSpPr>
            <a:spLocks noGrp="1"/>
          </p:cNvSpPr>
          <p:nvPr>
            <p:ph type="title"/>
          </p:nvPr>
        </p:nvSpPr>
        <p:spPr>
          <a:xfrm>
            <a:off x="295422" y="228600"/>
            <a:ext cx="5829886" cy="609499"/>
          </a:xfrm>
        </p:spPr>
        <p:txBody>
          <a:bodyPr/>
          <a:lstStyle/>
          <a:p>
            <a:r>
              <a:rPr lang="zh-CN" altLang="en-US" sz="2800" dirty="0">
                <a:ea typeface="ヒラギノ角ゴ Pro W3" pitchFamily="-84" charset="-128"/>
              </a:rPr>
              <a:t>图</a:t>
            </a:r>
            <a:r>
              <a:rPr lang="en-US" altLang="en-US" sz="2800" dirty="0">
                <a:ea typeface="ヒラギノ角ゴ Pro W3" pitchFamily="-84" charset="-128"/>
              </a:rPr>
              <a:t> 6.12 </a:t>
            </a:r>
            <a:r>
              <a:rPr lang="zh-CN" altLang="en-US" sz="2800" dirty="0">
                <a:latin typeface="+mn-ea"/>
                <a:ea typeface="+mn-ea"/>
              </a:rPr>
              <a:t>跨期生产可能性边界</a:t>
            </a:r>
            <a:r>
              <a:rPr lang="en-US" altLang="en-US" sz="2000" b="0" dirty="0">
                <a:ea typeface="ヒラギノ角ゴ Pro W3" pitchFamily="-84" charset="-128"/>
              </a:rPr>
              <a:t>(1 of 2)</a:t>
            </a:r>
            <a:endParaRPr lang="en-US" sz="2000" dirty="0"/>
          </a:p>
        </p:txBody>
      </p:sp>
      <p:sp>
        <p:nvSpPr>
          <p:cNvPr id="3" name="Content Placeholder 2"/>
          <p:cNvSpPr>
            <a:spLocks noGrp="1"/>
          </p:cNvSpPr>
          <p:nvPr>
            <p:ph idx="1"/>
          </p:nvPr>
        </p:nvSpPr>
        <p:spPr>
          <a:xfrm>
            <a:off x="3176954" y="1062828"/>
            <a:ext cx="5638800" cy="1346739"/>
          </a:xfrm>
        </p:spPr>
        <p:txBody>
          <a:bodyPr/>
          <a:lstStyle/>
          <a:p>
            <a:r>
              <a:rPr lang="zh-CN" altLang="en-US" sz="2200" dirty="0"/>
              <a:t>一个国家可以用当前消费换取未来消费</a:t>
            </a:r>
            <a:endParaRPr lang="en-US" altLang="zh-CN" sz="2200" dirty="0"/>
          </a:p>
          <a:p>
            <a:r>
              <a:rPr lang="zh-CN" altLang="en-US" sz="2200" dirty="0"/>
              <a:t>这种方式类似于它可以通过生产更少的一种商品来生产更多的另一种商品。</a:t>
            </a:r>
            <a:endParaRPr lang="en-US" sz="2200" dirty="0"/>
          </a:p>
        </p:txBody>
      </p:sp>
      <p:sp>
        <p:nvSpPr>
          <p:cNvPr id="5" name="椭圆 4"/>
          <p:cNvSpPr/>
          <p:nvPr/>
        </p:nvSpPr>
        <p:spPr>
          <a:xfrm>
            <a:off x="4101234" y="6083905"/>
            <a:ext cx="2024074"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6" name="椭圆 5"/>
          <p:cNvSpPr/>
          <p:nvPr/>
        </p:nvSpPr>
        <p:spPr>
          <a:xfrm>
            <a:off x="0" y="1271582"/>
            <a:ext cx="1828800"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7" name="Content Placeholder 2"/>
          <p:cNvSpPr txBox="1">
            <a:spLocks/>
          </p:cNvSpPr>
          <p:nvPr/>
        </p:nvSpPr>
        <p:spPr>
          <a:xfrm>
            <a:off x="4231961" y="3764641"/>
            <a:ext cx="4467227" cy="179795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zh-CN" altLang="en-US" sz="2000" dirty="0"/>
              <a:t>假定</a:t>
            </a:r>
            <a:r>
              <a:rPr lang="zh-CN" altLang="en-US" sz="2000" dirty="0">
                <a:solidFill>
                  <a:srgbClr val="001581"/>
                </a:solidFill>
              </a:rPr>
              <a:t>本国</a:t>
            </a:r>
            <a:r>
              <a:rPr lang="zh-CN" altLang="en-US" sz="2000" dirty="0"/>
              <a:t>的生产可能性曲线偏向于当前产出</a:t>
            </a:r>
            <a:r>
              <a:rPr lang="en-US" altLang="en-US" sz="2000" dirty="0"/>
              <a:t>, </a:t>
            </a:r>
            <a:r>
              <a:rPr lang="zh-CN" altLang="en-US" sz="2000" dirty="0"/>
              <a:t>而</a:t>
            </a:r>
            <a:r>
              <a:rPr lang="zh-CN" altLang="en-US" sz="2000" dirty="0">
                <a:solidFill>
                  <a:srgbClr val="00B050"/>
                </a:solidFill>
              </a:rPr>
              <a:t>外国</a:t>
            </a:r>
            <a:r>
              <a:rPr lang="zh-CN" altLang="en-US" sz="2000" dirty="0"/>
              <a:t>的生产可能性曲线</a:t>
            </a:r>
            <a:r>
              <a:rPr lang="zh-CN" altLang="en-US" sz="2000" dirty="0">
                <a:solidFill>
                  <a:srgbClr val="00B050"/>
                </a:solidFill>
              </a:rPr>
              <a:t>偏向于未来产出。</a:t>
            </a:r>
            <a:endParaRPr lang="en-US" altLang="en-US" sz="2000" dirty="0"/>
          </a:p>
          <a:p>
            <a:r>
              <a:rPr lang="zh-CN" altLang="en-US" sz="2000" dirty="0"/>
              <a:t>外国有更好的机会在当前投资以实现更多的未来产出</a:t>
            </a:r>
            <a:r>
              <a:rPr lang="en-US" altLang="en-US" sz="2000" dirty="0"/>
              <a:t> </a:t>
            </a:r>
            <a:endParaRPr lang="en-US" sz="2000" dirty="0"/>
          </a:p>
        </p:txBody>
      </p:sp>
      <p:sp>
        <p:nvSpPr>
          <p:cNvPr id="9" name="任意多边形 8"/>
          <p:cNvSpPr/>
          <p:nvPr/>
        </p:nvSpPr>
        <p:spPr>
          <a:xfrm>
            <a:off x="628795" y="3595737"/>
            <a:ext cx="3765452" cy="2431688"/>
          </a:xfrm>
          <a:custGeom>
            <a:avLst/>
            <a:gdLst>
              <a:gd name="connsiteX0" fmla="*/ 0 w 3404381"/>
              <a:gd name="connsiteY0" fmla="*/ 1613 h 2632271"/>
              <a:gd name="connsiteX1" fmla="*/ 829994 w 3404381"/>
              <a:gd name="connsiteY1" fmla="*/ 57884 h 2632271"/>
              <a:gd name="connsiteX2" fmla="*/ 1589649 w 3404381"/>
              <a:gd name="connsiteY2" fmla="*/ 381441 h 2632271"/>
              <a:gd name="connsiteX3" fmla="*/ 2447778 w 3404381"/>
              <a:gd name="connsiteY3" fmla="*/ 1084825 h 2632271"/>
              <a:gd name="connsiteX4" fmla="*/ 3094892 w 3404381"/>
              <a:gd name="connsiteY4" fmla="*/ 1816345 h 2632271"/>
              <a:gd name="connsiteX5" fmla="*/ 3404381 w 3404381"/>
              <a:gd name="connsiteY5" fmla="*/ 2632271 h 2632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4381" h="2632271">
                <a:moveTo>
                  <a:pt x="0" y="1613"/>
                </a:moveTo>
                <a:cubicBezTo>
                  <a:pt x="282526" y="-1904"/>
                  <a:pt x="565053" y="-5421"/>
                  <a:pt x="829994" y="57884"/>
                </a:cubicBezTo>
                <a:cubicBezTo>
                  <a:pt x="1094935" y="121189"/>
                  <a:pt x="1320018" y="210284"/>
                  <a:pt x="1589649" y="381441"/>
                </a:cubicBezTo>
                <a:cubicBezTo>
                  <a:pt x="1859280" y="552598"/>
                  <a:pt x="2196904" y="845674"/>
                  <a:pt x="2447778" y="1084825"/>
                </a:cubicBezTo>
                <a:cubicBezTo>
                  <a:pt x="2698652" y="1323976"/>
                  <a:pt x="2935458" y="1558437"/>
                  <a:pt x="3094892" y="1816345"/>
                </a:cubicBezTo>
                <a:cubicBezTo>
                  <a:pt x="3254326" y="2074253"/>
                  <a:pt x="3329353" y="2353262"/>
                  <a:pt x="3404381" y="2632271"/>
                </a:cubicBezTo>
              </a:path>
            </a:pathLst>
          </a:custGeom>
          <a:noFill/>
          <a:ln>
            <a:solidFill>
              <a:srgbClr val="001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628795" y="2321137"/>
            <a:ext cx="2800205" cy="3706288"/>
          </a:xfrm>
          <a:custGeom>
            <a:avLst/>
            <a:gdLst>
              <a:gd name="connsiteX0" fmla="*/ 0 w 3404381"/>
              <a:gd name="connsiteY0" fmla="*/ 1613 h 2632271"/>
              <a:gd name="connsiteX1" fmla="*/ 829994 w 3404381"/>
              <a:gd name="connsiteY1" fmla="*/ 57884 h 2632271"/>
              <a:gd name="connsiteX2" fmla="*/ 1589649 w 3404381"/>
              <a:gd name="connsiteY2" fmla="*/ 381441 h 2632271"/>
              <a:gd name="connsiteX3" fmla="*/ 2447778 w 3404381"/>
              <a:gd name="connsiteY3" fmla="*/ 1084825 h 2632271"/>
              <a:gd name="connsiteX4" fmla="*/ 3094892 w 3404381"/>
              <a:gd name="connsiteY4" fmla="*/ 1816345 h 2632271"/>
              <a:gd name="connsiteX5" fmla="*/ 3404381 w 3404381"/>
              <a:gd name="connsiteY5" fmla="*/ 2632271 h 2632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4381" h="2632271">
                <a:moveTo>
                  <a:pt x="0" y="1613"/>
                </a:moveTo>
                <a:cubicBezTo>
                  <a:pt x="282526" y="-1904"/>
                  <a:pt x="565053" y="-5421"/>
                  <a:pt x="829994" y="57884"/>
                </a:cubicBezTo>
                <a:cubicBezTo>
                  <a:pt x="1094935" y="121189"/>
                  <a:pt x="1320018" y="210284"/>
                  <a:pt x="1589649" y="381441"/>
                </a:cubicBezTo>
                <a:cubicBezTo>
                  <a:pt x="1859280" y="552598"/>
                  <a:pt x="2196904" y="845674"/>
                  <a:pt x="2447778" y="1084825"/>
                </a:cubicBezTo>
                <a:cubicBezTo>
                  <a:pt x="2698652" y="1323976"/>
                  <a:pt x="2935458" y="1558437"/>
                  <a:pt x="3094892" y="1816345"/>
                </a:cubicBezTo>
                <a:cubicBezTo>
                  <a:pt x="3254326" y="2074253"/>
                  <a:pt x="3329353" y="2353262"/>
                  <a:pt x="3404381" y="2632271"/>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515276" y="2400191"/>
            <a:ext cx="1685124" cy="14537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165449" y="3933802"/>
            <a:ext cx="803985" cy="2023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69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1" nodeType="clickEffect">
                                  <p:stCondLst>
                                    <p:cond delay="0"/>
                                  </p:stCondLst>
                                  <p:childTnLst>
                                    <p:animEffect transition="out" filter="wipe(down)">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par>
                                <p:cTn id="24" presetID="22" presetClass="exit" presetSubtype="4" fill="hold" nodeType="withEffect">
                                  <p:stCondLst>
                                    <p:cond delay="0"/>
                                  </p:stCondLst>
                                  <p:childTnLst>
                                    <p:animEffect transition="out" filter="wipe(down)">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7" grpId="0"/>
      <p:bldP spid="9"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n intertemporal production possibility frontier shows future consumption versus current consumption. The curve falls with increasing steepn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422" y="1482937"/>
            <a:ext cx="5571978" cy="5244624"/>
          </a:xfrm>
          <a:prstGeom prst="rect">
            <a:avLst/>
          </a:prstGeom>
        </p:spPr>
      </p:pic>
      <p:sp>
        <p:nvSpPr>
          <p:cNvPr id="5" name="椭圆 4"/>
          <p:cNvSpPr/>
          <p:nvPr/>
        </p:nvSpPr>
        <p:spPr>
          <a:xfrm>
            <a:off x="4101234" y="6083905"/>
            <a:ext cx="2024074"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6" name="椭圆 5"/>
          <p:cNvSpPr/>
          <p:nvPr/>
        </p:nvSpPr>
        <p:spPr>
          <a:xfrm>
            <a:off x="0" y="1271582"/>
            <a:ext cx="1828800"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12" name="矩形 11"/>
          <p:cNvSpPr/>
          <p:nvPr/>
        </p:nvSpPr>
        <p:spPr>
          <a:xfrm>
            <a:off x="628795" y="2133600"/>
            <a:ext cx="3472439" cy="395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9" name="任意多边形 8"/>
          <p:cNvSpPr/>
          <p:nvPr/>
        </p:nvSpPr>
        <p:spPr>
          <a:xfrm>
            <a:off x="628795" y="3595737"/>
            <a:ext cx="3765452" cy="2431688"/>
          </a:xfrm>
          <a:custGeom>
            <a:avLst/>
            <a:gdLst>
              <a:gd name="connsiteX0" fmla="*/ 0 w 3404381"/>
              <a:gd name="connsiteY0" fmla="*/ 1613 h 2632271"/>
              <a:gd name="connsiteX1" fmla="*/ 829994 w 3404381"/>
              <a:gd name="connsiteY1" fmla="*/ 57884 h 2632271"/>
              <a:gd name="connsiteX2" fmla="*/ 1589649 w 3404381"/>
              <a:gd name="connsiteY2" fmla="*/ 381441 h 2632271"/>
              <a:gd name="connsiteX3" fmla="*/ 2447778 w 3404381"/>
              <a:gd name="connsiteY3" fmla="*/ 1084825 h 2632271"/>
              <a:gd name="connsiteX4" fmla="*/ 3094892 w 3404381"/>
              <a:gd name="connsiteY4" fmla="*/ 1816345 h 2632271"/>
              <a:gd name="connsiteX5" fmla="*/ 3404381 w 3404381"/>
              <a:gd name="connsiteY5" fmla="*/ 2632271 h 2632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4381" h="2632271">
                <a:moveTo>
                  <a:pt x="0" y="1613"/>
                </a:moveTo>
                <a:cubicBezTo>
                  <a:pt x="282526" y="-1904"/>
                  <a:pt x="565053" y="-5421"/>
                  <a:pt x="829994" y="57884"/>
                </a:cubicBezTo>
                <a:cubicBezTo>
                  <a:pt x="1094935" y="121189"/>
                  <a:pt x="1320018" y="210284"/>
                  <a:pt x="1589649" y="381441"/>
                </a:cubicBezTo>
                <a:cubicBezTo>
                  <a:pt x="1859280" y="552598"/>
                  <a:pt x="2196904" y="845674"/>
                  <a:pt x="2447778" y="1084825"/>
                </a:cubicBezTo>
                <a:cubicBezTo>
                  <a:pt x="2698652" y="1323976"/>
                  <a:pt x="2935458" y="1558437"/>
                  <a:pt x="3094892" y="1816345"/>
                </a:cubicBezTo>
                <a:cubicBezTo>
                  <a:pt x="3254326" y="2074253"/>
                  <a:pt x="3329353" y="2353262"/>
                  <a:pt x="3404381" y="2632271"/>
                </a:cubicBezTo>
              </a:path>
            </a:pathLst>
          </a:custGeom>
          <a:noFill/>
          <a:ln>
            <a:solidFill>
              <a:srgbClr val="001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628795" y="2321137"/>
            <a:ext cx="2800205" cy="3706288"/>
          </a:xfrm>
          <a:custGeom>
            <a:avLst/>
            <a:gdLst>
              <a:gd name="connsiteX0" fmla="*/ 0 w 3404381"/>
              <a:gd name="connsiteY0" fmla="*/ 1613 h 2632271"/>
              <a:gd name="connsiteX1" fmla="*/ 829994 w 3404381"/>
              <a:gd name="connsiteY1" fmla="*/ 57884 h 2632271"/>
              <a:gd name="connsiteX2" fmla="*/ 1589649 w 3404381"/>
              <a:gd name="connsiteY2" fmla="*/ 381441 h 2632271"/>
              <a:gd name="connsiteX3" fmla="*/ 2447778 w 3404381"/>
              <a:gd name="connsiteY3" fmla="*/ 1084825 h 2632271"/>
              <a:gd name="connsiteX4" fmla="*/ 3094892 w 3404381"/>
              <a:gd name="connsiteY4" fmla="*/ 1816345 h 2632271"/>
              <a:gd name="connsiteX5" fmla="*/ 3404381 w 3404381"/>
              <a:gd name="connsiteY5" fmla="*/ 2632271 h 2632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4381" h="2632271">
                <a:moveTo>
                  <a:pt x="0" y="1613"/>
                </a:moveTo>
                <a:cubicBezTo>
                  <a:pt x="282526" y="-1904"/>
                  <a:pt x="565053" y="-5421"/>
                  <a:pt x="829994" y="57884"/>
                </a:cubicBezTo>
                <a:cubicBezTo>
                  <a:pt x="1094935" y="121189"/>
                  <a:pt x="1320018" y="210284"/>
                  <a:pt x="1589649" y="381441"/>
                </a:cubicBezTo>
                <a:cubicBezTo>
                  <a:pt x="1859280" y="552598"/>
                  <a:pt x="2196904" y="845674"/>
                  <a:pt x="2447778" y="1084825"/>
                </a:cubicBezTo>
                <a:cubicBezTo>
                  <a:pt x="2698652" y="1323976"/>
                  <a:pt x="2935458" y="1558437"/>
                  <a:pt x="3094892" y="1816345"/>
                </a:cubicBezTo>
                <a:cubicBezTo>
                  <a:pt x="3254326" y="2074253"/>
                  <a:pt x="3329353" y="2353262"/>
                  <a:pt x="3404381" y="2632271"/>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11521" y="2814451"/>
            <a:ext cx="6231550"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FF0000"/>
                </a:solidFill>
              </a:rPr>
              <a:t>本国出口</a:t>
            </a:r>
            <a:r>
              <a:rPr lang="zh-CN" altLang="en-US" sz="2000" dirty="0"/>
              <a:t>当前消费，进口未来消费。</a:t>
            </a:r>
            <a:endParaRPr lang="en-US" altLang="en-US" sz="2000" dirty="0"/>
          </a:p>
        </p:txBody>
      </p:sp>
      <p:sp>
        <p:nvSpPr>
          <p:cNvPr id="13" name="矩形 12"/>
          <p:cNvSpPr/>
          <p:nvPr/>
        </p:nvSpPr>
        <p:spPr>
          <a:xfrm>
            <a:off x="2459971" y="1915977"/>
            <a:ext cx="6460149"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FF0000"/>
                </a:solidFill>
              </a:rPr>
              <a:t>本国贷款</a:t>
            </a:r>
            <a:r>
              <a:rPr lang="zh-CN" altLang="en-US" sz="2000" dirty="0"/>
              <a:t>给外国使其当前消费量低于生产量，</a:t>
            </a:r>
            <a:r>
              <a:rPr lang="zh-CN" altLang="en-US" sz="2000" i="1" dirty="0">
                <a:solidFill>
                  <a:srgbClr val="99008C"/>
                </a:solidFill>
              </a:rPr>
              <a:t>当外国未来偿还贷款时本国能够实现超过生产的消费量</a:t>
            </a:r>
            <a:r>
              <a:rPr lang="zh-CN" altLang="en-US" sz="2000" dirty="0"/>
              <a:t>。</a:t>
            </a:r>
            <a:endParaRPr lang="en-US" altLang="en-US" sz="2000" dirty="0"/>
          </a:p>
        </p:txBody>
      </p:sp>
      <p:sp>
        <p:nvSpPr>
          <p:cNvPr id="15" name="上箭头 14"/>
          <p:cNvSpPr/>
          <p:nvPr/>
        </p:nvSpPr>
        <p:spPr>
          <a:xfrm>
            <a:off x="6266282" y="3349392"/>
            <a:ext cx="199292" cy="283572"/>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16" name="上箭头 15"/>
          <p:cNvSpPr/>
          <p:nvPr/>
        </p:nvSpPr>
        <p:spPr>
          <a:xfrm>
            <a:off x="7236010" y="2638583"/>
            <a:ext cx="199277" cy="25657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17" name="矩形 16"/>
          <p:cNvSpPr/>
          <p:nvPr/>
        </p:nvSpPr>
        <p:spPr>
          <a:xfrm>
            <a:off x="2459971" y="1116502"/>
            <a:ext cx="6531629"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FF0000"/>
                </a:solidFill>
              </a:rPr>
              <a:t>外国借款</a:t>
            </a:r>
            <a:r>
              <a:rPr lang="zh-CN" altLang="en-US" sz="2000" dirty="0"/>
              <a:t>使其当前能够消费比生产更多的产品，而未来则通过消费比生产更少的产品来偿还贷款。</a:t>
            </a:r>
            <a:endParaRPr lang="en-US" altLang="zh-CN" sz="2000" dirty="0"/>
          </a:p>
        </p:txBody>
      </p:sp>
      <p:cxnSp>
        <p:nvCxnSpPr>
          <p:cNvPr id="19" name="直接连接符 18"/>
          <p:cNvCxnSpPr/>
          <p:nvPr/>
        </p:nvCxnSpPr>
        <p:spPr>
          <a:xfrm>
            <a:off x="1828800" y="2590800"/>
            <a:ext cx="1295400" cy="1905000"/>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965251" y="4203316"/>
            <a:ext cx="1642621" cy="153515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EA4DA2F-5BBE-13FA-7873-C2EC541032EF}"/>
              </a:ext>
            </a:extLst>
          </p:cNvPr>
          <p:cNvSpPr>
            <a:spLocks noGrp="1"/>
          </p:cNvSpPr>
          <p:nvPr>
            <p:ph type="title"/>
          </p:nvPr>
        </p:nvSpPr>
        <p:spPr>
          <a:xfrm>
            <a:off x="295422" y="228600"/>
            <a:ext cx="5829886" cy="609499"/>
          </a:xfrm>
        </p:spPr>
        <p:txBody>
          <a:bodyPr/>
          <a:lstStyle/>
          <a:p>
            <a:r>
              <a:rPr lang="zh-CN" altLang="en-US" sz="2800" dirty="0">
                <a:ea typeface="ヒラギノ角ゴ Pro W3" pitchFamily="-84" charset="-128"/>
              </a:rPr>
              <a:t>图</a:t>
            </a:r>
            <a:r>
              <a:rPr lang="en-US" altLang="en-US" sz="2800" dirty="0">
                <a:ea typeface="ヒラギノ角ゴ Pro W3" pitchFamily="-84" charset="-128"/>
              </a:rPr>
              <a:t> 6.12 </a:t>
            </a:r>
            <a:r>
              <a:rPr lang="zh-CN" altLang="en-US" sz="2800" dirty="0">
                <a:latin typeface="+mn-ea"/>
                <a:ea typeface="+mn-ea"/>
              </a:rPr>
              <a:t>跨期生产可能性边界</a:t>
            </a:r>
            <a:r>
              <a:rPr lang="en-US" altLang="en-US" sz="2000" b="0" dirty="0">
                <a:ea typeface="ヒラギノ角ゴ Pro W3" pitchFamily="-84" charset="-128"/>
              </a:rPr>
              <a:t>(2 of 2)</a:t>
            </a:r>
            <a:endParaRPr lang="en-US" sz="2000" dirty="0"/>
          </a:p>
        </p:txBody>
      </p:sp>
      <p:sp>
        <p:nvSpPr>
          <p:cNvPr id="18" name="Content Placeholder 2">
            <a:extLst>
              <a:ext uri="{FF2B5EF4-FFF2-40B4-BE49-F238E27FC236}">
                <a16:creationId xmlns:a16="http://schemas.microsoft.com/office/drawing/2014/main" id="{F30D0B22-2025-2D40-A9B5-5B305E164292}"/>
              </a:ext>
            </a:extLst>
          </p:cNvPr>
          <p:cNvSpPr txBox="1">
            <a:spLocks/>
          </p:cNvSpPr>
          <p:nvPr/>
        </p:nvSpPr>
        <p:spPr>
          <a:xfrm>
            <a:off x="4231961" y="3764641"/>
            <a:ext cx="4467227" cy="179795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zh-CN" altLang="en-US" sz="2000" dirty="0"/>
              <a:t>假定</a:t>
            </a:r>
            <a:r>
              <a:rPr lang="zh-CN" altLang="en-US" sz="2000" dirty="0">
                <a:solidFill>
                  <a:srgbClr val="001581"/>
                </a:solidFill>
              </a:rPr>
              <a:t>本国</a:t>
            </a:r>
            <a:r>
              <a:rPr lang="zh-CN" altLang="en-US" sz="2000" dirty="0"/>
              <a:t>的生产可能性曲线偏向于当前产出</a:t>
            </a:r>
            <a:r>
              <a:rPr lang="en-US" altLang="en-US" sz="2000" dirty="0"/>
              <a:t>, </a:t>
            </a:r>
            <a:r>
              <a:rPr lang="zh-CN" altLang="en-US" sz="2000" dirty="0"/>
              <a:t>而</a:t>
            </a:r>
            <a:r>
              <a:rPr lang="zh-CN" altLang="en-US" sz="2000" dirty="0">
                <a:solidFill>
                  <a:srgbClr val="00B050"/>
                </a:solidFill>
              </a:rPr>
              <a:t>外国</a:t>
            </a:r>
            <a:r>
              <a:rPr lang="zh-CN" altLang="en-US" sz="2000" dirty="0"/>
              <a:t>的生产可能性曲线</a:t>
            </a:r>
            <a:r>
              <a:rPr lang="zh-CN" altLang="en-US" sz="2000" dirty="0">
                <a:solidFill>
                  <a:srgbClr val="00B050"/>
                </a:solidFill>
              </a:rPr>
              <a:t>偏向于未来产出。</a:t>
            </a:r>
            <a:endParaRPr lang="en-US" altLang="en-US" sz="2000" dirty="0"/>
          </a:p>
          <a:p>
            <a:r>
              <a:rPr lang="zh-CN" altLang="en-US" sz="2000" dirty="0"/>
              <a:t>外国有更好的机会在当前投资以实现更多的未来产出</a:t>
            </a:r>
            <a:r>
              <a:rPr lang="en-US" altLang="en-US" sz="2000" dirty="0"/>
              <a:t> </a:t>
            </a:r>
            <a:endParaRPr lang="en-US" sz="2000" dirty="0"/>
          </a:p>
        </p:txBody>
      </p:sp>
    </p:spTree>
    <p:extLst>
      <p:ext uri="{BB962C8B-B14F-4D97-AF65-F5344CB8AC3E}">
        <p14:creationId xmlns:p14="http://schemas.microsoft.com/office/powerpoint/2010/main" val="5593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775228"/>
          </a:xfrm>
        </p:spPr>
        <p:txBody>
          <a:bodyPr/>
          <a:lstStyle/>
          <a:p>
            <a:r>
              <a:rPr lang="en-US" altLang="en-US" sz="3600" dirty="0">
                <a:ea typeface="ヒラギノ角ゴ Pro W3" pitchFamily="-84" charset="-128"/>
              </a:rPr>
              <a:t>3</a:t>
            </a:r>
            <a:r>
              <a:rPr lang="en-US" altLang="zh-CN" sz="3600" dirty="0">
                <a:ea typeface="ヒラギノ角ゴ Pro W3" pitchFamily="-84" charset="-128"/>
              </a:rPr>
              <a:t>. </a:t>
            </a:r>
            <a:r>
              <a:rPr lang="zh-CN" altLang="en-US" sz="3600" dirty="0">
                <a:latin typeface="+mn-ea"/>
                <a:ea typeface="+mn-ea"/>
              </a:rPr>
              <a:t>国际借贷 </a:t>
            </a:r>
            <a:r>
              <a:rPr lang="en-US" altLang="en-US" sz="2000" b="0" dirty="0">
                <a:ea typeface="ヒラギノ角ゴ Pro W3" pitchFamily="-84" charset="-128"/>
              </a:rPr>
              <a:t>(2 of 2)</a:t>
            </a:r>
            <a:endParaRPr lang="en-US" sz="2000" b="0" dirty="0"/>
          </a:p>
        </p:txBody>
      </p:sp>
      <p:sp>
        <p:nvSpPr>
          <p:cNvPr id="3" name="Content Placeholder 2"/>
          <p:cNvSpPr>
            <a:spLocks noGrp="1"/>
          </p:cNvSpPr>
          <p:nvPr>
            <p:ph idx="1"/>
          </p:nvPr>
        </p:nvSpPr>
        <p:spPr>
          <a:xfrm>
            <a:off x="457200" y="1219201"/>
            <a:ext cx="8305800" cy="4191000"/>
          </a:xfrm>
          <a:solidFill>
            <a:schemeClr val="bg1"/>
          </a:solidFill>
        </p:spPr>
        <p:txBody>
          <a:bodyPr/>
          <a:lstStyle/>
          <a:p>
            <a:pPr>
              <a:spcBef>
                <a:spcPts val="0"/>
              </a:spcBef>
            </a:pPr>
            <a:r>
              <a:rPr lang="zh-CN" altLang="en-US" sz="2400" dirty="0"/>
              <a:t>如果你借</a:t>
            </a:r>
            <a:r>
              <a:rPr lang="en-US" altLang="zh-CN" sz="2400" dirty="0"/>
              <a:t>1</a:t>
            </a:r>
            <a:r>
              <a:rPr lang="zh-CN" altLang="en-US" sz="2400" dirty="0"/>
              <a:t>个单位的产出</a:t>
            </a:r>
            <a:r>
              <a:rPr lang="en-US" altLang="en-US" sz="2400" dirty="0"/>
              <a:t>, </a:t>
            </a:r>
            <a:r>
              <a:rPr lang="zh-CN" altLang="en-US" sz="2400" dirty="0"/>
              <a:t>未来你必须支付</a:t>
            </a:r>
            <a:endParaRPr lang="en-US" altLang="en-US" sz="2400" dirty="0"/>
          </a:p>
          <a:p>
            <a:pPr marL="0" indent="0">
              <a:spcBef>
                <a:spcPts val="0"/>
              </a:spcBef>
              <a:buNone/>
            </a:pPr>
            <a:r>
              <a:rPr lang="en-US" altLang="en-US" sz="2400" b="1" dirty="0">
                <a:solidFill>
                  <a:srgbClr val="001581"/>
                </a:solidFill>
              </a:rPr>
              <a:t>                </a:t>
            </a:r>
            <a:r>
              <a:rPr lang="zh-CN" altLang="en-US" sz="2400" b="1" dirty="0">
                <a:solidFill>
                  <a:srgbClr val="001581"/>
                </a:solidFill>
              </a:rPr>
              <a:t>本金</a:t>
            </a:r>
            <a:r>
              <a:rPr lang="en-US" altLang="en-US" sz="2400" b="1" dirty="0">
                <a:solidFill>
                  <a:srgbClr val="001581"/>
                </a:solidFill>
              </a:rPr>
              <a:t> + </a:t>
            </a:r>
            <a:r>
              <a:rPr lang="zh-CN" altLang="en-US" sz="2400" b="1" dirty="0">
                <a:solidFill>
                  <a:srgbClr val="001581"/>
                </a:solidFill>
              </a:rPr>
              <a:t>利息</a:t>
            </a:r>
            <a:r>
              <a:rPr lang="en-US" altLang="en-US" sz="2400" b="1" dirty="0">
                <a:solidFill>
                  <a:srgbClr val="001581"/>
                </a:solidFill>
              </a:rPr>
              <a:t> = 1 + </a:t>
            </a:r>
            <a:r>
              <a:rPr lang="en-US" altLang="en-US" sz="2400" b="1" i="1" dirty="0">
                <a:solidFill>
                  <a:srgbClr val="001581"/>
                </a:solidFill>
              </a:rPr>
              <a:t>r</a:t>
            </a:r>
            <a:r>
              <a:rPr lang="en-US" altLang="en-US" sz="2400" dirty="0"/>
              <a:t>, </a:t>
            </a:r>
          </a:p>
          <a:p>
            <a:pPr marL="0" indent="0">
              <a:spcBef>
                <a:spcPts val="0"/>
              </a:spcBef>
              <a:buNone/>
            </a:pPr>
            <a:r>
              <a:rPr lang="en-US" altLang="en-US" sz="2400" dirty="0"/>
              <a:t>                                      </a:t>
            </a:r>
            <a:r>
              <a:rPr lang="zh-CN" altLang="en-US" sz="2400" dirty="0"/>
              <a:t>其中</a:t>
            </a:r>
            <a:r>
              <a:rPr lang="en-US" altLang="en-US" sz="2400" dirty="0"/>
              <a:t> </a:t>
            </a:r>
            <a:r>
              <a:rPr lang="en-US" altLang="en-US" sz="2400" i="1" dirty="0">
                <a:solidFill>
                  <a:srgbClr val="FF0000"/>
                </a:solidFill>
              </a:rPr>
              <a:t>r</a:t>
            </a:r>
            <a:r>
              <a:rPr lang="en-US" altLang="en-US" sz="2400" dirty="0">
                <a:solidFill>
                  <a:srgbClr val="FF0000"/>
                </a:solidFill>
              </a:rPr>
              <a:t> </a:t>
            </a:r>
            <a:r>
              <a:rPr lang="zh-CN" altLang="en-US" sz="2400" dirty="0">
                <a:solidFill>
                  <a:srgbClr val="FF0000"/>
                </a:solidFill>
              </a:rPr>
              <a:t>是</a:t>
            </a:r>
            <a:r>
              <a:rPr lang="zh-CN" altLang="en-US" sz="2400" b="1" dirty="0">
                <a:solidFill>
                  <a:srgbClr val="FF0000"/>
                </a:solidFill>
              </a:rPr>
              <a:t>实际利率</a:t>
            </a:r>
            <a:endParaRPr lang="en-US" altLang="en-US" sz="2400" b="1" dirty="0"/>
          </a:p>
          <a:p>
            <a:pPr lvl="1">
              <a:spcBef>
                <a:spcPts val="1200"/>
              </a:spcBef>
              <a:spcAft>
                <a:spcPts val="600"/>
              </a:spcAft>
            </a:pPr>
            <a:r>
              <a:rPr lang="en-US" altLang="zh-CN" sz="2400" dirty="0"/>
              <a:t>1</a:t>
            </a:r>
            <a:r>
              <a:rPr lang="zh-CN" altLang="en-US" sz="2400" dirty="0"/>
              <a:t>单位的当期消费值</a:t>
            </a:r>
            <a:r>
              <a:rPr lang="en-US" altLang="en-US" sz="2400" i="1" dirty="0"/>
              <a:t>1 + r </a:t>
            </a:r>
            <a:r>
              <a:rPr lang="zh-CN" altLang="en-US" sz="2400" dirty="0"/>
              <a:t>单位的未来消费</a:t>
            </a:r>
            <a:r>
              <a:rPr lang="en-US" altLang="en-US" sz="2400" dirty="0"/>
              <a:t>, </a:t>
            </a:r>
          </a:p>
          <a:p>
            <a:pPr lvl="1">
              <a:spcBef>
                <a:spcPts val="1200"/>
              </a:spcBef>
              <a:spcAft>
                <a:spcPts val="600"/>
              </a:spcAft>
            </a:pPr>
            <a:r>
              <a:rPr lang="zh-CN" altLang="en-US" sz="2400" dirty="0"/>
              <a:t>所以，</a:t>
            </a:r>
            <a:r>
              <a:rPr lang="en-US" altLang="zh-CN" sz="2400" dirty="0"/>
              <a:t>1</a:t>
            </a:r>
            <a:r>
              <a:rPr lang="zh-CN" altLang="en-US" sz="2400" dirty="0"/>
              <a:t>单位的未来消费值    </a:t>
            </a:r>
            <a:r>
              <a:rPr lang="en-US" altLang="zh-CN" sz="2400" dirty="0"/>
              <a:t>      </a:t>
            </a:r>
            <a:r>
              <a:rPr lang="zh-CN" altLang="en-US" sz="2400" dirty="0"/>
              <a:t>单位的当期消费。</a:t>
            </a:r>
            <a:r>
              <a:rPr lang="en-US" altLang="zh-CN" sz="2400" dirty="0"/>
              <a:t> </a:t>
            </a:r>
          </a:p>
          <a:p>
            <a:pPr>
              <a:spcBef>
                <a:spcPts val="1200"/>
              </a:spcBef>
              <a:spcAft>
                <a:spcPts val="600"/>
              </a:spcAft>
            </a:pPr>
            <a:r>
              <a:rPr lang="en-US" altLang="en-US" sz="2400" dirty="0">
                <a:sym typeface="Wingdings" panose="05000000000000000000" pitchFamily="2" charset="2"/>
              </a:rPr>
              <a:t></a:t>
            </a:r>
            <a:r>
              <a:rPr lang="zh-CN" altLang="en-US" sz="2400" dirty="0">
                <a:solidFill>
                  <a:srgbClr val="FF0000"/>
                </a:solidFill>
                <a:sym typeface="Wingdings" panose="05000000000000000000" pitchFamily="2" charset="2"/>
              </a:rPr>
              <a:t>未来消费</a:t>
            </a:r>
            <a:r>
              <a:rPr lang="zh-CN" altLang="en-US" sz="2400" dirty="0">
                <a:sym typeface="Wingdings" panose="05000000000000000000" pitchFamily="2" charset="2"/>
              </a:rPr>
              <a:t>相对于当前消费的</a:t>
            </a:r>
            <a:r>
              <a:rPr lang="zh-CN" altLang="en-US" sz="2400" dirty="0">
                <a:solidFill>
                  <a:srgbClr val="FF0000"/>
                </a:solidFill>
                <a:sym typeface="Wingdings" panose="05000000000000000000" pitchFamily="2" charset="2"/>
              </a:rPr>
              <a:t>价格</a:t>
            </a:r>
            <a:r>
              <a:rPr lang="zh-CN" altLang="en-US" sz="2400" dirty="0">
                <a:sym typeface="Wingdings" panose="05000000000000000000" pitchFamily="2" charset="2"/>
              </a:rPr>
              <a:t>是</a:t>
            </a:r>
            <a:r>
              <a:rPr lang="en-US" altLang="en-US" sz="2400" dirty="0">
                <a:sym typeface="Wingdings" panose="05000000000000000000" pitchFamily="2" charset="2"/>
              </a:rPr>
              <a:t> </a:t>
            </a:r>
            <a:endParaRPr lang="en-US" altLang="en-US" sz="2400" dirty="0"/>
          </a:p>
          <a:p>
            <a:pPr>
              <a:spcBef>
                <a:spcPts val="1200"/>
              </a:spcBef>
              <a:spcAft>
                <a:spcPts val="600"/>
              </a:spcAft>
            </a:pPr>
            <a:r>
              <a:rPr lang="zh-CN" altLang="en-US" sz="2400" dirty="0"/>
              <a:t>当允许国际借贷时，将来消费的相对价格即世界实际利率，则由世界相对需求和世界相对供给曲线的交点来决定。</a:t>
            </a:r>
            <a:endParaRPr lang="en-US" altLang="zh-CN" sz="2400" dirty="0"/>
          </a:p>
          <a:p>
            <a:pPr>
              <a:spcBef>
                <a:spcPts val="1200"/>
              </a:spcBef>
              <a:spcAft>
                <a:spcPts val="600"/>
              </a:spcAft>
            </a:pPr>
            <a:endParaRPr lang="en-US" sz="2400" dirty="0"/>
          </a:p>
        </p:txBody>
      </p:sp>
      <p:graphicFrame>
        <p:nvGraphicFramePr>
          <p:cNvPr id="11" name="Object 10"/>
          <p:cNvGraphicFramePr>
            <a:graphicFrameLocks noChangeAspect="1"/>
          </p:cNvGraphicFramePr>
          <p:nvPr>
            <p:extLst>
              <p:ext uri="{D42A27DB-BD31-4B8C-83A1-F6EECF244321}">
                <p14:modId xmlns:p14="http://schemas.microsoft.com/office/powerpoint/2010/main" val="2601096129"/>
              </p:ext>
            </p:extLst>
          </p:nvPr>
        </p:nvGraphicFramePr>
        <p:xfrm>
          <a:off x="5715000" y="3557308"/>
          <a:ext cx="762000" cy="702791"/>
        </p:xfrm>
        <a:graphic>
          <a:graphicData uri="http://schemas.openxmlformats.org/presentationml/2006/ole">
            <mc:AlternateContent xmlns:mc="http://schemas.openxmlformats.org/markup-compatibility/2006">
              <mc:Choice xmlns:v="urn:schemas-microsoft-com:vml" Requires="v">
                <p:oleObj spid="_x0000_s13315" name="Equation" r:id="rId3" imgW="482400" imgH="444240" progId="Equation.DSMT4">
                  <p:embed/>
                </p:oleObj>
              </mc:Choice>
              <mc:Fallback>
                <p:oleObj name="Equation" r:id="rId3" imgW="482400" imgH="444240" progId="Equation.DSMT4">
                  <p:embed/>
                  <p:pic>
                    <p:nvPicPr>
                      <p:cNvPr id="0" name=""/>
                      <p:cNvPicPr/>
                      <p:nvPr/>
                    </p:nvPicPr>
                    <p:blipFill>
                      <a:blip r:embed="rId4"/>
                      <a:stretch>
                        <a:fillRect/>
                      </a:stretch>
                    </p:blipFill>
                    <p:spPr>
                      <a:xfrm>
                        <a:off x="5715000" y="3557308"/>
                        <a:ext cx="762000" cy="702791"/>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01788751"/>
              </p:ext>
            </p:extLst>
          </p:nvPr>
        </p:nvGraphicFramePr>
        <p:xfrm>
          <a:off x="4800600" y="2819400"/>
          <a:ext cx="762000" cy="786488"/>
        </p:xfrm>
        <a:graphic>
          <a:graphicData uri="http://schemas.openxmlformats.org/presentationml/2006/ole">
            <mc:AlternateContent xmlns:mc="http://schemas.openxmlformats.org/markup-compatibility/2006">
              <mc:Choice xmlns:v="urn:schemas-microsoft-com:vml" Requires="v">
                <p:oleObj spid="_x0000_s13316" name="Equation" r:id="rId5" imgW="431640" imgH="444240" progId="Equation.DSMT4">
                  <p:embed/>
                </p:oleObj>
              </mc:Choice>
              <mc:Fallback>
                <p:oleObj name="Equation" r:id="rId5" imgW="431640" imgH="444240" progId="Equation.DSMT4">
                  <p:embed/>
                  <p:pic>
                    <p:nvPicPr>
                      <p:cNvPr id="11" name="Object 10"/>
                      <p:cNvPicPr/>
                      <p:nvPr/>
                    </p:nvPicPr>
                    <p:blipFill>
                      <a:blip r:embed="rId6"/>
                      <a:stretch>
                        <a:fillRect/>
                      </a:stretch>
                    </p:blipFill>
                    <p:spPr>
                      <a:xfrm>
                        <a:off x="4800600" y="2819400"/>
                        <a:ext cx="762000" cy="786488"/>
                      </a:xfrm>
                      <a:prstGeom prst="rect">
                        <a:avLst/>
                      </a:prstGeom>
                    </p:spPr>
                  </p:pic>
                </p:oleObj>
              </mc:Fallback>
            </mc:AlternateContent>
          </a:graphicData>
        </a:graphic>
      </p:graphicFrame>
    </p:spTree>
    <p:extLst>
      <p:ext uri="{BB962C8B-B14F-4D97-AF65-F5344CB8AC3E}">
        <p14:creationId xmlns:p14="http://schemas.microsoft.com/office/powerpoint/2010/main" val="87894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5372"/>
            <a:ext cx="8382000" cy="851428"/>
          </a:xfrm>
        </p:spPr>
        <p:txBody>
          <a:bodyPr/>
          <a:lstStyle/>
          <a:p>
            <a:r>
              <a:rPr lang="zh-CN" altLang="en-US" sz="2800" dirty="0">
                <a:ea typeface="ヒラギノ角ゴ Pro W3" pitchFamily="-84" charset="-128"/>
              </a:rPr>
              <a:t>图</a:t>
            </a:r>
            <a:r>
              <a:rPr lang="en-US" altLang="en-US" sz="2800" dirty="0">
                <a:ea typeface="ヒラギノ角ゴ Pro W3" pitchFamily="-84" charset="-128"/>
              </a:rPr>
              <a:t> 6.13 </a:t>
            </a:r>
            <a:r>
              <a:rPr lang="zh-CN" altLang="en-US" sz="2800" dirty="0">
                <a:ea typeface="ヒラギノ角ゴ Pro W3" pitchFamily="-84" charset="-128"/>
              </a:rPr>
              <a:t>借贷情况下的均衡利率</a:t>
            </a:r>
            <a:endParaRPr lang="en-US" sz="2800" dirty="0"/>
          </a:p>
        </p:txBody>
      </p:sp>
      <p:sp>
        <p:nvSpPr>
          <p:cNvPr id="3" name="Content Placeholder 2"/>
          <p:cNvSpPr>
            <a:spLocks noGrp="1"/>
          </p:cNvSpPr>
          <p:nvPr>
            <p:ph idx="1"/>
          </p:nvPr>
        </p:nvSpPr>
        <p:spPr>
          <a:xfrm>
            <a:off x="6368841" y="1327564"/>
            <a:ext cx="2514600" cy="4191000"/>
          </a:xfrm>
        </p:spPr>
        <p:txBody>
          <a:bodyPr/>
          <a:lstStyle/>
          <a:p>
            <a:r>
              <a:rPr lang="zh-CN" altLang="en-US" sz="2000" dirty="0">
                <a:latin typeface="+mn-ea"/>
              </a:rPr>
              <a:t>本国、外国和世界</a:t>
            </a:r>
            <a:r>
              <a:rPr lang="zh-CN" altLang="en-US" sz="2000" dirty="0">
                <a:solidFill>
                  <a:srgbClr val="FF0000"/>
                </a:solidFill>
                <a:latin typeface="+mn-ea"/>
              </a:rPr>
              <a:t>未来消费相对</a:t>
            </a:r>
            <a:r>
              <a:rPr lang="zh-CN" altLang="en-US" sz="2000" dirty="0">
                <a:latin typeface="+mn-ea"/>
              </a:rPr>
              <a:t>于当前消费的</a:t>
            </a:r>
            <a:r>
              <a:rPr lang="zh-CN" altLang="en-US" sz="2000" dirty="0">
                <a:solidFill>
                  <a:srgbClr val="FF0000"/>
                </a:solidFill>
                <a:latin typeface="+mn-ea"/>
              </a:rPr>
              <a:t>供给</a:t>
            </a:r>
            <a:r>
              <a:rPr lang="zh-CN" altLang="en-US" sz="2000" dirty="0">
                <a:latin typeface="+mn-ea"/>
              </a:rPr>
              <a:t>。</a:t>
            </a:r>
            <a:endParaRPr lang="en-US" altLang="zh-CN" sz="2000" dirty="0">
              <a:latin typeface="+mn-ea"/>
            </a:endParaRPr>
          </a:p>
          <a:p>
            <a:r>
              <a:rPr lang="zh-CN" altLang="en-US" sz="2000" dirty="0">
                <a:latin typeface="+mn-ea"/>
              </a:rPr>
              <a:t>本国和外国对</a:t>
            </a:r>
            <a:r>
              <a:rPr lang="zh-CN" altLang="en-US" sz="2000" dirty="0">
                <a:solidFill>
                  <a:srgbClr val="FF0000"/>
                </a:solidFill>
                <a:latin typeface="+mn-ea"/>
              </a:rPr>
              <a:t>未来消费的相对需求</a:t>
            </a:r>
            <a:r>
              <a:rPr lang="zh-CN" altLang="en-US" sz="2000" dirty="0">
                <a:latin typeface="+mn-ea"/>
              </a:rPr>
              <a:t>相同，这也是世界的相对需求。</a:t>
            </a:r>
            <a:endParaRPr lang="en-US" altLang="zh-CN" sz="2000" dirty="0">
              <a:latin typeface="+mn-ea"/>
            </a:endParaRPr>
          </a:p>
          <a:p>
            <a:r>
              <a:rPr lang="zh-CN" altLang="en-US" sz="2000" dirty="0">
                <a:solidFill>
                  <a:srgbClr val="FF0000"/>
                </a:solidFill>
                <a:latin typeface="+mn-ea"/>
              </a:rPr>
              <a:t>均衡</a:t>
            </a:r>
            <a:r>
              <a:rPr lang="zh-CN" altLang="en-US" sz="2000" dirty="0">
                <a:latin typeface="+mn-ea"/>
              </a:rPr>
              <a:t>利率由世界相对供给和需求的交点决定。</a:t>
            </a:r>
            <a:endParaRPr lang="en-US" sz="2000" dirty="0">
              <a:latin typeface="+mn-ea"/>
            </a:endParaRPr>
          </a:p>
        </p:txBody>
      </p:sp>
      <p:pic>
        <p:nvPicPr>
          <p:cNvPr id="4" name="Picture 3" descr="A graph plots relative price of future consumption, 1 over, 1 + r, versus future consumption over current consumption. 3 parallel rising R S curves intersect a falling R D curve. From left to right and highest to lowest, the R S curves are for home, world, and foreign. R S super world intersects R D at y = 1, over, 1 + r super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57" y="1488862"/>
            <a:ext cx="6074843" cy="5216738"/>
          </a:xfrm>
          <a:prstGeom prst="rect">
            <a:avLst/>
          </a:prstGeom>
        </p:spPr>
      </p:pic>
      <p:sp>
        <p:nvSpPr>
          <p:cNvPr id="5" name="椭圆 4"/>
          <p:cNvSpPr/>
          <p:nvPr/>
        </p:nvSpPr>
        <p:spPr>
          <a:xfrm>
            <a:off x="3810000" y="5938538"/>
            <a:ext cx="2680566" cy="9194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6" name="椭圆 5"/>
          <p:cNvSpPr/>
          <p:nvPr/>
        </p:nvSpPr>
        <p:spPr>
          <a:xfrm>
            <a:off x="0" y="1324738"/>
            <a:ext cx="2743200" cy="7326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8" name="矩形 7"/>
          <p:cNvSpPr/>
          <p:nvPr/>
        </p:nvSpPr>
        <p:spPr>
          <a:xfrm>
            <a:off x="62720" y="4869240"/>
            <a:ext cx="1806878" cy="1077218"/>
          </a:xfrm>
          <a:prstGeom prst="rect">
            <a:avLst/>
          </a:prstGeom>
          <a:solidFill>
            <a:schemeClr val="accent5">
              <a:lumMod val="20000"/>
              <a:lumOff val="80000"/>
            </a:schemeClr>
          </a:solidFill>
        </p:spPr>
        <p:txBody>
          <a:bodyPr wrap="square">
            <a:spAutoFit/>
          </a:bodyPr>
          <a:lstStyle/>
          <a:p>
            <a:r>
              <a:rPr lang="zh-CN" altLang="en-US" sz="1600" dirty="0"/>
              <a:t>世界实际利率将介于两国跨期贸易之前的实际利率之间。</a:t>
            </a:r>
            <a:endParaRPr lang="en-US" altLang="en-US" sz="1600" dirty="0"/>
          </a:p>
        </p:txBody>
      </p:sp>
      <p:cxnSp>
        <p:nvCxnSpPr>
          <p:cNvPr id="9" name="直接箭头连接符 8"/>
          <p:cNvCxnSpPr>
            <a:cxnSpLocks/>
          </p:cNvCxnSpPr>
          <p:nvPr/>
        </p:nvCxnSpPr>
        <p:spPr>
          <a:xfrm flipV="1">
            <a:off x="609600" y="4322853"/>
            <a:ext cx="0" cy="5931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219200" y="3505200"/>
            <a:ext cx="152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219200" y="4724400"/>
            <a:ext cx="2667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16677" y="3423064"/>
            <a:ext cx="1690160" cy="1200329"/>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zh-CN" altLang="en-US" dirty="0"/>
              <a:t>本国当前将贷款给外国，未来将得到偿还。</a:t>
            </a:r>
          </a:p>
        </p:txBody>
      </p:sp>
    </p:spTree>
    <p:extLst>
      <p:ext uri="{BB962C8B-B14F-4D97-AF65-F5344CB8AC3E}">
        <p14:creationId xmlns:p14="http://schemas.microsoft.com/office/powerpoint/2010/main" val="7740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简要总结</a:t>
            </a:r>
          </a:p>
        </p:txBody>
      </p:sp>
      <p:sp>
        <p:nvSpPr>
          <p:cNvPr id="3" name="内容占位符 2"/>
          <p:cNvSpPr>
            <a:spLocks noGrp="1"/>
          </p:cNvSpPr>
          <p:nvPr>
            <p:ph idx="1"/>
          </p:nvPr>
        </p:nvSpPr>
        <p:spPr>
          <a:xfrm>
            <a:off x="457200" y="1600200"/>
            <a:ext cx="8229600" cy="4191000"/>
          </a:xfrm>
          <a:solidFill>
            <a:schemeClr val="bg1"/>
          </a:solidFill>
        </p:spPr>
        <p:txBody>
          <a:bodyPr/>
          <a:lstStyle/>
          <a:p>
            <a:r>
              <a:rPr lang="zh-CN" altLang="en-US" sz="2400" dirty="0"/>
              <a:t>尽管在细节上有所不同，上述这些模型具有许多相同点：</a:t>
            </a:r>
            <a:endParaRPr lang="en-US" altLang="zh-CN" sz="2400" dirty="0"/>
          </a:p>
          <a:p>
            <a:pPr lvl="1"/>
            <a:r>
              <a:rPr lang="en-US" altLang="zh-CN" sz="2400" b="1" dirty="0">
                <a:solidFill>
                  <a:srgbClr val="001581"/>
                </a:solidFill>
                <a:latin typeface="华文仿宋" panose="02010600040101010101" pitchFamily="2" charset="-122"/>
                <a:ea typeface="华文仿宋" panose="02010600040101010101" pitchFamily="2" charset="-122"/>
              </a:rPr>
              <a:t>1. </a:t>
            </a:r>
            <a:r>
              <a:rPr lang="zh-CN" altLang="en-US" sz="2400" dirty="0">
                <a:solidFill>
                  <a:srgbClr val="001581"/>
                </a:solidFill>
                <a:latin typeface="华文仿宋" panose="02010600040101010101" pitchFamily="2" charset="-122"/>
                <a:ea typeface="华文仿宋" panose="02010600040101010101" pitchFamily="2" charset="-122"/>
              </a:rPr>
              <a:t>一个经济体的生产能力可以用其生产可能性边界表示 ，生产可能性边界的不同导致了贸易的产生。</a:t>
            </a:r>
            <a:endParaRPr lang="en-US" altLang="zh-CN" sz="2400" dirty="0">
              <a:solidFill>
                <a:srgbClr val="001581"/>
              </a:solidFill>
              <a:latin typeface="华文仿宋" panose="02010600040101010101" pitchFamily="2" charset="-122"/>
              <a:ea typeface="华文仿宋" panose="02010600040101010101" pitchFamily="2" charset="-122"/>
            </a:endParaRPr>
          </a:p>
          <a:p>
            <a:pPr lvl="1"/>
            <a:r>
              <a:rPr lang="en-US" altLang="zh-CN" sz="2400" b="1" dirty="0">
                <a:solidFill>
                  <a:srgbClr val="001581"/>
                </a:solidFill>
                <a:latin typeface="华文仿宋" panose="02010600040101010101" pitchFamily="2" charset="-122"/>
                <a:ea typeface="华文仿宋" panose="02010600040101010101" pitchFamily="2" charset="-122"/>
              </a:rPr>
              <a:t>2.</a:t>
            </a:r>
            <a:r>
              <a:rPr lang="zh-CN" altLang="en-US" sz="2400" dirty="0">
                <a:solidFill>
                  <a:srgbClr val="001581"/>
                </a:solidFill>
                <a:latin typeface="华文仿宋" panose="02010600040101010101" pitchFamily="2" charset="-122"/>
                <a:ea typeface="华文仿宋" panose="02010600040101010101" pitchFamily="2" charset="-122"/>
              </a:rPr>
              <a:t>一个国家的相对供给水平由生产可能性边界确定</a:t>
            </a:r>
            <a:endParaRPr lang="en-US" altLang="zh-CN" sz="2400" dirty="0">
              <a:solidFill>
                <a:srgbClr val="001581"/>
              </a:solidFill>
              <a:latin typeface="华文仿宋" panose="02010600040101010101" pitchFamily="2" charset="-122"/>
              <a:ea typeface="华文仿宋" panose="02010600040101010101" pitchFamily="2" charset="-122"/>
            </a:endParaRPr>
          </a:p>
          <a:p>
            <a:pPr lvl="1"/>
            <a:r>
              <a:rPr lang="en-US" altLang="zh-CN" sz="2400" b="1" dirty="0">
                <a:solidFill>
                  <a:srgbClr val="001581"/>
                </a:solidFill>
                <a:latin typeface="华文仿宋" panose="02010600040101010101" pitchFamily="2" charset="-122"/>
                <a:ea typeface="华文仿宋" panose="02010600040101010101" pitchFamily="2" charset="-122"/>
              </a:rPr>
              <a:t>3. </a:t>
            </a:r>
            <a:r>
              <a:rPr lang="zh-CN" altLang="en-US" sz="2400" dirty="0">
                <a:solidFill>
                  <a:srgbClr val="001581"/>
                </a:solidFill>
                <a:latin typeface="华文仿宋" panose="02010600040101010101" pitchFamily="2" charset="-122"/>
                <a:ea typeface="华文仿宋" panose="02010600040101010101" pitchFamily="2" charset="-122"/>
              </a:rPr>
              <a:t>世界均衡由世界相对需求曲线与位于各国相对供给曲线之间的世界相对供给曲线确定</a:t>
            </a:r>
            <a:endParaRPr lang="en-US" altLang="zh-CN" sz="2400" dirty="0">
              <a:solidFill>
                <a:srgbClr val="001581"/>
              </a:solidFill>
              <a:latin typeface="华文仿宋" panose="02010600040101010101" pitchFamily="2" charset="-122"/>
              <a:ea typeface="华文仿宋" panose="02010600040101010101" pitchFamily="2" charset="-122"/>
            </a:endParaRPr>
          </a:p>
          <a:p>
            <a:r>
              <a:rPr lang="en-US" altLang="zh-CN" sz="2400" dirty="0">
                <a:sym typeface="Wingdings" panose="05000000000000000000" pitchFamily="2" charset="2"/>
              </a:rPr>
              <a:t> </a:t>
            </a:r>
            <a:r>
              <a:rPr lang="zh-CN" altLang="en-US" sz="2400" dirty="0"/>
              <a:t>发展出开放经济中的</a:t>
            </a:r>
            <a:r>
              <a:rPr lang="zh-CN" altLang="en-US" sz="2400" dirty="0">
                <a:solidFill>
                  <a:srgbClr val="FF0000"/>
                </a:solidFill>
              </a:rPr>
              <a:t>标准贸易模型</a:t>
            </a:r>
            <a:endParaRPr lang="en-US" altLang="zh-CN" sz="2400" dirty="0"/>
          </a:p>
          <a:p>
            <a:pPr lvl="1"/>
            <a:r>
              <a:rPr lang="zh-CN" altLang="en-US" sz="2400" dirty="0"/>
              <a:t>李嘉图模型、特定要素和赫克歇尔</a:t>
            </a:r>
            <a:r>
              <a:rPr lang="en-US" altLang="zh-CN" sz="2400" dirty="0"/>
              <a:t>-</a:t>
            </a:r>
            <a:r>
              <a:rPr lang="zh-CN" altLang="en-US" sz="2400" dirty="0"/>
              <a:t>俄林模型都是其中的特例</a:t>
            </a:r>
          </a:p>
        </p:txBody>
      </p:sp>
    </p:spTree>
    <p:extLst>
      <p:ext uri="{BB962C8B-B14F-4D97-AF65-F5344CB8AC3E}">
        <p14:creationId xmlns:p14="http://schemas.microsoft.com/office/powerpoint/2010/main" val="3599854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DF166E8-5C8A-397C-37DA-AB9C41D9B36E}"/>
              </a:ext>
            </a:extLst>
          </p:cNvPr>
          <p:cNvSpPr>
            <a:spLocks noGrp="1" noChangeArrowheads="1"/>
          </p:cNvSpPr>
          <p:nvPr>
            <p:ph type="title"/>
          </p:nvPr>
        </p:nvSpPr>
        <p:spPr/>
        <p:txBody>
          <a:bodyPr/>
          <a:lstStyle/>
          <a:p>
            <a:pPr eaLnBrk="1" hangingPunct="1"/>
            <a:r>
              <a:rPr lang="zh-CN" altLang="en-US" sz="4000" b="1">
                <a:solidFill>
                  <a:schemeClr val="tx1"/>
                </a:solidFill>
              </a:rPr>
              <a:t>总结</a:t>
            </a:r>
          </a:p>
        </p:txBody>
      </p:sp>
      <p:sp>
        <p:nvSpPr>
          <p:cNvPr id="50179" name="Rectangle 3">
            <a:extLst>
              <a:ext uri="{FF2B5EF4-FFF2-40B4-BE49-F238E27FC236}">
                <a16:creationId xmlns:a16="http://schemas.microsoft.com/office/drawing/2014/main" id="{8C52ABB9-4D06-42E6-B597-6832976B8449}"/>
              </a:ext>
            </a:extLst>
          </p:cNvPr>
          <p:cNvSpPr>
            <a:spLocks noGrp="1" noChangeArrowheads="1"/>
          </p:cNvSpPr>
          <p:nvPr>
            <p:ph idx="1"/>
          </p:nvPr>
        </p:nvSpPr>
        <p:spPr/>
        <p:txBody>
          <a:bodyPr/>
          <a:lstStyle/>
          <a:p>
            <a:pPr eaLnBrk="1" hangingPunct="1">
              <a:lnSpc>
                <a:spcPct val="90000"/>
              </a:lnSpc>
              <a:buFont typeface="Wingdings" panose="05000000000000000000" pitchFamily="2" charset="2"/>
              <a:buChar char="l"/>
            </a:pPr>
            <a:r>
              <a:rPr lang="zh-CN" altLang="en-US" sz="2400" dirty="0"/>
              <a:t>标准的贸易模型提供了一个可用于阐述广泛国际问题的框架，并承认之前的贸易模型是标准贸易模型的特殊情况。</a:t>
            </a:r>
          </a:p>
          <a:p>
            <a:pPr eaLnBrk="1" hangingPunct="1">
              <a:lnSpc>
                <a:spcPct val="90000"/>
              </a:lnSpc>
              <a:buFont typeface="Wingdings" panose="05000000000000000000" pitchFamily="2" charset="2"/>
              <a:buChar char="l"/>
            </a:pPr>
            <a:r>
              <a:rPr lang="zh-CN" altLang="en-US" sz="2400" dirty="0"/>
              <a:t>一个国家的贸易条件取决于世界相对供给和相对需求的交点。</a:t>
            </a:r>
          </a:p>
          <a:p>
            <a:pPr eaLnBrk="1" hangingPunct="1">
              <a:lnSpc>
                <a:spcPct val="90000"/>
              </a:lnSpc>
              <a:buFont typeface="Wingdings" panose="05000000000000000000" pitchFamily="2" charset="2"/>
              <a:buChar char="l"/>
            </a:pPr>
            <a:r>
              <a:rPr lang="zh-CN" altLang="en-US" sz="2400" dirty="0"/>
              <a:t>经济增长通常是有偏向性的。出口偏向型的经济增长会恶化贸易条件；进口偏向型的经济增长则会改善贸易条件。</a:t>
            </a:r>
            <a:endParaRPr lang="en-US" altLang="zh-CN" sz="2400" dirty="0"/>
          </a:p>
          <a:p>
            <a:pPr eaLnBrk="1" hangingPunct="1">
              <a:buFont typeface="Wingdings" panose="05000000000000000000" pitchFamily="2" charset="2"/>
              <a:buChar char="l"/>
            </a:pPr>
            <a:r>
              <a:rPr lang="zh-CN" altLang="en-US" sz="2400" dirty="0"/>
              <a:t>进口关税和出口补贴对相对供给和相对需求都会产生影响。</a:t>
            </a:r>
          </a:p>
          <a:p>
            <a:pPr eaLnBrk="1" hangingPunct="1">
              <a:buFont typeface="Wingdings" panose="05000000000000000000" pitchFamily="2" charset="2"/>
              <a:buChar char="l"/>
            </a:pPr>
            <a:r>
              <a:rPr lang="zh-CN" altLang="en-US" sz="2400" dirty="0"/>
              <a:t>出口补贴的贸易条件效应是使出口国受损，进口国受益，关税的效应正好相反。</a:t>
            </a:r>
          </a:p>
          <a:p>
            <a:pPr lvl="1" eaLnBrk="1" hangingPunct="1">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关税和出口补贴对一国内部收入分配的影响都很大</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153C951E-AD72-8027-60EF-7FAD1EDE0512}"/>
              </a:ext>
            </a:extLst>
          </p:cNvPr>
          <p:cNvSpPr>
            <a:spLocks noGrp="1"/>
          </p:cNvSpPr>
          <p:nvPr>
            <p:ph type="ctrTitle"/>
          </p:nvPr>
        </p:nvSpPr>
        <p:spPr/>
        <p:txBody>
          <a:bodyPr anchor="ctr"/>
          <a:lstStyle/>
          <a:p>
            <a:pPr eaLnBrk="1" hangingPunct="1"/>
            <a:r>
              <a:rPr lang="zh-CN" altLang="en-US" b="1"/>
              <a:t>作业</a:t>
            </a:r>
          </a:p>
        </p:txBody>
      </p:sp>
      <p:sp>
        <p:nvSpPr>
          <p:cNvPr id="50179" name="内容占位符 2">
            <a:extLst>
              <a:ext uri="{FF2B5EF4-FFF2-40B4-BE49-F238E27FC236}">
                <a16:creationId xmlns:a16="http://schemas.microsoft.com/office/drawing/2014/main" id="{D23EA5B3-E13A-F8D7-7687-C8951A462645}"/>
              </a:ext>
            </a:extLst>
          </p:cNvPr>
          <p:cNvSpPr>
            <a:spLocks noGrp="1"/>
          </p:cNvSpPr>
          <p:nvPr>
            <p:ph type="subTitle" idx="1"/>
          </p:nvPr>
        </p:nvSpPr>
        <p:spPr>
          <a:xfrm>
            <a:off x="685800" y="4191000"/>
            <a:ext cx="7794626" cy="838200"/>
          </a:xfrm>
        </p:spPr>
        <p:txBody>
          <a:bodyPr/>
          <a:lstStyle/>
          <a:p>
            <a:r>
              <a:rPr lang="zh-CN" altLang="en-US" sz="2800" b="1" dirty="0"/>
              <a:t>习题 ：</a:t>
            </a:r>
            <a:r>
              <a:rPr lang="en-US" altLang="zh-CN" sz="2800" b="1" dirty="0"/>
              <a:t>1</a:t>
            </a:r>
            <a:r>
              <a:rPr lang="zh-CN" altLang="en-US" sz="2800" b="1" dirty="0"/>
              <a:t>、</a:t>
            </a:r>
            <a:r>
              <a:rPr lang="en-US" altLang="zh-CN" sz="2800" b="1" dirty="0"/>
              <a:t>2</a:t>
            </a:r>
            <a:r>
              <a:rPr lang="zh-CN" altLang="en-US" sz="2800" dirty="0"/>
              <a:t>、</a:t>
            </a:r>
            <a:r>
              <a:rPr lang="en-US" altLang="zh-CN" sz="2800" b="1" dirty="0"/>
              <a:t>5</a:t>
            </a:r>
            <a:r>
              <a:rPr lang="zh-CN" altLang="en-US" sz="2800" b="1" dirty="0"/>
              <a:t>、</a:t>
            </a:r>
            <a:r>
              <a:rPr lang="en-US" altLang="zh-CN" sz="2800" b="1" dirty="0"/>
              <a:t>6</a:t>
            </a:r>
            <a:endParaRPr lang="zh-CN" altLang="zh-CN" sz="2800" b="1" dirty="0"/>
          </a:p>
          <a:p>
            <a:endParaRPr lang="zh-CN" altLang="en-US" sz="2800" dirty="0"/>
          </a:p>
        </p:txBody>
      </p:sp>
      <p:sp>
        <p:nvSpPr>
          <p:cNvPr id="50180" name="灯片编号占位符 3">
            <a:extLst>
              <a:ext uri="{FF2B5EF4-FFF2-40B4-BE49-F238E27FC236}">
                <a16:creationId xmlns:a16="http://schemas.microsoft.com/office/drawing/2014/main" id="{DF1D9923-A522-BBB9-5E05-276470033537}"/>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CB02832B-C72F-4790-AC8D-E8E951557E04}" type="slidenum">
              <a:rPr lang="zh-CN" altLang="en-US" sz="1400">
                <a:latin typeface="Arial" panose="020B0604020202020204" pitchFamily="34" charset="0"/>
              </a:rPr>
              <a:pPr algn="r" eaLnBrk="1" hangingPunct="1">
                <a:spcBef>
                  <a:spcPct val="0"/>
                </a:spcBef>
                <a:buClrTx/>
                <a:buSzTx/>
                <a:buFontTx/>
                <a:buNone/>
              </a:pPr>
              <a:t>51</a:t>
            </a:fld>
            <a:endParaRPr lang="en-US" altLang="zh-CN" sz="1400">
              <a:latin typeface="Arial" panose="020B0604020202020204" pitchFamily="34" charset="0"/>
            </a:endParaRPr>
          </a:p>
        </p:txBody>
      </p:sp>
    </p:spTree>
    <p:extLst>
      <p:ext uri="{BB962C8B-B14F-4D97-AF65-F5344CB8AC3E}">
        <p14:creationId xmlns:p14="http://schemas.microsoft.com/office/powerpoint/2010/main" val="719181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95FFAD0-F67C-2D3B-0B0B-52719AC40C0C}"/>
              </a:ext>
            </a:extLst>
          </p:cNvPr>
          <p:cNvSpPr>
            <a:spLocks noGrp="1"/>
          </p:cNvSpPr>
          <p:nvPr>
            <p:ph type="title"/>
          </p:nvPr>
        </p:nvSpPr>
        <p:spPr/>
        <p:txBody>
          <a:bodyPr/>
          <a:lstStyle/>
          <a:p>
            <a:pPr algn="dist"/>
            <a:r>
              <a:rPr lang="zh-CN" altLang="en-US" dirty="0"/>
              <a:t>练习一                                          </a:t>
            </a:r>
            <a:r>
              <a:rPr lang="zh-CN" altLang="en-US" sz="2800" dirty="0"/>
              <a:t>（</a:t>
            </a:r>
            <a:r>
              <a:rPr lang="en-US" altLang="zh-CN" sz="2800" dirty="0"/>
              <a:t>P109-6</a:t>
            </a:r>
            <a:r>
              <a:rPr lang="zh-CN" altLang="en-US" sz="2800" dirty="0"/>
              <a:t>）</a:t>
            </a:r>
            <a:endParaRPr lang="zh-CN" altLang="en-US" dirty="0"/>
          </a:p>
        </p:txBody>
      </p:sp>
      <p:sp>
        <p:nvSpPr>
          <p:cNvPr id="7" name="内容占位符 6">
            <a:extLst>
              <a:ext uri="{FF2B5EF4-FFF2-40B4-BE49-F238E27FC236}">
                <a16:creationId xmlns:a16="http://schemas.microsoft.com/office/drawing/2014/main" id="{A4DF2C6E-39C2-0321-FB79-BBDF882CE17A}"/>
              </a:ext>
            </a:extLst>
          </p:cNvPr>
          <p:cNvSpPr>
            <a:spLocks noGrp="1"/>
          </p:cNvSpPr>
          <p:nvPr>
            <p:ph idx="1"/>
          </p:nvPr>
        </p:nvSpPr>
        <p:spPr>
          <a:xfrm>
            <a:off x="457200" y="1600200"/>
            <a:ext cx="8229600" cy="3733800"/>
          </a:xfrm>
        </p:spPr>
        <p:txBody>
          <a:bodyPr/>
          <a:lstStyle/>
          <a:p>
            <a:pPr>
              <a:buSzPct val="85000"/>
              <a:buFont typeface="Wingdings" panose="05000000000000000000" pitchFamily="2" charset="2"/>
              <a:buChar char="l"/>
            </a:pPr>
            <a:r>
              <a:rPr lang="en-US" altLang="zh-CN" sz="2400" b="0" i="0" u="none" strike="noStrike" baseline="0" dirty="0">
                <a:solidFill>
                  <a:srgbClr val="333333"/>
                </a:solidFill>
                <a:latin typeface="TimesNewRomanPSMT"/>
              </a:rPr>
              <a:t>A</a:t>
            </a:r>
            <a:r>
              <a:rPr lang="zh-CN" altLang="en-US" sz="2400" b="0" i="0" u="none" strike="noStrike" baseline="0" dirty="0">
                <a:solidFill>
                  <a:srgbClr val="333333"/>
                </a:solidFill>
                <a:latin typeface="MicrosoftYaHei"/>
              </a:rPr>
              <a:t>国和</a:t>
            </a:r>
            <a:r>
              <a:rPr lang="en-US" altLang="zh-CN" sz="2400" b="0" i="0" u="none" strike="noStrike" baseline="0" dirty="0">
                <a:solidFill>
                  <a:srgbClr val="333333"/>
                </a:solidFill>
                <a:latin typeface="TimesNewRomanPSMT"/>
              </a:rPr>
              <a:t>B</a:t>
            </a:r>
            <a:r>
              <a:rPr lang="zh-CN" altLang="en-US" sz="2400" b="0" i="0" u="none" strike="noStrike" baseline="0" dirty="0">
                <a:solidFill>
                  <a:srgbClr val="333333"/>
                </a:solidFill>
                <a:latin typeface="MicrosoftYaHei"/>
              </a:rPr>
              <a:t>国有两种生产要素</a:t>
            </a:r>
            <a:r>
              <a:rPr lang="en-US" altLang="zh-CN" sz="2400" b="0" i="0" u="none" strike="noStrike" baseline="0" dirty="0">
                <a:solidFill>
                  <a:srgbClr val="333333"/>
                </a:solidFill>
                <a:latin typeface="TimesNewRomanPSMT"/>
              </a:rPr>
              <a:t>——</a:t>
            </a:r>
            <a:r>
              <a:rPr lang="zh-CN" altLang="en-US" sz="2400" b="0" i="0" u="none" strike="noStrike" baseline="0" dirty="0">
                <a:solidFill>
                  <a:srgbClr val="333333"/>
                </a:solidFill>
                <a:latin typeface="MicrosoftYaHei"/>
              </a:rPr>
              <a:t>资本和劳动，用于生产两种产品</a:t>
            </a:r>
            <a:r>
              <a:rPr lang="en-US" altLang="zh-CN" sz="2400" b="0" i="0" u="none" strike="noStrike" baseline="0" dirty="0">
                <a:solidFill>
                  <a:srgbClr val="333333"/>
                </a:solidFill>
                <a:latin typeface="TimesNewRomanPSMT"/>
              </a:rPr>
              <a:t>——X</a:t>
            </a:r>
            <a:r>
              <a:rPr lang="zh-CN" altLang="en-US" sz="2400" b="0" i="0" u="none" strike="noStrike" baseline="0" dirty="0">
                <a:solidFill>
                  <a:srgbClr val="333333"/>
                </a:solidFill>
                <a:latin typeface="MicrosoftYaHei"/>
              </a:rPr>
              <a:t>和</a:t>
            </a:r>
            <a:r>
              <a:rPr lang="en-US" altLang="zh-CN" sz="2400" b="0" i="0" u="none" strike="noStrike" baseline="0" dirty="0">
                <a:solidFill>
                  <a:srgbClr val="333333"/>
                </a:solidFill>
                <a:latin typeface="TimesNewRomanPSMT"/>
              </a:rPr>
              <a:t>Y</a:t>
            </a:r>
            <a:r>
              <a:rPr lang="zh-CN" altLang="en-US" sz="2400" b="0" i="0" u="none" strike="noStrike" baseline="0" dirty="0">
                <a:solidFill>
                  <a:srgbClr val="333333"/>
                </a:solidFill>
                <a:latin typeface="MicrosoftYaHei"/>
              </a:rPr>
              <a:t>。两国的技术水平一样，</a:t>
            </a:r>
            <a:r>
              <a:rPr lang="en-US" altLang="zh-CN" sz="2400" b="0" i="0" u="none" strike="noStrike" baseline="0" dirty="0">
                <a:solidFill>
                  <a:srgbClr val="333333"/>
                </a:solidFill>
                <a:latin typeface="TimesNewRomanPSMT"/>
              </a:rPr>
              <a:t>X</a:t>
            </a:r>
            <a:r>
              <a:rPr lang="zh-CN" altLang="en-US" sz="2400" b="0" i="0" u="none" strike="noStrike" baseline="0" dirty="0">
                <a:solidFill>
                  <a:srgbClr val="333333"/>
                </a:solidFill>
                <a:latin typeface="MicrosoftYaHei"/>
              </a:rPr>
              <a:t>是资本密集产品，</a:t>
            </a:r>
            <a:r>
              <a:rPr lang="en-US" altLang="zh-CN" sz="2400" b="0" i="0" u="none" strike="noStrike" baseline="0" dirty="0">
                <a:solidFill>
                  <a:srgbClr val="333333"/>
                </a:solidFill>
                <a:latin typeface="TimesNewRomanPSMT"/>
              </a:rPr>
              <a:t>A</a:t>
            </a:r>
            <a:r>
              <a:rPr lang="zh-CN" altLang="en-US" sz="2400" b="0" i="0" u="none" strike="noStrike" baseline="0" dirty="0">
                <a:solidFill>
                  <a:srgbClr val="333333"/>
                </a:solidFill>
                <a:latin typeface="MicrosoftYaHei"/>
              </a:rPr>
              <a:t>国是资本充裕的国家。</a:t>
            </a:r>
            <a:endParaRPr lang="en-US" altLang="zh-CN" sz="2400" b="0" i="0" u="none" strike="noStrike" baseline="0" dirty="0">
              <a:solidFill>
                <a:srgbClr val="333333"/>
              </a:solidFill>
              <a:latin typeface="MicrosoftYaHei"/>
            </a:endParaRPr>
          </a:p>
          <a:p>
            <a:pPr>
              <a:buSzPct val="85000"/>
              <a:buFont typeface="Wingdings" panose="05000000000000000000" pitchFamily="2" charset="2"/>
              <a:buChar char="l"/>
            </a:pPr>
            <a:r>
              <a:rPr lang="zh-CN" altLang="en-US" sz="2400" b="0" i="0" u="none" strike="noStrike" baseline="0" dirty="0">
                <a:solidFill>
                  <a:srgbClr val="333333"/>
                </a:solidFill>
                <a:latin typeface="MicrosoftYaHei"/>
              </a:rPr>
              <a:t>分析下列情形中，两国贸易条件和福利的变化：</a:t>
            </a:r>
          </a:p>
          <a:p>
            <a:pPr>
              <a:spcBef>
                <a:spcPts val="0"/>
              </a:spcBef>
              <a:buSzPct val="85000"/>
              <a:buFont typeface="Wingdings" panose="05000000000000000000" pitchFamily="2" charset="2"/>
              <a:buChar char="l"/>
            </a:pPr>
            <a:endParaRPr lang="en-US" altLang="zh-CN" sz="2400" b="0" i="0" u="none" strike="noStrike" baseline="0" dirty="0">
              <a:solidFill>
                <a:srgbClr val="333333"/>
              </a:solidFill>
              <a:latin typeface="TimesNewRomanPSMT"/>
            </a:endParaRPr>
          </a:p>
          <a:p>
            <a:pPr>
              <a:spcBef>
                <a:spcPts val="0"/>
              </a:spcBef>
              <a:buSzPct val="85000"/>
              <a:buFont typeface="Wingdings" panose="05000000000000000000" pitchFamily="2" charset="2"/>
              <a:buChar char="l"/>
            </a:pPr>
            <a:r>
              <a:rPr lang="en-US" altLang="zh-CN" sz="2400" b="0" i="0" u="none" strike="noStrike" baseline="0" dirty="0">
                <a:solidFill>
                  <a:srgbClr val="333333"/>
                </a:solidFill>
                <a:latin typeface="TimesNewRomanPSMT"/>
              </a:rPr>
              <a:t>a</a:t>
            </a:r>
            <a:r>
              <a:rPr lang="zh-CN" altLang="en-US" sz="2400" b="0" i="0" u="none" strike="noStrike" baseline="0" dirty="0">
                <a:solidFill>
                  <a:srgbClr val="333333"/>
                </a:solidFill>
                <a:latin typeface="MicrosoftYaHei"/>
              </a:rPr>
              <a:t>．</a:t>
            </a:r>
            <a:r>
              <a:rPr lang="en-US" altLang="zh-CN" sz="2400" b="0" i="0" u="none" strike="noStrike" baseline="0" dirty="0">
                <a:solidFill>
                  <a:srgbClr val="333333"/>
                </a:solidFill>
                <a:latin typeface="TimesNewRomanPSMT"/>
              </a:rPr>
              <a:t>A</a:t>
            </a:r>
            <a:r>
              <a:rPr lang="zh-CN" altLang="en-US" sz="2400" b="0" i="0" u="none" strike="noStrike" baseline="0" dirty="0">
                <a:solidFill>
                  <a:srgbClr val="333333"/>
                </a:solidFill>
                <a:latin typeface="MicrosoftYaHei"/>
              </a:rPr>
              <a:t>国的资本存量增加。</a:t>
            </a:r>
            <a:endParaRPr lang="en-US" altLang="zh-CN" sz="2400" b="0" i="0" u="none" strike="noStrike" baseline="0" dirty="0">
              <a:solidFill>
                <a:srgbClr val="333333"/>
              </a:solidFill>
              <a:latin typeface="MicrosoftYaHei"/>
            </a:endParaRPr>
          </a:p>
          <a:p>
            <a:pPr>
              <a:spcBef>
                <a:spcPts val="0"/>
              </a:spcBef>
              <a:buSzPct val="85000"/>
              <a:buFont typeface="Wingdings" panose="05000000000000000000" pitchFamily="2" charset="2"/>
              <a:buChar char="l"/>
            </a:pPr>
            <a:r>
              <a:rPr lang="en-US" altLang="zh-CN" sz="2400" b="0" i="0" u="none" strike="noStrike" baseline="0" dirty="0">
                <a:solidFill>
                  <a:srgbClr val="333333"/>
                </a:solidFill>
                <a:latin typeface="TimesNewRomanPSMT"/>
              </a:rPr>
              <a:t>b</a:t>
            </a:r>
            <a:r>
              <a:rPr lang="zh-CN" altLang="en-US" sz="2400" b="0" i="0" u="none" strike="noStrike" baseline="0" dirty="0">
                <a:solidFill>
                  <a:srgbClr val="333333"/>
                </a:solidFill>
                <a:latin typeface="MicrosoftYaHei"/>
              </a:rPr>
              <a:t>．</a:t>
            </a:r>
            <a:r>
              <a:rPr lang="en-US" altLang="zh-CN" sz="2400" b="0" i="0" u="none" strike="noStrike" baseline="0" dirty="0">
                <a:solidFill>
                  <a:srgbClr val="333333"/>
                </a:solidFill>
                <a:latin typeface="TimesNewRomanPSMT"/>
              </a:rPr>
              <a:t>A</a:t>
            </a:r>
            <a:r>
              <a:rPr lang="zh-CN" altLang="en-US" sz="2400" b="0" i="0" u="none" strike="noStrike" baseline="0" dirty="0">
                <a:solidFill>
                  <a:srgbClr val="333333"/>
                </a:solidFill>
                <a:latin typeface="MicrosoftYaHei"/>
              </a:rPr>
              <a:t>国的劳动供给增加。</a:t>
            </a:r>
          </a:p>
          <a:p>
            <a:pPr>
              <a:spcBef>
                <a:spcPts val="0"/>
              </a:spcBef>
              <a:buSzPct val="85000"/>
              <a:buFont typeface="Wingdings" panose="05000000000000000000" pitchFamily="2" charset="2"/>
              <a:buChar char="l"/>
            </a:pPr>
            <a:r>
              <a:rPr lang="en-US" altLang="zh-CN" sz="2400" b="0" i="0" u="none" strike="noStrike" baseline="0" dirty="0">
                <a:solidFill>
                  <a:srgbClr val="333333"/>
                </a:solidFill>
                <a:latin typeface="TimesNewRomanPSMT"/>
              </a:rPr>
              <a:t>c</a:t>
            </a:r>
            <a:r>
              <a:rPr lang="zh-CN" altLang="en-US" sz="2400" b="0" i="0" u="none" strike="noStrike" baseline="0" dirty="0">
                <a:solidFill>
                  <a:srgbClr val="333333"/>
                </a:solidFill>
                <a:latin typeface="MicrosoftYaHei"/>
              </a:rPr>
              <a:t>．</a:t>
            </a:r>
            <a:r>
              <a:rPr lang="en-US" altLang="zh-CN" sz="2400" b="0" i="0" u="none" strike="noStrike" baseline="0" dirty="0">
                <a:solidFill>
                  <a:srgbClr val="333333"/>
                </a:solidFill>
                <a:latin typeface="TimesNewRomanPSMT"/>
              </a:rPr>
              <a:t>B</a:t>
            </a:r>
            <a:r>
              <a:rPr lang="zh-CN" altLang="en-US" sz="2400" b="0" i="0" u="none" strike="noStrike" baseline="0" dirty="0">
                <a:solidFill>
                  <a:srgbClr val="333333"/>
                </a:solidFill>
                <a:latin typeface="MicrosoftYaHei"/>
              </a:rPr>
              <a:t>国的资本存量增加。</a:t>
            </a:r>
          </a:p>
          <a:p>
            <a:pPr>
              <a:spcBef>
                <a:spcPts val="0"/>
              </a:spcBef>
              <a:buSzPct val="85000"/>
              <a:buFont typeface="Wingdings" panose="05000000000000000000" pitchFamily="2" charset="2"/>
              <a:buChar char="l"/>
            </a:pPr>
            <a:r>
              <a:rPr lang="en-US" altLang="zh-CN" sz="2400" b="0" i="0" u="none" strike="noStrike" baseline="0" dirty="0">
                <a:solidFill>
                  <a:srgbClr val="333333"/>
                </a:solidFill>
                <a:latin typeface="TimesNewRomanPSMT"/>
              </a:rPr>
              <a:t>d</a:t>
            </a:r>
            <a:r>
              <a:rPr lang="zh-CN" altLang="en-US" sz="2400" b="0" i="0" u="none" strike="noStrike" baseline="0" dirty="0">
                <a:solidFill>
                  <a:srgbClr val="333333"/>
                </a:solidFill>
                <a:latin typeface="MicrosoftYaHei"/>
              </a:rPr>
              <a:t>．</a:t>
            </a:r>
            <a:r>
              <a:rPr lang="en-US" altLang="zh-CN" sz="2400" b="0" i="0" u="none" strike="noStrike" baseline="0" dirty="0">
                <a:solidFill>
                  <a:srgbClr val="333333"/>
                </a:solidFill>
                <a:latin typeface="TimesNewRomanPSMT"/>
              </a:rPr>
              <a:t>B</a:t>
            </a:r>
            <a:r>
              <a:rPr lang="zh-CN" altLang="en-US" sz="2400" b="0" i="0" u="none" strike="noStrike" baseline="0" dirty="0">
                <a:solidFill>
                  <a:srgbClr val="333333"/>
                </a:solidFill>
                <a:latin typeface="MicrosoftYaHei"/>
              </a:rPr>
              <a:t>国的劳动供给增加。</a:t>
            </a:r>
            <a:endParaRPr lang="zh-CN" altLang="en-US" sz="2400" dirty="0"/>
          </a:p>
          <a:p>
            <a:pPr>
              <a:buSzPct val="85000"/>
              <a:buFont typeface="Wingdings" panose="05000000000000000000" pitchFamily="2" charset="2"/>
              <a:buChar char="l"/>
            </a:pPr>
            <a:endParaRPr lang="zh-CN" altLang="en-US" sz="2400" b="0" i="0" u="none" strike="noStrike" baseline="0" dirty="0">
              <a:solidFill>
                <a:srgbClr val="333333"/>
              </a:solidFill>
              <a:latin typeface="MicrosoftYaHei"/>
            </a:endParaRPr>
          </a:p>
        </p:txBody>
      </p:sp>
      <p:sp>
        <p:nvSpPr>
          <p:cNvPr id="8" name="矩形 7">
            <a:extLst>
              <a:ext uri="{FF2B5EF4-FFF2-40B4-BE49-F238E27FC236}">
                <a16:creationId xmlns:a16="http://schemas.microsoft.com/office/drawing/2014/main" id="{7BC048CB-D8E6-E321-76FB-1AA17D2FEF4E}"/>
              </a:ext>
            </a:extLst>
          </p:cNvPr>
          <p:cNvSpPr/>
          <p:nvPr/>
        </p:nvSpPr>
        <p:spPr>
          <a:xfrm>
            <a:off x="4561114" y="3581400"/>
            <a:ext cx="4430486" cy="1024127"/>
          </a:xfrm>
          <a:prstGeom prst="rect">
            <a:avLst/>
          </a:prstGeom>
          <a:solidFill>
            <a:schemeClr val="bg1"/>
          </a:solidFill>
        </p:spPr>
        <p:txBody>
          <a:bodyPr wrap="square">
            <a:spAutoFit/>
          </a:bodyPr>
          <a:lstStyle/>
          <a:p>
            <a:pPr>
              <a:spcBef>
                <a:spcPts val="600"/>
              </a:spcBef>
            </a:pPr>
            <a:r>
              <a:rPr lang="en-US" altLang="en-US" sz="2400" dirty="0">
                <a:solidFill>
                  <a:srgbClr val="FF0000"/>
                </a:solidFill>
              </a:rPr>
              <a:t>      Term of trade </a:t>
            </a:r>
            <a:r>
              <a:rPr lang="en-US" altLang="en-US" sz="2400" baseline="30000" dirty="0">
                <a:solidFill>
                  <a:srgbClr val="FF0000"/>
                </a:solidFill>
              </a:rPr>
              <a:t>A</a:t>
            </a:r>
            <a:r>
              <a:rPr lang="en-US" altLang="en-US" sz="2400" dirty="0">
                <a:solidFill>
                  <a:srgbClr val="FF0000"/>
                </a:solidFill>
              </a:rPr>
              <a:t> = P</a:t>
            </a:r>
            <a:r>
              <a:rPr lang="en-US" altLang="en-US" sz="2400" baseline="-25000" dirty="0">
                <a:solidFill>
                  <a:srgbClr val="FF0000"/>
                </a:solidFill>
              </a:rPr>
              <a:t>X</a:t>
            </a:r>
            <a:r>
              <a:rPr lang="en-US" altLang="en-US" sz="2400" dirty="0">
                <a:solidFill>
                  <a:srgbClr val="FF0000"/>
                </a:solidFill>
              </a:rPr>
              <a:t>/P</a:t>
            </a:r>
            <a:r>
              <a:rPr lang="en-US" altLang="en-US" sz="2400" baseline="-25000" dirty="0">
                <a:solidFill>
                  <a:srgbClr val="FF0000"/>
                </a:solidFill>
              </a:rPr>
              <a:t>Y</a:t>
            </a:r>
            <a:endParaRPr lang="en-US" altLang="en-US" sz="2400" baseline="30000" dirty="0">
              <a:solidFill>
                <a:srgbClr val="FF0000"/>
              </a:solidFill>
            </a:endParaRPr>
          </a:p>
          <a:p>
            <a:pPr>
              <a:lnSpc>
                <a:spcPct val="150000"/>
              </a:lnSpc>
              <a:spcBef>
                <a:spcPts val="600"/>
              </a:spcBef>
            </a:pPr>
            <a:r>
              <a:rPr lang="en-US" altLang="en-US" sz="2400" dirty="0">
                <a:solidFill>
                  <a:srgbClr val="FF0000"/>
                </a:solidFill>
              </a:rPr>
              <a:t>      Term of trade </a:t>
            </a:r>
            <a:r>
              <a:rPr lang="en-US" altLang="en-US" sz="2400" baseline="30000" dirty="0">
                <a:solidFill>
                  <a:srgbClr val="FF0000"/>
                </a:solidFill>
              </a:rPr>
              <a:t>B</a:t>
            </a:r>
            <a:r>
              <a:rPr lang="en-US" altLang="en-US" sz="2400" dirty="0">
                <a:solidFill>
                  <a:srgbClr val="FF0000"/>
                </a:solidFill>
              </a:rPr>
              <a:t> = P</a:t>
            </a:r>
            <a:r>
              <a:rPr lang="en-US" altLang="en-US" sz="2400" baseline="-25000" dirty="0">
                <a:solidFill>
                  <a:srgbClr val="FF0000"/>
                </a:solidFill>
              </a:rPr>
              <a:t>Y</a:t>
            </a:r>
            <a:r>
              <a:rPr lang="en-US" altLang="en-US" sz="2400" dirty="0">
                <a:solidFill>
                  <a:srgbClr val="FF0000"/>
                </a:solidFill>
              </a:rPr>
              <a:t>/P</a:t>
            </a:r>
            <a:r>
              <a:rPr lang="en-US" altLang="en-US" sz="2400" baseline="-25000" dirty="0">
                <a:solidFill>
                  <a:srgbClr val="FF0000"/>
                </a:solidFill>
              </a:rPr>
              <a:t>X </a:t>
            </a:r>
            <a:endParaRPr lang="en-US" altLang="en-US" sz="2400" baseline="30000" dirty="0">
              <a:solidFill>
                <a:srgbClr val="FF0000"/>
              </a:solidFill>
            </a:endParaRPr>
          </a:p>
        </p:txBody>
      </p:sp>
      <p:sp>
        <p:nvSpPr>
          <p:cNvPr id="9" name="矩形 8">
            <a:extLst>
              <a:ext uri="{FF2B5EF4-FFF2-40B4-BE49-F238E27FC236}">
                <a16:creationId xmlns:a16="http://schemas.microsoft.com/office/drawing/2014/main" id="{BB56A81E-ECC3-C189-E26F-BED02E5A9107}"/>
              </a:ext>
            </a:extLst>
          </p:cNvPr>
          <p:cNvSpPr/>
          <p:nvPr/>
        </p:nvSpPr>
        <p:spPr>
          <a:xfrm>
            <a:off x="5029200" y="3581399"/>
            <a:ext cx="3429000" cy="1024127"/>
          </a:xfrm>
          <a:prstGeom prst="rect">
            <a:avLst/>
          </a:prstGeom>
          <a:noFill/>
          <a:ln>
            <a:solidFill>
              <a:srgbClr val="001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11" name="文本框 10">
            <a:extLst>
              <a:ext uri="{FF2B5EF4-FFF2-40B4-BE49-F238E27FC236}">
                <a16:creationId xmlns:a16="http://schemas.microsoft.com/office/drawing/2014/main" id="{D910F4EC-D6AC-46DC-ABAF-899CB0D1E793}"/>
              </a:ext>
            </a:extLst>
          </p:cNvPr>
          <p:cNvSpPr txBox="1"/>
          <p:nvPr/>
        </p:nvSpPr>
        <p:spPr>
          <a:xfrm>
            <a:off x="1447800" y="5257800"/>
            <a:ext cx="6248400" cy="1015663"/>
          </a:xfrm>
          <a:prstGeom prst="rect">
            <a:avLst/>
          </a:prstGeom>
          <a:noFill/>
        </p:spPr>
        <p:txBody>
          <a:bodyPr wrap="square">
            <a:spAutoFit/>
          </a:bodyPr>
          <a:lstStyle/>
          <a:p>
            <a:pPr marL="342900" indent="-342900">
              <a:buFont typeface="Arial" panose="020B0604020202020204" pitchFamily="34" charset="0"/>
              <a:buChar char="•"/>
            </a:pPr>
            <a:r>
              <a:rPr lang="zh-CN" altLang="en-US" sz="2000" b="0" i="0" u="none" strike="noStrike" baseline="0" dirty="0">
                <a:solidFill>
                  <a:srgbClr val="96008F"/>
                </a:solidFill>
                <a:latin typeface="楷体" panose="02010609060101010101" pitchFamily="49" charset="-122"/>
                <a:ea typeface="楷体" panose="02010609060101010101" pitchFamily="49" charset="-122"/>
              </a:rPr>
              <a:t>当一种要素供给增加时会导致经济的偏向型增长；</a:t>
            </a:r>
            <a:endParaRPr lang="en-US" altLang="zh-CN" sz="2000" b="0" i="0" u="none" strike="noStrike" baseline="0" dirty="0">
              <a:solidFill>
                <a:srgbClr val="96008F"/>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b="0" i="0" u="none" strike="noStrike" baseline="0" dirty="0">
                <a:solidFill>
                  <a:srgbClr val="96008F"/>
                </a:solidFill>
                <a:latin typeface="楷体" panose="02010609060101010101" pitchFamily="49" charset="-122"/>
                <a:ea typeface="楷体" panose="02010609060101010101" pitchFamily="49" charset="-122"/>
              </a:rPr>
              <a:t>出口偏向型增长会使得本国的贸易条件恶化</a:t>
            </a:r>
            <a:r>
              <a:rPr lang="en-US" altLang="zh-CN" sz="2000" b="0" i="0" u="none" strike="noStrike" baseline="0" dirty="0">
                <a:solidFill>
                  <a:srgbClr val="96008F"/>
                </a:solidFill>
                <a:latin typeface="楷体" panose="02010609060101010101" pitchFamily="49" charset="-122"/>
                <a:ea typeface="楷体" panose="02010609060101010101" pitchFamily="49" charset="-122"/>
              </a:rPr>
              <a:t>;</a:t>
            </a:r>
          </a:p>
          <a:p>
            <a:pPr marL="342900" indent="-342900">
              <a:buFont typeface="Arial" panose="020B0604020202020204" pitchFamily="34" charset="0"/>
              <a:buChar char="•"/>
            </a:pPr>
            <a:r>
              <a:rPr lang="zh-CN" altLang="en-US" sz="2000" b="0" i="0" u="none" strike="noStrike" baseline="0" dirty="0">
                <a:solidFill>
                  <a:srgbClr val="96008F"/>
                </a:solidFill>
                <a:latin typeface="楷体" panose="02010609060101010101" pitchFamily="49" charset="-122"/>
                <a:ea typeface="楷体" panose="02010609060101010101" pitchFamily="49" charset="-122"/>
              </a:rPr>
              <a:t>进口偏向型增长会使得一国贸易条件改善。</a:t>
            </a:r>
            <a:endParaRPr lang="zh-CN" altLang="en-US" sz="2000" dirty="0">
              <a:solidFill>
                <a:srgbClr val="96008F"/>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6614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95FFAD0-F67C-2D3B-0B0B-52719AC40C0C}"/>
              </a:ext>
            </a:extLst>
          </p:cNvPr>
          <p:cNvSpPr>
            <a:spLocks noGrp="1"/>
          </p:cNvSpPr>
          <p:nvPr>
            <p:ph type="title"/>
          </p:nvPr>
        </p:nvSpPr>
        <p:spPr/>
        <p:txBody>
          <a:bodyPr/>
          <a:lstStyle/>
          <a:p>
            <a:pPr algn="dist"/>
            <a:r>
              <a:rPr lang="zh-CN" altLang="en-US" dirty="0"/>
              <a:t>练习二                                          </a:t>
            </a:r>
            <a:r>
              <a:rPr lang="zh-CN" altLang="en-US" sz="2800" dirty="0"/>
              <a:t>（</a:t>
            </a:r>
            <a:r>
              <a:rPr lang="en-US" altLang="zh-CN" sz="2800" dirty="0"/>
              <a:t>P109-9</a:t>
            </a:r>
            <a:r>
              <a:rPr lang="zh-CN" altLang="en-US" sz="2800" dirty="0"/>
              <a:t>）</a:t>
            </a:r>
            <a:endParaRPr lang="zh-CN" altLang="en-US" dirty="0"/>
          </a:p>
        </p:txBody>
      </p:sp>
      <p:sp>
        <p:nvSpPr>
          <p:cNvPr id="7" name="内容占位符 6">
            <a:extLst>
              <a:ext uri="{FF2B5EF4-FFF2-40B4-BE49-F238E27FC236}">
                <a16:creationId xmlns:a16="http://schemas.microsoft.com/office/drawing/2014/main" id="{A4DF2C6E-39C2-0321-FB79-BBDF882CE17A}"/>
              </a:ext>
            </a:extLst>
          </p:cNvPr>
          <p:cNvSpPr>
            <a:spLocks noGrp="1"/>
          </p:cNvSpPr>
          <p:nvPr>
            <p:ph idx="1"/>
          </p:nvPr>
        </p:nvSpPr>
        <p:spPr/>
        <p:txBody>
          <a:bodyPr/>
          <a:lstStyle/>
          <a:p>
            <a:pPr>
              <a:buSzPct val="85000"/>
              <a:buFont typeface="Wingdings" panose="05000000000000000000" pitchFamily="2" charset="2"/>
              <a:buChar char="l"/>
            </a:pPr>
            <a:r>
              <a:rPr lang="zh-CN" altLang="en-US" sz="2400" dirty="0">
                <a:solidFill>
                  <a:srgbClr val="333333"/>
                </a:solidFill>
                <a:latin typeface="TimesNewRomanPSMT"/>
              </a:rPr>
              <a:t>从经济的视角看，印度和中国具有一定程度的相似性，都是低工资的大国，具有相似的比较贸易模式。这些年都相对更加融入了国际贸易中。中国先开放，现在印度也正对外开放，这对中国的福利有何影响？</a:t>
            </a:r>
            <a:endParaRPr lang="en-US" altLang="zh-CN" sz="2400" dirty="0">
              <a:solidFill>
                <a:srgbClr val="333333"/>
              </a:solidFill>
              <a:latin typeface="TimesNewRomanPSMT"/>
            </a:endParaRPr>
          </a:p>
          <a:p>
            <a:pPr>
              <a:buSzPct val="85000"/>
              <a:buFont typeface="Wingdings" panose="05000000000000000000" pitchFamily="2" charset="2"/>
              <a:buChar char="l"/>
            </a:pPr>
            <a:r>
              <a:rPr lang="zh-CN" altLang="en-US" sz="2000" dirty="0">
                <a:solidFill>
                  <a:srgbClr val="333333"/>
                </a:solidFill>
                <a:latin typeface="楷体" panose="02010609060101010101" pitchFamily="49" charset="-122"/>
                <a:ea typeface="楷体" panose="02010609060101010101" pitchFamily="49" charset="-122"/>
              </a:rPr>
              <a:t>（提示：考虑对世界经济增加一个类似于中国的新经济体。）</a:t>
            </a:r>
            <a:endParaRPr lang="en-US" altLang="zh-CN" sz="2000" dirty="0">
              <a:solidFill>
                <a:srgbClr val="333333"/>
              </a:solidFill>
              <a:latin typeface="楷体" panose="02010609060101010101" pitchFamily="49" charset="-122"/>
              <a:ea typeface="楷体" panose="02010609060101010101" pitchFamily="49" charset="-122"/>
            </a:endParaRPr>
          </a:p>
          <a:p>
            <a:pPr>
              <a:buSzPct val="85000"/>
              <a:buFont typeface="Wingdings" panose="05000000000000000000" pitchFamily="2" charset="2"/>
              <a:buChar char="l"/>
            </a:pPr>
            <a:endParaRPr lang="zh-CN" altLang="en-US" sz="2400" dirty="0">
              <a:solidFill>
                <a:srgbClr val="333333"/>
              </a:solidFill>
              <a:latin typeface="TimesNewRomanPSMT"/>
            </a:endParaRPr>
          </a:p>
        </p:txBody>
      </p:sp>
      <p:sp>
        <p:nvSpPr>
          <p:cNvPr id="3" name="文本框 2">
            <a:extLst>
              <a:ext uri="{FF2B5EF4-FFF2-40B4-BE49-F238E27FC236}">
                <a16:creationId xmlns:a16="http://schemas.microsoft.com/office/drawing/2014/main" id="{DD664D8D-0400-AFC2-3B3B-F7E8D0317AEC}"/>
              </a:ext>
            </a:extLst>
          </p:cNvPr>
          <p:cNvSpPr txBox="1"/>
          <p:nvPr/>
        </p:nvSpPr>
        <p:spPr>
          <a:xfrm>
            <a:off x="457200" y="4038600"/>
            <a:ext cx="8458200" cy="1938992"/>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zh-CN" altLang="en-US" sz="2000" dirty="0">
                <a:solidFill>
                  <a:srgbClr val="FF0000"/>
                </a:solidFill>
              </a:rPr>
              <a:t>答案取决于</a:t>
            </a:r>
            <a:r>
              <a:rPr lang="zh-CN" altLang="en-US" sz="2000" b="1" i="1" dirty="0">
                <a:solidFill>
                  <a:srgbClr val="FF0000"/>
                </a:solidFill>
              </a:rPr>
              <a:t>印度开放之后的出口结构</a:t>
            </a:r>
            <a:r>
              <a:rPr lang="en-US" altLang="zh-CN" sz="2000" b="1" i="1" dirty="0">
                <a:solidFill>
                  <a:srgbClr val="FF0000"/>
                </a:solidFill>
              </a:rPr>
              <a:t> </a:t>
            </a:r>
          </a:p>
          <a:p>
            <a:pPr marL="285750" indent="-285750">
              <a:spcBef>
                <a:spcPts val="600"/>
              </a:spcBef>
              <a:spcAft>
                <a:spcPts val="600"/>
              </a:spcAft>
              <a:buFont typeface="Arial" panose="020B0604020202020204" pitchFamily="34" charset="0"/>
              <a:buChar char="•"/>
            </a:pPr>
            <a:r>
              <a:rPr lang="zh-CN" altLang="en-US" sz="2000" dirty="0">
                <a:solidFill>
                  <a:srgbClr val="0070C0"/>
                </a:solidFill>
                <a:latin typeface="+mn-ea"/>
              </a:rPr>
              <a:t>如果印度对外开放形成对中国出口的强有力竞争，引起世界相对供给曲线向右平移，则会降低中国产品的出口价格，引起中国贸易条件的恶化。</a:t>
            </a:r>
            <a:endParaRPr lang="en-US" altLang="zh-CN" sz="2000" dirty="0">
              <a:solidFill>
                <a:srgbClr val="0070C0"/>
              </a:solidFill>
              <a:latin typeface="+mn-ea"/>
            </a:endParaRPr>
          </a:p>
          <a:p>
            <a:pPr marL="285750" indent="-285750">
              <a:spcBef>
                <a:spcPts val="600"/>
              </a:spcBef>
              <a:spcAft>
                <a:spcPts val="600"/>
              </a:spcAft>
              <a:buFont typeface="Arial" panose="020B0604020202020204" pitchFamily="34" charset="0"/>
              <a:buChar char="•"/>
            </a:pPr>
            <a:r>
              <a:rPr lang="zh-CN" altLang="en-US" sz="2000" dirty="0">
                <a:solidFill>
                  <a:srgbClr val="333333"/>
                </a:solidFill>
                <a:latin typeface="TimesNewRomanPSMT"/>
              </a:rPr>
              <a:t>“印度和中国具有一定程度的相似性，都是低工资的大国，具有相似的比较贸易模式”</a:t>
            </a:r>
            <a:endParaRPr lang="en-US" altLang="zh-CN" sz="2000" dirty="0">
              <a:solidFill>
                <a:srgbClr val="0070C0"/>
              </a:solidFill>
              <a:latin typeface="+mn-ea"/>
            </a:endParaRPr>
          </a:p>
        </p:txBody>
      </p:sp>
    </p:spTree>
    <p:extLst>
      <p:ext uri="{BB962C8B-B14F-4D97-AF65-F5344CB8AC3E}">
        <p14:creationId xmlns:p14="http://schemas.microsoft.com/office/powerpoint/2010/main" val="684753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95FFAD0-F67C-2D3B-0B0B-52719AC40C0C}"/>
              </a:ext>
            </a:extLst>
          </p:cNvPr>
          <p:cNvSpPr>
            <a:spLocks noGrp="1"/>
          </p:cNvSpPr>
          <p:nvPr>
            <p:ph type="title"/>
          </p:nvPr>
        </p:nvSpPr>
        <p:spPr/>
        <p:txBody>
          <a:bodyPr/>
          <a:lstStyle/>
          <a:p>
            <a:pPr algn="dist"/>
            <a:r>
              <a:rPr lang="zh-CN" altLang="en-US" dirty="0"/>
              <a:t>练习三                                          </a:t>
            </a:r>
            <a:r>
              <a:rPr lang="zh-CN" altLang="en-US" sz="2800" dirty="0"/>
              <a:t>（</a:t>
            </a:r>
            <a:r>
              <a:rPr lang="en-US" altLang="zh-CN" sz="2800" dirty="0"/>
              <a:t>P110-10</a:t>
            </a:r>
            <a:r>
              <a:rPr lang="zh-CN" altLang="en-US" sz="2800" dirty="0"/>
              <a:t>）</a:t>
            </a:r>
            <a:endParaRPr lang="zh-CN" altLang="en-US" dirty="0"/>
          </a:p>
        </p:txBody>
      </p:sp>
      <p:sp>
        <p:nvSpPr>
          <p:cNvPr id="7" name="内容占位符 6">
            <a:extLst>
              <a:ext uri="{FF2B5EF4-FFF2-40B4-BE49-F238E27FC236}">
                <a16:creationId xmlns:a16="http://schemas.microsoft.com/office/drawing/2014/main" id="{A4DF2C6E-39C2-0321-FB79-BBDF882CE17A}"/>
              </a:ext>
            </a:extLst>
          </p:cNvPr>
          <p:cNvSpPr>
            <a:spLocks noGrp="1"/>
          </p:cNvSpPr>
          <p:nvPr>
            <p:ph idx="1"/>
          </p:nvPr>
        </p:nvSpPr>
        <p:spPr/>
        <p:txBody>
          <a:bodyPr/>
          <a:lstStyle/>
          <a:p>
            <a:pPr>
              <a:buSzPct val="85000"/>
              <a:buFont typeface="Wingdings" panose="05000000000000000000" pitchFamily="2" charset="2"/>
              <a:buChar char="l"/>
            </a:pPr>
            <a:r>
              <a:rPr lang="zh-CN" altLang="en-US" sz="2400" dirty="0">
                <a:solidFill>
                  <a:srgbClr val="333333"/>
                </a:solidFill>
                <a:latin typeface="TimesNewRomanPSMT"/>
              </a:rPr>
              <a:t>假定某国</a:t>
            </a:r>
            <a:r>
              <a:rPr lang="en-US" altLang="zh-CN" sz="2400" dirty="0">
                <a:solidFill>
                  <a:srgbClr val="333333"/>
                </a:solidFill>
                <a:latin typeface="TimesNewRomanPSMT"/>
              </a:rPr>
              <a:t>X</a:t>
            </a:r>
            <a:r>
              <a:rPr lang="zh-CN" altLang="en-US" sz="2400" dirty="0">
                <a:solidFill>
                  <a:srgbClr val="333333"/>
                </a:solidFill>
                <a:latin typeface="TimesNewRomanPSMT"/>
              </a:rPr>
              <a:t>对出口产品进行补贴，而另一国</a:t>
            </a:r>
            <a:r>
              <a:rPr lang="en-US" altLang="zh-CN" sz="2400" dirty="0">
                <a:solidFill>
                  <a:srgbClr val="333333"/>
                </a:solidFill>
                <a:latin typeface="TimesNewRomanPSMT"/>
              </a:rPr>
              <a:t>Y</a:t>
            </a:r>
            <a:r>
              <a:rPr lang="zh-CN" altLang="en-US" sz="2400" dirty="0">
                <a:solidFill>
                  <a:srgbClr val="333333"/>
                </a:solidFill>
                <a:latin typeface="TimesNewRomanPSMT"/>
              </a:rPr>
              <a:t>对这种产品征收高关税来抵消补贴产生的影响，从而使得后者的产品相对价格不发生变化。在这种情形下，两国的贸易条件如何变化？两国的福利有何变化？</a:t>
            </a:r>
            <a:endParaRPr lang="en-US" altLang="zh-CN" sz="2400" dirty="0">
              <a:solidFill>
                <a:srgbClr val="333333"/>
              </a:solidFill>
              <a:latin typeface="TimesNewRomanPSMT"/>
            </a:endParaRPr>
          </a:p>
        </p:txBody>
      </p:sp>
      <p:sp>
        <p:nvSpPr>
          <p:cNvPr id="3" name="文本框 2">
            <a:extLst>
              <a:ext uri="{FF2B5EF4-FFF2-40B4-BE49-F238E27FC236}">
                <a16:creationId xmlns:a16="http://schemas.microsoft.com/office/drawing/2014/main" id="{DD664D8D-0400-AFC2-3B3B-F7E8D0317AEC}"/>
              </a:ext>
            </a:extLst>
          </p:cNvPr>
          <p:cNvSpPr txBox="1"/>
          <p:nvPr/>
        </p:nvSpPr>
        <p:spPr>
          <a:xfrm>
            <a:off x="342900" y="3263841"/>
            <a:ext cx="8458200" cy="2862322"/>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altLang="zh-CN" sz="2000" dirty="0">
                <a:solidFill>
                  <a:srgbClr val="FF0000"/>
                </a:solidFill>
              </a:rPr>
              <a:t>X</a:t>
            </a:r>
            <a:r>
              <a:rPr lang="zh-CN" altLang="en-US" sz="2000" dirty="0">
                <a:solidFill>
                  <a:srgbClr val="FF0000"/>
                </a:solidFill>
              </a:rPr>
              <a:t>补贴</a:t>
            </a:r>
            <a:r>
              <a:rPr lang="en-US" altLang="zh-CN" sz="2000" dirty="0">
                <a:solidFill>
                  <a:srgbClr val="FF0000"/>
                </a:solidFill>
                <a:sym typeface="Wingdings" panose="05000000000000000000" pitchFamily="2" charset="2"/>
              </a:rPr>
              <a:t> </a:t>
            </a:r>
            <a:r>
              <a:rPr lang="zh-CN" altLang="en-US" sz="2000" dirty="0">
                <a:solidFill>
                  <a:srgbClr val="FF0000"/>
                </a:solidFill>
                <a:sym typeface="Wingdings" panose="05000000000000000000" pitchFamily="2" charset="2"/>
              </a:rPr>
              <a:t>出口价格降低     </a:t>
            </a:r>
            <a:r>
              <a:rPr lang="en-US" altLang="zh-CN" sz="2000" dirty="0">
                <a:solidFill>
                  <a:srgbClr val="FF0000"/>
                </a:solidFill>
                <a:sym typeface="Wingdings" panose="05000000000000000000" pitchFamily="2" charset="2"/>
              </a:rPr>
              <a:t>Y</a:t>
            </a:r>
            <a:r>
              <a:rPr lang="zh-CN" altLang="en-US" sz="2000" dirty="0">
                <a:solidFill>
                  <a:srgbClr val="FF0000"/>
                </a:solidFill>
                <a:sym typeface="Wingdings" panose="05000000000000000000" pitchFamily="2" charset="2"/>
              </a:rPr>
              <a:t>征税</a:t>
            </a:r>
            <a:r>
              <a:rPr lang="en-US" altLang="zh-CN" sz="2000" dirty="0">
                <a:solidFill>
                  <a:srgbClr val="FF0000"/>
                </a:solidFill>
                <a:sym typeface="Wingdings" panose="05000000000000000000" pitchFamily="2" charset="2"/>
              </a:rPr>
              <a:t> </a:t>
            </a:r>
            <a:r>
              <a:rPr lang="zh-CN" altLang="en-US" sz="2000" dirty="0">
                <a:solidFill>
                  <a:srgbClr val="FF0000"/>
                </a:solidFill>
                <a:sym typeface="Wingdings" panose="05000000000000000000" pitchFamily="2" charset="2"/>
              </a:rPr>
              <a:t>进口价格上升    </a:t>
            </a:r>
            <a:r>
              <a:rPr lang="en-US" altLang="zh-CN" sz="2000" dirty="0">
                <a:solidFill>
                  <a:srgbClr val="FF0000"/>
                </a:solidFill>
                <a:sym typeface="Wingdings" panose="05000000000000000000" pitchFamily="2" charset="2"/>
              </a:rPr>
              <a:t> Y</a:t>
            </a:r>
            <a:r>
              <a:rPr lang="zh-CN" altLang="en-US" sz="2000" dirty="0">
                <a:solidFill>
                  <a:srgbClr val="FF0000"/>
                </a:solidFill>
                <a:sym typeface="Wingdings" panose="05000000000000000000" pitchFamily="2" charset="2"/>
              </a:rPr>
              <a:t>国国内价格不变</a:t>
            </a:r>
            <a:r>
              <a:rPr lang="en-US" altLang="zh-CN" sz="2000" b="1" i="1" dirty="0">
                <a:solidFill>
                  <a:srgbClr val="FF0000"/>
                </a:solidFill>
              </a:rPr>
              <a:t> </a:t>
            </a:r>
          </a:p>
          <a:p>
            <a:pPr marL="285750" indent="-285750">
              <a:spcBef>
                <a:spcPts val="600"/>
              </a:spcBef>
              <a:spcAft>
                <a:spcPts val="600"/>
              </a:spcAft>
              <a:buFont typeface="Arial" panose="020B0604020202020204" pitchFamily="34" charset="0"/>
              <a:buChar char="•"/>
            </a:pPr>
            <a:r>
              <a:rPr lang="zh-CN" altLang="en-US" sz="2000" dirty="0">
                <a:solidFill>
                  <a:srgbClr val="0070C0"/>
                </a:solidFill>
                <a:latin typeface="+mn-ea"/>
              </a:rPr>
              <a:t>对某一商品的出口补贴通过增加该商品的相对供应和减少该商品的相关需求来降低该商品的国际相对价格。</a:t>
            </a:r>
            <a:endParaRPr lang="en-US" altLang="zh-CN" sz="2000" dirty="0">
              <a:solidFill>
                <a:srgbClr val="0070C0"/>
              </a:solidFill>
              <a:latin typeface="+mn-ea"/>
            </a:endParaRPr>
          </a:p>
          <a:p>
            <a:pPr marL="285750" indent="-285750">
              <a:spcBef>
                <a:spcPts val="600"/>
              </a:spcBef>
              <a:spcAft>
                <a:spcPts val="600"/>
              </a:spcAft>
              <a:buFont typeface="Arial" panose="020B0604020202020204" pitchFamily="34" charset="0"/>
              <a:buChar char="•"/>
            </a:pPr>
            <a:r>
              <a:rPr lang="zh-CN" altLang="en-US" sz="2000" dirty="0">
                <a:solidFill>
                  <a:srgbClr val="0070C0"/>
                </a:solidFill>
                <a:latin typeface="+mn-ea"/>
              </a:rPr>
              <a:t>一种商品的进口关税通过增加该商品的相对供应和减少该商品的相关需求，来降低该商品的国际相对价格（并提高了其他商品的国际价格）。</a:t>
            </a:r>
            <a:endParaRPr lang="en-US" altLang="zh-CN" sz="2000" dirty="0">
              <a:solidFill>
                <a:srgbClr val="0070C0"/>
              </a:solidFill>
              <a:latin typeface="+mn-ea"/>
            </a:endParaRPr>
          </a:p>
          <a:p>
            <a:pPr marL="285750" indent="-285750">
              <a:spcBef>
                <a:spcPts val="600"/>
              </a:spcBef>
              <a:spcAft>
                <a:spcPts val="600"/>
              </a:spcAft>
              <a:buFont typeface="Arial" panose="020B0604020202020204" pitchFamily="34" charset="0"/>
              <a:buChar char="•"/>
            </a:pPr>
            <a:r>
              <a:rPr lang="en-US" altLang="zh-CN" sz="2000" dirty="0">
                <a:solidFill>
                  <a:srgbClr val="FF0000"/>
                </a:solidFill>
              </a:rPr>
              <a:t>X</a:t>
            </a:r>
            <a:r>
              <a:rPr lang="zh-CN" altLang="en-US" sz="2000" dirty="0">
                <a:solidFill>
                  <a:srgbClr val="FF0000"/>
                </a:solidFill>
              </a:rPr>
              <a:t>补贴</a:t>
            </a:r>
            <a:r>
              <a:rPr lang="en-US" altLang="zh-CN" sz="2000" dirty="0">
                <a:solidFill>
                  <a:srgbClr val="FF0000"/>
                </a:solidFill>
                <a:sym typeface="Wingdings" panose="05000000000000000000" pitchFamily="2" charset="2"/>
              </a:rPr>
              <a:t></a:t>
            </a:r>
            <a:r>
              <a:rPr lang="zh-CN" altLang="en-US" sz="2000" dirty="0">
                <a:solidFill>
                  <a:srgbClr val="0070C0"/>
                </a:solidFill>
                <a:latin typeface="+mn-ea"/>
              </a:rPr>
              <a:t>国际相对价格下降 </a:t>
            </a:r>
            <a:r>
              <a:rPr lang="en-US" altLang="zh-CN" sz="2000" dirty="0">
                <a:solidFill>
                  <a:srgbClr val="0070C0"/>
                </a:solidFill>
                <a:latin typeface="+mn-ea"/>
              </a:rPr>
              <a:t>X</a:t>
            </a:r>
            <a:r>
              <a:rPr lang="zh-CN" altLang="en-US" sz="2000" dirty="0">
                <a:solidFill>
                  <a:srgbClr val="0070C0"/>
                </a:solidFill>
                <a:latin typeface="+mn-ea"/>
              </a:rPr>
              <a:t>贸易条件恶化，</a:t>
            </a:r>
            <a:r>
              <a:rPr lang="en-US" altLang="zh-CN" sz="2000" dirty="0">
                <a:solidFill>
                  <a:srgbClr val="0070C0"/>
                </a:solidFill>
                <a:latin typeface="+mn-ea"/>
              </a:rPr>
              <a:t>Y</a:t>
            </a:r>
            <a:r>
              <a:rPr lang="zh-CN" altLang="en-US" sz="2000" dirty="0">
                <a:solidFill>
                  <a:srgbClr val="0070C0"/>
                </a:solidFill>
                <a:latin typeface="+mn-ea"/>
              </a:rPr>
              <a:t>贸易条件改善</a:t>
            </a:r>
            <a:endParaRPr lang="en-US" altLang="zh-CN" sz="2000" dirty="0">
              <a:solidFill>
                <a:srgbClr val="0070C0"/>
              </a:solidFill>
              <a:latin typeface="+mn-ea"/>
            </a:endParaRPr>
          </a:p>
          <a:p>
            <a:pPr marL="285750" indent="-285750">
              <a:spcBef>
                <a:spcPts val="600"/>
              </a:spcBef>
              <a:spcAft>
                <a:spcPts val="600"/>
              </a:spcAft>
              <a:buFont typeface="Arial" panose="020B0604020202020204" pitchFamily="34" charset="0"/>
              <a:buChar char="•"/>
            </a:pPr>
            <a:r>
              <a:rPr lang="en-US" altLang="zh-CN" sz="2000" dirty="0">
                <a:solidFill>
                  <a:srgbClr val="FF0000"/>
                </a:solidFill>
                <a:sym typeface="Wingdings" panose="05000000000000000000" pitchFamily="2" charset="2"/>
              </a:rPr>
              <a:t>Y</a:t>
            </a:r>
            <a:r>
              <a:rPr lang="zh-CN" altLang="en-US" sz="2000" dirty="0">
                <a:solidFill>
                  <a:srgbClr val="FF0000"/>
                </a:solidFill>
                <a:sym typeface="Wingdings" panose="05000000000000000000" pitchFamily="2" charset="2"/>
              </a:rPr>
              <a:t>征税</a:t>
            </a:r>
            <a:r>
              <a:rPr lang="en-US" altLang="zh-CN" sz="2000" dirty="0">
                <a:solidFill>
                  <a:srgbClr val="FF0000"/>
                </a:solidFill>
                <a:sym typeface="Wingdings" panose="05000000000000000000" pitchFamily="2" charset="2"/>
              </a:rPr>
              <a:t></a:t>
            </a:r>
            <a:r>
              <a:rPr lang="zh-CN" altLang="en-US" sz="2000" dirty="0">
                <a:solidFill>
                  <a:srgbClr val="0070C0"/>
                </a:solidFill>
                <a:latin typeface="+mn-ea"/>
              </a:rPr>
              <a:t>国际相对价格下降 </a:t>
            </a:r>
            <a:r>
              <a:rPr lang="en-US" altLang="zh-CN" sz="2000" dirty="0">
                <a:solidFill>
                  <a:srgbClr val="0070C0"/>
                </a:solidFill>
                <a:latin typeface="+mn-ea"/>
              </a:rPr>
              <a:t>X</a:t>
            </a:r>
            <a:r>
              <a:rPr lang="zh-CN" altLang="en-US" sz="2000" dirty="0">
                <a:solidFill>
                  <a:srgbClr val="0070C0"/>
                </a:solidFill>
                <a:latin typeface="+mn-ea"/>
              </a:rPr>
              <a:t>贸易条件恶化，</a:t>
            </a:r>
            <a:r>
              <a:rPr lang="en-US" altLang="zh-CN" sz="2000" dirty="0">
                <a:solidFill>
                  <a:srgbClr val="0070C0"/>
                </a:solidFill>
                <a:latin typeface="+mn-ea"/>
              </a:rPr>
              <a:t>Y</a:t>
            </a:r>
            <a:r>
              <a:rPr lang="zh-CN" altLang="en-US" sz="2000" dirty="0">
                <a:solidFill>
                  <a:srgbClr val="0070C0"/>
                </a:solidFill>
                <a:latin typeface="+mn-ea"/>
              </a:rPr>
              <a:t>贸易条件改善</a:t>
            </a:r>
            <a:endParaRPr lang="en-US" altLang="zh-CN" sz="2000" dirty="0">
              <a:solidFill>
                <a:srgbClr val="0070C0"/>
              </a:solidFill>
              <a:latin typeface="+mn-ea"/>
              <a:sym typeface="Wingdings" panose="05000000000000000000" pitchFamily="2" charset="2"/>
            </a:endParaRPr>
          </a:p>
        </p:txBody>
      </p:sp>
    </p:spTree>
    <p:extLst>
      <p:ext uri="{BB962C8B-B14F-4D97-AF65-F5344CB8AC3E}">
        <p14:creationId xmlns:p14="http://schemas.microsoft.com/office/powerpoint/2010/main" val="2607141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95FFAD0-F67C-2D3B-0B0B-52719AC40C0C}"/>
              </a:ext>
            </a:extLst>
          </p:cNvPr>
          <p:cNvSpPr>
            <a:spLocks noGrp="1"/>
          </p:cNvSpPr>
          <p:nvPr>
            <p:ph type="title"/>
          </p:nvPr>
        </p:nvSpPr>
        <p:spPr/>
        <p:txBody>
          <a:bodyPr/>
          <a:lstStyle/>
          <a:p>
            <a:pPr algn="dist"/>
            <a:r>
              <a:rPr lang="zh-CN" altLang="en-US" dirty="0"/>
              <a:t>练习三                                          </a:t>
            </a:r>
            <a:r>
              <a:rPr lang="zh-CN" altLang="en-US" sz="2800" dirty="0"/>
              <a:t>（</a:t>
            </a:r>
            <a:r>
              <a:rPr lang="en-US" altLang="zh-CN" sz="2800" dirty="0"/>
              <a:t>P110-10</a:t>
            </a:r>
            <a:r>
              <a:rPr lang="zh-CN" altLang="en-US" sz="2800" dirty="0"/>
              <a:t>）</a:t>
            </a:r>
            <a:endParaRPr lang="zh-CN" altLang="en-US" dirty="0"/>
          </a:p>
        </p:txBody>
      </p:sp>
      <p:sp>
        <p:nvSpPr>
          <p:cNvPr id="7" name="内容占位符 6">
            <a:extLst>
              <a:ext uri="{FF2B5EF4-FFF2-40B4-BE49-F238E27FC236}">
                <a16:creationId xmlns:a16="http://schemas.microsoft.com/office/drawing/2014/main" id="{A4DF2C6E-39C2-0321-FB79-BBDF882CE17A}"/>
              </a:ext>
            </a:extLst>
          </p:cNvPr>
          <p:cNvSpPr>
            <a:spLocks noGrp="1"/>
          </p:cNvSpPr>
          <p:nvPr>
            <p:ph idx="1"/>
          </p:nvPr>
        </p:nvSpPr>
        <p:spPr>
          <a:xfrm>
            <a:off x="457200" y="1600201"/>
            <a:ext cx="8229600" cy="1447800"/>
          </a:xfrm>
        </p:spPr>
        <p:txBody>
          <a:bodyPr/>
          <a:lstStyle/>
          <a:p>
            <a:pPr>
              <a:buSzPct val="85000"/>
              <a:buFont typeface="Wingdings" panose="05000000000000000000" pitchFamily="2" charset="2"/>
              <a:buChar char="l"/>
            </a:pPr>
            <a:r>
              <a:rPr lang="zh-CN" altLang="en-US" sz="2400" dirty="0">
                <a:solidFill>
                  <a:srgbClr val="333333"/>
                </a:solidFill>
                <a:latin typeface="TimesNewRomanPSMT"/>
              </a:rPr>
              <a:t>假定某国</a:t>
            </a:r>
            <a:r>
              <a:rPr lang="en-US" altLang="zh-CN" sz="2400" dirty="0">
                <a:solidFill>
                  <a:srgbClr val="333333"/>
                </a:solidFill>
                <a:latin typeface="TimesNewRomanPSMT"/>
              </a:rPr>
              <a:t>X</a:t>
            </a:r>
            <a:r>
              <a:rPr lang="zh-CN" altLang="en-US" sz="2400" dirty="0">
                <a:solidFill>
                  <a:srgbClr val="333333"/>
                </a:solidFill>
                <a:latin typeface="TimesNewRomanPSMT"/>
              </a:rPr>
              <a:t>对出口产品进行补贴，</a:t>
            </a:r>
            <a:endParaRPr lang="en-US" altLang="zh-CN" sz="2400" dirty="0">
              <a:solidFill>
                <a:srgbClr val="333333"/>
              </a:solidFill>
              <a:latin typeface="TimesNewRomanPSMT"/>
            </a:endParaRPr>
          </a:p>
          <a:p>
            <a:pPr>
              <a:buSzPct val="85000"/>
              <a:buFont typeface="Wingdings" panose="05000000000000000000" pitchFamily="2" charset="2"/>
              <a:buChar char="l"/>
            </a:pPr>
            <a:r>
              <a:rPr lang="zh-CN" altLang="en-US" sz="2400" dirty="0">
                <a:solidFill>
                  <a:srgbClr val="333333"/>
                </a:solidFill>
                <a:latin typeface="TimesNewRomanPSMT"/>
              </a:rPr>
              <a:t>假定另一国针锋相对地对自己的出口产品进行补贴，其结果与上述情形有什么不同？请对比分析。</a:t>
            </a:r>
          </a:p>
        </p:txBody>
      </p:sp>
      <p:sp>
        <p:nvSpPr>
          <p:cNvPr id="2" name="文本框 1">
            <a:extLst>
              <a:ext uri="{FF2B5EF4-FFF2-40B4-BE49-F238E27FC236}">
                <a16:creationId xmlns:a16="http://schemas.microsoft.com/office/drawing/2014/main" id="{0700FD1D-34D0-151E-83C4-721E97457C1D}"/>
              </a:ext>
            </a:extLst>
          </p:cNvPr>
          <p:cNvSpPr txBox="1"/>
          <p:nvPr/>
        </p:nvSpPr>
        <p:spPr>
          <a:xfrm>
            <a:off x="342900" y="3263841"/>
            <a:ext cx="8458200" cy="2092881"/>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altLang="zh-CN" sz="2000" dirty="0">
                <a:solidFill>
                  <a:srgbClr val="FF0000"/>
                </a:solidFill>
              </a:rPr>
              <a:t>X</a:t>
            </a:r>
            <a:r>
              <a:rPr lang="zh-CN" altLang="en-US" sz="2000" dirty="0">
                <a:solidFill>
                  <a:srgbClr val="FF0000"/>
                </a:solidFill>
              </a:rPr>
              <a:t>补贴</a:t>
            </a:r>
            <a:r>
              <a:rPr lang="en-US" altLang="zh-CN" sz="2000" dirty="0">
                <a:solidFill>
                  <a:srgbClr val="FF0000"/>
                </a:solidFill>
                <a:sym typeface="Wingdings" panose="05000000000000000000" pitchFamily="2" charset="2"/>
              </a:rPr>
              <a:t> A</a:t>
            </a:r>
            <a:r>
              <a:rPr lang="zh-CN" altLang="en-US" sz="2000" dirty="0">
                <a:solidFill>
                  <a:srgbClr val="FF0000"/>
                </a:solidFill>
                <a:sym typeface="Wingdings" panose="05000000000000000000" pitchFamily="2" charset="2"/>
              </a:rPr>
              <a:t>出口价格降低     </a:t>
            </a:r>
            <a:r>
              <a:rPr lang="en-US" altLang="zh-CN" sz="2000" dirty="0">
                <a:solidFill>
                  <a:srgbClr val="FF0000"/>
                </a:solidFill>
                <a:sym typeface="Wingdings" panose="05000000000000000000" pitchFamily="2" charset="2"/>
              </a:rPr>
              <a:t>Y</a:t>
            </a:r>
            <a:r>
              <a:rPr lang="zh-CN" altLang="en-US" sz="2000" dirty="0">
                <a:solidFill>
                  <a:srgbClr val="FF0000"/>
                </a:solidFill>
              </a:rPr>
              <a:t>补贴</a:t>
            </a:r>
            <a:r>
              <a:rPr lang="en-US" altLang="zh-CN" sz="2000" dirty="0">
                <a:solidFill>
                  <a:srgbClr val="FF0000"/>
                </a:solidFill>
                <a:sym typeface="Wingdings" panose="05000000000000000000" pitchFamily="2" charset="2"/>
              </a:rPr>
              <a:t> B</a:t>
            </a:r>
            <a:r>
              <a:rPr lang="zh-CN" altLang="en-US" sz="2000" dirty="0">
                <a:solidFill>
                  <a:srgbClr val="FF0000"/>
                </a:solidFill>
                <a:sym typeface="Wingdings" panose="05000000000000000000" pitchFamily="2" charset="2"/>
              </a:rPr>
              <a:t>出口价格下降</a:t>
            </a:r>
            <a:endParaRPr lang="en-US" altLang="zh-CN" sz="2000" b="1" i="1" dirty="0">
              <a:solidFill>
                <a:srgbClr val="FF0000"/>
              </a:solidFill>
            </a:endParaRPr>
          </a:p>
          <a:p>
            <a:pPr marL="285750" indent="-285750">
              <a:spcBef>
                <a:spcPts val="600"/>
              </a:spcBef>
              <a:spcAft>
                <a:spcPts val="600"/>
              </a:spcAft>
              <a:buFont typeface="Arial" panose="020B0604020202020204" pitchFamily="34" charset="0"/>
              <a:buChar char="•"/>
            </a:pPr>
            <a:r>
              <a:rPr lang="zh-CN" altLang="en-US" sz="2000" dirty="0">
                <a:solidFill>
                  <a:srgbClr val="0070C0"/>
                </a:solidFill>
                <a:latin typeface="+mn-ea"/>
              </a:rPr>
              <a:t>对某一商品的出口补贴通过增加该商品的相对供应和减少该商品的相关需求来降低该商品的国际相对价格。</a:t>
            </a:r>
            <a:endParaRPr lang="en-US" altLang="zh-CN" sz="2000" dirty="0">
              <a:solidFill>
                <a:srgbClr val="0070C0"/>
              </a:solidFill>
              <a:latin typeface="+mn-ea"/>
            </a:endParaRPr>
          </a:p>
          <a:p>
            <a:pPr marL="285750" indent="-285750">
              <a:spcBef>
                <a:spcPts val="600"/>
              </a:spcBef>
              <a:spcAft>
                <a:spcPts val="600"/>
              </a:spcAft>
              <a:buFont typeface="Arial" panose="020B0604020202020204" pitchFamily="34" charset="0"/>
              <a:buChar char="•"/>
            </a:pPr>
            <a:r>
              <a:rPr lang="en-US" altLang="zh-CN" sz="2000" dirty="0">
                <a:solidFill>
                  <a:srgbClr val="FF0000"/>
                </a:solidFill>
              </a:rPr>
              <a:t>X</a:t>
            </a:r>
            <a:r>
              <a:rPr lang="zh-CN" altLang="en-US" sz="2000" dirty="0">
                <a:solidFill>
                  <a:srgbClr val="FF0000"/>
                </a:solidFill>
              </a:rPr>
              <a:t>补贴</a:t>
            </a:r>
            <a:r>
              <a:rPr lang="en-US" altLang="zh-CN" sz="2000" dirty="0">
                <a:solidFill>
                  <a:srgbClr val="FF0000"/>
                </a:solidFill>
                <a:sym typeface="Wingdings" panose="05000000000000000000" pitchFamily="2" charset="2"/>
              </a:rPr>
              <a:t></a:t>
            </a:r>
            <a:r>
              <a:rPr lang="en-US" altLang="zh-CN" sz="2000" dirty="0">
                <a:solidFill>
                  <a:srgbClr val="0070C0"/>
                </a:solidFill>
                <a:sym typeface="Wingdings" panose="05000000000000000000" pitchFamily="2" charset="2"/>
              </a:rPr>
              <a:t>A</a:t>
            </a:r>
            <a:r>
              <a:rPr lang="zh-CN" altLang="en-US" sz="2000" dirty="0">
                <a:solidFill>
                  <a:srgbClr val="0070C0"/>
                </a:solidFill>
                <a:latin typeface="+mn-ea"/>
              </a:rPr>
              <a:t>国际相对价格下降 </a:t>
            </a:r>
            <a:r>
              <a:rPr lang="en-US" altLang="zh-CN" sz="2000" dirty="0">
                <a:solidFill>
                  <a:srgbClr val="0070C0"/>
                </a:solidFill>
                <a:latin typeface="+mn-ea"/>
              </a:rPr>
              <a:t>X</a:t>
            </a:r>
            <a:r>
              <a:rPr lang="zh-CN" altLang="en-US" sz="2000" dirty="0">
                <a:solidFill>
                  <a:srgbClr val="0070C0"/>
                </a:solidFill>
                <a:latin typeface="+mn-ea"/>
              </a:rPr>
              <a:t>贸易条件恶化，</a:t>
            </a:r>
            <a:r>
              <a:rPr lang="en-US" altLang="zh-CN" sz="2000" dirty="0">
                <a:solidFill>
                  <a:srgbClr val="0070C0"/>
                </a:solidFill>
                <a:latin typeface="+mn-ea"/>
              </a:rPr>
              <a:t>Y</a:t>
            </a:r>
            <a:r>
              <a:rPr lang="zh-CN" altLang="en-US" sz="2000" dirty="0">
                <a:solidFill>
                  <a:srgbClr val="0070C0"/>
                </a:solidFill>
                <a:latin typeface="+mn-ea"/>
              </a:rPr>
              <a:t>贸易条件改善</a:t>
            </a:r>
            <a:endParaRPr lang="en-US" altLang="zh-CN" sz="2000" dirty="0">
              <a:solidFill>
                <a:srgbClr val="0070C0"/>
              </a:solidFill>
              <a:latin typeface="+mn-ea"/>
            </a:endParaRPr>
          </a:p>
          <a:p>
            <a:pPr marL="285750" indent="-285750">
              <a:spcBef>
                <a:spcPts val="600"/>
              </a:spcBef>
              <a:spcAft>
                <a:spcPts val="600"/>
              </a:spcAft>
              <a:buFont typeface="Arial" panose="020B0604020202020204" pitchFamily="34" charset="0"/>
              <a:buChar char="•"/>
            </a:pPr>
            <a:r>
              <a:rPr lang="en-US" altLang="zh-CN" sz="2000" dirty="0">
                <a:solidFill>
                  <a:srgbClr val="FF0000"/>
                </a:solidFill>
                <a:sym typeface="Wingdings" panose="05000000000000000000" pitchFamily="2" charset="2"/>
              </a:rPr>
              <a:t>Y</a:t>
            </a:r>
            <a:r>
              <a:rPr lang="zh-CN" altLang="en-US" sz="2000" dirty="0">
                <a:solidFill>
                  <a:srgbClr val="FF0000"/>
                </a:solidFill>
              </a:rPr>
              <a:t>补贴</a:t>
            </a:r>
            <a:r>
              <a:rPr lang="en-US" altLang="zh-CN" sz="2000" dirty="0">
                <a:solidFill>
                  <a:srgbClr val="FF0000"/>
                </a:solidFill>
                <a:sym typeface="Wingdings" panose="05000000000000000000" pitchFamily="2" charset="2"/>
              </a:rPr>
              <a:t></a:t>
            </a:r>
            <a:r>
              <a:rPr lang="en-US" altLang="zh-CN" sz="2000" dirty="0">
                <a:solidFill>
                  <a:srgbClr val="0070C0"/>
                </a:solidFill>
                <a:sym typeface="Wingdings" panose="05000000000000000000" pitchFamily="2" charset="2"/>
              </a:rPr>
              <a:t> B</a:t>
            </a:r>
            <a:r>
              <a:rPr lang="zh-CN" altLang="en-US" sz="2000" dirty="0">
                <a:solidFill>
                  <a:srgbClr val="0070C0"/>
                </a:solidFill>
                <a:latin typeface="+mn-ea"/>
              </a:rPr>
              <a:t>国际相对价格下降 </a:t>
            </a:r>
            <a:r>
              <a:rPr lang="en-US" altLang="zh-CN" sz="2000" dirty="0">
                <a:solidFill>
                  <a:srgbClr val="0070C0"/>
                </a:solidFill>
                <a:latin typeface="+mn-ea"/>
              </a:rPr>
              <a:t>Y</a:t>
            </a:r>
            <a:r>
              <a:rPr lang="zh-CN" altLang="en-US" sz="2000" dirty="0">
                <a:solidFill>
                  <a:srgbClr val="0070C0"/>
                </a:solidFill>
                <a:latin typeface="+mn-ea"/>
              </a:rPr>
              <a:t>贸易条件恶化，</a:t>
            </a:r>
            <a:r>
              <a:rPr lang="en-US" altLang="zh-CN" sz="2000" dirty="0">
                <a:solidFill>
                  <a:srgbClr val="0070C0"/>
                </a:solidFill>
                <a:latin typeface="+mn-ea"/>
              </a:rPr>
              <a:t>X</a:t>
            </a:r>
            <a:r>
              <a:rPr lang="zh-CN" altLang="en-US" sz="2000" dirty="0">
                <a:solidFill>
                  <a:srgbClr val="0070C0"/>
                </a:solidFill>
                <a:latin typeface="+mn-ea"/>
              </a:rPr>
              <a:t>贸易条件改善</a:t>
            </a:r>
            <a:endParaRPr lang="en-US" altLang="zh-CN" sz="2000" dirty="0">
              <a:solidFill>
                <a:srgbClr val="0070C0"/>
              </a:solidFill>
              <a:latin typeface="+mn-ea"/>
            </a:endParaRPr>
          </a:p>
        </p:txBody>
      </p:sp>
    </p:spTree>
    <p:extLst>
      <p:ext uri="{BB962C8B-B14F-4D97-AF65-F5344CB8AC3E}">
        <p14:creationId xmlns:p14="http://schemas.microsoft.com/office/powerpoint/2010/main" val="336069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5372"/>
            <a:ext cx="8534400" cy="1097280"/>
          </a:xfrm>
        </p:spPr>
        <p:txBody>
          <a:bodyPr/>
          <a:lstStyle/>
          <a:p>
            <a:r>
              <a:rPr lang="en-US" altLang="en-US" sz="3600" dirty="0">
                <a:latin typeface="+mn-ea"/>
                <a:ea typeface="+mn-ea"/>
              </a:rPr>
              <a:t>1.</a:t>
            </a:r>
            <a:r>
              <a:rPr lang="zh-CN" altLang="en-US" sz="3600" dirty="0">
                <a:latin typeface="+mn-ea"/>
                <a:ea typeface="+mn-ea"/>
              </a:rPr>
              <a:t>开放经济的</a:t>
            </a:r>
            <a:r>
              <a:rPr lang="zh-CN" altLang="en-US" sz="3600" dirty="0">
                <a:solidFill>
                  <a:srgbClr val="FF0000"/>
                </a:solidFill>
                <a:latin typeface="+mn-ea"/>
                <a:ea typeface="+mn-ea"/>
              </a:rPr>
              <a:t>标准贸易模型</a:t>
            </a:r>
            <a:endParaRPr lang="en-IN" sz="2000" b="0" dirty="0">
              <a:latin typeface="+mn-ea"/>
              <a:ea typeface="+mn-ea"/>
            </a:endParaRPr>
          </a:p>
        </p:txBody>
      </p:sp>
      <p:sp>
        <p:nvSpPr>
          <p:cNvPr id="3" name="Content Placeholder 2"/>
          <p:cNvSpPr>
            <a:spLocks noGrp="1"/>
          </p:cNvSpPr>
          <p:nvPr>
            <p:ph idx="1"/>
          </p:nvPr>
        </p:nvSpPr>
        <p:spPr/>
        <p:txBody>
          <a:bodyPr/>
          <a:lstStyle/>
          <a:p>
            <a:r>
              <a:rPr lang="zh-CN" altLang="en-US" sz="2400" dirty="0"/>
              <a:t>建立在下面四个重要关系的基础上</a:t>
            </a:r>
            <a:r>
              <a:rPr lang="en-US" altLang="zh-CN" sz="2400" dirty="0"/>
              <a:t>: </a:t>
            </a:r>
          </a:p>
          <a:p>
            <a:r>
              <a:rPr lang="en-US" altLang="zh-CN" sz="2400" dirty="0"/>
              <a:t>(1) </a:t>
            </a:r>
            <a:r>
              <a:rPr lang="zh-CN" altLang="en-US" sz="2400" dirty="0"/>
              <a:t>生产可能性边界和相对供给曲线之间的关系</a:t>
            </a:r>
            <a:r>
              <a:rPr lang="en-US" altLang="zh-CN" sz="2400" dirty="0"/>
              <a:t>;</a:t>
            </a:r>
          </a:p>
          <a:p>
            <a:r>
              <a:rPr lang="en-US" altLang="zh-CN" sz="2400" dirty="0"/>
              <a:t>(2) </a:t>
            </a:r>
            <a:r>
              <a:rPr lang="zh-CN" altLang="en-US" sz="2400" dirty="0"/>
              <a:t>相对价格和相对需求之间的关系</a:t>
            </a:r>
            <a:r>
              <a:rPr lang="en-US" altLang="zh-CN" sz="2400" dirty="0"/>
              <a:t>; </a:t>
            </a:r>
          </a:p>
          <a:p>
            <a:r>
              <a:rPr lang="en-US" altLang="zh-CN" sz="2400" dirty="0"/>
              <a:t>(3) </a:t>
            </a:r>
            <a:r>
              <a:rPr lang="zh-CN" altLang="en-US" sz="2400" dirty="0"/>
              <a:t>确定世界均衡的世界相对供给与相对需求之间的关系</a:t>
            </a:r>
            <a:r>
              <a:rPr lang="en-US" altLang="zh-CN" sz="2400" dirty="0"/>
              <a:t>; </a:t>
            </a:r>
          </a:p>
          <a:p>
            <a:r>
              <a:rPr lang="en-US" altLang="zh-CN" sz="2400" dirty="0"/>
              <a:t>(4) </a:t>
            </a:r>
            <a:r>
              <a:rPr lang="zh-CN" altLang="en-US" sz="2400" b="1" dirty="0">
                <a:solidFill>
                  <a:srgbClr val="82007C"/>
                </a:solidFill>
              </a:rPr>
              <a:t>贸易条件</a:t>
            </a:r>
            <a:r>
              <a:rPr lang="zh-CN" altLang="en-US" sz="2400" dirty="0"/>
              <a:t>对国家福利的影响</a:t>
            </a:r>
            <a:endParaRPr lang="en-US" altLang="zh-CN" sz="2400" dirty="0"/>
          </a:p>
          <a:p>
            <a:pPr lvl="1"/>
            <a:r>
              <a:rPr lang="en-US" altLang="zh-CN" sz="2400" b="1" dirty="0">
                <a:solidFill>
                  <a:srgbClr val="001581"/>
                </a:solidFill>
                <a:latin typeface="Arial Narrow" panose="020B0606020202030204" pitchFamily="34" charset="0"/>
              </a:rPr>
              <a:t>terms of trade</a:t>
            </a:r>
            <a:r>
              <a:rPr lang="zh-CN" altLang="en-US" sz="2400" b="1" dirty="0">
                <a:solidFill>
                  <a:srgbClr val="001581"/>
                </a:solidFill>
                <a:latin typeface="Arial Narrow" panose="020B0606020202030204" pitchFamily="34" charset="0"/>
              </a:rPr>
              <a:t>：</a:t>
            </a:r>
            <a:r>
              <a:rPr lang="zh-CN" altLang="en-US" sz="2400" dirty="0">
                <a:solidFill>
                  <a:srgbClr val="001581"/>
                </a:solidFill>
                <a:latin typeface="Arial Narrow" panose="020B0606020202030204" pitchFamily="34" charset="0"/>
              </a:rPr>
              <a:t>一个国家出口产品的价格除以进口产品的价格</a:t>
            </a:r>
            <a:endParaRPr lang="en-US" altLang="en-US" sz="2400" dirty="0">
              <a:solidFill>
                <a:srgbClr val="001581"/>
              </a:solidFill>
              <a:latin typeface="Arial Narrow" panose="020B0606020202030204" pitchFamily="34" charset="0"/>
            </a:endParaRPr>
          </a:p>
        </p:txBody>
      </p:sp>
    </p:spTree>
    <p:extLst>
      <p:ext uri="{BB962C8B-B14F-4D97-AF65-F5344CB8AC3E}">
        <p14:creationId xmlns:p14="http://schemas.microsoft.com/office/powerpoint/2010/main" val="944305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215372"/>
            <a:ext cx="8686800" cy="851428"/>
          </a:xfrm>
        </p:spPr>
        <p:txBody>
          <a:bodyPr/>
          <a:lstStyle/>
          <a:p>
            <a:r>
              <a:rPr lang="zh-CN" altLang="en-US" sz="3200" dirty="0">
                <a:latin typeface="+mn-ea"/>
                <a:ea typeface="+mn-ea"/>
              </a:rPr>
              <a:t>生产可能性边界和相对供给曲线</a:t>
            </a:r>
            <a:r>
              <a:rPr lang="en-US" altLang="en-US" sz="2000" b="0" dirty="0">
                <a:ea typeface="ヒラギノ角ゴ Pro W3" pitchFamily="-84" charset="-128"/>
              </a:rPr>
              <a:t>(1 of 4)</a:t>
            </a:r>
            <a:endParaRPr lang="en-IN" sz="2000" b="0" dirty="0"/>
          </a:p>
        </p:txBody>
      </p:sp>
      <p:sp>
        <p:nvSpPr>
          <p:cNvPr id="3" name="Content Placeholder 2"/>
          <p:cNvSpPr>
            <a:spLocks noGrp="1"/>
          </p:cNvSpPr>
          <p:nvPr>
            <p:ph idx="1"/>
          </p:nvPr>
        </p:nvSpPr>
        <p:spPr>
          <a:xfrm>
            <a:off x="457200" y="1295400"/>
            <a:ext cx="8229600" cy="4754563"/>
          </a:xfrm>
        </p:spPr>
        <p:txBody>
          <a:bodyPr/>
          <a:lstStyle/>
          <a:p>
            <a:pPr marL="254682" indent="-280800"/>
            <a:r>
              <a:rPr lang="zh-CN" altLang="en-US" sz="2400" dirty="0"/>
              <a:t>模型假定：</a:t>
            </a:r>
            <a:endParaRPr lang="en-US" altLang="en-US" sz="2400" dirty="0"/>
          </a:p>
          <a:p>
            <a:pPr marL="741600" lvl="1" indent="-280800"/>
            <a:r>
              <a:rPr lang="zh-CN" altLang="en-US" sz="2400" dirty="0"/>
              <a:t>两种商品</a:t>
            </a:r>
            <a:r>
              <a:rPr lang="en-US" altLang="en-US" sz="2400" dirty="0"/>
              <a:t>, </a:t>
            </a:r>
            <a:r>
              <a:rPr lang="zh-CN" altLang="en-US" sz="2400" dirty="0"/>
              <a:t>粮食</a:t>
            </a:r>
            <a:r>
              <a:rPr lang="en-US" altLang="en-US" sz="2400" dirty="0"/>
              <a:t> (F) </a:t>
            </a:r>
            <a:r>
              <a:rPr lang="zh-CN" altLang="en-US" sz="2400" dirty="0"/>
              <a:t>和 棉布</a:t>
            </a:r>
            <a:r>
              <a:rPr lang="en-US" altLang="en-US" sz="2400" dirty="0"/>
              <a:t> (C).</a:t>
            </a:r>
          </a:p>
          <a:p>
            <a:pPr marL="741600" lvl="1" indent="-280800">
              <a:spcBef>
                <a:spcPct val="50000"/>
              </a:spcBef>
            </a:pPr>
            <a:r>
              <a:rPr lang="zh-CN" altLang="en-US" sz="2400" dirty="0"/>
              <a:t>每个国家的生产可能性边界是一条光滑的曲线（</a:t>
            </a:r>
            <a:r>
              <a:rPr lang="en-US" altLang="zh-CN" sz="2400" dirty="0"/>
              <a:t>TT</a:t>
            </a:r>
            <a:r>
              <a:rPr lang="zh-CN" altLang="en-US" sz="2400" dirty="0"/>
              <a:t>）</a:t>
            </a:r>
            <a:r>
              <a:rPr lang="en-US" altLang="ja-JP" sz="2400" dirty="0"/>
              <a:t>.</a:t>
            </a:r>
            <a:endParaRPr lang="en-IN" altLang="zh-CN" sz="2400" dirty="0"/>
          </a:p>
          <a:p>
            <a:pPr marL="1142568" lvl="2" indent="-255600"/>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各国之间的劳动力数量、劳动力技能、物质资本、土地和技术的差异导致了</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生产可能性边界的差异</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2"/>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生产可能性边界上的点代表不同的产品组合，实际生产点取决于棉布相对于粮食的价格</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marL="255600" indent="-255600"/>
            <a:r>
              <a:rPr lang="zh-CN" altLang="en-US" sz="2400" dirty="0"/>
              <a:t>一个国家的</a:t>
            </a:r>
            <a:r>
              <a:rPr lang="en-US" altLang="zh-CN" sz="2400" dirty="0"/>
              <a:t>PPF</a:t>
            </a:r>
            <a:r>
              <a:rPr lang="zh-CN" altLang="en-US" sz="2400" dirty="0"/>
              <a:t>决定了其相对供给函数</a:t>
            </a:r>
            <a:endParaRPr lang="en-US" altLang="ja-JP" sz="2400" dirty="0"/>
          </a:p>
          <a:p>
            <a:pPr marL="742518" lvl="1" indent="-255600"/>
            <a:r>
              <a:rPr lang="zh-CN" altLang="en-US" sz="2400" dirty="0">
                <a:latin typeface="楷体" panose="02010609060101010101" pitchFamily="49" charset="-122"/>
                <a:ea typeface="楷体" panose="02010609060101010101" pitchFamily="49" charset="-122"/>
              </a:rPr>
              <a:t>国家的相对供给函数决定了世界相对供给函数，它与世界相对需求一起决定了国际贸易下的均衡。</a:t>
            </a:r>
          </a:p>
        </p:txBody>
      </p:sp>
    </p:spTree>
    <p:extLst>
      <p:ext uri="{BB962C8B-B14F-4D97-AF65-F5344CB8AC3E}">
        <p14:creationId xmlns:p14="http://schemas.microsoft.com/office/powerpoint/2010/main" val="339251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215372"/>
            <a:ext cx="8686800" cy="851428"/>
          </a:xfrm>
        </p:spPr>
        <p:txBody>
          <a:bodyPr/>
          <a:lstStyle/>
          <a:p>
            <a:r>
              <a:rPr lang="zh-CN" altLang="en-US" sz="3200" dirty="0">
                <a:latin typeface="+mn-ea"/>
                <a:ea typeface="+mn-ea"/>
              </a:rPr>
              <a:t>生产可能性边界和相对供给曲线</a:t>
            </a:r>
            <a:r>
              <a:rPr lang="en-US" altLang="en-US" sz="2000" b="0" dirty="0">
                <a:ea typeface="ヒラギノ角ゴ Pro W3" pitchFamily="-84" charset="-128"/>
              </a:rPr>
              <a:t>(2 of 4)</a:t>
            </a:r>
            <a:endParaRPr lang="en-IN" sz="2000" b="0" dirty="0"/>
          </a:p>
        </p:txBody>
      </p:sp>
      <p:sp>
        <p:nvSpPr>
          <p:cNvPr id="8" name="Content Placeholder 2"/>
          <p:cNvSpPr>
            <a:spLocks noGrp="1"/>
          </p:cNvSpPr>
          <p:nvPr>
            <p:ph idx="1"/>
          </p:nvPr>
        </p:nvSpPr>
        <p:spPr>
          <a:xfrm>
            <a:off x="304800" y="6172200"/>
            <a:ext cx="8382000" cy="533400"/>
          </a:xfrm>
          <a:solidFill>
            <a:schemeClr val="bg1"/>
          </a:solidFill>
        </p:spPr>
        <p:txBody>
          <a:bodyPr/>
          <a:lstStyle/>
          <a:p>
            <a:r>
              <a:rPr lang="zh-CN" altLang="en-US" sz="2000" dirty="0">
                <a:latin typeface="+mn-ea"/>
              </a:rPr>
              <a:t>一个国家生产什么取决于棉布与食物的相对价格</a:t>
            </a:r>
            <a:endParaRPr lang="en-IN" altLang="zh-CN" sz="2000" dirty="0">
              <a:latin typeface="+mn-ea"/>
            </a:endParaRPr>
          </a:p>
        </p:txBody>
      </p:sp>
      <p:pic>
        <p:nvPicPr>
          <p:cNvPr id="7" name="图片 6"/>
          <p:cNvPicPr>
            <a:picLocks noChangeAspect="1"/>
          </p:cNvPicPr>
          <p:nvPr/>
        </p:nvPicPr>
        <p:blipFill>
          <a:blip r:embed="rId3"/>
          <a:stretch>
            <a:fillRect/>
          </a:stretch>
        </p:blipFill>
        <p:spPr>
          <a:xfrm>
            <a:off x="152400" y="1447800"/>
            <a:ext cx="8697243" cy="4452047"/>
          </a:xfrm>
          <a:prstGeom prst="rect">
            <a:avLst/>
          </a:prstGeom>
        </p:spPr>
      </p:pic>
      <p:graphicFrame>
        <p:nvGraphicFramePr>
          <p:cNvPr id="10" name="Object 14"/>
          <p:cNvGraphicFramePr>
            <a:graphicFrameLocks noChangeAspect="1"/>
          </p:cNvGraphicFramePr>
          <p:nvPr>
            <p:extLst>
              <p:ext uri="{D42A27DB-BD31-4B8C-83A1-F6EECF244321}">
                <p14:modId xmlns:p14="http://schemas.microsoft.com/office/powerpoint/2010/main" val="2822821199"/>
              </p:ext>
            </p:extLst>
          </p:nvPr>
        </p:nvGraphicFramePr>
        <p:xfrm>
          <a:off x="6019800" y="5899847"/>
          <a:ext cx="544513" cy="865187"/>
        </p:xfrm>
        <a:graphic>
          <a:graphicData uri="http://schemas.openxmlformats.org/presentationml/2006/ole">
            <mc:AlternateContent xmlns:mc="http://schemas.openxmlformats.org/markup-compatibility/2006">
              <mc:Choice xmlns:v="urn:schemas-microsoft-com:vml" Requires="v">
                <p:oleObj spid="_x0000_s1026" name="Equation" r:id="rId4" imgW="279360" imgH="444240" progId="Equation.DSMT4">
                  <p:embed/>
                </p:oleObj>
              </mc:Choice>
              <mc:Fallback>
                <p:oleObj name="Equation" r:id="rId4" imgW="279360" imgH="444240" progId="Equation.DSMT4">
                  <p:embed/>
                  <p:pic>
                    <p:nvPicPr>
                      <p:cNvPr id="15" name="Object 14"/>
                      <p:cNvPicPr/>
                      <p:nvPr/>
                    </p:nvPicPr>
                    <p:blipFill>
                      <a:blip r:embed="rId5"/>
                      <a:stretch>
                        <a:fillRect/>
                      </a:stretch>
                    </p:blipFill>
                    <p:spPr>
                      <a:xfrm>
                        <a:off x="6019800" y="5899847"/>
                        <a:ext cx="544513" cy="865187"/>
                      </a:xfrm>
                      <a:prstGeom prst="rect">
                        <a:avLst/>
                      </a:prstGeom>
                    </p:spPr>
                  </p:pic>
                </p:oleObj>
              </mc:Fallback>
            </mc:AlternateContent>
          </a:graphicData>
        </a:graphic>
      </p:graphicFrame>
    </p:spTree>
    <p:extLst>
      <p:ext uri="{BB962C8B-B14F-4D97-AF65-F5344CB8AC3E}">
        <p14:creationId xmlns:p14="http://schemas.microsoft.com/office/powerpoint/2010/main" val="319148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5372"/>
            <a:ext cx="8686800" cy="851428"/>
          </a:xfrm>
        </p:spPr>
        <p:txBody>
          <a:bodyPr/>
          <a:lstStyle/>
          <a:p>
            <a:r>
              <a:rPr lang="zh-CN" altLang="en-US" sz="3200" dirty="0">
                <a:latin typeface="+mn-ea"/>
                <a:ea typeface="+mn-ea"/>
              </a:rPr>
              <a:t>生产可能性边界和相对供给曲线</a:t>
            </a:r>
            <a:r>
              <a:rPr lang="en-US" altLang="en-US" sz="2000" b="0" dirty="0">
                <a:ea typeface="ヒラギノ角ゴ Pro W3" pitchFamily="-84" charset="-128"/>
              </a:rPr>
              <a:t>(3 of 4)</a:t>
            </a:r>
            <a:endParaRPr lang="en-IN" sz="2000" b="0" dirty="0"/>
          </a:p>
        </p:txBody>
      </p:sp>
      <p:sp>
        <p:nvSpPr>
          <p:cNvPr id="5" name="Content Placeholder 4"/>
          <p:cNvSpPr>
            <a:spLocks noGrp="1"/>
          </p:cNvSpPr>
          <p:nvPr>
            <p:ph idx="1"/>
          </p:nvPr>
        </p:nvSpPr>
        <p:spPr>
          <a:xfrm>
            <a:off x="464233" y="1335888"/>
            <a:ext cx="8229600" cy="2093112"/>
          </a:xfrm>
        </p:spPr>
        <p:txBody>
          <a:bodyPr/>
          <a:lstStyle/>
          <a:p>
            <a:r>
              <a:rPr lang="zh-CN" altLang="en-US" sz="2400" dirty="0">
                <a:latin typeface="+mn-ea"/>
              </a:rPr>
              <a:t>考虑到棉布和食品的价格，一个经济体选择布料的产量</a:t>
            </a:r>
            <a:r>
              <a:rPr lang="en-US" altLang="en-US" sz="2400" i="1" dirty="0">
                <a:latin typeface="+mn-ea"/>
              </a:rPr>
              <a:t>Q</a:t>
            </a:r>
            <a:r>
              <a:rPr lang="en-US" altLang="en-US" sz="2400" i="1" baseline="-25000" dirty="0">
                <a:latin typeface="+mn-ea"/>
              </a:rPr>
              <a:t>C</a:t>
            </a:r>
            <a:r>
              <a:rPr lang="zh-CN" altLang="en-US" sz="2400" dirty="0">
                <a:latin typeface="+mn-ea"/>
              </a:rPr>
              <a:t>和食品的产量</a:t>
            </a:r>
            <a:r>
              <a:rPr lang="en-US" altLang="en-US" sz="2400" i="1" dirty="0">
                <a:latin typeface="+mn-ea"/>
              </a:rPr>
              <a:t>Q</a:t>
            </a:r>
            <a:r>
              <a:rPr lang="en-US" altLang="en-US" sz="2400" i="1" baseline="-25000" dirty="0">
                <a:latin typeface="+mn-ea"/>
              </a:rPr>
              <a:t>F</a:t>
            </a:r>
            <a:r>
              <a:rPr lang="en-US" altLang="en-US" sz="2400" dirty="0">
                <a:latin typeface="+mn-ea"/>
              </a:rPr>
              <a:t> </a:t>
            </a:r>
            <a:r>
              <a:rPr lang="zh-CN" altLang="en-US" sz="2400" dirty="0">
                <a:latin typeface="+mn-ea"/>
              </a:rPr>
              <a:t>，以使其</a:t>
            </a:r>
            <a:r>
              <a:rPr lang="zh-CN" altLang="en-US" sz="2400" dirty="0">
                <a:solidFill>
                  <a:srgbClr val="FF0000"/>
                </a:solidFill>
                <a:latin typeface="+mn-ea"/>
              </a:rPr>
              <a:t>产出的价值（</a:t>
            </a:r>
            <a:r>
              <a:rPr lang="en-US" altLang="zh-CN" sz="2400" dirty="0">
                <a:solidFill>
                  <a:srgbClr val="FF0000"/>
                </a:solidFill>
                <a:latin typeface="+mn-ea"/>
              </a:rPr>
              <a:t>V</a:t>
            </a:r>
            <a:r>
              <a:rPr lang="zh-CN" altLang="en-US" sz="2400" dirty="0">
                <a:solidFill>
                  <a:srgbClr val="FF0000"/>
                </a:solidFill>
                <a:latin typeface="+mn-ea"/>
              </a:rPr>
              <a:t>）</a:t>
            </a:r>
            <a:r>
              <a:rPr lang="zh-CN" altLang="en-US" sz="2400" dirty="0">
                <a:latin typeface="+mn-ea"/>
              </a:rPr>
              <a:t>最大化。</a:t>
            </a:r>
            <a:endParaRPr lang="en-IN" altLang="zh-CN" sz="2400" dirty="0">
              <a:latin typeface="+mn-ea"/>
            </a:endParaRPr>
          </a:p>
          <a:p>
            <a:endParaRPr lang="en-IN" sz="2400" dirty="0">
              <a:solidFill>
                <a:srgbClr val="FF0000"/>
              </a:solidFill>
              <a:latin typeface="+mn-ea"/>
            </a:endParaRPr>
          </a:p>
        </p:txBody>
      </p:sp>
      <p:sp>
        <p:nvSpPr>
          <p:cNvPr id="9" name="Content Placeholder 8"/>
          <p:cNvSpPr>
            <a:spLocks noGrp="1"/>
          </p:cNvSpPr>
          <p:nvPr>
            <p:ph idx="13"/>
          </p:nvPr>
        </p:nvSpPr>
        <p:spPr>
          <a:xfrm>
            <a:off x="464233" y="4932009"/>
            <a:ext cx="3876444" cy="416726"/>
          </a:xfrm>
        </p:spPr>
        <p:txBody>
          <a:bodyPr/>
          <a:lstStyle/>
          <a:p>
            <a:pPr lvl="1" indent="-280800"/>
            <a:r>
              <a:rPr lang="zh-CN" altLang="en-US" sz="2400" i="1" dirty="0">
                <a:solidFill>
                  <a:srgbClr val="82007C"/>
                </a:solidFill>
                <a:latin typeface="+mn-ea"/>
              </a:rPr>
              <a:t>等价值线</a:t>
            </a:r>
            <a:r>
              <a:rPr lang="zh-CN" altLang="en-US" sz="2400" dirty="0">
                <a:latin typeface="+mn-ea"/>
              </a:rPr>
              <a:t>的</a:t>
            </a:r>
            <a:r>
              <a:rPr lang="zh-CN" altLang="en-US" sz="2400" dirty="0">
                <a:solidFill>
                  <a:srgbClr val="FF0000"/>
                </a:solidFill>
                <a:latin typeface="+mn-ea"/>
              </a:rPr>
              <a:t>斜率</a:t>
            </a:r>
            <a:r>
              <a:rPr lang="zh-CN" altLang="en-US" sz="2400" dirty="0">
                <a:latin typeface="+mn-ea"/>
              </a:rPr>
              <a:t>等于</a:t>
            </a:r>
            <a:endParaRPr lang="en-US" altLang="en-US" sz="2400" dirty="0">
              <a:latin typeface="+mn-ea"/>
            </a:endParaRPr>
          </a:p>
        </p:txBody>
      </p:sp>
      <p:sp>
        <p:nvSpPr>
          <p:cNvPr id="10" name="Content Placeholder 9"/>
          <p:cNvSpPr>
            <a:spLocks noGrp="1"/>
          </p:cNvSpPr>
          <p:nvPr>
            <p:ph idx="14"/>
          </p:nvPr>
        </p:nvSpPr>
        <p:spPr>
          <a:xfrm>
            <a:off x="481877" y="5734531"/>
            <a:ext cx="8222566" cy="562940"/>
          </a:xfrm>
        </p:spPr>
        <p:txBody>
          <a:bodyPr/>
          <a:lstStyle/>
          <a:p>
            <a:pPr lvl="1" indent="-280800"/>
            <a:r>
              <a:rPr lang="zh-CN" altLang="en-US" sz="2400" dirty="0">
                <a:latin typeface="+mn-ea"/>
              </a:rPr>
              <a:t>该国将在</a:t>
            </a:r>
            <a:r>
              <a:rPr lang="en-US" altLang="zh-CN" sz="2400" dirty="0">
                <a:latin typeface="+mn-ea"/>
              </a:rPr>
              <a:t>PPF</a:t>
            </a:r>
            <a:r>
              <a:rPr lang="zh-CN" altLang="en-US" sz="2400" dirty="0">
                <a:latin typeface="+mn-ea"/>
              </a:rPr>
              <a:t>与等价值线相切的点生产。</a:t>
            </a:r>
            <a:endParaRPr lang="en-US" altLang="en-US" sz="2400" dirty="0">
              <a:latin typeface="+mn-ea"/>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2322620619"/>
              </p:ext>
            </p:extLst>
          </p:nvPr>
        </p:nvGraphicFramePr>
        <p:xfrm>
          <a:off x="2686301" y="2746372"/>
          <a:ext cx="2771042" cy="543379"/>
        </p:xfrm>
        <a:graphic>
          <a:graphicData uri="http://schemas.openxmlformats.org/presentationml/2006/ole">
            <mc:AlternateContent xmlns:mc="http://schemas.openxmlformats.org/markup-compatibility/2006">
              <mc:Choice xmlns:v="urn:schemas-microsoft-com:vml" Requires="v">
                <p:oleObj spid="_x0000_s2051" name="Equation" r:id="rId3" imgW="1168200" imgH="228600" progId="Equation.DSMT4">
                  <p:embed/>
                </p:oleObj>
              </mc:Choice>
              <mc:Fallback>
                <p:oleObj name="Equation" r:id="rId3" imgW="1168200" imgH="228600" progId="Equation.DSMT4">
                  <p:embed/>
                  <p:pic>
                    <p:nvPicPr>
                      <p:cNvPr id="0" name=""/>
                      <p:cNvPicPr/>
                      <p:nvPr/>
                    </p:nvPicPr>
                    <p:blipFill>
                      <a:blip r:embed="rId4"/>
                      <a:stretch>
                        <a:fillRect/>
                      </a:stretch>
                    </p:blipFill>
                    <p:spPr>
                      <a:xfrm>
                        <a:off x="2686301" y="2746372"/>
                        <a:ext cx="2771042" cy="543379"/>
                      </a:xfrm>
                      <a:prstGeom prst="rect">
                        <a:avLst/>
                      </a:prstGeom>
                      <a:ln>
                        <a:solidFill>
                          <a:schemeClr val="accent1"/>
                        </a:solidFill>
                      </a:ln>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739546560"/>
              </p:ext>
            </p:extLst>
          </p:nvPr>
        </p:nvGraphicFramePr>
        <p:xfrm>
          <a:off x="4052093" y="4636356"/>
          <a:ext cx="1039813" cy="939800"/>
        </p:xfrm>
        <a:graphic>
          <a:graphicData uri="http://schemas.openxmlformats.org/presentationml/2006/ole">
            <mc:AlternateContent xmlns:mc="http://schemas.openxmlformats.org/markup-compatibility/2006">
              <mc:Choice xmlns:v="urn:schemas-microsoft-com:vml" Requires="v">
                <p:oleObj spid="_x0000_s2052" name="Equation" r:id="rId5" imgW="533160" imgH="482400" progId="Equation.DSMT4">
                  <p:embed/>
                </p:oleObj>
              </mc:Choice>
              <mc:Fallback>
                <p:oleObj name="Equation" r:id="rId5" imgW="533160" imgH="482400" progId="Equation.DSMT4">
                  <p:embed/>
                  <p:pic>
                    <p:nvPicPr>
                      <p:cNvPr id="15" name="Object 14"/>
                      <p:cNvPicPr/>
                      <p:nvPr/>
                    </p:nvPicPr>
                    <p:blipFill>
                      <a:blip r:embed="rId6"/>
                      <a:stretch>
                        <a:fillRect/>
                      </a:stretch>
                    </p:blipFill>
                    <p:spPr>
                      <a:xfrm>
                        <a:off x="4052093" y="4636356"/>
                        <a:ext cx="1039813" cy="939800"/>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2133600" y="3991694"/>
            <a:ext cx="3876444" cy="416726"/>
          </a:xfrm>
          <a:prstGeom prst="rect">
            <a:avLst/>
          </a:prstGeom>
          <a:ln>
            <a:solidFill>
              <a:schemeClr val="accent1"/>
            </a:solidFill>
          </a:ln>
        </p:spPr>
      </p:pic>
      <p:sp>
        <p:nvSpPr>
          <p:cNvPr id="7" name="下箭头 6"/>
          <p:cNvSpPr/>
          <p:nvPr/>
        </p:nvSpPr>
        <p:spPr>
          <a:xfrm>
            <a:off x="3799149" y="3436367"/>
            <a:ext cx="272673" cy="37019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cxnSp>
        <p:nvCxnSpPr>
          <p:cNvPr id="22" name="直接箭头连接符 21"/>
          <p:cNvCxnSpPr/>
          <p:nvPr/>
        </p:nvCxnSpPr>
        <p:spPr>
          <a:xfrm flipH="1">
            <a:off x="4071822" y="2082263"/>
            <a:ext cx="685800" cy="6226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cxnSpLocks/>
          </p:cNvCxnSpPr>
          <p:nvPr/>
        </p:nvCxnSpPr>
        <p:spPr>
          <a:xfrm flipV="1">
            <a:off x="2133600" y="4465470"/>
            <a:ext cx="645545" cy="466539"/>
          </a:xfrm>
          <a:prstGeom prst="straightConnector1">
            <a:avLst/>
          </a:prstGeom>
          <a:ln w="38100">
            <a:solidFill>
              <a:srgbClr val="82007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53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4735761f10f9509a5d149b60d54180a061292f"/>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经典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C05_KR</Template>
  <TotalTime>12839</TotalTime>
  <Words>5611</Words>
  <Application>Microsoft Macintosh PowerPoint</Application>
  <PresentationFormat>On-screen Show (4:3)</PresentationFormat>
  <Paragraphs>429</Paragraphs>
  <Slides>55</Slides>
  <Notes>10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8" baseType="lpstr">
      <vt:lpstr>楷体</vt:lpstr>
      <vt:lpstr>MicrosoftYaHei</vt:lpstr>
      <vt:lpstr>黑体</vt:lpstr>
      <vt:lpstr>宋体</vt:lpstr>
      <vt:lpstr>华文仿宋</vt:lpstr>
      <vt:lpstr>TimesNewRomanPSMT</vt:lpstr>
      <vt:lpstr>Arial</vt:lpstr>
      <vt:lpstr>Arial Narrow</vt:lpstr>
      <vt:lpstr>Comic Sans MS</vt:lpstr>
      <vt:lpstr>Times New Roman</vt:lpstr>
      <vt:lpstr>Wingdings</vt:lpstr>
      <vt:lpstr>508 Lecture</vt:lpstr>
      <vt:lpstr>Equation</vt:lpstr>
      <vt:lpstr>International Economics: Theory and Policy     国际经济学 ：理论与政策</vt:lpstr>
      <vt:lpstr>学习目标</vt:lpstr>
      <vt:lpstr>目录</vt:lpstr>
      <vt:lpstr>简要总结</vt:lpstr>
      <vt:lpstr>简要总结</vt:lpstr>
      <vt:lpstr>1.开放经济的标准贸易模型</vt:lpstr>
      <vt:lpstr>生产可能性边界和相对供给曲线(1 of 4)</vt:lpstr>
      <vt:lpstr>生产可能性边界和相对供给曲线(2 of 4)</vt:lpstr>
      <vt:lpstr>生产可能性边界和相对供给曲线(3 of 4)</vt:lpstr>
      <vt:lpstr>PowerPoint Presentation</vt:lpstr>
      <vt:lpstr>生产可能性边界和相对供给曲线(4 of 4)</vt:lpstr>
      <vt:lpstr>图 6.2 棉的相对价格上升如何影响相对供给</vt:lpstr>
      <vt:lpstr>相对价格和相对需求 (1 of 4)</vt:lpstr>
      <vt:lpstr>相对价格和需求(2 of 4)</vt:lpstr>
      <vt:lpstr>图 6.3 标准模型中的生产、消费和贸易</vt:lpstr>
      <vt:lpstr>相对价格和需求(3 of 4)</vt:lpstr>
      <vt:lpstr>相对价格和需求(4 of 4)</vt:lpstr>
      <vt:lpstr>图6.4  棉布相对价格上升产生的影响与贸易获益</vt:lpstr>
      <vt:lpstr>贸易条件改变对福利的影响(1 of 2)</vt:lpstr>
      <vt:lpstr>贸易条件改变对福利的影响(2 of 2)</vt:lpstr>
      <vt:lpstr>确定相对价格</vt:lpstr>
      <vt:lpstr>图 6.6a 贸易及贸易流动的相对均衡价格</vt:lpstr>
      <vt:lpstr>图 6.6b 贸易及贸易流动的相对均衡价格</vt:lpstr>
      <vt:lpstr>经济增长: RS曲线的移动 (1 of 3)</vt:lpstr>
      <vt:lpstr>经济增长: RS曲线的移动(2 of 3)</vt:lpstr>
      <vt:lpstr>图 6.7 偏向型增长(1 of 2)</vt:lpstr>
      <vt:lpstr>图 6.7 偏向型增长(2 of 2)</vt:lpstr>
      <vt:lpstr>图 6.8 经济增长与世界相对供给</vt:lpstr>
      <vt:lpstr>图 6.8 经济增长与世界相对供给</vt:lpstr>
      <vt:lpstr>经济增长的效应 (3 of 3)</vt:lpstr>
      <vt:lpstr>案例分析: 新兴工业化国家和地区的经济增长损害了发达国家的利益吗? (1 of 3)</vt:lpstr>
      <vt:lpstr>图 6.9 美国和中国贸易条件的变化</vt:lpstr>
      <vt:lpstr>案例分析: 新兴工业化国家和地区的经济增长损害了发达国家的利益吗? (3 of 3)</vt:lpstr>
      <vt:lpstr>经济增长的效应 (3 of 3)</vt:lpstr>
      <vt:lpstr>2. 关税和出口补贴: RS曲线和RD曲线的同时移动</vt:lpstr>
      <vt:lpstr>关税对相对价格和供给的影响 (1 of 2)</vt:lpstr>
      <vt:lpstr>图 6.10 对食物征收关税对贸易条件的影响</vt:lpstr>
      <vt:lpstr>关税对相对价格和供给的影响(2 of 2)</vt:lpstr>
      <vt:lpstr>出口补贴的效应</vt:lpstr>
      <vt:lpstr>图 6.11 出口补贴对贸易条件的效应</vt:lpstr>
      <vt:lpstr>贸易条件效应的应用：谁得谁失？ (1 of 4)</vt:lpstr>
      <vt:lpstr>贸易条件效应的应用：谁得谁失？(2 of 4)</vt:lpstr>
      <vt:lpstr>贸易条件效应的应用：谁得谁失？(3 of 4)</vt:lpstr>
      <vt:lpstr>贸易条件效应的应用：谁得谁失？(4 of 4)</vt:lpstr>
      <vt:lpstr>3. 国际借贷 (1 of 2)</vt:lpstr>
      <vt:lpstr>图 6.12 跨期生产可能性边界(1 of 2)</vt:lpstr>
      <vt:lpstr>图 6.12 跨期生产可能性边界(2 of 2)</vt:lpstr>
      <vt:lpstr>3. 国际借贷 (2 of 2)</vt:lpstr>
      <vt:lpstr>图 6.13 借贷情况下的均衡利率</vt:lpstr>
      <vt:lpstr>总结</vt:lpstr>
      <vt:lpstr>作业</vt:lpstr>
      <vt:lpstr>练习一                                          （P109-6）</vt:lpstr>
      <vt:lpstr>练习二                                          （P109-9）</vt:lpstr>
      <vt:lpstr>练习三                                          （P110-10）</vt:lpstr>
      <vt:lpstr>练习三                                          （P110-10）</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Theory and Policy, Eleventh Edition</dc:title>
  <dc:subject>Business</dc:subject>
  <dc:creator>Krugman/Obstfeld/Melitz</dc:creator>
  <cp:lastModifiedBy>Aizhen Chen</cp:lastModifiedBy>
  <cp:revision>2640</cp:revision>
  <dcterms:created xsi:type="dcterms:W3CDTF">2014-07-14T20:04:21Z</dcterms:created>
  <dcterms:modified xsi:type="dcterms:W3CDTF">2024-03-28T09:49:49Z</dcterms:modified>
</cp:coreProperties>
</file>