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9"/>
  </p:notesMasterIdLst>
  <p:handoutMasterIdLst>
    <p:handoutMasterId r:id="rId90"/>
  </p:handoutMasterIdLst>
  <p:sldIdLst>
    <p:sldId id="539" r:id="rId2"/>
    <p:sldId id="378" r:id="rId3"/>
    <p:sldId id="499" r:id="rId4"/>
    <p:sldId id="451" r:id="rId5"/>
    <p:sldId id="455" r:id="rId6"/>
    <p:sldId id="502" r:id="rId7"/>
    <p:sldId id="454" r:id="rId8"/>
    <p:sldId id="456" r:id="rId9"/>
    <p:sldId id="457" r:id="rId10"/>
    <p:sldId id="458" r:id="rId11"/>
    <p:sldId id="460" r:id="rId12"/>
    <p:sldId id="461" r:id="rId13"/>
    <p:sldId id="462" r:id="rId14"/>
    <p:sldId id="392" r:id="rId15"/>
    <p:sldId id="503" r:id="rId16"/>
    <p:sldId id="463" r:id="rId17"/>
    <p:sldId id="465" r:id="rId18"/>
    <p:sldId id="466" r:id="rId19"/>
    <p:sldId id="467" r:id="rId20"/>
    <p:sldId id="468" r:id="rId21"/>
    <p:sldId id="470" r:id="rId22"/>
    <p:sldId id="501" r:id="rId23"/>
    <p:sldId id="469" r:id="rId24"/>
    <p:sldId id="471" r:id="rId25"/>
    <p:sldId id="504" r:id="rId26"/>
    <p:sldId id="472" r:id="rId27"/>
    <p:sldId id="505" r:id="rId28"/>
    <p:sldId id="474" r:id="rId29"/>
    <p:sldId id="473" r:id="rId30"/>
    <p:sldId id="475" r:id="rId31"/>
    <p:sldId id="476" r:id="rId32"/>
    <p:sldId id="478" r:id="rId33"/>
    <p:sldId id="477" r:id="rId34"/>
    <p:sldId id="479" r:id="rId35"/>
    <p:sldId id="481" r:id="rId36"/>
    <p:sldId id="482" r:id="rId37"/>
    <p:sldId id="483" r:id="rId38"/>
    <p:sldId id="484" r:id="rId39"/>
    <p:sldId id="540" r:id="rId40"/>
    <p:sldId id="541" r:id="rId41"/>
    <p:sldId id="542" r:id="rId42"/>
    <p:sldId id="485" r:id="rId43"/>
    <p:sldId id="548" r:id="rId44"/>
    <p:sldId id="549" r:id="rId45"/>
    <p:sldId id="550" r:id="rId46"/>
    <p:sldId id="551" r:id="rId47"/>
    <p:sldId id="552" r:id="rId48"/>
    <p:sldId id="553" r:id="rId49"/>
    <p:sldId id="554" r:id="rId50"/>
    <p:sldId id="555" r:id="rId51"/>
    <p:sldId id="556" r:id="rId52"/>
    <p:sldId id="557" r:id="rId53"/>
    <p:sldId id="558" r:id="rId54"/>
    <p:sldId id="559" r:id="rId55"/>
    <p:sldId id="560" r:id="rId56"/>
    <p:sldId id="561" r:id="rId57"/>
    <p:sldId id="562" r:id="rId58"/>
    <p:sldId id="563" r:id="rId59"/>
    <p:sldId id="567" r:id="rId60"/>
    <p:sldId id="568" r:id="rId61"/>
    <p:sldId id="486" r:id="rId62"/>
    <p:sldId id="564" r:id="rId63"/>
    <p:sldId id="487" r:id="rId64"/>
    <p:sldId id="565" r:id="rId65"/>
    <p:sldId id="488" r:id="rId66"/>
    <p:sldId id="489" r:id="rId67"/>
    <p:sldId id="491" r:id="rId68"/>
    <p:sldId id="492" r:id="rId69"/>
    <p:sldId id="493" r:id="rId70"/>
    <p:sldId id="384" r:id="rId71"/>
    <p:sldId id="490" r:id="rId72"/>
    <p:sldId id="566" r:id="rId73"/>
    <p:sldId id="338" r:id="rId74"/>
    <p:sldId id="322" r:id="rId75"/>
    <p:sldId id="339" r:id="rId76"/>
    <p:sldId id="323" r:id="rId77"/>
    <p:sldId id="340" r:id="rId78"/>
    <p:sldId id="495" r:id="rId79"/>
    <p:sldId id="497" r:id="rId80"/>
    <p:sldId id="313" r:id="rId81"/>
    <p:sldId id="315" r:id="rId82"/>
    <p:sldId id="361" r:id="rId83"/>
    <p:sldId id="543" r:id="rId84"/>
    <p:sldId id="544" r:id="rId85"/>
    <p:sldId id="545" r:id="rId86"/>
    <p:sldId id="546" r:id="rId87"/>
    <p:sldId id="54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 id="2" name="Rakshit, Nikhil" initials="RN" lastIdx="9" clrIdx="1">
    <p:extLst>
      <p:ext uri="{19B8F6BF-5375-455C-9EA6-DF929625EA0E}">
        <p15:presenceInfo xmlns:p15="http://schemas.microsoft.com/office/powerpoint/2012/main" userId="S-1-5-21-1085031214-2000478354-839522115-3592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581"/>
    <a:srgbClr val="99008C"/>
    <a:srgbClr val="82007C"/>
    <a:srgbClr val="007FA3"/>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4" autoAdjust="0"/>
    <p:restoredTop sz="93575" autoAdjust="0"/>
  </p:normalViewPr>
  <p:slideViewPr>
    <p:cSldViewPr>
      <p:cViewPr varScale="1">
        <p:scale>
          <a:sx n="109" d="100"/>
          <a:sy n="109" d="100"/>
        </p:scale>
        <p:origin x="184" y="248"/>
      </p:cViewPr>
      <p:guideLst>
        <p:guide orient="horz" pos="2160"/>
        <p:guide pos="2880"/>
      </p:guideLst>
    </p:cSldViewPr>
  </p:slideViewPr>
  <p:outlineViewPr>
    <p:cViewPr>
      <p:scale>
        <a:sx n="33" d="100"/>
        <a:sy n="33" d="100"/>
      </p:scale>
      <p:origin x="0" y="-876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4/5/24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4/5/24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9%9D%A2%E7%A7%AF/10055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baike.baidu.com/item/%E4%B8%AD%E5%9B%BD%E4%BA%94%E9%87%91%E5%88%B6%E5%93%81%E5%8D%8F%E4%BC%9A/134081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13236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88197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Narrow" panose="020B0606020202030204" pitchFamily="34" charset="0"/>
              </a:rPr>
              <a:t>Cutlery: </a:t>
            </a:r>
            <a:r>
              <a:rPr lang="zh-CN" altLang="en-US" sz="1200" dirty="0">
                <a:latin typeface="Arial Narrow" panose="020B0606020202030204" pitchFamily="34" charset="0"/>
              </a:rPr>
              <a:t>刀具 </a:t>
            </a:r>
            <a:r>
              <a:rPr lang="en-US" altLang="zh-CN" sz="1200" b="0" i="0" kern="1200" dirty="0">
                <a:solidFill>
                  <a:schemeClr val="tx1"/>
                </a:solidFill>
                <a:effectLst/>
                <a:latin typeface="+mn-lt"/>
                <a:ea typeface="+mn-ea"/>
                <a:cs typeface="+mn-cs"/>
              </a:rPr>
              <a:t>knives, forks             hosiery</a:t>
            </a:r>
            <a:r>
              <a:rPr lang="zh-CN" altLang="en-US" sz="1200" b="0" i="0" kern="1200" dirty="0">
                <a:solidFill>
                  <a:schemeClr val="tx1"/>
                </a:solidFill>
                <a:effectLst/>
                <a:latin typeface="+mn-lt"/>
                <a:ea typeface="+mn-ea"/>
                <a:cs typeface="+mn-cs"/>
              </a:rPr>
              <a:t>：针织品</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70984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3637150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998213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020790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3938778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44538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867832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Virtuous cycle </a:t>
            </a:r>
            <a:r>
              <a:rPr lang="zh-CN" altLang="en-US" dirty="0">
                <a:ea typeface="ＭＳ Ｐゴシック" pitchFamily="34" charset="-128"/>
              </a:rPr>
              <a:t>：良性循环</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4120582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350369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725214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浙江省永嘉县桥头镇：全镇总</a:t>
            </a:r>
            <a:r>
              <a:rPr lang="zh-CN" altLang="en-US" sz="1200" b="0" i="0" u="none" strike="noStrike" kern="1200" dirty="0">
                <a:solidFill>
                  <a:schemeClr val="tx1"/>
                </a:solidFill>
                <a:effectLst/>
                <a:latin typeface="+mn-lt"/>
                <a:ea typeface="+mn-ea"/>
                <a:cs typeface="+mn-cs"/>
                <a:hlinkClick r:id="rId3"/>
              </a:rPr>
              <a:t>面积</a:t>
            </a:r>
            <a:r>
              <a:rPr lang="en-US" altLang="zh-CN" sz="1200" b="0" i="0" kern="1200" dirty="0">
                <a:solidFill>
                  <a:schemeClr val="tx1"/>
                </a:solidFill>
                <a:effectLst/>
                <a:latin typeface="+mn-lt"/>
                <a:ea typeface="+mn-ea"/>
                <a:cs typeface="+mn-cs"/>
              </a:rPr>
              <a:t>90.6</a:t>
            </a:r>
            <a:r>
              <a:rPr lang="zh-CN" altLang="en-US" sz="1200" b="0" i="0" kern="1200" dirty="0">
                <a:solidFill>
                  <a:schemeClr val="tx1"/>
                </a:solidFill>
                <a:effectLst/>
                <a:latin typeface="+mn-lt"/>
                <a:ea typeface="+mn-ea"/>
                <a:cs typeface="+mn-cs"/>
              </a:rPr>
              <a:t>平方公里，总人口逾</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万（外来</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年被</a:t>
            </a:r>
            <a:r>
              <a:rPr lang="zh-CN" altLang="en-US" sz="1200" b="0" i="0" u="none" strike="noStrike" kern="1200" dirty="0">
                <a:solidFill>
                  <a:schemeClr val="tx1"/>
                </a:solidFill>
                <a:effectLst/>
                <a:latin typeface="+mn-lt"/>
                <a:ea typeface="+mn-ea"/>
                <a:cs typeface="+mn-cs"/>
                <a:hlinkClick r:id="rId4"/>
              </a:rPr>
              <a:t>中国五金制品协会</a:t>
            </a:r>
            <a:r>
              <a:rPr lang="zh-CN" altLang="en-US" sz="1200" b="0" i="0" kern="1200" dirty="0">
                <a:solidFill>
                  <a:schemeClr val="tx1"/>
                </a:solidFill>
                <a:effectLst/>
                <a:latin typeface="+mn-lt"/>
                <a:ea typeface="+mn-ea"/>
                <a:cs typeface="+mn-cs"/>
              </a:rPr>
              <a:t>命名为“中国钮扣之都”</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 、“中国拉链之乡”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钮扣、拉链是桥头镇的主导产业，分别占全国的</a:t>
            </a:r>
            <a:r>
              <a:rPr lang="en-US" altLang="zh-CN" sz="1200" b="0" i="0" kern="1200" dirty="0">
                <a:solidFill>
                  <a:schemeClr val="tx1"/>
                </a:solidFill>
                <a:effectLst/>
                <a:latin typeface="+mn-lt"/>
                <a:ea typeface="+mn-ea"/>
                <a:cs typeface="+mn-cs"/>
              </a:rPr>
              <a:t>80%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90%</a:t>
            </a:r>
            <a:r>
              <a:rPr lang="zh-CN" altLang="en-US" sz="1200" b="0" i="0" kern="1200" dirty="0">
                <a:solidFill>
                  <a:schemeClr val="tx1"/>
                </a:solidFill>
                <a:effectLst/>
                <a:latin typeface="+mn-lt"/>
                <a:ea typeface="+mn-ea"/>
                <a:cs typeface="+mn-cs"/>
              </a:rPr>
              <a:t>。全县</a:t>
            </a:r>
            <a:r>
              <a:rPr lang="en-US" altLang="zh-CN" sz="1200" b="0" i="0" kern="1200" dirty="0">
                <a:solidFill>
                  <a:schemeClr val="tx1"/>
                </a:solidFill>
                <a:effectLst/>
                <a:latin typeface="+mn-lt"/>
                <a:ea typeface="+mn-ea"/>
                <a:cs typeface="+mn-cs"/>
              </a:rPr>
              <a:t>300</a:t>
            </a:r>
            <a:r>
              <a:rPr lang="zh-CN" altLang="en-US" sz="1200" b="0" i="0" kern="1200" dirty="0">
                <a:solidFill>
                  <a:schemeClr val="tx1"/>
                </a:solidFill>
                <a:effectLst/>
                <a:latin typeface="+mn-lt"/>
                <a:ea typeface="+mn-ea"/>
                <a:cs typeface="+mn-cs"/>
              </a:rPr>
              <a:t>余家纽扣企业</a:t>
            </a:r>
            <a:endParaRPr lang="en-US" altLang="zh-CN" sz="1200" b="0" i="0" kern="1200" dirty="0">
              <a:solidFill>
                <a:schemeClr val="tx1"/>
              </a:solidFill>
              <a:effectLst/>
              <a:latin typeface="+mn-lt"/>
              <a:ea typeface="+mn-ea"/>
              <a:cs typeface="+mn-cs"/>
            </a:endParaRPr>
          </a:p>
          <a:p>
            <a:r>
              <a:rPr lang="en-US" altLang="zh-CN" dirty="0"/>
              <a:t>The only thing that is limited is your imagination.</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045675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4246228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547041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584432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Narrow" panose="020B0606020202030204" pitchFamily="34" charset="0"/>
              </a:rPr>
              <a:t>Erie Canal</a:t>
            </a:r>
            <a:r>
              <a:rPr lang="zh-CN" altLang="en-US" sz="1200" dirty="0">
                <a:latin typeface="Arial Narrow" panose="020B0606020202030204" pitchFamily="34" charset="0"/>
              </a:rPr>
              <a:t>： 伊利运河  </a:t>
            </a:r>
            <a:r>
              <a:rPr lang="en-US" altLang="zh-CN" sz="1200" dirty="0">
                <a:latin typeface="Arial Narrow" panose="020B0606020202030204" pitchFamily="34" charset="0"/>
              </a:rPr>
              <a:t>/k∂</a:t>
            </a:r>
            <a:r>
              <a:rPr lang="en-US" altLang="zh-CN" sz="1200" baseline="0" dirty="0">
                <a:latin typeface="Arial Narrow" panose="020B0606020202030204" pitchFamily="34" charset="0"/>
              </a:rPr>
              <a:t> </a:t>
            </a:r>
            <a:r>
              <a:rPr lang="en-US" altLang="zh-CN" sz="1200" dirty="0">
                <a:latin typeface="Arial Narrow" panose="020B0606020202030204" pitchFamily="34" charset="0"/>
              </a:rPr>
              <a:t>’n∂℮l/</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727986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3591751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If Vietnam</a:t>
            </a:r>
            <a:r>
              <a:rPr lang="en-US" baseline="0" dirty="0">
                <a:ea typeface="ＭＳ Ｐゴシック" pitchFamily="34" charset="-128"/>
              </a:rPr>
              <a:t> could take over the world market, the equilibrium would move to point 2.</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899176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4067380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4037556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0917417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624712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461018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ea typeface="ＭＳ Ｐゴシック" pitchFamily="34" charset="-128"/>
              </a:rPr>
              <a:t>Stop here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33351404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656842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8731544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694732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3791175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Veterinary</a:t>
            </a:r>
            <a:r>
              <a:rPr lang="zh-CN" altLang="en-US" sz="1200" dirty="0"/>
              <a:t>：兽医 </a:t>
            </a:r>
            <a:r>
              <a:rPr lang="en-US" altLang="zh-CN" sz="1200" dirty="0"/>
              <a:t>(</a:t>
            </a:r>
            <a:r>
              <a:rPr lang="en-US" altLang="zh-CN" sz="1200" b="0" i="0" kern="1200" dirty="0">
                <a:solidFill>
                  <a:schemeClr val="tx1"/>
                </a:solidFill>
                <a:effectLst/>
                <a:latin typeface="+mn-lt"/>
                <a:ea typeface="+mn-ea"/>
                <a:cs typeface="+mn-cs"/>
              </a:rPr>
              <a:t>treatment of animals.</a:t>
            </a:r>
            <a:r>
              <a:rPr lang="en-US" altLang="zh-CN" sz="1200" dirty="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3844343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8452025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71803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0508450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1746229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491069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050845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They can sell as much</a:t>
            </a:r>
            <a:r>
              <a:rPr lang="en-US" altLang="zh-CN" baseline="0" dirty="0"/>
              <a:t> as they like at the current price but cannot influence the price.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13911331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Pure monopoly</a:t>
            </a:r>
            <a:r>
              <a:rPr lang="en-US" altLang="zh-CN" baseline="0" dirty="0"/>
              <a:t> is rare in practice.</a:t>
            </a:r>
          </a:p>
          <a:p>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51</a:t>
            </a:fld>
            <a:endParaRPr lang="en-US" dirty="0"/>
          </a:p>
        </p:txBody>
      </p:sp>
    </p:spTree>
    <p:extLst>
      <p:ext uri="{BB962C8B-B14F-4D97-AF65-F5344CB8AC3E}">
        <p14:creationId xmlns:p14="http://schemas.microsoft.com/office/powerpoint/2010/main" val="3620007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括号</a:t>
            </a:r>
            <a:r>
              <a:rPr lang="en-US" altLang="zh-CN" dirty="0"/>
              <a:t>brackets</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53</a:t>
            </a:fld>
            <a:endParaRPr lang="en-US" dirty="0"/>
          </a:p>
        </p:txBody>
      </p:sp>
    </p:spTree>
    <p:extLst>
      <p:ext uri="{BB962C8B-B14F-4D97-AF65-F5344CB8AC3E}">
        <p14:creationId xmlns:p14="http://schemas.microsoft.com/office/powerpoint/2010/main" val="483873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可变成本 </a:t>
            </a:r>
            <a:r>
              <a:rPr lang="en-US" altLang="zh-CN" dirty="0"/>
              <a:t>Variable costs</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54</a:t>
            </a:fld>
            <a:endParaRPr lang="en-US" dirty="0"/>
          </a:p>
        </p:txBody>
      </p:sp>
    </p:spTree>
    <p:extLst>
      <p:ext uri="{BB962C8B-B14F-4D97-AF65-F5344CB8AC3E}">
        <p14:creationId xmlns:p14="http://schemas.microsoft.com/office/powerpoint/2010/main" val="2016136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Stop</a:t>
            </a:r>
            <a:r>
              <a:rPr lang="en-US" altLang="zh-CN" baseline="0" dirty="0"/>
              <a:t> here</a:t>
            </a:r>
            <a:endParaRPr lang="zh-CN" altLang="en-US" dirty="0"/>
          </a:p>
        </p:txBody>
      </p:sp>
      <p:sp>
        <p:nvSpPr>
          <p:cNvPr id="4" name="灯片编号占位符 3"/>
          <p:cNvSpPr>
            <a:spLocks noGrp="1"/>
          </p:cNvSpPr>
          <p:nvPr>
            <p:ph type="sldNum" sz="quarter" idx="10"/>
          </p:nvPr>
        </p:nvSpPr>
        <p:spPr/>
        <p:txBody>
          <a:bodyPr/>
          <a:lstStyle/>
          <a:p>
            <a:fld id="{A73D6722-9B4D-4E29-B226-C325925A8118}" type="slidenum">
              <a:rPr lang="en-US" smtClean="0"/>
              <a:pPr/>
              <a:t>69</a:t>
            </a:fld>
            <a:endParaRPr lang="en-US" dirty="0"/>
          </a:p>
        </p:txBody>
      </p:sp>
    </p:spTree>
    <p:extLst>
      <p:ext uri="{BB962C8B-B14F-4D97-AF65-F5344CB8AC3E}">
        <p14:creationId xmlns:p14="http://schemas.microsoft.com/office/powerpoint/2010/main" val="3461906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17FBB3C-C501-7829-1575-65F0D2609D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0BEF0F7-FC01-4CAF-A77B-05781A0E04F5}" type="slidenum">
              <a:rPr lang="zh-CN" altLang="en-US"/>
              <a:pPr>
                <a:spcBef>
                  <a:spcPct val="0"/>
                </a:spcBef>
              </a:pPr>
              <a:t>73</a:t>
            </a:fld>
            <a:endParaRPr lang="en-US" altLang="zh-CN"/>
          </a:p>
        </p:txBody>
      </p:sp>
      <p:sp>
        <p:nvSpPr>
          <p:cNvPr id="55299" name="Rectangle 2">
            <a:extLst>
              <a:ext uri="{FF2B5EF4-FFF2-40B4-BE49-F238E27FC236}">
                <a16:creationId xmlns:a16="http://schemas.microsoft.com/office/drawing/2014/main" id="{45045BA0-67B9-FA95-5EBB-C2C1F8F1A63B}"/>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7E2BB13-558E-ABBB-8403-D591158C1A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ea typeface="宋体" panose="02010600030101010101" pitchFamily="2" charset="-122"/>
              </a:rPr>
              <a:t>需要超越局部均衡分析方法，在一般均衡框架下探讨规模经济与比较优势如何相互作用并决定贸易模式的！</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5D1B7FC-F52D-7789-A0EA-42C9D52F49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87AD543-DBE8-457C-8F97-7F4B6B0BE242}" type="slidenum">
              <a:rPr lang="zh-CN" altLang="en-US"/>
              <a:pPr>
                <a:spcBef>
                  <a:spcPct val="0"/>
                </a:spcBef>
              </a:pPr>
              <a:t>75</a:t>
            </a:fld>
            <a:endParaRPr lang="en-US" altLang="zh-CN"/>
          </a:p>
        </p:txBody>
      </p:sp>
      <p:sp>
        <p:nvSpPr>
          <p:cNvPr id="58371" name="Rectangle 4098">
            <a:extLst>
              <a:ext uri="{FF2B5EF4-FFF2-40B4-BE49-F238E27FC236}">
                <a16:creationId xmlns:a16="http://schemas.microsoft.com/office/drawing/2014/main" id="{2B73B617-7E05-1D0E-89CF-CAA9C484EC49}"/>
              </a:ext>
            </a:extLst>
          </p:cNvPr>
          <p:cNvSpPr>
            <a:spLocks noGrp="1" noRot="1" noChangeAspect="1" noChangeArrowheads="1" noTextEdit="1"/>
          </p:cNvSpPr>
          <p:nvPr>
            <p:ph type="sldImg"/>
          </p:nvPr>
        </p:nvSpPr>
        <p:spPr>
          <a:ln/>
        </p:spPr>
      </p:sp>
      <p:sp>
        <p:nvSpPr>
          <p:cNvPr id="58372" name="Rectangle 4099">
            <a:extLst>
              <a:ext uri="{FF2B5EF4-FFF2-40B4-BE49-F238E27FC236}">
                <a16:creationId xmlns:a16="http://schemas.microsoft.com/office/drawing/2014/main" id="{A0B5E8AD-218B-7FC0-7912-4456B2B5EC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Widgets: </a:t>
            </a:r>
            <a:r>
              <a:rPr lang="zh-CN" altLang="en-US" sz="1200" dirty="0"/>
              <a:t>小部件  </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610673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90395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64927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1006851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It</a:t>
            </a:r>
            <a:r>
              <a:rPr lang="en-US" baseline="0" dirty="0">
                <a:ea typeface="ＭＳ Ｐゴシック" pitchFamily="34" charset="-128"/>
              </a:rPr>
              <a:t> is difficult to discuss both types of scale economy-based trade in the same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ea typeface="ＭＳ Ｐゴシック" pitchFamily="34" charset="-128"/>
              </a:rPr>
              <a:t>Will deal with them one at a time.</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4294671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2"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a:xfrm>
            <a:off x="6304280" y="6478010"/>
            <a:ext cx="2133600" cy="182880"/>
          </a:xfrm>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a:xfrm>
            <a:off x="8469313" y="6473824"/>
            <a:ext cx="551783" cy="182880"/>
          </a:xfrm>
        </p:spPr>
        <p:txBody>
          <a:bodyPr/>
          <a:lstStyle/>
          <a:p>
            <a:fld id="{200B2350-5261-4F5C-9DF5-EF0D264FC8D2}" type="slidenum">
              <a:rPr lang="en-US" smtClean="0"/>
              <a:pPr/>
              <a:t>‹#›</a:t>
            </a:fld>
            <a:endParaRPr lang="en-US" dirty="0"/>
          </a:p>
        </p:txBody>
      </p:sp>
      <p:pic>
        <p:nvPicPr>
          <p:cNvPr id="15" name="Picture 14"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33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687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690874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11">
            <a:extLst>
              <a:ext uri="{FF2B5EF4-FFF2-40B4-BE49-F238E27FC236}">
                <a16:creationId xmlns:a16="http://schemas.microsoft.com/office/drawing/2014/main" id="{D40BC864-FD30-6FA6-9CD7-C57E5166E7BD}"/>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4/5/24</a:t>
            </a:fld>
            <a:endParaRPr lang="en-US" dirty="0"/>
          </a:p>
        </p:txBody>
      </p:sp>
      <p:sp>
        <p:nvSpPr>
          <p:cNvPr id="5" name="Rectangle 12">
            <a:extLst>
              <a:ext uri="{FF2B5EF4-FFF2-40B4-BE49-F238E27FC236}">
                <a16:creationId xmlns:a16="http://schemas.microsoft.com/office/drawing/2014/main" id="{6FE40CA7-BAE4-1694-F43B-54161AC40AB3}"/>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6" name="Rectangle 13">
            <a:extLst>
              <a:ext uri="{FF2B5EF4-FFF2-40B4-BE49-F238E27FC236}">
                <a16:creationId xmlns:a16="http://schemas.microsoft.com/office/drawing/2014/main" id="{A0B2F904-717E-EA24-2B1C-2D79CE57BEF5}"/>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802906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3BA6B6D4-85E9-AE3A-382D-9CA020D821E5}"/>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4/5/24</a:t>
            </a:fld>
            <a:endParaRPr lang="en-US" dirty="0"/>
          </a:p>
        </p:txBody>
      </p:sp>
      <p:sp>
        <p:nvSpPr>
          <p:cNvPr id="3" name="Rectangle 12">
            <a:extLst>
              <a:ext uri="{FF2B5EF4-FFF2-40B4-BE49-F238E27FC236}">
                <a16:creationId xmlns:a16="http://schemas.microsoft.com/office/drawing/2014/main" id="{5C58400D-B6B0-5C96-249F-4B9D1ED3648A}"/>
              </a:ext>
            </a:extLst>
          </p:cNvPr>
          <p:cNvSpPr>
            <a:spLocks noGrp="1" noChangeArrowheads="1"/>
          </p:cNvSpPr>
          <p:nvPr>
            <p:ph type="ftr" sz="quarter" idx="11"/>
          </p:nvPr>
        </p:nvSpPr>
        <p:spPr>
          <a:xfrm>
            <a:off x="3952751" y="6096874"/>
            <a:ext cx="3829297" cy="279915"/>
          </a:xfrm>
          <a:prstGeom prst="rect">
            <a:avLst/>
          </a:prstGeom>
          <a:ln/>
        </p:spPr>
        <p:txBody>
          <a:bodyPr/>
          <a:lstStyle>
            <a:lvl1pPr>
              <a:defRPr/>
            </a:lvl1pPr>
          </a:lstStyle>
          <a:p>
            <a:endParaRPr lang="en-US" dirty="0"/>
          </a:p>
        </p:txBody>
      </p:sp>
      <p:sp>
        <p:nvSpPr>
          <p:cNvPr id="4" name="Rectangle 13">
            <a:extLst>
              <a:ext uri="{FF2B5EF4-FFF2-40B4-BE49-F238E27FC236}">
                <a16:creationId xmlns:a16="http://schemas.microsoft.com/office/drawing/2014/main" id="{698FAB4E-C969-248D-D50A-B2272A67DB64}"/>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961246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622956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047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133601"/>
            <a:ext cx="8229600" cy="32205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2666999"/>
            <a:ext cx="8229600" cy="3810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2593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3792746"/>
            <a:ext cx="8229600" cy="322054"/>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Content Placeholder 4"/>
          <p:cNvSpPr>
            <a:spLocks noGrp="1"/>
          </p:cNvSpPr>
          <p:nvPr>
            <p:ph sz="quarter" idx="17"/>
          </p:nvPr>
        </p:nvSpPr>
        <p:spPr>
          <a:xfrm>
            <a:off x="457200" y="4267200"/>
            <a:ext cx="8229600" cy="381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4" name="Content Placeholder 13"/>
          <p:cNvSpPr>
            <a:spLocks noGrp="1"/>
          </p:cNvSpPr>
          <p:nvPr>
            <p:ph sz="quarter" idx="18"/>
          </p:nvPr>
        </p:nvSpPr>
        <p:spPr>
          <a:xfrm>
            <a:off x="457200" y="4800600"/>
            <a:ext cx="8229600" cy="45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6" name="Content Placeholder 15"/>
          <p:cNvSpPr>
            <a:spLocks noGrp="1"/>
          </p:cNvSpPr>
          <p:nvPr>
            <p:ph sz="quarter" idx="19"/>
          </p:nvPr>
        </p:nvSpPr>
        <p:spPr>
          <a:xfrm>
            <a:off x="457200" y="5410200"/>
            <a:ext cx="8229600" cy="45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3791574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897992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84847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308198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545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125541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3627974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192597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8279346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2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505218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剪贴画占位符 3"/>
          <p:cNvSpPr>
            <a:spLocks noGrp="1"/>
          </p:cNvSpPr>
          <p:nvPr>
            <p:ph type="clipArt" sz="half" idx="2"/>
          </p:nvPr>
        </p:nvSpPr>
        <p:spPr>
          <a:xfrm>
            <a:off x="4648200" y="1981200"/>
            <a:ext cx="3810000" cy="4114800"/>
          </a:xfrm>
        </p:spPr>
        <p:txBody>
          <a:bodyPr/>
          <a:lstStyle/>
          <a:p>
            <a:pPr lvl="0"/>
            <a:r>
              <a:rPr lang="zh-CN" altLang="en-US" noProof="0"/>
              <a:t>单击图标添加联机映像</a:t>
            </a:r>
          </a:p>
        </p:txBody>
      </p:sp>
      <p:sp>
        <p:nvSpPr>
          <p:cNvPr id="5" name="日期占位符 4">
            <a:extLst>
              <a:ext uri="{FF2B5EF4-FFF2-40B4-BE49-F238E27FC236}">
                <a16:creationId xmlns:a16="http://schemas.microsoft.com/office/drawing/2014/main" id="{782E1F33-96F7-9302-BCB2-F9A9442A0E79}"/>
              </a:ext>
            </a:extLst>
          </p:cNvPr>
          <p:cNvSpPr>
            <a:spLocks noGrp="1"/>
          </p:cNvSpPr>
          <p:nvPr>
            <p:ph type="dt" sz="half" idx="10"/>
          </p:nvPr>
        </p:nvSpPr>
        <p:spPr>
          <a:xfrm>
            <a:off x="685800" y="6248400"/>
            <a:ext cx="1905000" cy="457200"/>
          </a:xfrm>
        </p:spPr>
        <p:txBody>
          <a:bodyPr/>
          <a:lstStyle>
            <a:lvl1pPr>
              <a:defRPr/>
            </a:lvl1pPr>
          </a:lstStyle>
          <a:p>
            <a:fld id="{A9DF6EFB-3F44-496C-A842-1E0B3D3B975A}" type="datetimeFigureOut">
              <a:rPr lang="en-US" smtClean="0"/>
              <a:pPr/>
              <a:t>4/5/24</a:t>
            </a:fld>
            <a:endParaRPr lang="en-US" dirty="0"/>
          </a:p>
        </p:txBody>
      </p:sp>
      <p:sp>
        <p:nvSpPr>
          <p:cNvPr id="6" name="页脚占位符 5">
            <a:extLst>
              <a:ext uri="{FF2B5EF4-FFF2-40B4-BE49-F238E27FC236}">
                <a16:creationId xmlns:a16="http://schemas.microsoft.com/office/drawing/2014/main" id="{EBCA84B9-8FFB-B2B7-2564-272A8FCA9485}"/>
              </a:ext>
            </a:extLst>
          </p:cNvPr>
          <p:cNvSpPr>
            <a:spLocks noGrp="1"/>
          </p:cNvSpPr>
          <p:nvPr>
            <p:ph type="ftr" sz="quarter" idx="11"/>
          </p:nvPr>
        </p:nvSpPr>
        <p:spPr>
          <a:xfrm>
            <a:off x="3124200" y="6248400"/>
            <a:ext cx="2895600" cy="457200"/>
          </a:xfrm>
        </p:spPr>
        <p:txBody>
          <a:bodyPr/>
          <a:lstStyle>
            <a:lvl1pPr>
              <a:defRPr/>
            </a:lvl1pPr>
          </a:lstStyle>
          <a:p>
            <a:endParaRPr lang="en-US" dirty="0"/>
          </a:p>
        </p:txBody>
      </p:sp>
      <p:sp>
        <p:nvSpPr>
          <p:cNvPr id="7" name="灯片编号占位符 6">
            <a:extLst>
              <a:ext uri="{FF2B5EF4-FFF2-40B4-BE49-F238E27FC236}">
                <a16:creationId xmlns:a16="http://schemas.microsoft.com/office/drawing/2014/main" id="{72823471-717C-A6BC-DBCC-B83A14191B8D}"/>
              </a:ext>
            </a:extLst>
          </p:cNvPr>
          <p:cNvSpPr>
            <a:spLocks noGrp="1"/>
          </p:cNvSpPr>
          <p:nvPr>
            <p:ph type="sldNum" sz="quarter" idx="12"/>
          </p:nvPr>
        </p:nvSpPr>
        <p:spPr>
          <a:xfrm>
            <a:off x="6553200" y="6248400"/>
            <a:ext cx="1905000" cy="457200"/>
          </a:xfrm>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882482163"/>
      </p:ext>
    </p:extLst>
  </p:cSld>
  <p:clrMapOvr>
    <a:masterClrMapping/>
  </p:clrMapOvr>
  <p:transition spd="slow">
    <p:random/>
    <p:sndAc>
      <p:stSnd>
        <p:snd r:embed="rId1" name="camera.wav"/>
      </p:stSnd>
    </p:sndAc>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a:extLst>
              <a:ext uri="{FF2B5EF4-FFF2-40B4-BE49-F238E27FC236}">
                <a16:creationId xmlns:a16="http://schemas.microsoft.com/office/drawing/2014/main" id="{59EDCEE3-4D1C-5180-D7A1-691C9EB16027}"/>
              </a:ext>
            </a:extLst>
          </p:cNvPr>
          <p:cNvSpPr>
            <a:spLocks noGrp="1" noChangeArrowheads="1"/>
          </p:cNvSpPr>
          <p:nvPr>
            <p:ph type="dt" sz="half" idx="10"/>
          </p:nvPr>
        </p:nvSpPr>
        <p:spPr>
          <a:ln/>
        </p:spPr>
        <p:txBody>
          <a:bodyPr/>
          <a:lstStyle>
            <a:lvl1pPr>
              <a:defRPr/>
            </a:lvl1pPr>
          </a:lstStyle>
          <a:p>
            <a:fld id="{A9DF6EFB-3F44-496C-A842-1E0B3D3B975A}" type="datetimeFigureOut">
              <a:rPr lang="en-US" smtClean="0"/>
              <a:pPr/>
              <a:t>4/5/24</a:t>
            </a:fld>
            <a:endParaRPr lang="en-US" dirty="0"/>
          </a:p>
        </p:txBody>
      </p:sp>
      <p:sp>
        <p:nvSpPr>
          <p:cNvPr id="6" name="Rectangle 5">
            <a:extLst>
              <a:ext uri="{FF2B5EF4-FFF2-40B4-BE49-F238E27FC236}">
                <a16:creationId xmlns:a16="http://schemas.microsoft.com/office/drawing/2014/main" id="{613ED081-363B-250C-2A9D-53A05042ABEB}"/>
              </a:ext>
            </a:extLst>
          </p:cNvPr>
          <p:cNvSpPr>
            <a:spLocks noGrp="1" noChangeArrowheads="1"/>
          </p:cNvSpPr>
          <p:nvPr>
            <p:ph type="ftr" sz="quarter" idx="11"/>
          </p:nvPr>
        </p:nvSpPr>
        <p:spPr>
          <a:ln/>
        </p:spPr>
        <p:txBody>
          <a:bodyPr/>
          <a:lstStyle>
            <a:lvl1pPr>
              <a:defRPr/>
            </a:lvl1pPr>
          </a:lstStyle>
          <a:p>
            <a:endParaRPr lang="en-US" dirty="0"/>
          </a:p>
        </p:txBody>
      </p:sp>
      <p:sp>
        <p:nvSpPr>
          <p:cNvPr id="7" name="Rectangle 6">
            <a:extLst>
              <a:ext uri="{FF2B5EF4-FFF2-40B4-BE49-F238E27FC236}">
                <a16:creationId xmlns:a16="http://schemas.microsoft.com/office/drawing/2014/main" id="{62EEEC72-7706-1FF5-5035-B6C054AD7DFD}"/>
              </a:ext>
            </a:extLst>
          </p:cNvPr>
          <p:cNvSpPr>
            <a:spLocks noGrp="1" noChangeArrowheads="1"/>
          </p:cNvSpPr>
          <p:nvPr>
            <p:ph type="sldNum" sz="quarter" idx="12"/>
          </p:nvPr>
        </p:nvSpPr>
        <p:spPr>
          <a:ln/>
        </p:spPr>
        <p:txBody>
          <a:bodyPr/>
          <a:lstStyle>
            <a:lvl1pPr>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425191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48516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85411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53086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53415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zh-CN" altLang="en-US"/>
              <a:t>单击此处编辑母版标题样式</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Tree>
    <p:extLst>
      <p:ext uri="{BB962C8B-B14F-4D97-AF65-F5344CB8AC3E}">
        <p14:creationId xmlns:p14="http://schemas.microsoft.com/office/powerpoint/2010/main" val="2172880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0113663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1137998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27184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6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809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106490"/>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457199" y="2606024"/>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199" y="3122403"/>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199" y="363878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2"/>
          <p:cNvSpPr>
            <a:spLocks noGrp="1"/>
          </p:cNvSpPr>
          <p:nvPr>
            <p:ph idx="17"/>
          </p:nvPr>
        </p:nvSpPr>
        <p:spPr>
          <a:xfrm>
            <a:off x="457199" y="409398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4" name="Content Placeholder 2"/>
          <p:cNvSpPr>
            <a:spLocks noGrp="1"/>
          </p:cNvSpPr>
          <p:nvPr>
            <p:ph idx="18"/>
          </p:nvPr>
        </p:nvSpPr>
        <p:spPr>
          <a:xfrm>
            <a:off x="457199" y="451542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5" name="Content Placeholder 2"/>
          <p:cNvSpPr>
            <a:spLocks noGrp="1"/>
          </p:cNvSpPr>
          <p:nvPr>
            <p:ph idx="19"/>
          </p:nvPr>
        </p:nvSpPr>
        <p:spPr>
          <a:xfrm>
            <a:off x="457199" y="498919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6" name="Content Placeholder 2"/>
          <p:cNvSpPr>
            <a:spLocks noGrp="1"/>
          </p:cNvSpPr>
          <p:nvPr>
            <p:ph idx="20"/>
          </p:nvPr>
        </p:nvSpPr>
        <p:spPr>
          <a:xfrm>
            <a:off x="457199" y="5437879"/>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7" name="Content Placeholder 2"/>
          <p:cNvSpPr>
            <a:spLocks noGrp="1"/>
          </p:cNvSpPr>
          <p:nvPr>
            <p:ph idx="21"/>
          </p:nvPr>
        </p:nvSpPr>
        <p:spPr>
          <a:xfrm>
            <a:off x="457199" y="5861167"/>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262878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304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19971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Content Placeholder 2"/>
          <p:cNvSpPr>
            <a:spLocks noGrp="1"/>
          </p:cNvSpPr>
          <p:nvPr>
            <p:ph idx="14"/>
          </p:nvPr>
        </p:nvSpPr>
        <p:spPr>
          <a:xfrm>
            <a:off x="609600" y="21495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33288943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仅标题">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zh-CN" altLang="en-US"/>
              <a:t>单击此处编辑母版标题样式</a:t>
            </a:r>
            <a:endParaRPr lang="en-US" dirty="0"/>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0243027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3_空白">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7113236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7320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3048000" y="6529254"/>
            <a:ext cx="5867400" cy="187537"/>
          </a:xfrm>
        </p:spPr>
        <p:txBody>
          <a:bodyPr/>
          <a:lstStyle>
            <a:lvl1pPr marL="0" indent="0" algn="r">
              <a:buNone/>
              <a:defRPr sz="800" baseline="0"/>
            </a:lvl1pPr>
          </a:lstStyle>
          <a:p>
            <a:pPr lvl="0"/>
            <a:r>
              <a:rPr lang="en-US" dirty="0"/>
              <a:t>Click to add copyright line</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Footer Placeholder 4"/>
          <p:cNvSpPr>
            <a:spLocks noGrp="1"/>
          </p:cNvSpPr>
          <p:nvPr>
            <p:ph type="ftr" sz="quarter" idx="11"/>
          </p:nvPr>
        </p:nvSpPr>
        <p:spPr>
          <a:xfrm>
            <a:off x="5656597" y="6413711"/>
            <a:ext cx="3030203" cy="271023"/>
          </a:xfrm>
          <a:prstGeom prst="rect">
            <a:avLst/>
          </a:prstGeom>
        </p:spPr>
        <p:txBody>
          <a:bodyPr/>
          <a:lstStyle/>
          <a:p>
            <a:pPr>
              <a:defRPr/>
            </a:pPr>
            <a:endParaRPr lang="en-US" altLang="zh-CN"/>
          </a:p>
        </p:txBody>
      </p:sp>
      <p:sp>
        <p:nvSpPr>
          <p:cNvPr id="2" name="页脚占位符 4">
            <a:extLst>
              <a:ext uri="{FF2B5EF4-FFF2-40B4-BE49-F238E27FC236}">
                <a16:creationId xmlns:a16="http://schemas.microsoft.com/office/drawing/2014/main" id="{1392DA05-0538-A6C0-F671-E0BC06C8687E}"/>
              </a:ext>
            </a:extLst>
          </p:cNvPr>
          <p:cNvSpPr txBox="1">
            <a:spLocks/>
          </p:cNvSpPr>
          <p:nvPr/>
        </p:nvSpPr>
        <p:spPr>
          <a:xfrm>
            <a:off x="5867400" y="6393376"/>
            <a:ext cx="3124200" cy="281909"/>
          </a:xfrm>
          <a:prstGeom prst="rect">
            <a:avLst/>
          </a:prstGeom>
        </p:spPr>
        <p:txBody>
          <a:bodyPr vert="horz" lIns="0" tIns="0" rIns="0" bIns="0" rtlCol="0" anchor="b"/>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a:solidFill>
                  <a:srgbClr val="007FA3"/>
                </a:solidFill>
                <a:latin typeface="Comic Sans MS" panose="030F0702030302020204" pitchFamily="66" charset="0"/>
              </a:rPr>
              <a:t>International Economics: Theory and Policy</a:t>
            </a:r>
            <a:endParaRPr lang="en-US" b="1" dirty="0">
              <a:solidFill>
                <a:srgbClr val="007FA3"/>
              </a:solidFill>
              <a:latin typeface="Comic Sans MS" panose="030F0702030302020204" pitchFamily="66" charset="0"/>
            </a:endParaRPr>
          </a:p>
        </p:txBody>
      </p:sp>
    </p:spTree>
    <p:extLst>
      <p:ext uri="{BB962C8B-B14F-4D97-AF65-F5344CB8AC3E}">
        <p14:creationId xmlns:p14="http://schemas.microsoft.com/office/powerpoint/2010/main" val="6707238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76999"/>
          </a:xfrm>
          <a:prstGeom prst="rect">
            <a:avLst/>
          </a:prstGeom>
          <a:noFill/>
        </p:spPr>
        <p:txBody>
          <a:bodyPr wrap="square" rtlCol="0">
            <a:spAutoFit/>
          </a:bodyPr>
          <a:lstStyle/>
          <a:p>
            <a:pPr algn="r">
              <a:buClrTx/>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2018, 2015, 2012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8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9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80999"/>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106490"/>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199" y="2606024"/>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199" y="3122403"/>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199" y="363878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199" y="409398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457199" y="4515422"/>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457199" y="4989191"/>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457199" y="5437879"/>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457199" y="5861167"/>
            <a:ext cx="8229600" cy="38917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61207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19971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2149578"/>
            <a:ext cx="8229600" cy="353792"/>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8637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4/5/24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6828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4/5/24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3" name="Picture 8" descr="Pearson Logo">
            <a:extLst>
              <a:ext uri="{FF2B5EF4-FFF2-40B4-BE49-F238E27FC236}">
                <a16:creationId xmlns:a16="http://schemas.microsoft.com/office/drawing/2014/main" id="{28AD65F0-4F79-B4F6-79E4-693C0A4482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6" name="Picture 8" descr="Pearson Logo">
            <a:extLst>
              <a:ext uri="{FF2B5EF4-FFF2-40B4-BE49-F238E27FC236}">
                <a16:creationId xmlns:a16="http://schemas.microsoft.com/office/drawing/2014/main" id="{948D7179-6E78-43E0-5145-A59D54162D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5" name="Picture 8" descr="Pearson Logo">
            <a:extLst>
              <a:ext uri="{FF2B5EF4-FFF2-40B4-BE49-F238E27FC236}">
                <a16:creationId xmlns:a16="http://schemas.microsoft.com/office/drawing/2014/main" id="{CD0F2CC1-BA8A-E6C0-F9A6-5F45A7F8BFB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4279036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844423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68389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4372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4/5/24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7" name="Picture 9" descr="Pearson Logo">
            <a:extLst>
              <a:ext uri="{FF2B5EF4-FFF2-40B4-BE49-F238E27FC236}">
                <a16:creationId xmlns:a16="http://schemas.microsoft.com/office/drawing/2014/main" id="{F11EDF47-73EB-1B91-494D-CF67A69EB796}"/>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页脚占位符 4">
            <a:extLst>
              <a:ext uri="{FF2B5EF4-FFF2-40B4-BE49-F238E27FC236}">
                <a16:creationId xmlns:a16="http://schemas.microsoft.com/office/drawing/2014/main" id="{026DBC71-69C7-5194-A696-3B458E1EAD1F}"/>
              </a:ext>
            </a:extLst>
          </p:cNvPr>
          <p:cNvSpPr txBox="1">
            <a:spLocks/>
          </p:cNvSpPr>
          <p:nvPr/>
        </p:nvSpPr>
        <p:spPr>
          <a:xfrm>
            <a:off x="3851920" y="6393376"/>
            <a:ext cx="5139680" cy="35155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b="1" dirty="0">
                <a:solidFill>
                  <a:srgbClr val="007FA3"/>
                </a:solidFill>
                <a:latin typeface="Comic Sans MS" panose="030F0702030302020204" pitchFamily="66" charset="0"/>
              </a:rPr>
              <a:t>International Economics: Theory and Policy</a:t>
            </a:r>
          </a:p>
        </p:txBody>
      </p:sp>
      <p:pic>
        <p:nvPicPr>
          <p:cNvPr id="9" name="Picture 9" descr="Pearson Logo">
            <a:extLst>
              <a:ext uri="{FF2B5EF4-FFF2-40B4-BE49-F238E27FC236}">
                <a16:creationId xmlns:a16="http://schemas.microsoft.com/office/drawing/2014/main" id="{49873239-6DF2-708A-A5BB-A53C2E431929}"/>
              </a:ext>
            </a:extLst>
          </p:cNvPr>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pic>
        <p:nvPicPr>
          <p:cNvPr id="11" name="Picture 9" descr="Pearson Logo">
            <a:extLst>
              <a:ext uri="{FF2B5EF4-FFF2-40B4-BE49-F238E27FC236}">
                <a16:creationId xmlns:a16="http://schemas.microsoft.com/office/drawing/2014/main" id="{9B78BE84-E27A-4BA5-651F-A88E58532960}"/>
              </a:ext>
            </a:extLst>
          </p:cNvPr>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37616965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657" r:id="rId38"/>
    <p:sldLayoutId id="2147483656" r:id="rId39"/>
    <p:sldLayoutId id="2147483659" r:id="rId40"/>
    <p:sldLayoutId id="2147483658" r:id="rId41"/>
    <p:sldLayoutId id="2147483660" r:id="rId42"/>
    <p:sldLayoutId id="2147483661" r:id="rId43"/>
    <p:sldLayoutId id="2147483663" r:id="rId44"/>
    <p:sldLayoutId id="2147483662" r:id="rId45"/>
    <p:sldLayoutId id="2147483654" r:id="rId46"/>
    <p:sldLayoutId id="2147483655" r:id="rId4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slide" Target="slide83.xml"/><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 Target="slide66.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7.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7.xml"/><Relationship Id="rId1" Type="http://schemas.openxmlformats.org/officeDocument/2006/relationships/vmlDrawing" Target="../drawings/vmlDrawing3.vml"/><Relationship Id="rId4" Type="http://schemas.openxmlformats.org/officeDocument/2006/relationships/image" Target="../media/image22.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3.jpeg"/><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6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28.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68" y="76200"/>
            <a:ext cx="8610600" cy="1307820"/>
          </a:xfrm>
        </p:spPr>
        <p:txBody>
          <a:bodyPr anchor="b"/>
          <a:lstStyle/>
          <a:p>
            <a:pPr algn="ctr">
              <a:defRPr/>
            </a:pPr>
            <a:r>
              <a:rPr lang="en-US" sz="3600" dirty="0">
                <a:ea typeface="Verdana" panose="020B0604030504040204" pitchFamily="34" charset="0"/>
              </a:rPr>
              <a:t>International Economics: </a:t>
            </a:r>
            <a:r>
              <a:rPr lang="en-US" altLang="zh-CN" sz="2800" dirty="0">
                <a:ea typeface="Verdana" panose="020B0604030504040204" pitchFamily="34" charset="0"/>
              </a:rPr>
              <a:t>Theory and Policy </a:t>
            </a:r>
            <a:r>
              <a:rPr lang="en-US" sz="3600" dirty="0">
                <a:ea typeface="Verdana" panose="020B0604030504040204" pitchFamily="34" charset="0"/>
              </a:rPr>
              <a:t>  </a:t>
            </a:r>
            <a:br>
              <a:rPr lang="en-US" sz="3600" dirty="0">
                <a:ea typeface="Verdana" panose="020B0604030504040204" pitchFamily="34" charset="0"/>
              </a:rPr>
            </a:br>
            <a:r>
              <a:rPr lang="en-US" sz="3600" dirty="0">
                <a:ea typeface="Verdana" panose="020B0604030504040204" pitchFamily="34" charset="0"/>
              </a:rPr>
              <a:t> </a:t>
            </a:r>
            <a:r>
              <a:rPr lang="zh-CN" altLang="en-US" sz="3600" dirty="0">
                <a:ea typeface="Verdana" panose="020B0604030504040204" pitchFamily="34" charset="0"/>
              </a:rPr>
              <a:t>国际经济学</a:t>
            </a:r>
            <a:r>
              <a:rPr lang="en-US" sz="3600" dirty="0">
                <a:ea typeface="Verdana" panose="020B0604030504040204" pitchFamily="34" charset="0"/>
              </a:rPr>
              <a:t> </a:t>
            </a:r>
            <a:r>
              <a:rPr lang="zh-CN" altLang="en-US" sz="3600" dirty="0">
                <a:ea typeface="Verdana" panose="020B0604030504040204" pitchFamily="34" charset="0"/>
              </a:rPr>
              <a:t>：</a:t>
            </a:r>
            <a:r>
              <a:rPr lang="zh-CN" altLang="en-US" sz="2800" dirty="0">
                <a:ea typeface="Verdana" panose="020B0604030504040204" pitchFamily="34" charset="0"/>
              </a:rPr>
              <a:t>理论与政策</a:t>
            </a:r>
            <a:endParaRPr lang="en-US" sz="3600" dirty="0"/>
          </a:p>
        </p:txBody>
      </p:sp>
      <p:sp>
        <p:nvSpPr>
          <p:cNvPr id="3" name="Text Placeholder 2"/>
          <p:cNvSpPr>
            <a:spLocks noGrp="1"/>
          </p:cNvSpPr>
          <p:nvPr>
            <p:ph type="body" sz="quarter" idx="13"/>
          </p:nvPr>
        </p:nvSpPr>
        <p:spPr>
          <a:xfrm>
            <a:off x="531076" y="1527529"/>
            <a:ext cx="8153401" cy="349068"/>
          </a:xfrm>
        </p:spPr>
        <p:txBody>
          <a:bodyPr/>
          <a:lstStyle/>
          <a:p>
            <a:r>
              <a:rPr lang="en-IN" dirty="0"/>
              <a:t>Eleventh Edition</a:t>
            </a:r>
            <a:endParaRPr lang="en-IN" dirty="0">
              <a:latin typeface="+mj-lt"/>
            </a:endParaRPr>
          </a:p>
        </p:txBody>
      </p:sp>
      <p:sp>
        <p:nvSpPr>
          <p:cNvPr id="4" name="Text Placeholder 3"/>
          <p:cNvSpPr>
            <a:spLocks noGrp="1"/>
          </p:cNvSpPr>
          <p:nvPr>
            <p:ph type="body" sz="quarter" idx="14"/>
          </p:nvPr>
        </p:nvSpPr>
        <p:spPr>
          <a:xfrm>
            <a:off x="4295775" y="1854353"/>
            <a:ext cx="4572000" cy="1752386"/>
          </a:xfrm>
        </p:spPr>
        <p:txBody>
          <a:bodyPr/>
          <a:lstStyle/>
          <a:p>
            <a:pPr algn="ctr">
              <a:spcBef>
                <a:spcPts val="600"/>
              </a:spcBef>
            </a:pPr>
            <a:r>
              <a:rPr lang="zh-CN" altLang="en-US" sz="3600" b="1" dirty="0"/>
              <a:t>第</a:t>
            </a:r>
            <a:r>
              <a:rPr lang="en-US" altLang="zh-CN" sz="3600" b="1" dirty="0"/>
              <a:t>7</a:t>
            </a:r>
            <a:r>
              <a:rPr lang="zh-CN" altLang="en-US" sz="3600" b="1" dirty="0"/>
              <a:t>章 </a:t>
            </a:r>
            <a:endParaRPr lang="en-US" altLang="zh-CN" sz="3600" dirty="0">
              <a:ea typeface="Verdana" panose="020B0604030504040204" pitchFamily="34" charset="0"/>
              <a:cs typeface="Verdana" panose="020B0604030504040204" pitchFamily="34" charset="0"/>
            </a:endParaRPr>
          </a:p>
          <a:p>
            <a:pPr algn="ctr">
              <a:spcBef>
                <a:spcPts val="600"/>
              </a:spcBef>
            </a:pPr>
            <a:r>
              <a:rPr lang="zh-CN" altLang="en-US" sz="3200" b="1" dirty="0">
                <a:ea typeface="Verdana" panose="020B0604030504040204" pitchFamily="34" charset="0"/>
              </a:rPr>
              <a:t>外部规模资源与</a:t>
            </a:r>
            <a:endParaRPr lang="en-US" altLang="zh-CN" sz="3200" b="1" dirty="0">
              <a:ea typeface="Verdana" panose="020B0604030504040204" pitchFamily="34" charset="0"/>
            </a:endParaRPr>
          </a:p>
          <a:p>
            <a:pPr algn="ctr">
              <a:spcBef>
                <a:spcPts val="600"/>
              </a:spcBef>
            </a:pPr>
            <a:r>
              <a:rPr lang="zh-CN" altLang="en-US" sz="3200" b="1" dirty="0">
                <a:ea typeface="Verdana" panose="020B0604030504040204" pitchFamily="34" charset="0"/>
              </a:rPr>
              <a:t>国际生产布局</a:t>
            </a:r>
            <a:endParaRPr lang="en-US" altLang="zh-CN" sz="3200" b="1" dirty="0">
              <a:ea typeface="Verdana" panose="020B0604030504040204" pitchFamily="34" charset="0"/>
            </a:endParaRPr>
          </a:p>
        </p:txBody>
      </p:sp>
      <p:sp>
        <p:nvSpPr>
          <p:cNvPr id="5" name="Text Placeholder 4"/>
          <p:cNvSpPr>
            <a:spLocks noGrp="1"/>
          </p:cNvSpPr>
          <p:nvPr>
            <p:ph type="body" sz="quarter" idx="15"/>
          </p:nvPr>
        </p:nvSpPr>
        <p:spPr>
          <a:xfrm>
            <a:off x="4572000" y="4077072"/>
            <a:ext cx="4191001" cy="2532484"/>
          </a:xfrm>
        </p:spPr>
        <p:txBody>
          <a:bodyPr/>
          <a:lstStyle/>
          <a:p>
            <a:pPr algn="ctr">
              <a:spcAft>
                <a:spcPts val="1200"/>
              </a:spcAft>
            </a:pPr>
            <a:r>
              <a:rPr lang="zh-CN" altLang="en-US" sz="2000" dirty="0">
                <a:ea typeface="Verdana" panose="020B0604030504040204" pitchFamily="34" charset="0"/>
                <a:cs typeface="Verdana" panose="020B0604030504040204" pitchFamily="34" charset="0"/>
              </a:rPr>
              <a:t>陈爱贞</a:t>
            </a:r>
            <a:endParaRPr lang="en-US" altLang="zh-CN" sz="20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厦门大学经济学院 </a:t>
            </a:r>
            <a:endParaRPr lang="en-US" altLang="zh-CN" sz="1800" dirty="0">
              <a:ea typeface="Verdana" panose="020B0604030504040204" pitchFamily="34" charset="0"/>
              <a:cs typeface="Verdana" panose="020B0604030504040204" pitchFamily="34" charset="0"/>
            </a:endParaRPr>
          </a:p>
          <a:p>
            <a:pPr algn="ctr">
              <a:spcAft>
                <a:spcPts val="1200"/>
              </a:spcAft>
            </a:pPr>
            <a:r>
              <a:rPr lang="zh-CN" altLang="en-US" sz="1800" dirty="0">
                <a:ea typeface="Verdana" panose="020B0604030504040204" pitchFamily="34" charset="0"/>
                <a:cs typeface="Verdana" panose="020B0604030504040204" pitchFamily="34" charset="0"/>
              </a:rPr>
              <a:t>国际经济与贸易系</a:t>
            </a:r>
            <a:endParaRPr lang="en-US" altLang="zh-CN" sz="1800" dirty="0">
              <a:ea typeface="Verdana" panose="020B0604030504040204" pitchFamily="34" charset="0"/>
              <a:cs typeface="Verdana" panose="020B0604030504040204" pitchFamily="34" charset="0"/>
            </a:endParaRPr>
          </a:p>
          <a:p>
            <a:pPr algn="ctr">
              <a:spcAft>
                <a:spcPts val="1200"/>
              </a:spcAft>
            </a:pP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Office: </a:t>
            </a:r>
            <a:r>
              <a:rPr lang="zh-CN" altLang="en-US" sz="1800" dirty="0">
                <a:ea typeface="Verdana" panose="020B0604030504040204" pitchFamily="34" charset="0"/>
                <a:cs typeface="Verdana" panose="020B0604030504040204" pitchFamily="34" charset="0"/>
              </a:rPr>
              <a:t>经济楼</a:t>
            </a:r>
            <a:r>
              <a:rPr lang="en-US" altLang="zh-CN" sz="1800" dirty="0">
                <a:ea typeface="Verdana" panose="020B0604030504040204" pitchFamily="34" charset="0"/>
                <a:cs typeface="Verdana" panose="020B0604030504040204" pitchFamily="34" charset="0"/>
              </a:rPr>
              <a:t>B504</a:t>
            </a:r>
            <a:endParaRPr lang="en-US" sz="1800" dirty="0">
              <a:ea typeface="Verdana" panose="020B0604030504040204" pitchFamily="34" charset="0"/>
              <a:cs typeface="Verdana" panose="020B0604030504040204" pitchFamily="34" charset="0"/>
            </a:endParaRPr>
          </a:p>
          <a:p>
            <a:pPr algn="ctr">
              <a:spcAft>
                <a:spcPts val="1200"/>
              </a:spcAft>
            </a:pPr>
            <a:r>
              <a:rPr lang="en-US" sz="1800" dirty="0">
                <a:ea typeface="Verdana" panose="020B0604030504040204" pitchFamily="34" charset="0"/>
                <a:cs typeface="Verdana" panose="020B0604030504040204" pitchFamily="34" charset="0"/>
              </a:rPr>
              <a:t>Email: caz4233@</a:t>
            </a:r>
            <a:r>
              <a:rPr lang="en-US" altLang="zh-CN" sz="1800" dirty="0">
                <a:ea typeface="Verdana" panose="020B0604030504040204" pitchFamily="34" charset="0"/>
                <a:cs typeface="Verdana" panose="020B0604030504040204" pitchFamily="34" charset="0"/>
              </a:rPr>
              <a:t>sina.com</a:t>
            </a:r>
            <a:endParaRPr lang="en-US" sz="2000" dirty="0">
              <a:ea typeface="Verdana" panose="020B0604030504040204" pitchFamily="34" charset="0"/>
              <a:cs typeface="Verdana" panose="020B0604030504040204" pitchFamily="34" charset="0"/>
            </a:endParaRPr>
          </a:p>
        </p:txBody>
      </p:sp>
      <p:sp>
        <p:nvSpPr>
          <p:cNvPr id="14" name="灯片编号占位符 13">
            <a:extLst>
              <a:ext uri="{FF2B5EF4-FFF2-40B4-BE49-F238E27FC236}">
                <a16:creationId xmlns:a16="http://schemas.microsoft.com/office/drawing/2014/main" id="{69DE5B4C-3AA2-BC7A-CE13-EBA1179F6806}"/>
              </a:ext>
            </a:extLst>
          </p:cNvPr>
          <p:cNvSpPr>
            <a:spLocks noGrp="1"/>
          </p:cNvSpPr>
          <p:nvPr>
            <p:ph type="sldNum" sz="quarter" idx="4294967295"/>
          </p:nvPr>
        </p:nvSpPr>
        <p:spPr>
          <a:xfrm>
            <a:off x="8591550" y="6518275"/>
            <a:ext cx="552450" cy="182563"/>
          </a:xfrm>
        </p:spPr>
        <p:txBody>
          <a:bodyPr/>
          <a:lstStyle/>
          <a:p>
            <a:fld id="{200B2350-5261-4F5C-9DF5-EF0D264FC8D2}" type="slidenum">
              <a:rPr lang="en-US" smtClean="0"/>
              <a:pPr/>
              <a:t>1</a:t>
            </a:fld>
            <a:endParaRPr lang="en-US" dirty="0"/>
          </a:p>
        </p:txBody>
      </p:sp>
      <p:pic>
        <p:nvPicPr>
          <p:cNvPr id="7" name="Picture 6" descr="Front Cover: International Economics: Theory and Policy Eleventh Edition by Krugman, Obstfeld and Melitz."/>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124" y="1917420"/>
            <a:ext cx="3078123" cy="4170259"/>
          </a:xfrm>
          <a:prstGeom prst="rect">
            <a:avLst/>
          </a:prstGeom>
          <a:ln w="6350">
            <a:solidFill>
              <a:schemeClr val="tx1"/>
            </a:solidFill>
          </a:ln>
        </p:spPr>
      </p:pic>
      <p:pic>
        <p:nvPicPr>
          <p:cNvPr id="8" name="图片 7">
            <a:extLst>
              <a:ext uri="{FF2B5EF4-FFF2-40B4-BE49-F238E27FC236}">
                <a16:creationId xmlns:a16="http://schemas.microsoft.com/office/drawing/2014/main" id="{4D1BD2C0-C795-F0CC-720B-753618C982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3839" y="3263826"/>
            <a:ext cx="2504761" cy="3202582"/>
          </a:xfrm>
          <a:prstGeom prst="rect">
            <a:avLst/>
          </a:prstGeom>
        </p:spPr>
      </p:pic>
    </p:spTree>
    <p:extLst>
      <p:ext uri="{BB962C8B-B14F-4D97-AF65-F5344CB8AC3E}">
        <p14:creationId xmlns:p14="http://schemas.microsoft.com/office/powerpoint/2010/main" val="427996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851428"/>
          </a:xfrm>
        </p:spPr>
        <p:txBody>
          <a:bodyPr/>
          <a:lstStyle/>
          <a:p>
            <a:r>
              <a:rPr lang="en-US" altLang="en-US" sz="3600" dirty="0"/>
              <a:t>3. </a:t>
            </a:r>
            <a:r>
              <a:rPr lang="zh-CN" altLang="en-US" sz="3600" dirty="0">
                <a:solidFill>
                  <a:srgbClr val="FF0000"/>
                </a:solidFill>
              </a:rPr>
              <a:t>外部经济理论</a:t>
            </a:r>
            <a:r>
              <a:rPr lang="en-US" altLang="en-US" sz="3600" dirty="0">
                <a:solidFill>
                  <a:srgbClr val="FF0000"/>
                </a:solidFill>
              </a:rPr>
              <a:t> </a:t>
            </a:r>
            <a:r>
              <a:rPr lang="en-US" altLang="en-US" sz="2000" b="0" dirty="0"/>
              <a:t>(1 of 2)</a:t>
            </a:r>
            <a:endParaRPr lang="en-IN" sz="2000" b="0" dirty="0"/>
          </a:p>
        </p:txBody>
      </p:sp>
      <p:sp>
        <p:nvSpPr>
          <p:cNvPr id="3" name="Content Placeholder 2"/>
          <p:cNvSpPr>
            <a:spLocks noGrp="1"/>
          </p:cNvSpPr>
          <p:nvPr>
            <p:ph idx="1"/>
          </p:nvPr>
        </p:nvSpPr>
        <p:spPr>
          <a:xfrm>
            <a:off x="304800" y="1219201"/>
            <a:ext cx="8610600" cy="5029200"/>
          </a:xfrm>
          <a:solidFill>
            <a:schemeClr val="bg1"/>
          </a:solidFill>
        </p:spPr>
        <p:txBody>
          <a:bodyPr/>
          <a:lstStyle/>
          <a:p>
            <a:r>
              <a:rPr lang="zh-CN" altLang="en-US" sz="2400" dirty="0">
                <a:latin typeface="+mn-ea"/>
              </a:rPr>
              <a:t>现代有关外部规模经济的例子有</a:t>
            </a:r>
            <a:r>
              <a:rPr lang="en-US" altLang="zh-CN" sz="2400" dirty="0">
                <a:latin typeface="+mn-ea"/>
              </a:rPr>
              <a:t>: </a:t>
            </a:r>
          </a:p>
          <a:p>
            <a:r>
              <a:rPr lang="zh-CN" altLang="en-US" sz="2400" dirty="0">
                <a:latin typeface="Arial Narrow" panose="020B0606020202030204" pitchFamily="34" charset="0"/>
              </a:rPr>
              <a:t>在美国，半导体产业集中在</a:t>
            </a:r>
            <a:r>
              <a:rPr lang="zh-CN" altLang="en-US" sz="2400" i="1" dirty="0">
                <a:solidFill>
                  <a:srgbClr val="001581"/>
                </a:solidFill>
                <a:latin typeface="Arial Narrow" panose="020B0606020202030204" pitchFamily="34" charset="0"/>
              </a:rPr>
              <a:t>硅谷</a:t>
            </a:r>
            <a:r>
              <a:rPr lang="zh-CN" altLang="en-US" sz="2400" dirty="0">
                <a:latin typeface="Arial Narrow" panose="020B0606020202030204" pitchFamily="34" charset="0"/>
              </a:rPr>
              <a:t>，投资银行业集中在</a:t>
            </a:r>
            <a:r>
              <a:rPr lang="zh-CN" altLang="en-US" sz="2400" i="1" dirty="0">
                <a:solidFill>
                  <a:srgbClr val="001581"/>
                </a:solidFill>
                <a:latin typeface="Arial Narrow" panose="020B0606020202030204" pitchFamily="34" charset="0"/>
              </a:rPr>
              <a:t>纽约</a:t>
            </a:r>
            <a:r>
              <a:rPr lang="zh-CN" altLang="en-US" sz="2400" dirty="0">
                <a:latin typeface="Arial Narrow" panose="020B0606020202030204" pitchFamily="34" charset="0"/>
              </a:rPr>
              <a:t>，娱乐业集中在</a:t>
            </a:r>
            <a:r>
              <a:rPr lang="zh-CN" altLang="en-US" sz="2400" i="1" dirty="0">
                <a:solidFill>
                  <a:srgbClr val="001581"/>
                </a:solidFill>
                <a:latin typeface="Arial Narrow" panose="020B0606020202030204" pitchFamily="34" charset="0"/>
              </a:rPr>
              <a:t>好莱坞</a:t>
            </a:r>
            <a:r>
              <a:rPr lang="zh-CN" altLang="en-US" sz="2400" dirty="0">
                <a:latin typeface="Arial Narrow" panose="020B0606020202030204" pitchFamily="34" charset="0"/>
              </a:rPr>
              <a:t>。</a:t>
            </a:r>
            <a:endParaRPr lang="en-US" altLang="zh-CN" sz="2400" dirty="0">
              <a:latin typeface="Arial Narrow" panose="020B0606020202030204" pitchFamily="34" charset="0"/>
            </a:endParaRPr>
          </a:p>
          <a:p>
            <a:r>
              <a:rPr lang="zh-CN" altLang="en-US" sz="2400" dirty="0">
                <a:latin typeface="Arial Narrow" panose="020B0606020202030204" pitchFamily="34" charset="0"/>
              </a:rPr>
              <a:t>在中国等发展中国家，制造业普遍存在外部经济。</a:t>
            </a:r>
            <a:endParaRPr lang="en-US" altLang="en-US" sz="2400" dirty="0">
              <a:latin typeface="Arial Narrow" panose="020B0606020202030204" pitchFamily="34" charset="0"/>
            </a:endParaRPr>
          </a:p>
          <a:p>
            <a:pPr lvl="1"/>
            <a:r>
              <a:rPr lang="zh-CN" altLang="en-US" sz="2400" i="1" dirty="0">
                <a:latin typeface="Arial Narrow" panose="020B0606020202030204" pitchFamily="34" charset="0"/>
              </a:rPr>
              <a:t>中国的一个城镇生产世界上大部分的内衣，另一个城镇几乎生产所有的打火机。</a:t>
            </a:r>
            <a:endParaRPr lang="en-US" altLang="en-US" sz="2400" i="1" dirty="0">
              <a:latin typeface="Arial Narrow" panose="020B0606020202030204" pitchFamily="34" charset="0"/>
            </a:endParaRPr>
          </a:p>
          <a:p>
            <a:r>
              <a:rPr lang="zh-CN" altLang="en-US" sz="2400" dirty="0"/>
              <a:t>外部经济在印度成为信息服务主要出口国的过程中发挥了关键作用。</a:t>
            </a:r>
            <a:endParaRPr lang="en-US" altLang="en-US" sz="2400" dirty="0"/>
          </a:p>
          <a:p>
            <a:pPr lvl="1"/>
            <a:r>
              <a:rPr lang="zh-CN" altLang="en-US" sz="2400" i="1" dirty="0"/>
              <a:t>印度信息服务公司聚集在</a:t>
            </a:r>
            <a:r>
              <a:rPr lang="zh-CN" altLang="en-US" sz="2400" i="1" dirty="0">
                <a:solidFill>
                  <a:srgbClr val="001581"/>
                </a:solidFill>
              </a:rPr>
              <a:t>班加罗尔</a:t>
            </a:r>
            <a:r>
              <a:rPr lang="zh-CN" altLang="en-US" sz="2400" i="1" dirty="0"/>
              <a:t>。</a:t>
            </a:r>
            <a:endParaRPr lang="en-US" altLang="zh-CN" sz="2400" i="1" dirty="0">
              <a:latin typeface="Arial Narrow" panose="020B0606020202030204" pitchFamily="34" charset="0"/>
            </a:endParaRPr>
          </a:p>
          <a:p>
            <a:pPr lvl="1"/>
            <a:endParaRPr lang="en-US" sz="2400" b="1" dirty="0"/>
          </a:p>
        </p:txBody>
      </p:sp>
    </p:spTree>
    <p:extLst>
      <p:ext uri="{BB962C8B-B14F-4D97-AF65-F5344CB8AC3E}">
        <p14:creationId xmlns:p14="http://schemas.microsoft.com/office/powerpoint/2010/main" val="358086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775228"/>
          </a:xfrm>
        </p:spPr>
        <p:txBody>
          <a:bodyPr/>
          <a:lstStyle/>
          <a:p>
            <a:r>
              <a:rPr lang="en-US" altLang="en-US" sz="3600" dirty="0"/>
              <a:t>3.</a:t>
            </a:r>
            <a:r>
              <a:rPr lang="zh-CN" altLang="en-US" sz="3600" dirty="0"/>
              <a:t>外部经济理论</a:t>
            </a:r>
            <a:r>
              <a:rPr lang="en-US" altLang="en-US" sz="3600" dirty="0"/>
              <a:t> </a:t>
            </a:r>
            <a:r>
              <a:rPr lang="en-US" altLang="en-US" sz="2000" b="0" dirty="0"/>
              <a:t>(2 of 2)</a:t>
            </a:r>
            <a:endParaRPr lang="en-IN" sz="2000" b="0" dirty="0"/>
          </a:p>
        </p:txBody>
      </p:sp>
      <p:sp>
        <p:nvSpPr>
          <p:cNvPr id="4" name="Content Placeholder 3"/>
          <p:cNvSpPr>
            <a:spLocks noGrp="1"/>
          </p:cNvSpPr>
          <p:nvPr>
            <p:ph idx="1"/>
          </p:nvPr>
        </p:nvSpPr>
        <p:spPr>
          <a:xfrm>
            <a:off x="457200" y="1143000"/>
            <a:ext cx="8229600" cy="5638800"/>
          </a:xfrm>
          <a:solidFill>
            <a:schemeClr val="bg1"/>
          </a:solidFill>
        </p:spPr>
        <p:txBody>
          <a:bodyPr/>
          <a:lstStyle/>
          <a:p>
            <a:r>
              <a:rPr lang="zh-CN" altLang="en-US" sz="2400" dirty="0"/>
              <a:t>有关外部经济的分析可以追溯到一个世纪以前的英国经济学院</a:t>
            </a:r>
            <a:r>
              <a:rPr lang="zh-CN" altLang="en-US" sz="2400" dirty="0">
                <a:solidFill>
                  <a:srgbClr val="FF0000"/>
                </a:solidFill>
              </a:rPr>
              <a:t>阿尔弗雷德</a:t>
            </a:r>
            <a:r>
              <a:rPr lang="en-US" altLang="zh-CN" sz="2400" dirty="0">
                <a:solidFill>
                  <a:srgbClr val="FF0000"/>
                </a:solidFill>
              </a:rPr>
              <a:t>-</a:t>
            </a:r>
            <a:r>
              <a:rPr lang="zh-CN" altLang="en-US" sz="2400" dirty="0">
                <a:solidFill>
                  <a:srgbClr val="FF0000"/>
                </a:solidFill>
              </a:rPr>
              <a:t>马歇尔</a:t>
            </a:r>
            <a:r>
              <a:rPr lang="zh-CN" altLang="en-US" sz="2400" dirty="0"/>
              <a:t>（</a:t>
            </a:r>
            <a:r>
              <a:rPr lang="en-US" altLang="zh-CN" sz="2400" dirty="0"/>
              <a:t>Alfred Marshall)</a:t>
            </a:r>
          </a:p>
          <a:p>
            <a:pPr lvl="1"/>
            <a:r>
              <a:rPr lang="en-US" altLang="zh-CN" sz="2400" i="1" dirty="0">
                <a:solidFill>
                  <a:srgbClr val="FF0000"/>
                </a:solidFill>
                <a:latin typeface="Arial Narrow" panose="020B0606020202030204" pitchFamily="34" charset="0"/>
              </a:rPr>
              <a:t>“</a:t>
            </a:r>
            <a:r>
              <a:rPr lang="zh-CN" altLang="en-US" sz="2400" i="1" dirty="0">
                <a:solidFill>
                  <a:srgbClr val="FF0000"/>
                </a:solidFill>
                <a:latin typeface="Arial Narrow" panose="020B0606020202030204" pitchFamily="34" charset="0"/>
              </a:rPr>
              <a:t>行业地区</a:t>
            </a:r>
            <a:r>
              <a:rPr lang="en-US" altLang="zh-CN" sz="2400" dirty="0">
                <a:latin typeface="Arial Narrow" panose="020B0606020202030204" pitchFamily="34" charset="0"/>
              </a:rPr>
              <a:t>”</a:t>
            </a:r>
            <a:r>
              <a:rPr lang="zh-CN" altLang="en-US" sz="2400" dirty="0">
                <a:latin typeface="Arial Narrow" panose="020B0606020202030204" pitchFamily="34" charset="0"/>
              </a:rPr>
              <a:t>现象</a:t>
            </a:r>
            <a:r>
              <a:rPr lang="en-US" altLang="zh-CN" sz="2400" dirty="0">
                <a:latin typeface="Arial Narrow" panose="020B0606020202030204" pitchFamily="34" charset="0"/>
              </a:rPr>
              <a:t>—</a:t>
            </a:r>
            <a:r>
              <a:rPr lang="zh-CN" altLang="en-US" sz="2400" dirty="0">
                <a:latin typeface="Arial Narrow" panose="020B0606020202030204" pitchFamily="34" charset="0"/>
              </a:rPr>
              <a:t>即无法用资源来解释的行业的地理集中</a:t>
            </a:r>
            <a:r>
              <a:rPr lang="en-US" altLang="zh-CN" sz="2400" dirty="0">
                <a:latin typeface="Arial Narrow" panose="020B0606020202030204" pitchFamily="34" charset="0"/>
              </a:rPr>
              <a:t>——</a:t>
            </a:r>
            <a:r>
              <a:rPr lang="zh-CN" altLang="en-US" sz="2400" dirty="0">
                <a:latin typeface="Arial Narrow" panose="020B0606020202030204" pitchFamily="34" charset="0"/>
              </a:rPr>
              <a:t>使马歇尔很震惊。</a:t>
            </a:r>
            <a:r>
              <a:rPr lang="en-US" altLang="zh-CN" sz="2400" dirty="0">
                <a:latin typeface="Arial Narrow" panose="020B0606020202030204" pitchFamily="34" charset="0"/>
              </a:rPr>
              <a:t> </a:t>
            </a:r>
          </a:p>
          <a:p>
            <a:pPr lvl="1"/>
            <a:r>
              <a:rPr lang="zh-CN" altLang="en-US" sz="2400" dirty="0">
                <a:latin typeface="Arial Narrow" panose="020B0606020202030204" pitchFamily="34" charset="0"/>
              </a:rPr>
              <a:t>在马歇尔的时代，行业集中的最典型例子莫过于云集于谢菲尔德的刀具制造商和北安普敦的制衣厂商。</a:t>
            </a:r>
            <a:endParaRPr lang="en-US" altLang="en-US" sz="2400" dirty="0">
              <a:latin typeface="Arial Narrow" panose="020B0606020202030204" pitchFamily="34" charset="0"/>
            </a:endParaRPr>
          </a:p>
          <a:p>
            <a:r>
              <a:rPr lang="zh-CN" altLang="en-US" sz="2400" dirty="0"/>
              <a:t>由于各种原因，某种行业会在一个或几个地方集中生产，从而</a:t>
            </a:r>
            <a:r>
              <a:rPr lang="zh-CN" altLang="en-US" sz="2400" dirty="0">
                <a:solidFill>
                  <a:srgbClr val="FF0000"/>
                </a:solidFill>
              </a:rPr>
              <a:t>降低该行业的成本</a:t>
            </a:r>
            <a:r>
              <a:rPr lang="zh-CN" altLang="en-US" sz="2400" dirty="0"/>
              <a:t>，即使行业中的单个厂商的规模仍可能很小。</a:t>
            </a:r>
            <a:endParaRPr lang="en-US" altLang="en-US" sz="2400" dirty="0"/>
          </a:p>
          <a:p>
            <a:r>
              <a:rPr lang="zh-CN" altLang="en-US" sz="2400" dirty="0"/>
              <a:t>外部规模经济的存在可能由于以下原因：</a:t>
            </a:r>
            <a:endParaRPr lang="en-US" sz="2400" dirty="0"/>
          </a:p>
        </p:txBody>
      </p:sp>
    </p:spTree>
    <p:extLst>
      <p:ext uri="{BB962C8B-B14F-4D97-AF65-F5344CB8AC3E}">
        <p14:creationId xmlns:p14="http://schemas.microsoft.com/office/powerpoint/2010/main" val="95949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775228"/>
          </a:xfrm>
        </p:spPr>
        <p:txBody>
          <a:bodyPr/>
          <a:lstStyle/>
          <a:p>
            <a:r>
              <a:rPr lang="en-US" altLang="zh-CN" sz="3600" dirty="0"/>
              <a:t>(1) </a:t>
            </a:r>
            <a:r>
              <a:rPr lang="zh-CN" altLang="en-US" sz="3600" dirty="0"/>
              <a:t>专业化供应商</a:t>
            </a:r>
            <a:endParaRPr lang="en-IN" sz="2000" b="0" dirty="0"/>
          </a:p>
        </p:txBody>
      </p:sp>
      <p:sp>
        <p:nvSpPr>
          <p:cNvPr id="4" name="Content Placeholder 3"/>
          <p:cNvSpPr>
            <a:spLocks noGrp="1"/>
          </p:cNvSpPr>
          <p:nvPr>
            <p:ph idx="1"/>
          </p:nvPr>
        </p:nvSpPr>
        <p:spPr>
          <a:xfrm>
            <a:off x="304800" y="1295401"/>
            <a:ext cx="8305800" cy="3047999"/>
          </a:xfrm>
        </p:spPr>
        <p:txBody>
          <a:bodyPr/>
          <a:lstStyle/>
          <a:p>
            <a:pPr lvl="1" eaLnBrk="1" hangingPunct="1">
              <a:defRPr/>
            </a:pPr>
            <a:r>
              <a:rPr lang="zh-CN" altLang="en-US" sz="2400" kern="0" dirty="0"/>
              <a:t>在许多行业中，产品和服务的生产</a:t>
            </a:r>
            <a:r>
              <a:rPr lang="en-US" altLang="zh-CN" sz="2400" kern="0" dirty="0"/>
              <a:t>——</a:t>
            </a:r>
            <a:r>
              <a:rPr lang="zh-CN" altLang="en-US" sz="2400" kern="0" dirty="0"/>
              <a:t>甚至于新产品的开发</a:t>
            </a:r>
            <a:r>
              <a:rPr lang="en-US" altLang="zh-CN" sz="2400" kern="0" dirty="0"/>
              <a:t>——</a:t>
            </a:r>
            <a:r>
              <a:rPr lang="zh-CN" altLang="en-US" sz="2400" kern="0" dirty="0"/>
              <a:t>都需要使用</a:t>
            </a:r>
            <a:r>
              <a:rPr lang="zh-CN" altLang="en-US" sz="2400" b="1" dirty="0"/>
              <a:t>专门的设备和配套服务</a:t>
            </a:r>
            <a:r>
              <a:rPr lang="zh-CN" altLang="en-US" sz="2400" kern="0" dirty="0"/>
              <a:t>。</a:t>
            </a:r>
            <a:endParaRPr lang="en-US" altLang="zh-CN" sz="2400" kern="0" dirty="0"/>
          </a:p>
          <a:p>
            <a:pPr lvl="1" eaLnBrk="1" hangingPunct="1">
              <a:defRPr/>
            </a:pPr>
            <a:r>
              <a:rPr lang="zh-CN" altLang="en-US" sz="2000" kern="0" dirty="0"/>
              <a:t>单个的公司不可能提供足够大的服务市场来维持众多供应商的生存。</a:t>
            </a:r>
            <a:endParaRPr lang="en-US" altLang="zh-CN" sz="2000" kern="0" dirty="0"/>
          </a:p>
          <a:p>
            <a:pPr lvl="1" eaLnBrk="1" hangingPunct="1">
              <a:defRPr/>
            </a:pPr>
            <a:r>
              <a:rPr lang="zh-CN" altLang="en-US" sz="2000" kern="0" dirty="0"/>
              <a:t>大量厂商集中在一起完全可以联合起来提供一个足够大的市场使各种各样的专业化供应商得以生存。</a:t>
            </a:r>
            <a:endParaRPr lang="en-US" altLang="zh-CN" sz="2000" kern="0" dirty="0"/>
          </a:p>
          <a:p>
            <a:pPr lvl="1"/>
            <a:r>
              <a:rPr lang="zh-CN" altLang="en-US" sz="2000" dirty="0">
                <a:latin typeface="Arial Narrow" panose="020B0606020202030204" pitchFamily="34" charset="0"/>
              </a:rPr>
              <a:t>例如，加利福尼亚州的</a:t>
            </a:r>
            <a:r>
              <a:rPr lang="zh-CN" altLang="en-US" sz="2000" i="1" dirty="0">
                <a:solidFill>
                  <a:srgbClr val="99008C"/>
                </a:solidFill>
                <a:latin typeface="Arial Narrow" panose="020B0606020202030204" pitchFamily="34" charset="0"/>
              </a:rPr>
              <a:t>硅谷</a:t>
            </a:r>
            <a:r>
              <a:rPr lang="zh-CN" altLang="en-US" sz="2000" dirty="0">
                <a:latin typeface="Arial Narrow" panose="020B0606020202030204" pitchFamily="34" charset="0"/>
              </a:rPr>
              <a:t>有大量芯片公司，这些公司由制造芯片专用机器的公司提供服务。</a:t>
            </a:r>
            <a:endParaRPr lang="en-US" altLang="zh-CN" sz="2000" dirty="0">
              <a:latin typeface="Arial Narrow" panose="020B0606020202030204" pitchFamily="34" charset="0"/>
            </a:endParaRPr>
          </a:p>
          <a:p>
            <a:pPr lvl="1"/>
            <a:r>
              <a:rPr lang="zh-CN" altLang="en-US" sz="2000" dirty="0">
                <a:latin typeface="Arial Narrow" panose="020B0606020202030204" pitchFamily="34" charset="0"/>
              </a:rPr>
              <a:t>这些机器在那里比其他地方更便宜、更容易买到。</a:t>
            </a:r>
            <a:endParaRPr lang="en-US" altLang="en-US" sz="2000" dirty="0">
              <a:latin typeface="Arial Narrow" panose="020B0606020202030204" pitchFamily="34" charset="0"/>
            </a:endParaRPr>
          </a:p>
        </p:txBody>
      </p:sp>
      <p:sp>
        <p:nvSpPr>
          <p:cNvPr id="3" name="矩形 2"/>
          <p:cNvSpPr/>
          <p:nvPr/>
        </p:nvSpPr>
        <p:spPr>
          <a:xfrm>
            <a:off x="650488" y="4343400"/>
            <a:ext cx="7924800" cy="1938992"/>
          </a:xfrm>
          <a:prstGeom prst="rect">
            <a:avLst/>
          </a:prstGeom>
          <a:solidFill>
            <a:schemeClr val="accent5">
              <a:lumMod val="20000"/>
              <a:lumOff val="80000"/>
            </a:schemeClr>
          </a:solidFill>
        </p:spPr>
        <p:txBody>
          <a:bodyPr wrap="square">
            <a:spAutoFit/>
          </a:bodyPr>
          <a:lstStyle/>
          <a:p>
            <a:r>
              <a:rPr lang="en-US" altLang="zh-CN" sz="2000" dirty="0">
                <a:latin typeface="+mn-ea"/>
              </a:rPr>
              <a:t>……</a:t>
            </a:r>
            <a:r>
              <a:rPr lang="zh-CN" altLang="en-US" sz="2000" dirty="0">
                <a:latin typeface="+mn-ea"/>
              </a:rPr>
              <a:t>工程师离开原先的半导体公司</a:t>
            </a:r>
            <a:r>
              <a:rPr lang="en-US" altLang="zh-CN" sz="2000" dirty="0">
                <a:latin typeface="+mn-ea"/>
              </a:rPr>
              <a:t>——</a:t>
            </a:r>
            <a:r>
              <a:rPr lang="zh-CN" altLang="en-US" sz="2000" dirty="0">
                <a:latin typeface="+mn-ea"/>
              </a:rPr>
              <a:t>成立新的公司生产一些</a:t>
            </a:r>
            <a:r>
              <a:rPr lang="zh-CN" altLang="en-US" sz="2000" i="1" dirty="0">
                <a:solidFill>
                  <a:srgbClr val="99008C"/>
                </a:solidFill>
                <a:latin typeface="+mn-ea"/>
              </a:rPr>
              <a:t>产品</a:t>
            </a:r>
            <a:r>
              <a:rPr lang="zh-CN" altLang="en-US" sz="2000" dirty="0">
                <a:latin typeface="+mn-ea"/>
              </a:rPr>
              <a:t>，如</a:t>
            </a:r>
            <a:r>
              <a:rPr lang="zh-CN" altLang="en-US" sz="2000" dirty="0">
                <a:solidFill>
                  <a:srgbClr val="C00000"/>
                </a:solidFill>
                <a:latin typeface="+mn-ea"/>
              </a:rPr>
              <a:t>扩散炉、分步重复照相机、实验设备，以及其他的原料和零部件，如光罩、试验用模具和专门的化工产品</a:t>
            </a:r>
            <a:r>
              <a:rPr lang="en-US" altLang="zh-CN" sz="2000" dirty="0">
                <a:latin typeface="+mn-ea"/>
              </a:rPr>
              <a:t>——</a:t>
            </a:r>
            <a:r>
              <a:rPr lang="zh-CN" altLang="en-US" sz="2000" dirty="0">
                <a:latin typeface="+mn-ea"/>
              </a:rPr>
              <a:t>变得非常容易。这些独立的设备和服务供应部门通过</a:t>
            </a:r>
            <a:r>
              <a:rPr lang="zh-CN" altLang="en-US" sz="2000" i="1" dirty="0">
                <a:solidFill>
                  <a:srgbClr val="99008C"/>
                </a:solidFill>
                <a:latin typeface="+mn-ea"/>
              </a:rPr>
              <a:t>分散</a:t>
            </a:r>
            <a:r>
              <a:rPr lang="zh-CN" altLang="en-US" sz="2000" dirty="0">
                <a:latin typeface="+mn-ea"/>
              </a:rPr>
              <a:t>开发成本，把单个厂商从自己开发资本产品需要巨额花费的困境中</a:t>
            </a:r>
            <a:r>
              <a:rPr lang="zh-CN" altLang="en-US" sz="2000" i="1" dirty="0">
                <a:solidFill>
                  <a:srgbClr val="99008C"/>
                </a:solidFill>
                <a:latin typeface="+mn-ea"/>
              </a:rPr>
              <a:t>解放</a:t>
            </a:r>
            <a:r>
              <a:rPr lang="zh-CN" altLang="en-US" sz="2000" dirty="0">
                <a:latin typeface="+mn-ea"/>
              </a:rPr>
              <a:t>出来，从而</a:t>
            </a:r>
            <a:r>
              <a:rPr lang="zh-CN" altLang="en-US" sz="2000" i="1" dirty="0">
                <a:solidFill>
                  <a:srgbClr val="99008C"/>
                </a:solidFill>
                <a:latin typeface="+mn-ea"/>
              </a:rPr>
              <a:t>促进</a:t>
            </a:r>
            <a:r>
              <a:rPr lang="zh-CN" altLang="en-US" sz="2000" dirty="0">
                <a:latin typeface="+mn-ea"/>
              </a:rPr>
              <a:t>了半导体工业的持续形成与发展；同时也强化了行业地区集中的趋势。</a:t>
            </a:r>
            <a:r>
              <a:rPr lang="en-US" altLang="zh-CN" sz="2000" dirty="0">
                <a:latin typeface="+mn-ea"/>
              </a:rPr>
              <a:t> </a:t>
            </a:r>
            <a:endParaRPr lang="zh-CN" altLang="en-US" sz="2000" dirty="0">
              <a:latin typeface="+mn-ea"/>
            </a:endParaRPr>
          </a:p>
        </p:txBody>
      </p:sp>
    </p:spTree>
    <p:extLst>
      <p:ext uri="{BB962C8B-B14F-4D97-AF65-F5344CB8AC3E}">
        <p14:creationId xmlns:p14="http://schemas.microsoft.com/office/powerpoint/2010/main" val="397377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841646"/>
          </a:xfrm>
        </p:spPr>
        <p:txBody>
          <a:bodyPr/>
          <a:lstStyle/>
          <a:p>
            <a:r>
              <a:rPr lang="en-US" altLang="en-US" sz="3600" dirty="0"/>
              <a:t>(2) </a:t>
            </a:r>
            <a:r>
              <a:rPr lang="zh-CN" altLang="en-US" sz="3600" dirty="0"/>
              <a:t>劳动力市场共享</a:t>
            </a:r>
            <a:endParaRPr lang="en-IN" sz="2000" b="0" dirty="0"/>
          </a:p>
        </p:txBody>
      </p:sp>
      <p:sp>
        <p:nvSpPr>
          <p:cNvPr id="4" name="Content Placeholder 3"/>
          <p:cNvSpPr>
            <a:spLocks noGrp="1"/>
          </p:cNvSpPr>
          <p:nvPr>
            <p:ph idx="1"/>
          </p:nvPr>
        </p:nvSpPr>
        <p:spPr>
          <a:xfrm>
            <a:off x="473026" y="1371600"/>
            <a:ext cx="7924800" cy="4525963"/>
          </a:xfrm>
        </p:spPr>
        <p:txBody>
          <a:bodyPr/>
          <a:lstStyle/>
          <a:p>
            <a:r>
              <a:rPr lang="zh-CN" altLang="en-US" sz="2400" dirty="0"/>
              <a:t>劳动力蓄水池（</a:t>
            </a:r>
            <a:r>
              <a:rPr lang="en-US" altLang="en-US" sz="2400" b="1" dirty="0"/>
              <a:t>Labor pooling</a:t>
            </a:r>
            <a:r>
              <a:rPr lang="zh-CN" altLang="en-US" sz="2400" b="1" dirty="0"/>
              <a:t>）</a:t>
            </a:r>
            <a:r>
              <a:rPr lang="en-US" altLang="en-US" sz="2400" dirty="0"/>
              <a:t>: </a:t>
            </a:r>
            <a:r>
              <a:rPr lang="zh-CN" altLang="en-US" sz="2400" dirty="0"/>
              <a:t>一个庞大而集中的行业可能会吸引大量工人，从而降低每家公司的员工搜索和招聘成本。</a:t>
            </a:r>
            <a:endParaRPr lang="en-US" altLang="zh-CN" sz="2400" dirty="0"/>
          </a:p>
          <a:p>
            <a:pPr>
              <a:defRPr/>
            </a:pPr>
            <a:r>
              <a:rPr lang="zh-CN" altLang="en-US" sz="2400" dirty="0"/>
              <a:t>厂商的集中能为拥有高度专业化技能的工人创造出一个完善的劳动力市场。</a:t>
            </a:r>
            <a:endParaRPr lang="en-US" altLang="zh-CN" sz="2400" dirty="0"/>
          </a:p>
          <a:p>
            <a:pPr>
              <a:defRPr/>
            </a:pPr>
            <a:r>
              <a:rPr lang="zh-CN" altLang="en-US" sz="2400" dirty="0"/>
              <a:t>这个市场有利于：</a:t>
            </a:r>
          </a:p>
          <a:p>
            <a:pPr lvl="1">
              <a:defRPr/>
            </a:pPr>
            <a:r>
              <a:rPr lang="zh-CN" altLang="en-US" sz="2400" kern="0" dirty="0">
                <a:solidFill>
                  <a:srgbClr val="001581"/>
                </a:solidFill>
              </a:rPr>
              <a:t>厂商</a:t>
            </a:r>
          </a:p>
          <a:p>
            <a:pPr lvl="2">
              <a:defRPr/>
            </a:pPr>
            <a:r>
              <a:rPr lang="zh-CN" altLang="en-US" sz="2400" kern="0" dirty="0"/>
              <a:t>较少面临劳动力短缺的问题</a:t>
            </a:r>
          </a:p>
          <a:p>
            <a:pPr lvl="1">
              <a:defRPr/>
            </a:pPr>
            <a:r>
              <a:rPr lang="zh-CN" altLang="en-US" sz="2400" kern="0" dirty="0">
                <a:solidFill>
                  <a:srgbClr val="001581"/>
                </a:solidFill>
              </a:rPr>
              <a:t>工人</a:t>
            </a:r>
          </a:p>
          <a:p>
            <a:pPr lvl="2">
              <a:defRPr/>
            </a:pPr>
            <a:r>
              <a:rPr lang="zh-CN" altLang="en-US" sz="2400" kern="0" dirty="0"/>
              <a:t>较不可能面临失业</a:t>
            </a:r>
            <a:endParaRPr lang="en-US" altLang="zh-CN" sz="2400" dirty="0"/>
          </a:p>
          <a:p>
            <a:endParaRPr lang="en-US" altLang="en-US" sz="2400" dirty="0"/>
          </a:p>
        </p:txBody>
      </p:sp>
      <p:sp>
        <p:nvSpPr>
          <p:cNvPr id="3" name="矩形 2"/>
          <p:cNvSpPr/>
          <p:nvPr/>
        </p:nvSpPr>
        <p:spPr>
          <a:xfrm>
            <a:off x="627256" y="4038600"/>
            <a:ext cx="7602344" cy="1938992"/>
          </a:xfrm>
          <a:prstGeom prst="rect">
            <a:avLst/>
          </a:prstGeom>
          <a:solidFill>
            <a:schemeClr val="accent5">
              <a:lumMod val="20000"/>
              <a:lumOff val="80000"/>
            </a:schemeClr>
          </a:solidFill>
        </p:spPr>
        <p:txBody>
          <a:bodyPr wrap="square">
            <a:spAutoFit/>
          </a:bodyPr>
          <a:lstStyle/>
          <a:p>
            <a:pPr marL="342900" indent="-342900">
              <a:buFont typeface="Arial" panose="020B0604020202020204" pitchFamily="34" charset="0"/>
              <a:buChar char="•"/>
            </a:pPr>
            <a:r>
              <a:rPr lang="zh-CN" altLang="en-US" sz="2000" dirty="0">
                <a:latin typeface="Javanese Text" panose="02000000000000000000" pitchFamily="2" charset="0"/>
              </a:rPr>
              <a:t>在硅谷，公司迅速扩张和员工跳槽都非常普遍。</a:t>
            </a:r>
            <a:endParaRPr lang="en-US" altLang="zh-CN" sz="2000" dirty="0">
              <a:latin typeface="Javanese Text" panose="02000000000000000000" pitchFamily="2" charset="0"/>
            </a:endParaRPr>
          </a:p>
          <a:p>
            <a:pPr marL="342900" indent="-342900">
              <a:buFont typeface="Arial" panose="020B0604020202020204" pitchFamily="34" charset="0"/>
              <a:buChar char="•"/>
            </a:pPr>
            <a:r>
              <a:rPr lang="en-US" altLang="zh-CN" sz="2000" dirty="0">
                <a:solidFill>
                  <a:srgbClr val="001581"/>
                </a:solidFill>
                <a:latin typeface="Javanese Text" panose="02000000000000000000" pitchFamily="2" charset="0"/>
              </a:rPr>
              <a:t>……“</a:t>
            </a:r>
            <a:r>
              <a:rPr lang="zh-CN" altLang="en-US" sz="2000" dirty="0">
                <a:solidFill>
                  <a:srgbClr val="001581"/>
                </a:solidFill>
                <a:latin typeface="Javanese Text" panose="02000000000000000000" pitchFamily="2" charset="0"/>
              </a:rPr>
              <a:t>你在星期五辞职并在下星期一找到另一份工作并非什么大事</a:t>
            </a:r>
            <a:r>
              <a:rPr lang="en-US" altLang="zh-CN" sz="2000" dirty="0">
                <a:solidFill>
                  <a:srgbClr val="001581"/>
                </a:solidFill>
                <a:latin typeface="Javanese Text" panose="02000000000000000000" pitchFamily="2" charset="0"/>
              </a:rPr>
              <a:t>……</a:t>
            </a:r>
            <a:r>
              <a:rPr lang="zh-CN" altLang="en-US" sz="2000" dirty="0">
                <a:solidFill>
                  <a:srgbClr val="001581"/>
                </a:solidFill>
                <a:latin typeface="Javanese Text" panose="02000000000000000000" pitchFamily="2" charset="0"/>
              </a:rPr>
              <a:t>你甚至没有必要告诉你的妻子。你不过在下星期一早上驾车前往另一家公司罢了</a:t>
            </a:r>
            <a:r>
              <a:rPr lang="en-US" altLang="zh-CN" sz="2000" dirty="0">
                <a:solidFill>
                  <a:srgbClr val="001581"/>
                </a:solidFill>
                <a:latin typeface="Javanese Text" panose="02000000000000000000" pitchFamily="2" charset="0"/>
              </a:rPr>
              <a:t>”</a:t>
            </a:r>
            <a:r>
              <a:rPr lang="zh-CN" altLang="en-US" sz="2000" dirty="0">
                <a:solidFill>
                  <a:srgbClr val="001581"/>
                </a:solidFill>
                <a:latin typeface="Javanese Text" panose="02000000000000000000" pitchFamily="2" charset="0"/>
              </a:rPr>
              <a:t>。</a:t>
            </a:r>
            <a:endParaRPr lang="en-US" altLang="zh-CN" sz="2000" dirty="0">
              <a:solidFill>
                <a:srgbClr val="001581"/>
              </a:solidFill>
              <a:latin typeface="Javanese Text" panose="02000000000000000000" pitchFamily="2" charset="0"/>
            </a:endParaRPr>
          </a:p>
          <a:p>
            <a:pPr marL="342900" indent="-342900">
              <a:buFont typeface="Arial" panose="020B0604020202020204" pitchFamily="34" charset="0"/>
              <a:buChar char="•"/>
            </a:pPr>
            <a:r>
              <a:rPr lang="zh-CN" altLang="en-US" sz="2000" dirty="0">
                <a:latin typeface="Javanese Text" panose="02000000000000000000" pitchFamily="2" charset="0"/>
              </a:rPr>
              <a:t>这种灵活性使得硅谷不仅对高技术工人，同时也对雇用他们的公司都具有非凡的吸引力。</a:t>
            </a:r>
          </a:p>
        </p:txBody>
      </p:sp>
    </p:spTree>
    <p:extLst>
      <p:ext uri="{BB962C8B-B14F-4D97-AF65-F5344CB8AC3E}">
        <p14:creationId xmlns:p14="http://schemas.microsoft.com/office/powerpoint/2010/main" val="3968921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6C1FD1EC-A850-BFF6-ED2C-2DCCD8DF713B}"/>
              </a:ext>
            </a:extLst>
          </p:cNvPr>
          <p:cNvSpPr txBox="1">
            <a:spLocks noChangeArrowheads="1"/>
          </p:cNvSpPr>
          <p:nvPr/>
        </p:nvSpPr>
        <p:spPr bwMode="auto">
          <a:xfrm>
            <a:off x="457200" y="1295400"/>
            <a:ext cx="81232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eaLnBrk="1" hangingPunct="1">
              <a:defRPr/>
            </a:pPr>
            <a:r>
              <a:rPr lang="zh-CN" altLang="en-US" sz="2800" kern="0" dirty="0"/>
              <a:t>在高度创新的行业中，知识的作用更加明显。</a:t>
            </a:r>
          </a:p>
          <a:p>
            <a:pPr eaLnBrk="1" hangingPunct="1">
              <a:defRPr/>
            </a:pPr>
            <a:r>
              <a:rPr lang="zh-CN" altLang="en-US" sz="2800" kern="0" dirty="0"/>
              <a:t>这些对富于创造性行业的成功极其关键的专业化知识来自：</a:t>
            </a:r>
          </a:p>
          <a:p>
            <a:pPr lvl="1" eaLnBrk="1" hangingPunct="1">
              <a:defRPr/>
            </a:pPr>
            <a:r>
              <a:rPr lang="zh-CN" altLang="en-US" kern="0" dirty="0">
                <a:latin typeface="华文仿宋" panose="02010600040101010101" pitchFamily="2" charset="-122"/>
                <a:ea typeface="华文仿宋" panose="02010600040101010101" pitchFamily="2" charset="-122"/>
              </a:rPr>
              <a:t>研究和开发</a:t>
            </a:r>
          </a:p>
          <a:p>
            <a:pPr lvl="1" eaLnBrk="1" hangingPunct="1">
              <a:defRPr/>
            </a:pPr>
            <a:r>
              <a:rPr lang="zh-CN" altLang="en-US" kern="0" dirty="0">
                <a:latin typeface="华文仿宋" panose="02010600040101010101" pitchFamily="2" charset="-122"/>
                <a:ea typeface="华文仿宋" panose="02010600040101010101" pitchFamily="2" charset="-122"/>
              </a:rPr>
              <a:t>研究对手的产品来获取技术－－“翻版”设计</a:t>
            </a:r>
          </a:p>
          <a:p>
            <a:pPr lvl="1" eaLnBrk="1" hangingPunct="1">
              <a:defRPr/>
            </a:pPr>
            <a:r>
              <a:rPr lang="zh-CN" altLang="en-US" kern="0" dirty="0">
                <a:latin typeface="华文仿宋" panose="02010600040101010101" pitchFamily="2" charset="-122"/>
                <a:ea typeface="华文仿宋" panose="02010600040101010101" pitchFamily="2" charset="-122"/>
              </a:rPr>
              <a:t>信息和构想的非正式交流</a:t>
            </a:r>
          </a:p>
        </p:txBody>
      </p:sp>
      <p:sp>
        <p:nvSpPr>
          <p:cNvPr id="4" name="Title 1">
            <a:extLst>
              <a:ext uri="{FF2B5EF4-FFF2-40B4-BE49-F238E27FC236}">
                <a16:creationId xmlns:a16="http://schemas.microsoft.com/office/drawing/2014/main" id="{312A539F-E048-FCF7-6196-34CA22A11F1C}"/>
              </a:ext>
            </a:extLst>
          </p:cNvPr>
          <p:cNvSpPr>
            <a:spLocks noGrp="1"/>
          </p:cNvSpPr>
          <p:nvPr>
            <p:ph type="title"/>
          </p:nvPr>
        </p:nvSpPr>
        <p:spPr>
          <a:xfrm>
            <a:off x="457200" y="298186"/>
            <a:ext cx="8458200" cy="775228"/>
          </a:xfrm>
        </p:spPr>
        <p:txBody>
          <a:bodyPr/>
          <a:lstStyle/>
          <a:p>
            <a:r>
              <a:rPr lang="en-US" altLang="en-US" sz="3600" dirty="0"/>
              <a:t>(3) </a:t>
            </a:r>
            <a:r>
              <a:rPr lang="zh-CN" altLang="en-US" sz="3600" dirty="0"/>
              <a:t>知识外溢</a:t>
            </a:r>
            <a:endParaRPr lang="en-IN" sz="2000" b="0" dirty="0"/>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775228"/>
          </a:xfrm>
        </p:spPr>
        <p:txBody>
          <a:bodyPr/>
          <a:lstStyle/>
          <a:p>
            <a:r>
              <a:rPr lang="en-US" altLang="en-US" sz="3600" dirty="0"/>
              <a:t>(3) </a:t>
            </a:r>
            <a:r>
              <a:rPr lang="zh-CN" altLang="en-US" sz="3600" dirty="0"/>
              <a:t>知识外溢</a:t>
            </a:r>
            <a:endParaRPr lang="en-IN" sz="2000" b="0" dirty="0"/>
          </a:p>
        </p:txBody>
      </p:sp>
      <p:sp>
        <p:nvSpPr>
          <p:cNvPr id="4" name="Content Placeholder 3"/>
          <p:cNvSpPr>
            <a:spLocks noGrp="1"/>
          </p:cNvSpPr>
          <p:nvPr>
            <p:ph idx="1"/>
          </p:nvPr>
        </p:nvSpPr>
        <p:spPr>
          <a:xfrm>
            <a:off x="457200" y="1219200"/>
            <a:ext cx="7772400" cy="4906963"/>
          </a:xfrm>
        </p:spPr>
        <p:txBody>
          <a:bodyPr/>
          <a:lstStyle/>
          <a:p>
            <a:r>
              <a:rPr lang="zh-CN" altLang="en-US" sz="2400" b="1" dirty="0">
                <a:latin typeface="+mn-ea"/>
              </a:rPr>
              <a:t>知识外溢</a:t>
            </a:r>
            <a:r>
              <a:rPr lang="zh-CN" altLang="en-US" sz="2400" dirty="0">
                <a:latin typeface="+mn-ea"/>
              </a:rPr>
              <a:t>：当一个大型且集中的行业存在时，来自不同公司的员工可能更容易分享有益于每个公司的想法。</a:t>
            </a:r>
            <a:endParaRPr lang="en-US" altLang="en-US" sz="2400" dirty="0">
              <a:latin typeface="+mn-ea"/>
            </a:endParaRPr>
          </a:p>
          <a:p>
            <a:pPr lvl="1"/>
            <a:r>
              <a:rPr lang="zh-CN" altLang="en-US" sz="2400" dirty="0">
                <a:latin typeface="+mn-ea"/>
              </a:rPr>
              <a:t>技术诀窍的一个重要来源是在个人层面进行的</a:t>
            </a:r>
            <a:r>
              <a:rPr lang="zh-CN" altLang="en-US" sz="2400" i="1" dirty="0">
                <a:solidFill>
                  <a:srgbClr val="C00000"/>
                </a:solidFill>
                <a:latin typeface="+mn-ea"/>
              </a:rPr>
              <a:t>非正式信息和思想交流</a:t>
            </a:r>
            <a:r>
              <a:rPr lang="zh-CN" altLang="en-US" sz="2400" dirty="0">
                <a:latin typeface="+mn-ea"/>
              </a:rPr>
              <a:t>。</a:t>
            </a:r>
            <a:r>
              <a:rPr lang="en-US" altLang="zh-CN" sz="2400" dirty="0">
                <a:latin typeface="+mn-ea"/>
                <a:sym typeface="Wingdings" panose="05000000000000000000" pitchFamily="2" charset="2"/>
              </a:rPr>
              <a:t></a:t>
            </a:r>
            <a:r>
              <a:rPr lang="zh-CN" altLang="en-US" sz="2400" dirty="0">
                <a:latin typeface="+mn-ea"/>
              </a:rPr>
              <a:t>在相当小的区域内最有效</a:t>
            </a:r>
            <a:r>
              <a:rPr lang="en-US" altLang="zh-CN" sz="2400" dirty="0">
                <a:latin typeface="+mn-ea"/>
              </a:rPr>
              <a:t> </a:t>
            </a:r>
            <a:r>
              <a:rPr lang="en-US" altLang="zh-CN" sz="2400" dirty="0">
                <a:latin typeface="+mn-ea"/>
                <a:sym typeface="Wingdings" panose="05000000000000000000" pitchFamily="2" charset="2"/>
              </a:rPr>
              <a:t></a:t>
            </a:r>
            <a:r>
              <a:rPr lang="zh-CN" altLang="en-US" sz="2400" dirty="0">
                <a:latin typeface="+mn-ea"/>
              </a:rPr>
              <a:t>尤其是当不同公司的员工在社交活动中交流并自由谈论技术问题时</a:t>
            </a:r>
            <a:endParaRPr lang="en-US" sz="2400" dirty="0">
              <a:latin typeface="+mn-ea"/>
            </a:endParaRPr>
          </a:p>
        </p:txBody>
      </p:sp>
      <p:sp>
        <p:nvSpPr>
          <p:cNvPr id="3" name="矩形 2"/>
          <p:cNvSpPr/>
          <p:nvPr/>
        </p:nvSpPr>
        <p:spPr>
          <a:xfrm>
            <a:off x="457200" y="3703525"/>
            <a:ext cx="7772400" cy="1938992"/>
          </a:xfrm>
          <a:prstGeom prst="rect">
            <a:avLst/>
          </a:prstGeom>
          <a:solidFill>
            <a:schemeClr val="accent5">
              <a:lumMod val="20000"/>
              <a:lumOff val="80000"/>
            </a:schemeClr>
          </a:solidFill>
        </p:spPr>
        <p:txBody>
          <a:bodyPr wrap="square">
            <a:spAutoFit/>
          </a:bodyPr>
          <a:lstStyle/>
          <a:p>
            <a:pPr marL="342900" indent="-342900">
              <a:buFont typeface="Arial" panose="020B0604020202020204" pitchFamily="34" charset="0"/>
              <a:buChar char="•"/>
            </a:pPr>
            <a:r>
              <a:rPr lang="en-US" altLang="zh-CN" sz="2000" i="1" dirty="0">
                <a:solidFill>
                  <a:srgbClr val="001581"/>
                </a:solidFill>
                <a:latin typeface="Javanese Text" panose="02000000000000000000" pitchFamily="2" charset="0"/>
              </a:rPr>
              <a:t> </a:t>
            </a:r>
            <a:r>
              <a:rPr lang="zh-CN" altLang="en-US" sz="2000" i="1" dirty="0">
                <a:solidFill>
                  <a:srgbClr val="001581"/>
                </a:solidFill>
                <a:latin typeface="+mn-ea"/>
              </a:rPr>
              <a:t>每年都有一些地方（在硅谷），</a:t>
            </a:r>
            <a:r>
              <a:rPr lang="en-US" altLang="zh-CN" sz="2000" i="1" dirty="0">
                <a:solidFill>
                  <a:srgbClr val="001581"/>
                </a:solidFill>
                <a:latin typeface="+mn-ea"/>
              </a:rPr>
              <a:t>……</a:t>
            </a:r>
            <a:r>
              <a:rPr lang="zh-CN" altLang="en-US" sz="2000" i="1" dirty="0">
                <a:solidFill>
                  <a:srgbClr val="001581"/>
                </a:solidFill>
                <a:latin typeface="+mn-ea"/>
              </a:rPr>
              <a:t>，在这些地方从事半导体工业工作的年轻男女们，下班后会一起去喝一杯，聊聊天，谈谈与战争相关的话题，如间歇性的神经过敏、周期性幻觉、泡沫记忆、无弹性联系、蛙跳测试，</a:t>
            </a:r>
            <a:r>
              <a:rPr lang="en-US" altLang="zh-CN" sz="2000" i="1" dirty="0">
                <a:solidFill>
                  <a:srgbClr val="001581"/>
                </a:solidFill>
                <a:latin typeface="+mn-ea"/>
              </a:rPr>
              <a:t>……</a:t>
            </a:r>
          </a:p>
          <a:p>
            <a:pPr marL="342900" indent="-342900">
              <a:buFont typeface="Arial" panose="020B0604020202020204" pitchFamily="34" charset="0"/>
              <a:buChar char="•"/>
            </a:pPr>
            <a:r>
              <a:rPr lang="zh-CN" altLang="en-US" sz="2000" dirty="0">
                <a:latin typeface="+mn-ea"/>
              </a:rPr>
              <a:t>这种非正式的信息流意味着在硅谷的公司比其他地方的公司更容易</a:t>
            </a:r>
            <a:r>
              <a:rPr lang="zh-CN" altLang="en-US" sz="2000" dirty="0">
                <a:solidFill>
                  <a:srgbClr val="FF0000"/>
                </a:solidFill>
                <a:latin typeface="+mn-ea"/>
              </a:rPr>
              <a:t>与技术发展的前沿保持一致</a:t>
            </a:r>
            <a:r>
              <a:rPr lang="zh-CN" altLang="en-US" sz="2000" dirty="0">
                <a:latin typeface="+mn-ea"/>
              </a:rPr>
              <a:t>。</a:t>
            </a:r>
          </a:p>
        </p:txBody>
      </p:sp>
    </p:spTree>
    <p:extLst>
      <p:ext uri="{BB962C8B-B14F-4D97-AF65-F5344CB8AC3E}">
        <p14:creationId xmlns:p14="http://schemas.microsoft.com/office/powerpoint/2010/main" val="152112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699028"/>
          </a:xfrm>
        </p:spPr>
        <p:txBody>
          <a:bodyPr/>
          <a:lstStyle/>
          <a:p>
            <a:r>
              <a:rPr lang="zh-CN" altLang="en-US" sz="3200" dirty="0"/>
              <a:t>外部经济与市场均衡</a:t>
            </a:r>
            <a:endParaRPr lang="en-IN" sz="3200" b="0" dirty="0"/>
          </a:p>
        </p:txBody>
      </p:sp>
      <p:sp>
        <p:nvSpPr>
          <p:cNvPr id="4" name="Content Placeholder 3"/>
          <p:cNvSpPr>
            <a:spLocks noGrp="1"/>
          </p:cNvSpPr>
          <p:nvPr>
            <p:ph idx="1"/>
          </p:nvPr>
        </p:nvSpPr>
        <p:spPr>
          <a:xfrm>
            <a:off x="457200" y="1219199"/>
            <a:ext cx="8237034" cy="5463248"/>
          </a:xfrm>
        </p:spPr>
        <p:txBody>
          <a:bodyPr/>
          <a:lstStyle/>
          <a:p>
            <a:r>
              <a:rPr lang="zh-CN" altLang="en-US" sz="2400" dirty="0">
                <a:solidFill>
                  <a:srgbClr val="FF0000"/>
                </a:solidFill>
              </a:rPr>
              <a:t>外部经济可以引起国家产业水平上的规模收益递增</a:t>
            </a:r>
            <a:endParaRPr lang="en-US" altLang="en-US" sz="2400" dirty="0">
              <a:solidFill>
                <a:srgbClr val="FF0000"/>
              </a:solidFill>
            </a:endParaRPr>
          </a:p>
          <a:p>
            <a:pPr lvl="3"/>
            <a:r>
              <a:rPr lang="zh-CN" altLang="en-US" sz="2400" b="1" dirty="0">
                <a:solidFill>
                  <a:srgbClr val="99008C"/>
                </a:solidFill>
              </a:rPr>
              <a:t>向下倾斜的供给曲线：</a:t>
            </a:r>
            <a:r>
              <a:rPr lang="en-US" altLang="en-US" sz="2400" b="1" dirty="0"/>
              <a:t> </a:t>
            </a:r>
            <a:r>
              <a:rPr lang="zh-CN" altLang="en-US" sz="2400" dirty="0"/>
              <a:t>行业的产出越大，厂商愿意销售的产品价格就越低</a:t>
            </a:r>
            <a:endParaRPr lang="en-US" altLang="zh-CN" sz="2400" dirty="0"/>
          </a:p>
          <a:p>
            <a:pPr lvl="3"/>
            <a:endParaRPr lang="en-US" altLang="en-US" sz="2400" dirty="0"/>
          </a:p>
          <a:p>
            <a:pPr lvl="8"/>
            <a:r>
              <a:rPr lang="zh-CN" altLang="en-US" sz="2400" dirty="0">
                <a:latin typeface="Arial Narrow" panose="020B0606020202030204" pitchFamily="34" charset="0"/>
              </a:rPr>
              <a:t>市场均衡点在点</a:t>
            </a:r>
            <a:r>
              <a:rPr lang="en-US" altLang="zh-CN" sz="2400" dirty="0">
                <a:latin typeface="Arial Narrow" panose="020B0606020202030204" pitchFamily="34" charset="0"/>
              </a:rPr>
              <a:t>1, </a:t>
            </a:r>
            <a:r>
              <a:rPr lang="zh-CN" altLang="en-US" sz="2400" dirty="0">
                <a:latin typeface="Arial Narrow" panose="020B0606020202030204" pitchFamily="34" charset="0"/>
              </a:rPr>
              <a:t>此处供给曲线与需求曲线</a:t>
            </a:r>
            <a:r>
              <a:rPr lang="en-US" altLang="zh-CN" sz="2400" i="1" dirty="0">
                <a:latin typeface="Arial Narrow" panose="020B0606020202030204" pitchFamily="34" charset="0"/>
              </a:rPr>
              <a:t>D</a:t>
            </a:r>
            <a:r>
              <a:rPr lang="zh-CN" altLang="en-US" sz="2400" dirty="0">
                <a:latin typeface="Arial Narrow" panose="020B0606020202030204" pitchFamily="34" charset="0"/>
              </a:rPr>
              <a:t>相交</a:t>
            </a:r>
            <a:r>
              <a:rPr lang="en-US" altLang="zh-CN" sz="2400" dirty="0">
                <a:latin typeface="Arial Narrow" panose="020B0606020202030204" pitchFamily="34" charset="0"/>
              </a:rPr>
              <a:t> </a:t>
            </a:r>
          </a:p>
          <a:p>
            <a:pPr lvl="8"/>
            <a:r>
              <a:rPr lang="zh-CN" altLang="en-US" sz="2400" dirty="0">
                <a:latin typeface="Arial Narrow" panose="020B0606020202030204" pitchFamily="34" charset="0"/>
              </a:rPr>
              <a:t>均衡产出水平是</a:t>
            </a:r>
            <a:r>
              <a:rPr lang="en-US" altLang="zh-CN" sz="2400" i="1" dirty="0">
                <a:latin typeface="Arial Narrow" panose="020B0606020202030204" pitchFamily="34" charset="0"/>
              </a:rPr>
              <a:t>Q</a:t>
            </a:r>
            <a:r>
              <a:rPr lang="en-US" altLang="zh-CN" sz="2400" baseline="-25000" dirty="0">
                <a:latin typeface="Arial Narrow" panose="020B0606020202030204" pitchFamily="34" charset="0"/>
              </a:rPr>
              <a:t>1</a:t>
            </a:r>
            <a:r>
              <a:rPr lang="en-US" altLang="zh-CN" sz="2400" dirty="0">
                <a:latin typeface="Arial Narrow" panose="020B0606020202030204" pitchFamily="34" charset="0"/>
              </a:rPr>
              <a:t>, </a:t>
            </a:r>
            <a:r>
              <a:rPr lang="zh-CN" altLang="en-US" sz="2400" dirty="0">
                <a:latin typeface="Arial Narrow" panose="020B0606020202030204" pitchFamily="34" charset="0"/>
              </a:rPr>
              <a:t>均衡价格为</a:t>
            </a:r>
            <a:r>
              <a:rPr lang="en-US" altLang="zh-CN" sz="2400" i="1" dirty="0">
                <a:latin typeface="Arial Narrow" panose="020B0606020202030204" pitchFamily="34" charset="0"/>
              </a:rPr>
              <a:t>P</a:t>
            </a:r>
            <a:r>
              <a:rPr lang="en-US" altLang="zh-CN" sz="2400" baseline="-25000" dirty="0">
                <a:latin typeface="Arial Narrow" panose="020B0606020202030204" pitchFamily="34" charset="0"/>
              </a:rPr>
              <a:t>1</a:t>
            </a:r>
            <a:r>
              <a:rPr lang="en-US" altLang="zh-CN" sz="2400" dirty="0">
                <a:latin typeface="Arial Narrow" panose="020B0606020202030204" pitchFamily="34" charset="0"/>
              </a:rPr>
              <a:t>.</a:t>
            </a:r>
          </a:p>
          <a:p>
            <a:pPr lvl="8"/>
            <a:r>
              <a:rPr lang="zh-CN" altLang="en-US" sz="2400" dirty="0">
                <a:solidFill>
                  <a:srgbClr val="001581"/>
                </a:solidFill>
                <a:latin typeface="Arial Narrow" panose="020B0606020202030204" pitchFamily="34" charset="0"/>
              </a:rPr>
              <a:t>若不存在国际贸易，图中供给曲线的非常规斜率就不重要了</a:t>
            </a:r>
            <a:r>
              <a:rPr lang="zh-CN" altLang="en-US" sz="2400" dirty="0">
                <a:solidFill>
                  <a:srgbClr val="C00000"/>
                </a:solidFill>
                <a:latin typeface="Arial Narrow" panose="020B0606020202030204" pitchFamily="34" charset="0"/>
              </a:rPr>
              <a:t>。</a:t>
            </a:r>
            <a:endParaRPr lang="en-US" altLang="zh-CN" sz="2400" dirty="0">
              <a:solidFill>
                <a:srgbClr val="C00000"/>
              </a:solidFill>
              <a:latin typeface="Arial Narrow" panose="020B0606020202030204" pitchFamily="34" charset="0"/>
            </a:endParaRPr>
          </a:p>
          <a:p>
            <a:pPr lvl="8"/>
            <a:r>
              <a:rPr lang="en-US" altLang="zh-CN" sz="2400" dirty="0">
                <a:solidFill>
                  <a:srgbClr val="C00000"/>
                </a:solidFill>
                <a:latin typeface="Arial Narrow" panose="020B0606020202030204" pitchFamily="34" charset="0"/>
                <a:sym typeface="Wingdings" panose="05000000000000000000" pitchFamily="2" charset="2"/>
              </a:rPr>
              <a:t></a:t>
            </a:r>
            <a:r>
              <a:rPr lang="zh-CN" altLang="en-US" sz="2400" dirty="0">
                <a:solidFill>
                  <a:srgbClr val="C00000"/>
                </a:solidFill>
                <a:latin typeface="Arial Narrow" panose="020B0606020202030204" pitchFamily="34" charset="0"/>
              </a:rPr>
              <a:t>然而国际贸易是普遍性现象时，外部规模经济</a:t>
            </a:r>
            <a:r>
              <a:rPr lang="zh-CN" altLang="en-US" sz="2400" dirty="0">
                <a:solidFill>
                  <a:schemeClr val="bg2">
                    <a:lumMod val="60000"/>
                    <a:lumOff val="40000"/>
                  </a:schemeClr>
                </a:solidFill>
                <a:latin typeface="Arial Narrow" panose="020B0606020202030204" pitchFamily="34" charset="0"/>
              </a:rPr>
              <a:t>对我们对国际贸易因果关系的看法</a:t>
            </a:r>
            <a:r>
              <a:rPr lang="zh-CN" altLang="en-US" sz="2400" dirty="0">
                <a:solidFill>
                  <a:srgbClr val="C00000"/>
                </a:solidFill>
                <a:latin typeface="Arial Narrow" panose="020B0606020202030204" pitchFamily="34" charset="0"/>
              </a:rPr>
              <a:t>产生了巨大的影响。</a:t>
            </a:r>
            <a:endParaRPr lang="en-US" sz="2400" dirty="0">
              <a:solidFill>
                <a:srgbClr val="C00000"/>
              </a:solidFill>
              <a:latin typeface="Arial Narrow" panose="020B0606020202030204" pitchFamily="34" charset="0"/>
            </a:endParaRPr>
          </a:p>
        </p:txBody>
      </p:sp>
      <p:sp>
        <p:nvSpPr>
          <p:cNvPr id="6" name="Title 1"/>
          <p:cNvSpPr txBox="1">
            <a:spLocks/>
          </p:cNvSpPr>
          <p:nvPr/>
        </p:nvSpPr>
        <p:spPr>
          <a:xfrm>
            <a:off x="425116" y="6061956"/>
            <a:ext cx="3330526" cy="620491"/>
          </a:xfrm>
          <a:prstGeom prst="rect">
            <a:avLst/>
          </a:prstGeom>
          <a:solidFill>
            <a:schemeClr val="bg1"/>
          </a:solidFill>
        </p:spPr>
        <p:txBody>
          <a:bodyPr vert="horz" lIns="0" tIns="0" rIns="0" bIns="0" rtlCol="0" anchor="ctr" anchorCtr="0">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zh-CN" altLang="en-US" sz="2000" dirty="0"/>
              <a:t>图</a:t>
            </a:r>
            <a:r>
              <a:rPr lang="en-US" altLang="en-US" sz="2000" dirty="0"/>
              <a:t> 7.1 </a:t>
            </a:r>
            <a:r>
              <a:rPr lang="zh-CN" altLang="en-US" sz="2000" dirty="0"/>
              <a:t>外部经济与市场均衡</a:t>
            </a:r>
            <a:endParaRPr lang="en-IN" sz="2000" b="0" dirty="0"/>
          </a:p>
        </p:txBody>
      </p:sp>
      <p:pic>
        <p:nvPicPr>
          <p:cNvPr id="7" name="Picture 4" descr="A graph plots price, cost per widget versus the quantity of widgets produced, demanded. The Ay C, average cost, curve is falls with decreasing steepness to almost flat, or forward-falling. It intersects the steeply falling D curve, a line, at point 1, where x = Q sub 1 and y = P sub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929" y="2444591"/>
            <a:ext cx="3886200" cy="3577546"/>
          </a:xfrm>
          <a:prstGeom prst="rect">
            <a:avLst/>
          </a:prstGeom>
        </p:spPr>
      </p:pic>
      <p:sp>
        <p:nvSpPr>
          <p:cNvPr id="8" name="椭圆 7"/>
          <p:cNvSpPr/>
          <p:nvPr/>
        </p:nvSpPr>
        <p:spPr>
          <a:xfrm>
            <a:off x="3276600" y="4495800"/>
            <a:ext cx="609600" cy="6858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134907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4. </a:t>
            </a:r>
            <a:r>
              <a:rPr lang="zh-CN" altLang="en-US" sz="3600" dirty="0"/>
              <a:t>外部经济和国际贸易</a:t>
            </a:r>
            <a:endParaRPr lang="en-IN" sz="2000" b="0" dirty="0"/>
          </a:p>
        </p:txBody>
      </p:sp>
      <p:sp>
        <p:nvSpPr>
          <p:cNvPr id="4" name="Content Placeholder 3"/>
          <p:cNvSpPr>
            <a:spLocks noGrp="1"/>
          </p:cNvSpPr>
          <p:nvPr>
            <p:ph idx="1"/>
          </p:nvPr>
        </p:nvSpPr>
        <p:spPr>
          <a:xfrm>
            <a:off x="457200" y="1600200"/>
            <a:ext cx="8077200" cy="4114799"/>
          </a:xfrm>
        </p:spPr>
        <p:txBody>
          <a:bodyPr/>
          <a:lstStyle/>
          <a:p>
            <a:r>
              <a:rPr lang="zh-CN" altLang="en-US" sz="2800" b="1" dirty="0">
                <a:solidFill>
                  <a:srgbClr val="001581"/>
                </a:solidFill>
              </a:rPr>
              <a:t>外部经济、产出与价格</a:t>
            </a:r>
            <a:endParaRPr lang="en-US" altLang="zh-CN" sz="2800" b="1" dirty="0">
              <a:solidFill>
                <a:srgbClr val="001581"/>
              </a:solidFill>
            </a:endParaRPr>
          </a:p>
          <a:p>
            <a:r>
              <a:rPr lang="zh-CN" altLang="en-US" sz="2400" dirty="0"/>
              <a:t>假定</a:t>
            </a:r>
            <a:r>
              <a:rPr lang="en-US" altLang="zh-CN" sz="2400" dirty="0"/>
              <a:t>:</a:t>
            </a:r>
          </a:p>
          <a:p>
            <a:r>
              <a:rPr lang="zh-CN" altLang="en-US" sz="2400" dirty="0"/>
              <a:t>两个国家：中国与美国</a:t>
            </a:r>
            <a:endParaRPr lang="en-US" altLang="zh-CN" sz="2400" dirty="0"/>
          </a:p>
          <a:p>
            <a:r>
              <a:rPr lang="zh-CN" altLang="en-US" sz="2400" b="1" dirty="0"/>
              <a:t>纽扣</a:t>
            </a:r>
            <a:r>
              <a:rPr lang="zh-CN" altLang="en-US" sz="2400" dirty="0"/>
              <a:t>的生产适用于</a:t>
            </a:r>
            <a:r>
              <a:rPr lang="zh-CN" altLang="en-US" sz="2400" dirty="0">
                <a:solidFill>
                  <a:srgbClr val="C00000"/>
                </a:solidFill>
              </a:rPr>
              <a:t>外部经济</a:t>
            </a:r>
            <a:r>
              <a:rPr lang="zh-CN" altLang="en-US" sz="2400" dirty="0"/>
              <a:t>，这导致每个国家纽扣的</a:t>
            </a:r>
            <a:r>
              <a:rPr lang="zh-CN" altLang="en-US" sz="2400" i="1" dirty="0">
                <a:solidFill>
                  <a:srgbClr val="C00000"/>
                </a:solidFill>
              </a:rPr>
              <a:t>供应曲线向下倾斜</a:t>
            </a:r>
            <a:r>
              <a:rPr lang="zh-CN" altLang="en-US" sz="2400" dirty="0"/>
              <a:t>。</a:t>
            </a:r>
            <a:endParaRPr lang="en-US" altLang="zh-CN" sz="2400" dirty="0"/>
          </a:p>
          <a:p>
            <a:r>
              <a:rPr lang="zh-CN" altLang="en-US" sz="2400" dirty="0"/>
              <a:t>假设在没有贸易的情况下，中国纽扣价格低于美国纽扣价格 </a:t>
            </a:r>
            <a:r>
              <a:rPr lang="en-US" altLang="zh-CN" sz="2400" dirty="0"/>
              <a:t>(</a:t>
            </a:r>
            <a:r>
              <a:rPr lang="en-US" altLang="zh-CN" sz="2400" i="1" dirty="0">
                <a:solidFill>
                  <a:srgbClr val="C00000"/>
                </a:solidFill>
              </a:rPr>
              <a:t>P</a:t>
            </a:r>
            <a:r>
              <a:rPr lang="en-US" altLang="zh-CN" sz="2400" baseline="-25000" dirty="0">
                <a:solidFill>
                  <a:srgbClr val="C00000"/>
                </a:solidFill>
              </a:rPr>
              <a:t>CHINA</a:t>
            </a:r>
            <a:r>
              <a:rPr lang="en-US" altLang="zh-CN" sz="2400" dirty="0">
                <a:solidFill>
                  <a:srgbClr val="C00000"/>
                </a:solidFill>
              </a:rPr>
              <a:t>&lt;</a:t>
            </a:r>
            <a:r>
              <a:rPr lang="en-US" altLang="zh-CN" sz="2400" i="1" dirty="0">
                <a:solidFill>
                  <a:srgbClr val="C00000"/>
                </a:solidFill>
              </a:rPr>
              <a:t>P</a:t>
            </a:r>
            <a:r>
              <a:rPr lang="en-US" altLang="zh-CN" sz="2400" baseline="-25000" dirty="0">
                <a:solidFill>
                  <a:srgbClr val="C00000"/>
                </a:solidFill>
              </a:rPr>
              <a:t>US</a:t>
            </a:r>
            <a:r>
              <a:rPr lang="en-US" sz="2400" dirty="0"/>
              <a:t>)</a:t>
            </a:r>
          </a:p>
        </p:txBody>
      </p:sp>
    </p:spTree>
    <p:extLst>
      <p:ext uri="{BB962C8B-B14F-4D97-AF65-F5344CB8AC3E}">
        <p14:creationId xmlns:p14="http://schemas.microsoft.com/office/powerpoint/2010/main" val="413957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622828"/>
          </a:xfrm>
        </p:spPr>
        <p:txBody>
          <a:bodyPr/>
          <a:lstStyle/>
          <a:p>
            <a:r>
              <a:rPr lang="zh-CN" altLang="en-US" sz="3200" dirty="0"/>
              <a:t>图</a:t>
            </a:r>
            <a:r>
              <a:rPr lang="en-US" altLang="en-US" sz="3200" dirty="0"/>
              <a:t> 7.2 </a:t>
            </a:r>
            <a:r>
              <a:rPr lang="zh-CN" altLang="en-US" sz="3200" dirty="0">
                <a:solidFill>
                  <a:srgbClr val="FF0000"/>
                </a:solidFill>
              </a:rPr>
              <a:t>贸易前</a:t>
            </a:r>
            <a:r>
              <a:rPr lang="zh-CN" altLang="en-US" sz="3200" dirty="0"/>
              <a:t>的外部经济</a:t>
            </a:r>
            <a:endParaRPr lang="en-IN" sz="3200" b="0" dirty="0"/>
          </a:p>
        </p:txBody>
      </p:sp>
      <p:sp>
        <p:nvSpPr>
          <p:cNvPr id="4" name="Content Placeholder 3"/>
          <p:cNvSpPr>
            <a:spLocks noGrp="1"/>
          </p:cNvSpPr>
          <p:nvPr>
            <p:ph idx="1"/>
          </p:nvPr>
        </p:nvSpPr>
        <p:spPr>
          <a:xfrm>
            <a:off x="2438400" y="1752600"/>
            <a:ext cx="2362200" cy="838200"/>
          </a:xfrm>
        </p:spPr>
        <p:txBody>
          <a:bodyPr/>
          <a:lstStyle/>
          <a:p>
            <a:r>
              <a:rPr lang="zh-CN" altLang="en-US" sz="2000" dirty="0"/>
              <a:t>在有贸易时 </a:t>
            </a:r>
            <a:r>
              <a:rPr lang="en-US" sz="2000" dirty="0"/>
              <a:t> </a:t>
            </a:r>
            <a:r>
              <a:rPr lang="en-US" sz="2000" i="1" dirty="0"/>
              <a:t>P</a:t>
            </a:r>
            <a:r>
              <a:rPr lang="en-US" sz="2000" baseline="-25000" dirty="0"/>
              <a:t>CHINA</a:t>
            </a:r>
            <a:r>
              <a:rPr lang="en-US" sz="2000" dirty="0"/>
              <a:t>,&lt; </a:t>
            </a:r>
            <a:r>
              <a:rPr lang="en-US" sz="2000" i="1" dirty="0"/>
              <a:t>P</a:t>
            </a:r>
            <a:r>
              <a:rPr lang="en-US" sz="2000" baseline="-25000" dirty="0"/>
              <a:t>US</a:t>
            </a:r>
            <a:r>
              <a:rPr lang="en-US" sz="2000" dirty="0"/>
              <a:t>.</a:t>
            </a:r>
          </a:p>
        </p:txBody>
      </p:sp>
      <p:pic>
        <p:nvPicPr>
          <p:cNvPr id="6" name="Picture 5" descr="2 graphs of the price of buttons in China and the U S.  The first graph plots price, cost per button versus Chinese button production and consumption. A forward falling Ay C China curve intersects a steeply falling D China curve at y = P China. The second graph plots price, cost per button versus U S button production and consumption. A forward falling Ay C U S curve intersects a steeply falling D U S curve at y = P U S. The intersection point is higher than the intersection point for China in the first grap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2945" y="1055120"/>
            <a:ext cx="8257656" cy="4507480"/>
          </a:xfrm>
          <a:prstGeom prst="rect">
            <a:avLst/>
          </a:prstGeom>
        </p:spPr>
      </p:pic>
      <p:sp>
        <p:nvSpPr>
          <p:cNvPr id="3" name="矩形 2"/>
          <p:cNvSpPr/>
          <p:nvPr/>
        </p:nvSpPr>
        <p:spPr>
          <a:xfrm>
            <a:off x="320288" y="5715000"/>
            <a:ext cx="8410055" cy="707886"/>
          </a:xfrm>
          <a:prstGeom prst="rect">
            <a:avLst/>
          </a:prstGeom>
          <a:solidFill>
            <a:schemeClr val="bg1"/>
          </a:solidFill>
        </p:spPr>
        <p:txBody>
          <a:bodyPr wrap="square">
            <a:spAutoFit/>
          </a:bodyPr>
          <a:lstStyle/>
          <a:p>
            <a:pPr marL="342900" indent="-342900">
              <a:buFont typeface="Arial" panose="020B0604020202020204" pitchFamily="34" charset="0"/>
              <a:buChar char="•"/>
            </a:pPr>
            <a:r>
              <a:rPr lang="zh-CN" altLang="en-US" sz="2000" dirty="0"/>
              <a:t>在国际贸易之前，每个国家的均衡价格和产出将处于国内供应曲线与国内需求曲线相交的点。</a:t>
            </a:r>
            <a:endParaRPr lang="en-US" altLang="en-US" sz="2000" dirty="0"/>
          </a:p>
        </p:txBody>
      </p:sp>
    </p:spTree>
    <p:extLst>
      <p:ext uri="{BB962C8B-B14F-4D97-AF65-F5344CB8AC3E}">
        <p14:creationId xmlns:p14="http://schemas.microsoft.com/office/powerpoint/2010/main" val="4181429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927628"/>
          </a:xfrm>
        </p:spPr>
        <p:txBody>
          <a:bodyPr/>
          <a:lstStyle/>
          <a:p>
            <a:r>
              <a:rPr lang="zh-CN" altLang="en-US" sz="3600" b="1" dirty="0">
                <a:solidFill>
                  <a:srgbClr val="001581"/>
                </a:solidFill>
              </a:rPr>
              <a:t>外部经济、产出与价格</a:t>
            </a:r>
            <a:r>
              <a:rPr lang="en-US" altLang="en-US" sz="2000" b="0" dirty="0"/>
              <a:t>(1 of 3)</a:t>
            </a:r>
            <a:endParaRPr lang="en-IN" sz="2000" b="0" dirty="0"/>
          </a:p>
        </p:txBody>
      </p:sp>
      <p:sp>
        <p:nvSpPr>
          <p:cNvPr id="4" name="Content Placeholder 3"/>
          <p:cNvSpPr>
            <a:spLocks noGrp="1"/>
          </p:cNvSpPr>
          <p:nvPr>
            <p:ph idx="1"/>
          </p:nvPr>
        </p:nvSpPr>
        <p:spPr>
          <a:xfrm>
            <a:off x="457200" y="1600200"/>
            <a:ext cx="8229600" cy="4419600"/>
          </a:xfrm>
        </p:spPr>
        <p:txBody>
          <a:bodyPr/>
          <a:lstStyle/>
          <a:p>
            <a:r>
              <a:rPr lang="zh-CN" altLang="en-US" sz="2400" dirty="0"/>
              <a:t>开展纽扣贸易会发生什么</a:t>
            </a:r>
            <a:r>
              <a:rPr lang="en-US" altLang="zh-CN" sz="2400" dirty="0"/>
              <a:t>?</a:t>
            </a:r>
            <a:endParaRPr lang="en-US" altLang="en-US" sz="2400" dirty="0"/>
          </a:p>
          <a:p>
            <a:r>
              <a:rPr lang="en-US" altLang="en-US" sz="2400" dirty="0"/>
              <a:t>A. </a:t>
            </a:r>
            <a:r>
              <a:rPr lang="zh-CN" altLang="en-US" sz="2400" dirty="0"/>
              <a:t>中国纽扣产业会扩张，而美国纽扣产业会收缩</a:t>
            </a:r>
            <a:endParaRPr lang="en-US" altLang="en-US" sz="2400" dirty="0"/>
          </a:p>
          <a:p>
            <a:r>
              <a:rPr lang="en-US" altLang="en-US" sz="2400" dirty="0"/>
              <a:t>B. </a:t>
            </a:r>
            <a:r>
              <a:rPr lang="zh-CN" altLang="en-US" sz="2400" dirty="0"/>
              <a:t>这个过程会自我强化</a:t>
            </a:r>
            <a:r>
              <a:rPr lang="en-US" altLang="zh-CN" sz="2400" dirty="0"/>
              <a:t>: </a:t>
            </a:r>
            <a:r>
              <a:rPr lang="en-US" altLang="en-US" sz="2400" dirty="0"/>
              <a:t> </a:t>
            </a:r>
            <a:r>
              <a:rPr lang="en-US" altLang="en-US" sz="2400" dirty="0">
                <a:sym typeface="Wingdings" panose="05000000000000000000" pitchFamily="2" charset="2"/>
              </a:rPr>
              <a:t> </a:t>
            </a:r>
          </a:p>
          <a:p>
            <a:pPr lvl="1"/>
            <a:r>
              <a:rPr lang="zh-CN" altLang="en-US" sz="2400" dirty="0">
                <a:latin typeface="华文仿宋" panose="02010600040101010101" pitchFamily="2" charset="-122"/>
                <a:ea typeface="华文仿宋" panose="02010600040101010101" pitchFamily="2" charset="-122"/>
              </a:rPr>
              <a:t>当中国产出增加，成本会大大下降；而随着美国产出下降，其成本会上升</a:t>
            </a:r>
            <a:endParaRPr lang="en-US" altLang="en-US" sz="2400" dirty="0">
              <a:latin typeface="华文仿宋" panose="02010600040101010101" pitchFamily="2" charset="-122"/>
              <a:ea typeface="华文仿宋" panose="02010600040101010101" pitchFamily="2" charset="-122"/>
            </a:endParaRPr>
          </a:p>
          <a:p>
            <a:pPr lvl="1"/>
            <a:r>
              <a:rPr lang="en-US" altLang="zh-CN" sz="2400" i="1" dirty="0">
                <a:latin typeface="华文仿宋" panose="02010600040101010101" pitchFamily="2" charset="-122"/>
                <a:ea typeface="华文仿宋" panose="02010600040101010101" pitchFamily="2" charset="-122"/>
                <a:sym typeface="Wingdings" panose="05000000000000000000" pitchFamily="2" charset="2"/>
              </a:rPr>
              <a:t> </a:t>
            </a:r>
            <a:r>
              <a:rPr lang="en-US" altLang="zh-CN" sz="2400" i="1" dirty="0">
                <a:latin typeface="华文仿宋" panose="02010600040101010101" pitchFamily="2" charset="-122"/>
                <a:ea typeface="华文仿宋" panose="02010600040101010101" pitchFamily="2" charset="-122"/>
              </a:rPr>
              <a:t>P</a:t>
            </a:r>
            <a:r>
              <a:rPr lang="en-US" altLang="zh-CN" sz="2400" baseline="-25000" dirty="0">
                <a:latin typeface="华文仿宋" panose="02010600040101010101" pitchFamily="2" charset="-122"/>
                <a:ea typeface="华文仿宋" panose="02010600040101010101" pitchFamily="2" charset="-122"/>
              </a:rPr>
              <a:t>CHINA</a:t>
            </a:r>
            <a:r>
              <a:rPr lang="en-US" altLang="zh-CN" sz="2400" dirty="0">
                <a:latin typeface="华文仿宋" panose="02010600040101010101" pitchFamily="2" charset="-122"/>
                <a:ea typeface="华文仿宋" panose="02010600040101010101" pitchFamily="2" charset="-122"/>
              </a:rPr>
              <a:t>&lt;&lt; </a:t>
            </a:r>
            <a:r>
              <a:rPr lang="en-US" altLang="zh-CN" sz="2400" i="1" dirty="0">
                <a:latin typeface="华文仿宋" panose="02010600040101010101" pitchFamily="2" charset="-122"/>
                <a:ea typeface="华文仿宋" panose="02010600040101010101" pitchFamily="2" charset="-122"/>
              </a:rPr>
              <a:t>P</a:t>
            </a:r>
            <a:r>
              <a:rPr lang="en-US" altLang="zh-CN" sz="2400" baseline="-25000" dirty="0">
                <a:latin typeface="华文仿宋" panose="02010600040101010101" pitchFamily="2" charset="-122"/>
                <a:ea typeface="华文仿宋" panose="02010600040101010101" pitchFamily="2" charset="-122"/>
              </a:rPr>
              <a:t>US</a:t>
            </a:r>
            <a:r>
              <a:rPr lang="en-US" altLang="zh-CN" sz="2400" dirty="0">
                <a:latin typeface="华文仿宋" panose="02010600040101010101" pitchFamily="2" charset="-122"/>
                <a:ea typeface="华文仿宋" panose="02010600040101010101" pitchFamily="2" charset="-122"/>
              </a:rPr>
              <a:t> </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a:latin typeface="华文仿宋" panose="02010600040101010101" pitchFamily="2" charset="-122"/>
                <a:ea typeface="华文仿宋" panose="02010600040101010101" pitchFamily="2" charset="-122"/>
                <a:sym typeface="Wingdings" panose="05000000000000000000" pitchFamily="2" charset="2"/>
              </a:rPr>
              <a:t>中国将出口越来越多的纽扣 </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 …</a:t>
            </a:r>
            <a:endParaRPr lang="en-US" altLang="en-US" sz="2400" dirty="0">
              <a:latin typeface="华文仿宋" panose="02010600040101010101" pitchFamily="2" charset="-122"/>
              <a:ea typeface="华文仿宋" panose="02010600040101010101" pitchFamily="2" charset="-122"/>
            </a:endParaRPr>
          </a:p>
          <a:p>
            <a:r>
              <a:rPr lang="en-US" altLang="en-US" sz="2400" dirty="0"/>
              <a:t>C. </a:t>
            </a:r>
            <a:r>
              <a:rPr lang="zh-CN" altLang="en-US" sz="2400" dirty="0"/>
              <a:t>最后，所有纽扣生产都将集中在中国。</a:t>
            </a:r>
            <a:endParaRPr lang="en-US" sz="2400" dirty="0"/>
          </a:p>
        </p:txBody>
      </p:sp>
    </p:spTree>
    <p:extLst>
      <p:ext uri="{BB962C8B-B14F-4D97-AF65-F5344CB8AC3E}">
        <p14:creationId xmlns:p14="http://schemas.microsoft.com/office/powerpoint/2010/main" val="172320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学习目标</a:t>
            </a:r>
            <a:endParaRPr lang="en-IN" sz="3600" dirty="0"/>
          </a:p>
        </p:txBody>
      </p:sp>
      <p:sp>
        <p:nvSpPr>
          <p:cNvPr id="3" name="Content Placeholder 2"/>
          <p:cNvSpPr>
            <a:spLocks noGrp="1"/>
          </p:cNvSpPr>
          <p:nvPr>
            <p:ph idx="1"/>
          </p:nvPr>
        </p:nvSpPr>
        <p:spPr>
          <a:xfrm>
            <a:off x="762000" y="1752600"/>
            <a:ext cx="7772400" cy="4114800"/>
          </a:xfrm>
        </p:spPr>
        <p:txBody>
          <a:bodyPr/>
          <a:lstStyle/>
          <a:p>
            <a:pPr marL="514350" indent="-514350">
              <a:buNone/>
            </a:pPr>
            <a:r>
              <a:rPr lang="en-US" sz="2400" b="1" dirty="0">
                <a:solidFill>
                  <a:schemeClr val="bg2"/>
                </a:solidFill>
              </a:rPr>
              <a:t>7.1 </a:t>
            </a:r>
            <a:r>
              <a:rPr lang="zh-CN" altLang="en-US" sz="2400" dirty="0"/>
              <a:t>认识规模报酬递增导致国际贸易的原因</a:t>
            </a:r>
            <a:endParaRPr lang="en-US" sz="2400" dirty="0"/>
          </a:p>
          <a:p>
            <a:pPr marL="514350" indent="-514350">
              <a:buNone/>
            </a:pPr>
            <a:r>
              <a:rPr lang="en-US" sz="2400" b="1" dirty="0">
                <a:solidFill>
                  <a:srgbClr val="007FA3"/>
                </a:solidFill>
                <a:ea typeface="Verdana" panose="020B0604030504040204" pitchFamily="34" charset="0"/>
                <a:cs typeface="Verdana" panose="020B0604030504040204" pitchFamily="34" charset="0"/>
              </a:rPr>
              <a:t>7.2 </a:t>
            </a:r>
            <a:r>
              <a:rPr lang="zh-CN" altLang="en-US" sz="2400" dirty="0"/>
              <a:t>理解内部规模经济与外部规模经济的区别</a:t>
            </a:r>
            <a:endParaRPr lang="en-US" sz="2400" dirty="0"/>
          </a:p>
          <a:p>
            <a:pPr marL="514350" indent="-514350">
              <a:buNone/>
            </a:pPr>
            <a:r>
              <a:rPr lang="en-US" sz="2400" b="1" dirty="0">
                <a:solidFill>
                  <a:srgbClr val="007FA3"/>
                </a:solidFill>
                <a:ea typeface="Verdana" panose="020B0604030504040204" pitchFamily="34" charset="0"/>
                <a:cs typeface="Verdana" panose="020B0604030504040204" pitchFamily="34" charset="0"/>
              </a:rPr>
              <a:t>7.3 </a:t>
            </a:r>
            <a:r>
              <a:rPr lang="zh-CN" altLang="en-US" sz="2400" dirty="0"/>
              <a:t>讨论外部规模经济的来源</a:t>
            </a:r>
            <a:endParaRPr lang="en-US" sz="2400" dirty="0"/>
          </a:p>
          <a:p>
            <a:pPr marL="514350" indent="-514350">
              <a:buNone/>
            </a:pPr>
            <a:r>
              <a:rPr lang="en-US" sz="2400" b="1" dirty="0">
                <a:solidFill>
                  <a:srgbClr val="007FA3"/>
                </a:solidFill>
                <a:ea typeface="Verdana" panose="020B0604030504040204" pitchFamily="34" charset="0"/>
                <a:cs typeface="Verdana" panose="020B0604030504040204" pitchFamily="34" charset="0"/>
              </a:rPr>
              <a:t>7.4 </a:t>
            </a:r>
            <a:r>
              <a:rPr lang="zh-CN" altLang="en-US" sz="2400" dirty="0"/>
              <a:t>讨论经济外部性的地位及知识外溢对比较优势及贸易模式的影响</a:t>
            </a:r>
            <a:endParaRPr lang="en-US" sz="2400" dirty="0"/>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083750-F8F5-DFA6-A562-1D6063581C60}"/>
              </a:ext>
            </a:extLst>
          </p:cNvPr>
          <p:cNvSpPr>
            <a:spLocks noGrp="1"/>
          </p:cNvSpPr>
          <p:nvPr>
            <p:ph type="title"/>
          </p:nvPr>
        </p:nvSpPr>
        <p:spPr>
          <a:xfrm>
            <a:off x="457200" y="215372"/>
            <a:ext cx="8458200" cy="927628"/>
          </a:xfrm>
        </p:spPr>
        <p:txBody>
          <a:bodyPr/>
          <a:lstStyle/>
          <a:p>
            <a:r>
              <a:rPr lang="zh-CN" altLang="en-US" sz="3600" b="1" dirty="0">
                <a:solidFill>
                  <a:srgbClr val="001581"/>
                </a:solidFill>
              </a:rPr>
              <a:t>外部经济、产出与价格 </a:t>
            </a:r>
            <a:r>
              <a:rPr lang="en-US" altLang="en-US" sz="2000" b="0" dirty="0"/>
              <a:t>(2 of 3)</a:t>
            </a:r>
            <a:endParaRPr lang="en-IN" sz="2000" b="0" dirty="0"/>
          </a:p>
        </p:txBody>
      </p:sp>
      <p:sp>
        <p:nvSpPr>
          <p:cNvPr id="4" name="Content Placeholder 3"/>
          <p:cNvSpPr>
            <a:spLocks noGrp="1"/>
          </p:cNvSpPr>
          <p:nvPr>
            <p:ph idx="1"/>
          </p:nvPr>
        </p:nvSpPr>
        <p:spPr>
          <a:xfrm>
            <a:off x="457200" y="1447800"/>
            <a:ext cx="8305800" cy="4495800"/>
          </a:xfrm>
        </p:spPr>
        <p:txBody>
          <a:bodyPr/>
          <a:lstStyle/>
          <a:p>
            <a:r>
              <a:rPr lang="zh-CN" altLang="en-US" sz="2400" b="1" dirty="0">
                <a:latin typeface="+mn-ea"/>
              </a:rPr>
              <a:t>生产的集中会如何影响价格呢</a:t>
            </a:r>
            <a:r>
              <a:rPr lang="en-US" altLang="zh-CN" sz="2400" b="1" dirty="0">
                <a:latin typeface="+mn-ea"/>
              </a:rPr>
              <a:t>?</a:t>
            </a:r>
          </a:p>
          <a:p>
            <a:r>
              <a:rPr lang="zh-CN" altLang="en-US" sz="2400" dirty="0">
                <a:latin typeface="+mn-ea"/>
              </a:rPr>
              <a:t>贸易前中国纽扣的价格低于美国</a:t>
            </a:r>
            <a:endParaRPr lang="en-US" altLang="zh-CN" sz="2400" dirty="0">
              <a:latin typeface="+mn-ea"/>
            </a:endParaRPr>
          </a:p>
          <a:p>
            <a:pPr eaLnBrk="1" hangingPunct="1">
              <a:spcBef>
                <a:spcPts val="600"/>
              </a:spcBef>
            </a:pPr>
            <a:r>
              <a:rPr lang="zh-CN" altLang="en-US" sz="2400" dirty="0">
                <a:latin typeface="+mn-ea"/>
              </a:rPr>
              <a:t>贸易之后，因为中国供给曲线向前下倾斜，贸易之后的产量增加导致纽扣</a:t>
            </a:r>
            <a:r>
              <a:rPr lang="zh-CN" altLang="en-US" sz="2400" dirty="0">
                <a:solidFill>
                  <a:srgbClr val="FF0000"/>
                </a:solidFill>
                <a:latin typeface="+mn-ea"/>
              </a:rPr>
              <a:t>价格进一步下降</a:t>
            </a:r>
            <a:r>
              <a:rPr lang="zh-CN" altLang="en-US" sz="2400" dirty="0">
                <a:latin typeface="+mn-ea"/>
              </a:rPr>
              <a:t>。</a:t>
            </a:r>
            <a:endParaRPr lang="en-US" altLang="en-US" sz="2400" dirty="0">
              <a:latin typeface="+mn-ea"/>
            </a:endParaRPr>
          </a:p>
          <a:p>
            <a:r>
              <a:rPr lang="en-US" altLang="en-US" sz="2400" b="1" dirty="0">
                <a:solidFill>
                  <a:srgbClr val="001581"/>
                </a:solidFill>
                <a:latin typeface="+mn-ea"/>
                <a:sym typeface="Wingdings" panose="05000000000000000000" pitchFamily="2" charset="2"/>
              </a:rPr>
              <a:t></a:t>
            </a:r>
            <a:r>
              <a:rPr lang="zh-CN" altLang="en-US" sz="2400" b="1" dirty="0">
                <a:solidFill>
                  <a:srgbClr val="001581"/>
                </a:solidFill>
                <a:latin typeface="+mn-ea"/>
              </a:rPr>
              <a:t>贸易导致的国际价格甚至低于贸易前任一国的价格</a:t>
            </a:r>
            <a:r>
              <a:rPr lang="en-US" altLang="en-US" sz="2400" b="1" dirty="0">
                <a:solidFill>
                  <a:srgbClr val="001581"/>
                </a:solidFill>
                <a:latin typeface="+mn-ea"/>
              </a:rPr>
              <a:t>!</a:t>
            </a:r>
          </a:p>
        </p:txBody>
      </p:sp>
    </p:spTree>
    <p:extLst>
      <p:ext uri="{BB962C8B-B14F-4D97-AF65-F5344CB8AC3E}">
        <p14:creationId xmlns:p14="http://schemas.microsoft.com/office/powerpoint/2010/main" val="3297115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01000" cy="546628"/>
          </a:xfrm>
        </p:spPr>
        <p:txBody>
          <a:bodyPr/>
          <a:lstStyle/>
          <a:p>
            <a:r>
              <a:rPr lang="zh-CN" altLang="en-US" sz="3600" dirty="0"/>
              <a:t>图</a:t>
            </a:r>
            <a:r>
              <a:rPr lang="en-US" altLang="en-US" sz="3600" dirty="0"/>
              <a:t>7.3 </a:t>
            </a:r>
            <a:r>
              <a:rPr lang="zh-CN" altLang="en-US" sz="3600" dirty="0"/>
              <a:t>贸易与价格</a:t>
            </a:r>
            <a:endParaRPr lang="en-IN" sz="2000" b="0" dirty="0"/>
          </a:p>
        </p:txBody>
      </p:sp>
      <p:pic>
        <p:nvPicPr>
          <p:cNvPr id="3" name="Picture 2" descr="A graph shows price, cost per button versus the quantity of buttons produced, demanded. Curve D China intersects the curve for Ay C China at (Q sub 1, P sub 1). Curve D world intersects the curve for Ay C China at (Q sub 2, P sub 2). The intersection for D world is lower and to the right of the intersection for D China."/>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219200"/>
            <a:ext cx="5612383" cy="5486400"/>
          </a:xfrm>
          <a:prstGeom prst="rect">
            <a:avLst/>
          </a:prstGeom>
        </p:spPr>
      </p:pic>
      <p:sp>
        <p:nvSpPr>
          <p:cNvPr id="5" name="右箭头 4"/>
          <p:cNvSpPr/>
          <p:nvPr/>
        </p:nvSpPr>
        <p:spPr>
          <a:xfrm>
            <a:off x="2133600" y="2819400"/>
            <a:ext cx="914400" cy="381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4" name="Content Placeholder 3"/>
          <p:cNvSpPr>
            <a:spLocks noGrp="1"/>
          </p:cNvSpPr>
          <p:nvPr>
            <p:ph idx="1"/>
          </p:nvPr>
        </p:nvSpPr>
        <p:spPr>
          <a:xfrm>
            <a:off x="4114800" y="1885666"/>
            <a:ext cx="4800600" cy="2991134"/>
          </a:xfrm>
        </p:spPr>
        <p:txBody>
          <a:bodyPr/>
          <a:lstStyle/>
          <a:p>
            <a:r>
              <a:rPr lang="zh-CN" altLang="en-US" sz="2200" dirty="0"/>
              <a:t>贸易之后，中国将</a:t>
            </a:r>
            <a:r>
              <a:rPr lang="zh-CN" altLang="en-US" sz="2200" dirty="0">
                <a:solidFill>
                  <a:srgbClr val="99008C"/>
                </a:solidFill>
              </a:rPr>
              <a:t>为世界市场生产</a:t>
            </a:r>
            <a:r>
              <a:rPr lang="zh-CN" altLang="en-US" sz="2200" dirty="0"/>
              <a:t>纽扣，这既包括中国国内市场，也包括美国市场。</a:t>
            </a:r>
            <a:endParaRPr lang="en-US" sz="2200" dirty="0"/>
          </a:p>
          <a:p>
            <a:pPr lvl="4"/>
            <a:r>
              <a:rPr lang="zh-CN" altLang="en-US" sz="2200" dirty="0">
                <a:solidFill>
                  <a:srgbClr val="FF0000"/>
                </a:solidFill>
              </a:rPr>
              <a:t>产量</a:t>
            </a:r>
            <a:r>
              <a:rPr lang="zh-CN" altLang="en-US" sz="2200" dirty="0"/>
              <a:t>从</a:t>
            </a:r>
            <a:r>
              <a:rPr lang="en-US" altLang="zh-CN" sz="2200" i="1" dirty="0"/>
              <a:t>Q</a:t>
            </a:r>
            <a:r>
              <a:rPr lang="en-US" altLang="zh-CN" sz="2200" baseline="-25000" dirty="0"/>
              <a:t>1</a:t>
            </a:r>
            <a:r>
              <a:rPr lang="zh-CN" altLang="en-US" sz="2200" dirty="0"/>
              <a:t>上升到</a:t>
            </a:r>
            <a:r>
              <a:rPr lang="en-US" altLang="zh-CN" sz="2200" i="1" dirty="0"/>
              <a:t>Q</a:t>
            </a:r>
            <a:r>
              <a:rPr lang="en-US" altLang="zh-CN" sz="2200" baseline="-25000" dirty="0"/>
              <a:t>2</a:t>
            </a:r>
            <a:r>
              <a:rPr lang="zh-CN" altLang="en-US" sz="2200" dirty="0"/>
              <a:t>，</a:t>
            </a:r>
            <a:r>
              <a:rPr lang="zh-CN" altLang="en-US" sz="2200" dirty="0">
                <a:solidFill>
                  <a:srgbClr val="99008C"/>
                </a:solidFill>
              </a:rPr>
              <a:t>导致</a:t>
            </a:r>
            <a:r>
              <a:rPr lang="zh-CN" altLang="en-US" sz="2200" dirty="0"/>
              <a:t>按钮</a:t>
            </a:r>
            <a:r>
              <a:rPr lang="zh-CN" altLang="en-US" sz="2200" dirty="0">
                <a:solidFill>
                  <a:srgbClr val="99008C"/>
                </a:solidFill>
              </a:rPr>
              <a:t>价格</a:t>
            </a:r>
            <a:r>
              <a:rPr lang="zh-CN" altLang="en-US" sz="2200" dirty="0"/>
              <a:t>从</a:t>
            </a:r>
            <a:r>
              <a:rPr lang="en-US" altLang="zh-CN" sz="2200" i="1" dirty="0"/>
              <a:t>P</a:t>
            </a:r>
            <a:r>
              <a:rPr lang="en-US" altLang="zh-CN" sz="2200" baseline="-25000" dirty="0"/>
              <a:t>1</a:t>
            </a:r>
            <a:r>
              <a:rPr lang="en-US" altLang="zh-CN" sz="2200" dirty="0"/>
              <a:t> </a:t>
            </a:r>
            <a:r>
              <a:rPr lang="zh-CN" altLang="en-US" sz="2200" dirty="0">
                <a:solidFill>
                  <a:srgbClr val="99008C"/>
                </a:solidFill>
              </a:rPr>
              <a:t>下降</a:t>
            </a:r>
            <a:r>
              <a:rPr lang="zh-CN" altLang="en-US" sz="2200" dirty="0"/>
              <a:t>到</a:t>
            </a:r>
            <a:r>
              <a:rPr lang="en-US" altLang="zh-CN" sz="2200" i="1" dirty="0"/>
              <a:t>P</a:t>
            </a:r>
            <a:r>
              <a:rPr lang="en-US" altLang="zh-CN" sz="2200" baseline="-25000" dirty="0"/>
              <a:t>2</a:t>
            </a:r>
            <a:r>
              <a:rPr lang="zh-CN" altLang="en-US" sz="2200" dirty="0"/>
              <a:t>，低于贸易前任何一个国家的纽扣价格。</a:t>
            </a:r>
            <a:endParaRPr lang="en-US" sz="2200" dirty="0"/>
          </a:p>
        </p:txBody>
      </p:sp>
    </p:spTree>
    <p:extLst>
      <p:ext uri="{BB962C8B-B14F-4D97-AF65-F5344CB8AC3E}">
        <p14:creationId xmlns:p14="http://schemas.microsoft.com/office/powerpoint/2010/main" val="13195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Buttons in China</a:t>
            </a:r>
            <a:endParaRPr lang="zh-CN" altLang="en-US" dirty="0"/>
          </a:p>
        </p:txBody>
      </p:sp>
      <p:sp>
        <p:nvSpPr>
          <p:cNvPr id="3" name="内容占位符 2"/>
          <p:cNvSpPr>
            <a:spLocks noGrp="1"/>
          </p:cNvSpPr>
          <p:nvPr>
            <p:ph idx="1"/>
          </p:nvPr>
        </p:nvSpPr>
        <p:spPr>
          <a:xfrm>
            <a:off x="379218" y="1385935"/>
            <a:ext cx="8307581" cy="4862465"/>
          </a:xfrm>
        </p:spPr>
        <p:txBody>
          <a:bodyPr/>
          <a:lstStyle/>
          <a:p>
            <a:r>
              <a:rPr lang="zh-CN" altLang="en-US" sz="2400" b="1" dirty="0"/>
              <a:t>中国小城</a:t>
            </a:r>
            <a:r>
              <a:rPr lang="zh-CN" altLang="en-US" sz="2400" b="1" i="0" kern="1200" dirty="0">
                <a:solidFill>
                  <a:schemeClr val="tx1"/>
                </a:solidFill>
                <a:effectLst/>
                <a:latin typeface="+mn-lt"/>
                <a:ea typeface="+mn-ea"/>
                <a:cs typeface="+mn-cs"/>
              </a:rPr>
              <a:t>桥头镇，生产世界上</a:t>
            </a:r>
            <a:r>
              <a:rPr lang="en-US" altLang="zh-CN" sz="2400" b="1" i="0" kern="1200" dirty="0">
                <a:solidFill>
                  <a:schemeClr val="tx1"/>
                </a:solidFill>
                <a:effectLst/>
                <a:latin typeface="+mn-lt"/>
                <a:ea typeface="+mn-ea"/>
                <a:cs typeface="+mn-cs"/>
              </a:rPr>
              <a:t>60%</a:t>
            </a:r>
            <a:r>
              <a:rPr lang="zh-CN" altLang="en-US" sz="2400" b="1" i="0" kern="1200" dirty="0">
                <a:solidFill>
                  <a:schemeClr val="tx1"/>
                </a:solidFill>
                <a:effectLst/>
                <a:latin typeface="+mn-lt"/>
                <a:ea typeface="+mn-ea"/>
                <a:cs typeface="+mn-cs"/>
              </a:rPr>
              <a:t>的纽扣和大部分的拉链</a:t>
            </a:r>
            <a:r>
              <a:rPr lang="zh-CN" altLang="en-US" sz="2400" dirty="0"/>
              <a:t>。</a:t>
            </a:r>
            <a:endParaRPr lang="en-US" altLang="zh-CN" sz="2400" dirty="0"/>
          </a:p>
          <a:p>
            <a:r>
              <a:rPr lang="zh-CN" altLang="en-US" sz="2400" b="0" i="0" kern="1200" dirty="0">
                <a:solidFill>
                  <a:schemeClr val="tx1"/>
                </a:solidFill>
                <a:effectLst/>
                <a:latin typeface="+mn-lt"/>
                <a:ea typeface="+mn-ea"/>
                <a:cs typeface="+mn-cs"/>
              </a:rPr>
              <a:t>浙江省永嘉县</a:t>
            </a:r>
            <a:r>
              <a:rPr lang="zh-CN" altLang="en-US" sz="2400" i="0" kern="1200" dirty="0">
                <a:solidFill>
                  <a:schemeClr val="tx1"/>
                </a:solidFill>
                <a:effectLst/>
                <a:latin typeface="+mn-lt"/>
                <a:ea typeface="+mn-ea"/>
                <a:cs typeface="+mn-cs"/>
              </a:rPr>
              <a:t>桥头镇：</a:t>
            </a:r>
            <a:r>
              <a:rPr lang="zh-CN" altLang="en-US" sz="2400" b="0" i="0" kern="1200" dirty="0">
                <a:solidFill>
                  <a:schemeClr val="tx1"/>
                </a:solidFill>
                <a:effectLst/>
                <a:latin typeface="+mn-lt"/>
                <a:ea typeface="+mn-ea"/>
                <a:cs typeface="+mn-cs"/>
              </a:rPr>
              <a:t>全镇总</a:t>
            </a:r>
            <a:r>
              <a:rPr lang="zh-CN" altLang="en-US" sz="2400" b="0" i="0" u="none" strike="noStrike" kern="1200" dirty="0">
                <a:solidFill>
                  <a:schemeClr val="tx1"/>
                </a:solidFill>
                <a:effectLst/>
                <a:latin typeface="+mn-lt"/>
                <a:ea typeface="+mn-ea"/>
                <a:cs typeface="+mn-cs"/>
              </a:rPr>
              <a:t>面积</a:t>
            </a:r>
            <a:r>
              <a:rPr lang="en-US" altLang="zh-CN" sz="2400" b="0" i="0" kern="1200" dirty="0">
                <a:solidFill>
                  <a:schemeClr val="tx1"/>
                </a:solidFill>
                <a:effectLst/>
                <a:latin typeface="+mn-lt"/>
                <a:ea typeface="+mn-ea"/>
                <a:cs typeface="+mn-cs"/>
              </a:rPr>
              <a:t>90.6</a:t>
            </a:r>
            <a:r>
              <a:rPr lang="zh-CN" altLang="en-US" sz="2400" b="0" i="0" kern="1200" dirty="0">
                <a:solidFill>
                  <a:schemeClr val="tx1"/>
                </a:solidFill>
                <a:effectLst/>
                <a:latin typeface="+mn-lt"/>
                <a:ea typeface="+mn-ea"/>
                <a:cs typeface="+mn-cs"/>
              </a:rPr>
              <a:t>平方公里，总人口逾</a:t>
            </a:r>
            <a:r>
              <a:rPr lang="en-US" altLang="zh-CN" sz="2400" b="0" i="0" kern="1200" dirty="0">
                <a:solidFill>
                  <a:schemeClr val="tx1"/>
                </a:solidFill>
                <a:effectLst/>
                <a:latin typeface="+mn-lt"/>
                <a:ea typeface="+mn-ea"/>
                <a:cs typeface="+mn-cs"/>
              </a:rPr>
              <a:t>10</a:t>
            </a:r>
            <a:r>
              <a:rPr lang="zh-CN" altLang="en-US" sz="2400" b="0" i="0" kern="1200" dirty="0">
                <a:solidFill>
                  <a:schemeClr val="tx1"/>
                </a:solidFill>
                <a:effectLst/>
                <a:latin typeface="+mn-lt"/>
                <a:ea typeface="+mn-ea"/>
                <a:cs typeface="+mn-cs"/>
              </a:rPr>
              <a:t>万（外来</a:t>
            </a:r>
            <a:r>
              <a:rPr lang="en-US" altLang="zh-CN" sz="2400" b="0" i="0" kern="1200" dirty="0">
                <a:solidFill>
                  <a:schemeClr val="tx1"/>
                </a:solidFill>
                <a:effectLst/>
                <a:latin typeface="+mn-lt"/>
                <a:ea typeface="+mn-ea"/>
                <a:cs typeface="+mn-cs"/>
              </a:rPr>
              <a:t>3.5</a:t>
            </a:r>
            <a:r>
              <a:rPr lang="zh-CN" altLang="en-US" sz="2400" dirty="0"/>
              <a:t>万），</a:t>
            </a:r>
            <a:r>
              <a:rPr lang="zh-CN" altLang="en-US" sz="2400" dirty="0">
                <a:solidFill>
                  <a:srgbClr val="FF0000"/>
                </a:solidFill>
              </a:rPr>
              <a:t>钮扣、拉链</a:t>
            </a:r>
            <a:r>
              <a:rPr lang="zh-CN" altLang="en-US" sz="2400" dirty="0"/>
              <a:t>是桥头镇的主导产业，分别占全国的</a:t>
            </a:r>
            <a:r>
              <a:rPr lang="en-US" altLang="zh-CN" sz="2400" dirty="0"/>
              <a:t>80%</a:t>
            </a:r>
            <a:r>
              <a:rPr lang="zh-CN" altLang="en-US" sz="2400" dirty="0"/>
              <a:t>和</a:t>
            </a:r>
            <a:r>
              <a:rPr lang="en-US" altLang="zh-CN" sz="2400" dirty="0"/>
              <a:t>90%</a:t>
            </a:r>
            <a:r>
              <a:rPr lang="zh-CN" altLang="en-US" sz="2400" dirty="0"/>
              <a:t>。</a:t>
            </a:r>
            <a:endParaRPr lang="en-US" altLang="zh-CN" sz="2400" dirty="0"/>
          </a:p>
          <a:p>
            <a:r>
              <a:rPr lang="en-US" altLang="zh-CN" sz="2400" b="0" i="0" kern="1200" dirty="0">
                <a:solidFill>
                  <a:schemeClr val="tx1"/>
                </a:solidFill>
                <a:effectLst/>
                <a:latin typeface="+mn-lt"/>
                <a:ea typeface="+mn-ea"/>
                <a:cs typeface="+mn-cs"/>
              </a:rPr>
              <a:t>2002</a:t>
            </a:r>
            <a:r>
              <a:rPr lang="zh-CN" altLang="en-US" sz="2400" b="0" i="0" kern="1200" dirty="0">
                <a:solidFill>
                  <a:schemeClr val="tx1"/>
                </a:solidFill>
                <a:effectLst/>
                <a:latin typeface="+mn-lt"/>
                <a:ea typeface="+mn-ea"/>
                <a:cs typeface="+mn-cs"/>
              </a:rPr>
              <a:t>年被</a:t>
            </a:r>
            <a:r>
              <a:rPr lang="zh-CN" altLang="en-US" sz="2400" b="0" i="0" u="none" strike="noStrike" kern="1200" dirty="0">
                <a:solidFill>
                  <a:schemeClr val="tx1"/>
                </a:solidFill>
                <a:effectLst/>
                <a:latin typeface="+mn-lt"/>
                <a:ea typeface="+mn-ea"/>
                <a:cs typeface="+mn-cs"/>
              </a:rPr>
              <a:t>中国五金制品协会</a:t>
            </a:r>
            <a:r>
              <a:rPr lang="zh-CN" altLang="en-US" sz="2400" b="0" i="0" kern="1200" dirty="0">
                <a:solidFill>
                  <a:schemeClr val="tx1"/>
                </a:solidFill>
                <a:effectLst/>
                <a:latin typeface="+mn-lt"/>
                <a:ea typeface="+mn-ea"/>
                <a:cs typeface="+mn-cs"/>
              </a:rPr>
              <a:t>命名为“中国钮扣之都”、“中国拉链之乡”。</a:t>
            </a:r>
            <a:endParaRPr lang="en-US" altLang="zh-CN" sz="2400" dirty="0"/>
          </a:p>
          <a:p>
            <a:r>
              <a:rPr lang="zh-CN" altLang="en-US" sz="2400" dirty="0"/>
              <a:t>显然没有强大的内部规模经济：该镇的纽扣和拉链生产由数百家小型家族企业进行。（全县</a:t>
            </a:r>
            <a:r>
              <a:rPr lang="en-US" altLang="zh-CN" sz="2400" dirty="0"/>
              <a:t>300</a:t>
            </a:r>
            <a:r>
              <a:rPr lang="zh-CN" altLang="en-US" sz="2400" dirty="0"/>
              <a:t>余家纽扣企业）</a:t>
            </a:r>
            <a:endParaRPr lang="en-US" altLang="zh-CN" sz="2400" dirty="0"/>
          </a:p>
          <a:p>
            <a:r>
              <a:rPr lang="zh-CN" altLang="en-US" sz="2400" dirty="0"/>
              <a:t>然而，这些小生产商中的每一家都有明显的优势，因为它们的运营距离其他生产商很近。</a:t>
            </a:r>
          </a:p>
        </p:txBody>
      </p:sp>
      <p:pic>
        <p:nvPicPr>
          <p:cNvPr id="1038" name="Picture 14" descr="https://timgsa.baidu.com/timg?image&amp;quality=80&amp;size=b9999_10000&amp;sec=1558854527889&amp;di=2beaa878ee8642529b849b3ac875a293&amp;imgtype=0&amp;src=http%3A%2F%2Fimg004.hc360.cn%2Fm2%2FM03%2F23%2F70%2FwKhQclQ1R02EUrPYAAAAAFWTTwI16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505" y="2648532"/>
            <a:ext cx="3055856" cy="25336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1.bdstatic.com/70cFvXSh_Q1YnxGkpoWK1HF6hhy/it/u=1414611230,677599901&amp;fm=26&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27" y="407226"/>
            <a:ext cx="4869760" cy="36523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58853832608&amp;di=9649815270df8eaac4a75060a845c037&amp;imgtype=0&amp;src=http%3A%2F%2Fimg011.hc360.cn%2Fm5%2FM01%2FE9%2F1A%2FwKhQ6lTULMWEPhXjAAAAAFrNSlo01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2505" y="4728967"/>
            <a:ext cx="3139468" cy="21662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58853923592&amp;di=c1fae2b264a0e017f5b07830b73ed4d3&amp;imgtype=0&amp;src=http%3A%2F%2Fimg011.hc360.cn%2Fy1%2FM02%2F1E%2F5C%2FwKhQc1R2NoaEEwc8AAAAAAmH-Kc91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9058" y="4455225"/>
            <a:ext cx="2688079" cy="23120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58854027980&amp;di=b364831b9a6c07ad511a1d090896ad38&amp;imgtype=0&amp;src=http%3A%2F%2Fimg000.hc360.cn%2Fhb%2FMTQ1NTk1MDQ1MDUxNC0xNjg1NDYwNzkx.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119" y="4407016"/>
            <a:ext cx="2561255" cy="235883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timgsa.baidu.com/timg?image&amp;quality=80&amp;size=b9999_10000&amp;sec=1558854268643&amp;di=6221bde88bf024d9832c3f2f2c97b832&amp;imgtype=0&amp;src=http%3A%2F%2Fimg004.hc360.cn%2Fy1%2FM07%2F10%2F3E%2FwKhQc1R1_FiEQSdUAAAAAFmcKBc445.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90474" y="695179"/>
            <a:ext cx="3427887" cy="177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56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0826F65-B6C4-72AB-A494-1FCEA2E9ADD2}"/>
              </a:ext>
            </a:extLst>
          </p:cNvPr>
          <p:cNvSpPr>
            <a:spLocks noGrp="1"/>
          </p:cNvSpPr>
          <p:nvPr>
            <p:ph type="title"/>
          </p:nvPr>
        </p:nvSpPr>
        <p:spPr>
          <a:xfrm>
            <a:off x="457200" y="215372"/>
            <a:ext cx="8458200" cy="927628"/>
          </a:xfrm>
        </p:spPr>
        <p:txBody>
          <a:bodyPr/>
          <a:lstStyle/>
          <a:p>
            <a:r>
              <a:rPr lang="zh-CN" altLang="en-US" sz="3600" b="1" dirty="0">
                <a:solidFill>
                  <a:srgbClr val="001581"/>
                </a:solidFill>
              </a:rPr>
              <a:t>外部经济、产出与价格 </a:t>
            </a:r>
            <a:r>
              <a:rPr lang="en-US" altLang="en-US" sz="2000" b="0" dirty="0"/>
              <a:t>(3 of 3)</a:t>
            </a:r>
            <a:endParaRPr lang="en-IN" sz="2000" b="0" dirty="0"/>
          </a:p>
        </p:txBody>
      </p:sp>
      <p:sp>
        <p:nvSpPr>
          <p:cNvPr id="4" name="Content Placeholder 3"/>
          <p:cNvSpPr>
            <a:spLocks noGrp="1"/>
          </p:cNvSpPr>
          <p:nvPr>
            <p:ph idx="1"/>
          </p:nvPr>
        </p:nvSpPr>
        <p:spPr>
          <a:xfrm>
            <a:off x="266700" y="1600200"/>
            <a:ext cx="8458200" cy="4724400"/>
          </a:xfrm>
          <a:solidFill>
            <a:schemeClr val="bg1"/>
          </a:solidFill>
        </p:spPr>
        <p:txBody>
          <a:bodyPr/>
          <a:lstStyle/>
          <a:p>
            <a:r>
              <a:rPr lang="zh-CN" altLang="en-US" sz="2400" dirty="0"/>
              <a:t>这和不存在收益递增时的贸易模型的结果非常不同。</a:t>
            </a:r>
            <a:endParaRPr lang="en-US" altLang="en-US" sz="2400" dirty="0"/>
          </a:p>
          <a:p>
            <a:pPr lvl="1"/>
            <a:r>
              <a:rPr lang="zh-CN" altLang="en-US" sz="2400" dirty="0"/>
              <a:t>在</a:t>
            </a:r>
            <a:r>
              <a:rPr lang="zh-CN" altLang="en-US" sz="2400" dirty="0">
                <a:solidFill>
                  <a:srgbClr val="99008C"/>
                </a:solidFill>
              </a:rPr>
              <a:t>标准贸易模型</a:t>
            </a:r>
            <a:r>
              <a:rPr lang="zh-CN" altLang="en-US" sz="2400" dirty="0"/>
              <a:t>里，作为贸易的结果，相对价格会</a:t>
            </a:r>
            <a:r>
              <a:rPr lang="zh-CN" altLang="en-US" sz="2400" dirty="0">
                <a:solidFill>
                  <a:srgbClr val="99008C"/>
                </a:solidFill>
              </a:rPr>
              <a:t>收敛</a:t>
            </a:r>
            <a:endParaRPr lang="en-US" altLang="en-US" sz="2400" dirty="0">
              <a:solidFill>
                <a:srgbClr val="99008C"/>
              </a:solidFill>
            </a:endParaRPr>
          </a:p>
          <a:p>
            <a:pPr lvl="3"/>
            <a:r>
              <a:rPr lang="zh-CN" altLang="en-US" sz="2400" dirty="0">
                <a:latin typeface="华文仿宋" panose="02010600040101010101" pitchFamily="2" charset="-122"/>
                <a:ea typeface="华文仿宋" panose="02010600040101010101" pitchFamily="2" charset="-122"/>
              </a:rPr>
              <a:t>贸易发生时，如果本国棉布价格相对便宜而外国相对昂贵，贸易效应会提高本国棉布的价格并降低外国棉布的价格。</a:t>
            </a:r>
            <a:endParaRPr lang="en-US" altLang="en-US" sz="2400" dirty="0">
              <a:latin typeface="华文仿宋" panose="02010600040101010101" pitchFamily="2" charset="-122"/>
              <a:ea typeface="华文仿宋" panose="02010600040101010101" pitchFamily="2" charset="-122"/>
            </a:endParaRPr>
          </a:p>
          <a:p>
            <a:pPr lvl="3"/>
            <a:r>
              <a:rPr lang="zh-CN" altLang="en-US" sz="2400" b="1" dirty="0">
                <a:solidFill>
                  <a:srgbClr val="99008C"/>
                </a:solidFill>
                <a:latin typeface="华文仿宋" panose="02010600040101010101" pitchFamily="2" charset="-122"/>
                <a:ea typeface="华文仿宋" panose="02010600040101010101" pitchFamily="2" charset="-122"/>
              </a:rPr>
              <a:t>世界价格</a:t>
            </a:r>
            <a:r>
              <a:rPr lang="zh-CN" altLang="en-US" sz="2400" b="1" dirty="0">
                <a:solidFill>
                  <a:srgbClr val="FF0000"/>
                </a:solidFill>
                <a:latin typeface="华文仿宋" panose="02010600040101010101" pitchFamily="2" charset="-122"/>
                <a:ea typeface="华文仿宋" panose="02010600040101010101" pitchFamily="2" charset="-122"/>
              </a:rPr>
              <a:t>介于</a:t>
            </a:r>
            <a:r>
              <a:rPr lang="zh-CN" altLang="en-US" sz="2400" b="1" dirty="0">
                <a:latin typeface="华文仿宋" panose="02010600040101010101" pitchFamily="2" charset="-122"/>
                <a:ea typeface="华文仿宋" panose="02010600040101010101" pitchFamily="2" charset="-122"/>
              </a:rPr>
              <a:t>两国国内价格之间</a:t>
            </a:r>
            <a:r>
              <a:rPr lang="zh-CN" altLang="en-US" sz="2400" dirty="0">
                <a:latin typeface="华文仿宋" panose="02010600040101010101" pitchFamily="2" charset="-122"/>
                <a:ea typeface="华文仿宋" panose="02010600040101010101" pitchFamily="2" charset="-122"/>
              </a:rPr>
              <a:t>。</a:t>
            </a:r>
            <a:endParaRPr lang="en-US" altLang="en-US" sz="2400" dirty="0">
              <a:latin typeface="华文仿宋" panose="02010600040101010101" pitchFamily="2" charset="-122"/>
              <a:ea typeface="华文仿宋" panose="02010600040101010101" pitchFamily="2" charset="-122"/>
            </a:endParaRPr>
          </a:p>
          <a:p>
            <a:pPr lvl="1"/>
            <a:r>
              <a:rPr lang="zh-CN" altLang="en-US" sz="2400" b="1" dirty="0"/>
              <a:t>相比之下，存在</a:t>
            </a:r>
            <a:r>
              <a:rPr lang="zh-CN" altLang="en-US" sz="2400" b="1" dirty="0">
                <a:solidFill>
                  <a:srgbClr val="001581"/>
                </a:solidFill>
              </a:rPr>
              <a:t>外部经济时</a:t>
            </a:r>
            <a:r>
              <a:rPr lang="zh-CN" altLang="en-US" sz="2400" b="1" dirty="0"/>
              <a:t>，贸易的效应是降低了每个国家产品的价格</a:t>
            </a:r>
            <a:endParaRPr lang="en-US" altLang="en-US" sz="2400" b="1" dirty="0"/>
          </a:p>
          <a:p>
            <a:pPr lvl="3"/>
            <a:r>
              <a:rPr lang="zh-CN" altLang="en-US" sz="2400" b="1" dirty="0">
                <a:solidFill>
                  <a:srgbClr val="99008C"/>
                </a:solidFill>
                <a:latin typeface="华文仿宋" panose="02010600040101010101" pitchFamily="2" charset="-122"/>
                <a:ea typeface="华文仿宋" panose="02010600040101010101" pitchFamily="2" charset="-122"/>
              </a:rPr>
              <a:t>世界价格</a:t>
            </a:r>
            <a:r>
              <a:rPr lang="en-US" altLang="en-US" sz="2400" b="1" dirty="0">
                <a:solidFill>
                  <a:srgbClr val="99008C"/>
                </a:solidFill>
                <a:latin typeface="华文仿宋" panose="02010600040101010101" pitchFamily="2" charset="-122"/>
                <a:ea typeface="华文仿宋" panose="02010600040101010101" pitchFamily="2" charset="-122"/>
              </a:rPr>
              <a:t> </a:t>
            </a:r>
            <a:r>
              <a:rPr lang="zh-CN" altLang="en-US" sz="2400" b="1" dirty="0">
                <a:solidFill>
                  <a:srgbClr val="FF0000"/>
                </a:solidFill>
                <a:latin typeface="华文仿宋" panose="02010600040101010101" pitchFamily="2" charset="-122"/>
                <a:ea typeface="华文仿宋" panose="02010600040101010101" pitchFamily="2" charset="-122"/>
              </a:rPr>
              <a:t>低于</a:t>
            </a:r>
            <a:r>
              <a:rPr lang="zh-CN" altLang="en-US" sz="2400" b="1" dirty="0">
                <a:latin typeface="华文仿宋" panose="02010600040101010101" pitchFamily="2" charset="-122"/>
                <a:ea typeface="华文仿宋" panose="02010600040101010101" pitchFamily="2" charset="-122"/>
              </a:rPr>
              <a:t>两国国内价格</a:t>
            </a:r>
            <a:endParaRPr lang="en-US" altLang="en-US" sz="2400" b="1"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34311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zh-CN" altLang="en-US" sz="3200" dirty="0"/>
              <a:t>外部经济和贸易模式 </a:t>
            </a:r>
            <a:r>
              <a:rPr lang="en-US" altLang="en-US" sz="1800" b="0" dirty="0"/>
              <a:t>(1 of 5)</a:t>
            </a:r>
            <a:endParaRPr lang="en-IN" sz="1800" b="0" dirty="0"/>
          </a:p>
        </p:txBody>
      </p:sp>
      <p:sp>
        <p:nvSpPr>
          <p:cNvPr id="3" name="矩形 2"/>
          <p:cNvSpPr/>
          <p:nvPr/>
        </p:nvSpPr>
        <p:spPr>
          <a:xfrm>
            <a:off x="457200" y="1447800"/>
            <a:ext cx="8208498" cy="2246769"/>
          </a:xfrm>
          <a:prstGeom prst="rect">
            <a:avLst/>
          </a:prstGeom>
        </p:spPr>
        <p:txBody>
          <a:bodyPr wrap="square">
            <a:spAutoFit/>
          </a:bodyPr>
          <a:lstStyle/>
          <a:p>
            <a:pPr marL="285750" indent="-285750">
              <a:spcBef>
                <a:spcPts val="1200"/>
              </a:spcBef>
              <a:buFont typeface="Arial" panose="020B0604020202020204" pitchFamily="34" charset="0"/>
              <a:buChar char="•"/>
            </a:pPr>
            <a:r>
              <a:rPr lang="zh-CN" altLang="en-US" sz="2400" dirty="0">
                <a:solidFill>
                  <a:srgbClr val="000000"/>
                </a:solidFill>
                <a:latin typeface="Arial" panose="020B0604020202020204" pitchFamily="34" charset="0"/>
              </a:rPr>
              <a:t>在纽扣的贸易例子中，我们简单地假设中国工业一开始的生产成本比美国工业低。</a:t>
            </a:r>
            <a:endParaRPr lang="en-US" altLang="zh-CN" sz="2400" dirty="0">
              <a:solidFill>
                <a:srgbClr val="000000"/>
              </a:solidFill>
              <a:latin typeface="Arial" panose="020B0604020202020204" pitchFamily="34" charset="0"/>
            </a:endParaRPr>
          </a:p>
          <a:p>
            <a:pPr marL="285750" indent="-285750">
              <a:spcBef>
                <a:spcPts val="1200"/>
              </a:spcBef>
              <a:buFont typeface="Arial" panose="020B0604020202020204" pitchFamily="34" charset="0"/>
              <a:buChar char="•"/>
            </a:pPr>
            <a:r>
              <a:rPr lang="zh-CN" altLang="en-US" sz="2400" dirty="0">
                <a:solidFill>
                  <a:srgbClr val="000000"/>
                </a:solidFill>
                <a:latin typeface="Arial" panose="020B0604020202020204" pitchFamily="34" charset="0"/>
              </a:rPr>
              <a:t>然而，</a:t>
            </a:r>
            <a:r>
              <a:rPr lang="zh-CN" altLang="en-US" sz="2400" dirty="0">
                <a:solidFill>
                  <a:srgbClr val="FF0000"/>
                </a:solidFill>
                <a:latin typeface="Arial" panose="020B0604020202020204" pitchFamily="34" charset="0"/>
              </a:rPr>
              <a:t>什么原因可能导致一个国家拥有较低价格的</a:t>
            </a:r>
            <a:r>
              <a:rPr lang="zh-CN" altLang="en-US" sz="2400" i="1" u="sng" dirty="0">
                <a:solidFill>
                  <a:srgbClr val="FF0000"/>
                </a:solidFill>
                <a:latin typeface="Arial" panose="020B0604020202020204" pitchFamily="34" charset="0"/>
              </a:rPr>
              <a:t>先天优势</a:t>
            </a:r>
            <a:r>
              <a:rPr lang="zh-CN" altLang="en-US" sz="2400" dirty="0">
                <a:solidFill>
                  <a:srgbClr val="FF0000"/>
                </a:solidFill>
                <a:latin typeface="Arial" panose="020B0604020202020204" pitchFamily="34" charset="0"/>
              </a:rPr>
              <a:t>呢？</a:t>
            </a:r>
            <a:endParaRPr lang="en-US" altLang="zh-CN" sz="2400" dirty="0">
              <a:solidFill>
                <a:srgbClr val="FF0000"/>
              </a:solidFill>
              <a:latin typeface="Arial" panose="020B0604020202020204" pitchFamily="34" charset="0"/>
            </a:endParaRPr>
          </a:p>
          <a:p>
            <a:pPr marL="285750" indent="-285750">
              <a:spcBef>
                <a:spcPts val="1200"/>
              </a:spcBef>
              <a:buFont typeface="Arial" panose="020B0604020202020204" pitchFamily="34" charset="0"/>
              <a:buChar char="•"/>
            </a:pPr>
            <a:endParaRPr lang="en-US" altLang="zh-CN"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820236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7200" y="1447800"/>
            <a:ext cx="8208498" cy="4093428"/>
          </a:xfrm>
          <a:prstGeom prst="rect">
            <a:avLst/>
          </a:prstGeom>
          <a:solidFill>
            <a:schemeClr val="bg1"/>
          </a:solidFill>
        </p:spPr>
        <p:txBody>
          <a:bodyPr wrap="square">
            <a:spAutoFit/>
          </a:bodyPr>
          <a:lstStyle/>
          <a:p>
            <a:pPr marL="342900" indent="-342900">
              <a:spcBef>
                <a:spcPts val="600"/>
              </a:spcBef>
              <a:buFont typeface="Arial" panose="020B0604020202020204" pitchFamily="34" charset="0"/>
              <a:buChar char="•"/>
            </a:pPr>
            <a:r>
              <a:rPr lang="zh-CN" altLang="en-US" sz="2400" dirty="0"/>
              <a:t>一种可能解释是基于技术和资源的潜在差异而产生的</a:t>
            </a:r>
            <a:r>
              <a:rPr lang="zh-CN" altLang="en-US" sz="2400" b="1" dirty="0">
                <a:solidFill>
                  <a:srgbClr val="001581"/>
                </a:solidFill>
              </a:rPr>
              <a:t>比较优势</a:t>
            </a:r>
            <a:r>
              <a:rPr lang="zh-CN" altLang="en-US" sz="2400" dirty="0"/>
              <a:t>。</a:t>
            </a:r>
            <a:endParaRPr lang="en-US" altLang="en-US" sz="2400" dirty="0"/>
          </a:p>
          <a:p>
            <a:pPr marL="800100" lvl="1" indent="-342900">
              <a:spcBef>
                <a:spcPts val="600"/>
              </a:spcBef>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中国在生产纽扣等劳动密集型产品方面具有比较优势。</a:t>
            </a:r>
            <a:endParaRPr lang="en-US" altLang="zh-CN" sz="2400" dirty="0">
              <a:latin typeface="华文仿宋" panose="02010600040101010101" pitchFamily="2" charset="-122"/>
              <a:ea typeface="华文仿宋" panose="02010600040101010101" pitchFamily="2" charset="-122"/>
            </a:endParaRPr>
          </a:p>
          <a:p>
            <a:pPr marL="800100" lvl="1" indent="-342900">
              <a:spcBef>
                <a:spcPts val="600"/>
              </a:spcBef>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但这只是部分解释 </a:t>
            </a:r>
            <a:r>
              <a:rPr lang="en-US" altLang="en-US" sz="2400" dirty="0">
                <a:latin typeface="华文仿宋" panose="02010600040101010101" pitchFamily="2" charset="-122"/>
                <a:ea typeface="华文仿宋" panose="02010600040101010101" pitchFamily="2" charset="-122"/>
                <a:sym typeface="Wingdings" panose="05000000000000000000" pitchFamily="2" charset="2"/>
              </a:rPr>
              <a:t></a:t>
            </a:r>
            <a:r>
              <a:rPr lang="zh-CN" altLang="en-US" sz="2400" dirty="0">
                <a:latin typeface="华文仿宋" panose="02010600040101010101" pitchFamily="2" charset="-122"/>
                <a:ea typeface="华文仿宋" panose="02010600040101010101" pitchFamily="2" charset="-122"/>
              </a:rPr>
              <a:t>为什么工资更低的越南没有这种优势呢？</a:t>
            </a:r>
            <a:r>
              <a:rPr lang="en-US" altLang="en-US" sz="2400" dirty="0">
                <a:latin typeface="华文仿宋" panose="02010600040101010101" pitchFamily="2" charset="-122"/>
                <a:ea typeface="华文仿宋" panose="02010600040101010101" pitchFamily="2" charset="-122"/>
                <a:sym typeface="Wingdings" panose="05000000000000000000" pitchFamily="2" charset="2"/>
              </a:rPr>
              <a:t> </a:t>
            </a:r>
            <a:endParaRPr lang="en-US" altLang="en-US" sz="2400" dirty="0">
              <a:latin typeface="华文仿宋" panose="02010600040101010101" pitchFamily="2" charset="-122"/>
              <a:ea typeface="华文仿宋" panose="02010600040101010101" pitchFamily="2" charset="-122"/>
            </a:endParaRPr>
          </a:p>
          <a:p>
            <a:pPr marL="342900" indent="-342900">
              <a:spcBef>
                <a:spcPts val="600"/>
              </a:spcBef>
              <a:buFont typeface="Arial" panose="020B0604020202020204" pitchFamily="34" charset="0"/>
              <a:buChar char="•"/>
            </a:pPr>
            <a:r>
              <a:rPr lang="zh-CN" altLang="en-US" sz="2400" dirty="0"/>
              <a:t>如果存在外部经济，贸易模式可能是由于</a:t>
            </a:r>
            <a:r>
              <a:rPr lang="zh-CN" altLang="en-US" sz="2400" b="1" dirty="0">
                <a:solidFill>
                  <a:srgbClr val="FF0000"/>
                </a:solidFill>
              </a:rPr>
              <a:t>历史的偶然</a:t>
            </a:r>
            <a:r>
              <a:rPr lang="zh-CN" altLang="en-US" sz="2400" dirty="0"/>
              <a:t>造成的：</a:t>
            </a:r>
            <a:endParaRPr lang="en-US" altLang="en-US" sz="2400" dirty="0"/>
          </a:p>
          <a:p>
            <a:pPr marL="800100" lvl="1" indent="-342900">
              <a:spcBef>
                <a:spcPts val="600"/>
              </a:spcBef>
              <a:buFont typeface="Arial" panose="020B0604020202020204" pitchFamily="34" charset="0"/>
              <a:buChar char="•"/>
            </a:pPr>
            <a:r>
              <a:rPr lang="zh-CN" altLang="en-US" sz="2400" dirty="0">
                <a:latin typeface="华文仿宋" panose="02010600040101010101" pitchFamily="2" charset="-122"/>
                <a:ea typeface="华文仿宋" panose="02010600040101010101" pitchFamily="2" charset="-122"/>
              </a:rPr>
              <a:t>某些东西使特定地点在特定行业中具有</a:t>
            </a:r>
            <a:r>
              <a:rPr lang="zh-CN" altLang="en-US" sz="2400" dirty="0">
                <a:solidFill>
                  <a:srgbClr val="99008C"/>
                </a:solidFill>
                <a:latin typeface="华文仿宋" panose="02010600040101010101" pitchFamily="2" charset="-122"/>
                <a:ea typeface="华文仿宋" panose="02010600040101010101" pitchFamily="2" charset="-122"/>
              </a:rPr>
              <a:t>初始优势</a:t>
            </a:r>
            <a:r>
              <a:rPr lang="zh-CN" altLang="en-US" sz="2400" dirty="0">
                <a:latin typeface="华文仿宋" panose="02010600040101010101" pitchFamily="2" charset="-122"/>
                <a:ea typeface="华文仿宋" panose="02010600040101010101" pitchFamily="2" charset="-122"/>
              </a:rPr>
              <a:t>，即使与创造初始优势的环境不再关联之后，这种优势也会被外部规模经济“</a:t>
            </a:r>
            <a:r>
              <a:rPr lang="zh-CN" altLang="en-US" sz="2400" dirty="0">
                <a:solidFill>
                  <a:srgbClr val="99008C"/>
                </a:solidFill>
                <a:latin typeface="华文仿宋" panose="02010600040101010101" pitchFamily="2" charset="-122"/>
                <a:ea typeface="华文仿宋" panose="02010600040101010101" pitchFamily="2" charset="-122"/>
              </a:rPr>
              <a:t>锁定</a:t>
            </a:r>
            <a:r>
              <a:rPr lang="zh-CN" altLang="en-US" sz="2400" dirty="0">
                <a:latin typeface="华文仿宋" panose="02010600040101010101" pitchFamily="2" charset="-122"/>
                <a:ea typeface="华文仿宋" panose="02010600040101010101" pitchFamily="2" charset="-122"/>
              </a:rPr>
              <a:t>”</a:t>
            </a:r>
            <a:endParaRPr lang="en-US" altLang="zh-CN" sz="2400" dirty="0">
              <a:latin typeface="华文仿宋" panose="02010600040101010101" pitchFamily="2" charset="-122"/>
              <a:ea typeface="华文仿宋" panose="02010600040101010101" pitchFamily="2" charset="-122"/>
            </a:endParaRPr>
          </a:p>
        </p:txBody>
      </p:sp>
      <p:sp>
        <p:nvSpPr>
          <p:cNvPr id="5" name="Title 1"/>
          <p:cNvSpPr>
            <a:spLocks noGrp="1"/>
          </p:cNvSpPr>
          <p:nvPr>
            <p:ph type="title"/>
          </p:nvPr>
        </p:nvSpPr>
        <p:spPr>
          <a:xfrm>
            <a:off x="457200" y="215372"/>
            <a:ext cx="8458200" cy="1097280"/>
          </a:xfrm>
        </p:spPr>
        <p:txBody>
          <a:bodyPr/>
          <a:lstStyle/>
          <a:p>
            <a:r>
              <a:rPr lang="zh-CN" altLang="en-US" sz="3200" dirty="0"/>
              <a:t>外部经济和贸易模式 </a:t>
            </a:r>
            <a:r>
              <a:rPr lang="en-US" altLang="en-US" sz="1800" b="0" dirty="0"/>
              <a:t>(2 of 5)</a:t>
            </a:r>
            <a:endParaRPr lang="en-IN" sz="1800" b="0" dirty="0"/>
          </a:p>
        </p:txBody>
      </p:sp>
    </p:spTree>
    <p:extLst>
      <p:ext uri="{BB962C8B-B14F-4D97-AF65-F5344CB8AC3E}">
        <p14:creationId xmlns:p14="http://schemas.microsoft.com/office/powerpoint/2010/main" val="13313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1097280"/>
          </a:xfrm>
        </p:spPr>
        <p:txBody>
          <a:bodyPr/>
          <a:lstStyle/>
          <a:p>
            <a:r>
              <a:rPr lang="zh-CN" altLang="en-US" sz="3200" dirty="0"/>
              <a:t>外部经济和贸易模式 </a:t>
            </a:r>
            <a:r>
              <a:rPr lang="en-US" altLang="en-US" sz="1800" b="0" dirty="0"/>
              <a:t>(3 of 5)</a:t>
            </a:r>
            <a:endParaRPr lang="en-IN" sz="1800" b="0" dirty="0"/>
          </a:p>
        </p:txBody>
      </p:sp>
      <p:sp>
        <p:nvSpPr>
          <p:cNvPr id="4" name="Content Placeholder 3"/>
          <p:cNvSpPr>
            <a:spLocks noGrp="1"/>
          </p:cNvSpPr>
          <p:nvPr>
            <p:ph idx="1"/>
          </p:nvPr>
        </p:nvSpPr>
        <p:spPr>
          <a:xfrm>
            <a:off x="457200" y="1323202"/>
            <a:ext cx="8458200" cy="5001398"/>
          </a:xfrm>
          <a:solidFill>
            <a:schemeClr val="bg1"/>
          </a:solidFill>
        </p:spPr>
        <p:txBody>
          <a:bodyPr/>
          <a:lstStyle/>
          <a:p>
            <a:pPr>
              <a:spcBef>
                <a:spcPts val="1200"/>
              </a:spcBef>
            </a:pPr>
            <a:r>
              <a:rPr lang="zh-CN" altLang="en-US" sz="2400" dirty="0">
                <a:solidFill>
                  <a:srgbClr val="99008C"/>
                </a:solidFill>
              </a:rPr>
              <a:t>“历史偶然”导致的贸易模式：</a:t>
            </a:r>
            <a:endParaRPr lang="en-US" altLang="zh-CN" sz="2400" dirty="0">
              <a:solidFill>
                <a:srgbClr val="99008C"/>
              </a:solidFill>
            </a:endParaRPr>
          </a:p>
          <a:p>
            <a:pPr>
              <a:spcBef>
                <a:spcPts val="1200"/>
              </a:spcBef>
            </a:pPr>
            <a:r>
              <a:rPr lang="en-US" altLang="zh-CN" sz="2400" dirty="0">
                <a:latin typeface="Arial Narrow" panose="020B0606020202030204" pitchFamily="34" charset="0"/>
              </a:rPr>
              <a:t>1.</a:t>
            </a:r>
            <a:r>
              <a:rPr lang="zh-CN" altLang="en-US" sz="2400" i="1" dirty="0">
                <a:solidFill>
                  <a:srgbClr val="001581"/>
                </a:solidFill>
                <a:latin typeface="Arial Narrow" panose="020B0606020202030204" pitchFamily="34" charset="0"/>
              </a:rPr>
              <a:t>伦敦</a:t>
            </a:r>
            <a:r>
              <a:rPr lang="zh-CN" altLang="en-US" sz="2400" dirty="0"/>
              <a:t>在</a:t>
            </a:r>
            <a:r>
              <a:rPr lang="en-US" altLang="zh-CN" sz="2400" dirty="0"/>
              <a:t>19</a:t>
            </a:r>
            <a:r>
              <a:rPr lang="zh-CN" altLang="en-US" sz="2400" dirty="0"/>
              <a:t>世纪成为</a:t>
            </a:r>
            <a:r>
              <a:rPr lang="zh-CN" altLang="en-US" sz="2400" i="1" dirty="0">
                <a:solidFill>
                  <a:srgbClr val="001581"/>
                </a:solidFill>
                <a:latin typeface="Arial Narrow" panose="020B0606020202030204" pitchFamily="34" charset="0"/>
              </a:rPr>
              <a:t>欧洲主要的金融中心</a:t>
            </a:r>
            <a:r>
              <a:rPr lang="zh-CN" altLang="en-US" sz="2400" dirty="0"/>
              <a:t>，当时英国是世界领先的经济体，也是一个横跨世界的帝国的中心。尽管帝国早已消失，现代英国只是一个中等规模的经济强国，但它仍然保持着这一角色。</a:t>
            </a:r>
            <a:endParaRPr lang="en-US" altLang="zh-CN" sz="2400" dirty="0"/>
          </a:p>
          <a:p>
            <a:pPr>
              <a:spcBef>
                <a:spcPts val="1200"/>
              </a:spcBef>
            </a:pPr>
            <a:r>
              <a:rPr lang="en-US" altLang="zh-CN" sz="2400" dirty="0">
                <a:latin typeface="Arial Narrow" panose="020B0606020202030204" pitchFamily="34" charset="0"/>
              </a:rPr>
              <a:t>2.</a:t>
            </a:r>
            <a:r>
              <a:rPr lang="zh-CN" altLang="en-US" sz="2400" i="1" dirty="0">
                <a:solidFill>
                  <a:srgbClr val="001581"/>
                </a:solidFill>
                <a:latin typeface="Arial Narrow" panose="020B0606020202030204" pitchFamily="34" charset="0"/>
              </a:rPr>
              <a:t>纽约</a:t>
            </a:r>
            <a:r>
              <a:rPr lang="zh-CN" altLang="en-US" sz="2400" dirty="0"/>
              <a:t>之所以成为</a:t>
            </a:r>
            <a:r>
              <a:rPr lang="zh-CN" altLang="en-US" sz="2400" i="1" dirty="0">
                <a:solidFill>
                  <a:srgbClr val="001581"/>
                </a:solidFill>
                <a:latin typeface="Arial Narrow" panose="020B0606020202030204" pitchFamily="34" charset="0"/>
              </a:rPr>
              <a:t>美国的金融中心</a:t>
            </a:r>
            <a:r>
              <a:rPr lang="zh-CN" altLang="en-US" sz="2400" dirty="0"/>
              <a:t>，得益于伊利运河，该运河使纽约成为美国的主要港口。尽管该运河目前主要运行休闲船，但纽约仍然保持着这一地位。</a:t>
            </a:r>
            <a:endParaRPr lang="en-US" altLang="zh-CN" sz="2400" dirty="0">
              <a:latin typeface="Arial Narrow" panose="020B0606020202030204" pitchFamily="34" charset="0"/>
            </a:endParaRPr>
          </a:p>
          <a:p>
            <a:pPr>
              <a:spcBef>
                <a:spcPts val="1200"/>
              </a:spcBef>
            </a:pPr>
            <a:r>
              <a:rPr lang="en-US" altLang="zh-CN" sz="2400" dirty="0">
                <a:latin typeface="Arial Narrow" panose="020B0606020202030204" pitchFamily="34" charset="0"/>
              </a:rPr>
              <a:t>3. </a:t>
            </a:r>
            <a:r>
              <a:rPr lang="zh-CN" altLang="en-US" sz="2400" i="1" dirty="0">
                <a:solidFill>
                  <a:srgbClr val="001581"/>
                </a:solidFill>
                <a:latin typeface="Arial Narrow" panose="020B0606020202030204" pitchFamily="34" charset="0"/>
              </a:rPr>
              <a:t>硅谷</a:t>
            </a:r>
            <a:r>
              <a:rPr lang="zh-CN" altLang="en-US" sz="2400" dirty="0">
                <a:latin typeface="Arial Narrow" panose="020B0606020202030204" pitchFamily="34" charset="0"/>
              </a:rPr>
              <a:t>的存在可能要归功于两名斯坦福大学毕业生，他们在那里的车库里创业。</a:t>
            </a:r>
            <a:endParaRPr lang="en-US" altLang="zh-CN" sz="2400" dirty="0">
              <a:latin typeface="Arial Narrow" panose="020B0606020202030204" pitchFamily="34" charset="0"/>
            </a:endParaRPr>
          </a:p>
          <a:p>
            <a:pPr>
              <a:spcBef>
                <a:spcPts val="1200"/>
              </a:spcBef>
            </a:pPr>
            <a:r>
              <a:rPr lang="en-US" altLang="zh-CN" sz="2400" dirty="0">
                <a:latin typeface="Arial Narrow" panose="020B0606020202030204" pitchFamily="34" charset="0"/>
              </a:rPr>
              <a:t>4.</a:t>
            </a:r>
            <a:r>
              <a:rPr lang="en-US" altLang="zh-CN" dirty="0"/>
              <a:t> </a:t>
            </a:r>
            <a:r>
              <a:rPr lang="zh-CN" altLang="en-US" sz="2400" i="1" dirty="0">
                <a:solidFill>
                  <a:srgbClr val="001581"/>
                </a:solidFill>
                <a:latin typeface="Arial Narrow" panose="020B0606020202030204" pitchFamily="34" charset="0"/>
              </a:rPr>
              <a:t>班加罗尔</a:t>
            </a:r>
            <a:r>
              <a:rPr lang="zh-CN" altLang="en-US" sz="2400" dirty="0">
                <a:latin typeface="Arial Narrow" panose="020B0606020202030204" pitchFamily="34" charset="0"/>
              </a:rPr>
              <a:t>的今天是源于</a:t>
            </a:r>
            <a:r>
              <a:rPr lang="en-US" altLang="zh-CN" sz="2400" dirty="0">
                <a:latin typeface="Arial Narrow" panose="020B0606020202030204" pitchFamily="34" charset="0"/>
              </a:rPr>
              <a:t>1984</a:t>
            </a:r>
            <a:r>
              <a:rPr lang="zh-CN" altLang="en-US" sz="2400" dirty="0">
                <a:latin typeface="Arial Narrow" panose="020B0606020202030204" pitchFamily="34" charset="0"/>
              </a:rPr>
              <a:t>年政治的变幻莫测从而导致德州仪器公司选择在班加罗尔而不是在印度其他城市投资项目。</a:t>
            </a:r>
            <a:endParaRPr lang="en-US" altLang="zh-CN" sz="2400" dirty="0">
              <a:latin typeface="Arial Narrow" panose="020B0606020202030204" pitchFamily="34" charset="0"/>
            </a:endParaRPr>
          </a:p>
        </p:txBody>
      </p:sp>
    </p:spTree>
    <p:extLst>
      <p:ext uri="{BB962C8B-B14F-4D97-AF65-F5344CB8AC3E}">
        <p14:creationId xmlns:p14="http://schemas.microsoft.com/office/powerpoint/2010/main" val="117251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1097280"/>
          </a:xfrm>
        </p:spPr>
        <p:txBody>
          <a:bodyPr/>
          <a:lstStyle/>
          <a:p>
            <a:r>
              <a:rPr lang="zh-CN" altLang="en-US" sz="3200" dirty="0"/>
              <a:t>外部经济和贸易模式 </a:t>
            </a:r>
            <a:r>
              <a:rPr lang="en-US" altLang="en-US" sz="1800" b="0" dirty="0"/>
              <a:t>(4 of 5)</a:t>
            </a:r>
            <a:endParaRPr lang="en-IN" sz="1800" b="0" dirty="0"/>
          </a:p>
        </p:txBody>
      </p:sp>
      <p:sp>
        <p:nvSpPr>
          <p:cNvPr id="4" name="Content Placeholder 3"/>
          <p:cNvSpPr>
            <a:spLocks noGrp="1"/>
          </p:cNvSpPr>
          <p:nvPr>
            <p:ph idx="1"/>
          </p:nvPr>
        </p:nvSpPr>
        <p:spPr>
          <a:xfrm>
            <a:off x="457200" y="1447800"/>
            <a:ext cx="8458200" cy="3810000"/>
          </a:xfrm>
          <a:solidFill>
            <a:schemeClr val="bg1"/>
          </a:solidFill>
        </p:spPr>
        <p:txBody>
          <a:bodyPr/>
          <a:lstStyle/>
          <a:p>
            <a:r>
              <a:rPr lang="zh-CN" altLang="en-US" sz="2400" dirty="0"/>
              <a:t>历史在确定工业区位方面作用的一个后果是，</a:t>
            </a:r>
            <a:r>
              <a:rPr lang="zh-CN" altLang="en-US" sz="2400" dirty="0">
                <a:solidFill>
                  <a:srgbClr val="FF0000"/>
                </a:solidFill>
              </a:rPr>
              <a:t>工业并不总是位于“正确”的位置</a:t>
            </a:r>
            <a:r>
              <a:rPr lang="zh-CN" altLang="en-US" sz="2400" dirty="0"/>
              <a:t>：</a:t>
            </a:r>
            <a:endParaRPr lang="en-US" altLang="zh-CN" sz="2400" dirty="0"/>
          </a:p>
          <a:p>
            <a:pPr lvl="1"/>
            <a:r>
              <a:rPr lang="zh-CN" altLang="en-US" sz="2400" dirty="0"/>
              <a:t>一旦一个国家在一个行业中确立了优势，它可能会保留这种优势，即使其他国家可能会更便宜地生产这种产品。</a:t>
            </a:r>
            <a:endParaRPr lang="en-US" altLang="zh-CN" sz="2400" dirty="0"/>
          </a:p>
          <a:p>
            <a:pPr>
              <a:spcBef>
                <a:spcPts val="1200"/>
              </a:spcBef>
            </a:pPr>
            <a:endParaRPr lang="en-US" altLang="zh-CN" sz="2400" dirty="0">
              <a:latin typeface="Arial Narrow" panose="020B0606020202030204" pitchFamily="34" charset="0"/>
            </a:endParaRPr>
          </a:p>
        </p:txBody>
      </p:sp>
    </p:spTree>
    <p:extLst>
      <p:ext uri="{BB962C8B-B14F-4D97-AF65-F5344CB8AC3E}">
        <p14:creationId xmlns:p14="http://schemas.microsoft.com/office/powerpoint/2010/main" val="315481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85" y="174546"/>
            <a:ext cx="8305800" cy="622828"/>
          </a:xfrm>
        </p:spPr>
        <p:txBody>
          <a:bodyPr/>
          <a:lstStyle/>
          <a:p>
            <a:r>
              <a:rPr lang="zh-CN" altLang="en-US" sz="2800" dirty="0"/>
              <a:t>图</a:t>
            </a:r>
            <a:r>
              <a:rPr lang="en-US" altLang="en-US" sz="2800" dirty="0"/>
              <a:t> 7.4 </a:t>
            </a:r>
            <a:r>
              <a:rPr lang="zh-CN" altLang="en-US" sz="2800" dirty="0"/>
              <a:t>建立优势的重要性</a:t>
            </a:r>
            <a:endParaRPr lang="en-IN" sz="1600" b="0" dirty="0"/>
          </a:p>
        </p:txBody>
      </p:sp>
      <p:pic>
        <p:nvPicPr>
          <p:cNvPr id="5" name="Picture 4" descr="A graph shows price, cost per button, versus quantity of buttons produced and demanded. The curve for D world falls with decreasing steepness and intersects the curve for Ay C China, which falls less steeply, at point 1, at (Q sub 1, P sub 1). The curve for Ay C Vietnam is below and parallel to Ay C China, and falls with decreasing steepness from y = C sub 0, which is roughly midway between y = P sub 1 and the y-intercept of the Ay C China curve. The Ay C Vietnam curve intersects the D world curve at point 2, which is lower and to the right of point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371600"/>
            <a:ext cx="6086624" cy="5286150"/>
          </a:xfrm>
          <a:prstGeom prst="rect">
            <a:avLst/>
          </a:prstGeom>
          <a:solidFill>
            <a:schemeClr val="bg1"/>
          </a:solidFill>
        </p:spPr>
      </p:pic>
      <p:sp>
        <p:nvSpPr>
          <p:cNvPr id="3" name="矩形 2"/>
          <p:cNvSpPr/>
          <p:nvPr/>
        </p:nvSpPr>
        <p:spPr>
          <a:xfrm>
            <a:off x="2836985" y="1600200"/>
            <a:ext cx="5791200" cy="1477328"/>
          </a:xfrm>
          <a:prstGeom prst="rect">
            <a:avLst/>
          </a:prstGeom>
        </p:spPr>
        <p:txBody>
          <a:bodyPr wrap="square">
            <a:spAutoFit/>
          </a:bodyPr>
          <a:lstStyle/>
          <a:p>
            <a:pPr marL="342900" indent="-342900">
              <a:spcBef>
                <a:spcPts val="1200"/>
              </a:spcBef>
              <a:buFont typeface="Arial" panose="020B0604020202020204" pitchFamily="34" charset="0"/>
              <a:buChar char="•"/>
            </a:pPr>
            <a:r>
              <a:rPr lang="zh-CN" altLang="en-US" sz="2000" dirty="0"/>
              <a:t>假设由于越南的工资低于中国的工资，越南的成本曲线低于中国的曲线。</a:t>
            </a:r>
            <a:endParaRPr lang="en-US" altLang="en-US" sz="2000" dirty="0"/>
          </a:p>
          <a:p>
            <a:pPr marL="1257300" lvl="2" indent="-342900">
              <a:spcBef>
                <a:spcPts val="1200"/>
              </a:spcBef>
              <a:buFont typeface="Arial" panose="020B0604020202020204" pitchFamily="34" charset="0"/>
              <a:buChar char="•"/>
            </a:pPr>
            <a:r>
              <a:rPr lang="zh-CN" altLang="en-US" sz="2000" dirty="0"/>
              <a:t>因此，越南</a:t>
            </a:r>
            <a:r>
              <a:rPr lang="zh-CN" altLang="en-US" sz="2000" dirty="0">
                <a:solidFill>
                  <a:srgbClr val="FF0000"/>
                </a:solidFill>
              </a:rPr>
              <a:t>可能</a:t>
            </a:r>
            <a:r>
              <a:rPr lang="zh-CN" altLang="en-US" sz="2000" dirty="0"/>
              <a:t>以比中国</a:t>
            </a:r>
            <a:r>
              <a:rPr lang="zh-CN" altLang="en-US" sz="2000" dirty="0">
                <a:solidFill>
                  <a:srgbClr val="FF0000"/>
                </a:solidFill>
              </a:rPr>
              <a:t>更便宜地价格供应世界市场</a:t>
            </a:r>
            <a:r>
              <a:rPr lang="zh-CN" altLang="en-US" sz="2000" dirty="0"/>
              <a:t>。</a:t>
            </a:r>
            <a:endParaRPr lang="en-US" altLang="en-US" sz="2000" dirty="0"/>
          </a:p>
        </p:txBody>
      </p:sp>
      <p:sp>
        <p:nvSpPr>
          <p:cNvPr id="6" name="矩形 5"/>
          <p:cNvSpPr/>
          <p:nvPr/>
        </p:nvSpPr>
        <p:spPr>
          <a:xfrm>
            <a:off x="2345" y="4349426"/>
            <a:ext cx="2893255" cy="1477328"/>
          </a:xfrm>
          <a:prstGeom prst="rect">
            <a:avLst/>
          </a:prstGeom>
          <a:solidFill>
            <a:schemeClr val="bg2">
              <a:lumMod val="20000"/>
              <a:lumOff val="80000"/>
            </a:schemeClr>
          </a:solidFill>
        </p:spPr>
        <p:txBody>
          <a:bodyPr wrap="square">
            <a:spAutoFit/>
          </a:bodyPr>
          <a:lstStyle/>
          <a:p>
            <a:pPr marL="285750" indent="-285750">
              <a:buFont typeface="Arial" panose="020B0604020202020204" pitchFamily="34" charset="0"/>
              <a:buChar char="•"/>
            </a:pPr>
            <a:r>
              <a:rPr lang="zh-CN" altLang="en-US" dirty="0"/>
              <a:t>每个国家的纽扣行业都由许多竞争激烈的小公司组成。</a:t>
            </a:r>
            <a:endParaRPr lang="en-US" altLang="zh-CN" dirty="0"/>
          </a:p>
          <a:p>
            <a:pPr marL="285750" indent="-285750">
              <a:buFont typeface="Arial" panose="020B0604020202020204" pitchFamily="34" charset="0"/>
              <a:buChar char="•"/>
            </a:pPr>
            <a:r>
              <a:rPr lang="zh-CN" altLang="en-US" dirty="0"/>
              <a:t>因此，竞争将按钮的价格降低到其平均成本。</a:t>
            </a:r>
            <a:endParaRPr lang="en-US" altLang="zh-CN" dirty="0"/>
          </a:p>
        </p:txBody>
      </p:sp>
      <p:sp>
        <p:nvSpPr>
          <p:cNvPr id="4" name="Content Placeholder 3"/>
          <p:cNvSpPr>
            <a:spLocks noGrp="1"/>
          </p:cNvSpPr>
          <p:nvPr>
            <p:ph idx="1"/>
          </p:nvPr>
        </p:nvSpPr>
        <p:spPr>
          <a:xfrm>
            <a:off x="3413760" y="1641460"/>
            <a:ext cx="5410200" cy="1436068"/>
          </a:xfrm>
          <a:noFill/>
        </p:spPr>
        <p:txBody>
          <a:bodyPr/>
          <a:lstStyle/>
          <a:p>
            <a:r>
              <a:rPr lang="zh-CN" altLang="en-US" sz="2000" dirty="0"/>
              <a:t>然而，如果</a:t>
            </a:r>
            <a:r>
              <a:rPr lang="zh-CN" altLang="en-US" sz="2000" dirty="0">
                <a:solidFill>
                  <a:srgbClr val="FF0000"/>
                </a:solidFill>
              </a:rPr>
              <a:t>中国</a:t>
            </a:r>
            <a:r>
              <a:rPr lang="zh-CN" altLang="en-US" sz="2000" dirty="0"/>
              <a:t>工业</a:t>
            </a:r>
            <a:r>
              <a:rPr lang="zh-CN" altLang="en-US" sz="2000" dirty="0">
                <a:solidFill>
                  <a:srgbClr val="FF0000"/>
                </a:solidFill>
              </a:rPr>
              <a:t>首先建立</a:t>
            </a:r>
            <a:r>
              <a:rPr lang="zh-CN" altLang="en-US" sz="2000" dirty="0"/>
              <a:t>起来，它可能能够以</a:t>
            </a:r>
            <a:r>
              <a:rPr lang="en-US" altLang="zh-CN" sz="2000" i="1" dirty="0">
                <a:solidFill>
                  <a:srgbClr val="FF0000"/>
                </a:solidFill>
              </a:rPr>
              <a:t>P</a:t>
            </a:r>
            <a:r>
              <a:rPr lang="en-US" altLang="zh-CN" sz="2000" baseline="-25000" dirty="0">
                <a:solidFill>
                  <a:srgbClr val="FF0000"/>
                </a:solidFill>
              </a:rPr>
              <a:t>1</a:t>
            </a:r>
            <a:r>
              <a:rPr lang="zh-CN" altLang="en-US" sz="2000" dirty="0"/>
              <a:t>的价格出售纽扣，这低于越南单个企业所面临的初始生产成本</a:t>
            </a:r>
            <a:r>
              <a:rPr lang="en-US" altLang="zh-CN" sz="2000" i="1" dirty="0"/>
              <a:t>C</a:t>
            </a:r>
            <a:r>
              <a:rPr lang="en-US" altLang="zh-CN" sz="2000" baseline="-25000" dirty="0"/>
              <a:t>0</a:t>
            </a:r>
            <a:r>
              <a:rPr lang="zh-CN" altLang="en-US" sz="2000" dirty="0"/>
              <a:t>。</a:t>
            </a:r>
            <a:endParaRPr lang="en-US" sz="2000" dirty="0"/>
          </a:p>
          <a:p>
            <a:pPr lvl="6"/>
            <a:r>
              <a:rPr lang="zh-CN" altLang="en-US" sz="2000" dirty="0"/>
              <a:t>因此，即使新的生产商可能拥有更低的成本，由历史偶然建立的专业化模式也可能持续下去。</a:t>
            </a:r>
            <a:endParaRPr lang="en-US" sz="2000" dirty="0"/>
          </a:p>
        </p:txBody>
      </p:sp>
    </p:spTree>
    <p:extLst>
      <p:ext uri="{BB962C8B-B14F-4D97-AF65-F5344CB8AC3E}">
        <p14:creationId xmlns:p14="http://schemas.microsoft.com/office/powerpoint/2010/main" val="379206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1097280"/>
          </a:xfrm>
        </p:spPr>
        <p:txBody>
          <a:bodyPr/>
          <a:lstStyle/>
          <a:p>
            <a:r>
              <a:rPr lang="zh-CN" altLang="en-US" sz="3200" dirty="0"/>
              <a:t>外部经济和贸易模式 </a:t>
            </a:r>
            <a:r>
              <a:rPr lang="en-US" altLang="en-US" sz="1800" b="0" dirty="0"/>
              <a:t>(5 of 5)</a:t>
            </a:r>
            <a:endParaRPr lang="en-IN" sz="1800" b="0" dirty="0"/>
          </a:p>
        </p:txBody>
      </p:sp>
      <p:sp>
        <p:nvSpPr>
          <p:cNvPr id="4" name="Content Placeholder 3"/>
          <p:cNvSpPr>
            <a:spLocks noGrp="1"/>
          </p:cNvSpPr>
          <p:nvPr>
            <p:ph idx="1"/>
          </p:nvPr>
        </p:nvSpPr>
        <p:spPr>
          <a:xfrm>
            <a:off x="457200" y="1600200"/>
            <a:ext cx="8305800" cy="4648200"/>
          </a:xfrm>
        </p:spPr>
        <p:txBody>
          <a:bodyPr/>
          <a:lstStyle/>
          <a:p>
            <a:r>
              <a:rPr lang="zh-CN" altLang="en-US" sz="2400" dirty="0"/>
              <a:t>这个例子表明，</a:t>
            </a:r>
            <a:r>
              <a:rPr lang="zh-CN" altLang="en-US" sz="2400" dirty="0">
                <a:solidFill>
                  <a:srgbClr val="FF0000"/>
                </a:solidFill>
              </a:rPr>
              <a:t>外部经济可能会在决定谁生产什么的历史偶然性中发挥重要作用</a:t>
            </a:r>
            <a:r>
              <a:rPr lang="zh-CN" altLang="en-US" sz="2400" dirty="0"/>
              <a:t>，并可能允许既定的专业化模式</a:t>
            </a:r>
            <a:r>
              <a:rPr lang="zh-CN" altLang="en-US" sz="2400" dirty="0">
                <a:solidFill>
                  <a:srgbClr val="99008C"/>
                </a:solidFill>
              </a:rPr>
              <a:t>继续存在</a:t>
            </a:r>
            <a:r>
              <a:rPr lang="zh-CN" altLang="en-US" sz="2400" dirty="0"/>
              <a:t>，即使它们与比较优势背道而驰。</a:t>
            </a:r>
            <a:endParaRPr lang="en-US" altLang="zh-CN" sz="2400" dirty="0"/>
          </a:p>
        </p:txBody>
      </p:sp>
    </p:spTree>
    <p:extLst>
      <p:ext uri="{BB962C8B-B14F-4D97-AF65-F5344CB8AC3E}">
        <p14:creationId xmlns:p14="http://schemas.microsoft.com/office/powerpoint/2010/main" val="228699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9028"/>
          </a:xfrm>
        </p:spPr>
        <p:txBody>
          <a:bodyPr/>
          <a:lstStyle/>
          <a:p>
            <a:r>
              <a:rPr lang="zh-CN" altLang="en-US" sz="3600" dirty="0">
                <a:ea typeface="ヒラギノ角ゴ Pro W3" pitchFamily="-84" charset="-128"/>
              </a:rPr>
              <a:t>目录</a:t>
            </a:r>
            <a:endParaRPr lang="en-IN" sz="3600" dirty="0"/>
          </a:p>
        </p:txBody>
      </p:sp>
      <p:sp>
        <p:nvSpPr>
          <p:cNvPr id="3" name="Content Placeholder 2"/>
          <p:cNvSpPr>
            <a:spLocks noGrp="1"/>
          </p:cNvSpPr>
          <p:nvPr>
            <p:ph idx="1"/>
          </p:nvPr>
        </p:nvSpPr>
        <p:spPr>
          <a:xfrm>
            <a:off x="457200" y="1066800"/>
            <a:ext cx="8610600" cy="5105400"/>
          </a:xfrm>
        </p:spPr>
        <p:txBody>
          <a:bodyPr/>
          <a:lstStyle/>
          <a:p>
            <a:r>
              <a:rPr lang="en-US" altLang="en-US" sz="2400" dirty="0"/>
              <a:t>1. </a:t>
            </a:r>
            <a:r>
              <a:rPr lang="zh-CN" altLang="en-US" sz="2400" dirty="0"/>
              <a:t>规模经济与国际贸易概述</a:t>
            </a:r>
            <a:endParaRPr lang="en-US" altLang="en-US" sz="2400" dirty="0"/>
          </a:p>
          <a:p>
            <a:r>
              <a:rPr lang="en-US" altLang="en-US" sz="2400" dirty="0"/>
              <a:t>2. </a:t>
            </a:r>
            <a:r>
              <a:rPr lang="zh-CN" altLang="en-US" sz="2400" dirty="0"/>
              <a:t>规模经济与市场结构</a:t>
            </a:r>
            <a:endParaRPr lang="en-US" altLang="en-US" sz="2400" dirty="0"/>
          </a:p>
          <a:p>
            <a:r>
              <a:rPr lang="en-US" altLang="en-US" sz="2400" dirty="0"/>
              <a:t>3. </a:t>
            </a:r>
            <a:r>
              <a:rPr lang="zh-CN" altLang="en-US" sz="2400" dirty="0"/>
              <a:t>外部经济理论</a:t>
            </a:r>
            <a:endParaRPr lang="en-US" altLang="zh-CN" sz="2400" dirty="0"/>
          </a:p>
          <a:p>
            <a:endParaRPr lang="en-US" altLang="en-US" sz="2400" dirty="0"/>
          </a:p>
          <a:p>
            <a:endParaRPr lang="en-US" altLang="en-US" sz="2400" dirty="0"/>
          </a:p>
          <a:p>
            <a:r>
              <a:rPr lang="en-US" altLang="en-US" sz="2400" dirty="0"/>
              <a:t>4. </a:t>
            </a:r>
            <a:r>
              <a:rPr lang="zh-CN" altLang="en-US" sz="2400" dirty="0"/>
              <a:t>外部经济与国际贸易</a:t>
            </a:r>
            <a:endParaRPr lang="en-US" altLang="en-US" sz="2400" dirty="0"/>
          </a:p>
          <a:p>
            <a:endParaRPr lang="en-US" altLang="en-US" sz="2400" dirty="0"/>
          </a:p>
          <a:p>
            <a:endParaRPr lang="en-US" altLang="en-US" sz="2400" dirty="0"/>
          </a:p>
          <a:p>
            <a:r>
              <a:rPr lang="en-US" altLang="en-US" sz="2400" dirty="0"/>
              <a:t>5. </a:t>
            </a:r>
            <a:r>
              <a:rPr lang="zh-CN" altLang="en-US" sz="2400" dirty="0"/>
              <a:t>国际贸易和地理经济学</a:t>
            </a:r>
            <a:endParaRPr lang="en-US" sz="2400" dirty="0"/>
          </a:p>
        </p:txBody>
      </p:sp>
      <p:sp>
        <p:nvSpPr>
          <p:cNvPr id="5" name="文本框 4">
            <a:extLst>
              <a:ext uri="{FF2B5EF4-FFF2-40B4-BE49-F238E27FC236}">
                <a16:creationId xmlns:a16="http://schemas.microsoft.com/office/drawing/2014/main" id="{9B81CDA8-C07F-E0F5-7B2F-C6C5DD599985}"/>
              </a:ext>
            </a:extLst>
          </p:cNvPr>
          <p:cNvSpPr txBox="1"/>
          <p:nvPr/>
        </p:nvSpPr>
        <p:spPr>
          <a:xfrm>
            <a:off x="3124200" y="2209800"/>
            <a:ext cx="3276600" cy="1323439"/>
          </a:xfrm>
          <a:prstGeom prst="rect">
            <a:avLst/>
          </a:prstGeom>
          <a:noFill/>
        </p:spPr>
        <p:txBody>
          <a:bodyPr wrap="square">
            <a:spAutoFit/>
          </a:bodyPr>
          <a:lstStyle/>
          <a:p>
            <a:pPr marL="285750"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专业化供应商</a:t>
            </a:r>
            <a:r>
              <a:rPr lang="en-US" altLang="en-US" sz="2000" dirty="0">
                <a:latin typeface="华文仿宋" panose="02010600040101010101" pitchFamily="2" charset="-122"/>
                <a:ea typeface="华文仿宋" panose="02010600040101010101" pitchFamily="2" charset="-122"/>
              </a:rPr>
              <a:t> </a:t>
            </a: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劳动力市场共享</a:t>
            </a:r>
            <a:endParaRPr lang="en-US" altLang="en-US" sz="2000" dirty="0">
              <a:latin typeface="华文仿宋" panose="02010600040101010101" pitchFamily="2" charset="-122"/>
              <a:ea typeface="华文仿宋" panose="02010600040101010101" pitchFamily="2" charset="-122"/>
            </a:endParaRP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知识外溢</a:t>
            </a:r>
            <a:endParaRPr lang="en-US" altLang="zh-CN" sz="2000" dirty="0">
              <a:latin typeface="华文仿宋" panose="02010600040101010101" pitchFamily="2" charset="-122"/>
              <a:ea typeface="华文仿宋" panose="02010600040101010101" pitchFamily="2" charset="-122"/>
            </a:endParaRP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外部经济与市场均衡</a:t>
            </a:r>
            <a:endParaRPr lang="en-US" altLang="en-US" sz="2000" dirty="0">
              <a:latin typeface="华文仿宋" panose="02010600040101010101" pitchFamily="2" charset="-122"/>
              <a:ea typeface="华文仿宋" panose="02010600040101010101" pitchFamily="2" charset="-122"/>
            </a:endParaRPr>
          </a:p>
        </p:txBody>
      </p:sp>
      <p:sp>
        <p:nvSpPr>
          <p:cNvPr id="7" name="文本框 6">
            <a:extLst>
              <a:ext uri="{FF2B5EF4-FFF2-40B4-BE49-F238E27FC236}">
                <a16:creationId xmlns:a16="http://schemas.microsoft.com/office/drawing/2014/main" id="{A18D1F8C-5990-E204-9A96-F5ED03DC683C}"/>
              </a:ext>
            </a:extLst>
          </p:cNvPr>
          <p:cNvSpPr txBox="1"/>
          <p:nvPr/>
        </p:nvSpPr>
        <p:spPr>
          <a:xfrm>
            <a:off x="4038600" y="3886200"/>
            <a:ext cx="4572000" cy="1323439"/>
          </a:xfrm>
          <a:prstGeom prst="rect">
            <a:avLst/>
          </a:prstGeom>
          <a:noFill/>
        </p:spPr>
        <p:txBody>
          <a:bodyPr wrap="square">
            <a:spAutoFit/>
          </a:bodyPr>
          <a:lstStyle/>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外部经济，产出和价格</a:t>
            </a:r>
            <a:endParaRPr lang="en-US" altLang="zh-CN" sz="2000" dirty="0">
              <a:latin typeface="华文仿宋" panose="02010600040101010101" pitchFamily="2" charset="-122"/>
              <a:ea typeface="华文仿宋" panose="02010600040101010101" pitchFamily="2" charset="-122"/>
            </a:endParaRP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外部经济和贸易模式</a:t>
            </a:r>
            <a:endParaRPr lang="en-US" altLang="en-US" sz="2000" dirty="0">
              <a:latin typeface="华文仿宋" panose="02010600040101010101" pitchFamily="2" charset="-122"/>
              <a:ea typeface="华文仿宋" panose="02010600040101010101" pitchFamily="2" charset="-122"/>
            </a:endParaRP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外部经济下的贸易及社会福利</a:t>
            </a:r>
            <a:endParaRPr lang="en-US" altLang="en-US" sz="2000" dirty="0">
              <a:latin typeface="华文仿宋" panose="02010600040101010101" pitchFamily="2" charset="-122"/>
              <a:ea typeface="华文仿宋" panose="02010600040101010101" pitchFamily="2" charset="-122"/>
            </a:endParaRPr>
          </a:p>
          <a:p>
            <a:pPr marL="285750" lvl="1" indent="-285750">
              <a:buClr>
                <a:srgbClr val="001581"/>
              </a:buClr>
              <a:buFont typeface="Arial" panose="020B0604020202020204" pitchFamily="34" charset="0"/>
              <a:buChar char="•"/>
            </a:pPr>
            <a:r>
              <a:rPr lang="zh-CN" altLang="en-US" sz="2000" dirty="0">
                <a:latin typeface="华文仿宋" panose="02010600040101010101" pitchFamily="2" charset="-122"/>
                <a:ea typeface="华文仿宋" panose="02010600040101010101" pitchFamily="2" charset="-122"/>
              </a:rPr>
              <a:t>动态收益递增</a:t>
            </a:r>
            <a:endParaRPr lang="en-US" altLang="en-US" sz="2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986045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zh-CN" altLang="en-US" sz="3200" dirty="0"/>
              <a:t>外部经济下的贸易及社会福利 </a:t>
            </a:r>
            <a:r>
              <a:rPr lang="en-US" altLang="en-US" sz="1800" b="0" dirty="0"/>
              <a:t>(1 of 3)</a:t>
            </a:r>
            <a:endParaRPr lang="en-IN" sz="1800" b="0" dirty="0"/>
          </a:p>
        </p:txBody>
      </p:sp>
      <p:sp>
        <p:nvSpPr>
          <p:cNvPr id="4" name="Content Placeholder 3"/>
          <p:cNvSpPr>
            <a:spLocks noGrp="1"/>
          </p:cNvSpPr>
          <p:nvPr>
            <p:ph idx="1"/>
          </p:nvPr>
        </p:nvSpPr>
        <p:spPr>
          <a:xfrm>
            <a:off x="457200" y="1524000"/>
            <a:ext cx="8305800" cy="5334000"/>
          </a:xfrm>
          <a:solidFill>
            <a:schemeClr val="bg1"/>
          </a:solidFill>
        </p:spPr>
        <p:txBody>
          <a:bodyPr/>
          <a:lstStyle/>
          <a:p>
            <a:pPr>
              <a:spcBef>
                <a:spcPts val="1200"/>
              </a:spcBef>
            </a:pPr>
            <a:r>
              <a:rPr lang="zh-CN" altLang="en-US" sz="2400" dirty="0"/>
              <a:t>与基于比较优势或内部规模经济的贸易对福利的影响相比，基于外部经济的贸易对国家福利的</a:t>
            </a:r>
            <a:r>
              <a:rPr lang="zh-CN" altLang="en-US" sz="2400" dirty="0">
                <a:solidFill>
                  <a:srgbClr val="FF0000"/>
                </a:solidFill>
              </a:rPr>
              <a:t>影响要模糊得多</a:t>
            </a:r>
            <a:r>
              <a:rPr lang="zh-CN" altLang="en-US" sz="2400" dirty="0"/>
              <a:t>。</a:t>
            </a:r>
            <a:endParaRPr lang="en-US" altLang="en-US" sz="2400" dirty="0"/>
          </a:p>
          <a:p>
            <a:pPr lvl="1"/>
            <a:r>
              <a:rPr lang="zh-CN" altLang="en-US" sz="2400" dirty="0"/>
              <a:t>将工业生产集中，通过外部经济的作用，世界经济可能从中获益。</a:t>
            </a:r>
            <a:endParaRPr lang="en-US" altLang="en-US" sz="2400" dirty="0"/>
          </a:p>
          <a:p>
            <a:pPr lvl="1"/>
            <a:r>
              <a:rPr lang="zh-CN" altLang="en-US" sz="2400" dirty="0"/>
              <a:t>但一个国家有贸易</a:t>
            </a:r>
            <a:r>
              <a:rPr lang="zh-CN" altLang="en-US" sz="2400" b="1" dirty="0">
                <a:solidFill>
                  <a:srgbClr val="007FA3"/>
                </a:solidFill>
              </a:rPr>
              <a:t>可能比没有贸易更糟糕</a:t>
            </a:r>
            <a:r>
              <a:rPr lang="zh-CN" altLang="en-US" sz="2400" dirty="0"/>
              <a:t>：</a:t>
            </a:r>
            <a:endParaRPr lang="zh-CN" altLang="en-US" dirty="0"/>
          </a:p>
          <a:p>
            <a:pPr lvl="2"/>
            <a:r>
              <a:rPr lang="zh-CN" altLang="en-US" sz="2400" dirty="0">
                <a:solidFill>
                  <a:srgbClr val="99008C"/>
                </a:solidFill>
              </a:rPr>
              <a:t>既定优势的重要性</a:t>
            </a:r>
            <a:r>
              <a:rPr lang="zh-CN" altLang="en-US" sz="2400" dirty="0"/>
              <a:t>意味着，无法保证是由正确的国家来生产带有外部规模经济的产品，</a:t>
            </a:r>
            <a:endParaRPr lang="en-US" altLang="zh-CN" sz="2400" dirty="0">
              <a:latin typeface="Arial Narrow" panose="020B0606020202030204" pitchFamily="34" charset="0"/>
            </a:endParaRPr>
          </a:p>
          <a:p>
            <a:pPr lvl="2"/>
            <a:r>
              <a:rPr lang="zh-CN" altLang="en-US" sz="2400" dirty="0"/>
              <a:t>一个国家如果为国内市场生产一切而不是为进口买单，那么它的境况可能会更好。</a:t>
            </a:r>
            <a:endParaRPr lang="en-US" altLang="en-US" sz="2400" dirty="0">
              <a:latin typeface="Arial Narrow" panose="020B0606020202030204" pitchFamily="34" charset="0"/>
            </a:endParaRPr>
          </a:p>
        </p:txBody>
      </p:sp>
    </p:spTree>
    <p:extLst>
      <p:ext uri="{BB962C8B-B14F-4D97-AF65-F5344CB8AC3E}">
        <p14:creationId xmlns:p14="http://schemas.microsoft.com/office/powerpoint/2010/main" val="436916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1097280"/>
          </a:xfrm>
        </p:spPr>
        <p:txBody>
          <a:bodyPr/>
          <a:lstStyle/>
          <a:p>
            <a:r>
              <a:rPr lang="zh-CN" altLang="en-US" sz="3200" dirty="0"/>
              <a:t>外部经济下的贸易及社会福利 </a:t>
            </a:r>
            <a:r>
              <a:rPr lang="en-US" altLang="en-US" sz="1800" b="0" dirty="0"/>
              <a:t>(2 of 3)</a:t>
            </a:r>
            <a:endParaRPr lang="en-IN" sz="1800" b="0" dirty="0"/>
          </a:p>
        </p:txBody>
      </p:sp>
      <p:sp>
        <p:nvSpPr>
          <p:cNvPr id="4" name="Content Placeholder 3"/>
          <p:cNvSpPr>
            <a:spLocks noGrp="1"/>
          </p:cNvSpPr>
          <p:nvPr>
            <p:ph idx="1"/>
          </p:nvPr>
        </p:nvSpPr>
        <p:spPr>
          <a:xfrm>
            <a:off x="457200" y="1600200"/>
            <a:ext cx="8077200" cy="3657600"/>
          </a:xfrm>
        </p:spPr>
        <p:txBody>
          <a:bodyPr/>
          <a:lstStyle/>
          <a:p>
            <a:pPr>
              <a:spcBef>
                <a:spcPts val="1200"/>
              </a:spcBef>
            </a:pPr>
            <a:r>
              <a:rPr lang="zh-CN" altLang="en-US" sz="2400" dirty="0"/>
              <a:t>假定</a:t>
            </a:r>
            <a:r>
              <a:rPr lang="zh-CN" altLang="en-US" sz="2400" i="1" dirty="0">
                <a:solidFill>
                  <a:srgbClr val="99008C"/>
                </a:solidFill>
              </a:rPr>
              <a:t>泰国</a:t>
            </a:r>
            <a:r>
              <a:rPr lang="en-US" altLang="en-US" sz="2400" dirty="0"/>
              <a:t> </a:t>
            </a:r>
            <a:r>
              <a:rPr lang="zh-CN" altLang="en-US" sz="2400" dirty="0"/>
              <a:t>生产手表</a:t>
            </a:r>
            <a:r>
              <a:rPr lang="zh-CN" altLang="en-US" sz="2400" i="1" dirty="0">
                <a:solidFill>
                  <a:srgbClr val="99008C"/>
                </a:solidFill>
              </a:rPr>
              <a:t>比较便宜</a:t>
            </a:r>
            <a:r>
              <a:rPr lang="en-US" altLang="en-US" sz="2400" dirty="0"/>
              <a:t>, </a:t>
            </a:r>
            <a:r>
              <a:rPr lang="zh-CN" altLang="en-US" sz="2400" dirty="0"/>
              <a:t>但是</a:t>
            </a:r>
            <a:r>
              <a:rPr lang="zh-CN" altLang="en-US" sz="2400" i="1" dirty="0">
                <a:solidFill>
                  <a:srgbClr val="001581"/>
                </a:solidFill>
              </a:rPr>
              <a:t>瑞士首先生产了</a:t>
            </a:r>
            <a:r>
              <a:rPr lang="en-US" altLang="en-US" sz="2400" dirty="0"/>
              <a:t>.</a:t>
            </a:r>
          </a:p>
          <a:p>
            <a:pPr>
              <a:spcBef>
                <a:spcPts val="1200"/>
              </a:spcBef>
            </a:pPr>
            <a:r>
              <a:rPr lang="zh-CN" altLang="en-US" sz="2400" dirty="0"/>
              <a:t>没有贸易时，泰国生产的手表价格更低。</a:t>
            </a:r>
            <a:endParaRPr lang="en-US" altLang="en-US" sz="2400" dirty="0"/>
          </a:p>
          <a:p>
            <a:pPr>
              <a:spcBef>
                <a:spcPts val="1200"/>
              </a:spcBef>
            </a:pPr>
            <a:r>
              <a:rPr lang="zh-CN" altLang="en-US" sz="2400" dirty="0"/>
              <a:t>而贸易可能使泰国的情况恶化，使泰国产生保护本国手表产业免受外国竞争的动机。</a:t>
            </a:r>
            <a:endParaRPr lang="en-US" altLang="en-US" sz="2400" dirty="0"/>
          </a:p>
          <a:p>
            <a:pPr>
              <a:spcBef>
                <a:spcPts val="1200"/>
              </a:spcBef>
            </a:pPr>
            <a:r>
              <a:rPr lang="zh-CN" altLang="en-US" sz="2400" dirty="0"/>
              <a:t>如果泰国自给自足会发生什么</a:t>
            </a:r>
            <a:r>
              <a:rPr lang="en-US" altLang="zh-CN" sz="2400" dirty="0"/>
              <a:t>?</a:t>
            </a:r>
          </a:p>
        </p:txBody>
      </p:sp>
    </p:spTree>
    <p:extLst>
      <p:ext uri="{BB962C8B-B14F-4D97-AF65-F5344CB8AC3E}">
        <p14:creationId xmlns:p14="http://schemas.microsoft.com/office/powerpoint/2010/main" val="819053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546628"/>
          </a:xfrm>
        </p:spPr>
        <p:txBody>
          <a:bodyPr/>
          <a:lstStyle/>
          <a:p>
            <a:r>
              <a:rPr lang="zh-CN" altLang="en-US" sz="2800" dirty="0"/>
              <a:t>图</a:t>
            </a:r>
            <a:r>
              <a:rPr lang="en-US" altLang="en-US" sz="2800" dirty="0"/>
              <a:t> 7.5 </a:t>
            </a:r>
            <a:r>
              <a:rPr lang="zh-CN" altLang="en-US" sz="2800" dirty="0"/>
              <a:t>外部经济和贸易损失</a:t>
            </a:r>
            <a:endParaRPr lang="en-IN" sz="1600" b="0" dirty="0"/>
          </a:p>
        </p:txBody>
      </p:sp>
      <p:sp>
        <p:nvSpPr>
          <p:cNvPr id="4" name="Content Placeholder 3"/>
          <p:cNvSpPr>
            <a:spLocks noGrp="1"/>
          </p:cNvSpPr>
          <p:nvPr>
            <p:ph idx="1"/>
          </p:nvPr>
        </p:nvSpPr>
        <p:spPr>
          <a:xfrm>
            <a:off x="6021293" y="4800600"/>
            <a:ext cx="2710841" cy="1329262"/>
          </a:xfrm>
          <a:solidFill>
            <a:schemeClr val="accent5">
              <a:lumMod val="20000"/>
              <a:lumOff val="80000"/>
            </a:schemeClr>
          </a:solidFill>
        </p:spPr>
        <p:txBody>
          <a:bodyPr/>
          <a:lstStyle/>
          <a:p>
            <a:r>
              <a:rPr lang="en-US" sz="2000" dirty="0">
                <a:sym typeface="Wingdings" panose="05000000000000000000" pitchFamily="2" charset="2"/>
              </a:rPr>
              <a:t> </a:t>
            </a:r>
            <a:r>
              <a:rPr lang="zh-CN" altLang="en-US" sz="2000" dirty="0">
                <a:sym typeface="Wingdings" panose="05000000000000000000" pitchFamily="2" charset="2"/>
              </a:rPr>
              <a:t>当存在</a:t>
            </a:r>
            <a:r>
              <a:rPr lang="zh-CN" altLang="en-US" sz="2000" dirty="0"/>
              <a:t>外部经济时，贸易有可能会使一国的福利水平比没有贸易时下降。</a:t>
            </a:r>
            <a:endParaRPr lang="en-US" sz="2000" dirty="0"/>
          </a:p>
        </p:txBody>
      </p:sp>
      <p:pic>
        <p:nvPicPr>
          <p:cNvPr id="6" name="Picture 5" descr="A graph shows price, cost per watch versus quantity of watches produced and demanded. Curve Ay C Swiss is above and parallel to curve Ay C Thai; both fall with decreasing steepness. Curve D world intersects curve Ay C Swiss at point 1, where y = P sub 1. Curve Ay C Thai intercepts the y-axis at C sub 0. Curve D Thai intersects curve Ay C Thai at point 2, which is below and to the left of point 1, where y = P sub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96" y="1524001"/>
            <a:ext cx="5844129" cy="5181600"/>
          </a:xfrm>
          <a:prstGeom prst="rect">
            <a:avLst/>
          </a:prstGeom>
        </p:spPr>
      </p:pic>
      <p:sp>
        <p:nvSpPr>
          <p:cNvPr id="3" name="矩形 2"/>
          <p:cNvSpPr/>
          <p:nvPr/>
        </p:nvSpPr>
        <p:spPr>
          <a:xfrm>
            <a:off x="2803749" y="914400"/>
            <a:ext cx="6240755" cy="4247317"/>
          </a:xfrm>
          <a:prstGeom prst="rect">
            <a:avLst/>
          </a:prstGeom>
        </p:spPr>
        <p:txBody>
          <a:bodyPr wrap="square">
            <a:spAutoFit/>
          </a:bodyPr>
          <a:lstStyle/>
          <a:p>
            <a:pPr marL="342900" indent="-342900">
              <a:spcBef>
                <a:spcPts val="600"/>
              </a:spcBef>
              <a:buFont typeface="Arial" panose="020B0604020202020204" pitchFamily="34" charset="0"/>
              <a:buChar char="•"/>
            </a:pPr>
            <a:r>
              <a:rPr lang="zh-CN" altLang="en-US" sz="2000" dirty="0">
                <a:solidFill>
                  <a:srgbClr val="000000"/>
                </a:solidFill>
                <a:latin typeface="Arial" panose="020B0604020202020204" pitchFamily="34" charset="0"/>
              </a:rPr>
              <a:t>没有贸易时，长期来看泰国可以以</a:t>
            </a:r>
            <a:r>
              <a:rPr lang="en-US" altLang="zh-CN" sz="2000" dirty="0">
                <a:solidFill>
                  <a:srgbClr val="000000"/>
                </a:solidFill>
                <a:latin typeface="Arial" panose="020B0604020202020204" pitchFamily="34" charset="0"/>
              </a:rPr>
              <a:t>P</a:t>
            </a:r>
            <a:r>
              <a:rPr lang="en-US" altLang="zh-CN" sz="2000" baseline="-25000" dirty="0">
                <a:solidFill>
                  <a:srgbClr val="000000"/>
                </a:solidFill>
                <a:latin typeface="Arial" panose="020B0604020202020204" pitchFamily="34" charset="0"/>
              </a:rPr>
              <a:t>2</a:t>
            </a:r>
            <a:r>
              <a:rPr lang="zh-CN" altLang="en-US" sz="2000" dirty="0">
                <a:solidFill>
                  <a:srgbClr val="000000"/>
                </a:solidFill>
                <a:latin typeface="Arial" panose="020B0604020202020204" pitchFamily="34" charset="0"/>
              </a:rPr>
              <a:t> 的价格自给自足供给手表。</a:t>
            </a:r>
            <a:endParaRPr lang="en-US" altLang="zh-CN" sz="2000" dirty="0">
              <a:solidFill>
                <a:srgbClr val="000000"/>
              </a:solidFill>
              <a:latin typeface="Arial" panose="020B0604020202020204" pitchFamily="34" charset="0"/>
            </a:endParaRPr>
          </a:p>
          <a:p>
            <a:pPr marL="342900" indent="-342900">
              <a:spcBef>
                <a:spcPts val="600"/>
              </a:spcBef>
              <a:buFont typeface="Arial" panose="020B0604020202020204" pitchFamily="34" charset="0"/>
              <a:buChar char="•"/>
            </a:pPr>
            <a:r>
              <a:rPr lang="zh-CN" altLang="en-US" sz="2000" dirty="0">
                <a:solidFill>
                  <a:srgbClr val="000000"/>
                </a:solidFill>
                <a:latin typeface="Arial" panose="020B0604020202020204" pitchFamily="34" charset="0"/>
              </a:rPr>
              <a:t>当贸易发生时，</a:t>
            </a:r>
            <a:endParaRPr lang="en-US" altLang="zh-CN" sz="2000" dirty="0">
              <a:solidFill>
                <a:srgbClr val="000000"/>
              </a:solidFill>
              <a:latin typeface="Arial" panose="020B0604020202020204" pitchFamily="34" charset="0"/>
            </a:endParaRPr>
          </a:p>
          <a:p>
            <a:pPr marL="800100" lvl="1" indent="-342900">
              <a:spcBef>
                <a:spcPts val="600"/>
              </a:spcBef>
              <a:buFont typeface="Arial" panose="020B0604020202020204" pitchFamily="34" charset="0"/>
              <a:buChar char="•"/>
            </a:pPr>
            <a:r>
              <a:rPr lang="zh-CN" altLang="en-US" sz="2000" dirty="0"/>
              <a:t>泰国生产商最初必须以</a:t>
            </a:r>
            <a:r>
              <a:rPr lang="en-US" altLang="zh-CN" sz="2000" i="1" dirty="0"/>
              <a:t>C</a:t>
            </a:r>
            <a:r>
              <a:rPr lang="en-US" altLang="zh-CN" sz="2000" baseline="-25000" dirty="0"/>
              <a:t>0</a:t>
            </a:r>
            <a:r>
              <a:rPr lang="zh-CN" altLang="en-US" sz="2000" dirty="0"/>
              <a:t>的价格开始生产手表</a:t>
            </a:r>
            <a:r>
              <a:rPr lang="en-US" altLang="zh-CN" sz="2000" baseline="-25000" dirty="0"/>
              <a:t> </a:t>
            </a:r>
            <a:r>
              <a:rPr lang="zh-CN" altLang="en-US" sz="2000" dirty="0"/>
              <a:t>，</a:t>
            </a:r>
            <a:endParaRPr lang="en-US" altLang="zh-CN" sz="2000" dirty="0"/>
          </a:p>
          <a:p>
            <a:pPr marL="800100" lvl="1" indent="-342900">
              <a:spcBef>
                <a:spcPts val="600"/>
              </a:spcBef>
              <a:buFont typeface="Arial" panose="020B0604020202020204" pitchFamily="34" charset="0"/>
              <a:buChar char="•"/>
            </a:pPr>
            <a:r>
              <a:rPr lang="zh-CN" altLang="en-US" sz="2000" dirty="0"/>
              <a:t>而瑞士能够以</a:t>
            </a:r>
            <a:r>
              <a:rPr lang="en-US" altLang="zh-CN" sz="2000" dirty="0">
                <a:solidFill>
                  <a:srgbClr val="000000"/>
                </a:solidFill>
                <a:latin typeface="Arial" panose="020B0604020202020204" pitchFamily="34" charset="0"/>
              </a:rPr>
              <a:t>P</a:t>
            </a:r>
            <a:r>
              <a:rPr lang="en-US" altLang="zh-CN" sz="2000" baseline="-25000" dirty="0">
                <a:solidFill>
                  <a:srgbClr val="000000"/>
                </a:solidFill>
                <a:latin typeface="Arial" panose="020B0604020202020204" pitchFamily="34" charset="0"/>
              </a:rPr>
              <a:t>1</a:t>
            </a:r>
            <a:r>
              <a:rPr lang="zh-CN" altLang="en-US" sz="2000" dirty="0"/>
              <a:t>的价格供应世界市场</a:t>
            </a:r>
            <a:endParaRPr lang="en-US" altLang="zh-CN" sz="2000" dirty="0"/>
          </a:p>
          <a:p>
            <a:pPr marL="800100" lvl="1" indent="-342900">
              <a:spcBef>
                <a:spcPts val="600"/>
              </a:spcBef>
              <a:buFont typeface="Arial" panose="020B0604020202020204" pitchFamily="34" charset="0"/>
              <a:buChar char="•"/>
            </a:pPr>
            <a:r>
              <a:rPr lang="en-US" altLang="zh-CN" sz="2000" dirty="0">
                <a:solidFill>
                  <a:srgbClr val="000000"/>
                </a:solidFill>
                <a:latin typeface="Arial" panose="020B0604020202020204" pitchFamily="34" charset="0"/>
              </a:rPr>
              <a:t>P</a:t>
            </a:r>
            <a:r>
              <a:rPr lang="en-US" altLang="zh-CN" sz="2000" baseline="-25000" dirty="0">
                <a:solidFill>
                  <a:srgbClr val="000000"/>
                </a:solidFill>
                <a:latin typeface="Arial" panose="020B0604020202020204" pitchFamily="34" charset="0"/>
              </a:rPr>
              <a:t>1</a:t>
            </a:r>
            <a:r>
              <a:rPr lang="en-US" altLang="zh-CN" sz="2000" dirty="0">
                <a:solidFill>
                  <a:srgbClr val="000000"/>
                </a:solidFill>
                <a:latin typeface="Arial" panose="020B0604020202020204" pitchFamily="34" charset="0"/>
              </a:rPr>
              <a:t>&lt;C</a:t>
            </a:r>
            <a:r>
              <a:rPr lang="en-US" altLang="zh-CN" sz="2000" baseline="-25000" dirty="0">
                <a:solidFill>
                  <a:srgbClr val="000000"/>
                </a:solidFill>
                <a:latin typeface="Arial" panose="020B0604020202020204" pitchFamily="34" charset="0"/>
              </a:rPr>
              <a:t>0</a:t>
            </a:r>
            <a:r>
              <a:rPr lang="zh-CN" altLang="en-US" sz="2000" dirty="0"/>
              <a:t> </a:t>
            </a:r>
            <a:r>
              <a:rPr lang="en-US" altLang="zh-CN" sz="2000" dirty="0">
                <a:solidFill>
                  <a:srgbClr val="FF0000"/>
                </a:solidFill>
                <a:sym typeface="Wingdings" panose="05000000000000000000" pitchFamily="2" charset="2"/>
              </a:rPr>
              <a:t></a:t>
            </a:r>
            <a:r>
              <a:rPr lang="zh-CN" altLang="en-US" sz="2000" dirty="0">
                <a:solidFill>
                  <a:srgbClr val="FF0000"/>
                </a:solidFill>
              </a:rPr>
              <a:t>这一价格低到足以阻止泰国生产商的进入 </a:t>
            </a:r>
            <a:r>
              <a:rPr lang="en-US" altLang="zh-CN" sz="2000" dirty="0">
                <a:solidFill>
                  <a:srgbClr val="FF0000"/>
                </a:solidFill>
                <a:sym typeface="Wingdings" panose="05000000000000000000" pitchFamily="2" charset="2"/>
              </a:rPr>
              <a:t> </a:t>
            </a:r>
            <a:r>
              <a:rPr lang="zh-CN" altLang="en-US" sz="2000" dirty="0"/>
              <a:t>泰国必须从瑞士进口手表。</a:t>
            </a:r>
            <a:endParaRPr lang="en-US" altLang="zh-CN" sz="2000" dirty="0"/>
          </a:p>
          <a:p>
            <a:pPr marL="3086100" lvl="6" indent="-342900">
              <a:spcBef>
                <a:spcPts val="600"/>
              </a:spcBef>
              <a:buFont typeface="Arial" panose="020B0604020202020204" pitchFamily="34" charset="0"/>
              <a:buChar char="•"/>
            </a:pPr>
            <a:r>
              <a:rPr lang="zh-CN" altLang="en-US" sz="2000" dirty="0">
                <a:solidFill>
                  <a:srgbClr val="99008C"/>
                </a:solidFill>
              </a:rPr>
              <a:t>然而</a:t>
            </a:r>
            <a:r>
              <a:rPr lang="zh-CN" altLang="en-US" sz="2000" dirty="0"/>
              <a:t>，如果泰国</a:t>
            </a:r>
            <a:r>
              <a:rPr lang="zh-CN" altLang="en-US" sz="2000" dirty="0">
                <a:solidFill>
                  <a:srgbClr val="99008C"/>
                </a:solidFill>
              </a:rPr>
              <a:t>阻止</a:t>
            </a:r>
            <a:r>
              <a:rPr lang="zh-CN" altLang="en-US" sz="2000" dirty="0"/>
              <a:t>所有手表</a:t>
            </a:r>
            <a:r>
              <a:rPr lang="zh-CN" altLang="en-US" sz="2000" dirty="0">
                <a:solidFill>
                  <a:srgbClr val="99008C"/>
                </a:solidFill>
              </a:rPr>
              <a:t>贸易</a:t>
            </a:r>
            <a:r>
              <a:rPr lang="zh-CN" altLang="en-US" sz="2000" dirty="0"/>
              <a:t>，它将能够以较低的价格</a:t>
            </a:r>
            <a:r>
              <a:rPr lang="en-US" altLang="zh-CN" sz="2000" i="1" dirty="0">
                <a:solidFill>
                  <a:srgbClr val="99008C"/>
                </a:solidFill>
              </a:rPr>
              <a:t>P</a:t>
            </a:r>
            <a:r>
              <a:rPr lang="en-US" altLang="zh-CN" sz="2000" baseline="-25000" dirty="0">
                <a:solidFill>
                  <a:srgbClr val="99008C"/>
                </a:solidFill>
              </a:rPr>
              <a:t>2</a:t>
            </a:r>
            <a:r>
              <a:rPr lang="en-US" altLang="zh-CN" sz="2000" dirty="0">
                <a:solidFill>
                  <a:srgbClr val="99008C"/>
                </a:solidFill>
              </a:rPr>
              <a:t> </a:t>
            </a:r>
            <a:r>
              <a:rPr lang="zh-CN" altLang="en-US" sz="2000" dirty="0">
                <a:solidFill>
                  <a:srgbClr val="99008C"/>
                </a:solidFill>
              </a:rPr>
              <a:t>供应</a:t>
            </a:r>
            <a:r>
              <a:rPr lang="zh-CN" altLang="en-US" sz="2000" dirty="0"/>
              <a:t>国内市场</a:t>
            </a:r>
            <a:r>
              <a:rPr lang="en-US" altLang="zh-CN" sz="2000" dirty="0"/>
              <a:t> (</a:t>
            </a:r>
            <a:r>
              <a:rPr lang="en-US" altLang="zh-CN" sz="2000" i="1" dirty="0"/>
              <a:t>D</a:t>
            </a:r>
            <a:r>
              <a:rPr lang="en-US" altLang="zh-CN" sz="2000" baseline="-25000" dirty="0"/>
              <a:t>THAI</a:t>
            </a:r>
            <a:r>
              <a:rPr lang="en-US" altLang="zh-CN" sz="2000" dirty="0"/>
              <a:t>)</a:t>
            </a:r>
            <a:r>
              <a:rPr lang="zh-CN" altLang="en-US" sz="2000" dirty="0"/>
              <a:t>。</a:t>
            </a:r>
            <a:r>
              <a:rPr lang="en-US" altLang="zh-CN" sz="2000" dirty="0"/>
              <a:t> </a:t>
            </a:r>
          </a:p>
          <a:p>
            <a:pPr marL="342900" indent="-342900">
              <a:spcBef>
                <a:spcPts val="600"/>
              </a:spcBef>
              <a:buFont typeface="Arial" panose="020B0604020202020204" pitchFamily="34" charset="0"/>
              <a:buChar char="•"/>
            </a:pPr>
            <a:endParaRPr lang="en-US" altLang="zh-CN" sz="2000" dirty="0">
              <a:solidFill>
                <a:srgbClr val="000000"/>
              </a:solidFill>
              <a:latin typeface="Arial" panose="020B0604020202020204" pitchFamily="34" charset="0"/>
            </a:endParaRPr>
          </a:p>
        </p:txBody>
      </p:sp>
      <p:sp>
        <p:nvSpPr>
          <p:cNvPr id="5" name="箭头: 右弧形 4">
            <a:extLst>
              <a:ext uri="{FF2B5EF4-FFF2-40B4-BE49-F238E27FC236}">
                <a16:creationId xmlns:a16="http://schemas.microsoft.com/office/drawing/2014/main" id="{D6B10386-E3E7-18A2-66EA-86139A94ACB4}"/>
              </a:ext>
            </a:extLst>
          </p:cNvPr>
          <p:cNvSpPr/>
          <p:nvPr/>
        </p:nvSpPr>
        <p:spPr>
          <a:xfrm rot="219370">
            <a:off x="7269550" y="1303249"/>
            <a:ext cx="471887" cy="2829865"/>
          </a:xfrm>
          <a:prstGeom prst="curvedLeftArrow">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Tree>
    <p:extLst>
      <p:ext uri="{BB962C8B-B14F-4D97-AF65-F5344CB8AC3E}">
        <p14:creationId xmlns:p14="http://schemas.microsoft.com/office/powerpoint/2010/main" val="151441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458200" cy="1097280"/>
          </a:xfrm>
        </p:spPr>
        <p:txBody>
          <a:bodyPr/>
          <a:lstStyle/>
          <a:p>
            <a:r>
              <a:rPr lang="zh-CN" altLang="en-US" sz="3200" dirty="0"/>
              <a:t>外部经济下的贸易及社会福利 </a:t>
            </a:r>
            <a:r>
              <a:rPr lang="en-US" altLang="en-US" sz="1800" b="0" dirty="0"/>
              <a:t>(3 of 3)</a:t>
            </a:r>
            <a:endParaRPr lang="en-IN" sz="1800" b="0" dirty="0"/>
          </a:p>
        </p:txBody>
      </p:sp>
      <p:sp>
        <p:nvSpPr>
          <p:cNvPr id="4" name="Content Placeholder 3"/>
          <p:cNvSpPr>
            <a:spLocks noGrp="1"/>
          </p:cNvSpPr>
          <p:nvPr>
            <p:ph idx="1"/>
          </p:nvPr>
        </p:nvSpPr>
        <p:spPr>
          <a:xfrm>
            <a:off x="457200" y="1600200"/>
            <a:ext cx="8229600" cy="4419600"/>
          </a:xfrm>
        </p:spPr>
        <p:txBody>
          <a:bodyPr/>
          <a:lstStyle/>
          <a:p>
            <a:pPr>
              <a:spcBef>
                <a:spcPts val="1200"/>
              </a:spcBef>
            </a:pPr>
            <a:r>
              <a:rPr lang="zh-CN" altLang="en-US" sz="2400" dirty="0"/>
              <a:t>需注意的是，外部经济有利于</a:t>
            </a:r>
            <a:r>
              <a:rPr lang="zh-CN" altLang="en-US" sz="2400" b="1" dirty="0">
                <a:solidFill>
                  <a:srgbClr val="99008C"/>
                </a:solidFill>
              </a:rPr>
              <a:t>世界</a:t>
            </a:r>
            <a:r>
              <a:rPr lang="zh-CN" altLang="en-US" sz="2400" dirty="0"/>
              <a:t>经济利用产业集中来获益。</a:t>
            </a:r>
            <a:endParaRPr lang="en-US" altLang="en-US" sz="2400" dirty="0"/>
          </a:p>
          <a:p>
            <a:pPr>
              <a:spcBef>
                <a:spcPts val="1200"/>
              </a:spcBef>
            </a:pPr>
            <a:r>
              <a:rPr lang="zh-CN" altLang="zh-CN" sz="2400" dirty="0">
                <a:solidFill>
                  <a:srgbClr val="99008C"/>
                </a:solidFill>
              </a:rPr>
              <a:t>每个</a:t>
            </a:r>
            <a:r>
              <a:rPr lang="zh-CN" altLang="en-US" sz="2400" dirty="0"/>
              <a:t>国家都</a:t>
            </a:r>
            <a:r>
              <a:rPr lang="zh-CN" altLang="zh-CN" sz="2400" dirty="0"/>
              <a:t>希望从</a:t>
            </a:r>
            <a:r>
              <a:rPr lang="zh-CN" altLang="en-US" sz="2400" dirty="0"/>
              <a:t>存在外部</a:t>
            </a:r>
            <a:r>
              <a:rPr lang="zh-CN" altLang="zh-CN" sz="2400" dirty="0"/>
              <a:t>经济的</a:t>
            </a:r>
            <a:r>
              <a:rPr lang="zh-CN" altLang="en-US" sz="2400" dirty="0"/>
              <a:t>产业中获益，这就</a:t>
            </a:r>
            <a:r>
              <a:rPr lang="zh-CN" altLang="zh-CN" sz="2400" dirty="0"/>
              <a:t>会产生贸易冲突</a:t>
            </a:r>
            <a:r>
              <a:rPr lang="zh-CN" altLang="en-US" sz="2400" dirty="0"/>
              <a:t>。</a:t>
            </a:r>
            <a:endParaRPr lang="en-US" altLang="en-US" sz="2400" dirty="0"/>
          </a:p>
          <a:p>
            <a:pPr lvl="1"/>
            <a:r>
              <a:rPr lang="zh-CN" altLang="en-US" sz="2400" dirty="0">
                <a:latin typeface="华文仿宋" panose="02010600040101010101" pitchFamily="2" charset="-122"/>
                <a:ea typeface="华文仿宋" panose="02010600040101010101" pitchFamily="2" charset="-122"/>
              </a:rPr>
              <a:t>在泰国的例子中，泰国</a:t>
            </a:r>
            <a:r>
              <a:rPr lang="zh-CN" altLang="en-US" sz="2400" b="1" dirty="0">
                <a:solidFill>
                  <a:srgbClr val="001581"/>
                </a:solidFill>
                <a:latin typeface="华文仿宋" panose="02010600040101010101" pitchFamily="2" charset="-122"/>
                <a:ea typeface="华文仿宋" panose="02010600040101010101" pitchFamily="2" charset="-122"/>
              </a:rPr>
              <a:t>有动机保护</a:t>
            </a:r>
            <a:r>
              <a:rPr lang="zh-CN" altLang="en-US" sz="2400" dirty="0">
                <a:latin typeface="华文仿宋" panose="02010600040101010101" pitchFamily="2" charset="-122"/>
                <a:ea typeface="华文仿宋" panose="02010600040101010101" pitchFamily="2" charset="-122"/>
              </a:rPr>
              <a:t>其潜在的手表产业免受外国竞争。</a:t>
            </a:r>
            <a:endParaRPr lang="en-US" altLang="zh-CN" sz="2400" dirty="0">
              <a:latin typeface="华文仿宋" panose="02010600040101010101" pitchFamily="2" charset="-122"/>
              <a:ea typeface="华文仿宋" panose="02010600040101010101" pitchFamily="2" charset="-122"/>
            </a:endParaRPr>
          </a:p>
          <a:p>
            <a:pPr lvl="1"/>
            <a:r>
              <a:rPr lang="zh-CN" altLang="en-US" sz="2400" dirty="0">
                <a:latin typeface="Arial Narrow" panose="020B0606020202030204" pitchFamily="34" charset="0"/>
              </a:rPr>
              <a:t>然而，在</a:t>
            </a:r>
            <a:r>
              <a:rPr lang="zh-CN" altLang="en-US" sz="2400" dirty="0">
                <a:solidFill>
                  <a:srgbClr val="FF0000"/>
                </a:solidFill>
                <a:latin typeface="Arial Narrow" panose="020B0606020202030204" pitchFamily="34" charset="0"/>
              </a:rPr>
              <a:t>实践中识别外部经济是很困难</a:t>
            </a:r>
            <a:r>
              <a:rPr lang="zh-CN" altLang="en-US" sz="2400" dirty="0">
                <a:latin typeface="Arial Narrow" panose="020B0606020202030204" pitchFamily="34" charset="0"/>
              </a:rPr>
              <a:t>的，这也是反对政府积极干预贸易的主要论据之一。</a:t>
            </a:r>
            <a:endParaRPr lang="en-US" altLang="zh-CN" sz="2400" dirty="0">
              <a:latin typeface="Arial Narrow" panose="020B0606020202030204" pitchFamily="34" charset="0"/>
            </a:endParaRPr>
          </a:p>
          <a:p>
            <a:pPr>
              <a:spcBef>
                <a:spcPts val="1200"/>
              </a:spcBef>
            </a:pPr>
            <a:r>
              <a:rPr lang="zh-CN" altLang="en-US" sz="2400" dirty="0"/>
              <a:t>总的来说，每一项存在外部经济的产业集中于某个地区，这对世界总体来说更有利。</a:t>
            </a:r>
            <a:endParaRPr lang="zh-CN" altLang="en-US" dirty="0"/>
          </a:p>
          <a:p>
            <a:pPr>
              <a:spcBef>
                <a:spcPts val="1200"/>
              </a:spcBef>
            </a:pPr>
            <a:endParaRPr lang="en-US" altLang="en-US" sz="2400" b="1" dirty="0"/>
          </a:p>
        </p:txBody>
      </p:sp>
    </p:spTree>
    <p:extLst>
      <p:ext uri="{BB962C8B-B14F-4D97-AF65-F5344CB8AC3E}">
        <p14:creationId xmlns:p14="http://schemas.microsoft.com/office/powerpoint/2010/main" val="3252746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775228"/>
          </a:xfrm>
        </p:spPr>
        <p:txBody>
          <a:bodyPr/>
          <a:lstStyle/>
          <a:p>
            <a:r>
              <a:rPr lang="zh-CN" altLang="en-US" sz="3600" dirty="0"/>
              <a:t>动态收益递增 </a:t>
            </a:r>
            <a:r>
              <a:rPr lang="en-US" altLang="en-US" sz="2000" b="0" dirty="0"/>
              <a:t>(1 of 3)</a:t>
            </a:r>
            <a:endParaRPr lang="en-IN" sz="2000" b="0" dirty="0"/>
          </a:p>
        </p:txBody>
      </p:sp>
      <p:sp>
        <p:nvSpPr>
          <p:cNvPr id="4" name="Content Placeholder 3"/>
          <p:cNvSpPr>
            <a:spLocks noGrp="1"/>
          </p:cNvSpPr>
          <p:nvPr>
            <p:ph idx="1"/>
          </p:nvPr>
        </p:nvSpPr>
        <p:spPr>
          <a:xfrm>
            <a:off x="457200" y="1219200"/>
            <a:ext cx="8305800" cy="4572000"/>
          </a:xfrm>
        </p:spPr>
        <p:txBody>
          <a:bodyPr/>
          <a:lstStyle/>
          <a:p>
            <a:pPr>
              <a:spcBef>
                <a:spcPts val="1200"/>
              </a:spcBef>
              <a:spcAft>
                <a:spcPts val="600"/>
              </a:spcAft>
            </a:pPr>
            <a:r>
              <a:rPr lang="zh-CN" altLang="en-US" sz="2400" dirty="0"/>
              <a:t>迄今为止，我们讨论的案例都是在具备外部经济的行业中，</a:t>
            </a:r>
            <a:r>
              <a:rPr lang="zh-CN" altLang="en-US" sz="2400" dirty="0">
                <a:solidFill>
                  <a:srgbClr val="001581"/>
                </a:solidFill>
              </a:rPr>
              <a:t>成本依赖于</a:t>
            </a:r>
            <a:r>
              <a:rPr lang="zh-CN" altLang="en-US" sz="2400" u="sng" dirty="0">
                <a:solidFill>
                  <a:srgbClr val="001581"/>
                </a:solidFill>
              </a:rPr>
              <a:t>当前产量</a:t>
            </a:r>
            <a:r>
              <a:rPr lang="zh-CN" altLang="en-US" sz="2400" dirty="0"/>
              <a:t>。</a:t>
            </a:r>
            <a:endParaRPr lang="en-US" altLang="en-US" sz="2400" dirty="0"/>
          </a:p>
          <a:p>
            <a:pPr>
              <a:spcBef>
                <a:spcPts val="1200"/>
              </a:spcBef>
              <a:spcAft>
                <a:spcPts val="600"/>
              </a:spcAft>
            </a:pPr>
            <a:r>
              <a:rPr lang="zh-CN" altLang="en-US" sz="2400" dirty="0"/>
              <a:t>但外部经济也</a:t>
            </a:r>
            <a:r>
              <a:rPr lang="zh-CN" altLang="en-US" sz="2400" b="1" dirty="0">
                <a:solidFill>
                  <a:srgbClr val="99008C"/>
                </a:solidFill>
              </a:rPr>
              <a:t>可能依赖于</a:t>
            </a:r>
            <a:r>
              <a:rPr lang="zh-CN" altLang="en-US" sz="2400" b="1" u="sng" dirty="0">
                <a:solidFill>
                  <a:srgbClr val="99008C"/>
                </a:solidFill>
              </a:rPr>
              <a:t>累计产量</a:t>
            </a:r>
            <a:r>
              <a:rPr lang="zh-CN" altLang="en-US" sz="2400" dirty="0"/>
              <a:t>。</a:t>
            </a:r>
            <a:endParaRPr lang="en-US" altLang="en-US" sz="2400" b="1" dirty="0"/>
          </a:p>
          <a:p>
            <a:pPr>
              <a:spcBef>
                <a:spcPts val="1200"/>
              </a:spcBef>
              <a:spcAft>
                <a:spcPts val="600"/>
              </a:spcAft>
            </a:pPr>
            <a:r>
              <a:rPr lang="zh-CN" altLang="en-US" sz="2400" b="1" dirty="0"/>
              <a:t>动态规模收益递增（</a:t>
            </a:r>
            <a:r>
              <a:rPr lang="en-US" altLang="en-US" sz="2400" b="1" dirty="0"/>
              <a:t>Dynamic increasing returns to scale</a:t>
            </a:r>
            <a:r>
              <a:rPr lang="zh-CN" altLang="en-US" sz="2400" b="1" dirty="0"/>
              <a:t>）指的是成本随着累积产量而非当前产量而下降的情形</a:t>
            </a:r>
            <a:r>
              <a:rPr lang="zh-CN" altLang="en-US" sz="2400" dirty="0"/>
              <a:t>。</a:t>
            </a:r>
            <a:endParaRPr lang="en-US" altLang="en-US" sz="2400" dirty="0"/>
          </a:p>
          <a:p>
            <a:pPr lvl="1">
              <a:spcBef>
                <a:spcPts val="1200"/>
              </a:spcBef>
              <a:spcAft>
                <a:spcPts val="600"/>
              </a:spcAft>
            </a:pPr>
            <a:r>
              <a:rPr lang="zh-CN" altLang="en-US" sz="2400" dirty="0"/>
              <a:t>如果生产成本</a:t>
            </a:r>
            <a:r>
              <a:rPr lang="zh-CN" altLang="en-US" sz="2400" i="1" dirty="0">
                <a:solidFill>
                  <a:srgbClr val="C00000"/>
                </a:solidFill>
                <a:latin typeface="Arial Narrow" panose="020B0606020202030204" pitchFamily="34" charset="0"/>
              </a:rPr>
              <a:t>取决于知识和经验的积累</a:t>
            </a:r>
            <a:r>
              <a:rPr lang="zh-CN" altLang="en-US" sz="2400" dirty="0"/>
              <a:t>，而知识和经验又取决于生产过程，那么动态规模收益递增就可能发生。</a:t>
            </a:r>
            <a:endParaRPr lang="en-US" altLang="zh-CN" sz="2400" dirty="0"/>
          </a:p>
          <a:p>
            <a:pPr lvl="1">
              <a:spcBef>
                <a:spcPts val="1200"/>
              </a:spcBef>
              <a:spcAft>
                <a:spcPts val="600"/>
              </a:spcAft>
            </a:pPr>
            <a:r>
              <a:rPr lang="zh-CN" altLang="en-US" sz="2400" dirty="0"/>
              <a:t>动态规模收益递增意味着外部规模经济的</a:t>
            </a:r>
            <a:r>
              <a:rPr lang="zh-CN" altLang="en-US" sz="2400" dirty="0">
                <a:solidFill>
                  <a:srgbClr val="FF0000"/>
                </a:solidFill>
              </a:rPr>
              <a:t>动态增长</a:t>
            </a:r>
            <a:r>
              <a:rPr lang="zh-CN" altLang="en-US" sz="2400" dirty="0"/>
              <a:t>。</a:t>
            </a:r>
            <a:endParaRPr lang="en-US" altLang="en-US" sz="2400" dirty="0"/>
          </a:p>
        </p:txBody>
      </p:sp>
    </p:spTree>
    <p:extLst>
      <p:ext uri="{BB962C8B-B14F-4D97-AF65-F5344CB8AC3E}">
        <p14:creationId xmlns:p14="http://schemas.microsoft.com/office/powerpoint/2010/main" val="380814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50" y="95436"/>
            <a:ext cx="8001000" cy="546628"/>
          </a:xfrm>
        </p:spPr>
        <p:txBody>
          <a:bodyPr/>
          <a:lstStyle/>
          <a:p>
            <a:r>
              <a:rPr lang="zh-CN" altLang="en-US" sz="3600" dirty="0"/>
              <a:t>图</a:t>
            </a:r>
            <a:r>
              <a:rPr lang="en-US" altLang="en-US" sz="3600" dirty="0"/>
              <a:t>7.6 </a:t>
            </a:r>
            <a:r>
              <a:rPr lang="zh-CN" altLang="en-US" sz="3600" dirty="0"/>
              <a:t>学习曲线</a:t>
            </a:r>
            <a:endParaRPr lang="en-IN" sz="2000" b="0" dirty="0"/>
          </a:p>
        </p:txBody>
      </p:sp>
      <p:pic>
        <p:nvPicPr>
          <p:cNvPr id="5" name="Picture 4" descr="A graph plots unit cost versus cumulative output. Curve L falls with decreasing steepness through a point at (Q sub L, C sub 1). Curve L asterisk, below and parallel to curve L, falls from a point on the y-axis where y = C sub 0 asterisk, which is above y = C sub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776046"/>
            <a:ext cx="5567504" cy="4876800"/>
          </a:xfrm>
          <a:prstGeom prst="rect">
            <a:avLst/>
          </a:prstGeom>
        </p:spPr>
      </p:pic>
      <p:sp>
        <p:nvSpPr>
          <p:cNvPr id="3" name="矩形 2"/>
          <p:cNvSpPr/>
          <p:nvPr/>
        </p:nvSpPr>
        <p:spPr>
          <a:xfrm>
            <a:off x="244425" y="636647"/>
            <a:ext cx="8760302" cy="461665"/>
          </a:xfrm>
          <a:prstGeom prst="rect">
            <a:avLst/>
          </a:prstGeom>
        </p:spPr>
        <p:txBody>
          <a:bodyPr wrap="square">
            <a:spAutoFit/>
          </a:bodyPr>
          <a:lstStyle/>
          <a:p>
            <a:pPr marL="285750" indent="-285750">
              <a:spcBef>
                <a:spcPts val="1200"/>
              </a:spcBef>
              <a:buFont typeface="Arial" panose="020B0604020202020204" pitchFamily="34" charset="0"/>
              <a:buChar char="•"/>
            </a:pPr>
            <a:r>
              <a:rPr lang="zh-CN" altLang="en-US" sz="2400" b="1" dirty="0">
                <a:solidFill>
                  <a:srgbClr val="FF0000"/>
                </a:solidFill>
              </a:rPr>
              <a:t>学习曲线</a:t>
            </a:r>
            <a:r>
              <a:rPr lang="zh-CN" altLang="en-US" sz="2400" b="1" dirty="0"/>
              <a:t>（</a:t>
            </a:r>
            <a:r>
              <a:rPr lang="en-US" altLang="en-US" sz="2400" dirty="0"/>
              <a:t>learning curve</a:t>
            </a:r>
            <a:r>
              <a:rPr lang="zh-CN" altLang="en-US" sz="2400" dirty="0"/>
              <a:t>）：动态规模收益递增的图形刻画</a:t>
            </a:r>
            <a:endParaRPr lang="en-US" altLang="en-US" sz="2400" b="1" dirty="0"/>
          </a:p>
        </p:txBody>
      </p:sp>
      <p:sp>
        <p:nvSpPr>
          <p:cNvPr id="6" name="矩形 5"/>
          <p:cNvSpPr/>
          <p:nvPr/>
        </p:nvSpPr>
        <p:spPr>
          <a:xfrm>
            <a:off x="5719904" y="5098124"/>
            <a:ext cx="3284823" cy="1323439"/>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000" dirty="0">
                <a:solidFill>
                  <a:srgbClr val="000000"/>
                </a:solidFill>
                <a:latin typeface="Arial Narrow" panose="020B0606020202030204" pitchFamily="34" charset="0"/>
              </a:rPr>
              <a:t>如果一开始实行自由贸易，第二个国家即使拥有</a:t>
            </a:r>
            <a:r>
              <a:rPr lang="zh-CN" altLang="en-US" sz="2000" dirty="0">
                <a:solidFill>
                  <a:srgbClr val="FF0000"/>
                </a:solidFill>
                <a:latin typeface="Arial Narrow" panose="020B0606020202030204" pitchFamily="34" charset="0"/>
              </a:rPr>
              <a:t>潜在</a:t>
            </a:r>
            <a:r>
              <a:rPr lang="zh-CN" altLang="en-US" sz="2000" dirty="0">
                <a:solidFill>
                  <a:srgbClr val="000000"/>
                </a:solidFill>
                <a:latin typeface="Arial Narrow" panose="020B0606020202030204" pitchFamily="34" charset="0"/>
              </a:rPr>
              <a:t>的较低成本（</a:t>
            </a:r>
            <a:r>
              <a:rPr lang="en-US" altLang="zh-CN" sz="2000" dirty="0">
                <a:solidFill>
                  <a:srgbClr val="000000"/>
                </a:solidFill>
                <a:latin typeface="Arial Narrow" panose="020B0606020202030204" pitchFamily="34" charset="0"/>
              </a:rPr>
              <a:t>L*</a:t>
            </a:r>
            <a:r>
              <a:rPr lang="zh-CN" altLang="en-US" sz="2000" dirty="0">
                <a:solidFill>
                  <a:srgbClr val="000000"/>
                </a:solidFill>
                <a:latin typeface="Arial Narrow" panose="020B0606020202030204" pitchFamily="34" charset="0"/>
              </a:rPr>
              <a:t>），但仍可能无法进入市场。</a:t>
            </a:r>
            <a:endParaRPr lang="en-US" altLang="zh-CN" sz="2000" dirty="0">
              <a:solidFill>
                <a:srgbClr val="000000"/>
              </a:solidFill>
              <a:latin typeface="Arial Narrow" panose="020B0606020202030204" pitchFamily="34" charset="0"/>
            </a:endParaRPr>
          </a:p>
        </p:txBody>
      </p:sp>
      <p:sp>
        <p:nvSpPr>
          <p:cNvPr id="8" name="矩形 7"/>
          <p:cNvSpPr/>
          <p:nvPr/>
        </p:nvSpPr>
        <p:spPr>
          <a:xfrm>
            <a:off x="682281" y="2515772"/>
            <a:ext cx="4362157" cy="3397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7" name="任意多边形 6"/>
          <p:cNvSpPr/>
          <p:nvPr/>
        </p:nvSpPr>
        <p:spPr>
          <a:xfrm>
            <a:off x="682281" y="3270152"/>
            <a:ext cx="4819357" cy="2101948"/>
          </a:xfrm>
          <a:custGeom>
            <a:avLst/>
            <a:gdLst>
              <a:gd name="connsiteX0" fmla="*/ 0 w 4248443"/>
              <a:gd name="connsiteY0" fmla="*/ 0 h 1927274"/>
              <a:gd name="connsiteX1" fmla="*/ 211015 w 4248443"/>
              <a:gd name="connsiteY1" fmla="*/ 196948 h 1927274"/>
              <a:gd name="connsiteX2" fmla="*/ 422031 w 4248443"/>
              <a:gd name="connsiteY2" fmla="*/ 323557 h 1927274"/>
              <a:gd name="connsiteX3" fmla="*/ 689317 w 4248443"/>
              <a:gd name="connsiteY3" fmla="*/ 520505 h 1927274"/>
              <a:gd name="connsiteX4" fmla="*/ 886265 w 4248443"/>
              <a:gd name="connsiteY4" fmla="*/ 618979 h 1927274"/>
              <a:gd name="connsiteX5" fmla="*/ 1237957 w 4248443"/>
              <a:gd name="connsiteY5" fmla="*/ 829994 h 1927274"/>
              <a:gd name="connsiteX6" fmla="*/ 1491175 w 4248443"/>
              <a:gd name="connsiteY6" fmla="*/ 956603 h 1927274"/>
              <a:gd name="connsiteX7" fmla="*/ 1786597 w 4248443"/>
              <a:gd name="connsiteY7" fmla="*/ 1097280 h 1927274"/>
              <a:gd name="connsiteX8" fmla="*/ 2152357 w 4248443"/>
              <a:gd name="connsiteY8" fmla="*/ 1266093 h 1927274"/>
              <a:gd name="connsiteX9" fmla="*/ 2883877 w 4248443"/>
              <a:gd name="connsiteY9" fmla="*/ 1519311 h 1927274"/>
              <a:gd name="connsiteX10" fmla="*/ 4248443 w 4248443"/>
              <a:gd name="connsiteY10" fmla="*/ 1927274 h 192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48443" h="1927274">
                <a:moveTo>
                  <a:pt x="0" y="0"/>
                </a:moveTo>
                <a:cubicBezTo>
                  <a:pt x="70338" y="71511"/>
                  <a:pt x="140677" y="143022"/>
                  <a:pt x="211015" y="196948"/>
                </a:cubicBezTo>
                <a:cubicBezTo>
                  <a:pt x="281353" y="250874"/>
                  <a:pt x="342314" y="269631"/>
                  <a:pt x="422031" y="323557"/>
                </a:cubicBezTo>
                <a:cubicBezTo>
                  <a:pt x="501748" y="377483"/>
                  <a:pt x="611945" y="471268"/>
                  <a:pt x="689317" y="520505"/>
                </a:cubicBezTo>
                <a:cubicBezTo>
                  <a:pt x="766689" y="569742"/>
                  <a:pt x="794825" y="567398"/>
                  <a:pt x="886265" y="618979"/>
                </a:cubicBezTo>
                <a:cubicBezTo>
                  <a:pt x="977705" y="670560"/>
                  <a:pt x="1137139" y="773723"/>
                  <a:pt x="1237957" y="829994"/>
                </a:cubicBezTo>
                <a:cubicBezTo>
                  <a:pt x="1338775" y="886265"/>
                  <a:pt x="1399735" y="912055"/>
                  <a:pt x="1491175" y="956603"/>
                </a:cubicBezTo>
                <a:cubicBezTo>
                  <a:pt x="1582615" y="1001151"/>
                  <a:pt x="1786597" y="1097280"/>
                  <a:pt x="1786597" y="1097280"/>
                </a:cubicBezTo>
                <a:cubicBezTo>
                  <a:pt x="1896794" y="1148862"/>
                  <a:pt x="1969477" y="1195754"/>
                  <a:pt x="2152357" y="1266093"/>
                </a:cubicBezTo>
                <a:cubicBezTo>
                  <a:pt x="2335237" y="1336432"/>
                  <a:pt x="2534529" y="1409114"/>
                  <a:pt x="2883877" y="1519311"/>
                </a:cubicBezTo>
                <a:cubicBezTo>
                  <a:pt x="3233225" y="1629508"/>
                  <a:pt x="3740834" y="1778391"/>
                  <a:pt x="4248443" y="1927274"/>
                </a:cubicBez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43400" y="6018080"/>
            <a:ext cx="1676400" cy="685800"/>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累积产量</a:t>
            </a:r>
          </a:p>
        </p:txBody>
      </p:sp>
      <p:sp>
        <p:nvSpPr>
          <p:cNvPr id="4" name="Content Placeholder 3"/>
          <p:cNvSpPr>
            <a:spLocks noGrp="1"/>
          </p:cNvSpPr>
          <p:nvPr>
            <p:ph idx="1"/>
          </p:nvPr>
        </p:nvSpPr>
        <p:spPr>
          <a:xfrm>
            <a:off x="1143000" y="1229079"/>
            <a:ext cx="7620000" cy="3655019"/>
          </a:xfrm>
        </p:spPr>
        <p:txBody>
          <a:bodyPr/>
          <a:lstStyle/>
          <a:p>
            <a:pPr>
              <a:spcBef>
                <a:spcPts val="600"/>
              </a:spcBef>
            </a:pPr>
            <a:r>
              <a:rPr lang="zh-CN" altLang="en-US" sz="2000" b="1" dirty="0"/>
              <a:t>由于通过生产获取的经验对成本的影响，</a:t>
            </a:r>
            <a:r>
              <a:rPr lang="zh-CN" altLang="en-US" sz="2000" b="1" dirty="0">
                <a:solidFill>
                  <a:srgbClr val="FF0000"/>
                </a:solidFill>
              </a:rPr>
              <a:t>学习曲线向下倾斜</a:t>
            </a:r>
            <a:endParaRPr lang="en-US" altLang="zh-CN" sz="2000" b="1" dirty="0">
              <a:solidFill>
                <a:srgbClr val="FF0000"/>
              </a:solidFill>
            </a:endParaRPr>
          </a:p>
          <a:p>
            <a:pPr>
              <a:spcBef>
                <a:spcPts val="600"/>
              </a:spcBef>
            </a:pPr>
            <a:r>
              <a:rPr lang="zh-CN" altLang="en-US" sz="2000" b="1" dirty="0">
                <a:solidFill>
                  <a:srgbClr val="001581"/>
                </a:solidFill>
              </a:rPr>
              <a:t>即一个国家迄今为止的工业累计产出越大，单位成本就越低。</a:t>
            </a:r>
            <a:endParaRPr lang="en-US" altLang="zh-CN" sz="2000" b="1" dirty="0">
              <a:solidFill>
                <a:srgbClr val="001581"/>
              </a:solidFill>
            </a:endParaRPr>
          </a:p>
          <a:p>
            <a:pPr lvl="1"/>
            <a:r>
              <a:rPr lang="zh-CN" altLang="en-US" sz="2000" dirty="0"/>
              <a:t>动态规模经济，就像某个时刻的外部经济一样，有</a:t>
            </a:r>
            <a:r>
              <a:rPr lang="zh-CN" altLang="en-US" sz="2000" i="1" dirty="0">
                <a:solidFill>
                  <a:srgbClr val="99008C"/>
                </a:solidFill>
              </a:rPr>
              <a:t>可能为保护主义辩护</a:t>
            </a:r>
            <a:r>
              <a:rPr lang="zh-CN" altLang="en-US" sz="2000" dirty="0"/>
              <a:t>。</a:t>
            </a:r>
            <a:endParaRPr lang="en-US" altLang="zh-CN" sz="2000" dirty="0"/>
          </a:p>
          <a:p>
            <a:pPr lvl="2"/>
            <a:r>
              <a:rPr lang="zh-CN" altLang="en-US" sz="2000" dirty="0"/>
              <a:t>假设长期来看，在某一行业中对两个国家比较，</a:t>
            </a:r>
            <a:r>
              <a:rPr lang="zh-CN" altLang="en-US" sz="2000" dirty="0">
                <a:solidFill>
                  <a:srgbClr val="000000"/>
                </a:solidFill>
                <a:latin typeface="Arial Narrow" panose="020B0606020202030204" pitchFamily="34" charset="0"/>
              </a:rPr>
              <a:t>第二个国家</a:t>
            </a:r>
            <a:r>
              <a:rPr lang="zh-CN" altLang="en-US" sz="2000" dirty="0"/>
              <a:t>（</a:t>
            </a:r>
            <a:r>
              <a:rPr lang="en-US" altLang="zh-CN" sz="2000" i="1" dirty="0"/>
              <a:t>L</a:t>
            </a:r>
            <a:r>
              <a:rPr lang="en-US" altLang="zh-CN" sz="2000" dirty="0"/>
              <a:t>*</a:t>
            </a:r>
            <a:r>
              <a:rPr lang="zh-CN" altLang="en-US" sz="2000" dirty="0"/>
              <a:t>）</a:t>
            </a:r>
            <a:r>
              <a:rPr lang="zh-CN" altLang="en-US" sz="2000" dirty="0">
                <a:solidFill>
                  <a:srgbClr val="000000"/>
                </a:solidFill>
                <a:latin typeface="Arial Narrow" panose="020B0606020202030204" pitchFamily="34" charset="0"/>
              </a:rPr>
              <a:t>拥有潜在的较低成本，</a:t>
            </a:r>
            <a:r>
              <a:rPr lang="zh-CN" altLang="en-US" sz="2000" dirty="0"/>
              <a:t>学习曲线较低</a:t>
            </a:r>
            <a:r>
              <a:rPr lang="zh-CN" altLang="en-US" sz="2000" dirty="0">
                <a:solidFill>
                  <a:srgbClr val="000000"/>
                </a:solidFill>
                <a:latin typeface="Arial Narrow" panose="020B0606020202030204" pitchFamily="34" charset="0"/>
              </a:rPr>
              <a:t>（</a:t>
            </a:r>
            <a:r>
              <a:rPr lang="en-US" altLang="zh-CN" sz="2000" dirty="0">
                <a:solidFill>
                  <a:srgbClr val="FF0000"/>
                </a:solidFill>
                <a:latin typeface="Arial Narrow" panose="020B0606020202030204" pitchFamily="34" charset="0"/>
              </a:rPr>
              <a:t>L* &lt; L</a:t>
            </a:r>
            <a:r>
              <a:rPr lang="zh-CN" altLang="en-US" sz="2000" dirty="0">
                <a:solidFill>
                  <a:srgbClr val="000000"/>
                </a:solidFill>
                <a:latin typeface="Arial Narrow" panose="020B0606020202030204" pitchFamily="34" charset="0"/>
              </a:rPr>
              <a:t>），</a:t>
            </a:r>
            <a:endParaRPr lang="en-US" altLang="zh-CN" sz="2000" dirty="0">
              <a:solidFill>
                <a:srgbClr val="000000"/>
              </a:solidFill>
              <a:latin typeface="Arial Narrow" panose="020B0606020202030204" pitchFamily="34" charset="0"/>
            </a:endParaRPr>
          </a:p>
          <a:p>
            <a:pPr lvl="4"/>
            <a:r>
              <a:rPr lang="zh-CN" altLang="en-US" sz="2000" dirty="0">
                <a:solidFill>
                  <a:srgbClr val="000000"/>
                </a:solidFill>
                <a:latin typeface="Arial Narrow" panose="020B0606020202030204" pitchFamily="34" charset="0"/>
              </a:rPr>
              <a:t>但第一个国家率先进入市场</a:t>
            </a:r>
            <a:r>
              <a:rPr lang="zh-CN" altLang="en-US" sz="2000" dirty="0"/>
              <a:t> </a:t>
            </a:r>
            <a:r>
              <a:rPr lang="en-US" altLang="zh-CN" sz="2000" dirty="0">
                <a:latin typeface="Arial Narrow" panose="020B0606020202030204" pitchFamily="34" charset="0"/>
              </a:rPr>
              <a:t>(</a:t>
            </a:r>
            <a:r>
              <a:rPr lang="en-US" altLang="zh-CN" sz="2000" i="1" dirty="0">
                <a:latin typeface="Arial Narrow" panose="020B0606020202030204" pitchFamily="34" charset="0"/>
              </a:rPr>
              <a:t>L</a:t>
            </a:r>
            <a:r>
              <a:rPr lang="en-US" altLang="zh-CN" sz="2000" dirty="0">
                <a:latin typeface="Arial Narrow" panose="020B0606020202030204" pitchFamily="34" charset="0"/>
              </a:rPr>
              <a:t>)</a:t>
            </a:r>
            <a:r>
              <a:rPr lang="zh-CN" altLang="en-US" sz="2000" dirty="0">
                <a:solidFill>
                  <a:srgbClr val="000000"/>
                </a:solidFill>
                <a:latin typeface="Arial Narrow" panose="020B0606020202030204" pitchFamily="34" charset="0"/>
              </a:rPr>
              <a:t> ，</a:t>
            </a:r>
            <a:r>
              <a:rPr lang="zh-CN" altLang="en-US" sz="2000" dirty="0"/>
              <a:t>拥有丰富的经验，因此</a:t>
            </a:r>
            <a:r>
              <a:rPr lang="zh-CN" altLang="en-US" sz="2000" dirty="0">
                <a:solidFill>
                  <a:srgbClr val="000000"/>
                </a:solidFill>
                <a:latin typeface="Arial Narrow" panose="020B0606020202030204" pitchFamily="34" charset="0"/>
              </a:rPr>
              <a:t>拥有足够大的领先优势（</a:t>
            </a:r>
            <a:r>
              <a:rPr lang="en-US" altLang="zh-CN" sz="2000" dirty="0">
                <a:solidFill>
                  <a:srgbClr val="000000"/>
                </a:solidFill>
                <a:latin typeface="Arial Narrow" panose="020B0606020202030204" pitchFamily="34" charset="0"/>
              </a:rPr>
              <a:t>C1</a:t>
            </a:r>
            <a:r>
              <a:rPr lang="zh-CN" altLang="en-US" sz="2000" dirty="0">
                <a:solidFill>
                  <a:srgbClr val="000000"/>
                </a:solidFill>
                <a:latin typeface="Arial Narrow" panose="020B0606020202030204" pitchFamily="34" charset="0"/>
              </a:rPr>
              <a:t>），</a:t>
            </a:r>
            <a:endParaRPr lang="en-US" altLang="zh-CN" sz="2000" dirty="0"/>
          </a:p>
          <a:p>
            <a:pPr lvl="8"/>
            <a:r>
              <a:rPr lang="zh-CN" altLang="en-US" sz="2000" dirty="0"/>
              <a:t>而第二个国家刚刚进入市场，在该行业中经验很少或没有经验，其生产需从</a:t>
            </a:r>
            <a:r>
              <a:rPr lang="en-US" altLang="zh-CN" sz="2000" dirty="0">
                <a:latin typeface="Arial Narrow" panose="020B0606020202030204" pitchFamily="34" charset="0"/>
              </a:rPr>
              <a:t>C</a:t>
            </a:r>
            <a:r>
              <a:rPr lang="en-US" altLang="zh-CN" sz="2000" baseline="-25000" dirty="0">
                <a:latin typeface="Arial Narrow" panose="020B0606020202030204" pitchFamily="34" charset="0"/>
              </a:rPr>
              <a:t>0</a:t>
            </a:r>
            <a:r>
              <a:rPr lang="en-US" altLang="zh-CN" sz="2000" dirty="0">
                <a:latin typeface="Arial Narrow" panose="020B0606020202030204" pitchFamily="34" charset="0"/>
              </a:rPr>
              <a:t>*</a:t>
            </a:r>
            <a:r>
              <a:rPr lang="zh-CN" altLang="en-US" sz="2000" dirty="0"/>
              <a:t>开始。</a:t>
            </a:r>
            <a:endParaRPr lang="en-US" sz="2000" dirty="0">
              <a:latin typeface="Arial Narrow" panose="020B0606020202030204" pitchFamily="34" charset="0"/>
            </a:endParaRPr>
          </a:p>
        </p:txBody>
      </p:sp>
      <p:sp>
        <p:nvSpPr>
          <p:cNvPr id="11" name="文本框 10">
            <a:extLst>
              <a:ext uri="{FF2B5EF4-FFF2-40B4-BE49-F238E27FC236}">
                <a16:creationId xmlns:a16="http://schemas.microsoft.com/office/drawing/2014/main" id="{F4B32893-4B90-1401-A92D-F64E8656DC9F}"/>
              </a:ext>
            </a:extLst>
          </p:cNvPr>
          <p:cNvSpPr txBox="1"/>
          <p:nvPr/>
        </p:nvSpPr>
        <p:spPr>
          <a:xfrm>
            <a:off x="838200" y="4214446"/>
            <a:ext cx="990600" cy="369332"/>
          </a:xfrm>
          <a:prstGeom prst="rect">
            <a:avLst/>
          </a:prstGeom>
          <a:noFill/>
        </p:spPr>
        <p:txBody>
          <a:bodyPr wrap="square">
            <a:spAutoFit/>
          </a:bodyPr>
          <a:lstStyle/>
          <a:p>
            <a:r>
              <a:rPr lang="en-US" altLang="zh-CN" sz="1800" b="1" dirty="0">
                <a:solidFill>
                  <a:srgbClr val="FF0000"/>
                </a:solidFill>
                <a:latin typeface="Arial Narrow" panose="020B0606020202030204" pitchFamily="34" charset="0"/>
              </a:rPr>
              <a:t>C</a:t>
            </a:r>
            <a:r>
              <a:rPr lang="en-US" altLang="zh-CN" sz="1800" b="1" baseline="-25000" dirty="0">
                <a:solidFill>
                  <a:srgbClr val="FF0000"/>
                </a:solidFill>
                <a:latin typeface="Arial Narrow" panose="020B0606020202030204" pitchFamily="34" charset="0"/>
              </a:rPr>
              <a:t>0</a:t>
            </a:r>
            <a:r>
              <a:rPr lang="en-US" altLang="zh-CN" sz="1800" b="1" dirty="0">
                <a:solidFill>
                  <a:srgbClr val="FF0000"/>
                </a:solidFill>
                <a:latin typeface="Arial Narrow" panose="020B0606020202030204" pitchFamily="34" charset="0"/>
              </a:rPr>
              <a:t>* &gt; C1</a:t>
            </a:r>
            <a:endParaRPr lang="zh-CN" altLang="en-US" b="1" dirty="0">
              <a:solidFill>
                <a:srgbClr val="FF0000"/>
              </a:solidFill>
            </a:endParaRPr>
          </a:p>
        </p:txBody>
      </p:sp>
    </p:spTree>
    <p:extLst>
      <p:ext uri="{BB962C8B-B14F-4D97-AF65-F5344CB8AC3E}">
        <p14:creationId xmlns:p14="http://schemas.microsoft.com/office/powerpoint/2010/main" val="406659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childTnLst>
                                </p:cTn>
                              </p:par>
                              <p:par>
                                <p:cTn id="38" presetID="22" presetClass="exit" presetSubtype="4" fill="hold" grpId="1" nodeType="withEffect">
                                  <p:stCondLst>
                                    <p:cond delay="0"/>
                                  </p:stCondLst>
                                  <p:childTnLst>
                                    <p:animEffect transition="out" filter="wipe(down)">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par>
                                <p:cTn id="41" presetID="22" presetClass="exit" presetSubtype="4" fill="hold" grpId="1" nodeType="withEffect">
                                  <p:stCondLst>
                                    <p:cond delay="0"/>
                                  </p:stCondLst>
                                  <p:childTnLst>
                                    <p:animEffect transition="out" filter="wipe(down)">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P spid="7" grpId="0" animBg="1"/>
      <p:bldP spid="7" grpId="1" animBg="1"/>
      <p:bldP spid="9" grpId="0" animBg="1"/>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zh-CN" altLang="en-US" sz="3600" dirty="0"/>
              <a:t>动态收益递增 </a:t>
            </a:r>
            <a:r>
              <a:rPr lang="en-US" altLang="en-US" sz="2000" b="0" dirty="0"/>
              <a:t>(3 of 3)</a:t>
            </a:r>
            <a:endParaRPr lang="en-IN" sz="2000" b="0" dirty="0"/>
          </a:p>
        </p:txBody>
      </p:sp>
      <p:sp>
        <p:nvSpPr>
          <p:cNvPr id="4" name="Content Placeholder 3"/>
          <p:cNvSpPr>
            <a:spLocks noGrp="1"/>
          </p:cNvSpPr>
          <p:nvPr>
            <p:ph idx="1"/>
          </p:nvPr>
        </p:nvSpPr>
        <p:spPr>
          <a:xfrm>
            <a:off x="457200" y="1600200"/>
            <a:ext cx="8077200" cy="4267200"/>
          </a:xfrm>
        </p:spPr>
        <p:txBody>
          <a:bodyPr/>
          <a:lstStyle/>
          <a:p>
            <a:pPr>
              <a:spcBef>
                <a:spcPts val="1200"/>
              </a:spcBef>
            </a:pPr>
            <a:r>
              <a:rPr lang="zh-CN" altLang="en-US" sz="2400" dirty="0"/>
              <a:t>像某一时点的外部规模经济一样，动态规模收益递增的优势可以由</a:t>
            </a:r>
            <a:r>
              <a:rPr lang="zh-CN" altLang="en-US" sz="2400" dirty="0">
                <a:solidFill>
                  <a:srgbClr val="FF0000"/>
                </a:solidFill>
              </a:rPr>
              <a:t>历史作用</a:t>
            </a:r>
            <a:r>
              <a:rPr lang="zh-CN" altLang="en-US" sz="2400" dirty="0"/>
              <a:t>从一开始就决定</a:t>
            </a:r>
            <a:r>
              <a:rPr lang="en-US" altLang="en-US" sz="2400" dirty="0"/>
              <a:t>.</a:t>
            </a:r>
          </a:p>
          <a:p>
            <a:pPr>
              <a:spcBef>
                <a:spcPct val="50000"/>
              </a:spcBef>
            </a:pPr>
            <a:r>
              <a:rPr lang="zh-CN" altLang="en-US" sz="2400" dirty="0"/>
              <a:t>也被用来支持</a:t>
            </a:r>
            <a:r>
              <a:rPr lang="zh-CN" altLang="en-US" sz="2400" dirty="0">
                <a:solidFill>
                  <a:srgbClr val="99008C"/>
                </a:solidFill>
              </a:rPr>
              <a:t>贸易保护主义</a:t>
            </a:r>
            <a:r>
              <a:rPr lang="zh-CN" altLang="en-US" sz="2400" dirty="0"/>
              <a:t>。</a:t>
            </a:r>
            <a:endParaRPr lang="en-US" altLang="zh-CN" sz="2400" dirty="0"/>
          </a:p>
          <a:p>
            <a:pPr lvl="1">
              <a:spcBef>
                <a:spcPct val="50000"/>
              </a:spcBef>
            </a:pPr>
            <a:r>
              <a:rPr lang="zh-CN" altLang="en-US" sz="2400" dirty="0">
                <a:solidFill>
                  <a:srgbClr val="001581"/>
                </a:solidFill>
                <a:latin typeface="+mn-ea"/>
              </a:rPr>
              <a:t>暂时性</a:t>
            </a:r>
            <a:r>
              <a:rPr lang="zh-CN" altLang="en-US" sz="2400" dirty="0">
                <a:latin typeface="+mn-ea"/>
              </a:rPr>
              <a:t>的产业保护能使落后产业获取经验：</a:t>
            </a:r>
            <a:r>
              <a:rPr lang="zh-CN" altLang="en-US" sz="2400" b="1" dirty="0">
                <a:solidFill>
                  <a:srgbClr val="FF0000"/>
                </a:solidFill>
              </a:rPr>
              <a:t>幼稚产业论</a:t>
            </a:r>
            <a:r>
              <a:rPr lang="zh-CN" altLang="en-US" sz="2400" dirty="0">
                <a:latin typeface="+mn-ea"/>
              </a:rPr>
              <a:t>（</a:t>
            </a:r>
            <a:r>
              <a:rPr lang="en-US" altLang="zh-CN" sz="2400" dirty="0"/>
              <a:t>infant industry argument</a:t>
            </a:r>
            <a:r>
              <a:rPr lang="zh-CN" altLang="en-US" sz="2400" dirty="0">
                <a:latin typeface="+mn-ea"/>
              </a:rPr>
              <a:t>）。</a:t>
            </a:r>
            <a:endParaRPr lang="en-US" altLang="zh-CN" sz="2400" dirty="0">
              <a:latin typeface="+mn-ea"/>
            </a:endParaRPr>
          </a:p>
          <a:p>
            <a:pPr lvl="1">
              <a:spcBef>
                <a:spcPct val="50000"/>
              </a:spcBef>
            </a:pPr>
            <a:r>
              <a:rPr lang="zh-CN" altLang="en-US" sz="2400" dirty="0">
                <a:latin typeface="+mn-ea"/>
              </a:rPr>
              <a:t>但“暂时”的时间通常很长，并且</a:t>
            </a:r>
            <a:r>
              <a:rPr lang="zh-CN" altLang="en-US" sz="2400" i="1" dirty="0">
                <a:solidFill>
                  <a:srgbClr val="FF0000"/>
                </a:solidFill>
              </a:rPr>
              <a:t>很难确定 </a:t>
            </a:r>
            <a:r>
              <a:rPr lang="zh-CN" altLang="en-US" sz="2400" dirty="0">
                <a:latin typeface="+mn-ea"/>
              </a:rPr>
              <a:t>外部规模经济是否存在。</a:t>
            </a:r>
            <a:endParaRPr lang="en-US" altLang="en-US" sz="2400" dirty="0"/>
          </a:p>
          <a:p>
            <a:pPr lvl="1">
              <a:spcBef>
                <a:spcPts val="1200"/>
              </a:spcBef>
            </a:pPr>
            <a:r>
              <a:rPr lang="en-US" altLang="en-US" sz="2400" dirty="0">
                <a:sym typeface="Wingdings" panose="05000000000000000000" pitchFamily="2" charset="2"/>
              </a:rPr>
              <a:t> </a:t>
            </a:r>
            <a:r>
              <a:rPr lang="zh-CN" altLang="en-US" sz="2400" dirty="0">
                <a:sym typeface="Wingdings" panose="05000000000000000000" pitchFamily="2" charset="2"/>
              </a:rPr>
              <a:t>第</a:t>
            </a:r>
            <a:r>
              <a:rPr lang="en-US" altLang="zh-CN" sz="2400" dirty="0">
                <a:sym typeface="Wingdings" panose="05000000000000000000" pitchFamily="2" charset="2"/>
              </a:rPr>
              <a:t>10</a:t>
            </a:r>
            <a:r>
              <a:rPr lang="zh-CN" altLang="en-US" sz="2400" dirty="0">
                <a:sym typeface="Wingdings" panose="05000000000000000000" pitchFamily="2" charset="2"/>
              </a:rPr>
              <a:t>章将作详细分析</a:t>
            </a:r>
            <a:endParaRPr lang="en-US" altLang="en-US" sz="2400" dirty="0"/>
          </a:p>
        </p:txBody>
      </p:sp>
    </p:spTree>
    <p:extLst>
      <p:ext uri="{BB962C8B-B14F-4D97-AF65-F5344CB8AC3E}">
        <p14:creationId xmlns:p14="http://schemas.microsoft.com/office/powerpoint/2010/main" val="301064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zh-CN" altLang="en-US" sz="3600" dirty="0"/>
              <a:t>区际贸易和经济地理学 </a:t>
            </a:r>
            <a:r>
              <a:rPr lang="en-US" altLang="en-US" sz="2000" b="0" dirty="0"/>
              <a:t>(1 of 3)</a:t>
            </a:r>
            <a:endParaRPr lang="en-IN" sz="2000" b="0" dirty="0"/>
          </a:p>
        </p:txBody>
      </p:sp>
      <p:sp>
        <p:nvSpPr>
          <p:cNvPr id="4" name="Content Placeholder 3"/>
          <p:cNvSpPr>
            <a:spLocks noGrp="1"/>
          </p:cNvSpPr>
          <p:nvPr>
            <p:ph idx="1"/>
          </p:nvPr>
        </p:nvSpPr>
        <p:spPr>
          <a:xfrm>
            <a:off x="457200" y="1447800"/>
            <a:ext cx="8382000" cy="4953000"/>
          </a:xfrm>
          <a:solidFill>
            <a:schemeClr val="bg1"/>
          </a:solidFill>
        </p:spPr>
        <p:txBody>
          <a:bodyPr/>
          <a:lstStyle/>
          <a:p>
            <a:pPr>
              <a:spcBef>
                <a:spcPts val="1200"/>
              </a:spcBef>
            </a:pPr>
            <a:r>
              <a:rPr lang="zh-CN" altLang="en-US" sz="2400" dirty="0"/>
              <a:t>经济的外部性对国际贸易模式的形式具有重要的作用</a:t>
            </a:r>
            <a:endParaRPr lang="en-US" altLang="zh-CN" sz="2400" dirty="0"/>
          </a:p>
          <a:p>
            <a:pPr lvl="2">
              <a:spcBef>
                <a:spcPts val="1200"/>
              </a:spcBef>
            </a:pPr>
            <a:r>
              <a:rPr lang="en-US" altLang="zh-CN" sz="2400" dirty="0">
                <a:solidFill>
                  <a:srgbClr val="001581"/>
                </a:solidFill>
                <a:sym typeface="Wingdings" panose="05000000000000000000" pitchFamily="2" charset="2"/>
              </a:rPr>
              <a:t> </a:t>
            </a:r>
            <a:r>
              <a:rPr lang="zh-CN" altLang="en-US" sz="2400" dirty="0">
                <a:solidFill>
                  <a:srgbClr val="001581"/>
                </a:solidFill>
              </a:rPr>
              <a:t>决定了可贸易行业的区位</a:t>
            </a:r>
            <a:endParaRPr lang="en-US" altLang="en-US" sz="2400" dirty="0">
              <a:solidFill>
                <a:srgbClr val="001581"/>
              </a:solidFill>
            </a:endParaRPr>
          </a:p>
          <a:p>
            <a:r>
              <a:rPr lang="zh-CN" altLang="en-US" sz="2400" b="1" dirty="0">
                <a:solidFill>
                  <a:srgbClr val="001581"/>
                </a:solidFill>
              </a:rPr>
              <a:t>区际贸易</a:t>
            </a:r>
            <a:r>
              <a:rPr lang="en-US" altLang="zh-CN" sz="2400" b="1" dirty="0">
                <a:solidFill>
                  <a:srgbClr val="001581"/>
                </a:solidFill>
              </a:rPr>
              <a:t>(</a:t>
            </a:r>
            <a:r>
              <a:rPr lang="en-US" altLang="en-US" sz="2000" b="1" dirty="0">
                <a:solidFill>
                  <a:srgbClr val="001581"/>
                </a:solidFill>
              </a:rPr>
              <a:t>interregional trade</a:t>
            </a:r>
            <a:r>
              <a:rPr lang="en-US" altLang="en-US" sz="2400" b="1" dirty="0">
                <a:solidFill>
                  <a:srgbClr val="001581"/>
                </a:solidFill>
              </a:rPr>
              <a:t>)</a:t>
            </a:r>
            <a:r>
              <a:rPr lang="zh-CN" altLang="en-US" sz="2400" b="1" dirty="0">
                <a:solidFill>
                  <a:srgbClr val="001581"/>
                </a:solidFill>
              </a:rPr>
              <a:t>：指国内不同地区间的贸易</a:t>
            </a:r>
            <a:endParaRPr lang="en-US" altLang="zh-CN" sz="2400" b="1" dirty="0">
              <a:solidFill>
                <a:srgbClr val="001581"/>
              </a:solidFill>
            </a:endParaRPr>
          </a:p>
          <a:p>
            <a:pPr lvl="1"/>
            <a:r>
              <a:rPr lang="zh-CN" altLang="en-US" sz="2400" dirty="0"/>
              <a:t>对一个国家的区域经济而言，</a:t>
            </a:r>
            <a:r>
              <a:rPr lang="zh-CN" altLang="en-US" sz="2400" dirty="0">
                <a:solidFill>
                  <a:srgbClr val="FF0000"/>
                </a:solidFill>
              </a:rPr>
              <a:t>不可贸易产业</a:t>
            </a:r>
            <a:r>
              <a:rPr lang="zh-CN" altLang="en-US" sz="2400" dirty="0"/>
              <a:t>占有很大份额。</a:t>
            </a:r>
            <a:endParaRPr lang="en-US" altLang="zh-CN" sz="24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美国产业的分布研究表明</a:t>
            </a:r>
            <a:r>
              <a:rPr lang="en-US" altLang="zh-CN" sz="2200" dirty="0">
                <a:latin typeface="华文仿宋" panose="02010600040101010101" pitchFamily="2" charset="-122"/>
                <a:ea typeface="华文仿宋" panose="02010600040101010101" pitchFamily="2" charset="-122"/>
              </a:rPr>
              <a:t>: </a:t>
            </a:r>
            <a:r>
              <a:rPr lang="zh-CN" altLang="en-US" sz="2200" dirty="0">
                <a:latin typeface="华文仿宋" panose="02010600040101010101" pitchFamily="2" charset="-122"/>
                <a:ea typeface="华文仿宋" panose="02010600040101010101" pitchFamily="2" charset="-122"/>
              </a:rPr>
              <a:t>美国</a:t>
            </a:r>
            <a:r>
              <a:rPr lang="en-US" altLang="zh-CN" sz="2200" dirty="0">
                <a:latin typeface="华文仿宋" panose="02010600040101010101" pitchFamily="2" charset="-122"/>
                <a:ea typeface="华文仿宋" panose="02010600040101010101" pitchFamily="2" charset="-122"/>
              </a:rPr>
              <a:t>60%</a:t>
            </a:r>
            <a:r>
              <a:rPr lang="zh-CN" altLang="en-US" sz="2200" dirty="0">
                <a:latin typeface="华文仿宋" panose="02010600040101010101" pitchFamily="2" charset="-122"/>
                <a:ea typeface="华文仿宋" panose="02010600040101010101" pitchFamily="2" charset="-122"/>
              </a:rPr>
              <a:t>多的工人即便在美国国内也是由非贸易品的产业所雇用，即这些产品只可以由当地供给。 </a:t>
            </a:r>
            <a:endParaRPr lang="en-US" altLang="zh-CN" sz="22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不可贸易产业的就业率在全美的不同地区非常一致。</a:t>
            </a:r>
            <a:endParaRPr lang="en-US" altLang="zh-CN" sz="2200" dirty="0">
              <a:latin typeface="华文仿宋" panose="02010600040101010101" pitchFamily="2" charset="-122"/>
              <a:ea typeface="华文仿宋" panose="02010600040101010101" pitchFamily="2" charset="-122"/>
            </a:endParaRPr>
          </a:p>
          <a:p>
            <a:pPr lvl="2"/>
            <a:r>
              <a:rPr lang="zh-CN" altLang="en-US" sz="2200" dirty="0">
                <a:latin typeface="华文仿宋" panose="02010600040101010101" pitchFamily="2" charset="-122"/>
                <a:ea typeface="华文仿宋" panose="02010600040101010101" pitchFamily="2" charset="-122"/>
              </a:rPr>
              <a:t>例如，美国主要城市的饭店就业占</a:t>
            </a:r>
            <a:r>
              <a:rPr lang="en-US" altLang="zh-CN" sz="2200" dirty="0">
                <a:latin typeface="华文仿宋" panose="02010600040101010101" pitchFamily="2" charset="-122"/>
                <a:ea typeface="华文仿宋" panose="02010600040101010101" pitchFamily="2" charset="-122"/>
              </a:rPr>
              <a:t>5%</a:t>
            </a:r>
            <a:r>
              <a:rPr lang="zh-CN" altLang="en-US" sz="2200" dirty="0">
                <a:latin typeface="华文仿宋" panose="02010600040101010101" pitchFamily="2" charset="-122"/>
                <a:ea typeface="华文仿宋" panose="02010600040101010101" pitchFamily="2" charset="-122"/>
              </a:rPr>
              <a:t>。</a:t>
            </a:r>
            <a:endParaRPr lang="en-US" altLang="zh-CN" sz="22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可贸易产业不同地区的就业率相差很大。</a:t>
            </a:r>
            <a:endParaRPr lang="en-US" altLang="zh-CN" sz="2200" dirty="0">
              <a:latin typeface="华文仿宋" panose="02010600040101010101" pitchFamily="2" charset="-122"/>
              <a:ea typeface="华文仿宋" panose="02010600040101010101" pitchFamily="2" charset="-122"/>
            </a:endParaRPr>
          </a:p>
          <a:p>
            <a:pPr lvl="2"/>
            <a:r>
              <a:rPr lang="zh-CN" altLang="en-US" sz="2200" dirty="0">
                <a:latin typeface="华文仿宋" panose="02010600040101010101" pitchFamily="2" charset="-122"/>
                <a:ea typeface="华文仿宋" panose="02010600040101010101" pitchFamily="2" charset="-122"/>
              </a:rPr>
              <a:t>曼哈顿只吸收了全美</a:t>
            </a:r>
            <a:r>
              <a:rPr lang="en-US" altLang="zh-CN" sz="2200" dirty="0">
                <a:latin typeface="华文仿宋" panose="02010600040101010101" pitchFamily="2" charset="-122"/>
                <a:ea typeface="华文仿宋" panose="02010600040101010101" pitchFamily="2" charset="-122"/>
              </a:rPr>
              <a:t>2%</a:t>
            </a:r>
            <a:r>
              <a:rPr lang="zh-CN" altLang="en-US" sz="2200" dirty="0">
                <a:latin typeface="华文仿宋" panose="02010600040101010101" pitchFamily="2" charset="-122"/>
                <a:ea typeface="华文仿宋" panose="02010600040101010101" pitchFamily="2" charset="-122"/>
              </a:rPr>
              <a:t>的就业人数，但</a:t>
            </a:r>
            <a:r>
              <a:rPr lang="zh-CN" altLang="en-US" sz="2200" dirty="0">
                <a:latin typeface="隶书" panose="02010509060101010101" pitchFamily="49" charset="-122"/>
                <a:ea typeface="隶书" panose="02010509060101010101" pitchFamily="49" charset="-122"/>
              </a:rPr>
              <a:t>吸收了证券交易业四分之一的就业人数，吸收了广告业七分之一的就业人数</a:t>
            </a:r>
            <a:r>
              <a:rPr lang="zh-CN" altLang="en-US" sz="2200" dirty="0">
                <a:latin typeface="华文仿宋" panose="02010600040101010101" pitchFamily="2" charset="-122"/>
                <a:ea typeface="华文仿宋" panose="02010600040101010101" pitchFamily="2" charset="-122"/>
              </a:rPr>
              <a:t>。</a:t>
            </a:r>
            <a:endParaRPr lang="en-US" altLang="zh-CN" sz="2200" dirty="0">
              <a:latin typeface="华文仿宋" panose="02010600040101010101" pitchFamily="2" charset="-122"/>
              <a:ea typeface="华文仿宋" panose="02010600040101010101" pitchFamily="2" charset="-122"/>
            </a:endParaRPr>
          </a:p>
        </p:txBody>
      </p:sp>
      <p:sp>
        <p:nvSpPr>
          <p:cNvPr id="3" name="标注: 下箭头 2">
            <a:extLst>
              <a:ext uri="{FF2B5EF4-FFF2-40B4-BE49-F238E27FC236}">
                <a16:creationId xmlns:a16="http://schemas.microsoft.com/office/drawing/2014/main" id="{D6894600-529C-83FC-929D-B21186E4C3CF}"/>
              </a:ext>
            </a:extLst>
          </p:cNvPr>
          <p:cNvSpPr/>
          <p:nvPr/>
        </p:nvSpPr>
        <p:spPr>
          <a:xfrm>
            <a:off x="7086600" y="4724400"/>
            <a:ext cx="1219200" cy="685800"/>
          </a:xfrm>
          <a:prstGeom prst="downArrowCallou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82007C"/>
                </a:solidFill>
              </a:rPr>
              <a:t>集群</a:t>
            </a:r>
            <a:r>
              <a:rPr lang="en-US" altLang="zh-CN" sz="1600" dirty="0">
                <a:solidFill>
                  <a:srgbClr val="82007C"/>
                </a:solidFill>
              </a:rPr>
              <a:t>(cluster)</a:t>
            </a:r>
            <a:endParaRPr lang="zh-CN" altLang="en-US" sz="2000" dirty="0" err="1">
              <a:solidFill>
                <a:srgbClr val="82007C"/>
              </a:solidFill>
            </a:endParaRPr>
          </a:p>
        </p:txBody>
      </p:sp>
    </p:spTree>
    <p:extLst>
      <p:ext uri="{BB962C8B-B14F-4D97-AF65-F5344CB8AC3E}">
        <p14:creationId xmlns:p14="http://schemas.microsoft.com/office/powerpoint/2010/main" val="39095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en-US" altLang="zh-CN" sz="3600" dirty="0"/>
              <a:t>. </a:t>
            </a:r>
            <a:r>
              <a:rPr lang="zh-CN" altLang="en-US" sz="3600" dirty="0"/>
              <a:t>区际贸易和经济地理学 </a:t>
            </a:r>
            <a:r>
              <a:rPr lang="en-US" altLang="en-US" sz="2000" b="0" dirty="0"/>
              <a:t>(2 of 3)</a:t>
            </a:r>
            <a:endParaRPr lang="en-IN" sz="2000" b="0" dirty="0"/>
          </a:p>
        </p:txBody>
      </p:sp>
      <p:sp>
        <p:nvSpPr>
          <p:cNvPr id="4" name="Content Placeholder 3"/>
          <p:cNvSpPr>
            <a:spLocks noGrp="1"/>
          </p:cNvSpPr>
          <p:nvPr>
            <p:ph idx="1"/>
          </p:nvPr>
        </p:nvSpPr>
        <p:spPr>
          <a:xfrm>
            <a:off x="457200" y="1600200"/>
            <a:ext cx="8153400" cy="4648200"/>
          </a:xfrm>
        </p:spPr>
        <p:txBody>
          <a:bodyPr/>
          <a:lstStyle/>
          <a:p>
            <a:pPr>
              <a:spcBef>
                <a:spcPts val="600"/>
              </a:spcBef>
            </a:pPr>
            <a:r>
              <a:rPr lang="zh-CN" altLang="en-US" sz="2400" dirty="0"/>
              <a:t>可贸易产业 与 不可贸易的产业（</a:t>
            </a:r>
            <a:r>
              <a:rPr lang="zh-CN" altLang="en-US" sz="2400" dirty="0">
                <a:solidFill>
                  <a:srgbClr val="001581"/>
                </a:solidFill>
              </a:rPr>
              <a:t>只能由当地提供）</a:t>
            </a:r>
            <a:endParaRPr lang="en-US" altLang="en-US" sz="2400" dirty="0"/>
          </a:p>
          <a:p>
            <a:pPr>
              <a:spcBef>
                <a:spcPts val="600"/>
              </a:spcBef>
            </a:pPr>
            <a:r>
              <a:rPr lang="zh-CN" altLang="en-US" sz="2000" b="1" dirty="0">
                <a:solidFill>
                  <a:srgbClr val="001581"/>
                </a:solidFill>
                <a:latin typeface="华文仿宋" panose="02010600040101010101" pitchFamily="2" charset="-122"/>
                <a:ea typeface="华文仿宋" panose="02010600040101010101" pitchFamily="2" charset="-122"/>
              </a:rPr>
              <a:t>好莱坞</a:t>
            </a:r>
            <a:r>
              <a:rPr lang="zh-CN" altLang="en-US" sz="2000" dirty="0">
                <a:latin typeface="华文仿宋" panose="02010600040101010101" pitchFamily="2" charset="-122"/>
                <a:ea typeface="华文仿宋" panose="02010600040101010101" pitchFamily="2" charset="-122"/>
              </a:rPr>
              <a:t>制作影片，但在全美乃至全球放映，而</a:t>
            </a:r>
            <a:r>
              <a:rPr lang="zh-CN" altLang="en-US" sz="2000" b="1" dirty="0">
                <a:solidFill>
                  <a:srgbClr val="001581"/>
                </a:solidFill>
                <a:latin typeface="华文仿宋" panose="02010600040101010101" pitchFamily="2" charset="-122"/>
                <a:ea typeface="华文仿宋" panose="02010600040101010101" pitchFamily="2" charset="-122"/>
              </a:rPr>
              <a:t>报纸</a:t>
            </a:r>
            <a:r>
              <a:rPr lang="zh-CN" altLang="en-US" sz="2000" dirty="0">
                <a:latin typeface="华文仿宋" panose="02010600040101010101" pitchFamily="2" charset="-122"/>
                <a:ea typeface="华文仿宋" panose="02010600040101010101" pitchFamily="2" charset="-122"/>
              </a:rPr>
              <a:t>主要在当地被人阅读</a:t>
            </a:r>
            <a:r>
              <a:rPr lang="en-US" altLang="zh-CN" sz="2000" dirty="0">
                <a:latin typeface="华文仿宋" panose="02010600040101010101" pitchFamily="2" charset="-122"/>
                <a:ea typeface="华文仿宋" panose="02010600040101010101" pitchFamily="2" charset="-122"/>
              </a:rPr>
              <a:t>;</a:t>
            </a:r>
          </a:p>
          <a:p>
            <a:pPr>
              <a:spcBef>
                <a:spcPts val="600"/>
              </a:spcBef>
            </a:pPr>
            <a:r>
              <a:rPr lang="zh-CN" altLang="en-US" sz="2000" b="1" dirty="0">
                <a:solidFill>
                  <a:srgbClr val="001581"/>
                </a:solidFill>
                <a:latin typeface="华文仿宋" panose="02010600040101010101" pitchFamily="2" charset="-122"/>
                <a:ea typeface="华文仿宋" panose="02010600040101010101" pitchFamily="2" charset="-122"/>
              </a:rPr>
              <a:t>华尔街</a:t>
            </a:r>
            <a:r>
              <a:rPr lang="zh-CN" altLang="en-US" sz="2000" dirty="0">
                <a:latin typeface="华文仿宋" panose="02010600040101010101" pitchFamily="2" charset="-122"/>
                <a:ea typeface="华文仿宋" panose="02010600040101010101" pitchFamily="2" charset="-122"/>
              </a:rPr>
              <a:t>可以为全美国人买卖股票，而</a:t>
            </a:r>
            <a:r>
              <a:rPr lang="zh-CN" altLang="en-US" sz="2000" b="1" dirty="0">
                <a:solidFill>
                  <a:srgbClr val="001581"/>
                </a:solidFill>
                <a:latin typeface="华文仿宋" panose="02010600040101010101" pitchFamily="2" charset="-122"/>
                <a:ea typeface="华文仿宋" panose="02010600040101010101" pitchFamily="2" charset="-122"/>
              </a:rPr>
              <a:t>储蓄银行</a:t>
            </a:r>
            <a:r>
              <a:rPr lang="zh-CN" altLang="en-US" sz="2000" dirty="0">
                <a:latin typeface="华文仿宋" panose="02010600040101010101" pitchFamily="2" charset="-122"/>
                <a:ea typeface="华文仿宋" panose="02010600040101010101" pitchFamily="2" charset="-122"/>
              </a:rPr>
              <a:t>主要为当地储蓄服务</a:t>
            </a:r>
            <a:r>
              <a:rPr lang="en-US" altLang="zh-CN" sz="2000" dirty="0">
                <a:latin typeface="华文仿宋" panose="02010600040101010101" pitchFamily="2" charset="-122"/>
                <a:ea typeface="华文仿宋" panose="02010600040101010101" pitchFamily="2" charset="-122"/>
              </a:rPr>
              <a:t>;</a:t>
            </a:r>
          </a:p>
          <a:p>
            <a:pPr>
              <a:spcBef>
                <a:spcPts val="600"/>
              </a:spcBef>
            </a:pPr>
            <a:r>
              <a:rPr lang="zh-CN" altLang="en-US" sz="2000" dirty="0">
                <a:latin typeface="华文仿宋" panose="02010600040101010101" pitchFamily="2" charset="-122"/>
                <a:ea typeface="华文仿宋" panose="02010600040101010101" pitchFamily="2" charset="-122"/>
              </a:rPr>
              <a:t>国家健康研究院的</a:t>
            </a:r>
            <a:r>
              <a:rPr lang="zh-CN" altLang="en-US" sz="2000" b="1" dirty="0">
                <a:solidFill>
                  <a:srgbClr val="001581"/>
                </a:solidFill>
                <a:latin typeface="华文仿宋" panose="02010600040101010101" pitchFamily="2" charset="-122"/>
                <a:ea typeface="华文仿宋" panose="02010600040101010101" pitchFamily="2" charset="-122"/>
              </a:rPr>
              <a:t>科学家</a:t>
            </a:r>
            <a:r>
              <a:rPr lang="zh-CN" altLang="en-US" sz="2000" dirty="0">
                <a:latin typeface="华文仿宋" panose="02010600040101010101" pitchFamily="2" charset="-122"/>
                <a:ea typeface="华文仿宋" panose="02010600040101010101" pitchFamily="2" charset="-122"/>
              </a:rPr>
              <a:t>所研究的医疗知识可以在全国应用，而为你的宠物看病的</a:t>
            </a:r>
            <a:r>
              <a:rPr lang="zh-CN" altLang="en-US" sz="2000" b="1" dirty="0">
                <a:solidFill>
                  <a:srgbClr val="001581"/>
                </a:solidFill>
                <a:latin typeface="华文仿宋" panose="02010600040101010101" pitchFamily="2" charset="-122"/>
                <a:ea typeface="华文仿宋" panose="02010600040101010101" pitchFamily="2" charset="-122"/>
              </a:rPr>
              <a:t>兽医</a:t>
            </a:r>
            <a:r>
              <a:rPr lang="zh-CN" altLang="en-US" sz="2000" dirty="0">
                <a:latin typeface="华文仿宋" panose="02010600040101010101" pitchFamily="2" charset="-122"/>
                <a:ea typeface="华文仿宋" panose="02010600040101010101" pitchFamily="2" charset="-122"/>
              </a:rPr>
              <a:t>必须是当地的。</a:t>
            </a:r>
            <a:endParaRPr lang="en-US" altLang="en-US" sz="2000" dirty="0">
              <a:latin typeface="华文仿宋" panose="02010600040101010101" pitchFamily="2" charset="-122"/>
              <a:ea typeface="华文仿宋" panose="02010600040101010101" pitchFamily="2" charset="-122"/>
            </a:endParaRPr>
          </a:p>
          <a:p>
            <a:pPr>
              <a:spcBef>
                <a:spcPts val="1200"/>
              </a:spcBef>
            </a:pPr>
            <a:endParaRPr lang="en-US" altLang="en-US" sz="2400" dirty="0"/>
          </a:p>
        </p:txBody>
      </p:sp>
      <p:sp>
        <p:nvSpPr>
          <p:cNvPr id="5" name="Title 1"/>
          <p:cNvSpPr txBox="1">
            <a:spLocks/>
          </p:cNvSpPr>
          <p:nvPr/>
        </p:nvSpPr>
        <p:spPr>
          <a:xfrm>
            <a:off x="502920" y="3567133"/>
            <a:ext cx="8153400" cy="505265"/>
          </a:xfrm>
          <a:prstGeom prst="rect">
            <a:avLst/>
          </a:prstGeom>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pPr algn="ctr"/>
            <a:r>
              <a:rPr lang="zh-CN" altLang="en-US" sz="2000" dirty="0"/>
              <a:t>表</a:t>
            </a:r>
            <a:r>
              <a:rPr lang="en-US" altLang="en-US" sz="2000" dirty="0"/>
              <a:t> 7.2 </a:t>
            </a:r>
            <a:r>
              <a:rPr lang="zh-CN" altLang="en-US" sz="2000" dirty="0"/>
              <a:t>可贸易与不可贸易产业的部分例子</a:t>
            </a:r>
            <a:endParaRPr lang="en-IN" sz="1200" b="0" dirty="0"/>
          </a:p>
        </p:txBody>
      </p:sp>
      <p:graphicFrame>
        <p:nvGraphicFramePr>
          <p:cNvPr id="6" name="Table 2"/>
          <p:cNvGraphicFramePr>
            <a:graphicFrameLocks/>
          </p:cNvGraphicFramePr>
          <p:nvPr>
            <p:extLst>
              <p:ext uri="{D42A27DB-BD31-4B8C-83A1-F6EECF244321}">
                <p14:modId xmlns:p14="http://schemas.microsoft.com/office/powerpoint/2010/main" val="2458646130"/>
              </p:ext>
            </p:extLst>
          </p:nvPr>
        </p:nvGraphicFramePr>
        <p:xfrm>
          <a:off x="571500" y="4216172"/>
          <a:ext cx="8229600" cy="1798320"/>
        </p:xfrm>
        <a:graphic>
          <a:graphicData uri="http://schemas.openxmlformats.org/drawingml/2006/table">
            <a:tbl>
              <a:tblPr firstRow="1">
                <a:tableStyleId>{3B4B98B0-60AC-42C2-AFA5-B58CD77FA1E5}</a:tableStyleId>
              </a:tblPr>
              <a:tblGrid>
                <a:gridCol w="34290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196492">
                <a:tc>
                  <a:txBody>
                    <a:bodyPr/>
                    <a:lstStyle/>
                    <a:p>
                      <a:r>
                        <a:rPr lang="en-US" sz="2000" dirty="0">
                          <a:latin typeface="+mn-lt"/>
                        </a:rPr>
                        <a:t>Tradable Industries</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mn-lt"/>
                        </a:rPr>
                        <a:t>Nontradable Industries</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196492">
                <a:tc>
                  <a:txBody>
                    <a:bodyPr/>
                    <a:lstStyle/>
                    <a:p>
                      <a:r>
                        <a:rPr lang="en-US" sz="2000" dirty="0">
                          <a:latin typeface="+mn-lt"/>
                        </a:rPr>
                        <a:t>Aircraft manufacturing</a:t>
                      </a:r>
                    </a:p>
                    <a:p>
                      <a:r>
                        <a:rPr lang="zh-CN" altLang="en-US" sz="2000" dirty="0">
                          <a:latin typeface="+mn-lt"/>
                        </a:rPr>
                        <a:t>（</a:t>
                      </a:r>
                      <a:r>
                        <a:rPr lang="en-US" altLang="zh-CN" sz="2000" dirty="0">
                          <a:latin typeface="+mn-lt"/>
                        </a:rPr>
                        <a:t>Seattle</a:t>
                      </a:r>
                      <a:r>
                        <a:rPr lang="zh-CN" altLang="en-US" sz="2000" dirty="0">
                          <a:latin typeface="+mn-lt"/>
                        </a:rPr>
                        <a:t>）</a:t>
                      </a:r>
                      <a:endParaRPr lang="en-US" sz="2000" dirty="0">
                        <a:latin typeface="+mn-lt"/>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r>
                        <a:rPr lang="en-US" sz="2000" b="0" i="0" u="none" strike="noStrike" kern="1200" baseline="0" dirty="0">
                          <a:solidFill>
                            <a:schemeClr val="tx1"/>
                          </a:solidFill>
                          <a:latin typeface="+mn-lt"/>
                          <a:ea typeface="+mn-ea"/>
                          <a:cs typeface="+mn-cs"/>
                        </a:rPr>
                        <a:t>Ready-mix concrete manufacturing</a:t>
                      </a:r>
                      <a:endParaRPr lang="en-US" sz="2000" dirty="0">
                        <a:latin typeface="+mn-lt"/>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96492">
                <a:tc>
                  <a:txBody>
                    <a:bodyPr/>
                    <a:lstStyle/>
                    <a:p>
                      <a:r>
                        <a:rPr lang="en-US" sz="2000" dirty="0">
                          <a:latin typeface="+mn-lt"/>
                        </a:rPr>
                        <a:t>Software publishing</a:t>
                      </a:r>
                    </a:p>
                    <a:p>
                      <a:r>
                        <a:rPr lang="zh-CN" altLang="en-US" sz="2000" dirty="0">
                          <a:latin typeface="+mn-lt"/>
                        </a:rPr>
                        <a:t>（</a:t>
                      </a:r>
                      <a:r>
                        <a:rPr lang="en-US" altLang="zh-CN" sz="2000" dirty="0">
                          <a:latin typeface="+mn-lt"/>
                        </a:rPr>
                        <a:t>Silicon Valley</a:t>
                      </a:r>
                      <a:r>
                        <a:rPr lang="zh-CN" altLang="en-US" sz="2000" dirty="0">
                          <a:latin typeface="+mn-lt"/>
                        </a:rPr>
                        <a:t>）</a:t>
                      </a:r>
                      <a:endParaRPr lang="en-US" sz="2000" dirty="0">
                        <a:latin typeface="+mn-lt"/>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latin typeface="+mn-lt"/>
                        </a:rPr>
                        <a:t>Tax preparation services</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23194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zh-CN" altLang="en-US" sz="3600" dirty="0"/>
              <a:t>区际贸易和经济地理学 </a:t>
            </a:r>
            <a:r>
              <a:rPr lang="en-US" altLang="en-US" sz="2000" b="0" dirty="0"/>
              <a:t>(1 of 3)</a:t>
            </a:r>
            <a:endParaRPr lang="en-IN" sz="2000" b="0" dirty="0"/>
          </a:p>
        </p:txBody>
      </p:sp>
      <p:sp>
        <p:nvSpPr>
          <p:cNvPr id="4" name="Content Placeholder 3"/>
          <p:cNvSpPr>
            <a:spLocks noGrp="1"/>
          </p:cNvSpPr>
          <p:nvPr>
            <p:ph idx="1"/>
          </p:nvPr>
        </p:nvSpPr>
        <p:spPr>
          <a:xfrm>
            <a:off x="457200" y="1447800"/>
            <a:ext cx="8382000" cy="4876800"/>
          </a:xfrm>
          <a:solidFill>
            <a:schemeClr val="bg1"/>
          </a:solidFill>
        </p:spPr>
        <p:txBody>
          <a:bodyPr/>
          <a:lstStyle/>
          <a:p>
            <a:pPr>
              <a:spcBef>
                <a:spcPts val="1200"/>
              </a:spcBef>
            </a:pPr>
            <a:r>
              <a:rPr lang="zh-CN" altLang="en-US" sz="2400" b="1" dirty="0">
                <a:solidFill>
                  <a:srgbClr val="82007C"/>
                </a:solidFill>
                <a:sym typeface="Wingdings" panose="05000000000000000000" pitchFamily="2" charset="2"/>
              </a:rPr>
              <a:t>是什么</a:t>
            </a:r>
            <a:r>
              <a:rPr lang="zh-CN" altLang="en-US" sz="2400" b="1" dirty="0">
                <a:solidFill>
                  <a:srgbClr val="82007C"/>
                </a:solidFill>
              </a:rPr>
              <a:t>决定了可贸易行业的分布呢？</a:t>
            </a:r>
            <a:endParaRPr lang="en-US" altLang="en-US" sz="2400" b="1" dirty="0">
              <a:solidFill>
                <a:srgbClr val="82007C"/>
              </a:solidFill>
            </a:endParaRPr>
          </a:p>
          <a:p>
            <a:r>
              <a:rPr lang="zh-CN" altLang="en-US" sz="2400" dirty="0">
                <a:solidFill>
                  <a:srgbClr val="FF0000"/>
                </a:solidFill>
                <a:latin typeface="+mn-ea"/>
              </a:rPr>
              <a:t>自然资源</a:t>
            </a:r>
            <a:endParaRPr lang="en-US" altLang="zh-CN" sz="2400" dirty="0">
              <a:solidFill>
                <a:srgbClr val="FF0000"/>
              </a:solidFill>
              <a:latin typeface="+mn-ea"/>
            </a:endParaRPr>
          </a:p>
          <a:p>
            <a:pPr lvl="1"/>
            <a:r>
              <a:rPr lang="zh-CN" altLang="en-US" sz="2200" dirty="0">
                <a:latin typeface="华文仿宋" panose="02010600040101010101" pitchFamily="2" charset="-122"/>
                <a:ea typeface="华文仿宋" panose="02010600040101010101" pitchFamily="2" charset="-122"/>
              </a:rPr>
              <a:t>如休斯敦之所以成为石化工业的中心，就是因为其东部有原油。</a:t>
            </a:r>
            <a:endParaRPr lang="en-US" altLang="zh-CN" sz="2200" dirty="0">
              <a:latin typeface="华文仿宋" panose="02010600040101010101" pitchFamily="2" charset="-122"/>
              <a:ea typeface="华文仿宋" panose="02010600040101010101" pitchFamily="2" charset="-122"/>
            </a:endParaRPr>
          </a:p>
          <a:p>
            <a:r>
              <a:rPr lang="zh-CN" altLang="en-US" sz="2400" dirty="0">
                <a:latin typeface="+mn-ea"/>
              </a:rPr>
              <a:t>生产要素在区际贸易中不如在国际贸易中关键</a:t>
            </a:r>
            <a:endParaRPr lang="en-US" altLang="zh-CN" sz="2400" dirty="0">
              <a:latin typeface="+mn-ea"/>
            </a:endParaRPr>
          </a:p>
          <a:p>
            <a:pPr lvl="1"/>
            <a:r>
              <a:rPr lang="zh-CN" altLang="en-US" sz="2400" dirty="0">
                <a:solidFill>
                  <a:srgbClr val="001581"/>
                </a:solidFill>
                <a:latin typeface="隶书" panose="02010509060101010101" pitchFamily="49" charset="-122"/>
                <a:ea typeface="隶书" panose="02010509060101010101" pitchFamily="49" charset="-122"/>
              </a:rPr>
              <a:t>主要原因是劳动资本等生产要素在一国内有更强的流动性</a:t>
            </a:r>
            <a:endParaRPr lang="en-US" altLang="zh-CN" sz="2400" dirty="0">
              <a:solidFill>
                <a:srgbClr val="001581"/>
              </a:solidFill>
              <a:latin typeface="隶书" panose="02010509060101010101" pitchFamily="49" charset="-122"/>
              <a:ea typeface="隶书" panose="02010509060101010101" pitchFamily="49" charset="-122"/>
            </a:endParaRPr>
          </a:p>
          <a:p>
            <a:pPr lvl="1"/>
            <a:r>
              <a:rPr lang="en-US" altLang="zh-CN" sz="2400" dirty="0">
                <a:solidFill>
                  <a:srgbClr val="001581"/>
                </a:solidFill>
                <a:latin typeface="隶书" panose="02010509060101010101" pitchFamily="49" charset="-122"/>
                <a:ea typeface="隶书" panose="02010509060101010101" pitchFamily="49" charset="-122"/>
                <a:sym typeface="Wingdings" panose="05000000000000000000" pitchFamily="2" charset="2"/>
              </a:rPr>
              <a:t></a:t>
            </a:r>
            <a:r>
              <a:rPr lang="zh-CN" altLang="en-US" sz="2400" dirty="0">
                <a:solidFill>
                  <a:srgbClr val="001581"/>
                </a:solidFill>
                <a:latin typeface="隶书" panose="02010509060101010101" pitchFamily="49" charset="-122"/>
                <a:ea typeface="隶书" panose="02010509060101010101" pitchFamily="49" charset="-122"/>
              </a:rPr>
              <a:t>要素倾向于流向产业集中的地方。</a:t>
            </a:r>
            <a:endParaRPr lang="en-US" altLang="zh-CN" sz="2400" dirty="0">
              <a:solidFill>
                <a:srgbClr val="001581"/>
              </a:solidFill>
              <a:latin typeface="隶书" panose="02010509060101010101" pitchFamily="49" charset="-122"/>
              <a:ea typeface="隶书" panose="02010509060101010101" pitchFamily="49" charset="-122"/>
            </a:endParaRPr>
          </a:p>
          <a:p>
            <a:pPr lvl="1"/>
            <a:r>
              <a:rPr lang="zh-CN" altLang="en-US" sz="2200" dirty="0">
                <a:latin typeface="华文仿宋" panose="02010600040101010101" pitchFamily="2" charset="-122"/>
                <a:ea typeface="华文仿宋" panose="02010600040101010101" pitchFamily="2" charset="-122"/>
              </a:rPr>
              <a:t>例如，在旧金山附近的加利福尼亚的硅谷有一支受过良好教育的劳动力队伍，工程师。电脑专家云集在这里。这不是因为加利福尼亚培养了大量工程师，而是因为工程师涌向了有高技术产业的硅谷去找工作。</a:t>
            </a:r>
            <a:endParaRPr lang="en-US" altLang="zh-CN" sz="2200" dirty="0">
              <a:latin typeface="华文仿宋" panose="02010600040101010101" pitchFamily="2" charset="-122"/>
              <a:ea typeface="华文仿宋" panose="02010600040101010101" pitchFamily="2" charset="-122"/>
            </a:endParaRPr>
          </a:p>
          <a:p>
            <a:r>
              <a:rPr lang="zh-CN" altLang="en-US" sz="2400" dirty="0">
                <a:latin typeface="+mn-ea"/>
              </a:rPr>
              <a:t>资源在区际贸易中起第二位的作用。</a:t>
            </a:r>
            <a:endParaRPr lang="en-US" altLang="en-US" sz="2400" dirty="0">
              <a:latin typeface="+mn-ea"/>
            </a:endParaRPr>
          </a:p>
        </p:txBody>
      </p:sp>
    </p:spTree>
    <p:extLst>
      <p:ext uri="{BB962C8B-B14F-4D97-AF65-F5344CB8AC3E}">
        <p14:creationId xmlns:p14="http://schemas.microsoft.com/office/powerpoint/2010/main" val="149209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927628"/>
          </a:xfrm>
        </p:spPr>
        <p:txBody>
          <a:bodyPr/>
          <a:lstStyle/>
          <a:p>
            <a:r>
              <a:rPr lang="en-US" altLang="en-US" sz="3600" dirty="0"/>
              <a:t>1. </a:t>
            </a:r>
            <a:r>
              <a:rPr lang="zh-CN" altLang="en-US" sz="3600" dirty="0"/>
              <a:t>概述</a:t>
            </a:r>
            <a:r>
              <a:rPr lang="en-US" altLang="en-US" sz="3600" dirty="0"/>
              <a:t> </a:t>
            </a:r>
            <a:r>
              <a:rPr lang="en-US" altLang="en-US" sz="2000" b="0" dirty="0"/>
              <a:t>(1 of 2)</a:t>
            </a:r>
            <a:endParaRPr lang="en-IN" sz="2000" b="0" dirty="0"/>
          </a:p>
        </p:txBody>
      </p:sp>
      <p:sp>
        <p:nvSpPr>
          <p:cNvPr id="3" name="Content Placeholder 2"/>
          <p:cNvSpPr>
            <a:spLocks noGrp="1"/>
          </p:cNvSpPr>
          <p:nvPr>
            <p:ph idx="1"/>
          </p:nvPr>
        </p:nvSpPr>
        <p:spPr>
          <a:xfrm>
            <a:off x="457200" y="1371600"/>
            <a:ext cx="8250702" cy="5334000"/>
          </a:xfrm>
          <a:solidFill>
            <a:schemeClr val="bg1"/>
          </a:solidFill>
        </p:spPr>
        <p:txBody>
          <a:bodyPr/>
          <a:lstStyle/>
          <a:p>
            <a:r>
              <a:rPr lang="zh-CN" altLang="en-US" sz="2400" dirty="0"/>
              <a:t>比较优势模型</a:t>
            </a:r>
            <a:r>
              <a:rPr lang="en-US" altLang="en-US" sz="2400" dirty="0"/>
              <a:t> (</a:t>
            </a:r>
            <a:r>
              <a:rPr lang="zh-CN" altLang="en-US" sz="2400" dirty="0"/>
              <a:t>从第</a:t>
            </a:r>
            <a:r>
              <a:rPr lang="en-US" altLang="en-US" sz="2400" dirty="0"/>
              <a:t>3</a:t>
            </a:r>
            <a:r>
              <a:rPr lang="zh-CN" altLang="en-US" sz="2400" dirty="0"/>
              <a:t>章到第</a:t>
            </a:r>
            <a:r>
              <a:rPr lang="en-US" altLang="zh-CN" sz="2400" dirty="0"/>
              <a:t>6</a:t>
            </a:r>
            <a:r>
              <a:rPr lang="zh-CN" altLang="en-US" sz="2400" dirty="0"/>
              <a:t>章</a:t>
            </a:r>
            <a:r>
              <a:rPr lang="en-US" altLang="en-US" sz="2400" dirty="0"/>
              <a:t>) </a:t>
            </a:r>
            <a:r>
              <a:rPr lang="zh-CN" altLang="en-US" sz="2400" dirty="0"/>
              <a:t>假定</a:t>
            </a:r>
            <a:r>
              <a:rPr lang="zh-CN" altLang="en-US" sz="2400" b="1" dirty="0">
                <a:solidFill>
                  <a:srgbClr val="FF0000"/>
                </a:solidFill>
              </a:rPr>
              <a:t>规模报酬不变：</a:t>
            </a:r>
            <a:endParaRPr lang="en-US" altLang="en-US" sz="2400" dirty="0"/>
          </a:p>
          <a:p>
            <a:pPr lvl="1"/>
            <a:r>
              <a:rPr lang="zh-CN" altLang="en-US" sz="2400" dirty="0"/>
              <a:t>当一个行业的投入以一定的速度增长时，</a:t>
            </a:r>
            <a:r>
              <a:rPr lang="zh-CN" altLang="en-US" sz="2400" i="1" dirty="0">
                <a:solidFill>
                  <a:srgbClr val="99008C"/>
                </a:solidFill>
              </a:rPr>
              <a:t>产出也以相同的速度增长</a:t>
            </a:r>
            <a:r>
              <a:rPr lang="zh-CN" altLang="en-US" sz="2400" dirty="0"/>
              <a:t>。</a:t>
            </a:r>
            <a:endParaRPr lang="en-US" altLang="zh-CN" sz="2400" dirty="0"/>
          </a:p>
          <a:p>
            <a:pPr lvl="1"/>
            <a:r>
              <a:rPr lang="zh-CN" altLang="en-US" sz="2400" dirty="0"/>
              <a:t>如果投入增加一倍，产出也会增加一倍。</a:t>
            </a:r>
            <a:endParaRPr lang="en-US" altLang="zh-CN" sz="2400" dirty="0"/>
          </a:p>
          <a:p>
            <a:pPr lvl="1"/>
            <a:endParaRPr lang="en-US" altLang="zh-CN" sz="2400" dirty="0"/>
          </a:p>
          <a:p>
            <a:pPr lvl="1"/>
            <a:endParaRPr lang="en-US" altLang="zh-CN" sz="2400" dirty="0"/>
          </a:p>
          <a:p>
            <a:r>
              <a:rPr lang="zh-CN" altLang="en-US" sz="2400" dirty="0"/>
              <a:t>但可能会存在规模报酬递增（</a:t>
            </a:r>
            <a:r>
              <a:rPr lang="en-US" altLang="zh-CN" sz="2400" b="1" dirty="0">
                <a:latin typeface="Times New Roman" panose="02020603050405020304" pitchFamily="18" charset="0"/>
                <a:cs typeface="Times New Roman" panose="02020603050405020304" pitchFamily="18" charset="0"/>
              </a:rPr>
              <a:t>increasing returns to scale</a:t>
            </a:r>
            <a:r>
              <a:rPr lang="zh-CN" altLang="en-US" sz="2400" b="1" dirty="0"/>
              <a:t>）</a:t>
            </a:r>
            <a:r>
              <a:rPr lang="zh-CN" altLang="en-US" sz="2400" dirty="0"/>
              <a:t>或</a:t>
            </a:r>
            <a:r>
              <a:rPr lang="zh-CN" altLang="en-US" sz="2400" b="1" dirty="0">
                <a:solidFill>
                  <a:srgbClr val="FF0000"/>
                </a:solidFill>
              </a:rPr>
              <a:t>规模经济</a:t>
            </a:r>
            <a:r>
              <a:rPr lang="zh-CN" altLang="en-US" sz="2400" dirty="0"/>
              <a:t>（</a:t>
            </a:r>
            <a:r>
              <a:rPr lang="en-US" altLang="zh-CN" sz="2400" b="1" dirty="0">
                <a:latin typeface="Times New Roman" panose="02020603050405020304" pitchFamily="18" charset="0"/>
                <a:cs typeface="Times New Roman" panose="02020603050405020304" pitchFamily="18" charset="0"/>
              </a:rPr>
              <a:t>economies of scale</a:t>
            </a:r>
            <a:r>
              <a:rPr lang="zh-CN" altLang="en-US" sz="2400" b="1" dirty="0"/>
              <a:t>） </a:t>
            </a:r>
            <a:r>
              <a:rPr lang="zh-CN" altLang="en-US" sz="2400" dirty="0"/>
              <a:t>：</a:t>
            </a:r>
            <a:endParaRPr lang="en-US" altLang="zh-CN" sz="2400" dirty="0"/>
          </a:p>
          <a:p>
            <a:pPr lvl="1"/>
            <a:r>
              <a:rPr lang="zh-CN" altLang="en-US" sz="2400" dirty="0"/>
              <a:t>这意味着当一个行业的投入以一定的速度增长时，</a:t>
            </a:r>
            <a:r>
              <a:rPr lang="zh-CN" altLang="en-US" sz="2400" i="1" dirty="0">
                <a:solidFill>
                  <a:srgbClr val="99008C"/>
                </a:solidFill>
              </a:rPr>
              <a:t>产出以更快的速度增长</a:t>
            </a:r>
            <a:r>
              <a:rPr lang="zh-CN" altLang="en-US" sz="2400" dirty="0"/>
              <a:t>。</a:t>
            </a:r>
            <a:endParaRPr lang="en-US" altLang="en-US" sz="2400" dirty="0"/>
          </a:p>
          <a:p>
            <a:pPr lvl="1"/>
            <a:r>
              <a:rPr lang="zh-CN" altLang="en-US" sz="2400" dirty="0"/>
              <a:t>规模越大效率越高：单位产出的成本随着企业或行业产出的增加而降低。</a:t>
            </a:r>
            <a:endParaRPr lang="en-US" sz="2400" dirty="0"/>
          </a:p>
        </p:txBody>
      </p:sp>
      <p:sp>
        <p:nvSpPr>
          <p:cNvPr id="5" name="矩形 4"/>
          <p:cNvSpPr/>
          <p:nvPr/>
        </p:nvSpPr>
        <p:spPr>
          <a:xfrm>
            <a:off x="4593103" y="912167"/>
            <a:ext cx="2874498" cy="461665"/>
          </a:xfrm>
          <a:prstGeom prst="rect">
            <a:avLst/>
          </a:prstGeom>
        </p:spPr>
        <p:txBody>
          <a:bodyPr wrap="square">
            <a:spAutoFit/>
          </a:bodyPr>
          <a:lstStyle/>
          <a:p>
            <a:pPr marL="800100" lvl="1" indent="-342900">
              <a:buFont typeface="Arial" panose="020B0604020202020204" pitchFamily="34" charset="0"/>
              <a:buChar char="•"/>
            </a:pPr>
            <a:r>
              <a:rPr lang="zh-CN" altLang="en-US" sz="2400" b="1" i="1" u="sng" dirty="0">
                <a:solidFill>
                  <a:srgbClr val="0070C0"/>
                </a:solidFill>
              </a:rPr>
              <a:t>完全竞争</a:t>
            </a:r>
            <a:endParaRPr lang="en-US" altLang="en-US" sz="2400" b="1" i="1" u="sng" dirty="0">
              <a:solidFill>
                <a:srgbClr val="0070C0"/>
              </a:solidFill>
            </a:endParaRPr>
          </a:p>
        </p:txBody>
      </p:sp>
      <p:sp>
        <p:nvSpPr>
          <p:cNvPr id="6" name="矩形 5"/>
          <p:cNvSpPr/>
          <p:nvPr/>
        </p:nvSpPr>
        <p:spPr>
          <a:xfrm>
            <a:off x="4594962" y="3576935"/>
            <a:ext cx="3949505" cy="461665"/>
          </a:xfrm>
          <a:prstGeom prst="rect">
            <a:avLst/>
          </a:prstGeom>
        </p:spPr>
        <p:txBody>
          <a:bodyPr wrap="square">
            <a:spAutoFit/>
          </a:bodyPr>
          <a:lstStyle/>
          <a:p>
            <a:pPr marL="800100" lvl="1" indent="-342900">
              <a:buFont typeface="Arial" panose="020B0604020202020204" pitchFamily="34" charset="0"/>
              <a:buChar char="•"/>
            </a:pPr>
            <a:r>
              <a:rPr lang="zh-CN" altLang="en-US" sz="2400" b="1" i="1" u="sng" dirty="0">
                <a:solidFill>
                  <a:srgbClr val="0070C0"/>
                </a:solidFill>
              </a:rPr>
              <a:t>考虑到垄断或寡头</a:t>
            </a:r>
            <a:endParaRPr lang="en-US" altLang="en-US" sz="2400" b="1" i="1" u="sng" dirty="0">
              <a:solidFill>
                <a:srgbClr val="0070C0"/>
              </a:solidFill>
            </a:endParaRPr>
          </a:p>
        </p:txBody>
      </p:sp>
    </p:spTree>
    <p:extLst>
      <p:ext uri="{BB962C8B-B14F-4D97-AF65-F5344CB8AC3E}">
        <p14:creationId xmlns:p14="http://schemas.microsoft.com/office/powerpoint/2010/main" val="215028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zh-CN" altLang="en-US" sz="3600" dirty="0"/>
              <a:t>区际贸易和经济地理学 </a:t>
            </a:r>
            <a:r>
              <a:rPr lang="en-US" altLang="en-US" sz="2000" b="0" dirty="0"/>
              <a:t>(1 of 3)</a:t>
            </a:r>
            <a:endParaRPr lang="en-IN" sz="2000" b="0" dirty="0"/>
          </a:p>
        </p:txBody>
      </p:sp>
      <p:sp>
        <p:nvSpPr>
          <p:cNvPr id="4" name="Content Placeholder 3"/>
          <p:cNvSpPr>
            <a:spLocks noGrp="1"/>
          </p:cNvSpPr>
          <p:nvPr>
            <p:ph idx="1"/>
          </p:nvPr>
        </p:nvSpPr>
        <p:spPr>
          <a:xfrm>
            <a:off x="457200" y="1447800"/>
            <a:ext cx="8382000" cy="4648200"/>
          </a:xfrm>
          <a:solidFill>
            <a:schemeClr val="bg1"/>
          </a:solidFill>
        </p:spPr>
        <p:txBody>
          <a:bodyPr/>
          <a:lstStyle/>
          <a:p>
            <a:pPr>
              <a:spcBef>
                <a:spcPts val="1200"/>
              </a:spcBef>
            </a:pPr>
            <a:r>
              <a:rPr lang="zh-CN" altLang="en-US" sz="2400" b="1" dirty="0">
                <a:solidFill>
                  <a:srgbClr val="82007C"/>
                </a:solidFill>
                <a:sym typeface="Wingdings" panose="05000000000000000000" pitchFamily="2" charset="2"/>
              </a:rPr>
              <a:t>是什么</a:t>
            </a:r>
            <a:r>
              <a:rPr lang="zh-CN" altLang="en-US" sz="2400" b="1" dirty="0">
                <a:solidFill>
                  <a:srgbClr val="82007C"/>
                </a:solidFill>
              </a:rPr>
              <a:t>决定了可贸易行业的分布呢？</a:t>
            </a:r>
            <a:endParaRPr lang="en-US" altLang="en-US" sz="2400" b="1" dirty="0">
              <a:solidFill>
                <a:srgbClr val="82007C"/>
              </a:solidFill>
            </a:endParaRPr>
          </a:p>
          <a:p>
            <a:r>
              <a:rPr lang="zh-CN" altLang="en-US" sz="2400" dirty="0">
                <a:solidFill>
                  <a:srgbClr val="FF0000"/>
                </a:solidFill>
                <a:latin typeface="+mn-ea"/>
              </a:rPr>
              <a:t>经济外部性大力促进了专业化和贸易的发展。</a:t>
            </a:r>
            <a:endParaRPr lang="en-US" altLang="zh-CN" sz="2400" dirty="0">
              <a:solidFill>
                <a:srgbClr val="FF0000"/>
              </a:solidFill>
              <a:latin typeface="+mn-ea"/>
            </a:endParaRPr>
          </a:p>
          <a:p>
            <a:r>
              <a:rPr lang="zh-CN" altLang="en-US" sz="2400" dirty="0">
                <a:latin typeface="华文仿宋" panose="02010600040101010101" pitchFamily="2" charset="-122"/>
                <a:ea typeface="华文仿宋" panose="02010600040101010101" pitchFamily="2" charset="-122"/>
              </a:rPr>
              <a:t>众多广告代理商云集在纽约</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a:t>
            </a:r>
            <a:r>
              <a:rPr lang="zh-CN" altLang="en-US" sz="2400" dirty="0">
                <a:latin typeface="华文仿宋" panose="02010600040101010101" pitchFamily="2" charset="-122"/>
                <a:ea typeface="华文仿宋" panose="02010600040101010101" pitchFamily="2" charset="-122"/>
                <a:sym typeface="Wingdings" panose="05000000000000000000" pitchFamily="2" charset="2"/>
              </a:rPr>
              <a:t>原因</a:t>
            </a:r>
            <a:r>
              <a:rPr lang="zh-CN" altLang="en-US" sz="2400" dirty="0">
                <a:latin typeface="华文仿宋" panose="02010600040101010101" pitchFamily="2" charset="-122"/>
                <a:ea typeface="华文仿宋" panose="02010600040101010101" pitchFamily="2" charset="-122"/>
              </a:rPr>
              <a:t>是大量其他广告代理商都选择了纽约 </a:t>
            </a:r>
            <a:r>
              <a:rPr lang="en-US" altLang="zh-CN" sz="2400" dirty="0">
                <a:latin typeface="华文仿宋" panose="02010600040101010101" pitchFamily="2" charset="-122"/>
                <a:ea typeface="华文仿宋" panose="02010600040101010101" pitchFamily="2" charset="-122"/>
                <a:sym typeface="Wingdings" panose="05000000000000000000" pitchFamily="2" charset="2"/>
              </a:rPr>
              <a:t> </a:t>
            </a:r>
            <a:r>
              <a:rPr lang="zh-CN" altLang="en-US" sz="2400" dirty="0">
                <a:latin typeface="华文仿宋" panose="02010600040101010101" pitchFamily="2" charset="-122"/>
                <a:ea typeface="华文仿宋" panose="02010600040101010101" pitchFamily="2" charset="-122"/>
              </a:rPr>
              <a:t>在纽约，代理商像邻居一样聚集在一起。</a:t>
            </a:r>
            <a:endParaRPr lang="en-US" altLang="zh-CN" sz="2400" dirty="0">
              <a:latin typeface="华文仿宋" panose="02010600040101010101" pitchFamily="2" charset="-122"/>
              <a:ea typeface="华文仿宋" panose="02010600040101010101" pitchFamily="2" charset="-122"/>
            </a:endParaRPr>
          </a:p>
          <a:p>
            <a:r>
              <a:rPr lang="zh-CN" altLang="en-US" sz="2400" dirty="0">
                <a:latin typeface="+mn-ea"/>
              </a:rPr>
              <a:t>经济外部性促进了广告的当地化。</a:t>
            </a:r>
            <a:r>
              <a:rPr lang="zh-CN" altLang="en-US" sz="2400" dirty="0">
                <a:latin typeface="华文仿宋" panose="02010600040101010101" pitchFamily="2" charset="-122"/>
                <a:ea typeface="华文仿宋" panose="02010600040101010101" pitchFamily="2" charset="-122"/>
              </a:rPr>
              <a:t>为了获取信息共享的利益，广告代理商分布在</a:t>
            </a:r>
            <a:r>
              <a:rPr lang="en-US" altLang="zh-CN" sz="2400" dirty="0">
                <a:latin typeface="华文仿宋" panose="02010600040101010101" pitchFamily="2" charset="-122"/>
                <a:ea typeface="华文仿宋" panose="02010600040101010101" pitchFamily="2" charset="-122"/>
              </a:rPr>
              <a:t>300</a:t>
            </a:r>
            <a:r>
              <a:rPr lang="zh-CN" altLang="en-US" sz="2400" dirty="0">
                <a:latin typeface="华文仿宋" panose="02010600040101010101" pitchFamily="2" charset="-122"/>
                <a:ea typeface="华文仿宋" panose="02010600040101010101" pitchFamily="2" charset="-122"/>
              </a:rPr>
              <a:t>码以内。</a:t>
            </a:r>
            <a:endParaRPr lang="en-US" altLang="zh-CN" sz="2400" dirty="0">
              <a:latin typeface="华文仿宋" panose="02010600040101010101" pitchFamily="2" charset="-122"/>
              <a:ea typeface="华文仿宋" panose="02010600040101010101" pitchFamily="2" charset="-122"/>
            </a:endParaRPr>
          </a:p>
          <a:p>
            <a:r>
              <a:rPr lang="zh-CN" altLang="en-US" sz="2400" dirty="0">
                <a:latin typeface="华文仿宋" panose="02010600040101010101" pitchFamily="2" charset="-122"/>
                <a:ea typeface="华文仿宋" panose="02010600040101010101" pitchFamily="2" charset="-122"/>
              </a:rPr>
              <a:t>研究表明</a:t>
            </a:r>
            <a:r>
              <a:rPr lang="en-US" altLang="zh-CN" sz="2400" dirty="0">
                <a:latin typeface="华文仿宋" panose="02010600040101010101" pitchFamily="2" charset="-122"/>
                <a:ea typeface="华文仿宋" panose="02010600040101010101" pitchFamily="2" charset="-122"/>
              </a:rPr>
              <a:t>:“</a:t>
            </a:r>
            <a:r>
              <a:rPr lang="zh-CN" altLang="en-US" sz="2400" dirty="0">
                <a:latin typeface="华文仿宋" panose="02010600040101010101" pitchFamily="2" charset="-122"/>
                <a:ea typeface="华文仿宋" panose="02010600040101010101" pitchFamily="2" charset="-122"/>
              </a:rPr>
              <a:t>信息共享与扩散对团队和代理的成功很关键。集群</a:t>
            </a:r>
            <a:r>
              <a:rPr lang="en-US" altLang="zh-CN" sz="2400" dirty="0">
                <a:latin typeface="华文仿宋" panose="02010600040101010101" pitchFamily="2" charset="-122"/>
                <a:ea typeface="华文仿宋" panose="02010600040101010101" pitchFamily="2" charset="-122"/>
              </a:rPr>
              <a:t>(cluster)</a:t>
            </a:r>
            <a:r>
              <a:rPr lang="zh-CN" altLang="en-US" sz="2400" dirty="0">
                <a:latin typeface="华文仿宋" panose="02010600040101010101" pitchFamily="2" charset="-122"/>
                <a:ea typeface="华文仿宋" panose="02010600040101010101" pitchFamily="2" charset="-122"/>
              </a:rPr>
              <a:t>催生了当地网络，加强了创新。代理商间面对面地共享信息和思想是很关键的。”</a:t>
            </a: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421339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zh-CN" altLang="en-US" sz="3600" dirty="0"/>
              <a:t>区际贸易和经济地理学 </a:t>
            </a:r>
            <a:r>
              <a:rPr lang="en-US" altLang="en-US" sz="2000" b="0" dirty="0"/>
              <a:t>(1 of 3)</a:t>
            </a:r>
            <a:endParaRPr lang="en-IN" sz="2000" b="0" dirty="0"/>
          </a:p>
        </p:txBody>
      </p:sp>
      <p:sp>
        <p:nvSpPr>
          <p:cNvPr id="4" name="Content Placeholder 3"/>
          <p:cNvSpPr>
            <a:spLocks noGrp="1"/>
          </p:cNvSpPr>
          <p:nvPr>
            <p:ph idx="1"/>
          </p:nvPr>
        </p:nvSpPr>
        <p:spPr>
          <a:xfrm>
            <a:off x="457200" y="1447800"/>
            <a:ext cx="8382000" cy="4648200"/>
          </a:xfrm>
          <a:solidFill>
            <a:schemeClr val="bg1"/>
          </a:solidFill>
        </p:spPr>
        <p:txBody>
          <a:bodyPr/>
          <a:lstStyle/>
          <a:p>
            <a:pPr>
              <a:spcBef>
                <a:spcPts val="1200"/>
              </a:spcBef>
            </a:pPr>
            <a:r>
              <a:rPr lang="zh-CN" altLang="en-US" sz="2400" b="1" dirty="0">
                <a:solidFill>
                  <a:srgbClr val="82007C"/>
                </a:solidFill>
                <a:sym typeface="Wingdings" panose="05000000000000000000" pitchFamily="2" charset="2"/>
              </a:rPr>
              <a:t>是什么</a:t>
            </a:r>
            <a:r>
              <a:rPr lang="zh-CN" altLang="en-US" sz="2400" b="1" dirty="0">
                <a:solidFill>
                  <a:srgbClr val="82007C"/>
                </a:solidFill>
              </a:rPr>
              <a:t>决定了可贸易行业的分布呢？</a:t>
            </a:r>
            <a:endParaRPr lang="en-US" altLang="en-US" sz="2400" b="1" dirty="0">
              <a:solidFill>
                <a:srgbClr val="82007C"/>
              </a:solidFill>
            </a:endParaRPr>
          </a:p>
          <a:p>
            <a:pPr>
              <a:spcBef>
                <a:spcPts val="1200"/>
              </a:spcBef>
            </a:pPr>
            <a:r>
              <a:rPr lang="zh-CN" altLang="en-US" sz="2400" dirty="0"/>
              <a:t>如果外部经济存在，</a:t>
            </a:r>
            <a:r>
              <a:rPr lang="zh-CN" altLang="en-US" sz="2400" dirty="0">
                <a:solidFill>
                  <a:srgbClr val="99008C"/>
                </a:solidFill>
              </a:rPr>
              <a:t>贸易模式可能来自于</a:t>
            </a:r>
            <a:r>
              <a:rPr lang="zh-CN" altLang="en-US" sz="2400" b="1" dirty="0">
                <a:solidFill>
                  <a:srgbClr val="99008C"/>
                </a:solidFill>
              </a:rPr>
              <a:t>历史上的偶然事件：</a:t>
            </a:r>
            <a:endParaRPr lang="en-US" altLang="en-US" sz="2400" b="1" dirty="0">
              <a:solidFill>
                <a:srgbClr val="99008C"/>
              </a:solidFill>
            </a:endParaRPr>
          </a:p>
          <a:p>
            <a:pPr lvl="1"/>
            <a:r>
              <a:rPr lang="zh-CN" altLang="en-US" sz="2400" dirty="0"/>
              <a:t>特定区域被赋予在一个特定行业的先天优势， 甚至当另一个特定区域的生产成本更低，原区域的这种优势仍被外部规模经济锁定。</a:t>
            </a:r>
            <a:endParaRPr lang="en-US" altLang="zh-CN" sz="2400" dirty="0"/>
          </a:p>
          <a:p>
            <a:pPr lvl="1"/>
            <a:r>
              <a:rPr lang="zh-CN" altLang="en-US" sz="2200" dirty="0">
                <a:latin typeface="华文仿宋" panose="02010600040101010101" pitchFamily="2" charset="-122"/>
                <a:ea typeface="华文仿宋" panose="02010600040101010101" pitchFamily="2" charset="-122"/>
              </a:rPr>
              <a:t>一个半世纪前，纽约因可以通过伊利运河直达美洲五大湖，成为美国最重要的港口城市，从而成为美国的金融中心。</a:t>
            </a:r>
            <a:r>
              <a:rPr lang="en-US" altLang="zh-CN" sz="2200" dirty="0">
                <a:latin typeface="华文仿宋" panose="02010600040101010101" pitchFamily="2" charset="-122"/>
                <a:ea typeface="华文仿宋" panose="02010600040101010101" pitchFamily="2" charset="-122"/>
                <a:sym typeface="Wingdings" panose="05000000000000000000" pitchFamily="2" charset="2"/>
              </a:rPr>
              <a:t></a:t>
            </a:r>
            <a:r>
              <a:rPr lang="zh-CN" altLang="en-US" sz="2200" dirty="0">
                <a:latin typeface="华文仿宋" panose="02010600040101010101" pitchFamily="2" charset="-122"/>
                <a:ea typeface="华文仿宋" panose="02010600040101010101" pitchFamily="2" charset="-122"/>
              </a:rPr>
              <a:t>今天由于金融业自身创造的外部性，纽约依然是金融中心。</a:t>
            </a:r>
            <a:endParaRPr lang="en-US" altLang="zh-CN" sz="22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在电影必须在户外和天气好的日子才能放映的年代，洛杉矶成为早期的电影中心。</a:t>
            </a:r>
            <a:r>
              <a:rPr lang="en-US" altLang="zh-CN" sz="2200" dirty="0">
                <a:latin typeface="华文仿宋" panose="02010600040101010101" pitchFamily="2" charset="-122"/>
                <a:ea typeface="华文仿宋" panose="02010600040101010101" pitchFamily="2" charset="-122"/>
                <a:sym typeface="Wingdings" panose="05000000000000000000" pitchFamily="2" charset="2"/>
              </a:rPr>
              <a:t> </a:t>
            </a:r>
            <a:r>
              <a:rPr lang="zh-CN" altLang="en-US" sz="2200" dirty="0">
                <a:latin typeface="华文仿宋" panose="02010600040101010101" pitchFamily="2" charset="-122"/>
                <a:ea typeface="华文仿宋" panose="02010600040101010101" pitchFamily="2" charset="-122"/>
              </a:rPr>
              <a:t>即便现在很多电影是室内放映，洛杉矶还是电影业中心，就是因为</a:t>
            </a:r>
            <a:r>
              <a:rPr lang="zh-CN" altLang="en-US" sz="2200" dirty="0">
                <a:latin typeface="华文仿宋" panose="02010600040101010101" pitchFamily="2" charset="-122"/>
                <a:ea typeface="华文仿宋" panose="02010600040101010101" pitchFamily="2" charset="-122"/>
                <a:hlinkClick r:id="rId3" action="ppaction://hlinksldjump"/>
              </a:rPr>
              <a:t>专栏“好莱坞经济学”</a:t>
            </a:r>
            <a:r>
              <a:rPr lang="zh-CN" altLang="en-US" sz="2200" dirty="0">
                <a:latin typeface="华文仿宋" panose="02010600040101010101" pitchFamily="2" charset="-122"/>
                <a:ea typeface="华文仿宋" panose="02010600040101010101" pitchFamily="2" charset="-122"/>
              </a:rPr>
              <a:t>中描述的经济外部性。</a:t>
            </a:r>
            <a:endParaRPr lang="en-US" altLang="zh-CN" sz="22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81322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altLang="en-US" sz="3600" dirty="0"/>
              <a:t>5</a:t>
            </a:r>
            <a:r>
              <a:rPr lang="en-US" altLang="zh-CN" sz="3600" dirty="0"/>
              <a:t>.</a:t>
            </a:r>
            <a:r>
              <a:rPr lang="zh-CN" altLang="en-US" sz="3600" dirty="0"/>
              <a:t>区际贸易和经济地理学 </a:t>
            </a:r>
            <a:r>
              <a:rPr lang="en-US" altLang="en-US" sz="2000" b="0" dirty="0"/>
              <a:t>(3 of 3)</a:t>
            </a:r>
            <a:endParaRPr lang="en-IN" sz="2000" b="0" dirty="0"/>
          </a:p>
        </p:txBody>
      </p:sp>
      <p:sp>
        <p:nvSpPr>
          <p:cNvPr id="4" name="Content Placeholder 3"/>
          <p:cNvSpPr>
            <a:spLocks noGrp="1"/>
          </p:cNvSpPr>
          <p:nvPr>
            <p:ph idx="1"/>
          </p:nvPr>
        </p:nvSpPr>
        <p:spPr>
          <a:xfrm>
            <a:off x="457200" y="1600200"/>
            <a:ext cx="8305800" cy="4724400"/>
          </a:xfrm>
        </p:spPr>
        <p:txBody>
          <a:bodyPr/>
          <a:lstStyle/>
          <a:p>
            <a:r>
              <a:rPr lang="zh-CN" altLang="en-US" sz="2400" dirty="0">
                <a:latin typeface="+mn-ea"/>
              </a:rPr>
              <a:t>推动区际贸易的力量是否真的完全不同于国际贸易的力量</a:t>
            </a:r>
            <a:r>
              <a:rPr lang="en-US" altLang="zh-CN" sz="2400" dirty="0">
                <a:latin typeface="+mn-ea"/>
              </a:rPr>
              <a:t>?</a:t>
            </a:r>
          </a:p>
          <a:p>
            <a:pPr lvl="1"/>
            <a:r>
              <a:rPr lang="zh-CN" altLang="en-US" sz="2400" dirty="0">
                <a:latin typeface="+mn-ea"/>
              </a:rPr>
              <a:t>答案是否定的。</a:t>
            </a:r>
            <a:endParaRPr lang="en-US" altLang="zh-CN" sz="2400" dirty="0">
              <a:latin typeface="+mn-ea"/>
            </a:endParaRPr>
          </a:p>
          <a:p>
            <a:pPr lvl="1"/>
            <a:r>
              <a:rPr lang="zh-CN" altLang="en-US" sz="2000" dirty="0">
                <a:latin typeface="华文仿宋" panose="02010600040101010101" pitchFamily="2" charset="-122"/>
                <a:ea typeface="华文仿宋" panose="02010600040101010101" pitchFamily="2" charset="-122"/>
              </a:rPr>
              <a:t>伦敦是欧洲的金融中心，这和纽约是美国的金融中心一样。</a:t>
            </a:r>
            <a:endParaRPr lang="en-US" altLang="zh-CN" sz="2000" dirty="0">
              <a:latin typeface="华文仿宋" panose="02010600040101010101" pitchFamily="2" charset="-122"/>
              <a:ea typeface="华文仿宋" panose="02010600040101010101" pitchFamily="2" charset="-122"/>
            </a:endParaRPr>
          </a:p>
          <a:p>
            <a:pPr lvl="1"/>
            <a:r>
              <a:rPr lang="zh-CN" altLang="en-US" sz="2000" dirty="0">
                <a:latin typeface="华文仿宋" panose="02010600040101010101" pitchFamily="2" charset="-122"/>
                <a:ea typeface="华文仿宋" panose="02010600040101010101" pitchFamily="2" charset="-122"/>
              </a:rPr>
              <a:t>但西欧国家之间的贸易融合更为紧密。</a:t>
            </a:r>
            <a:endParaRPr lang="en-US" altLang="zh-CN" sz="2000" dirty="0">
              <a:latin typeface="华文仿宋" panose="02010600040101010101" pitchFamily="2" charset="-122"/>
              <a:ea typeface="华文仿宋" panose="02010600040101010101" pitchFamily="2" charset="-122"/>
            </a:endParaRPr>
          </a:p>
          <a:p>
            <a:pPr lvl="1"/>
            <a:r>
              <a:rPr lang="en-US" altLang="zh-CN" sz="2000" dirty="0">
                <a:latin typeface="华文仿宋" panose="02010600040101010101" pitchFamily="2" charset="-122"/>
                <a:ea typeface="华文仿宋" panose="02010600040101010101" pitchFamily="2" charset="-122"/>
                <a:sym typeface="Wingdings" panose="05000000000000000000" pitchFamily="2" charset="2"/>
              </a:rPr>
              <a:t></a:t>
            </a:r>
            <a:r>
              <a:rPr lang="zh-CN" altLang="en-US" sz="2000" dirty="0">
                <a:latin typeface="华文仿宋" panose="02010600040101010101" pitchFamily="2" charset="-122"/>
                <a:ea typeface="华文仿宋" panose="02010600040101010101" pitchFamily="2" charset="-122"/>
              </a:rPr>
              <a:t>区际贸易和国际贸易之间存在某些共性</a:t>
            </a:r>
            <a:endParaRPr lang="en-US" altLang="en-US" sz="2000" dirty="0">
              <a:latin typeface="华文仿宋" panose="02010600040101010101" pitchFamily="2" charset="-122"/>
              <a:ea typeface="华文仿宋" panose="02010600040101010101" pitchFamily="2" charset="-122"/>
            </a:endParaRPr>
          </a:p>
          <a:p>
            <a:pPr>
              <a:spcBef>
                <a:spcPts val="1200"/>
              </a:spcBef>
            </a:pPr>
            <a:r>
              <a:rPr lang="zh-CN" altLang="en-US" sz="2400" b="1" dirty="0">
                <a:solidFill>
                  <a:srgbClr val="FF0000"/>
                </a:solidFill>
                <a:latin typeface="+mn-ea"/>
              </a:rPr>
              <a:t>经济地理学</a:t>
            </a:r>
            <a:r>
              <a:rPr lang="zh-CN" altLang="en-US" sz="2400" b="1" dirty="0">
                <a:latin typeface="+mn-ea"/>
              </a:rPr>
              <a:t>（</a:t>
            </a:r>
            <a:r>
              <a:rPr lang="en-US" altLang="zh-CN" sz="2400" b="1" dirty="0">
                <a:cs typeface="Times New Roman" panose="02020603050405020304" pitchFamily="18" charset="0"/>
              </a:rPr>
              <a:t>economic geography</a:t>
            </a:r>
            <a:r>
              <a:rPr lang="en-US" altLang="zh-CN" sz="2400" dirty="0">
                <a:cs typeface="Times New Roman" panose="02020603050405020304" pitchFamily="18" charset="0"/>
              </a:rPr>
              <a:t> </a:t>
            </a:r>
            <a:r>
              <a:rPr lang="zh-CN" altLang="en-US" sz="2400" dirty="0">
                <a:latin typeface="+mn-ea"/>
              </a:rPr>
              <a:t>）指的是，</a:t>
            </a:r>
            <a:r>
              <a:rPr lang="zh-CN" altLang="en-US" sz="2400" i="1" dirty="0">
                <a:solidFill>
                  <a:srgbClr val="99008C"/>
                </a:solidFill>
                <a:latin typeface="+mn-ea"/>
              </a:rPr>
              <a:t>对区际贸易和国际贸易、城市崛起及经济间的空间影响等现象建立模型加以研究。</a:t>
            </a:r>
            <a:endParaRPr lang="en-US" altLang="zh-CN" sz="2400" i="1" dirty="0">
              <a:solidFill>
                <a:srgbClr val="99008C"/>
              </a:solidFill>
              <a:latin typeface="+mn-ea"/>
            </a:endParaRPr>
          </a:p>
          <a:p>
            <a:pPr lvl="1"/>
            <a:r>
              <a:rPr lang="zh-CN" altLang="en-US" sz="2400" b="1" dirty="0">
                <a:latin typeface="+mn-ea"/>
              </a:rPr>
              <a:t>经济地理学研究人类如何与不同区域的人进行交易</a:t>
            </a:r>
            <a:r>
              <a:rPr lang="zh-CN" altLang="en-US" sz="2400" dirty="0">
                <a:latin typeface="+mn-ea"/>
              </a:rPr>
              <a:t>。</a:t>
            </a:r>
            <a:endParaRPr lang="en-US" altLang="en-US" sz="2400" dirty="0"/>
          </a:p>
          <a:p>
            <a:pPr lvl="1"/>
            <a:r>
              <a:rPr lang="zh-CN" altLang="en-US" sz="2000" dirty="0">
                <a:latin typeface="华文仿宋" panose="02010600040101010101" pitchFamily="2" charset="-122"/>
                <a:ea typeface="华文仿宋" panose="02010600040101010101" pitchFamily="2" charset="-122"/>
              </a:rPr>
              <a:t>交流方式的改变，比如说互联网、邮件、写信、视频、手机、现代交通工具，都说明了人们是如何与不同区域的人进行联络的。</a:t>
            </a:r>
            <a:endParaRPr lang="en-US" altLang="zh-CN" sz="2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306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内部规模经济</a:t>
            </a:r>
            <a:endParaRPr lang="en-IN" sz="2000" b="0" dirty="0"/>
          </a:p>
        </p:txBody>
      </p:sp>
      <p:sp>
        <p:nvSpPr>
          <p:cNvPr id="3" name="Content Placeholder 2"/>
          <p:cNvSpPr>
            <a:spLocks noGrp="1"/>
          </p:cNvSpPr>
          <p:nvPr>
            <p:ph idx="1"/>
          </p:nvPr>
        </p:nvSpPr>
        <p:spPr>
          <a:xfrm>
            <a:off x="457200" y="1600200"/>
            <a:ext cx="8435280" cy="4853136"/>
          </a:xfrm>
        </p:spPr>
        <p:txBody>
          <a:bodyPr/>
          <a:lstStyle/>
          <a:p>
            <a:r>
              <a:rPr lang="zh-CN" altLang="en-US" sz="2400" dirty="0"/>
              <a:t>规模经济可能意味着</a:t>
            </a:r>
            <a:r>
              <a:rPr lang="zh-CN" altLang="en-US" sz="2400" dirty="0">
                <a:solidFill>
                  <a:srgbClr val="FF0000"/>
                </a:solidFill>
              </a:rPr>
              <a:t>更大的公司</a:t>
            </a:r>
            <a:r>
              <a:rPr lang="zh-CN" altLang="en-US" sz="2400" dirty="0"/>
              <a:t>或</a:t>
            </a:r>
            <a:r>
              <a:rPr lang="zh-CN" altLang="en-US" sz="2400" dirty="0">
                <a:solidFill>
                  <a:srgbClr val="FF0000"/>
                </a:solidFill>
              </a:rPr>
              <a:t>更大的行业</a:t>
            </a:r>
            <a:r>
              <a:rPr lang="zh-CN" altLang="en-US" sz="2400" dirty="0"/>
              <a:t>会更有效率。</a:t>
            </a:r>
            <a:endParaRPr lang="en-US" altLang="zh-CN" sz="2400" dirty="0"/>
          </a:p>
          <a:p>
            <a:r>
              <a:rPr lang="zh-CN" altLang="en-US" sz="2400" dirty="0"/>
              <a:t>当单位产出的成本取决于</a:t>
            </a:r>
            <a:r>
              <a:rPr lang="zh-CN" altLang="en-US" sz="2400" dirty="0">
                <a:solidFill>
                  <a:srgbClr val="82007C"/>
                </a:solidFill>
              </a:rPr>
              <a:t>行业的规模</a:t>
            </a:r>
            <a:r>
              <a:rPr lang="zh-CN" altLang="en-US" sz="2400" dirty="0"/>
              <a:t>时，就会产生</a:t>
            </a:r>
            <a:r>
              <a:rPr lang="zh-CN" altLang="en-US" sz="2400" b="1" dirty="0">
                <a:solidFill>
                  <a:srgbClr val="001581"/>
                </a:solidFill>
              </a:rPr>
              <a:t>外部规模经济</a:t>
            </a:r>
            <a:r>
              <a:rPr lang="zh-CN" altLang="en-US" sz="2400" dirty="0"/>
              <a:t>。</a:t>
            </a:r>
            <a:endParaRPr lang="en-US" altLang="zh-CN" sz="2400" dirty="0"/>
          </a:p>
          <a:p>
            <a:r>
              <a:rPr lang="zh-CN" altLang="en-US" sz="2400" dirty="0"/>
              <a:t>当单位产出的成本取决于</a:t>
            </a:r>
            <a:r>
              <a:rPr lang="zh-CN" altLang="en-US" sz="2400" dirty="0">
                <a:solidFill>
                  <a:srgbClr val="99008C"/>
                </a:solidFill>
              </a:rPr>
              <a:t>企业的规模</a:t>
            </a:r>
            <a:r>
              <a:rPr lang="zh-CN" altLang="en-US" sz="2400" dirty="0"/>
              <a:t>时，就会产生</a:t>
            </a:r>
            <a:r>
              <a:rPr lang="zh-CN" altLang="en-US" sz="2400" b="1" dirty="0">
                <a:solidFill>
                  <a:srgbClr val="001581"/>
                </a:solidFill>
              </a:rPr>
              <a:t>内部规模经济</a:t>
            </a:r>
            <a:r>
              <a:rPr lang="zh-CN" altLang="en-US" sz="2400" dirty="0"/>
              <a:t>。</a:t>
            </a:r>
            <a:endParaRPr lang="en-US" altLang="zh-CN" sz="2400" dirty="0"/>
          </a:p>
          <a:p>
            <a:pPr lvl="1"/>
            <a:r>
              <a:rPr lang="zh-CN" altLang="en-US" sz="2400" dirty="0"/>
              <a:t>这意味着一家公司的</a:t>
            </a:r>
            <a:r>
              <a:rPr lang="zh-CN" altLang="en-US" sz="2400" i="1" dirty="0">
                <a:solidFill>
                  <a:srgbClr val="99008C"/>
                </a:solidFill>
              </a:rPr>
              <a:t>平均生产成本</a:t>
            </a:r>
            <a:r>
              <a:rPr lang="zh-CN" altLang="en-US" sz="2400" dirty="0"/>
              <a:t>会随着产量的增加而降低。</a:t>
            </a:r>
            <a:endParaRPr lang="en-US" altLang="zh-CN" sz="2400" dirty="0"/>
          </a:p>
          <a:p>
            <a:pPr lvl="1"/>
            <a:r>
              <a:rPr lang="en-US" altLang="en-US" sz="2400" dirty="0">
                <a:sym typeface="Wingdings" panose="05000000000000000000" pitchFamily="2" charset="2"/>
              </a:rPr>
              <a:t></a:t>
            </a:r>
            <a:r>
              <a:rPr lang="zh-CN" altLang="en-US" sz="2400" dirty="0">
                <a:sym typeface="Wingdings" panose="05000000000000000000" pitchFamily="2" charset="2"/>
              </a:rPr>
              <a:t> </a:t>
            </a:r>
            <a:r>
              <a:rPr lang="zh-CN" altLang="en-US" sz="2400" dirty="0"/>
              <a:t>大公司比小公司具有成本优势</a:t>
            </a:r>
            <a:endParaRPr lang="en-US" altLang="zh-CN" sz="2400" dirty="0"/>
          </a:p>
          <a:p>
            <a:pPr lvl="1"/>
            <a:r>
              <a:rPr lang="en-US" altLang="en-US" sz="2400" dirty="0">
                <a:sym typeface="Wingdings" panose="05000000000000000000" pitchFamily="2" charset="2"/>
              </a:rPr>
              <a:t></a:t>
            </a:r>
            <a:r>
              <a:rPr lang="zh-CN" altLang="en-US" sz="2400" dirty="0"/>
              <a:t>但导致该行业变得</a:t>
            </a:r>
            <a:r>
              <a:rPr lang="zh-CN" altLang="en-US" sz="2400" b="1" dirty="0">
                <a:solidFill>
                  <a:srgbClr val="99008C"/>
                </a:solidFill>
              </a:rPr>
              <a:t>没有竞争力</a:t>
            </a:r>
            <a:r>
              <a:rPr lang="zh-CN" altLang="en-US" sz="2400" dirty="0"/>
              <a:t>。</a:t>
            </a:r>
            <a:endParaRPr lang="en-US" altLang="zh-CN" sz="2400" dirty="0"/>
          </a:p>
        </p:txBody>
      </p:sp>
    </p:spTree>
    <p:extLst>
      <p:ext uri="{BB962C8B-B14F-4D97-AF65-F5344CB8AC3E}">
        <p14:creationId xmlns:p14="http://schemas.microsoft.com/office/powerpoint/2010/main" val="1128823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1. </a:t>
            </a:r>
            <a:r>
              <a:rPr lang="zh-CN" altLang="en-US" sz="3600" dirty="0"/>
              <a:t>不完全竞争理论</a:t>
            </a:r>
            <a:endParaRPr lang="en-US" sz="3600" dirty="0"/>
          </a:p>
        </p:txBody>
      </p:sp>
      <p:sp>
        <p:nvSpPr>
          <p:cNvPr id="3" name="Content Placeholder 2"/>
          <p:cNvSpPr>
            <a:spLocks noGrp="1"/>
          </p:cNvSpPr>
          <p:nvPr>
            <p:ph idx="1"/>
          </p:nvPr>
        </p:nvSpPr>
        <p:spPr>
          <a:xfrm>
            <a:off x="428596" y="1500174"/>
            <a:ext cx="8358246" cy="4757758"/>
          </a:xfrm>
        </p:spPr>
        <p:txBody>
          <a:bodyPr/>
          <a:lstStyle/>
          <a:p>
            <a:r>
              <a:rPr lang="zh-CN" altLang="en-US" sz="2400" dirty="0">
                <a:latin typeface="+mn-ea"/>
              </a:rPr>
              <a:t>在不完全竞争市场中，厂商可以</a:t>
            </a:r>
            <a:r>
              <a:rPr lang="zh-CN" altLang="en-US" sz="2400" dirty="0">
                <a:solidFill>
                  <a:srgbClr val="FF0000"/>
                </a:solidFill>
                <a:latin typeface="+mn-ea"/>
              </a:rPr>
              <a:t>影响产品价格</a:t>
            </a:r>
            <a:r>
              <a:rPr lang="zh-CN" altLang="en-US" sz="2400" dirty="0">
                <a:latin typeface="+mn-ea"/>
              </a:rPr>
              <a:t>，只有</a:t>
            </a:r>
            <a:r>
              <a:rPr lang="zh-CN" altLang="en-US" sz="2400" dirty="0">
                <a:solidFill>
                  <a:srgbClr val="FF0000"/>
                </a:solidFill>
                <a:latin typeface="+mn-ea"/>
              </a:rPr>
              <a:t>通过降价才能出售更多商品</a:t>
            </a:r>
            <a:r>
              <a:rPr lang="zh-CN" altLang="en-US" sz="2400" dirty="0">
                <a:latin typeface="+mn-ea"/>
              </a:rPr>
              <a:t>。</a:t>
            </a:r>
            <a:endParaRPr lang="en-US" altLang="zh-CN" sz="2400" dirty="0">
              <a:latin typeface="+mn-ea"/>
            </a:endParaRPr>
          </a:p>
          <a:p>
            <a:pPr lvl="1"/>
            <a:r>
              <a:rPr lang="zh-CN" altLang="en-US" sz="2400" dirty="0">
                <a:latin typeface="+mn-ea"/>
              </a:rPr>
              <a:t>这种情形以以下两种方式发生：当</a:t>
            </a:r>
            <a:r>
              <a:rPr lang="zh-CN" altLang="en-US" sz="2400" dirty="0">
                <a:solidFill>
                  <a:srgbClr val="001581"/>
                </a:solidFill>
                <a:latin typeface="+mn-ea"/>
              </a:rPr>
              <a:t>仅有少数主要厂商</a:t>
            </a:r>
            <a:r>
              <a:rPr lang="zh-CN" altLang="en-US" sz="2400" dirty="0">
                <a:latin typeface="+mn-ea"/>
              </a:rPr>
              <a:t>生产一种特定产品时，或当每个厂商与竞争对手相比</a:t>
            </a:r>
            <a:r>
              <a:rPr lang="zh-CN" altLang="en-US" sz="2400" dirty="0">
                <a:solidFill>
                  <a:srgbClr val="001581"/>
                </a:solidFill>
                <a:latin typeface="+mn-ea"/>
              </a:rPr>
              <a:t>产品存在差异</a:t>
            </a:r>
            <a:r>
              <a:rPr lang="zh-CN" altLang="en-US" sz="2400" dirty="0">
                <a:latin typeface="+mn-ea"/>
              </a:rPr>
              <a:t>时（消费者认为）。</a:t>
            </a:r>
            <a:endParaRPr lang="zh-CN" altLang="en-US" dirty="0"/>
          </a:p>
          <a:p>
            <a:r>
              <a:rPr lang="zh-CN" altLang="en-US" sz="2400" dirty="0">
                <a:latin typeface="+mn-ea"/>
              </a:rPr>
              <a:t>每家厂商都认为自己是</a:t>
            </a:r>
            <a:r>
              <a:rPr lang="zh-CN" altLang="en-US" sz="2400" dirty="0">
                <a:solidFill>
                  <a:srgbClr val="FF0000"/>
                </a:solidFill>
                <a:latin typeface="+mn-ea"/>
              </a:rPr>
              <a:t>价格制定者</a:t>
            </a:r>
            <a:r>
              <a:rPr lang="zh-CN" altLang="en-US" sz="2400" dirty="0">
                <a:latin typeface="+mn-ea"/>
              </a:rPr>
              <a:t>，可以选择产品的价格。</a:t>
            </a:r>
            <a:endParaRPr lang="en-US" altLang="zh-CN" sz="2400" dirty="0">
              <a:latin typeface="+mn-ea"/>
            </a:endParaRPr>
          </a:p>
          <a:p>
            <a:pPr lvl="1"/>
            <a:r>
              <a:rPr lang="zh-CN" altLang="en-US" sz="2400" dirty="0"/>
              <a:t>但在一个</a:t>
            </a:r>
            <a:r>
              <a:rPr lang="zh-CN" altLang="en-US" sz="2400" dirty="0">
                <a:solidFill>
                  <a:srgbClr val="001581"/>
                </a:solidFill>
              </a:rPr>
              <a:t>竞争激烈的市场</a:t>
            </a:r>
            <a:r>
              <a:rPr lang="zh-CN" altLang="en-US" sz="2400" dirty="0"/>
              <a:t>中，公司是</a:t>
            </a:r>
            <a:r>
              <a:rPr lang="zh-CN" altLang="en-US" sz="2400" dirty="0">
                <a:solidFill>
                  <a:srgbClr val="001581"/>
                </a:solidFill>
              </a:rPr>
              <a:t>价格接受者</a:t>
            </a:r>
            <a:r>
              <a:rPr lang="zh-CN" altLang="en-US" sz="2400" dirty="0"/>
              <a:t>，因为任何一家公司都只占世界市场的一小部分。</a:t>
            </a:r>
            <a:endParaRPr lang="en-US" altLang="en-US" sz="2400" dirty="0"/>
          </a:p>
        </p:txBody>
      </p:sp>
    </p:spTree>
    <p:extLst>
      <p:ext uri="{BB962C8B-B14F-4D97-AF65-F5344CB8AC3E}">
        <p14:creationId xmlns:p14="http://schemas.microsoft.com/office/powerpoint/2010/main" val="27570068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13298"/>
          </a:xfrm>
        </p:spPr>
        <p:txBody>
          <a:bodyPr/>
          <a:lstStyle/>
          <a:p>
            <a:r>
              <a:rPr lang="zh-CN" altLang="en-US" sz="3600" dirty="0"/>
              <a:t>垄断：简要回顾 </a:t>
            </a:r>
            <a:r>
              <a:rPr lang="en-US" altLang="en-US" sz="2000" b="0" dirty="0"/>
              <a:t>(1 of 4)</a:t>
            </a:r>
            <a:endParaRPr lang="en-US" sz="2000" b="0" dirty="0"/>
          </a:p>
        </p:txBody>
      </p:sp>
      <p:sp>
        <p:nvSpPr>
          <p:cNvPr id="3" name="Content Placeholder 2"/>
          <p:cNvSpPr>
            <a:spLocks noGrp="1"/>
          </p:cNvSpPr>
          <p:nvPr>
            <p:ph idx="1"/>
          </p:nvPr>
        </p:nvSpPr>
        <p:spPr>
          <a:xfrm>
            <a:off x="457200" y="1142984"/>
            <a:ext cx="8349313" cy="5526376"/>
          </a:xfrm>
          <a:solidFill>
            <a:schemeClr val="bg1"/>
          </a:solidFill>
        </p:spPr>
        <p:txBody>
          <a:bodyPr/>
          <a:lstStyle/>
          <a:p>
            <a:r>
              <a:rPr lang="zh-CN" altLang="en-US" sz="2400" dirty="0"/>
              <a:t>垄断（</a:t>
            </a:r>
            <a:r>
              <a:rPr lang="en-US" altLang="en-US" sz="2400" b="1" dirty="0"/>
              <a:t>monopoly</a:t>
            </a:r>
            <a:r>
              <a:rPr lang="zh-CN" altLang="en-US" sz="2400" b="1" dirty="0"/>
              <a:t>）是只有</a:t>
            </a:r>
            <a:r>
              <a:rPr lang="zh-CN" altLang="en-US" sz="2400" b="1" dirty="0">
                <a:solidFill>
                  <a:srgbClr val="99008C"/>
                </a:solidFill>
              </a:rPr>
              <a:t>一家企业</a:t>
            </a:r>
            <a:r>
              <a:rPr lang="zh-CN" altLang="en-US" sz="2400" b="1" dirty="0"/>
              <a:t>的行业</a:t>
            </a:r>
            <a:r>
              <a:rPr lang="en-US" altLang="zh-CN" sz="2400" b="1" dirty="0"/>
              <a:t> </a:t>
            </a:r>
            <a:r>
              <a:rPr lang="en-US" altLang="en-US" sz="2000" dirty="0"/>
              <a:t>(</a:t>
            </a:r>
            <a:r>
              <a:rPr lang="zh-CN" altLang="en-US" sz="2000" dirty="0"/>
              <a:t>没有其他竞争者</a:t>
            </a:r>
            <a:r>
              <a:rPr lang="en-US" altLang="en-US" sz="2000" dirty="0"/>
              <a:t>)</a:t>
            </a:r>
            <a:r>
              <a:rPr lang="en-US" altLang="en-US" sz="2400" dirty="0"/>
              <a:t>. </a:t>
            </a:r>
          </a:p>
          <a:p>
            <a:r>
              <a:rPr lang="zh-CN" altLang="en-US" sz="2400" dirty="0"/>
              <a:t>寡头垄断（</a:t>
            </a:r>
            <a:r>
              <a:rPr lang="en-US" altLang="en-US" sz="2400" b="1" dirty="0"/>
              <a:t>oligopoly</a:t>
            </a:r>
            <a:r>
              <a:rPr lang="zh-CN" altLang="en-US" sz="2400" b="1" dirty="0"/>
              <a:t>）是只有</a:t>
            </a:r>
            <a:r>
              <a:rPr lang="zh-CN" altLang="en-US" sz="2400" b="1" dirty="0">
                <a:solidFill>
                  <a:srgbClr val="99008C"/>
                </a:solidFill>
              </a:rPr>
              <a:t>一些企业</a:t>
            </a:r>
            <a:r>
              <a:rPr lang="zh-CN" altLang="en-US" sz="2400" b="1" dirty="0"/>
              <a:t>的行业。</a:t>
            </a:r>
            <a:endParaRPr lang="en-US" altLang="zh-CN" sz="2400" b="1" dirty="0"/>
          </a:p>
          <a:p>
            <a:r>
              <a:rPr lang="zh-CN" altLang="en-US" sz="2400" dirty="0">
                <a:solidFill>
                  <a:srgbClr val="FF0000"/>
                </a:solidFill>
              </a:rPr>
              <a:t>需求曲线</a:t>
            </a:r>
            <a:r>
              <a:rPr lang="en-US" altLang="zh-CN" sz="2400" dirty="0"/>
              <a:t>:  </a:t>
            </a:r>
            <a:r>
              <a:rPr lang="en-US" altLang="zh-CN" sz="2400" dirty="0">
                <a:sym typeface="Wingdings" pitchFamily="2" charset="2"/>
              </a:rPr>
              <a:t>   </a:t>
            </a:r>
            <a:r>
              <a:rPr lang="zh-CN" altLang="en-US" sz="2400" dirty="0">
                <a:solidFill>
                  <a:srgbClr val="001581"/>
                </a:solidFill>
              </a:rPr>
              <a:t>向下倾斜</a:t>
            </a:r>
            <a:r>
              <a:rPr lang="zh-CN" altLang="en-US" sz="2400" dirty="0"/>
              <a:t>的曲线</a:t>
            </a:r>
            <a:endParaRPr lang="en-US" altLang="zh-CN" sz="2400" dirty="0"/>
          </a:p>
          <a:p>
            <a:pPr lvl="1"/>
            <a:r>
              <a:rPr lang="zh-CN" altLang="en-US" sz="2400" dirty="0">
                <a:latin typeface="华文仿宋" panose="02010600040101010101" pitchFamily="2" charset="-122"/>
                <a:ea typeface="华文仿宋" panose="02010600040101010101" pitchFamily="2" charset="-122"/>
              </a:rPr>
              <a:t>为了多销售一单位产品，厂商必须降低所有产品的价格，而不仅仅是最后一单位</a:t>
            </a:r>
            <a:endParaRPr lang="en-US" altLang="en-US" sz="2400" dirty="0">
              <a:latin typeface="华文仿宋" panose="02010600040101010101" pitchFamily="2" charset="-122"/>
              <a:ea typeface="华文仿宋" panose="02010600040101010101" pitchFamily="2" charset="-122"/>
            </a:endParaRPr>
          </a:p>
          <a:p>
            <a:r>
              <a:rPr lang="zh-CN" altLang="en-US" sz="2400" dirty="0">
                <a:solidFill>
                  <a:srgbClr val="FF0000"/>
                </a:solidFill>
                <a:hlinkClick r:id="rId2" action="ppaction://hlinksldjump"/>
              </a:rPr>
              <a:t>边际收益曲线</a:t>
            </a:r>
            <a:r>
              <a:rPr lang="en-US" altLang="zh-CN" sz="2400" dirty="0"/>
              <a:t>: </a:t>
            </a:r>
            <a:r>
              <a:rPr lang="en-US" altLang="zh-CN" sz="2400" dirty="0">
                <a:sym typeface="Wingdings" pitchFamily="2" charset="2"/>
              </a:rPr>
              <a:t> </a:t>
            </a:r>
            <a:r>
              <a:rPr lang="zh-CN" altLang="en-US" sz="2400" dirty="0">
                <a:solidFill>
                  <a:srgbClr val="001581"/>
                </a:solidFill>
              </a:rPr>
              <a:t>位于需求曲线下方</a:t>
            </a:r>
            <a:endParaRPr lang="en-US" altLang="zh-CN" sz="2400" dirty="0"/>
          </a:p>
          <a:p>
            <a:pPr lvl="1"/>
            <a:r>
              <a:rPr lang="zh-CN" altLang="en-US" sz="2200" dirty="0">
                <a:latin typeface="华文仿宋" panose="02010600040101010101" pitchFamily="2" charset="-122"/>
                <a:ea typeface="华文仿宋" panose="02010600040101010101" pitchFamily="2" charset="-122"/>
              </a:rPr>
              <a:t>边际收益是指企业出售</a:t>
            </a:r>
            <a:r>
              <a:rPr lang="zh-CN" altLang="en-US" sz="2200" b="1" i="1" dirty="0">
                <a:solidFill>
                  <a:srgbClr val="99008C"/>
                </a:solidFill>
                <a:latin typeface="华文仿宋" panose="02010600040101010101" pitchFamily="2" charset="-122"/>
                <a:ea typeface="华文仿宋" panose="02010600040101010101" pitchFamily="2" charset="-122"/>
              </a:rPr>
              <a:t>额外一单位产品</a:t>
            </a:r>
            <a:r>
              <a:rPr lang="zh-CN" altLang="en-US" sz="2200" dirty="0">
                <a:latin typeface="华文仿宋" panose="02010600040101010101" pitchFamily="2" charset="-122"/>
                <a:ea typeface="华文仿宋" panose="02010600040101010101" pitchFamily="2" charset="-122"/>
              </a:rPr>
              <a:t>而获得的额外或边际收入。</a:t>
            </a:r>
            <a:endParaRPr lang="en-US" altLang="zh-CN" sz="2200" dirty="0">
              <a:latin typeface="华文仿宋" panose="02010600040101010101" pitchFamily="2" charset="-122"/>
              <a:ea typeface="华文仿宋" panose="02010600040101010101" pitchFamily="2" charset="-122"/>
            </a:endParaRPr>
          </a:p>
          <a:p>
            <a:pPr lvl="1"/>
            <a:r>
              <a:rPr lang="zh-CN" altLang="en-US" sz="2200" b="1" i="1" dirty="0">
                <a:solidFill>
                  <a:srgbClr val="FF0000"/>
                </a:solidFill>
                <a:latin typeface="华文仿宋" panose="02010600040101010101" pitchFamily="2" charset="-122"/>
                <a:ea typeface="华文仿宋" panose="02010600040101010101" pitchFamily="2" charset="-122"/>
              </a:rPr>
              <a:t>总是低于价格</a:t>
            </a:r>
            <a:r>
              <a:rPr lang="en-US" altLang="en-US" sz="2200" dirty="0">
                <a:latin typeface="华文仿宋" panose="02010600040101010101" pitchFamily="2" charset="-122"/>
                <a:ea typeface="华文仿宋" panose="02010600040101010101" pitchFamily="2" charset="-122"/>
                <a:sym typeface="Wingdings" panose="05000000000000000000" pitchFamily="2" charset="2"/>
              </a:rPr>
              <a:t></a:t>
            </a:r>
            <a:r>
              <a:rPr lang="zh-CN" altLang="en-US" sz="2200" dirty="0">
                <a:latin typeface="华文仿宋" panose="02010600040101010101" pitchFamily="2" charset="-122"/>
                <a:ea typeface="华文仿宋" panose="02010600040101010101" pitchFamily="2" charset="-122"/>
              </a:rPr>
              <a:t>要想卖出更多，公司必须</a:t>
            </a:r>
            <a:r>
              <a:rPr lang="zh-CN" altLang="en-US" sz="2200" b="1" i="1" dirty="0">
                <a:solidFill>
                  <a:srgbClr val="99008C"/>
                </a:solidFill>
                <a:latin typeface="华文仿宋" panose="02010600040101010101" pitchFamily="2" charset="-122"/>
                <a:ea typeface="华文仿宋" panose="02010600040101010101" pitchFamily="2" charset="-122"/>
              </a:rPr>
              <a:t>降低所有单位的价格</a:t>
            </a:r>
            <a:r>
              <a:rPr lang="zh-CN" altLang="en-US" sz="2200" dirty="0">
                <a:latin typeface="华文仿宋" panose="02010600040101010101" pitchFamily="2" charset="-122"/>
                <a:ea typeface="华文仿宋" panose="02010600040101010101" pitchFamily="2" charset="-122"/>
              </a:rPr>
              <a:t>，而不仅仅是最后额外一单位的价格。</a:t>
            </a:r>
            <a:endParaRPr lang="en-US" altLang="zh-CN" sz="22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因此，销售更多产品所产生的</a:t>
            </a:r>
            <a:r>
              <a:rPr lang="zh-CN" altLang="en-US" sz="2200" b="1" i="1" dirty="0">
                <a:solidFill>
                  <a:srgbClr val="99008C"/>
                </a:solidFill>
                <a:latin typeface="华文仿宋" panose="02010600040101010101" pitchFamily="2" charset="-122"/>
                <a:ea typeface="华文仿宋" panose="02010600040101010101" pitchFamily="2" charset="-122"/>
              </a:rPr>
              <a:t>边际收益低于</a:t>
            </a:r>
            <a:r>
              <a:rPr lang="zh-CN" altLang="en-US" sz="2200" dirty="0">
                <a:latin typeface="华文仿宋" panose="02010600040101010101" pitchFamily="2" charset="-122"/>
                <a:ea typeface="华文仿宋" panose="02010600040101010101" pitchFamily="2" charset="-122"/>
              </a:rPr>
              <a:t>每种产品的统一</a:t>
            </a:r>
            <a:r>
              <a:rPr lang="zh-CN" altLang="en-US" sz="2200" b="1" i="1" dirty="0">
                <a:solidFill>
                  <a:srgbClr val="99008C"/>
                </a:solidFill>
                <a:latin typeface="华文仿宋" panose="02010600040101010101" pitchFamily="2" charset="-122"/>
                <a:ea typeface="华文仿宋" panose="02010600040101010101" pitchFamily="2" charset="-122"/>
              </a:rPr>
              <a:t>价格</a:t>
            </a:r>
            <a:r>
              <a:rPr lang="zh-CN" altLang="en-US" sz="2200" dirty="0">
                <a:latin typeface="华文仿宋" panose="02010600040101010101" pitchFamily="2" charset="-122"/>
                <a:ea typeface="华文仿宋" panose="02010600040101010101" pitchFamily="2" charset="-122"/>
              </a:rPr>
              <a:t>。</a:t>
            </a:r>
            <a:endParaRPr lang="en-US" altLang="zh-CN" sz="2200" dirty="0">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3"/>
          <a:stretch>
            <a:fillRect/>
          </a:stretch>
        </p:blipFill>
        <p:spPr>
          <a:xfrm>
            <a:off x="4352038" y="88063"/>
            <a:ext cx="4788023" cy="3173858"/>
          </a:xfrm>
          <a:prstGeom prst="rect">
            <a:avLst/>
          </a:prstGeom>
          <a:ln>
            <a:solidFill>
              <a:srgbClr val="FF0000"/>
            </a:solidFill>
          </a:ln>
        </p:spPr>
      </p:pic>
      <p:cxnSp>
        <p:nvCxnSpPr>
          <p:cNvPr id="6" name="直接连接符 5"/>
          <p:cNvCxnSpPr/>
          <p:nvPr/>
        </p:nvCxnSpPr>
        <p:spPr>
          <a:xfrm flipV="1">
            <a:off x="6084168" y="692696"/>
            <a:ext cx="0" cy="21602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372200" y="928670"/>
            <a:ext cx="0" cy="1924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右大括号 9"/>
          <p:cNvSpPr/>
          <p:nvPr/>
        </p:nvSpPr>
        <p:spPr>
          <a:xfrm>
            <a:off x="6084168" y="692696"/>
            <a:ext cx="144016" cy="71329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p:cNvSpPr/>
          <p:nvPr/>
        </p:nvSpPr>
        <p:spPr>
          <a:xfrm>
            <a:off x="6407334" y="928670"/>
            <a:ext cx="108881" cy="91615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矩形 11"/>
          <p:cNvSpPr/>
          <p:nvPr/>
        </p:nvSpPr>
        <p:spPr>
          <a:xfrm>
            <a:off x="6002994" y="2842897"/>
            <a:ext cx="458780" cy="369332"/>
          </a:xfrm>
          <a:prstGeom prst="rect">
            <a:avLst/>
          </a:prstGeom>
        </p:spPr>
        <p:txBody>
          <a:bodyPr wrap="none">
            <a:spAutoFit/>
          </a:bodyPr>
          <a:lstStyle/>
          <a:p>
            <a:r>
              <a:rPr lang="el-GR" altLang="zh-CN" i="1" dirty="0">
                <a:solidFill>
                  <a:srgbClr val="99008C"/>
                </a:solidFill>
                <a:latin typeface="Arial Narrow" pitchFamily="34" charset="0"/>
              </a:rPr>
              <a:t>Δ</a:t>
            </a:r>
            <a:r>
              <a:rPr lang="en-US" altLang="zh-CN" i="1" dirty="0">
                <a:solidFill>
                  <a:srgbClr val="99008C"/>
                </a:solidFill>
                <a:latin typeface="Arial Narrow" pitchFamily="34" charset="0"/>
              </a:rPr>
              <a:t>Q</a:t>
            </a:r>
            <a:endParaRPr lang="zh-CN" altLang="en-US" dirty="0"/>
          </a:p>
        </p:txBody>
      </p:sp>
      <p:sp>
        <p:nvSpPr>
          <p:cNvPr id="15" name="下箭头 14"/>
          <p:cNvSpPr/>
          <p:nvPr/>
        </p:nvSpPr>
        <p:spPr>
          <a:xfrm>
            <a:off x="5076057" y="695292"/>
            <a:ext cx="144016" cy="29681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91209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垄断：简要回顾</a:t>
            </a:r>
            <a:r>
              <a:rPr lang="en-US" altLang="en-US" sz="2400" dirty="0"/>
              <a:t> </a:t>
            </a:r>
            <a:r>
              <a:rPr lang="en-US" altLang="en-US" sz="3600" dirty="0"/>
              <a:t> </a:t>
            </a:r>
            <a:r>
              <a:rPr lang="en-US" altLang="en-US" sz="2000" b="0" dirty="0"/>
              <a:t>(2 of 4)</a:t>
            </a:r>
            <a:endParaRPr lang="en-US" sz="2000" b="0" dirty="0"/>
          </a:p>
        </p:txBody>
      </p:sp>
      <p:sp>
        <p:nvSpPr>
          <p:cNvPr id="3" name="Content Placeholder 2"/>
          <p:cNvSpPr>
            <a:spLocks noGrp="1"/>
          </p:cNvSpPr>
          <p:nvPr>
            <p:ph idx="1"/>
          </p:nvPr>
        </p:nvSpPr>
        <p:spPr>
          <a:xfrm>
            <a:off x="457200" y="1528192"/>
            <a:ext cx="8450650" cy="4796408"/>
          </a:xfrm>
        </p:spPr>
        <p:txBody>
          <a:bodyPr/>
          <a:lstStyle/>
          <a:p>
            <a:r>
              <a:rPr lang="zh-CN" altLang="en-US" sz="2400" dirty="0"/>
              <a:t>假定企业面临一条</a:t>
            </a:r>
            <a:r>
              <a:rPr lang="zh-CN" altLang="en-US" sz="2400" i="1" dirty="0">
                <a:solidFill>
                  <a:srgbClr val="99008C"/>
                </a:solidFill>
              </a:rPr>
              <a:t>线型 </a:t>
            </a:r>
            <a:r>
              <a:rPr lang="zh-CN" altLang="en-US" sz="2400" dirty="0"/>
              <a:t>需求曲线（</a:t>
            </a:r>
            <a:r>
              <a:rPr lang="en-US" altLang="en-US" sz="2400" b="1" dirty="0"/>
              <a:t>demand curve</a:t>
            </a:r>
            <a:r>
              <a:rPr lang="zh-CN" altLang="en-US" sz="2400" b="1" dirty="0"/>
              <a:t>）</a:t>
            </a:r>
            <a:r>
              <a:rPr lang="en-US" altLang="en-US" sz="2400" dirty="0"/>
              <a:t>:</a:t>
            </a:r>
          </a:p>
          <a:p>
            <a:r>
              <a:rPr lang="en-US" altLang="en-US" sz="2400" dirty="0"/>
              <a:t>   </a:t>
            </a:r>
            <a:r>
              <a:rPr lang="en-US" altLang="en-US" sz="2800" i="1" dirty="0"/>
              <a:t>Q</a:t>
            </a:r>
            <a:r>
              <a:rPr lang="en-US" altLang="en-US" sz="2800" dirty="0"/>
              <a:t> = </a:t>
            </a:r>
            <a:r>
              <a:rPr lang="en-US" altLang="en-US" sz="2800" i="1" dirty="0"/>
              <a:t>A</a:t>
            </a:r>
            <a:r>
              <a:rPr lang="en-US" altLang="en-US" sz="2800" dirty="0"/>
              <a:t> – </a:t>
            </a:r>
            <a:r>
              <a:rPr lang="en-US" altLang="en-US" sz="2800" i="1" dirty="0"/>
              <a:t>B</a:t>
            </a:r>
            <a:r>
              <a:rPr lang="en-US" altLang="en-US" sz="2800" dirty="0"/>
              <a:t>(</a:t>
            </a:r>
            <a:r>
              <a:rPr lang="en-US" altLang="en-US" sz="2800" i="1" dirty="0"/>
              <a:t>P) </a:t>
            </a:r>
          </a:p>
          <a:p>
            <a:endParaRPr lang="en-US" altLang="en-US" sz="2800" i="1" dirty="0"/>
          </a:p>
          <a:p>
            <a:pPr lvl="1"/>
            <a:r>
              <a:rPr lang="en-US" altLang="en-US" sz="2000" i="1" dirty="0">
                <a:latin typeface="Arial Narrow" panose="020B0606020202030204" pitchFamily="34" charset="0"/>
              </a:rPr>
              <a:t>Q </a:t>
            </a:r>
            <a:r>
              <a:rPr lang="zh-CN" altLang="en-US" sz="2000" dirty="0">
                <a:latin typeface="Arial Narrow" panose="020B0606020202030204" pitchFamily="34" charset="0"/>
              </a:rPr>
              <a:t>是销售量</a:t>
            </a:r>
            <a:endParaRPr lang="en-US" altLang="en-US" sz="2000" dirty="0">
              <a:latin typeface="Arial Narrow" panose="020B0606020202030204" pitchFamily="34" charset="0"/>
            </a:endParaRPr>
          </a:p>
          <a:p>
            <a:pPr lvl="1"/>
            <a:r>
              <a:rPr lang="en-US" altLang="en-US" sz="2000" i="1" dirty="0">
                <a:latin typeface="Arial Narrow" panose="020B0606020202030204" pitchFamily="34" charset="0"/>
              </a:rPr>
              <a:t>P </a:t>
            </a:r>
            <a:r>
              <a:rPr lang="zh-CN" altLang="en-US" sz="2000" dirty="0">
                <a:latin typeface="Arial Narrow" panose="020B0606020202030204" pitchFamily="34" charset="0"/>
              </a:rPr>
              <a:t>是单位价格</a:t>
            </a:r>
            <a:endParaRPr lang="en-US" altLang="en-US" sz="2000" i="1" dirty="0">
              <a:latin typeface="Arial Narrow" panose="020B0606020202030204" pitchFamily="34" charset="0"/>
            </a:endParaRPr>
          </a:p>
          <a:p>
            <a:pPr lvl="1"/>
            <a:r>
              <a:rPr lang="en-US" altLang="en-US" sz="2000" i="1" dirty="0">
                <a:latin typeface="Arial Narrow" panose="020B0606020202030204" pitchFamily="34" charset="0"/>
              </a:rPr>
              <a:t>A </a:t>
            </a:r>
            <a:r>
              <a:rPr lang="zh-CN" altLang="en-US" sz="2000" i="1" dirty="0">
                <a:latin typeface="Arial Narrow" panose="020B0606020202030204" pitchFamily="34" charset="0"/>
              </a:rPr>
              <a:t>和</a:t>
            </a:r>
            <a:r>
              <a:rPr lang="en-US" altLang="en-US" sz="2000" i="1" dirty="0">
                <a:latin typeface="Arial Narrow" panose="020B0606020202030204" pitchFamily="34" charset="0"/>
              </a:rPr>
              <a:t> B </a:t>
            </a:r>
            <a:r>
              <a:rPr lang="zh-CN" altLang="en-US" sz="2000" dirty="0">
                <a:latin typeface="Arial Narrow" panose="020B0606020202030204" pitchFamily="34" charset="0"/>
              </a:rPr>
              <a:t>是常数</a:t>
            </a:r>
            <a:endParaRPr lang="en-US" altLang="en-US" sz="2000" dirty="0">
              <a:latin typeface="Arial Narrow" panose="020B0606020202030204" pitchFamily="34" charset="0"/>
            </a:endParaRPr>
          </a:p>
          <a:p>
            <a:r>
              <a:rPr lang="zh-CN" altLang="en-US" sz="2400" b="1" dirty="0"/>
              <a:t>边际收益 </a:t>
            </a:r>
            <a:r>
              <a:rPr lang="zh-CN" altLang="en-US" sz="2400" dirty="0"/>
              <a:t>（</a:t>
            </a:r>
            <a:r>
              <a:rPr lang="en-US" altLang="en-US" sz="2400" dirty="0"/>
              <a:t>Marginal revenue</a:t>
            </a:r>
            <a:r>
              <a:rPr lang="zh-CN" altLang="en-US" sz="2400" dirty="0"/>
              <a:t>）等于</a:t>
            </a:r>
            <a:endParaRPr lang="en-US" altLang="en-US" sz="2400" dirty="0"/>
          </a:p>
          <a:p>
            <a:r>
              <a:rPr lang="zh-CN" altLang="en-US" sz="2400" dirty="0"/>
              <a:t>可改写为</a:t>
            </a:r>
            <a:r>
              <a:rPr lang="en-US" altLang="zh-CN" sz="2400" dirty="0"/>
              <a:t>:</a:t>
            </a:r>
          </a:p>
          <a:p>
            <a:pPr lvl="1"/>
            <a:r>
              <a:rPr lang="zh-CN" altLang="en-US" sz="2200" i="1" dirty="0">
                <a:latin typeface="华文仿宋" panose="02010600040101010101" pitchFamily="2" charset="-122"/>
                <a:ea typeface="华文仿宋" panose="02010600040101010101" pitchFamily="2" charset="-122"/>
              </a:rPr>
              <a:t>价格和边际收入之间的差距取决于销售额</a:t>
            </a:r>
            <a:r>
              <a:rPr lang="en-US" altLang="zh-CN" sz="2200" i="1" dirty="0">
                <a:latin typeface="华文仿宋" panose="02010600040101010101" pitchFamily="2" charset="-122"/>
                <a:ea typeface="华文仿宋" panose="02010600040101010101" pitchFamily="2" charset="-122"/>
              </a:rPr>
              <a:t>Q</a:t>
            </a:r>
            <a:r>
              <a:rPr lang="zh-CN" altLang="en-US" sz="2200" i="1" dirty="0">
                <a:latin typeface="华文仿宋" panose="02010600040101010101" pitchFamily="2" charset="-122"/>
                <a:ea typeface="华文仿宋" panose="02010600040101010101" pitchFamily="2" charset="-122"/>
              </a:rPr>
              <a:t>和需求曲线的斜率</a:t>
            </a:r>
            <a:r>
              <a:rPr lang="en-US" altLang="zh-CN" sz="2200" i="1" dirty="0">
                <a:latin typeface="华文仿宋" panose="02010600040101010101" pitchFamily="2" charset="-122"/>
                <a:ea typeface="华文仿宋" panose="02010600040101010101" pitchFamily="2" charset="-122"/>
              </a:rPr>
              <a:t>B</a:t>
            </a:r>
          </a:p>
          <a:p>
            <a:endParaRPr lang="en-US" sz="2400" dirty="0"/>
          </a:p>
        </p:txBody>
      </p:sp>
      <p:pic>
        <p:nvPicPr>
          <p:cNvPr id="6" name="图片 5"/>
          <p:cNvPicPr>
            <a:picLocks noChangeAspect="1"/>
          </p:cNvPicPr>
          <p:nvPr/>
        </p:nvPicPr>
        <p:blipFill>
          <a:blip r:embed="rId3"/>
          <a:stretch>
            <a:fillRect/>
          </a:stretch>
        </p:blipFill>
        <p:spPr>
          <a:xfrm>
            <a:off x="2415712" y="4926998"/>
            <a:ext cx="2232248" cy="517398"/>
          </a:xfrm>
          <a:prstGeom prst="rect">
            <a:avLst/>
          </a:prstGeom>
          <a:ln>
            <a:solidFill>
              <a:srgbClr val="FF0000"/>
            </a:solidFill>
          </a:ln>
        </p:spPr>
      </p:pic>
      <p:pic>
        <p:nvPicPr>
          <p:cNvPr id="9" name="图片 8"/>
          <p:cNvPicPr>
            <a:picLocks noChangeAspect="1"/>
          </p:cNvPicPr>
          <p:nvPr/>
        </p:nvPicPr>
        <p:blipFill>
          <a:blip r:embed="rId4"/>
          <a:stretch>
            <a:fillRect/>
          </a:stretch>
        </p:blipFill>
        <p:spPr>
          <a:xfrm>
            <a:off x="3630871" y="757490"/>
            <a:ext cx="5276979" cy="3470813"/>
          </a:xfrm>
          <a:prstGeom prst="rect">
            <a:avLst/>
          </a:prstGeom>
        </p:spPr>
      </p:pic>
      <p:sp>
        <p:nvSpPr>
          <p:cNvPr id="10" name="矩形 9"/>
          <p:cNvSpPr/>
          <p:nvPr/>
        </p:nvSpPr>
        <p:spPr>
          <a:xfrm>
            <a:off x="6777905" y="347947"/>
            <a:ext cx="2129945" cy="1200329"/>
          </a:xfrm>
          <a:prstGeom prst="rect">
            <a:avLst/>
          </a:prstGeom>
        </p:spPr>
        <p:txBody>
          <a:bodyPr wrap="square">
            <a:spAutoFit/>
          </a:bodyPr>
          <a:lstStyle/>
          <a:p>
            <a:pPr marL="285750" indent="-285750">
              <a:buFont typeface="Arial" panose="020B0604020202020204" pitchFamily="34" charset="0"/>
              <a:buChar char="•"/>
            </a:pPr>
            <a:r>
              <a:rPr lang="zh-CN" altLang="en-US" i="1" dirty="0">
                <a:latin typeface="Arial Narrow" panose="020B0606020202030204" pitchFamily="34" charset="0"/>
              </a:rPr>
              <a:t>当销售额</a:t>
            </a:r>
            <a:r>
              <a:rPr lang="en-US" altLang="zh-CN" i="1" dirty="0">
                <a:latin typeface="Arial Narrow" panose="020B0606020202030204" pitchFamily="34" charset="0"/>
              </a:rPr>
              <a:t>Q</a:t>
            </a:r>
            <a:r>
              <a:rPr lang="zh-CN" altLang="en-US" i="1" dirty="0">
                <a:latin typeface="Arial Narrow" panose="020B0606020202030204" pitchFamily="34" charset="0"/>
              </a:rPr>
              <a:t>较高时，价格与边际收入之间的差距将更大。</a:t>
            </a:r>
            <a:endParaRPr lang="zh-CN" altLang="en-US" dirty="0"/>
          </a:p>
        </p:txBody>
      </p:sp>
      <p:sp>
        <p:nvSpPr>
          <p:cNvPr id="30" name="矩形 29"/>
          <p:cNvSpPr/>
          <p:nvPr/>
        </p:nvSpPr>
        <p:spPr>
          <a:xfrm>
            <a:off x="732705" y="2554745"/>
            <a:ext cx="2898166" cy="461665"/>
          </a:xfrm>
          <a:prstGeom prst="rect">
            <a:avLst/>
          </a:prstGeom>
        </p:spPr>
        <p:txBody>
          <a:bodyPr wrap="none">
            <a:spAutoFit/>
          </a:bodyPr>
          <a:lstStyle/>
          <a:p>
            <a:r>
              <a:rPr lang="en-US" altLang="en-US" sz="2400" b="1" i="1" dirty="0">
                <a:solidFill>
                  <a:srgbClr val="99008C"/>
                </a:solidFill>
                <a:sym typeface="Wingdings" panose="05000000000000000000" pitchFamily="2" charset="2"/>
              </a:rPr>
              <a:t> P = A/B – 1/B(Q)</a:t>
            </a:r>
            <a:endParaRPr lang="en-US" altLang="en-US" sz="2400" b="1" i="1" dirty="0">
              <a:solidFill>
                <a:srgbClr val="99008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285800255"/>
              </p:ext>
            </p:extLst>
          </p:nvPr>
        </p:nvGraphicFramePr>
        <p:xfrm>
          <a:off x="5673139" y="4260952"/>
          <a:ext cx="1866666" cy="840668"/>
        </p:xfrm>
        <a:graphic>
          <a:graphicData uri="http://schemas.openxmlformats.org/presentationml/2006/ole">
            <mc:AlternateContent xmlns:mc="http://schemas.openxmlformats.org/markup-compatibility/2006">
              <mc:Choice xmlns:v="urn:schemas-microsoft-com:vml" Requires="v">
                <p:oleObj spid="_x0000_s1030" name="Equation" r:id="rId5" imgW="876240" imgH="393480" progId="">
                  <p:embed/>
                </p:oleObj>
              </mc:Choice>
              <mc:Fallback>
                <p:oleObj name="Equation" r:id="rId5" imgW="876240" imgH="393480" progId="">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3139" y="4260952"/>
                        <a:ext cx="1866666" cy="840668"/>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63777E49-9E79-EB90-DB8A-EA051EC43AC0}"/>
              </a:ext>
            </a:extLst>
          </p:cNvPr>
          <p:cNvSpPr/>
          <p:nvPr/>
        </p:nvSpPr>
        <p:spPr>
          <a:xfrm>
            <a:off x="838200" y="2122697"/>
            <a:ext cx="22322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70011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600" dirty="0"/>
              <a:t>垄断：简要回顾 </a:t>
            </a:r>
            <a:r>
              <a:rPr lang="en-US" altLang="en-US" sz="2000" b="0" dirty="0"/>
              <a:t>(3 of 4)</a:t>
            </a:r>
            <a:endParaRPr lang="en-US" sz="2000" b="0" dirty="0"/>
          </a:p>
        </p:txBody>
      </p:sp>
      <p:sp>
        <p:nvSpPr>
          <p:cNvPr id="3" name="Content Placeholder 2"/>
          <p:cNvSpPr>
            <a:spLocks noGrp="1"/>
          </p:cNvSpPr>
          <p:nvPr>
            <p:ph idx="1"/>
          </p:nvPr>
        </p:nvSpPr>
        <p:spPr>
          <a:xfrm>
            <a:off x="457200" y="1505257"/>
            <a:ext cx="7924800" cy="2609543"/>
          </a:xfrm>
        </p:spPr>
        <p:txBody>
          <a:bodyPr/>
          <a:lstStyle/>
          <a:p>
            <a:pPr>
              <a:spcBef>
                <a:spcPct val="40000"/>
              </a:spcBef>
            </a:pPr>
            <a:r>
              <a:rPr lang="zh-CN" altLang="en-US" sz="2400" dirty="0"/>
              <a:t>假定</a:t>
            </a:r>
            <a:r>
              <a:rPr lang="zh-CN" altLang="en-US" sz="2400" b="1" dirty="0"/>
              <a:t>总成本（</a:t>
            </a:r>
            <a:r>
              <a:rPr lang="en-US" altLang="en-US" sz="2400" b="1" dirty="0"/>
              <a:t>total costs</a:t>
            </a:r>
            <a:r>
              <a:rPr lang="zh-CN" altLang="en-US" sz="2400" b="1" dirty="0"/>
              <a:t>）</a:t>
            </a:r>
            <a:r>
              <a:rPr lang="en-US" altLang="en-US" sz="2400" dirty="0"/>
              <a:t> </a:t>
            </a:r>
            <a:r>
              <a:rPr lang="zh-CN" altLang="en-US" sz="2400" dirty="0"/>
              <a:t>是</a:t>
            </a:r>
            <a:r>
              <a:rPr lang="en-US" altLang="en-US" sz="2400" dirty="0"/>
              <a:t>  </a:t>
            </a:r>
            <a:r>
              <a:rPr lang="en-US" altLang="en-US" sz="2800" i="1" dirty="0"/>
              <a:t>C = F + c</a:t>
            </a:r>
            <a:r>
              <a:rPr lang="en-US" altLang="en-US" sz="2800" dirty="0"/>
              <a:t>(</a:t>
            </a:r>
            <a:r>
              <a:rPr lang="en-US" altLang="en-US" sz="2800" i="1" dirty="0"/>
              <a:t>Q)</a:t>
            </a:r>
          </a:p>
          <a:p>
            <a:pPr lvl="1"/>
            <a:r>
              <a:rPr lang="zh-CN" altLang="en-US" sz="2200" dirty="0">
                <a:latin typeface="Times New Roman" panose="02020603050405020304" pitchFamily="18" charset="0"/>
              </a:rPr>
              <a:t>其中</a:t>
            </a:r>
            <a:r>
              <a:rPr lang="en-US" altLang="zh-CN" sz="2200" i="1" dirty="0">
                <a:latin typeface="Times New Roman" panose="02020603050405020304" pitchFamily="18" charset="0"/>
              </a:rPr>
              <a:t>F</a:t>
            </a:r>
            <a:r>
              <a:rPr lang="en-US" altLang="zh-CN" sz="2200" dirty="0">
                <a:latin typeface="Times New Roman" panose="02020603050405020304" pitchFamily="18" charset="0"/>
              </a:rPr>
              <a:t> </a:t>
            </a:r>
            <a:r>
              <a:rPr lang="zh-CN" altLang="en-US" sz="2200" dirty="0">
                <a:latin typeface="Times New Roman" panose="02020603050405020304" pitchFamily="18" charset="0"/>
              </a:rPr>
              <a:t>是固定成本</a:t>
            </a:r>
            <a:r>
              <a:rPr lang="zh-CN" altLang="en-US" sz="2200" dirty="0">
                <a:latin typeface="+mn-ea"/>
              </a:rPr>
              <a:t>，</a:t>
            </a:r>
            <a:r>
              <a:rPr lang="zh-CN" altLang="en-US" sz="2200" dirty="0">
                <a:latin typeface="Times New Roman" panose="02020603050405020304" pitchFamily="18" charset="0"/>
              </a:rPr>
              <a:t>和产出无关</a:t>
            </a:r>
            <a:endParaRPr lang="en-US" altLang="zh-CN" sz="2200" dirty="0">
              <a:latin typeface="+mn-ea"/>
            </a:endParaRPr>
          </a:p>
          <a:p>
            <a:pPr lvl="1"/>
            <a:r>
              <a:rPr lang="en-US" altLang="zh-CN" sz="2200" i="1" dirty="0">
                <a:latin typeface="Times New Roman" panose="02020603050405020304" pitchFamily="18" charset="0"/>
              </a:rPr>
              <a:t>c</a:t>
            </a:r>
            <a:r>
              <a:rPr lang="zh-CN" altLang="en-US" sz="2200" dirty="0">
                <a:latin typeface="Times New Roman" panose="02020603050405020304" pitchFamily="18" charset="0"/>
              </a:rPr>
              <a:t>是厂商的边际成本</a:t>
            </a:r>
            <a:endParaRPr lang="en-US" altLang="zh-CN" sz="2200" i="1" dirty="0">
              <a:latin typeface="Arial Narrow" panose="020B0606020202030204" pitchFamily="34" charset="0"/>
            </a:endParaRPr>
          </a:p>
          <a:p>
            <a:pPr>
              <a:spcBef>
                <a:spcPct val="40000"/>
              </a:spcBef>
            </a:pPr>
            <a:r>
              <a:rPr lang="zh-CN" altLang="en-US" sz="2400" b="1" dirty="0"/>
              <a:t>平均成本（</a:t>
            </a:r>
            <a:r>
              <a:rPr lang="en-US" altLang="en-US" sz="2400" b="1" dirty="0"/>
              <a:t>Average cost</a:t>
            </a:r>
            <a:r>
              <a:rPr lang="zh-CN" altLang="en-US" sz="2400" b="1" dirty="0"/>
              <a:t>）</a:t>
            </a:r>
            <a:r>
              <a:rPr lang="zh-CN" altLang="en-US" sz="2400" dirty="0">
                <a:latin typeface="Times New Roman" panose="02020603050405020304" pitchFamily="18" charset="0"/>
              </a:rPr>
              <a:t>是总成本</a:t>
            </a:r>
            <a:r>
              <a:rPr lang="en-US" altLang="zh-CN" sz="2400" dirty="0">
                <a:latin typeface="Times New Roman" panose="02020603050405020304" pitchFamily="18" charset="0"/>
              </a:rPr>
              <a:t>C</a:t>
            </a:r>
            <a:r>
              <a:rPr lang="zh-CN" altLang="en-US" sz="2400" dirty="0">
                <a:latin typeface="Times New Roman" panose="02020603050405020304" pitchFamily="18" charset="0"/>
              </a:rPr>
              <a:t>除以总产量</a:t>
            </a:r>
            <a:r>
              <a:rPr lang="en-US" altLang="en-US" sz="2400" dirty="0"/>
              <a:t>.  </a:t>
            </a:r>
          </a:p>
          <a:p>
            <a:pPr marL="0" indent="0">
              <a:spcBef>
                <a:spcPct val="40000"/>
              </a:spcBef>
              <a:buNone/>
            </a:pPr>
            <a:r>
              <a:rPr lang="en-US" altLang="en-US" sz="2400" i="1" dirty="0"/>
              <a:t>                                AC =  C/Q = F/Q + c</a:t>
            </a:r>
            <a:endParaRPr lang="en-US" altLang="en-US" sz="2400" dirty="0"/>
          </a:p>
        </p:txBody>
      </p:sp>
      <p:sp>
        <p:nvSpPr>
          <p:cNvPr id="4" name="Content Placeholder 3"/>
          <p:cNvSpPr>
            <a:spLocks noGrp="1"/>
          </p:cNvSpPr>
          <p:nvPr>
            <p:ph idx="13"/>
          </p:nvPr>
        </p:nvSpPr>
        <p:spPr>
          <a:xfrm>
            <a:off x="470892" y="4214042"/>
            <a:ext cx="8153400" cy="1967057"/>
          </a:xfrm>
        </p:spPr>
        <p:txBody>
          <a:bodyPr/>
          <a:lstStyle/>
          <a:p>
            <a:pPr>
              <a:spcBef>
                <a:spcPct val="50000"/>
              </a:spcBef>
            </a:pPr>
            <a:r>
              <a:rPr lang="zh-CN" altLang="en-US" sz="2400" b="1" dirty="0"/>
              <a:t>边际成本（</a:t>
            </a:r>
            <a:r>
              <a:rPr lang="en-US" altLang="en-US" sz="2400" b="1" dirty="0"/>
              <a:t>Marginal cost</a:t>
            </a:r>
            <a:r>
              <a:rPr lang="zh-CN" altLang="en-US" sz="2400" b="1" dirty="0"/>
              <a:t>）</a:t>
            </a:r>
            <a:r>
              <a:rPr lang="zh-CN" altLang="en-US" sz="2400" b="1" dirty="0">
                <a:latin typeface="Times New Roman" panose="02020603050405020304" pitchFamily="18" charset="0"/>
              </a:rPr>
              <a:t>是追加一单位产出的成本</a:t>
            </a:r>
            <a:r>
              <a:rPr lang="zh-CN" altLang="en-US" sz="2400" dirty="0">
                <a:latin typeface="Times New Roman" panose="02020603050405020304" pitchFamily="18" charset="0"/>
              </a:rPr>
              <a:t>。</a:t>
            </a:r>
            <a:endParaRPr lang="en-US" altLang="zh-CN" sz="2400" dirty="0">
              <a:latin typeface="Times New Roman" panose="02020603050405020304" pitchFamily="18" charset="0"/>
            </a:endParaRPr>
          </a:p>
          <a:p>
            <a:pPr>
              <a:spcBef>
                <a:spcPct val="50000"/>
              </a:spcBef>
            </a:pPr>
            <a:r>
              <a:rPr lang="en-US" altLang="zh-CN" sz="2400" dirty="0">
                <a:sym typeface="Wingdings" panose="05000000000000000000" pitchFamily="2" charset="2"/>
              </a:rPr>
              <a:t> </a:t>
            </a:r>
            <a:r>
              <a:rPr lang="zh-CN" altLang="en-US" sz="2400" i="1" dirty="0">
                <a:solidFill>
                  <a:srgbClr val="99008C"/>
                </a:solidFill>
                <a:latin typeface="Arial Narrow" panose="020B0606020202030204" pitchFamily="34" charset="0"/>
              </a:rPr>
              <a:t>假定企业的边际成本不变</a:t>
            </a:r>
            <a:r>
              <a:rPr lang="en-US" altLang="zh-CN" sz="2400" i="1" dirty="0">
                <a:latin typeface="Arial Narrow" panose="020B0606020202030204" pitchFamily="34" charset="0"/>
              </a:rPr>
              <a:t>.</a:t>
            </a:r>
            <a:endParaRPr lang="en-US" altLang="zh-CN"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大企业往往更有效率，因为随着产量</a:t>
            </a:r>
            <a:r>
              <a:rPr lang="en-US" altLang="zh-CN" sz="2400" dirty="0">
                <a:latin typeface="Times New Roman" panose="02020603050405020304" pitchFamily="18" charset="0"/>
              </a:rPr>
              <a:t>Q</a:t>
            </a:r>
            <a:r>
              <a:rPr lang="zh-CN" altLang="en-US" sz="2400" dirty="0">
                <a:latin typeface="Times New Roman" panose="02020603050405020304" pitchFamily="18" charset="0"/>
              </a:rPr>
              <a:t>的增加，平均成本减少：</a:t>
            </a:r>
            <a:r>
              <a:rPr lang="zh-CN" altLang="en-US" sz="2400" dirty="0">
                <a:solidFill>
                  <a:srgbClr val="FF0000"/>
                </a:solidFill>
                <a:latin typeface="Times New Roman" panose="02020603050405020304" pitchFamily="18" charset="0"/>
              </a:rPr>
              <a:t>内部规模经济</a:t>
            </a:r>
            <a:r>
              <a:rPr lang="zh-CN" altLang="en-US" sz="2400" dirty="0">
                <a:latin typeface="Times New Roman" panose="02020603050405020304" pitchFamily="18" charset="0"/>
              </a:rPr>
              <a:t>。</a:t>
            </a:r>
            <a:endParaRPr lang="en-US" sz="2400" dirty="0"/>
          </a:p>
        </p:txBody>
      </p:sp>
      <p:sp>
        <p:nvSpPr>
          <p:cNvPr id="7" name="矩形 6"/>
          <p:cNvSpPr/>
          <p:nvPr/>
        </p:nvSpPr>
        <p:spPr>
          <a:xfrm>
            <a:off x="4876800" y="1513756"/>
            <a:ext cx="223224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8" name="矩形 7"/>
          <p:cNvSpPr/>
          <p:nvPr/>
        </p:nvSpPr>
        <p:spPr>
          <a:xfrm>
            <a:off x="2973797" y="3420140"/>
            <a:ext cx="3096344"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311234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49332"/>
          </a:xfrm>
        </p:spPr>
        <p:txBody>
          <a:bodyPr/>
          <a:lstStyle/>
          <a:p>
            <a:r>
              <a:rPr lang="en-US" altLang="en-US" sz="3600" dirty="0"/>
              <a:t>Figure 8.2  </a:t>
            </a:r>
            <a:r>
              <a:rPr lang="zh-CN" altLang="en-US" sz="3600" dirty="0"/>
              <a:t>平均成本与边际成本</a:t>
            </a:r>
            <a:endParaRPr lang="en-US" dirty="0"/>
          </a:p>
        </p:txBody>
      </p:sp>
      <p:pic>
        <p:nvPicPr>
          <p:cNvPr id="4" name="Picture 3" descr="The graph shows cost per unit versus output. Marginal cost is a horizontal line at y = 1. The average cost curve falls with decreasing steepness from (0, 6) through (4, 2), (12, 1.5), and (24, 1.2). All values estim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1" y="1556792"/>
            <a:ext cx="5787182" cy="4722458"/>
          </a:xfrm>
          <a:prstGeom prst="rect">
            <a:avLst/>
          </a:prstGeom>
        </p:spPr>
      </p:pic>
      <p:sp>
        <p:nvSpPr>
          <p:cNvPr id="3" name="Content Placeholder 2"/>
          <p:cNvSpPr>
            <a:spLocks noGrp="1"/>
          </p:cNvSpPr>
          <p:nvPr>
            <p:ph idx="1"/>
          </p:nvPr>
        </p:nvSpPr>
        <p:spPr>
          <a:xfrm>
            <a:off x="2671863" y="1196752"/>
            <a:ext cx="5998888" cy="2664296"/>
          </a:xfrm>
        </p:spPr>
        <p:txBody>
          <a:bodyPr/>
          <a:lstStyle/>
          <a:p>
            <a:r>
              <a:rPr lang="zh-CN" altLang="en-US" sz="2200" dirty="0"/>
              <a:t>假定成本函数  </a:t>
            </a:r>
            <a:r>
              <a:rPr lang="en-US" sz="2200" i="1" dirty="0"/>
              <a:t>C </a:t>
            </a:r>
            <a:r>
              <a:rPr lang="en-US" sz="2200" dirty="0"/>
              <a:t>= 5 + </a:t>
            </a:r>
            <a:r>
              <a:rPr lang="en-US" sz="2200" i="1" dirty="0"/>
              <a:t>x</a:t>
            </a:r>
            <a:r>
              <a:rPr lang="en-US" sz="2200" dirty="0"/>
              <a:t>. </a:t>
            </a:r>
          </a:p>
          <a:p>
            <a:r>
              <a:rPr lang="zh-CN" altLang="en-US" sz="2200" dirty="0"/>
              <a:t>边际成本</a:t>
            </a:r>
            <a:r>
              <a:rPr lang="en-US" altLang="zh-CN" sz="2200" dirty="0"/>
              <a:t>c </a:t>
            </a:r>
            <a:r>
              <a:rPr lang="zh-CN" altLang="en-US" sz="2200" dirty="0"/>
              <a:t>固定为</a:t>
            </a:r>
            <a:r>
              <a:rPr lang="en-US" sz="2200" dirty="0"/>
              <a:t>1; </a:t>
            </a:r>
          </a:p>
          <a:p>
            <a:r>
              <a:rPr lang="zh-CN" altLang="en-US" sz="2200" dirty="0"/>
              <a:t>平均成本</a:t>
            </a:r>
            <a:r>
              <a:rPr lang="en-US" sz="2200" dirty="0"/>
              <a:t>AC=5/Q +1.</a:t>
            </a:r>
          </a:p>
          <a:p>
            <a:pPr lvl="3"/>
            <a:r>
              <a:rPr lang="zh-CN" altLang="en-US" sz="2200" dirty="0"/>
              <a:t>平均成本总是大于边际成本</a:t>
            </a:r>
            <a:r>
              <a:rPr lang="en-US" altLang="zh-CN" sz="2200" dirty="0"/>
              <a:t>c</a:t>
            </a:r>
            <a:r>
              <a:rPr lang="zh-CN" altLang="en-US" sz="2200" dirty="0"/>
              <a:t>，并且随着产量</a:t>
            </a:r>
            <a:r>
              <a:rPr lang="en-US" altLang="zh-CN" sz="2200" dirty="0"/>
              <a:t>Q</a:t>
            </a:r>
            <a:r>
              <a:rPr lang="zh-CN" altLang="en-US" sz="2200" dirty="0"/>
              <a:t>的增加而下降</a:t>
            </a:r>
            <a:r>
              <a:rPr lang="en-US" altLang="zh-CN" sz="2200" dirty="0"/>
              <a:t>.</a:t>
            </a:r>
            <a:endParaRPr lang="en-US" sz="2200" dirty="0"/>
          </a:p>
        </p:txBody>
      </p:sp>
    </p:spTree>
    <p:extLst>
      <p:ext uri="{BB962C8B-B14F-4D97-AF65-F5344CB8AC3E}">
        <p14:creationId xmlns:p14="http://schemas.microsoft.com/office/powerpoint/2010/main" val="463603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400" dirty="0"/>
              <a:t>垄断：简要回顾</a:t>
            </a:r>
            <a:r>
              <a:rPr lang="en-US" altLang="en-US" sz="3200" dirty="0"/>
              <a:t> </a:t>
            </a:r>
            <a:r>
              <a:rPr lang="en-US" altLang="en-US" sz="2000" b="0" dirty="0"/>
              <a:t>(4 of 4)</a:t>
            </a:r>
            <a:endParaRPr lang="en-US" sz="2000" b="0" dirty="0"/>
          </a:p>
        </p:txBody>
      </p:sp>
      <p:sp>
        <p:nvSpPr>
          <p:cNvPr id="3" name="Content Placeholder 2"/>
          <p:cNvSpPr>
            <a:spLocks noGrp="1"/>
          </p:cNvSpPr>
          <p:nvPr>
            <p:ph idx="1"/>
          </p:nvPr>
        </p:nvSpPr>
        <p:spPr>
          <a:xfrm>
            <a:off x="457200" y="1600200"/>
            <a:ext cx="8229600" cy="4572000"/>
          </a:xfrm>
        </p:spPr>
        <p:txBody>
          <a:bodyPr/>
          <a:lstStyle/>
          <a:p>
            <a:r>
              <a:rPr lang="zh-CN" altLang="en-US" sz="2400" dirty="0">
                <a:solidFill>
                  <a:srgbClr val="FF0000"/>
                </a:solidFill>
                <a:latin typeface="+mn-ea"/>
              </a:rPr>
              <a:t>当边际收益等于边际成本时，利润达到最大化</a:t>
            </a:r>
            <a:r>
              <a:rPr lang="zh-CN" altLang="en-US" sz="2400" dirty="0">
                <a:latin typeface="+mn-ea"/>
              </a:rPr>
              <a:t>。</a:t>
            </a:r>
            <a:endParaRPr lang="en-US" altLang="zh-CN" sz="2400" dirty="0">
              <a:latin typeface="+mn-ea"/>
            </a:endParaRPr>
          </a:p>
          <a:p>
            <a:pPr lvl="1"/>
            <a:r>
              <a:rPr lang="en-US" altLang="zh-CN" sz="2400" dirty="0">
                <a:latin typeface="+mn-ea"/>
              </a:rPr>
              <a:t>MC</a:t>
            </a:r>
            <a:r>
              <a:rPr lang="zh-CN" altLang="en-US" sz="2400" dirty="0">
                <a:latin typeface="+mn-ea"/>
              </a:rPr>
              <a:t>与</a:t>
            </a:r>
            <a:r>
              <a:rPr lang="en-US" altLang="zh-CN" sz="2400" dirty="0">
                <a:latin typeface="+mn-ea"/>
              </a:rPr>
              <a:t>MR</a:t>
            </a:r>
            <a:r>
              <a:rPr lang="zh-CN" altLang="en-US" sz="2400" dirty="0">
                <a:latin typeface="+mn-ea"/>
              </a:rPr>
              <a:t>的交点之处，表示多出售额外一单位商品所获得的收入等于生产该商品的成本。</a:t>
            </a:r>
            <a:r>
              <a:rPr lang="en-US" altLang="zh-CN" sz="2400" dirty="0">
                <a:latin typeface="+mn-ea"/>
              </a:rPr>
              <a:t> </a:t>
            </a:r>
          </a:p>
          <a:p>
            <a:r>
              <a:rPr lang="zh-CN" altLang="en-US" sz="2400" dirty="0">
                <a:latin typeface="+mn-ea"/>
              </a:rPr>
              <a:t>而当</a:t>
            </a:r>
            <a:r>
              <a:rPr lang="en-US" altLang="zh-CN" sz="2400" dirty="0">
                <a:latin typeface="+mn-ea"/>
              </a:rPr>
              <a:t> P &gt; AC</a:t>
            </a:r>
            <a:r>
              <a:rPr lang="zh-CN" altLang="en-US" sz="2400" dirty="0">
                <a:latin typeface="+mn-ea"/>
              </a:rPr>
              <a:t>时，厂商会获得垄断利润。</a:t>
            </a:r>
            <a:endParaRPr lang="en-US" altLang="zh-CN" sz="2400" dirty="0">
              <a:latin typeface="+mn-ea"/>
            </a:endParaRPr>
          </a:p>
        </p:txBody>
      </p:sp>
    </p:spTree>
    <p:extLst>
      <p:ext uri="{BB962C8B-B14F-4D97-AF65-F5344CB8AC3E}">
        <p14:creationId xmlns:p14="http://schemas.microsoft.com/office/powerpoint/2010/main" val="2413196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176" y="76200"/>
            <a:ext cx="8621823" cy="609600"/>
          </a:xfrm>
        </p:spPr>
        <p:txBody>
          <a:bodyPr/>
          <a:lstStyle/>
          <a:p>
            <a:r>
              <a:rPr lang="zh-CN" altLang="en-US" sz="2400" dirty="0"/>
              <a:t>表</a:t>
            </a:r>
            <a:r>
              <a:rPr lang="en-US" altLang="en-US" sz="2400" dirty="0"/>
              <a:t> 7.1 </a:t>
            </a:r>
            <a:r>
              <a:rPr lang="zh-CN" altLang="en-US" sz="2400" dirty="0"/>
              <a:t>某一假想行业的投入产出关系</a:t>
            </a:r>
            <a:endParaRPr lang="en-IN" sz="2400" b="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94533483"/>
              </p:ext>
            </p:extLst>
          </p:nvPr>
        </p:nvGraphicFramePr>
        <p:xfrm>
          <a:off x="515644" y="1823720"/>
          <a:ext cx="8001000" cy="2595880"/>
        </p:xfrm>
        <a:graphic>
          <a:graphicData uri="http://schemas.openxmlformats.org/drawingml/2006/table">
            <a:tbl>
              <a:tblPr firstRow="1">
                <a:tableStyleId>{3B4B98B0-60AC-42C2-AFA5-B58CD77FA1E5}</a:tableStyleId>
              </a:tblPr>
              <a:tblGrid>
                <a:gridCol w="1778000">
                  <a:extLst>
                    <a:ext uri="{9D8B030D-6E8A-4147-A177-3AD203B41FA5}">
                      <a16:colId xmlns:a16="http://schemas.microsoft.com/office/drawing/2014/main" val="20000"/>
                    </a:ext>
                  </a:extLst>
                </a:gridCol>
                <a:gridCol w="2963333">
                  <a:extLst>
                    <a:ext uri="{9D8B030D-6E8A-4147-A177-3AD203B41FA5}">
                      <a16:colId xmlns:a16="http://schemas.microsoft.com/office/drawing/2014/main" val="20001"/>
                    </a:ext>
                  </a:extLst>
                </a:gridCol>
                <a:gridCol w="3259667">
                  <a:extLst>
                    <a:ext uri="{9D8B030D-6E8A-4147-A177-3AD203B41FA5}">
                      <a16:colId xmlns:a16="http://schemas.microsoft.com/office/drawing/2014/main" val="20002"/>
                    </a:ext>
                  </a:extLst>
                </a:gridCol>
              </a:tblGrid>
              <a:tr h="370840">
                <a:tc>
                  <a:txBody>
                    <a:bodyPr/>
                    <a:lstStyle/>
                    <a:p>
                      <a:pPr algn="ctr"/>
                      <a:r>
                        <a:rPr lang="en-US" dirty="0"/>
                        <a:t>Output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Total Labor Input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Average Labor Input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dirty="0"/>
                        <a:t>  5</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dirty="0"/>
                        <a:t>10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a:r>
                        <a:rPr lang="en-US" dirty="0"/>
                        <a:t>          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t>10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15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1.5</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t>15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20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1.333333</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dirty="0"/>
                        <a:t>20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25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1.25</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dirty="0"/>
                        <a:t>25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30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1.2</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US" dirty="0"/>
                        <a:t>30</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35</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t>          1.16667</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 name="矩形 2"/>
          <p:cNvSpPr/>
          <p:nvPr/>
        </p:nvSpPr>
        <p:spPr>
          <a:xfrm>
            <a:off x="188399" y="839261"/>
            <a:ext cx="8803201" cy="461665"/>
          </a:xfrm>
          <a:prstGeom prst="rect">
            <a:avLst/>
          </a:prstGeom>
        </p:spPr>
        <p:txBody>
          <a:bodyPr wrap="square">
            <a:spAutoFit/>
          </a:bodyPr>
          <a:lstStyle/>
          <a:p>
            <a:pPr marL="342900" indent="-342900">
              <a:buFont typeface="Arial" panose="020B0604020202020204" pitchFamily="34" charset="0"/>
              <a:buChar char="•"/>
            </a:pPr>
            <a:r>
              <a:rPr lang="zh-CN" altLang="en-US" sz="2400" dirty="0"/>
              <a:t>例如，假设一个行业生产某种产品只需要劳动这一种投入。</a:t>
            </a:r>
            <a:endParaRPr lang="en-US" altLang="en-US" sz="2400" dirty="0"/>
          </a:p>
        </p:txBody>
      </p:sp>
      <p:sp>
        <p:nvSpPr>
          <p:cNvPr id="5" name="右弧形箭头 4"/>
          <p:cNvSpPr/>
          <p:nvPr/>
        </p:nvSpPr>
        <p:spPr>
          <a:xfrm>
            <a:off x="3962400" y="2362200"/>
            <a:ext cx="228600" cy="838200"/>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
        <p:nvSpPr>
          <p:cNvPr id="6" name="右弧形箭头 5"/>
          <p:cNvSpPr/>
          <p:nvPr/>
        </p:nvSpPr>
        <p:spPr>
          <a:xfrm>
            <a:off x="1676400" y="2362200"/>
            <a:ext cx="228600" cy="838200"/>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
        <p:nvSpPr>
          <p:cNvPr id="7" name="矩形 6"/>
          <p:cNvSpPr/>
          <p:nvPr/>
        </p:nvSpPr>
        <p:spPr>
          <a:xfrm>
            <a:off x="48723" y="4573062"/>
            <a:ext cx="8467921" cy="461665"/>
          </a:xfrm>
          <a:prstGeom prst="rect">
            <a:avLst/>
          </a:prstGeom>
        </p:spPr>
        <p:txBody>
          <a:bodyPr wrap="square">
            <a:spAutoFit/>
          </a:bodyPr>
          <a:lstStyle/>
          <a:p>
            <a:pPr marL="800100" lvl="1" indent="-342900">
              <a:buFont typeface="Arial" panose="020B0604020202020204" pitchFamily="34" charset="0"/>
              <a:buChar char="•"/>
            </a:pPr>
            <a:r>
              <a:rPr lang="zh-CN" altLang="en-US" sz="2400" dirty="0"/>
              <a:t>劳动投入增加一倍，</a:t>
            </a:r>
            <a:r>
              <a:rPr lang="zh-CN" altLang="en-US" sz="2400" dirty="0">
                <a:solidFill>
                  <a:srgbClr val="FF0000"/>
                </a:solidFill>
              </a:rPr>
              <a:t>产出增加了不止一倍</a:t>
            </a:r>
            <a:r>
              <a:rPr lang="zh-CN" altLang="en-US" sz="2400" dirty="0"/>
              <a:t>。</a:t>
            </a:r>
            <a:endParaRPr lang="en-US" altLang="en-US" sz="2400" dirty="0"/>
          </a:p>
        </p:txBody>
      </p:sp>
      <p:sp>
        <p:nvSpPr>
          <p:cNvPr id="8" name="下箭头 7"/>
          <p:cNvSpPr/>
          <p:nvPr/>
        </p:nvSpPr>
        <p:spPr>
          <a:xfrm>
            <a:off x="5562600" y="2362200"/>
            <a:ext cx="228600" cy="1981200"/>
          </a:xfrm>
          <a:prstGeom prst="downArrow">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9" name="矩形 8"/>
          <p:cNvSpPr/>
          <p:nvPr/>
        </p:nvSpPr>
        <p:spPr>
          <a:xfrm>
            <a:off x="522177" y="5404059"/>
            <a:ext cx="8135644" cy="461665"/>
          </a:xfrm>
          <a:prstGeom prst="rect">
            <a:avLst/>
          </a:prstGeom>
        </p:spPr>
        <p:txBody>
          <a:bodyPr wrap="square">
            <a:spAutoFit/>
          </a:bodyPr>
          <a:lstStyle/>
          <a:p>
            <a:pPr marL="342900" indent="-342900">
              <a:buFont typeface="Arial" panose="020B0604020202020204" pitchFamily="34" charset="0"/>
              <a:buChar char="•"/>
            </a:pPr>
            <a:r>
              <a:rPr lang="zh-CN" altLang="en-US" sz="2400" dirty="0"/>
              <a:t>当产量增加时，每单位产品所需要的</a:t>
            </a:r>
            <a:r>
              <a:rPr lang="zh-CN" altLang="en-US" sz="2400" b="1" dirty="0">
                <a:solidFill>
                  <a:srgbClr val="0070C0"/>
                </a:solidFill>
              </a:rPr>
              <a:t>平均劳动量下降</a:t>
            </a:r>
            <a:r>
              <a:rPr lang="zh-CN" altLang="en-US" sz="2400" dirty="0"/>
              <a:t>。</a:t>
            </a:r>
            <a:endParaRPr lang="en-US" altLang="zh-CN" sz="2400" dirty="0"/>
          </a:p>
        </p:txBody>
      </p:sp>
    </p:spTree>
    <p:extLst>
      <p:ext uri="{BB962C8B-B14F-4D97-AF65-F5344CB8AC3E}">
        <p14:creationId xmlns:p14="http://schemas.microsoft.com/office/powerpoint/2010/main" val="24723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 y="0"/>
            <a:ext cx="9095928" cy="692696"/>
          </a:xfrm>
        </p:spPr>
        <p:txBody>
          <a:bodyPr/>
          <a:lstStyle/>
          <a:p>
            <a:r>
              <a:rPr lang="en-US" altLang="en-US" sz="2800" dirty="0"/>
              <a:t>Figure 8.1</a:t>
            </a:r>
            <a:r>
              <a:rPr lang="zh-CN" altLang="en-US" sz="2800" dirty="0"/>
              <a:t>垄断定价与生产决策</a:t>
            </a:r>
            <a:endParaRPr lang="en-US" sz="2800" dirty="0"/>
          </a:p>
        </p:txBody>
      </p:sp>
      <p:pic>
        <p:nvPicPr>
          <p:cNvPr id="4" name="Picture 3" descr="The graph of production decisions in a monopoly plots cost, C and price, P versus quantity, Q. The Ay C curve falls with decreasing steepness above a horizontal M C curve. The D curve is a falling line crossing both the Ay C and M C curves. The M R curve is line to the left of the D curve that falls more steeply through the Ay C and M R curves. A point is plotted at the intersection of the M C and M R curves, where x = Q sub M. A dashed vertical line from x = Q sub M crosses the Ay C curve at y = Ay C, and ends at a point on the D curve where y = P sub M. Dotted horizontal lines between the y-axis and the D and Ay C curve form a rectangular, shaded area, with the upper side at y = P sub M and the lower side at y = Ay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628800"/>
            <a:ext cx="4752528" cy="4592730"/>
          </a:xfrm>
          <a:prstGeom prst="rect">
            <a:avLst/>
          </a:prstGeom>
        </p:spPr>
      </p:pic>
      <p:sp>
        <p:nvSpPr>
          <p:cNvPr id="3" name="Content Placeholder 2"/>
          <p:cNvSpPr>
            <a:spLocks noGrp="1"/>
          </p:cNvSpPr>
          <p:nvPr>
            <p:ph idx="1"/>
          </p:nvPr>
        </p:nvSpPr>
        <p:spPr>
          <a:xfrm>
            <a:off x="2507163" y="1905000"/>
            <a:ext cx="6479096" cy="3826228"/>
          </a:xfrm>
        </p:spPr>
        <p:txBody>
          <a:bodyPr/>
          <a:lstStyle/>
          <a:p>
            <a:pPr>
              <a:spcBef>
                <a:spcPts val="1200"/>
              </a:spcBef>
            </a:pPr>
            <a:r>
              <a:rPr lang="zh-CN" altLang="en-US" sz="2000" dirty="0"/>
              <a:t>利润最大化的产出水平为</a:t>
            </a:r>
            <a:r>
              <a:rPr lang="en-US" sz="2000" dirty="0"/>
              <a:t> </a:t>
            </a:r>
            <a:r>
              <a:rPr lang="en-US" sz="2000" i="1" dirty="0"/>
              <a:t>Q</a:t>
            </a:r>
            <a:r>
              <a:rPr lang="en-US" sz="2000" i="1" baseline="-25000" dirty="0"/>
              <a:t>M</a:t>
            </a:r>
            <a:r>
              <a:rPr lang="en-US" sz="2000" dirty="0"/>
              <a:t>; </a:t>
            </a:r>
          </a:p>
          <a:p>
            <a:pPr>
              <a:spcBef>
                <a:spcPts val="1200"/>
              </a:spcBef>
            </a:pPr>
            <a:r>
              <a:rPr lang="zh-CN" altLang="en-US" sz="2000" dirty="0"/>
              <a:t>需求曲线决定其价格应该为</a:t>
            </a:r>
            <a:r>
              <a:rPr lang="en-US" sz="2000" dirty="0"/>
              <a:t> </a:t>
            </a:r>
            <a:r>
              <a:rPr lang="en-US" sz="2000" i="1" dirty="0"/>
              <a:t>P</a:t>
            </a:r>
            <a:r>
              <a:rPr lang="en-US" sz="2000" i="1" baseline="-25000" dirty="0"/>
              <a:t>M</a:t>
            </a:r>
            <a:r>
              <a:rPr lang="en-US" sz="2000" dirty="0"/>
              <a:t>. </a:t>
            </a:r>
          </a:p>
          <a:p>
            <a:pPr lvl="7">
              <a:spcBef>
                <a:spcPts val="1200"/>
              </a:spcBef>
            </a:pPr>
            <a:r>
              <a:rPr lang="zh-CN" altLang="en-US" sz="2000" dirty="0"/>
              <a:t>当</a:t>
            </a:r>
            <a:r>
              <a:rPr lang="en-US" altLang="en-US" sz="2000" dirty="0"/>
              <a:t> P &gt; AC </a:t>
            </a:r>
            <a:r>
              <a:rPr lang="en-US" altLang="en-US" sz="2000" dirty="0">
                <a:sym typeface="Wingdings" panose="05000000000000000000" pitchFamily="2" charset="2"/>
              </a:rPr>
              <a:t> </a:t>
            </a:r>
            <a:endParaRPr lang="en-US" altLang="zh-CN" sz="2000" dirty="0"/>
          </a:p>
          <a:p>
            <a:pPr lvl="7">
              <a:spcBef>
                <a:spcPts val="1200"/>
              </a:spcBef>
            </a:pPr>
            <a:r>
              <a:rPr lang="zh-CN" altLang="en-US" sz="2000" dirty="0"/>
              <a:t>垄断者将获得</a:t>
            </a:r>
            <a:r>
              <a:rPr lang="zh-CN" altLang="en-US" sz="2000" dirty="0">
                <a:solidFill>
                  <a:srgbClr val="001581"/>
                </a:solidFill>
              </a:rPr>
              <a:t>垄断利润</a:t>
            </a:r>
            <a:r>
              <a:rPr lang="zh-CN" altLang="en-US" sz="2000" dirty="0"/>
              <a:t>（如阴影框所示），即价格和平均成本之间的差额乘以销售量。</a:t>
            </a:r>
            <a:endParaRPr lang="en-US" sz="2000" dirty="0"/>
          </a:p>
        </p:txBody>
      </p:sp>
      <p:sp>
        <p:nvSpPr>
          <p:cNvPr id="5" name="矩形 4"/>
          <p:cNvSpPr/>
          <p:nvPr/>
        </p:nvSpPr>
        <p:spPr>
          <a:xfrm>
            <a:off x="1432483" y="859435"/>
            <a:ext cx="7254317" cy="707886"/>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zh-CN" altLang="en-US" sz="2000" dirty="0"/>
              <a:t>垄断企业将在</a:t>
            </a:r>
            <a:r>
              <a:rPr lang="zh-CN" altLang="en-US" sz="2000" dirty="0">
                <a:solidFill>
                  <a:srgbClr val="FF0000"/>
                </a:solidFill>
              </a:rPr>
              <a:t>边际收入</a:t>
            </a:r>
            <a:r>
              <a:rPr lang="zh-CN" altLang="en-US" sz="2000" dirty="0"/>
              <a:t>（即销售额外单元的收入增加）</a:t>
            </a:r>
            <a:r>
              <a:rPr lang="zh-CN" altLang="en-US" sz="2000" dirty="0">
                <a:solidFill>
                  <a:srgbClr val="FF0000"/>
                </a:solidFill>
              </a:rPr>
              <a:t>等于边际成本</a:t>
            </a:r>
            <a:r>
              <a:rPr lang="zh-CN" altLang="en-US" sz="2000" dirty="0"/>
              <a:t>（即生产额外单元的成本）处选择实际的产出水平。</a:t>
            </a:r>
            <a:endParaRPr lang="en-US" altLang="zh-CN" sz="2000" dirty="0"/>
          </a:p>
        </p:txBody>
      </p:sp>
    </p:spTree>
    <p:extLst>
      <p:ext uri="{BB962C8B-B14F-4D97-AF65-F5344CB8AC3E}">
        <p14:creationId xmlns:p14="http://schemas.microsoft.com/office/powerpoint/2010/main" val="119205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(1 of 9)</a:t>
            </a:r>
            <a:endParaRPr lang="en-US" sz="2000" b="0" dirty="0"/>
          </a:p>
        </p:txBody>
      </p:sp>
      <p:sp>
        <p:nvSpPr>
          <p:cNvPr id="3" name="Content Placeholder 2"/>
          <p:cNvSpPr>
            <a:spLocks noGrp="1"/>
          </p:cNvSpPr>
          <p:nvPr>
            <p:ph idx="1"/>
          </p:nvPr>
        </p:nvSpPr>
        <p:spPr/>
        <p:txBody>
          <a:bodyPr/>
          <a:lstStyle/>
          <a:p>
            <a:pPr>
              <a:spcBef>
                <a:spcPts val="600"/>
              </a:spcBef>
            </a:pPr>
            <a:r>
              <a:rPr lang="zh-CN" altLang="en-US" sz="2400" b="1" dirty="0">
                <a:latin typeface="+mn-ea"/>
              </a:rPr>
              <a:t>垄断竞争（</a:t>
            </a:r>
            <a:r>
              <a:rPr lang="en-US" altLang="en-US" sz="2400" b="1" dirty="0"/>
              <a:t>Monopolistic competition</a:t>
            </a:r>
            <a:r>
              <a:rPr lang="en-US" altLang="en-US" sz="2400" dirty="0"/>
              <a:t> </a:t>
            </a:r>
            <a:r>
              <a:rPr lang="zh-CN" altLang="en-US" sz="2400" dirty="0">
                <a:latin typeface="+mn-ea"/>
              </a:rPr>
              <a:t>）是不完全竞争中的一个简单模型</a:t>
            </a:r>
            <a:endParaRPr lang="en-US" altLang="zh-CN" sz="2400" dirty="0">
              <a:latin typeface="+mn-ea"/>
            </a:endParaRPr>
          </a:p>
          <a:p>
            <a:pPr lvl="1"/>
            <a:r>
              <a:rPr lang="zh-CN" altLang="en-US" sz="2400" dirty="0">
                <a:latin typeface="仿宋" panose="02010609060101010101" pitchFamily="49" charset="-122"/>
                <a:ea typeface="仿宋" panose="02010609060101010101" pitchFamily="49" charset="-122"/>
              </a:rPr>
              <a:t>现实生活中到底有没有垄断竞争的行业呢？</a:t>
            </a:r>
          </a:p>
          <a:p>
            <a:pPr lvl="2"/>
            <a:r>
              <a:rPr lang="zh-CN" altLang="en-US" sz="2200" dirty="0">
                <a:latin typeface="仿宋" panose="02010609060101010101" pitchFamily="49" charset="-122"/>
                <a:ea typeface="仿宋" panose="02010609060101010101" pitchFamily="49" charset="-122"/>
              </a:rPr>
              <a:t>有些行业很近似（例如欧洲的汽车行业）</a:t>
            </a:r>
          </a:p>
          <a:p>
            <a:pPr lvl="2"/>
            <a:r>
              <a:rPr lang="zh-CN" altLang="en-US" sz="2200" b="1" dirty="0">
                <a:solidFill>
                  <a:srgbClr val="001581"/>
                </a:solidFill>
                <a:latin typeface="仿宋" panose="02010609060101010101" pitchFamily="49" charset="-122"/>
                <a:ea typeface="仿宋" panose="02010609060101010101" pitchFamily="49" charset="-122"/>
              </a:rPr>
              <a:t>垄断竞争模型的主要追求不是其现实性，而在于其简单性</a:t>
            </a:r>
            <a:endParaRPr lang="en-US" altLang="zh-CN" sz="2400" dirty="0">
              <a:solidFill>
                <a:srgbClr val="001581"/>
              </a:solidFill>
              <a:latin typeface="+mn-ea"/>
            </a:endParaRPr>
          </a:p>
          <a:p>
            <a:pPr marL="609600" indent="-609600">
              <a:spcBef>
                <a:spcPts val="600"/>
              </a:spcBef>
            </a:pPr>
            <a:r>
              <a:rPr lang="zh-CN" altLang="en-US" sz="2400" dirty="0">
                <a:latin typeface="+mn-ea"/>
              </a:rPr>
              <a:t>它假设市场中存在</a:t>
            </a:r>
            <a:r>
              <a:rPr lang="zh-CN" altLang="en-US" sz="2400" dirty="0">
                <a:solidFill>
                  <a:srgbClr val="FF0000"/>
                </a:solidFill>
                <a:latin typeface="+mn-ea"/>
              </a:rPr>
              <a:t>很多竞争者</a:t>
            </a:r>
            <a:r>
              <a:rPr lang="zh-CN" altLang="en-US" sz="2400" dirty="0">
                <a:latin typeface="+mn-ea"/>
              </a:rPr>
              <a:t>，并且没有竞争者可以获得很大的市场份额</a:t>
            </a:r>
            <a:endParaRPr lang="en-US" altLang="zh-CN" sz="2400" dirty="0">
              <a:latin typeface="+mn-ea"/>
            </a:endParaRPr>
          </a:p>
          <a:p>
            <a:pPr marL="609600" indent="-609600">
              <a:spcBef>
                <a:spcPts val="600"/>
              </a:spcBef>
            </a:pPr>
            <a:r>
              <a:rPr lang="zh-CN" altLang="en-US" sz="2400" dirty="0">
                <a:latin typeface="+mn-ea"/>
              </a:rPr>
              <a:t>每个厂商：</a:t>
            </a:r>
            <a:endParaRPr lang="en-US" altLang="zh-CN" sz="2400" dirty="0">
              <a:latin typeface="+mn-ea"/>
            </a:endParaRPr>
          </a:p>
          <a:p>
            <a:pPr marL="829818" lvl="2" indent="-429768">
              <a:buFont typeface="Times" pitchFamily="-1" charset="0"/>
              <a:buAutoNum type="arabicPeriod"/>
            </a:pPr>
            <a:r>
              <a:rPr lang="zh-CN" altLang="en-US" sz="2400" dirty="0">
                <a:latin typeface="+mn-ea"/>
              </a:rPr>
              <a:t>均能生产与竞争对手有</a:t>
            </a:r>
            <a:r>
              <a:rPr lang="zh-CN" altLang="en-US" sz="2400" dirty="0">
                <a:solidFill>
                  <a:srgbClr val="FF0000"/>
                </a:solidFill>
                <a:latin typeface="+mn-ea"/>
              </a:rPr>
              <a:t>差异的产品 </a:t>
            </a:r>
            <a:r>
              <a:rPr lang="en-US" altLang="en-US" sz="2400" dirty="0">
                <a:sym typeface="Wingdings" panose="05000000000000000000" pitchFamily="2" charset="2"/>
              </a:rPr>
              <a:t> </a:t>
            </a:r>
            <a:r>
              <a:rPr lang="zh-CN" altLang="en-US" sz="2400" dirty="0">
                <a:sym typeface="Wingdings" panose="05000000000000000000" pitchFamily="2" charset="2"/>
              </a:rPr>
              <a:t>他们自己产品价格的制定者</a:t>
            </a:r>
            <a:endParaRPr lang="en-US" altLang="en-US" sz="2400" dirty="0"/>
          </a:p>
          <a:p>
            <a:pPr marL="829818" lvl="2" indent="-429768">
              <a:buFont typeface="Times" pitchFamily="-1" charset="0"/>
              <a:buAutoNum type="arabicPeriod"/>
            </a:pPr>
            <a:r>
              <a:rPr lang="zh-CN" altLang="en-US" sz="2400" dirty="0">
                <a:latin typeface="+mn-ea"/>
              </a:rPr>
              <a:t>都把竞争</a:t>
            </a:r>
            <a:r>
              <a:rPr lang="zh-CN" altLang="en-US" sz="2400" dirty="0">
                <a:solidFill>
                  <a:srgbClr val="FF0000"/>
                </a:solidFill>
                <a:latin typeface="+mn-ea"/>
              </a:rPr>
              <a:t>对手的价格作为既定价格</a:t>
            </a:r>
            <a:r>
              <a:rPr lang="en-US" altLang="en-US" sz="2400" dirty="0">
                <a:solidFill>
                  <a:srgbClr val="FF0000"/>
                </a:solidFill>
              </a:rPr>
              <a:t>   </a:t>
            </a:r>
            <a:r>
              <a:rPr lang="en-US" altLang="en-US" sz="2400" dirty="0">
                <a:sym typeface="Wingdings" panose="05000000000000000000" pitchFamily="2" charset="2"/>
              </a:rPr>
              <a:t></a:t>
            </a:r>
            <a:endParaRPr lang="en-US" sz="2400" dirty="0"/>
          </a:p>
        </p:txBody>
      </p:sp>
    </p:spTree>
    <p:extLst>
      <p:ext uri="{BB962C8B-B14F-4D97-AF65-F5344CB8AC3E}">
        <p14:creationId xmlns:p14="http://schemas.microsoft.com/office/powerpoint/2010/main" val="121082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(2 of 9)</a:t>
            </a:r>
            <a:endParaRPr lang="en-US" sz="2000" b="0" dirty="0"/>
          </a:p>
        </p:txBody>
      </p:sp>
      <p:sp>
        <p:nvSpPr>
          <p:cNvPr id="3" name="Content Placeholder 2"/>
          <p:cNvSpPr>
            <a:spLocks noGrp="1"/>
          </p:cNvSpPr>
          <p:nvPr>
            <p:ph idx="1"/>
          </p:nvPr>
        </p:nvSpPr>
        <p:spPr/>
        <p:txBody>
          <a:bodyPr/>
          <a:lstStyle/>
          <a:p>
            <a:pPr>
              <a:spcBef>
                <a:spcPct val="40000"/>
              </a:spcBef>
            </a:pPr>
            <a:r>
              <a:rPr lang="zh-CN" altLang="en-US" sz="2400" dirty="0">
                <a:latin typeface="+mn-ea"/>
              </a:rPr>
              <a:t>垄断竞争行业中的一个厂商所面临的需求</a:t>
            </a:r>
            <a:r>
              <a:rPr lang="en-US" altLang="zh-CN" sz="2400" dirty="0">
                <a:latin typeface="+mn-ea"/>
              </a:rPr>
              <a:t>:</a:t>
            </a:r>
          </a:p>
          <a:p>
            <a:pPr lvl="1">
              <a:spcBef>
                <a:spcPct val="40000"/>
              </a:spcBef>
            </a:pPr>
            <a:r>
              <a:rPr lang="zh-CN" altLang="en-US" sz="2400" b="1" dirty="0">
                <a:latin typeface="华文仿宋" panose="02010600040101010101" pitchFamily="2" charset="-122"/>
                <a:ea typeface="华文仿宋" panose="02010600040101010101" pitchFamily="2" charset="-122"/>
              </a:rPr>
              <a:t>对其行业产品的需求越大和竞争对手的价格越高，该厂商的产品销售量就越大。</a:t>
            </a:r>
            <a:endParaRPr lang="en-US" altLang="zh-CN" sz="2400" b="1" dirty="0">
              <a:latin typeface="华文仿宋" panose="02010600040101010101" pitchFamily="2" charset="-122"/>
              <a:ea typeface="华文仿宋" panose="02010600040101010101" pitchFamily="2" charset="-122"/>
            </a:endParaRPr>
          </a:p>
          <a:p>
            <a:pPr lvl="1">
              <a:spcBef>
                <a:spcPct val="40000"/>
              </a:spcBef>
            </a:pPr>
            <a:r>
              <a:rPr lang="zh-CN" altLang="en-US" sz="2400" b="1" dirty="0">
                <a:latin typeface="华文仿宋" panose="02010600040101010101" pitchFamily="2" charset="-122"/>
                <a:ea typeface="华文仿宋" panose="02010600040101010101" pitchFamily="2" charset="-122"/>
              </a:rPr>
              <a:t>行业中竞争者越多，自己的价格越高，则该厂商的销售量会越少</a:t>
            </a:r>
            <a:r>
              <a:rPr lang="ja-JP" altLang="en-US" sz="2400" b="1" dirty="0">
                <a:latin typeface="华文仿宋" panose="02010600040101010101" pitchFamily="2" charset="-122"/>
                <a:ea typeface="华文仿宋" panose="02010600040101010101" pitchFamily="2" charset="-122"/>
              </a:rPr>
              <a:t>。</a:t>
            </a:r>
            <a:endParaRPr lang="en-US" altLang="ja-JP" sz="2400" b="1" dirty="0">
              <a:latin typeface="华文仿宋" panose="02010600040101010101" pitchFamily="2" charset="-122"/>
              <a:ea typeface="华文仿宋" panose="02010600040101010101" pitchFamily="2" charset="-122"/>
            </a:endParaRPr>
          </a:p>
          <a:p>
            <a:pPr>
              <a:spcBef>
                <a:spcPct val="40000"/>
              </a:spcBef>
            </a:pPr>
            <a:r>
              <a:rPr lang="zh-CN" altLang="en-US" sz="2400" dirty="0">
                <a:latin typeface="+mn-ea"/>
              </a:rPr>
              <a:t>以上特征可以由以下方程表示</a:t>
            </a:r>
            <a:r>
              <a:rPr lang="en-US" altLang="zh-CN" sz="2400" dirty="0">
                <a:latin typeface="+mn-ea"/>
              </a:rPr>
              <a:t>:</a:t>
            </a:r>
          </a:p>
          <a:p>
            <a:pPr lvl="1"/>
            <a:endParaRPr lang="en-US" altLang="ja-JP" sz="2400" dirty="0"/>
          </a:p>
        </p:txBody>
      </p:sp>
    </p:spTree>
    <p:extLst>
      <p:ext uri="{BB962C8B-B14F-4D97-AF65-F5344CB8AC3E}">
        <p14:creationId xmlns:p14="http://schemas.microsoft.com/office/powerpoint/2010/main" val="1683252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(3 of 9)</a:t>
            </a:r>
            <a:endParaRPr lang="en-US" sz="2000" b="0" dirty="0"/>
          </a:p>
        </p:txBody>
      </p:sp>
      <p:sp>
        <p:nvSpPr>
          <p:cNvPr id="3" name="Content Placeholder 2"/>
          <p:cNvSpPr>
            <a:spLocks noGrp="1"/>
          </p:cNvSpPr>
          <p:nvPr>
            <p:ph idx="1"/>
          </p:nvPr>
        </p:nvSpPr>
        <p:spPr>
          <a:xfrm>
            <a:off x="457200" y="2810987"/>
            <a:ext cx="8229600" cy="3075463"/>
          </a:xfrm>
        </p:spPr>
        <p:txBody>
          <a:bodyPr/>
          <a:lstStyle/>
          <a:p>
            <a:pPr lvl="1">
              <a:spcBef>
                <a:spcPct val="50000"/>
              </a:spcBef>
            </a:pP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r>
              <a:rPr lang="zh-CN" altLang="en-US" sz="2400" dirty="0">
                <a:latin typeface="Times New Roman" panose="02020603050405020304" pitchFamily="18" charset="0"/>
              </a:rPr>
              <a:t>：某厂商的销售量</a:t>
            </a:r>
            <a:endParaRPr lang="en-US" altLang="ja-JP" sz="2400" dirty="0">
              <a:latin typeface="Times New Roman" panose="02020603050405020304" pitchFamily="18" charset="0"/>
            </a:endParaRPr>
          </a:p>
          <a:p>
            <a:pPr lvl="1">
              <a:spcBef>
                <a:spcPct val="50000"/>
              </a:spcBef>
            </a:pPr>
            <a:r>
              <a:rPr lang="en-US" altLang="zh-CN" sz="2400" i="1" dirty="0">
                <a:latin typeface="Times New Roman" panose="02020603050405020304" pitchFamily="18" charset="0"/>
              </a:rPr>
              <a:t>S</a:t>
            </a:r>
            <a:r>
              <a:rPr lang="en-US" altLang="zh-CN" sz="2400" dirty="0">
                <a:latin typeface="Times New Roman" panose="02020603050405020304" pitchFamily="18" charset="0"/>
              </a:rPr>
              <a:t> </a:t>
            </a:r>
            <a:r>
              <a:rPr lang="zh-CN" altLang="en-US" sz="2400" dirty="0">
                <a:latin typeface="Times New Roman" panose="02020603050405020304" pitchFamily="18" charset="0"/>
              </a:rPr>
              <a:t>：行业的总销售量</a:t>
            </a:r>
            <a:endParaRPr lang="en-US" altLang="zh-CN" sz="2400" dirty="0">
              <a:latin typeface="Times New Roman" panose="02020603050405020304" pitchFamily="18" charset="0"/>
            </a:endParaRPr>
          </a:p>
          <a:p>
            <a:pPr lvl="1">
              <a:spcBef>
                <a:spcPct val="50000"/>
              </a:spcBef>
            </a:pPr>
            <a:r>
              <a:rPr lang="en-US" altLang="zh-CN" sz="2400" i="1" dirty="0">
                <a:latin typeface="Times New Roman" panose="02020603050405020304" pitchFamily="18" charset="0"/>
              </a:rPr>
              <a:t>n</a:t>
            </a:r>
            <a:r>
              <a:rPr lang="en-US" altLang="zh-CN" sz="2400" dirty="0">
                <a:latin typeface="Times New Roman" panose="02020603050405020304" pitchFamily="18" charset="0"/>
              </a:rPr>
              <a:t> </a:t>
            </a:r>
            <a:r>
              <a:rPr lang="zh-CN" altLang="en-US" sz="2400" dirty="0">
                <a:latin typeface="Times New Roman" panose="02020603050405020304" pitchFamily="18" charset="0"/>
              </a:rPr>
              <a:t>：该行业中的厂商数目</a:t>
            </a:r>
            <a:endParaRPr lang="en-US" altLang="zh-CN" sz="2400" dirty="0">
              <a:latin typeface="Times New Roman" panose="02020603050405020304" pitchFamily="18" charset="0"/>
            </a:endParaRPr>
          </a:p>
          <a:p>
            <a:pPr lvl="1">
              <a:spcBef>
                <a:spcPct val="50000"/>
              </a:spcBef>
            </a:pP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zh-CN" altLang="en-US" sz="2400" dirty="0">
                <a:latin typeface="Times New Roman" panose="02020603050405020304" pitchFamily="18" charset="0"/>
              </a:rPr>
              <a:t>：常数项，表示公司的销售量对价格变化的反应</a:t>
            </a:r>
            <a:endParaRPr lang="en-US" altLang="zh-CN" sz="2400" dirty="0">
              <a:latin typeface="Times New Roman" panose="02020603050405020304" pitchFamily="18" charset="0"/>
            </a:endParaRPr>
          </a:p>
          <a:p>
            <a:pPr lvl="1">
              <a:spcBef>
                <a:spcPct val="50000"/>
              </a:spcBef>
            </a:pPr>
            <a:r>
              <a:rPr lang="en-US" altLang="zh-CN" sz="2400" i="1" dirty="0">
                <a:latin typeface="Times New Roman" panose="02020603050405020304" pitchFamily="18" charset="0"/>
              </a:rPr>
              <a:t>P</a:t>
            </a:r>
            <a:r>
              <a:rPr lang="en-US" altLang="zh-CN" sz="2400" dirty="0">
                <a:latin typeface="Times New Roman" panose="02020603050405020304" pitchFamily="18" charset="0"/>
              </a:rPr>
              <a:t> </a:t>
            </a:r>
            <a:r>
              <a:rPr lang="zh-CN" altLang="en-US" sz="2400" dirty="0">
                <a:latin typeface="Times New Roman" panose="02020603050405020304" pitchFamily="18" charset="0"/>
              </a:rPr>
              <a:t>：该厂商产品的价格</a:t>
            </a:r>
            <a:endParaRPr lang="en-US" altLang="zh-CN" sz="2400" dirty="0">
              <a:latin typeface="Times New Roman" panose="02020603050405020304" pitchFamily="18" charset="0"/>
            </a:endParaRPr>
          </a:p>
          <a:p>
            <a:pPr lvl="1">
              <a:spcBef>
                <a:spcPct val="50000"/>
              </a:spcBef>
            </a:pPr>
            <a:r>
              <a:rPr lang="en-US" altLang="zh-CN" sz="2400" i="1" dirty="0">
                <a:latin typeface="Times New Roman" panose="02020603050405020304" pitchFamily="18" charset="0"/>
              </a:rPr>
              <a:t>P </a:t>
            </a:r>
            <a:r>
              <a:rPr lang="en-US" altLang="zh-CN" sz="2400" dirty="0">
                <a:latin typeface="Times New Roman" panose="02020603050405020304" pitchFamily="18" charset="0"/>
              </a:rPr>
              <a:t> </a:t>
            </a:r>
            <a:r>
              <a:rPr lang="zh-CN" altLang="en-US" sz="2400" dirty="0">
                <a:latin typeface="Times New Roman" panose="02020603050405020304" pitchFamily="18" charset="0"/>
              </a:rPr>
              <a:t>：竞争者的平均价格</a:t>
            </a:r>
            <a:endParaRPr lang="en-US" altLang="en-US" sz="2400" dirty="0"/>
          </a:p>
        </p:txBody>
      </p:sp>
      <p:grpSp>
        <p:nvGrpSpPr>
          <p:cNvPr id="12" name="组合 11"/>
          <p:cNvGrpSpPr/>
          <p:nvPr/>
        </p:nvGrpSpPr>
        <p:grpSpPr>
          <a:xfrm>
            <a:off x="2925762" y="1575373"/>
            <a:ext cx="3374429" cy="1042415"/>
            <a:chOff x="2925762" y="1575373"/>
            <a:chExt cx="3374429" cy="1042415"/>
          </a:xfrm>
        </p:grpSpPr>
        <p:graphicFrame>
          <p:nvGraphicFramePr>
            <p:cNvPr id="4" name="Object 3"/>
            <p:cNvGraphicFramePr>
              <a:graphicFrameLocks noChangeAspect="1"/>
            </p:cNvGraphicFramePr>
            <p:nvPr/>
          </p:nvGraphicFramePr>
          <p:xfrm>
            <a:off x="2925762" y="1575373"/>
            <a:ext cx="3374429" cy="1042415"/>
          </p:xfrm>
          <a:graphic>
            <a:graphicData uri="http://schemas.openxmlformats.org/presentationml/2006/ole">
              <mc:AlternateContent xmlns:mc="http://schemas.openxmlformats.org/markup-compatibility/2006">
                <mc:Choice xmlns:v="urn:schemas-microsoft-com:vml" Requires="v">
                  <p:oleObj spid="_x0000_s2054" name="Equation" r:id="rId4" imgW="1396800" imgH="431640" progId="">
                    <p:embed/>
                  </p:oleObj>
                </mc:Choice>
                <mc:Fallback>
                  <p:oleObj name="Equation" r:id="rId4" imgW="1396800" imgH="431640" progId="">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762" y="1575373"/>
                          <a:ext cx="3374429" cy="1042415"/>
                        </a:xfrm>
                        <a:prstGeom prst="rect">
                          <a:avLst/>
                        </a:prstGeom>
                        <a:noFill/>
                        <a:ln>
                          <a:solidFill>
                            <a:srgbClr val="FF0000"/>
                          </a:solidFill>
                        </a:ln>
                      </p:spPr>
                    </p:pic>
                  </p:oleObj>
                </mc:Fallback>
              </mc:AlternateContent>
            </a:graphicData>
          </a:graphic>
        </p:graphicFrame>
        <p:cxnSp>
          <p:nvCxnSpPr>
            <p:cNvPr id="6" name="直接连接符 5"/>
            <p:cNvCxnSpPr/>
            <p:nvPr/>
          </p:nvCxnSpPr>
          <p:spPr>
            <a:xfrm>
              <a:off x="5724128" y="1844824"/>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 name="直接连接符 6"/>
          <p:cNvCxnSpPr/>
          <p:nvPr/>
        </p:nvCxnSpPr>
        <p:spPr>
          <a:xfrm>
            <a:off x="1219200" y="5562600"/>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506741" y="538326"/>
            <a:ext cx="2654349" cy="3570208"/>
          </a:xfrm>
          <a:prstGeom prst="rect">
            <a:avLst/>
          </a:prstGeom>
          <a:solidFill>
            <a:schemeClr val="accent5">
              <a:lumMod val="20000"/>
              <a:lumOff val="80000"/>
            </a:schemeClr>
          </a:solidFill>
        </p:spPr>
        <p:txBody>
          <a:bodyPr wrap="square">
            <a:spAutoFit/>
          </a:bodyPr>
          <a:lstStyle/>
          <a:p>
            <a:pPr marL="342900" indent="-342900">
              <a:spcBef>
                <a:spcPts val="600"/>
              </a:spcBef>
              <a:buFont typeface="Arial" panose="020B0604020202020204" pitchFamily="34" charset="0"/>
              <a:buChar char="•"/>
            </a:pPr>
            <a:r>
              <a:rPr lang="zh-CN" altLang="en-US" sz="2400" dirty="0">
                <a:latin typeface="Arial Narrow" panose="020B0606020202030204" pitchFamily="34" charset="0"/>
              </a:rPr>
              <a:t>如果所有企业采用同样的价格</a:t>
            </a:r>
            <a:r>
              <a:rPr lang="en-US" altLang="zh-CN" sz="2400" dirty="0">
                <a:latin typeface="Arial Narrow" panose="020B0606020202030204" pitchFamily="34" charset="0"/>
              </a:rPr>
              <a:t>P=P, </a:t>
            </a:r>
            <a:r>
              <a:rPr lang="zh-CN" altLang="en-US" sz="2400" dirty="0">
                <a:latin typeface="Arial Narrow" panose="020B0606020202030204" pitchFamily="34" charset="0"/>
              </a:rPr>
              <a:t>每个企业都拥有同样的市场份额</a:t>
            </a:r>
            <a:r>
              <a:rPr lang="en-US" altLang="zh-CN" sz="2400" dirty="0">
                <a:latin typeface="Arial Narrow" panose="020B0606020202030204" pitchFamily="34" charset="0"/>
              </a:rPr>
              <a:t>S/</a:t>
            </a:r>
            <a:r>
              <a:rPr lang="en-US" altLang="zh-CN" sz="2400" i="1" dirty="0">
                <a:latin typeface="Arial Narrow" panose="020B0606020202030204" pitchFamily="34" charset="0"/>
              </a:rPr>
              <a:t>n</a:t>
            </a:r>
            <a:r>
              <a:rPr lang="en-US" altLang="zh-CN" sz="2400" dirty="0">
                <a:latin typeface="Arial Narrow" panose="020B0606020202030204" pitchFamily="34" charset="0"/>
              </a:rPr>
              <a:t>.</a:t>
            </a:r>
          </a:p>
          <a:p>
            <a:pPr marL="342900" indent="-342900">
              <a:spcBef>
                <a:spcPts val="600"/>
              </a:spcBef>
              <a:buFont typeface="Arial" panose="020B0604020202020204" pitchFamily="34" charset="0"/>
              <a:buChar char="•"/>
            </a:pPr>
            <a:r>
              <a:rPr lang="en-US" altLang="zh-CN" sz="2400" dirty="0">
                <a:latin typeface="Arial Narrow" panose="020B0606020202030204" pitchFamily="34" charset="0"/>
                <a:sym typeface="Wingdings" panose="05000000000000000000" pitchFamily="2" charset="2"/>
              </a:rPr>
              <a:t>P&gt;P  </a:t>
            </a:r>
            <a:r>
              <a:rPr lang="zh-CN" altLang="en-US" sz="2400" dirty="0">
                <a:latin typeface="Arial Narrow" panose="020B0606020202030204" pitchFamily="34" charset="0"/>
              </a:rPr>
              <a:t>更小的市场份额</a:t>
            </a:r>
            <a:r>
              <a:rPr lang="en-US" altLang="zh-CN" sz="2400" dirty="0">
                <a:latin typeface="Arial Narrow" panose="020B0606020202030204" pitchFamily="34" charset="0"/>
              </a:rPr>
              <a:t>, </a:t>
            </a:r>
          </a:p>
          <a:p>
            <a:pPr marL="342900" indent="-342900">
              <a:spcBef>
                <a:spcPts val="600"/>
              </a:spcBef>
              <a:buFont typeface="Arial" panose="020B0604020202020204" pitchFamily="34" charset="0"/>
              <a:buChar char="•"/>
            </a:pPr>
            <a:r>
              <a:rPr lang="en-US" altLang="zh-CN" sz="2400" dirty="0">
                <a:latin typeface="Arial Narrow" panose="020B0606020202030204" pitchFamily="34" charset="0"/>
                <a:sym typeface="Wingdings" panose="05000000000000000000" pitchFamily="2" charset="2"/>
              </a:rPr>
              <a:t>P&lt;P </a:t>
            </a:r>
            <a:r>
              <a:rPr lang="en-US" altLang="zh-CN" sz="2400" dirty="0">
                <a:latin typeface="Arial Narrow" panose="020B0606020202030204" pitchFamily="34" charset="0"/>
              </a:rPr>
              <a:t> </a:t>
            </a:r>
            <a:r>
              <a:rPr lang="zh-CN" altLang="en-US" sz="2400" dirty="0">
                <a:latin typeface="Arial Narrow" panose="020B0606020202030204" pitchFamily="34" charset="0"/>
              </a:rPr>
              <a:t>更大的市场份额</a:t>
            </a:r>
            <a:r>
              <a:rPr lang="en-US" altLang="zh-CN" sz="2400" dirty="0">
                <a:latin typeface="Arial Narrow" panose="020B0606020202030204" pitchFamily="34" charset="0"/>
              </a:rPr>
              <a:t>.</a:t>
            </a:r>
            <a:endParaRPr lang="zh-CN" altLang="en-US" sz="2400" dirty="0">
              <a:latin typeface="Arial Narrow" panose="020B0606020202030204" pitchFamily="34" charset="0"/>
            </a:endParaRPr>
          </a:p>
        </p:txBody>
      </p:sp>
      <p:cxnSp>
        <p:nvCxnSpPr>
          <p:cNvPr id="9" name="直接连接符 8"/>
          <p:cNvCxnSpPr/>
          <p:nvPr/>
        </p:nvCxnSpPr>
        <p:spPr>
          <a:xfrm>
            <a:off x="7236296" y="1340768"/>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236296" y="2492896"/>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236296" y="3284984"/>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73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(4 of 9)</a:t>
            </a:r>
            <a:endParaRPr lang="en-US" sz="2000" b="0" dirty="0"/>
          </a:p>
        </p:txBody>
      </p:sp>
      <p:sp>
        <p:nvSpPr>
          <p:cNvPr id="3" name="Content Placeholder 2"/>
          <p:cNvSpPr>
            <a:spLocks noGrp="1"/>
          </p:cNvSpPr>
          <p:nvPr>
            <p:ph idx="1"/>
          </p:nvPr>
        </p:nvSpPr>
        <p:spPr>
          <a:xfrm>
            <a:off x="457200" y="1600200"/>
            <a:ext cx="8229600" cy="2075976"/>
          </a:xfrm>
        </p:spPr>
        <p:txBody>
          <a:bodyPr/>
          <a:lstStyle/>
          <a:p>
            <a:r>
              <a:rPr lang="zh-CN" altLang="en-US" sz="2400" dirty="0">
                <a:latin typeface="Times New Roman" panose="02020603050405020304" pitchFamily="18" charset="0"/>
              </a:rPr>
              <a:t>假定厂商是</a:t>
            </a:r>
            <a:r>
              <a:rPr lang="zh-CN" altLang="en-US" sz="2400" dirty="0">
                <a:solidFill>
                  <a:srgbClr val="FF0000"/>
                </a:solidFill>
                <a:latin typeface="Times New Roman" panose="02020603050405020304" pitchFamily="18" charset="0"/>
              </a:rPr>
              <a:t>对称</a:t>
            </a:r>
            <a:r>
              <a:rPr lang="zh-CN" altLang="en-US" sz="2400" dirty="0">
                <a:latin typeface="Times New Roman" panose="02020603050405020304" pitchFamily="18" charset="0"/>
              </a:rPr>
              <a:t>的：所有厂商有相同的需求曲线和成本函数。</a:t>
            </a:r>
            <a:endParaRPr lang="en-US" altLang="zh-CN" sz="2400" dirty="0">
              <a:latin typeface="Times New Roman" panose="02020603050405020304" pitchFamily="18" charset="0"/>
            </a:endParaRPr>
          </a:p>
          <a:p>
            <a:pPr lvl="1"/>
            <a:r>
              <a:rPr lang="zh-CN" altLang="en-US" sz="2400" dirty="0">
                <a:latin typeface="Times New Roman" panose="02020603050405020304" pitchFamily="18" charset="0"/>
              </a:rPr>
              <a:t>因而所有厂商的要价相同，平分市场份额</a:t>
            </a:r>
            <a:r>
              <a:rPr lang="en-US" altLang="en-US" sz="2400" dirty="0"/>
              <a:t> </a:t>
            </a:r>
          </a:p>
          <a:p>
            <a:pPr marL="457200" lvl="1" indent="0" algn="ctr">
              <a:buNone/>
            </a:pPr>
            <a:r>
              <a:rPr lang="en-US" altLang="en-US" sz="2400" dirty="0"/>
              <a:t> </a:t>
            </a:r>
            <a:r>
              <a:rPr lang="en-US" altLang="en-US" sz="3200" dirty="0"/>
              <a:t>Q = S / n</a:t>
            </a:r>
            <a:endParaRPr lang="en-US" altLang="zh-CN" sz="3200" dirty="0"/>
          </a:p>
          <a:p>
            <a:pPr lvl="1"/>
            <a:endParaRPr lang="en-US" sz="2400" dirty="0"/>
          </a:p>
        </p:txBody>
      </p:sp>
      <p:sp>
        <p:nvSpPr>
          <p:cNvPr id="5" name="Content Placeholder 4"/>
          <p:cNvSpPr>
            <a:spLocks noGrp="1"/>
          </p:cNvSpPr>
          <p:nvPr>
            <p:ph idx="14"/>
          </p:nvPr>
        </p:nvSpPr>
        <p:spPr>
          <a:xfrm>
            <a:off x="449733" y="3912660"/>
            <a:ext cx="8451380" cy="2075976"/>
          </a:xfrm>
          <a:solidFill>
            <a:schemeClr val="bg1"/>
          </a:solidFill>
        </p:spPr>
        <p:txBody>
          <a:bodyPr/>
          <a:lstStyle/>
          <a:p>
            <a:pPr lvl="1"/>
            <a:r>
              <a:rPr lang="zh-CN" altLang="en-US" sz="2400" dirty="0">
                <a:latin typeface="Times New Roman" panose="02020603050405020304" pitchFamily="18" charset="0"/>
              </a:rPr>
              <a:t>平均成本取决于市场规模和企业数量</a:t>
            </a:r>
            <a:r>
              <a:rPr lang="en-US" altLang="en-US" sz="2400" dirty="0"/>
              <a:t>: </a:t>
            </a:r>
          </a:p>
          <a:p>
            <a:pPr marL="457200" lvl="1" indent="0" algn="ctr">
              <a:buNone/>
            </a:pPr>
            <a:r>
              <a:rPr lang="en-US" altLang="en-US" sz="2800" i="1" dirty="0"/>
              <a:t>AC =  C/Q = F/Q + c = n* F/S + c</a:t>
            </a:r>
          </a:p>
          <a:p>
            <a:pPr lvl="2">
              <a:defRPr/>
            </a:pPr>
            <a:r>
              <a:rPr lang="zh-CN" altLang="en-US" sz="2200" i="1" dirty="0">
                <a:latin typeface="Arial Narrow" panose="020B0606020202030204" pitchFamily="34" charset="0"/>
              </a:rPr>
              <a:t>厂商数量越多，单个厂商的产出减少，因而平均成本越高。</a:t>
            </a:r>
            <a:endParaRPr lang="en-US" altLang="zh-CN" sz="2200" i="1" dirty="0">
              <a:latin typeface="Arial Narrow" panose="020B0606020202030204" pitchFamily="34" charset="0"/>
            </a:endParaRPr>
          </a:p>
          <a:p>
            <a:pPr lvl="2">
              <a:defRPr/>
            </a:pPr>
            <a:r>
              <a:rPr lang="zh-CN" altLang="en-US" sz="2200" i="1" dirty="0">
                <a:latin typeface="Arial Narrow" panose="020B0606020202030204" pitchFamily="34" charset="0"/>
              </a:rPr>
              <a:t>行业的总销售量</a:t>
            </a:r>
            <a:r>
              <a:rPr lang="en-US" altLang="zh-CN" sz="2200" i="1" dirty="0">
                <a:latin typeface="Arial Narrow" panose="020B0606020202030204" pitchFamily="34" charset="0"/>
              </a:rPr>
              <a:t>S </a:t>
            </a:r>
            <a:r>
              <a:rPr lang="zh-CN" altLang="en-US" sz="2200" i="1" dirty="0">
                <a:latin typeface="Arial Narrow" panose="020B0606020202030204" pitchFamily="34" charset="0"/>
              </a:rPr>
              <a:t>增加</a:t>
            </a:r>
            <a:r>
              <a:rPr lang="en-US" altLang="zh-CN" sz="2200" i="1" dirty="0">
                <a:latin typeface="Arial Narrow" panose="020B0606020202030204" pitchFamily="34" charset="0"/>
              </a:rPr>
              <a:t>,</a:t>
            </a:r>
            <a:r>
              <a:rPr lang="zh-CN" altLang="en-US" sz="2200" i="1" dirty="0">
                <a:latin typeface="Arial Narrow" panose="020B0606020202030204" pitchFamily="34" charset="0"/>
              </a:rPr>
              <a:t>因为每个厂商生产的更多，所以平均成本下降。</a:t>
            </a:r>
            <a:endParaRPr lang="en-US" altLang="en-US" sz="2200" i="1" dirty="0">
              <a:latin typeface="Arial Narrow" panose="020B0606020202030204" pitchFamily="34" charset="0"/>
            </a:endParaRPr>
          </a:p>
        </p:txBody>
      </p:sp>
      <p:cxnSp>
        <p:nvCxnSpPr>
          <p:cNvPr id="7" name="直接箭头连接符 6"/>
          <p:cNvCxnSpPr>
            <a:cxnSpLocks/>
          </p:cNvCxnSpPr>
          <p:nvPr/>
        </p:nvCxnSpPr>
        <p:spPr>
          <a:xfrm>
            <a:off x="4260534" y="2943568"/>
            <a:ext cx="540066" cy="147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4343400"/>
            <a:ext cx="2470548" cy="461665"/>
          </a:xfrm>
          <a:prstGeom prst="rect">
            <a:avLst/>
          </a:prstGeom>
        </p:spPr>
        <p:txBody>
          <a:bodyPr wrap="none">
            <a:spAutoFit/>
          </a:bodyPr>
          <a:lstStyle/>
          <a:p>
            <a:pPr lvl="1"/>
            <a:r>
              <a:rPr lang="en-US" altLang="en-US" sz="2400" b="1" dirty="0">
                <a:solidFill>
                  <a:srgbClr val="96008F"/>
                </a:solidFill>
              </a:rPr>
              <a:t>CC curve </a:t>
            </a:r>
            <a:r>
              <a:rPr lang="en-US" altLang="en-US" sz="2400" b="1" dirty="0">
                <a:solidFill>
                  <a:srgbClr val="96008F"/>
                </a:solidFill>
                <a:sym typeface="Wingdings" panose="05000000000000000000" pitchFamily="2" charset="2"/>
              </a:rPr>
              <a:t> </a:t>
            </a:r>
            <a:endParaRPr lang="en-US" altLang="en-US" sz="2400" b="1" dirty="0">
              <a:solidFill>
                <a:srgbClr val="96008F"/>
              </a:solidFill>
            </a:endParaRPr>
          </a:p>
        </p:txBody>
      </p:sp>
    </p:spTree>
    <p:extLst>
      <p:ext uri="{BB962C8B-B14F-4D97-AF65-F5344CB8AC3E}">
        <p14:creationId xmlns:p14="http://schemas.microsoft.com/office/powerpoint/2010/main" val="12779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(6 of 9)</a:t>
            </a:r>
            <a:endParaRPr lang="en-US" sz="2000" b="0" dirty="0"/>
          </a:p>
        </p:txBody>
      </p:sp>
      <p:sp>
        <p:nvSpPr>
          <p:cNvPr id="3" name="Content Placeholder 2"/>
          <p:cNvSpPr>
            <a:spLocks noGrp="1"/>
          </p:cNvSpPr>
          <p:nvPr>
            <p:ph idx="1"/>
          </p:nvPr>
        </p:nvSpPr>
        <p:spPr>
          <a:xfrm>
            <a:off x="457200" y="1600200"/>
            <a:ext cx="8507288" cy="4997151"/>
          </a:xfrm>
        </p:spPr>
        <p:txBody>
          <a:bodyPr/>
          <a:lstStyle/>
          <a:p>
            <a:r>
              <a:rPr lang="zh-CN" altLang="en-US" sz="2400" dirty="0">
                <a:latin typeface="Times New Roman" panose="02020603050405020304" pitchFamily="18" charset="0"/>
              </a:rPr>
              <a:t>如果垄断厂商面临线性需求</a:t>
            </a:r>
            <a:r>
              <a:rPr lang="en-US" altLang="en-US" sz="2400" dirty="0"/>
              <a:t>, </a:t>
            </a:r>
          </a:p>
          <a:p>
            <a:pPr marL="0" indent="0">
              <a:buNone/>
            </a:pPr>
            <a:r>
              <a:rPr lang="en-US" altLang="en-US" sz="2400" dirty="0"/>
              <a:t>         Q = </a:t>
            </a:r>
            <a:r>
              <a:rPr lang="en-US" altLang="zh-CN" sz="2400" dirty="0"/>
              <a:t>S</a:t>
            </a:r>
            <a:r>
              <a:rPr lang="en-US" altLang="en-US" sz="2400" dirty="0"/>
              <a:t>×</a:t>
            </a:r>
            <a:r>
              <a:rPr lang="en-US" altLang="zh-CN" sz="2400" dirty="0"/>
              <a:t> [1/n – b(P-P) ] = </a:t>
            </a:r>
            <a:r>
              <a:rPr lang="en-US" altLang="en-US" sz="2400" dirty="0"/>
              <a:t> S/n + </a:t>
            </a:r>
            <a:r>
              <a:rPr lang="en-US" altLang="en-US" sz="2400" dirty="0" err="1"/>
              <a:t>S×b×P</a:t>
            </a:r>
            <a:r>
              <a:rPr lang="en-US" altLang="en-US" sz="2400" dirty="0"/>
              <a:t> - </a:t>
            </a:r>
            <a:r>
              <a:rPr lang="en-US" altLang="en-US" sz="2400" dirty="0" err="1"/>
              <a:t>S×b×P</a:t>
            </a:r>
            <a:endParaRPr lang="en-US" altLang="en-US" sz="2400" dirty="0"/>
          </a:p>
          <a:p>
            <a:pPr marL="0" indent="0">
              <a:buNone/>
            </a:pPr>
            <a:r>
              <a:rPr lang="en-US" altLang="en-US" sz="2400" dirty="0"/>
              <a:t>   </a:t>
            </a:r>
            <a:r>
              <a:rPr lang="zh-CN" altLang="en-US" sz="2000" i="1" dirty="0">
                <a:solidFill>
                  <a:srgbClr val="96008F"/>
                </a:solidFill>
                <a:latin typeface="Arial Narrow" panose="020B0606020202030204" pitchFamily="34" charset="0"/>
              </a:rPr>
              <a:t>如果每个企业都把</a:t>
            </a:r>
            <a:r>
              <a:rPr lang="en-US" altLang="en-US" sz="2000" i="1" dirty="0">
                <a:solidFill>
                  <a:srgbClr val="96008F"/>
                </a:solidFill>
                <a:latin typeface="Arial Narrow" panose="020B0606020202030204" pitchFamily="34" charset="0"/>
              </a:rPr>
              <a:t> P</a:t>
            </a:r>
            <a:r>
              <a:rPr lang="zh-CN" altLang="en-US" sz="2000" i="1" dirty="0">
                <a:solidFill>
                  <a:srgbClr val="96008F"/>
                </a:solidFill>
                <a:latin typeface="Arial Narrow" panose="020B0606020202030204" pitchFamily="34" charset="0"/>
              </a:rPr>
              <a:t>当作给定的</a:t>
            </a:r>
            <a:r>
              <a:rPr lang="en-US" altLang="en-US" sz="2000" dirty="0"/>
              <a:t> </a:t>
            </a:r>
            <a:r>
              <a:rPr lang="en-US" altLang="en-US" sz="2400" dirty="0"/>
              <a:t>= [S/n + </a:t>
            </a:r>
            <a:r>
              <a:rPr lang="en-US" altLang="en-US" sz="2400" dirty="0" err="1"/>
              <a:t>S×b×P</a:t>
            </a:r>
            <a:r>
              <a:rPr lang="en-US" altLang="en-US" sz="2400" dirty="0"/>
              <a:t>] - </a:t>
            </a:r>
            <a:r>
              <a:rPr lang="en-US" altLang="en-US" sz="2400" dirty="0" err="1"/>
              <a:t>S×b×P</a:t>
            </a:r>
            <a:endParaRPr lang="en-US" altLang="en-US" sz="2400" dirty="0"/>
          </a:p>
          <a:p>
            <a:pPr marL="0" indent="0">
              <a:buNone/>
            </a:pPr>
            <a:r>
              <a:rPr lang="en-US" altLang="en-US" sz="2400" i="1" dirty="0"/>
              <a:t>                                             = A </a:t>
            </a:r>
            <a:r>
              <a:rPr lang="en-US" altLang="en-US" sz="2400" i="1" dirty="0">
                <a:latin typeface="Arial" panose="020B0604020202020204" pitchFamily="34" charset="0"/>
                <a:cs typeface="Arial" panose="020B0604020202020204" pitchFamily="34" charset="0"/>
              </a:rPr>
              <a:t>−</a:t>
            </a:r>
            <a:r>
              <a:rPr lang="en-US" altLang="en-US" sz="2400" i="1" dirty="0"/>
              <a:t> B</a:t>
            </a:r>
            <a:r>
              <a:rPr lang="en-US" altLang="en-US" sz="2400" dirty="0"/>
              <a:t>(</a:t>
            </a:r>
            <a:r>
              <a:rPr lang="en-US" altLang="en-US" sz="2400" i="1" dirty="0"/>
              <a:t>P</a:t>
            </a:r>
            <a:r>
              <a:rPr lang="en-US" altLang="en-US" sz="2400" dirty="0"/>
              <a:t>)</a:t>
            </a:r>
            <a:r>
              <a:rPr lang="en-US" altLang="en-US" sz="2400" i="1" dirty="0"/>
              <a:t> </a:t>
            </a:r>
          </a:p>
          <a:p>
            <a:pPr lvl="1"/>
            <a:r>
              <a:rPr lang="zh-CN" altLang="en-US" sz="2400" dirty="0"/>
              <a:t>这里</a:t>
            </a:r>
            <a:r>
              <a:rPr lang="en-US" altLang="en-US" sz="2400" dirty="0"/>
              <a:t> </a:t>
            </a:r>
            <a:r>
              <a:rPr lang="en-US" altLang="en-US" sz="2400" i="1" dirty="0"/>
              <a:t>A</a:t>
            </a:r>
            <a:r>
              <a:rPr lang="en-US" altLang="en-US" sz="2400" dirty="0"/>
              <a:t> </a:t>
            </a:r>
            <a:r>
              <a:rPr lang="zh-CN" altLang="en-US" sz="2400" dirty="0"/>
              <a:t>和</a:t>
            </a:r>
            <a:r>
              <a:rPr lang="en-US" altLang="en-US" sz="2400" dirty="0"/>
              <a:t> </a:t>
            </a:r>
            <a:r>
              <a:rPr lang="en-US" altLang="en-US" sz="2400" i="1" dirty="0"/>
              <a:t>B</a:t>
            </a:r>
            <a:r>
              <a:rPr lang="en-US" altLang="en-US" sz="2400" dirty="0"/>
              <a:t> </a:t>
            </a:r>
            <a:r>
              <a:rPr lang="zh-CN" altLang="en-US" sz="2400" dirty="0"/>
              <a:t>是常数</a:t>
            </a:r>
            <a:r>
              <a:rPr lang="en-US" altLang="en-US" sz="2400" dirty="0"/>
              <a:t>.</a:t>
            </a:r>
          </a:p>
          <a:p>
            <a:r>
              <a:rPr lang="zh-CN" altLang="en-US" sz="2400" dirty="0">
                <a:latin typeface="Times New Roman" panose="02020603050405020304" pitchFamily="18" charset="0"/>
              </a:rPr>
              <a:t>当厂商最大化利润时，厂商的生产需满足边际收入等于边际成本</a:t>
            </a:r>
            <a:r>
              <a:rPr lang="en-US" altLang="en-US" sz="2400" dirty="0"/>
              <a:t>:</a:t>
            </a:r>
          </a:p>
          <a:p>
            <a:pPr marL="0" indent="0">
              <a:buNone/>
            </a:pPr>
            <a:r>
              <a:rPr lang="en-US" altLang="en-US" sz="2400" dirty="0"/>
              <a:t>                   MR = P –Q/B = P- Q/(</a:t>
            </a:r>
            <a:r>
              <a:rPr lang="en-US" altLang="en-US" sz="2400" dirty="0" err="1"/>
              <a:t>S×b</a:t>
            </a:r>
            <a:r>
              <a:rPr lang="en-US" altLang="en-US" sz="2400" dirty="0"/>
              <a:t>)  = c</a:t>
            </a:r>
          </a:p>
          <a:p>
            <a:pPr marL="0" indent="0">
              <a:buNone/>
            </a:pPr>
            <a:r>
              <a:rPr lang="en-US" altLang="en-US" sz="2400" dirty="0"/>
              <a:t>                             </a:t>
            </a:r>
            <a:r>
              <a:rPr lang="en-US" altLang="en-US" sz="2400" dirty="0">
                <a:sym typeface="Wingdings" panose="05000000000000000000" pitchFamily="2" charset="2"/>
              </a:rPr>
              <a:t>  P = c +</a:t>
            </a:r>
            <a:r>
              <a:rPr lang="en-US" altLang="en-US" sz="2400" dirty="0"/>
              <a:t> Q/(</a:t>
            </a:r>
            <a:r>
              <a:rPr lang="en-US" altLang="en-US" sz="2400" dirty="0" err="1"/>
              <a:t>S×b</a:t>
            </a:r>
            <a:r>
              <a:rPr lang="en-US" altLang="en-US" sz="2400" dirty="0"/>
              <a:t>) </a:t>
            </a:r>
          </a:p>
        </p:txBody>
      </p:sp>
      <p:grpSp>
        <p:nvGrpSpPr>
          <p:cNvPr id="5" name="组合 4"/>
          <p:cNvGrpSpPr/>
          <p:nvPr/>
        </p:nvGrpSpPr>
        <p:grpSpPr>
          <a:xfrm>
            <a:off x="6521871" y="793728"/>
            <a:ext cx="2582342" cy="772964"/>
            <a:chOff x="2925762" y="1575373"/>
            <a:chExt cx="3374429" cy="1042415"/>
          </a:xfrm>
        </p:grpSpPr>
        <p:graphicFrame>
          <p:nvGraphicFramePr>
            <p:cNvPr id="6" name="Object 3"/>
            <p:cNvGraphicFramePr>
              <a:graphicFrameLocks noChangeAspect="1"/>
            </p:cNvGraphicFramePr>
            <p:nvPr/>
          </p:nvGraphicFramePr>
          <p:xfrm>
            <a:off x="2925762" y="1575373"/>
            <a:ext cx="3374429" cy="1042415"/>
          </p:xfrm>
          <a:graphic>
            <a:graphicData uri="http://schemas.openxmlformats.org/presentationml/2006/ole">
              <mc:AlternateContent xmlns:mc="http://schemas.openxmlformats.org/markup-compatibility/2006">
                <mc:Choice xmlns:v="urn:schemas-microsoft-com:vml" Requires="v">
                  <p:oleObj spid="_x0000_s3078" name="Equation" r:id="rId3" imgW="1396800" imgH="431640" progId="">
                    <p:embed/>
                  </p:oleObj>
                </mc:Choice>
                <mc:Fallback>
                  <p:oleObj name="Equation" r:id="rId3" imgW="1396800" imgH="431640" progId="">
                    <p:embed/>
                    <p:pic>
                      <p:nvPicPr>
                        <p:cNvPr id="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762" y="1575373"/>
                          <a:ext cx="3374429" cy="1042415"/>
                        </a:xfrm>
                        <a:prstGeom prst="rect">
                          <a:avLst/>
                        </a:prstGeom>
                        <a:noFill/>
                        <a:ln>
                          <a:solidFill>
                            <a:srgbClr val="FF0000"/>
                          </a:solidFill>
                        </a:ln>
                      </p:spPr>
                    </p:pic>
                  </p:oleObj>
                </mc:Fallback>
              </mc:AlternateContent>
            </a:graphicData>
          </a:graphic>
        </p:graphicFrame>
        <p:cxnSp>
          <p:nvCxnSpPr>
            <p:cNvPr id="7" name="直接连接符 6"/>
            <p:cNvCxnSpPr/>
            <p:nvPr/>
          </p:nvCxnSpPr>
          <p:spPr>
            <a:xfrm>
              <a:off x="5724128" y="1844824"/>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p:cNvCxnSpPr/>
          <p:nvPr/>
        </p:nvCxnSpPr>
        <p:spPr>
          <a:xfrm>
            <a:off x="3635896" y="2132856"/>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084168" y="2132856"/>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84168" y="2708920"/>
            <a:ext cx="21602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21671" y="3044648"/>
            <a:ext cx="1800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677768" y="3102966"/>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755776" y="2743200"/>
            <a:ext cx="216024" cy="0"/>
          </a:xfrm>
          <a:prstGeom prst="line">
            <a:avLst/>
          </a:prstGeom>
          <a:ln w="28575">
            <a:solidFill>
              <a:srgbClr val="96008F"/>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3811735" y="3102966"/>
            <a:ext cx="3154065" cy="21139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800" dirty="0"/>
              <a:t>垄断竞争 </a:t>
            </a:r>
            <a:r>
              <a:rPr lang="en-US" altLang="en-US" sz="2000" b="0" dirty="0"/>
              <a:t>(7 of 9)</a:t>
            </a:r>
            <a:endParaRPr lang="en-US" sz="2000" b="0" dirty="0"/>
          </a:p>
        </p:txBody>
      </p:sp>
      <p:sp>
        <p:nvSpPr>
          <p:cNvPr id="3" name="Content Placeholder 2"/>
          <p:cNvSpPr>
            <a:spLocks noGrp="1"/>
          </p:cNvSpPr>
          <p:nvPr>
            <p:ph idx="1"/>
          </p:nvPr>
        </p:nvSpPr>
        <p:spPr>
          <a:xfrm>
            <a:off x="457200" y="1600200"/>
            <a:ext cx="8153400" cy="4997151"/>
          </a:xfrm>
        </p:spPr>
        <p:txBody>
          <a:bodyPr/>
          <a:lstStyle/>
          <a:p>
            <a:r>
              <a:rPr lang="en-US" altLang="en-US" sz="2800" dirty="0">
                <a:sym typeface="Wingdings" panose="05000000000000000000" pitchFamily="2" charset="2"/>
              </a:rPr>
              <a:t>P = c +</a:t>
            </a:r>
            <a:r>
              <a:rPr lang="en-US" altLang="en-US" sz="2800" dirty="0"/>
              <a:t> Q/(</a:t>
            </a:r>
            <a:r>
              <a:rPr lang="en-US" altLang="en-US" sz="2800" dirty="0" err="1"/>
              <a:t>S×b</a:t>
            </a:r>
            <a:r>
              <a:rPr lang="en-US" altLang="en-US" sz="2800" dirty="0"/>
              <a:t>) </a:t>
            </a:r>
          </a:p>
          <a:p>
            <a:r>
              <a:rPr lang="zh-CN" altLang="en-US" sz="2400" dirty="0"/>
              <a:t>如果所有公司都收取相同的价格，每个公司都会卖出数量</a:t>
            </a:r>
            <a:r>
              <a:rPr lang="en-US" altLang="zh-CN" sz="2400" dirty="0"/>
              <a:t> Q=S/n:</a:t>
            </a:r>
          </a:p>
          <a:p>
            <a:r>
              <a:rPr lang="en-US" altLang="zh-CN" sz="2400" dirty="0">
                <a:sym typeface="Wingdings" panose="05000000000000000000" pitchFamily="2" charset="2"/>
              </a:rPr>
              <a:t>  </a:t>
            </a:r>
            <a:r>
              <a:rPr lang="en-US" altLang="en-US" sz="2400" dirty="0">
                <a:sym typeface="Wingdings" panose="05000000000000000000" pitchFamily="2" charset="2"/>
              </a:rPr>
              <a:t>P = c +</a:t>
            </a:r>
            <a:r>
              <a:rPr lang="en-US" altLang="en-US" sz="2400" dirty="0"/>
              <a:t> </a:t>
            </a:r>
            <a:r>
              <a:rPr lang="en-US" altLang="zh-CN" sz="2400" dirty="0"/>
              <a:t>S</a:t>
            </a:r>
            <a:r>
              <a:rPr lang="en-US" altLang="en-US" sz="2400" dirty="0"/>
              <a:t>/[n× (</a:t>
            </a:r>
            <a:r>
              <a:rPr lang="en-US" altLang="en-US" sz="2400" dirty="0" err="1"/>
              <a:t>S×b</a:t>
            </a:r>
            <a:r>
              <a:rPr lang="en-US" altLang="en-US" sz="2400" dirty="0"/>
              <a:t>)]   </a:t>
            </a:r>
            <a:r>
              <a:rPr lang="en-US" altLang="en-US" sz="2400" dirty="0">
                <a:sym typeface="Wingdings" panose="05000000000000000000" pitchFamily="2" charset="2"/>
              </a:rPr>
              <a:t>  P </a:t>
            </a:r>
            <a:r>
              <a:rPr lang="en-US" altLang="en-US" sz="2400" dirty="0"/>
              <a:t>= c + 1/(</a:t>
            </a:r>
            <a:r>
              <a:rPr lang="en-US" altLang="en-US" sz="2400" dirty="0" err="1"/>
              <a:t>n×b</a:t>
            </a:r>
            <a:r>
              <a:rPr lang="en-US" altLang="en-US" sz="2400" dirty="0"/>
              <a:t>)</a:t>
            </a:r>
            <a:endParaRPr lang="en-US" altLang="zh-CN" sz="2400" dirty="0"/>
          </a:p>
          <a:p>
            <a:pPr lvl="1"/>
            <a:r>
              <a:rPr lang="zh-CN" altLang="en-US" sz="2400" dirty="0">
                <a:latin typeface="Arial Narrow" panose="020B0606020202030204" pitchFamily="34" charset="0"/>
              </a:rPr>
              <a:t>随着行业中公司数量 </a:t>
            </a:r>
            <a:r>
              <a:rPr lang="en-US" altLang="zh-CN" sz="2400" i="1" dirty="0">
                <a:latin typeface="Arial Narrow" panose="020B0606020202030204" pitchFamily="34" charset="0"/>
              </a:rPr>
              <a:t>n </a:t>
            </a:r>
            <a:r>
              <a:rPr lang="zh-CN" altLang="en-US" sz="2400" dirty="0">
                <a:latin typeface="Arial Narrow" panose="020B0606020202030204" pitchFamily="34" charset="0"/>
              </a:rPr>
              <a:t>的增加，由于竞争加剧，每家公司的定价也会下降</a:t>
            </a:r>
            <a:r>
              <a:rPr lang="en-US" altLang="zh-CN" sz="2400" dirty="0">
                <a:latin typeface="Arial Narrow" panose="020B0606020202030204" pitchFamily="34" charset="0"/>
              </a:rPr>
              <a:t>.</a:t>
            </a:r>
          </a:p>
          <a:p>
            <a:r>
              <a:rPr lang="en-US" altLang="zh-CN" sz="2400" dirty="0">
                <a:sym typeface="Wingdings" panose="05000000000000000000" pitchFamily="2" charset="2"/>
              </a:rPr>
              <a:t>  </a:t>
            </a:r>
            <a:r>
              <a:rPr lang="en-US" altLang="en-US" sz="2400" dirty="0">
                <a:sym typeface="Wingdings" panose="05000000000000000000" pitchFamily="2" charset="2"/>
              </a:rPr>
              <a:t>P - c </a:t>
            </a:r>
            <a:r>
              <a:rPr lang="en-US" altLang="en-US" sz="2400" dirty="0"/>
              <a:t>= 1/(</a:t>
            </a:r>
            <a:r>
              <a:rPr lang="en-US" altLang="en-US" sz="2400" dirty="0" err="1"/>
              <a:t>n×b</a:t>
            </a:r>
            <a:r>
              <a:rPr lang="en-US" altLang="en-US" sz="2400" dirty="0"/>
              <a:t>)</a:t>
            </a:r>
            <a:endParaRPr lang="en-US" altLang="zh-CN" sz="2400" dirty="0"/>
          </a:p>
          <a:p>
            <a:pPr lvl="1"/>
            <a:r>
              <a:rPr lang="zh-CN" altLang="en-US" sz="2400" dirty="0">
                <a:latin typeface="Arial Narrow" panose="020B0606020202030204" pitchFamily="34" charset="0"/>
              </a:rPr>
              <a:t>每个企业的边际成本加成</a:t>
            </a:r>
            <a:r>
              <a:rPr lang="zh-CN" altLang="en-US" sz="2400" dirty="0">
                <a:latin typeface="Times New Roman" panose="02020603050405020304" pitchFamily="18" charset="0"/>
              </a:rPr>
              <a:t>（</a:t>
            </a:r>
            <a:r>
              <a:rPr lang="en-US" altLang="ja-JP" sz="2400" dirty="0">
                <a:latin typeface="Times New Roman" panose="02020603050405020304" pitchFamily="18" charset="0"/>
              </a:rPr>
              <a:t>markup over marginal cost</a:t>
            </a:r>
            <a:r>
              <a:rPr lang="zh-CN" altLang="en-US" sz="2400" dirty="0">
                <a:latin typeface="Times New Roman" panose="02020603050405020304" pitchFamily="18" charset="0"/>
              </a:rPr>
              <a:t>，</a:t>
            </a:r>
            <a:r>
              <a:rPr lang="en-US" altLang="zh-CN" sz="2400" dirty="0">
                <a:latin typeface="Arial Narrow" panose="020B0606020202030204" pitchFamily="34" charset="0"/>
              </a:rPr>
              <a:t>P-c</a:t>
            </a:r>
            <a:r>
              <a:rPr lang="zh-CN" altLang="en-US" sz="2400" dirty="0">
                <a:latin typeface="Arial Narrow" panose="020B0606020202030204" pitchFamily="34" charset="0"/>
              </a:rPr>
              <a:t>）随着竞争企业的数量而减少。</a:t>
            </a:r>
            <a:endParaRPr lang="en-US" altLang="en-US" sz="2400" dirty="0">
              <a:latin typeface="Arial Narrow" panose="020B0606020202030204" pitchFamily="34" charset="0"/>
            </a:endParaRPr>
          </a:p>
        </p:txBody>
      </p:sp>
      <p:sp>
        <p:nvSpPr>
          <p:cNvPr id="14" name="矩形 13"/>
          <p:cNvSpPr/>
          <p:nvPr/>
        </p:nvSpPr>
        <p:spPr>
          <a:xfrm>
            <a:off x="6728379" y="3068960"/>
            <a:ext cx="1958421" cy="461665"/>
          </a:xfrm>
          <a:prstGeom prst="rect">
            <a:avLst/>
          </a:prstGeom>
        </p:spPr>
        <p:txBody>
          <a:bodyPr wrap="none">
            <a:spAutoFit/>
          </a:bodyPr>
          <a:lstStyle/>
          <a:p>
            <a:pPr lvl="1"/>
            <a:r>
              <a:rPr lang="en-US" altLang="en-US" sz="2400" b="1" dirty="0">
                <a:solidFill>
                  <a:srgbClr val="96008F"/>
                </a:solidFill>
              </a:rPr>
              <a:t>PP curve</a:t>
            </a:r>
          </a:p>
        </p:txBody>
      </p:sp>
      <p:sp>
        <p:nvSpPr>
          <p:cNvPr id="11" name="左箭头 10"/>
          <p:cNvSpPr/>
          <p:nvPr/>
        </p:nvSpPr>
        <p:spPr>
          <a:xfrm>
            <a:off x="6728379" y="3212976"/>
            <a:ext cx="507917" cy="202232"/>
          </a:xfrm>
          <a:prstGeom prst="leftArrow">
            <a:avLst/>
          </a:prstGeom>
          <a:solidFill>
            <a:srgbClr val="96008F"/>
          </a:solidFill>
          <a:ln>
            <a:solidFill>
              <a:srgbClr val="9600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20167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15372"/>
            <a:ext cx="4248472" cy="693348"/>
          </a:xfrm>
        </p:spPr>
        <p:txBody>
          <a:bodyPr/>
          <a:lstStyle/>
          <a:p>
            <a:r>
              <a:rPr lang="en-US" altLang="en-US" sz="2800" dirty="0"/>
              <a:t>Figure 8.3</a:t>
            </a:r>
            <a:br>
              <a:rPr lang="en-US" altLang="en-US" sz="2800" dirty="0"/>
            </a:br>
            <a:r>
              <a:rPr lang="zh-CN" altLang="en-US" sz="3600" dirty="0"/>
              <a:t>垄断竞争市场的均衡</a:t>
            </a:r>
            <a:endParaRPr lang="en-US" sz="2800" dirty="0"/>
          </a:p>
        </p:txBody>
      </p:sp>
      <p:pic>
        <p:nvPicPr>
          <p:cNvPr id="4" name="Picture 3" descr="The graph shows cost, C and price, P versus number of firms, n. A rising line, C C, begins at the y-axis and passes through point E. A curve, P P, falls with decreasing steepness and intersects C C at point E, with coordinates (n sub 2, P sub 2, Ay C sub 2), shown by dotted lines. Additional dotted lines from x and y-values form points of intersection as follows: (n sub 1, P sub 1) in the upper section of P P; (n sub 1, Ay C sub 1) in the lower section of C C; (n sub 3, P sub 3) in the lower portion of P P; and (n sub 3, Ay C sub 3) in the upper portion of C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29874"/>
            <a:ext cx="5868144" cy="4776396"/>
          </a:xfrm>
          <a:prstGeom prst="rect">
            <a:avLst/>
          </a:prstGeom>
        </p:spPr>
      </p:pic>
      <p:sp>
        <p:nvSpPr>
          <p:cNvPr id="3" name="Content Placeholder 2"/>
          <p:cNvSpPr>
            <a:spLocks noGrp="1"/>
          </p:cNvSpPr>
          <p:nvPr>
            <p:ph idx="1"/>
          </p:nvPr>
        </p:nvSpPr>
        <p:spPr>
          <a:xfrm>
            <a:off x="5382131" y="1056695"/>
            <a:ext cx="3582358" cy="4009954"/>
          </a:xfrm>
        </p:spPr>
        <p:txBody>
          <a:bodyPr/>
          <a:lstStyle/>
          <a:p>
            <a:r>
              <a:rPr lang="en-US" altLang="zh-CN" sz="2000" dirty="0"/>
              <a:t> </a:t>
            </a:r>
            <a:r>
              <a:rPr lang="zh-CN" altLang="en-US" sz="2000" dirty="0"/>
              <a:t>如果 </a:t>
            </a:r>
            <a:r>
              <a:rPr lang="en-US" altLang="zh-CN" sz="2000" i="1" dirty="0"/>
              <a:t>PP </a:t>
            </a:r>
            <a:r>
              <a:rPr lang="zh-CN" altLang="en-US" sz="2000" dirty="0"/>
              <a:t>曲线位于</a:t>
            </a:r>
            <a:r>
              <a:rPr lang="en-US" altLang="zh-CN" sz="2000" i="1" dirty="0"/>
              <a:t>CC</a:t>
            </a:r>
            <a:r>
              <a:rPr lang="zh-CN" altLang="en-US" sz="2000" dirty="0"/>
              <a:t>曲线上方</a:t>
            </a:r>
            <a:r>
              <a:rPr lang="en-US" altLang="zh-CN" sz="2000" dirty="0"/>
              <a:t> </a:t>
            </a:r>
            <a:r>
              <a:rPr lang="en-US" sz="2000" dirty="0">
                <a:sym typeface="Wingdings" panose="05000000000000000000" pitchFamily="2" charset="2"/>
              </a:rPr>
              <a:t></a:t>
            </a:r>
            <a:r>
              <a:rPr lang="en-US" sz="2000" dirty="0"/>
              <a:t> </a:t>
            </a:r>
            <a:r>
              <a:rPr lang="zh-CN" altLang="en-US" sz="2000" dirty="0"/>
              <a:t>价格高于平均成本</a:t>
            </a:r>
            <a:r>
              <a:rPr lang="en-US" sz="2000" dirty="0">
                <a:sym typeface="Wingdings" panose="05000000000000000000" pitchFamily="2" charset="2"/>
              </a:rPr>
              <a:t></a:t>
            </a:r>
            <a:r>
              <a:rPr lang="zh-CN" altLang="en-US" sz="2000" dirty="0">
                <a:sym typeface="Wingdings" panose="05000000000000000000" pitchFamily="2" charset="2"/>
              </a:rPr>
              <a:t>该行业将盈利，更多的公司将进入该行业</a:t>
            </a:r>
            <a:r>
              <a:rPr lang="en-US" sz="2000" dirty="0"/>
              <a:t> </a:t>
            </a:r>
            <a:r>
              <a:rPr lang="en-US" sz="2000" dirty="0">
                <a:sym typeface="Wingdings" panose="05000000000000000000" pitchFamily="2" charset="2"/>
              </a:rPr>
              <a:t> </a:t>
            </a:r>
            <a:r>
              <a:rPr lang="en-US" sz="2000" i="1" dirty="0">
                <a:sym typeface="Wingdings" panose="05000000000000000000" pitchFamily="2" charset="2"/>
              </a:rPr>
              <a:t>n ↑</a:t>
            </a:r>
            <a:r>
              <a:rPr lang="en-US" sz="2000" dirty="0">
                <a:sym typeface="Wingdings" panose="05000000000000000000" pitchFamily="2" charset="2"/>
              </a:rPr>
              <a:t>    </a:t>
            </a:r>
            <a:r>
              <a:rPr lang="en-US" altLang="zh-CN" sz="2000" dirty="0"/>
              <a:t>P</a:t>
            </a:r>
            <a:r>
              <a:rPr lang="en-US" altLang="zh-CN" sz="2000" i="1" dirty="0">
                <a:sym typeface="Wingdings" panose="05000000000000000000" pitchFamily="2" charset="2"/>
              </a:rPr>
              <a:t>↓</a:t>
            </a:r>
            <a:r>
              <a:rPr lang="en-US" altLang="zh-CN" sz="2000" dirty="0"/>
              <a:t>   AC </a:t>
            </a:r>
            <a:r>
              <a:rPr lang="en-US" altLang="zh-CN" sz="2000" i="1" dirty="0">
                <a:sym typeface="Wingdings" panose="05000000000000000000" pitchFamily="2" charset="2"/>
              </a:rPr>
              <a:t>↑</a:t>
            </a:r>
            <a:endParaRPr lang="en-US" sz="2000" dirty="0"/>
          </a:p>
          <a:p>
            <a:r>
              <a:rPr lang="zh-CN" altLang="en-US" sz="2000" dirty="0"/>
              <a:t>如果价格低于平均成本</a:t>
            </a:r>
            <a:r>
              <a:rPr lang="en-US" sz="2000" dirty="0"/>
              <a:t> </a:t>
            </a:r>
            <a:r>
              <a:rPr lang="en-US" sz="2000" dirty="0">
                <a:sym typeface="Wingdings" panose="05000000000000000000" pitchFamily="2" charset="2"/>
              </a:rPr>
              <a:t></a:t>
            </a:r>
            <a:r>
              <a:rPr lang="zh-CN" altLang="en-US" sz="2000" dirty="0"/>
              <a:t>该行业将遭受损失，企业将离开该行业</a:t>
            </a:r>
            <a:r>
              <a:rPr lang="en-US" sz="2000" dirty="0"/>
              <a:t>   </a:t>
            </a:r>
            <a:r>
              <a:rPr lang="en-US" altLang="zh-CN" sz="2000" dirty="0">
                <a:sym typeface="Wingdings" panose="05000000000000000000" pitchFamily="2" charset="2"/>
              </a:rPr>
              <a:t> </a:t>
            </a:r>
            <a:r>
              <a:rPr lang="en-US" altLang="zh-CN" sz="2000" i="1" dirty="0">
                <a:sym typeface="Wingdings" panose="05000000000000000000" pitchFamily="2" charset="2"/>
              </a:rPr>
              <a:t>n ↓</a:t>
            </a:r>
            <a:r>
              <a:rPr lang="en-US" altLang="zh-CN" sz="2000" dirty="0">
                <a:sym typeface="Wingdings" panose="05000000000000000000" pitchFamily="2" charset="2"/>
              </a:rPr>
              <a:t>    </a:t>
            </a:r>
            <a:r>
              <a:rPr lang="en-US" altLang="zh-CN" sz="2000" dirty="0"/>
              <a:t>P</a:t>
            </a:r>
            <a:r>
              <a:rPr lang="en-US" altLang="zh-CN" sz="2000" i="1" dirty="0">
                <a:sym typeface="Wingdings" panose="05000000000000000000" pitchFamily="2" charset="2"/>
              </a:rPr>
              <a:t>↑</a:t>
            </a:r>
            <a:r>
              <a:rPr lang="en-US" altLang="zh-CN" sz="2000" dirty="0"/>
              <a:t>   AC </a:t>
            </a:r>
            <a:r>
              <a:rPr lang="en-US" altLang="zh-CN" sz="2000" i="1" dirty="0">
                <a:sym typeface="Wingdings" panose="05000000000000000000" pitchFamily="2" charset="2"/>
              </a:rPr>
              <a:t>↓</a:t>
            </a:r>
            <a:r>
              <a:rPr lang="en-US" altLang="zh-CN" sz="2000" dirty="0"/>
              <a:t> </a:t>
            </a:r>
          </a:p>
          <a:p>
            <a:r>
              <a:rPr lang="en-US" sz="2000" dirty="0"/>
              <a:t> </a:t>
            </a:r>
            <a:r>
              <a:rPr lang="zh-CN" altLang="en-US" sz="2000" dirty="0"/>
              <a:t>在</a:t>
            </a:r>
            <a:r>
              <a:rPr lang="en-US" sz="2000" i="1" dirty="0"/>
              <a:t>PP </a:t>
            </a:r>
            <a:r>
              <a:rPr lang="zh-CN" altLang="en-US" sz="2000" dirty="0"/>
              <a:t>和</a:t>
            </a:r>
            <a:r>
              <a:rPr lang="en-US" sz="2000" dirty="0"/>
              <a:t> </a:t>
            </a:r>
            <a:r>
              <a:rPr lang="en-US" sz="2000" i="1" dirty="0"/>
              <a:t>CC </a:t>
            </a:r>
            <a:r>
              <a:rPr lang="zh-CN" altLang="en-US" sz="2000" dirty="0"/>
              <a:t>曲线的交点处，均衡</a:t>
            </a:r>
            <a:r>
              <a:rPr lang="zh-CN" altLang="en-US" sz="2000" i="1" dirty="0"/>
              <a:t>价格等于平均成本</a:t>
            </a:r>
            <a:r>
              <a:rPr lang="en-US" sz="2000" i="1" dirty="0"/>
              <a:t>.</a:t>
            </a:r>
            <a:endParaRPr lang="en-US" sz="2000" dirty="0"/>
          </a:p>
        </p:txBody>
      </p:sp>
      <p:sp>
        <p:nvSpPr>
          <p:cNvPr id="5" name="矩形 4"/>
          <p:cNvSpPr/>
          <p:nvPr/>
        </p:nvSpPr>
        <p:spPr>
          <a:xfrm>
            <a:off x="5889409" y="5103734"/>
            <a:ext cx="3176292" cy="132343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US" altLang="zh-CN" sz="2000" dirty="0">
                <a:latin typeface="Arial Narrow" panose="020B0606020202030204" pitchFamily="34" charset="0"/>
              </a:rPr>
              <a:t>PP curve </a:t>
            </a:r>
            <a:r>
              <a:rPr lang="en-US" altLang="zh-CN" sz="2000" dirty="0">
                <a:latin typeface="Arial Narrow" panose="020B0606020202030204" pitchFamily="34" charset="0"/>
                <a:sym typeface="Wingdings" panose="05000000000000000000" pitchFamily="2" charset="2"/>
              </a:rPr>
              <a:t></a:t>
            </a:r>
            <a:r>
              <a:rPr lang="zh-CN" altLang="en-US" sz="2000" dirty="0">
                <a:latin typeface="Arial Narrow" panose="020B0606020202030204" pitchFamily="34" charset="0"/>
                <a:sym typeface="Wingdings" panose="05000000000000000000" pitchFamily="2" charset="2"/>
              </a:rPr>
              <a:t>企业越多，竞争就越激烈，因此行业价格就越低</a:t>
            </a:r>
            <a:r>
              <a:rPr lang="en-US" altLang="zh-CN" sz="2000" dirty="0">
                <a:latin typeface="Arial Narrow" panose="020B0606020202030204" pitchFamily="34" charset="0"/>
              </a:rPr>
              <a:t>. </a:t>
            </a:r>
          </a:p>
          <a:p>
            <a:pPr marL="285750" indent="-285750">
              <a:buFont typeface="Arial" panose="020B0604020202020204" pitchFamily="34" charset="0"/>
              <a:buChar char="•"/>
            </a:pPr>
            <a:endParaRPr lang="en-US" altLang="zh-CN" sz="2000" i="1" dirty="0">
              <a:latin typeface="Arial Narrow" panose="020B0606020202030204" pitchFamily="34" charset="0"/>
            </a:endParaRPr>
          </a:p>
        </p:txBody>
      </p:sp>
      <p:sp>
        <p:nvSpPr>
          <p:cNvPr id="6" name="矩形 5"/>
          <p:cNvSpPr/>
          <p:nvPr/>
        </p:nvSpPr>
        <p:spPr>
          <a:xfrm>
            <a:off x="1259632" y="1347667"/>
            <a:ext cx="3240360" cy="1323439"/>
          </a:xfrm>
          <a:prstGeom prst="rect">
            <a:avLst/>
          </a:prstGeom>
        </p:spPr>
        <p:txBody>
          <a:bodyPr wrap="square">
            <a:spAutoFit/>
          </a:bodyPr>
          <a:lstStyle/>
          <a:p>
            <a:pPr marL="285750" indent="-285750">
              <a:buFont typeface="Arial" panose="020B0604020202020204" pitchFamily="34" charset="0"/>
              <a:buChar char="•"/>
            </a:pPr>
            <a:r>
              <a:rPr lang="en-US" altLang="zh-CN" sz="2000" dirty="0">
                <a:latin typeface="Arial Narrow" panose="020B0606020202030204" pitchFamily="34" charset="0"/>
              </a:rPr>
              <a:t>CC curve </a:t>
            </a:r>
            <a:r>
              <a:rPr lang="en-US" altLang="zh-CN" sz="2000" dirty="0">
                <a:latin typeface="Arial Narrow" panose="020B0606020202030204" pitchFamily="34" charset="0"/>
                <a:sym typeface="Wingdings" panose="05000000000000000000" pitchFamily="2" charset="2"/>
              </a:rPr>
              <a:t></a:t>
            </a:r>
            <a:r>
              <a:rPr lang="zh-CN" altLang="en-US" sz="2000" dirty="0">
                <a:latin typeface="Arial Narrow" panose="020B0606020202030204" pitchFamily="34" charset="0"/>
                <a:sym typeface="Wingdings" panose="05000000000000000000" pitchFamily="2" charset="2"/>
              </a:rPr>
              <a:t>公司越多，每家公司的销售额就越少，因此行业的平均成本就越高</a:t>
            </a:r>
            <a:r>
              <a:rPr lang="en-US" altLang="zh-CN" sz="2000" dirty="0">
                <a:latin typeface="Arial Narrow" panose="020B0606020202030204" pitchFamily="34" charset="0"/>
              </a:rPr>
              <a:t>. </a:t>
            </a:r>
            <a:endParaRPr lang="en-US" altLang="zh-CN" sz="2000" i="1" dirty="0">
              <a:latin typeface="Arial Narrow" panose="020B0606020202030204" pitchFamily="34" charset="0"/>
            </a:endParaRPr>
          </a:p>
        </p:txBody>
      </p:sp>
      <p:cxnSp>
        <p:nvCxnSpPr>
          <p:cNvPr id="8" name="直接连接符 7"/>
          <p:cNvCxnSpPr/>
          <p:nvPr/>
        </p:nvCxnSpPr>
        <p:spPr>
          <a:xfrm>
            <a:off x="1547664" y="3148995"/>
            <a:ext cx="0" cy="3088317"/>
          </a:xfrm>
          <a:prstGeom prst="line">
            <a:avLst/>
          </a:prstGeom>
          <a:ln w="28575">
            <a:solidFill>
              <a:srgbClr val="001581"/>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83568" y="3148995"/>
            <a:ext cx="864096" cy="0"/>
          </a:xfrm>
          <a:prstGeom prst="line">
            <a:avLst/>
          </a:prstGeom>
          <a:ln w="28575">
            <a:solidFill>
              <a:srgbClr val="00158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3568" y="4797152"/>
            <a:ext cx="864096" cy="0"/>
          </a:xfrm>
          <a:prstGeom prst="line">
            <a:avLst/>
          </a:prstGeom>
          <a:ln w="28575">
            <a:solidFill>
              <a:srgbClr val="001581"/>
            </a:solidFill>
            <a:prstDash val="dash"/>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932040" y="6101323"/>
            <a:ext cx="1080120" cy="7566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14" name="椭圆 13"/>
          <p:cNvSpPr/>
          <p:nvPr/>
        </p:nvSpPr>
        <p:spPr>
          <a:xfrm>
            <a:off x="215516" y="1701724"/>
            <a:ext cx="1188132" cy="7566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cxnSp>
        <p:nvCxnSpPr>
          <p:cNvPr id="15" name="直接连接符 14"/>
          <p:cNvCxnSpPr/>
          <p:nvPr/>
        </p:nvCxnSpPr>
        <p:spPr>
          <a:xfrm>
            <a:off x="4499992" y="2924944"/>
            <a:ext cx="0" cy="3304341"/>
          </a:xfrm>
          <a:prstGeom prst="line">
            <a:avLst/>
          </a:prstGeom>
          <a:ln w="28575">
            <a:solidFill>
              <a:srgbClr val="96008F"/>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83568" y="2924944"/>
            <a:ext cx="3816424" cy="0"/>
          </a:xfrm>
          <a:prstGeom prst="line">
            <a:avLst/>
          </a:prstGeom>
          <a:ln w="28575">
            <a:solidFill>
              <a:srgbClr val="96008F"/>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83568" y="5085184"/>
            <a:ext cx="3816424" cy="0"/>
          </a:xfrm>
          <a:prstGeom prst="line">
            <a:avLst/>
          </a:prstGeom>
          <a:ln w="28575">
            <a:solidFill>
              <a:srgbClr val="96008F"/>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83568" y="3148995"/>
            <a:ext cx="864096" cy="1648157"/>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22" name="矩形 21"/>
          <p:cNvSpPr/>
          <p:nvPr/>
        </p:nvSpPr>
        <p:spPr>
          <a:xfrm>
            <a:off x="678954" y="2924943"/>
            <a:ext cx="3821462" cy="215233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cxnSp>
        <p:nvCxnSpPr>
          <p:cNvPr id="23" name="直接箭头连接符 22"/>
          <p:cNvCxnSpPr>
            <a:cxnSpLocks/>
          </p:cNvCxnSpPr>
          <p:nvPr/>
        </p:nvCxnSpPr>
        <p:spPr>
          <a:xfrm flipH="1">
            <a:off x="2576339" y="3933056"/>
            <a:ext cx="2788173" cy="3442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2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3" grpId="0" animBg="1"/>
      <p:bldP spid="14" grpId="0" animBg="1"/>
      <p:bldP spid="21" grpId="0" animBg="1"/>
      <p:bldP spid="21" grpId="1" animBg="1"/>
      <p:bldP spid="22" grpId="0" animBg="1"/>
      <p:bldP spid="22"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5372"/>
            <a:ext cx="8229600" cy="621640"/>
          </a:xfrm>
        </p:spPr>
        <p:txBody>
          <a:bodyPr/>
          <a:lstStyle/>
          <a:p>
            <a:r>
              <a:rPr lang="en-US" altLang="zh-CN" dirty="0"/>
              <a:t>      </a:t>
            </a:r>
            <a:r>
              <a:rPr lang="zh-CN" altLang="en-US" dirty="0"/>
              <a:t>行业水平</a:t>
            </a:r>
            <a:r>
              <a:rPr lang="en-US" altLang="zh-CN" dirty="0"/>
              <a:t>                            </a:t>
            </a:r>
            <a:r>
              <a:rPr lang="zh-CN" altLang="en-US" dirty="0"/>
              <a:t>企业水平</a:t>
            </a:r>
          </a:p>
        </p:txBody>
      </p:sp>
      <p:sp>
        <p:nvSpPr>
          <p:cNvPr id="3" name="内容占位符 2"/>
          <p:cNvSpPr>
            <a:spLocks noGrp="1"/>
          </p:cNvSpPr>
          <p:nvPr>
            <p:ph idx="1"/>
          </p:nvPr>
        </p:nvSpPr>
        <p:spPr/>
        <p:txBody>
          <a:bodyPr/>
          <a:lstStyle/>
          <a:p>
            <a:endParaRPr lang="zh-CN" altLang="en-US"/>
          </a:p>
        </p:txBody>
      </p:sp>
      <p:sp>
        <p:nvSpPr>
          <p:cNvPr id="5" name="矩形 4"/>
          <p:cNvSpPr/>
          <p:nvPr/>
        </p:nvSpPr>
        <p:spPr>
          <a:xfrm>
            <a:off x="27484" y="5342740"/>
            <a:ext cx="5082862" cy="400110"/>
          </a:xfrm>
          <a:prstGeom prst="rect">
            <a:avLst/>
          </a:prstGeom>
        </p:spPr>
        <p:txBody>
          <a:bodyPr wrap="square">
            <a:spAutoFit/>
          </a:bodyPr>
          <a:lstStyle/>
          <a:p>
            <a:pPr>
              <a:spcBef>
                <a:spcPct val="0"/>
              </a:spcBef>
            </a:pPr>
            <a:r>
              <a:rPr lang="en-US" altLang="en-US" sz="2000" b="1" dirty="0">
                <a:solidFill>
                  <a:srgbClr val="007FA3"/>
                </a:solidFill>
                <a:latin typeface="Times New Roman" panose="02020603050405020304" pitchFamily="18" charset="0"/>
                <a:ea typeface="+mj-ea"/>
                <a:cs typeface="Times New Roman" panose="02020603050405020304" pitchFamily="18" charset="0"/>
              </a:rPr>
              <a:t>Figure 8.3 </a:t>
            </a:r>
            <a:r>
              <a:rPr lang="zh-CN" altLang="en-US" sz="2000" b="1" dirty="0">
                <a:solidFill>
                  <a:srgbClr val="007FA3"/>
                </a:solidFill>
                <a:latin typeface="Times New Roman" panose="02020603050405020304" pitchFamily="18" charset="0"/>
                <a:ea typeface="+mj-ea"/>
                <a:cs typeface="Times New Roman" panose="02020603050405020304" pitchFamily="18" charset="0"/>
              </a:rPr>
              <a:t>垄断竞争市场的均衡</a:t>
            </a:r>
          </a:p>
        </p:txBody>
      </p:sp>
      <p:sp>
        <p:nvSpPr>
          <p:cNvPr id="6" name="Title 1"/>
          <p:cNvSpPr txBox="1">
            <a:spLocks/>
          </p:cNvSpPr>
          <p:nvPr/>
        </p:nvSpPr>
        <p:spPr>
          <a:xfrm>
            <a:off x="5332490" y="5050352"/>
            <a:ext cx="3784026" cy="646331"/>
          </a:xfrm>
          <a:prstGeom prst="rect">
            <a:avLst/>
          </a:prstGeom>
          <a:noFill/>
        </p:spPr>
        <p:txBody>
          <a:bodyPr vert="horz" lIns="0" tIns="0" rIns="0" bIns="0" rtlCol="0" anchor="b">
            <a:noAutofit/>
          </a:bodyPr>
          <a:lst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a:lstStyle>
          <a:p>
            <a:r>
              <a:rPr lang="en-US" altLang="en-US" sz="2000" dirty="0"/>
              <a:t>Figure 8.1 </a:t>
            </a:r>
            <a:r>
              <a:rPr lang="zh-CN" altLang="en-US" sz="2000" dirty="0"/>
              <a:t>垄断定价与生产决策</a:t>
            </a:r>
            <a:endParaRPr lang="en-US" sz="2000" dirty="0"/>
          </a:p>
        </p:txBody>
      </p:sp>
      <p:pic>
        <p:nvPicPr>
          <p:cNvPr id="7" name="Picture 3" descr="The graph shows cost, C and price, P versus number of firms, n. A rising line, C C, begins at the y-axis and passes through point E. A curve, P P, falls with decreasing steepness and intersects C C at point E, with coordinates (n sub 2, P sub 2, Ay C sub 2), shown by dotted lines. Additional dotted lines from x and y-values form points of intersection as follows: (n sub 1, P sub 1) in the upper section of P P; (n sub 1, Ay C sub 1) in the lower section of C C; (n sub 3, P sub 3) in the lower portion of P P; and (n sub 3, Ay C sub 3) in the upper portion of C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440" y="1034424"/>
            <a:ext cx="4712237" cy="3957344"/>
          </a:xfrm>
          <a:prstGeom prst="rect">
            <a:avLst/>
          </a:prstGeom>
        </p:spPr>
      </p:pic>
      <p:pic>
        <p:nvPicPr>
          <p:cNvPr id="8" name="Picture 3" descr="The graph of production decisions in a monopoly plots cost, C and price, P versus quantity, Q. The Ay C curve falls with decreasing steepness above a horizontal M C curve. The D curve is a falling line crossing both the Ay C and M C curves. The M R curve is line to the left of the D curve that falls more steeply through the Ay C and M R curves. A point is plotted at the intersection of the M C and M R curves, where x = Q sub M. A dashed vertical line from x = Q sub M crosses the Ay C curve at y = Ay C, and ends at a point on the D curve where y = P sub M. Dotted horizontal lines between the y-axis and the D and Ay C curve form a rectangular, shaded area, with the upper side at y = P sub M and the lower side at y = Ay 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550" y="985838"/>
            <a:ext cx="4085010" cy="3947657"/>
          </a:xfrm>
          <a:prstGeom prst="rect">
            <a:avLst/>
          </a:prstGeom>
        </p:spPr>
      </p:pic>
      <p:cxnSp>
        <p:nvCxnSpPr>
          <p:cNvPr id="10" name="直接连接符 9"/>
          <p:cNvCxnSpPr/>
          <p:nvPr/>
        </p:nvCxnSpPr>
        <p:spPr>
          <a:xfrm>
            <a:off x="683568" y="2996952"/>
            <a:ext cx="8003232" cy="1"/>
          </a:xfrm>
          <a:prstGeom prst="line">
            <a:avLst/>
          </a:prstGeom>
          <a:ln w="28575">
            <a:solidFill>
              <a:srgbClr val="96008F"/>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699792" y="2643764"/>
            <a:ext cx="1152128" cy="369332"/>
          </a:xfrm>
          <a:prstGeom prst="rect">
            <a:avLst/>
          </a:prstGeom>
        </p:spPr>
        <p:txBody>
          <a:bodyPr wrap="square">
            <a:spAutoFit/>
          </a:bodyPr>
          <a:lstStyle/>
          <a:p>
            <a:r>
              <a:rPr lang="en-US" altLang="en-US" b="1" dirty="0">
                <a:solidFill>
                  <a:srgbClr val="96008F"/>
                </a:solidFill>
                <a:latin typeface="Times New Roman" panose="02020603050405020304" pitchFamily="18" charset="0"/>
                <a:cs typeface="Times New Roman" panose="02020603050405020304" pitchFamily="18" charset="0"/>
              </a:rPr>
              <a:t>P=AC</a:t>
            </a:r>
            <a:endParaRPr lang="zh-CN" altLang="en-US" dirty="0">
              <a:solidFill>
                <a:srgbClr val="96008F"/>
              </a:solidFill>
            </a:endParaRPr>
          </a:p>
        </p:txBody>
      </p:sp>
      <p:sp>
        <p:nvSpPr>
          <p:cNvPr id="17" name="矩形 16"/>
          <p:cNvSpPr/>
          <p:nvPr/>
        </p:nvSpPr>
        <p:spPr>
          <a:xfrm>
            <a:off x="7436034" y="2661276"/>
            <a:ext cx="1152128" cy="369332"/>
          </a:xfrm>
          <a:prstGeom prst="rect">
            <a:avLst/>
          </a:prstGeom>
        </p:spPr>
        <p:txBody>
          <a:bodyPr wrap="square">
            <a:spAutoFit/>
          </a:bodyPr>
          <a:lstStyle/>
          <a:p>
            <a:r>
              <a:rPr lang="en-US" altLang="en-US" b="1" dirty="0">
                <a:solidFill>
                  <a:srgbClr val="96008F"/>
                </a:solidFill>
                <a:latin typeface="Times New Roman" panose="02020603050405020304" pitchFamily="18" charset="0"/>
                <a:cs typeface="Times New Roman" panose="02020603050405020304" pitchFamily="18" charset="0"/>
              </a:rPr>
              <a:t>P=AC</a:t>
            </a:r>
            <a:endParaRPr lang="zh-CN" altLang="en-US" dirty="0">
              <a:solidFill>
                <a:srgbClr val="96008F"/>
              </a:solidFill>
            </a:endParaRPr>
          </a:p>
        </p:txBody>
      </p:sp>
      <p:sp>
        <p:nvSpPr>
          <p:cNvPr id="18" name="矩形 17"/>
          <p:cNvSpPr/>
          <p:nvPr/>
        </p:nvSpPr>
        <p:spPr>
          <a:xfrm>
            <a:off x="7480406" y="1955127"/>
            <a:ext cx="1536154" cy="307777"/>
          </a:xfrm>
          <a:prstGeom prst="rect">
            <a:avLst/>
          </a:prstGeom>
          <a:solidFill>
            <a:schemeClr val="bg1"/>
          </a:solidFill>
        </p:spPr>
        <p:txBody>
          <a:bodyPr wrap="square">
            <a:spAutoFit/>
          </a:bodyPr>
          <a:lstStyle/>
          <a:p>
            <a:r>
              <a:rPr lang="zh-CN" altLang="en-US" sz="1400" dirty="0">
                <a:solidFill>
                  <a:srgbClr val="96008F"/>
                </a:solidFill>
              </a:rPr>
              <a:t>不再有垄断利润</a:t>
            </a:r>
          </a:p>
        </p:txBody>
      </p:sp>
      <p:cxnSp>
        <p:nvCxnSpPr>
          <p:cNvPr id="20" name="直接箭头连接符 19"/>
          <p:cNvCxnSpPr>
            <a:stCxn id="18" idx="1"/>
          </p:cNvCxnSpPr>
          <p:nvPr/>
        </p:nvCxnSpPr>
        <p:spPr>
          <a:xfrm flipH="1">
            <a:off x="7407594" y="2109016"/>
            <a:ext cx="72812" cy="834870"/>
          </a:xfrm>
          <a:prstGeom prst="straightConnector1">
            <a:avLst/>
          </a:prstGeom>
          <a:ln w="28575">
            <a:solidFill>
              <a:srgbClr val="96008F"/>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21481" y="5823576"/>
            <a:ext cx="8501038" cy="523220"/>
          </a:xfrm>
          <a:prstGeom prst="rect">
            <a:avLst/>
          </a:prstGeom>
          <a:solidFill>
            <a:schemeClr val="bg1"/>
          </a:solidFill>
        </p:spPr>
        <p:txBody>
          <a:bodyPr wrap="square">
            <a:spAutoFit/>
          </a:bodyPr>
          <a:lstStyle/>
          <a:p>
            <a:pPr marL="171450" indent="-171450">
              <a:buFont typeface="Arial" panose="020B0604020202020204" pitchFamily="34" charset="0"/>
              <a:buChar char="•"/>
            </a:pPr>
            <a:endParaRPr lang="zh-CN" altLang="en-US" sz="1000" b="1" dirty="0">
              <a:solidFill>
                <a:srgbClr val="000000"/>
              </a:solidFill>
              <a:latin typeface="Arial" panose="020B0604020202020204" pitchFamily="34" charset="0"/>
            </a:endParaRPr>
          </a:p>
          <a:p>
            <a:pPr marL="285750" indent="-285750">
              <a:buFont typeface="Arial" panose="020B0604020202020204" pitchFamily="34" charset="0"/>
              <a:buChar char="•"/>
            </a:pPr>
            <a:r>
              <a:rPr lang="zh-CN" altLang="en-US" b="1" dirty="0">
                <a:solidFill>
                  <a:srgbClr val="000000"/>
                </a:solidFill>
                <a:latin typeface="Arial" panose="020B0604020202020204" pitchFamily="34" charset="0"/>
              </a:rPr>
              <a:t>在这个行业中的长期均衡时，企业没有进入或退出该行业的动机</a:t>
            </a:r>
            <a:endParaRPr lang="en-US" altLang="zh-CN"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260501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animBg="1"/>
      <p:bldP spid="2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55CCC5-BE44-F7A2-8502-33FD1E749488}"/>
              </a:ext>
            </a:extLst>
          </p:cNvPr>
          <p:cNvSpPr>
            <a:spLocks noGrp="1"/>
          </p:cNvSpPr>
          <p:nvPr>
            <p:ph type="title"/>
          </p:nvPr>
        </p:nvSpPr>
        <p:spPr/>
        <p:txBody>
          <a:bodyPr/>
          <a:lstStyle/>
          <a:p>
            <a:r>
              <a:rPr lang="zh-CN" altLang="en-US" dirty="0"/>
              <a:t>垄断竞争模型的局限性</a:t>
            </a:r>
          </a:p>
        </p:txBody>
      </p:sp>
      <p:sp>
        <p:nvSpPr>
          <p:cNvPr id="3" name="内容占位符 2">
            <a:extLst>
              <a:ext uri="{FF2B5EF4-FFF2-40B4-BE49-F238E27FC236}">
                <a16:creationId xmlns:a16="http://schemas.microsoft.com/office/drawing/2014/main" id="{465C46B5-FC16-8D67-F79E-207ECF356823}"/>
              </a:ext>
            </a:extLst>
          </p:cNvPr>
          <p:cNvSpPr>
            <a:spLocks noGrp="1"/>
          </p:cNvSpPr>
          <p:nvPr>
            <p:ph idx="1"/>
          </p:nvPr>
        </p:nvSpPr>
        <p:spPr>
          <a:xfrm>
            <a:off x="457200" y="1600201"/>
            <a:ext cx="8229600" cy="4267200"/>
          </a:xfrm>
        </p:spPr>
        <p:txBody>
          <a:bodyPr/>
          <a:lstStyle/>
          <a:p>
            <a:r>
              <a:rPr lang="zh-CN" altLang="en-US" sz="2400" dirty="0"/>
              <a:t>一般而言，垄断竞争中还存在着另外两种行为，但却被垄断竞争模型的假设所排除：</a:t>
            </a:r>
          </a:p>
          <a:p>
            <a:pPr marL="457200" indent="-457200">
              <a:buFont typeface="+mj-lt"/>
              <a:buAutoNum type="arabicPeriod"/>
            </a:pPr>
            <a:r>
              <a:rPr lang="zh-CN" altLang="en-US" sz="2400" dirty="0"/>
              <a:t>勾结行为</a:t>
            </a:r>
          </a:p>
          <a:p>
            <a:pPr lvl="1"/>
            <a:r>
              <a:rPr lang="zh-CN" altLang="en-US" sz="2200" dirty="0">
                <a:latin typeface="仿宋" panose="02010609060101010101" pitchFamily="49" charset="-122"/>
                <a:ea typeface="仿宋" panose="02010609060101010101" pitchFamily="49" charset="-122"/>
              </a:rPr>
              <a:t>以牺牲消费者的利益为代价，可以提高所有厂商的利润。</a:t>
            </a:r>
            <a:endParaRPr lang="en-US" altLang="zh-CN" sz="2200" dirty="0">
              <a:latin typeface="仿宋" panose="02010609060101010101" pitchFamily="49" charset="-122"/>
              <a:ea typeface="仿宋" panose="02010609060101010101" pitchFamily="49" charset="-122"/>
            </a:endParaRPr>
          </a:p>
          <a:p>
            <a:pPr lvl="1"/>
            <a:r>
              <a:rPr lang="zh-CN" altLang="en-US" sz="2200" dirty="0">
                <a:latin typeface="仿宋" panose="02010609060101010101" pitchFamily="49" charset="-122"/>
                <a:ea typeface="仿宋" panose="02010609060101010101" pitchFamily="49" charset="-122"/>
              </a:rPr>
              <a:t>可以通过公开的协议，也可以通过心照不宣的合作来进行。</a:t>
            </a:r>
          </a:p>
          <a:p>
            <a:pPr marL="457200" indent="-457200">
              <a:buFont typeface="+mj-lt"/>
              <a:buAutoNum type="arabicPeriod"/>
            </a:pPr>
            <a:r>
              <a:rPr lang="zh-CN" altLang="en-US" sz="2400" dirty="0"/>
              <a:t>战略行为</a:t>
            </a:r>
          </a:p>
          <a:p>
            <a:pPr lvl="1"/>
            <a:r>
              <a:rPr lang="zh-CN" altLang="en-US" sz="2200" dirty="0">
                <a:latin typeface="仿宋" panose="02010609060101010101" pitchFamily="49" charset="-122"/>
                <a:ea typeface="仿宋" panose="02010609060101010101" pitchFamily="49" charset="-122"/>
              </a:rPr>
              <a:t>即干些表面上降低利润水平，实际上排斥竞争者的行为。</a:t>
            </a:r>
          </a:p>
          <a:p>
            <a:pPr lvl="1"/>
            <a:r>
              <a:rPr lang="zh-CN" altLang="en-US" sz="2200" dirty="0">
                <a:latin typeface="仿宋" panose="02010609060101010101" pitchFamily="49" charset="-122"/>
                <a:ea typeface="仿宋" panose="02010609060101010101" pitchFamily="49" charset="-122"/>
              </a:rPr>
              <a:t>防止潜在对手进入该行业。</a:t>
            </a:r>
          </a:p>
        </p:txBody>
      </p:sp>
    </p:spTree>
    <p:extLst>
      <p:ext uri="{BB962C8B-B14F-4D97-AF65-F5344CB8AC3E}">
        <p14:creationId xmlns:p14="http://schemas.microsoft.com/office/powerpoint/2010/main" val="345265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6A2BF633-1A13-2D5F-F2F1-AF6D79E8134A}"/>
              </a:ext>
            </a:extLst>
          </p:cNvPr>
          <p:cNvSpPr>
            <a:spLocks noGrp="1"/>
          </p:cNvSpPr>
          <p:nvPr>
            <p:ph type="title"/>
          </p:nvPr>
        </p:nvSpPr>
        <p:spPr>
          <a:xfrm>
            <a:off x="522176" y="76200"/>
            <a:ext cx="8621823" cy="609600"/>
          </a:xfrm>
        </p:spPr>
        <p:txBody>
          <a:bodyPr/>
          <a:lstStyle/>
          <a:p>
            <a:r>
              <a:rPr lang="zh-CN" altLang="en-US" sz="2400" dirty="0"/>
              <a:t>表</a:t>
            </a:r>
            <a:r>
              <a:rPr lang="en-US" altLang="en-US" sz="2400" dirty="0"/>
              <a:t> 7.1 </a:t>
            </a:r>
            <a:r>
              <a:rPr lang="zh-CN" altLang="en-US" sz="2400" dirty="0"/>
              <a:t>某一假想行业的投入产出关系</a:t>
            </a:r>
            <a:endParaRPr lang="en-IN" sz="2400" b="0" dirty="0"/>
          </a:p>
        </p:txBody>
      </p:sp>
      <p:graphicFrame>
        <p:nvGraphicFramePr>
          <p:cNvPr id="4" name="Content Placeholder 3"/>
          <p:cNvGraphicFramePr>
            <a:graphicFrameLocks noGrp="1"/>
          </p:cNvGraphicFramePr>
          <p:nvPr>
            <p:ph idx="1"/>
          </p:nvPr>
        </p:nvGraphicFramePr>
        <p:xfrm>
          <a:off x="515644" y="1823720"/>
          <a:ext cx="8001000" cy="2595880"/>
        </p:xfrm>
        <a:graphic>
          <a:graphicData uri="http://schemas.openxmlformats.org/drawingml/2006/table">
            <a:tbl>
              <a:tblPr firstRow="1">
                <a:tableStyleId>{3B4B98B0-60AC-42C2-AFA5-B58CD77FA1E5}</a:tableStyleId>
              </a:tblPr>
              <a:tblGrid>
                <a:gridCol w="1778000">
                  <a:extLst>
                    <a:ext uri="{9D8B030D-6E8A-4147-A177-3AD203B41FA5}">
                      <a16:colId xmlns:a16="http://schemas.microsoft.com/office/drawing/2014/main" val="20000"/>
                    </a:ext>
                  </a:extLst>
                </a:gridCol>
                <a:gridCol w="2963333">
                  <a:extLst>
                    <a:ext uri="{9D8B030D-6E8A-4147-A177-3AD203B41FA5}">
                      <a16:colId xmlns:a16="http://schemas.microsoft.com/office/drawing/2014/main" val="20001"/>
                    </a:ext>
                  </a:extLst>
                </a:gridCol>
                <a:gridCol w="3259667">
                  <a:extLst>
                    <a:ext uri="{9D8B030D-6E8A-4147-A177-3AD203B41FA5}">
                      <a16:colId xmlns:a16="http://schemas.microsoft.com/office/drawing/2014/main" val="20002"/>
                    </a:ext>
                  </a:extLst>
                </a:gridCol>
              </a:tblGrid>
              <a:tr h="370840">
                <a:tc>
                  <a:txBody>
                    <a:bodyPr/>
                    <a:lstStyle/>
                    <a:p>
                      <a:pPr algn="ctr"/>
                      <a:r>
                        <a:rPr lang="en-US" dirty="0"/>
                        <a:t>Output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Total Labor Input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Average Labor Input</a:t>
                      </a:r>
                    </a:p>
                  </a:txBody>
                  <a:tcP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dirty="0"/>
                        <a:t>  5</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a:r>
                        <a:rPr lang="en-US" dirty="0"/>
                        <a:t>10</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l"/>
                      <a:r>
                        <a:rPr lang="en-US" dirty="0"/>
                        <a:t>          2</a:t>
                      </a: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a:t>10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15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1.5</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a:t>15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20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1.333333</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dirty="0"/>
                        <a:t>20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25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1.25</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dirty="0"/>
                        <a:t>25</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ctr"/>
                      <a:r>
                        <a:rPr lang="en-US" dirty="0"/>
                        <a:t>30</a:t>
                      </a: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gn="l"/>
                      <a:r>
                        <a:rPr lang="en-US" dirty="0"/>
                        <a:t>          1.2</a:t>
                      </a:r>
                    </a:p>
                  </a:txBody>
                  <a:tcP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US" dirty="0"/>
                        <a:t>30</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35</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dirty="0"/>
                        <a:t>          1.16667</a:t>
                      </a: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
        <p:nvSpPr>
          <p:cNvPr id="3" name="矩形 2"/>
          <p:cNvSpPr/>
          <p:nvPr/>
        </p:nvSpPr>
        <p:spPr>
          <a:xfrm>
            <a:off x="188399" y="839261"/>
            <a:ext cx="8803201" cy="769441"/>
          </a:xfrm>
          <a:prstGeom prst="rect">
            <a:avLst/>
          </a:prstGeom>
        </p:spPr>
        <p:txBody>
          <a:bodyPr wrap="square">
            <a:spAutoFit/>
          </a:bodyPr>
          <a:lstStyle/>
          <a:p>
            <a:pPr marL="342900" indent="-342900">
              <a:buFont typeface="Arial" panose="020B0604020202020204" pitchFamily="34" charset="0"/>
              <a:buChar char="•"/>
            </a:pPr>
            <a:r>
              <a:rPr lang="zh-CN" altLang="en-US" sz="2200" dirty="0">
                <a:solidFill>
                  <a:srgbClr val="99008C"/>
                </a:solidFill>
              </a:rPr>
              <a:t>现在假设两个不同的小部件（</a:t>
            </a:r>
            <a:r>
              <a:rPr lang="en-US" altLang="zh-CN" sz="2200" dirty="0">
                <a:solidFill>
                  <a:srgbClr val="99008C"/>
                </a:solidFill>
              </a:rPr>
              <a:t>A</a:t>
            </a:r>
            <a:r>
              <a:rPr lang="zh-CN" altLang="en-US" sz="2200" dirty="0">
                <a:solidFill>
                  <a:srgbClr val="99008C"/>
                </a:solidFill>
              </a:rPr>
              <a:t>和</a:t>
            </a:r>
            <a:r>
              <a:rPr lang="en-US" altLang="zh-CN" sz="2200" dirty="0">
                <a:solidFill>
                  <a:srgbClr val="99008C"/>
                </a:solidFill>
              </a:rPr>
              <a:t>B</a:t>
            </a:r>
            <a:r>
              <a:rPr lang="zh-CN" altLang="en-US" sz="2200" dirty="0">
                <a:solidFill>
                  <a:srgbClr val="99008C"/>
                </a:solidFill>
              </a:rPr>
              <a:t>）具有相同的投入产出表，它们都能在本国和外国生产的。</a:t>
            </a:r>
            <a:endParaRPr lang="en-US" altLang="en-US" sz="2200" dirty="0">
              <a:solidFill>
                <a:srgbClr val="99008C"/>
              </a:solidFill>
            </a:endParaRPr>
          </a:p>
        </p:txBody>
      </p:sp>
      <p:sp>
        <p:nvSpPr>
          <p:cNvPr id="5" name="右弧形箭头 4"/>
          <p:cNvSpPr/>
          <p:nvPr/>
        </p:nvSpPr>
        <p:spPr>
          <a:xfrm>
            <a:off x="3962400" y="2808292"/>
            <a:ext cx="228600" cy="1077907"/>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
        <p:nvSpPr>
          <p:cNvPr id="6" name="右弧形箭头 5"/>
          <p:cNvSpPr/>
          <p:nvPr/>
        </p:nvSpPr>
        <p:spPr>
          <a:xfrm>
            <a:off x="1600200" y="2764916"/>
            <a:ext cx="228600" cy="1197483"/>
          </a:xfrm>
          <a:prstGeom prst="curved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solidFill>
                <a:schemeClr val="tx1"/>
              </a:solidFill>
            </a:endParaRPr>
          </a:p>
        </p:txBody>
      </p:sp>
      <p:sp>
        <p:nvSpPr>
          <p:cNvPr id="7" name="矩形 6"/>
          <p:cNvSpPr/>
          <p:nvPr/>
        </p:nvSpPr>
        <p:spPr>
          <a:xfrm>
            <a:off x="48723" y="4573062"/>
            <a:ext cx="9095277" cy="707886"/>
          </a:xfrm>
          <a:prstGeom prst="rect">
            <a:avLst/>
          </a:prstGeom>
        </p:spPr>
        <p:txBody>
          <a:bodyPr wrap="square">
            <a:spAutoFit/>
          </a:bodyPr>
          <a:lstStyle/>
          <a:p>
            <a:pPr marL="800100" lvl="1" indent="-342900">
              <a:buFont typeface="Arial" panose="020B0604020202020204" pitchFamily="34" charset="0"/>
              <a:buChar char="•"/>
            </a:pPr>
            <a:r>
              <a:rPr lang="en-US" altLang="en-US" sz="2000" dirty="0"/>
              <a:t>A</a:t>
            </a:r>
            <a:r>
              <a:rPr lang="zh-CN" altLang="en-US" sz="2000" dirty="0"/>
              <a:t>的产量</a:t>
            </a:r>
            <a:r>
              <a:rPr lang="en-US" altLang="en-US" sz="2000" dirty="0"/>
              <a:t> = 10, B</a:t>
            </a:r>
            <a:r>
              <a:rPr lang="zh-CN" altLang="en-US" sz="2000" dirty="0"/>
              <a:t>的产量</a:t>
            </a:r>
            <a:r>
              <a:rPr lang="en-US" altLang="en-US" sz="2000" dirty="0"/>
              <a:t> = 10</a:t>
            </a:r>
          </a:p>
          <a:p>
            <a:pPr marL="800100" lvl="1" indent="-342900">
              <a:buFont typeface="Arial" panose="020B0604020202020204" pitchFamily="34" charset="0"/>
              <a:buChar char="•"/>
            </a:pPr>
            <a:r>
              <a:rPr lang="en-US" altLang="en-US" sz="2000" dirty="0">
                <a:solidFill>
                  <a:srgbClr val="99008C"/>
                </a:solidFill>
                <a:sym typeface="Wingdings" panose="05000000000000000000" pitchFamily="2" charset="2"/>
              </a:rPr>
              <a:t> </a:t>
            </a:r>
            <a:r>
              <a:rPr lang="en-US" altLang="en-US" sz="2000" dirty="0">
                <a:solidFill>
                  <a:srgbClr val="99008C"/>
                </a:solidFill>
              </a:rPr>
              <a:t>A</a:t>
            </a:r>
            <a:r>
              <a:rPr lang="zh-CN" altLang="en-US" sz="2000" dirty="0">
                <a:solidFill>
                  <a:srgbClr val="99008C"/>
                </a:solidFill>
              </a:rPr>
              <a:t>的世界产量</a:t>
            </a:r>
            <a:r>
              <a:rPr lang="en-US" altLang="zh-CN" sz="2000" dirty="0">
                <a:solidFill>
                  <a:srgbClr val="99008C"/>
                </a:solidFill>
              </a:rPr>
              <a:t>(</a:t>
            </a:r>
            <a:r>
              <a:rPr lang="zh-CN" altLang="en-US" sz="2000" dirty="0">
                <a:solidFill>
                  <a:srgbClr val="99008C"/>
                </a:solidFill>
              </a:rPr>
              <a:t>本国</a:t>
            </a:r>
            <a:r>
              <a:rPr lang="en-US" altLang="zh-CN" sz="2000" dirty="0">
                <a:solidFill>
                  <a:srgbClr val="99008C"/>
                </a:solidFill>
              </a:rPr>
              <a:t>+</a:t>
            </a:r>
            <a:r>
              <a:rPr lang="zh-CN" altLang="en-US" sz="2000" dirty="0">
                <a:solidFill>
                  <a:srgbClr val="99008C"/>
                </a:solidFill>
              </a:rPr>
              <a:t>外国</a:t>
            </a:r>
            <a:r>
              <a:rPr lang="en-US" altLang="zh-CN" sz="2000" dirty="0">
                <a:solidFill>
                  <a:srgbClr val="99008C"/>
                </a:solidFill>
              </a:rPr>
              <a:t>)</a:t>
            </a:r>
            <a:r>
              <a:rPr lang="en-US" altLang="en-US" sz="2000" dirty="0">
                <a:solidFill>
                  <a:srgbClr val="99008C"/>
                </a:solidFill>
              </a:rPr>
              <a:t> = 20,    B</a:t>
            </a:r>
            <a:r>
              <a:rPr lang="zh-CN" altLang="en-US" sz="2000" dirty="0">
                <a:solidFill>
                  <a:srgbClr val="99008C"/>
                </a:solidFill>
              </a:rPr>
              <a:t>的世界产量</a:t>
            </a:r>
            <a:r>
              <a:rPr lang="en-US" altLang="zh-CN" sz="2000" dirty="0">
                <a:solidFill>
                  <a:srgbClr val="99008C"/>
                </a:solidFill>
              </a:rPr>
              <a:t>(</a:t>
            </a:r>
            <a:r>
              <a:rPr lang="zh-CN" altLang="en-US" sz="2000" dirty="0">
                <a:solidFill>
                  <a:srgbClr val="99008C"/>
                </a:solidFill>
              </a:rPr>
              <a:t>本国</a:t>
            </a:r>
            <a:r>
              <a:rPr lang="en-US" altLang="zh-CN" sz="2000" dirty="0">
                <a:solidFill>
                  <a:srgbClr val="99008C"/>
                </a:solidFill>
              </a:rPr>
              <a:t>+</a:t>
            </a:r>
            <a:r>
              <a:rPr lang="zh-CN" altLang="en-US" sz="2000" dirty="0">
                <a:solidFill>
                  <a:srgbClr val="99008C"/>
                </a:solidFill>
              </a:rPr>
              <a:t>外国</a:t>
            </a:r>
            <a:r>
              <a:rPr lang="en-US" altLang="zh-CN" sz="2000" dirty="0">
                <a:solidFill>
                  <a:srgbClr val="99008C"/>
                </a:solidFill>
              </a:rPr>
              <a:t>)</a:t>
            </a:r>
            <a:r>
              <a:rPr lang="en-US" altLang="en-US" sz="2000" dirty="0">
                <a:solidFill>
                  <a:srgbClr val="99008C"/>
                </a:solidFill>
              </a:rPr>
              <a:t> = 20 </a:t>
            </a:r>
          </a:p>
        </p:txBody>
      </p:sp>
      <p:sp>
        <p:nvSpPr>
          <p:cNvPr id="9" name="矩形 8"/>
          <p:cNvSpPr/>
          <p:nvPr/>
        </p:nvSpPr>
        <p:spPr>
          <a:xfrm>
            <a:off x="517503" y="5357019"/>
            <a:ext cx="8169297" cy="1323439"/>
          </a:xfrm>
          <a:prstGeom prst="rect">
            <a:avLst/>
          </a:prstGeom>
          <a:solidFill>
            <a:schemeClr val="bg1"/>
          </a:solidFill>
        </p:spPr>
        <p:txBody>
          <a:bodyPr wrap="square">
            <a:spAutoFit/>
          </a:bodyPr>
          <a:lstStyle/>
          <a:p>
            <a:pPr marL="342900" indent="-342900">
              <a:buFont typeface="Arial" panose="020B0604020202020204" pitchFamily="34" charset="0"/>
              <a:buChar char="•"/>
            </a:pPr>
            <a:r>
              <a:rPr lang="zh-CN" altLang="en-US" sz="2000" dirty="0"/>
              <a:t>如果将</a:t>
            </a:r>
            <a:r>
              <a:rPr lang="en-US" altLang="zh-CN" sz="2000" b="1" dirty="0">
                <a:solidFill>
                  <a:srgbClr val="0070C0"/>
                </a:solidFill>
              </a:rPr>
              <a:t>A</a:t>
            </a:r>
            <a:r>
              <a:rPr lang="zh-CN" altLang="en-US" sz="2000" b="1" dirty="0">
                <a:solidFill>
                  <a:srgbClr val="0070C0"/>
                </a:solidFill>
              </a:rPr>
              <a:t>的生产集中于本国，</a:t>
            </a:r>
            <a:r>
              <a:rPr lang="en-US" altLang="zh-CN" sz="2000" b="1" dirty="0">
                <a:solidFill>
                  <a:srgbClr val="0070C0"/>
                </a:solidFill>
              </a:rPr>
              <a:t>B</a:t>
            </a:r>
            <a:r>
              <a:rPr lang="zh-CN" altLang="en-US" sz="2000" b="1" dirty="0">
                <a:solidFill>
                  <a:srgbClr val="0070C0"/>
                </a:solidFill>
              </a:rPr>
              <a:t>的生产集中于外国</a:t>
            </a:r>
            <a:endParaRPr lang="en-US" altLang="en-US" sz="2000" b="1" dirty="0">
              <a:solidFill>
                <a:srgbClr val="0070C0"/>
              </a:solidFill>
            </a:endParaRPr>
          </a:p>
          <a:p>
            <a:pPr marL="342900" indent="-342900">
              <a:buFont typeface="Arial" panose="020B0604020202020204" pitchFamily="34" charset="0"/>
              <a:buChar char="•"/>
            </a:pPr>
            <a:r>
              <a:rPr lang="en-US" altLang="en-US" sz="2000" dirty="0">
                <a:sym typeface="Wingdings" panose="05000000000000000000" pitchFamily="2" charset="2"/>
              </a:rPr>
              <a:t></a:t>
            </a:r>
            <a:r>
              <a:rPr lang="zh-CN" altLang="en-US" sz="2000" dirty="0">
                <a:sym typeface="Wingdings" panose="05000000000000000000" pitchFamily="2" charset="2"/>
              </a:rPr>
              <a:t>本国使用</a:t>
            </a:r>
            <a:r>
              <a:rPr lang="en-US" altLang="en-US" sz="2000" dirty="0">
                <a:sym typeface="Wingdings" panose="05000000000000000000" pitchFamily="2" charset="2"/>
              </a:rPr>
              <a:t>30</a:t>
            </a:r>
            <a:r>
              <a:rPr lang="zh-CN" altLang="en-US" sz="2000" dirty="0">
                <a:sym typeface="Wingdings" panose="05000000000000000000" pitchFamily="2" charset="2"/>
              </a:rPr>
              <a:t>单位劳动生产产品</a:t>
            </a:r>
            <a:r>
              <a:rPr lang="en-US" altLang="en-US" sz="2000" dirty="0">
                <a:sym typeface="Wingdings" panose="05000000000000000000" pitchFamily="2" charset="2"/>
              </a:rPr>
              <a:t> A </a:t>
            </a:r>
            <a:r>
              <a:rPr lang="en-US" altLang="zh-CN" sz="2000" dirty="0">
                <a:solidFill>
                  <a:srgbClr val="FF0000"/>
                </a:solidFill>
              </a:rPr>
              <a:t>A</a:t>
            </a:r>
            <a:r>
              <a:rPr lang="zh-CN" altLang="en-US" sz="2000" dirty="0">
                <a:solidFill>
                  <a:srgbClr val="FF0000"/>
                </a:solidFill>
              </a:rPr>
              <a:t>的世界产量</a:t>
            </a:r>
            <a:r>
              <a:rPr lang="en-US" altLang="zh-CN" sz="2000" dirty="0">
                <a:solidFill>
                  <a:srgbClr val="FF0000"/>
                </a:solidFill>
              </a:rPr>
              <a:t>(</a:t>
            </a:r>
            <a:r>
              <a:rPr lang="zh-CN" altLang="en-US" sz="2000" dirty="0">
                <a:solidFill>
                  <a:srgbClr val="FF0000"/>
                </a:solidFill>
              </a:rPr>
              <a:t>本国</a:t>
            </a:r>
            <a:r>
              <a:rPr lang="en-US" altLang="zh-CN" sz="2000" dirty="0">
                <a:solidFill>
                  <a:srgbClr val="FF0000"/>
                </a:solidFill>
              </a:rPr>
              <a:t>)</a:t>
            </a:r>
            <a:r>
              <a:rPr lang="zh-CN" altLang="en-US" sz="2000" dirty="0">
                <a:solidFill>
                  <a:srgbClr val="FF0000"/>
                </a:solidFill>
              </a:rPr>
              <a:t> </a:t>
            </a:r>
            <a:r>
              <a:rPr lang="en-US" altLang="en-US" sz="2000" dirty="0">
                <a:solidFill>
                  <a:srgbClr val="FF0000"/>
                </a:solidFill>
              </a:rPr>
              <a:t>= 25</a:t>
            </a:r>
          </a:p>
          <a:p>
            <a:pPr marL="342900" indent="-342900">
              <a:buFont typeface="Arial" panose="020B0604020202020204" pitchFamily="34" charset="0"/>
              <a:buChar char="•"/>
            </a:pPr>
            <a:r>
              <a:rPr lang="en-US" altLang="en-US" sz="2000" dirty="0">
                <a:sym typeface="Wingdings" panose="05000000000000000000" pitchFamily="2" charset="2"/>
              </a:rPr>
              <a:t></a:t>
            </a:r>
            <a:r>
              <a:rPr lang="zh-CN" altLang="en-US" sz="2000" dirty="0">
                <a:sym typeface="Wingdings" panose="05000000000000000000" pitchFamily="2" charset="2"/>
              </a:rPr>
              <a:t>外国使用</a:t>
            </a:r>
            <a:r>
              <a:rPr lang="en-US" altLang="en-US" sz="2000" dirty="0">
                <a:sym typeface="Wingdings" panose="05000000000000000000" pitchFamily="2" charset="2"/>
              </a:rPr>
              <a:t>30</a:t>
            </a:r>
            <a:r>
              <a:rPr lang="zh-CN" altLang="en-US" sz="2000" dirty="0">
                <a:sym typeface="Wingdings" panose="05000000000000000000" pitchFamily="2" charset="2"/>
              </a:rPr>
              <a:t>单位劳动生产产品</a:t>
            </a:r>
            <a:r>
              <a:rPr lang="en-US" altLang="en-US" sz="2000" dirty="0">
                <a:sym typeface="Wingdings" panose="05000000000000000000" pitchFamily="2" charset="2"/>
              </a:rPr>
              <a:t> B </a:t>
            </a:r>
            <a:r>
              <a:rPr lang="en-US" altLang="en-US" sz="2000" dirty="0">
                <a:solidFill>
                  <a:srgbClr val="FF0000"/>
                </a:solidFill>
              </a:rPr>
              <a:t>B</a:t>
            </a:r>
            <a:r>
              <a:rPr lang="zh-CN" altLang="en-US" sz="2000" dirty="0">
                <a:solidFill>
                  <a:srgbClr val="FF0000"/>
                </a:solidFill>
              </a:rPr>
              <a:t>的世界产量</a:t>
            </a:r>
            <a:r>
              <a:rPr lang="en-US" altLang="zh-CN" sz="2000" dirty="0">
                <a:solidFill>
                  <a:srgbClr val="FF0000"/>
                </a:solidFill>
              </a:rPr>
              <a:t>(</a:t>
            </a:r>
            <a:r>
              <a:rPr lang="zh-CN" altLang="en-US" sz="2000" dirty="0">
                <a:solidFill>
                  <a:srgbClr val="FF0000"/>
                </a:solidFill>
              </a:rPr>
              <a:t>外国</a:t>
            </a:r>
            <a:r>
              <a:rPr lang="en-US" altLang="zh-CN" sz="2000" dirty="0">
                <a:solidFill>
                  <a:srgbClr val="FF0000"/>
                </a:solidFill>
              </a:rPr>
              <a:t>)</a:t>
            </a:r>
            <a:r>
              <a:rPr lang="en-US" altLang="en-US" sz="2000" dirty="0">
                <a:solidFill>
                  <a:srgbClr val="FF0000"/>
                </a:solidFill>
              </a:rPr>
              <a:t> = 25</a:t>
            </a:r>
          </a:p>
          <a:p>
            <a:pPr marL="342900" indent="-342900">
              <a:buFont typeface="Arial" panose="020B0604020202020204" pitchFamily="34" charset="0"/>
              <a:buChar char="•"/>
            </a:pPr>
            <a:r>
              <a:rPr lang="zh-CN" altLang="en-US" sz="2000" dirty="0"/>
              <a:t>如果两国消费者想要像以前一样消费这两种商品时</a:t>
            </a:r>
            <a:r>
              <a:rPr lang="en-US" altLang="zh-CN" sz="2000" dirty="0">
                <a:sym typeface="Wingdings" panose="05000000000000000000" pitchFamily="2" charset="2"/>
              </a:rPr>
              <a:t> </a:t>
            </a:r>
            <a:r>
              <a:rPr lang="zh-CN" altLang="en-US" sz="2000" dirty="0"/>
              <a:t>贸易</a:t>
            </a:r>
            <a:r>
              <a:rPr lang="en-US" altLang="zh-CN" sz="2000" dirty="0">
                <a:sym typeface="Wingdings" panose="05000000000000000000" pitchFamily="2" charset="2"/>
              </a:rPr>
              <a:t>…</a:t>
            </a:r>
            <a:endParaRPr lang="en-US" altLang="zh-CN" sz="2000" dirty="0"/>
          </a:p>
        </p:txBody>
      </p:sp>
      <p:cxnSp>
        <p:nvCxnSpPr>
          <p:cNvPr id="11" name="直接连接符 10"/>
          <p:cNvCxnSpPr/>
          <p:nvPr/>
        </p:nvCxnSpPr>
        <p:spPr>
          <a:xfrm>
            <a:off x="685800" y="2895600"/>
            <a:ext cx="74676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798778" y="1226105"/>
            <a:ext cx="2199641" cy="400110"/>
          </a:xfrm>
          <a:prstGeom prst="rect">
            <a:avLst/>
          </a:prstGeom>
        </p:spPr>
        <p:txBody>
          <a:bodyPr wrap="none">
            <a:spAutoFit/>
          </a:bodyPr>
          <a:lstStyle/>
          <a:p>
            <a:pPr lvl="1"/>
            <a:r>
              <a:rPr lang="zh-CN" altLang="en-US" sz="2000" u="sng" dirty="0">
                <a:solidFill>
                  <a:srgbClr val="C00000"/>
                </a:solidFill>
              </a:rPr>
              <a:t>（完全一样）</a:t>
            </a:r>
            <a:endParaRPr lang="en-US" altLang="en-US" sz="2000" u="sng" dirty="0">
              <a:solidFill>
                <a:srgbClr val="C00000"/>
              </a:solidFill>
            </a:endParaRPr>
          </a:p>
        </p:txBody>
      </p:sp>
      <p:sp>
        <p:nvSpPr>
          <p:cNvPr id="14" name="矩形 13"/>
          <p:cNvSpPr/>
          <p:nvPr/>
        </p:nvSpPr>
        <p:spPr>
          <a:xfrm>
            <a:off x="1245062" y="2244245"/>
            <a:ext cx="2717338" cy="646331"/>
          </a:xfrm>
          <a:prstGeom prst="rect">
            <a:avLst/>
          </a:prstGeom>
        </p:spPr>
        <p:txBody>
          <a:bodyPr wrap="square">
            <a:spAutoFit/>
          </a:bodyPr>
          <a:lstStyle/>
          <a:p>
            <a:pPr lvl="1"/>
            <a:r>
              <a:rPr lang="zh-CN" altLang="en-US" dirty="0">
                <a:solidFill>
                  <a:srgbClr val="C00000"/>
                </a:solidFill>
              </a:rPr>
              <a:t>都使用</a:t>
            </a:r>
            <a:r>
              <a:rPr lang="en-US" altLang="en-US" dirty="0">
                <a:solidFill>
                  <a:srgbClr val="C00000"/>
                </a:solidFill>
              </a:rPr>
              <a:t>15</a:t>
            </a:r>
            <a:r>
              <a:rPr lang="zh-CN" altLang="en-US" dirty="0">
                <a:solidFill>
                  <a:srgbClr val="C00000"/>
                </a:solidFill>
              </a:rPr>
              <a:t>单位劳动来生产产品</a:t>
            </a:r>
            <a:r>
              <a:rPr lang="en-US" altLang="zh-CN" dirty="0">
                <a:solidFill>
                  <a:srgbClr val="C00000"/>
                </a:solidFill>
              </a:rPr>
              <a:t>A</a:t>
            </a:r>
            <a:r>
              <a:rPr lang="zh-CN" altLang="en-US" dirty="0">
                <a:solidFill>
                  <a:srgbClr val="C00000"/>
                </a:solidFill>
              </a:rPr>
              <a:t>和</a:t>
            </a:r>
            <a:r>
              <a:rPr lang="en-US" altLang="zh-CN" dirty="0">
                <a:solidFill>
                  <a:srgbClr val="C00000"/>
                </a:solidFill>
              </a:rPr>
              <a:t>B</a:t>
            </a:r>
            <a:endParaRPr lang="en-US" altLang="en-US" dirty="0">
              <a:solidFill>
                <a:srgbClr val="C00000"/>
              </a:solidFill>
            </a:endParaRPr>
          </a:p>
        </p:txBody>
      </p:sp>
      <p:cxnSp>
        <p:nvCxnSpPr>
          <p:cNvPr id="16" name="直接连接符 15"/>
          <p:cNvCxnSpPr/>
          <p:nvPr/>
        </p:nvCxnSpPr>
        <p:spPr>
          <a:xfrm>
            <a:off x="685800" y="3962399"/>
            <a:ext cx="74676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28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12" grpId="0"/>
      <p:bldP spid="1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A48DE-6738-9E52-F3CE-765A6CBB8AF5}"/>
              </a:ext>
            </a:extLst>
          </p:cNvPr>
          <p:cNvSpPr>
            <a:spLocks noGrp="1"/>
          </p:cNvSpPr>
          <p:nvPr>
            <p:ph type="title"/>
          </p:nvPr>
        </p:nvSpPr>
        <p:spPr>
          <a:xfrm>
            <a:off x="762000" y="655320"/>
            <a:ext cx="7848600" cy="1097280"/>
          </a:xfrm>
        </p:spPr>
        <p:txBody>
          <a:bodyPr/>
          <a:lstStyle/>
          <a:p>
            <a:r>
              <a:rPr lang="zh-CN" altLang="en-US" sz="3600" dirty="0"/>
              <a:t>垄断竞争与贸易模型可以被用于解释</a:t>
            </a:r>
            <a:br>
              <a:rPr lang="en-US" altLang="zh-CN" sz="3600" dirty="0"/>
            </a:br>
            <a:r>
              <a:rPr lang="zh-CN" altLang="en-US" sz="3600" dirty="0"/>
              <a:t>贸易是如何导致：</a:t>
            </a:r>
          </a:p>
        </p:txBody>
      </p:sp>
      <p:sp>
        <p:nvSpPr>
          <p:cNvPr id="3" name="内容占位符 2">
            <a:extLst>
              <a:ext uri="{FF2B5EF4-FFF2-40B4-BE49-F238E27FC236}">
                <a16:creationId xmlns:a16="http://schemas.microsoft.com/office/drawing/2014/main" id="{6D385709-DABB-4C01-66E4-26DAFB355E0E}"/>
              </a:ext>
            </a:extLst>
          </p:cNvPr>
          <p:cNvSpPr>
            <a:spLocks noGrp="1"/>
          </p:cNvSpPr>
          <p:nvPr>
            <p:ph idx="1"/>
          </p:nvPr>
        </p:nvSpPr>
        <p:spPr>
          <a:xfrm>
            <a:off x="1219200" y="2057401"/>
            <a:ext cx="7467600" cy="3352800"/>
          </a:xfrm>
        </p:spPr>
        <p:txBody>
          <a:bodyPr/>
          <a:lstStyle/>
          <a:p>
            <a:r>
              <a:rPr lang="zh-CN" altLang="en-US" sz="2400" dirty="0"/>
              <a:t>扩大的市场规模</a:t>
            </a:r>
          </a:p>
          <a:p>
            <a:pPr marL="256032" lvl="1" indent="-256032">
              <a:spcBef>
                <a:spcPts val="1500"/>
              </a:spcBef>
              <a:buSzPct val="100000"/>
              <a:buFont typeface="Arial" panose="020B0604020202020204" pitchFamily="34" charset="0"/>
              <a:buChar char="•"/>
            </a:pPr>
            <a:r>
              <a:rPr lang="zh-CN" altLang="en-US" sz="2400" dirty="0"/>
              <a:t>一体化市场中的双方获利</a:t>
            </a:r>
          </a:p>
          <a:p>
            <a:pPr marL="256032" lvl="1" indent="-256032">
              <a:spcBef>
                <a:spcPts val="1500"/>
              </a:spcBef>
              <a:buSzPct val="100000"/>
              <a:buFont typeface="Arial" panose="020B0604020202020204" pitchFamily="34" charset="0"/>
              <a:buChar char="•"/>
            </a:pPr>
            <a:r>
              <a:rPr lang="zh-CN" altLang="en-US" sz="2400" dirty="0"/>
              <a:t>规模经济 </a:t>
            </a:r>
          </a:p>
          <a:p>
            <a:pPr marL="256032" lvl="1" indent="-256032">
              <a:spcBef>
                <a:spcPts val="1500"/>
              </a:spcBef>
              <a:buSzPct val="100000"/>
              <a:buFont typeface="Arial" panose="020B0604020202020204" pitchFamily="34" charset="0"/>
              <a:buChar char="•"/>
            </a:pPr>
            <a:r>
              <a:rPr lang="zh-CN" altLang="en-US" sz="2400" dirty="0"/>
              <a:t>产业内贸易</a:t>
            </a:r>
          </a:p>
          <a:p>
            <a:endParaRPr lang="zh-CN" altLang="en-US" sz="2400" dirty="0"/>
          </a:p>
        </p:txBody>
      </p:sp>
    </p:spTree>
    <p:extLst>
      <p:ext uri="{BB962C8B-B14F-4D97-AF65-F5344CB8AC3E}">
        <p14:creationId xmlns:p14="http://schemas.microsoft.com/office/powerpoint/2010/main" val="1816805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86800" cy="837364"/>
          </a:xfrm>
        </p:spPr>
        <p:txBody>
          <a:bodyPr/>
          <a:lstStyle/>
          <a:p>
            <a:r>
              <a:rPr lang="en-US" altLang="en-US" sz="3600" dirty="0"/>
              <a:t>2.</a:t>
            </a:r>
            <a:r>
              <a:rPr lang="zh-CN" altLang="en-US" sz="4800" dirty="0"/>
              <a:t>垄断竞争和贸易 </a:t>
            </a:r>
            <a:r>
              <a:rPr lang="en-US" altLang="en-US" sz="2000" b="0" dirty="0"/>
              <a:t>(1 of 3)</a:t>
            </a:r>
            <a:endParaRPr lang="en-US" sz="2000" b="0" dirty="0"/>
          </a:p>
        </p:txBody>
      </p:sp>
      <p:sp>
        <p:nvSpPr>
          <p:cNvPr id="3" name="Content Placeholder 2"/>
          <p:cNvSpPr>
            <a:spLocks noGrp="1"/>
          </p:cNvSpPr>
          <p:nvPr>
            <p:ph idx="1"/>
          </p:nvPr>
        </p:nvSpPr>
        <p:spPr>
          <a:xfrm>
            <a:off x="457200" y="1426343"/>
            <a:ext cx="8229600" cy="2993257"/>
          </a:xfrm>
        </p:spPr>
        <p:txBody>
          <a:bodyPr/>
          <a:lstStyle/>
          <a:p>
            <a:r>
              <a:rPr lang="zh-CN" altLang="en-US" sz="2400" dirty="0"/>
              <a:t>即使各国在资源或技术上没有差异，贸易也提供了互利的机会</a:t>
            </a:r>
            <a:r>
              <a:rPr lang="en-US" altLang="zh-CN" sz="2400" dirty="0"/>
              <a:t>:</a:t>
            </a:r>
          </a:p>
          <a:p>
            <a:pPr marL="457200" indent="-457200">
              <a:buFont typeface="+mj-ea"/>
              <a:buAutoNum type="circleNumDbPlain"/>
            </a:pPr>
            <a:r>
              <a:rPr lang="zh-CN" altLang="en-US" sz="2400" dirty="0"/>
              <a:t>由于贸易增加了市场规模</a:t>
            </a:r>
            <a:r>
              <a:rPr lang="en-US" altLang="zh-CN" sz="2400" dirty="0"/>
              <a:t>(S)</a:t>
            </a:r>
            <a:r>
              <a:rPr lang="zh-CN" altLang="en-US" sz="2400" dirty="0"/>
              <a:t>，在垄断竞争所描述的行业中，贸易预计会</a:t>
            </a:r>
            <a:r>
              <a:rPr lang="zh-CN" altLang="en-US" sz="2400" dirty="0">
                <a:solidFill>
                  <a:srgbClr val="FF0000"/>
                </a:solidFill>
              </a:rPr>
              <a:t>降低平均成本</a:t>
            </a:r>
            <a:r>
              <a:rPr lang="zh-CN" altLang="en-US" sz="2400" dirty="0"/>
              <a:t>。</a:t>
            </a:r>
            <a:endParaRPr lang="en-US" altLang="zh-CN" sz="2800" dirty="0"/>
          </a:p>
          <a:p>
            <a:pPr lvl="1">
              <a:spcBef>
                <a:spcPct val="40000"/>
              </a:spcBef>
            </a:pPr>
            <a:r>
              <a:rPr lang="zh-CN" altLang="en-US" sz="2400" dirty="0">
                <a:latin typeface="华文仿宋" panose="02010600040101010101" pitchFamily="2" charset="-122"/>
                <a:ea typeface="华文仿宋" panose="02010600040101010101" pitchFamily="2" charset="-122"/>
                <a:cs typeface="Times New Roman" panose="02020603050405020304" pitchFamily="18" charset="0"/>
              </a:rPr>
              <a:t>贸易导致行业销量增加，导致平均成本下降</a:t>
            </a:r>
            <a:r>
              <a:rPr lang="en-US" altLang="en-US" sz="2400" dirty="0">
                <a:latin typeface="华文仿宋" panose="02010600040101010101" pitchFamily="2" charset="-122"/>
                <a:ea typeface="华文仿宋" panose="02010600040101010101" pitchFamily="2" charset="-122"/>
              </a:rPr>
              <a:t>: </a:t>
            </a:r>
          </a:p>
          <a:p>
            <a:pPr lvl="1"/>
            <a:endParaRPr lang="en-US" altLang="en-US" sz="2400" dirty="0">
              <a:latin typeface="Arial Narrow" panose="020B0606020202030204" pitchFamily="34" charset="0"/>
            </a:endParaRPr>
          </a:p>
          <a:p>
            <a:pPr lvl="1"/>
            <a:endParaRPr lang="en-US" altLang="en-US" sz="2400" dirty="0">
              <a:latin typeface="Arial Narrow" panose="020B0606020202030204" pitchFamily="34" charset="0"/>
            </a:endParaRPr>
          </a:p>
          <a:p>
            <a:pPr lvl="1"/>
            <a:r>
              <a:rPr lang="zh-CN" altLang="en-US" sz="2400" dirty="0">
                <a:latin typeface="华文仿宋" panose="02010600040101010101" pitchFamily="2" charset="-122"/>
                <a:ea typeface="华文仿宋" panose="02010600040101010101" pitchFamily="2" charset="-122"/>
                <a:cs typeface="Times New Roman" panose="02020603050405020304" pitchFamily="18" charset="0"/>
              </a:rPr>
              <a:t>当平均成本下降时，消费者也可以从</a:t>
            </a:r>
            <a:r>
              <a:rPr lang="zh-CN" altLang="en-US" sz="2400" i="1" dirty="0">
                <a:solidFill>
                  <a:srgbClr val="FF0000"/>
                </a:solidFill>
                <a:latin typeface="华文仿宋" panose="02010600040101010101" pitchFamily="2" charset="-122"/>
                <a:ea typeface="华文仿宋" panose="02010600040101010101" pitchFamily="2" charset="-122"/>
                <a:cs typeface="Times New Roman" panose="02020603050405020304" pitchFamily="18" charset="0"/>
              </a:rPr>
              <a:t>价格下降</a:t>
            </a:r>
            <a:r>
              <a:rPr lang="zh-CN" altLang="en-US" sz="2400" dirty="0">
                <a:latin typeface="华文仿宋" panose="02010600040101010101" pitchFamily="2" charset="-122"/>
                <a:ea typeface="华文仿宋" panose="02010600040101010101" pitchFamily="2" charset="-122"/>
                <a:cs typeface="Times New Roman" panose="02020603050405020304" pitchFamily="18" charset="0"/>
              </a:rPr>
              <a:t>中受益</a:t>
            </a:r>
            <a:r>
              <a:rPr lang="en-US" altLang="en-US" sz="2400" dirty="0">
                <a:latin typeface="Arial Narrow" panose="020B0606020202030204" pitchFamily="34" charset="0"/>
              </a:rPr>
              <a:t>.</a:t>
            </a:r>
          </a:p>
          <a:p>
            <a:pPr lvl="1"/>
            <a:endParaRPr lang="en-US" sz="2000" dirty="0"/>
          </a:p>
        </p:txBody>
      </p:sp>
      <p:graphicFrame>
        <p:nvGraphicFramePr>
          <p:cNvPr id="9" name="Object 8"/>
          <p:cNvGraphicFramePr>
            <a:graphicFrameLocks noChangeAspect="1"/>
          </p:cNvGraphicFramePr>
          <p:nvPr>
            <p:extLst>
              <p:ext uri="{D42A27DB-BD31-4B8C-83A1-F6EECF244321}">
                <p14:modId xmlns:p14="http://schemas.microsoft.com/office/powerpoint/2010/main" val="2025632661"/>
              </p:ext>
            </p:extLst>
          </p:nvPr>
        </p:nvGraphicFramePr>
        <p:xfrm>
          <a:off x="4549815" y="3733800"/>
          <a:ext cx="1512168" cy="612069"/>
        </p:xfrm>
        <a:graphic>
          <a:graphicData uri="http://schemas.openxmlformats.org/presentationml/2006/ole">
            <mc:AlternateContent xmlns:mc="http://schemas.openxmlformats.org/markup-compatibility/2006">
              <mc:Choice xmlns:v="urn:schemas-microsoft-com:vml" Requires="v">
                <p:oleObj spid="_x0000_s4102" name="Equation" r:id="rId3" imgW="1066680" imgH="431640" progId="">
                  <p:embed/>
                </p:oleObj>
              </mc:Choice>
              <mc:Fallback>
                <p:oleObj name="Equation" r:id="rId3" imgW="1066680" imgH="431640" progId="">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9815" y="3733800"/>
                        <a:ext cx="1512168" cy="612069"/>
                      </a:xfrm>
                      <a:prstGeom prst="rect">
                        <a:avLst/>
                      </a:prstGeom>
                      <a:noFill/>
                    </p:spPr>
                  </p:pic>
                </p:oleObj>
              </mc:Fallback>
            </mc:AlternateContent>
          </a:graphicData>
        </a:graphic>
      </p:graphicFrame>
      <p:sp>
        <p:nvSpPr>
          <p:cNvPr id="6" name="Content Placeholder 5"/>
          <p:cNvSpPr>
            <a:spLocks noGrp="1"/>
          </p:cNvSpPr>
          <p:nvPr>
            <p:ph idx="14"/>
          </p:nvPr>
        </p:nvSpPr>
        <p:spPr>
          <a:xfrm>
            <a:off x="457200" y="5105400"/>
            <a:ext cx="8435280" cy="887022"/>
          </a:xfrm>
          <a:solidFill>
            <a:schemeClr val="bg1"/>
          </a:solidFill>
        </p:spPr>
        <p:txBody>
          <a:bodyPr/>
          <a:lstStyle/>
          <a:p>
            <a:pPr marL="457200" indent="-457200">
              <a:buFont typeface="+mj-ea"/>
              <a:buAutoNum type="circleNumDbPlain" startAt="2"/>
            </a:pPr>
            <a:r>
              <a:rPr lang="zh-CN" altLang="en-US" sz="2400" dirty="0"/>
              <a:t>在垄断竞争下，因为贸易</a:t>
            </a:r>
            <a:r>
              <a:rPr lang="zh-CN" altLang="en-US" sz="2400" dirty="0">
                <a:solidFill>
                  <a:srgbClr val="FF0000"/>
                </a:solidFill>
              </a:rPr>
              <a:t>增加</a:t>
            </a:r>
            <a:r>
              <a:rPr lang="zh-CN" altLang="en-US" sz="2400" dirty="0"/>
              <a:t>了消费者能购买的</a:t>
            </a:r>
            <a:r>
              <a:rPr lang="zh-CN" altLang="en-US" sz="2400" dirty="0">
                <a:solidFill>
                  <a:srgbClr val="FF0000"/>
                </a:solidFill>
              </a:rPr>
              <a:t>商品种类</a:t>
            </a:r>
            <a:r>
              <a:rPr lang="zh-CN" altLang="en-US" sz="2400" dirty="0"/>
              <a:t>，消费者福利增加。</a:t>
            </a:r>
            <a:endParaRPr lang="en-US" altLang="en-US" sz="2400" dirty="0"/>
          </a:p>
        </p:txBody>
      </p:sp>
    </p:spTree>
    <p:extLst>
      <p:ext uri="{BB962C8B-B14F-4D97-AF65-F5344CB8AC3E}">
        <p14:creationId xmlns:p14="http://schemas.microsoft.com/office/powerpoint/2010/main" val="1984157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86800" cy="837364"/>
          </a:xfrm>
        </p:spPr>
        <p:txBody>
          <a:bodyPr/>
          <a:lstStyle/>
          <a:p>
            <a:r>
              <a:rPr lang="en-US" altLang="en-US" sz="3600" dirty="0"/>
              <a:t>2.</a:t>
            </a:r>
            <a:r>
              <a:rPr lang="zh-CN" altLang="en-US" sz="4800" dirty="0"/>
              <a:t>垄断竞争和贸易 </a:t>
            </a:r>
            <a:r>
              <a:rPr lang="en-US" altLang="en-US" sz="2000" b="0" dirty="0"/>
              <a:t>(2 of 3)</a:t>
            </a:r>
            <a:endParaRPr lang="en-US" sz="2000" b="0" dirty="0"/>
          </a:p>
        </p:txBody>
      </p:sp>
      <p:sp>
        <p:nvSpPr>
          <p:cNvPr id="3" name="Content Placeholder 2"/>
          <p:cNvSpPr>
            <a:spLocks noGrp="1"/>
          </p:cNvSpPr>
          <p:nvPr>
            <p:ph idx="1"/>
          </p:nvPr>
        </p:nvSpPr>
        <p:spPr>
          <a:xfrm>
            <a:off x="457200" y="1446452"/>
            <a:ext cx="8229600" cy="4862868"/>
          </a:xfrm>
        </p:spPr>
        <p:txBody>
          <a:bodyPr/>
          <a:lstStyle/>
          <a:p>
            <a:r>
              <a:rPr lang="en-US" altLang="zh-CN" sz="2400" dirty="0"/>
              <a:t>CC</a:t>
            </a:r>
            <a:r>
              <a:rPr lang="zh-CN" altLang="en-US" sz="2400" dirty="0"/>
              <a:t>曲线的定义是由方程给出的</a:t>
            </a:r>
            <a:endParaRPr lang="en-US" altLang="zh-CN" sz="2400" dirty="0"/>
          </a:p>
          <a:p>
            <a:endParaRPr lang="en-US" altLang="zh-CN" sz="2400" dirty="0"/>
          </a:p>
          <a:p>
            <a:pPr lvl="1"/>
            <a:r>
              <a:rPr lang="zh-CN" altLang="en-US" sz="2400" dirty="0">
                <a:latin typeface="Arial Narrow" panose="020B0606020202030204" pitchFamily="34" charset="0"/>
              </a:rPr>
              <a:t>当贸易发生时，</a:t>
            </a:r>
            <a:r>
              <a:rPr lang="en-US" altLang="zh-CN" sz="2400" dirty="0">
                <a:latin typeface="Arial Narrow" panose="020B0606020202030204" pitchFamily="34" charset="0"/>
              </a:rPr>
              <a:t>S</a:t>
            </a:r>
            <a:r>
              <a:rPr lang="zh-CN" altLang="en-US" sz="2400" dirty="0">
                <a:latin typeface="Arial Narrow" panose="020B0606020202030204" pitchFamily="34" charset="0"/>
              </a:rPr>
              <a:t>将增加。</a:t>
            </a:r>
            <a:endParaRPr lang="en-US" altLang="zh-CN" sz="2400" dirty="0">
              <a:latin typeface="Arial Narrow" panose="020B0606020202030204" pitchFamily="34" charset="0"/>
            </a:endParaRPr>
          </a:p>
          <a:p>
            <a:pPr lvl="1"/>
            <a:r>
              <a:rPr lang="zh-CN" altLang="en-US" sz="2400" dirty="0">
                <a:latin typeface="Arial Narrow" panose="020B0606020202030204" pitchFamily="34" charset="0"/>
              </a:rPr>
              <a:t>行业总产出</a:t>
            </a:r>
            <a:r>
              <a:rPr lang="en-US" altLang="zh-CN" sz="2400" dirty="0">
                <a:latin typeface="Arial Narrow" panose="020B0606020202030204" pitchFamily="34" charset="0"/>
              </a:rPr>
              <a:t>S</a:t>
            </a:r>
            <a:r>
              <a:rPr lang="zh-CN" altLang="en-US" sz="2400" dirty="0">
                <a:latin typeface="Arial Narrow" panose="020B0606020202030204" pitchFamily="34" charset="0"/>
              </a:rPr>
              <a:t>的增加将降低任何给定数量</a:t>
            </a:r>
            <a:r>
              <a:rPr lang="en-US" altLang="zh-CN" sz="2400" dirty="0">
                <a:latin typeface="Arial Narrow" panose="020B0606020202030204" pitchFamily="34" charset="0"/>
              </a:rPr>
              <a:t>n</a:t>
            </a:r>
            <a:r>
              <a:rPr lang="zh-CN" altLang="en-US" sz="2400" dirty="0">
                <a:latin typeface="Arial Narrow" panose="020B0606020202030204" pitchFamily="34" charset="0"/>
              </a:rPr>
              <a:t>的公司的平均成本</a:t>
            </a:r>
            <a:endParaRPr lang="en-US" altLang="zh-CN" sz="2400" dirty="0">
              <a:latin typeface="Arial Narrow" panose="020B0606020202030204" pitchFamily="34" charset="0"/>
            </a:endParaRPr>
          </a:p>
          <a:p>
            <a:r>
              <a:rPr lang="en-US" altLang="zh-CN" sz="2400" dirty="0"/>
              <a:t>PP</a:t>
            </a:r>
            <a:r>
              <a:rPr lang="zh-CN" altLang="en-US" sz="2400" dirty="0"/>
              <a:t>曲线的定义由方程给出</a:t>
            </a:r>
            <a:r>
              <a:rPr lang="en-US" altLang="zh-CN" sz="2400" dirty="0"/>
              <a:t>:</a:t>
            </a:r>
          </a:p>
          <a:p>
            <a:endParaRPr lang="en-US" altLang="zh-CN" sz="2400" dirty="0"/>
          </a:p>
          <a:p>
            <a:pPr lvl="1"/>
            <a:r>
              <a:rPr lang="zh-CN" altLang="en-US" sz="2400" dirty="0">
                <a:latin typeface="Arial Narrow" panose="020B0606020202030204" pitchFamily="34" charset="0"/>
              </a:rPr>
              <a:t>市场规模没有进入这个等式，因此</a:t>
            </a:r>
            <a:r>
              <a:rPr lang="en-US" altLang="zh-CN" sz="2400" i="1" dirty="0">
                <a:solidFill>
                  <a:srgbClr val="FF0000"/>
                </a:solidFill>
                <a:latin typeface="Arial Narrow" panose="020B0606020202030204" pitchFamily="34" charset="0"/>
              </a:rPr>
              <a:t>S</a:t>
            </a:r>
            <a:r>
              <a:rPr lang="zh-CN" altLang="en-US" sz="2400" i="1" dirty="0">
                <a:solidFill>
                  <a:srgbClr val="FF0000"/>
                </a:solidFill>
                <a:latin typeface="Arial Narrow" panose="020B0606020202030204" pitchFamily="34" charset="0"/>
              </a:rPr>
              <a:t>的增加不会改变</a:t>
            </a:r>
            <a:r>
              <a:rPr lang="en-US" altLang="zh-CN" sz="2400" i="1" dirty="0">
                <a:solidFill>
                  <a:srgbClr val="FF0000"/>
                </a:solidFill>
                <a:latin typeface="Arial Narrow" panose="020B0606020202030204" pitchFamily="34" charset="0"/>
              </a:rPr>
              <a:t>PP</a:t>
            </a:r>
            <a:r>
              <a:rPr lang="zh-CN" altLang="en-US" sz="2400" i="1" dirty="0">
                <a:solidFill>
                  <a:srgbClr val="FF0000"/>
                </a:solidFill>
                <a:latin typeface="Arial Narrow" panose="020B0606020202030204" pitchFamily="34" charset="0"/>
              </a:rPr>
              <a:t>曲线</a:t>
            </a:r>
            <a:endParaRPr lang="en-US" altLang="zh-CN" sz="2400" i="1" dirty="0">
              <a:solidFill>
                <a:srgbClr val="FF0000"/>
              </a:solidFill>
              <a:latin typeface="Arial Narrow" panose="020B0606020202030204" pitchFamily="34" charset="0"/>
            </a:endParaRPr>
          </a:p>
        </p:txBody>
      </p:sp>
      <p:pic>
        <p:nvPicPr>
          <p:cNvPr id="8" name="图片 7"/>
          <p:cNvPicPr>
            <a:picLocks noChangeAspect="1"/>
          </p:cNvPicPr>
          <p:nvPr/>
        </p:nvPicPr>
        <p:blipFill>
          <a:blip r:embed="rId2"/>
          <a:stretch>
            <a:fillRect/>
          </a:stretch>
        </p:blipFill>
        <p:spPr>
          <a:xfrm>
            <a:off x="2483768" y="1981200"/>
            <a:ext cx="4063524" cy="432048"/>
          </a:xfrm>
          <a:prstGeom prst="rect">
            <a:avLst/>
          </a:prstGeom>
        </p:spPr>
      </p:pic>
      <p:pic>
        <p:nvPicPr>
          <p:cNvPr id="10" name="图片 9"/>
          <p:cNvPicPr>
            <a:picLocks noChangeAspect="1"/>
          </p:cNvPicPr>
          <p:nvPr/>
        </p:nvPicPr>
        <p:blipFill>
          <a:blip r:embed="rId3"/>
          <a:stretch>
            <a:fillRect/>
          </a:stretch>
        </p:blipFill>
        <p:spPr>
          <a:xfrm>
            <a:off x="2483768" y="4267200"/>
            <a:ext cx="2367705" cy="506717"/>
          </a:xfrm>
          <a:prstGeom prst="rect">
            <a:avLst/>
          </a:prstGeom>
        </p:spPr>
      </p:pic>
    </p:spTree>
    <p:extLst>
      <p:ext uri="{BB962C8B-B14F-4D97-AF65-F5344CB8AC3E}">
        <p14:creationId xmlns:p14="http://schemas.microsoft.com/office/powerpoint/2010/main" val="254419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549332"/>
          </a:xfrm>
        </p:spPr>
        <p:txBody>
          <a:bodyPr/>
          <a:lstStyle/>
          <a:p>
            <a:r>
              <a:rPr lang="en-US" sz="3600" dirty="0"/>
              <a:t>Figure 8.4 </a:t>
            </a:r>
            <a:r>
              <a:rPr lang="zh-CN" altLang="en-US" sz="4000" dirty="0"/>
              <a:t>大市场的影响</a:t>
            </a:r>
            <a:endParaRPr lang="en-US" sz="4000" dirty="0"/>
          </a:p>
        </p:txBody>
      </p:sp>
      <p:pic>
        <p:nvPicPr>
          <p:cNvPr id="4" name="Picture 3" descr="The graph shows cost, C and price, P versus number of firms, n. 2 curves, C C sub 1 and C C sub 2, begin at the same point on the y-axis and rise as straight lines. C C sub 1 rises more steeply than C C sub 2. The P P curve falls with decreasing steepness, crossing curve C C sub 1 at point 1, (n sub 1, P sub 1), and C C sub 2 at point 2, (n sub 2, P sub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725" y="1633363"/>
            <a:ext cx="6101467" cy="5067580"/>
          </a:xfrm>
          <a:prstGeom prst="rect">
            <a:avLst/>
          </a:prstGeom>
        </p:spPr>
      </p:pic>
      <p:sp>
        <p:nvSpPr>
          <p:cNvPr id="3" name="Content Placeholder 2"/>
          <p:cNvSpPr>
            <a:spLocks noGrp="1"/>
          </p:cNvSpPr>
          <p:nvPr>
            <p:ph idx="1"/>
          </p:nvPr>
        </p:nvSpPr>
        <p:spPr>
          <a:xfrm>
            <a:off x="1403648" y="980729"/>
            <a:ext cx="7632848" cy="1914871"/>
          </a:xfrm>
        </p:spPr>
        <p:txBody>
          <a:bodyPr/>
          <a:lstStyle/>
          <a:p>
            <a:pPr>
              <a:spcBef>
                <a:spcPts val="1200"/>
              </a:spcBef>
              <a:spcAft>
                <a:spcPts val="600"/>
              </a:spcAft>
            </a:pPr>
            <a:r>
              <a:rPr lang="zh-CN" altLang="en-US" sz="2200" dirty="0"/>
              <a:t>市场规模的增加使每个企业在其他条件相同的情况下都能生产更多的产品，从而降低平均成本。</a:t>
            </a:r>
            <a:endParaRPr lang="en-US" sz="2200" dirty="0"/>
          </a:p>
          <a:p>
            <a:pPr lvl="8">
              <a:spcBef>
                <a:spcPts val="1200"/>
              </a:spcBef>
              <a:spcAft>
                <a:spcPts val="600"/>
              </a:spcAft>
            </a:pPr>
            <a:r>
              <a:rPr lang="zh-CN" altLang="en-US" sz="2200" dirty="0"/>
              <a:t>这表现为</a:t>
            </a:r>
            <a:r>
              <a:rPr lang="en-US" altLang="zh-CN" sz="2200" dirty="0">
                <a:solidFill>
                  <a:srgbClr val="FF0000"/>
                </a:solidFill>
              </a:rPr>
              <a:t>CC</a:t>
            </a:r>
            <a:r>
              <a:rPr lang="zh-CN" altLang="en-US" sz="2200" dirty="0">
                <a:solidFill>
                  <a:srgbClr val="FF0000"/>
                </a:solidFill>
              </a:rPr>
              <a:t>曲线由</a:t>
            </a:r>
            <a:r>
              <a:rPr lang="en-US" sz="2200" i="1" dirty="0">
                <a:solidFill>
                  <a:srgbClr val="FF0000"/>
                </a:solidFill>
              </a:rPr>
              <a:t>CC</a:t>
            </a:r>
            <a:r>
              <a:rPr lang="en-US" sz="2200" baseline="-25000" dirty="0">
                <a:solidFill>
                  <a:srgbClr val="FF0000"/>
                </a:solidFill>
              </a:rPr>
              <a:t>1</a:t>
            </a:r>
            <a:r>
              <a:rPr lang="en-US" sz="2200" dirty="0">
                <a:solidFill>
                  <a:srgbClr val="FF0000"/>
                </a:solidFill>
              </a:rPr>
              <a:t> </a:t>
            </a:r>
            <a:r>
              <a:rPr lang="zh-CN" altLang="en-US" sz="2200" dirty="0">
                <a:solidFill>
                  <a:srgbClr val="FF0000"/>
                </a:solidFill>
              </a:rPr>
              <a:t>向下移到到</a:t>
            </a:r>
            <a:r>
              <a:rPr lang="en-US" sz="2200" dirty="0">
                <a:solidFill>
                  <a:srgbClr val="FF0000"/>
                </a:solidFill>
              </a:rPr>
              <a:t> </a:t>
            </a:r>
            <a:r>
              <a:rPr lang="en-US" sz="2200" i="1" dirty="0">
                <a:solidFill>
                  <a:srgbClr val="FF0000"/>
                </a:solidFill>
              </a:rPr>
              <a:t>CC</a:t>
            </a:r>
            <a:r>
              <a:rPr lang="en-US" sz="2200" baseline="-25000" dirty="0">
                <a:solidFill>
                  <a:srgbClr val="FF0000"/>
                </a:solidFill>
              </a:rPr>
              <a:t>2</a:t>
            </a:r>
            <a:r>
              <a:rPr lang="en-US" sz="2200" dirty="0"/>
              <a:t>.</a:t>
            </a:r>
          </a:p>
        </p:txBody>
      </p:sp>
      <p:sp>
        <p:nvSpPr>
          <p:cNvPr id="5" name="下箭头 4"/>
          <p:cNvSpPr/>
          <p:nvPr/>
        </p:nvSpPr>
        <p:spPr>
          <a:xfrm>
            <a:off x="3563888" y="2564904"/>
            <a:ext cx="144016" cy="1008112"/>
          </a:xfrm>
          <a:prstGeom prst="downArrow">
            <a:avLst/>
          </a:prstGeom>
          <a:solidFill>
            <a:srgbClr val="FF0000"/>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
        <p:nvSpPr>
          <p:cNvPr id="7" name="矩形 6"/>
          <p:cNvSpPr/>
          <p:nvPr/>
        </p:nvSpPr>
        <p:spPr>
          <a:xfrm>
            <a:off x="6273795" y="3429000"/>
            <a:ext cx="2645083" cy="2123658"/>
          </a:xfrm>
          <a:prstGeom prst="rect">
            <a:avLst/>
          </a:prstGeom>
          <a:solidFill>
            <a:schemeClr val="bg1"/>
          </a:solidFill>
        </p:spPr>
        <p:txBody>
          <a:bodyPr wrap="square">
            <a:spAutoFit/>
          </a:bodyPr>
          <a:lstStyle/>
          <a:p>
            <a:pPr marL="342900" indent="-342900">
              <a:spcBef>
                <a:spcPts val="1200"/>
              </a:spcBef>
              <a:spcAft>
                <a:spcPts val="600"/>
              </a:spcAft>
              <a:buFont typeface="Arial" panose="020B0604020202020204" pitchFamily="34" charset="0"/>
              <a:buChar char="•"/>
            </a:pPr>
            <a:r>
              <a:rPr lang="zh-CN" altLang="en-US" sz="2200" dirty="0"/>
              <a:t>其结果是既</a:t>
            </a:r>
            <a:r>
              <a:rPr lang="zh-CN" altLang="en-US" sz="2200" dirty="0">
                <a:solidFill>
                  <a:srgbClr val="FF0000"/>
                </a:solidFill>
              </a:rPr>
              <a:t>增加了企业的数量</a:t>
            </a:r>
            <a:r>
              <a:rPr lang="en-US" altLang="zh-CN" sz="2200" dirty="0">
                <a:solidFill>
                  <a:srgbClr val="FF0000"/>
                </a:solidFill>
              </a:rPr>
              <a:t>n</a:t>
            </a:r>
            <a:r>
              <a:rPr lang="zh-CN" altLang="en-US" sz="2200" dirty="0"/>
              <a:t>（从而增加了市场上产品的种类），又</a:t>
            </a:r>
            <a:r>
              <a:rPr lang="zh-CN" altLang="en-US" sz="2200" dirty="0">
                <a:solidFill>
                  <a:srgbClr val="FF0000"/>
                </a:solidFill>
              </a:rPr>
              <a:t>降低了其价格</a:t>
            </a:r>
            <a:r>
              <a:rPr lang="en-US" altLang="zh-CN" sz="2200" dirty="0">
                <a:solidFill>
                  <a:srgbClr val="FF0000"/>
                </a:solidFill>
              </a:rPr>
              <a:t>P</a:t>
            </a:r>
            <a:r>
              <a:rPr lang="zh-CN" altLang="en-US" sz="2200" dirty="0"/>
              <a:t>。</a:t>
            </a:r>
            <a:endParaRPr lang="en-US" altLang="zh-CN" sz="2200" dirty="0"/>
          </a:p>
        </p:txBody>
      </p:sp>
    </p:spTree>
    <p:extLst>
      <p:ext uri="{BB962C8B-B14F-4D97-AF65-F5344CB8AC3E}">
        <p14:creationId xmlns:p14="http://schemas.microsoft.com/office/powerpoint/2010/main" val="14473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686800" cy="837364"/>
          </a:xfrm>
        </p:spPr>
        <p:txBody>
          <a:bodyPr/>
          <a:lstStyle/>
          <a:p>
            <a:r>
              <a:rPr lang="en-US" altLang="en-US" sz="3600" dirty="0"/>
              <a:t>2.</a:t>
            </a:r>
            <a:r>
              <a:rPr lang="zh-CN" altLang="en-US" sz="4800" dirty="0"/>
              <a:t>垄断竞争和贸易 </a:t>
            </a:r>
            <a:r>
              <a:rPr lang="en-US" altLang="en-US" sz="2000" b="0" dirty="0"/>
              <a:t>(3 of 3)</a:t>
            </a:r>
            <a:endParaRPr lang="en-US" sz="2000" b="0" dirty="0"/>
          </a:p>
        </p:txBody>
      </p:sp>
      <p:sp>
        <p:nvSpPr>
          <p:cNvPr id="3" name="Content Placeholder 2"/>
          <p:cNvSpPr>
            <a:spLocks noGrp="1"/>
          </p:cNvSpPr>
          <p:nvPr>
            <p:ph idx="1"/>
          </p:nvPr>
        </p:nvSpPr>
        <p:spPr>
          <a:xfrm>
            <a:off x="457200" y="1446452"/>
            <a:ext cx="8229600" cy="4286804"/>
          </a:xfrm>
        </p:spPr>
        <p:txBody>
          <a:bodyPr/>
          <a:lstStyle/>
          <a:p>
            <a:r>
              <a:rPr lang="zh-CN" altLang="en-US" sz="2400" dirty="0">
                <a:latin typeface="+mn-ea"/>
              </a:rPr>
              <a:t>通过贸易形成的世界市场，比任何单个国家的国内市场都要大。</a:t>
            </a:r>
            <a:endParaRPr lang="en-US" altLang="zh-CN" sz="2400" dirty="0">
              <a:latin typeface="+mn-ea"/>
            </a:endParaRPr>
          </a:p>
          <a:p>
            <a:pPr lvl="1"/>
            <a:r>
              <a:rPr lang="en-US" altLang="zh-CN" sz="2400" dirty="0">
                <a:latin typeface="Arial Narrow" panose="020B0606020202030204" pitchFamily="34" charset="0"/>
              </a:rPr>
              <a:t>n</a:t>
            </a:r>
            <a:r>
              <a:rPr lang="en-US" altLang="zh-CN" sz="2400" baseline="-25000" dirty="0">
                <a:latin typeface="Arial Narrow" panose="020B0606020202030204" pitchFamily="34" charset="0"/>
              </a:rPr>
              <a:t>1</a:t>
            </a:r>
            <a:r>
              <a:rPr lang="en-US" altLang="zh-CN" sz="2400" dirty="0">
                <a:latin typeface="Arial Narrow" panose="020B0606020202030204" pitchFamily="34" charset="0"/>
                <a:sym typeface="Wingdings" panose="05000000000000000000" pitchFamily="2" charset="2"/>
              </a:rPr>
              <a:t> n</a:t>
            </a:r>
            <a:r>
              <a:rPr lang="en-US" altLang="zh-CN" sz="2400" baseline="-25000" dirty="0">
                <a:latin typeface="Arial Narrow" panose="020B0606020202030204" pitchFamily="34" charset="0"/>
                <a:sym typeface="Wingdings" panose="05000000000000000000" pitchFamily="2" charset="2"/>
              </a:rPr>
              <a:t>2</a:t>
            </a:r>
            <a:endParaRPr lang="en-US" altLang="zh-CN" sz="2400" baseline="-25000" dirty="0">
              <a:latin typeface="Arial Narrow" panose="020B0606020202030204" pitchFamily="34" charset="0"/>
            </a:endParaRPr>
          </a:p>
          <a:p>
            <a:pPr lvl="1">
              <a:spcBef>
                <a:spcPct val="30000"/>
              </a:spcBef>
            </a:pPr>
            <a:r>
              <a:rPr lang="zh-CN" altLang="en-US" sz="2400" dirty="0">
                <a:latin typeface="+mn-ea"/>
              </a:rPr>
              <a:t>但不能确定厂商会在国内还是国外建厂。</a:t>
            </a:r>
            <a:endParaRPr lang="en-US" altLang="zh-CN" sz="2400" dirty="0">
              <a:latin typeface="+mn-ea"/>
            </a:endParaRPr>
          </a:p>
          <a:p>
            <a:r>
              <a:rPr lang="zh-CN" altLang="en-US" sz="2400" dirty="0">
                <a:latin typeface="+mn-ea"/>
              </a:rPr>
              <a:t>通过国际贸易形成的</a:t>
            </a:r>
            <a:r>
              <a:rPr lang="zh-CN" altLang="en-US" sz="2400" dirty="0">
                <a:solidFill>
                  <a:srgbClr val="FF0000"/>
                </a:solidFill>
                <a:latin typeface="+mn-ea"/>
              </a:rPr>
              <a:t>一体化市场</a:t>
            </a:r>
            <a:r>
              <a:rPr lang="zh-CN" altLang="en-US" sz="2400" dirty="0">
                <a:latin typeface="+mn-ea"/>
              </a:rPr>
              <a:t>与单个国家国内市场的发展具有同样的效果</a:t>
            </a:r>
            <a:endParaRPr lang="en-US" altLang="zh-CN" sz="2400" dirty="0">
              <a:latin typeface="+mn-ea"/>
            </a:endParaRPr>
          </a:p>
          <a:p>
            <a:pPr lvl="1"/>
            <a:endParaRPr lang="en-US" altLang="zh-CN" sz="2400" dirty="0">
              <a:latin typeface="Arial Narrow" panose="020B0606020202030204" pitchFamily="34" charset="0"/>
            </a:endParaRPr>
          </a:p>
        </p:txBody>
      </p:sp>
    </p:spTree>
    <p:extLst>
      <p:ext uri="{BB962C8B-B14F-4D97-AF65-F5344CB8AC3E}">
        <p14:creationId xmlns:p14="http://schemas.microsoft.com/office/powerpoint/2010/main" val="24140823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7900"/>
            <a:ext cx="8686800" cy="894836"/>
          </a:xfrm>
        </p:spPr>
        <p:txBody>
          <a:bodyPr/>
          <a:lstStyle/>
          <a:p>
            <a:r>
              <a:rPr lang="zh-CN" altLang="en-US" sz="2800" b="1" dirty="0"/>
              <a:t>从一体化市场中获利：一个具体数据的例子</a:t>
            </a:r>
            <a:r>
              <a:rPr lang="en-US" altLang="en-US" sz="2000" b="0" dirty="0"/>
              <a:t>(1 of 4)</a:t>
            </a:r>
            <a:endParaRPr lang="en-US" sz="2000" b="0" dirty="0"/>
          </a:p>
        </p:txBody>
      </p:sp>
      <p:sp>
        <p:nvSpPr>
          <p:cNvPr id="3" name="Content Placeholder 2"/>
          <p:cNvSpPr>
            <a:spLocks noGrp="1"/>
          </p:cNvSpPr>
          <p:nvPr>
            <p:ph idx="1"/>
          </p:nvPr>
        </p:nvSpPr>
        <p:spPr>
          <a:xfrm>
            <a:off x="457200" y="1177851"/>
            <a:ext cx="8229600" cy="1891109"/>
          </a:xfrm>
        </p:spPr>
        <p:txBody>
          <a:bodyPr/>
          <a:lstStyle/>
          <a:p>
            <a:r>
              <a:rPr lang="zh-CN" altLang="en-US" sz="2400" dirty="0"/>
              <a:t>假定汽车的生产</a:t>
            </a:r>
            <a:endParaRPr lang="en-US" altLang="en-US" sz="2400" dirty="0"/>
          </a:p>
          <a:p>
            <a:pPr lvl="1"/>
            <a:r>
              <a:rPr lang="en-US" altLang="en-US" sz="2400" dirty="0"/>
              <a:t>b = </a:t>
            </a:r>
            <a:r>
              <a:rPr lang="pt-BR" altLang="en-US" sz="2400" dirty="0"/>
              <a:t>1/30,000</a:t>
            </a:r>
          </a:p>
          <a:p>
            <a:pPr lvl="1"/>
            <a:r>
              <a:rPr lang="zh-CN" altLang="en-US" sz="2400" dirty="0"/>
              <a:t>固定成本 </a:t>
            </a:r>
            <a:r>
              <a:rPr lang="en-US" altLang="en-US" sz="2400" i="1" dirty="0"/>
              <a:t>F </a:t>
            </a:r>
            <a:r>
              <a:rPr lang="en-US" altLang="en-US" sz="2400" dirty="0"/>
              <a:t>= $750,000,000 </a:t>
            </a:r>
          </a:p>
          <a:p>
            <a:pPr lvl="1"/>
            <a:r>
              <a:rPr lang="zh-CN" altLang="en-US" sz="2400" dirty="0"/>
              <a:t>边际成本 </a:t>
            </a:r>
            <a:r>
              <a:rPr lang="en-US" altLang="zh-CN" sz="2400" i="1" dirty="0"/>
              <a:t>c </a:t>
            </a:r>
            <a:r>
              <a:rPr lang="en-US" altLang="en-US" sz="2400" dirty="0"/>
              <a:t>= $5,000 per automobile. </a:t>
            </a:r>
            <a:endParaRPr lang="en-US" sz="2400" dirty="0"/>
          </a:p>
        </p:txBody>
      </p:sp>
      <p:sp>
        <p:nvSpPr>
          <p:cNvPr id="4" name="Content Placeholder 3"/>
          <p:cNvSpPr>
            <a:spLocks noGrp="1"/>
          </p:cNvSpPr>
          <p:nvPr>
            <p:ph idx="13"/>
          </p:nvPr>
        </p:nvSpPr>
        <p:spPr>
          <a:xfrm>
            <a:off x="685800" y="4489525"/>
            <a:ext cx="8229600" cy="400751"/>
          </a:xfrm>
        </p:spPr>
        <p:txBody>
          <a:bodyPr/>
          <a:lstStyle/>
          <a:p>
            <a:r>
              <a:rPr lang="zh-CN" altLang="en-US" sz="2400" dirty="0"/>
              <a:t>总成本</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2737582772"/>
              </p:ext>
            </p:extLst>
          </p:nvPr>
        </p:nvGraphicFramePr>
        <p:xfrm>
          <a:off x="2555204" y="4390656"/>
          <a:ext cx="4437063" cy="598488"/>
        </p:xfrm>
        <a:graphic>
          <a:graphicData uri="http://schemas.openxmlformats.org/presentationml/2006/ole">
            <mc:AlternateContent xmlns:mc="http://schemas.openxmlformats.org/markup-compatibility/2006">
              <mc:Choice xmlns:v="urn:schemas-microsoft-com:vml" Requires="v">
                <p:oleObj spid="_x0000_s5131" name="Equation" r:id="rId3" imgW="2070000" imgH="279360" progId="">
                  <p:embed/>
                </p:oleObj>
              </mc:Choice>
              <mc:Fallback>
                <p:oleObj name="Equation" r:id="rId3" imgW="2070000" imgH="279360" progId="">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204" y="4390656"/>
                        <a:ext cx="4437063"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p:cNvSpPr>
            <a:spLocks noGrp="1"/>
          </p:cNvSpPr>
          <p:nvPr>
            <p:ph idx="14"/>
          </p:nvPr>
        </p:nvSpPr>
        <p:spPr>
          <a:xfrm>
            <a:off x="658936" y="5160979"/>
            <a:ext cx="8229600" cy="440826"/>
          </a:xfrm>
        </p:spPr>
        <p:txBody>
          <a:bodyPr/>
          <a:lstStyle/>
          <a:p>
            <a:r>
              <a:rPr lang="zh-CN" altLang="en-US" sz="2400" dirty="0"/>
              <a:t>平均成本</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3320766735"/>
              </p:ext>
            </p:extLst>
          </p:nvPr>
        </p:nvGraphicFramePr>
        <p:xfrm>
          <a:off x="2475339" y="5118809"/>
          <a:ext cx="4077861" cy="873293"/>
        </p:xfrm>
        <a:graphic>
          <a:graphicData uri="http://schemas.openxmlformats.org/presentationml/2006/ole">
            <mc:AlternateContent xmlns:mc="http://schemas.openxmlformats.org/markup-compatibility/2006">
              <mc:Choice xmlns:v="urn:schemas-microsoft-com:vml" Requires="v">
                <p:oleObj spid="_x0000_s5132" name="Equation" r:id="rId5" imgW="2019240" imgH="431640" progId="">
                  <p:embed/>
                </p:oleObj>
              </mc:Choice>
              <mc:Fallback>
                <p:oleObj name="Equation" r:id="rId5" imgW="2019240" imgH="431640" progId="">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5339" y="5118809"/>
                        <a:ext cx="4077861" cy="873293"/>
                      </a:xfrm>
                      <a:prstGeom prst="rect">
                        <a:avLst/>
                      </a:prstGeom>
                      <a:noFill/>
                    </p:spPr>
                  </p:pic>
                </p:oleObj>
              </mc:Fallback>
            </mc:AlternateContent>
          </a:graphicData>
        </a:graphic>
      </p:graphicFrame>
      <p:sp>
        <p:nvSpPr>
          <p:cNvPr id="6" name="矩形 5"/>
          <p:cNvSpPr/>
          <p:nvPr/>
        </p:nvSpPr>
        <p:spPr>
          <a:xfrm>
            <a:off x="658936" y="3217194"/>
            <a:ext cx="4466828" cy="523220"/>
          </a:xfrm>
          <a:prstGeom prst="rect">
            <a:avLst/>
          </a:prstGeom>
        </p:spPr>
        <p:txBody>
          <a:bodyPr wrap="square">
            <a:spAutoFit/>
          </a:bodyPr>
          <a:lstStyle/>
          <a:p>
            <a:pPr marL="285750" indent="-285750">
              <a:buFont typeface="Arial" panose="020B0604020202020204" pitchFamily="34" charset="0"/>
              <a:buChar char="•"/>
            </a:pPr>
            <a:r>
              <a:rPr lang="en-US" altLang="en-US" sz="2400" dirty="0">
                <a:solidFill>
                  <a:srgbClr val="FF0000"/>
                </a:solidFill>
                <a:sym typeface="Wingdings" panose="05000000000000000000" pitchFamily="2" charset="2"/>
              </a:rPr>
              <a:t>PP </a:t>
            </a:r>
            <a:r>
              <a:rPr lang="zh-CN" altLang="en-US" sz="2400" dirty="0">
                <a:solidFill>
                  <a:srgbClr val="FF0000"/>
                </a:solidFill>
                <a:sym typeface="Wingdings" panose="05000000000000000000" pitchFamily="2" charset="2"/>
              </a:rPr>
              <a:t>曲线</a:t>
            </a:r>
            <a:r>
              <a:rPr lang="en-US" altLang="en-US" sz="2800" dirty="0">
                <a:sym typeface="Wingdings" panose="05000000000000000000" pitchFamily="2" charset="2"/>
              </a:rPr>
              <a:t>:   P </a:t>
            </a:r>
            <a:r>
              <a:rPr lang="en-US" altLang="en-US" sz="2800" dirty="0"/>
              <a:t>= c + 1/(</a:t>
            </a:r>
            <a:r>
              <a:rPr lang="en-US" altLang="en-US" sz="2800" dirty="0" err="1"/>
              <a:t>n×b</a:t>
            </a:r>
            <a:r>
              <a:rPr lang="en-US" altLang="en-US" sz="2800" dirty="0"/>
              <a:t>)</a:t>
            </a:r>
            <a:endParaRPr lang="en-US" altLang="zh-CN" sz="2800" dirty="0"/>
          </a:p>
        </p:txBody>
      </p:sp>
      <p:sp>
        <p:nvSpPr>
          <p:cNvPr id="11" name="矩形 10"/>
          <p:cNvSpPr/>
          <p:nvPr/>
        </p:nvSpPr>
        <p:spPr>
          <a:xfrm>
            <a:off x="2146489" y="3756056"/>
            <a:ext cx="3986925" cy="523220"/>
          </a:xfrm>
          <a:prstGeom prst="rect">
            <a:avLst/>
          </a:prstGeom>
        </p:spPr>
        <p:txBody>
          <a:bodyPr wrap="none">
            <a:spAutoFit/>
          </a:bodyPr>
          <a:lstStyle/>
          <a:p>
            <a:r>
              <a:rPr lang="en-US" altLang="en-US" sz="2800" dirty="0">
                <a:sym typeface="Wingdings" panose="05000000000000000000" pitchFamily="2" charset="2"/>
              </a:rPr>
              <a:t> P </a:t>
            </a:r>
            <a:r>
              <a:rPr lang="en-US" altLang="en-US" sz="2800" dirty="0"/>
              <a:t>= 5,000 + 30,000/n</a:t>
            </a:r>
            <a:endParaRPr lang="en-US" altLang="zh-CN" sz="2800" dirty="0"/>
          </a:p>
        </p:txBody>
      </p:sp>
    </p:spTree>
    <p:extLst>
      <p:ext uri="{BB962C8B-B14F-4D97-AF65-F5344CB8AC3E}">
        <p14:creationId xmlns:p14="http://schemas.microsoft.com/office/powerpoint/2010/main" val="17352727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458200" cy="4525963"/>
          </a:xfrm>
        </p:spPr>
        <p:txBody>
          <a:bodyPr/>
          <a:lstStyle/>
          <a:p>
            <a:r>
              <a:rPr lang="zh-CN" altLang="en-US" sz="2400" dirty="0"/>
              <a:t>假设有本国和外国两个国家。</a:t>
            </a:r>
            <a:endParaRPr lang="en-US" altLang="zh-CN" sz="2400" dirty="0"/>
          </a:p>
          <a:p>
            <a:r>
              <a:rPr lang="zh-CN" altLang="en-US" sz="2400" dirty="0"/>
              <a:t>本国的年销售量是</a:t>
            </a:r>
            <a:r>
              <a:rPr lang="en-US" altLang="zh-CN" sz="2400" dirty="0">
                <a:latin typeface="Times New Roman" panose="02020603050405020304" pitchFamily="18" charset="0"/>
                <a:cs typeface="Times New Roman" panose="02020603050405020304" pitchFamily="18" charset="0"/>
              </a:rPr>
              <a:t>900,000</a:t>
            </a:r>
            <a:r>
              <a:rPr lang="en-US" altLang="zh-CN" sz="2400" dirty="0"/>
              <a:t> </a:t>
            </a:r>
            <a:r>
              <a:rPr lang="zh-CN" altLang="en-US" sz="2400" dirty="0"/>
              <a:t>辆汽车</a:t>
            </a:r>
            <a:r>
              <a:rPr lang="en-US" altLang="zh-CN" sz="2400" dirty="0"/>
              <a:t>; </a:t>
            </a:r>
          </a:p>
          <a:p>
            <a:r>
              <a:rPr lang="zh-CN" altLang="en-US" sz="2400" dirty="0"/>
              <a:t>外国的年销售量是</a:t>
            </a:r>
            <a:r>
              <a:rPr lang="en-US" altLang="zh-CN" sz="2400" dirty="0">
                <a:latin typeface="Times New Roman" panose="02020603050405020304" pitchFamily="18" charset="0"/>
                <a:cs typeface="Times New Roman" panose="02020603050405020304" pitchFamily="18" charset="0"/>
              </a:rPr>
              <a:t>1.6 million</a:t>
            </a:r>
            <a:r>
              <a:rPr lang="zh-CN" altLang="en-US" sz="2400" dirty="0"/>
              <a:t>。</a:t>
            </a:r>
            <a:endParaRPr lang="en-US" altLang="zh-CN" sz="2400" dirty="0"/>
          </a:p>
          <a:p>
            <a:r>
              <a:rPr lang="zh-CN" altLang="en-US" sz="2400" dirty="0"/>
              <a:t>假设两个国家有相同的成本函数。</a:t>
            </a:r>
            <a:endParaRPr lang="en-US" sz="2400" dirty="0"/>
          </a:p>
          <a:p>
            <a:pPr marL="256032" lvl="1" indent="-256032">
              <a:spcBef>
                <a:spcPts val="1500"/>
              </a:spcBef>
              <a:buSzPct val="100000"/>
              <a:buFont typeface="Arial" panose="020B0604020202020204" pitchFamily="34" charset="0"/>
              <a:buChar char="•"/>
            </a:pPr>
            <a:r>
              <a:rPr lang="en-US" altLang="en-US" sz="2400" dirty="0">
                <a:sym typeface="Wingdings" panose="05000000000000000000" pitchFamily="2" charset="2"/>
              </a:rPr>
              <a:t>CC </a:t>
            </a:r>
            <a:r>
              <a:rPr lang="zh-CN" altLang="en-US" sz="2400" dirty="0">
                <a:sym typeface="Wingdings" panose="05000000000000000000" pitchFamily="2" charset="2"/>
              </a:rPr>
              <a:t>曲线</a:t>
            </a:r>
            <a:r>
              <a:rPr lang="en-US" altLang="en-US" sz="2400" dirty="0">
                <a:sym typeface="Wingdings" panose="05000000000000000000" pitchFamily="2" charset="2"/>
              </a:rPr>
              <a:t>:   </a:t>
            </a:r>
            <a:r>
              <a:rPr lang="en-US" altLang="en-US" sz="2800" i="1" dirty="0"/>
              <a:t>AC =  C/Q = F/Q + c = n* F/S + c</a:t>
            </a:r>
          </a:p>
          <a:p>
            <a:pPr marL="256032" lvl="1" indent="-256032">
              <a:spcBef>
                <a:spcPts val="1500"/>
              </a:spcBef>
              <a:buSzPct val="100000"/>
              <a:buFont typeface="Arial" panose="020B0604020202020204" pitchFamily="34" charset="0"/>
              <a:buChar char="•"/>
            </a:pPr>
            <a:r>
              <a:rPr lang="en-US" altLang="en-US" sz="2800" i="1" dirty="0">
                <a:sym typeface="Wingdings" panose="05000000000000000000" pitchFamily="2" charset="2"/>
              </a:rPr>
              <a:t></a:t>
            </a:r>
            <a:r>
              <a:rPr lang="en-US" altLang="en-US" sz="2800" i="1" dirty="0"/>
              <a:t>     AC</a:t>
            </a:r>
            <a:r>
              <a:rPr lang="en-US" altLang="en-US" sz="2800" i="1" baseline="-25000" dirty="0"/>
              <a:t>H </a:t>
            </a:r>
            <a:r>
              <a:rPr lang="en-US" altLang="en-US" sz="2800" i="1" dirty="0"/>
              <a:t>= n* 750,000,000/900,000 + 5,000</a:t>
            </a:r>
          </a:p>
          <a:p>
            <a:pPr marL="256032" lvl="1" indent="-256032">
              <a:spcBef>
                <a:spcPts val="1500"/>
              </a:spcBef>
              <a:buSzPct val="100000"/>
              <a:buFont typeface="Arial" panose="020B0604020202020204" pitchFamily="34" charset="0"/>
              <a:buChar char="•"/>
            </a:pPr>
            <a:r>
              <a:rPr lang="en-US" altLang="en-US" sz="2800" i="1" dirty="0"/>
              <a:t>         AC</a:t>
            </a:r>
            <a:r>
              <a:rPr lang="en-US" altLang="en-US" sz="2800" i="1" baseline="-25000" dirty="0"/>
              <a:t>F </a:t>
            </a:r>
            <a:r>
              <a:rPr lang="en-US" altLang="en-US" sz="2800" i="1" dirty="0"/>
              <a:t>= n* 750,000,000/1,600,000 + 5,000 </a:t>
            </a:r>
          </a:p>
          <a:p>
            <a:endParaRPr lang="en-US" sz="2400" dirty="0"/>
          </a:p>
        </p:txBody>
      </p:sp>
      <p:sp>
        <p:nvSpPr>
          <p:cNvPr id="5" name="Title 1"/>
          <p:cNvSpPr>
            <a:spLocks noGrp="1"/>
          </p:cNvSpPr>
          <p:nvPr>
            <p:ph type="title"/>
          </p:nvPr>
        </p:nvSpPr>
        <p:spPr>
          <a:xfrm>
            <a:off x="228600" y="157900"/>
            <a:ext cx="8686800" cy="894836"/>
          </a:xfrm>
        </p:spPr>
        <p:txBody>
          <a:bodyPr/>
          <a:lstStyle/>
          <a:p>
            <a:r>
              <a:rPr lang="zh-CN" altLang="en-US" sz="2800" b="1" dirty="0"/>
              <a:t>从一体化市场中获利：一个具体数据的例子</a:t>
            </a:r>
            <a:r>
              <a:rPr lang="en-US" altLang="en-US" sz="2000" b="0" dirty="0"/>
              <a:t>(2 of 4)</a:t>
            </a:r>
            <a:endParaRPr lang="en-US" sz="2000" b="0" dirty="0"/>
          </a:p>
        </p:txBody>
      </p:sp>
    </p:spTree>
    <p:extLst>
      <p:ext uri="{BB962C8B-B14F-4D97-AF65-F5344CB8AC3E}">
        <p14:creationId xmlns:p14="http://schemas.microsoft.com/office/powerpoint/2010/main" val="28878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686800" cy="936104"/>
          </a:xfrm>
        </p:spPr>
        <p:txBody>
          <a:bodyPr/>
          <a:lstStyle/>
          <a:p>
            <a:r>
              <a:rPr lang="en-US" altLang="en-US" sz="3200" dirty="0"/>
              <a:t>Figure 8.5 </a:t>
            </a:r>
            <a:r>
              <a:rPr lang="zh-CN" altLang="en-US" sz="3200" dirty="0"/>
              <a:t>汽车市场的均衡 </a:t>
            </a:r>
            <a:r>
              <a:rPr lang="en-US" altLang="en-US" sz="2000" b="0" dirty="0"/>
              <a:t>(1 of 2)</a:t>
            </a:r>
            <a:endParaRPr lang="en-US" sz="2000" b="0" dirty="0"/>
          </a:p>
        </p:txBody>
      </p:sp>
      <p:sp>
        <p:nvSpPr>
          <p:cNvPr id="3" name="Content Placeholder 2"/>
          <p:cNvSpPr>
            <a:spLocks noGrp="1"/>
          </p:cNvSpPr>
          <p:nvPr>
            <p:ph idx="1"/>
          </p:nvPr>
        </p:nvSpPr>
        <p:spPr>
          <a:xfrm>
            <a:off x="179512" y="5548435"/>
            <a:ext cx="4597276" cy="1071055"/>
          </a:xfrm>
          <a:solidFill>
            <a:schemeClr val="bg1"/>
          </a:solidFill>
        </p:spPr>
        <p:txBody>
          <a:bodyPr/>
          <a:lstStyle/>
          <a:p>
            <a:r>
              <a:rPr lang="zh-CN" altLang="en-US" sz="2000" dirty="0"/>
              <a:t>由</a:t>
            </a:r>
            <a:r>
              <a:rPr lang="en-US" altLang="zh-CN" sz="2000" dirty="0"/>
              <a:t>PP</a:t>
            </a:r>
            <a:r>
              <a:rPr lang="zh-CN" altLang="en-US" sz="2000" dirty="0"/>
              <a:t>曲线和</a:t>
            </a:r>
            <a:r>
              <a:rPr lang="en-US" altLang="zh-CN" sz="2000" dirty="0"/>
              <a:t>CC</a:t>
            </a:r>
            <a:r>
              <a:rPr lang="zh-CN" altLang="en-US" sz="2000" dirty="0"/>
              <a:t>曲线的交点决定了本国的均衡：</a:t>
            </a:r>
            <a:r>
              <a:rPr lang="en-US" altLang="zh-CN" sz="2000" dirty="0"/>
              <a:t>6</a:t>
            </a:r>
            <a:r>
              <a:rPr lang="zh-CN" altLang="en-US" sz="2000" dirty="0"/>
              <a:t>家企业</a:t>
            </a:r>
            <a:r>
              <a:rPr lang="en-US" altLang="zh-CN" sz="2000" dirty="0"/>
              <a:t>+</a:t>
            </a:r>
            <a:r>
              <a:rPr lang="zh-CN" altLang="en-US" sz="2000" dirty="0"/>
              <a:t>每辆汽车单价</a:t>
            </a:r>
            <a:r>
              <a:rPr lang="en-US" altLang="zh-CN" sz="2000" dirty="0"/>
              <a:t>10000</a:t>
            </a:r>
            <a:r>
              <a:rPr lang="zh-CN" altLang="en-US" sz="2000" dirty="0"/>
              <a:t>美元。</a:t>
            </a:r>
            <a:r>
              <a:rPr lang="en-US" sz="2000" dirty="0"/>
              <a:t> </a:t>
            </a:r>
          </a:p>
        </p:txBody>
      </p:sp>
      <p:pic>
        <p:nvPicPr>
          <p:cNvPr id="5" name="图片 4"/>
          <p:cNvPicPr>
            <a:picLocks noChangeAspect="1"/>
          </p:cNvPicPr>
          <p:nvPr/>
        </p:nvPicPr>
        <p:blipFill>
          <a:blip r:embed="rId2"/>
          <a:stretch>
            <a:fillRect/>
          </a:stretch>
        </p:blipFill>
        <p:spPr>
          <a:xfrm>
            <a:off x="457200" y="1147614"/>
            <a:ext cx="4397482" cy="4241203"/>
          </a:xfrm>
          <a:prstGeom prst="rect">
            <a:avLst/>
          </a:prstGeom>
        </p:spPr>
      </p:pic>
      <p:sp>
        <p:nvSpPr>
          <p:cNvPr id="6" name="矩形 5"/>
          <p:cNvSpPr/>
          <p:nvPr/>
        </p:nvSpPr>
        <p:spPr>
          <a:xfrm>
            <a:off x="4776789" y="5534561"/>
            <a:ext cx="4233540" cy="70788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zh-CN" altLang="en-US" sz="2000" dirty="0"/>
              <a:t>外国均衡点：</a:t>
            </a:r>
            <a:r>
              <a:rPr lang="en-US" altLang="zh-CN" sz="2000" dirty="0"/>
              <a:t> 8</a:t>
            </a:r>
            <a:r>
              <a:rPr lang="zh-CN" altLang="en-US" sz="2000" dirty="0"/>
              <a:t>家企业</a:t>
            </a:r>
            <a:r>
              <a:rPr lang="en-US" altLang="zh-CN" sz="2000" dirty="0"/>
              <a:t>+</a:t>
            </a:r>
            <a:r>
              <a:rPr lang="zh-CN" altLang="en-US" sz="2000" dirty="0"/>
              <a:t>每辆汽车单价</a:t>
            </a:r>
            <a:r>
              <a:rPr lang="en-US" altLang="zh-CN" sz="2000" dirty="0"/>
              <a:t>8,750</a:t>
            </a:r>
            <a:r>
              <a:rPr lang="zh-CN" altLang="en-US" sz="2000" dirty="0"/>
              <a:t>美元。</a:t>
            </a:r>
            <a:endParaRPr lang="en-US" altLang="zh-CN" sz="2000" dirty="0"/>
          </a:p>
        </p:txBody>
      </p:sp>
      <p:sp>
        <p:nvSpPr>
          <p:cNvPr id="7" name="矩形 6"/>
          <p:cNvSpPr/>
          <p:nvPr/>
        </p:nvSpPr>
        <p:spPr>
          <a:xfrm>
            <a:off x="1425240" y="1916832"/>
            <a:ext cx="1460656" cy="369332"/>
          </a:xfrm>
          <a:prstGeom prst="rect">
            <a:avLst/>
          </a:prstGeom>
        </p:spPr>
        <p:txBody>
          <a:bodyPr wrap="none">
            <a:spAutoFit/>
          </a:bodyPr>
          <a:lstStyle/>
          <a:p>
            <a:r>
              <a:rPr lang="en-US" altLang="zh-CN" b="1" dirty="0"/>
              <a:t>(a) </a:t>
            </a:r>
            <a:r>
              <a:rPr lang="zh-CN" altLang="en-US" b="1" dirty="0"/>
              <a:t>本国市场</a:t>
            </a:r>
          </a:p>
        </p:txBody>
      </p:sp>
      <p:pic>
        <p:nvPicPr>
          <p:cNvPr id="8" name="图片 7"/>
          <p:cNvPicPr>
            <a:picLocks noChangeAspect="1"/>
          </p:cNvPicPr>
          <p:nvPr/>
        </p:nvPicPr>
        <p:blipFill>
          <a:blip r:embed="rId3"/>
          <a:stretch>
            <a:fillRect/>
          </a:stretch>
        </p:blipFill>
        <p:spPr>
          <a:xfrm>
            <a:off x="4776789" y="1124745"/>
            <a:ext cx="4332335" cy="4333326"/>
          </a:xfrm>
          <a:prstGeom prst="rect">
            <a:avLst/>
          </a:prstGeom>
        </p:spPr>
      </p:pic>
      <p:sp>
        <p:nvSpPr>
          <p:cNvPr id="9" name="矩形 8"/>
          <p:cNvSpPr/>
          <p:nvPr/>
        </p:nvSpPr>
        <p:spPr>
          <a:xfrm>
            <a:off x="5788392" y="1902708"/>
            <a:ext cx="1473480" cy="369332"/>
          </a:xfrm>
          <a:prstGeom prst="rect">
            <a:avLst/>
          </a:prstGeom>
        </p:spPr>
        <p:txBody>
          <a:bodyPr wrap="none">
            <a:spAutoFit/>
          </a:bodyPr>
          <a:lstStyle/>
          <a:p>
            <a:r>
              <a:rPr lang="en-US" altLang="zh-CN" b="1" dirty="0"/>
              <a:t>(b) </a:t>
            </a:r>
            <a:r>
              <a:rPr lang="zh-CN" altLang="en-US" b="1" dirty="0"/>
              <a:t>外国市场</a:t>
            </a:r>
          </a:p>
        </p:txBody>
      </p:sp>
      <p:sp>
        <p:nvSpPr>
          <p:cNvPr id="10" name="矩形 9"/>
          <p:cNvSpPr/>
          <p:nvPr/>
        </p:nvSpPr>
        <p:spPr>
          <a:xfrm>
            <a:off x="1179776" y="2309033"/>
            <a:ext cx="3464232" cy="800219"/>
          </a:xfrm>
          <a:prstGeom prst="rect">
            <a:avLst/>
          </a:prstGeom>
        </p:spPr>
        <p:txBody>
          <a:bodyPr wrap="square">
            <a:spAutoFit/>
          </a:bodyPr>
          <a:lstStyle/>
          <a:p>
            <a:r>
              <a:rPr lang="en-US" altLang="en-US" sz="1600" dirty="0">
                <a:sym typeface="Wingdings" panose="05000000000000000000" pitchFamily="2" charset="2"/>
              </a:rPr>
              <a:t>PP curve:  P </a:t>
            </a:r>
            <a:r>
              <a:rPr lang="en-US" altLang="en-US" sz="1600" dirty="0"/>
              <a:t>= 5,000 + 30,000/n</a:t>
            </a:r>
          </a:p>
          <a:p>
            <a:r>
              <a:rPr lang="en-US" altLang="zh-CN" sz="1600" dirty="0"/>
              <a:t>CC curve: </a:t>
            </a:r>
          </a:p>
          <a:p>
            <a:r>
              <a:rPr lang="en-US" altLang="en-US" sz="1400" i="1" dirty="0"/>
              <a:t>AC</a:t>
            </a:r>
            <a:r>
              <a:rPr lang="en-US" altLang="en-US" sz="1400" i="1" baseline="-25000" dirty="0"/>
              <a:t>H </a:t>
            </a:r>
            <a:r>
              <a:rPr lang="en-US" altLang="en-US" sz="1400" i="1" dirty="0"/>
              <a:t>= n* 750,000,000/900,000 + 5,000</a:t>
            </a:r>
            <a:endParaRPr lang="en-US" altLang="zh-CN" sz="1400" dirty="0"/>
          </a:p>
        </p:txBody>
      </p:sp>
      <p:sp>
        <p:nvSpPr>
          <p:cNvPr id="11" name="矩形 10"/>
          <p:cNvSpPr/>
          <p:nvPr/>
        </p:nvSpPr>
        <p:spPr>
          <a:xfrm>
            <a:off x="5738889" y="2307892"/>
            <a:ext cx="3464232" cy="800219"/>
          </a:xfrm>
          <a:prstGeom prst="rect">
            <a:avLst/>
          </a:prstGeom>
        </p:spPr>
        <p:txBody>
          <a:bodyPr wrap="square">
            <a:spAutoFit/>
          </a:bodyPr>
          <a:lstStyle/>
          <a:p>
            <a:r>
              <a:rPr lang="en-US" altLang="en-US" sz="1600" dirty="0">
                <a:sym typeface="Wingdings" panose="05000000000000000000" pitchFamily="2" charset="2"/>
              </a:rPr>
              <a:t>PP curve:  P </a:t>
            </a:r>
            <a:r>
              <a:rPr lang="en-US" altLang="en-US" sz="1600" dirty="0"/>
              <a:t>= 5,000 + 30,000/n</a:t>
            </a:r>
          </a:p>
          <a:p>
            <a:r>
              <a:rPr lang="en-US" altLang="zh-CN" sz="1600" dirty="0"/>
              <a:t>CC curve: </a:t>
            </a:r>
          </a:p>
          <a:p>
            <a:r>
              <a:rPr lang="en-US" altLang="en-US" sz="1400" i="1" dirty="0"/>
              <a:t>AC</a:t>
            </a:r>
            <a:r>
              <a:rPr lang="en-US" altLang="en-US" sz="1400" i="1" baseline="-25000" dirty="0"/>
              <a:t>H </a:t>
            </a:r>
            <a:r>
              <a:rPr lang="en-US" altLang="en-US" sz="1400" i="1" dirty="0"/>
              <a:t>= n* 750,000,000/1,600,000 + 5,000</a:t>
            </a:r>
            <a:endParaRPr lang="en-US" altLang="zh-CN" sz="1400" dirty="0"/>
          </a:p>
        </p:txBody>
      </p:sp>
    </p:spTree>
    <p:extLst>
      <p:ext uri="{BB962C8B-B14F-4D97-AF65-F5344CB8AC3E}">
        <p14:creationId xmlns:p14="http://schemas.microsoft.com/office/powerpoint/2010/main" val="891988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188640"/>
            <a:ext cx="8686800" cy="936104"/>
          </a:xfrm>
        </p:spPr>
        <p:txBody>
          <a:bodyPr/>
          <a:lstStyle/>
          <a:p>
            <a:r>
              <a:rPr lang="en-US" altLang="en-US" sz="3200" dirty="0"/>
              <a:t>Figure 8.5</a:t>
            </a:r>
            <a:r>
              <a:rPr lang="zh-CN" altLang="en-US" sz="3200" dirty="0"/>
              <a:t>汽车市场的均衡 </a:t>
            </a:r>
            <a:r>
              <a:rPr lang="en-US" altLang="en-US" sz="2000" b="0" dirty="0"/>
              <a:t>(2 of 2)</a:t>
            </a:r>
            <a:endParaRPr lang="en-US" sz="2000" b="0" dirty="0"/>
          </a:p>
        </p:txBody>
      </p:sp>
      <p:pic>
        <p:nvPicPr>
          <p:cNvPr id="7" name="图片 6"/>
          <p:cNvPicPr>
            <a:picLocks noChangeAspect="1"/>
          </p:cNvPicPr>
          <p:nvPr/>
        </p:nvPicPr>
        <p:blipFill>
          <a:blip r:embed="rId2"/>
          <a:stretch>
            <a:fillRect/>
          </a:stretch>
        </p:blipFill>
        <p:spPr>
          <a:xfrm>
            <a:off x="323528" y="1196752"/>
            <a:ext cx="5523897" cy="5479922"/>
          </a:xfrm>
          <a:prstGeom prst="rect">
            <a:avLst/>
          </a:prstGeom>
        </p:spPr>
      </p:pic>
      <p:sp>
        <p:nvSpPr>
          <p:cNvPr id="8" name="矩形 7"/>
          <p:cNvSpPr/>
          <p:nvPr/>
        </p:nvSpPr>
        <p:spPr>
          <a:xfrm>
            <a:off x="1371480" y="3514741"/>
            <a:ext cx="2916183" cy="369332"/>
          </a:xfrm>
          <a:prstGeom prst="rect">
            <a:avLst/>
          </a:prstGeom>
        </p:spPr>
        <p:txBody>
          <a:bodyPr wrap="none">
            <a:spAutoFit/>
          </a:bodyPr>
          <a:lstStyle/>
          <a:p>
            <a:r>
              <a:rPr lang="en-US" altLang="zh-CN" b="1" dirty="0"/>
              <a:t>(c) The combined market</a:t>
            </a:r>
            <a:endParaRPr lang="zh-CN" altLang="en-US" b="1" dirty="0"/>
          </a:p>
        </p:txBody>
      </p:sp>
      <p:sp>
        <p:nvSpPr>
          <p:cNvPr id="3" name="Content Placeholder 2"/>
          <p:cNvSpPr>
            <a:spLocks noGrp="1"/>
          </p:cNvSpPr>
          <p:nvPr>
            <p:ph idx="1"/>
          </p:nvPr>
        </p:nvSpPr>
        <p:spPr>
          <a:xfrm>
            <a:off x="6095999" y="3520298"/>
            <a:ext cx="2590801" cy="2042302"/>
          </a:xfrm>
        </p:spPr>
        <p:txBody>
          <a:bodyPr/>
          <a:lstStyle/>
          <a:p>
            <a:r>
              <a:rPr lang="zh-CN" altLang="en-US" sz="2000" dirty="0"/>
              <a:t>两个市场整合在一起，创造了</a:t>
            </a:r>
            <a:r>
              <a:rPr lang="en-US" altLang="zh-CN" sz="2000" dirty="0"/>
              <a:t>250</a:t>
            </a:r>
            <a:r>
              <a:rPr lang="zh-CN" altLang="en-US" sz="2000" dirty="0"/>
              <a:t>万辆汽车的市场。</a:t>
            </a:r>
            <a:endParaRPr lang="en-US" altLang="zh-CN" sz="2000" dirty="0"/>
          </a:p>
          <a:p>
            <a:r>
              <a:rPr lang="zh-CN" altLang="en-US" sz="2000" dirty="0"/>
              <a:t>这个市场支持</a:t>
            </a:r>
            <a:r>
              <a:rPr lang="en-US" altLang="zh-CN" sz="2000" dirty="0">
                <a:solidFill>
                  <a:srgbClr val="FF0000"/>
                </a:solidFill>
              </a:rPr>
              <a:t>10</a:t>
            </a:r>
            <a:r>
              <a:rPr lang="zh-CN" altLang="en-US" sz="2000" dirty="0"/>
              <a:t>家公司，而一辆汽车的价格只有</a:t>
            </a:r>
            <a:r>
              <a:rPr lang="en-US" altLang="zh-CN" sz="2000" dirty="0">
                <a:solidFill>
                  <a:srgbClr val="FF0000"/>
                </a:solidFill>
              </a:rPr>
              <a:t>8000</a:t>
            </a:r>
            <a:r>
              <a:rPr lang="zh-CN" altLang="en-US" sz="2000" dirty="0"/>
              <a:t>美元。</a:t>
            </a:r>
            <a:endParaRPr lang="en-US" sz="2000" dirty="0"/>
          </a:p>
        </p:txBody>
      </p:sp>
      <p:sp>
        <p:nvSpPr>
          <p:cNvPr id="9" name="矩形 8"/>
          <p:cNvSpPr/>
          <p:nvPr/>
        </p:nvSpPr>
        <p:spPr>
          <a:xfrm>
            <a:off x="2786895" y="1502370"/>
            <a:ext cx="6244653" cy="1446550"/>
          </a:xfrm>
          <a:prstGeom prst="rect">
            <a:avLst/>
          </a:prstGeom>
        </p:spPr>
        <p:txBody>
          <a:bodyPr wrap="square">
            <a:spAutoFit/>
          </a:bodyPr>
          <a:lstStyle/>
          <a:p>
            <a:pPr marL="256032" lvl="1" indent="-256032">
              <a:buSzPct val="100000"/>
              <a:buFont typeface="Arial" panose="020B0604020202020204" pitchFamily="34" charset="0"/>
              <a:buChar char="•"/>
            </a:pPr>
            <a:r>
              <a:rPr lang="en-US" altLang="en-US" sz="2200" dirty="0">
                <a:sym typeface="Wingdings" panose="05000000000000000000" pitchFamily="2" charset="2"/>
              </a:rPr>
              <a:t>CC curve:  </a:t>
            </a:r>
          </a:p>
          <a:p>
            <a:pPr marL="256032" lvl="1" indent="-256032">
              <a:buSzPct val="100000"/>
              <a:buFont typeface="Arial" panose="020B0604020202020204" pitchFamily="34" charset="0"/>
              <a:buChar char="•"/>
            </a:pPr>
            <a:r>
              <a:rPr lang="en-US" altLang="en-US" sz="2200" dirty="0">
                <a:sym typeface="Wingdings" panose="05000000000000000000" pitchFamily="2" charset="2"/>
              </a:rPr>
              <a:t> </a:t>
            </a:r>
            <a:r>
              <a:rPr lang="en-US" altLang="en-US" sz="2200" i="1" dirty="0"/>
              <a:t>AC =  C/Q = F/Q + c = n* F/</a:t>
            </a:r>
            <a:r>
              <a:rPr lang="en-US" altLang="en-US" sz="2200" i="1" dirty="0">
                <a:solidFill>
                  <a:srgbClr val="FF0000"/>
                </a:solidFill>
              </a:rPr>
              <a:t>S</a:t>
            </a:r>
            <a:r>
              <a:rPr lang="en-US" altLang="en-US" sz="2200" i="1" dirty="0"/>
              <a:t> + c</a:t>
            </a:r>
          </a:p>
          <a:p>
            <a:pPr marL="256032" lvl="1" indent="-256032">
              <a:buSzPct val="100000"/>
              <a:buFont typeface="Arial" panose="020B0604020202020204" pitchFamily="34" charset="0"/>
              <a:buChar char="•"/>
            </a:pPr>
            <a:r>
              <a:rPr lang="en-US" altLang="en-US" sz="2200" i="1" dirty="0">
                <a:solidFill>
                  <a:srgbClr val="FF0000"/>
                </a:solidFill>
              </a:rPr>
              <a:t>S=900,000+1,600,000=2,500,000</a:t>
            </a:r>
          </a:p>
          <a:p>
            <a:pPr marL="256032" lvl="1" indent="-256032">
              <a:buSzPct val="100000"/>
              <a:buFont typeface="Arial" panose="020B0604020202020204" pitchFamily="34" charset="0"/>
              <a:buChar char="•"/>
            </a:pPr>
            <a:r>
              <a:rPr lang="en-US" altLang="en-US" sz="2200" i="1" dirty="0">
                <a:sym typeface="Wingdings" panose="05000000000000000000" pitchFamily="2" charset="2"/>
              </a:rPr>
              <a:t></a:t>
            </a:r>
            <a:r>
              <a:rPr lang="en-US" altLang="en-US" sz="2200" i="1" dirty="0"/>
              <a:t>   AC</a:t>
            </a:r>
            <a:r>
              <a:rPr lang="en-US" altLang="en-US" sz="2200" i="1" baseline="-25000" dirty="0"/>
              <a:t>C </a:t>
            </a:r>
            <a:r>
              <a:rPr lang="en-US" altLang="en-US" sz="2200" i="1" dirty="0"/>
              <a:t>= n* 750,000,000/2,500,000 + 5,000</a:t>
            </a:r>
          </a:p>
        </p:txBody>
      </p:sp>
      <p:cxnSp>
        <p:nvCxnSpPr>
          <p:cNvPr id="11" name="直接箭头连接符 10"/>
          <p:cNvCxnSpPr/>
          <p:nvPr/>
        </p:nvCxnSpPr>
        <p:spPr>
          <a:xfrm>
            <a:off x="3917324" y="2927215"/>
            <a:ext cx="1368152" cy="1885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07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Table 8.1</a:t>
            </a:r>
            <a:r>
              <a:rPr lang="zh-CN" altLang="en-US" sz="3600" dirty="0"/>
              <a:t>有关市场一体化收益的假想例子</a:t>
            </a:r>
            <a:endParaRPr lang="en-US" sz="3600" dirty="0"/>
          </a:p>
        </p:txBody>
      </p:sp>
      <p:graphicFrame>
        <p:nvGraphicFramePr>
          <p:cNvPr id="4" name="Table 3"/>
          <p:cNvGraphicFramePr>
            <a:graphicFrameLocks noGrp="1"/>
          </p:cNvGraphicFramePr>
          <p:nvPr/>
        </p:nvGraphicFramePr>
        <p:xfrm>
          <a:off x="457200" y="1676400"/>
          <a:ext cx="8077200" cy="3430578"/>
        </p:xfrm>
        <a:graphic>
          <a:graphicData uri="http://schemas.openxmlformats.org/drawingml/2006/table">
            <a:tbl>
              <a:tblPr firstRow="1" bandRow="1">
                <a:tableStyleId>{3B4B98B0-60AC-42C2-AFA5-B58CD77FA1E5}</a:tableStyleId>
              </a:tblPr>
              <a:tblGrid>
                <a:gridCol w="2019300">
                  <a:extLst>
                    <a:ext uri="{9D8B030D-6E8A-4147-A177-3AD203B41FA5}">
                      <a16:colId xmlns:a16="http://schemas.microsoft.com/office/drawing/2014/main" val="1675732907"/>
                    </a:ext>
                  </a:extLst>
                </a:gridCol>
                <a:gridCol w="1866900">
                  <a:extLst>
                    <a:ext uri="{9D8B030D-6E8A-4147-A177-3AD203B41FA5}">
                      <a16:colId xmlns:a16="http://schemas.microsoft.com/office/drawing/2014/main" val="430876087"/>
                    </a:ext>
                  </a:extLst>
                </a:gridCol>
                <a:gridCol w="1981200">
                  <a:extLst>
                    <a:ext uri="{9D8B030D-6E8A-4147-A177-3AD203B41FA5}">
                      <a16:colId xmlns:a16="http://schemas.microsoft.com/office/drawing/2014/main" val="2943365770"/>
                    </a:ext>
                  </a:extLst>
                </a:gridCol>
                <a:gridCol w="2209800">
                  <a:extLst>
                    <a:ext uri="{9D8B030D-6E8A-4147-A177-3AD203B41FA5}">
                      <a16:colId xmlns:a16="http://schemas.microsoft.com/office/drawing/2014/main" val="872534750"/>
                    </a:ext>
                  </a:extLst>
                </a:gridCol>
              </a:tblGrid>
              <a:tr h="914400">
                <a:tc>
                  <a:txBody>
                    <a:bodyPr/>
                    <a:lstStyle/>
                    <a:p>
                      <a:pPr algn="r"/>
                      <a:r>
                        <a:rPr lang="en-US" dirty="0">
                          <a:solidFill>
                            <a:schemeClr val="bg1"/>
                          </a:solidFil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t>Home Market</a:t>
                      </a:r>
                    </a:p>
                    <a:p>
                      <a:pPr algn="r"/>
                      <a:r>
                        <a:rPr lang="en-US" dirty="0"/>
                        <a:t>before Trade</a:t>
                      </a:r>
                      <a:r>
                        <a:rPr lang="en-US" baseline="0" dirty="0">
                          <a:solidFill>
                            <a:schemeClr val="tx1"/>
                          </a:solidFill>
                        </a:rPr>
                        <a:t> </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t>Foreign Market,</a:t>
                      </a:r>
                    </a:p>
                    <a:p>
                      <a:pPr algn="r"/>
                      <a:r>
                        <a:rPr lang="en-US" dirty="0"/>
                        <a:t>before Trade</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t>Integrated</a:t>
                      </a:r>
                      <a:r>
                        <a:rPr lang="en-US" baseline="0" dirty="0"/>
                        <a:t> </a:t>
                      </a:r>
                      <a:r>
                        <a:rPr lang="en-US" dirty="0"/>
                        <a:t>Market,</a:t>
                      </a:r>
                      <a:r>
                        <a:rPr lang="en-US" baseline="0" dirty="0"/>
                        <a:t> </a:t>
                      </a:r>
                      <a:r>
                        <a:rPr lang="en-US" dirty="0"/>
                        <a:t>after</a:t>
                      </a:r>
                      <a:r>
                        <a:rPr lang="en-US" baseline="0" dirty="0"/>
                        <a:t> </a:t>
                      </a:r>
                      <a:r>
                        <a:rPr lang="en-US" dirty="0"/>
                        <a:t>Trade</a:t>
                      </a:r>
                      <a:endParaRPr lang="en-U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9412524"/>
                  </a:ext>
                </a:extLst>
              </a:tr>
              <a:tr h="667688">
                <a:tc>
                  <a:txBody>
                    <a:bodyPr/>
                    <a:lstStyle/>
                    <a:p>
                      <a:pPr algn="l"/>
                      <a:r>
                        <a:rPr lang="en-US" dirty="0"/>
                        <a:t>Industry output</a:t>
                      </a:r>
                    </a:p>
                    <a:p>
                      <a:pPr algn="l"/>
                      <a:r>
                        <a:rPr lang="en-US" baseline="0" dirty="0"/>
                        <a:t>     </a:t>
                      </a:r>
                      <a:r>
                        <a:rPr lang="en-US" dirty="0"/>
                        <a:t>(# of autos)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900,000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1,600,000</a:t>
                      </a:r>
                    </a:p>
                    <a:p>
                      <a:pPr algn="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2,500,000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20372699"/>
                  </a:ext>
                </a:extLst>
              </a:tr>
              <a:tr h="390845">
                <a:tc>
                  <a:txBody>
                    <a:bodyPr/>
                    <a:lstStyle/>
                    <a:p>
                      <a:pPr algn="l"/>
                      <a:r>
                        <a:rPr lang="en-US" dirty="0"/>
                        <a:t>Number of firms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solidFill>
                            <a:schemeClr val="tx1"/>
                          </a:solidFill>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solidFill>
                            <a:schemeClr val="tx1"/>
                          </a:solidFill>
                        </a:rPr>
                        <a:t>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dirty="0">
                          <a:solidFill>
                            <a:srgbClr val="FF0000"/>
                          </a:solidFill>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9917910"/>
                  </a:ext>
                </a:extLst>
              </a:tr>
              <a:tr h="675955">
                <a:tc>
                  <a:txBody>
                    <a:bodyPr/>
                    <a:lstStyle/>
                    <a:p>
                      <a:pPr algn="l"/>
                      <a:r>
                        <a:rPr lang="en-US" dirty="0"/>
                        <a:t>Output per firm</a:t>
                      </a:r>
                    </a:p>
                    <a:p>
                      <a:pPr algn="l"/>
                      <a:r>
                        <a:rPr lang="en-US" dirty="0"/>
                        <a:t>     (# of autos)</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150,000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200,000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250,000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64439166"/>
                  </a:ext>
                </a:extLst>
              </a:tr>
              <a:tr h="390845">
                <a:tc>
                  <a:txBody>
                    <a:bodyPr/>
                    <a:lstStyle/>
                    <a:p>
                      <a:pPr algn="l"/>
                      <a:r>
                        <a:rPr lang="en-US" dirty="0"/>
                        <a:t>Average cost</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$8,750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378246"/>
                  </a:ext>
                </a:extLst>
              </a:tr>
              <a:tr h="390845">
                <a:tc>
                  <a:txBody>
                    <a:bodyPr/>
                    <a:lstStyle/>
                    <a:p>
                      <a:pPr algn="l"/>
                      <a:r>
                        <a:rPr lang="en-US" dirty="0"/>
                        <a:t>Price</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$10,000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t>$8,750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$8,000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1765092"/>
                  </a:ext>
                </a:extLst>
              </a:tr>
            </a:tbl>
          </a:graphicData>
        </a:graphic>
      </p:graphicFrame>
    </p:spTree>
    <p:extLst>
      <p:ext uri="{BB962C8B-B14F-4D97-AF65-F5344CB8AC3E}">
        <p14:creationId xmlns:p14="http://schemas.microsoft.com/office/powerpoint/2010/main" val="346519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t>1.</a:t>
            </a:r>
            <a:r>
              <a:rPr lang="zh-CN" altLang="en-US" sz="3600" dirty="0"/>
              <a:t>概述 </a:t>
            </a:r>
            <a:r>
              <a:rPr lang="en-US" altLang="en-US" sz="2000" b="0" dirty="0"/>
              <a:t>(2 of 2)</a:t>
            </a:r>
            <a:endParaRPr lang="en-IN" sz="2000" b="0" dirty="0"/>
          </a:p>
        </p:txBody>
      </p:sp>
      <p:sp>
        <p:nvSpPr>
          <p:cNvPr id="3" name="Content Placeholder 2"/>
          <p:cNvSpPr>
            <a:spLocks noGrp="1"/>
          </p:cNvSpPr>
          <p:nvPr>
            <p:ph idx="1"/>
          </p:nvPr>
        </p:nvSpPr>
        <p:spPr>
          <a:xfrm>
            <a:off x="457200" y="1600201"/>
            <a:ext cx="8229600" cy="4343400"/>
          </a:xfrm>
        </p:spPr>
        <p:txBody>
          <a:bodyPr/>
          <a:lstStyle/>
          <a:p>
            <a:r>
              <a:rPr lang="zh-CN" altLang="en-US" sz="2400" i="1" dirty="0">
                <a:solidFill>
                  <a:srgbClr val="99008C"/>
                </a:solidFill>
              </a:rPr>
              <a:t>规模经济</a:t>
            </a:r>
            <a:r>
              <a:rPr lang="zh-CN" altLang="en-US" sz="2400" dirty="0"/>
              <a:t>可以导致</a:t>
            </a:r>
            <a:r>
              <a:rPr lang="zh-CN" altLang="en-US" sz="2400" dirty="0">
                <a:solidFill>
                  <a:srgbClr val="FF0000"/>
                </a:solidFill>
              </a:rPr>
              <a:t>互利性贸易。</a:t>
            </a:r>
            <a:endParaRPr lang="en-US" altLang="en-US" sz="2400" dirty="0"/>
          </a:p>
          <a:p>
            <a:r>
              <a:rPr lang="zh-CN" altLang="en-US" sz="2400" dirty="0"/>
              <a:t>国际贸易可以使各国以更有效的规模专业化生产</a:t>
            </a:r>
            <a:r>
              <a:rPr lang="zh-CN" altLang="en-US" sz="2400" i="1" dirty="0">
                <a:solidFill>
                  <a:srgbClr val="FF0000"/>
                </a:solidFill>
              </a:rPr>
              <a:t>有限</a:t>
            </a:r>
            <a:r>
              <a:rPr lang="zh-CN" altLang="en-US" sz="2400" dirty="0"/>
              <a:t>类别的产品</a:t>
            </a:r>
            <a:r>
              <a:rPr lang="en-US" altLang="en-US" sz="2400" i="1" dirty="0">
                <a:solidFill>
                  <a:srgbClr val="001581"/>
                </a:solidFill>
              </a:rPr>
              <a:t>( A </a:t>
            </a:r>
            <a:r>
              <a:rPr lang="zh-CN" altLang="en-US" sz="2400" i="1" dirty="0">
                <a:solidFill>
                  <a:srgbClr val="001581"/>
                </a:solidFill>
              </a:rPr>
              <a:t>或者</a:t>
            </a:r>
            <a:r>
              <a:rPr lang="en-US" altLang="en-US" sz="2400" i="1" dirty="0">
                <a:solidFill>
                  <a:srgbClr val="001581"/>
                </a:solidFill>
              </a:rPr>
              <a:t> B) </a:t>
            </a:r>
            <a:r>
              <a:rPr lang="zh-CN" altLang="en-US" sz="2400" dirty="0"/>
              <a:t>；同时，它们之间的相互贸易又使得消费所有产品成为可能</a:t>
            </a:r>
            <a:r>
              <a:rPr lang="en-US" altLang="en-US" sz="2400" i="1" dirty="0">
                <a:solidFill>
                  <a:srgbClr val="001581"/>
                </a:solidFill>
              </a:rPr>
              <a:t>( A</a:t>
            </a:r>
            <a:r>
              <a:rPr lang="zh-CN" altLang="en-US" sz="2400" i="1" dirty="0">
                <a:solidFill>
                  <a:srgbClr val="001581"/>
                </a:solidFill>
              </a:rPr>
              <a:t>和</a:t>
            </a:r>
            <a:r>
              <a:rPr lang="en-US" altLang="en-US" sz="2400" i="1" dirty="0">
                <a:solidFill>
                  <a:srgbClr val="001581"/>
                </a:solidFill>
              </a:rPr>
              <a:t> B</a:t>
            </a:r>
            <a:r>
              <a:rPr lang="zh-CN" altLang="en-US" sz="2400" i="1" dirty="0">
                <a:solidFill>
                  <a:srgbClr val="001581"/>
                </a:solidFill>
              </a:rPr>
              <a:t>）。</a:t>
            </a:r>
            <a:endParaRPr lang="en-US" altLang="en-US" sz="2400" dirty="0"/>
          </a:p>
          <a:p>
            <a:r>
              <a:rPr lang="zh-CN" altLang="en-US" sz="2400" dirty="0"/>
              <a:t>有了贸易，一国可以利用规模经济的优势，进行更有效地生产（相比其试图自己生产所有的产品而言</a:t>
            </a:r>
            <a:r>
              <a:rPr lang="en-US" altLang="zh-CN" sz="2400" dirty="0"/>
              <a:t>)</a:t>
            </a:r>
            <a:r>
              <a:rPr lang="zh-CN" altLang="en-US" sz="2400" dirty="0"/>
              <a:t>。</a:t>
            </a:r>
            <a:endParaRPr lang="en-US" sz="2400" dirty="0"/>
          </a:p>
        </p:txBody>
      </p:sp>
    </p:spTree>
    <p:extLst>
      <p:ext uri="{BB962C8B-B14F-4D97-AF65-F5344CB8AC3E}">
        <p14:creationId xmlns:p14="http://schemas.microsoft.com/office/powerpoint/2010/main" val="15025909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93E36FB-7681-717D-A25C-439DDB53323A}"/>
              </a:ext>
            </a:extLst>
          </p:cNvPr>
          <p:cNvSpPr>
            <a:spLocks noGrp="1" noChangeArrowheads="1"/>
          </p:cNvSpPr>
          <p:nvPr>
            <p:ph type="title"/>
          </p:nvPr>
        </p:nvSpPr>
        <p:spPr/>
        <p:txBody>
          <a:bodyPr/>
          <a:lstStyle/>
          <a:p>
            <a:r>
              <a:rPr lang="zh-CN" altLang="en-US"/>
              <a:t>厂商对贸易的反应</a:t>
            </a:r>
            <a:endParaRPr lang="en-US" altLang="zh-CN"/>
          </a:p>
        </p:txBody>
      </p:sp>
      <p:sp>
        <p:nvSpPr>
          <p:cNvPr id="180227" name="Rectangle 3">
            <a:extLst>
              <a:ext uri="{FF2B5EF4-FFF2-40B4-BE49-F238E27FC236}">
                <a16:creationId xmlns:a16="http://schemas.microsoft.com/office/drawing/2014/main" id="{2E7F49C6-82EF-9BBA-9F0C-5BE57F7F42C0}"/>
              </a:ext>
            </a:extLst>
          </p:cNvPr>
          <p:cNvSpPr>
            <a:spLocks noGrp="1" noChangeArrowheads="1"/>
          </p:cNvSpPr>
          <p:nvPr>
            <p:ph idx="1"/>
          </p:nvPr>
        </p:nvSpPr>
        <p:spPr>
          <a:xfrm>
            <a:off x="457200" y="1676400"/>
            <a:ext cx="8307387" cy="4114800"/>
          </a:xfrm>
        </p:spPr>
        <p:txBody>
          <a:bodyPr/>
          <a:lstStyle/>
          <a:p>
            <a:r>
              <a:rPr lang="zh-CN" altLang="en-US" sz="2400" dirty="0"/>
              <a:t>国际贸易所带来的</a:t>
            </a:r>
            <a:r>
              <a:rPr lang="zh-CN" altLang="zh-CN" sz="2400" dirty="0"/>
              <a:t>竞争</a:t>
            </a:r>
            <a:r>
              <a:rPr lang="zh-CN" altLang="en-US" sz="2400" dirty="0"/>
              <a:t>加剧</a:t>
            </a:r>
            <a:r>
              <a:rPr lang="zh-CN" altLang="zh-CN" sz="2400" dirty="0"/>
              <a:t>往往会</a:t>
            </a:r>
            <a:r>
              <a:rPr lang="zh-CN" altLang="en-US" sz="2400" dirty="0"/>
              <a:t>损</a:t>
            </a:r>
            <a:r>
              <a:rPr lang="zh-CN" altLang="zh-CN" sz="2400" dirty="0"/>
              <a:t>害</a:t>
            </a:r>
            <a:r>
              <a:rPr lang="zh-CN" altLang="en-US" sz="2400" dirty="0"/>
              <a:t>业绩</a:t>
            </a:r>
            <a:r>
              <a:rPr lang="zh-CN" altLang="zh-CN" sz="2400" dirty="0"/>
              <a:t>最差</a:t>
            </a:r>
            <a:r>
              <a:rPr lang="zh-CN" altLang="en-US" sz="2400" dirty="0"/>
              <a:t>（生产效率低下）</a:t>
            </a:r>
            <a:r>
              <a:rPr lang="zh-CN" altLang="zh-CN" sz="2400" dirty="0"/>
              <a:t>的公司 </a:t>
            </a:r>
            <a:r>
              <a:rPr lang="en-US" altLang="zh-CN" sz="2400" dirty="0"/>
              <a:t>——</a:t>
            </a:r>
            <a:r>
              <a:rPr lang="zh-CN" altLang="zh-CN" sz="2400" dirty="0"/>
              <a:t> 他们被迫退出</a:t>
            </a:r>
            <a:r>
              <a:rPr lang="zh-CN" altLang="en-US" sz="2400" dirty="0"/>
              <a:t>市场。</a:t>
            </a:r>
            <a:endParaRPr lang="en-US" altLang="zh-CN" sz="2400" dirty="0"/>
          </a:p>
          <a:p>
            <a:r>
              <a:rPr lang="zh-CN" altLang="en-US" sz="2400" dirty="0"/>
              <a:t>生产效率高、业绩好</a:t>
            </a:r>
            <a:r>
              <a:rPr lang="zh-CN" altLang="zh-CN" sz="2400" dirty="0"/>
              <a:t>的公司利用</a:t>
            </a:r>
            <a:r>
              <a:rPr lang="zh-CN" altLang="en-US" sz="2400" dirty="0"/>
              <a:t>国际贸易所带来的</a:t>
            </a:r>
            <a:r>
              <a:rPr lang="zh-CN" altLang="zh-CN" sz="2400" dirty="0"/>
              <a:t>销售</a:t>
            </a:r>
            <a:r>
              <a:rPr lang="zh-CN" altLang="en-US" sz="2400" dirty="0"/>
              <a:t>扩大的</a:t>
            </a:r>
            <a:r>
              <a:rPr lang="zh-CN" altLang="zh-CN" sz="2400" dirty="0"/>
              <a:t>机会</a:t>
            </a:r>
            <a:r>
              <a:rPr lang="zh-CN" altLang="en-US" sz="2400" dirty="0"/>
              <a:t>，实现最大扩张。</a:t>
            </a:r>
            <a:endParaRPr lang="en-US" altLang="zh-CN" sz="2400" dirty="0"/>
          </a:p>
          <a:p>
            <a:r>
              <a:rPr lang="zh-CN" altLang="en-US" sz="2400" dirty="0"/>
              <a:t>从而，整体产业绩效将提升（国际贸易造成资源在不同企业间的重新配置，从效率低的企业转向效率高的企业）。</a:t>
            </a:r>
            <a:endParaRPr lang="en-US" altLang="zh-CN" sz="2400" dirty="0"/>
          </a:p>
          <a:p>
            <a:pPr lvl="1"/>
            <a:r>
              <a:rPr lang="zh-CN" altLang="zh-CN" sz="2400" dirty="0">
                <a:latin typeface="仿宋" panose="02010609060101010101" pitchFamily="49" charset="-122"/>
                <a:ea typeface="仿宋" panose="02010609060101010101" pitchFamily="49" charset="-122"/>
              </a:rPr>
              <a:t>贸易和经济一体化提高了</a:t>
            </a:r>
            <a:r>
              <a:rPr lang="zh-CN" altLang="en-US" sz="2400" dirty="0">
                <a:latin typeface="仿宋" panose="02010609060101010101" pitchFamily="49" charset="-122"/>
                <a:ea typeface="仿宋" panose="02010609060101010101" pitchFamily="49" charset="-122"/>
              </a:rPr>
              <a:t>产业</a:t>
            </a:r>
            <a:r>
              <a:rPr lang="zh-CN" altLang="zh-CN" sz="2400" dirty="0">
                <a:latin typeface="仿宋" panose="02010609060101010101" pitchFamily="49" charset="-122"/>
                <a:ea typeface="仿宋" panose="02010609060101010101" pitchFamily="49" charset="-122"/>
              </a:rPr>
              <a:t>绩效，</a:t>
            </a:r>
            <a:r>
              <a:rPr lang="zh-CN" altLang="en-US" sz="2400" dirty="0">
                <a:latin typeface="仿宋" panose="02010609060101010101" pitchFamily="49" charset="-122"/>
                <a:ea typeface="仿宋" panose="02010609060101010101" pitchFamily="49" charset="-122"/>
              </a:rPr>
              <a:t>似乎整个产业的</a:t>
            </a:r>
            <a:r>
              <a:rPr lang="zh-CN" altLang="zh-CN" sz="2400" dirty="0">
                <a:latin typeface="仿宋" panose="02010609060101010101" pitchFamily="49" charset="-122"/>
                <a:ea typeface="仿宋" panose="02010609060101010101" pitchFamily="49" charset="-122"/>
              </a:rPr>
              <a:t>技术</a:t>
            </a:r>
            <a:r>
              <a:rPr lang="zh-CN" altLang="en-US" sz="2400" dirty="0">
                <a:latin typeface="仿宋" panose="02010609060101010101" pitchFamily="49" charset="-122"/>
                <a:ea typeface="仿宋" panose="02010609060101010101" pitchFamily="49" charset="-122"/>
              </a:rPr>
              <a:t>也得到了发展（相当于发现了更好的技术）。</a:t>
            </a:r>
            <a:endParaRPr lang="en-US" altLang="zh-CN" sz="2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6233371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strips(downRigh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strips(downRight)">
                                      <p:cBhvr>
                                        <p:cTn id="12" dur="500"/>
                                        <p:tgtEl>
                                          <p:spTgt spid="1802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0227">
                                            <p:txEl>
                                              <p:pRg st="2" end="2"/>
                                            </p:txEl>
                                          </p:spTgt>
                                        </p:tgtEl>
                                        <p:attrNameLst>
                                          <p:attrName>style.visibility</p:attrName>
                                        </p:attrNameLst>
                                      </p:cBhvr>
                                      <p:to>
                                        <p:strVal val="visible"/>
                                      </p:to>
                                    </p:set>
                                    <p:animEffect transition="in" filter="strips(downRight)">
                                      <p:cBhvr>
                                        <p:cTn id="17" dur="500"/>
                                        <p:tgtEl>
                                          <p:spTgt spid="180227">
                                            <p:txEl>
                                              <p:pRg st="2" end="2"/>
                                            </p:txEl>
                                          </p:spTgt>
                                        </p:tgtEl>
                                      </p:cBhvr>
                                    </p:animEffect>
                                  </p:childTnLst>
                                </p:cTn>
                              </p:par>
                              <p:par>
                                <p:cTn id="18" presetID="18" presetClass="entr" presetSubtype="6" fill="hold" nodeType="withEffect">
                                  <p:stCondLst>
                                    <p:cond delay="0"/>
                                  </p:stCondLst>
                                  <p:childTnLst>
                                    <p:set>
                                      <p:cBhvr>
                                        <p:cTn id="19" dur="1" fill="hold">
                                          <p:stCondLst>
                                            <p:cond delay="0"/>
                                          </p:stCondLst>
                                        </p:cTn>
                                        <p:tgtEl>
                                          <p:spTgt spid="180227">
                                            <p:txEl>
                                              <p:pRg st="3" end="3"/>
                                            </p:txEl>
                                          </p:spTgt>
                                        </p:tgtEl>
                                        <p:attrNameLst>
                                          <p:attrName>style.visibility</p:attrName>
                                        </p:attrNameLst>
                                      </p:cBhvr>
                                      <p:to>
                                        <p:strVal val="visible"/>
                                      </p:to>
                                    </p:set>
                                    <p:animEffect transition="in" filter="strips(downRight)">
                                      <p:cBhvr>
                                        <p:cTn id="20" dur="500"/>
                                        <p:tgtEl>
                                          <p:spTgt spid="180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53400" cy="4525963"/>
          </a:xfrm>
        </p:spPr>
        <p:txBody>
          <a:bodyPr/>
          <a:lstStyle/>
          <a:p>
            <a:r>
              <a:rPr lang="zh-CN" altLang="en-US" sz="2400" dirty="0"/>
              <a:t>一体化市场支持</a:t>
            </a:r>
            <a:r>
              <a:rPr lang="zh-CN" altLang="en-US" sz="2400" dirty="0">
                <a:solidFill>
                  <a:srgbClr val="FF0000"/>
                </a:solidFill>
              </a:rPr>
              <a:t>更多的企业</a:t>
            </a:r>
            <a:r>
              <a:rPr lang="zh-CN" altLang="en-US" sz="2400" dirty="0"/>
              <a:t>，每个企业的生产规模都更大，销售</a:t>
            </a:r>
            <a:r>
              <a:rPr lang="zh-CN" altLang="en-US" sz="2400" dirty="0">
                <a:solidFill>
                  <a:srgbClr val="FF0000"/>
                </a:solidFill>
              </a:rPr>
              <a:t>价格</a:t>
            </a:r>
            <a:r>
              <a:rPr lang="zh-CN" altLang="en-US" sz="2400" dirty="0"/>
              <a:t>也比任何一个国家市场本身</a:t>
            </a:r>
            <a:r>
              <a:rPr lang="zh-CN" altLang="en-US" sz="2400" dirty="0">
                <a:solidFill>
                  <a:srgbClr val="FF0000"/>
                </a:solidFill>
              </a:rPr>
              <a:t>更低</a:t>
            </a:r>
            <a:r>
              <a:rPr lang="zh-CN" altLang="en-US" sz="2400" dirty="0"/>
              <a:t>。</a:t>
            </a:r>
            <a:endParaRPr lang="en-US" altLang="zh-CN" sz="2400" dirty="0"/>
          </a:p>
          <a:p>
            <a:r>
              <a:rPr lang="zh-CN" altLang="en-US" sz="2400" dirty="0"/>
              <a:t>由于整合带来了更大的市场，每个人都过得更好：</a:t>
            </a:r>
            <a:endParaRPr lang="en-US" altLang="zh-CN" sz="2400" dirty="0"/>
          </a:p>
          <a:p>
            <a:pPr lvl="1"/>
            <a:r>
              <a:rPr lang="zh-CN" altLang="en-US" sz="2400" dirty="0">
                <a:solidFill>
                  <a:srgbClr val="FF0000"/>
                </a:solidFill>
              </a:rPr>
              <a:t>消费者</a:t>
            </a:r>
            <a:r>
              <a:rPr lang="zh-CN" altLang="en-US" sz="2400" dirty="0"/>
              <a:t>有更多的产品选择</a:t>
            </a:r>
            <a:endParaRPr lang="en-US" altLang="zh-CN" sz="2400" dirty="0"/>
          </a:p>
          <a:p>
            <a:pPr marL="457200" lvl="1" indent="0">
              <a:buNone/>
            </a:pPr>
            <a:r>
              <a:rPr lang="en-US" altLang="zh-CN" sz="2000" dirty="0"/>
              <a:t>           6</a:t>
            </a:r>
          </a:p>
          <a:p>
            <a:pPr marL="457200" lvl="1" indent="0">
              <a:buNone/>
            </a:pPr>
            <a:r>
              <a:rPr lang="en-US" altLang="zh-CN" sz="2000" dirty="0"/>
              <a:t>           8</a:t>
            </a:r>
          </a:p>
          <a:p>
            <a:pPr lvl="1"/>
            <a:r>
              <a:rPr lang="zh-CN" altLang="en-US" sz="2400" dirty="0">
                <a:solidFill>
                  <a:srgbClr val="FF0000"/>
                </a:solidFill>
              </a:rPr>
              <a:t>每家企业都生产更多</a:t>
            </a:r>
            <a:r>
              <a:rPr lang="zh-CN" altLang="en-US" sz="2400" dirty="0"/>
              <a:t>的产品，因此能够以更低的价格提供市场。</a:t>
            </a:r>
            <a:endParaRPr lang="en-US" altLang="zh-CN" sz="2400" dirty="0"/>
          </a:p>
          <a:p>
            <a:pPr marL="457200" lvl="1" indent="0">
              <a:buNone/>
            </a:pPr>
            <a:r>
              <a:rPr lang="en-US" altLang="zh-CN" sz="2400" dirty="0"/>
              <a:t>         </a:t>
            </a:r>
            <a:r>
              <a:rPr lang="en-US" altLang="zh-CN" sz="2000" dirty="0"/>
              <a:t>150 000</a:t>
            </a:r>
          </a:p>
          <a:p>
            <a:pPr marL="457200" lvl="1" indent="0">
              <a:buNone/>
            </a:pPr>
            <a:r>
              <a:rPr lang="en-US" altLang="zh-CN" sz="2000" dirty="0"/>
              <a:t>           200 000</a:t>
            </a:r>
            <a:endParaRPr lang="en-US" altLang="en-US" sz="2000" dirty="0"/>
          </a:p>
        </p:txBody>
      </p:sp>
      <p:sp>
        <p:nvSpPr>
          <p:cNvPr id="5" name="Title 1"/>
          <p:cNvSpPr>
            <a:spLocks noGrp="1"/>
          </p:cNvSpPr>
          <p:nvPr>
            <p:ph type="title"/>
          </p:nvPr>
        </p:nvSpPr>
        <p:spPr>
          <a:xfrm>
            <a:off x="228600" y="157900"/>
            <a:ext cx="8686800" cy="894836"/>
          </a:xfrm>
        </p:spPr>
        <p:txBody>
          <a:bodyPr/>
          <a:lstStyle/>
          <a:p>
            <a:r>
              <a:rPr lang="zh-CN" altLang="en-US" sz="2800" b="1" dirty="0"/>
              <a:t>从一体化市场中</a:t>
            </a:r>
            <a:r>
              <a:rPr lang="zh-CN" altLang="en-US" sz="2800" b="1" dirty="0">
                <a:solidFill>
                  <a:srgbClr val="FF0000"/>
                </a:solidFill>
              </a:rPr>
              <a:t>获利</a:t>
            </a:r>
            <a:r>
              <a:rPr lang="zh-CN" altLang="en-US" sz="2800" b="1" dirty="0"/>
              <a:t>：一个具体数据的例子</a:t>
            </a:r>
            <a:r>
              <a:rPr lang="en-US" altLang="en-US" sz="2000" b="0" dirty="0"/>
              <a:t>(3 of 4)</a:t>
            </a:r>
            <a:endParaRPr lang="en-US" sz="2000" b="0" dirty="0"/>
          </a:p>
        </p:txBody>
      </p:sp>
      <p:sp>
        <p:nvSpPr>
          <p:cNvPr id="2" name="右大括号 1">
            <a:extLst>
              <a:ext uri="{FF2B5EF4-FFF2-40B4-BE49-F238E27FC236}">
                <a16:creationId xmlns:a16="http://schemas.microsoft.com/office/drawing/2014/main" id="{60213006-09B3-75DC-AA66-E38A1B9E247B}"/>
              </a:ext>
            </a:extLst>
          </p:cNvPr>
          <p:cNvSpPr/>
          <p:nvPr/>
        </p:nvSpPr>
        <p:spPr>
          <a:xfrm>
            <a:off x="1905000" y="3505041"/>
            <a:ext cx="304800" cy="533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CFB23B7-CA21-9692-BA8A-AAE0228C9622}"/>
              </a:ext>
            </a:extLst>
          </p:cNvPr>
          <p:cNvSpPr/>
          <p:nvPr/>
        </p:nvSpPr>
        <p:spPr>
          <a:xfrm>
            <a:off x="2247900" y="3581082"/>
            <a:ext cx="838200" cy="381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99008C"/>
                </a:solidFill>
              </a:rPr>
              <a:t>10</a:t>
            </a:r>
            <a:endParaRPr lang="zh-CN" altLang="en-US" sz="2000" dirty="0" err="1">
              <a:solidFill>
                <a:srgbClr val="99008C"/>
              </a:solidFill>
            </a:endParaRPr>
          </a:p>
        </p:txBody>
      </p:sp>
      <p:sp>
        <p:nvSpPr>
          <p:cNvPr id="6" name="右大括号 5">
            <a:extLst>
              <a:ext uri="{FF2B5EF4-FFF2-40B4-BE49-F238E27FC236}">
                <a16:creationId xmlns:a16="http://schemas.microsoft.com/office/drawing/2014/main" id="{A6797883-8040-CFA1-0B0F-568B1E1011D9}"/>
              </a:ext>
            </a:extLst>
          </p:cNvPr>
          <p:cNvSpPr/>
          <p:nvPr/>
        </p:nvSpPr>
        <p:spPr>
          <a:xfrm>
            <a:off x="2743200" y="5257641"/>
            <a:ext cx="304800" cy="533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F80B4D0-18A7-8068-E71C-FE26DFC836C6}"/>
              </a:ext>
            </a:extLst>
          </p:cNvPr>
          <p:cNvSpPr/>
          <p:nvPr/>
        </p:nvSpPr>
        <p:spPr>
          <a:xfrm>
            <a:off x="3086100" y="5333841"/>
            <a:ext cx="1447800" cy="381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99008C"/>
                </a:solidFill>
              </a:rPr>
              <a:t>250 000</a:t>
            </a:r>
            <a:endParaRPr lang="zh-CN" altLang="en-US" sz="2000" dirty="0" err="1">
              <a:solidFill>
                <a:srgbClr val="99008C"/>
              </a:solidFill>
            </a:endParaRPr>
          </a:p>
        </p:txBody>
      </p:sp>
    </p:spTree>
    <p:extLst>
      <p:ext uri="{BB962C8B-B14F-4D97-AF65-F5344CB8AC3E}">
        <p14:creationId xmlns:p14="http://schemas.microsoft.com/office/powerpoint/2010/main" val="19896645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1" y="1268761"/>
            <a:ext cx="8375847" cy="4446240"/>
          </a:xfrm>
        </p:spPr>
        <p:txBody>
          <a:bodyPr/>
          <a:lstStyle/>
          <a:p>
            <a:r>
              <a:rPr lang="zh-CN" altLang="en-US" sz="2400" dirty="0"/>
              <a:t>这个数字例子突出了垄断竞争贸易模型相对于比较优势模型的</a:t>
            </a:r>
            <a:r>
              <a:rPr lang="zh-CN" altLang="en-US" sz="2400" dirty="0">
                <a:solidFill>
                  <a:srgbClr val="FF0000"/>
                </a:solidFill>
              </a:rPr>
              <a:t>两个重要新特征</a:t>
            </a:r>
            <a:r>
              <a:rPr lang="zh-CN" altLang="en-US" sz="2400" dirty="0"/>
              <a:t>：</a:t>
            </a:r>
            <a:endParaRPr lang="en-US" altLang="zh-CN" sz="2400" dirty="0"/>
          </a:p>
          <a:p>
            <a:r>
              <a:rPr lang="en-US" altLang="zh-CN" sz="2400" dirty="0"/>
              <a:t>1.</a:t>
            </a:r>
            <a:r>
              <a:rPr lang="zh-CN" altLang="en-US" sz="2400" dirty="0"/>
              <a:t>这个例子显示了</a:t>
            </a:r>
            <a:r>
              <a:rPr lang="zh-CN" altLang="en-US" sz="2400" dirty="0">
                <a:solidFill>
                  <a:srgbClr val="FF0000"/>
                </a:solidFill>
              </a:rPr>
              <a:t>产品差异化</a:t>
            </a:r>
            <a:r>
              <a:rPr lang="zh-CN" altLang="en-US" sz="2400" dirty="0"/>
              <a:t>和</a:t>
            </a:r>
            <a:r>
              <a:rPr lang="zh-CN" altLang="en-US" sz="2400" dirty="0">
                <a:solidFill>
                  <a:srgbClr val="FF0000"/>
                </a:solidFill>
              </a:rPr>
              <a:t>内部规模经济</a:t>
            </a:r>
            <a:r>
              <a:rPr lang="zh-CN" altLang="en-US" sz="2400" dirty="0"/>
              <a:t>如何导致相似国家之间的贸易，而这些国家之间没有比较优势差异。</a:t>
            </a:r>
            <a:endParaRPr lang="en-US" altLang="zh-CN" sz="2400" dirty="0"/>
          </a:p>
          <a:p>
            <a:pPr lvl="1"/>
            <a:r>
              <a:rPr lang="en-US" altLang="zh-CN" sz="2400" b="1" i="1" dirty="0">
                <a:sym typeface="Wingdings" panose="05000000000000000000" pitchFamily="2" charset="2"/>
              </a:rPr>
              <a:t> </a:t>
            </a:r>
            <a:r>
              <a:rPr lang="zh-CN" altLang="en-US" sz="2200" b="1" i="1" dirty="0">
                <a:solidFill>
                  <a:srgbClr val="82007C"/>
                </a:solidFill>
              </a:rPr>
              <a:t>产业内贸易</a:t>
            </a:r>
            <a:r>
              <a:rPr lang="en-US" altLang="zh-CN" sz="2200" b="1" i="1" dirty="0">
                <a:solidFill>
                  <a:srgbClr val="82007C"/>
                </a:solidFill>
              </a:rPr>
              <a:t>Intra-industry trade</a:t>
            </a:r>
            <a:r>
              <a:rPr lang="en-US" altLang="zh-CN" sz="2200" b="1" i="1" dirty="0"/>
              <a:t>: </a:t>
            </a:r>
            <a:r>
              <a:rPr lang="zh-CN" altLang="en-US" sz="2200" i="1" dirty="0"/>
              <a:t>类似货物的双向交换</a:t>
            </a:r>
            <a:endParaRPr lang="en-US" altLang="zh-CN" sz="2200" i="1" dirty="0"/>
          </a:p>
          <a:p>
            <a:r>
              <a:rPr lang="en-US" altLang="zh-CN" sz="2400" dirty="0"/>
              <a:t>2.</a:t>
            </a:r>
            <a:r>
              <a:rPr lang="zh-CN" altLang="en-US" sz="2400" dirty="0"/>
              <a:t>这个例子突出了从贸易中受益的两个新渠道：</a:t>
            </a:r>
            <a:endParaRPr lang="en-US" altLang="zh-CN" sz="2400" dirty="0"/>
          </a:p>
          <a:p>
            <a:pPr lvl="1"/>
            <a:r>
              <a:rPr lang="zh-CN" altLang="en-US" sz="2400" dirty="0"/>
              <a:t>消费者从</a:t>
            </a:r>
            <a:r>
              <a:rPr lang="zh-CN" altLang="en-US" sz="2400" b="1" dirty="0">
                <a:solidFill>
                  <a:srgbClr val="001581"/>
                </a:solidFill>
              </a:rPr>
              <a:t>更低的价格</a:t>
            </a:r>
            <a:r>
              <a:rPr lang="zh-CN" altLang="en-US" sz="2400" dirty="0"/>
              <a:t>和</a:t>
            </a:r>
            <a:r>
              <a:rPr lang="zh-CN" altLang="en-US" sz="2400" dirty="0">
                <a:solidFill>
                  <a:srgbClr val="FF0000"/>
                </a:solidFill>
              </a:rPr>
              <a:t>更多的产品选择</a:t>
            </a:r>
            <a:r>
              <a:rPr lang="zh-CN" altLang="en-US" sz="2400" dirty="0"/>
              <a:t>中受益。</a:t>
            </a:r>
            <a:endParaRPr lang="en-US" altLang="zh-CN" sz="2400" dirty="0"/>
          </a:p>
          <a:p>
            <a:pPr lvl="1"/>
            <a:r>
              <a:rPr lang="zh-CN" altLang="en-US" sz="2400" dirty="0"/>
              <a:t>企业进行联合生产，利用</a:t>
            </a:r>
            <a:r>
              <a:rPr lang="zh-CN" altLang="en-US" sz="2400" dirty="0">
                <a:solidFill>
                  <a:srgbClr val="FF0000"/>
                </a:solidFill>
              </a:rPr>
              <a:t>规模经济</a:t>
            </a:r>
            <a:r>
              <a:rPr lang="zh-CN" altLang="en-US" sz="2400" dirty="0"/>
              <a:t>的好处。</a:t>
            </a:r>
            <a:endParaRPr lang="en-US" altLang="zh-CN" sz="2400" dirty="0"/>
          </a:p>
          <a:p>
            <a:r>
              <a:rPr lang="zh-CN" altLang="en-US" sz="2400" dirty="0"/>
              <a:t>一个较小的经济体将从一体化中获益更多。</a:t>
            </a:r>
          </a:p>
        </p:txBody>
      </p:sp>
      <p:sp>
        <p:nvSpPr>
          <p:cNvPr id="6" name="Title 1"/>
          <p:cNvSpPr>
            <a:spLocks noGrp="1"/>
          </p:cNvSpPr>
          <p:nvPr>
            <p:ph type="title"/>
          </p:nvPr>
        </p:nvSpPr>
        <p:spPr>
          <a:xfrm>
            <a:off x="228600" y="157900"/>
            <a:ext cx="8686800" cy="894836"/>
          </a:xfrm>
        </p:spPr>
        <p:txBody>
          <a:bodyPr/>
          <a:lstStyle/>
          <a:p>
            <a:r>
              <a:rPr lang="zh-CN" altLang="en-US" sz="2800" b="1" dirty="0"/>
              <a:t>从一体化市场中获利：一个具体数据的例子</a:t>
            </a:r>
            <a:r>
              <a:rPr lang="en-US" altLang="en-US" sz="2000" b="0" dirty="0"/>
              <a:t>(4 of 4)</a:t>
            </a:r>
            <a:endParaRPr lang="en-US" sz="2000" b="0" dirty="0"/>
          </a:p>
        </p:txBody>
      </p:sp>
    </p:spTree>
    <p:extLst>
      <p:ext uri="{BB962C8B-B14F-4D97-AF65-F5344CB8AC3E}">
        <p14:creationId xmlns:p14="http://schemas.microsoft.com/office/powerpoint/2010/main" val="12165879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92A85039-BB06-E021-E5F5-F6895D2596B6}"/>
              </a:ext>
            </a:extLst>
          </p:cNvPr>
          <p:cNvSpPr>
            <a:spLocks noGrp="1"/>
          </p:cNvSpPr>
          <p:nvPr>
            <p:ph type="sldNum" sz="quarter" idx="12"/>
          </p:nvPr>
        </p:nvSpPr>
        <p:spPr bwMode="auto">
          <a:xfrm>
            <a:off x="7042150" y="6243638"/>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SzTx/>
              <a:buFontTx/>
              <a:buNone/>
            </a:pPr>
            <a:fld id="{B7CEB2C1-1A76-4F79-A61B-128BF8148E59}" type="slidenum">
              <a:rPr lang="zh-CN" altLang="en-US" smtClean="0"/>
              <a:pPr>
                <a:spcBef>
                  <a:spcPct val="0"/>
                </a:spcBef>
                <a:buClrTx/>
                <a:buSzTx/>
                <a:buFontTx/>
                <a:buNone/>
              </a:pPr>
              <a:t>73</a:t>
            </a:fld>
            <a:endParaRPr lang="en-US" altLang="zh-CN" sz="1400"/>
          </a:p>
        </p:txBody>
      </p:sp>
      <p:sp>
        <p:nvSpPr>
          <p:cNvPr id="54275" name="Rectangle 3">
            <a:extLst>
              <a:ext uri="{FF2B5EF4-FFF2-40B4-BE49-F238E27FC236}">
                <a16:creationId xmlns:a16="http://schemas.microsoft.com/office/drawing/2014/main" id="{8728F544-F91B-460F-A9B2-1F912881F844}"/>
              </a:ext>
            </a:extLst>
          </p:cNvPr>
          <p:cNvSpPr>
            <a:spLocks noGrp="1" noChangeArrowheads="1"/>
          </p:cNvSpPr>
          <p:nvPr>
            <p:ph type="body" idx="1"/>
          </p:nvPr>
        </p:nvSpPr>
        <p:spPr>
          <a:xfrm>
            <a:off x="457200" y="1600200"/>
            <a:ext cx="8229600" cy="4643438"/>
          </a:xfrm>
        </p:spPr>
        <p:txBody>
          <a:bodyPr/>
          <a:lstStyle/>
          <a:p>
            <a:pPr eaLnBrk="1" hangingPunct="1"/>
            <a:r>
              <a:rPr lang="zh-CN" altLang="en-US" sz="2400" b="1" dirty="0"/>
              <a:t>规模经济与比较优势（</a:t>
            </a:r>
            <a:r>
              <a:rPr lang="zh-CN" altLang="en-US" sz="2400" b="1" dirty="0">
                <a:solidFill>
                  <a:srgbClr val="0000CC"/>
                </a:solidFill>
              </a:rPr>
              <a:t>贸易模式的确定</a:t>
            </a:r>
            <a:r>
              <a:rPr lang="zh-CN" altLang="en-US" sz="2400" b="1" dirty="0"/>
              <a:t>）</a:t>
            </a:r>
          </a:p>
          <a:p>
            <a:pPr lvl="1" eaLnBrk="1" hangingPunct="1"/>
            <a:r>
              <a:rPr lang="zh-CN" altLang="en-US" sz="2400" dirty="0"/>
              <a:t>假设：</a:t>
            </a:r>
          </a:p>
          <a:p>
            <a:pPr lvl="2" eaLnBrk="1" hangingPunct="1"/>
            <a:r>
              <a:rPr lang="zh-CN" altLang="en-US" sz="2400" dirty="0"/>
              <a:t>两个国家：本国（资本充裕国）和外国</a:t>
            </a:r>
            <a:endParaRPr lang="en-US" altLang="zh-CN" sz="2400" dirty="0"/>
          </a:p>
          <a:p>
            <a:pPr lvl="2" eaLnBrk="1" hangingPunct="1"/>
            <a:r>
              <a:rPr lang="zh-CN" altLang="en-US" sz="2400" dirty="0"/>
              <a:t>两种行业：制造业（资本密集型行业）和粮食</a:t>
            </a:r>
            <a:endParaRPr lang="en-US" altLang="zh-CN" sz="2400" dirty="0"/>
          </a:p>
          <a:p>
            <a:pPr lvl="2" eaLnBrk="1" hangingPunct="1"/>
            <a:r>
              <a:rPr lang="zh-CN" altLang="en-US" sz="2400" dirty="0"/>
              <a:t>由于规模经济的存在，没有一个国家能单独生产所有制造品</a:t>
            </a:r>
          </a:p>
        </p:txBody>
      </p:sp>
      <p:sp>
        <p:nvSpPr>
          <p:cNvPr id="54276" name="Rectangle 4">
            <a:extLst>
              <a:ext uri="{FF2B5EF4-FFF2-40B4-BE49-F238E27FC236}">
                <a16:creationId xmlns:a16="http://schemas.microsoft.com/office/drawing/2014/main" id="{DD7F92DD-4503-342E-B08A-D2FD5F286F47}"/>
              </a:ext>
            </a:extLst>
          </p:cNvPr>
          <p:cNvSpPr>
            <a:spLocks noGrp="1" noChangeArrowheads="1"/>
          </p:cNvSpPr>
          <p:nvPr>
            <p:ph type="title"/>
          </p:nvPr>
        </p:nvSpPr>
        <p:spPr>
          <a:xfrm>
            <a:off x="533400" y="510540"/>
            <a:ext cx="7793037" cy="632460"/>
          </a:xfrm>
          <a:noFill/>
        </p:spPr>
        <p:txBody>
          <a:bodyPr anchor="ctr"/>
          <a:lstStyle/>
          <a:p>
            <a:pPr eaLnBrk="1" hangingPunct="1"/>
            <a:r>
              <a:rPr lang="zh-CN" altLang="en-US" b="1" dirty="0"/>
              <a:t>垄断竞争与贸易</a:t>
            </a:r>
            <a:endParaRPr lang="en-US" altLang="zh-CN"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a:extLst>
              <a:ext uri="{FF2B5EF4-FFF2-40B4-BE49-F238E27FC236}">
                <a16:creationId xmlns:a16="http://schemas.microsoft.com/office/drawing/2014/main" id="{DAA354BB-EB64-4569-2C52-08F72E9BA0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7B1BE9-613D-4D20-89ED-A867A09F8DA8}" type="slidenum">
              <a:rPr lang="zh-CN" altLang="en-US" sz="1400"/>
              <a:pPr>
                <a:spcBef>
                  <a:spcPct val="0"/>
                </a:spcBef>
                <a:buClrTx/>
                <a:buSzTx/>
                <a:buFontTx/>
                <a:buNone/>
              </a:pPr>
              <a:t>74</a:t>
            </a:fld>
            <a:endParaRPr lang="en-US" altLang="zh-CN" sz="1400"/>
          </a:p>
        </p:txBody>
      </p:sp>
      <p:sp>
        <p:nvSpPr>
          <p:cNvPr id="107522" name="Rectangle 2">
            <a:extLst>
              <a:ext uri="{FF2B5EF4-FFF2-40B4-BE49-F238E27FC236}">
                <a16:creationId xmlns:a16="http://schemas.microsoft.com/office/drawing/2014/main" id="{8EB62031-F2DB-DF36-BCED-75829F63B31E}"/>
              </a:ext>
            </a:extLst>
          </p:cNvPr>
          <p:cNvSpPr>
            <a:spLocks noChangeArrowheads="1"/>
          </p:cNvSpPr>
          <p:nvPr/>
        </p:nvSpPr>
        <p:spPr bwMode="auto">
          <a:xfrm>
            <a:off x="-122905" y="1638298"/>
            <a:ext cx="914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图 </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不存在收益递增时的贸易</a:t>
            </a:r>
          </a:p>
        </p:txBody>
      </p:sp>
      <p:grpSp>
        <p:nvGrpSpPr>
          <p:cNvPr id="2" name="Group 4">
            <a:extLst>
              <a:ext uri="{FF2B5EF4-FFF2-40B4-BE49-F238E27FC236}">
                <a16:creationId xmlns:a16="http://schemas.microsoft.com/office/drawing/2014/main" id="{4D3E7725-D04C-EF17-0A4E-A7ADE3CFEAD8}"/>
              </a:ext>
            </a:extLst>
          </p:cNvPr>
          <p:cNvGrpSpPr>
            <a:grpSpLocks/>
          </p:cNvGrpSpPr>
          <p:nvPr/>
        </p:nvGrpSpPr>
        <p:grpSpPr bwMode="auto">
          <a:xfrm>
            <a:off x="1311275" y="2727325"/>
            <a:ext cx="6003925" cy="679450"/>
            <a:chOff x="826" y="1718"/>
            <a:chExt cx="3782" cy="428"/>
          </a:xfrm>
        </p:grpSpPr>
        <p:sp>
          <p:nvSpPr>
            <p:cNvPr id="56335" name="Text Box 5">
              <a:extLst>
                <a:ext uri="{FF2B5EF4-FFF2-40B4-BE49-F238E27FC236}">
                  <a16:creationId xmlns:a16="http://schemas.microsoft.com/office/drawing/2014/main" id="{0EE41253-CE27-0F49-547F-9CCFE7E6C2A7}"/>
                </a:ext>
              </a:extLst>
            </p:cNvPr>
            <p:cNvSpPr txBox="1">
              <a:spLocks noChangeArrowheads="1"/>
            </p:cNvSpPr>
            <p:nvPr/>
          </p:nvSpPr>
          <p:spPr bwMode="auto">
            <a:xfrm>
              <a:off x="826" y="1718"/>
              <a:ext cx="852" cy="428"/>
            </a:xfrm>
            <a:prstGeom prst="rect">
              <a:avLst/>
            </a:prstGeom>
            <a:noFill/>
            <a:ln w="38100">
              <a:solidFill>
                <a:srgbClr val="33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dirty="0">
                  <a:latin typeface="Arial" panose="020B0604020202020204" pitchFamily="34" charset="0"/>
                </a:rPr>
                <a:t>本国</a:t>
              </a:r>
            </a:p>
            <a:p>
              <a:pPr algn="ctr">
                <a:spcBef>
                  <a:spcPct val="0"/>
                </a:spcBef>
                <a:buClrTx/>
                <a:buSzTx/>
                <a:buFontTx/>
                <a:buNone/>
              </a:pPr>
              <a:r>
                <a:rPr lang="en-US" altLang="zh-CN" sz="1800" b="1" dirty="0">
                  <a:latin typeface="Arial" panose="020B0604020202020204" pitchFamily="34" charset="0"/>
                </a:rPr>
                <a:t> (</a:t>
              </a:r>
              <a:r>
                <a:rPr lang="zh-CN" altLang="en-US" sz="1800" b="1" dirty="0">
                  <a:latin typeface="Arial" panose="020B0604020202020204" pitchFamily="34" charset="0"/>
                </a:rPr>
                <a:t>资本充裕</a:t>
              </a:r>
              <a:r>
                <a:rPr lang="en-US" altLang="zh-CN" sz="1800" b="1" dirty="0">
                  <a:latin typeface="Arial" panose="020B0604020202020204" pitchFamily="34" charset="0"/>
                </a:rPr>
                <a:t>)</a:t>
              </a:r>
            </a:p>
          </p:txBody>
        </p:sp>
        <p:sp>
          <p:nvSpPr>
            <p:cNvPr id="56336" name="Line 6">
              <a:extLst>
                <a:ext uri="{FF2B5EF4-FFF2-40B4-BE49-F238E27FC236}">
                  <a16:creationId xmlns:a16="http://schemas.microsoft.com/office/drawing/2014/main" id="{AA390CE4-97CD-C7E5-6BD7-558521BD5C41}"/>
                </a:ext>
              </a:extLst>
            </p:cNvPr>
            <p:cNvSpPr>
              <a:spLocks noChangeShapeType="1"/>
            </p:cNvSpPr>
            <p:nvPr/>
          </p:nvSpPr>
          <p:spPr bwMode="auto">
            <a:xfrm>
              <a:off x="1968" y="1920"/>
              <a:ext cx="2640"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
            <a:extLst>
              <a:ext uri="{FF2B5EF4-FFF2-40B4-BE49-F238E27FC236}">
                <a16:creationId xmlns:a16="http://schemas.microsoft.com/office/drawing/2014/main" id="{900FDF93-CB23-68F6-DB6E-EEF19CD1B077}"/>
              </a:ext>
            </a:extLst>
          </p:cNvPr>
          <p:cNvGrpSpPr>
            <a:grpSpLocks/>
          </p:cNvGrpSpPr>
          <p:nvPr/>
        </p:nvGrpSpPr>
        <p:grpSpPr bwMode="auto">
          <a:xfrm>
            <a:off x="1222375" y="4486275"/>
            <a:ext cx="6092825" cy="679450"/>
            <a:chOff x="770" y="2826"/>
            <a:chExt cx="3838" cy="428"/>
          </a:xfrm>
        </p:grpSpPr>
        <p:sp>
          <p:nvSpPr>
            <p:cNvPr id="56333" name="Text Box 8">
              <a:extLst>
                <a:ext uri="{FF2B5EF4-FFF2-40B4-BE49-F238E27FC236}">
                  <a16:creationId xmlns:a16="http://schemas.microsoft.com/office/drawing/2014/main" id="{D1E84BE5-A3FA-4CA7-5221-835AB8B99D4F}"/>
                </a:ext>
              </a:extLst>
            </p:cNvPr>
            <p:cNvSpPr txBox="1">
              <a:spLocks noChangeArrowheads="1"/>
            </p:cNvSpPr>
            <p:nvPr/>
          </p:nvSpPr>
          <p:spPr bwMode="auto">
            <a:xfrm>
              <a:off x="770" y="2826"/>
              <a:ext cx="972" cy="428"/>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a:latin typeface="Arial" panose="020B0604020202020204" pitchFamily="34" charset="0"/>
                </a:rPr>
                <a:t>外国</a:t>
              </a:r>
            </a:p>
            <a:p>
              <a:pPr algn="ctr">
                <a:spcBef>
                  <a:spcPct val="0"/>
                </a:spcBef>
                <a:buClrTx/>
                <a:buSzTx/>
                <a:buFontTx/>
                <a:buNone/>
              </a:pPr>
              <a:r>
                <a:rPr lang="en-US" altLang="zh-CN" sz="1800" b="1">
                  <a:latin typeface="Arial" panose="020B0604020202020204" pitchFamily="34" charset="0"/>
                </a:rPr>
                <a:t>  (</a:t>
              </a:r>
              <a:r>
                <a:rPr lang="zh-CN" altLang="en-US" sz="1800" b="1">
                  <a:latin typeface="Arial" panose="020B0604020202020204" pitchFamily="34" charset="0"/>
                </a:rPr>
                <a:t>劳动充裕</a:t>
              </a:r>
              <a:r>
                <a:rPr lang="en-US" altLang="zh-CN" sz="1800" b="1">
                  <a:latin typeface="Arial" panose="020B0604020202020204" pitchFamily="34" charset="0"/>
                </a:rPr>
                <a:t>)  </a:t>
              </a:r>
            </a:p>
          </p:txBody>
        </p:sp>
        <p:sp>
          <p:nvSpPr>
            <p:cNvPr id="56334" name="Line 9">
              <a:extLst>
                <a:ext uri="{FF2B5EF4-FFF2-40B4-BE49-F238E27FC236}">
                  <a16:creationId xmlns:a16="http://schemas.microsoft.com/office/drawing/2014/main" id="{080866B5-7017-6D6B-CE11-64E447963508}"/>
                </a:ext>
              </a:extLst>
            </p:cNvPr>
            <p:cNvSpPr>
              <a:spLocks noChangeShapeType="1"/>
            </p:cNvSpPr>
            <p:nvPr/>
          </p:nvSpPr>
          <p:spPr bwMode="auto">
            <a:xfrm>
              <a:off x="1968" y="3072"/>
              <a:ext cx="264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a:extLst>
              <a:ext uri="{FF2B5EF4-FFF2-40B4-BE49-F238E27FC236}">
                <a16:creationId xmlns:a16="http://schemas.microsoft.com/office/drawing/2014/main" id="{99E5E144-6F3B-E245-E72A-85FEAF9D9449}"/>
              </a:ext>
            </a:extLst>
          </p:cNvPr>
          <p:cNvGrpSpPr>
            <a:grpSpLocks/>
          </p:cNvGrpSpPr>
          <p:nvPr/>
        </p:nvGrpSpPr>
        <p:grpSpPr bwMode="auto">
          <a:xfrm>
            <a:off x="3352800" y="2665413"/>
            <a:ext cx="869950" cy="2135187"/>
            <a:chOff x="2112" y="1679"/>
            <a:chExt cx="548" cy="1345"/>
          </a:xfrm>
        </p:grpSpPr>
        <p:sp>
          <p:nvSpPr>
            <p:cNvPr id="56331" name="Line 11">
              <a:extLst>
                <a:ext uri="{FF2B5EF4-FFF2-40B4-BE49-F238E27FC236}">
                  <a16:creationId xmlns:a16="http://schemas.microsoft.com/office/drawing/2014/main" id="{6C0392BF-3DE5-02A1-7657-9E91C97E0A3D}"/>
                </a:ext>
              </a:extLst>
            </p:cNvPr>
            <p:cNvSpPr>
              <a:spLocks noChangeShapeType="1"/>
            </p:cNvSpPr>
            <p:nvPr/>
          </p:nvSpPr>
          <p:spPr bwMode="auto">
            <a:xfrm>
              <a:off x="2592" y="1920"/>
              <a:ext cx="0" cy="1104"/>
            </a:xfrm>
            <a:prstGeom prst="line">
              <a:avLst/>
            </a:prstGeom>
            <a:noFill/>
            <a:ln w="38100">
              <a:solidFill>
                <a:srgbClr val="3333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6332" name="Text Box 12">
              <a:extLst>
                <a:ext uri="{FF2B5EF4-FFF2-40B4-BE49-F238E27FC236}">
                  <a16:creationId xmlns:a16="http://schemas.microsoft.com/office/drawing/2014/main" id="{78E9FF00-B6E8-B843-D649-42824DED8DED}"/>
                </a:ext>
              </a:extLst>
            </p:cNvPr>
            <p:cNvSpPr txBox="1">
              <a:spLocks noChangeArrowheads="1"/>
            </p:cNvSpPr>
            <p:nvPr/>
          </p:nvSpPr>
          <p:spPr bwMode="auto">
            <a:xfrm>
              <a:off x="2112" y="167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制造业</a:t>
              </a:r>
            </a:p>
          </p:txBody>
        </p:sp>
      </p:grpSp>
      <p:grpSp>
        <p:nvGrpSpPr>
          <p:cNvPr id="5" name="Group 13">
            <a:extLst>
              <a:ext uri="{FF2B5EF4-FFF2-40B4-BE49-F238E27FC236}">
                <a16:creationId xmlns:a16="http://schemas.microsoft.com/office/drawing/2014/main" id="{DC46D2B5-A286-180E-3F60-548A2FCE2B2F}"/>
              </a:ext>
            </a:extLst>
          </p:cNvPr>
          <p:cNvGrpSpPr>
            <a:grpSpLocks/>
          </p:cNvGrpSpPr>
          <p:nvPr/>
        </p:nvGrpSpPr>
        <p:grpSpPr bwMode="auto">
          <a:xfrm>
            <a:off x="5441950" y="2651125"/>
            <a:ext cx="641350" cy="2225675"/>
            <a:chOff x="3428" y="1670"/>
            <a:chExt cx="404" cy="1402"/>
          </a:xfrm>
        </p:grpSpPr>
        <p:sp>
          <p:nvSpPr>
            <p:cNvPr id="56329" name="Line 14">
              <a:extLst>
                <a:ext uri="{FF2B5EF4-FFF2-40B4-BE49-F238E27FC236}">
                  <a16:creationId xmlns:a16="http://schemas.microsoft.com/office/drawing/2014/main" id="{1FB657BD-7A9A-3949-0612-BA1041CC7E2F}"/>
                </a:ext>
              </a:extLst>
            </p:cNvPr>
            <p:cNvSpPr>
              <a:spLocks noChangeShapeType="1"/>
            </p:cNvSpPr>
            <p:nvPr/>
          </p:nvSpPr>
          <p:spPr bwMode="auto">
            <a:xfrm flipV="1">
              <a:off x="3648" y="1968"/>
              <a:ext cx="0" cy="1104"/>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6330" name="Text Box 15">
              <a:extLst>
                <a:ext uri="{FF2B5EF4-FFF2-40B4-BE49-F238E27FC236}">
                  <a16:creationId xmlns:a16="http://schemas.microsoft.com/office/drawing/2014/main" id="{F8B62517-5689-2A2D-5518-297785781910}"/>
                </a:ext>
              </a:extLst>
            </p:cNvPr>
            <p:cNvSpPr txBox="1">
              <a:spLocks noChangeArrowheads="1"/>
            </p:cNvSpPr>
            <p:nvPr/>
          </p:nvSpPr>
          <p:spPr bwMode="auto">
            <a:xfrm>
              <a:off x="3428" y="1670"/>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粮食</a:t>
              </a:r>
            </a:p>
          </p:txBody>
        </p:sp>
      </p:grpSp>
      <p:sp>
        <p:nvSpPr>
          <p:cNvPr id="56328" name="Rectangle 16">
            <a:extLst>
              <a:ext uri="{FF2B5EF4-FFF2-40B4-BE49-F238E27FC236}">
                <a16:creationId xmlns:a16="http://schemas.microsoft.com/office/drawing/2014/main" id="{32899DDA-0958-425E-5E18-03C3872B0736}"/>
              </a:ext>
            </a:extLst>
          </p:cNvPr>
          <p:cNvSpPr>
            <a:spLocks noGrp="1" noChangeArrowheads="1"/>
          </p:cNvSpPr>
          <p:nvPr>
            <p:ph type="title"/>
          </p:nvPr>
        </p:nvSpPr>
        <p:spPr>
          <a:xfrm>
            <a:off x="457200" y="582613"/>
            <a:ext cx="7793037" cy="712786"/>
          </a:xfrm>
          <a:noFill/>
        </p:spPr>
        <p:txBody>
          <a:bodyPr anchor="ctr"/>
          <a:lstStyle/>
          <a:p>
            <a:pPr eaLnBrk="1" hangingPunct="1"/>
            <a:r>
              <a:rPr lang="zh-CN" altLang="en-US" b="1" dirty="0"/>
              <a:t>垄断竞争与贸易</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5D5D7E1D-856C-2B67-7128-38F0D3E39532}"/>
              </a:ext>
            </a:extLst>
          </p:cNvPr>
          <p:cNvSpPr>
            <a:spLocks noGrp="1"/>
          </p:cNvSpPr>
          <p:nvPr>
            <p:ph type="sldNum" sz="quarter" idx="12"/>
          </p:nvPr>
        </p:nvSpPr>
        <p:spPr bwMode="auto">
          <a:xfrm>
            <a:off x="7042150" y="6243638"/>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SzTx/>
              <a:buFontTx/>
              <a:buNone/>
            </a:pPr>
            <a:fld id="{B7CEB2C1-1A76-4F79-A61B-128BF8148E59}" type="slidenum">
              <a:rPr lang="zh-CN" altLang="en-US" smtClean="0"/>
              <a:pPr>
                <a:spcBef>
                  <a:spcPct val="0"/>
                </a:spcBef>
                <a:buClrTx/>
                <a:buSzTx/>
                <a:buFontTx/>
                <a:buNone/>
              </a:pPr>
              <a:t>75</a:t>
            </a:fld>
            <a:endParaRPr lang="en-US" altLang="zh-CN" sz="1400"/>
          </a:p>
        </p:txBody>
      </p:sp>
      <p:sp>
        <p:nvSpPr>
          <p:cNvPr id="57347" name="Rectangle 3">
            <a:extLst>
              <a:ext uri="{FF2B5EF4-FFF2-40B4-BE49-F238E27FC236}">
                <a16:creationId xmlns:a16="http://schemas.microsoft.com/office/drawing/2014/main" id="{660CA48B-E477-EF4F-7838-30EC545DA60E}"/>
              </a:ext>
            </a:extLst>
          </p:cNvPr>
          <p:cNvSpPr>
            <a:spLocks noGrp="1" noChangeArrowheads="1"/>
          </p:cNvSpPr>
          <p:nvPr>
            <p:ph type="body" idx="1"/>
          </p:nvPr>
        </p:nvSpPr>
        <p:spPr>
          <a:xfrm>
            <a:off x="381000" y="1981200"/>
            <a:ext cx="7696200" cy="4343400"/>
          </a:xfrm>
        </p:spPr>
        <p:txBody>
          <a:bodyPr/>
          <a:lstStyle/>
          <a:p>
            <a:pPr lvl="1" eaLnBrk="1" hangingPunct="1">
              <a:spcBef>
                <a:spcPts val="1200"/>
              </a:spcBef>
            </a:pPr>
            <a:r>
              <a:rPr lang="zh-CN" altLang="en-US" sz="2400" dirty="0"/>
              <a:t>如果制造业是个垄断竞争部门，世界贸易就由两部分组成：</a:t>
            </a:r>
          </a:p>
          <a:p>
            <a:pPr lvl="2" eaLnBrk="1" hangingPunct="1">
              <a:spcBef>
                <a:spcPts val="1200"/>
              </a:spcBef>
            </a:pPr>
            <a:r>
              <a:rPr lang="zh-CN" altLang="en-US" sz="2400" dirty="0"/>
              <a:t>行业内贸易</a:t>
            </a:r>
          </a:p>
          <a:p>
            <a:pPr lvl="3" eaLnBrk="1" hangingPunct="1">
              <a:spcBef>
                <a:spcPts val="1200"/>
              </a:spcBef>
            </a:pPr>
            <a:r>
              <a:rPr lang="zh-CN" altLang="en-US" sz="2400" dirty="0">
                <a:latin typeface="仿宋" panose="02010609060101010101" pitchFamily="49" charset="-122"/>
                <a:ea typeface="仿宋" panose="02010609060101010101" pitchFamily="49" charset="-122"/>
              </a:rPr>
              <a:t>制造品换制造品</a:t>
            </a:r>
          </a:p>
          <a:p>
            <a:pPr lvl="2" eaLnBrk="1" hangingPunct="1">
              <a:spcBef>
                <a:spcPts val="1200"/>
              </a:spcBef>
            </a:pPr>
            <a:r>
              <a:rPr lang="zh-CN" altLang="en-US" sz="2400" dirty="0"/>
              <a:t>行业间贸易</a:t>
            </a:r>
          </a:p>
          <a:p>
            <a:pPr lvl="3">
              <a:spcBef>
                <a:spcPts val="1200"/>
              </a:spcBef>
            </a:pPr>
            <a:r>
              <a:rPr lang="zh-CN" altLang="en-US" sz="2400" dirty="0">
                <a:latin typeface="仿宋" panose="02010609060101010101" pitchFamily="49" charset="-122"/>
                <a:ea typeface="仿宋" panose="02010609060101010101" pitchFamily="49" charset="-122"/>
              </a:rPr>
              <a:t>制造品与粮食之间的交换</a:t>
            </a:r>
          </a:p>
          <a:p>
            <a:pPr lvl="1" eaLnBrk="1" hangingPunct="1">
              <a:buFont typeface="Wingdings" panose="05000000000000000000" pitchFamily="2" charset="2"/>
              <a:buNone/>
            </a:pPr>
            <a:endParaRPr lang="zh-CN" altLang="en-US" sz="2400" dirty="0"/>
          </a:p>
        </p:txBody>
      </p:sp>
      <p:sp>
        <p:nvSpPr>
          <p:cNvPr id="57348" name="Rectangle 4">
            <a:extLst>
              <a:ext uri="{FF2B5EF4-FFF2-40B4-BE49-F238E27FC236}">
                <a16:creationId xmlns:a16="http://schemas.microsoft.com/office/drawing/2014/main" id="{0001032D-5FB7-F33B-E5FC-CD9FED49C661}"/>
              </a:ext>
            </a:extLst>
          </p:cNvPr>
          <p:cNvSpPr>
            <a:spLocks noGrp="1" noChangeArrowheads="1"/>
          </p:cNvSpPr>
          <p:nvPr>
            <p:ph type="title"/>
          </p:nvPr>
        </p:nvSpPr>
        <p:spPr>
          <a:xfrm>
            <a:off x="838200" y="660399"/>
            <a:ext cx="7793037" cy="787401"/>
          </a:xfrm>
          <a:noFill/>
        </p:spPr>
        <p:txBody>
          <a:bodyPr anchor="ctr"/>
          <a:lstStyle/>
          <a:p>
            <a:pPr eaLnBrk="1" hangingPunct="1"/>
            <a:r>
              <a:rPr lang="zh-CN" altLang="en-US" b="1" dirty="0"/>
              <a:t>垄断竞争与贸易</a:t>
            </a:r>
            <a:endParaRPr lang="en-US" altLang="zh-CN" b="1"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a:extLst>
              <a:ext uri="{FF2B5EF4-FFF2-40B4-BE49-F238E27FC236}">
                <a16:creationId xmlns:a16="http://schemas.microsoft.com/office/drawing/2014/main" id="{7931B0AE-C5C1-1E64-B1D4-6F2B137CC8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372220E-FB12-4453-970E-DB50F03EE079}" type="slidenum">
              <a:rPr lang="zh-CN" altLang="en-US" sz="1400"/>
              <a:pPr>
                <a:spcBef>
                  <a:spcPct val="0"/>
                </a:spcBef>
                <a:buClrTx/>
                <a:buSzTx/>
                <a:buFontTx/>
                <a:buNone/>
              </a:pPr>
              <a:t>76</a:t>
            </a:fld>
            <a:endParaRPr lang="en-US" altLang="zh-CN" sz="1400"/>
          </a:p>
        </p:txBody>
      </p:sp>
      <p:sp>
        <p:nvSpPr>
          <p:cNvPr id="108546" name="Rectangle 2">
            <a:extLst>
              <a:ext uri="{FF2B5EF4-FFF2-40B4-BE49-F238E27FC236}">
                <a16:creationId xmlns:a16="http://schemas.microsoft.com/office/drawing/2014/main" id="{5E72672D-5359-D57B-CC4F-2FD93589B7E4}"/>
              </a:ext>
            </a:extLst>
          </p:cNvPr>
          <p:cNvSpPr>
            <a:spLocks noChangeArrowheads="1"/>
          </p:cNvSpPr>
          <p:nvPr/>
        </p:nvSpPr>
        <p:spPr bwMode="auto">
          <a:xfrm>
            <a:off x="-199105" y="1648778"/>
            <a:ext cx="9220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图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收益递增和垄断竞争下的贸易</a:t>
            </a:r>
          </a:p>
        </p:txBody>
      </p:sp>
      <p:grpSp>
        <p:nvGrpSpPr>
          <p:cNvPr id="2" name="Group 4">
            <a:extLst>
              <a:ext uri="{FF2B5EF4-FFF2-40B4-BE49-F238E27FC236}">
                <a16:creationId xmlns:a16="http://schemas.microsoft.com/office/drawing/2014/main" id="{4F920131-C988-F296-86E5-754BEC39124D}"/>
              </a:ext>
            </a:extLst>
          </p:cNvPr>
          <p:cNvGrpSpPr>
            <a:grpSpLocks/>
          </p:cNvGrpSpPr>
          <p:nvPr/>
        </p:nvGrpSpPr>
        <p:grpSpPr bwMode="auto">
          <a:xfrm>
            <a:off x="914400" y="2727325"/>
            <a:ext cx="6003925" cy="679450"/>
            <a:chOff x="826" y="1718"/>
            <a:chExt cx="3782" cy="428"/>
          </a:xfrm>
        </p:grpSpPr>
        <p:sp>
          <p:nvSpPr>
            <p:cNvPr id="59414" name="Text Box 5">
              <a:extLst>
                <a:ext uri="{FF2B5EF4-FFF2-40B4-BE49-F238E27FC236}">
                  <a16:creationId xmlns:a16="http://schemas.microsoft.com/office/drawing/2014/main" id="{E51C69DC-6E72-89BD-F6A2-656860C87AE7}"/>
                </a:ext>
              </a:extLst>
            </p:cNvPr>
            <p:cNvSpPr txBox="1">
              <a:spLocks noChangeArrowheads="1"/>
            </p:cNvSpPr>
            <p:nvPr/>
          </p:nvSpPr>
          <p:spPr bwMode="auto">
            <a:xfrm>
              <a:off x="826" y="1718"/>
              <a:ext cx="852" cy="428"/>
            </a:xfrm>
            <a:prstGeom prst="rect">
              <a:avLst/>
            </a:prstGeom>
            <a:noFill/>
            <a:ln w="38100">
              <a:solidFill>
                <a:srgbClr val="333399"/>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a:latin typeface="Arial" panose="020B0604020202020204" pitchFamily="34" charset="0"/>
                </a:rPr>
                <a:t>本国</a:t>
              </a:r>
            </a:p>
            <a:p>
              <a:pPr algn="ctr">
                <a:spcBef>
                  <a:spcPct val="0"/>
                </a:spcBef>
                <a:buClrTx/>
                <a:buSzTx/>
                <a:buFontTx/>
                <a:buNone/>
              </a:pPr>
              <a:r>
                <a:rPr lang="en-US" altLang="zh-CN" sz="1800" b="1">
                  <a:latin typeface="Arial" panose="020B0604020202020204" pitchFamily="34" charset="0"/>
                </a:rPr>
                <a:t> (</a:t>
              </a:r>
              <a:r>
                <a:rPr lang="zh-CN" altLang="en-US" sz="1800" b="1">
                  <a:latin typeface="Arial" panose="020B0604020202020204" pitchFamily="34" charset="0"/>
                </a:rPr>
                <a:t>资本充裕</a:t>
              </a:r>
              <a:r>
                <a:rPr lang="en-US" altLang="zh-CN" sz="1800" b="1">
                  <a:latin typeface="Arial" panose="020B0604020202020204" pitchFamily="34" charset="0"/>
                </a:rPr>
                <a:t>)</a:t>
              </a:r>
            </a:p>
          </p:txBody>
        </p:sp>
        <p:sp>
          <p:nvSpPr>
            <p:cNvPr id="59415" name="Line 6">
              <a:extLst>
                <a:ext uri="{FF2B5EF4-FFF2-40B4-BE49-F238E27FC236}">
                  <a16:creationId xmlns:a16="http://schemas.microsoft.com/office/drawing/2014/main" id="{02434EBC-0D49-214C-5E18-C3B4FBCC4D19}"/>
                </a:ext>
              </a:extLst>
            </p:cNvPr>
            <p:cNvSpPr>
              <a:spLocks noChangeShapeType="1"/>
            </p:cNvSpPr>
            <p:nvPr/>
          </p:nvSpPr>
          <p:spPr bwMode="auto">
            <a:xfrm>
              <a:off x="1968" y="1920"/>
              <a:ext cx="2640"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
            <a:extLst>
              <a:ext uri="{FF2B5EF4-FFF2-40B4-BE49-F238E27FC236}">
                <a16:creationId xmlns:a16="http://schemas.microsoft.com/office/drawing/2014/main" id="{82626F2E-9AAC-314F-BC7D-8E1447559652}"/>
              </a:ext>
            </a:extLst>
          </p:cNvPr>
          <p:cNvGrpSpPr>
            <a:grpSpLocks/>
          </p:cNvGrpSpPr>
          <p:nvPr/>
        </p:nvGrpSpPr>
        <p:grpSpPr bwMode="auto">
          <a:xfrm>
            <a:off x="825500" y="4486275"/>
            <a:ext cx="6092825" cy="679450"/>
            <a:chOff x="770" y="2826"/>
            <a:chExt cx="3838" cy="428"/>
          </a:xfrm>
        </p:grpSpPr>
        <p:sp>
          <p:nvSpPr>
            <p:cNvPr id="59412" name="Text Box 8">
              <a:extLst>
                <a:ext uri="{FF2B5EF4-FFF2-40B4-BE49-F238E27FC236}">
                  <a16:creationId xmlns:a16="http://schemas.microsoft.com/office/drawing/2014/main" id="{BAA409D7-F54B-CC73-B094-30E8F1FF6501}"/>
                </a:ext>
              </a:extLst>
            </p:cNvPr>
            <p:cNvSpPr txBox="1">
              <a:spLocks noChangeArrowheads="1"/>
            </p:cNvSpPr>
            <p:nvPr/>
          </p:nvSpPr>
          <p:spPr bwMode="auto">
            <a:xfrm>
              <a:off x="770" y="2826"/>
              <a:ext cx="972" cy="428"/>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a:latin typeface="Arial" panose="020B0604020202020204" pitchFamily="34" charset="0"/>
                </a:rPr>
                <a:t>外国</a:t>
              </a:r>
            </a:p>
            <a:p>
              <a:pPr algn="ctr">
                <a:spcBef>
                  <a:spcPct val="0"/>
                </a:spcBef>
                <a:buClrTx/>
                <a:buSzTx/>
                <a:buFontTx/>
                <a:buNone/>
              </a:pPr>
              <a:r>
                <a:rPr lang="en-US" altLang="zh-CN" sz="1800" b="1">
                  <a:latin typeface="Arial" panose="020B0604020202020204" pitchFamily="34" charset="0"/>
                </a:rPr>
                <a:t>  (</a:t>
              </a:r>
              <a:r>
                <a:rPr lang="zh-CN" altLang="en-US" sz="1800" b="1">
                  <a:latin typeface="Arial" panose="020B0604020202020204" pitchFamily="34" charset="0"/>
                </a:rPr>
                <a:t>劳动充裕</a:t>
              </a:r>
              <a:r>
                <a:rPr lang="en-US" altLang="zh-CN" sz="1800" b="1">
                  <a:latin typeface="Arial" panose="020B0604020202020204" pitchFamily="34" charset="0"/>
                </a:rPr>
                <a:t>)  </a:t>
              </a:r>
            </a:p>
          </p:txBody>
        </p:sp>
        <p:sp>
          <p:nvSpPr>
            <p:cNvPr id="59413" name="Line 9">
              <a:extLst>
                <a:ext uri="{FF2B5EF4-FFF2-40B4-BE49-F238E27FC236}">
                  <a16:creationId xmlns:a16="http://schemas.microsoft.com/office/drawing/2014/main" id="{98B30429-F7A1-893D-0FF7-71EC01F23C0F}"/>
                </a:ext>
              </a:extLst>
            </p:cNvPr>
            <p:cNvSpPr>
              <a:spLocks noChangeShapeType="1"/>
            </p:cNvSpPr>
            <p:nvPr/>
          </p:nvSpPr>
          <p:spPr bwMode="auto">
            <a:xfrm>
              <a:off x="1968" y="3072"/>
              <a:ext cx="264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0">
            <a:extLst>
              <a:ext uri="{FF2B5EF4-FFF2-40B4-BE49-F238E27FC236}">
                <a16:creationId xmlns:a16="http://schemas.microsoft.com/office/drawing/2014/main" id="{F075DFE3-0B4C-5708-6298-6600A48606E0}"/>
              </a:ext>
            </a:extLst>
          </p:cNvPr>
          <p:cNvGrpSpPr>
            <a:grpSpLocks/>
          </p:cNvGrpSpPr>
          <p:nvPr/>
        </p:nvGrpSpPr>
        <p:grpSpPr bwMode="auto">
          <a:xfrm>
            <a:off x="2955925" y="2665413"/>
            <a:ext cx="869950" cy="2135187"/>
            <a:chOff x="2112" y="1679"/>
            <a:chExt cx="548" cy="1345"/>
          </a:xfrm>
        </p:grpSpPr>
        <p:sp>
          <p:nvSpPr>
            <p:cNvPr id="59410" name="Line 11">
              <a:extLst>
                <a:ext uri="{FF2B5EF4-FFF2-40B4-BE49-F238E27FC236}">
                  <a16:creationId xmlns:a16="http://schemas.microsoft.com/office/drawing/2014/main" id="{F86292CB-E2E1-41C3-85D3-474BE4129CA3}"/>
                </a:ext>
              </a:extLst>
            </p:cNvPr>
            <p:cNvSpPr>
              <a:spLocks noChangeShapeType="1"/>
            </p:cNvSpPr>
            <p:nvPr/>
          </p:nvSpPr>
          <p:spPr bwMode="auto">
            <a:xfrm>
              <a:off x="2592" y="1920"/>
              <a:ext cx="0" cy="1104"/>
            </a:xfrm>
            <a:prstGeom prst="line">
              <a:avLst/>
            </a:prstGeom>
            <a:noFill/>
            <a:ln w="38100">
              <a:solidFill>
                <a:srgbClr val="333399"/>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9411" name="Text Box 12">
              <a:extLst>
                <a:ext uri="{FF2B5EF4-FFF2-40B4-BE49-F238E27FC236}">
                  <a16:creationId xmlns:a16="http://schemas.microsoft.com/office/drawing/2014/main" id="{D2257C55-DDE7-A615-9044-5205BD1DD473}"/>
                </a:ext>
              </a:extLst>
            </p:cNvPr>
            <p:cNvSpPr txBox="1">
              <a:spLocks noChangeArrowheads="1"/>
            </p:cNvSpPr>
            <p:nvPr/>
          </p:nvSpPr>
          <p:spPr bwMode="auto">
            <a:xfrm>
              <a:off x="2112" y="1679"/>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制造业</a:t>
              </a:r>
            </a:p>
          </p:txBody>
        </p:sp>
      </p:grpSp>
      <p:sp>
        <p:nvSpPr>
          <p:cNvPr id="108557" name="Text Box 13">
            <a:extLst>
              <a:ext uri="{FF2B5EF4-FFF2-40B4-BE49-F238E27FC236}">
                <a16:creationId xmlns:a16="http://schemas.microsoft.com/office/drawing/2014/main" id="{B7C0DE59-18F9-54E2-4B96-0BCD1E200718}"/>
              </a:ext>
            </a:extLst>
          </p:cNvPr>
          <p:cNvSpPr txBox="1">
            <a:spLocks noChangeArrowheads="1"/>
          </p:cNvSpPr>
          <p:nvPr/>
        </p:nvSpPr>
        <p:spPr bwMode="auto">
          <a:xfrm>
            <a:off x="5045075" y="2651125"/>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粮食</a:t>
            </a:r>
          </a:p>
        </p:txBody>
      </p:sp>
      <p:sp>
        <p:nvSpPr>
          <p:cNvPr id="108558" name="Line 14">
            <a:extLst>
              <a:ext uri="{FF2B5EF4-FFF2-40B4-BE49-F238E27FC236}">
                <a16:creationId xmlns:a16="http://schemas.microsoft.com/office/drawing/2014/main" id="{14427DAE-F7F5-B01E-A050-AB2BDE139D44}"/>
              </a:ext>
            </a:extLst>
          </p:cNvPr>
          <p:cNvSpPr>
            <a:spLocks noChangeShapeType="1"/>
          </p:cNvSpPr>
          <p:nvPr/>
        </p:nvSpPr>
        <p:spPr bwMode="auto">
          <a:xfrm flipV="1">
            <a:off x="5394325" y="3124200"/>
            <a:ext cx="0" cy="838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08559" name="Line 15">
            <a:extLst>
              <a:ext uri="{FF2B5EF4-FFF2-40B4-BE49-F238E27FC236}">
                <a16:creationId xmlns:a16="http://schemas.microsoft.com/office/drawing/2014/main" id="{2CD45A80-B6BC-B63C-E2A0-5BD8A77F3506}"/>
              </a:ext>
            </a:extLst>
          </p:cNvPr>
          <p:cNvSpPr>
            <a:spLocks noChangeShapeType="1"/>
          </p:cNvSpPr>
          <p:nvPr/>
        </p:nvSpPr>
        <p:spPr bwMode="auto">
          <a:xfrm>
            <a:off x="3794125" y="3962400"/>
            <a:ext cx="3048000" cy="0"/>
          </a:xfrm>
          <a:prstGeom prst="line">
            <a:avLst/>
          </a:prstGeom>
          <a:noFill/>
          <a:ln w="381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8560" name="Line 16">
            <a:extLst>
              <a:ext uri="{FF2B5EF4-FFF2-40B4-BE49-F238E27FC236}">
                <a16:creationId xmlns:a16="http://schemas.microsoft.com/office/drawing/2014/main" id="{72F64ECB-A50F-50C3-77B5-25A05883CF7B}"/>
              </a:ext>
            </a:extLst>
          </p:cNvPr>
          <p:cNvSpPr>
            <a:spLocks noChangeShapeType="1"/>
          </p:cNvSpPr>
          <p:nvPr/>
        </p:nvSpPr>
        <p:spPr bwMode="auto">
          <a:xfrm flipV="1">
            <a:off x="4098925" y="4038600"/>
            <a:ext cx="0" cy="838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grpSp>
        <p:nvGrpSpPr>
          <p:cNvPr id="5" name="Group 17">
            <a:extLst>
              <a:ext uri="{FF2B5EF4-FFF2-40B4-BE49-F238E27FC236}">
                <a16:creationId xmlns:a16="http://schemas.microsoft.com/office/drawing/2014/main" id="{528E358E-0B58-4C6D-5C76-9B23E69FFEA1}"/>
              </a:ext>
            </a:extLst>
          </p:cNvPr>
          <p:cNvGrpSpPr>
            <a:grpSpLocks/>
          </p:cNvGrpSpPr>
          <p:nvPr/>
        </p:nvGrpSpPr>
        <p:grpSpPr bwMode="auto">
          <a:xfrm>
            <a:off x="6918325" y="3048000"/>
            <a:ext cx="1708150" cy="914400"/>
            <a:chOff x="4560" y="1920"/>
            <a:chExt cx="1076" cy="576"/>
          </a:xfrm>
        </p:grpSpPr>
        <p:sp>
          <p:nvSpPr>
            <p:cNvPr id="59408" name="AutoShape 18">
              <a:extLst>
                <a:ext uri="{FF2B5EF4-FFF2-40B4-BE49-F238E27FC236}">
                  <a16:creationId xmlns:a16="http://schemas.microsoft.com/office/drawing/2014/main" id="{1BD5002B-BE9D-CB41-32E2-60834A1E3A05}"/>
                </a:ext>
              </a:extLst>
            </p:cNvPr>
            <p:cNvSpPr>
              <a:spLocks/>
            </p:cNvSpPr>
            <p:nvPr/>
          </p:nvSpPr>
          <p:spPr bwMode="auto">
            <a:xfrm>
              <a:off x="4560" y="1920"/>
              <a:ext cx="240" cy="576"/>
            </a:xfrm>
            <a:prstGeom prst="rightBrace">
              <a:avLst>
                <a:gd name="adj1" fmla="val 20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9409" name="Text Box 19">
              <a:extLst>
                <a:ext uri="{FF2B5EF4-FFF2-40B4-BE49-F238E27FC236}">
                  <a16:creationId xmlns:a16="http://schemas.microsoft.com/office/drawing/2014/main" id="{A728B5A3-B7B5-0E61-E6FE-309F4CD7F7AB}"/>
                </a:ext>
              </a:extLst>
            </p:cNvPr>
            <p:cNvSpPr txBox="1">
              <a:spLocks noChangeArrowheads="1"/>
            </p:cNvSpPr>
            <p:nvPr/>
          </p:nvSpPr>
          <p:spPr bwMode="auto">
            <a:xfrm>
              <a:off x="4800" y="2006"/>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行业间贸易</a:t>
              </a:r>
            </a:p>
          </p:txBody>
        </p:sp>
      </p:grpSp>
      <p:grpSp>
        <p:nvGrpSpPr>
          <p:cNvPr id="6" name="Group 20">
            <a:extLst>
              <a:ext uri="{FF2B5EF4-FFF2-40B4-BE49-F238E27FC236}">
                <a16:creationId xmlns:a16="http://schemas.microsoft.com/office/drawing/2014/main" id="{E630B44D-9CE4-A4FA-4D93-83F580F50DA0}"/>
              </a:ext>
            </a:extLst>
          </p:cNvPr>
          <p:cNvGrpSpPr>
            <a:grpSpLocks/>
          </p:cNvGrpSpPr>
          <p:nvPr/>
        </p:nvGrpSpPr>
        <p:grpSpPr bwMode="auto">
          <a:xfrm>
            <a:off x="6918325" y="3962400"/>
            <a:ext cx="1708150" cy="914400"/>
            <a:chOff x="4560" y="2496"/>
            <a:chExt cx="1076" cy="576"/>
          </a:xfrm>
        </p:grpSpPr>
        <p:sp>
          <p:nvSpPr>
            <p:cNvPr id="59406" name="AutoShape 21">
              <a:extLst>
                <a:ext uri="{FF2B5EF4-FFF2-40B4-BE49-F238E27FC236}">
                  <a16:creationId xmlns:a16="http://schemas.microsoft.com/office/drawing/2014/main" id="{5457B449-0464-5508-F8E7-A213AEBF8ACF}"/>
                </a:ext>
              </a:extLst>
            </p:cNvPr>
            <p:cNvSpPr>
              <a:spLocks/>
            </p:cNvSpPr>
            <p:nvPr/>
          </p:nvSpPr>
          <p:spPr bwMode="auto">
            <a:xfrm>
              <a:off x="4560" y="2496"/>
              <a:ext cx="240" cy="576"/>
            </a:xfrm>
            <a:prstGeom prst="rightBrace">
              <a:avLst>
                <a:gd name="adj1" fmla="val 20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9407" name="Text Box 22">
              <a:extLst>
                <a:ext uri="{FF2B5EF4-FFF2-40B4-BE49-F238E27FC236}">
                  <a16:creationId xmlns:a16="http://schemas.microsoft.com/office/drawing/2014/main" id="{D7D3DFF9-4B97-54EA-E065-B85DDB536505}"/>
                </a:ext>
              </a:extLst>
            </p:cNvPr>
            <p:cNvSpPr txBox="1">
              <a:spLocks noChangeArrowheads="1"/>
            </p:cNvSpPr>
            <p:nvPr/>
          </p:nvSpPr>
          <p:spPr bwMode="auto">
            <a:xfrm>
              <a:off x="4800" y="2562"/>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1800" b="1">
                  <a:latin typeface="Arial" panose="020B0604020202020204" pitchFamily="34" charset="0"/>
                </a:rPr>
                <a:t>行业内贸易</a:t>
              </a:r>
            </a:p>
          </p:txBody>
        </p:sp>
      </p:grpSp>
      <p:sp>
        <p:nvSpPr>
          <p:cNvPr id="59405" name="Rectangle 23">
            <a:extLst>
              <a:ext uri="{FF2B5EF4-FFF2-40B4-BE49-F238E27FC236}">
                <a16:creationId xmlns:a16="http://schemas.microsoft.com/office/drawing/2014/main" id="{5CB645B2-3D54-66D8-914E-032C598B2CAD}"/>
              </a:ext>
            </a:extLst>
          </p:cNvPr>
          <p:cNvSpPr>
            <a:spLocks noGrp="1" noChangeArrowheads="1"/>
          </p:cNvSpPr>
          <p:nvPr>
            <p:ph type="title"/>
          </p:nvPr>
        </p:nvSpPr>
        <p:spPr>
          <a:xfrm>
            <a:off x="713581" y="552450"/>
            <a:ext cx="7793037" cy="911225"/>
          </a:xfrm>
          <a:noFill/>
        </p:spPr>
        <p:txBody>
          <a:bodyPr anchor="ctr"/>
          <a:lstStyle/>
          <a:p>
            <a:pPr eaLnBrk="1" hangingPunct="1"/>
            <a:r>
              <a:rPr lang="zh-CN" altLang="en-US" b="1"/>
              <a:t>垄断竞争与贸易</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08560"/>
                                        </p:tgtEl>
                                        <p:attrNameLst>
                                          <p:attrName>style.visibility</p:attrName>
                                        </p:attrNameLst>
                                      </p:cBhvr>
                                      <p:to>
                                        <p:strVal val="visible"/>
                                      </p:to>
                                    </p:set>
                                    <p:animEffect transition="in" filter="wipe(down)">
                                      <p:cBhvr>
                                        <p:cTn id="22" dur="500"/>
                                        <p:tgtEl>
                                          <p:spTgt spid="1085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8559"/>
                                        </p:tgtEl>
                                        <p:attrNameLst>
                                          <p:attrName>style.visibility</p:attrName>
                                        </p:attrNameLst>
                                      </p:cBhvr>
                                      <p:to>
                                        <p:strVal val="visible"/>
                                      </p:to>
                                    </p:set>
                                    <p:animEffect transition="in" filter="dissolve">
                                      <p:cBhvr>
                                        <p:cTn id="27" dur="500"/>
                                        <p:tgtEl>
                                          <p:spTgt spid="108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8558"/>
                                        </p:tgtEl>
                                        <p:attrNameLst>
                                          <p:attrName>style.visibility</p:attrName>
                                        </p:attrNameLst>
                                      </p:cBhvr>
                                      <p:to>
                                        <p:strVal val="visible"/>
                                      </p:to>
                                    </p:set>
                                    <p:animEffect transition="in" filter="wipe(down)">
                                      <p:cBhvr>
                                        <p:cTn id="37" dur="500"/>
                                        <p:tgtEl>
                                          <p:spTgt spid="1085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8557"/>
                                        </p:tgtEl>
                                        <p:attrNameLst>
                                          <p:attrName>style.visibility</p:attrName>
                                        </p:attrNameLst>
                                      </p:cBhvr>
                                      <p:to>
                                        <p:strVal val="visible"/>
                                      </p:to>
                                    </p:set>
                                    <p:animEffect transition="in" filter="dissolve">
                                      <p:cBhvr>
                                        <p:cTn id="42" dur="500"/>
                                        <p:tgtEl>
                                          <p:spTgt spid="1085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5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548D351C-EC25-64F8-EB90-0F9E7A96E88D}"/>
              </a:ext>
            </a:extLst>
          </p:cNvPr>
          <p:cNvSpPr>
            <a:spLocks noGrp="1"/>
          </p:cNvSpPr>
          <p:nvPr>
            <p:ph type="sldNum" sz="quarter" idx="12"/>
          </p:nvPr>
        </p:nvSpPr>
        <p:spPr bwMode="auto">
          <a:xfrm>
            <a:off x="7042150" y="6243638"/>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a:lstStyle>
          <a:p>
            <a:pPr>
              <a:spcBef>
                <a:spcPct val="0"/>
              </a:spcBef>
              <a:buClrTx/>
              <a:buSzTx/>
              <a:buFontTx/>
              <a:buNone/>
            </a:pPr>
            <a:fld id="{B7CEB2C1-1A76-4F79-A61B-128BF8148E59}" type="slidenum">
              <a:rPr lang="zh-CN" altLang="en-US" smtClean="0"/>
              <a:pPr>
                <a:spcBef>
                  <a:spcPct val="0"/>
                </a:spcBef>
                <a:buClrTx/>
                <a:buSzTx/>
                <a:buFontTx/>
                <a:buNone/>
              </a:pPr>
              <a:t>77</a:t>
            </a:fld>
            <a:endParaRPr lang="en-US" altLang="zh-CN" sz="1400"/>
          </a:p>
        </p:txBody>
      </p:sp>
      <p:sp>
        <p:nvSpPr>
          <p:cNvPr id="60419" name="Rectangle 3">
            <a:extLst>
              <a:ext uri="{FF2B5EF4-FFF2-40B4-BE49-F238E27FC236}">
                <a16:creationId xmlns:a16="http://schemas.microsoft.com/office/drawing/2014/main" id="{7E9F3809-5821-6B39-0E51-50524AE1952F}"/>
              </a:ext>
            </a:extLst>
          </p:cNvPr>
          <p:cNvSpPr>
            <a:spLocks noGrp="1" noChangeArrowheads="1"/>
          </p:cNvSpPr>
          <p:nvPr>
            <p:ph type="body" idx="1"/>
          </p:nvPr>
        </p:nvSpPr>
        <p:spPr>
          <a:xfrm>
            <a:off x="893763" y="1778318"/>
            <a:ext cx="7335838" cy="3555682"/>
          </a:xfrm>
        </p:spPr>
        <p:txBody>
          <a:bodyPr/>
          <a:lstStyle/>
          <a:p>
            <a:pPr>
              <a:spcBef>
                <a:spcPts val="1200"/>
              </a:spcBef>
            </a:pPr>
            <a:r>
              <a:rPr lang="zh-CN" altLang="en-US" sz="2400" dirty="0"/>
              <a:t>行业间贸易与行业内贸易的主要区别：</a:t>
            </a:r>
          </a:p>
          <a:p>
            <a:pPr lvl="1">
              <a:spcBef>
                <a:spcPts val="1200"/>
              </a:spcBef>
            </a:pPr>
            <a:r>
              <a:rPr lang="zh-CN" altLang="en-US" sz="2400" dirty="0">
                <a:latin typeface="仿宋" panose="02010609060101010101" pitchFamily="49" charset="-122"/>
                <a:ea typeface="仿宋" panose="02010609060101010101" pitchFamily="49" charset="-122"/>
              </a:rPr>
              <a:t>行业间贸易反映比较优势，行业内贸易不反映。</a:t>
            </a:r>
            <a:endParaRPr lang="en-US" altLang="zh-CN" sz="2400" dirty="0">
              <a:latin typeface="仿宋" panose="02010609060101010101" pitchFamily="49" charset="-122"/>
              <a:ea typeface="仿宋" panose="02010609060101010101" pitchFamily="49" charset="-122"/>
            </a:endParaRPr>
          </a:p>
          <a:p>
            <a:pPr lvl="1">
              <a:spcBef>
                <a:spcPts val="1200"/>
              </a:spcBef>
            </a:pPr>
            <a:r>
              <a:rPr lang="zh-CN" altLang="en-US" sz="2400" dirty="0">
                <a:latin typeface="仿宋" panose="02010609060101010101" pitchFamily="49" charset="-122"/>
                <a:ea typeface="仿宋" panose="02010609060101010101" pitchFamily="49" charset="-122"/>
              </a:rPr>
              <a:t>行业内贸易的模式是不可预测的，但是行业间的贸易是由国家间的内在差别决定的。</a:t>
            </a:r>
            <a:endParaRPr lang="en-US" altLang="zh-CN" sz="2400" dirty="0">
              <a:latin typeface="仿宋" panose="02010609060101010101" pitchFamily="49" charset="-122"/>
              <a:ea typeface="仿宋" panose="02010609060101010101" pitchFamily="49" charset="-122"/>
            </a:endParaRPr>
          </a:p>
          <a:p>
            <a:pPr lvl="1">
              <a:spcBef>
                <a:spcPts val="1200"/>
              </a:spcBef>
            </a:pPr>
            <a:r>
              <a:rPr lang="zh-CN" altLang="en-US" sz="2400" dirty="0">
                <a:latin typeface="仿宋" panose="02010609060101010101" pitchFamily="49" charset="-122"/>
                <a:ea typeface="仿宋" panose="02010609060101010101" pitchFamily="49" charset="-122"/>
              </a:rPr>
              <a:t>行业内贸易与行业间贸易的相对重要性取决于国家之间的相似性。</a:t>
            </a:r>
            <a:endParaRPr lang="en-US" altLang="zh-CN" sz="2400" dirty="0">
              <a:latin typeface="仿宋" panose="02010609060101010101" pitchFamily="49" charset="-122"/>
              <a:ea typeface="仿宋" panose="02010609060101010101" pitchFamily="49" charset="-122"/>
            </a:endParaRPr>
          </a:p>
        </p:txBody>
      </p:sp>
      <p:sp>
        <p:nvSpPr>
          <p:cNvPr id="60420" name="Rectangle 4">
            <a:extLst>
              <a:ext uri="{FF2B5EF4-FFF2-40B4-BE49-F238E27FC236}">
                <a16:creationId xmlns:a16="http://schemas.microsoft.com/office/drawing/2014/main" id="{02D45FFE-7206-7E24-9847-9D0FD7744FF7}"/>
              </a:ext>
            </a:extLst>
          </p:cNvPr>
          <p:cNvSpPr>
            <a:spLocks noGrp="1" noChangeArrowheads="1"/>
          </p:cNvSpPr>
          <p:nvPr>
            <p:ph type="title"/>
          </p:nvPr>
        </p:nvSpPr>
        <p:spPr>
          <a:xfrm>
            <a:off x="665163" y="453708"/>
            <a:ext cx="7793037" cy="1054100"/>
          </a:xfrm>
          <a:noFill/>
        </p:spPr>
        <p:txBody>
          <a:bodyPr anchor="ctr"/>
          <a:lstStyle/>
          <a:p>
            <a:pPr eaLnBrk="1" hangingPunct="1"/>
            <a:r>
              <a:rPr lang="zh-CN" altLang="en-US" b="1" dirty="0"/>
              <a:t>垄断竞争与贸易</a:t>
            </a:r>
            <a:endParaRPr lang="en-US" altLang="zh-CN"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000" y="9748"/>
            <a:ext cx="9001000" cy="837364"/>
          </a:xfrm>
        </p:spPr>
        <p:txBody>
          <a:bodyPr/>
          <a:lstStyle/>
          <a:p>
            <a:r>
              <a:rPr lang="zh-CN" altLang="en-US" sz="4000" dirty="0"/>
              <a:t>产业内贸易的重要性 </a:t>
            </a:r>
            <a:r>
              <a:rPr lang="en-US" altLang="en-US" sz="2000" b="0" dirty="0"/>
              <a:t>(1 of 2)</a:t>
            </a:r>
            <a:endParaRPr lang="en-US" sz="2000" b="0" dirty="0"/>
          </a:p>
        </p:txBody>
      </p:sp>
      <p:sp>
        <p:nvSpPr>
          <p:cNvPr id="3" name="Content Placeholder 2"/>
          <p:cNvSpPr>
            <a:spLocks noGrp="1"/>
          </p:cNvSpPr>
          <p:nvPr>
            <p:ph idx="1"/>
          </p:nvPr>
        </p:nvSpPr>
        <p:spPr>
          <a:xfrm>
            <a:off x="457200" y="1268760"/>
            <a:ext cx="8229600" cy="4857403"/>
          </a:xfrm>
        </p:spPr>
        <p:txBody>
          <a:bodyPr/>
          <a:lstStyle/>
          <a:p>
            <a:pPr marL="255600" indent="-255600"/>
            <a:r>
              <a:rPr lang="zh-CN" altLang="en-US" sz="2400" b="1" dirty="0"/>
              <a:t>产业内贸易</a:t>
            </a:r>
            <a:r>
              <a:rPr lang="en-US" altLang="zh-CN" sz="2400" b="1" dirty="0"/>
              <a:t>Intra-industry trade: </a:t>
            </a:r>
            <a:r>
              <a:rPr lang="zh-CN" altLang="en-US" sz="2400" dirty="0"/>
              <a:t>类似货物的双向交换</a:t>
            </a:r>
            <a:endParaRPr lang="en-US" altLang="en-US" sz="2400" dirty="0"/>
          </a:p>
          <a:p>
            <a:pPr>
              <a:spcBef>
                <a:spcPct val="50000"/>
              </a:spcBef>
            </a:pPr>
            <a:r>
              <a:rPr lang="zh-CN" altLang="en-US" sz="2400" dirty="0"/>
              <a:t>世界贸易中的</a:t>
            </a:r>
            <a:r>
              <a:rPr lang="en-US" altLang="zh-CN" sz="2400" dirty="0"/>
              <a:t> 25–50%</a:t>
            </a:r>
            <a:r>
              <a:rPr lang="zh-CN" altLang="en-US" sz="2400" dirty="0"/>
              <a:t>是产业内贸易。</a:t>
            </a:r>
            <a:endParaRPr lang="en-US" altLang="zh-CN" sz="2400" dirty="0"/>
          </a:p>
          <a:p>
            <a:r>
              <a:rPr lang="zh-CN" altLang="en-US" sz="2400" dirty="0"/>
              <a:t>在发达国家的制造品贸易中，行业内贸易扮演了重要角色，占世界贸易的大多数。</a:t>
            </a:r>
            <a:endParaRPr lang="en-US" altLang="zh-CN" sz="2400" dirty="0"/>
          </a:p>
          <a:p>
            <a:pPr lvl="1">
              <a:spcBef>
                <a:spcPct val="50000"/>
              </a:spcBef>
            </a:pPr>
            <a:r>
              <a:rPr lang="zh-CN" altLang="en-US" sz="2400" dirty="0">
                <a:latin typeface="仿宋" panose="02010609060101010101" pitchFamily="49" charset="-122"/>
                <a:ea typeface="仿宋" panose="02010609060101010101" pitchFamily="49" charset="-122"/>
              </a:rPr>
              <a:t>美国产业内贸易最多的行业有：</a:t>
            </a:r>
            <a:r>
              <a:rPr lang="zh-CN" altLang="zh-CN" sz="2400" dirty="0">
                <a:latin typeface="仿宋" panose="02010609060101010101" pitchFamily="49" charset="-122"/>
                <a:ea typeface="仿宋" panose="02010609060101010101" pitchFamily="49" charset="-122"/>
              </a:rPr>
              <a:t>制药，化学品和专用机械</a:t>
            </a:r>
            <a:r>
              <a:rPr lang="en-US" altLang="zh-CN" sz="2400" dirty="0">
                <a:latin typeface="仿宋" panose="02010609060101010101" pitchFamily="49" charset="-122"/>
                <a:ea typeface="仿宋" panose="02010609060101010101" pitchFamily="49" charset="-122"/>
              </a:rPr>
              <a:t>—</a:t>
            </a:r>
            <a:r>
              <a:rPr lang="zh-CN" altLang="en-US" sz="2400" dirty="0">
                <a:latin typeface="仿宋" panose="02010609060101010101" pitchFamily="49" charset="-122"/>
                <a:ea typeface="仿宋" panose="02010609060101010101" pitchFamily="49" charset="-122"/>
              </a:rPr>
              <a:t>相对而言需要更多的技能劳动力、</a:t>
            </a:r>
            <a:r>
              <a:rPr lang="zh-CN" altLang="zh-CN" sz="2400" dirty="0">
                <a:latin typeface="仿宋" panose="02010609060101010101" pitchFamily="49" charset="-122"/>
                <a:ea typeface="仿宋" panose="02010609060101010101" pitchFamily="49" charset="-122"/>
              </a:rPr>
              <a:t>技术和实物资本</a:t>
            </a:r>
            <a:r>
              <a:rPr lang="zh-CN" altLang="en-US" sz="2400" dirty="0">
                <a:latin typeface="仿宋" panose="02010609060101010101" pitchFamily="49" charset="-122"/>
                <a:ea typeface="仿宋" panose="02010609060101010101" pitchFamily="49" charset="-122"/>
              </a:rPr>
              <a:t>。</a:t>
            </a:r>
            <a:endParaRPr lang="en-US" altLang="zh-CN" sz="2400" dirty="0">
              <a:latin typeface="仿宋" panose="02010609060101010101" pitchFamily="49" charset="-122"/>
              <a:ea typeface="仿宋" panose="02010609060101010101" pitchFamily="49" charset="-122"/>
            </a:endParaRPr>
          </a:p>
          <a:p>
            <a:r>
              <a:rPr lang="zh-CN" altLang="en-US" sz="2400" dirty="0"/>
              <a:t>产业内贸易指数</a:t>
            </a:r>
            <a:r>
              <a:rPr lang="en-US" altLang="en-US" sz="2400" dirty="0"/>
              <a:t>: </a:t>
            </a:r>
          </a:p>
        </p:txBody>
      </p:sp>
      <p:pic>
        <p:nvPicPr>
          <p:cNvPr id="4" name="图片 3"/>
          <p:cNvPicPr>
            <a:picLocks noChangeAspect="1"/>
          </p:cNvPicPr>
          <p:nvPr/>
        </p:nvPicPr>
        <p:blipFill>
          <a:blip r:embed="rId2"/>
          <a:stretch>
            <a:fillRect/>
          </a:stretch>
        </p:blipFill>
        <p:spPr>
          <a:xfrm>
            <a:off x="2667000" y="4543028"/>
            <a:ext cx="4180036" cy="1008112"/>
          </a:xfrm>
          <a:prstGeom prst="rect">
            <a:avLst/>
          </a:prstGeom>
        </p:spPr>
      </p:pic>
    </p:spTree>
    <p:extLst>
      <p:ext uri="{BB962C8B-B14F-4D97-AF65-F5344CB8AC3E}">
        <p14:creationId xmlns:p14="http://schemas.microsoft.com/office/powerpoint/2010/main" val="31736150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sz="3600" dirty="0"/>
              <a:t>Table 8.2 </a:t>
            </a:r>
            <a:r>
              <a:rPr lang="en-US" altLang="zh-CN" sz="3200" dirty="0"/>
              <a:t>2009</a:t>
            </a:r>
            <a:r>
              <a:rPr lang="zh-CN" altLang="en-US" sz="3200" dirty="0"/>
              <a:t>年美国工业的行业内贸易指数</a:t>
            </a:r>
            <a:endParaRPr lang="en-IN" dirty="0"/>
          </a:p>
        </p:txBody>
      </p:sp>
      <p:graphicFrame>
        <p:nvGraphicFramePr>
          <p:cNvPr id="7" name="Table 6"/>
          <p:cNvGraphicFramePr>
            <a:graphicFrameLocks noGrp="1"/>
          </p:cNvGraphicFramePr>
          <p:nvPr/>
        </p:nvGraphicFramePr>
        <p:xfrm>
          <a:off x="762000" y="1541252"/>
          <a:ext cx="7472680" cy="4783348"/>
        </p:xfrm>
        <a:graphic>
          <a:graphicData uri="http://schemas.openxmlformats.org/drawingml/2006/table">
            <a:tbl>
              <a:tblPr firstRow="1" bandRow="1">
                <a:tableStyleId>{3B4B98B0-60AC-42C2-AFA5-B58CD77FA1E5}</a:tableStyleId>
              </a:tblPr>
              <a:tblGrid>
                <a:gridCol w="4081780">
                  <a:extLst>
                    <a:ext uri="{9D8B030D-6E8A-4147-A177-3AD203B41FA5}">
                      <a16:colId xmlns:a16="http://schemas.microsoft.com/office/drawing/2014/main" val="1718239263"/>
                    </a:ext>
                  </a:extLst>
                </a:gridCol>
                <a:gridCol w="3390900">
                  <a:extLst>
                    <a:ext uri="{9D8B030D-6E8A-4147-A177-3AD203B41FA5}">
                      <a16:colId xmlns:a16="http://schemas.microsoft.com/office/drawing/2014/main" val="2090278265"/>
                    </a:ext>
                  </a:extLst>
                </a:gridCol>
              </a:tblGrid>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Metalworking</a:t>
                      </a:r>
                      <a:r>
                        <a:rPr lang="en-US" b="0" baseline="0" dirty="0"/>
                        <a:t> Machinery</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0.97</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77402805"/>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Inorganic</a:t>
                      </a:r>
                      <a:r>
                        <a:rPr lang="en-US" baseline="0" dirty="0"/>
                        <a:t> Chemicals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0.97</a:t>
                      </a:r>
                      <a:endParaRPr lang="en-IN"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0749553"/>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Power-Generating Machines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0.86</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9833672"/>
                  </a:ext>
                </a:extLst>
              </a:tr>
              <a:tr h="2951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Medical</a:t>
                      </a:r>
                      <a:r>
                        <a:rPr lang="en-US" baseline="0" dirty="0"/>
                        <a:t> and Pharmaceutical Products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0.85</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23058872"/>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Scientific Equipment</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0.84</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0204043"/>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Organic Chemicals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0.79</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5860294"/>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Iron and Steel</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0.76</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360450"/>
                  </a:ext>
                </a:extLst>
              </a:tr>
              <a:tr h="202569">
                <a:tc>
                  <a:txBody>
                    <a:bodyPr/>
                    <a:lstStyle/>
                    <a:p>
                      <a:r>
                        <a:rPr lang="en-US" dirty="0"/>
                        <a:t>Road Vehicles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0.70</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1109121"/>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Office Machines</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0.58</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949138"/>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Telecommunication</a:t>
                      </a:r>
                      <a:r>
                        <a:rPr lang="en-US" baseline="0" dirty="0"/>
                        <a:t> Equipment</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0.46</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1704793"/>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Furniture</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0.30</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29473784"/>
                  </a:ext>
                </a:extLst>
              </a:tr>
              <a:tr h="2025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Clothing and Apparel</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0.11</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59053993"/>
                  </a:ext>
                </a:extLst>
              </a:tr>
              <a:tr h="3942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Footwear</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0.10</a:t>
                      </a:r>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7234901"/>
                  </a:ext>
                </a:extLst>
              </a:tr>
            </a:tbl>
          </a:graphicData>
        </a:graphic>
      </p:graphicFrame>
      <p:sp>
        <p:nvSpPr>
          <p:cNvPr id="2" name="矩形 1"/>
          <p:cNvSpPr/>
          <p:nvPr/>
        </p:nvSpPr>
        <p:spPr>
          <a:xfrm>
            <a:off x="5871448" y="2028616"/>
            <a:ext cx="2510552" cy="2800767"/>
          </a:xfrm>
          <a:prstGeom prst="rect">
            <a:avLst/>
          </a:prstGeom>
        </p:spPr>
        <p:txBody>
          <a:bodyPr wrap="square">
            <a:spAutoFit/>
          </a:bodyPr>
          <a:lstStyle/>
          <a:p>
            <a:pPr marL="285750" indent="-285750">
              <a:buFont typeface="Arial" panose="020B0604020202020204" pitchFamily="34" charset="0"/>
              <a:buChar char="•"/>
            </a:pPr>
            <a:r>
              <a:rPr lang="zh-CN" altLang="en-US" sz="2200" dirty="0"/>
              <a:t>对美国来说，制药、化学品和专业机械等产业内贸易水平最高的行业，需要相对更多的</a:t>
            </a:r>
            <a:r>
              <a:rPr lang="zh-CN" altLang="en-US" sz="2200" dirty="0">
                <a:solidFill>
                  <a:srgbClr val="99008C"/>
                </a:solidFill>
              </a:rPr>
              <a:t>熟练劳动力、技术和实物资本</a:t>
            </a:r>
            <a:r>
              <a:rPr lang="zh-CN" altLang="en-US" sz="2200" dirty="0"/>
              <a:t>的投入。</a:t>
            </a:r>
            <a:endParaRPr lang="en-US" altLang="en-US" sz="2200" dirty="0"/>
          </a:p>
        </p:txBody>
      </p:sp>
      <p:sp>
        <p:nvSpPr>
          <p:cNvPr id="3" name="矩形 2"/>
          <p:cNvSpPr/>
          <p:nvPr/>
        </p:nvSpPr>
        <p:spPr>
          <a:xfrm>
            <a:off x="762000" y="1541252"/>
            <a:ext cx="4746104" cy="181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p>
        </p:txBody>
      </p:sp>
    </p:spTree>
    <p:extLst>
      <p:ext uri="{BB962C8B-B14F-4D97-AF65-F5344CB8AC3E}">
        <p14:creationId xmlns:p14="http://schemas.microsoft.com/office/powerpoint/2010/main" val="2664049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2"/>
            <a:ext cx="7772401" cy="1097280"/>
          </a:xfrm>
        </p:spPr>
        <p:txBody>
          <a:bodyPr/>
          <a:lstStyle/>
          <a:p>
            <a:r>
              <a:rPr lang="en-US" altLang="en-US" sz="3600" dirty="0"/>
              <a:t>2. </a:t>
            </a:r>
            <a:r>
              <a:rPr lang="zh-CN" altLang="en-US" sz="3600" dirty="0"/>
              <a:t>规模经济和市场结构</a:t>
            </a:r>
            <a:r>
              <a:rPr lang="en-US" altLang="en-US" sz="3600" dirty="0"/>
              <a:t> </a:t>
            </a:r>
            <a:r>
              <a:rPr lang="en-US" altLang="en-US" sz="2000" b="0" dirty="0"/>
              <a:t>(1 of 2)</a:t>
            </a:r>
            <a:endParaRPr lang="en-IN" sz="2000" b="0" dirty="0"/>
          </a:p>
        </p:txBody>
      </p:sp>
      <p:sp>
        <p:nvSpPr>
          <p:cNvPr id="3" name="Content Placeholder 2"/>
          <p:cNvSpPr>
            <a:spLocks noGrp="1"/>
          </p:cNvSpPr>
          <p:nvPr>
            <p:ph idx="1"/>
          </p:nvPr>
        </p:nvSpPr>
        <p:spPr>
          <a:xfrm>
            <a:off x="457200" y="1600201"/>
            <a:ext cx="7772400" cy="4343400"/>
          </a:xfrm>
        </p:spPr>
        <p:txBody>
          <a:bodyPr/>
          <a:lstStyle/>
          <a:p>
            <a:r>
              <a:rPr lang="zh-CN" altLang="en-US" sz="2400" dirty="0"/>
              <a:t>规模经济既可以指现有厂商生产规模的增加，也可以指行业中厂商数目的增加，带来的生产率的提高。</a:t>
            </a:r>
            <a:endParaRPr lang="en-US" altLang="zh-CN" sz="2400" dirty="0"/>
          </a:p>
          <a:p>
            <a:r>
              <a:rPr lang="zh-CN" altLang="en-US" sz="2400" b="1" dirty="0"/>
              <a:t>外部规模经济</a:t>
            </a:r>
            <a:r>
              <a:rPr lang="zh-CN" altLang="en-US" sz="2400" dirty="0"/>
              <a:t>（</a:t>
            </a:r>
            <a:r>
              <a:rPr lang="en-US" altLang="en-US" sz="2400" b="1" dirty="0"/>
              <a:t>External economies of scale</a:t>
            </a:r>
            <a:r>
              <a:rPr lang="en-US" altLang="en-US" sz="2400" dirty="0"/>
              <a:t>) </a:t>
            </a:r>
          </a:p>
          <a:p>
            <a:pPr lvl="1"/>
            <a:r>
              <a:rPr lang="zh-CN" altLang="en-US" sz="2400" dirty="0"/>
              <a:t>指单位产品成本取决于行业规模（</a:t>
            </a:r>
            <a:r>
              <a:rPr lang="en-US" altLang="en-US" sz="2400" b="1" i="1" dirty="0"/>
              <a:t>size of the industry</a:t>
            </a:r>
            <a:r>
              <a:rPr lang="zh-CN" altLang="en-US" sz="2400" i="1" dirty="0"/>
              <a:t>）</a:t>
            </a:r>
            <a:r>
              <a:rPr lang="zh-CN" altLang="en-US" sz="2400" dirty="0"/>
              <a:t>而非单个厂商的规模。</a:t>
            </a:r>
            <a:endParaRPr lang="zh-CN" altLang="en-US" dirty="0"/>
          </a:p>
          <a:p>
            <a:pPr lvl="1"/>
            <a:r>
              <a:rPr lang="zh-CN" altLang="en-US" sz="2400" dirty="0">
                <a:solidFill>
                  <a:srgbClr val="001581"/>
                </a:solidFill>
                <a:latin typeface="Arial Narrow" panose="020B0606020202030204" pitchFamily="34" charset="0"/>
              </a:rPr>
              <a:t>产业规模很大，小企业非常多</a:t>
            </a:r>
            <a:endParaRPr lang="en-US" altLang="zh-CN" sz="2400" dirty="0">
              <a:solidFill>
                <a:srgbClr val="001581"/>
              </a:solidFill>
              <a:latin typeface="Arial Narrow" panose="020B0606020202030204" pitchFamily="34" charset="0"/>
            </a:endParaRPr>
          </a:p>
          <a:p>
            <a:r>
              <a:rPr lang="zh-CN" altLang="en-US" sz="2400" b="1" dirty="0"/>
              <a:t>内部规模经济（</a:t>
            </a:r>
            <a:r>
              <a:rPr lang="en-US" altLang="en-US" sz="2400" b="1" dirty="0"/>
              <a:t>Internal economies of scale</a:t>
            </a:r>
            <a:r>
              <a:rPr lang="zh-CN" altLang="en-US" sz="2400" b="1" dirty="0"/>
              <a:t>）</a:t>
            </a:r>
            <a:endParaRPr lang="en-US" altLang="zh-CN" sz="2400" b="1" dirty="0"/>
          </a:p>
          <a:p>
            <a:pPr lvl="1"/>
            <a:r>
              <a:rPr lang="zh-CN" altLang="en-US" sz="2400" dirty="0"/>
              <a:t>指单位产品成本取决于单个厂商的规模（</a:t>
            </a:r>
            <a:r>
              <a:rPr lang="en-US" altLang="en-US" sz="2400" b="1" i="1" dirty="0"/>
              <a:t>size of a firm</a:t>
            </a:r>
            <a:r>
              <a:rPr lang="zh-CN" altLang="en-US" sz="2400" b="1" dirty="0"/>
              <a:t>）</a:t>
            </a:r>
            <a:r>
              <a:rPr lang="zh-CN" altLang="en-US" sz="2400" dirty="0"/>
              <a:t>而非其所在的行业规模。</a:t>
            </a:r>
            <a:endParaRPr lang="en-US" altLang="en-US" sz="2400" b="1" dirty="0"/>
          </a:p>
          <a:p>
            <a:pPr lvl="1"/>
            <a:r>
              <a:rPr lang="zh-CN" altLang="en-US" sz="2400" dirty="0">
                <a:solidFill>
                  <a:srgbClr val="001581"/>
                </a:solidFill>
                <a:latin typeface="Arial Narrow" panose="020B0606020202030204" pitchFamily="34" charset="0"/>
              </a:rPr>
              <a:t>单个企业规模很大</a:t>
            </a:r>
            <a:r>
              <a:rPr lang="en-US" altLang="zh-CN" sz="2400" dirty="0">
                <a:solidFill>
                  <a:srgbClr val="001581"/>
                </a:solidFill>
                <a:latin typeface="Arial Narrow" panose="020B0606020202030204" pitchFamily="34" charset="0"/>
              </a:rPr>
              <a:t>, </a:t>
            </a:r>
            <a:r>
              <a:rPr lang="zh-CN" altLang="en-US" sz="2400" dirty="0">
                <a:solidFill>
                  <a:srgbClr val="001581"/>
                </a:solidFill>
                <a:latin typeface="Arial Narrow" panose="020B0606020202030204" pitchFamily="34" charset="0"/>
              </a:rPr>
              <a:t>只有一个或者少数企业</a:t>
            </a:r>
            <a:endParaRPr lang="en-US" altLang="en-US" sz="2400" dirty="0">
              <a:solidFill>
                <a:srgbClr val="001581"/>
              </a:solidFill>
              <a:latin typeface="Arial Narrow" panose="020B0606020202030204" pitchFamily="34" charset="0"/>
            </a:endParaRPr>
          </a:p>
        </p:txBody>
      </p:sp>
    </p:spTree>
    <p:extLst>
      <p:ext uri="{BB962C8B-B14F-4D97-AF65-F5344CB8AC3E}">
        <p14:creationId xmlns:p14="http://schemas.microsoft.com/office/powerpoint/2010/main" val="226711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50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50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CD503FE-2D1C-F469-37E6-239F9BB4A819}"/>
              </a:ext>
            </a:extLst>
          </p:cNvPr>
          <p:cNvSpPr>
            <a:spLocks noGrp="1" noChangeArrowheads="1"/>
          </p:cNvSpPr>
          <p:nvPr>
            <p:ph type="title"/>
          </p:nvPr>
        </p:nvSpPr>
        <p:spPr/>
        <p:txBody>
          <a:bodyPr/>
          <a:lstStyle/>
          <a:p>
            <a:pPr eaLnBrk="1" hangingPunct="1"/>
            <a:r>
              <a:rPr lang="zh-CN" altLang="en-US" dirty="0"/>
              <a:t>总结</a:t>
            </a:r>
            <a:endParaRPr lang="en-US" altLang="zh-CN" dirty="0"/>
          </a:p>
        </p:txBody>
      </p:sp>
      <p:sp>
        <p:nvSpPr>
          <p:cNvPr id="62467" name="Rectangle 3">
            <a:extLst>
              <a:ext uri="{FF2B5EF4-FFF2-40B4-BE49-F238E27FC236}">
                <a16:creationId xmlns:a16="http://schemas.microsoft.com/office/drawing/2014/main" id="{4754840A-32D9-CD1B-B29D-628DEF54ED9F}"/>
              </a:ext>
            </a:extLst>
          </p:cNvPr>
          <p:cNvSpPr>
            <a:spLocks noGrp="1" noChangeArrowheads="1"/>
          </p:cNvSpPr>
          <p:nvPr>
            <p:ph sz="quarter" idx="14"/>
          </p:nvPr>
        </p:nvSpPr>
        <p:spPr>
          <a:xfrm>
            <a:off x="457200" y="1066800"/>
            <a:ext cx="8229600" cy="5059363"/>
          </a:xfrm>
        </p:spPr>
        <p:txBody>
          <a:bodyPr/>
          <a:lstStyle/>
          <a:p>
            <a:pPr marL="609600" indent="-609600" eaLnBrk="1" hangingPunct="1">
              <a:buFont typeface="Times" panose="02020603050405020304" pitchFamily="18" charset="0"/>
              <a:buAutoNum type="arabicPeriod"/>
            </a:pPr>
            <a:r>
              <a:rPr lang="zh-CN" altLang="en-US" sz="2400" dirty="0"/>
              <a:t>贸易不一定是比较优势的结果。相反，它可能是收益递增或规模经济的结果，即来自随着产出增加，单位产品成本下降的趋势。</a:t>
            </a:r>
            <a:endParaRPr lang="en-US" altLang="zh-CN" sz="2400" dirty="0"/>
          </a:p>
          <a:p>
            <a:pPr marL="609600" indent="-609600" eaLnBrk="1" hangingPunct="1">
              <a:buFont typeface="Times" panose="02020603050405020304" pitchFamily="18" charset="0"/>
              <a:buAutoNum type="arabicPeriod"/>
            </a:pPr>
            <a:r>
              <a:rPr lang="zh-CN" altLang="en-US" sz="2400" dirty="0"/>
              <a:t>即使国与国之间并不存在资源或技术上的差异，规模经济仍能促使各国追求生产的专业化和贸易。</a:t>
            </a:r>
            <a:endParaRPr lang="en-US" altLang="zh-CN" sz="2400" dirty="0"/>
          </a:p>
          <a:p>
            <a:pPr marL="609600" indent="-609600">
              <a:buFont typeface="Times" panose="02020603050405020304" pitchFamily="18" charset="0"/>
              <a:buAutoNum type="arabicPeriod" startAt="3"/>
            </a:pPr>
            <a:r>
              <a:rPr lang="zh-CN" altLang="en-US" sz="2400" dirty="0"/>
              <a:t>规模经济分为内部规模经济（单位产品成本取决于单个厂商的规模）和外部规模经济（单位产品成本取决于行业规模）。</a:t>
            </a:r>
            <a:endParaRPr lang="en-US" altLang="zh-CN" sz="2400" dirty="0"/>
          </a:p>
          <a:p>
            <a:pPr marL="609600" indent="-609600">
              <a:buFont typeface="Times" panose="02020603050405020304" pitchFamily="18" charset="0"/>
              <a:buAutoNum type="arabicPeriod" startAt="3"/>
            </a:pPr>
            <a:r>
              <a:rPr lang="zh-CN" altLang="en-US" sz="2400" dirty="0"/>
              <a:t>规模经济会导致完全竞争的崩溃，除非在产业而非工厂中存在外部经济，外部经济发生于行业这一级水平而不是厂商内部。</a:t>
            </a:r>
            <a:endParaRPr lang="en-US" altLang="zh-CN"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strips(downRigh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strips(downRight)">
                                      <p:cBhvr>
                                        <p:cTn id="12" dur="500"/>
                                        <p:tgtEl>
                                          <p:spTgt spid="62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strips(downRight)">
                                      <p:cBhvr>
                                        <p:cTn id="17" dur="500"/>
                                        <p:tgtEl>
                                          <p:spTgt spid="624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Effect transition="in" filter="strips(downRight)">
                                      <p:cBhvr>
                                        <p:cTn id="22" dur="500"/>
                                        <p:tgtEl>
                                          <p:spTgt spid="624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7A02C2-EA14-C110-3298-35214D3A25C8}"/>
              </a:ext>
            </a:extLst>
          </p:cNvPr>
          <p:cNvSpPr>
            <a:spLocks noGrp="1" noChangeArrowheads="1"/>
          </p:cNvSpPr>
          <p:nvPr>
            <p:ph type="title"/>
          </p:nvPr>
        </p:nvSpPr>
        <p:spPr/>
        <p:txBody>
          <a:bodyPr/>
          <a:lstStyle/>
          <a:p>
            <a:pPr eaLnBrk="1" hangingPunct="1"/>
            <a:r>
              <a:rPr lang="zh-CN" altLang="en-US"/>
              <a:t>总结</a:t>
            </a:r>
            <a:endParaRPr lang="en-US" altLang="zh-CN"/>
          </a:p>
        </p:txBody>
      </p:sp>
      <p:sp>
        <p:nvSpPr>
          <p:cNvPr id="64515" name="Rectangle 3">
            <a:extLst>
              <a:ext uri="{FF2B5EF4-FFF2-40B4-BE49-F238E27FC236}">
                <a16:creationId xmlns:a16="http://schemas.microsoft.com/office/drawing/2014/main" id="{62363FA8-81AC-529B-AF0A-3F02C68F4E0D}"/>
              </a:ext>
            </a:extLst>
          </p:cNvPr>
          <p:cNvSpPr>
            <a:spLocks noGrp="1" noChangeArrowheads="1"/>
          </p:cNvSpPr>
          <p:nvPr>
            <p:ph sz="quarter" idx="14"/>
          </p:nvPr>
        </p:nvSpPr>
        <p:spPr>
          <a:xfrm>
            <a:off x="457200" y="1143000"/>
            <a:ext cx="8229600" cy="4983163"/>
          </a:xfrm>
        </p:spPr>
        <p:txBody>
          <a:bodyPr/>
          <a:lstStyle/>
          <a:p>
            <a:pPr marL="609600" indent="-609600" eaLnBrk="1" hangingPunct="1">
              <a:spcBef>
                <a:spcPct val="50000"/>
              </a:spcBef>
              <a:buFont typeface="Times" panose="02020603050405020304" pitchFamily="18" charset="0"/>
              <a:buAutoNum type="arabicPeriod" startAt="5"/>
            </a:pPr>
            <a:r>
              <a:rPr lang="zh-CN" altLang="en-US" sz="2400" dirty="0"/>
              <a:t>外部经济使得历史因素和偶然因素在决定国际贸易模式方面起到重要作用。</a:t>
            </a:r>
            <a:endParaRPr lang="en-US" altLang="zh-CN" sz="2400" dirty="0"/>
          </a:p>
          <a:p>
            <a:pPr marL="990600" lvl="1" indent="-533400" eaLnBrk="1" hangingPunct="1">
              <a:spcBef>
                <a:spcPct val="50000"/>
              </a:spcBef>
              <a:buFont typeface="Times" panose="02020603050405020304" pitchFamily="18" charset="0"/>
              <a:buChar char="•"/>
            </a:pPr>
            <a:r>
              <a:rPr lang="zh-CN" altLang="en-US" sz="2000" dirty="0"/>
              <a:t>当外部经济的作用非常重要时，即使一国在某一行业具有潜在的低生产成本，另一个首先在这一行业开始大规模生产的国家仍能够维持其生产优势。</a:t>
            </a:r>
            <a:endParaRPr lang="en-US" altLang="zh-CN" sz="2000" dirty="0"/>
          </a:p>
          <a:p>
            <a:pPr marL="609600" indent="-609600">
              <a:spcBef>
                <a:spcPct val="50000"/>
              </a:spcBef>
              <a:buFont typeface="Times" panose="02020603050405020304" pitchFamily="18" charset="0"/>
              <a:buAutoNum type="arabicPeriod" startAt="6"/>
            </a:pPr>
            <a:r>
              <a:rPr lang="zh-CN" altLang="en-US" sz="2400" dirty="0"/>
              <a:t>当外部经济的作用非常重要时</a:t>
            </a:r>
            <a:r>
              <a:rPr lang="en-US" altLang="zh-CN" sz="2400" dirty="0"/>
              <a:t>, </a:t>
            </a:r>
            <a:r>
              <a:rPr lang="zh-CN" altLang="en-US" sz="2400" dirty="0"/>
              <a:t>一国可能会从贸易中受损。</a:t>
            </a:r>
            <a:endParaRPr lang="en-US" altLang="zh-CN" sz="2400" dirty="0"/>
          </a:p>
          <a:p>
            <a:pPr marL="990600" lvl="1" indent="-533400">
              <a:spcBef>
                <a:spcPct val="50000"/>
              </a:spcBef>
              <a:buFont typeface="Times" panose="02020603050405020304" pitchFamily="18" charset="0"/>
              <a:buChar char="•"/>
            </a:pPr>
            <a:r>
              <a:rPr lang="zh-CN" altLang="en-US" sz="2000" dirty="0"/>
              <a:t>自由贸易的价格可以比贸易之前两国的价格都要低。</a:t>
            </a:r>
            <a:endParaRPr lang="en-US" altLang="zh-CN" sz="2000" dirty="0"/>
          </a:p>
          <a:p>
            <a:pPr marL="609600" indent="-609600">
              <a:spcBef>
                <a:spcPct val="50000"/>
              </a:spcBef>
              <a:buFont typeface="Times" panose="02020603050405020304" pitchFamily="18" charset="0"/>
              <a:buAutoNum type="arabicPeriod" startAt="7"/>
            </a:pPr>
            <a:r>
              <a:rPr lang="zh-CN" altLang="en-US" sz="2400" dirty="0"/>
              <a:t>经济地理指的是人们如何与不同区域的人进行交易</a:t>
            </a:r>
            <a:r>
              <a:rPr lang="en-US" altLang="zh-CN" sz="2400" dirty="0"/>
              <a:t>, </a:t>
            </a:r>
            <a:r>
              <a:rPr lang="zh-CN" altLang="en-US" sz="2400" dirty="0"/>
              <a:t>包括国际贸易与区域贸易。</a:t>
            </a:r>
            <a:endParaRPr lang="en-US" altLang="zh-CN" sz="2400" dirty="0"/>
          </a:p>
          <a:p>
            <a:pPr marL="609600" indent="-609600">
              <a:spcBef>
                <a:spcPct val="50000"/>
              </a:spcBef>
              <a:buFont typeface="Times" panose="02020603050405020304" pitchFamily="18" charset="0"/>
              <a:buAutoNum type="arabicPeriod" startAt="7"/>
            </a:pPr>
            <a:r>
              <a:rPr lang="zh-CN" altLang="en-US" sz="2400" dirty="0"/>
              <a:t>基于外部规模经济的贸易可以使一国的福利上升或下降，</a:t>
            </a:r>
            <a:r>
              <a:rPr lang="zh-CN" altLang="zh-CN" sz="2400" dirty="0"/>
              <a:t>如果他们的行业在一个时间点或一段时间内表现出外部经济规模</a:t>
            </a:r>
            <a:r>
              <a:rPr lang="zh-CN" altLang="en-US" sz="2400" dirty="0"/>
              <a:t>，一国可以从暂时的贸易保护主义中获益。</a:t>
            </a:r>
            <a:endParaRPr lang="en-US" altLang="zh-CN" sz="24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strips(downRight)">
                                      <p:cBhvr>
                                        <p:cTn id="7" dur="500"/>
                                        <p:tgtEl>
                                          <p:spTgt spid="64515">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64515">
                                            <p:txEl>
                                              <p:pRg st="1" end="1"/>
                                            </p:txEl>
                                          </p:spTgt>
                                        </p:tgtEl>
                                        <p:attrNameLst>
                                          <p:attrName>style.visibility</p:attrName>
                                        </p:attrNameLst>
                                      </p:cBhvr>
                                      <p:to>
                                        <p:strVal val="visible"/>
                                      </p:to>
                                    </p:set>
                                    <p:animEffect transition="in" filter="strips(downRight)">
                                      <p:cBhvr>
                                        <p:cTn id="10" dur="500"/>
                                        <p:tgtEl>
                                          <p:spTgt spid="64515">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Effect transition="in" filter="strips(downRight)">
                                      <p:cBhvr>
                                        <p:cTn id="13" dur="500"/>
                                        <p:tgtEl>
                                          <p:spTgt spid="64515">
                                            <p:txEl>
                                              <p:pRg st="2" end="2"/>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64515">
                                            <p:txEl>
                                              <p:pRg st="3" end="3"/>
                                            </p:txEl>
                                          </p:spTgt>
                                        </p:tgtEl>
                                        <p:attrNameLst>
                                          <p:attrName>style.visibility</p:attrName>
                                        </p:attrNameLst>
                                      </p:cBhvr>
                                      <p:to>
                                        <p:strVal val="visible"/>
                                      </p:to>
                                    </p:set>
                                    <p:animEffect transition="in" filter="strips(downRight)">
                                      <p:cBhvr>
                                        <p:cTn id="16" dur="500"/>
                                        <p:tgtEl>
                                          <p:spTgt spid="64515">
                                            <p:txEl>
                                              <p:pRg st="3" end="3"/>
                                            </p:txEl>
                                          </p:spTgt>
                                        </p:tgtEl>
                                      </p:cBhvr>
                                    </p:animEffect>
                                  </p:childTnLst>
                                </p:cTn>
                              </p:par>
                              <p:par>
                                <p:cTn id="17" presetID="18" presetClass="entr" presetSubtype="6" fill="hold" nodeType="withEffect">
                                  <p:stCondLst>
                                    <p:cond delay="0"/>
                                  </p:stCondLst>
                                  <p:childTnLst>
                                    <p:set>
                                      <p:cBhvr>
                                        <p:cTn id="18" dur="1" fill="hold">
                                          <p:stCondLst>
                                            <p:cond delay="0"/>
                                          </p:stCondLst>
                                        </p:cTn>
                                        <p:tgtEl>
                                          <p:spTgt spid="64515">
                                            <p:txEl>
                                              <p:pRg st="4" end="4"/>
                                            </p:txEl>
                                          </p:spTgt>
                                        </p:tgtEl>
                                        <p:attrNameLst>
                                          <p:attrName>style.visibility</p:attrName>
                                        </p:attrNameLst>
                                      </p:cBhvr>
                                      <p:to>
                                        <p:strVal val="visible"/>
                                      </p:to>
                                    </p:set>
                                    <p:animEffect transition="in" filter="strips(downRight)">
                                      <p:cBhvr>
                                        <p:cTn id="19" dur="500"/>
                                        <p:tgtEl>
                                          <p:spTgt spid="64515">
                                            <p:txEl>
                                              <p:pRg st="4" end="4"/>
                                            </p:txEl>
                                          </p:spTgt>
                                        </p:tgtEl>
                                      </p:cBhvr>
                                    </p:animEffect>
                                  </p:childTnLst>
                                </p:cTn>
                              </p:par>
                              <p:par>
                                <p:cTn id="20" presetID="18" presetClass="entr" presetSubtype="6" fill="hold" nodeType="withEffect">
                                  <p:stCondLst>
                                    <p:cond delay="0"/>
                                  </p:stCondLst>
                                  <p:childTnLst>
                                    <p:set>
                                      <p:cBhvr>
                                        <p:cTn id="21" dur="1" fill="hold">
                                          <p:stCondLst>
                                            <p:cond delay="0"/>
                                          </p:stCondLst>
                                        </p:cTn>
                                        <p:tgtEl>
                                          <p:spTgt spid="64515">
                                            <p:txEl>
                                              <p:pRg st="5" end="5"/>
                                            </p:txEl>
                                          </p:spTgt>
                                        </p:tgtEl>
                                        <p:attrNameLst>
                                          <p:attrName>style.visibility</p:attrName>
                                        </p:attrNameLst>
                                      </p:cBhvr>
                                      <p:to>
                                        <p:strVal val="visible"/>
                                      </p:to>
                                    </p:set>
                                    <p:animEffect transition="in" filter="strips(downRight)">
                                      <p:cBhvr>
                                        <p:cTn id="22"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CF9D47E6-F4DB-4280-EDE4-2ADD0FA5D60F}"/>
              </a:ext>
            </a:extLst>
          </p:cNvPr>
          <p:cNvSpPr>
            <a:spLocks noGrp="1"/>
          </p:cNvSpPr>
          <p:nvPr>
            <p:ph type="ctrTitle"/>
          </p:nvPr>
        </p:nvSpPr>
        <p:spPr>
          <a:xfrm>
            <a:off x="685800" y="1981200"/>
            <a:ext cx="7772400" cy="1619251"/>
          </a:xfrm>
        </p:spPr>
        <p:txBody>
          <a:bodyPr anchor="ctr"/>
          <a:lstStyle/>
          <a:p>
            <a:pPr eaLnBrk="1" hangingPunct="1"/>
            <a:r>
              <a:rPr lang="zh-CN" altLang="en-US" b="1" dirty="0"/>
              <a:t>作业</a:t>
            </a:r>
          </a:p>
        </p:txBody>
      </p:sp>
      <p:sp>
        <p:nvSpPr>
          <p:cNvPr id="63491" name="内容占位符 2">
            <a:extLst>
              <a:ext uri="{FF2B5EF4-FFF2-40B4-BE49-F238E27FC236}">
                <a16:creationId xmlns:a16="http://schemas.microsoft.com/office/drawing/2014/main" id="{B54E3530-0B66-86C4-BA2C-285392465F4C}"/>
              </a:ext>
            </a:extLst>
          </p:cNvPr>
          <p:cNvSpPr>
            <a:spLocks noGrp="1"/>
          </p:cNvSpPr>
          <p:nvPr>
            <p:ph type="subTitle" idx="1"/>
          </p:nvPr>
        </p:nvSpPr>
        <p:spPr>
          <a:xfrm>
            <a:off x="1315704" y="4046538"/>
            <a:ext cx="6151896" cy="1752600"/>
          </a:xfrm>
        </p:spPr>
        <p:txBody>
          <a:bodyPr/>
          <a:lstStyle/>
          <a:p>
            <a:pPr>
              <a:lnSpc>
                <a:spcPct val="150000"/>
              </a:lnSpc>
            </a:pPr>
            <a:r>
              <a:rPr lang="zh-CN" altLang="en-US" sz="2800" dirty="0"/>
              <a:t>第</a:t>
            </a:r>
            <a:r>
              <a:rPr lang="en-US" altLang="zh-CN" sz="2800" dirty="0"/>
              <a:t>7</a:t>
            </a:r>
            <a:r>
              <a:rPr lang="zh-CN" altLang="en-US" sz="2800" dirty="0"/>
              <a:t>章  </a:t>
            </a:r>
            <a:r>
              <a:rPr lang="en-US" altLang="zh-CN" sz="2800" dirty="0"/>
              <a:t>p131   </a:t>
            </a:r>
            <a:r>
              <a:rPr lang="zh-CN" altLang="en-US" sz="2800" dirty="0"/>
              <a:t>第</a:t>
            </a:r>
            <a:r>
              <a:rPr lang="en-US" altLang="zh-CN" sz="2800" dirty="0"/>
              <a:t>1. 2. 5. 6. 9</a:t>
            </a:r>
            <a:r>
              <a:rPr lang="zh-CN" altLang="en-US" sz="2800" dirty="0"/>
              <a:t>题</a:t>
            </a:r>
            <a:endParaRPr lang="en-US" altLang="zh-CN" sz="2800" dirty="0"/>
          </a:p>
          <a:p>
            <a:pPr>
              <a:lnSpc>
                <a:spcPct val="150000"/>
              </a:lnSpc>
            </a:pPr>
            <a:r>
              <a:rPr lang="zh-CN" altLang="en-US" sz="2800" dirty="0"/>
              <a:t>第</a:t>
            </a:r>
            <a:r>
              <a:rPr lang="en-US" altLang="zh-CN" sz="2800" dirty="0"/>
              <a:t>8</a:t>
            </a:r>
            <a:r>
              <a:rPr lang="zh-CN" altLang="en-US" sz="2800" dirty="0"/>
              <a:t>章  </a:t>
            </a:r>
            <a:r>
              <a:rPr lang="en-US" altLang="zh-CN" sz="2800" dirty="0"/>
              <a:t>p159   </a:t>
            </a:r>
            <a:r>
              <a:rPr lang="zh-CN" altLang="en-US" sz="2800" dirty="0"/>
              <a:t>第</a:t>
            </a:r>
            <a:r>
              <a:rPr lang="en-US" altLang="zh-CN" sz="2800" dirty="0"/>
              <a:t>3</a:t>
            </a:r>
            <a:r>
              <a:rPr lang="zh-CN" altLang="en-US" sz="2800" dirty="0"/>
              <a:t>题</a:t>
            </a:r>
            <a:endParaRPr lang="zh-CN" altLang="zh-CN" sz="2800" dirty="0"/>
          </a:p>
          <a:p>
            <a:pPr>
              <a:lnSpc>
                <a:spcPct val="150000"/>
              </a:lnSpc>
            </a:pPr>
            <a:endParaRPr lang="zh-CN" altLang="en-US" sz="2800" dirty="0"/>
          </a:p>
        </p:txBody>
      </p:sp>
      <p:sp>
        <p:nvSpPr>
          <p:cNvPr id="81924" name="灯片编号占位符 3">
            <a:extLst>
              <a:ext uri="{FF2B5EF4-FFF2-40B4-BE49-F238E27FC236}">
                <a16:creationId xmlns:a16="http://schemas.microsoft.com/office/drawing/2014/main" id="{2A1B72D3-2733-8D86-6E6F-B10AF68D4B1D}"/>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eaLnBrk="1" hangingPunct="1">
              <a:spcBef>
                <a:spcPct val="0"/>
              </a:spcBef>
              <a:buClrTx/>
              <a:buSzTx/>
              <a:buFontTx/>
              <a:buNone/>
            </a:pPr>
            <a:fld id="{3921DC72-8E02-4364-BC1D-8E46B278D326}" type="slidenum">
              <a:rPr lang="zh-CN" altLang="en-US" sz="1400">
                <a:latin typeface="Arial" panose="020B0604020202020204" pitchFamily="34" charset="0"/>
              </a:rPr>
              <a:pPr algn="r" eaLnBrk="1" hangingPunct="1">
                <a:spcBef>
                  <a:spcPct val="0"/>
                </a:spcBef>
                <a:buClrTx/>
                <a:buSzTx/>
                <a:buFontTx/>
                <a:buNone/>
              </a:pPr>
              <a:t>82</a:t>
            </a:fld>
            <a:endParaRPr lang="en-US" altLang="zh-CN" sz="14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wipe(left)">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wipe(left)">
                                      <p:cBhvr>
                                        <p:cTn id="12" dur="500"/>
                                        <p:tgtEl>
                                          <p:spTgt spid="634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413269-BA20-69BE-92CB-15A1573D628D}"/>
              </a:ext>
            </a:extLst>
          </p:cNvPr>
          <p:cNvSpPr>
            <a:spLocks noGrp="1"/>
          </p:cNvSpPr>
          <p:nvPr>
            <p:ph type="title"/>
          </p:nvPr>
        </p:nvSpPr>
        <p:spPr>
          <a:xfrm>
            <a:off x="457200" y="215372"/>
            <a:ext cx="8229600" cy="775228"/>
          </a:xfrm>
        </p:spPr>
        <p:txBody>
          <a:bodyPr/>
          <a:lstStyle/>
          <a:p>
            <a:r>
              <a:rPr lang="zh-CN" altLang="en-US" dirty="0"/>
              <a:t>专栏  好莱坞经济学 </a:t>
            </a:r>
          </a:p>
        </p:txBody>
      </p:sp>
      <p:sp>
        <p:nvSpPr>
          <p:cNvPr id="4" name="内容占位符 3">
            <a:extLst>
              <a:ext uri="{FF2B5EF4-FFF2-40B4-BE49-F238E27FC236}">
                <a16:creationId xmlns:a16="http://schemas.microsoft.com/office/drawing/2014/main" id="{03CD5091-A988-1C55-8CD5-097A291B1EA4}"/>
              </a:ext>
            </a:extLst>
          </p:cNvPr>
          <p:cNvSpPr>
            <a:spLocks noGrp="1"/>
          </p:cNvSpPr>
          <p:nvPr>
            <p:ph idx="1"/>
          </p:nvPr>
        </p:nvSpPr>
        <p:spPr>
          <a:xfrm>
            <a:off x="457200" y="1371600"/>
            <a:ext cx="8229600" cy="4320381"/>
          </a:xfrm>
        </p:spPr>
        <p:txBody>
          <a:bodyPr/>
          <a:lstStyle/>
          <a:p>
            <a:pPr>
              <a:buSzPct val="60000"/>
              <a:buFont typeface="Wingdings" panose="05000000000000000000" pitchFamily="2" charset="2"/>
              <a:buChar char="l"/>
            </a:pPr>
            <a:r>
              <a:rPr lang="zh-CN" altLang="en-US" sz="2400" dirty="0"/>
              <a:t> 美国最重要的出口部门是什么</a:t>
            </a:r>
            <a:r>
              <a:rPr lang="en-US" altLang="zh-CN" sz="2400" dirty="0"/>
              <a:t>?</a:t>
            </a:r>
            <a:r>
              <a:rPr lang="zh-CN" altLang="en-US" sz="2400" dirty="0"/>
              <a:t>答案取决于定义的尺度。</a:t>
            </a:r>
            <a:endParaRPr lang="en-US" altLang="zh-CN" sz="2400" dirty="0"/>
          </a:p>
          <a:p>
            <a:pPr>
              <a:buSzPct val="60000"/>
              <a:buFont typeface="Wingdings" panose="05000000000000000000" pitchFamily="2" charset="2"/>
              <a:buChar char="l"/>
            </a:pPr>
            <a:r>
              <a:rPr lang="zh-CN" altLang="en-US" sz="2400" dirty="0">
                <a:latin typeface="华文仿宋" panose="02010600040101010101" pitchFamily="2" charset="-122"/>
                <a:ea typeface="华文仿宋" panose="02010600040101010101" pitchFamily="2" charset="-122"/>
              </a:rPr>
              <a:t>有的人认为是农业，有的人认为是航空业。但无论采取什么标准，美国最大的出口部门之中一定有</a:t>
            </a:r>
            <a:r>
              <a:rPr lang="zh-CN" altLang="en-US" sz="2400" dirty="0">
                <a:solidFill>
                  <a:srgbClr val="FF0000"/>
                </a:solidFill>
                <a:latin typeface="华文仿宋" panose="02010600040101010101" pitchFamily="2" charset="-122"/>
                <a:ea typeface="华文仿宋" panose="02010600040101010101" pitchFamily="2" charset="-122"/>
              </a:rPr>
              <a:t>娱乐业</a:t>
            </a:r>
            <a:r>
              <a:rPr lang="zh-CN" altLang="en-US" sz="2400" dirty="0">
                <a:latin typeface="华文仿宋" panose="02010600040101010101" pitchFamily="2" charset="-122"/>
                <a:ea typeface="华文仿宋" panose="02010600040101010101" pitchFamily="2" charset="-122"/>
              </a:rPr>
              <a:t>，尤其是电影。</a:t>
            </a:r>
            <a:endParaRPr lang="en-US" altLang="zh-CN" sz="24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en-US" altLang="zh-CN" sz="2400" dirty="0">
                <a:latin typeface="华文仿宋" panose="02010600040101010101" pitchFamily="2" charset="-122"/>
                <a:ea typeface="华文仿宋" panose="02010600040101010101" pitchFamily="2" charset="-122"/>
              </a:rPr>
              <a:t>2011 </a:t>
            </a:r>
            <a:r>
              <a:rPr lang="zh-CN" altLang="en-US" sz="2400" dirty="0">
                <a:latin typeface="华文仿宋" panose="02010600040101010101" pitchFamily="2" charset="-122"/>
                <a:ea typeface="华文仿宋" panose="02010600040101010101" pitchFamily="2" charset="-122"/>
              </a:rPr>
              <a:t>年，美国电影和录音带</a:t>
            </a:r>
            <a:r>
              <a:rPr lang="zh-CN" altLang="en-US" sz="2400" b="1" dirty="0">
                <a:solidFill>
                  <a:srgbClr val="99008C"/>
                </a:solidFill>
                <a:latin typeface="华文仿宋" panose="02010600040101010101" pitchFamily="2" charset="-122"/>
                <a:ea typeface="华文仿宋" panose="02010600040101010101" pitchFamily="2" charset="-122"/>
              </a:rPr>
              <a:t>出口创造的收入</a:t>
            </a:r>
            <a:r>
              <a:rPr lang="zh-CN" altLang="en-US" sz="2400" dirty="0">
                <a:latin typeface="华文仿宋" panose="02010600040101010101" pitchFamily="2" charset="-122"/>
                <a:ea typeface="华文仿宋" panose="02010600040101010101" pitchFamily="2" charset="-122"/>
              </a:rPr>
              <a:t>达 </a:t>
            </a:r>
            <a:r>
              <a:rPr lang="en-US" altLang="zh-CN" sz="2400" dirty="0">
                <a:latin typeface="华文仿宋" panose="02010600040101010101" pitchFamily="2" charset="-122"/>
                <a:ea typeface="华文仿宋" panose="02010600040101010101" pitchFamily="2" charset="-122"/>
              </a:rPr>
              <a:t>143 </a:t>
            </a:r>
            <a:r>
              <a:rPr lang="zh-CN" altLang="en-US" sz="2400" dirty="0">
                <a:latin typeface="华文仿宋" panose="02010600040101010101" pitchFamily="2" charset="-122"/>
                <a:ea typeface="华文仿宋" panose="02010600040101010101" pitchFamily="2" charset="-122"/>
              </a:rPr>
              <a:t>亿美元，而国内的票房收入只有 </a:t>
            </a:r>
            <a:r>
              <a:rPr lang="en-US" altLang="zh-CN" sz="2400" dirty="0">
                <a:latin typeface="华文仿宋" panose="02010600040101010101" pitchFamily="2" charset="-122"/>
                <a:ea typeface="华文仿宋" panose="02010600040101010101" pitchFamily="2" charset="-122"/>
              </a:rPr>
              <a:t>102 </a:t>
            </a:r>
            <a:r>
              <a:rPr lang="zh-CN" altLang="en-US" sz="2400" dirty="0">
                <a:latin typeface="华文仿宋" panose="02010600040101010101" pitchFamily="2" charset="-122"/>
                <a:ea typeface="华文仿宋" panose="02010600040101010101" pitchFamily="2" charset="-122"/>
              </a:rPr>
              <a:t>亿美元。</a:t>
            </a:r>
            <a:endParaRPr lang="en-US" altLang="zh-CN" sz="24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400" dirty="0">
                <a:latin typeface="华文仿宋" panose="02010600040101010101" pitchFamily="2" charset="-122"/>
                <a:ea typeface="华文仿宋" panose="02010600040101010101" pitchFamily="2" charset="-122"/>
              </a:rPr>
              <a:t>美国电影</a:t>
            </a:r>
            <a:r>
              <a:rPr lang="zh-CN" altLang="en-US" sz="2400" dirty="0">
                <a:solidFill>
                  <a:srgbClr val="99008C"/>
                </a:solidFill>
                <a:latin typeface="华文仿宋" panose="02010600040101010101" pitchFamily="2" charset="-122"/>
                <a:ea typeface="华文仿宋" panose="02010600040101010101" pitchFamily="2" charset="-122"/>
              </a:rPr>
              <a:t>占据了世界许多国家大部分的票房收入</a:t>
            </a:r>
            <a:r>
              <a:rPr lang="zh-CN" altLang="en-US" sz="2400" dirty="0">
                <a:latin typeface="华文仿宋" panose="02010600040101010101" pitchFamily="2" charset="-122"/>
                <a:ea typeface="华文仿宋" panose="02010600040101010101" pitchFamily="2" charset="-122"/>
              </a:rPr>
              <a:t>，例如占据了欧洲三分之二的票房收入。</a:t>
            </a: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747270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413269-BA20-69BE-92CB-15A1573D628D}"/>
              </a:ext>
            </a:extLst>
          </p:cNvPr>
          <p:cNvSpPr>
            <a:spLocks noGrp="1"/>
          </p:cNvSpPr>
          <p:nvPr>
            <p:ph type="title"/>
          </p:nvPr>
        </p:nvSpPr>
        <p:spPr>
          <a:xfrm>
            <a:off x="457200" y="215372"/>
            <a:ext cx="8229600" cy="775228"/>
          </a:xfrm>
        </p:spPr>
        <p:txBody>
          <a:bodyPr/>
          <a:lstStyle/>
          <a:p>
            <a:r>
              <a:rPr lang="zh-CN" altLang="en-US" dirty="0"/>
              <a:t>专栏  好莱坞经济学 </a:t>
            </a:r>
          </a:p>
        </p:txBody>
      </p:sp>
      <p:sp>
        <p:nvSpPr>
          <p:cNvPr id="4" name="内容占位符 3">
            <a:extLst>
              <a:ext uri="{FF2B5EF4-FFF2-40B4-BE49-F238E27FC236}">
                <a16:creationId xmlns:a16="http://schemas.microsoft.com/office/drawing/2014/main" id="{03CD5091-A988-1C55-8CD5-097A291B1EA4}"/>
              </a:ext>
            </a:extLst>
          </p:cNvPr>
          <p:cNvSpPr>
            <a:spLocks noGrp="1"/>
          </p:cNvSpPr>
          <p:nvPr>
            <p:ph idx="1"/>
          </p:nvPr>
        </p:nvSpPr>
        <p:spPr>
          <a:xfrm>
            <a:off x="457200" y="1219200"/>
            <a:ext cx="8229600" cy="4472781"/>
          </a:xfrm>
        </p:spPr>
        <p:txBody>
          <a:bodyPr/>
          <a:lstStyle/>
          <a:p>
            <a:pPr>
              <a:buSzPct val="60000"/>
              <a:buFont typeface="Wingdings" panose="05000000000000000000" pitchFamily="2" charset="2"/>
              <a:buChar char="l"/>
            </a:pPr>
            <a:r>
              <a:rPr lang="zh-CN" altLang="en-US" sz="2400" dirty="0"/>
              <a:t>美国何以能成为世界上的头号娱乐产品输出国</a:t>
            </a:r>
            <a:r>
              <a:rPr lang="en-US" altLang="zh-CN" sz="2400" dirty="0"/>
              <a:t>?</a:t>
            </a:r>
          </a:p>
          <a:p>
            <a:pPr>
              <a:buSzPct val="60000"/>
              <a:buFont typeface="Wingdings" panose="05000000000000000000" pitchFamily="2" charset="2"/>
              <a:buChar char="l"/>
            </a:pPr>
            <a:r>
              <a:rPr lang="zh-CN" altLang="en-US" sz="2400" dirty="0"/>
              <a:t>其中一个重要的优势纯粹来自其巨大的市场规模。</a:t>
            </a:r>
            <a:endParaRPr lang="en-US" altLang="zh-CN" sz="2400" dirty="0"/>
          </a:p>
          <a:p>
            <a:pPr>
              <a:buSzPct val="60000"/>
              <a:buFont typeface="Wingdings" panose="05000000000000000000" pitchFamily="2" charset="2"/>
              <a:buChar char="l"/>
            </a:pPr>
            <a:r>
              <a:rPr lang="zh-CN" altLang="en-US" sz="2400" dirty="0">
                <a:latin typeface="华文仿宋" panose="02010600040101010101" pitchFamily="2" charset="-122"/>
                <a:ea typeface="华文仿宋" panose="02010600040101010101" pitchFamily="2" charset="-122"/>
              </a:rPr>
              <a:t>一部主要针对法国或意大利市场的影片，由于法国和意大利的市场规模比美国的要小很多，因此制片中不可能达到大部分美国影片那样的预算要求。因而这些国家制作的影片主要是戏剧和喜剧，且常常无法负担配音和字幕的费用。</a:t>
            </a:r>
            <a:endParaRPr lang="en-US" altLang="zh-CN" sz="24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400" dirty="0">
                <a:latin typeface="华文仿宋" panose="02010600040101010101" pitchFamily="2" charset="-122"/>
                <a:ea typeface="华文仿宋" panose="02010600040101010101" pitchFamily="2" charset="-122"/>
              </a:rPr>
              <a:t>然而，美国影片却能凭借其宏伟的制作和壮观的特技效果超越语言的障碍。</a:t>
            </a:r>
            <a:endParaRPr lang="en-US" altLang="zh-CN" sz="24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3230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413269-BA20-69BE-92CB-15A1573D628D}"/>
              </a:ext>
            </a:extLst>
          </p:cNvPr>
          <p:cNvSpPr>
            <a:spLocks noGrp="1"/>
          </p:cNvSpPr>
          <p:nvPr>
            <p:ph type="title"/>
          </p:nvPr>
        </p:nvSpPr>
        <p:spPr>
          <a:xfrm>
            <a:off x="457200" y="215372"/>
            <a:ext cx="8229600" cy="775228"/>
          </a:xfrm>
        </p:spPr>
        <p:txBody>
          <a:bodyPr/>
          <a:lstStyle/>
          <a:p>
            <a:r>
              <a:rPr lang="zh-CN" altLang="en-US" dirty="0"/>
              <a:t>专栏  好莱坞经济学 </a:t>
            </a:r>
          </a:p>
        </p:txBody>
      </p:sp>
      <p:sp>
        <p:nvSpPr>
          <p:cNvPr id="4" name="内容占位符 3">
            <a:extLst>
              <a:ext uri="{FF2B5EF4-FFF2-40B4-BE49-F238E27FC236}">
                <a16:creationId xmlns:a16="http://schemas.microsoft.com/office/drawing/2014/main" id="{03CD5091-A988-1C55-8CD5-097A291B1EA4}"/>
              </a:ext>
            </a:extLst>
          </p:cNvPr>
          <p:cNvSpPr>
            <a:spLocks noGrp="1"/>
          </p:cNvSpPr>
          <p:nvPr>
            <p:ph idx="1"/>
          </p:nvPr>
        </p:nvSpPr>
        <p:spPr>
          <a:xfrm>
            <a:off x="457200" y="1219200"/>
            <a:ext cx="8229600" cy="5029200"/>
          </a:xfrm>
        </p:spPr>
        <p:txBody>
          <a:bodyPr/>
          <a:lstStyle/>
          <a:p>
            <a:pPr>
              <a:buSzPct val="60000"/>
              <a:buFont typeface="Wingdings" panose="05000000000000000000" pitchFamily="2" charset="2"/>
              <a:buChar char="l"/>
            </a:pPr>
            <a:r>
              <a:rPr lang="zh-CN" altLang="en-US" sz="2400" dirty="0"/>
              <a:t>美国何以能成为世界上的头号娱乐产品输出国</a:t>
            </a:r>
            <a:r>
              <a:rPr lang="en-US" altLang="zh-CN" sz="2400" dirty="0"/>
              <a:t>?</a:t>
            </a:r>
          </a:p>
          <a:p>
            <a:pPr>
              <a:buSzPct val="60000"/>
              <a:buFont typeface="Wingdings" panose="05000000000000000000" pitchFamily="2" charset="2"/>
              <a:buChar char="l"/>
            </a:pPr>
            <a:r>
              <a:rPr lang="zh-CN" altLang="en-US" sz="2400" dirty="0"/>
              <a:t>美国娱乐业霸主地位的形成还有另一个重要原因，即娱乐业公司在好莱坞的大量集中。</a:t>
            </a:r>
            <a:endParaRPr lang="en-US" altLang="zh-CN" sz="2400" dirty="0"/>
          </a:p>
          <a:p>
            <a:pPr>
              <a:buSzPct val="60000"/>
              <a:buFont typeface="Wingdings" panose="05000000000000000000" pitchFamily="2" charset="2"/>
              <a:buChar char="l"/>
            </a:pPr>
            <a:r>
              <a:rPr lang="zh-CN" altLang="en-US" sz="2400" dirty="0"/>
              <a:t>好莱坞显然产生了马歇尔所说的</a:t>
            </a:r>
            <a:r>
              <a:rPr lang="zh-CN" altLang="en-US" sz="2400" dirty="0">
                <a:solidFill>
                  <a:srgbClr val="FF0000"/>
                </a:solidFill>
              </a:rPr>
              <a:t>两种外部经济</a:t>
            </a:r>
            <a:r>
              <a:rPr lang="en-US" altLang="zh-CN" sz="2400" dirty="0">
                <a:solidFill>
                  <a:srgbClr val="FF0000"/>
                </a:solidFill>
              </a:rPr>
              <a:t>:</a:t>
            </a:r>
            <a:r>
              <a:rPr lang="zh-CN" altLang="en-US" sz="2400" dirty="0">
                <a:solidFill>
                  <a:srgbClr val="FF0000"/>
                </a:solidFill>
              </a:rPr>
              <a:t>专业化的供应商和劳动力市场基础</a:t>
            </a:r>
            <a:r>
              <a:rPr lang="zh-CN" altLang="en-US" sz="2400" dirty="0"/>
              <a:t>。</a:t>
            </a:r>
            <a:endParaRPr lang="en-US" altLang="zh-CN" sz="2400" dirty="0"/>
          </a:p>
          <a:p>
            <a:pPr>
              <a:spcBef>
                <a:spcPts val="600"/>
              </a:spcBef>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虽然最终产品是由电影制片厂和电视网提供的，但它实际上是由独立制片人、演员及演员的代理人、法律公司和特技效果专家等等诸多方面构成的</a:t>
            </a:r>
            <a:r>
              <a:rPr lang="zh-CN" altLang="en-US" sz="2200" b="1" dirty="0">
                <a:latin typeface="华文仿宋" panose="02010600040101010101" pitchFamily="2" charset="-122"/>
                <a:ea typeface="华文仿宋" panose="02010600040101010101" pitchFamily="2" charset="-122"/>
              </a:rPr>
              <a:t>复杂网络</a:t>
            </a:r>
            <a:r>
              <a:rPr lang="zh-CN" altLang="en-US" sz="2200" dirty="0">
                <a:latin typeface="华文仿宋" panose="02010600040101010101" pitchFamily="2" charset="-122"/>
                <a:ea typeface="华文仿宋" panose="02010600040101010101" pitchFamily="2" charset="-122"/>
              </a:rPr>
              <a:t>共同努力的结果。</a:t>
            </a:r>
            <a:endParaRPr lang="en-US" altLang="zh-CN" sz="2200" dirty="0">
              <a:latin typeface="华文仿宋" panose="02010600040101010101" pitchFamily="2" charset="-122"/>
              <a:ea typeface="华文仿宋" panose="02010600040101010101" pitchFamily="2" charset="-122"/>
            </a:endParaRPr>
          </a:p>
          <a:p>
            <a:pPr>
              <a:spcBef>
                <a:spcPts val="600"/>
              </a:spcBef>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影片结尾通常列出参与电影制作人员的名单，每个看过这些名单的人都会明白电影制作对</a:t>
            </a:r>
            <a:r>
              <a:rPr lang="zh-CN" altLang="en-US" sz="2200" b="1" dirty="0">
                <a:latin typeface="华文仿宋" panose="02010600040101010101" pitchFamily="2" charset="-122"/>
                <a:ea typeface="华文仿宋" panose="02010600040101010101" pitchFamily="2" charset="-122"/>
              </a:rPr>
              <a:t>劳动力市场共享</a:t>
            </a:r>
            <a:r>
              <a:rPr lang="zh-CN" altLang="en-US" sz="2200" dirty="0">
                <a:latin typeface="华文仿宋" panose="02010600040101010101" pitchFamily="2" charset="-122"/>
                <a:ea typeface="华文仿宋" panose="02010600040101010101" pitchFamily="2" charset="-122"/>
              </a:rPr>
              <a:t>的需求。每部影片都需要一支巨大但临时性的工作队伍，不仅包括摄像师、化妆师，还包括音乐家、特技演员和一些神秘的职业如领班和包工头</a:t>
            </a:r>
            <a:r>
              <a:rPr lang="en-US" altLang="zh-CN" sz="2200" dirty="0">
                <a:latin typeface="华文仿宋" panose="02010600040101010101" pitchFamily="2" charset="-122"/>
                <a:ea typeface="华文仿宋" panose="02010600040101010101" pitchFamily="2" charset="-122"/>
              </a:rPr>
              <a:t>(</a:t>
            </a:r>
            <a:r>
              <a:rPr lang="zh-CN" altLang="en-US" sz="2200" dirty="0">
                <a:latin typeface="华文仿宋" panose="02010600040101010101" pitchFamily="2" charset="-122"/>
                <a:ea typeface="华文仿宋" panose="02010600040101010101" pitchFamily="2" charset="-122"/>
              </a:rPr>
              <a:t>当然还有男女演员</a:t>
            </a:r>
            <a:r>
              <a:rPr lang="en-US" altLang="zh-CN" sz="2200" dirty="0">
                <a:latin typeface="华文仿宋" panose="02010600040101010101" pitchFamily="2" charset="-122"/>
                <a:ea typeface="华文仿宋" panose="02010600040101010101" pitchFamily="2" charset="-122"/>
              </a:rPr>
              <a:t>)</a:t>
            </a:r>
            <a:r>
              <a:rPr lang="zh-CN" altLang="en-US" sz="2200" dirty="0">
                <a:latin typeface="华文仿宋" panose="02010600040101010101" pitchFamily="2" charset="-122"/>
                <a:ea typeface="华文仿宋" panose="02010600040101010101" pitchFamily="2" charset="-122"/>
              </a:rPr>
              <a:t>。</a:t>
            </a:r>
            <a:endParaRPr lang="en-US" altLang="zh-CN" sz="22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68426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413269-BA20-69BE-92CB-15A1573D628D}"/>
              </a:ext>
            </a:extLst>
          </p:cNvPr>
          <p:cNvSpPr>
            <a:spLocks noGrp="1"/>
          </p:cNvSpPr>
          <p:nvPr>
            <p:ph type="title"/>
          </p:nvPr>
        </p:nvSpPr>
        <p:spPr>
          <a:xfrm>
            <a:off x="457200" y="215372"/>
            <a:ext cx="8229600" cy="775228"/>
          </a:xfrm>
        </p:spPr>
        <p:txBody>
          <a:bodyPr/>
          <a:lstStyle/>
          <a:p>
            <a:r>
              <a:rPr lang="zh-CN" altLang="en-US" dirty="0"/>
              <a:t>专栏  好莱坞经济学 </a:t>
            </a:r>
          </a:p>
        </p:txBody>
      </p:sp>
      <p:sp>
        <p:nvSpPr>
          <p:cNvPr id="4" name="内容占位符 3">
            <a:extLst>
              <a:ext uri="{FF2B5EF4-FFF2-40B4-BE49-F238E27FC236}">
                <a16:creationId xmlns:a16="http://schemas.microsoft.com/office/drawing/2014/main" id="{03CD5091-A988-1C55-8CD5-097A291B1EA4}"/>
              </a:ext>
            </a:extLst>
          </p:cNvPr>
          <p:cNvSpPr>
            <a:spLocks noGrp="1"/>
          </p:cNvSpPr>
          <p:nvPr>
            <p:ph idx="1"/>
          </p:nvPr>
        </p:nvSpPr>
        <p:spPr>
          <a:xfrm>
            <a:off x="457200" y="1219200"/>
            <a:ext cx="8229600" cy="4953000"/>
          </a:xfrm>
        </p:spPr>
        <p:txBody>
          <a:bodyPr/>
          <a:lstStyle/>
          <a:p>
            <a:pPr>
              <a:buSzPct val="60000"/>
              <a:buFont typeface="Wingdings" panose="05000000000000000000" pitchFamily="2" charset="2"/>
              <a:buChar char="l"/>
            </a:pPr>
            <a:r>
              <a:rPr lang="zh-CN" altLang="en-US" sz="2400" dirty="0">
                <a:solidFill>
                  <a:srgbClr val="FF0000"/>
                </a:solidFill>
              </a:rPr>
              <a:t>外部经济</a:t>
            </a:r>
            <a:endParaRPr lang="en-US" altLang="zh-CN" sz="2400" dirty="0">
              <a:solidFill>
                <a:srgbClr val="FF0000"/>
              </a:solidFill>
            </a:endParaRPr>
          </a:p>
          <a:p>
            <a:pPr>
              <a:buSzPct val="60000"/>
              <a:buFont typeface="Wingdings" panose="05000000000000000000" pitchFamily="2" charset="2"/>
              <a:buChar char="l"/>
            </a:pPr>
            <a:r>
              <a:rPr lang="zh-CN" altLang="en-US" sz="2400" dirty="0"/>
              <a:t>至于娱乐业是否能产生第三种类型的外部经济</a:t>
            </a:r>
            <a:r>
              <a:rPr lang="en-US" altLang="zh-CN" sz="2400" dirty="0"/>
              <a:t>--</a:t>
            </a:r>
            <a:r>
              <a:rPr lang="zh-CN" altLang="en-US" sz="2400" dirty="0"/>
              <a:t>知识外溢</a:t>
            </a:r>
            <a:r>
              <a:rPr lang="en-US" altLang="zh-CN" sz="2400" dirty="0"/>
              <a:t>--</a:t>
            </a:r>
            <a:r>
              <a:rPr lang="zh-CN" altLang="en-US" sz="2400" dirty="0"/>
              <a:t>这一点尚无定论，</a:t>
            </a:r>
            <a:endParaRPr lang="en-US" altLang="zh-CN" sz="2400" dirty="0"/>
          </a:p>
          <a:p>
            <a:pPr>
              <a:buSzPct val="60000"/>
              <a:buFont typeface="Wingdings" panose="05000000000000000000" pitchFamily="2" charset="2"/>
              <a:buChar char="l"/>
            </a:pPr>
            <a:r>
              <a:rPr lang="zh-CN" altLang="en-US" sz="2400" dirty="0"/>
              <a:t>电影行业的复杂性：</a:t>
            </a:r>
            <a:endParaRPr lang="en-US" altLang="zh-CN" sz="2400" dirty="0"/>
          </a:p>
          <a:p>
            <a:pPr lvl="1">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如作家纳撒尼尔</a:t>
            </a:r>
            <a:r>
              <a:rPr lang="en-US" altLang="zh-CN" sz="2200" dirty="0">
                <a:latin typeface="华文仿宋" panose="02010600040101010101" pitchFamily="2" charset="-122"/>
                <a:ea typeface="华文仿宋" panose="02010600040101010101" pitchFamily="2" charset="-122"/>
              </a:rPr>
              <a:t>·</a:t>
            </a:r>
            <a:r>
              <a:rPr lang="zh-CN" altLang="en-US" sz="2200" dirty="0">
                <a:latin typeface="华文仿宋" panose="02010600040101010101" pitchFamily="2" charset="-122"/>
                <a:ea typeface="华文仿宋" panose="02010600040101010101" pitchFamily="2" charset="-122"/>
              </a:rPr>
              <a:t>韦斯特</a:t>
            </a:r>
            <a:r>
              <a:rPr lang="en-US" altLang="zh-CN" sz="2200" dirty="0">
                <a:latin typeface="华文仿宋" panose="02010600040101010101" pitchFamily="2" charset="-122"/>
                <a:ea typeface="华文仿宋" panose="02010600040101010101" pitchFamily="2" charset="-122"/>
              </a:rPr>
              <a:t>(Nathaniel West)</a:t>
            </a:r>
            <a:r>
              <a:rPr lang="zh-CN" altLang="en-US" sz="2200" dirty="0">
                <a:latin typeface="华文仿宋" panose="02010600040101010101" pitchFamily="2" charset="-122"/>
                <a:ea typeface="华文仿宋" panose="02010600040101010101" pitchFamily="2" charset="-122"/>
              </a:rPr>
              <a:t>所说，理解电影行业的关键在于认识到“没人知道所有的事”这一点。</a:t>
            </a:r>
            <a:endParaRPr lang="en-US" altLang="zh-CN" sz="22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400" dirty="0"/>
              <a:t>如果确实存在知识外溢，其在好莱坞的效果也会比其他任何地方要好。</a:t>
            </a:r>
            <a:endParaRPr lang="en-US" altLang="zh-CN" sz="2400" dirty="0"/>
          </a:p>
          <a:p>
            <a:pPr lvl="1">
              <a:buSzPct val="60000"/>
              <a:buFont typeface="Wingdings" panose="05000000000000000000" pitchFamily="2" charset="2"/>
              <a:buChar char="l"/>
            </a:pPr>
            <a:r>
              <a:rPr lang="zh-CN" altLang="en-US" sz="2000" dirty="0">
                <a:latin typeface="华文仿宋" panose="02010600040101010101" pitchFamily="2" charset="-122"/>
                <a:ea typeface="华文仿宋" panose="02010600040101010101" pitchFamily="2" charset="-122"/>
              </a:rPr>
              <a:t>好莱坞能持续吸引世界各地的天才人物来到好莱坞。从嘉宝、冯</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斯坦伯格</a:t>
            </a:r>
            <a:r>
              <a:rPr lang="en-US" altLang="zh-CN" sz="2000" dirty="0">
                <a:latin typeface="华文仿宋" panose="02010600040101010101" pitchFamily="2" charset="-122"/>
                <a:ea typeface="华文仿宋" panose="02010600040101010101" pitchFamily="2" charset="-122"/>
              </a:rPr>
              <a:t>(von Sternberg)</a:t>
            </a:r>
            <a:r>
              <a:rPr lang="zh-CN" altLang="en-US" sz="2000" dirty="0">
                <a:latin typeface="华文仿宋" panose="02010600040101010101" pitchFamily="2" charset="-122"/>
                <a:ea typeface="华文仿宋" panose="02010600040101010101" pitchFamily="2" charset="-122"/>
              </a:rPr>
              <a:t>到罗素</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克劳</a:t>
            </a:r>
            <a:r>
              <a:rPr lang="en-US" altLang="zh-CN" sz="2000" dirty="0">
                <a:latin typeface="华文仿宋" panose="02010600040101010101" pitchFamily="2" charset="-122"/>
                <a:ea typeface="华文仿宋" panose="02010600040101010101" pitchFamily="2" charset="-122"/>
              </a:rPr>
              <a:t>(Russell Crowe)</a:t>
            </a:r>
            <a:r>
              <a:rPr lang="zh-CN" altLang="en-US" sz="2000" dirty="0">
                <a:latin typeface="华文仿宋" panose="02010600040101010101" pitchFamily="2" charset="-122"/>
                <a:ea typeface="华文仿宋" panose="02010600040101010101" pitchFamily="2" charset="-122"/>
              </a:rPr>
              <a:t>和德尔莫</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德尔</a:t>
            </a:r>
            <a:r>
              <a:rPr lang="en-US" altLang="zh-CN" sz="2000" dirty="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托罗</a:t>
            </a:r>
            <a:r>
              <a:rPr lang="en-US" altLang="zh-CN" sz="2000" dirty="0">
                <a:latin typeface="华文仿宋" panose="02010600040101010101" pitchFamily="2" charset="-122"/>
                <a:ea typeface="华文仿宋" panose="02010600040101010101" pitchFamily="2" charset="-122"/>
              </a:rPr>
              <a:t>(Guillermo del Toro)</a:t>
            </a:r>
            <a:r>
              <a:rPr lang="zh-CN" altLang="en-US" sz="2000" dirty="0">
                <a:latin typeface="华文仿宋" panose="02010600040101010101" pitchFamily="2" charset="-122"/>
                <a:ea typeface="华文仿宋" panose="02010600040101010101" pitchFamily="2" charset="-122"/>
              </a:rPr>
              <a:t>，“美国”影片实际上经常是由移居好莱坞的有野心的外国人制作并最终赢得更多的观众的。</a:t>
            </a:r>
          </a:p>
        </p:txBody>
      </p:sp>
    </p:spTree>
    <p:extLst>
      <p:ext uri="{BB962C8B-B14F-4D97-AF65-F5344CB8AC3E}">
        <p14:creationId xmlns:p14="http://schemas.microsoft.com/office/powerpoint/2010/main" val="358705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413269-BA20-69BE-92CB-15A1573D628D}"/>
              </a:ext>
            </a:extLst>
          </p:cNvPr>
          <p:cNvSpPr>
            <a:spLocks noGrp="1"/>
          </p:cNvSpPr>
          <p:nvPr>
            <p:ph type="title"/>
          </p:nvPr>
        </p:nvSpPr>
        <p:spPr>
          <a:xfrm>
            <a:off x="457200" y="215372"/>
            <a:ext cx="8229600" cy="775228"/>
          </a:xfrm>
        </p:spPr>
        <p:txBody>
          <a:bodyPr/>
          <a:lstStyle/>
          <a:p>
            <a:r>
              <a:rPr lang="zh-CN" altLang="en-US" dirty="0"/>
              <a:t>专栏  好莱坞经济学 </a:t>
            </a:r>
          </a:p>
        </p:txBody>
      </p:sp>
      <p:sp>
        <p:nvSpPr>
          <p:cNvPr id="4" name="内容占位符 3">
            <a:extLst>
              <a:ext uri="{FF2B5EF4-FFF2-40B4-BE49-F238E27FC236}">
                <a16:creationId xmlns:a16="http://schemas.microsoft.com/office/drawing/2014/main" id="{03CD5091-A988-1C55-8CD5-097A291B1EA4}"/>
              </a:ext>
            </a:extLst>
          </p:cNvPr>
          <p:cNvSpPr>
            <a:spLocks noGrp="1"/>
          </p:cNvSpPr>
          <p:nvPr>
            <p:ph idx="1"/>
          </p:nvPr>
        </p:nvSpPr>
        <p:spPr>
          <a:xfrm>
            <a:off x="457200" y="1219200"/>
            <a:ext cx="8229600" cy="4953000"/>
          </a:xfrm>
        </p:spPr>
        <p:txBody>
          <a:bodyPr/>
          <a:lstStyle/>
          <a:p>
            <a:pPr>
              <a:buSzPct val="60000"/>
              <a:buFont typeface="Wingdings" panose="05000000000000000000" pitchFamily="2" charset="2"/>
              <a:buChar char="l"/>
            </a:pPr>
            <a:r>
              <a:rPr lang="zh-CN" altLang="en-US" sz="2400" dirty="0">
                <a:solidFill>
                  <a:srgbClr val="FF0000"/>
                </a:solidFill>
              </a:rPr>
              <a:t>娱乐业的外部经济效应</a:t>
            </a:r>
            <a:endParaRPr lang="en-US" altLang="zh-CN" sz="2400" dirty="0">
              <a:solidFill>
                <a:srgbClr val="FF0000"/>
              </a:solidFill>
            </a:endParaRPr>
          </a:p>
          <a:p>
            <a:pPr>
              <a:buSzPct val="60000"/>
              <a:buFont typeface="Wingdings" panose="05000000000000000000" pitchFamily="2" charset="2"/>
              <a:buChar char="l"/>
            </a:pPr>
            <a:r>
              <a:rPr lang="zh-CN" altLang="en-US" sz="2400" dirty="0"/>
              <a:t>好莱坞不是独一无二的，相似的力量已经促成其他几个娱乐综合体的出现。</a:t>
            </a:r>
            <a:endParaRPr lang="en-US" altLang="zh-CN" sz="2400" dirty="0"/>
          </a:p>
          <a:p>
            <a:pPr>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在印度，由于政府的政策保护和文化上的差异，印度的电影市场得以摆脱美国的统治并在孟买出现了一个叫做“宝莱坞”</a:t>
            </a:r>
            <a:r>
              <a:rPr lang="en-US" altLang="zh-CN" sz="2200" dirty="0">
                <a:latin typeface="华文仿宋" panose="02010600040101010101" pitchFamily="2" charset="-122"/>
                <a:ea typeface="华文仿宋" panose="02010600040101010101" pitchFamily="2" charset="-122"/>
              </a:rPr>
              <a:t>(Bolly wood)</a:t>
            </a:r>
            <a:r>
              <a:rPr lang="zh-CN" altLang="en-US" sz="2200" dirty="0">
                <a:latin typeface="华文仿宋" panose="02010600040101010101" pitchFamily="2" charset="-122"/>
                <a:ea typeface="华文仿宋" panose="02010600040101010101" pitchFamily="2" charset="-122"/>
              </a:rPr>
              <a:t>的电影制片基地。</a:t>
            </a:r>
            <a:endParaRPr lang="en-US" altLang="zh-CN" sz="22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在中国香港则出现了迎合华人口味的庞大电影业。</a:t>
            </a:r>
            <a:endParaRPr lang="en-US" altLang="zh-CN" sz="22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一个专门为拉丁美洲制作西班牙语电视节目的特殊行业也出现在委内瑞拉的首都加拉加斯，它集中精力制作长期放映的肥皂剧。</a:t>
            </a:r>
            <a:endParaRPr lang="en-US" altLang="zh-CN" sz="2200" dirty="0">
              <a:latin typeface="华文仿宋" panose="02010600040101010101" pitchFamily="2" charset="-122"/>
              <a:ea typeface="华文仿宋" panose="02010600040101010101" pitchFamily="2" charset="-122"/>
            </a:endParaRPr>
          </a:p>
          <a:p>
            <a:pPr>
              <a:buSzPct val="60000"/>
              <a:buFont typeface="Wingdings" panose="05000000000000000000" pitchFamily="2" charset="2"/>
              <a:buChar char="l"/>
            </a:pPr>
            <a:r>
              <a:rPr lang="zh-CN" altLang="en-US" sz="2200" dirty="0">
                <a:latin typeface="华文仿宋" panose="02010600040101010101" pitchFamily="2" charset="-122"/>
                <a:ea typeface="华文仿宋" panose="02010600040101010101" pitchFamily="2" charset="-122"/>
              </a:rPr>
              <a:t>尼日利亚电影业出现了</a:t>
            </a:r>
            <a:r>
              <a:rPr lang="en-US" altLang="zh-CN" sz="2200" dirty="0">
                <a:latin typeface="华文仿宋" panose="02010600040101010101" pitchFamily="2" charset="-122"/>
                <a:ea typeface="华文仿宋" panose="02010600040101010101" pitchFamily="2" charset="-122"/>
              </a:rPr>
              <a:t>“</a:t>
            </a:r>
            <a:r>
              <a:rPr lang="zh-CN" altLang="en-US" sz="2200" dirty="0">
                <a:latin typeface="华文仿宋" panose="02010600040101010101" pitchFamily="2" charset="-122"/>
                <a:ea typeface="华文仿宋" panose="02010600040101010101" pitchFamily="2" charset="-122"/>
              </a:rPr>
              <a:t>奈莱坞”，它使用数字技术制造相对低预算的电影，其视频大部分但不完全出口到非洲其他国家。</a:t>
            </a:r>
            <a:endParaRPr lang="en-US" altLang="zh-CN" sz="2200" dirty="0">
              <a:latin typeface="华文仿宋" panose="02010600040101010101" pitchFamily="2" charset="-122"/>
              <a:ea typeface="华文仿宋" panose="02010600040101010101" pitchFamily="2" charset="-122"/>
            </a:endParaRPr>
          </a:p>
        </p:txBody>
      </p:sp>
      <p:sp>
        <p:nvSpPr>
          <p:cNvPr id="2" name="动作按钮: 转到主页 1">
            <a:hlinkClick r:id="rId2" action="ppaction://hlinksldjump" highlightClick="1"/>
            <a:extLst>
              <a:ext uri="{FF2B5EF4-FFF2-40B4-BE49-F238E27FC236}">
                <a16:creationId xmlns:a16="http://schemas.microsoft.com/office/drawing/2014/main" id="{A2B69D02-405B-853C-06E7-C057283D15F5}"/>
              </a:ext>
            </a:extLst>
          </p:cNvPr>
          <p:cNvSpPr/>
          <p:nvPr/>
        </p:nvSpPr>
        <p:spPr>
          <a:xfrm>
            <a:off x="8001000" y="5867400"/>
            <a:ext cx="533400" cy="533400"/>
          </a:xfrm>
          <a:prstGeom prst="actionButtonHome">
            <a:avLst/>
          </a:prstGeom>
          <a:solidFill>
            <a:schemeClr val="accent5">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err="1">
              <a:ln>
                <a:solidFill>
                  <a:schemeClr val="accent2">
                    <a:lumMod val="20000"/>
                    <a:lumOff val="80000"/>
                  </a:schemeClr>
                </a:solidFill>
              </a:ln>
            </a:endParaRPr>
          </a:p>
        </p:txBody>
      </p:sp>
    </p:spTree>
    <p:extLst>
      <p:ext uri="{BB962C8B-B14F-4D97-AF65-F5344CB8AC3E}">
        <p14:creationId xmlns:p14="http://schemas.microsoft.com/office/powerpoint/2010/main" val="213946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543800" cy="1097280"/>
          </a:xfrm>
        </p:spPr>
        <p:txBody>
          <a:bodyPr/>
          <a:lstStyle/>
          <a:p>
            <a:r>
              <a:rPr lang="en-US" altLang="en-US" sz="3600" dirty="0"/>
              <a:t>2. </a:t>
            </a:r>
            <a:r>
              <a:rPr lang="zh-CN" altLang="en-US" sz="3600" dirty="0"/>
              <a:t>规模经济和市场结构</a:t>
            </a:r>
            <a:r>
              <a:rPr lang="en-US" altLang="en-US" sz="3600" dirty="0"/>
              <a:t> </a:t>
            </a:r>
            <a:r>
              <a:rPr lang="en-US" altLang="en-US" sz="2000" b="0" dirty="0"/>
              <a:t>(2 of 2)</a:t>
            </a:r>
            <a:endParaRPr lang="en-IN" sz="2000" b="0" dirty="0"/>
          </a:p>
        </p:txBody>
      </p:sp>
      <p:sp>
        <p:nvSpPr>
          <p:cNvPr id="3" name="Content Placeholder 2"/>
          <p:cNvSpPr>
            <a:spLocks noGrp="1"/>
          </p:cNvSpPr>
          <p:nvPr>
            <p:ph idx="1"/>
          </p:nvPr>
        </p:nvSpPr>
        <p:spPr>
          <a:xfrm>
            <a:off x="457200" y="1600201"/>
            <a:ext cx="7772400" cy="2895599"/>
          </a:xfrm>
        </p:spPr>
        <p:txBody>
          <a:bodyPr/>
          <a:lstStyle/>
          <a:p>
            <a:r>
              <a:rPr lang="zh-CN" altLang="en-US" sz="2400" dirty="0">
                <a:latin typeface="+mn-ea"/>
              </a:rPr>
              <a:t>外部规模经济和内部规模经济都是国际贸易的重要原因。</a:t>
            </a:r>
            <a:endParaRPr lang="en-US" altLang="zh-CN" sz="2400" dirty="0">
              <a:latin typeface="+mn-ea"/>
            </a:endParaRPr>
          </a:p>
          <a:p>
            <a:pPr eaLnBrk="1" hangingPunct="1"/>
            <a:r>
              <a:rPr lang="zh-CN" altLang="en-US" sz="2400" dirty="0">
                <a:latin typeface="+mn-ea"/>
              </a:rPr>
              <a:t>它们对</a:t>
            </a:r>
            <a:r>
              <a:rPr lang="zh-CN" altLang="en-US" sz="2400" dirty="0">
                <a:solidFill>
                  <a:srgbClr val="FF0000"/>
                </a:solidFill>
                <a:latin typeface="+mn-ea"/>
              </a:rPr>
              <a:t>市场结构的含义</a:t>
            </a:r>
            <a:r>
              <a:rPr lang="zh-CN" altLang="en-US" sz="2400" dirty="0">
                <a:latin typeface="+mn-ea"/>
              </a:rPr>
              <a:t>不同</a:t>
            </a:r>
            <a:r>
              <a:rPr lang="en-US" altLang="zh-CN" sz="2400" dirty="0">
                <a:latin typeface="+mn-ea"/>
              </a:rPr>
              <a:t>: </a:t>
            </a:r>
          </a:p>
          <a:p>
            <a:pPr lvl="1" eaLnBrk="1" hangingPunct="1"/>
            <a:r>
              <a:rPr lang="zh-CN" altLang="en-US" sz="2400" dirty="0">
                <a:latin typeface="华文仿宋" panose="02010600040101010101" pitchFamily="2" charset="-122"/>
                <a:ea typeface="华文仿宋" panose="02010600040101010101" pitchFamily="2" charset="-122"/>
              </a:rPr>
              <a:t>一个只存在外部规模经济的行业一般由许多较小的厂商构成，且处于</a:t>
            </a:r>
            <a:r>
              <a:rPr lang="zh-CN" altLang="en-US" sz="2400" b="1" dirty="0">
                <a:solidFill>
                  <a:srgbClr val="99008C"/>
                </a:solidFill>
                <a:latin typeface="华文仿宋" panose="02010600040101010101" pitchFamily="2" charset="-122"/>
                <a:ea typeface="华文仿宋" panose="02010600040101010101" pitchFamily="2" charset="-122"/>
              </a:rPr>
              <a:t>完全竞争</a:t>
            </a:r>
            <a:r>
              <a:rPr lang="zh-CN" altLang="en-US" sz="2400" dirty="0">
                <a:latin typeface="华文仿宋" panose="02010600040101010101" pitchFamily="2" charset="-122"/>
                <a:ea typeface="华文仿宋" panose="02010600040101010101" pitchFamily="2" charset="-122"/>
              </a:rPr>
              <a:t>的状态。</a:t>
            </a:r>
            <a:endParaRPr lang="en-US" altLang="zh-CN" sz="2400" dirty="0">
              <a:latin typeface="华文仿宋" panose="02010600040101010101" pitchFamily="2" charset="-122"/>
              <a:ea typeface="华文仿宋" panose="02010600040101010101" pitchFamily="2" charset="-122"/>
            </a:endParaRPr>
          </a:p>
          <a:p>
            <a:pPr lvl="1" eaLnBrk="1" hangingPunct="1"/>
            <a:r>
              <a:rPr lang="zh-CN" altLang="en-US" sz="2400" dirty="0">
                <a:latin typeface="华文仿宋" panose="02010600040101010101" pitchFamily="2" charset="-122"/>
                <a:ea typeface="华文仿宋" panose="02010600040101010101" pitchFamily="2" charset="-122"/>
              </a:rPr>
              <a:t>存在内部规模经济的行业中，大厂商比小厂商更具有成本优势，形成了</a:t>
            </a:r>
            <a:r>
              <a:rPr lang="zh-CN" altLang="en-US" sz="2400" b="1" dirty="0">
                <a:solidFill>
                  <a:srgbClr val="99008C"/>
                </a:solidFill>
                <a:latin typeface="华文仿宋" panose="02010600040101010101" pitchFamily="2" charset="-122"/>
                <a:ea typeface="华文仿宋" panose="02010600040101010101" pitchFamily="2" charset="-122"/>
              </a:rPr>
              <a:t>不完全竞争</a:t>
            </a:r>
            <a:r>
              <a:rPr lang="zh-CN" altLang="en-US" sz="2400" dirty="0">
                <a:latin typeface="华文仿宋" panose="02010600040101010101" pitchFamily="2" charset="-122"/>
                <a:ea typeface="华文仿宋" panose="02010600040101010101" pitchFamily="2" charset="-122"/>
              </a:rPr>
              <a:t>的市场结构。</a:t>
            </a:r>
            <a:endParaRPr lang="en-US" altLang="en-US" sz="2400" dirty="0">
              <a:latin typeface="华文仿宋" panose="02010600040101010101" pitchFamily="2" charset="-122"/>
              <a:ea typeface="华文仿宋" panose="02010600040101010101" pitchFamily="2" charset="-122"/>
            </a:endParaRPr>
          </a:p>
        </p:txBody>
      </p:sp>
      <p:sp>
        <p:nvSpPr>
          <p:cNvPr id="4" name="矩形 3"/>
          <p:cNvSpPr/>
          <p:nvPr/>
        </p:nvSpPr>
        <p:spPr>
          <a:xfrm>
            <a:off x="571500" y="4953000"/>
            <a:ext cx="7543800" cy="400110"/>
          </a:xfrm>
          <a:prstGeom prst="rect">
            <a:avLst/>
          </a:prstGeom>
        </p:spPr>
        <p:txBody>
          <a:bodyPr wrap="square">
            <a:spAutoFit/>
          </a:bodyPr>
          <a:lstStyle/>
          <a:p>
            <a:pPr marL="285750" indent="-285750">
              <a:buFont typeface="Arial" panose="020B0604020202020204" pitchFamily="34" charset="0"/>
              <a:buChar char="•"/>
            </a:pPr>
            <a:r>
              <a:rPr lang="zh-CN" altLang="en-US" sz="2000" i="1" dirty="0">
                <a:solidFill>
                  <a:srgbClr val="C00000"/>
                </a:solidFill>
              </a:rPr>
              <a:t>本章涉及外部规模经济；下一章将介绍内部规模经济。</a:t>
            </a:r>
            <a:endParaRPr lang="en-US" altLang="zh-CN" sz="2000" i="1" dirty="0">
              <a:solidFill>
                <a:srgbClr val="C00000"/>
              </a:solidFill>
            </a:endParaRPr>
          </a:p>
        </p:txBody>
      </p:sp>
    </p:spTree>
    <p:extLst>
      <p:ext uri="{BB962C8B-B14F-4D97-AF65-F5344CB8AC3E}">
        <p14:creationId xmlns:p14="http://schemas.microsoft.com/office/powerpoint/2010/main" val="114041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经典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C05_KR</Template>
  <TotalTime>12276</TotalTime>
  <Words>9140</Words>
  <Application>Microsoft Macintosh PowerPoint</Application>
  <PresentationFormat>On-screen Show (4:3)</PresentationFormat>
  <Paragraphs>774</Paragraphs>
  <Slides>87</Slides>
  <Notes>49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102" baseType="lpstr">
      <vt:lpstr>仿宋</vt:lpstr>
      <vt:lpstr>隶书</vt:lpstr>
      <vt:lpstr>黑体</vt:lpstr>
      <vt:lpstr>华文仿宋</vt:lpstr>
      <vt:lpstr>Arial</vt:lpstr>
      <vt:lpstr>Arial Narrow</vt:lpstr>
      <vt:lpstr>Comic Sans MS</vt:lpstr>
      <vt:lpstr>Javanese Text</vt:lpstr>
      <vt:lpstr>Tahoma</vt:lpstr>
      <vt:lpstr>Times</vt:lpstr>
      <vt:lpstr>Times New Roman</vt:lpstr>
      <vt:lpstr>Verdana</vt:lpstr>
      <vt:lpstr>Wingdings</vt:lpstr>
      <vt:lpstr>508 Lecture</vt:lpstr>
      <vt:lpstr>Equation</vt:lpstr>
      <vt:lpstr>International Economics: Theory and Policy     国际经济学 ：理论与政策</vt:lpstr>
      <vt:lpstr>学习目标</vt:lpstr>
      <vt:lpstr>目录</vt:lpstr>
      <vt:lpstr>1. 概述 (1 of 2)</vt:lpstr>
      <vt:lpstr>表 7.1 某一假想行业的投入产出关系</vt:lpstr>
      <vt:lpstr>表 7.1 某一假想行业的投入产出关系</vt:lpstr>
      <vt:lpstr>1.概述 (2 of 2)</vt:lpstr>
      <vt:lpstr>2. 规模经济和市场结构 (1 of 2)</vt:lpstr>
      <vt:lpstr>2. 规模经济和市场结构 (2 of 2)</vt:lpstr>
      <vt:lpstr>3. 外部经济理论 (1 of 2)</vt:lpstr>
      <vt:lpstr>3.外部经济理论 (2 of 2)</vt:lpstr>
      <vt:lpstr>(1) 专业化供应商</vt:lpstr>
      <vt:lpstr>(2) 劳动力市场共享</vt:lpstr>
      <vt:lpstr>(3) 知识外溢</vt:lpstr>
      <vt:lpstr>(3) 知识外溢</vt:lpstr>
      <vt:lpstr>外部经济与市场均衡</vt:lpstr>
      <vt:lpstr>4. 外部经济和国际贸易</vt:lpstr>
      <vt:lpstr>图 7.2 贸易前的外部经济</vt:lpstr>
      <vt:lpstr>外部经济、产出与价格(1 of 3)</vt:lpstr>
      <vt:lpstr>外部经济、产出与价格 (2 of 3)</vt:lpstr>
      <vt:lpstr>图7.3 贸易与价格</vt:lpstr>
      <vt:lpstr>Buttons in China</vt:lpstr>
      <vt:lpstr>外部经济、产出与价格 (3 of 3)</vt:lpstr>
      <vt:lpstr>外部经济和贸易模式 (1 of 5)</vt:lpstr>
      <vt:lpstr>外部经济和贸易模式 (2 of 5)</vt:lpstr>
      <vt:lpstr>外部经济和贸易模式 (3 of 5)</vt:lpstr>
      <vt:lpstr>外部经济和贸易模式 (4 of 5)</vt:lpstr>
      <vt:lpstr>图 7.4 建立优势的重要性</vt:lpstr>
      <vt:lpstr>外部经济和贸易模式 (5 of 5)</vt:lpstr>
      <vt:lpstr>外部经济下的贸易及社会福利 (1 of 3)</vt:lpstr>
      <vt:lpstr>外部经济下的贸易及社会福利 (2 of 3)</vt:lpstr>
      <vt:lpstr>图 7.5 外部经济和贸易损失</vt:lpstr>
      <vt:lpstr>外部经济下的贸易及社会福利 (3 of 3)</vt:lpstr>
      <vt:lpstr>动态收益递增 (1 of 3)</vt:lpstr>
      <vt:lpstr>图7.6 学习曲线</vt:lpstr>
      <vt:lpstr>动态收益递增 (3 of 3)</vt:lpstr>
      <vt:lpstr>5.区际贸易和经济地理学 (1 of 3)</vt:lpstr>
      <vt:lpstr>5. 区际贸易和经济地理学 (2 of 3)</vt:lpstr>
      <vt:lpstr>5.区际贸易和经济地理学 (1 of 3)</vt:lpstr>
      <vt:lpstr>5.区际贸易和经济地理学 (1 of 3)</vt:lpstr>
      <vt:lpstr>5.区际贸易和经济地理学 (1 of 3)</vt:lpstr>
      <vt:lpstr>5.区际贸易和经济地理学 (3 of 3)</vt:lpstr>
      <vt:lpstr>内部规模经济</vt:lpstr>
      <vt:lpstr>1. 不完全竞争理论</vt:lpstr>
      <vt:lpstr>垄断：简要回顾 (1 of 4)</vt:lpstr>
      <vt:lpstr>垄断：简要回顾  (2 of 4)</vt:lpstr>
      <vt:lpstr>垄断：简要回顾 (3 of 4)</vt:lpstr>
      <vt:lpstr>Figure 8.2  平均成本与边际成本</vt:lpstr>
      <vt:lpstr>垄断：简要回顾 (4 of 4)</vt:lpstr>
      <vt:lpstr>Figure 8.1垄断定价与生产决策</vt:lpstr>
      <vt:lpstr>垄断竞争 (1 of 9)</vt:lpstr>
      <vt:lpstr>垄断竞争 (2 of 9)</vt:lpstr>
      <vt:lpstr>垄断竞争 (3 of 9)</vt:lpstr>
      <vt:lpstr>垄断竞争 (4 of 9)</vt:lpstr>
      <vt:lpstr>垄断竞争 (6 of 9)</vt:lpstr>
      <vt:lpstr>垄断竞争 (7 of 9)</vt:lpstr>
      <vt:lpstr>Figure 8.3 垄断竞争市场的均衡</vt:lpstr>
      <vt:lpstr>      行业水平                            企业水平</vt:lpstr>
      <vt:lpstr>垄断竞争模型的局限性</vt:lpstr>
      <vt:lpstr>垄断竞争与贸易模型可以被用于解释 贸易是如何导致：</vt:lpstr>
      <vt:lpstr>2.垄断竞争和贸易 (1 of 3)</vt:lpstr>
      <vt:lpstr>2.垄断竞争和贸易 (2 of 3)</vt:lpstr>
      <vt:lpstr>Figure 8.4 大市场的影响</vt:lpstr>
      <vt:lpstr>2.垄断竞争和贸易 (3 of 3)</vt:lpstr>
      <vt:lpstr>从一体化市场中获利：一个具体数据的例子(1 of 4)</vt:lpstr>
      <vt:lpstr>从一体化市场中获利：一个具体数据的例子(2 of 4)</vt:lpstr>
      <vt:lpstr>Figure 8.5 汽车市场的均衡 (1 of 2)</vt:lpstr>
      <vt:lpstr>Figure 8.5汽车市场的均衡 (2 of 2)</vt:lpstr>
      <vt:lpstr>Table 8.1有关市场一体化收益的假想例子</vt:lpstr>
      <vt:lpstr>厂商对贸易的反应</vt:lpstr>
      <vt:lpstr>从一体化市场中获利：一个具体数据的例子(3 of 4)</vt:lpstr>
      <vt:lpstr>从一体化市场中获利：一个具体数据的例子(4 of 4)</vt:lpstr>
      <vt:lpstr>垄断竞争与贸易</vt:lpstr>
      <vt:lpstr>垄断竞争与贸易</vt:lpstr>
      <vt:lpstr>垄断竞争与贸易</vt:lpstr>
      <vt:lpstr>垄断竞争与贸易</vt:lpstr>
      <vt:lpstr>垄断竞争与贸易</vt:lpstr>
      <vt:lpstr>产业内贸易的重要性 (1 of 2)</vt:lpstr>
      <vt:lpstr>Table 8.2 2009年美国工业的行业内贸易指数</vt:lpstr>
      <vt:lpstr>总结</vt:lpstr>
      <vt:lpstr>总结</vt:lpstr>
      <vt:lpstr>作业</vt:lpstr>
      <vt:lpstr>专栏  好莱坞经济学 </vt:lpstr>
      <vt:lpstr>专栏  好莱坞经济学 </vt:lpstr>
      <vt:lpstr>专栏  好莱坞经济学 </vt:lpstr>
      <vt:lpstr>专栏  好莱坞经济学 </vt:lpstr>
      <vt:lpstr>专栏  好莱坞经济学 </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Economics: Theory and Policy, Eleventh Edition</dc:title>
  <dc:subject>Business</dc:subject>
  <dc:creator>Krugman/Obstfeld/Melitz</dc:creator>
  <cp:lastModifiedBy>Aizhen Chen</cp:lastModifiedBy>
  <cp:revision>2086</cp:revision>
  <dcterms:created xsi:type="dcterms:W3CDTF">2014-07-14T20:04:21Z</dcterms:created>
  <dcterms:modified xsi:type="dcterms:W3CDTF">2024-04-05T11:59:57Z</dcterms:modified>
</cp:coreProperties>
</file>