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198"/>
  </p:notesMasterIdLst>
  <p:sldIdLst>
    <p:sldId id="258" r:id="rId2"/>
    <p:sldId id="264" r:id="rId3"/>
    <p:sldId id="265" r:id="rId4"/>
    <p:sldId id="266" r:id="rId5"/>
    <p:sldId id="261" r:id="rId6"/>
    <p:sldId id="260" r:id="rId7"/>
    <p:sldId id="262" r:id="rId8"/>
    <p:sldId id="263" r:id="rId9"/>
    <p:sldId id="456" r:id="rId10"/>
    <p:sldId id="272" r:id="rId11"/>
    <p:sldId id="457" r:id="rId12"/>
    <p:sldId id="275" r:id="rId13"/>
    <p:sldId id="274" r:id="rId14"/>
    <p:sldId id="259" r:id="rId15"/>
    <p:sldId id="458" r:id="rId16"/>
    <p:sldId id="276" r:id="rId17"/>
    <p:sldId id="277" r:id="rId18"/>
    <p:sldId id="279" r:id="rId19"/>
    <p:sldId id="289" r:id="rId20"/>
    <p:sldId id="280" r:id="rId21"/>
    <p:sldId id="283" r:id="rId22"/>
    <p:sldId id="284" r:id="rId23"/>
    <p:sldId id="278" r:id="rId24"/>
    <p:sldId id="285" r:id="rId25"/>
    <p:sldId id="286" r:id="rId26"/>
    <p:sldId id="287" r:id="rId27"/>
    <p:sldId id="288" r:id="rId28"/>
    <p:sldId id="291" r:id="rId29"/>
    <p:sldId id="292" r:id="rId30"/>
    <p:sldId id="293" r:id="rId31"/>
    <p:sldId id="294" r:id="rId32"/>
    <p:sldId id="295" r:id="rId33"/>
    <p:sldId id="296" r:id="rId34"/>
    <p:sldId id="297" r:id="rId35"/>
    <p:sldId id="298" r:id="rId36"/>
    <p:sldId id="299" r:id="rId37"/>
    <p:sldId id="300" r:id="rId38"/>
    <p:sldId id="270" r:id="rId39"/>
    <p:sldId id="271" r:id="rId40"/>
    <p:sldId id="268" r:id="rId41"/>
    <p:sldId id="269"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 id="339" r:id="rId74"/>
    <p:sldId id="340" r:id="rId75"/>
    <p:sldId id="341" r:id="rId76"/>
    <p:sldId id="342" r:id="rId77"/>
    <p:sldId id="343" r:id="rId78"/>
    <p:sldId id="344" r:id="rId79"/>
    <p:sldId id="345" r:id="rId80"/>
    <p:sldId id="317" r:id="rId81"/>
    <p:sldId id="318" r:id="rId82"/>
    <p:sldId id="319" r:id="rId83"/>
    <p:sldId id="320" r:id="rId84"/>
    <p:sldId id="321" r:id="rId85"/>
    <p:sldId id="322" r:id="rId86"/>
    <p:sldId id="323"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399" r:id="rId141"/>
    <p:sldId id="400" r:id="rId142"/>
    <p:sldId id="401" r:id="rId143"/>
    <p:sldId id="402" r:id="rId144"/>
    <p:sldId id="403" r:id="rId145"/>
    <p:sldId id="404" r:id="rId146"/>
    <p:sldId id="405" r:id="rId147"/>
    <p:sldId id="406" r:id="rId148"/>
    <p:sldId id="407" r:id="rId149"/>
    <p:sldId id="281" r:id="rId150"/>
    <p:sldId id="408" r:id="rId151"/>
    <p:sldId id="282" r:id="rId152"/>
    <p:sldId id="409" r:id="rId153"/>
    <p:sldId id="410" r:id="rId154"/>
    <p:sldId id="411" r:id="rId155"/>
    <p:sldId id="412" r:id="rId156"/>
    <p:sldId id="413" r:id="rId157"/>
    <p:sldId id="414" r:id="rId158"/>
    <p:sldId id="415" r:id="rId159"/>
    <p:sldId id="416" r:id="rId160"/>
    <p:sldId id="417" r:id="rId161"/>
    <p:sldId id="418" r:id="rId162"/>
    <p:sldId id="419" r:id="rId163"/>
    <p:sldId id="420" r:id="rId164"/>
    <p:sldId id="421" r:id="rId165"/>
    <p:sldId id="422" r:id="rId166"/>
    <p:sldId id="423" r:id="rId167"/>
    <p:sldId id="424" r:id="rId168"/>
    <p:sldId id="425" r:id="rId169"/>
    <p:sldId id="427" r:id="rId170"/>
    <p:sldId id="428" r:id="rId171"/>
    <p:sldId id="429" r:id="rId172"/>
    <p:sldId id="430" r:id="rId173"/>
    <p:sldId id="431" r:id="rId174"/>
    <p:sldId id="432" r:id="rId175"/>
    <p:sldId id="433" r:id="rId176"/>
    <p:sldId id="434" r:id="rId177"/>
    <p:sldId id="435" r:id="rId178"/>
    <p:sldId id="436" r:id="rId179"/>
    <p:sldId id="437" r:id="rId180"/>
    <p:sldId id="439" r:id="rId181"/>
    <p:sldId id="440" r:id="rId182"/>
    <p:sldId id="441" r:id="rId183"/>
    <p:sldId id="442" r:id="rId184"/>
    <p:sldId id="443" r:id="rId185"/>
    <p:sldId id="444" r:id="rId186"/>
    <p:sldId id="445" r:id="rId187"/>
    <p:sldId id="446" r:id="rId188"/>
    <p:sldId id="447" r:id="rId189"/>
    <p:sldId id="448" r:id="rId190"/>
    <p:sldId id="449" r:id="rId191"/>
    <p:sldId id="450" r:id="rId192"/>
    <p:sldId id="451" r:id="rId193"/>
    <p:sldId id="452" r:id="rId194"/>
    <p:sldId id="453" r:id="rId195"/>
    <p:sldId id="454" r:id="rId196"/>
    <p:sldId id="455" r:id="rId19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4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p:restoredTop sz="96405"/>
  </p:normalViewPr>
  <p:slideViewPr>
    <p:cSldViewPr>
      <p:cViewPr varScale="1">
        <p:scale>
          <a:sx n="126" d="100"/>
          <a:sy n="126" d="100"/>
        </p:scale>
        <p:origin x="2440" y="200"/>
      </p:cViewPr>
      <p:guideLst>
        <p:guide orient="horz" pos="249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notesMaster" Target="notesMasters/notesMaster1.xml"/><Relationship Id="rId202"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0A4BF-7359-E04B-8098-CC2248BCE037}" type="datetimeFigureOut">
              <a:rPr kumimoji="1" lang="zh-CN" altLang="en-US" smtClean="0"/>
              <a:t>2023/5/27</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2445EC-5CDD-0B4E-9EA0-E52A0EE58110}" type="slidenum">
              <a:rPr kumimoji="1" lang="zh-CN" altLang="en-US" smtClean="0"/>
              <a:t>‹#›</a:t>
            </a:fld>
            <a:endParaRPr kumimoji="1" lang="zh-CN" altLang="en-US"/>
          </a:p>
        </p:txBody>
      </p:sp>
    </p:spTree>
    <p:extLst>
      <p:ext uri="{BB962C8B-B14F-4D97-AF65-F5344CB8AC3E}">
        <p14:creationId xmlns:p14="http://schemas.microsoft.com/office/powerpoint/2010/main" val="1961173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452" name="Rectangle 356">
            <a:extLst>
              <a:ext uri="{FF2B5EF4-FFF2-40B4-BE49-F238E27FC236}">
                <a16:creationId xmlns:a16="http://schemas.microsoft.com/office/drawing/2014/main" id="{404C3FB8-FE1F-C595-E2AD-5C9FC87ABF28}"/>
              </a:ext>
            </a:extLst>
          </p:cNvPr>
          <p:cNvSpPr>
            <a:spLocks noChangeArrowheads="1"/>
          </p:cNvSpPr>
          <p:nvPr userDrawn="1"/>
        </p:nvSpPr>
        <p:spPr bwMode="auto">
          <a:xfrm>
            <a:off x="0" y="1828800"/>
            <a:ext cx="9144000" cy="2819400"/>
          </a:xfrm>
          <a:prstGeom prst="rect">
            <a:avLst/>
          </a:prstGeom>
          <a:solidFill>
            <a:srgbClr val="45879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 name="Rectangle 2">
            <a:extLst>
              <a:ext uri="{FF2B5EF4-FFF2-40B4-BE49-F238E27FC236}">
                <a16:creationId xmlns:a16="http://schemas.microsoft.com/office/drawing/2014/main" id="{90E0795A-EEA7-1101-597A-1F44D0341E15}"/>
              </a:ext>
            </a:extLst>
          </p:cNvPr>
          <p:cNvSpPr>
            <a:spLocks noGrp="1" noChangeArrowheads="1"/>
          </p:cNvSpPr>
          <p:nvPr>
            <p:ph type="ctrTitle"/>
          </p:nvPr>
        </p:nvSpPr>
        <p:spPr>
          <a:xfrm>
            <a:off x="0" y="1828800"/>
            <a:ext cx="9144000" cy="866775"/>
          </a:xfrm>
          <a:extLst>
            <a:ext uri="{909E8E84-426E-40DD-AFC4-6F175D3DCCD1}">
              <a14:hiddenFill xmlns:a14="http://schemas.microsoft.com/office/drawing/2010/main">
                <a:solidFill>
                  <a:srgbClr val="45879F"/>
                </a:solidFill>
              </a14:hiddenFill>
            </a:ext>
          </a:extLst>
        </p:spPr>
        <p:txBody>
          <a:bodyPr anchor="b"/>
          <a:lstStyle>
            <a:lvl1pPr algn="ctr">
              <a:defRPr sz="4400"/>
            </a:lvl1pPr>
          </a:lstStyle>
          <a:p>
            <a:pPr lvl="0"/>
            <a:endParaRPr lang="zh-CN" altLang="en-US" noProof="0"/>
          </a:p>
        </p:txBody>
      </p:sp>
      <p:sp>
        <p:nvSpPr>
          <p:cNvPr id="4099" name="Rectangle 3">
            <a:extLst>
              <a:ext uri="{FF2B5EF4-FFF2-40B4-BE49-F238E27FC236}">
                <a16:creationId xmlns:a16="http://schemas.microsoft.com/office/drawing/2014/main" id="{8956F81E-F070-CC5A-9DFD-3F5B93E8F1BF}"/>
              </a:ext>
            </a:extLst>
          </p:cNvPr>
          <p:cNvSpPr>
            <a:spLocks noGrp="1" noChangeArrowheads="1"/>
          </p:cNvSpPr>
          <p:nvPr>
            <p:ph type="subTitle" idx="1"/>
          </p:nvPr>
        </p:nvSpPr>
        <p:spPr>
          <a:xfrm>
            <a:off x="0" y="2667000"/>
            <a:ext cx="9144000" cy="1992313"/>
          </a:xfrm>
          <a:extLst>
            <a:ext uri="{909E8E84-426E-40DD-AFC4-6F175D3DCCD1}">
              <a14:hiddenFill xmlns:a14="http://schemas.microsoft.com/office/drawing/2010/main">
                <a:solidFill>
                  <a:srgbClr val="45879F"/>
                </a:solidFill>
              </a14:hiddenFill>
            </a:ext>
          </a:extLst>
        </p:spPr>
        <p:txBody>
          <a:bodyPr/>
          <a:lstStyle>
            <a:lvl1pPr marL="0" indent="0" algn="ctr">
              <a:buFont typeface="Wingdings" pitchFamily="2" charset="2"/>
              <a:buNone/>
              <a:defRPr i="1">
                <a:solidFill>
                  <a:srgbClr val="FDFDFD"/>
                </a:solidFill>
              </a:defRPr>
            </a:lvl1pPr>
          </a:lstStyle>
          <a:p>
            <a:pPr lvl="0"/>
            <a:r>
              <a:rPr lang="en-US" altLang="zh-CN" noProof="0"/>
              <a:t>Click to edit Master subtitle style</a:t>
            </a:r>
          </a:p>
        </p:txBody>
      </p:sp>
      <p:sp>
        <p:nvSpPr>
          <p:cNvPr id="4427" name="Text Box 331">
            <a:extLst>
              <a:ext uri="{FF2B5EF4-FFF2-40B4-BE49-F238E27FC236}">
                <a16:creationId xmlns:a16="http://schemas.microsoft.com/office/drawing/2014/main" id="{33FB9DFB-E8AC-7B00-3473-96D9CD7197F0}"/>
              </a:ext>
            </a:extLst>
          </p:cNvPr>
          <p:cNvSpPr txBox="1">
            <a:spLocks noChangeArrowheads="1"/>
          </p:cNvSpPr>
          <p:nvPr userDrawn="1"/>
        </p:nvSpPr>
        <p:spPr bwMode="auto">
          <a:xfrm>
            <a:off x="4568825" y="6648450"/>
            <a:ext cx="40989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p>
            <a:pPr algn="r"/>
            <a:r>
              <a:rPr lang="en-US" altLang="zh-CN" sz="1000" b="1" i="1">
                <a:solidFill>
                  <a:schemeClr val="accent2"/>
                </a:solidFill>
                <a:latin typeface="Book Antiqua" panose="02040602050305030304" pitchFamily="18" charset="0"/>
                <a:ea typeface="宋体" panose="02010600030101010101" pitchFamily="2" charset="-122"/>
              </a:rPr>
              <a:t>Copyright © 2006  The McGraw-Hill Companies, Inc. All rights reserved.</a:t>
            </a:r>
            <a:endParaRPr lang="en-US" altLang="zh-CN" sz="1800">
              <a:solidFill>
                <a:schemeClr val="accent2"/>
              </a:solidFill>
              <a:ea typeface="宋体" panose="02010600030101010101" pitchFamily="2" charset="-122"/>
            </a:endParaRPr>
          </a:p>
        </p:txBody>
      </p:sp>
      <p:sp>
        <p:nvSpPr>
          <p:cNvPr id="4426" name="Text Box 330">
            <a:extLst>
              <a:ext uri="{FF2B5EF4-FFF2-40B4-BE49-F238E27FC236}">
                <a16:creationId xmlns:a16="http://schemas.microsoft.com/office/drawing/2014/main" id="{F42D7167-41B2-BFD3-AEF3-4C108D21A690}"/>
              </a:ext>
            </a:extLst>
          </p:cNvPr>
          <p:cNvSpPr txBox="1">
            <a:spLocks noChangeArrowheads="1"/>
          </p:cNvSpPr>
          <p:nvPr userDrawn="1"/>
        </p:nvSpPr>
        <p:spPr bwMode="auto">
          <a:xfrm>
            <a:off x="552450" y="6648450"/>
            <a:ext cx="11414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p>
            <a:r>
              <a:rPr lang="en-US" altLang="zh-CN" sz="1000">
                <a:solidFill>
                  <a:schemeClr val="accent2"/>
                </a:solidFill>
                <a:latin typeface="Book Antiqua" panose="02040602050305030304" pitchFamily="18" charset="0"/>
                <a:ea typeface="宋体" panose="02010600030101010101" pitchFamily="2" charset="-122"/>
              </a:rPr>
              <a:t>McGraw-Hill/Irwin</a:t>
            </a:r>
            <a:endParaRPr lang="en-US" altLang="zh-CN" sz="1800">
              <a:solidFill>
                <a:schemeClr val="accent2"/>
              </a:solidFill>
              <a:ea typeface="宋体" panose="02010600030101010101" pitchFamily="2" charset="-122"/>
            </a:endParaRPr>
          </a:p>
        </p:txBody>
      </p:sp>
      <p:sp>
        <p:nvSpPr>
          <p:cNvPr id="4449" name="Rectangle 353">
            <a:extLst>
              <a:ext uri="{FF2B5EF4-FFF2-40B4-BE49-F238E27FC236}">
                <a16:creationId xmlns:a16="http://schemas.microsoft.com/office/drawing/2014/main" id="{CAC350A8-A93B-DC6C-1F90-810C6554D4EA}"/>
              </a:ext>
            </a:extLst>
          </p:cNvPr>
          <p:cNvSpPr>
            <a:spLocks noChangeArrowheads="1"/>
          </p:cNvSpPr>
          <p:nvPr userDrawn="1"/>
        </p:nvSpPr>
        <p:spPr bwMode="auto">
          <a:xfrm>
            <a:off x="0" y="5010150"/>
            <a:ext cx="9144000" cy="152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50" name="Rectangle 354">
            <a:extLst>
              <a:ext uri="{FF2B5EF4-FFF2-40B4-BE49-F238E27FC236}">
                <a16:creationId xmlns:a16="http://schemas.microsoft.com/office/drawing/2014/main" id="{B65DBBF1-CD69-FD67-47E3-538EC1EA297C}"/>
              </a:ext>
            </a:extLst>
          </p:cNvPr>
          <p:cNvSpPr>
            <a:spLocks noChangeArrowheads="1"/>
          </p:cNvSpPr>
          <p:nvPr userDrawn="1"/>
        </p:nvSpPr>
        <p:spPr bwMode="auto">
          <a:xfrm>
            <a:off x="0" y="5200650"/>
            <a:ext cx="9144000" cy="304800"/>
          </a:xfrm>
          <a:prstGeom prst="rect">
            <a:avLst/>
          </a:prstGeom>
          <a:solidFill>
            <a:srgbClr val="45879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51" name="Rectangle 355">
            <a:extLst>
              <a:ext uri="{FF2B5EF4-FFF2-40B4-BE49-F238E27FC236}">
                <a16:creationId xmlns:a16="http://schemas.microsoft.com/office/drawing/2014/main" id="{C957DC75-1BE9-D508-6554-D71EA4DDCA46}"/>
              </a:ext>
            </a:extLst>
          </p:cNvPr>
          <p:cNvSpPr>
            <a:spLocks noChangeArrowheads="1"/>
          </p:cNvSpPr>
          <p:nvPr userDrawn="1"/>
        </p:nvSpPr>
        <p:spPr bwMode="auto">
          <a:xfrm>
            <a:off x="0" y="4667250"/>
            <a:ext cx="9144000" cy="3048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B3EA2-437D-CAE1-D1DD-F4539BB8B04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E20FFC5-BF40-554C-AFA3-023593CE7E6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504111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79D6B0D-772C-9346-CD30-4CDACA564881}"/>
              </a:ext>
            </a:extLst>
          </p:cNvPr>
          <p:cNvSpPr>
            <a:spLocks noGrp="1"/>
          </p:cNvSpPr>
          <p:nvPr>
            <p:ph type="title" orient="vert"/>
          </p:nvPr>
        </p:nvSpPr>
        <p:spPr>
          <a:xfrm>
            <a:off x="6572250" y="-19050"/>
            <a:ext cx="2190750" cy="550545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4177079-FCC0-10CD-C77C-3CB6D3D318AE}"/>
              </a:ext>
            </a:extLst>
          </p:cNvPr>
          <p:cNvSpPr>
            <a:spLocks noGrp="1"/>
          </p:cNvSpPr>
          <p:nvPr>
            <p:ph type="body" orient="vert" idx="1"/>
          </p:nvPr>
        </p:nvSpPr>
        <p:spPr>
          <a:xfrm>
            <a:off x="0" y="-19050"/>
            <a:ext cx="6419850" cy="5505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152259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D45D1-9DC1-A130-4382-06BA3578FB42}"/>
              </a:ext>
            </a:extLst>
          </p:cNvPr>
          <p:cNvSpPr>
            <a:spLocks noGrp="1"/>
          </p:cNvSpPr>
          <p:nvPr>
            <p:ph type="title"/>
          </p:nvPr>
        </p:nvSpPr>
        <p:spPr>
          <a:xfrm>
            <a:off x="0" y="-19050"/>
            <a:ext cx="8229600" cy="914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EE5C350-EB51-EA81-6E4F-84D83A5967B3}"/>
              </a:ext>
            </a:extLst>
          </p:cNvPr>
          <p:cNvSpPr>
            <a:spLocks noGrp="1"/>
          </p:cNvSpPr>
          <p:nvPr>
            <p:ph type="body" sz="half" idx="1"/>
          </p:nvPr>
        </p:nvSpPr>
        <p:spPr>
          <a:xfrm>
            <a:off x="381000" y="1371600"/>
            <a:ext cx="41148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6D380EC-29C9-76A1-2458-EB59D5D5D32E}"/>
              </a:ext>
            </a:extLst>
          </p:cNvPr>
          <p:cNvSpPr>
            <a:spLocks noGrp="1"/>
          </p:cNvSpPr>
          <p:nvPr>
            <p:ph sz="quarter" idx="2"/>
          </p:nvPr>
        </p:nvSpPr>
        <p:spPr>
          <a:xfrm>
            <a:off x="4648200" y="1371600"/>
            <a:ext cx="41148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A2E76485-07BA-A600-1334-54D30DCEA27C}"/>
              </a:ext>
            </a:extLst>
          </p:cNvPr>
          <p:cNvSpPr>
            <a:spLocks noGrp="1"/>
          </p:cNvSpPr>
          <p:nvPr>
            <p:ph sz="quarter" idx="3"/>
          </p:nvPr>
        </p:nvSpPr>
        <p:spPr>
          <a:xfrm>
            <a:off x="4648200" y="3505200"/>
            <a:ext cx="41148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62065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E4DCE-8677-7EE9-1327-C82912765217}"/>
              </a:ext>
            </a:extLst>
          </p:cNvPr>
          <p:cNvSpPr>
            <a:spLocks noGrp="1"/>
          </p:cNvSpPr>
          <p:nvPr>
            <p:ph type="title"/>
          </p:nvPr>
        </p:nvSpPr>
        <p:spPr>
          <a:xfrm>
            <a:off x="0" y="-19050"/>
            <a:ext cx="8229600" cy="914400"/>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E51181-014A-3CD3-B278-84CEC6F5BC6C}"/>
              </a:ext>
            </a:extLst>
          </p:cNvPr>
          <p:cNvSpPr>
            <a:spLocks noGrp="1"/>
          </p:cNvSpPr>
          <p:nvPr>
            <p:ph sz="half" idx="1"/>
          </p:nvPr>
        </p:nvSpPr>
        <p:spPr>
          <a:xfrm>
            <a:off x="381000" y="1371600"/>
            <a:ext cx="41148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C5509A6-A2F8-34B9-AEF3-63A662D7D27B}"/>
              </a:ext>
            </a:extLst>
          </p:cNvPr>
          <p:cNvSpPr>
            <a:spLocks noGrp="1"/>
          </p:cNvSpPr>
          <p:nvPr>
            <p:ph sz="quarter" idx="2"/>
          </p:nvPr>
        </p:nvSpPr>
        <p:spPr>
          <a:xfrm>
            <a:off x="4648200" y="1371600"/>
            <a:ext cx="41148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2001A4D7-FD63-28DA-C3C7-AC9ABEC3C157}"/>
              </a:ext>
            </a:extLst>
          </p:cNvPr>
          <p:cNvSpPr>
            <a:spLocks noGrp="1"/>
          </p:cNvSpPr>
          <p:nvPr>
            <p:ph sz="quarter" idx="3"/>
          </p:nvPr>
        </p:nvSpPr>
        <p:spPr>
          <a:xfrm>
            <a:off x="4648200" y="3505200"/>
            <a:ext cx="41148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23090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50E63-AD01-8933-2121-4304AD7258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BA0AD6-1A3D-56A3-4108-EABEDD3E50F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005069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86DA7-C0C1-E75F-3999-CD1D3FAD4932}"/>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F4D47D9-435A-ADBE-953E-81CBDD14EC7C}"/>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322591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D965A-2F90-4082-B9FF-3C23AC4A3A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16D60B-EA10-B175-2269-E4B2DD588279}"/>
              </a:ext>
            </a:extLst>
          </p:cNvPr>
          <p:cNvSpPr>
            <a:spLocks noGrp="1"/>
          </p:cNvSpPr>
          <p:nvPr>
            <p:ph sz="half" idx="1"/>
          </p:nvPr>
        </p:nvSpPr>
        <p:spPr>
          <a:xfrm>
            <a:off x="381000" y="1371600"/>
            <a:ext cx="41148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1FDED41-2B20-78B9-A1E5-A935BC322FB6}"/>
              </a:ext>
            </a:extLst>
          </p:cNvPr>
          <p:cNvSpPr>
            <a:spLocks noGrp="1"/>
          </p:cNvSpPr>
          <p:nvPr>
            <p:ph sz="half" idx="2"/>
          </p:nvPr>
        </p:nvSpPr>
        <p:spPr>
          <a:xfrm>
            <a:off x="4648200" y="1371600"/>
            <a:ext cx="41148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070226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21ADC-C8B0-76F3-A89B-321A184DE96C}"/>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50E731-3DD6-725B-DDEE-CB23B337E01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64C4B85-1B86-B9A8-561E-0598286DAB26}"/>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A027D5B-AE33-CB61-2AA7-87422167431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E44381-7383-62AC-919F-46200F2411FF}"/>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288751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72C91-73A8-4300-E13D-91C2216AC991}"/>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134322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7222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94C0C-E77E-EE8C-34A5-C4694EBC13D4}"/>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5C6021C-A231-018B-A940-F23F5139F82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A88CB88-C341-1288-8DC9-DBB7E1DEC56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991769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2294CE-4B19-DEE7-DA27-C58E41A028CF}"/>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AF11437-A61E-7DB3-527F-94BF552E345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D1467B3-4470-48F5-3980-CFD100C6D7D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94595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3084" name="Rectangle 12">
            <a:extLst>
              <a:ext uri="{FF2B5EF4-FFF2-40B4-BE49-F238E27FC236}">
                <a16:creationId xmlns:a16="http://schemas.microsoft.com/office/drawing/2014/main" id="{D5B5D93B-5110-A6E4-BBED-CE50664F202D}"/>
              </a:ext>
            </a:extLst>
          </p:cNvPr>
          <p:cNvSpPr>
            <a:spLocks noGrp="1" noChangeArrowheads="1"/>
          </p:cNvSpPr>
          <p:nvPr>
            <p:ph type="body" idx="1"/>
          </p:nvPr>
        </p:nvSpPr>
        <p:spPr bwMode="auto">
          <a:xfrm>
            <a:off x="381000" y="1371600"/>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91" name="AutoShape 19">
            <a:extLst>
              <a:ext uri="{FF2B5EF4-FFF2-40B4-BE49-F238E27FC236}">
                <a16:creationId xmlns:a16="http://schemas.microsoft.com/office/drawing/2014/main" id="{867C7157-36E7-94D8-A617-3E6318760457}"/>
              </a:ext>
            </a:extLst>
          </p:cNvPr>
          <p:cNvSpPr>
            <a:spLocks noChangeArrowheads="1"/>
          </p:cNvSpPr>
          <p:nvPr userDrawn="1"/>
        </p:nvSpPr>
        <p:spPr bwMode="auto">
          <a:xfrm>
            <a:off x="-228600" y="-19050"/>
            <a:ext cx="8534400" cy="914400"/>
          </a:xfrm>
          <a:prstGeom prst="roundRect">
            <a:avLst>
              <a:gd name="adj" fmla="val 16667"/>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3" name="Rectangle 11">
            <a:extLst>
              <a:ext uri="{FF2B5EF4-FFF2-40B4-BE49-F238E27FC236}">
                <a16:creationId xmlns:a16="http://schemas.microsoft.com/office/drawing/2014/main" id="{D9C6FE7A-8E9B-8E74-E0C6-EDE82325592C}"/>
              </a:ext>
            </a:extLst>
          </p:cNvPr>
          <p:cNvSpPr>
            <a:spLocks noGrp="1" noChangeArrowheads="1"/>
          </p:cNvSpPr>
          <p:nvPr>
            <p:ph type="title"/>
          </p:nvPr>
        </p:nvSpPr>
        <p:spPr bwMode="auto">
          <a:xfrm>
            <a:off x="0" y="-19050"/>
            <a:ext cx="8229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3163" name="Line 91">
            <a:extLst>
              <a:ext uri="{FF2B5EF4-FFF2-40B4-BE49-F238E27FC236}">
                <a16:creationId xmlns:a16="http://schemas.microsoft.com/office/drawing/2014/main" id="{DD850C92-7ED7-A5C3-E377-227B1C35E3D5}"/>
              </a:ext>
            </a:extLst>
          </p:cNvPr>
          <p:cNvSpPr>
            <a:spLocks noChangeShapeType="1"/>
          </p:cNvSpPr>
          <p:nvPr userDrawn="1"/>
        </p:nvSpPr>
        <p:spPr bwMode="auto">
          <a:xfrm>
            <a:off x="-19050" y="914400"/>
            <a:ext cx="7772400" cy="0"/>
          </a:xfrm>
          <a:prstGeom prst="line">
            <a:avLst/>
          </a:prstGeom>
          <a:noFill/>
          <a:ln w="9525">
            <a:solidFill>
              <a:srgbClr val="002E5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64" name="Line 92">
            <a:extLst>
              <a:ext uri="{FF2B5EF4-FFF2-40B4-BE49-F238E27FC236}">
                <a16:creationId xmlns:a16="http://schemas.microsoft.com/office/drawing/2014/main" id="{472F7168-3AE0-C7DD-9504-CF6B8F51EE0F}"/>
              </a:ext>
            </a:extLst>
          </p:cNvPr>
          <p:cNvSpPr>
            <a:spLocks noChangeShapeType="1"/>
          </p:cNvSpPr>
          <p:nvPr userDrawn="1"/>
        </p:nvSpPr>
        <p:spPr bwMode="auto">
          <a:xfrm>
            <a:off x="0" y="971550"/>
            <a:ext cx="7391400" cy="0"/>
          </a:xfrm>
          <a:prstGeom prst="line">
            <a:avLst/>
          </a:prstGeom>
          <a:noFill/>
          <a:ln w="9525">
            <a:solidFill>
              <a:srgbClr val="458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65" name="Rectangle 93">
            <a:extLst>
              <a:ext uri="{FF2B5EF4-FFF2-40B4-BE49-F238E27FC236}">
                <a16:creationId xmlns:a16="http://schemas.microsoft.com/office/drawing/2014/main" id="{3169FA5E-2868-670A-5208-302D4A2D316C}"/>
              </a:ext>
            </a:extLst>
          </p:cNvPr>
          <p:cNvSpPr>
            <a:spLocks noChangeArrowheads="1"/>
          </p:cNvSpPr>
          <p:nvPr userDrawn="1"/>
        </p:nvSpPr>
        <p:spPr bwMode="auto">
          <a:xfrm>
            <a:off x="0" y="6629400"/>
            <a:ext cx="9144000" cy="2286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7" name="Text Box 95">
            <a:extLst>
              <a:ext uri="{FF2B5EF4-FFF2-40B4-BE49-F238E27FC236}">
                <a16:creationId xmlns:a16="http://schemas.microsoft.com/office/drawing/2014/main" id="{BEBE5989-B198-BB19-6603-DFDD5C66C140}"/>
              </a:ext>
            </a:extLst>
          </p:cNvPr>
          <p:cNvSpPr txBox="1">
            <a:spLocks noChangeArrowheads="1"/>
          </p:cNvSpPr>
          <p:nvPr userDrawn="1"/>
        </p:nvSpPr>
        <p:spPr bwMode="auto">
          <a:xfrm>
            <a:off x="95250" y="62484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solidFill>
                  <a:srgbClr val="002E5C"/>
                </a:solidFill>
                <a:ea typeface="宋体" panose="02010600030101010101" pitchFamily="2" charset="-122"/>
              </a:rPr>
              <a:t>1-</a:t>
            </a:r>
            <a:fld id="{2BE3BA3D-048B-B64E-96A9-3B8BCC434EC3}" type="slidenum">
              <a:rPr lang="en-US" altLang="zh-CN" sz="1800">
                <a:solidFill>
                  <a:srgbClr val="002E5C"/>
                </a:solidFill>
                <a:ea typeface="宋体" panose="02010600030101010101" pitchFamily="2" charset="-122"/>
              </a:rPr>
              <a:pPr>
                <a:spcBef>
                  <a:spcPct val="50000"/>
                </a:spcBef>
              </a:pPr>
              <a:t>‹#›</a:t>
            </a:fld>
            <a:endParaRPr lang="en-US" altLang="zh-CN" sz="1800">
              <a:solidFill>
                <a:srgbClr val="002E5C"/>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l" rtl="0" fontAlgn="base">
        <a:spcBef>
          <a:spcPct val="0"/>
        </a:spcBef>
        <a:spcAft>
          <a:spcPct val="0"/>
        </a:spcAft>
        <a:defRPr sz="3600" kern="1200">
          <a:solidFill>
            <a:srgbClr val="002E5C"/>
          </a:solidFill>
          <a:latin typeface="+mj-lt"/>
          <a:ea typeface="+mj-ea"/>
          <a:cs typeface="+mj-cs"/>
        </a:defRPr>
      </a:lvl1pPr>
      <a:lvl2pPr algn="l" rtl="0" fontAlgn="base">
        <a:spcBef>
          <a:spcPct val="0"/>
        </a:spcBef>
        <a:spcAft>
          <a:spcPct val="0"/>
        </a:spcAft>
        <a:defRPr sz="3600">
          <a:solidFill>
            <a:srgbClr val="002E5C"/>
          </a:solidFill>
          <a:latin typeface="Arial" panose="020B0604020202020204" pitchFamily="34" charset="0"/>
        </a:defRPr>
      </a:lvl2pPr>
      <a:lvl3pPr algn="l" rtl="0" fontAlgn="base">
        <a:spcBef>
          <a:spcPct val="0"/>
        </a:spcBef>
        <a:spcAft>
          <a:spcPct val="0"/>
        </a:spcAft>
        <a:defRPr sz="3600">
          <a:solidFill>
            <a:srgbClr val="002E5C"/>
          </a:solidFill>
          <a:latin typeface="Arial" panose="020B0604020202020204" pitchFamily="34" charset="0"/>
        </a:defRPr>
      </a:lvl3pPr>
      <a:lvl4pPr algn="l" rtl="0" fontAlgn="base">
        <a:spcBef>
          <a:spcPct val="0"/>
        </a:spcBef>
        <a:spcAft>
          <a:spcPct val="0"/>
        </a:spcAft>
        <a:defRPr sz="3600">
          <a:solidFill>
            <a:srgbClr val="002E5C"/>
          </a:solidFill>
          <a:latin typeface="Arial" panose="020B0604020202020204" pitchFamily="34" charset="0"/>
        </a:defRPr>
      </a:lvl4pPr>
      <a:lvl5pPr algn="l" rtl="0" fontAlgn="base">
        <a:spcBef>
          <a:spcPct val="0"/>
        </a:spcBef>
        <a:spcAft>
          <a:spcPct val="0"/>
        </a:spcAft>
        <a:defRPr sz="3600">
          <a:solidFill>
            <a:srgbClr val="002E5C"/>
          </a:solidFill>
          <a:latin typeface="Arial" panose="020B0604020202020204" pitchFamily="34" charset="0"/>
        </a:defRPr>
      </a:lvl5pPr>
      <a:lvl6pPr marL="457200" algn="l" rtl="0" fontAlgn="base">
        <a:spcBef>
          <a:spcPct val="0"/>
        </a:spcBef>
        <a:spcAft>
          <a:spcPct val="0"/>
        </a:spcAft>
        <a:defRPr sz="3600">
          <a:solidFill>
            <a:srgbClr val="002E5C"/>
          </a:solidFill>
          <a:latin typeface="Arial" panose="020B0604020202020204" pitchFamily="34" charset="0"/>
        </a:defRPr>
      </a:lvl6pPr>
      <a:lvl7pPr marL="914400" algn="l" rtl="0" fontAlgn="base">
        <a:spcBef>
          <a:spcPct val="0"/>
        </a:spcBef>
        <a:spcAft>
          <a:spcPct val="0"/>
        </a:spcAft>
        <a:defRPr sz="3600">
          <a:solidFill>
            <a:srgbClr val="002E5C"/>
          </a:solidFill>
          <a:latin typeface="Arial" panose="020B0604020202020204" pitchFamily="34" charset="0"/>
        </a:defRPr>
      </a:lvl7pPr>
      <a:lvl8pPr marL="1371600" algn="l" rtl="0" fontAlgn="base">
        <a:spcBef>
          <a:spcPct val="0"/>
        </a:spcBef>
        <a:spcAft>
          <a:spcPct val="0"/>
        </a:spcAft>
        <a:defRPr sz="3600">
          <a:solidFill>
            <a:srgbClr val="002E5C"/>
          </a:solidFill>
          <a:latin typeface="Arial" panose="020B0604020202020204" pitchFamily="34" charset="0"/>
        </a:defRPr>
      </a:lvl8pPr>
      <a:lvl9pPr marL="1828800" algn="l" rtl="0" fontAlgn="base">
        <a:spcBef>
          <a:spcPct val="0"/>
        </a:spcBef>
        <a:spcAft>
          <a:spcPct val="0"/>
        </a:spcAft>
        <a:defRPr sz="3600">
          <a:solidFill>
            <a:srgbClr val="002E5C"/>
          </a:solidFill>
          <a:latin typeface="Arial" panose="020B0604020202020204" pitchFamily="34" charset="0"/>
        </a:defRPr>
      </a:lvl9pPr>
    </p:titleStyle>
    <p:bodyStyle>
      <a:lvl1pPr marL="342900" indent="-342900" algn="l" rtl="0" fontAlgn="base">
        <a:spcBef>
          <a:spcPct val="20000"/>
        </a:spcBef>
        <a:spcAft>
          <a:spcPct val="0"/>
        </a:spcAft>
        <a:buClr>
          <a:schemeClr val="accent1"/>
        </a:buClr>
        <a:buFont typeface="Wingdings" pitchFamily="2" charset="2"/>
        <a:buChar char="n"/>
        <a:defRPr sz="3200" kern="1200">
          <a:solidFill>
            <a:srgbClr val="002E5C"/>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n"/>
        <a:defRPr sz="2800" kern="1200">
          <a:solidFill>
            <a:srgbClr val="002E5C"/>
          </a:solidFill>
          <a:latin typeface="+mn-lt"/>
          <a:ea typeface="+mn-ea"/>
          <a:cs typeface="+mn-cs"/>
        </a:defRPr>
      </a:lvl2pPr>
      <a:lvl3pPr marL="1143000" indent="-228600" algn="l" rtl="0" fontAlgn="base">
        <a:spcBef>
          <a:spcPct val="20000"/>
        </a:spcBef>
        <a:spcAft>
          <a:spcPct val="0"/>
        </a:spcAft>
        <a:buClr>
          <a:schemeClr val="accent1"/>
        </a:buClr>
        <a:buFont typeface="Wingdings" pitchFamily="2" charset="2"/>
        <a:buChar char="n"/>
        <a:defRPr sz="2400" kern="1200">
          <a:solidFill>
            <a:srgbClr val="002E5C"/>
          </a:solidFill>
          <a:latin typeface="+mn-lt"/>
          <a:ea typeface="+mn-ea"/>
          <a:cs typeface="+mn-cs"/>
        </a:defRPr>
      </a:lvl3pPr>
      <a:lvl4pPr marL="1600200" indent="-228600" algn="l" rtl="0" fontAlgn="base">
        <a:spcBef>
          <a:spcPct val="20000"/>
        </a:spcBef>
        <a:spcAft>
          <a:spcPct val="0"/>
        </a:spcAft>
        <a:buClr>
          <a:schemeClr val="accent1"/>
        </a:buClr>
        <a:buChar char="–"/>
        <a:defRPr sz="2000" kern="1200">
          <a:solidFill>
            <a:srgbClr val="002E5C"/>
          </a:solidFill>
          <a:latin typeface="+mn-lt"/>
          <a:ea typeface="+mn-ea"/>
          <a:cs typeface="+mn-cs"/>
        </a:defRPr>
      </a:lvl4pPr>
      <a:lvl5pPr marL="2057400" indent="-228600" algn="l" rtl="0" fontAlgn="base">
        <a:spcBef>
          <a:spcPct val="20000"/>
        </a:spcBef>
        <a:spcAft>
          <a:spcPct val="0"/>
        </a:spcAft>
        <a:buClr>
          <a:schemeClr val="accent1"/>
        </a:buClr>
        <a:buChar char="•"/>
        <a:defRPr sz="2000" kern="1200">
          <a:solidFill>
            <a:srgbClr val="002E5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09.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oleObject" Target="../embeddings/oleObject46.bin"/><Relationship Id="rId1" Type="http://schemas.openxmlformats.org/officeDocument/2006/relationships/slideLayout" Target="../slideLayouts/slideLayout2.xml"/><Relationship Id="rId5" Type="http://schemas.openxmlformats.org/officeDocument/2006/relationships/image" Target="../media/image112.emf"/><Relationship Id="rId4" Type="http://schemas.openxmlformats.org/officeDocument/2006/relationships/oleObject" Target="../embeddings/oleObject47.bin"/></Relationships>
</file>

<file path=ppt/slides/_rels/slide108.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15.emf"/><Relationship Id="rId2" Type="http://schemas.openxmlformats.org/officeDocument/2006/relationships/image" Target="../media/image114.emf"/><Relationship Id="rId1" Type="http://schemas.openxmlformats.org/officeDocument/2006/relationships/slideLayout" Target="../slideLayouts/slideLayout2.xml"/><Relationship Id="rId5" Type="http://schemas.openxmlformats.org/officeDocument/2006/relationships/image" Target="../media/image117.emf"/><Relationship Id="rId4" Type="http://schemas.openxmlformats.org/officeDocument/2006/relationships/image" Target="../media/image116.emf"/></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image" Target="../media/image118.emf"/><Relationship Id="rId1" Type="http://schemas.openxmlformats.org/officeDocument/2006/relationships/slideLayout" Target="../slideLayouts/slideLayout2.xml"/><Relationship Id="rId5" Type="http://schemas.openxmlformats.org/officeDocument/2006/relationships/image" Target="../media/image121.emf"/><Relationship Id="rId4" Type="http://schemas.openxmlformats.org/officeDocument/2006/relationships/image" Target="../media/image120.emf"/></Relationships>
</file>

<file path=ppt/slides/_rels/slide111.xml.rels><?xml version="1.0" encoding="UTF-8" standalone="yes"?>
<Relationships xmlns="http://schemas.openxmlformats.org/package/2006/relationships"><Relationship Id="rId2" Type="http://schemas.openxmlformats.org/officeDocument/2006/relationships/image" Target="../media/image122.em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image" Target="../media/image124.emf"/><Relationship Id="rId1" Type="http://schemas.openxmlformats.org/officeDocument/2006/relationships/slideLayout" Target="../slideLayouts/slideLayout2.xml"/><Relationship Id="rId4" Type="http://schemas.openxmlformats.org/officeDocument/2006/relationships/image" Target="../media/image126.emf"/></Relationships>
</file>

<file path=ppt/slides/_rels/slide114.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image" Target="../media/image134.png"/><Relationship Id="rId1" Type="http://schemas.openxmlformats.org/officeDocument/2006/relationships/slideLayout" Target="../slideLayouts/slideLayout2.xml"/><Relationship Id="rId6" Type="http://schemas.openxmlformats.org/officeDocument/2006/relationships/image" Target="../media/image136.emf"/><Relationship Id="rId5" Type="http://schemas.openxmlformats.org/officeDocument/2006/relationships/oleObject" Target="../embeddings/oleObject49.bin"/><Relationship Id="rId4" Type="http://schemas.openxmlformats.org/officeDocument/2006/relationships/image" Target="../media/image135.emf"/></Relationships>
</file>

<file path=ppt/slides/_rels/slide122.xml.rels><?xml version="1.0" encoding="UTF-8" standalone="yes"?>
<Relationships xmlns="http://schemas.openxmlformats.org/package/2006/relationships"><Relationship Id="rId2" Type="http://schemas.openxmlformats.org/officeDocument/2006/relationships/image" Target="../media/image137.em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38.emf"/><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49.emf"/><Relationship Id="rId2" Type="http://schemas.openxmlformats.org/officeDocument/2006/relationships/image" Target="../media/image148.emf"/><Relationship Id="rId1" Type="http://schemas.openxmlformats.org/officeDocument/2006/relationships/slideLayout" Target="../slideLayouts/slideLayout2.xml"/><Relationship Id="rId4" Type="http://schemas.openxmlformats.org/officeDocument/2006/relationships/image" Target="../media/image150.emf"/></Relationships>
</file>

<file path=ppt/slides/_rels/slide137.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53.emf"/><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55.emf"/><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59.emf"/><Relationship Id="rId2" Type="http://schemas.openxmlformats.org/officeDocument/2006/relationships/image" Target="../media/image158.emf"/><Relationship Id="rId1" Type="http://schemas.openxmlformats.org/officeDocument/2006/relationships/slideLayout" Target="../slideLayouts/slideLayout2.xml"/><Relationship Id="rId4" Type="http://schemas.openxmlformats.org/officeDocument/2006/relationships/image" Target="../media/image160.emf"/></Relationships>
</file>

<file path=ppt/slides/_rels/slide144.xml.rels><?xml version="1.0" encoding="UTF-8" standalone="yes"?>
<Relationships xmlns="http://schemas.openxmlformats.org/package/2006/relationships"><Relationship Id="rId3" Type="http://schemas.openxmlformats.org/officeDocument/2006/relationships/image" Target="../media/image162.emf"/><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160.emf"/><Relationship Id="rId2" Type="http://schemas.openxmlformats.org/officeDocument/2006/relationships/image" Target="../media/image164.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68.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72.emf"/><Relationship Id="rId2" Type="http://schemas.openxmlformats.org/officeDocument/2006/relationships/image" Target="../media/image171.emf"/><Relationship Id="rId1" Type="http://schemas.openxmlformats.org/officeDocument/2006/relationships/slideLayout" Target="../slideLayouts/slideLayout2.xml"/><Relationship Id="rId6" Type="http://schemas.openxmlformats.org/officeDocument/2006/relationships/image" Target="../media/image175.emf"/><Relationship Id="rId5" Type="http://schemas.openxmlformats.org/officeDocument/2006/relationships/image" Target="../media/image174.emf"/><Relationship Id="rId4" Type="http://schemas.openxmlformats.org/officeDocument/2006/relationships/image" Target="../media/image173.emf"/></Relationships>
</file>

<file path=ppt/slides/_rels/slide156.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177.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179.emf"/><Relationship Id="rId2" Type="http://schemas.openxmlformats.org/officeDocument/2006/relationships/image" Target="../media/image178.png"/><Relationship Id="rId1" Type="http://schemas.openxmlformats.org/officeDocument/2006/relationships/slideLayout" Target="../slideLayouts/slideLayout2.xml"/><Relationship Id="rId4" Type="http://schemas.openxmlformats.org/officeDocument/2006/relationships/image" Target="../media/image180.emf"/></Relationships>
</file>

<file path=ppt/slides/_rels/slide159.xml.rels><?xml version="1.0" encoding="UTF-8" standalone="yes"?>
<Relationships xmlns="http://schemas.openxmlformats.org/package/2006/relationships"><Relationship Id="rId3" Type="http://schemas.openxmlformats.org/officeDocument/2006/relationships/image" Target="../media/image182.emf"/><Relationship Id="rId2" Type="http://schemas.openxmlformats.org/officeDocument/2006/relationships/image" Target="../media/image181.emf"/><Relationship Id="rId1" Type="http://schemas.openxmlformats.org/officeDocument/2006/relationships/slideLayout" Target="../slideLayouts/slideLayout2.xml"/><Relationship Id="rId5" Type="http://schemas.openxmlformats.org/officeDocument/2006/relationships/image" Target="../media/image184.emf"/><Relationship Id="rId4" Type="http://schemas.openxmlformats.org/officeDocument/2006/relationships/image" Target="../media/image183.emf"/></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186.png"/><Relationship Id="rId2" Type="http://schemas.openxmlformats.org/officeDocument/2006/relationships/image" Target="../media/image185.png"/><Relationship Id="rId1" Type="http://schemas.openxmlformats.org/officeDocument/2006/relationships/slideLayout" Target="../slideLayouts/slideLayout2.xml"/><Relationship Id="rId4" Type="http://schemas.openxmlformats.org/officeDocument/2006/relationships/image" Target="../media/image181.emf"/></Relationships>
</file>

<file path=ppt/slides/_rels/slide161.xml.rels><?xml version="1.0" encoding="UTF-8" standalone="yes"?>
<Relationships xmlns="http://schemas.openxmlformats.org/package/2006/relationships"><Relationship Id="rId3" Type="http://schemas.openxmlformats.org/officeDocument/2006/relationships/image" Target="../media/image188.emf"/><Relationship Id="rId2" Type="http://schemas.openxmlformats.org/officeDocument/2006/relationships/image" Target="../media/image187.emf"/><Relationship Id="rId1" Type="http://schemas.openxmlformats.org/officeDocument/2006/relationships/slideLayout" Target="../slideLayouts/slideLayout2.xml"/><Relationship Id="rId5" Type="http://schemas.openxmlformats.org/officeDocument/2006/relationships/image" Target="../media/image190.emf"/><Relationship Id="rId4" Type="http://schemas.openxmlformats.org/officeDocument/2006/relationships/image" Target="../media/image189.emf"/></Relationships>
</file>

<file path=ppt/slides/_rels/slide162.xml.rels><?xml version="1.0" encoding="UTF-8" standalone="yes"?>
<Relationships xmlns="http://schemas.openxmlformats.org/package/2006/relationships"><Relationship Id="rId3" Type="http://schemas.openxmlformats.org/officeDocument/2006/relationships/image" Target="../media/image192.emf"/><Relationship Id="rId2" Type="http://schemas.openxmlformats.org/officeDocument/2006/relationships/image" Target="../media/image191.emf"/><Relationship Id="rId1" Type="http://schemas.openxmlformats.org/officeDocument/2006/relationships/slideLayout" Target="../slideLayouts/slideLayout2.xml"/><Relationship Id="rId5" Type="http://schemas.openxmlformats.org/officeDocument/2006/relationships/image" Target="../media/image194.emf"/><Relationship Id="rId4" Type="http://schemas.openxmlformats.org/officeDocument/2006/relationships/image" Target="../media/image193.emf"/></Relationships>
</file>

<file path=ppt/slides/_rels/slide163.xml.rels><?xml version="1.0" encoding="UTF-8" standalone="yes"?>
<Relationships xmlns="http://schemas.openxmlformats.org/package/2006/relationships"><Relationship Id="rId3" Type="http://schemas.openxmlformats.org/officeDocument/2006/relationships/image" Target="../media/image191.emf"/><Relationship Id="rId2" Type="http://schemas.openxmlformats.org/officeDocument/2006/relationships/image" Target="../media/image195.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191.emf"/><Relationship Id="rId2" Type="http://schemas.openxmlformats.org/officeDocument/2006/relationships/image" Target="../media/image196.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197.png"/><Relationship Id="rId2" Type="http://schemas.openxmlformats.org/officeDocument/2006/relationships/image" Target="../media/image191.emf"/><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98.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99.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3" Type="http://schemas.openxmlformats.org/officeDocument/2006/relationships/image" Target="../media/image201.emf"/><Relationship Id="rId2" Type="http://schemas.openxmlformats.org/officeDocument/2006/relationships/image" Target="../media/image20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203.emf"/><Relationship Id="rId2" Type="http://schemas.openxmlformats.org/officeDocument/2006/relationships/image" Target="../media/image202.emf"/><Relationship Id="rId1" Type="http://schemas.openxmlformats.org/officeDocument/2006/relationships/slideLayout" Target="../slideLayouts/slideLayout2.xml"/><Relationship Id="rId4" Type="http://schemas.openxmlformats.org/officeDocument/2006/relationships/image" Target="../media/image204.emf"/></Relationships>
</file>

<file path=ppt/slides/_rels/slide171.xml.rels><?xml version="1.0" encoding="UTF-8" standalone="yes"?>
<Relationships xmlns="http://schemas.openxmlformats.org/package/2006/relationships"><Relationship Id="rId2" Type="http://schemas.openxmlformats.org/officeDocument/2006/relationships/image" Target="../media/image205.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207.emf"/><Relationship Id="rId2" Type="http://schemas.openxmlformats.org/officeDocument/2006/relationships/image" Target="../media/image206.emf"/><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209.emf"/><Relationship Id="rId2" Type="http://schemas.openxmlformats.org/officeDocument/2006/relationships/image" Target="../media/image208.emf"/><Relationship Id="rId1" Type="http://schemas.openxmlformats.org/officeDocument/2006/relationships/slideLayout" Target="../slideLayouts/slideLayout2.xml"/><Relationship Id="rId4" Type="http://schemas.openxmlformats.org/officeDocument/2006/relationships/image" Target="../media/image210.emf"/></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213.emf"/><Relationship Id="rId2" Type="http://schemas.openxmlformats.org/officeDocument/2006/relationships/image" Target="../media/image212.emf"/><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215.emf"/><Relationship Id="rId2" Type="http://schemas.openxmlformats.org/officeDocument/2006/relationships/image" Target="../media/image214.emf"/><Relationship Id="rId1" Type="http://schemas.openxmlformats.org/officeDocument/2006/relationships/slideLayout" Target="../slideLayouts/slideLayout2.xml"/><Relationship Id="rId6" Type="http://schemas.openxmlformats.org/officeDocument/2006/relationships/image" Target="../media/image218.emf"/><Relationship Id="rId5" Type="http://schemas.openxmlformats.org/officeDocument/2006/relationships/image" Target="../media/image217.emf"/><Relationship Id="rId4" Type="http://schemas.openxmlformats.org/officeDocument/2006/relationships/image" Target="../media/image216.emf"/></Relationships>
</file>

<file path=ppt/slides/_rels/slide179.xml.rels><?xml version="1.0" encoding="UTF-8" standalone="yes"?>
<Relationships xmlns="http://schemas.openxmlformats.org/package/2006/relationships"><Relationship Id="rId3" Type="http://schemas.openxmlformats.org/officeDocument/2006/relationships/image" Target="../media/image220.emf"/><Relationship Id="rId2" Type="http://schemas.openxmlformats.org/officeDocument/2006/relationships/image" Target="../media/image219.emf"/><Relationship Id="rId1" Type="http://schemas.openxmlformats.org/officeDocument/2006/relationships/slideLayout" Target="../slideLayouts/slideLayout2.xml"/><Relationship Id="rId6" Type="http://schemas.openxmlformats.org/officeDocument/2006/relationships/image" Target="../media/image223.emf"/><Relationship Id="rId5" Type="http://schemas.openxmlformats.org/officeDocument/2006/relationships/image" Target="../media/image222.emf"/><Relationship Id="rId4" Type="http://schemas.openxmlformats.org/officeDocument/2006/relationships/image" Target="../media/image22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3" Type="http://schemas.openxmlformats.org/officeDocument/2006/relationships/image" Target="../media/image225.emf"/><Relationship Id="rId2" Type="http://schemas.openxmlformats.org/officeDocument/2006/relationships/image" Target="../media/image224.emf"/><Relationship Id="rId1" Type="http://schemas.openxmlformats.org/officeDocument/2006/relationships/slideLayout" Target="../slideLayouts/slideLayout2.xml"/><Relationship Id="rId4" Type="http://schemas.openxmlformats.org/officeDocument/2006/relationships/image" Target="../media/image226.emf"/></Relationships>
</file>

<file path=ppt/slides/_rels/slide182.xml.rels><?xml version="1.0" encoding="UTF-8" standalone="yes"?>
<Relationships xmlns="http://schemas.openxmlformats.org/package/2006/relationships"><Relationship Id="rId2" Type="http://schemas.openxmlformats.org/officeDocument/2006/relationships/image" Target="../media/image227.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229.emf"/><Relationship Id="rId2" Type="http://schemas.openxmlformats.org/officeDocument/2006/relationships/image" Target="../media/image228.emf"/><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231.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233.emf"/><Relationship Id="rId2" Type="http://schemas.openxmlformats.org/officeDocument/2006/relationships/image" Target="../media/image232.emf"/><Relationship Id="rId1" Type="http://schemas.openxmlformats.org/officeDocument/2006/relationships/slideLayout" Target="../slideLayouts/slideLayout2.xml"/><Relationship Id="rId6" Type="http://schemas.openxmlformats.org/officeDocument/2006/relationships/image" Target="../media/image236.emf"/><Relationship Id="rId5" Type="http://schemas.openxmlformats.org/officeDocument/2006/relationships/image" Target="../media/image235.emf"/><Relationship Id="rId4" Type="http://schemas.openxmlformats.org/officeDocument/2006/relationships/image" Target="../media/image234.emf"/></Relationships>
</file>

<file path=ppt/slides/_rels/slide189.xml.rels><?xml version="1.0" encoding="UTF-8" standalone="yes"?>
<Relationships xmlns="http://schemas.openxmlformats.org/package/2006/relationships"><Relationship Id="rId3" Type="http://schemas.openxmlformats.org/officeDocument/2006/relationships/image" Target="../media/image238.emf"/><Relationship Id="rId2" Type="http://schemas.openxmlformats.org/officeDocument/2006/relationships/image" Target="../media/image237.emf"/><Relationship Id="rId1" Type="http://schemas.openxmlformats.org/officeDocument/2006/relationships/slideLayout" Target="../slideLayouts/slideLayout2.xml"/><Relationship Id="rId4" Type="http://schemas.openxmlformats.org/officeDocument/2006/relationships/image" Target="../media/image239.emf"/></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241.emf"/><Relationship Id="rId7" Type="http://schemas.openxmlformats.org/officeDocument/2006/relationships/image" Target="../media/image245.emf"/><Relationship Id="rId2" Type="http://schemas.openxmlformats.org/officeDocument/2006/relationships/image" Target="../media/image240.emf"/><Relationship Id="rId1" Type="http://schemas.openxmlformats.org/officeDocument/2006/relationships/slideLayout" Target="../slideLayouts/slideLayout2.xml"/><Relationship Id="rId6" Type="http://schemas.openxmlformats.org/officeDocument/2006/relationships/image" Target="../media/image244.emf"/><Relationship Id="rId5" Type="http://schemas.openxmlformats.org/officeDocument/2006/relationships/image" Target="../media/image243.emf"/><Relationship Id="rId4" Type="http://schemas.openxmlformats.org/officeDocument/2006/relationships/image" Target="../media/image242.emf"/></Relationships>
</file>

<file path=ppt/slides/_rels/slide191.xml.rels><?xml version="1.0" encoding="UTF-8" standalone="yes"?>
<Relationships xmlns="http://schemas.openxmlformats.org/package/2006/relationships"><Relationship Id="rId2" Type="http://schemas.openxmlformats.org/officeDocument/2006/relationships/image" Target="../media/image246.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247.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248.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249.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4.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13.e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7.emf"/><Relationship Id="rId12" Type="http://schemas.openxmlformats.org/officeDocument/2006/relationships/oleObject" Target="../embeddings/oleObject9.bin"/><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19.emf"/><Relationship Id="rId5" Type="http://schemas.openxmlformats.org/officeDocument/2006/relationships/image" Target="../media/image16.emf"/><Relationship Id="rId15" Type="http://schemas.openxmlformats.org/officeDocument/2006/relationships/image" Target="../media/image21.e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8.emf"/><Relationship Id="rId14"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oleObject" Target="../embeddings/oleObject12.bin"/><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14.bin"/><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45.emf"/><Relationship Id="rId7" Type="http://schemas.openxmlformats.org/officeDocument/2006/relationships/oleObject" Target="../embeddings/oleObject18.bin"/><Relationship Id="rId2" Type="http://schemas.openxmlformats.org/officeDocument/2006/relationships/oleObject" Target="../embeddings/oleObject15.bin"/><Relationship Id="rId1" Type="http://schemas.openxmlformats.org/officeDocument/2006/relationships/slideLayout" Target="../slideLayouts/slideLayout6.xml"/><Relationship Id="rId6" Type="http://schemas.openxmlformats.org/officeDocument/2006/relationships/image" Target="../media/image46.emf"/><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56.emf"/><Relationship Id="rId18" Type="http://schemas.openxmlformats.org/officeDocument/2006/relationships/oleObject" Target="../embeddings/oleObject27.bin"/><Relationship Id="rId3" Type="http://schemas.openxmlformats.org/officeDocument/2006/relationships/image" Target="../media/image51.emf"/><Relationship Id="rId7" Type="http://schemas.openxmlformats.org/officeDocument/2006/relationships/image" Target="../media/image53.emf"/><Relationship Id="rId12" Type="http://schemas.openxmlformats.org/officeDocument/2006/relationships/oleObject" Target="../embeddings/oleObject24.bin"/><Relationship Id="rId17" Type="http://schemas.openxmlformats.org/officeDocument/2006/relationships/image" Target="../media/image58.emf"/><Relationship Id="rId2" Type="http://schemas.openxmlformats.org/officeDocument/2006/relationships/oleObject" Target="../embeddings/oleObject19.bin"/><Relationship Id="rId16" Type="http://schemas.openxmlformats.org/officeDocument/2006/relationships/oleObject" Target="../embeddings/oleObject26.bin"/><Relationship Id="rId1" Type="http://schemas.openxmlformats.org/officeDocument/2006/relationships/slideLayout" Target="../slideLayouts/slideLayout2.xml"/><Relationship Id="rId6" Type="http://schemas.openxmlformats.org/officeDocument/2006/relationships/oleObject" Target="../embeddings/oleObject21.bin"/><Relationship Id="rId11" Type="http://schemas.openxmlformats.org/officeDocument/2006/relationships/image" Target="../media/image55.emf"/><Relationship Id="rId5" Type="http://schemas.openxmlformats.org/officeDocument/2006/relationships/image" Target="../media/image52.emf"/><Relationship Id="rId15" Type="http://schemas.openxmlformats.org/officeDocument/2006/relationships/image" Target="../media/image57.emf"/><Relationship Id="rId10" Type="http://schemas.openxmlformats.org/officeDocument/2006/relationships/oleObject" Target="../embeddings/oleObject23.bin"/><Relationship Id="rId19" Type="http://schemas.openxmlformats.org/officeDocument/2006/relationships/image" Target="../media/image59.emf"/><Relationship Id="rId4" Type="http://schemas.openxmlformats.org/officeDocument/2006/relationships/oleObject" Target="../embeddings/oleObject20.bin"/><Relationship Id="rId9" Type="http://schemas.openxmlformats.org/officeDocument/2006/relationships/image" Target="../media/image54.emf"/><Relationship Id="rId14" Type="http://schemas.openxmlformats.org/officeDocument/2006/relationships/oleObject" Target="../embeddings/oleObject25.bin"/></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60.emf"/><Relationship Id="rId7" Type="http://schemas.openxmlformats.org/officeDocument/2006/relationships/image" Target="../media/image62.emf"/><Relationship Id="rId2" Type="http://schemas.openxmlformats.org/officeDocument/2006/relationships/oleObject" Target="../embeddings/oleObject28.bin"/><Relationship Id="rId1" Type="http://schemas.openxmlformats.org/officeDocument/2006/relationships/slideLayout" Target="../slideLayouts/slideLayout12.xml"/><Relationship Id="rId6" Type="http://schemas.openxmlformats.org/officeDocument/2006/relationships/oleObject" Target="../embeddings/oleObject30.bin"/><Relationship Id="rId5" Type="http://schemas.openxmlformats.org/officeDocument/2006/relationships/image" Target="../media/image61.emf"/><Relationship Id="rId10" Type="http://schemas.openxmlformats.org/officeDocument/2006/relationships/image" Target="../media/image63.emf"/><Relationship Id="rId4" Type="http://schemas.openxmlformats.org/officeDocument/2006/relationships/oleObject" Target="../embeddings/oleObject29.bin"/><Relationship Id="rId9" Type="http://schemas.openxmlformats.org/officeDocument/2006/relationships/oleObject" Target="../embeddings/oleObject32.bin"/></Relationships>
</file>

<file path=ppt/slides/_rels/slide53.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embeddings/oleObject33.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oleObject" Target="../embeddings/oleObject34.bin"/><Relationship Id="rId1" Type="http://schemas.openxmlformats.org/officeDocument/2006/relationships/slideLayout" Target="../slideLayouts/slideLayout2.xml"/><Relationship Id="rId5" Type="http://schemas.openxmlformats.org/officeDocument/2006/relationships/image" Target="../media/image66.emf"/><Relationship Id="rId4" Type="http://schemas.openxmlformats.org/officeDocument/2006/relationships/oleObject" Target="../embeddings/oleObject35.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image" Target="../media/image65.emf"/><Relationship Id="rId7" Type="http://schemas.openxmlformats.org/officeDocument/2006/relationships/oleObject" Target="../embeddings/oleObject38.bin"/><Relationship Id="rId2" Type="http://schemas.openxmlformats.org/officeDocument/2006/relationships/oleObject" Target="../embeddings/oleObject36.bin"/><Relationship Id="rId1" Type="http://schemas.openxmlformats.org/officeDocument/2006/relationships/slideLayout" Target="../slideLayouts/slideLayout13.xml"/><Relationship Id="rId6" Type="http://schemas.openxmlformats.org/officeDocument/2006/relationships/image" Target="../media/image67.png"/><Relationship Id="rId5" Type="http://schemas.openxmlformats.org/officeDocument/2006/relationships/image" Target="../media/image66.emf"/><Relationship Id="rId4" Type="http://schemas.openxmlformats.org/officeDocument/2006/relationships/oleObject" Target="../embeddings/oleObject37.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6.emf"/></Relationships>
</file>

<file path=ppt/slides/_rels/slide6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90.emf"/><Relationship Id="rId3" Type="http://schemas.openxmlformats.org/officeDocument/2006/relationships/image" Target="../media/image65.emf"/><Relationship Id="rId7" Type="http://schemas.openxmlformats.org/officeDocument/2006/relationships/image" Target="../media/image89.emf"/><Relationship Id="rId2" Type="http://schemas.openxmlformats.org/officeDocument/2006/relationships/oleObject" Target="../embeddings/oleObject41.bin"/><Relationship Id="rId1" Type="http://schemas.openxmlformats.org/officeDocument/2006/relationships/slideLayout" Target="../slideLayouts/slideLayout2.xml"/><Relationship Id="rId6" Type="http://schemas.openxmlformats.org/officeDocument/2006/relationships/oleObject" Target="../embeddings/oleObject43.bin"/><Relationship Id="rId5" Type="http://schemas.openxmlformats.org/officeDocument/2006/relationships/image" Target="../media/image66.emf"/><Relationship Id="rId4" Type="http://schemas.openxmlformats.org/officeDocument/2006/relationships/oleObject" Target="../embeddings/oleObject42.bin"/><Relationship Id="rId9" Type="http://schemas.openxmlformats.org/officeDocument/2006/relationships/image" Target="../media/image91.png"/></Relationships>
</file>

<file path=ppt/slides/_rels/slide8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oleObject" Target="../embeddings/oleObject44.bin"/><Relationship Id="rId1" Type="http://schemas.openxmlformats.org/officeDocument/2006/relationships/slideLayout" Target="../slideLayouts/slideLayout2.xml"/><Relationship Id="rId5" Type="http://schemas.openxmlformats.org/officeDocument/2006/relationships/image" Target="../media/image94.emf"/><Relationship Id="rId4" Type="http://schemas.openxmlformats.org/officeDocument/2006/relationships/oleObject" Target="../embeddings/oleObject45.bin"/></Relationships>
</file>

<file path=ppt/slides/_rels/slide8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5A7A15D0-9FE8-A57A-27FC-7F772BC0A409}"/>
              </a:ext>
            </a:extLst>
          </p:cNvPr>
          <p:cNvSpPr>
            <a:spLocks noGrp="1" noChangeArrowheads="1"/>
          </p:cNvSpPr>
          <p:nvPr>
            <p:ph type="subTitle" idx="1"/>
          </p:nvPr>
        </p:nvSpPr>
        <p:spPr>
          <a:xfrm>
            <a:off x="1447800" y="2895600"/>
            <a:ext cx="6324600" cy="1992313"/>
          </a:xfrm>
          <a:noFill/>
        </p:spPr>
        <p:txBody>
          <a:bodyPr/>
          <a:lstStyle/>
          <a:p>
            <a:br>
              <a:rPr lang="en-US" altLang="zh-CN" sz="2400" b="1" i="0" dirty="0">
                <a:ea typeface="宋体" panose="02010600030101010101" pitchFamily="2" charset="-122"/>
              </a:rPr>
            </a:br>
            <a:r>
              <a:rPr lang="zh-CN" altLang="en-US" sz="2400" b="1" i="0" dirty="0">
                <a:ea typeface="宋体" panose="02010600030101010101" pitchFamily="2" charset="-122"/>
              </a:rPr>
              <a:t>第一章</a:t>
            </a:r>
          </a:p>
          <a:p>
            <a:r>
              <a:rPr lang="zh-CN" altLang="en-US" sz="2400" b="1" i="0" dirty="0">
                <a:ea typeface="宋体" panose="02010600030101010101" pitchFamily="2" charset="-122"/>
              </a:rPr>
              <a:t>经济计量学的特征及</a:t>
            </a:r>
          </a:p>
          <a:p>
            <a:r>
              <a:rPr lang="zh-CN" altLang="en-US" sz="2400" b="1" i="0" dirty="0">
                <a:ea typeface="宋体" panose="02010600030101010101" pitchFamily="2" charset="-122"/>
              </a:rPr>
              <a:t>研究范围</a:t>
            </a:r>
            <a:r>
              <a:rPr lang="zh-CN" altLang="en-US" sz="1400" i="0" dirty="0">
                <a:ea typeface="宋体" panose="02010600030101010101" pitchFamily="2" charset="-122"/>
              </a:rPr>
              <a:t> </a:t>
            </a:r>
            <a:endParaRPr lang="en-US" altLang="zh-CN" sz="1400" i="0" dirty="0">
              <a:ea typeface="宋体" panose="02010600030101010101" pitchFamily="2" charset="-122"/>
            </a:endParaRPr>
          </a:p>
        </p:txBody>
      </p:sp>
      <p:sp>
        <p:nvSpPr>
          <p:cNvPr id="26626" name="Rectangle 2">
            <a:extLst>
              <a:ext uri="{FF2B5EF4-FFF2-40B4-BE49-F238E27FC236}">
                <a16:creationId xmlns:a16="http://schemas.microsoft.com/office/drawing/2014/main" id="{5D100306-E5B1-12A5-7797-F1FD2C3C3C99}"/>
              </a:ext>
            </a:extLst>
          </p:cNvPr>
          <p:cNvSpPr>
            <a:spLocks noGrp="1" noChangeArrowheads="1"/>
          </p:cNvSpPr>
          <p:nvPr>
            <p:ph type="ctrTitle"/>
          </p:nvPr>
        </p:nvSpPr>
        <p:spPr>
          <a:xfrm>
            <a:off x="0" y="2209800"/>
            <a:ext cx="9144000" cy="590550"/>
          </a:xfrm>
          <a:noFill/>
        </p:spPr>
        <p:txBody>
          <a:bodyPr/>
          <a:lstStyle/>
          <a:p>
            <a:r>
              <a:rPr lang="zh-CN" altLang="en-US" b="1" i="0" dirty="0">
                <a:solidFill>
                  <a:schemeClr val="bg2">
                    <a:lumMod val="10000"/>
                    <a:lumOff val="90000"/>
                  </a:schemeClr>
                </a:solidFill>
                <a:ea typeface="宋体" panose="02010600030101010101" pitchFamily="2" charset="-122"/>
              </a:rPr>
              <a:t>期末复习</a:t>
            </a:r>
            <a:endParaRPr lang="zh-CN" altLang="en-US" b="1" dirty="0">
              <a:solidFill>
                <a:schemeClr val="bg2">
                  <a:lumMod val="10000"/>
                  <a:lumOff val="90000"/>
                </a:schemeClr>
              </a:solidFill>
              <a:ea typeface="宋体" panose="02010600030101010101" pitchFamily="2" charset="-122"/>
            </a:endParaRPr>
          </a:p>
        </p:txBody>
      </p:sp>
      <p:sp>
        <p:nvSpPr>
          <p:cNvPr id="26635" name="Line 11">
            <a:extLst>
              <a:ext uri="{FF2B5EF4-FFF2-40B4-BE49-F238E27FC236}">
                <a16:creationId xmlns:a16="http://schemas.microsoft.com/office/drawing/2014/main" id="{0D559735-0743-C423-B479-8503F28E6216}"/>
              </a:ext>
            </a:extLst>
          </p:cNvPr>
          <p:cNvSpPr>
            <a:spLocks noChangeShapeType="1"/>
          </p:cNvSpPr>
          <p:nvPr/>
        </p:nvSpPr>
        <p:spPr bwMode="auto">
          <a:xfrm>
            <a:off x="0" y="4648200"/>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CCAE0C4-C66C-D977-8ADF-9F5564F6AF99}"/>
              </a:ext>
            </a:extLst>
          </p:cNvPr>
          <p:cNvSpPr>
            <a:spLocks noGrp="1" noChangeArrowheads="1"/>
          </p:cNvSpPr>
          <p:nvPr>
            <p:ph type="title"/>
          </p:nvPr>
        </p:nvSpPr>
        <p:spPr/>
        <p:txBody>
          <a:bodyPr/>
          <a:lstStyle/>
          <a:p>
            <a:r>
              <a:rPr lang="en-US" altLang="zh-CN" b="1">
                <a:ea typeface="宋体" panose="02010600030101010101" pitchFamily="2" charset="-122"/>
              </a:rPr>
              <a:t>2.1</a:t>
            </a:r>
            <a:r>
              <a:rPr lang="zh-CN" altLang="en-US" b="1">
                <a:ea typeface="宋体" panose="02010600030101010101" pitchFamily="2" charset="-122"/>
              </a:rPr>
              <a:t>　回归的含义</a:t>
            </a:r>
          </a:p>
        </p:txBody>
      </p:sp>
      <p:sp>
        <p:nvSpPr>
          <p:cNvPr id="40963" name="Rectangle 3">
            <a:extLst>
              <a:ext uri="{FF2B5EF4-FFF2-40B4-BE49-F238E27FC236}">
                <a16:creationId xmlns:a16="http://schemas.microsoft.com/office/drawing/2014/main" id="{9F3AF51C-2095-F5D4-0BFC-9D5E760943AF}"/>
              </a:ext>
            </a:extLst>
          </p:cNvPr>
          <p:cNvSpPr>
            <a:spLocks noGrp="1" noChangeArrowheads="1"/>
          </p:cNvSpPr>
          <p:nvPr>
            <p:ph type="body" idx="1"/>
          </p:nvPr>
        </p:nvSpPr>
        <p:spPr>
          <a:xfrm>
            <a:off x="381000" y="1371600"/>
            <a:ext cx="8382000" cy="4953000"/>
          </a:xfrm>
        </p:spPr>
        <p:txBody>
          <a:bodyPr/>
          <a:lstStyle/>
          <a:p>
            <a:pPr marL="609600" indent="-609600">
              <a:buFont typeface="Wingdings" pitchFamily="2" charset="2"/>
              <a:buNone/>
            </a:pPr>
            <a:r>
              <a:rPr lang="zh-CN" altLang="en-US" sz="4400" dirty="0">
                <a:ea typeface="宋体" panose="02010600030101010101" pitchFamily="2" charset="-122"/>
              </a:rPr>
              <a:t>回归分析的目的：</a:t>
            </a:r>
          </a:p>
          <a:p>
            <a:pPr marL="609600" indent="-609600"/>
            <a:r>
              <a:rPr lang="zh-CN" altLang="en-US" dirty="0">
                <a:ea typeface="宋体" panose="02010600030101010101" pitchFamily="2" charset="-122"/>
              </a:rPr>
              <a:t>根据自变量的取值，估计应变量的均值。</a:t>
            </a:r>
          </a:p>
          <a:p>
            <a:pPr marL="609600" indent="-609600"/>
            <a:r>
              <a:rPr lang="zh-CN" altLang="en-US" dirty="0">
                <a:ea typeface="宋体" panose="02010600030101010101" pitchFamily="2" charset="-122"/>
              </a:rPr>
              <a:t>检验（建立在经济理论基础之上的）假设。</a:t>
            </a:r>
          </a:p>
          <a:p>
            <a:pPr marL="609600" indent="-609600"/>
            <a:r>
              <a:rPr lang="zh-CN" altLang="en-US" dirty="0">
                <a:ea typeface="宋体" panose="02010600030101010101" pitchFamily="2" charset="-122"/>
              </a:rPr>
              <a:t>根据样本外自变量的取值，预测应变量的均值。</a:t>
            </a:r>
          </a:p>
          <a:p>
            <a:pPr marL="609600" indent="-609600"/>
            <a:r>
              <a:rPr lang="zh-CN" altLang="en-US" dirty="0">
                <a:ea typeface="宋体" panose="02010600030101010101" pitchFamily="2" charset="-122"/>
              </a:rPr>
              <a:t>可同时进行上述各项分析。</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8D5AD44-4E5E-0F06-3DC0-3D82E12E6939}"/>
              </a:ext>
            </a:extLst>
          </p:cNvPr>
          <p:cNvSpPr>
            <a:spLocks noGrp="1" noChangeArrowheads="1"/>
          </p:cNvSpPr>
          <p:nvPr>
            <p:ph type="title"/>
          </p:nvPr>
        </p:nvSpPr>
        <p:spPr/>
        <p:txBody>
          <a:bodyPr/>
          <a:lstStyle/>
          <a:p>
            <a:r>
              <a:rPr lang="en-US" altLang="zh-CN">
                <a:ea typeface="宋体" panose="02010600030101010101" pitchFamily="2" charset="-122"/>
              </a:rPr>
              <a:t>6.5 </a:t>
            </a:r>
            <a:r>
              <a:rPr lang="zh-CN" altLang="en-US">
                <a:ea typeface="宋体" panose="02010600030101010101" pitchFamily="2" charset="-122"/>
              </a:rPr>
              <a:t>比较两个回归</a:t>
            </a:r>
            <a:endParaRPr lang="en-US" altLang="zh-CN">
              <a:ea typeface="宋体" panose="02010600030101010101" pitchFamily="2" charset="-122"/>
            </a:endParaRPr>
          </a:p>
        </p:txBody>
      </p:sp>
      <p:sp>
        <p:nvSpPr>
          <p:cNvPr id="39939" name="Text Box 3">
            <a:extLst>
              <a:ext uri="{FF2B5EF4-FFF2-40B4-BE49-F238E27FC236}">
                <a16:creationId xmlns:a16="http://schemas.microsoft.com/office/drawing/2014/main" id="{FFA7F1FF-664C-439A-A23D-077C06A01FA9}"/>
              </a:ext>
            </a:extLst>
          </p:cNvPr>
          <p:cNvSpPr txBox="1">
            <a:spLocks noChangeArrowheads="1"/>
          </p:cNvSpPr>
          <p:nvPr/>
        </p:nvSpPr>
        <p:spPr bwMode="auto">
          <a:xfrm>
            <a:off x="857250" y="1219200"/>
            <a:ext cx="7372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ea typeface="宋体" panose="02010600030101010101" pitchFamily="2" charset="-122"/>
              </a:rPr>
              <a:t>表</a:t>
            </a:r>
            <a:r>
              <a:rPr lang="en-US" altLang="zh-CN" b="1">
                <a:ea typeface="宋体" panose="02010600030101010101" pitchFamily="2" charset="-122"/>
              </a:rPr>
              <a:t>6-8 </a:t>
            </a:r>
            <a:r>
              <a:rPr lang="zh-CN" altLang="en-US" b="1">
                <a:ea typeface="宋体" panose="02010600030101010101" pitchFamily="2" charset="-122"/>
              </a:rPr>
              <a:t>储蓄</a:t>
            </a:r>
            <a:r>
              <a:rPr lang="en-US" altLang="zh-CN" b="1">
                <a:ea typeface="宋体" panose="02010600030101010101" pitchFamily="2" charset="-122"/>
              </a:rPr>
              <a:t>—</a:t>
            </a:r>
            <a:r>
              <a:rPr lang="zh-CN" altLang="en-US" b="1">
                <a:ea typeface="宋体" panose="02010600030101010101" pitchFamily="2" charset="-122"/>
              </a:rPr>
              <a:t>收入关系的回归结果</a:t>
            </a:r>
            <a:endParaRPr lang="en-US" altLang="zh-CN" b="1">
              <a:ea typeface="宋体" panose="02010600030101010101" pitchFamily="2" charset="-122"/>
            </a:endParaRPr>
          </a:p>
        </p:txBody>
      </p:sp>
      <p:pic>
        <p:nvPicPr>
          <p:cNvPr id="39941" name="Picture 5">
            <a:extLst>
              <a:ext uri="{FF2B5EF4-FFF2-40B4-BE49-F238E27FC236}">
                <a16:creationId xmlns:a16="http://schemas.microsoft.com/office/drawing/2014/main" id="{FEC73DAF-CFDE-AE7A-E23D-AD9DEAD96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2019300"/>
            <a:ext cx="8382000" cy="3978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DE86833-C5C1-7A1C-7794-A580D02855E9}"/>
              </a:ext>
            </a:extLst>
          </p:cNvPr>
          <p:cNvSpPr>
            <a:spLocks noGrp="1" noChangeArrowheads="1"/>
          </p:cNvSpPr>
          <p:nvPr>
            <p:ph type="title"/>
          </p:nvPr>
        </p:nvSpPr>
        <p:spPr/>
        <p:txBody>
          <a:bodyPr/>
          <a:lstStyle/>
          <a:p>
            <a:r>
              <a:rPr lang="en-US" altLang="zh-CN" b="1">
                <a:ea typeface="宋体" panose="02010600030101010101" pitchFamily="2" charset="-122"/>
              </a:rPr>
              <a:t>6.6  </a:t>
            </a:r>
            <a:r>
              <a:rPr lang="zh-CN" altLang="en-US" b="1">
                <a:ea typeface="宋体" panose="02010600030101010101" pitchFamily="2" charset="-122"/>
              </a:rPr>
              <a:t>虚拟变量在季节分析中的应用</a:t>
            </a:r>
            <a:endParaRPr lang="en-US" altLang="zh-CN" b="1">
              <a:ea typeface="宋体" panose="02010600030101010101" pitchFamily="2" charset="-122"/>
            </a:endParaRPr>
          </a:p>
        </p:txBody>
      </p:sp>
      <p:sp>
        <p:nvSpPr>
          <p:cNvPr id="40966" name="Rectangle 6">
            <a:extLst>
              <a:ext uri="{FF2B5EF4-FFF2-40B4-BE49-F238E27FC236}">
                <a16:creationId xmlns:a16="http://schemas.microsoft.com/office/drawing/2014/main" id="{8D97A622-6886-DDC3-EEE0-5D2B27BC108D}"/>
              </a:ext>
            </a:extLst>
          </p:cNvPr>
          <p:cNvSpPr>
            <a:spLocks noChangeArrowheads="1"/>
          </p:cNvSpPr>
          <p:nvPr/>
        </p:nvSpPr>
        <p:spPr bwMode="auto">
          <a:xfrm>
            <a:off x="1524000" y="5486400"/>
            <a:ext cx="588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3775075" algn="l"/>
              </a:tabLst>
              <a:defRPr sz="2400">
                <a:solidFill>
                  <a:schemeClr val="tx1"/>
                </a:solidFill>
                <a:latin typeface="Times New Roman" panose="02020603050405020304" pitchFamily="18" charset="0"/>
              </a:defRPr>
            </a:lvl1pPr>
            <a:lvl2pPr>
              <a:tabLst>
                <a:tab pos="3775075" algn="l"/>
              </a:tabLst>
              <a:defRPr sz="2400">
                <a:solidFill>
                  <a:schemeClr val="tx1"/>
                </a:solidFill>
                <a:latin typeface="Times New Roman" panose="02020603050405020304" pitchFamily="18" charset="0"/>
              </a:defRPr>
            </a:lvl2pPr>
            <a:lvl3pPr>
              <a:tabLst>
                <a:tab pos="3775075" algn="l"/>
              </a:tabLst>
              <a:defRPr sz="2400">
                <a:solidFill>
                  <a:schemeClr val="tx1"/>
                </a:solidFill>
                <a:latin typeface="Times New Roman" panose="02020603050405020304" pitchFamily="18" charset="0"/>
              </a:defRPr>
            </a:lvl3pPr>
            <a:lvl4pPr>
              <a:tabLst>
                <a:tab pos="3775075" algn="l"/>
              </a:tabLst>
              <a:defRPr sz="2400">
                <a:solidFill>
                  <a:schemeClr val="tx1"/>
                </a:solidFill>
                <a:latin typeface="Times New Roman" panose="02020603050405020304" pitchFamily="18" charset="0"/>
              </a:defRPr>
            </a:lvl4pPr>
            <a:lvl5pPr>
              <a:tabLst>
                <a:tab pos="3775075" algn="l"/>
              </a:tabLst>
              <a:defRPr sz="2400">
                <a:solidFill>
                  <a:schemeClr val="tx1"/>
                </a:solidFill>
                <a:latin typeface="Times New Roman" panose="02020603050405020304" pitchFamily="18" charset="0"/>
              </a:defRPr>
            </a:lvl5pPr>
            <a:lvl6pPr fontAlgn="base">
              <a:spcBef>
                <a:spcPct val="0"/>
              </a:spcBef>
              <a:spcAft>
                <a:spcPct val="0"/>
              </a:spcAft>
              <a:tabLst>
                <a:tab pos="3775075" algn="l"/>
              </a:tabLst>
              <a:defRPr sz="2400">
                <a:solidFill>
                  <a:schemeClr val="tx1"/>
                </a:solidFill>
                <a:latin typeface="Times New Roman" panose="02020603050405020304" pitchFamily="18" charset="0"/>
              </a:defRPr>
            </a:lvl6pPr>
            <a:lvl7pPr fontAlgn="base">
              <a:spcBef>
                <a:spcPct val="0"/>
              </a:spcBef>
              <a:spcAft>
                <a:spcPct val="0"/>
              </a:spcAft>
              <a:tabLst>
                <a:tab pos="3775075" algn="l"/>
              </a:tabLst>
              <a:defRPr sz="2400">
                <a:solidFill>
                  <a:schemeClr val="tx1"/>
                </a:solidFill>
                <a:latin typeface="Times New Roman" panose="02020603050405020304" pitchFamily="18" charset="0"/>
              </a:defRPr>
            </a:lvl7pPr>
            <a:lvl8pPr fontAlgn="base">
              <a:spcBef>
                <a:spcPct val="0"/>
              </a:spcBef>
              <a:spcAft>
                <a:spcPct val="0"/>
              </a:spcAft>
              <a:tabLst>
                <a:tab pos="3775075" algn="l"/>
              </a:tabLst>
              <a:defRPr sz="2400">
                <a:solidFill>
                  <a:schemeClr val="tx1"/>
                </a:solidFill>
                <a:latin typeface="Times New Roman" panose="02020603050405020304" pitchFamily="18" charset="0"/>
              </a:defRPr>
            </a:lvl8pPr>
            <a:lvl9pPr fontAlgn="base">
              <a:spcBef>
                <a:spcPct val="0"/>
              </a:spcBef>
              <a:spcAft>
                <a:spcPct val="0"/>
              </a:spcAft>
              <a:tabLst>
                <a:tab pos="3775075" algn="l"/>
              </a:tabLst>
              <a:defRPr sz="2400">
                <a:solidFill>
                  <a:schemeClr val="tx1"/>
                </a:solidFill>
                <a:latin typeface="Times New Roman" panose="02020603050405020304" pitchFamily="18" charset="0"/>
              </a:defRPr>
            </a:lvl9pPr>
          </a:lstStyle>
          <a:p>
            <a:pPr algn="ctr"/>
            <a:r>
              <a:rPr lang="zh-CN" altLang="en-US" b="1">
                <a:latin typeface="Arial" panose="020B0604020202020204" pitchFamily="34" charset="0"/>
                <a:ea typeface="宋体" panose="02010600030101010101" pitchFamily="2" charset="-122"/>
              </a:rPr>
              <a:t>图</a:t>
            </a:r>
            <a:r>
              <a:rPr lang="en-US" altLang="zh-CN" b="1">
                <a:latin typeface="Arial" panose="020B0604020202020204" pitchFamily="34" charset="0"/>
                <a:ea typeface="宋体" panose="02010600030101010101" pitchFamily="2" charset="-122"/>
              </a:rPr>
              <a:t>6-5 </a:t>
            </a:r>
            <a:r>
              <a:rPr lang="zh-CN" altLang="en-US" b="1">
                <a:latin typeface="Arial" panose="020B0604020202020204" pitchFamily="34" charset="0"/>
                <a:ea typeface="宋体" panose="02010600030101010101" pitchFamily="2" charset="-122"/>
              </a:rPr>
              <a:t>美国冰箱销售量，</a:t>
            </a:r>
            <a:r>
              <a:rPr lang="en-US" altLang="zh-CN" b="1">
                <a:latin typeface="Arial" panose="020B0604020202020204" pitchFamily="34" charset="0"/>
                <a:ea typeface="宋体" panose="02010600030101010101" pitchFamily="2" charset="-122"/>
              </a:rPr>
              <a:t>1978</a:t>
            </a:r>
            <a:r>
              <a:rPr lang="zh-CN" altLang="en-US" b="1">
                <a:latin typeface="Arial" panose="020B0604020202020204" pitchFamily="34" charset="0"/>
                <a:ea typeface="宋体" panose="02010600030101010101" pitchFamily="2" charset="-122"/>
              </a:rPr>
              <a:t>：</a:t>
            </a:r>
            <a:r>
              <a:rPr lang="en-US" altLang="zh-CN" b="1">
                <a:latin typeface="Arial" panose="020B0604020202020204" pitchFamily="34" charset="0"/>
                <a:ea typeface="宋体" panose="02010600030101010101" pitchFamily="2" charset="-122"/>
              </a:rPr>
              <a:t>1-1985</a:t>
            </a:r>
            <a:r>
              <a:rPr lang="zh-CN" altLang="en-US" b="1">
                <a:latin typeface="Arial" panose="020B0604020202020204" pitchFamily="34" charset="0"/>
                <a:ea typeface="宋体" panose="02010600030101010101" pitchFamily="2" charset="-122"/>
              </a:rPr>
              <a:t>：</a:t>
            </a:r>
            <a:r>
              <a:rPr lang="en-US" altLang="zh-CN" b="1">
                <a:latin typeface="Arial" panose="020B0604020202020204" pitchFamily="34" charset="0"/>
                <a:ea typeface="宋体" panose="02010600030101010101" pitchFamily="2" charset="-122"/>
              </a:rPr>
              <a:t>4</a:t>
            </a:r>
          </a:p>
        </p:txBody>
      </p:sp>
      <p:pic>
        <p:nvPicPr>
          <p:cNvPr id="40967" name="Picture 7">
            <a:extLst>
              <a:ext uri="{FF2B5EF4-FFF2-40B4-BE49-F238E27FC236}">
                <a16:creationId xmlns:a16="http://schemas.microsoft.com/office/drawing/2014/main" id="{6F71B476-E5CA-A54C-7B36-D9F622B32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04913"/>
            <a:ext cx="6858000" cy="41290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65E54EC-E60A-E6FF-2076-F84962DDDEB9}"/>
              </a:ext>
            </a:extLst>
          </p:cNvPr>
          <p:cNvSpPr>
            <a:spLocks noGrp="1" noChangeArrowheads="1"/>
          </p:cNvSpPr>
          <p:nvPr>
            <p:ph type="title"/>
          </p:nvPr>
        </p:nvSpPr>
        <p:spPr>
          <a:xfrm>
            <a:off x="0" y="228600"/>
            <a:ext cx="10210800" cy="914400"/>
          </a:xfrm>
        </p:spPr>
        <p:txBody>
          <a:bodyPr/>
          <a:lstStyle/>
          <a:p>
            <a:r>
              <a:rPr lang="en-US" altLang="zh-CN" sz="2800" b="1">
                <a:ea typeface="宋体" panose="02010600030101010101" pitchFamily="2" charset="-122"/>
              </a:rPr>
              <a:t>6.7 </a:t>
            </a:r>
            <a:r>
              <a:rPr lang="zh-CN" altLang="en-US" sz="2800" b="1">
                <a:ea typeface="宋体" panose="02010600030101010101" pitchFamily="2" charset="-122"/>
              </a:rPr>
              <a:t>应变量也是虚拟变量的情形：</a:t>
            </a:r>
            <a:br>
              <a:rPr lang="zh-CN" altLang="en-US" sz="2800" b="1">
                <a:ea typeface="宋体" panose="02010600030101010101" pitchFamily="2" charset="-122"/>
              </a:rPr>
            </a:br>
            <a:r>
              <a:rPr lang="zh-CN" altLang="en-US" sz="2800" b="1">
                <a:ea typeface="宋体" panose="02010600030101010101" pitchFamily="2" charset="-122"/>
              </a:rPr>
              <a:t>线性概率模型（</a:t>
            </a:r>
            <a:r>
              <a:rPr lang="en-US" altLang="zh-CN" sz="2800" b="1">
                <a:ea typeface="宋体" panose="02010600030101010101" pitchFamily="2" charset="-122"/>
              </a:rPr>
              <a:t>LMP</a:t>
            </a:r>
            <a:r>
              <a:rPr lang="zh-CN" altLang="en-US" sz="2800" b="1">
                <a:ea typeface="宋体" panose="02010600030101010101" pitchFamily="2" charset="-122"/>
              </a:rPr>
              <a:t>）</a:t>
            </a:r>
            <a:br>
              <a:rPr lang="zh-CN" altLang="en-US" sz="3200" b="1">
                <a:ea typeface="宋体" panose="02010600030101010101" pitchFamily="2" charset="-122"/>
              </a:rPr>
            </a:br>
            <a:endParaRPr lang="en-US" altLang="zh-CN" sz="3200" b="1">
              <a:ea typeface="宋体" panose="02010600030101010101" pitchFamily="2" charset="-122"/>
            </a:endParaRPr>
          </a:p>
        </p:txBody>
      </p:sp>
      <p:pic>
        <p:nvPicPr>
          <p:cNvPr id="41989" name="Picture 5">
            <a:extLst>
              <a:ext uri="{FF2B5EF4-FFF2-40B4-BE49-F238E27FC236}">
                <a16:creationId xmlns:a16="http://schemas.microsoft.com/office/drawing/2014/main" id="{4627CF40-5EA8-466C-F8F1-035002E9C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1301750"/>
            <a:ext cx="5943600" cy="45132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9C488E7-5274-ACC8-2BB0-CC45657DB776}"/>
              </a:ext>
            </a:extLst>
          </p:cNvPr>
          <p:cNvSpPr>
            <a:spLocks noGrp="1" noChangeArrowheads="1"/>
          </p:cNvSpPr>
          <p:nvPr>
            <p:ph type="title"/>
          </p:nvPr>
        </p:nvSpPr>
        <p:spPr/>
        <p:txBody>
          <a:bodyPr/>
          <a:lstStyle/>
          <a:p>
            <a:r>
              <a:rPr lang="en-US" altLang="zh-CN" sz="2800" b="1">
                <a:ea typeface="宋体" panose="02010600030101010101" pitchFamily="2" charset="-122"/>
              </a:rPr>
              <a:t>6.7 </a:t>
            </a:r>
            <a:r>
              <a:rPr lang="zh-CN" altLang="en-US" sz="2800" b="1">
                <a:ea typeface="宋体" panose="02010600030101010101" pitchFamily="2" charset="-122"/>
              </a:rPr>
              <a:t>应变量也是虚拟变量的情形：</a:t>
            </a:r>
            <a:br>
              <a:rPr lang="zh-CN" altLang="en-US" sz="2800" b="1">
                <a:ea typeface="宋体" panose="02010600030101010101" pitchFamily="2" charset="-122"/>
              </a:rPr>
            </a:br>
            <a:r>
              <a:rPr lang="zh-CN" altLang="en-US" sz="2800" b="1">
                <a:ea typeface="宋体" panose="02010600030101010101" pitchFamily="2" charset="-122"/>
              </a:rPr>
              <a:t>线性概率模型（</a:t>
            </a:r>
            <a:r>
              <a:rPr lang="en-US" altLang="zh-CN" sz="2800" b="1">
                <a:ea typeface="宋体" panose="02010600030101010101" pitchFamily="2" charset="-122"/>
              </a:rPr>
              <a:t>LMP</a:t>
            </a:r>
            <a:r>
              <a:rPr lang="zh-CN" altLang="en-US" sz="2800" b="1">
                <a:ea typeface="宋体" panose="02010600030101010101" pitchFamily="2" charset="-122"/>
              </a:rPr>
              <a:t>）</a:t>
            </a:r>
            <a:endParaRPr lang="en-US" altLang="zh-CN" sz="3200" b="1">
              <a:ea typeface="宋体" panose="02010600030101010101" pitchFamily="2" charset="-122"/>
            </a:endParaRPr>
          </a:p>
        </p:txBody>
      </p:sp>
      <p:pic>
        <p:nvPicPr>
          <p:cNvPr id="43015" name="Picture 7">
            <a:extLst>
              <a:ext uri="{FF2B5EF4-FFF2-40B4-BE49-F238E27FC236}">
                <a16:creationId xmlns:a16="http://schemas.microsoft.com/office/drawing/2014/main" id="{061FFFA5-EFAC-562D-73E4-D9E42FBD7C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7239000" cy="4657725"/>
          </a:xfrm>
          <a:prstGeom prst="rect">
            <a:avLst/>
          </a:prstGeom>
          <a:noFill/>
          <a:extLst>
            <a:ext uri="{909E8E84-426E-40DD-AFC4-6F175D3DCCD1}">
              <a14:hiddenFill xmlns:a14="http://schemas.microsoft.com/office/drawing/2010/main">
                <a:solidFill>
                  <a:srgbClr val="FFFFFF"/>
                </a:solidFill>
              </a14:hiddenFill>
            </a:ext>
          </a:extLst>
        </p:spPr>
      </p:pic>
      <p:sp>
        <p:nvSpPr>
          <p:cNvPr id="43016" name="Rectangle 8">
            <a:extLst>
              <a:ext uri="{FF2B5EF4-FFF2-40B4-BE49-F238E27FC236}">
                <a16:creationId xmlns:a16="http://schemas.microsoft.com/office/drawing/2014/main" id="{57581362-6AAC-30DE-15CA-0EB60524504D}"/>
              </a:ext>
            </a:extLst>
          </p:cNvPr>
          <p:cNvSpPr>
            <a:spLocks noChangeArrowheads="1"/>
          </p:cNvSpPr>
          <p:nvPr/>
        </p:nvSpPr>
        <p:spPr bwMode="auto">
          <a:xfrm>
            <a:off x="0" y="990600"/>
            <a:ext cx="3449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ea typeface="宋体" panose="02010600030101010101" pitchFamily="2" charset="-122"/>
              </a:rPr>
              <a:t>例</a:t>
            </a:r>
            <a:r>
              <a:rPr lang="en-US" altLang="zh-CN" b="1">
                <a:ea typeface="宋体" panose="02010600030101010101" pitchFamily="2" charset="-122"/>
              </a:rPr>
              <a:t>6.6 </a:t>
            </a:r>
            <a:r>
              <a:rPr lang="zh-CN" altLang="en-US" b="1">
                <a:ea typeface="宋体" panose="02010600030101010101" pitchFamily="2" charset="-122"/>
              </a:rPr>
              <a:t>借贷市场上的歧视</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7F8FA435-F84F-8C60-5F9A-B88D8331A3C0}"/>
              </a:ext>
            </a:extLst>
          </p:cNvPr>
          <p:cNvSpPr>
            <a:spLocks noGrp="1" noChangeArrowheads="1"/>
          </p:cNvSpPr>
          <p:nvPr>
            <p:ph type="subTitle" idx="1"/>
          </p:nvPr>
        </p:nvSpPr>
        <p:spPr>
          <a:xfrm>
            <a:off x="609600" y="3505200"/>
            <a:ext cx="8229600" cy="2362200"/>
          </a:xfrm>
          <a:noFill/>
        </p:spPr>
        <p:txBody>
          <a:bodyPr/>
          <a:lstStyle/>
          <a:p>
            <a:r>
              <a:rPr lang="zh-CN" altLang="en-US" sz="6000" b="1" i="0">
                <a:ea typeface="宋体" panose="02010600030101010101" pitchFamily="2" charset="-122"/>
              </a:rPr>
              <a:t>模型选择：标准与检验</a:t>
            </a:r>
            <a:r>
              <a:rPr lang="zh-CN" altLang="en-US">
                <a:ea typeface="宋体" panose="02010600030101010101" pitchFamily="2" charset="-122"/>
              </a:rPr>
              <a:t> </a:t>
            </a:r>
            <a:endParaRPr lang="en-US" altLang="zh-CN">
              <a:ea typeface="宋体" panose="02010600030101010101" pitchFamily="2" charset="-122"/>
            </a:endParaRPr>
          </a:p>
        </p:txBody>
      </p:sp>
      <p:sp>
        <p:nvSpPr>
          <p:cNvPr id="26626" name="Rectangle 2">
            <a:extLst>
              <a:ext uri="{FF2B5EF4-FFF2-40B4-BE49-F238E27FC236}">
                <a16:creationId xmlns:a16="http://schemas.microsoft.com/office/drawing/2014/main" id="{168E52DB-DC12-B467-D1D1-E14DFE168A65}"/>
              </a:ext>
            </a:extLst>
          </p:cNvPr>
          <p:cNvSpPr>
            <a:spLocks noGrp="1" noChangeArrowheads="1"/>
          </p:cNvSpPr>
          <p:nvPr>
            <p:ph type="ctrTitle"/>
          </p:nvPr>
        </p:nvSpPr>
        <p:spPr>
          <a:xfrm>
            <a:off x="0" y="1828800"/>
            <a:ext cx="9144000" cy="1047750"/>
          </a:xfrm>
          <a:noFill/>
        </p:spPr>
        <p:txBody>
          <a:bodyPr/>
          <a:lstStyle/>
          <a:p>
            <a:r>
              <a:rPr lang="zh-CN" altLang="en-US" sz="6000" b="1">
                <a:ea typeface="宋体" panose="02010600030101010101" pitchFamily="2" charset="-122"/>
              </a:rPr>
              <a:t>第</a:t>
            </a:r>
            <a:r>
              <a:rPr lang="en-US" altLang="zh-CN" sz="6000" b="1">
                <a:ea typeface="宋体" panose="02010600030101010101" pitchFamily="2" charset="-122"/>
              </a:rPr>
              <a:t>7</a:t>
            </a:r>
            <a:r>
              <a:rPr lang="zh-CN" altLang="en-US" sz="6000" b="1">
                <a:ea typeface="宋体" panose="02010600030101010101" pitchFamily="2" charset="-122"/>
              </a:rPr>
              <a:t>章</a:t>
            </a:r>
          </a:p>
        </p:txBody>
      </p:sp>
      <p:sp>
        <p:nvSpPr>
          <p:cNvPr id="26635" name="Line 11">
            <a:extLst>
              <a:ext uri="{FF2B5EF4-FFF2-40B4-BE49-F238E27FC236}">
                <a16:creationId xmlns:a16="http://schemas.microsoft.com/office/drawing/2014/main" id="{9F071220-7111-6114-BBB1-B5C41C389F31}"/>
              </a:ext>
            </a:extLst>
          </p:cNvPr>
          <p:cNvSpPr>
            <a:spLocks noChangeShapeType="1"/>
          </p:cNvSpPr>
          <p:nvPr/>
        </p:nvSpPr>
        <p:spPr bwMode="auto">
          <a:xfrm>
            <a:off x="0" y="4648200"/>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C7A41CF6-9B3C-569D-C794-7D823C7307FA}"/>
              </a:ext>
            </a:extLst>
          </p:cNvPr>
          <p:cNvSpPr>
            <a:spLocks noGrp="1" noChangeArrowheads="1"/>
          </p:cNvSpPr>
          <p:nvPr>
            <p:ph type="title"/>
          </p:nvPr>
        </p:nvSpPr>
        <p:spPr/>
        <p:txBody>
          <a:bodyPr/>
          <a:lstStyle/>
          <a:p>
            <a:r>
              <a:rPr lang="en-US" altLang="zh-CN" b="1">
                <a:ea typeface="宋体" panose="02010600030101010101" pitchFamily="2" charset="-122"/>
              </a:rPr>
              <a:t>7.1  “</a:t>
            </a:r>
            <a:r>
              <a:rPr lang="zh-CN" altLang="en-US" b="1">
                <a:ea typeface="宋体" panose="02010600030101010101" pitchFamily="2" charset="-122"/>
              </a:rPr>
              <a:t>好的”模型具有的性质</a:t>
            </a:r>
          </a:p>
        </p:txBody>
      </p:sp>
      <p:sp>
        <p:nvSpPr>
          <p:cNvPr id="40963" name="Rectangle 3">
            <a:extLst>
              <a:ext uri="{FF2B5EF4-FFF2-40B4-BE49-F238E27FC236}">
                <a16:creationId xmlns:a16="http://schemas.microsoft.com/office/drawing/2014/main" id="{0EDD053F-DFDA-954F-A7B3-5D24521555F4}"/>
              </a:ext>
            </a:extLst>
          </p:cNvPr>
          <p:cNvSpPr>
            <a:spLocks noGrp="1" noChangeArrowheads="1"/>
          </p:cNvSpPr>
          <p:nvPr>
            <p:ph type="body" idx="1"/>
          </p:nvPr>
        </p:nvSpPr>
        <p:spPr>
          <a:xfrm>
            <a:off x="381000" y="1371600"/>
            <a:ext cx="8382000" cy="4953000"/>
          </a:xfrm>
        </p:spPr>
        <p:txBody>
          <a:bodyPr/>
          <a:lstStyle/>
          <a:p>
            <a:pPr marL="609600" indent="-609600">
              <a:buFont typeface="Wingdings" pitchFamily="2" charset="2"/>
              <a:buNone/>
            </a:pPr>
            <a:r>
              <a:rPr lang="zh-CN" altLang="en-US" b="1">
                <a:ea typeface="宋体" panose="02010600030101010101" pitchFamily="2" charset="-122"/>
              </a:rPr>
              <a:t>经济计量学家哈维（</a:t>
            </a:r>
            <a:r>
              <a:rPr lang="en-US" altLang="zh-CN" b="1">
                <a:ea typeface="宋体" panose="02010600030101010101" pitchFamily="2" charset="-122"/>
              </a:rPr>
              <a:t>A.C.Harvey</a:t>
            </a:r>
            <a:r>
              <a:rPr lang="zh-CN" altLang="en-US" b="1">
                <a:ea typeface="宋体" panose="02010600030101010101" pitchFamily="2" charset="-122"/>
              </a:rPr>
              <a:t>）列出了模型判断的一些标准 </a:t>
            </a:r>
            <a:r>
              <a:rPr lang="en-US" altLang="zh-CN" b="1">
                <a:ea typeface="宋体" panose="02010600030101010101" pitchFamily="2" charset="-122"/>
              </a:rPr>
              <a:t>:</a:t>
            </a:r>
          </a:p>
          <a:p>
            <a:pPr marL="609600" indent="-609600"/>
            <a:r>
              <a:rPr lang="zh-CN" altLang="en-US" b="1">
                <a:ea typeface="宋体" panose="02010600030101010101" pitchFamily="2" charset="-122"/>
              </a:rPr>
              <a:t>简约性（</a:t>
            </a:r>
            <a:r>
              <a:rPr lang="en-US" altLang="zh-CN" b="1">
                <a:ea typeface="宋体" panose="02010600030101010101" pitchFamily="2" charset="-122"/>
              </a:rPr>
              <a:t>parsimony</a:t>
            </a:r>
            <a:r>
              <a:rPr lang="zh-CN" altLang="en-US" b="1">
                <a:ea typeface="宋体" panose="02010600030101010101" pitchFamily="2" charset="-122"/>
              </a:rPr>
              <a:t>）。</a:t>
            </a:r>
          </a:p>
          <a:p>
            <a:pPr marL="609600" indent="-609600"/>
            <a:r>
              <a:rPr lang="zh-CN" altLang="en-US" b="1">
                <a:ea typeface="宋体" panose="02010600030101010101" pitchFamily="2" charset="-122"/>
              </a:rPr>
              <a:t>可识别性（</a:t>
            </a:r>
            <a:r>
              <a:rPr lang="en-US" altLang="zh-CN" b="1">
                <a:ea typeface="宋体" panose="02010600030101010101" pitchFamily="2" charset="-122"/>
              </a:rPr>
              <a:t>identifiability</a:t>
            </a:r>
            <a:r>
              <a:rPr lang="zh-CN" altLang="en-US" b="1">
                <a:ea typeface="宋体" panose="02010600030101010101" pitchFamily="2" charset="-122"/>
              </a:rPr>
              <a:t>）。</a:t>
            </a:r>
          </a:p>
          <a:p>
            <a:pPr marL="609600" indent="-609600"/>
            <a:r>
              <a:rPr lang="zh-CN" altLang="en-US" b="1">
                <a:ea typeface="宋体" panose="02010600030101010101" pitchFamily="2" charset="-122"/>
              </a:rPr>
              <a:t>拟合优度（</a:t>
            </a:r>
            <a:r>
              <a:rPr lang="en-US" altLang="zh-CN" b="1">
                <a:ea typeface="宋体" panose="02010600030101010101" pitchFamily="2" charset="-122"/>
              </a:rPr>
              <a:t>goodness of fit</a:t>
            </a:r>
            <a:r>
              <a:rPr lang="zh-CN" altLang="en-US" b="1">
                <a:ea typeface="宋体" panose="02010600030101010101" pitchFamily="2" charset="-122"/>
              </a:rPr>
              <a:t>）。</a:t>
            </a:r>
          </a:p>
          <a:p>
            <a:pPr marL="609600" indent="-609600"/>
            <a:r>
              <a:rPr lang="zh-CN" altLang="en-US" b="1">
                <a:ea typeface="宋体" panose="02010600030101010101" pitchFamily="2" charset="-122"/>
              </a:rPr>
              <a:t>理论一致性（</a:t>
            </a:r>
            <a:r>
              <a:rPr lang="en-US" altLang="zh-CN" b="1">
                <a:ea typeface="宋体" panose="02010600030101010101" pitchFamily="2" charset="-122"/>
              </a:rPr>
              <a:t>theoretical consistency</a:t>
            </a:r>
            <a:r>
              <a:rPr lang="zh-CN" altLang="en-US" b="1">
                <a:ea typeface="宋体" panose="02010600030101010101" pitchFamily="2" charset="-122"/>
              </a:rPr>
              <a:t>）。预测能力（</a:t>
            </a:r>
            <a:r>
              <a:rPr lang="en-US" altLang="zh-CN" b="1">
                <a:ea typeface="宋体" panose="02010600030101010101" pitchFamily="2" charset="-122"/>
              </a:rPr>
              <a:t>predictive power</a:t>
            </a:r>
            <a:r>
              <a:rPr lang="zh-CN" altLang="en-US" b="1">
                <a:ea typeface="宋体" panose="02010600030101010101" pitchFamily="2" charset="-122"/>
              </a:rPr>
              <a:t>）。</a:t>
            </a:r>
            <a:r>
              <a:rPr lang="zh-CN" altLang="en-US">
                <a:ea typeface="宋体" panose="02010600030101010101" pitchFamily="2" charset="-122"/>
              </a:rPr>
              <a:t> </a:t>
            </a:r>
            <a:br>
              <a:rPr lang="zh-CN" altLang="en-US">
                <a:ea typeface="宋体" panose="02010600030101010101" pitchFamily="2" charset="-122"/>
              </a:rPr>
            </a:br>
            <a:endParaRPr lang="zh-CN" altLang="en-US">
              <a:ea typeface="宋体" panose="02010600030101010101" pitchFamily="2"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7A9ED80-7855-FEE0-AC37-0594544CC332}"/>
              </a:ext>
            </a:extLst>
          </p:cNvPr>
          <p:cNvSpPr>
            <a:spLocks noGrp="1" noChangeArrowheads="1"/>
          </p:cNvSpPr>
          <p:nvPr>
            <p:ph type="title"/>
          </p:nvPr>
        </p:nvSpPr>
        <p:spPr/>
        <p:txBody>
          <a:bodyPr/>
          <a:lstStyle/>
          <a:p>
            <a:r>
              <a:rPr lang="en-US" altLang="zh-CN" b="1">
                <a:ea typeface="宋体" panose="02010600030101010101" pitchFamily="2" charset="-122"/>
              </a:rPr>
              <a:t>7.2  </a:t>
            </a:r>
            <a:r>
              <a:rPr lang="zh-CN" altLang="en-US" b="1">
                <a:ea typeface="宋体" panose="02010600030101010101" pitchFamily="2" charset="-122"/>
              </a:rPr>
              <a:t>设定误差的类型</a:t>
            </a:r>
            <a:endParaRPr lang="en-US" altLang="zh-CN" b="1">
              <a:ea typeface="宋体" panose="02010600030101010101" pitchFamily="2" charset="-122"/>
            </a:endParaRPr>
          </a:p>
        </p:txBody>
      </p:sp>
      <p:sp>
        <p:nvSpPr>
          <p:cNvPr id="28678" name="Text Box 6">
            <a:extLst>
              <a:ext uri="{FF2B5EF4-FFF2-40B4-BE49-F238E27FC236}">
                <a16:creationId xmlns:a16="http://schemas.microsoft.com/office/drawing/2014/main" id="{5EFCFC1A-C30C-4FD5-8DA7-39AB62CA5DE7}"/>
              </a:ext>
            </a:extLst>
          </p:cNvPr>
          <p:cNvSpPr txBox="1">
            <a:spLocks noChangeArrowheads="1"/>
          </p:cNvSpPr>
          <p:nvPr/>
        </p:nvSpPr>
        <p:spPr bwMode="auto">
          <a:xfrm>
            <a:off x="3487738" y="6057900"/>
            <a:ext cx="228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ea typeface="宋体" panose="02010600030101010101" pitchFamily="2" charset="-122"/>
              </a:rPr>
              <a:t>Venn diagram.</a:t>
            </a:r>
          </a:p>
        </p:txBody>
      </p:sp>
      <p:sp>
        <p:nvSpPr>
          <p:cNvPr id="28679" name="Rectangle 7">
            <a:extLst>
              <a:ext uri="{FF2B5EF4-FFF2-40B4-BE49-F238E27FC236}">
                <a16:creationId xmlns:a16="http://schemas.microsoft.com/office/drawing/2014/main" id="{2B739B0E-173C-8AAC-47F6-50FAFFEEC8BE}"/>
              </a:ext>
            </a:extLst>
          </p:cNvPr>
          <p:cNvSpPr>
            <a:spLocks noGrp="1" noChangeArrowheads="1"/>
          </p:cNvSpPr>
          <p:nvPr>
            <p:ph type="body" idx="1"/>
          </p:nvPr>
        </p:nvSpPr>
        <p:spPr/>
        <p:txBody>
          <a:bodyPr/>
          <a:lstStyle/>
          <a:p>
            <a:pPr>
              <a:buFont typeface="Wingdings" pitchFamily="2" charset="2"/>
              <a:buNone/>
            </a:pPr>
            <a:r>
              <a:rPr lang="zh-CN" altLang="en-US">
                <a:ea typeface="宋体" panose="02010600030101010101" pitchFamily="2" charset="-122"/>
              </a:rPr>
              <a:t>主要介绍一些实践中经常遇到的设定误差：</a:t>
            </a:r>
          </a:p>
          <a:p>
            <a:r>
              <a:rPr lang="zh-CN" altLang="en-US">
                <a:ea typeface="宋体" panose="02010600030101010101" pitchFamily="2" charset="-122"/>
              </a:rPr>
              <a:t>遗漏相关变量</a:t>
            </a:r>
          </a:p>
          <a:p>
            <a:r>
              <a:rPr lang="zh-CN" altLang="en-US">
                <a:ea typeface="宋体" panose="02010600030101010101" pitchFamily="2" charset="-122"/>
              </a:rPr>
              <a:t>包括不必要变量</a:t>
            </a:r>
          </a:p>
          <a:p>
            <a:r>
              <a:rPr lang="zh-CN" altLang="en-US">
                <a:ea typeface="宋体" panose="02010600030101010101" pitchFamily="2" charset="-122"/>
              </a:rPr>
              <a:t>采用了错误的函数形式</a:t>
            </a:r>
          </a:p>
          <a:p>
            <a:r>
              <a:rPr lang="zh-CN" altLang="en-US">
                <a:ea typeface="宋体" panose="02010600030101010101" pitchFamily="2" charset="-122"/>
              </a:rPr>
              <a:t>度量误差</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859890A-2BC8-F6F2-DADD-2795ED978147}"/>
              </a:ext>
            </a:extLst>
          </p:cNvPr>
          <p:cNvSpPr>
            <a:spLocks noGrp="1" noChangeArrowheads="1"/>
          </p:cNvSpPr>
          <p:nvPr>
            <p:ph type="title"/>
          </p:nvPr>
        </p:nvSpPr>
        <p:spPr/>
        <p:txBody>
          <a:bodyPr/>
          <a:lstStyle/>
          <a:p>
            <a:r>
              <a:rPr lang="en-US" altLang="zh-CN" b="1">
                <a:ea typeface="宋体" panose="02010600030101010101" pitchFamily="2" charset="-122"/>
              </a:rPr>
              <a:t>7.3  </a:t>
            </a:r>
            <a:r>
              <a:rPr lang="zh-CN" altLang="en-US" b="1">
                <a:ea typeface="宋体" panose="02010600030101010101" pitchFamily="2" charset="-122"/>
              </a:rPr>
              <a:t>遗漏相关变量：“过低拟合”模型</a:t>
            </a:r>
          </a:p>
        </p:txBody>
      </p:sp>
      <p:sp>
        <p:nvSpPr>
          <p:cNvPr id="41990" name="Rectangle 6">
            <a:extLst>
              <a:ext uri="{FF2B5EF4-FFF2-40B4-BE49-F238E27FC236}">
                <a16:creationId xmlns:a16="http://schemas.microsoft.com/office/drawing/2014/main" id="{5D5E6F1F-66D4-B5E9-1C89-78A1182224CC}"/>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1989" name="Object 5">
            <a:extLst>
              <a:ext uri="{FF2B5EF4-FFF2-40B4-BE49-F238E27FC236}">
                <a16:creationId xmlns:a16="http://schemas.microsoft.com/office/drawing/2014/main" id="{A1A0190B-3778-AA2E-5EAC-CE04D6BCB966}"/>
              </a:ext>
            </a:extLst>
          </p:cNvPr>
          <p:cNvGraphicFramePr>
            <a:graphicFrameLocks noChangeAspect="1"/>
          </p:cNvGraphicFramePr>
          <p:nvPr/>
        </p:nvGraphicFramePr>
        <p:xfrm>
          <a:off x="1371600" y="1893888"/>
          <a:ext cx="6019800" cy="773112"/>
        </p:xfrm>
        <a:graphic>
          <a:graphicData uri="http://schemas.openxmlformats.org/presentationml/2006/ole">
            <mc:AlternateContent xmlns:mc="http://schemas.openxmlformats.org/markup-compatibility/2006">
              <mc:Choice xmlns:v="urn:schemas-microsoft-com:vml" Requires="v">
                <p:oleObj name="公式" r:id="rId2" imgW="40957500" imgH="5270500" progId="Equation.3">
                  <p:embed/>
                </p:oleObj>
              </mc:Choice>
              <mc:Fallback>
                <p:oleObj name="公式" r:id="rId2" imgW="40957500" imgH="5270500" progId="Equation.3">
                  <p:embed/>
                  <p:pic>
                    <p:nvPicPr>
                      <p:cNvPr id="41989" name="Object 5">
                        <a:extLst>
                          <a:ext uri="{FF2B5EF4-FFF2-40B4-BE49-F238E27FC236}">
                            <a16:creationId xmlns:a16="http://schemas.microsoft.com/office/drawing/2014/main" id="{A1A0190B-3778-AA2E-5EAC-CE04D6BCB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893888"/>
                        <a:ext cx="6019800" cy="773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2" name="Rectangle 8">
            <a:extLst>
              <a:ext uri="{FF2B5EF4-FFF2-40B4-BE49-F238E27FC236}">
                <a16:creationId xmlns:a16="http://schemas.microsoft.com/office/drawing/2014/main" id="{A39B0BE7-9973-C404-2590-55E732E60B17}"/>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1991" name="Object 7">
            <a:extLst>
              <a:ext uri="{FF2B5EF4-FFF2-40B4-BE49-F238E27FC236}">
                <a16:creationId xmlns:a16="http://schemas.microsoft.com/office/drawing/2014/main" id="{9453812C-2B8D-660D-ED68-F07873FCFA16}"/>
              </a:ext>
            </a:extLst>
          </p:cNvPr>
          <p:cNvGraphicFramePr>
            <a:graphicFrameLocks noChangeAspect="1"/>
          </p:cNvGraphicFramePr>
          <p:nvPr/>
        </p:nvGraphicFramePr>
        <p:xfrm>
          <a:off x="1371600" y="2819400"/>
          <a:ext cx="3962400" cy="749300"/>
        </p:xfrm>
        <a:graphic>
          <a:graphicData uri="http://schemas.openxmlformats.org/presentationml/2006/ole">
            <mc:AlternateContent xmlns:mc="http://schemas.openxmlformats.org/markup-compatibility/2006">
              <mc:Choice xmlns:v="urn:schemas-microsoft-com:vml" Requires="v">
                <p:oleObj name="公式" r:id="rId4" imgW="27800300" imgH="5270500" progId="Equation.3">
                  <p:embed/>
                </p:oleObj>
              </mc:Choice>
              <mc:Fallback>
                <p:oleObj name="公式" r:id="rId4" imgW="27800300" imgH="5270500" progId="Equation.3">
                  <p:embed/>
                  <p:pic>
                    <p:nvPicPr>
                      <p:cNvPr id="41991" name="Object 7">
                        <a:extLst>
                          <a:ext uri="{FF2B5EF4-FFF2-40B4-BE49-F238E27FC236}">
                            <a16:creationId xmlns:a16="http://schemas.microsoft.com/office/drawing/2014/main" id="{9453812C-2B8D-660D-ED68-F07873FCFA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819400"/>
                        <a:ext cx="3962400"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3" name="Rectangle 9">
            <a:extLst>
              <a:ext uri="{FF2B5EF4-FFF2-40B4-BE49-F238E27FC236}">
                <a16:creationId xmlns:a16="http://schemas.microsoft.com/office/drawing/2014/main" id="{803E057E-3AE0-31B5-E56D-1E12C10460E0}"/>
              </a:ext>
            </a:extLst>
          </p:cNvPr>
          <p:cNvSpPr>
            <a:spLocks noChangeArrowheads="1"/>
          </p:cNvSpPr>
          <p:nvPr/>
        </p:nvSpPr>
        <p:spPr bwMode="auto">
          <a:xfrm>
            <a:off x="304800" y="1082675"/>
            <a:ext cx="7572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ea typeface="宋体" panose="02010600030101010101" pitchFamily="2" charset="-122"/>
              </a:rPr>
              <a:t>遗漏变量偏差</a:t>
            </a:r>
            <a:r>
              <a:rPr lang="zh-CN" altLang="en-US" sz="3200">
                <a:ea typeface="宋体" panose="02010600030101010101" pitchFamily="2" charset="-122"/>
              </a:rPr>
              <a:t>（</a:t>
            </a:r>
            <a:r>
              <a:rPr lang="en-US" altLang="zh-CN" sz="3200">
                <a:ea typeface="宋体" panose="02010600030101010101" pitchFamily="2" charset="-122"/>
              </a:rPr>
              <a:t>omitted variable bias</a:t>
            </a:r>
            <a:r>
              <a:rPr lang="zh-CN" altLang="en-US" sz="3200">
                <a:ea typeface="宋体" panose="02010600030101010101" pitchFamily="2" charset="-122"/>
              </a:rPr>
              <a: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F5742A4-5A1E-9813-64A6-C48A49E3EB17}"/>
              </a:ext>
            </a:extLst>
          </p:cNvPr>
          <p:cNvSpPr>
            <a:spLocks noGrp="1" noChangeArrowheads="1"/>
          </p:cNvSpPr>
          <p:nvPr>
            <p:ph type="title"/>
          </p:nvPr>
        </p:nvSpPr>
        <p:spPr/>
        <p:txBody>
          <a:bodyPr/>
          <a:lstStyle/>
          <a:p>
            <a:r>
              <a:rPr lang="en-US" altLang="zh-CN" b="1">
                <a:ea typeface="宋体" panose="02010600030101010101" pitchFamily="2" charset="-122"/>
              </a:rPr>
              <a:t>7.3  </a:t>
            </a:r>
            <a:r>
              <a:rPr lang="zh-CN" altLang="en-US" b="1">
                <a:ea typeface="宋体" panose="02010600030101010101" pitchFamily="2" charset="-122"/>
              </a:rPr>
              <a:t>遗漏相关变量：“过低拟合”模型</a:t>
            </a:r>
            <a:endParaRPr lang="en-US" altLang="zh-CN" b="1">
              <a:ea typeface="宋体" panose="02010600030101010101" pitchFamily="2" charset="-122"/>
            </a:endParaRPr>
          </a:p>
        </p:txBody>
      </p:sp>
      <p:pic>
        <p:nvPicPr>
          <p:cNvPr id="27655" name="Picture 7">
            <a:extLst>
              <a:ext uri="{FF2B5EF4-FFF2-40B4-BE49-F238E27FC236}">
                <a16:creationId xmlns:a16="http://schemas.microsoft.com/office/drawing/2014/main" id="{89E953FF-691D-1F3D-147D-ED268E387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14400"/>
            <a:ext cx="7696200" cy="571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76C25A5-6B87-8944-C091-4F8B5D70425A}"/>
              </a:ext>
            </a:extLst>
          </p:cNvPr>
          <p:cNvSpPr>
            <a:spLocks noGrp="1" noChangeArrowheads="1"/>
          </p:cNvSpPr>
          <p:nvPr>
            <p:ph type="title"/>
          </p:nvPr>
        </p:nvSpPr>
        <p:spPr/>
        <p:txBody>
          <a:bodyPr/>
          <a:lstStyle/>
          <a:p>
            <a:r>
              <a:rPr lang="en-US" altLang="zh-CN" b="1">
                <a:ea typeface="宋体" panose="02010600030101010101" pitchFamily="2" charset="-122"/>
              </a:rPr>
              <a:t>7.4  </a:t>
            </a:r>
            <a:r>
              <a:rPr lang="zh-CN" altLang="en-US" b="1">
                <a:ea typeface="宋体" panose="02010600030101010101" pitchFamily="2" charset="-122"/>
              </a:rPr>
              <a:t>包括不相关变量：“过度拟合”模型</a:t>
            </a:r>
            <a:endParaRPr lang="en-US" altLang="zh-CN" b="1">
              <a:ea typeface="宋体" panose="02010600030101010101" pitchFamily="2" charset="-122"/>
            </a:endParaRPr>
          </a:p>
        </p:txBody>
      </p:sp>
      <p:pic>
        <p:nvPicPr>
          <p:cNvPr id="30727" name="Picture 1031">
            <a:extLst>
              <a:ext uri="{FF2B5EF4-FFF2-40B4-BE49-F238E27FC236}">
                <a16:creationId xmlns:a16="http://schemas.microsoft.com/office/drawing/2014/main" id="{E6904674-83CB-0390-A749-EDCEB009A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95400"/>
            <a:ext cx="36576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1032">
            <a:extLst>
              <a:ext uri="{FF2B5EF4-FFF2-40B4-BE49-F238E27FC236}">
                <a16:creationId xmlns:a16="http://schemas.microsoft.com/office/drawing/2014/main" id="{9238BB6B-3762-D470-DE06-D19257F9E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981200"/>
            <a:ext cx="50292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Rectangle 1033">
            <a:extLst>
              <a:ext uri="{FF2B5EF4-FFF2-40B4-BE49-F238E27FC236}">
                <a16:creationId xmlns:a16="http://schemas.microsoft.com/office/drawing/2014/main" id="{4A4829BC-4D7C-09DB-38AB-1B92B4313CEF}"/>
              </a:ext>
            </a:extLst>
          </p:cNvPr>
          <p:cNvSpPr>
            <a:spLocks noChangeArrowheads="1"/>
          </p:cNvSpPr>
          <p:nvPr/>
        </p:nvSpPr>
        <p:spPr bwMode="auto">
          <a:xfrm>
            <a:off x="381000" y="2667000"/>
            <a:ext cx="8382000"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a:ea typeface="宋体" panose="02010600030101010101" pitchFamily="2" charset="-122"/>
              </a:rPr>
              <a:t>回归模型的估计后果如下： </a:t>
            </a:r>
          </a:p>
          <a:p>
            <a:endParaRPr lang="zh-CN" altLang="en-US" sz="2800">
              <a:ea typeface="宋体" panose="02010600030101010101" pitchFamily="2" charset="-122"/>
            </a:endParaRPr>
          </a:p>
          <a:p>
            <a:r>
              <a:rPr lang="en-US" altLang="zh-CN">
                <a:ea typeface="宋体" panose="02010600030101010101" pitchFamily="2" charset="-122"/>
              </a:rPr>
              <a:t>1.“</a:t>
            </a:r>
            <a:r>
              <a:rPr lang="zh-CN" altLang="en-US">
                <a:ea typeface="宋体" panose="02010600030101010101" pitchFamily="2" charset="-122"/>
              </a:rPr>
              <a:t>不正确”模型的</a:t>
            </a:r>
            <a:r>
              <a:rPr lang="en-US" altLang="zh-CN">
                <a:ea typeface="宋体" panose="02010600030101010101" pitchFamily="2" charset="-122"/>
              </a:rPr>
              <a:t>OLS</a:t>
            </a:r>
            <a:r>
              <a:rPr lang="zh-CN" altLang="en-US">
                <a:ea typeface="宋体" panose="02010600030101010101" pitchFamily="2" charset="-122"/>
              </a:rPr>
              <a:t>估计量是无偏的（也是一致的）。</a:t>
            </a:r>
          </a:p>
          <a:p>
            <a:r>
              <a:rPr lang="en-US" altLang="zh-CN">
                <a:ea typeface="宋体" panose="02010600030101010101" pitchFamily="2" charset="-122"/>
              </a:rPr>
              <a:t>2.</a:t>
            </a:r>
            <a:r>
              <a:rPr lang="zh-CN" altLang="en-US">
                <a:ea typeface="宋体" panose="02010600030101010101" pitchFamily="2" charset="-122"/>
              </a:rPr>
              <a:t>从回归方程（</a:t>
            </a:r>
            <a:r>
              <a:rPr lang="en-US" altLang="zh-CN">
                <a:ea typeface="宋体" panose="02010600030101010101" pitchFamily="2" charset="-122"/>
              </a:rPr>
              <a:t>7.10</a:t>
            </a:r>
            <a:r>
              <a:rPr lang="zh-CN" altLang="en-US">
                <a:ea typeface="宋体" panose="02010600030101010101" pitchFamily="2" charset="-122"/>
              </a:rPr>
              <a:t>）中得到的      的估计量是正确的。  </a:t>
            </a:r>
          </a:p>
          <a:p>
            <a:r>
              <a:rPr lang="en-US" altLang="zh-CN">
                <a:ea typeface="宋体" panose="02010600030101010101" pitchFamily="2" charset="-122"/>
              </a:rPr>
              <a:t>3.</a:t>
            </a:r>
            <a:r>
              <a:rPr lang="zh-CN" altLang="en-US">
                <a:ea typeface="宋体" panose="02010600030101010101" pitchFamily="2" charset="-122"/>
              </a:rPr>
              <a:t>建立在</a:t>
            </a:r>
            <a:r>
              <a:rPr lang="en-US" altLang="zh-CN">
                <a:ea typeface="宋体" panose="02010600030101010101" pitchFamily="2" charset="-122"/>
              </a:rPr>
              <a:t>t</a:t>
            </a:r>
            <a:r>
              <a:rPr lang="zh-CN" altLang="en-US">
                <a:ea typeface="宋体" panose="02010600030101010101" pitchFamily="2" charset="-122"/>
              </a:rPr>
              <a:t>检验和</a:t>
            </a:r>
            <a:r>
              <a:rPr lang="en-US" altLang="zh-CN">
                <a:ea typeface="宋体" panose="02010600030101010101" pitchFamily="2" charset="-122"/>
              </a:rPr>
              <a:t>F</a:t>
            </a:r>
            <a:r>
              <a:rPr lang="zh-CN" altLang="en-US">
                <a:ea typeface="宋体" panose="02010600030101010101" pitchFamily="2" charset="-122"/>
              </a:rPr>
              <a:t>检验基础上的标准的置信区间和假设检验仍然是有效的。</a:t>
            </a:r>
          </a:p>
          <a:p>
            <a:r>
              <a:rPr lang="en-US" altLang="zh-CN">
                <a:ea typeface="宋体" panose="02010600030101010101" pitchFamily="2" charset="-122"/>
              </a:rPr>
              <a:t>4.</a:t>
            </a:r>
            <a:r>
              <a:rPr lang="zh-CN" altLang="en-US">
                <a:ea typeface="宋体" panose="02010600030101010101" pitchFamily="2" charset="-122"/>
              </a:rPr>
              <a:t>从回归方程（</a:t>
            </a:r>
            <a:r>
              <a:rPr lang="en-US" altLang="zh-CN">
                <a:ea typeface="宋体" panose="02010600030101010101" pitchFamily="2" charset="-122"/>
              </a:rPr>
              <a:t>7.10</a:t>
            </a:r>
            <a:r>
              <a:rPr lang="zh-CN" altLang="en-US">
                <a:ea typeface="宋体" panose="02010600030101010101" pitchFamily="2" charset="-122"/>
              </a:rPr>
              <a:t>）中估计的    却是无效的</a:t>
            </a:r>
            <a:r>
              <a:rPr lang="en-US" altLang="zh-CN">
                <a:ea typeface="宋体" panose="02010600030101010101" pitchFamily="2" charset="-122"/>
              </a:rPr>
              <a:t>——</a:t>
            </a:r>
            <a:r>
              <a:rPr lang="zh-CN" altLang="en-US">
                <a:ea typeface="宋体" panose="02010600030101010101" pitchFamily="2" charset="-122"/>
              </a:rPr>
              <a:t>其方差比从真实模型（</a:t>
            </a:r>
            <a:r>
              <a:rPr lang="en-US" altLang="zh-CN">
                <a:ea typeface="宋体" panose="02010600030101010101" pitchFamily="2" charset="-122"/>
              </a:rPr>
              <a:t>7.9</a:t>
            </a:r>
            <a:r>
              <a:rPr lang="zh-CN" altLang="en-US">
                <a:ea typeface="宋体" panose="02010600030101010101" pitchFamily="2" charset="-122"/>
              </a:rPr>
              <a:t>）中估计的的方差大。 </a:t>
            </a:r>
            <a:endParaRPr lang="en-US" altLang="zh-CN">
              <a:ea typeface="宋体" panose="02010600030101010101" pitchFamily="2" charset="-122"/>
            </a:endParaRPr>
          </a:p>
        </p:txBody>
      </p:sp>
      <p:pic>
        <p:nvPicPr>
          <p:cNvPr id="30731" name="Picture 1035">
            <a:extLst>
              <a:ext uri="{FF2B5EF4-FFF2-40B4-BE49-F238E27FC236}">
                <a16:creationId xmlns:a16="http://schemas.microsoft.com/office/drawing/2014/main" id="{DD4A67D7-1D08-EC2B-467F-C5803467B8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856038"/>
            <a:ext cx="533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2" name="Picture 1036">
            <a:extLst>
              <a:ext uri="{FF2B5EF4-FFF2-40B4-BE49-F238E27FC236}">
                <a16:creationId xmlns:a16="http://schemas.microsoft.com/office/drawing/2014/main" id="{CC262220-0E4F-656D-0727-09379AD241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5038725"/>
            <a:ext cx="25558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8B91B23-6A98-1D5A-B9A6-293DB7060961}"/>
              </a:ext>
            </a:extLst>
          </p:cNvPr>
          <p:cNvSpPr>
            <a:spLocks noGrp="1" noChangeArrowheads="1"/>
          </p:cNvSpPr>
          <p:nvPr>
            <p:ph type="title"/>
          </p:nvPr>
        </p:nvSpPr>
        <p:spPr/>
        <p:txBody>
          <a:bodyPr/>
          <a:lstStyle/>
          <a:p>
            <a:r>
              <a:rPr lang="zh-CN" altLang="en-US" b="1">
                <a:solidFill>
                  <a:schemeClr val="tx1"/>
                </a:solidFill>
                <a:ea typeface="宋体" panose="02010600030101010101" pitchFamily="2" charset="-122"/>
              </a:rPr>
              <a:t>图</a:t>
            </a:r>
            <a:r>
              <a:rPr lang="en-US" altLang="zh-CN" b="1">
                <a:solidFill>
                  <a:schemeClr val="tx1"/>
                </a:solidFill>
                <a:ea typeface="宋体" panose="02010600030101010101" pitchFamily="2" charset="-122"/>
              </a:rPr>
              <a:t>2-1 </a:t>
            </a:r>
            <a:r>
              <a:rPr lang="zh-CN" altLang="en-US" b="1">
                <a:solidFill>
                  <a:schemeClr val="tx1"/>
                </a:solidFill>
                <a:ea typeface="宋体" panose="02010600030101010101" pitchFamily="2" charset="-122"/>
              </a:rPr>
              <a:t>家庭年收入与数学</a:t>
            </a:r>
            <a:r>
              <a:rPr lang="en-US" altLang="zh-CN" b="1">
                <a:solidFill>
                  <a:schemeClr val="tx1"/>
                </a:solidFill>
                <a:ea typeface="宋体" panose="02010600030101010101" pitchFamily="2" charset="-122"/>
              </a:rPr>
              <a:t>S.A.T</a:t>
            </a:r>
            <a:r>
              <a:rPr lang="zh-CN" altLang="en-US" b="1">
                <a:solidFill>
                  <a:schemeClr val="tx1"/>
                </a:solidFill>
                <a:ea typeface="宋体" panose="02010600030101010101" pitchFamily="2" charset="-122"/>
              </a:rPr>
              <a:t>分数</a:t>
            </a:r>
            <a:endParaRPr lang="en-US" altLang="zh-CN" b="1">
              <a:solidFill>
                <a:schemeClr val="tx1"/>
              </a:solidFill>
              <a:ea typeface="宋体" panose="02010600030101010101" pitchFamily="2" charset="-122"/>
            </a:endParaRPr>
          </a:p>
        </p:txBody>
      </p:sp>
      <p:sp>
        <p:nvSpPr>
          <p:cNvPr id="28678" name="Text Box 6">
            <a:extLst>
              <a:ext uri="{FF2B5EF4-FFF2-40B4-BE49-F238E27FC236}">
                <a16:creationId xmlns:a16="http://schemas.microsoft.com/office/drawing/2014/main" id="{F4B8D1F7-9D35-10F8-2B87-172611B531C1}"/>
              </a:ext>
            </a:extLst>
          </p:cNvPr>
          <p:cNvSpPr txBox="1">
            <a:spLocks noChangeArrowheads="1"/>
          </p:cNvSpPr>
          <p:nvPr/>
        </p:nvSpPr>
        <p:spPr bwMode="auto">
          <a:xfrm>
            <a:off x="3487738" y="6057900"/>
            <a:ext cx="228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ea typeface="宋体" panose="02010600030101010101" pitchFamily="2" charset="-122"/>
              </a:rPr>
              <a:t>Venn diagram.</a:t>
            </a:r>
          </a:p>
        </p:txBody>
      </p:sp>
      <p:pic>
        <p:nvPicPr>
          <p:cNvPr id="28680" name="Picture 8">
            <a:extLst>
              <a:ext uri="{FF2B5EF4-FFF2-40B4-BE49-F238E27FC236}">
                <a16:creationId xmlns:a16="http://schemas.microsoft.com/office/drawing/2014/main" id="{762D1E3F-039A-2DCE-223C-A4722809DF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7850188" cy="5343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26B3133-16AD-AFFB-1D55-B6A05ED7BBF6}"/>
              </a:ext>
            </a:extLst>
          </p:cNvPr>
          <p:cNvSpPr>
            <a:spLocks noGrp="1" noChangeArrowheads="1"/>
          </p:cNvSpPr>
          <p:nvPr>
            <p:ph type="title"/>
          </p:nvPr>
        </p:nvSpPr>
        <p:spPr/>
        <p:txBody>
          <a:bodyPr/>
          <a:lstStyle/>
          <a:p>
            <a:r>
              <a:rPr lang="en-US" altLang="zh-CN" b="1">
                <a:ea typeface="宋体" panose="02010600030101010101" pitchFamily="2" charset="-122"/>
              </a:rPr>
              <a:t>7.5  </a:t>
            </a:r>
            <a:r>
              <a:rPr lang="zh-CN" altLang="en-US" b="1">
                <a:ea typeface="宋体" panose="02010600030101010101" pitchFamily="2" charset="-122"/>
              </a:rPr>
              <a:t>不正确的函数形式</a:t>
            </a:r>
            <a:endParaRPr lang="en-US" altLang="zh-CN" b="1">
              <a:ea typeface="宋体" panose="02010600030101010101" pitchFamily="2" charset="-122"/>
            </a:endParaRPr>
          </a:p>
        </p:txBody>
      </p:sp>
      <p:pic>
        <p:nvPicPr>
          <p:cNvPr id="31751" name="Picture 7">
            <a:extLst>
              <a:ext uri="{FF2B5EF4-FFF2-40B4-BE49-F238E27FC236}">
                <a16:creationId xmlns:a16="http://schemas.microsoft.com/office/drawing/2014/main" id="{78555411-9699-FB2C-1735-F03744045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429000"/>
            <a:ext cx="40386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8">
            <a:extLst>
              <a:ext uri="{FF2B5EF4-FFF2-40B4-BE49-F238E27FC236}">
                <a16:creationId xmlns:a16="http://schemas.microsoft.com/office/drawing/2014/main" id="{6C634F9B-2663-99EE-EC7E-07761F8FA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267200"/>
            <a:ext cx="48006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0" name="Rectangle 16">
            <a:extLst>
              <a:ext uri="{FF2B5EF4-FFF2-40B4-BE49-F238E27FC236}">
                <a16:creationId xmlns:a16="http://schemas.microsoft.com/office/drawing/2014/main" id="{1113C179-D9D5-6E0B-2D0B-ED47CAA34594}"/>
              </a:ext>
            </a:extLst>
          </p:cNvPr>
          <p:cNvSpPr>
            <a:spLocks noGrp="1" noChangeArrowheads="1"/>
          </p:cNvSpPr>
          <p:nvPr>
            <p:ph type="body" idx="1"/>
          </p:nvPr>
        </p:nvSpPr>
        <p:spPr>
          <a:xfrm>
            <a:off x="304800" y="1524000"/>
            <a:ext cx="8382000" cy="4114800"/>
          </a:xfrm>
        </p:spPr>
        <p:txBody>
          <a:bodyPr/>
          <a:lstStyle/>
          <a:p>
            <a:pPr>
              <a:buFont typeface="Wingdings" pitchFamily="2" charset="2"/>
              <a:buNone/>
            </a:pPr>
            <a:r>
              <a:rPr lang="zh-CN" altLang="en-US">
                <a:ea typeface="宋体" panose="02010600030101010101" pitchFamily="2" charset="-122"/>
              </a:rPr>
              <a:t>现在考虑另一种设定误差。假设模型包括的变量</a:t>
            </a:r>
            <a:r>
              <a:rPr lang="en-US" altLang="zh-CN">
                <a:ea typeface="宋体" panose="02010600030101010101" pitchFamily="2" charset="-122"/>
              </a:rPr>
              <a:t>Y</a:t>
            </a:r>
            <a:r>
              <a:rPr lang="zh-CN" altLang="en-US">
                <a:ea typeface="宋体" panose="02010600030101010101" pitchFamily="2" charset="-122"/>
              </a:rPr>
              <a:t>，  ，   都是理论上正确的变量。考虑如下两种模型设定：</a:t>
            </a:r>
          </a:p>
        </p:txBody>
      </p:sp>
      <p:pic>
        <p:nvPicPr>
          <p:cNvPr id="31761" name="Picture 17">
            <a:extLst>
              <a:ext uri="{FF2B5EF4-FFF2-40B4-BE49-F238E27FC236}">
                <a16:creationId xmlns:a16="http://schemas.microsoft.com/office/drawing/2014/main" id="{C4B38E1D-7FEE-FE63-46D4-B4734506AA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133600"/>
            <a:ext cx="5334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2" name="Picture 18">
            <a:extLst>
              <a:ext uri="{FF2B5EF4-FFF2-40B4-BE49-F238E27FC236}">
                <a16:creationId xmlns:a16="http://schemas.microsoft.com/office/drawing/2014/main" id="{DA46A135-D58D-A6A0-F4DE-735D228C20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133600"/>
            <a:ext cx="5111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C405C37-E49F-EAC4-A702-FD52717DA388}"/>
              </a:ext>
            </a:extLst>
          </p:cNvPr>
          <p:cNvSpPr>
            <a:spLocks noGrp="1" noChangeArrowheads="1"/>
          </p:cNvSpPr>
          <p:nvPr>
            <p:ph type="title"/>
          </p:nvPr>
        </p:nvSpPr>
        <p:spPr/>
        <p:txBody>
          <a:bodyPr/>
          <a:lstStyle/>
          <a:p>
            <a:r>
              <a:rPr lang="en-US" altLang="zh-CN" b="1">
                <a:ea typeface="宋体" panose="02010600030101010101" pitchFamily="2" charset="-122"/>
              </a:rPr>
              <a:t>7.6 </a:t>
            </a:r>
            <a:r>
              <a:rPr lang="zh-CN" altLang="en-US" b="1">
                <a:ea typeface="宋体" panose="02010600030101010101" pitchFamily="2" charset="-122"/>
              </a:rPr>
              <a:t>度量误差</a:t>
            </a:r>
            <a:endParaRPr lang="en-US" altLang="zh-CN" b="1">
              <a:ea typeface="宋体" panose="02010600030101010101" pitchFamily="2" charset="-122"/>
            </a:endParaRPr>
          </a:p>
        </p:txBody>
      </p:sp>
      <p:sp>
        <p:nvSpPr>
          <p:cNvPr id="32774" name="Rectangle 6">
            <a:extLst>
              <a:ext uri="{FF2B5EF4-FFF2-40B4-BE49-F238E27FC236}">
                <a16:creationId xmlns:a16="http://schemas.microsoft.com/office/drawing/2014/main" id="{53D2ACB2-7ACE-C7CC-F909-48744D5889C4}"/>
              </a:ext>
            </a:extLst>
          </p:cNvPr>
          <p:cNvSpPr>
            <a:spLocks noGrp="1" noChangeArrowheads="1"/>
          </p:cNvSpPr>
          <p:nvPr>
            <p:ph type="body" idx="1"/>
          </p:nvPr>
        </p:nvSpPr>
        <p:spPr/>
        <p:txBody>
          <a:bodyPr/>
          <a:lstStyle/>
          <a:p>
            <a:pPr marL="609600" indent="-609600" algn="just"/>
            <a:r>
              <a:rPr lang="zh-CN" altLang="en-US" sz="2800" b="1">
                <a:ea typeface="宋体" panose="02010600030101010101" pitchFamily="2" charset="-122"/>
              </a:rPr>
              <a:t>应变量中的度量误差</a:t>
            </a:r>
          </a:p>
          <a:p>
            <a:pPr marL="609600" indent="-609600">
              <a:buFont typeface="Wingdings" pitchFamily="2" charset="2"/>
              <a:buNone/>
            </a:pPr>
            <a:r>
              <a:rPr lang="en-US" altLang="zh-CN" sz="2800" b="1">
                <a:ea typeface="宋体" panose="02010600030101010101" pitchFamily="2" charset="-122"/>
              </a:rPr>
              <a:t>     </a:t>
            </a:r>
            <a:r>
              <a:rPr lang="en-US" altLang="zh-CN" sz="2400" b="1">
                <a:ea typeface="宋体" panose="02010600030101010101" pitchFamily="2" charset="-122"/>
              </a:rPr>
              <a:t>1.OLS</a:t>
            </a:r>
            <a:r>
              <a:rPr lang="zh-CN" altLang="en-US" sz="2400" b="1">
                <a:ea typeface="宋体" panose="02010600030101010101" pitchFamily="2" charset="-122"/>
              </a:rPr>
              <a:t>估计量是无偏的。</a:t>
            </a:r>
          </a:p>
          <a:p>
            <a:pPr marL="609600" indent="-609600">
              <a:buFont typeface="Wingdings" pitchFamily="2" charset="2"/>
              <a:buNone/>
            </a:pPr>
            <a:r>
              <a:rPr lang="en-US" altLang="zh-CN" sz="2400" b="1">
                <a:ea typeface="宋体" panose="02010600030101010101" pitchFamily="2" charset="-122"/>
              </a:rPr>
              <a:t>      2.OLS</a:t>
            </a:r>
            <a:r>
              <a:rPr lang="zh-CN" altLang="en-US" sz="2400" b="1">
                <a:ea typeface="宋体" panose="02010600030101010101" pitchFamily="2" charset="-122"/>
              </a:rPr>
              <a:t>估计量的方差也是无偏的。</a:t>
            </a:r>
          </a:p>
          <a:p>
            <a:pPr marL="609600" indent="-609600">
              <a:buFont typeface="Wingdings" pitchFamily="2" charset="2"/>
              <a:buNone/>
            </a:pPr>
            <a:r>
              <a:rPr lang="en-US" altLang="zh-CN" sz="2400" b="1">
                <a:ea typeface="宋体" panose="02010600030101010101" pitchFamily="2" charset="-122"/>
              </a:rPr>
              <a:t>      3.</a:t>
            </a:r>
            <a:r>
              <a:rPr lang="zh-CN" altLang="en-US" sz="2400" b="1">
                <a:ea typeface="宋体" panose="02010600030101010101" pitchFamily="2" charset="-122"/>
              </a:rPr>
              <a:t> 估计量的估计方差比没有度量误差时的大。因为应变量中的误差加入到了误差项    中。</a:t>
            </a:r>
          </a:p>
          <a:p>
            <a:pPr marL="609600" indent="-609600" algn="just"/>
            <a:r>
              <a:rPr lang="zh-CN" altLang="en-US" sz="2800" b="1">
                <a:ea typeface="宋体" panose="02010600030101010101" pitchFamily="2" charset="-122"/>
              </a:rPr>
              <a:t>解释变量中的度量误差</a:t>
            </a:r>
          </a:p>
          <a:p>
            <a:pPr marL="609600" indent="-609600">
              <a:buFont typeface="Wingdings" pitchFamily="2" charset="2"/>
              <a:buNone/>
            </a:pPr>
            <a:r>
              <a:rPr lang="en-US" altLang="zh-CN" sz="2800" b="1">
                <a:ea typeface="宋体" panose="02010600030101010101" pitchFamily="2" charset="-122"/>
              </a:rPr>
              <a:t>     </a:t>
            </a:r>
            <a:r>
              <a:rPr lang="en-US" altLang="zh-CN" sz="2400" b="1">
                <a:ea typeface="宋体" panose="02010600030101010101" pitchFamily="2" charset="-122"/>
              </a:rPr>
              <a:t>1.OLS</a:t>
            </a:r>
            <a:r>
              <a:rPr lang="zh-CN" altLang="en-US" sz="2400" b="1">
                <a:ea typeface="宋体" panose="02010600030101010101" pitchFamily="2" charset="-122"/>
              </a:rPr>
              <a:t>估计量是有偏的。</a:t>
            </a:r>
          </a:p>
          <a:p>
            <a:pPr marL="609600" indent="-609600">
              <a:buFont typeface="Wingdings" pitchFamily="2" charset="2"/>
              <a:buNone/>
            </a:pPr>
            <a:r>
              <a:rPr lang="en-US" altLang="zh-CN" sz="2400" b="1">
                <a:ea typeface="宋体" panose="02010600030101010101" pitchFamily="2" charset="-122"/>
              </a:rPr>
              <a:t>     2.OLS</a:t>
            </a:r>
            <a:r>
              <a:rPr lang="zh-CN" altLang="en-US" sz="2400" b="1">
                <a:ea typeface="宋体" panose="02010600030101010101" pitchFamily="2" charset="-122"/>
              </a:rPr>
              <a:t>估计量也是不一致的。即使样本容量足够大，</a:t>
            </a:r>
            <a:r>
              <a:rPr lang="en-US" altLang="zh-CN" sz="2400" b="1">
                <a:ea typeface="宋体" panose="02010600030101010101" pitchFamily="2" charset="-122"/>
              </a:rPr>
              <a:t>OLS</a:t>
            </a:r>
            <a:r>
              <a:rPr lang="zh-CN" altLang="en-US" sz="2400" b="1">
                <a:ea typeface="宋体" panose="02010600030101010101" pitchFamily="2" charset="-122"/>
              </a:rPr>
              <a:t>估计量仍然是有偏的。</a:t>
            </a:r>
          </a:p>
          <a:p>
            <a:pPr marL="609600" indent="-609600"/>
            <a:endParaRPr lang="zh-CN" altLang="en-US" sz="2800">
              <a:ea typeface="宋体" panose="02010600030101010101" pitchFamily="2" charset="-122"/>
            </a:endParaRPr>
          </a:p>
        </p:txBody>
      </p:sp>
      <p:pic>
        <p:nvPicPr>
          <p:cNvPr id="32775" name="Picture 7">
            <a:extLst>
              <a:ext uri="{FF2B5EF4-FFF2-40B4-BE49-F238E27FC236}">
                <a16:creationId xmlns:a16="http://schemas.microsoft.com/office/drawing/2014/main" id="{3A61E3A4-0EF4-986D-AF21-A4211450A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0" y="3124200"/>
            <a:ext cx="35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8226A46-28D0-879A-F536-297BEDF8D4B5}"/>
              </a:ext>
            </a:extLst>
          </p:cNvPr>
          <p:cNvSpPr>
            <a:spLocks noGrp="1" noChangeArrowheads="1"/>
          </p:cNvSpPr>
          <p:nvPr>
            <p:ph type="title"/>
          </p:nvPr>
        </p:nvSpPr>
        <p:spPr/>
        <p:txBody>
          <a:bodyPr/>
          <a:lstStyle/>
          <a:p>
            <a:r>
              <a:rPr lang="en-US" altLang="zh-CN" b="1">
                <a:ea typeface="宋体" panose="02010600030101010101" pitchFamily="2" charset="-122"/>
              </a:rPr>
              <a:t>7.7  </a:t>
            </a:r>
            <a:r>
              <a:rPr lang="zh-CN" altLang="en-US" b="1">
                <a:ea typeface="宋体" panose="02010600030101010101" pitchFamily="2" charset="-122"/>
              </a:rPr>
              <a:t>诊断设定误差：设定误差的检验</a:t>
            </a:r>
            <a:endParaRPr lang="en-US" altLang="zh-CN" b="1">
              <a:ea typeface="宋体" panose="02010600030101010101" pitchFamily="2" charset="-122"/>
            </a:endParaRPr>
          </a:p>
        </p:txBody>
      </p:sp>
      <p:sp>
        <p:nvSpPr>
          <p:cNvPr id="44035" name="Rectangle 3">
            <a:extLst>
              <a:ext uri="{FF2B5EF4-FFF2-40B4-BE49-F238E27FC236}">
                <a16:creationId xmlns:a16="http://schemas.microsoft.com/office/drawing/2014/main" id="{93664406-9C24-3909-46C6-635E765B9444}"/>
              </a:ext>
            </a:extLst>
          </p:cNvPr>
          <p:cNvSpPr>
            <a:spLocks noGrp="1" noChangeArrowheads="1"/>
          </p:cNvSpPr>
          <p:nvPr>
            <p:ph type="body" idx="1"/>
          </p:nvPr>
        </p:nvSpPr>
        <p:spPr>
          <a:xfrm>
            <a:off x="381000" y="990600"/>
            <a:ext cx="8382000" cy="4114800"/>
          </a:xfrm>
        </p:spPr>
        <p:txBody>
          <a:bodyPr/>
          <a:lstStyle/>
          <a:p>
            <a:pPr algn="just"/>
            <a:r>
              <a:rPr lang="zh-CN" altLang="en-US" b="1">
                <a:ea typeface="宋体" panose="02010600030101010101" pitchFamily="2" charset="-122"/>
              </a:rPr>
              <a:t>诊断非相关变量的存在</a:t>
            </a:r>
          </a:p>
          <a:p>
            <a:pPr>
              <a:buFont typeface="Wingdings" pitchFamily="2" charset="2"/>
              <a:buNone/>
            </a:pPr>
            <a:endParaRPr lang="zh-CN" altLang="en-US">
              <a:ea typeface="宋体" panose="02010600030101010101" pitchFamily="2" charset="-122"/>
            </a:endParaRPr>
          </a:p>
        </p:txBody>
      </p:sp>
      <p:pic>
        <p:nvPicPr>
          <p:cNvPr id="44036" name="Picture 4">
            <a:extLst>
              <a:ext uri="{FF2B5EF4-FFF2-40B4-BE49-F238E27FC236}">
                <a16:creationId xmlns:a16="http://schemas.microsoft.com/office/drawing/2014/main" id="{5A36F16D-9A78-FA61-D9BD-1ECECB6C8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8993188" cy="4648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6367CB2C-4368-E75A-8EE2-8836D5C10D4A}"/>
              </a:ext>
            </a:extLst>
          </p:cNvPr>
          <p:cNvSpPr>
            <a:spLocks noGrp="1" noChangeArrowheads="1"/>
          </p:cNvSpPr>
          <p:nvPr>
            <p:ph type="title"/>
          </p:nvPr>
        </p:nvSpPr>
        <p:spPr/>
        <p:txBody>
          <a:bodyPr/>
          <a:lstStyle/>
          <a:p>
            <a:r>
              <a:rPr lang="en-US" altLang="zh-CN" b="1">
                <a:ea typeface="宋体" panose="02010600030101010101" pitchFamily="2" charset="-122"/>
              </a:rPr>
              <a:t>7.7  </a:t>
            </a:r>
            <a:r>
              <a:rPr lang="zh-CN" altLang="en-US" b="1">
                <a:ea typeface="宋体" panose="02010600030101010101" pitchFamily="2" charset="-122"/>
              </a:rPr>
              <a:t>诊断设定误差：设定误差的检验</a:t>
            </a:r>
            <a:endParaRPr lang="en-US" altLang="zh-CN" b="1">
              <a:ea typeface="宋体" panose="02010600030101010101" pitchFamily="2" charset="-122"/>
            </a:endParaRPr>
          </a:p>
        </p:txBody>
      </p:sp>
      <p:sp>
        <p:nvSpPr>
          <p:cNvPr id="33797" name="Text Box 5">
            <a:extLst>
              <a:ext uri="{FF2B5EF4-FFF2-40B4-BE49-F238E27FC236}">
                <a16:creationId xmlns:a16="http://schemas.microsoft.com/office/drawing/2014/main" id="{00DECE88-802E-A875-AB77-75A9CD19254E}"/>
              </a:ext>
            </a:extLst>
          </p:cNvPr>
          <p:cNvSpPr txBox="1">
            <a:spLocks noChangeArrowheads="1"/>
          </p:cNvSpPr>
          <p:nvPr/>
        </p:nvSpPr>
        <p:spPr bwMode="auto">
          <a:xfrm>
            <a:off x="457200" y="1090613"/>
            <a:ext cx="6970713" cy="350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zh-CN" altLang="en-US" sz="3200" b="1">
                <a:latin typeface="Arial" panose="020B0604020202020204" pitchFamily="34" charset="0"/>
                <a:ea typeface="宋体" panose="02010600030101010101" pitchFamily="2" charset="-122"/>
              </a:rPr>
              <a:t>对遗漏变量和不正确函数形式的检验</a:t>
            </a:r>
          </a:p>
          <a:p>
            <a:endParaRPr lang="zh-CN" altLang="en-US" b="1">
              <a:latin typeface="Arial" panose="020B0604020202020204" pitchFamily="34" charset="0"/>
              <a:ea typeface="宋体" panose="02010600030101010101" pitchFamily="2" charset="-122"/>
            </a:endParaRPr>
          </a:p>
          <a:p>
            <a:r>
              <a:rPr lang="zh-CN" altLang="en-US" sz="2800" b="1">
                <a:latin typeface="Arial" panose="020B0604020202020204" pitchFamily="34" charset="0"/>
                <a:ea typeface="宋体" panose="02010600030101010101" pitchFamily="2" charset="-122"/>
              </a:rPr>
              <a:t>判定模型是否恰当主要根据以下一些参数：</a:t>
            </a:r>
          </a:p>
          <a:p>
            <a:r>
              <a:rPr lang="en-US" altLang="zh-CN" sz="2800" b="1">
                <a:latin typeface="Arial" panose="020B0604020202020204" pitchFamily="34" charset="0"/>
                <a:ea typeface="宋体" panose="02010600030101010101" pitchFamily="2" charset="-122"/>
              </a:rPr>
              <a:t>1.     </a:t>
            </a:r>
            <a:r>
              <a:rPr lang="zh-CN" altLang="en-US" sz="2800" b="1">
                <a:latin typeface="Arial" panose="020B0604020202020204" pitchFamily="34" charset="0"/>
                <a:ea typeface="宋体" panose="02010600030101010101" pitchFamily="2" charset="-122"/>
              </a:rPr>
              <a:t>和校正后的   （    ）</a:t>
            </a:r>
          </a:p>
          <a:p>
            <a:r>
              <a:rPr lang="en-US" altLang="zh-CN" sz="2800" b="1">
                <a:latin typeface="Arial" panose="020B0604020202020204" pitchFamily="34" charset="0"/>
                <a:ea typeface="宋体" panose="02010600030101010101" pitchFamily="2" charset="-122"/>
              </a:rPr>
              <a:t>2.</a:t>
            </a:r>
            <a:r>
              <a:rPr lang="zh-CN" altLang="en-US" sz="2800" b="1">
                <a:latin typeface="Arial" panose="020B0604020202020204" pitchFamily="34" charset="0"/>
                <a:ea typeface="宋体" panose="02010600030101010101" pitchFamily="2" charset="-122"/>
              </a:rPr>
              <a:t>估计的    值</a:t>
            </a:r>
          </a:p>
          <a:p>
            <a:r>
              <a:rPr lang="en-US" altLang="zh-CN" sz="2800" b="1">
                <a:latin typeface="Arial" panose="020B0604020202020204" pitchFamily="34" charset="0"/>
                <a:ea typeface="宋体" panose="02010600030101010101" pitchFamily="2" charset="-122"/>
              </a:rPr>
              <a:t>3.</a:t>
            </a:r>
            <a:r>
              <a:rPr lang="zh-CN" altLang="en-US" sz="2800" b="1">
                <a:latin typeface="Arial" panose="020B0604020202020204" pitchFamily="34" charset="0"/>
                <a:ea typeface="宋体" panose="02010600030101010101" pitchFamily="2" charset="-122"/>
              </a:rPr>
              <a:t>与先验预期相比，估计系数的符号</a:t>
            </a:r>
          </a:p>
          <a:p>
            <a:endParaRPr lang="zh-CN" altLang="en-US" sz="2800" b="1">
              <a:latin typeface="Arial" panose="020B0604020202020204" pitchFamily="34" charset="0"/>
              <a:ea typeface="宋体" panose="02010600030101010101" pitchFamily="2" charset="-122"/>
            </a:endParaRPr>
          </a:p>
          <a:p>
            <a:endParaRPr lang="zh-CN" altLang="en-US" sz="2800" b="1">
              <a:latin typeface="Arial" panose="020B0604020202020204" pitchFamily="34" charset="0"/>
              <a:ea typeface="宋体" panose="02010600030101010101" pitchFamily="2" charset="-122"/>
            </a:endParaRPr>
          </a:p>
        </p:txBody>
      </p:sp>
      <p:pic>
        <p:nvPicPr>
          <p:cNvPr id="34834" name="Picture 1042">
            <a:extLst>
              <a:ext uri="{FF2B5EF4-FFF2-40B4-BE49-F238E27FC236}">
                <a16:creationId xmlns:a16="http://schemas.microsoft.com/office/drawing/2014/main" id="{3841043D-DB39-D915-5D54-5949984DB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362200"/>
            <a:ext cx="457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5" name="Picture 1043">
            <a:extLst>
              <a:ext uri="{FF2B5EF4-FFF2-40B4-BE49-F238E27FC236}">
                <a16:creationId xmlns:a16="http://schemas.microsoft.com/office/drawing/2014/main" id="{C2824923-158E-29BA-F8CC-78AB627B3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362200"/>
            <a:ext cx="533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6" name="Picture 1044">
            <a:extLst>
              <a:ext uri="{FF2B5EF4-FFF2-40B4-BE49-F238E27FC236}">
                <a16:creationId xmlns:a16="http://schemas.microsoft.com/office/drawing/2014/main" id="{32BC4CDF-2874-1DB3-193C-F60559FCF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457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7" name="Picture 1045">
            <a:extLst>
              <a:ext uri="{FF2B5EF4-FFF2-40B4-BE49-F238E27FC236}">
                <a16:creationId xmlns:a16="http://schemas.microsoft.com/office/drawing/2014/main" id="{9CD147F5-3E09-94DB-8E6A-C863B9D203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825" y="2895600"/>
            <a:ext cx="257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E3F860D-2278-B640-90CE-4421324EEE24}"/>
              </a:ext>
            </a:extLst>
          </p:cNvPr>
          <p:cNvSpPr>
            <a:spLocks noGrp="1" noChangeArrowheads="1"/>
          </p:cNvSpPr>
          <p:nvPr>
            <p:ph type="title"/>
          </p:nvPr>
        </p:nvSpPr>
        <p:spPr/>
        <p:txBody>
          <a:bodyPr/>
          <a:lstStyle/>
          <a:p>
            <a:r>
              <a:rPr lang="en-US" altLang="zh-CN" b="1">
                <a:ea typeface="宋体" panose="02010600030101010101" pitchFamily="2" charset="-122"/>
              </a:rPr>
              <a:t>7.7  </a:t>
            </a:r>
            <a:r>
              <a:rPr lang="zh-CN" altLang="en-US" b="1">
                <a:ea typeface="宋体" panose="02010600030101010101" pitchFamily="2" charset="-122"/>
              </a:rPr>
              <a:t>诊断设定误差：设定误差的检验</a:t>
            </a:r>
            <a:endParaRPr lang="en-US" altLang="zh-CN" b="1">
              <a:ea typeface="宋体" panose="02010600030101010101" pitchFamily="2" charset="-122"/>
            </a:endParaRPr>
          </a:p>
        </p:txBody>
      </p:sp>
      <p:sp>
        <p:nvSpPr>
          <p:cNvPr id="34822" name="Text Box 6">
            <a:extLst>
              <a:ext uri="{FF2B5EF4-FFF2-40B4-BE49-F238E27FC236}">
                <a16:creationId xmlns:a16="http://schemas.microsoft.com/office/drawing/2014/main" id="{CE1CE09F-5E29-73DF-20A7-59B16ABAA25F}"/>
              </a:ext>
            </a:extLst>
          </p:cNvPr>
          <p:cNvSpPr txBox="1">
            <a:spLocks noChangeArrowheads="1"/>
          </p:cNvSpPr>
          <p:nvPr/>
        </p:nvSpPr>
        <p:spPr bwMode="auto">
          <a:xfrm>
            <a:off x="892175" y="914400"/>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ea typeface="宋体" panose="02010600030101010101" pitchFamily="2" charset="-122"/>
              </a:rPr>
              <a:t>残差检验</a:t>
            </a:r>
          </a:p>
        </p:txBody>
      </p:sp>
      <p:pic>
        <p:nvPicPr>
          <p:cNvPr id="35846" name="Picture 6">
            <a:extLst>
              <a:ext uri="{FF2B5EF4-FFF2-40B4-BE49-F238E27FC236}">
                <a16:creationId xmlns:a16="http://schemas.microsoft.com/office/drawing/2014/main" id="{FEE66F16-C3A7-69AA-E702-01B017714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7772400" cy="4697413"/>
          </a:xfrm>
          <a:prstGeom prst="rect">
            <a:avLst/>
          </a:prstGeom>
          <a:noFill/>
          <a:extLst>
            <a:ext uri="{909E8E84-426E-40DD-AFC4-6F175D3DCCD1}">
              <a14:hiddenFill xmlns:a14="http://schemas.microsoft.com/office/drawing/2010/main">
                <a:solidFill>
                  <a:srgbClr val="FFFFFF"/>
                </a:solidFill>
              </a14:hiddenFill>
            </a:ext>
          </a:extLst>
        </p:spPr>
      </p:pic>
      <p:sp>
        <p:nvSpPr>
          <p:cNvPr id="35847" name="Rectangle 7">
            <a:extLst>
              <a:ext uri="{FF2B5EF4-FFF2-40B4-BE49-F238E27FC236}">
                <a16:creationId xmlns:a16="http://schemas.microsoft.com/office/drawing/2014/main" id="{C58BE90F-BEA2-70CF-7B41-92202C28CFA0}"/>
              </a:ext>
            </a:extLst>
          </p:cNvPr>
          <p:cNvSpPr>
            <a:spLocks noChangeArrowheads="1"/>
          </p:cNvSpPr>
          <p:nvPr/>
        </p:nvSpPr>
        <p:spPr bwMode="auto">
          <a:xfrm>
            <a:off x="1752600" y="6019800"/>
            <a:ext cx="526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b="1">
                <a:ea typeface="宋体" panose="02010600030101010101" pitchFamily="2" charset="-122"/>
              </a:rPr>
              <a:t>图</a:t>
            </a:r>
            <a:r>
              <a:rPr lang="en-US" altLang="zh-CN" b="1">
                <a:ea typeface="宋体" panose="02010600030101010101" pitchFamily="2" charset="-122"/>
              </a:rPr>
              <a:t>7-2 </a:t>
            </a:r>
            <a:r>
              <a:rPr lang="zh-CN" altLang="en-US" b="1">
                <a:ea typeface="宋体" panose="02010600030101010101" pitchFamily="2" charset="-122"/>
              </a:rPr>
              <a:t>回归（</a:t>
            </a:r>
            <a:r>
              <a:rPr lang="en-US" altLang="zh-CN" b="1">
                <a:ea typeface="宋体" panose="02010600030101010101" pitchFamily="2" charset="-122"/>
              </a:rPr>
              <a:t>7.13</a:t>
            </a:r>
            <a:r>
              <a:rPr lang="zh-CN" altLang="en-US" b="1">
                <a:ea typeface="宋体" panose="02010600030101010101" pitchFamily="2" charset="-122"/>
              </a:rPr>
              <a:t>）和（</a:t>
            </a:r>
            <a:r>
              <a:rPr lang="en-US" altLang="zh-CN" b="1">
                <a:ea typeface="宋体" panose="02010600030101010101" pitchFamily="2" charset="-122"/>
              </a:rPr>
              <a:t>7.20</a:t>
            </a:r>
            <a:r>
              <a:rPr lang="zh-CN" altLang="en-US" b="1">
                <a:ea typeface="宋体" panose="02010600030101010101" pitchFamily="2" charset="-122"/>
              </a:rPr>
              <a:t>）的残差</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7640452-6112-469D-6B44-530700381315}"/>
              </a:ext>
            </a:extLst>
          </p:cNvPr>
          <p:cNvSpPr>
            <a:spLocks noGrp="1" noChangeArrowheads="1"/>
          </p:cNvSpPr>
          <p:nvPr>
            <p:ph type="title"/>
          </p:nvPr>
        </p:nvSpPr>
        <p:spPr/>
        <p:txBody>
          <a:bodyPr/>
          <a:lstStyle/>
          <a:p>
            <a:r>
              <a:rPr lang="en-US" altLang="zh-CN" b="1">
                <a:ea typeface="宋体" panose="02010600030101010101" pitchFamily="2" charset="-122"/>
              </a:rPr>
              <a:t>7.7  </a:t>
            </a:r>
            <a:r>
              <a:rPr lang="zh-CN" altLang="en-US" b="1">
                <a:ea typeface="宋体" panose="02010600030101010101" pitchFamily="2" charset="-122"/>
              </a:rPr>
              <a:t>诊断设定误差：设定误差的检验</a:t>
            </a:r>
            <a:endParaRPr lang="en-US" altLang="zh-CN" b="1">
              <a:ea typeface="宋体" panose="02010600030101010101" pitchFamily="2" charset="-122"/>
            </a:endParaRPr>
          </a:p>
        </p:txBody>
      </p:sp>
      <p:sp>
        <p:nvSpPr>
          <p:cNvPr id="35845" name="Text Box 5">
            <a:extLst>
              <a:ext uri="{FF2B5EF4-FFF2-40B4-BE49-F238E27FC236}">
                <a16:creationId xmlns:a16="http://schemas.microsoft.com/office/drawing/2014/main" id="{4C515414-2733-FA46-57B3-3F562D019DB4}"/>
              </a:ext>
            </a:extLst>
          </p:cNvPr>
          <p:cNvSpPr txBox="1">
            <a:spLocks noChangeArrowheads="1"/>
          </p:cNvSpPr>
          <p:nvPr/>
        </p:nvSpPr>
        <p:spPr bwMode="auto">
          <a:xfrm>
            <a:off x="0" y="1066800"/>
            <a:ext cx="89519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ea typeface="宋体" panose="02010600030101010101" pitchFamily="2" charset="-122"/>
              </a:rPr>
              <a:t>在线性模型和对数线性模型之间选择：</a:t>
            </a:r>
            <a:r>
              <a:rPr lang="en-US" altLang="zh-CN" sz="3200" b="1">
                <a:ea typeface="宋体" panose="02010600030101010101" pitchFamily="2" charset="-122"/>
              </a:rPr>
              <a:t>MWD</a:t>
            </a:r>
            <a:r>
              <a:rPr lang="zh-CN" altLang="en-US" sz="3200" b="1">
                <a:ea typeface="宋体" panose="02010600030101010101" pitchFamily="2" charset="-122"/>
              </a:rPr>
              <a:t>检验</a:t>
            </a:r>
          </a:p>
        </p:txBody>
      </p:sp>
      <p:pic>
        <p:nvPicPr>
          <p:cNvPr id="36872" name="Picture 8">
            <a:extLst>
              <a:ext uri="{FF2B5EF4-FFF2-40B4-BE49-F238E27FC236}">
                <a16:creationId xmlns:a16="http://schemas.microsoft.com/office/drawing/2014/main" id="{8AA14548-3CB5-B2FC-1DBF-36D63DE71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38" y="1600200"/>
            <a:ext cx="8723312" cy="2314575"/>
          </a:xfrm>
          <a:prstGeom prst="rect">
            <a:avLst/>
          </a:prstGeom>
          <a:noFill/>
          <a:extLst>
            <a:ext uri="{909E8E84-426E-40DD-AFC4-6F175D3DCCD1}">
              <a14:hiddenFill xmlns:a14="http://schemas.microsoft.com/office/drawing/2010/main">
                <a:solidFill>
                  <a:srgbClr val="FFFFFF"/>
                </a:solidFill>
              </a14:hiddenFill>
            </a:ext>
          </a:extLst>
        </p:spPr>
      </p:pic>
      <p:pic>
        <p:nvPicPr>
          <p:cNvPr id="36873" name="Picture 9">
            <a:extLst>
              <a:ext uri="{FF2B5EF4-FFF2-40B4-BE49-F238E27FC236}">
                <a16:creationId xmlns:a16="http://schemas.microsoft.com/office/drawing/2014/main" id="{066DF6BA-95F7-5996-F0B1-0503F77C7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8" y="4029075"/>
            <a:ext cx="8869362" cy="2447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DB842D8-13AD-A6E6-8856-3B6C571A78C7}"/>
              </a:ext>
            </a:extLst>
          </p:cNvPr>
          <p:cNvSpPr>
            <a:spLocks noGrp="1" noChangeArrowheads="1"/>
          </p:cNvSpPr>
          <p:nvPr>
            <p:ph type="title"/>
          </p:nvPr>
        </p:nvSpPr>
        <p:spPr/>
        <p:txBody>
          <a:bodyPr/>
          <a:lstStyle/>
          <a:p>
            <a:r>
              <a:rPr lang="en-US" altLang="zh-CN" b="1">
                <a:ea typeface="宋体" panose="02010600030101010101" pitchFamily="2" charset="-122"/>
              </a:rPr>
              <a:t>7.7  </a:t>
            </a:r>
            <a:r>
              <a:rPr lang="zh-CN" altLang="en-US" b="1">
                <a:ea typeface="宋体" panose="02010600030101010101" pitchFamily="2" charset="-122"/>
              </a:rPr>
              <a:t>诊断设定误差：设定误差的检验</a:t>
            </a:r>
            <a:endParaRPr lang="en-US" altLang="zh-CN" b="1">
              <a:ea typeface="宋体" panose="02010600030101010101" pitchFamily="2" charset="-122"/>
            </a:endParaRPr>
          </a:p>
        </p:txBody>
      </p:sp>
      <p:pic>
        <p:nvPicPr>
          <p:cNvPr id="37895" name="Picture 7">
            <a:extLst>
              <a:ext uri="{FF2B5EF4-FFF2-40B4-BE49-F238E27FC236}">
                <a16:creationId xmlns:a16="http://schemas.microsoft.com/office/drawing/2014/main" id="{6AE1F17D-A788-FFD9-6DCB-BFB9DAC1BC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239000" cy="4922838"/>
          </a:xfrm>
          <a:prstGeom prst="rect">
            <a:avLst/>
          </a:prstGeom>
          <a:noFill/>
          <a:extLst>
            <a:ext uri="{909E8E84-426E-40DD-AFC4-6F175D3DCCD1}">
              <a14:hiddenFill xmlns:a14="http://schemas.microsoft.com/office/drawing/2010/main">
                <a:solidFill>
                  <a:srgbClr val="FFFFFF"/>
                </a:solidFill>
              </a14:hiddenFill>
            </a:ext>
          </a:extLst>
        </p:spPr>
      </p:pic>
      <p:sp>
        <p:nvSpPr>
          <p:cNvPr id="37896" name="Rectangle 8">
            <a:extLst>
              <a:ext uri="{FF2B5EF4-FFF2-40B4-BE49-F238E27FC236}">
                <a16:creationId xmlns:a16="http://schemas.microsoft.com/office/drawing/2014/main" id="{C41F9F56-5777-43D1-6D69-6539EB342953}"/>
              </a:ext>
            </a:extLst>
          </p:cNvPr>
          <p:cNvSpPr>
            <a:spLocks noChangeArrowheads="1"/>
          </p:cNvSpPr>
          <p:nvPr/>
        </p:nvSpPr>
        <p:spPr bwMode="auto">
          <a:xfrm>
            <a:off x="122238" y="990600"/>
            <a:ext cx="5211762" cy="8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65048" bIns="165048" anchor="ctr">
            <a:spAutoFit/>
          </a:bodyPr>
          <a:lstStyle/>
          <a:p>
            <a:r>
              <a:rPr lang="zh-CN" altLang="en-US" sz="3200" b="1">
                <a:ea typeface="宋体" panose="02010600030101010101" pitchFamily="2" charset="-122"/>
              </a:rPr>
              <a:t>回归误差设定检验：</a:t>
            </a:r>
            <a:r>
              <a:rPr lang="en-US" altLang="zh-CN" sz="3200" b="1">
                <a:ea typeface="宋体" panose="02010600030101010101" pitchFamily="2" charset="-122"/>
              </a:rPr>
              <a:t>RESET</a:t>
            </a:r>
            <a:endParaRPr lang="en-US" altLang="zh-CN" sz="3200">
              <a:latin typeface="Times New Roman" panose="02020603050405020304" pitchFamily="18" charset="0"/>
              <a:ea typeface="宋体" panose="02010600030101010101" pitchFamily="2" charset="-122"/>
            </a:endParaRP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AD27ECC-3237-66D3-E774-63FE0D47BDE0}"/>
              </a:ext>
            </a:extLst>
          </p:cNvPr>
          <p:cNvSpPr>
            <a:spLocks noGrp="1" noChangeArrowheads="1"/>
          </p:cNvSpPr>
          <p:nvPr>
            <p:ph type="title"/>
          </p:nvPr>
        </p:nvSpPr>
        <p:spPr/>
        <p:txBody>
          <a:bodyPr/>
          <a:lstStyle/>
          <a:p>
            <a:r>
              <a:rPr lang="en-US" altLang="zh-CN" b="1">
                <a:ea typeface="宋体" panose="02010600030101010101" pitchFamily="2" charset="-122"/>
              </a:rPr>
              <a:t>7.7  </a:t>
            </a:r>
            <a:r>
              <a:rPr lang="zh-CN" altLang="en-US" b="1">
                <a:ea typeface="宋体" panose="02010600030101010101" pitchFamily="2" charset="-122"/>
              </a:rPr>
              <a:t>诊断设定误差：设定误差的检验</a:t>
            </a:r>
            <a:endParaRPr lang="en-US" altLang="zh-CN" b="1">
              <a:ea typeface="宋体" panose="02010600030101010101" pitchFamily="2" charset="-122"/>
            </a:endParaRPr>
          </a:p>
        </p:txBody>
      </p:sp>
      <p:sp>
        <p:nvSpPr>
          <p:cNvPr id="37894" name="Text Box 6">
            <a:extLst>
              <a:ext uri="{FF2B5EF4-FFF2-40B4-BE49-F238E27FC236}">
                <a16:creationId xmlns:a16="http://schemas.microsoft.com/office/drawing/2014/main" id="{1CC25FB5-3B83-266A-ACD8-F072E6EEC896}"/>
              </a:ext>
            </a:extLst>
          </p:cNvPr>
          <p:cNvSpPr txBox="1">
            <a:spLocks noChangeArrowheads="1"/>
          </p:cNvSpPr>
          <p:nvPr/>
        </p:nvSpPr>
        <p:spPr bwMode="auto">
          <a:xfrm>
            <a:off x="647700" y="1062038"/>
            <a:ext cx="52117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ea typeface="宋体" panose="02010600030101010101" pitchFamily="2" charset="-122"/>
              </a:rPr>
              <a:t>回归误差设定检验：</a:t>
            </a:r>
            <a:r>
              <a:rPr lang="en-US" altLang="zh-CN" sz="3200" b="1">
                <a:ea typeface="宋体" panose="02010600030101010101" pitchFamily="2" charset="-122"/>
              </a:rPr>
              <a:t>RESET</a:t>
            </a:r>
          </a:p>
        </p:txBody>
      </p:sp>
      <p:pic>
        <p:nvPicPr>
          <p:cNvPr id="38918" name="Picture 6">
            <a:extLst>
              <a:ext uri="{FF2B5EF4-FFF2-40B4-BE49-F238E27FC236}">
                <a16:creationId xmlns:a16="http://schemas.microsoft.com/office/drawing/2014/main" id="{C6E022BB-C65E-AD04-4F45-F795C3EC3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13" y="1981200"/>
            <a:ext cx="8666162"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8CF35D52-7AC8-46B9-3B91-1218EC357D0E}"/>
              </a:ext>
            </a:extLst>
          </p:cNvPr>
          <p:cNvSpPr>
            <a:spLocks noGrp="1" noChangeArrowheads="1"/>
          </p:cNvSpPr>
          <p:nvPr>
            <p:ph type="subTitle" idx="1"/>
          </p:nvPr>
        </p:nvSpPr>
        <p:spPr>
          <a:xfrm>
            <a:off x="914400" y="2819400"/>
            <a:ext cx="8229600" cy="2362200"/>
          </a:xfrm>
          <a:noFill/>
        </p:spPr>
        <p:txBody>
          <a:bodyPr/>
          <a:lstStyle/>
          <a:p>
            <a:r>
              <a:rPr lang="zh-CN" altLang="en-US" sz="6000" b="1" i="0">
                <a:ea typeface="宋体" panose="02010600030101010101" pitchFamily="2" charset="-122"/>
              </a:rPr>
              <a:t>多重共线性：解释变量相关会有什么后果？</a:t>
            </a:r>
          </a:p>
        </p:txBody>
      </p:sp>
      <p:sp>
        <p:nvSpPr>
          <p:cNvPr id="26626" name="Rectangle 2">
            <a:extLst>
              <a:ext uri="{FF2B5EF4-FFF2-40B4-BE49-F238E27FC236}">
                <a16:creationId xmlns:a16="http://schemas.microsoft.com/office/drawing/2014/main" id="{6390F8AC-8524-887A-AAAB-ADE93609846B}"/>
              </a:ext>
            </a:extLst>
          </p:cNvPr>
          <p:cNvSpPr>
            <a:spLocks noGrp="1" noChangeArrowheads="1"/>
          </p:cNvSpPr>
          <p:nvPr>
            <p:ph type="ctrTitle"/>
          </p:nvPr>
        </p:nvSpPr>
        <p:spPr>
          <a:xfrm>
            <a:off x="0" y="1828800"/>
            <a:ext cx="9144000" cy="1047750"/>
          </a:xfrm>
          <a:noFill/>
        </p:spPr>
        <p:txBody>
          <a:bodyPr/>
          <a:lstStyle/>
          <a:p>
            <a:r>
              <a:rPr lang="zh-CN" altLang="en-US" sz="6000" b="1">
                <a:ea typeface="宋体" panose="02010600030101010101" pitchFamily="2" charset="-122"/>
              </a:rPr>
              <a:t>第</a:t>
            </a:r>
            <a:r>
              <a:rPr lang="en-US" altLang="zh-CN" sz="6000" b="1">
                <a:ea typeface="宋体" panose="02010600030101010101" pitchFamily="2" charset="-122"/>
              </a:rPr>
              <a:t>8</a:t>
            </a:r>
            <a:r>
              <a:rPr lang="zh-CN" altLang="en-US" sz="6000" b="1">
                <a:ea typeface="宋体" panose="02010600030101010101" pitchFamily="2" charset="-122"/>
              </a:rPr>
              <a:t>章</a:t>
            </a:r>
          </a:p>
        </p:txBody>
      </p:sp>
      <p:sp>
        <p:nvSpPr>
          <p:cNvPr id="26635" name="Line 11">
            <a:extLst>
              <a:ext uri="{FF2B5EF4-FFF2-40B4-BE49-F238E27FC236}">
                <a16:creationId xmlns:a16="http://schemas.microsoft.com/office/drawing/2014/main" id="{900F052B-784E-9EE5-B7D3-43DD7A1E2D52}"/>
              </a:ext>
            </a:extLst>
          </p:cNvPr>
          <p:cNvSpPr>
            <a:spLocks noChangeShapeType="1"/>
          </p:cNvSpPr>
          <p:nvPr/>
        </p:nvSpPr>
        <p:spPr bwMode="auto">
          <a:xfrm>
            <a:off x="0" y="4648200"/>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34AC5CB-144A-99A9-C2E9-A95E353D74CD}"/>
              </a:ext>
            </a:extLst>
          </p:cNvPr>
          <p:cNvSpPr>
            <a:spLocks noGrp="1" noChangeArrowheads="1"/>
          </p:cNvSpPr>
          <p:nvPr>
            <p:ph type="title"/>
          </p:nvPr>
        </p:nvSpPr>
        <p:spPr>
          <a:xfrm>
            <a:off x="0" y="0"/>
            <a:ext cx="8915400" cy="914400"/>
          </a:xfrm>
        </p:spPr>
        <p:txBody>
          <a:bodyPr/>
          <a:lstStyle/>
          <a:p>
            <a:r>
              <a:rPr lang="en-US" altLang="zh-CN" sz="3200" b="1">
                <a:ea typeface="宋体" panose="02010600030101010101" pitchFamily="2" charset="-122"/>
              </a:rPr>
              <a:t>8.1  </a:t>
            </a:r>
            <a:r>
              <a:rPr lang="zh-CN" altLang="en-US" sz="3200" b="1">
                <a:ea typeface="宋体" panose="02010600030101010101" pitchFamily="2" charset="-122"/>
              </a:rPr>
              <a:t>多重共线性的性质：完全多重共线性的情形</a:t>
            </a:r>
          </a:p>
        </p:txBody>
      </p:sp>
      <p:pic>
        <p:nvPicPr>
          <p:cNvPr id="40965" name="Picture 5">
            <a:extLst>
              <a:ext uri="{FF2B5EF4-FFF2-40B4-BE49-F238E27FC236}">
                <a16:creationId xmlns:a16="http://schemas.microsoft.com/office/drawing/2014/main" id="{06B717D2-EDD8-47F5-C34A-D22982C04B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8818563" cy="426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D970B53-8F1D-8875-370C-5B41C2FD14D2}"/>
              </a:ext>
            </a:extLst>
          </p:cNvPr>
          <p:cNvSpPr>
            <a:spLocks noGrp="1" noChangeArrowheads="1"/>
          </p:cNvSpPr>
          <p:nvPr>
            <p:ph type="title"/>
          </p:nvPr>
        </p:nvSpPr>
        <p:spPr/>
        <p:txBody>
          <a:bodyPr/>
          <a:lstStyle/>
          <a:p>
            <a:r>
              <a:rPr lang="en-US" altLang="zh-CN" b="1">
                <a:ea typeface="宋体" panose="02010600030101010101" pitchFamily="2" charset="-122"/>
              </a:rPr>
              <a:t>2.2 </a:t>
            </a:r>
            <a:r>
              <a:rPr lang="zh-CN" altLang="en-US" b="1">
                <a:ea typeface="宋体" panose="02010600030101010101" pitchFamily="2" charset="-122"/>
              </a:rPr>
              <a:t>总体归函数（</a:t>
            </a:r>
            <a:r>
              <a:rPr lang="en-US" altLang="zh-CN" b="1">
                <a:ea typeface="宋体" panose="02010600030101010101" pitchFamily="2" charset="-122"/>
              </a:rPr>
              <a:t>PRF</a:t>
            </a:r>
            <a:r>
              <a:rPr lang="zh-CN" altLang="en-US" b="1">
                <a:ea typeface="宋体" panose="02010600030101010101" pitchFamily="2" charset="-122"/>
              </a:rPr>
              <a:t>）：假想一例</a:t>
            </a:r>
          </a:p>
        </p:txBody>
      </p:sp>
      <p:pic>
        <p:nvPicPr>
          <p:cNvPr id="46084" name="Picture 4">
            <a:extLst>
              <a:ext uri="{FF2B5EF4-FFF2-40B4-BE49-F238E27FC236}">
                <a16:creationId xmlns:a16="http://schemas.microsoft.com/office/drawing/2014/main" id="{9B8379D9-E8D4-D680-34B4-CE7B5E5982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7010400" cy="457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4F0D6F0-E10D-7FFD-948A-6EE291CC2ABD}"/>
              </a:ext>
            </a:extLst>
          </p:cNvPr>
          <p:cNvSpPr>
            <a:spLocks noGrp="1" noChangeArrowheads="1"/>
          </p:cNvSpPr>
          <p:nvPr>
            <p:ph type="title"/>
          </p:nvPr>
        </p:nvSpPr>
        <p:spPr>
          <a:xfrm>
            <a:off x="0" y="-19050"/>
            <a:ext cx="9144000" cy="914400"/>
          </a:xfrm>
        </p:spPr>
        <p:txBody>
          <a:bodyPr/>
          <a:lstStyle/>
          <a:p>
            <a:r>
              <a:rPr lang="en-US" altLang="zh-CN" sz="3200" b="1">
                <a:ea typeface="宋体" panose="02010600030101010101" pitchFamily="2" charset="-122"/>
              </a:rPr>
              <a:t>8.1  </a:t>
            </a:r>
            <a:r>
              <a:rPr lang="zh-CN" altLang="en-US" sz="3200" b="1">
                <a:ea typeface="宋体" panose="02010600030101010101" pitchFamily="2" charset="-122"/>
              </a:rPr>
              <a:t>多重共线性的性质：完全多重共线性的情形</a:t>
            </a:r>
            <a:endParaRPr lang="en-US" altLang="zh-CN" sz="3200" b="1">
              <a:ea typeface="宋体" panose="02010600030101010101" pitchFamily="2" charset="-122"/>
            </a:endParaRPr>
          </a:p>
        </p:txBody>
      </p:sp>
      <p:pic>
        <p:nvPicPr>
          <p:cNvPr id="28679" name="Picture 7">
            <a:extLst>
              <a:ext uri="{FF2B5EF4-FFF2-40B4-BE49-F238E27FC236}">
                <a16:creationId xmlns:a16="http://schemas.microsoft.com/office/drawing/2014/main" id="{3FDD8874-D968-6C8B-26B1-E757DC2B1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90625"/>
            <a:ext cx="6300788" cy="4476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BCA26BA-10A9-3866-6C29-AE95F5087C94}"/>
              </a:ext>
            </a:extLst>
          </p:cNvPr>
          <p:cNvSpPr>
            <a:spLocks noGrp="1" noChangeArrowheads="1"/>
          </p:cNvSpPr>
          <p:nvPr>
            <p:ph type="title"/>
          </p:nvPr>
        </p:nvSpPr>
        <p:spPr/>
        <p:txBody>
          <a:bodyPr/>
          <a:lstStyle/>
          <a:p>
            <a:r>
              <a:rPr lang="en-US" altLang="zh-CN" b="1">
                <a:ea typeface="宋体" panose="02010600030101010101" pitchFamily="2" charset="-122"/>
              </a:rPr>
              <a:t>8.2  </a:t>
            </a:r>
            <a:r>
              <a:rPr lang="zh-CN" altLang="en-US" b="1">
                <a:ea typeface="宋体" panose="02010600030101010101" pitchFamily="2" charset="-122"/>
              </a:rPr>
              <a:t>近似或者不完全多重共线性的情形</a:t>
            </a:r>
          </a:p>
        </p:txBody>
      </p:sp>
      <p:pic>
        <p:nvPicPr>
          <p:cNvPr id="41990" name="Picture 6">
            <a:extLst>
              <a:ext uri="{FF2B5EF4-FFF2-40B4-BE49-F238E27FC236}">
                <a16:creationId xmlns:a16="http://schemas.microsoft.com/office/drawing/2014/main" id="{A108917F-B5EC-90D5-1C63-D972BAAEF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42988"/>
            <a:ext cx="6192838" cy="5053012"/>
          </a:xfrm>
          <a:prstGeom prst="rect">
            <a:avLst/>
          </a:prstGeom>
          <a:noFill/>
          <a:extLst>
            <a:ext uri="{909E8E84-426E-40DD-AFC4-6F175D3DCCD1}">
              <a14:hiddenFill xmlns:a14="http://schemas.microsoft.com/office/drawing/2010/main">
                <a:solidFill>
                  <a:srgbClr val="FFFFFF"/>
                </a:solidFill>
              </a14:hiddenFill>
            </a:ext>
          </a:extLst>
        </p:spPr>
      </p:pic>
      <p:sp>
        <p:nvSpPr>
          <p:cNvPr id="41996" name="Rectangle 12">
            <a:extLst>
              <a:ext uri="{FF2B5EF4-FFF2-40B4-BE49-F238E27FC236}">
                <a16:creationId xmlns:a16="http://schemas.microsoft.com/office/drawing/2014/main" id="{32BD7200-CD32-8C08-604D-80860036EF5F}"/>
              </a:ext>
            </a:extLst>
          </p:cNvPr>
          <p:cNvSpPr>
            <a:spLocks noChangeArrowheads="1"/>
          </p:cNvSpPr>
          <p:nvPr/>
        </p:nvSpPr>
        <p:spPr bwMode="auto">
          <a:xfrm>
            <a:off x="2717800" y="6096000"/>
            <a:ext cx="391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b="1">
                <a:ea typeface="宋体" panose="02010600030101010101" pitchFamily="2" charset="-122"/>
              </a:rPr>
              <a:t>图</a:t>
            </a:r>
            <a:r>
              <a:rPr lang="en-US" altLang="zh-CN" b="1">
                <a:ea typeface="宋体" panose="02010600030101010101" pitchFamily="2" charset="-122"/>
              </a:rPr>
              <a:t>8-2  </a:t>
            </a:r>
            <a:r>
              <a:rPr lang="zh-CN" altLang="en-US" b="1">
                <a:ea typeface="宋体" panose="02010600030101010101" pitchFamily="2" charset="-122"/>
              </a:rPr>
              <a:t>工资    和价格    关系</a:t>
            </a:r>
          </a:p>
        </p:txBody>
      </p:sp>
      <p:sp>
        <p:nvSpPr>
          <p:cNvPr id="42002" name="Rectangle 18">
            <a:extLst>
              <a:ext uri="{FF2B5EF4-FFF2-40B4-BE49-F238E27FC236}">
                <a16:creationId xmlns:a16="http://schemas.microsoft.com/office/drawing/2014/main" id="{61384171-2624-DC34-E177-85B25086A07E}"/>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2001" name="Object 17">
            <a:extLst>
              <a:ext uri="{FF2B5EF4-FFF2-40B4-BE49-F238E27FC236}">
                <a16:creationId xmlns:a16="http://schemas.microsoft.com/office/drawing/2014/main" id="{308884C2-89E7-ACE1-36EE-2C0AF5D0C8CE}"/>
              </a:ext>
            </a:extLst>
          </p:cNvPr>
          <p:cNvGraphicFramePr>
            <a:graphicFrameLocks noChangeAspect="1"/>
          </p:cNvGraphicFramePr>
          <p:nvPr/>
        </p:nvGraphicFramePr>
        <p:xfrm>
          <a:off x="5562600" y="6188075"/>
          <a:ext cx="381000" cy="365125"/>
        </p:xfrm>
        <a:graphic>
          <a:graphicData uri="http://schemas.openxmlformats.org/presentationml/2006/ole">
            <mc:AlternateContent xmlns:mc="http://schemas.openxmlformats.org/markup-compatibility/2006">
              <mc:Choice xmlns:v="urn:schemas-microsoft-com:vml" Requires="v">
                <p:oleObj name="公式" r:id="rId3" imgW="5270500" imgH="4978400" progId="Equation.3">
                  <p:embed/>
                </p:oleObj>
              </mc:Choice>
              <mc:Fallback>
                <p:oleObj name="公式" r:id="rId3" imgW="5270500" imgH="4978400" progId="Equation.3">
                  <p:embed/>
                  <p:pic>
                    <p:nvPicPr>
                      <p:cNvPr id="42001" name="Object 17">
                        <a:extLst>
                          <a:ext uri="{FF2B5EF4-FFF2-40B4-BE49-F238E27FC236}">
                            <a16:creationId xmlns:a16="http://schemas.microsoft.com/office/drawing/2014/main" id="{308884C2-89E7-ACE1-36EE-2C0AF5D0C8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6188075"/>
                        <a:ext cx="38100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03" name="Object 19">
            <a:extLst>
              <a:ext uri="{FF2B5EF4-FFF2-40B4-BE49-F238E27FC236}">
                <a16:creationId xmlns:a16="http://schemas.microsoft.com/office/drawing/2014/main" id="{43FC2F09-06A7-EC3E-0F4D-87D416096376}"/>
              </a:ext>
            </a:extLst>
          </p:cNvPr>
          <p:cNvGraphicFramePr>
            <a:graphicFrameLocks noChangeAspect="1"/>
          </p:cNvGraphicFramePr>
          <p:nvPr/>
        </p:nvGraphicFramePr>
        <p:xfrm>
          <a:off x="4343400" y="6188075"/>
          <a:ext cx="381000" cy="365125"/>
        </p:xfrm>
        <a:graphic>
          <a:graphicData uri="http://schemas.openxmlformats.org/presentationml/2006/ole">
            <mc:AlternateContent xmlns:mc="http://schemas.openxmlformats.org/markup-compatibility/2006">
              <mc:Choice xmlns:v="urn:schemas-microsoft-com:vml" Requires="v">
                <p:oleObj name="公式" r:id="rId5" imgW="5270500" imgH="4978400" progId="Equation.3">
                  <p:embed/>
                </p:oleObj>
              </mc:Choice>
              <mc:Fallback>
                <p:oleObj name="公式" r:id="rId5" imgW="5270500" imgH="4978400" progId="Equation.3">
                  <p:embed/>
                  <p:pic>
                    <p:nvPicPr>
                      <p:cNvPr id="42003" name="Object 19">
                        <a:extLst>
                          <a:ext uri="{FF2B5EF4-FFF2-40B4-BE49-F238E27FC236}">
                            <a16:creationId xmlns:a16="http://schemas.microsoft.com/office/drawing/2014/main" id="{43FC2F09-06A7-EC3E-0F4D-87D4160963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6188075"/>
                        <a:ext cx="38100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CA667DC-EEDA-02D4-73FF-A9CB52AF681B}"/>
              </a:ext>
            </a:extLst>
          </p:cNvPr>
          <p:cNvSpPr>
            <a:spLocks noGrp="1" noChangeArrowheads="1"/>
          </p:cNvSpPr>
          <p:nvPr>
            <p:ph type="title"/>
          </p:nvPr>
        </p:nvSpPr>
        <p:spPr/>
        <p:txBody>
          <a:bodyPr/>
          <a:lstStyle/>
          <a:p>
            <a:r>
              <a:rPr lang="en-US" altLang="zh-CN" b="1">
                <a:ea typeface="宋体" panose="02010600030101010101" pitchFamily="2" charset="-122"/>
              </a:rPr>
              <a:t>8.3  </a:t>
            </a:r>
            <a:r>
              <a:rPr lang="zh-CN" altLang="en-US" b="1">
                <a:ea typeface="宋体" panose="02010600030101010101" pitchFamily="2" charset="-122"/>
              </a:rPr>
              <a:t>多重共线性的理论后果</a:t>
            </a:r>
            <a:endParaRPr lang="en-US" altLang="zh-CN" b="1">
              <a:ea typeface="宋体" panose="02010600030101010101" pitchFamily="2" charset="-122"/>
            </a:endParaRPr>
          </a:p>
        </p:txBody>
      </p:sp>
      <p:sp>
        <p:nvSpPr>
          <p:cNvPr id="27655" name="Rectangle 7">
            <a:extLst>
              <a:ext uri="{FF2B5EF4-FFF2-40B4-BE49-F238E27FC236}">
                <a16:creationId xmlns:a16="http://schemas.microsoft.com/office/drawing/2014/main" id="{AE83B238-6F7E-5192-2733-6F6C173A5621}"/>
              </a:ext>
            </a:extLst>
          </p:cNvPr>
          <p:cNvSpPr>
            <a:spLocks noGrp="1" noChangeArrowheads="1"/>
          </p:cNvSpPr>
          <p:nvPr>
            <p:ph type="body" idx="1"/>
          </p:nvPr>
        </p:nvSpPr>
        <p:spPr/>
        <p:txBody>
          <a:bodyPr/>
          <a:lstStyle/>
          <a:p>
            <a:pPr>
              <a:lnSpc>
                <a:spcPct val="90000"/>
              </a:lnSpc>
              <a:buFont typeface="Wingdings" pitchFamily="2" charset="2"/>
              <a:buNone/>
            </a:pPr>
            <a:r>
              <a:rPr lang="zh-CN" altLang="en-US" sz="3600" b="1">
                <a:ea typeface="宋体" panose="02010600030101010101" pitchFamily="2" charset="-122"/>
              </a:rPr>
              <a:t>为什么讨论多重共线性？</a:t>
            </a:r>
            <a:r>
              <a:rPr lang="zh-CN" altLang="en-US">
                <a:ea typeface="宋体" panose="02010600030101010101" pitchFamily="2" charset="-122"/>
              </a:rPr>
              <a:t> </a:t>
            </a:r>
          </a:p>
          <a:p>
            <a:pPr>
              <a:lnSpc>
                <a:spcPct val="90000"/>
              </a:lnSpc>
              <a:buFont typeface="Wingdings" pitchFamily="2" charset="2"/>
              <a:buChar char="l"/>
            </a:pPr>
            <a:r>
              <a:rPr lang="zh-CN" altLang="en-US">
                <a:ea typeface="宋体" panose="02010600030101010101" pitchFamily="2" charset="-122"/>
              </a:rPr>
              <a:t>在近似共线性的情形下，</a:t>
            </a:r>
            <a:r>
              <a:rPr lang="en-US" altLang="zh-CN">
                <a:ea typeface="宋体" panose="02010600030101010101" pitchFamily="2" charset="-122"/>
              </a:rPr>
              <a:t>OLS</a:t>
            </a:r>
            <a:r>
              <a:rPr lang="zh-CN" altLang="en-US">
                <a:ea typeface="宋体" panose="02010600030101010101" pitchFamily="2" charset="-122"/>
              </a:rPr>
              <a:t>估计量仍然是无偏的。 </a:t>
            </a:r>
          </a:p>
          <a:p>
            <a:pPr>
              <a:lnSpc>
                <a:spcPct val="90000"/>
              </a:lnSpc>
              <a:buFont typeface="Wingdings" pitchFamily="2" charset="2"/>
              <a:buChar char="l"/>
            </a:pPr>
            <a:r>
              <a:rPr lang="zh-CN" altLang="en-US">
                <a:ea typeface="宋体" panose="02010600030101010101" pitchFamily="2" charset="-122"/>
              </a:rPr>
              <a:t>近似共线性并未破坏</a:t>
            </a:r>
            <a:r>
              <a:rPr lang="en-US" altLang="zh-CN">
                <a:ea typeface="宋体" panose="02010600030101010101" pitchFamily="2" charset="-122"/>
              </a:rPr>
              <a:t>OLS</a:t>
            </a:r>
            <a:r>
              <a:rPr lang="zh-CN" altLang="en-US">
                <a:ea typeface="宋体" panose="02010600030101010101" pitchFamily="2" charset="-122"/>
              </a:rPr>
              <a:t>估计量的最小方差性。</a:t>
            </a:r>
          </a:p>
          <a:p>
            <a:pPr>
              <a:lnSpc>
                <a:spcPct val="90000"/>
              </a:lnSpc>
              <a:buFont typeface="Wingdings" pitchFamily="2" charset="2"/>
              <a:buChar char="l"/>
            </a:pPr>
            <a:r>
              <a:rPr lang="zh-CN" altLang="en-US">
                <a:ea typeface="宋体" panose="02010600030101010101" pitchFamily="2" charset="-122"/>
              </a:rPr>
              <a:t>即使在总体回归方程中变量   之间不是线性相关的，但在某个样本中，   变量之间可能线性相关。</a:t>
            </a:r>
            <a:r>
              <a:rPr lang="en-US" altLang="zh-CN">
                <a:ea typeface="宋体" panose="02010600030101010101" pitchFamily="2" charset="-122"/>
              </a:rPr>
              <a:t>  </a:t>
            </a:r>
          </a:p>
        </p:txBody>
      </p:sp>
      <p:pic>
        <p:nvPicPr>
          <p:cNvPr id="27656" name="Picture 8">
            <a:extLst>
              <a:ext uri="{FF2B5EF4-FFF2-40B4-BE49-F238E27FC236}">
                <a16:creationId xmlns:a16="http://schemas.microsoft.com/office/drawing/2014/main" id="{DE357CD6-E7D2-6EFB-8725-09EA8584BE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4343400"/>
            <a:ext cx="4572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9">
            <a:extLst>
              <a:ext uri="{FF2B5EF4-FFF2-40B4-BE49-F238E27FC236}">
                <a16:creationId xmlns:a16="http://schemas.microsoft.com/office/drawing/2014/main" id="{A4558446-ACC4-74DA-4B28-74FDCFD7D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3886200"/>
            <a:ext cx="4572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8361926-335C-D311-3493-7D749A4FD557}"/>
              </a:ext>
            </a:extLst>
          </p:cNvPr>
          <p:cNvSpPr>
            <a:spLocks noGrp="1" noChangeArrowheads="1"/>
          </p:cNvSpPr>
          <p:nvPr>
            <p:ph type="title"/>
          </p:nvPr>
        </p:nvSpPr>
        <p:spPr/>
        <p:txBody>
          <a:bodyPr/>
          <a:lstStyle/>
          <a:p>
            <a:r>
              <a:rPr lang="en-US" altLang="zh-CN" b="1">
                <a:ea typeface="宋体" panose="02010600030101010101" pitchFamily="2" charset="-122"/>
              </a:rPr>
              <a:t>8.4  </a:t>
            </a:r>
            <a:r>
              <a:rPr lang="zh-CN" altLang="en-US" b="1">
                <a:ea typeface="宋体" panose="02010600030101010101" pitchFamily="2" charset="-122"/>
              </a:rPr>
              <a:t>多重共线性的实际后果</a:t>
            </a:r>
            <a:endParaRPr lang="en-US" altLang="zh-CN" b="1">
              <a:ea typeface="宋体" panose="02010600030101010101" pitchFamily="2" charset="-122"/>
            </a:endParaRPr>
          </a:p>
        </p:txBody>
      </p:sp>
      <p:sp>
        <p:nvSpPr>
          <p:cNvPr id="30727" name="Rectangle 1031">
            <a:extLst>
              <a:ext uri="{FF2B5EF4-FFF2-40B4-BE49-F238E27FC236}">
                <a16:creationId xmlns:a16="http://schemas.microsoft.com/office/drawing/2014/main" id="{59C5A6E7-CEE1-EFE6-23E7-7220888624E8}"/>
              </a:ext>
            </a:extLst>
          </p:cNvPr>
          <p:cNvSpPr>
            <a:spLocks noGrp="1" noChangeArrowheads="1"/>
          </p:cNvSpPr>
          <p:nvPr>
            <p:ph type="body" idx="1"/>
          </p:nvPr>
        </p:nvSpPr>
        <p:spPr/>
        <p:txBody>
          <a:bodyPr/>
          <a:lstStyle/>
          <a:p>
            <a:pPr>
              <a:lnSpc>
                <a:spcPct val="80000"/>
              </a:lnSpc>
            </a:pPr>
            <a:r>
              <a:rPr lang="en-US" altLang="zh-CN" sz="2800">
                <a:ea typeface="宋体" panose="02010600030101010101" pitchFamily="2" charset="-122"/>
              </a:rPr>
              <a:t>OLS</a:t>
            </a:r>
            <a:r>
              <a:rPr lang="zh-CN" altLang="en-US" sz="2800">
                <a:ea typeface="宋体" panose="02010600030101010101" pitchFamily="2" charset="-122"/>
              </a:rPr>
              <a:t>估计量的方差和标准误较大。 </a:t>
            </a:r>
          </a:p>
          <a:p>
            <a:pPr>
              <a:lnSpc>
                <a:spcPct val="80000"/>
              </a:lnSpc>
            </a:pPr>
            <a:r>
              <a:rPr lang="zh-CN" altLang="en-US" sz="2800">
                <a:ea typeface="宋体" panose="02010600030101010101" pitchFamily="2" charset="-122"/>
              </a:rPr>
              <a:t> 置信区间变宽。 </a:t>
            </a:r>
          </a:p>
          <a:p>
            <a:pPr>
              <a:lnSpc>
                <a:spcPct val="80000"/>
              </a:lnSpc>
            </a:pPr>
            <a:r>
              <a:rPr lang="zh-CN" altLang="en-US" sz="2800">
                <a:ea typeface="宋体" panose="02010600030101010101" pitchFamily="2" charset="-122"/>
              </a:rPr>
              <a:t> </a:t>
            </a:r>
            <a:r>
              <a:rPr lang="en-US" altLang="zh-CN" sz="2800">
                <a:ea typeface="宋体" panose="02010600030101010101" pitchFamily="2" charset="-122"/>
              </a:rPr>
              <a:t>t</a:t>
            </a:r>
            <a:r>
              <a:rPr lang="zh-CN" altLang="en-US" sz="2800">
                <a:ea typeface="宋体" panose="02010600030101010101" pitchFamily="2" charset="-122"/>
              </a:rPr>
              <a:t>值不显著 。</a:t>
            </a:r>
          </a:p>
          <a:p>
            <a:pPr>
              <a:lnSpc>
                <a:spcPct val="80000"/>
              </a:lnSpc>
            </a:pPr>
            <a:r>
              <a:rPr lang="zh-CN" altLang="en-US" sz="2800">
                <a:ea typeface="宋体" panose="02010600030101010101" pitchFamily="2" charset="-122"/>
              </a:rPr>
              <a:t>    值较高，但</a:t>
            </a:r>
            <a:r>
              <a:rPr lang="en-US" altLang="zh-CN" sz="2800">
                <a:ea typeface="宋体" panose="02010600030101010101" pitchFamily="2" charset="-122"/>
              </a:rPr>
              <a:t>t</a:t>
            </a:r>
            <a:r>
              <a:rPr lang="zh-CN" altLang="en-US" sz="2800">
                <a:ea typeface="宋体" panose="02010600030101010101" pitchFamily="2" charset="-122"/>
              </a:rPr>
              <a:t>值并不都是统计显著的。 </a:t>
            </a:r>
          </a:p>
          <a:p>
            <a:pPr>
              <a:lnSpc>
                <a:spcPct val="80000"/>
              </a:lnSpc>
            </a:pPr>
            <a:r>
              <a:rPr lang="en-US" altLang="zh-CN" sz="2800">
                <a:ea typeface="宋体" panose="02010600030101010101" pitchFamily="2" charset="-122"/>
              </a:rPr>
              <a:t>OLS</a:t>
            </a:r>
            <a:r>
              <a:rPr lang="zh-CN" altLang="en-US" sz="2800">
                <a:ea typeface="宋体" panose="02010600030101010101" pitchFamily="2" charset="-122"/>
              </a:rPr>
              <a:t>估计量及其标准误对数据的微小变化非常敏感，即它们很不稳定。 </a:t>
            </a:r>
          </a:p>
          <a:p>
            <a:pPr>
              <a:lnSpc>
                <a:spcPct val="80000"/>
              </a:lnSpc>
            </a:pPr>
            <a:r>
              <a:rPr lang="zh-CN" altLang="en-US" sz="2800">
                <a:ea typeface="宋体" panose="02010600030101010101" pitchFamily="2" charset="-122"/>
              </a:rPr>
              <a:t>回归系数符号有误。 </a:t>
            </a:r>
          </a:p>
          <a:p>
            <a:pPr>
              <a:lnSpc>
                <a:spcPct val="80000"/>
              </a:lnSpc>
            </a:pPr>
            <a:r>
              <a:rPr lang="zh-CN" altLang="en-US" sz="2800">
                <a:ea typeface="宋体" panose="02010600030101010101" pitchFamily="2" charset="-122"/>
              </a:rPr>
              <a:t>难以评估各个解释变量对回归平方和（</a:t>
            </a:r>
            <a:r>
              <a:rPr lang="en-US" altLang="zh-CN" sz="2800">
                <a:ea typeface="宋体" panose="02010600030101010101" pitchFamily="2" charset="-122"/>
              </a:rPr>
              <a:t>ESS</a:t>
            </a:r>
            <a:r>
              <a:rPr lang="zh-CN" altLang="en-US" sz="2800">
                <a:ea typeface="宋体" panose="02010600030101010101" pitchFamily="2" charset="-122"/>
              </a:rPr>
              <a:t>）或者    </a:t>
            </a:r>
          </a:p>
          <a:p>
            <a:pPr>
              <a:lnSpc>
                <a:spcPct val="80000"/>
              </a:lnSpc>
              <a:buFont typeface="Wingdings" pitchFamily="2" charset="2"/>
              <a:buNone/>
            </a:pPr>
            <a:r>
              <a:rPr lang="zh-CN" altLang="en-US" sz="2800">
                <a:ea typeface="宋体" panose="02010600030101010101" pitchFamily="2" charset="-122"/>
              </a:rPr>
              <a:t>       的贡献。 </a:t>
            </a:r>
          </a:p>
        </p:txBody>
      </p:sp>
      <p:pic>
        <p:nvPicPr>
          <p:cNvPr id="30728" name="Picture 1032">
            <a:extLst>
              <a:ext uri="{FF2B5EF4-FFF2-40B4-BE49-F238E27FC236}">
                <a16:creationId xmlns:a16="http://schemas.microsoft.com/office/drawing/2014/main" id="{256EE278-0300-9029-86C2-1BCFB69F7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19400"/>
            <a:ext cx="38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9" name="Picture 1033">
            <a:extLst>
              <a:ext uri="{FF2B5EF4-FFF2-40B4-BE49-F238E27FC236}">
                <a16:creationId xmlns:a16="http://schemas.microsoft.com/office/drawing/2014/main" id="{E7DF6CB2-1C01-BB97-1FAE-1BA17525AA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724400"/>
            <a:ext cx="38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FFBCD9E-4D39-4D2F-F35A-BB26F1D10719}"/>
              </a:ext>
            </a:extLst>
          </p:cNvPr>
          <p:cNvSpPr>
            <a:spLocks noGrp="1" noChangeArrowheads="1"/>
          </p:cNvSpPr>
          <p:nvPr>
            <p:ph type="title"/>
          </p:nvPr>
        </p:nvSpPr>
        <p:spPr/>
        <p:txBody>
          <a:bodyPr/>
          <a:lstStyle/>
          <a:p>
            <a:r>
              <a:rPr lang="en-US" altLang="zh-CN" b="1">
                <a:ea typeface="宋体" panose="02010600030101010101" pitchFamily="2" charset="-122"/>
              </a:rPr>
              <a:t>8.5  </a:t>
            </a:r>
            <a:r>
              <a:rPr lang="zh-CN" altLang="en-US" b="1">
                <a:ea typeface="宋体" panose="02010600030101010101" pitchFamily="2" charset="-122"/>
              </a:rPr>
              <a:t>多重共线性的诊断</a:t>
            </a:r>
            <a:endParaRPr lang="en-US" altLang="zh-CN" b="1">
              <a:ea typeface="宋体" panose="02010600030101010101" pitchFamily="2" charset="-122"/>
            </a:endParaRPr>
          </a:p>
        </p:txBody>
      </p:sp>
      <p:pic>
        <p:nvPicPr>
          <p:cNvPr id="31751" name="Picture 7">
            <a:extLst>
              <a:ext uri="{FF2B5EF4-FFF2-40B4-BE49-F238E27FC236}">
                <a16:creationId xmlns:a16="http://schemas.microsoft.com/office/drawing/2014/main" id="{AF97CCAF-923F-DFB4-46DF-F866CFA03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88" y="1671638"/>
            <a:ext cx="8723312" cy="3967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A4C2E5F-EF80-B7C4-ED64-0A52725B543A}"/>
              </a:ext>
            </a:extLst>
          </p:cNvPr>
          <p:cNvSpPr>
            <a:spLocks noGrp="1" noChangeArrowheads="1"/>
          </p:cNvSpPr>
          <p:nvPr>
            <p:ph type="title"/>
          </p:nvPr>
        </p:nvSpPr>
        <p:spPr/>
        <p:txBody>
          <a:bodyPr/>
          <a:lstStyle/>
          <a:p>
            <a:r>
              <a:rPr lang="en-US" altLang="zh-CN" b="1">
                <a:ea typeface="宋体" panose="02010600030101010101" pitchFamily="2" charset="-122"/>
              </a:rPr>
              <a:t>8.6  </a:t>
            </a:r>
            <a:r>
              <a:rPr lang="zh-CN" altLang="en-US" b="1">
                <a:ea typeface="宋体" panose="02010600030101010101" pitchFamily="2" charset="-122"/>
              </a:rPr>
              <a:t>多重共线性必定不好吗？</a:t>
            </a:r>
            <a:endParaRPr lang="en-US" altLang="zh-CN" b="1">
              <a:ea typeface="宋体" panose="02010600030101010101" pitchFamily="2" charset="-122"/>
            </a:endParaRPr>
          </a:p>
        </p:txBody>
      </p:sp>
      <p:sp>
        <p:nvSpPr>
          <p:cNvPr id="32775" name="Rectangle 7">
            <a:extLst>
              <a:ext uri="{FF2B5EF4-FFF2-40B4-BE49-F238E27FC236}">
                <a16:creationId xmlns:a16="http://schemas.microsoft.com/office/drawing/2014/main" id="{9C3919E2-22A2-EB9C-A7CD-6469F2CA13F8}"/>
              </a:ext>
            </a:extLst>
          </p:cNvPr>
          <p:cNvSpPr>
            <a:spLocks noGrp="1" noChangeArrowheads="1"/>
          </p:cNvSpPr>
          <p:nvPr>
            <p:ph type="body" idx="1"/>
          </p:nvPr>
        </p:nvSpPr>
        <p:spPr/>
        <p:txBody>
          <a:bodyPr/>
          <a:lstStyle/>
          <a:p>
            <a:pPr>
              <a:buFont typeface="Wingdings" pitchFamily="2" charset="2"/>
              <a:buNone/>
            </a:pPr>
            <a:r>
              <a:rPr lang="zh-CN" altLang="en-US">
                <a:ea typeface="宋体" panose="02010600030101010101" pitchFamily="2" charset="-122"/>
              </a:rPr>
              <a:t>取决于研究的目的。</a:t>
            </a:r>
          </a:p>
          <a:p>
            <a:r>
              <a:rPr lang="zh-CN" altLang="en-US">
                <a:ea typeface="宋体" panose="02010600030101010101" pitchFamily="2" charset="-122"/>
              </a:rPr>
              <a:t>如果是为了利用模型预测应变量的未来均值，则多重共线性未必是一件坏事。</a:t>
            </a:r>
          </a:p>
          <a:p>
            <a:r>
              <a:rPr lang="zh-CN" altLang="en-US">
                <a:ea typeface="宋体" panose="02010600030101010101" pitchFamily="2" charset="-122"/>
              </a:rPr>
              <a:t>如果研究的目的不仅仅是预测，而且还要可靠地估计出模型的参数，则严重的共线性就是一件“坏事”，因为它导致了估计量的标准误增大。 </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98C3403-A3F8-4441-D28C-1D38DD167427}"/>
              </a:ext>
            </a:extLst>
          </p:cNvPr>
          <p:cNvSpPr>
            <a:spLocks noGrp="1" noChangeArrowheads="1"/>
          </p:cNvSpPr>
          <p:nvPr>
            <p:ph type="title"/>
          </p:nvPr>
        </p:nvSpPr>
        <p:spPr>
          <a:xfrm>
            <a:off x="0" y="-19050"/>
            <a:ext cx="9144000" cy="914400"/>
          </a:xfrm>
        </p:spPr>
        <p:txBody>
          <a:bodyPr/>
          <a:lstStyle/>
          <a:p>
            <a:r>
              <a:rPr lang="en-US" altLang="zh-CN" sz="3200" b="1">
                <a:ea typeface="宋体" panose="02010600030101010101" pitchFamily="2" charset="-122"/>
              </a:rPr>
              <a:t>8.7  </a:t>
            </a:r>
            <a:r>
              <a:rPr lang="zh-CN" altLang="en-US" sz="3200" b="1">
                <a:ea typeface="宋体" panose="02010600030101010101" pitchFamily="2" charset="-122"/>
              </a:rPr>
              <a:t>扩展一例：</a:t>
            </a:r>
            <a:r>
              <a:rPr lang="en-US" altLang="zh-CN" sz="3200" b="1">
                <a:ea typeface="宋体" panose="02010600030101010101" pitchFamily="2" charset="-122"/>
              </a:rPr>
              <a:t>1960-1982</a:t>
            </a:r>
            <a:r>
              <a:rPr lang="zh-CN" altLang="en-US" sz="3200" b="1">
                <a:ea typeface="宋体" panose="02010600030101010101" pitchFamily="2" charset="-122"/>
              </a:rPr>
              <a:t>年期间美国的鸡肉需求</a:t>
            </a:r>
            <a:endParaRPr lang="en-US" altLang="zh-CN" sz="3200" b="1">
              <a:ea typeface="宋体" panose="02010600030101010101" pitchFamily="2" charset="-122"/>
            </a:endParaRPr>
          </a:p>
        </p:txBody>
      </p:sp>
      <p:pic>
        <p:nvPicPr>
          <p:cNvPr id="44034" name="Picture 2">
            <a:extLst>
              <a:ext uri="{FF2B5EF4-FFF2-40B4-BE49-F238E27FC236}">
                <a16:creationId xmlns:a16="http://schemas.microsoft.com/office/drawing/2014/main" id="{B4B48638-286A-D210-84D3-D818EEC09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8047038" cy="3176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21CD6DE-F9D1-4293-176F-8B33FD86695C}"/>
              </a:ext>
            </a:extLst>
          </p:cNvPr>
          <p:cNvSpPr>
            <a:spLocks noGrp="1" noChangeArrowheads="1"/>
          </p:cNvSpPr>
          <p:nvPr>
            <p:ph type="title"/>
          </p:nvPr>
        </p:nvSpPr>
        <p:spPr>
          <a:xfrm>
            <a:off x="0" y="-19050"/>
            <a:ext cx="9144000" cy="914400"/>
          </a:xfrm>
        </p:spPr>
        <p:txBody>
          <a:bodyPr/>
          <a:lstStyle/>
          <a:p>
            <a:r>
              <a:rPr lang="en-US" altLang="zh-CN" sz="3200" b="1">
                <a:ea typeface="宋体" panose="02010600030101010101" pitchFamily="2" charset="-122"/>
              </a:rPr>
              <a:t>8.7  </a:t>
            </a:r>
            <a:r>
              <a:rPr lang="zh-CN" altLang="en-US" sz="3200" b="1">
                <a:ea typeface="宋体" panose="02010600030101010101" pitchFamily="2" charset="-122"/>
              </a:rPr>
              <a:t>扩展一例：</a:t>
            </a:r>
            <a:r>
              <a:rPr lang="en-US" altLang="zh-CN" sz="3200" b="1">
                <a:ea typeface="宋体" panose="02010600030101010101" pitchFamily="2" charset="-122"/>
              </a:rPr>
              <a:t>1960-1982</a:t>
            </a:r>
            <a:r>
              <a:rPr lang="zh-CN" altLang="en-US" sz="3200" b="1">
                <a:ea typeface="宋体" panose="02010600030101010101" pitchFamily="2" charset="-122"/>
              </a:rPr>
              <a:t>年期间美国的鸡肉需求</a:t>
            </a:r>
            <a:endParaRPr lang="en-US" altLang="zh-CN" sz="3200" b="1">
              <a:ea typeface="宋体" panose="02010600030101010101" pitchFamily="2" charset="-122"/>
            </a:endParaRPr>
          </a:p>
        </p:txBody>
      </p:sp>
      <p:sp>
        <p:nvSpPr>
          <p:cNvPr id="33797" name="Text Box 5">
            <a:extLst>
              <a:ext uri="{FF2B5EF4-FFF2-40B4-BE49-F238E27FC236}">
                <a16:creationId xmlns:a16="http://schemas.microsoft.com/office/drawing/2014/main" id="{CAA94C1B-1D84-3B46-4DEB-71BB86B28AEB}"/>
              </a:ext>
            </a:extLst>
          </p:cNvPr>
          <p:cNvSpPr txBox="1">
            <a:spLocks noChangeArrowheads="1"/>
          </p:cNvSpPr>
          <p:nvPr/>
        </p:nvSpPr>
        <p:spPr bwMode="auto">
          <a:xfrm>
            <a:off x="230188" y="1143000"/>
            <a:ext cx="7770812"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ea typeface="宋体" panose="02010600030101010101" pitchFamily="2" charset="-122"/>
              </a:rPr>
              <a:t>鸡肉需求函数</a:t>
            </a:r>
            <a:r>
              <a:rPr lang="en-US" altLang="zh-CN" sz="3200" b="1">
                <a:ea typeface="宋体" panose="02010600030101010101" pitchFamily="2" charset="-122"/>
              </a:rPr>
              <a:t>[</a:t>
            </a:r>
            <a:r>
              <a:rPr lang="zh-CN" altLang="en-US" sz="3200" b="1">
                <a:ea typeface="宋体" panose="02010600030101010101" pitchFamily="2" charset="-122"/>
              </a:rPr>
              <a:t>方程（</a:t>
            </a:r>
            <a:r>
              <a:rPr lang="en-US" altLang="zh-CN" sz="3200" b="1">
                <a:ea typeface="宋体" panose="02010600030101010101" pitchFamily="2" charset="-122"/>
              </a:rPr>
              <a:t>8.15</a:t>
            </a:r>
            <a:r>
              <a:rPr lang="zh-CN" altLang="en-US" sz="3200" b="1">
                <a:ea typeface="宋体" panose="02010600030101010101" pitchFamily="2" charset="-122"/>
              </a:rPr>
              <a:t>）</a:t>
            </a:r>
            <a:r>
              <a:rPr lang="en-US" altLang="zh-CN" sz="3200" b="1">
                <a:ea typeface="宋体" panose="02010600030101010101" pitchFamily="2" charset="-122"/>
              </a:rPr>
              <a:t>]</a:t>
            </a:r>
            <a:r>
              <a:rPr lang="zh-CN" altLang="en-US" sz="3200" b="1">
                <a:ea typeface="宋体" panose="02010600030101010101" pitchFamily="2" charset="-122"/>
              </a:rPr>
              <a:t>的共线性诊断</a:t>
            </a:r>
          </a:p>
          <a:p>
            <a:endParaRPr lang="zh-CN" altLang="en-US" sz="3200" b="1">
              <a:ea typeface="宋体" panose="02010600030101010101" pitchFamily="2" charset="-122"/>
            </a:endParaRPr>
          </a:p>
          <a:p>
            <a:r>
              <a:rPr lang="en-US" altLang="zh-CN" sz="3200" b="1">
                <a:ea typeface="宋体" panose="02010600030101010101" pitchFamily="2" charset="-122"/>
              </a:rPr>
              <a:t>1.</a:t>
            </a:r>
            <a:r>
              <a:rPr lang="zh-CN" altLang="en-US" sz="3200" b="1">
                <a:ea typeface="宋体" panose="02010600030101010101" pitchFamily="2" charset="-122"/>
              </a:rPr>
              <a:t>相关矩阵</a:t>
            </a:r>
            <a:r>
              <a:rPr lang="zh-CN" altLang="en-US">
                <a:ea typeface="宋体" panose="02010600030101010101" pitchFamily="2" charset="-122"/>
              </a:rPr>
              <a:t> </a:t>
            </a:r>
            <a:endParaRPr lang="en-US" altLang="zh-CN">
              <a:ea typeface="宋体" panose="02010600030101010101" pitchFamily="2" charset="-122"/>
            </a:endParaRPr>
          </a:p>
        </p:txBody>
      </p:sp>
      <p:pic>
        <p:nvPicPr>
          <p:cNvPr id="34823" name="Picture 1031">
            <a:extLst>
              <a:ext uri="{FF2B5EF4-FFF2-40B4-BE49-F238E27FC236}">
                <a16:creationId xmlns:a16="http://schemas.microsoft.com/office/drawing/2014/main" id="{97F31E28-9779-101B-DB82-38EB1618D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8" y="2895600"/>
            <a:ext cx="8875712"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930F778-B7BB-C0CB-05CD-99AD846CFCAA}"/>
              </a:ext>
            </a:extLst>
          </p:cNvPr>
          <p:cNvSpPr>
            <a:spLocks noGrp="1" noChangeArrowheads="1"/>
          </p:cNvSpPr>
          <p:nvPr>
            <p:ph type="title"/>
          </p:nvPr>
        </p:nvSpPr>
        <p:spPr>
          <a:xfrm>
            <a:off x="0" y="-19050"/>
            <a:ext cx="9144000" cy="914400"/>
          </a:xfrm>
        </p:spPr>
        <p:txBody>
          <a:bodyPr/>
          <a:lstStyle/>
          <a:p>
            <a:r>
              <a:rPr lang="en-US" altLang="zh-CN" sz="3200" b="1">
                <a:ea typeface="宋体" panose="02010600030101010101" pitchFamily="2" charset="-122"/>
              </a:rPr>
              <a:t>8.7  </a:t>
            </a:r>
            <a:r>
              <a:rPr lang="zh-CN" altLang="en-US" sz="3200" b="1">
                <a:ea typeface="宋体" panose="02010600030101010101" pitchFamily="2" charset="-122"/>
              </a:rPr>
              <a:t>扩展一例：</a:t>
            </a:r>
            <a:r>
              <a:rPr lang="en-US" altLang="zh-CN" sz="3200" b="1">
                <a:ea typeface="宋体" panose="02010600030101010101" pitchFamily="2" charset="-122"/>
              </a:rPr>
              <a:t>1960-1982</a:t>
            </a:r>
            <a:r>
              <a:rPr lang="zh-CN" altLang="en-US" sz="3200" b="1">
                <a:ea typeface="宋体" panose="02010600030101010101" pitchFamily="2" charset="-122"/>
              </a:rPr>
              <a:t>年期间美国的鸡肉需求</a:t>
            </a:r>
            <a:endParaRPr lang="en-US" altLang="zh-CN" sz="3200" b="1">
              <a:ea typeface="宋体" panose="02010600030101010101" pitchFamily="2" charset="-122"/>
            </a:endParaRPr>
          </a:p>
        </p:txBody>
      </p:sp>
      <p:sp>
        <p:nvSpPr>
          <p:cNvPr id="35846" name="Text Box 6">
            <a:extLst>
              <a:ext uri="{FF2B5EF4-FFF2-40B4-BE49-F238E27FC236}">
                <a16:creationId xmlns:a16="http://schemas.microsoft.com/office/drawing/2014/main" id="{87D0C97B-A1EB-FD5B-AF91-666BF1D199BA}"/>
              </a:ext>
            </a:extLst>
          </p:cNvPr>
          <p:cNvSpPr txBox="1">
            <a:spLocks noChangeArrowheads="1"/>
          </p:cNvSpPr>
          <p:nvPr/>
        </p:nvSpPr>
        <p:spPr bwMode="auto">
          <a:xfrm>
            <a:off x="304800" y="990600"/>
            <a:ext cx="7770813"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ea typeface="宋体" panose="02010600030101010101" pitchFamily="2" charset="-122"/>
              </a:rPr>
              <a:t>鸡肉需求函数</a:t>
            </a:r>
            <a:r>
              <a:rPr lang="en-US" altLang="zh-CN" sz="3200" b="1">
                <a:ea typeface="宋体" panose="02010600030101010101" pitchFamily="2" charset="-122"/>
              </a:rPr>
              <a:t>[</a:t>
            </a:r>
            <a:r>
              <a:rPr lang="zh-CN" altLang="en-US" sz="3200" b="1">
                <a:ea typeface="宋体" panose="02010600030101010101" pitchFamily="2" charset="-122"/>
              </a:rPr>
              <a:t>方程（</a:t>
            </a:r>
            <a:r>
              <a:rPr lang="en-US" altLang="zh-CN" sz="3200" b="1">
                <a:ea typeface="宋体" panose="02010600030101010101" pitchFamily="2" charset="-122"/>
              </a:rPr>
              <a:t>8.15</a:t>
            </a:r>
            <a:r>
              <a:rPr lang="zh-CN" altLang="en-US" sz="3200" b="1">
                <a:ea typeface="宋体" panose="02010600030101010101" pitchFamily="2" charset="-122"/>
              </a:rPr>
              <a:t>）</a:t>
            </a:r>
            <a:r>
              <a:rPr lang="en-US" altLang="zh-CN" sz="3200" b="1">
                <a:ea typeface="宋体" panose="02010600030101010101" pitchFamily="2" charset="-122"/>
              </a:rPr>
              <a:t>]</a:t>
            </a:r>
            <a:r>
              <a:rPr lang="zh-CN" altLang="en-US" sz="3200" b="1">
                <a:ea typeface="宋体" panose="02010600030101010101" pitchFamily="2" charset="-122"/>
              </a:rPr>
              <a:t>的共线性诊断</a:t>
            </a:r>
          </a:p>
          <a:p>
            <a:endParaRPr lang="zh-CN" altLang="en-US" sz="3200" b="1">
              <a:ea typeface="宋体" panose="02010600030101010101" pitchFamily="2" charset="-122"/>
            </a:endParaRPr>
          </a:p>
          <a:p>
            <a:r>
              <a:rPr lang="en-US" altLang="zh-CN" sz="3200" b="1">
                <a:ea typeface="宋体" panose="02010600030101010101" pitchFamily="2" charset="-122"/>
              </a:rPr>
              <a:t>2.</a:t>
            </a:r>
            <a:r>
              <a:rPr lang="zh-CN" altLang="en-US" sz="3200" b="1">
                <a:ea typeface="宋体" panose="02010600030101010101" pitchFamily="2" charset="-122"/>
              </a:rPr>
              <a:t>辅助回归</a:t>
            </a:r>
            <a:r>
              <a:rPr lang="zh-CN" altLang="en-US">
                <a:ea typeface="宋体" panose="02010600030101010101" pitchFamily="2" charset="-122"/>
              </a:rPr>
              <a:t> </a:t>
            </a:r>
          </a:p>
        </p:txBody>
      </p:sp>
      <p:pic>
        <p:nvPicPr>
          <p:cNvPr id="35847" name="Picture 7">
            <a:extLst>
              <a:ext uri="{FF2B5EF4-FFF2-40B4-BE49-F238E27FC236}">
                <a16:creationId xmlns:a16="http://schemas.microsoft.com/office/drawing/2014/main" id="{71B59C42-AA25-DBB3-C320-A8CEE8A4B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590800"/>
            <a:ext cx="8745538"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A8C0D19-EB4A-85F3-2C02-5F124E258AC2}"/>
              </a:ext>
            </a:extLst>
          </p:cNvPr>
          <p:cNvSpPr>
            <a:spLocks noGrp="1" noChangeArrowheads="1"/>
          </p:cNvSpPr>
          <p:nvPr>
            <p:ph type="title"/>
          </p:nvPr>
        </p:nvSpPr>
        <p:spPr/>
        <p:txBody>
          <a:bodyPr/>
          <a:lstStyle/>
          <a:p>
            <a:r>
              <a:rPr lang="en-US" altLang="zh-CN" b="1">
                <a:ea typeface="宋体" panose="02010600030101010101" pitchFamily="2" charset="-122"/>
              </a:rPr>
              <a:t>8.8  </a:t>
            </a:r>
            <a:r>
              <a:rPr lang="zh-CN" altLang="en-US" b="1">
                <a:ea typeface="宋体" panose="02010600030101010101" pitchFamily="2" charset="-122"/>
              </a:rPr>
              <a:t>如何解决多重共线性：补救措施</a:t>
            </a:r>
            <a:endParaRPr lang="en-US" altLang="zh-CN" b="1">
              <a:ea typeface="宋体" panose="02010600030101010101" pitchFamily="2" charset="-122"/>
            </a:endParaRPr>
          </a:p>
        </p:txBody>
      </p:sp>
      <p:sp>
        <p:nvSpPr>
          <p:cNvPr id="36873" name="Rectangle 9">
            <a:extLst>
              <a:ext uri="{FF2B5EF4-FFF2-40B4-BE49-F238E27FC236}">
                <a16:creationId xmlns:a16="http://schemas.microsoft.com/office/drawing/2014/main" id="{FAAF1B8B-44CA-FB4B-DD61-A49CEE0DDEA3}"/>
              </a:ext>
            </a:extLst>
          </p:cNvPr>
          <p:cNvSpPr>
            <a:spLocks noGrp="1" noChangeArrowheads="1"/>
          </p:cNvSpPr>
          <p:nvPr>
            <p:ph type="body" idx="1"/>
          </p:nvPr>
        </p:nvSpPr>
        <p:spPr/>
        <p:txBody>
          <a:bodyPr/>
          <a:lstStyle/>
          <a:p>
            <a:r>
              <a:rPr lang="zh-CN" altLang="en-US" b="1">
                <a:solidFill>
                  <a:schemeClr val="tx1"/>
                </a:solidFill>
                <a:ea typeface="宋体" panose="02010600030101010101" pitchFamily="2" charset="-122"/>
              </a:rPr>
              <a:t>从模型中删掉一个变量</a:t>
            </a:r>
          </a:p>
          <a:p>
            <a:pPr algn="just"/>
            <a:r>
              <a:rPr lang="zh-CN" altLang="en-US" b="1">
                <a:ea typeface="宋体" panose="02010600030101010101" pitchFamily="2" charset="-122"/>
              </a:rPr>
              <a:t>获取额外的数据或新的样本</a:t>
            </a:r>
          </a:p>
          <a:p>
            <a:pPr algn="just"/>
            <a:r>
              <a:rPr lang="zh-CN" altLang="en-US" b="1">
                <a:ea typeface="宋体" panose="02010600030101010101" pitchFamily="2" charset="-122"/>
              </a:rPr>
              <a:t>重新考虑模型</a:t>
            </a:r>
          </a:p>
          <a:p>
            <a:pPr algn="just"/>
            <a:r>
              <a:rPr lang="zh-CN" altLang="en-US" b="1">
                <a:ea typeface="宋体" panose="02010600030101010101" pitchFamily="2" charset="-122"/>
              </a:rPr>
              <a:t>参数的先验信息</a:t>
            </a:r>
          </a:p>
          <a:p>
            <a:pPr algn="just"/>
            <a:r>
              <a:rPr lang="zh-CN" altLang="en-US" b="1">
                <a:ea typeface="宋体" panose="02010600030101010101" pitchFamily="2" charset="-122"/>
              </a:rPr>
              <a:t>变量变换</a:t>
            </a:r>
          </a:p>
          <a:p>
            <a:pPr algn="just"/>
            <a:r>
              <a:rPr lang="zh-CN" altLang="en-US" b="1">
                <a:ea typeface="宋体" panose="02010600030101010101" pitchFamily="2" charset="-122"/>
              </a:rPr>
              <a:t>其他补救措施</a:t>
            </a:r>
          </a:p>
          <a:p>
            <a:endParaRPr lang="zh-CN" altLang="en-US" b="1">
              <a:solidFill>
                <a:schemeClr val="tx1"/>
              </a:solidFill>
              <a:ea typeface="宋体" panose="02010600030101010101" pitchFamily="2" charset="-122"/>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6725B91-354E-E9CE-7748-E434B6A50779}"/>
              </a:ext>
            </a:extLst>
          </p:cNvPr>
          <p:cNvSpPr>
            <a:spLocks noGrp="1" noChangeArrowheads="1"/>
          </p:cNvSpPr>
          <p:nvPr>
            <p:ph type="title"/>
          </p:nvPr>
        </p:nvSpPr>
        <p:spPr/>
        <p:txBody>
          <a:bodyPr/>
          <a:lstStyle/>
          <a:p>
            <a:r>
              <a:rPr lang="zh-CN" altLang="en-US">
                <a:ea typeface="宋体" panose="02010600030101010101" pitchFamily="2" charset="-122"/>
              </a:rPr>
              <a:t>图</a:t>
            </a:r>
            <a:r>
              <a:rPr lang="en-US" altLang="zh-CN">
                <a:ea typeface="宋体" panose="02010600030101010101" pitchFamily="2" charset="-122"/>
              </a:rPr>
              <a:t>2-1  </a:t>
            </a:r>
            <a:r>
              <a:rPr lang="zh-CN" altLang="en-US" b="1">
                <a:ea typeface="宋体" panose="02010600030101010101" pitchFamily="2" charset="-122"/>
              </a:rPr>
              <a:t>家庭年收入与数学</a:t>
            </a:r>
            <a:r>
              <a:rPr lang="en-US" altLang="zh-CN" b="1">
                <a:ea typeface="宋体" panose="02010600030101010101" pitchFamily="2" charset="-122"/>
              </a:rPr>
              <a:t>S.A.T</a:t>
            </a:r>
            <a:r>
              <a:rPr lang="zh-CN" altLang="en-US" b="1">
                <a:ea typeface="宋体" panose="02010600030101010101" pitchFamily="2" charset="-122"/>
              </a:rPr>
              <a:t>分数</a:t>
            </a:r>
            <a:r>
              <a:rPr lang="zh-CN" altLang="en-US">
                <a:ea typeface="宋体" panose="02010600030101010101" pitchFamily="2" charset="-122"/>
              </a:rPr>
              <a:t> </a:t>
            </a:r>
            <a:endParaRPr lang="en-US" altLang="zh-CN">
              <a:ea typeface="宋体" panose="02010600030101010101" pitchFamily="2" charset="-122"/>
            </a:endParaRPr>
          </a:p>
        </p:txBody>
      </p:sp>
      <p:pic>
        <p:nvPicPr>
          <p:cNvPr id="43012" name="Picture 4">
            <a:extLst>
              <a:ext uri="{FF2B5EF4-FFF2-40B4-BE49-F238E27FC236}">
                <a16:creationId xmlns:a16="http://schemas.microsoft.com/office/drawing/2014/main" id="{85A80558-3D6D-4AC1-C1C1-7D7D2BBB0A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7850188" cy="5343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77DA04AB-B6D4-478F-E9CF-88038B0CFD33}"/>
              </a:ext>
            </a:extLst>
          </p:cNvPr>
          <p:cNvSpPr>
            <a:spLocks noGrp="1" noChangeArrowheads="1"/>
          </p:cNvSpPr>
          <p:nvPr>
            <p:ph type="subTitle" idx="1"/>
          </p:nvPr>
        </p:nvSpPr>
        <p:spPr>
          <a:xfrm>
            <a:off x="381000" y="2819400"/>
            <a:ext cx="8763000" cy="2362200"/>
          </a:xfrm>
          <a:noFill/>
        </p:spPr>
        <p:txBody>
          <a:bodyPr/>
          <a:lstStyle/>
          <a:p>
            <a:r>
              <a:rPr lang="zh-CN" altLang="en-US" sz="6000" b="1" i="0">
                <a:ea typeface="宋体" panose="02010600030101010101" pitchFamily="2" charset="-122"/>
              </a:rPr>
              <a:t>异方差：如果误差方差不是常数会有什么结果？</a:t>
            </a:r>
          </a:p>
        </p:txBody>
      </p:sp>
      <p:sp>
        <p:nvSpPr>
          <p:cNvPr id="26626" name="Rectangle 2">
            <a:extLst>
              <a:ext uri="{FF2B5EF4-FFF2-40B4-BE49-F238E27FC236}">
                <a16:creationId xmlns:a16="http://schemas.microsoft.com/office/drawing/2014/main" id="{29489D10-DF5C-C0DC-6993-973E7FC99C21}"/>
              </a:ext>
            </a:extLst>
          </p:cNvPr>
          <p:cNvSpPr>
            <a:spLocks noGrp="1" noChangeArrowheads="1"/>
          </p:cNvSpPr>
          <p:nvPr>
            <p:ph type="ctrTitle"/>
          </p:nvPr>
        </p:nvSpPr>
        <p:spPr>
          <a:xfrm>
            <a:off x="0" y="1828800"/>
            <a:ext cx="9144000" cy="1047750"/>
          </a:xfrm>
          <a:noFill/>
        </p:spPr>
        <p:txBody>
          <a:bodyPr/>
          <a:lstStyle/>
          <a:p>
            <a:r>
              <a:rPr lang="zh-CN" altLang="en-US" sz="6000" b="1">
                <a:ea typeface="宋体" panose="02010600030101010101" pitchFamily="2" charset="-122"/>
              </a:rPr>
              <a:t>第</a:t>
            </a:r>
            <a:r>
              <a:rPr lang="en-US" altLang="zh-CN" sz="6000" b="1">
                <a:ea typeface="宋体" panose="02010600030101010101" pitchFamily="2" charset="-122"/>
              </a:rPr>
              <a:t>9</a:t>
            </a:r>
            <a:r>
              <a:rPr lang="zh-CN" altLang="en-US" sz="6000" b="1">
                <a:ea typeface="宋体" panose="02010600030101010101" pitchFamily="2" charset="-122"/>
              </a:rPr>
              <a:t>章</a:t>
            </a:r>
          </a:p>
        </p:txBody>
      </p:sp>
      <p:sp>
        <p:nvSpPr>
          <p:cNvPr id="26635" name="Line 11">
            <a:extLst>
              <a:ext uri="{FF2B5EF4-FFF2-40B4-BE49-F238E27FC236}">
                <a16:creationId xmlns:a16="http://schemas.microsoft.com/office/drawing/2014/main" id="{51557C43-7658-2267-C631-3C9679219A4E}"/>
              </a:ext>
            </a:extLst>
          </p:cNvPr>
          <p:cNvSpPr>
            <a:spLocks noChangeShapeType="1"/>
          </p:cNvSpPr>
          <p:nvPr/>
        </p:nvSpPr>
        <p:spPr bwMode="auto">
          <a:xfrm>
            <a:off x="0" y="4648200"/>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F7E96A9-45AB-4C62-1093-ACE683C32364}"/>
              </a:ext>
            </a:extLst>
          </p:cNvPr>
          <p:cNvSpPr>
            <a:spLocks noGrp="1" noChangeArrowheads="1"/>
          </p:cNvSpPr>
          <p:nvPr>
            <p:ph type="title"/>
          </p:nvPr>
        </p:nvSpPr>
        <p:spPr>
          <a:xfrm>
            <a:off x="0" y="0"/>
            <a:ext cx="8915400" cy="914400"/>
          </a:xfrm>
        </p:spPr>
        <p:txBody>
          <a:bodyPr/>
          <a:lstStyle/>
          <a:p>
            <a:r>
              <a:rPr lang="en-US" altLang="zh-CN" b="1">
                <a:ea typeface="宋体" panose="02010600030101010101" pitchFamily="2" charset="-122"/>
              </a:rPr>
              <a:t>9.1  </a:t>
            </a:r>
            <a:r>
              <a:rPr lang="zh-CN" altLang="en-US" b="1">
                <a:ea typeface="宋体" panose="02010600030101010101" pitchFamily="2" charset="-122"/>
              </a:rPr>
              <a:t>异方差的性质</a:t>
            </a:r>
          </a:p>
        </p:txBody>
      </p:sp>
      <p:pic>
        <p:nvPicPr>
          <p:cNvPr id="40966" name="Picture 6">
            <a:extLst>
              <a:ext uri="{FF2B5EF4-FFF2-40B4-BE49-F238E27FC236}">
                <a16:creationId xmlns:a16="http://schemas.microsoft.com/office/drawing/2014/main" id="{854BE45E-0788-0E61-1754-A2103E191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086600" cy="4343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BAA1983-A1A4-61E3-7449-0D55DDD73A93}"/>
              </a:ext>
            </a:extLst>
          </p:cNvPr>
          <p:cNvSpPr>
            <a:spLocks noGrp="1" noChangeArrowheads="1"/>
          </p:cNvSpPr>
          <p:nvPr>
            <p:ph type="title"/>
          </p:nvPr>
        </p:nvSpPr>
        <p:spPr>
          <a:xfrm>
            <a:off x="0" y="-19050"/>
            <a:ext cx="9144000" cy="914400"/>
          </a:xfrm>
        </p:spPr>
        <p:txBody>
          <a:bodyPr/>
          <a:lstStyle/>
          <a:p>
            <a:r>
              <a:rPr lang="en-US" altLang="zh-CN" b="1">
                <a:ea typeface="宋体" panose="02010600030101010101" pitchFamily="2" charset="-122"/>
              </a:rPr>
              <a:t>9.1  </a:t>
            </a:r>
            <a:r>
              <a:rPr lang="zh-CN" altLang="en-US" b="1">
                <a:ea typeface="宋体" panose="02010600030101010101" pitchFamily="2" charset="-122"/>
              </a:rPr>
              <a:t>异方差的性质</a:t>
            </a:r>
            <a:endParaRPr lang="en-US" altLang="zh-CN" b="1">
              <a:ea typeface="宋体" panose="02010600030101010101" pitchFamily="2" charset="-122"/>
            </a:endParaRPr>
          </a:p>
        </p:txBody>
      </p:sp>
      <p:pic>
        <p:nvPicPr>
          <p:cNvPr id="28680" name="Picture 8">
            <a:extLst>
              <a:ext uri="{FF2B5EF4-FFF2-40B4-BE49-F238E27FC236}">
                <a16:creationId xmlns:a16="http://schemas.microsoft.com/office/drawing/2014/main" id="{2371F3A0-4747-CFDF-68F2-D0556D2DD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6934200" cy="5105400"/>
          </a:xfrm>
          <a:prstGeom prst="rect">
            <a:avLst/>
          </a:prstGeom>
          <a:noFill/>
          <a:extLst>
            <a:ext uri="{909E8E84-426E-40DD-AFC4-6F175D3DCCD1}">
              <a14:hiddenFill xmlns:a14="http://schemas.microsoft.com/office/drawing/2010/main">
                <a:solidFill>
                  <a:srgbClr val="FFFFFF"/>
                </a:solidFill>
              </a14:hiddenFill>
            </a:ext>
          </a:extLst>
        </p:spPr>
      </p:pic>
      <p:sp>
        <p:nvSpPr>
          <p:cNvPr id="28681" name="Rectangle 9">
            <a:extLst>
              <a:ext uri="{FF2B5EF4-FFF2-40B4-BE49-F238E27FC236}">
                <a16:creationId xmlns:a16="http://schemas.microsoft.com/office/drawing/2014/main" id="{E9887149-7D62-55E2-F9E7-931C5876A216}"/>
              </a:ext>
            </a:extLst>
          </p:cNvPr>
          <p:cNvSpPr>
            <a:spLocks noChangeArrowheads="1"/>
          </p:cNvSpPr>
          <p:nvPr/>
        </p:nvSpPr>
        <p:spPr bwMode="auto">
          <a:xfrm>
            <a:off x="0" y="990600"/>
            <a:ext cx="804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ea typeface="宋体" panose="02010600030101010101" pitchFamily="2" charset="-122"/>
              </a:rPr>
              <a:t>例</a:t>
            </a:r>
            <a:r>
              <a:rPr lang="en-US" altLang="zh-CN" b="1">
                <a:ea typeface="宋体" panose="02010600030101010101" pitchFamily="2" charset="-122"/>
              </a:rPr>
              <a:t>9.1  </a:t>
            </a:r>
            <a:r>
              <a:rPr lang="zh-CN" altLang="en-US" b="1">
                <a:ea typeface="宋体" panose="02010600030101010101" pitchFamily="2" charset="-122"/>
              </a:rPr>
              <a:t>放松管制后纽约股票交易所（</a:t>
            </a:r>
            <a:r>
              <a:rPr lang="en-US" altLang="zh-CN" b="1">
                <a:ea typeface="宋体" panose="02010600030101010101" pitchFamily="2" charset="-122"/>
              </a:rPr>
              <a:t>NYSE</a:t>
            </a:r>
            <a:r>
              <a:rPr lang="zh-CN" altLang="en-US" b="1">
                <a:ea typeface="宋体" panose="02010600030101010101" pitchFamily="2" charset="-122"/>
              </a:rPr>
              <a:t>）的经纪人佣金</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C388930-9747-4519-DFC4-61A4126C8CFC}"/>
              </a:ext>
            </a:extLst>
          </p:cNvPr>
          <p:cNvSpPr>
            <a:spLocks noGrp="1" noChangeArrowheads="1"/>
          </p:cNvSpPr>
          <p:nvPr>
            <p:ph type="title"/>
          </p:nvPr>
        </p:nvSpPr>
        <p:spPr/>
        <p:txBody>
          <a:bodyPr/>
          <a:lstStyle/>
          <a:p>
            <a:r>
              <a:rPr lang="en-US" altLang="zh-CN" b="1">
                <a:ea typeface="宋体" panose="02010600030101010101" pitchFamily="2" charset="-122"/>
              </a:rPr>
              <a:t>9.1  </a:t>
            </a:r>
            <a:r>
              <a:rPr lang="zh-CN" altLang="en-US" b="1">
                <a:ea typeface="宋体" panose="02010600030101010101" pitchFamily="2" charset="-122"/>
              </a:rPr>
              <a:t>异方差的性质</a:t>
            </a:r>
          </a:p>
        </p:txBody>
      </p:sp>
      <p:sp>
        <p:nvSpPr>
          <p:cNvPr id="42002" name="Rectangle 18">
            <a:extLst>
              <a:ext uri="{FF2B5EF4-FFF2-40B4-BE49-F238E27FC236}">
                <a16:creationId xmlns:a16="http://schemas.microsoft.com/office/drawing/2014/main" id="{04828053-1982-E0F4-06C8-33F4AB071F91}"/>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42005" name="Picture 21">
            <a:extLst>
              <a:ext uri="{FF2B5EF4-FFF2-40B4-BE49-F238E27FC236}">
                <a16:creationId xmlns:a16="http://schemas.microsoft.com/office/drawing/2014/main" id="{89CC3165-F427-5A9F-0501-4DE855845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4625"/>
            <a:ext cx="7277100" cy="4651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5BC9566-5681-BDA6-E616-EF6416132ECA}"/>
              </a:ext>
            </a:extLst>
          </p:cNvPr>
          <p:cNvSpPr>
            <a:spLocks noGrp="1" noChangeArrowheads="1"/>
          </p:cNvSpPr>
          <p:nvPr>
            <p:ph type="title"/>
          </p:nvPr>
        </p:nvSpPr>
        <p:spPr/>
        <p:txBody>
          <a:bodyPr/>
          <a:lstStyle/>
          <a:p>
            <a:r>
              <a:rPr lang="en-US" altLang="zh-CN" b="1">
                <a:ea typeface="宋体" panose="02010600030101010101" pitchFamily="2" charset="-122"/>
              </a:rPr>
              <a:t>9.1  </a:t>
            </a:r>
            <a:r>
              <a:rPr lang="zh-CN" altLang="en-US" b="1">
                <a:ea typeface="宋体" panose="02010600030101010101" pitchFamily="2" charset="-122"/>
              </a:rPr>
              <a:t>异方差的性质</a:t>
            </a:r>
            <a:endParaRPr lang="en-US" altLang="zh-CN" b="1">
              <a:ea typeface="宋体" panose="02010600030101010101" pitchFamily="2" charset="-122"/>
            </a:endParaRPr>
          </a:p>
        </p:txBody>
      </p:sp>
      <p:sp>
        <p:nvSpPr>
          <p:cNvPr id="27659" name="Rectangle 11">
            <a:extLst>
              <a:ext uri="{FF2B5EF4-FFF2-40B4-BE49-F238E27FC236}">
                <a16:creationId xmlns:a16="http://schemas.microsoft.com/office/drawing/2014/main" id="{3163AFEB-4970-10FD-F357-7CBF98AE8E5E}"/>
              </a:ext>
            </a:extLst>
          </p:cNvPr>
          <p:cNvSpPr>
            <a:spLocks noChangeArrowheads="1"/>
          </p:cNvSpPr>
          <p:nvPr/>
        </p:nvSpPr>
        <p:spPr bwMode="auto">
          <a:xfrm>
            <a:off x="146050" y="1066800"/>
            <a:ext cx="434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ea typeface="宋体" panose="02010600030101010101" pitchFamily="2" charset="-122"/>
              </a:rPr>
              <a:t>例</a:t>
            </a:r>
            <a:r>
              <a:rPr lang="en-US" altLang="zh-CN" b="1">
                <a:ea typeface="宋体" panose="02010600030101010101" pitchFamily="2" charset="-122"/>
              </a:rPr>
              <a:t>9.2  523</a:t>
            </a:r>
            <a:r>
              <a:rPr lang="zh-CN" altLang="en-US" b="1">
                <a:ea typeface="宋体" panose="02010600030101010101" pitchFamily="2" charset="-122"/>
              </a:rPr>
              <a:t>个工人的工资等数据</a:t>
            </a:r>
          </a:p>
        </p:txBody>
      </p:sp>
      <p:pic>
        <p:nvPicPr>
          <p:cNvPr id="27660" name="Picture 12">
            <a:extLst>
              <a:ext uri="{FF2B5EF4-FFF2-40B4-BE49-F238E27FC236}">
                <a16:creationId xmlns:a16="http://schemas.microsoft.com/office/drawing/2014/main" id="{6AA28B52-C634-9468-830F-BB4E7A991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950" y="1552575"/>
            <a:ext cx="7151688" cy="4543425"/>
          </a:xfrm>
          <a:prstGeom prst="rect">
            <a:avLst/>
          </a:prstGeom>
          <a:noFill/>
          <a:extLst>
            <a:ext uri="{909E8E84-426E-40DD-AFC4-6F175D3DCCD1}">
              <a14:hiddenFill xmlns:a14="http://schemas.microsoft.com/office/drawing/2010/main">
                <a:solidFill>
                  <a:srgbClr val="FFFFFF"/>
                </a:solidFill>
              </a14:hiddenFill>
            </a:ext>
          </a:extLst>
        </p:spPr>
      </p:pic>
      <p:sp>
        <p:nvSpPr>
          <p:cNvPr id="27661" name="Rectangle 13">
            <a:extLst>
              <a:ext uri="{FF2B5EF4-FFF2-40B4-BE49-F238E27FC236}">
                <a16:creationId xmlns:a16="http://schemas.microsoft.com/office/drawing/2014/main" id="{217077FD-FDEC-4D0B-B0E0-E8E30D6E7953}"/>
              </a:ext>
            </a:extLst>
          </p:cNvPr>
          <p:cNvSpPr>
            <a:spLocks noChangeArrowheads="1"/>
          </p:cNvSpPr>
          <p:nvPr/>
        </p:nvSpPr>
        <p:spPr bwMode="auto">
          <a:xfrm>
            <a:off x="1887538" y="6172200"/>
            <a:ext cx="4894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b="1">
                <a:ea typeface="宋体" panose="02010600030101010101" pitchFamily="2" charset="-122"/>
              </a:rPr>
              <a:t>图</a:t>
            </a:r>
            <a:r>
              <a:rPr lang="en-US" altLang="zh-CN" b="1">
                <a:ea typeface="宋体" panose="02010600030101010101" pitchFamily="2" charset="-122"/>
              </a:rPr>
              <a:t>9-3  </a:t>
            </a:r>
            <a:r>
              <a:rPr lang="zh-CN" altLang="en-US" b="1">
                <a:ea typeface="宋体" panose="02010600030101010101" pitchFamily="2" charset="-122"/>
              </a:rPr>
              <a:t>回归方程（</a:t>
            </a:r>
            <a:r>
              <a:rPr lang="en-US" altLang="zh-CN" b="1">
                <a:ea typeface="宋体" panose="02010600030101010101" pitchFamily="2" charset="-122"/>
              </a:rPr>
              <a:t>9.3</a:t>
            </a:r>
            <a:r>
              <a:rPr lang="zh-CN" altLang="en-US" b="1">
                <a:ea typeface="宋体" panose="02010600030101010101" pitchFamily="2" charset="-122"/>
              </a:rPr>
              <a:t>）的残差平方</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B49182C-E92F-EF93-5CF4-7FA5C2EE9AF8}"/>
              </a:ext>
            </a:extLst>
          </p:cNvPr>
          <p:cNvSpPr>
            <a:spLocks noGrp="1" noChangeArrowheads="1"/>
          </p:cNvSpPr>
          <p:nvPr>
            <p:ph type="title"/>
          </p:nvPr>
        </p:nvSpPr>
        <p:spPr/>
        <p:txBody>
          <a:bodyPr/>
          <a:lstStyle/>
          <a:p>
            <a:r>
              <a:rPr lang="en-US" altLang="zh-CN" b="1">
                <a:ea typeface="宋体" panose="02010600030101010101" pitchFamily="2" charset="-122"/>
              </a:rPr>
              <a:t>9.1  </a:t>
            </a:r>
            <a:r>
              <a:rPr lang="zh-CN" altLang="en-US" b="1">
                <a:ea typeface="宋体" panose="02010600030101010101" pitchFamily="2" charset="-122"/>
              </a:rPr>
              <a:t>异方差的性质</a:t>
            </a:r>
          </a:p>
        </p:txBody>
      </p:sp>
      <p:pic>
        <p:nvPicPr>
          <p:cNvPr id="48132" name="Picture 4">
            <a:extLst>
              <a:ext uri="{FF2B5EF4-FFF2-40B4-BE49-F238E27FC236}">
                <a16:creationId xmlns:a16="http://schemas.microsoft.com/office/drawing/2014/main" id="{974CCD39-C9D3-419B-6A75-7E4031BF1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85900"/>
            <a:ext cx="7467600" cy="476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74474D5-C46B-E878-81B5-A4733A484FB7}"/>
              </a:ext>
            </a:extLst>
          </p:cNvPr>
          <p:cNvSpPr>
            <a:spLocks noGrp="1" noChangeArrowheads="1"/>
          </p:cNvSpPr>
          <p:nvPr>
            <p:ph type="title"/>
          </p:nvPr>
        </p:nvSpPr>
        <p:spPr>
          <a:xfrm>
            <a:off x="0" y="0"/>
            <a:ext cx="8229600" cy="914400"/>
          </a:xfrm>
        </p:spPr>
        <p:txBody>
          <a:bodyPr/>
          <a:lstStyle/>
          <a:p>
            <a:r>
              <a:rPr lang="en-US" altLang="zh-CN" b="1">
                <a:ea typeface="宋体" panose="02010600030101010101" pitchFamily="2" charset="-122"/>
              </a:rPr>
              <a:t>9.2  </a:t>
            </a:r>
            <a:r>
              <a:rPr lang="zh-CN" altLang="en-US" b="1">
                <a:ea typeface="宋体" panose="02010600030101010101" pitchFamily="2" charset="-122"/>
              </a:rPr>
              <a:t>异方差的后果</a:t>
            </a:r>
            <a:endParaRPr lang="en-US" altLang="zh-CN" b="1">
              <a:ea typeface="宋体" panose="02010600030101010101" pitchFamily="2" charset="-122"/>
            </a:endParaRPr>
          </a:p>
        </p:txBody>
      </p:sp>
      <p:sp>
        <p:nvSpPr>
          <p:cNvPr id="30727" name="Rectangle 1031">
            <a:extLst>
              <a:ext uri="{FF2B5EF4-FFF2-40B4-BE49-F238E27FC236}">
                <a16:creationId xmlns:a16="http://schemas.microsoft.com/office/drawing/2014/main" id="{73E26C63-8AC6-6F25-F10E-9D4054D289C9}"/>
              </a:ext>
            </a:extLst>
          </p:cNvPr>
          <p:cNvSpPr>
            <a:spLocks noGrp="1" noChangeArrowheads="1"/>
          </p:cNvSpPr>
          <p:nvPr>
            <p:ph type="body" idx="1"/>
          </p:nvPr>
        </p:nvSpPr>
        <p:spPr>
          <a:xfrm>
            <a:off x="381000" y="1371600"/>
            <a:ext cx="8763000" cy="4114800"/>
          </a:xfrm>
        </p:spPr>
        <p:txBody>
          <a:bodyPr/>
          <a:lstStyle/>
          <a:p>
            <a:pPr marL="533400" indent="-533400">
              <a:lnSpc>
                <a:spcPct val="90000"/>
              </a:lnSpc>
            </a:pPr>
            <a:r>
              <a:rPr lang="en-US" altLang="zh-CN" sz="2800">
                <a:ea typeface="宋体" panose="02010600030101010101" pitchFamily="2" charset="-122"/>
              </a:rPr>
              <a:t>OLS</a:t>
            </a:r>
            <a:r>
              <a:rPr lang="zh-CN" altLang="en-US" sz="2800">
                <a:ea typeface="宋体" panose="02010600030101010101" pitchFamily="2" charset="-122"/>
              </a:rPr>
              <a:t>估计量仍是线性的。</a:t>
            </a:r>
          </a:p>
          <a:p>
            <a:pPr marL="533400" indent="-533400">
              <a:lnSpc>
                <a:spcPct val="90000"/>
              </a:lnSpc>
            </a:pPr>
            <a:r>
              <a:rPr lang="en-US" altLang="zh-CN" sz="2800">
                <a:ea typeface="宋体" panose="02010600030101010101" pitchFamily="2" charset="-122"/>
              </a:rPr>
              <a:t>OLS</a:t>
            </a:r>
            <a:r>
              <a:rPr lang="zh-CN" altLang="en-US" sz="2800">
                <a:ea typeface="宋体" panose="02010600030101010101" pitchFamily="2" charset="-122"/>
              </a:rPr>
              <a:t>估计量仍是无偏的。</a:t>
            </a:r>
          </a:p>
          <a:p>
            <a:pPr marL="533400" indent="-533400">
              <a:lnSpc>
                <a:spcPct val="90000"/>
              </a:lnSpc>
            </a:pPr>
            <a:r>
              <a:rPr lang="en-US" altLang="zh-CN" sz="2800">
                <a:ea typeface="宋体" panose="02010600030101010101" pitchFamily="2" charset="-122"/>
              </a:rPr>
              <a:t>OLS</a:t>
            </a:r>
            <a:r>
              <a:rPr lang="zh-CN" altLang="en-US" sz="2800">
                <a:ea typeface="宋体" panose="02010600030101010101" pitchFamily="2" charset="-122"/>
              </a:rPr>
              <a:t>估计量不再具有最小方差性，即不再是有效的。</a:t>
            </a:r>
          </a:p>
          <a:p>
            <a:pPr marL="533400" indent="-533400">
              <a:lnSpc>
                <a:spcPct val="90000"/>
              </a:lnSpc>
            </a:pPr>
            <a:r>
              <a:rPr lang="en-US" altLang="zh-CN" sz="2800">
                <a:ea typeface="宋体" panose="02010600030101010101" pitchFamily="2" charset="-122"/>
              </a:rPr>
              <a:t>OLS</a:t>
            </a:r>
            <a:r>
              <a:rPr lang="zh-CN" altLang="en-US" sz="2800">
                <a:ea typeface="宋体" panose="02010600030101010101" pitchFamily="2" charset="-122"/>
              </a:rPr>
              <a:t>估计量的方差通常是有偏的。</a:t>
            </a:r>
          </a:p>
          <a:p>
            <a:pPr marL="533400" indent="-533400">
              <a:lnSpc>
                <a:spcPct val="90000"/>
              </a:lnSpc>
            </a:pPr>
            <a:r>
              <a:rPr lang="zh-CN" altLang="en-US" sz="2800">
                <a:ea typeface="宋体" panose="02010600030101010101" pitchFamily="2" charset="-122"/>
              </a:rPr>
              <a:t>偏差的产生是由于    ，即            ，不再是真实    的无偏估计量。</a:t>
            </a:r>
          </a:p>
          <a:p>
            <a:pPr marL="533400" indent="-533400">
              <a:lnSpc>
                <a:spcPct val="90000"/>
              </a:lnSpc>
            </a:pPr>
            <a:r>
              <a:rPr lang="zh-CN" altLang="en-US" sz="2800">
                <a:ea typeface="宋体" panose="02010600030101010101" pitchFamily="2" charset="-122"/>
              </a:rPr>
              <a:t>建立在</a:t>
            </a:r>
            <a:r>
              <a:rPr lang="en-US" altLang="zh-CN" sz="2800">
                <a:ea typeface="宋体" panose="02010600030101010101" pitchFamily="2" charset="-122"/>
              </a:rPr>
              <a:t>t</a:t>
            </a:r>
            <a:r>
              <a:rPr lang="zh-CN" altLang="en-US" sz="2800">
                <a:ea typeface="宋体" panose="02010600030101010101" pitchFamily="2" charset="-122"/>
              </a:rPr>
              <a:t>分布和</a:t>
            </a:r>
            <a:r>
              <a:rPr lang="en-US" altLang="zh-CN" sz="2800">
                <a:ea typeface="宋体" panose="02010600030101010101" pitchFamily="2" charset="-122"/>
              </a:rPr>
              <a:t>F</a:t>
            </a:r>
            <a:r>
              <a:rPr lang="zh-CN" altLang="en-US" sz="2800">
                <a:ea typeface="宋体" panose="02010600030101010101" pitchFamily="2" charset="-122"/>
              </a:rPr>
              <a:t>分布之上的置信区间和假设检验是不可靠的。</a:t>
            </a:r>
          </a:p>
        </p:txBody>
      </p:sp>
      <p:pic>
        <p:nvPicPr>
          <p:cNvPr id="30730" name="Picture 1034">
            <a:extLst>
              <a:ext uri="{FF2B5EF4-FFF2-40B4-BE49-F238E27FC236}">
                <a16:creationId xmlns:a16="http://schemas.microsoft.com/office/drawing/2014/main" id="{24C4FFDF-E44D-BED4-C262-3CDB0A658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7150" y="3238500"/>
            <a:ext cx="4572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1" name="Picture 1035">
            <a:extLst>
              <a:ext uri="{FF2B5EF4-FFF2-40B4-BE49-F238E27FC236}">
                <a16:creationId xmlns:a16="http://schemas.microsoft.com/office/drawing/2014/main" id="{A0780105-6465-E942-6A71-0C9B4913E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262313"/>
            <a:ext cx="10668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2" name="Picture 1036">
            <a:extLst>
              <a:ext uri="{FF2B5EF4-FFF2-40B4-BE49-F238E27FC236}">
                <a16:creationId xmlns:a16="http://schemas.microsoft.com/office/drawing/2014/main" id="{88F06A2C-9A52-6BD5-2DDF-2648881D76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3240088"/>
            <a:ext cx="45720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4BECE66-7CA0-0237-DD98-E95077568A21}"/>
              </a:ext>
            </a:extLst>
          </p:cNvPr>
          <p:cNvSpPr>
            <a:spLocks noGrp="1" noChangeArrowheads="1"/>
          </p:cNvSpPr>
          <p:nvPr>
            <p:ph type="title"/>
          </p:nvPr>
        </p:nvSpPr>
        <p:spPr/>
        <p:txBody>
          <a:bodyPr/>
          <a:lstStyle/>
          <a:p>
            <a:r>
              <a:rPr lang="en-US" altLang="zh-CN" b="1">
                <a:ea typeface="宋体" panose="02010600030101010101" pitchFamily="2" charset="-122"/>
              </a:rPr>
              <a:t>9.2  </a:t>
            </a:r>
            <a:r>
              <a:rPr lang="zh-CN" altLang="en-US" b="1">
                <a:ea typeface="宋体" panose="02010600030101010101" pitchFamily="2" charset="-122"/>
              </a:rPr>
              <a:t>异方差的后果</a:t>
            </a:r>
            <a:endParaRPr lang="en-US" altLang="zh-CN" b="1">
              <a:ea typeface="宋体" panose="02010600030101010101" pitchFamily="2" charset="-122"/>
            </a:endParaRPr>
          </a:p>
        </p:txBody>
      </p:sp>
      <p:pic>
        <p:nvPicPr>
          <p:cNvPr id="31752" name="Picture 8">
            <a:extLst>
              <a:ext uri="{FF2B5EF4-FFF2-40B4-BE49-F238E27FC236}">
                <a16:creationId xmlns:a16="http://schemas.microsoft.com/office/drawing/2014/main" id="{3EAA348B-EC2F-CF75-F7AA-367678E7A1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95400"/>
            <a:ext cx="8839200" cy="4387850"/>
          </a:xfrm>
          <a:prstGeom prst="rect">
            <a:avLst/>
          </a:prstGeom>
          <a:noFill/>
          <a:extLst>
            <a:ext uri="{909E8E84-426E-40DD-AFC4-6F175D3DCCD1}">
              <a14:hiddenFill xmlns:a14="http://schemas.microsoft.com/office/drawing/2010/main">
                <a:solidFill>
                  <a:srgbClr val="FFFFFF"/>
                </a:solidFill>
              </a14:hiddenFill>
            </a:ext>
          </a:extLst>
        </p:spPr>
      </p:pic>
      <p:sp>
        <p:nvSpPr>
          <p:cNvPr id="31753" name="Rectangle 9">
            <a:extLst>
              <a:ext uri="{FF2B5EF4-FFF2-40B4-BE49-F238E27FC236}">
                <a16:creationId xmlns:a16="http://schemas.microsoft.com/office/drawing/2014/main" id="{E62C068F-B15F-7387-2D77-1CAAF0987507}"/>
              </a:ext>
            </a:extLst>
          </p:cNvPr>
          <p:cNvSpPr>
            <a:spLocks noChangeArrowheads="1"/>
          </p:cNvSpPr>
          <p:nvPr/>
        </p:nvSpPr>
        <p:spPr bwMode="auto">
          <a:xfrm>
            <a:off x="1816100" y="5867400"/>
            <a:ext cx="5611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b="1">
                <a:ea typeface="宋体" panose="02010600030101010101" pitchFamily="2" charset="-122"/>
              </a:rPr>
              <a:t>图 </a:t>
            </a:r>
            <a:r>
              <a:rPr lang="en-US" altLang="zh-CN" b="1">
                <a:ea typeface="宋体" panose="02010600030101010101" pitchFamily="2" charset="-122"/>
              </a:rPr>
              <a:t>9-5</a:t>
            </a:r>
            <a:r>
              <a:rPr lang="zh-CN" altLang="en-US" b="1">
                <a:ea typeface="宋体" panose="02010600030101010101" pitchFamily="2" charset="-122"/>
              </a:rPr>
              <a:t>假想总体和样本表现出的异方差性</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B42EC6B-09E1-BA45-9D35-4FE31E48F1CA}"/>
              </a:ext>
            </a:extLst>
          </p:cNvPr>
          <p:cNvSpPr>
            <a:spLocks noGrp="1" noChangeArrowheads="1"/>
          </p:cNvSpPr>
          <p:nvPr>
            <p:ph type="title"/>
          </p:nvPr>
        </p:nvSpPr>
        <p:spPr>
          <a:xfrm>
            <a:off x="0" y="-19050"/>
            <a:ext cx="9144000" cy="914400"/>
          </a:xfrm>
        </p:spPr>
        <p:txBody>
          <a:bodyPr/>
          <a:lstStyle/>
          <a:p>
            <a:r>
              <a:rPr lang="en-US" altLang="zh-CN" sz="3200" b="1">
                <a:ea typeface="宋体" panose="02010600030101010101" pitchFamily="2" charset="-122"/>
              </a:rPr>
              <a:t>9.3  </a:t>
            </a:r>
            <a:r>
              <a:rPr lang="zh-CN" altLang="en-US" sz="3200" b="1">
                <a:ea typeface="宋体" panose="02010600030101010101" pitchFamily="2" charset="-122"/>
              </a:rPr>
              <a:t>异方差的诊断：如何知道存在异方差问题？</a:t>
            </a:r>
            <a:endParaRPr lang="en-US" altLang="zh-CN" sz="3200" b="1">
              <a:ea typeface="宋体" panose="02010600030101010101" pitchFamily="2" charset="-122"/>
            </a:endParaRPr>
          </a:p>
        </p:txBody>
      </p:sp>
      <p:sp>
        <p:nvSpPr>
          <p:cNvPr id="32775" name="Rectangle 7">
            <a:extLst>
              <a:ext uri="{FF2B5EF4-FFF2-40B4-BE49-F238E27FC236}">
                <a16:creationId xmlns:a16="http://schemas.microsoft.com/office/drawing/2014/main" id="{C1BBDBFE-B8C9-25BB-2FAB-76E634540392}"/>
              </a:ext>
            </a:extLst>
          </p:cNvPr>
          <p:cNvSpPr>
            <a:spLocks noGrp="1" noChangeArrowheads="1"/>
          </p:cNvSpPr>
          <p:nvPr>
            <p:ph type="body" idx="1"/>
          </p:nvPr>
        </p:nvSpPr>
        <p:spPr/>
        <p:txBody>
          <a:bodyPr/>
          <a:lstStyle/>
          <a:p>
            <a:pPr>
              <a:buFont typeface="Wingdings" pitchFamily="2" charset="2"/>
              <a:buNone/>
            </a:pPr>
            <a:r>
              <a:rPr lang="zh-CN" altLang="en-US" sz="2800">
                <a:ea typeface="宋体" panose="02010600030101010101" pitchFamily="2" charset="-122"/>
              </a:rPr>
              <a:t>一些诊断工具 ：</a:t>
            </a:r>
          </a:p>
          <a:p>
            <a:pPr algn="just"/>
            <a:r>
              <a:rPr lang="zh-CN" altLang="en-US" sz="2800" b="1">
                <a:ea typeface="宋体" panose="02010600030101010101" pitchFamily="2" charset="-122"/>
              </a:rPr>
              <a:t>问题的性质</a:t>
            </a:r>
          </a:p>
          <a:p>
            <a:pPr algn="just"/>
            <a:r>
              <a:rPr lang="zh-CN" altLang="en-US" sz="2800" b="1">
                <a:ea typeface="宋体" panose="02010600030101010101" pitchFamily="2" charset="-122"/>
              </a:rPr>
              <a:t>残差的图形检验</a:t>
            </a:r>
          </a:p>
          <a:p>
            <a:pPr algn="just"/>
            <a:r>
              <a:rPr lang="zh-CN" altLang="en-US" sz="2800" b="1">
                <a:ea typeface="宋体" panose="02010600030101010101" pitchFamily="2" charset="-122"/>
              </a:rPr>
              <a:t>帕克检验（</a:t>
            </a:r>
            <a:r>
              <a:rPr lang="en-US" altLang="zh-CN" sz="2800" b="1">
                <a:ea typeface="宋体" panose="02010600030101010101" pitchFamily="2" charset="-122"/>
              </a:rPr>
              <a:t>Park test</a:t>
            </a:r>
            <a:r>
              <a:rPr lang="zh-CN" altLang="en-US" sz="2800" b="1">
                <a:ea typeface="宋体" panose="02010600030101010101" pitchFamily="2" charset="-122"/>
              </a:rPr>
              <a:t>）</a:t>
            </a:r>
            <a:r>
              <a:rPr lang="zh-CN" altLang="en-US" sz="2800">
                <a:ea typeface="宋体" panose="02010600030101010101" pitchFamily="2" charset="-122"/>
              </a:rPr>
              <a:t> </a:t>
            </a:r>
          </a:p>
          <a:p>
            <a:r>
              <a:rPr lang="zh-CN" altLang="en-US" sz="2800" b="1">
                <a:ea typeface="宋体" panose="02010600030101010101" pitchFamily="2" charset="-122"/>
              </a:rPr>
              <a:t>格莱泽检验（</a:t>
            </a:r>
            <a:r>
              <a:rPr lang="en-US" altLang="zh-CN" sz="2800" b="1">
                <a:ea typeface="宋体" panose="02010600030101010101" pitchFamily="2" charset="-122"/>
              </a:rPr>
              <a:t>Glejser test</a:t>
            </a:r>
            <a:r>
              <a:rPr lang="zh-CN" altLang="en-US" sz="2800" b="1">
                <a:ea typeface="宋体" panose="02010600030101010101" pitchFamily="2" charset="-122"/>
              </a:rPr>
              <a:t>） </a:t>
            </a:r>
          </a:p>
          <a:p>
            <a:r>
              <a:rPr lang="zh-CN" altLang="en-US" sz="2800" b="1">
                <a:ea typeface="宋体" panose="02010600030101010101" pitchFamily="2" charset="-122"/>
              </a:rPr>
              <a:t>怀特的一般异方差检验（</a:t>
            </a:r>
            <a:r>
              <a:rPr lang="en-US" altLang="zh-CN" sz="2800" b="1">
                <a:ea typeface="宋体" panose="02010600030101010101" pitchFamily="2" charset="-122"/>
              </a:rPr>
              <a:t>White General Heteroscedasticity Test</a:t>
            </a:r>
            <a:r>
              <a:rPr lang="zh-CN" altLang="en-US" sz="2800" b="1">
                <a:ea typeface="宋体" panose="02010600030101010101" pitchFamily="2" charset="-122"/>
              </a:rPr>
              <a:t>）</a:t>
            </a:r>
            <a:r>
              <a:rPr lang="zh-CN" altLang="en-US" sz="2800">
                <a:ea typeface="宋体" panose="02010600030101010101" pitchFamily="2" charset="-122"/>
              </a:rPr>
              <a:t> </a:t>
            </a:r>
          </a:p>
          <a:p>
            <a:pPr algn="just"/>
            <a:r>
              <a:rPr lang="zh-CN" altLang="en-US" sz="2800" b="1">
                <a:ea typeface="宋体" panose="02010600030101010101" pitchFamily="2" charset="-122"/>
              </a:rPr>
              <a:t>异方差的其他检验方法</a:t>
            </a:r>
          </a:p>
          <a:p>
            <a:endParaRPr lang="zh-CN" altLang="en-US" sz="2800">
              <a:ea typeface="宋体" panose="02010600030101010101" pitchFamily="2" charset="-122"/>
            </a:endParaRP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E2A9963-3126-B837-0633-E55EF790C019}"/>
              </a:ext>
            </a:extLst>
          </p:cNvPr>
          <p:cNvSpPr>
            <a:spLocks noGrp="1" noChangeArrowheads="1"/>
          </p:cNvSpPr>
          <p:nvPr>
            <p:ph type="title"/>
          </p:nvPr>
        </p:nvSpPr>
        <p:spPr>
          <a:xfrm>
            <a:off x="0" y="-19050"/>
            <a:ext cx="9144000" cy="914400"/>
          </a:xfrm>
        </p:spPr>
        <p:txBody>
          <a:bodyPr/>
          <a:lstStyle/>
          <a:p>
            <a:r>
              <a:rPr lang="en-US" altLang="zh-CN" sz="3200" b="1">
                <a:ea typeface="宋体" panose="02010600030101010101" pitchFamily="2" charset="-122"/>
              </a:rPr>
              <a:t>9.3  </a:t>
            </a:r>
            <a:r>
              <a:rPr lang="zh-CN" altLang="en-US" sz="3200" b="1">
                <a:ea typeface="宋体" panose="02010600030101010101" pitchFamily="2" charset="-122"/>
              </a:rPr>
              <a:t>异方差的诊断：如何知道存在异方差问题？</a:t>
            </a:r>
            <a:endParaRPr lang="en-US" altLang="zh-CN" sz="3200" b="1">
              <a:ea typeface="宋体" panose="02010600030101010101" pitchFamily="2" charset="-122"/>
            </a:endParaRPr>
          </a:p>
        </p:txBody>
      </p:sp>
      <p:pic>
        <p:nvPicPr>
          <p:cNvPr id="44037" name="Picture 5">
            <a:extLst>
              <a:ext uri="{FF2B5EF4-FFF2-40B4-BE49-F238E27FC236}">
                <a16:creationId xmlns:a16="http://schemas.microsoft.com/office/drawing/2014/main" id="{9CE261D3-1212-CB1E-1936-C761AAE60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90600"/>
            <a:ext cx="6819900" cy="4833938"/>
          </a:xfrm>
          <a:prstGeom prst="rect">
            <a:avLst/>
          </a:prstGeom>
          <a:noFill/>
          <a:extLst>
            <a:ext uri="{909E8E84-426E-40DD-AFC4-6F175D3DCCD1}">
              <a14:hiddenFill xmlns:a14="http://schemas.microsoft.com/office/drawing/2010/main">
                <a:solidFill>
                  <a:srgbClr val="FFFFFF"/>
                </a:solidFill>
              </a14:hiddenFill>
            </a:ext>
          </a:extLst>
        </p:spPr>
      </p:pic>
      <p:pic>
        <p:nvPicPr>
          <p:cNvPr id="44038" name="Picture 6">
            <a:extLst>
              <a:ext uri="{FF2B5EF4-FFF2-40B4-BE49-F238E27FC236}">
                <a16:creationId xmlns:a16="http://schemas.microsoft.com/office/drawing/2014/main" id="{23C384C4-D307-7FBB-5BC1-2595BAB18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275" y="3328988"/>
            <a:ext cx="180975" cy="200025"/>
          </a:xfrm>
          <a:prstGeom prst="rect">
            <a:avLst/>
          </a:prstGeom>
          <a:noFill/>
          <a:extLst>
            <a:ext uri="{909E8E84-426E-40DD-AFC4-6F175D3DCCD1}">
              <a14:hiddenFill xmlns:a14="http://schemas.microsoft.com/office/drawing/2010/main">
                <a:solidFill>
                  <a:srgbClr val="FFFFFF"/>
                </a:solidFill>
              </a14:hiddenFill>
            </a:ext>
          </a:extLst>
        </p:spPr>
      </p:pic>
      <p:sp>
        <p:nvSpPr>
          <p:cNvPr id="44041" name="Rectangle 9">
            <a:extLst>
              <a:ext uri="{FF2B5EF4-FFF2-40B4-BE49-F238E27FC236}">
                <a16:creationId xmlns:a16="http://schemas.microsoft.com/office/drawing/2014/main" id="{5F065A14-9B01-1CD5-CD0B-FD528393A46B}"/>
              </a:ext>
            </a:extLst>
          </p:cNvPr>
          <p:cNvSpPr>
            <a:spLocks noChangeArrowheads="1"/>
          </p:cNvSpPr>
          <p:nvPr/>
        </p:nvSpPr>
        <p:spPr bwMode="auto">
          <a:xfrm>
            <a:off x="2895600" y="6019800"/>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ea typeface="宋体" panose="02010600030101010101" pitchFamily="2" charset="-122"/>
              </a:rPr>
              <a:t>图</a:t>
            </a:r>
            <a:r>
              <a:rPr lang="en-US" altLang="zh-CN" b="1">
                <a:ea typeface="宋体" panose="02010600030101010101" pitchFamily="2" charset="-122"/>
              </a:rPr>
              <a:t>9-6  </a:t>
            </a:r>
            <a:r>
              <a:rPr lang="zh-CN" altLang="en-US" b="1">
                <a:ea typeface="宋体" panose="02010600030101010101" pitchFamily="2" charset="-122"/>
              </a:rPr>
              <a:t>假想的     模式</a:t>
            </a:r>
            <a:r>
              <a:rPr lang="zh-CN" altLang="en-US">
                <a:ea typeface="宋体" panose="02010600030101010101" pitchFamily="2" charset="-122"/>
              </a:rPr>
              <a:t> </a:t>
            </a:r>
          </a:p>
        </p:txBody>
      </p:sp>
      <p:pic>
        <p:nvPicPr>
          <p:cNvPr id="44042" name="Picture 10">
            <a:extLst>
              <a:ext uri="{FF2B5EF4-FFF2-40B4-BE49-F238E27FC236}">
                <a16:creationId xmlns:a16="http://schemas.microsoft.com/office/drawing/2014/main" id="{2784D9F4-9C23-4567-43DC-5F5B3AD83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5867400"/>
            <a:ext cx="5937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428BD43-681A-D868-FEB9-3D231D2CB7FB}"/>
              </a:ext>
            </a:extLst>
          </p:cNvPr>
          <p:cNvSpPr>
            <a:spLocks noGrp="1" noChangeArrowheads="1"/>
          </p:cNvSpPr>
          <p:nvPr>
            <p:ph type="title"/>
          </p:nvPr>
        </p:nvSpPr>
        <p:spPr/>
        <p:txBody>
          <a:bodyPr/>
          <a:lstStyle/>
          <a:p>
            <a:r>
              <a:rPr lang="en-US" altLang="zh-CN" b="1">
                <a:ea typeface="宋体" panose="02010600030101010101" pitchFamily="2" charset="-122"/>
              </a:rPr>
              <a:t>2.3 </a:t>
            </a:r>
            <a:r>
              <a:rPr lang="zh-CN" altLang="en-US" b="1">
                <a:ea typeface="宋体" panose="02010600030101010101" pitchFamily="2" charset="-122"/>
              </a:rPr>
              <a:t>总体回归函数的统计或随机设定</a:t>
            </a:r>
            <a:endParaRPr lang="en-US" altLang="zh-CN" b="1">
              <a:ea typeface="宋体" panose="02010600030101010101" pitchFamily="2" charset="-122"/>
            </a:endParaRPr>
          </a:p>
        </p:txBody>
      </p:sp>
      <p:pic>
        <p:nvPicPr>
          <p:cNvPr id="27655" name="Picture 7">
            <a:extLst>
              <a:ext uri="{FF2B5EF4-FFF2-40B4-BE49-F238E27FC236}">
                <a16:creationId xmlns:a16="http://schemas.microsoft.com/office/drawing/2014/main" id="{C420422A-5F5B-62E7-D616-1B680CEF3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7713663" cy="5391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2274493-2143-40CD-1D80-2D0E8518588E}"/>
              </a:ext>
            </a:extLst>
          </p:cNvPr>
          <p:cNvSpPr>
            <a:spLocks noGrp="1" noChangeArrowheads="1"/>
          </p:cNvSpPr>
          <p:nvPr>
            <p:ph type="title"/>
          </p:nvPr>
        </p:nvSpPr>
        <p:spPr/>
        <p:txBody>
          <a:bodyPr/>
          <a:lstStyle/>
          <a:p>
            <a:r>
              <a:rPr lang="en-US" altLang="zh-CN" sz="3200" b="1">
                <a:ea typeface="宋体" panose="02010600030101010101" pitchFamily="2" charset="-122"/>
              </a:rPr>
              <a:t>9.3  </a:t>
            </a:r>
            <a:r>
              <a:rPr lang="zh-CN" altLang="en-US" sz="3200" b="1">
                <a:ea typeface="宋体" panose="02010600030101010101" pitchFamily="2" charset="-122"/>
              </a:rPr>
              <a:t>异方差的诊断：如何知道存在异方差问题？</a:t>
            </a:r>
          </a:p>
        </p:txBody>
      </p:sp>
      <p:pic>
        <p:nvPicPr>
          <p:cNvPr id="49156" name="Picture 4">
            <a:extLst>
              <a:ext uri="{FF2B5EF4-FFF2-40B4-BE49-F238E27FC236}">
                <a16:creationId xmlns:a16="http://schemas.microsoft.com/office/drawing/2014/main" id="{F169EA07-E8E7-8113-332E-FC40F67B1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47775"/>
            <a:ext cx="5519738" cy="4362450"/>
          </a:xfrm>
          <a:prstGeom prst="rect">
            <a:avLst/>
          </a:prstGeom>
          <a:noFill/>
          <a:extLst>
            <a:ext uri="{909E8E84-426E-40DD-AFC4-6F175D3DCCD1}">
              <a14:hiddenFill xmlns:a14="http://schemas.microsoft.com/office/drawing/2010/main">
                <a:solidFill>
                  <a:srgbClr val="FFFFFF"/>
                </a:solidFill>
              </a14:hiddenFill>
            </a:ext>
          </a:extLst>
        </p:spPr>
      </p:pic>
      <p:sp>
        <p:nvSpPr>
          <p:cNvPr id="49157" name="Rectangle 5">
            <a:extLst>
              <a:ext uri="{FF2B5EF4-FFF2-40B4-BE49-F238E27FC236}">
                <a16:creationId xmlns:a16="http://schemas.microsoft.com/office/drawing/2014/main" id="{0F7E4857-4647-D72A-611D-05B0C6DE9ED9}"/>
              </a:ext>
            </a:extLst>
          </p:cNvPr>
          <p:cNvSpPr>
            <a:spLocks noChangeArrowheads="1"/>
          </p:cNvSpPr>
          <p:nvPr/>
        </p:nvSpPr>
        <p:spPr bwMode="auto">
          <a:xfrm>
            <a:off x="2362200" y="5867400"/>
            <a:ext cx="5260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ea typeface="宋体" panose="02010600030101010101" pitchFamily="2" charset="-122"/>
              </a:rPr>
              <a:t>图</a:t>
            </a:r>
            <a:r>
              <a:rPr lang="en-US" altLang="zh-CN" b="1">
                <a:ea typeface="宋体" panose="02010600030101010101" pitchFamily="2" charset="-122"/>
              </a:rPr>
              <a:t>9-7         </a:t>
            </a:r>
            <a:r>
              <a:rPr lang="zh-CN" altLang="en-US" b="1">
                <a:ea typeface="宋体" panose="02010600030101010101" pitchFamily="2" charset="-122"/>
              </a:rPr>
              <a:t>与（</a:t>
            </a:r>
            <a:r>
              <a:rPr lang="en-US" altLang="zh-CN" b="1">
                <a:ea typeface="宋体" panose="02010600030101010101" pitchFamily="2" charset="-122"/>
              </a:rPr>
              <a:t>9.3</a:t>
            </a:r>
            <a:r>
              <a:rPr lang="zh-CN" altLang="en-US" b="1">
                <a:ea typeface="宋体" panose="02010600030101010101" pitchFamily="2" charset="-122"/>
              </a:rPr>
              <a:t>）式工资的估计值</a:t>
            </a:r>
            <a:r>
              <a:rPr lang="zh-CN" altLang="en-US">
                <a:ea typeface="宋体" panose="02010600030101010101" pitchFamily="2" charset="-122"/>
              </a:rPr>
              <a:t> </a:t>
            </a:r>
          </a:p>
        </p:txBody>
      </p:sp>
      <p:pic>
        <p:nvPicPr>
          <p:cNvPr id="49158" name="Picture 6">
            <a:extLst>
              <a:ext uri="{FF2B5EF4-FFF2-40B4-BE49-F238E27FC236}">
                <a16:creationId xmlns:a16="http://schemas.microsoft.com/office/drawing/2014/main" id="{D05140D0-82B7-123E-BF6A-C3E912D6F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5781675"/>
            <a:ext cx="4699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3094419-89E0-1A24-C3DE-0460FB2BB999}"/>
              </a:ext>
            </a:extLst>
          </p:cNvPr>
          <p:cNvSpPr>
            <a:spLocks noGrp="1" noChangeArrowheads="1"/>
          </p:cNvSpPr>
          <p:nvPr>
            <p:ph type="title"/>
          </p:nvPr>
        </p:nvSpPr>
        <p:spPr/>
        <p:txBody>
          <a:bodyPr/>
          <a:lstStyle/>
          <a:p>
            <a:r>
              <a:rPr lang="en-US" altLang="zh-CN" sz="3200" b="1">
                <a:ea typeface="宋体" panose="02010600030101010101" pitchFamily="2" charset="-122"/>
              </a:rPr>
              <a:t>9.3  </a:t>
            </a:r>
            <a:r>
              <a:rPr lang="zh-CN" altLang="en-US" sz="3200" b="1">
                <a:ea typeface="宋体" panose="02010600030101010101" pitchFamily="2" charset="-122"/>
              </a:rPr>
              <a:t>异方差的诊断：如何知道存在异方差问题？</a:t>
            </a:r>
          </a:p>
        </p:txBody>
      </p:sp>
      <p:pic>
        <p:nvPicPr>
          <p:cNvPr id="50180" name="Picture 4">
            <a:extLst>
              <a:ext uri="{FF2B5EF4-FFF2-40B4-BE49-F238E27FC236}">
                <a16:creationId xmlns:a16="http://schemas.microsoft.com/office/drawing/2014/main" id="{563A0616-C7C7-A28A-04FC-15560F767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43063"/>
            <a:ext cx="7696200" cy="35385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7BEB02B-BA0C-3C8C-D311-807CE176A864}"/>
              </a:ext>
            </a:extLst>
          </p:cNvPr>
          <p:cNvSpPr>
            <a:spLocks noGrp="1" noChangeArrowheads="1"/>
          </p:cNvSpPr>
          <p:nvPr>
            <p:ph type="title"/>
          </p:nvPr>
        </p:nvSpPr>
        <p:spPr/>
        <p:txBody>
          <a:bodyPr/>
          <a:lstStyle/>
          <a:p>
            <a:r>
              <a:rPr lang="en-US" altLang="zh-CN" sz="3200" b="1">
                <a:ea typeface="宋体" panose="02010600030101010101" pitchFamily="2" charset="-122"/>
              </a:rPr>
              <a:t>9.3  </a:t>
            </a:r>
            <a:r>
              <a:rPr lang="zh-CN" altLang="en-US" sz="3200" b="1">
                <a:ea typeface="宋体" panose="02010600030101010101" pitchFamily="2" charset="-122"/>
              </a:rPr>
              <a:t>异方差的诊断：如何知道存在异方差问题？</a:t>
            </a:r>
          </a:p>
        </p:txBody>
      </p:sp>
      <p:pic>
        <p:nvPicPr>
          <p:cNvPr id="51204" name="Picture 4">
            <a:extLst>
              <a:ext uri="{FF2B5EF4-FFF2-40B4-BE49-F238E27FC236}">
                <a16:creationId xmlns:a16="http://schemas.microsoft.com/office/drawing/2014/main" id="{286751D5-8DB4-660B-46C2-568025E43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738" y="1371600"/>
            <a:ext cx="6799262" cy="396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6358A6B-715B-8594-1D3B-240977D31B6F}"/>
              </a:ext>
            </a:extLst>
          </p:cNvPr>
          <p:cNvSpPr>
            <a:spLocks noGrp="1" noChangeArrowheads="1"/>
          </p:cNvSpPr>
          <p:nvPr>
            <p:ph type="title"/>
          </p:nvPr>
        </p:nvSpPr>
        <p:spPr/>
        <p:txBody>
          <a:bodyPr/>
          <a:lstStyle/>
          <a:p>
            <a:r>
              <a:rPr lang="en-US" altLang="zh-CN" b="1">
                <a:ea typeface="宋体" panose="02010600030101010101" pitchFamily="2" charset="-122"/>
              </a:rPr>
              <a:t>9.4  </a:t>
            </a:r>
            <a:r>
              <a:rPr lang="zh-CN" altLang="en-US" b="1">
                <a:ea typeface="宋体" panose="02010600030101010101" pitchFamily="2" charset="-122"/>
              </a:rPr>
              <a:t>观察到异方差该怎么办：补救措施</a:t>
            </a:r>
          </a:p>
        </p:txBody>
      </p:sp>
      <p:sp>
        <p:nvSpPr>
          <p:cNvPr id="52227" name="Rectangle 3">
            <a:extLst>
              <a:ext uri="{FF2B5EF4-FFF2-40B4-BE49-F238E27FC236}">
                <a16:creationId xmlns:a16="http://schemas.microsoft.com/office/drawing/2014/main" id="{449A9AF1-94E7-D981-51DC-1C6652A97DFD}"/>
              </a:ext>
            </a:extLst>
          </p:cNvPr>
          <p:cNvSpPr>
            <a:spLocks noGrp="1" noChangeArrowheads="1"/>
          </p:cNvSpPr>
          <p:nvPr>
            <p:ph type="body" idx="1"/>
          </p:nvPr>
        </p:nvSpPr>
        <p:spPr/>
        <p:txBody>
          <a:bodyPr/>
          <a:lstStyle/>
          <a:p>
            <a:r>
              <a:rPr lang="zh-CN" altLang="en-US" b="1">
                <a:ea typeface="宋体" panose="02010600030101010101" pitchFamily="2" charset="-122"/>
              </a:rPr>
              <a:t>当    已知时：加权最小二乘法（</a:t>
            </a:r>
            <a:r>
              <a:rPr lang="en-US" altLang="zh-CN" b="1">
                <a:ea typeface="宋体" panose="02010600030101010101" pitchFamily="2" charset="-122"/>
              </a:rPr>
              <a:t>method of weighted least square, WLS</a:t>
            </a:r>
            <a:r>
              <a:rPr lang="zh-CN" altLang="en-US" b="1">
                <a:ea typeface="宋体" panose="02010600030101010101" pitchFamily="2" charset="-122"/>
              </a:rPr>
              <a:t>）</a:t>
            </a:r>
          </a:p>
          <a:p>
            <a:r>
              <a:rPr lang="zh-CN" altLang="en-US" b="1">
                <a:ea typeface="宋体" panose="02010600030101010101" pitchFamily="2" charset="-122"/>
              </a:rPr>
              <a:t>当    已知时：情形</a:t>
            </a:r>
            <a:r>
              <a:rPr lang="en-US" altLang="zh-CN" b="1">
                <a:ea typeface="宋体" panose="02010600030101010101" pitchFamily="2" charset="-122"/>
              </a:rPr>
              <a:t>1</a:t>
            </a:r>
            <a:r>
              <a:rPr lang="zh-CN" altLang="en-US" b="1">
                <a:ea typeface="宋体" panose="02010600030101010101" pitchFamily="2" charset="-122"/>
              </a:rPr>
              <a:t>：误差方差与    成比例：平方根变换；情形</a:t>
            </a:r>
            <a:r>
              <a:rPr lang="en-US" altLang="zh-CN" b="1">
                <a:ea typeface="宋体" panose="02010600030101010101" pitchFamily="2" charset="-122"/>
              </a:rPr>
              <a:t>2</a:t>
            </a:r>
            <a:r>
              <a:rPr lang="zh-CN" altLang="en-US" b="1">
                <a:ea typeface="宋体" panose="02010600030101010101" pitchFamily="2" charset="-122"/>
              </a:rPr>
              <a:t>：误差方差与    成比例。</a:t>
            </a:r>
            <a:r>
              <a:rPr lang="zh-CN" altLang="en-US">
                <a:ea typeface="宋体" panose="02010600030101010101" pitchFamily="2" charset="-122"/>
              </a:rPr>
              <a:t>  </a:t>
            </a:r>
            <a:endParaRPr lang="en-US" altLang="zh-CN">
              <a:ea typeface="宋体" panose="02010600030101010101" pitchFamily="2" charset="-122"/>
            </a:endParaRPr>
          </a:p>
        </p:txBody>
      </p:sp>
      <p:pic>
        <p:nvPicPr>
          <p:cNvPr id="52228" name="Picture 4">
            <a:extLst>
              <a:ext uri="{FF2B5EF4-FFF2-40B4-BE49-F238E27FC236}">
                <a16:creationId xmlns:a16="http://schemas.microsoft.com/office/drawing/2014/main" id="{280318BC-82CD-17C3-2C1B-62C1381856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62075"/>
            <a:ext cx="50006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5">
            <a:extLst>
              <a:ext uri="{FF2B5EF4-FFF2-40B4-BE49-F238E27FC236}">
                <a16:creationId xmlns:a16="http://schemas.microsoft.com/office/drawing/2014/main" id="{B2B2915C-67C9-EF8C-595C-ED8BA7D16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438400"/>
            <a:ext cx="50006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6">
            <a:extLst>
              <a:ext uri="{FF2B5EF4-FFF2-40B4-BE49-F238E27FC236}">
                <a16:creationId xmlns:a16="http://schemas.microsoft.com/office/drawing/2014/main" id="{6D31B3BE-5C0E-3EBD-31EA-1C9AD46D5B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571750"/>
            <a:ext cx="3508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1" name="Picture 7">
            <a:extLst>
              <a:ext uri="{FF2B5EF4-FFF2-40B4-BE49-F238E27FC236}">
                <a16:creationId xmlns:a16="http://schemas.microsoft.com/office/drawing/2014/main" id="{5AFE6FF2-4585-2D79-D7CA-EE491021CB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3048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222F845-FF24-C4C6-C813-BCC41A723CE2}"/>
              </a:ext>
            </a:extLst>
          </p:cNvPr>
          <p:cNvSpPr>
            <a:spLocks noGrp="1" noChangeArrowheads="1"/>
          </p:cNvSpPr>
          <p:nvPr>
            <p:ph type="title"/>
          </p:nvPr>
        </p:nvSpPr>
        <p:spPr>
          <a:xfrm>
            <a:off x="0" y="-19050"/>
            <a:ext cx="9144000" cy="914400"/>
          </a:xfrm>
        </p:spPr>
        <p:txBody>
          <a:bodyPr/>
          <a:lstStyle/>
          <a:p>
            <a:r>
              <a:rPr lang="en-US" altLang="zh-CN" b="1">
                <a:ea typeface="宋体" panose="02010600030101010101" pitchFamily="2" charset="-122"/>
              </a:rPr>
              <a:t>9.4  </a:t>
            </a:r>
            <a:r>
              <a:rPr lang="zh-CN" altLang="en-US" b="1">
                <a:ea typeface="宋体" panose="02010600030101010101" pitchFamily="2" charset="-122"/>
              </a:rPr>
              <a:t>观察到异方差该怎么办：补救措施</a:t>
            </a:r>
            <a:endParaRPr lang="en-US" altLang="zh-CN" b="1">
              <a:ea typeface="宋体" panose="02010600030101010101" pitchFamily="2" charset="-122"/>
            </a:endParaRPr>
          </a:p>
        </p:txBody>
      </p:sp>
      <p:pic>
        <p:nvPicPr>
          <p:cNvPr id="34825" name="Picture 1033">
            <a:extLst>
              <a:ext uri="{FF2B5EF4-FFF2-40B4-BE49-F238E27FC236}">
                <a16:creationId xmlns:a16="http://schemas.microsoft.com/office/drawing/2014/main" id="{BD857A68-F0B8-276D-54D1-087C879C4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354888" cy="5181600"/>
          </a:xfrm>
          <a:prstGeom prst="rect">
            <a:avLst/>
          </a:prstGeom>
          <a:noFill/>
          <a:extLst>
            <a:ext uri="{909E8E84-426E-40DD-AFC4-6F175D3DCCD1}">
              <a14:hiddenFill xmlns:a14="http://schemas.microsoft.com/office/drawing/2010/main">
                <a:solidFill>
                  <a:srgbClr val="FFFFFF"/>
                </a:solidFill>
              </a14:hiddenFill>
            </a:ext>
          </a:extLst>
        </p:spPr>
      </p:pic>
      <p:sp>
        <p:nvSpPr>
          <p:cNvPr id="34826" name="Rectangle 1034">
            <a:extLst>
              <a:ext uri="{FF2B5EF4-FFF2-40B4-BE49-F238E27FC236}">
                <a16:creationId xmlns:a16="http://schemas.microsoft.com/office/drawing/2014/main" id="{C7189FC9-604C-6D50-B5A5-8B26A295292E}"/>
              </a:ext>
            </a:extLst>
          </p:cNvPr>
          <p:cNvSpPr>
            <a:spLocks noChangeArrowheads="1"/>
          </p:cNvSpPr>
          <p:nvPr/>
        </p:nvSpPr>
        <p:spPr bwMode="auto">
          <a:xfrm>
            <a:off x="2390775" y="6096000"/>
            <a:ext cx="3789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a:ea typeface="宋体" panose="02010600030101010101" pitchFamily="2" charset="-122"/>
              </a:rPr>
              <a:t>图</a:t>
            </a:r>
            <a:r>
              <a:rPr lang="en-US" altLang="zh-CN">
                <a:ea typeface="宋体" panose="02010600030101010101" pitchFamily="2" charset="-122"/>
              </a:rPr>
              <a:t>9-8  </a:t>
            </a:r>
            <a:r>
              <a:rPr lang="zh-CN" altLang="en-US">
                <a:ea typeface="宋体" panose="02010600030101010101" pitchFamily="2" charset="-122"/>
              </a:rPr>
              <a:t>误差方差与   成比例</a:t>
            </a:r>
          </a:p>
        </p:txBody>
      </p:sp>
      <p:pic>
        <p:nvPicPr>
          <p:cNvPr id="34828" name="Picture 1036">
            <a:extLst>
              <a:ext uri="{FF2B5EF4-FFF2-40B4-BE49-F238E27FC236}">
                <a16:creationId xmlns:a16="http://schemas.microsoft.com/office/drawing/2014/main" id="{F450B5B6-D47D-ECF4-0387-6F5FC3E4B6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6135688"/>
            <a:ext cx="3810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1CD5E0A-A5C2-2FE0-9FA3-A85643C5625D}"/>
              </a:ext>
            </a:extLst>
          </p:cNvPr>
          <p:cNvSpPr>
            <a:spLocks noGrp="1" noChangeArrowheads="1"/>
          </p:cNvSpPr>
          <p:nvPr>
            <p:ph type="title"/>
          </p:nvPr>
        </p:nvSpPr>
        <p:spPr>
          <a:xfrm>
            <a:off x="0" y="-19050"/>
            <a:ext cx="9144000" cy="914400"/>
          </a:xfrm>
        </p:spPr>
        <p:txBody>
          <a:bodyPr/>
          <a:lstStyle/>
          <a:p>
            <a:r>
              <a:rPr lang="en-US" altLang="zh-CN" b="1">
                <a:ea typeface="宋体" panose="02010600030101010101" pitchFamily="2" charset="-122"/>
              </a:rPr>
              <a:t>9.4  </a:t>
            </a:r>
            <a:r>
              <a:rPr lang="zh-CN" altLang="en-US" b="1">
                <a:ea typeface="宋体" panose="02010600030101010101" pitchFamily="2" charset="-122"/>
              </a:rPr>
              <a:t>观察到异方差该怎么办：补救措施</a:t>
            </a:r>
            <a:endParaRPr lang="en-US" altLang="zh-CN" b="1">
              <a:ea typeface="宋体" panose="02010600030101010101" pitchFamily="2" charset="-122"/>
            </a:endParaRPr>
          </a:p>
        </p:txBody>
      </p:sp>
      <p:pic>
        <p:nvPicPr>
          <p:cNvPr id="35848" name="Picture 8">
            <a:extLst>
              <a:ext uri="{FF2B5EF4-FFF2-40B4-BE49-F238E27FC236}">
                <a16:creationId xmlns:a16="http://schemas.microsoft.com/office/drawing/2014/main" id="{78556EAC-EAD3-D813-4980-2CA3B4708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60475"/>
            <a:ext cx="8291513" cy="4530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3D9D25A-734B-E631-46FA-7A3E00A08694}"/>
              </a:ext>
            </a:extLst>
          </p:cNvPr>
          <p:cNvSpPr>
            <a:spLocks noGrp="1" noChangeArrowheads="1"/>
          </p:cNvSpPr>
          <p:nvPr>
            <p:ph type="title"/>
          </p:nvPr>
        </p:nvSpPr>
        <p:spPr/>
        <p:txBody>
          <a:bodyPr/>
          <a:lstStyle/>
          <a:p>
            <a:r>
              <a:rPr lang="en-US" altLang="zh-CN" b="1">
                <a:ea typeface="宋体" panose="02010600030101010101" pitchFamily="2" charset="-122"/>
              </a:rPr>
              <a:t>9.4  </a:t>
            </a:r>
            <a:r>
              <a:rPr lang="zh-CN" altLang="en-US" b="1">
                <a:ea typeface="宋体" panose="02010600030101010101" pitchFamily="2" charset="-122"/>
              </a:rPr>
              <a:t>观察到异方差该怎么办：补救措施</a:t>
            </a:r>
            <a:endParaRPr lang="en-US" altLang="zh-CN" b="1">
              <a:ea typeface="宋体" panose="02010600030101010101" pitchFamily="2" charset="-122"/>
            </a:endParaRPr>
          </a:p>
        </p:txBody>
      </p:sp>
      <p:pic>
        <p:nvPicPr>
          <p:cNvPr id="36876" name="Picture 12">
            <a:extLst>
              <a:ext uri="{FF2B5EF4-FFF2-40B4-BE49-F238E27FC236}">
                <a16:creationId xmlns:a16="http://schemas.microsoft.com/office/drawing/2014/main" id="{A4F3C186-0AFD-DB8A-822D-7C6F8BAE2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838" y="1266825"/>
            <a:ext cx="4886325" cy="4324350"/>
          </a:xfrm>
          <a:prstGeom prst="rect">
            <a:avLst/>
          </a:prstGeom>
          <a:noFill/>
          <a:extLst>
            <a:ext uri="{909E8E84-426E-40DD-AFC4-6F175D3DCCD1}">
              <a14:hiddenFill xmlns:a14="http://schemas.microsoft.com/office/drawing/2010/main">
                <a:solidFill>
                  <a:srgbClr val="FFFFFF"/>
                </a:solidFill>
              </a14:hiddenFill>
            </a:ext>
          </a:extLst>
        </p:spPr>
      </p:pic>
      <p:sp>
        <p:nvSpPr>
          <p:cNvPr id="36877" name="Rectangle 13">
            <a:extLst>
              <a:ext uri="{FF2B5EF4-FFF2-40B4-BE49-F238E27FC236}">
                <a16:creationId xmlns:a16="http://schemas.microsoft.com/office/drawing/2014/main" id="{AC5ED2D3-8CD1-D5E3-AA1B-2B70F4121091}"/>
              </a:ext>
            </a:extLst>
          </p:cNvPr>
          <p:cNvSpPr>
            <a:spLocks noChangeArrowheads="1"/>
          </p:cNvSpPr>
          <p:nvPr/>
        </p:nvSpPr>
        <p:spPr bwMode="auto">
          <a:xfrm>
            <a:off x="2460625" y="5791200"/>
            <a:ext cx="3971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b="1">
                <a:ea typeface="宋体" panose="02010600030101010101" pitchFamily="2" charset="-122"/>
              </a:rPr>
              <a:t>图</a:t>
            </a:r>
            <a:r>
              <a:rPr lang="en-US" altLang="zh-CN" b="1">
                <a:ea typeface="宋体" panose="02010600030101010101" pitchFamily="2" charset="-122"/>
              </a:rPr>
              <a:t>9-9  </a:t>
            </a:r>
            <a:r>
              <a:rPr lang="zh-CN" altLang="en-US" b="1">
                <a:ea typeface="宋体" panose="02010600030101010101" pitchFamily="2" charset="-122"/>
              </a:rPr>
              <a:t>误差方差与     成比例</a:t>
            </a:r>
          </a:p>
        </p:txBody>
      </p:sp>
      <p:pic>
        <p:nvPicPr>
          <p:cNvPr id="36878" name="Picture 14">
            <a:extLst>
              <a:ext uri="{FF2B5EF4-FFF2-40B4-BE49-F238E27FC236}">
                <a16:creationId xmlns:a16="http://schemas.microsoft.com/office/drawing/2014/main" id="{1FD7EFC6-1B68-DF48-0866-D8B684A01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57150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CFF3C65-A695-F5CD-8B3D-85BC1576B242}"/>
              </a:ext>
            </a:extLst>
          </p:cNvPr>
          <p:cNvSpPr>
            <a:spLocks noGrp="1" noChangeArrowheads="1"/>
          </p:cNvSpPr>
          <p:nvPr>
            <p:ph type="title"/>
          </p:nvPr>
        </p:nvSpPr>
        <p:spPr/>
        <p:txBody>
          <a:bodyPr/>
          <a:lstStyle/>
          <a:p>
            <a:r>
              <a:rPr lang="en-US" altLang="zh-CN" b="1">
                <a:ea typeface="宋体" panose="02010600030101010101" pitchFamily="2" charset="-122"/>
              </a:rPr>
              <a:t>9.4  </a:t>
            </a:r>
            <a:r>
              <a:rPr lang="zh-CN" altLang="en-US" b="1">
                <a:ea typeface="宋体" panose="02010600030101010101" pitchFamily="2" charset="-122"/>
              </a:rPr>
              <a:t>观察到异方差该怎么办：补救措施</a:t>
            </a:r>
          </a:p>
        </p:txBody>
      </p:sp>
      <p:pic>
        <p:nvPicPr>
          <p:cNvPr id="53252" name="Picture 4">
            <a:extLst>
              <a:ext uri="{FF2B5EF4-FFF2-40B4-BE49-F238E27FC236}">
                <a16:creationId xmlns:a16="http://schemas.microsoft.com/office/drawing/2014/main" id="{67B0BF83-6FCD-7C83-86A5-EBA1E3821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6726238" cy="403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F46570C-0BE1-95DB-9EBC-BAABCA85DF7D}"/>
              </a:ext>
            </a:extLst>
          </p:cNvPr>
          <p:cNvSpPr>
            <a:spLocks noGrp="1" noChangeArrowheads="1"/>
          </p:cNvSpPr>
          <p:nvPr>
            <p:ph type="title"/>
          </p:nvPr>
        </p:nvSpPr>
        <p:spPr/>
        <p:txBody>
          <a:bodyPr/>
          <a:lstStyle/>
          <a:p>
            <a:r>
              <a:rPr lang="en-US" altLang="zh-CN" b="1">
                <a:ea typeface="宋体" panose="02010600030101010101" pitchFamily="2" charset="-122"/>
              </a:rPr>
              <a:t>9.4  </a:t>
            </a:r>
            <a:r>
              <a:rPr lang="zh-CN" altLang="en-US" b="1">
                <a:ea typeface="宋体" panose="02010600030101010101" pitchFamily="2" charset="-122"/>
              </a:rPr>
              <a:t>观察到异方差该怎么办：补救措施</a:t>
            </a:r>
          </a:p>
        </p:txBody>
      </p:sp>
      <p:pic>
        <p:nvPicPr>
          <p:cNvPr id="54276" name="Picture 4">
            <a:extLst>
              <a:ext uri="{FF2B5EF4-FFF2-40B4-BE49-F238E27FC236}">
                <a16:creationId xmlns:a16="http://schemas.microsoft.com/office/drawing/2014/main" id="{520FA72E-0319-1B33-C32E-D14D10356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988" y="1447800"/>
            <a:ext cx="6551612" cy="426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8B305F7-9D4C-5E4B-C269-EDE65F523581}"/>
              </a:ext>
            </a:extLst>
          </p:cNvPr>
          <p:cNvSpPr>
            <a:spLocks noGrp="1" noChangeArrowheads="1"/>
          </p:cNvSpPr>
          <p:nvPr>
            <p:ph type="title"/>
          </p:nvPr>
        </p:nvSpPr>
        <p:spPr/>
        <p:txBody>
          <a:bodyPr/>
          <a:lstStyle/>
          <a:p>
            <a:r>
              <a:rPr lang="en-US" altLang="zh-CN" sz="3200" b="1">
                <a:ea typeface="宋体" panose="02010600030101010101" pitchFamily="2" charset="-122"/>
              </a:rPr>
              <a:t>9.5  </a:t>
            </a:r>
            <a:r>
              <a:rPr lang="zh-CN" altLang="en-US" sz="3200" b="1">
                <a:ea typeface="宋体" panose="02010600030101010101" pitchFamily="2" charset="-122"/>
              </a:rPr>
              <a:t>怀特异方差校正后的标准误和</a:t>
            </a:r>
            <a:r>
              <a:rPr lang="en-US" altLang="zh-CN" sz="3200" b="1">
                <a:ea typeface="宋体" panose="02010600030101010101" pitchFamily="2" charset="-122"/>
              </a:rPr>
              <a:t>t </a:t>
            </a:r>
            <a:r>
              <a:rPr lang="zh-CN" altLang="en-US" sz="3200" b="1">
                <a:ea typeface="宋体" panose="02010600030101010101" pitchFamily="2" charset="-122"/>
              </a:rPr>
              <a:t>统计量</a:t>
            </a:r>
          </a:p>
        </p:txBody>
      </p:sp>
      <p:pic>
        <p:nvPicPr>
          <p:cNvPr id="55300" name="Picture 4">
            <a:extLst>
              <a:ext uri="{FF2B5EF4-FFF2-40B4-BE49-F238E27FC236}">
                <a16:creationId xmlns:a16="http://schemas.microsoft.com/office/drawing/2014/main" id="{5964256A-2CBD-7C7F-F35E-53E379A53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391400" cy="37576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8FEBBB9-2616-E53B-6D01-CA6CFF602638}"/>
              </a:ext>
            </a:extLst>
          </p:cNvPr>
          <p:cNvSpPr>
            <a:spLocks noGrp="1" noChangeArrowheads="1"/>
          </p:cNvSpPr>
          <p:nvPr>
            <p:ph type="title"/>
          </p:nvPr>
        </p:nvSpPr>
        <p:spPr/>
        <p:txBody>
          <a:bodyPr/>
          <a:lstStyle/>
          <a:p>
            <a:r>
              <a:rPr lang="en-US" altLang="zh-CN" b="1">
                <a:ea typeface="宋体" panose="02010600030101010101" pitchFamily="2" charset="-122"/>
              </a:rPr>
              <a:t>2.4 </a:t>
            </a:r>
            <a:r>
              <a:rPr lang="zh-CN" altLang="en-US" b="1">
                <a:ea typeface="宋体" panose="02010600030101010101" pitchFamily="2" charset="-122"/>
              </a:rPr>
              <a:t>随机误差项的性质</a:t>
            </a:r>
            <a:endParaRPr lang="en-US" altLang="zh-CN" b="1">
              <a:ea typeface="宋体" panose="02010600030101010101" pitchFamily="2" charset="-122"/>
            </a:endParaRPr>
          </a:p>
        </p:txBody>
      </p:sp>
      <p:sp>
        <p:nvSpPr>
          <p:cNvPr id="30732" name="Rectangle 1036">
            <a:extLst>
              <a:ext uri="{FF2B5EF4-FFF2-40B4-BE49-F238E27FC236}">
                <a16:creationId xmlns:a16="http://schemas.microsoft.com/office/drawing/2014/main" id="{899F71B3-CB64-543F-6164-89EB7C2CB544}"/>
              </a:ext>
            </a:extLst>
          </p:cNvPr>
          <p:cNvSpPr>
            <a:spLocks noChangeArrowheads="1"/>
          </p:cNvSpPr>
          <p:nvPr/>
        </p:nvSpPr>
        <p:spPr bwMode="auto">
          <a:xfrm>
            <a:off x="533400" y="1066800"/>
            <a:ext cx="8001000"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ea typeface="宋体" panose="02010600030101010101" pitchFamily="2" charset="-122"/>
              </a:rPr>
              <a:t>1</a:t>
            </a:r>
            <a:r>
              <a:rPr lang="zh-CN" altLang="en-US" sz="3200">
                <a:ea typeface="宋体" panose="02010600030101010101" pitchFamily="2" charset="-122"/>
              </a:rPr>
              <a:t>．	误差项代表了未纳入模型变量的影响。</a:t>
            </a:r>
          </a:p>
          <a:p>
            <a:r>
              <a:rPr lang="en-US" altLang="zh-CN" sz="3200">
                <a:ea typeface="宋体" panose="02010600030101010101" pitchFamily="2" charset="-122"/>
              </a:rPr>
              <a:t>2</a:t>
            </a:r>
            <a:r>
              <a:rPr lang="zh-CN" altLang="en-US" sz="3200">
                <a:ea typeface="宋体" panose="02010600030101010101" pitchFamily="2" charset="-122"/>
              </a:rPr>
              <a:t>．	即使模型中包括了决定数学分数的所有变量，其内在随机性也不可避免，这是做任何努力都无法解释的。</a:t>
            </a:r>
          </a:p>
          <a:p>
            <a:r>
              <a:rPr lang="en-US" altLang="zh-CN" sz="3200">
                <a:ea typeface="宋体" panose="02010600030101010101" pitchFamily="2" charset="-122"/>
              </a:rPr>
              <a:t>3</a:t>
            </a:r>
            <a:r>
              <a:rPr lang="zh-CN" altLang="en-US" sz="3200">
                <a:ea typeface="宋体" panose="02010600030101010101" pitchFamily="2" charset="-122"/>
              </a:rPr>
              <a:t>．	 还代表了度量误差。</a:t>
            </a:r>
          </a:p>
          <a:p>
            <a:r>
              <a:rPr lang="en-US" altLang="zh-CN" sz="3200">
                <a:ea typeface="宋体" panose="02010600030101010101" pitchFamily="2" charset="-122"/>
              </a:rPr>
              <a:t>4</a:t>
            </a:r>
            <a:r>
              <a:rPr lang="zh-CN" altLang="en-US" sz="3200">
                <a:ea typeface="宋体" panose="02010600030101010101" pitchFamily="2" charset="-122"/>
              </a:rPr>
              <a:t>．	“奥卡姆剃刀原则”</a:t>
            </a:r>
            <a:r>
              <a:rPr lang="en-US" altLang="zh-CN" sz="3200">
                <a:ea typeface="宋体" panose="02010600030101010101" pitchFamily="2" charset="-122"/>
              </a:rPr>
              <a:t>——</a:t>
            </a:r>
            <a:r>
              <a:rPr lang="zh-CN" altLang="en-US" sz="3200">
                <a:ea typeface="宋体" panose="02010600030101010101" pitchFamily="2" charset="-122"/>
              </a:rPr>
              <a:t>即描述应该尽可能简单，只要不遗漏重要的信息</a:t>
            </a:r>
            <a:r>
              <a:rPr lang="zh-CN" altLang="en-US">
                <a:ea typeface="宋体" panose="02010600030101010101" pitchFamily="2" charset="-122"/>
              </a:rPr>
              <a:t>。</a:t>
            </a: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5760FE0-F6D5-17AF-EEA1-02C2709F128E}"/>
              </a:ext>
            </a:extLst>
          </p:cNvPr>
          <p:cNvSpPr>
            <a:spLocks noGrp="1" noChangeArrowheads="1"/>
          </p:cNvSpPr>
          <p:nvPr>
            <p:ph type="title"/>
          </p:nvPr>
        </p:nvSpPr>
        <p:spPr/>
        <p:txBody>
          <a:bodyPr/>
          <a:lstStyle/>
          <a:p>
            <a:r>
              <a:rPr lang="en-US" altLang="zh-CN" b="1">
                <a:ea typeface="宋体" panose="02010600030101010101" pitchFamily="2" charset="-122"/>
              </a:rPr>
              <a:t>9.6  </a:t>
            </a:r>
            <a:r>
              <a:rPr lang="zh-CN" altLang="en-US" b="1">
                <a:ea typeface="宋体" panose="02010600030101010101" pitchFamily="2" charset="-122"/>
              </a:rPr>
              <a:t>若干异方差实例</a:t>
            </a:r>
          </a:p>
        </p:txBody>
      </p:sp>
      <p:sp>
        <p:nvSpPr>
          <p:cNvPr id="58372" name="Rectangle 4">
            <a:extLst>
              <a:ext uri="{FF2B5EF4-FFF2-40B4-BE49-F238E27FC236}">
                <a16:creationId xmlns:a16="http://schemas.microsoft.com/office/drawing/2014/main" id="{D49BA15D-6852-0240-E18F-76994790D3F5}"/>
              </a:ext>
            </a:extLst>
          </p:cNvPr>
          <p:cNvSpPr>
            <a:spLocks noChangeArrowheads="1"/>
          </p:cNvSpPr>
          <p:nvPr/>
        </p:nvSpPr>
        <p:spPr bwMode="auto">
          <a:xfrm>
            <a:off x="381000" y="1066800"/>
            <a:ext cx="3840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ea typeface="宋体" panose="02010600030101010101" pitchFamily="2" charset="-122"/>
              </a:rPr>
              <a:t>例</a:t>
            </a:r>
            <a:r>
              <a:rPr lang="en-US" altLang="zh-CN" b="1">
                <a:ea typeface="宋体" panose="02010600030101010101" pitchFamily="2" charset="-122"/>
              </a:rPr>
              <a:t>9.9  </a:t>
            </a:r>
            <a:r>
              <a:rPr lang="zh-CN" altLang="en-US" b="1">
                <a:ea typeface="宋体" panose="02010600030101010101" pitchFamily="2" charset="-122"/>
              </a:rPr>
              <a:t>公路容量与经济增长</a:t>
            </a:r>
          </a:p>
        </p:txBody>
      </p:sp>
      <p:pic>
        <p:nvPicPr>
          <p:cNvPr id="58373" name="Picture 5">
            <a:extLst>
              <a:ext uri="{FF2B5EF4-FFF2-40B4-BE49-F238E27FC236}">
                <a16:creationId xmlns:a16="http://schemas.microsoft.com/office/drawing/2014/main" id="{4BDB5343-16F4-44C0-D9F8-84AE903FF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543800" cy="502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A6AA6729-2CB7-8E9B-9C21-A0690F97AF36}"/>
              </a:ext>
            </a:extLst>
          </p:cNvPr>
          <p:cNvSpPr>
            <a:spLocks noGrp="1" noChangeArrowheads="1"/>
          </p:cNvSpPr>
          <p:nvPr>
            <p:ph type="title"/>
          </p:nvPr>
        </p:nvSpPr>
        <p:spPr/>
        <p:txBody>
          <a:bodyPr/>
          <a:lstStyle/>
          <a:p>
            <a:r>
              <a:rPr lang="en-US" altLang="zh-CN" b="1">
                <a:ea typeface="宋体" panose="02010600030101010101" pitchFamily="2" charset="-122"/>
              </a:rPr>
              <a:t>9.6  </a:t>
            </a:r>
            <a:r>
              <a:rPr lang="zh-CN" altLang="en-US" b="1">
                <a:ea typeface="宋体" panose="02010600030101010101" pitchFamily="2" charset="-122"/>
              </a:rPr>
              <a:t>若干异方差实例</a:t>
            </a:r>
          </a:p>
        </p:txBody>
      </p:sp>
      <p:sp>
        <p:nvSpPr>
          <p:cNvPr id="56324" name="Rectangle 4">
            <a:extLst>
              <a:ext uri="{FF2B5EF4-FFF2-40B4-BE49-F238E27FC236}">
                <a16:creationId xmlns:a16="http://schemas.microsoft.com/office/drawing/2014/main" id="{0F439890-36AB-0C08-6B53-A97591B5D085}"/>
              </a:ext>
            </a:extLst>
          </p:cNvPr>
          <p:cNvSpPr>
            <a:spLocks noChangeArrowheads="1"/>
          </p:cNvSpPr>
          <p:nvPr/>
        </p:nvSpPr>
        <p:spPr bwMode="auto">
          <a:xfrm>
            <a:off x="304800" y="1066800"/>
            <a:ext cx="3313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ea typeface="宋体" panose="02010600030101010101" pitchFamily="2" charset="-122"/>
              </a:rPr>
              <a:t>例</a:t>
            </a:r>
            <a:r>
              <a:rPr lang="en-US" altLang="zh-CN" b="1">
                <a:ea typeface="宋体" panose="02010600030101010101" pitchFamily="2" charset="-122"/>
              </a:rPr>
              <a:t>9.10 </a:t>
            </a:r>
            <a:r>
              <a:rPr lang="zh-CN" altLang="en-US" b="1">
                <a:ea typeface="宋体" panose="02010600030101010101" pitchFamily="2" charset="-122"/>
              </a:rPr>
              <a:t>扩展的工资模型</a:t>
            </a:r>
          </a:p>
        </p:txBody>
      </p:sp>
      <p:pic>
        <p:nvPicPr>
          <p:cNvPr id="56325" name="Picture 5">
            <a:extLst>
              <a:ext uri="{FF2B5EF4-FFF2-40B4-BE49-F238E27FC236}">
                <a16:creationId xmlns:a16="http://schemas.microsoft.com/office/drawing/2014/main" id="{2751596C-F6D0-FBE2-0542-71B7DE103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1013"/>
            <a:ext cx="7924800" cy="4192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2D9EFAE2-73B1-6569-FB98-BE717A6C2182}"/>
              </a:ext>
            </a:extLst>
          </p:cNvPr>
          <p:cNvSpPr>
            <a:spLocks noGrp="1" noChangeArrowheads="1"/>
          </p:cNvSpPr>
          <p:nvPr>
            <p:ph type="subTitle" idx="1"/>
          </p:nvPr>
        </p:nvSpPr>
        <p:spPr>
          <a:xfrm>
            <a:off x="381000" y="2819400"/>
            <a:ext cx="8763000" cy="2362200"/>
          </a:xfrm>
          <a:noFill/>
        </p:spPr>
        <p:txBody>
          <a:bodyPr/>
          <a:lstStyle/>
          <a:p>
            <a:r>
              <a:rPr lang="zh-CN" altLang="en-US" sz="6000" b="1" i="0">
                <a:ea typeface="宋体" panose="02010600030101010101" pitchFamily="2" charset="-122"/>
              </a:rPr>
              <a:t>自相关：如果误差项相关会有什么结果？</a:t>
            </a:r>
            <a:r>
              <a:rPr lang="zh-CN" altLang="en-US">
                <a:ea typeface="宋体" panose="02010600030101010101" pitchFamily="2" charset="-122"/>
              </a:rPr>
              <a:t> </a:t>
            </a:r>
          </a:p>
        </p:txBody>
      </p:sp>
      <p:sp>
        <p:nvSpPr>
          <p:cNvPr id="26626" name="Rectangle 2">
            <a:extLst>
              <a:ext uri="{FF2B5EF4-FFF2-40B4-BE49-F238E27FC236}">
                <a16:creationId xmlns:a16="http://schemas.microsoft.com/office/drawing/2014/main" id="{E4B810BD-065A-9573-8F21-8FA588C6515A}"/>
              </a:ext>
            </a:extLst>
          </p:cNvPr>
          <p:cNvSpPr>
            <a:spLocks noGrp="1" noChangeArrowheads="1"/>
          </p:cNvSpPr>
          <p:nvPr>
            <p:ph type="ctrTitle"/>
          </p:nvPr>
        </p:nvSpPr>
        <p:spPr>
          <a:xfrm>
            <a:off x="0" y="1828800"/>
            <a:ext cx="9144000" cy="1047750"/>
          </a:xfrm>
          <a:noFill/>
        </p:spPr>
        <p:txBody>
          <a:bodyPr/>
          <a:lstStyle/>
          <a:p>
            <a:r>
              <a:rPr lang="zh-CN" altLang="en-US" sz="6000" b="1">
                <a:ea typeface="宋体" panose="02010600030101010101" pitchFamily="2" charset="-122"/>
              </a:rPr>
              <a:t>第</a:t>
            </a:r>
            <a:r>
              <a:rPr lang="en-US" altLang="zh-CN" sz="6000" b="1">
                <a:ea typeface="宋体" panose="02010600030101010101" pitchFamily="2" charset="-122"/>
              </a:rPr>
              <a:t>10</a:t>
            </a:r>
            <a:r>
              <a:rPr lang="zh-CN" altLang="en-US" sz="6000" b="1">
                <a:ea typeface="宋体" panose="02010600030101010101" pitchFamily="2" charset="-122"/>
              </a:rPr>
              <a:t>章</a:t>
            </a:r>
          </a:p>
        </p:txBody>
      </p:sp>
      <p:sp>
        <p:nvSpPr>
          <p:cNvPr id="26635" name="Line 11">
            <a:extLst>
              <a:ext uri="{FF2B5EF4-FFF2-40B4-BE49-F238E27FC236}">
                <a16:creationId xmlns:a16="http://schemas.microsoft.com/office/drawing/2014/main" id="{1B4CFEA4-28CF-DCCF-88F8-522D2BAA6A5C}"/>
              </a:ext>
            </a:extLst>
          </p:cNvPr>
          <p:cNvSpPr>
            <a:spLocks noChangeShapeType="1"/>
          </p:cNvSpPr>
          <p:nvPr/>
        </p:nvSpPr>
        <p:spPr bwMode="auto">
          <a:xfrm>
            <a:off x="0" y="4648200"/>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E197065-2327-4AFC-E144-5A06FB727385}"/>
              </a:ext>
            </a:extLst>
          </p:cNvPr>
          <p:cNvSpPr>
            <a:spLocks noGrp="1" noChangeArrowheads="1"/>
          </p:cNvSpPr>
          <p:nvPr>
            <p:ph type="title"/>
          </p:nvPr>
        </p:nvSpPr>
        <p:spPr>
          <a:xfrm>
            <a:off x="0" y="-19050"/>
            <a:ext cx="9144000" cy="914400"/>
          </a:xfrm>
        </p:spPr>
        <p:txBody>
          <a:bodyPr/>
          <a:lstStyle/>
          <a:p>
            <a:r>
              <a:rPr lang="en-US" altLang="zh-CN" b="1">
                <a:ea typeface="宋体" panose="02010600030101010101" pitchFamily="2" charset="-122"/>
              </a:rPr>
              <a:t>10.1  </a:t>
            </a:r>
            <a:r>
              <a:rPr lang="zh-CN" altLang="en-US" b="1">
                <a:ea typeface="宋体" panose="02010600030101010101" pitchFamily="2" charset="-122"/>
              </a:rPr>
              <a:t>自相关的性质</a:t>
            </a:r>
            <a:endParaRPr lang="en-US" altLang="zh-CN" b="1">
              <a:ea typeface="宋体" panose="02010600030101010101" pitchFamily="2" charset="-122"/>
            </a:endParaRPr>
          </a:p>
        </p:txBody>
      </p:sp>
      <p:sp>
        <p:nvSpPr>
          <p:cNvPr id="28682" name="Rectangle 10">
            <a:extLst>
              <a:ext uri="{FF2B5EF4-FFF2-40B4-BE49-F238E27FC236}">
                <a16:creationId xmlns:a16="http://schemas.microsoft.com/office/drawing/2014/main" id="{9FA6FEF3-2175-F592-7DFE-A405DF88054F}"/>
              </a:ext>
            </a:extLst>
          </p:cNvPr>
          <p:cNvSpPr>
            <a:spLocks noGrp="1" noChangeArrowheads="1"/>
          </p:cNvSpPr>
          <p:nvPr>
            <p:ph type="body" idx="1"/>
          </p:nvPr>
        </p:nvSpPr>
        <p:spPr/>
        <p:txBody>
          <a:bodyPr/>
          <a:lstStyle/>
          <a:p>
            <a:pPr algn="just"/>
            <a:r>
              <a:rPr lang="zh-CN" altLang="en-US" b="1">
                <a:ea typeface="宋体" panose="02010600030101010101" pitchFamily="2" charset="-122"/>
              </a:rPr>
              <a:t>惯性</a:t>
            </a:r>
          </a:p>
          <a:p>
            <a:pPr algn="just"/>
            <a:r>
              <a:rPr lang="zh-CN" altLang="en-US" b="1">
                <a:ea typeface="宋体" panose="02010600030101010101" pitchFamily="2" charset="-122"/>
              </a:rPr>
              <a:t>模型设定误差</a:t>
            </a:r>
          </a:p>
          <a:p>
            <a:pPr algn="just"/>
            <a:r>
              <a:rPr lang="zh-CN" altLang="en-US" b="1">
                <a:ea typeface="宋体" panose="02010600030101010101" pitchFamily="2" charset="-122"/>
              </a:rPr>
              <a:t>蛛网现象</a:t>
            </a:r>
          </a:p>
          <a:p>
            <a:pPr algn="just"/>
            <a:r>
              <a:rPr lang="zh-CN" altLang="en-US" b="1">
                <a:ea typeface="宋体" panose="02010600030101010101" pitchFamily="2" charset="-122"/>
              </a:rPr>
              <a:t>数据处理</a:t>
            </a:r>
          </a:p>
          <a:p>
            <a:endParaRPr lang="zh-CN" altLang="en-US">
              <a:ea typeface="宋体" panose="02010600030101010101" pitchFamily="2" charset="-122"/>
            </a:endParaRPr>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6EC2896-8B5F-5591-399F-DC6D885F60A5}"/>
              </a:ext>
            </a:extLst>
          </p:cNvPr>
          <p:cNvSpPr>
            <a:spLocks noGrp="1" noChangeArrowheads="1"/>
          </p:cNvSpPr>
          <p:nvPr>
            <p:ph type="title"/>
          </p:nvPr>
        </p:nvSpPr>
        <p:spPr>
          <a:xfrm>
            <a:off x="0" y="0"/>
            <a:ext cx="8915400" cy="914400"/>
          </a:xfrm>
        </p:spPr>
        <p:txBody>
          <a:bodyPr/>
          <a:lstStyle/>
          <a:p>
            <a:r>
              <a:rPr lang="en-US" altLang="zh-CN" b="1">
                <a:ea typeface="宋体" panose="02010600030101010101" pitchFamily="2" charset="-122"/>
              </a:rPr>
              <a:t>10.1  </a:t>
            </a:r>
            <a:r>
              <a:rPr lang="zh-CN" altLang="en-US" b="1">
                <a:ea typeface="宋体" panose="02010600030101010101" pitchFamily="2" charset="-122"/>
              </a:rPr>
              <a:t>自相关的性质</a:t>
            </a:r>
          </a:p>
        </p:txBody>
      </p:sp>
      <p:pic>
        <p:nvPicPr>
          <p:cNvPr id="40967" name="Picture 7">
            <a:extLst>
              <a:ext uri="{FF2B5EF4-FFF2-40B4-BE49-F238E27FC236}">
                <a16:creationId xmlns:a16="http://schemas.microsoft.com/office/drawing/2014/main" id="{6215771C-5D4E-7EFE-0741-17BD57DB1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13" y="990600"/>
            <a:ext cx="7446962" cy="5257800"/>
          </a:xfrm>
          <a:prstGeom prst="rect">
            <a:avLst/>
          </a:prstGeom>
          <a:noFill/>
          <a:extLst>
            <a:ext uri="{909E8E84-426E-40DD-AFC4-6F175D3DCCD1}">
              <a14:hiddenFill xmlns:a14="http://schemas.microsoft.com/office/drawing/2010/main">
                <a:solidFill>
                  <a:srgbClr val="FFFFFF"/>
                </a:solidFill>
              </a14:hiddenFill>
            </a:ext>
          </a:extLst>
        </p:spPr>
      </p:pic>
      <p:sp>
        <p:nvSpPr>
          <p:cNvPr id="40968" name="Rectangle 8">
            <a:extLst>
              <a:ext uri="{FF2B5EF4-FFF2-40B4-BE49-F238E27FC236}">
                <a16:creationId xmlns:a16="http://schemas.microsoft.com/office/drawing/2014/main" id="{A9A3D4A0-E4C5-4DBB-FFBF-D87E3BE5272D}"/>
              </a:ext>
            </a:extLst>
          </p:cNvPr>
          <p:cNvSpPr>
            <a:spLocks noChangeArrowheads="1"/>
          </p:cNvSpPr>
          <p:nvPr/>
        </p:nvSpPr>
        <p:spPr bwMode="auto">
          <a:xfrm>
            <a:off x="2895600" y="6172200"/>
            <a:ext cx="309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a:ea typeface="宋体" panose="02010600030101010101" pitchFamily="2" charset="-122"/>
              </a:rPr>
              <a:t>图</a:t>
            </a:r>
            <a:r>
              <a:rPr lang="en-US" altLang="zh-CN">
                <a:ea typeface="宋体" panose="02010600030101010101" pitchFamily="2" charset="-122"/>
              </a:rPr>
              <a:t>10-1  </a:t>
            </a:r>
            <a:r>
              <a:rPr lang="zh-CN" altLang="en-US">
                <a:ea typeface="宋体" panose="02010600030101010101" pitchFamily="2" charset="-122"/>
              </a:rPr>
              <a:t>自相关的模式</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53B47C8-94DE-9157-E9E2-1C62EF38FD4A}"/>
              </a:ext>
            </a:extLst>
          </p:cNvPr>
          <p:cNvSpPr>
            <a:spLocks noGrp="1" noChangeArrowheads="1"/>
          </p:cNvSpPr>
          <p:nvPr>
            <p:ph type="title"/>
          </p:nvPr>
        </p:nvSpPr>
        <p:spPr/>
        <p:txBody>
          <a:bodyPr/>
          <a:lstStyle/>
          <a:p>
            <a:r>
              <a:rPr lang="en-US" altLang="zh-CN" b="1">
                <a:ea typeface="宋体" panose="02010600030101010101" pitchFamily="2" charset="-122"/>
              </a:rPr>
              <a:t>10.2  </a:t>
            </a:r>
            <a:r>
              <a:rPr lang="zh-CN" altLang="en-US" b="1">
                <a:ea typeface="宋体" panose="02010600030101010101" pitchFamily="2" charset="-122"/>
              </a:rPr>
              <a:t>自相关的后果</a:t>
            </a:r>
          </a:p>
        </p:txBody>
      </p:sp>
      <p:sp>
        <p:nvSpPr>
          <p:cNvPr id="42002" name="Rectangle 18">
            <a:extLst>
              <a:ext uri="{FF2B5EF4-FFF2-40B4-BE49-F238E27FC236}">
                <a16:creationId xmlns:a16="http://schemas.microsoft.com/office/drawing/2014/main" id="{5FA6EE45-8522-B232-99C7-BD153632B39E}"/>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06" name="Rectangle 22">
            <a:extLst>
              <a:ext uri="{FF2B5EF4-FFF2-40B4-BE49-F238E27FC236}">
                <a16:creationId xmlns:a16="http://schemas.microsoft.com/office/drawing/2014/main" id="{CCEC285D-8DEB-E5D3-B842-4CA20BAE7EC2}"/>
              </a:ext>
            </a:extLst>
          </p:cNvPr>
          <p:cNvSpPr>
            <a:spLocks noGrp="1" noChangeArrowheads="1"/>
          </p:cNvSpPr>
          <p:nvPr>
            <p:ph type="body" idx="1"/>
          </p:nvPr>
        </p:nvSpPr>
        <p:spPr/>
        <p:txBody>
          <a:bodyPr/>
          <a:lstStyle/>
          <a:p>
            <a:pPr marL="609600" indent="-609600">
              <a:lnSpc>
                <a:spcPct val="90000"/>
              </a:lnSpc>
            </a:pPr>
            <a:r>
              <a:rPr lang="zh-CN" altLang="en-US" sz="2800">
                <a:ea typeface="宋体" panose="02010600030101010101" pitchFamily="2" charset="-122"/>
              </a:rPr>
              <a:t>最小二乘估计量仍然是线性的和无偏的。</a:t>
            </a:r>
          </a:p>
          <a:p>
            <a:pPr marL="609600" indent="-609600">
              <a:lnSpc>
                <a:spcPct val="90000"/>
              </a:lnSpc>
            </a:pPr>
            <a:r>
              <a:rPr lang="zh-CN" altLang="en-US" sz="2800">
                <a:ea typeface="宋体" panose="02010600030101010101" pitchFamily="2" charset="-122"/>
              </a:rPr>
              <a:t>最小二乘估计量不是有效的。</a:t>
            </a:r>
          </a:p>
          <a:p>
            <a:pPr marL="609600" indent="-609600">
              <a:lnSpc>
                <a:spcPct val="90000"/>
              </a:lnSpc>
            </a:pPr>
            <a:r>
              <a:rPr lang="en-US" altLang="zh-CN" sz="2800">
                <a:ea typeface="宋体" panose="02010600030101010101" pitchFamily="2" charset="-122"/>
              </a:rPr>
              <a:t>OLS</a:t>
            </a:r>
            <a:r>
              <a:rPr lang="zh-CN" altLang="en-US" sz="2800">
                <a:ea typeface="宋体" panose="02010600030101010101" pitchFamily="2" charset="-122"/>
              </a:rPr>
              <a:t>估计量的方差是有偏的。</a:t>
            </a:r>
          </a:p>
          <a:p>
            <a:pPr marL="609600" indent="-609600">
              <a:lnSpc>
                <a:spcPct val="90000"/>
              </a:lnSpc>
            </a:pPr>
            <a:r>
              <a:rPr lang="zh-CN" altLang="en-US" sz="2800">
                <a:ea typeface="宋体" panose="02010600030101010101" pitchFamily="2" charset="-122"/>
              </a:rPr>
              <a:t>通常所用的  检验和   检验是不可靠的。</a:t>
            </a:r>
          </a:p>
          <a:p>
            <a:pPr marL="609600" indent="-609600">
              <a:lnSpc>
                <a:spcPct val="90000"/>
              </a:lnSpc>
            </a:pPr>
            <a:r>
              <a:rPr lang="zh-CN" altLang="en-US" sz="2800">
                <a:ea typeface="宋体" panose="02010600030101010101" pitchFamily="2" charset="-122"/>
              </a:rPr>
              <a:t>计算得到的误差方差，                         （残差平方和</a:t>
            </a:r>
            <a:r>
              <a:rPr lang="en-US" altLang="zh-CN" sz="2800">
                <a:ea typeface="宋体" panose="02010600030101010101" pitchFamily="2" charset="-122"/>
              </a:rPr>
              <a:t>/</a:t>
            </a:r>
            <a:r>
              <a:rPr lang="zh-CN" altLang="en-US" sz="2800">
                <a:ea typeface="宋体" panose="02010600030101010101" pitchFamily="2" charset="-122"/>
              </a:rPr>
              <a:t>自由度），是真实    的有偏估计量，并且很可能低估了真实的    。</a:t>
            </a:r>
          </a:p>
          <a:p>
            <a:pPr marL="609600" indent="-609600">
              <a:lnSpc>
                <a:spcPct val="90000"/>
              </a:lnSpc>
            </a:pPr>
            <a:r>
              <a:rPr lang="zh-CN" altLang="en-US" sz="2800">
                <a:ea typeface="宋体" panose="02010600030101010101" pitchFamily="2" charset="-122"/>
              </a:rPr>
              <a:t>通常计算的    不能测度真实的      。</a:t>
            </a:r>
          </a:p>
          <a:p>
            <a:pPr marL="609600" indent="-609600">
              <a:lnSpc>
                <a:spcPct val="90000"/>
              </a:lnSpc>
            </a:pPr>
            <a:r>
              <a:rPr lang="zh-CN" altLang="en-US" sz="2800">
                <a:ea typeface="宋体" panose="02010600030101010101" pitchFamily="2" charset="-122"/>
              </a:rPr>
              <a:t>通常计算的预测方差和标准误也是无效的。</a:t>
            </a:r>
          </a:p>
        </p:txBody>
      </p:sp>
      <p:pic>
        <p:nvPicPr>
          <p:cNvPr id="42007" name="Picture 23">
            <a:extLst>
              <a:ext uri="{FF2B5EF4-FFF2-40B4-BE49-F238E27FC236}">
                <a16:creationId xmlns:a16="http://schemas.microsoft.com/office/drawing/2014/main" id="{F5E9D6C3-6383-23E4-F5B8-64ED571CD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025" y="2819400"/>
            <a:ext cx="257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8" name="Picture 24">
            <a:extLst>
              <a:ext uri="{FF2B5EF4-FFF2-40B4-BE49-F238E27FC236}">
                <a16:creationId xmlns:a16="http://schemas.microsoft.com/office/drawing/2014/main" id="{66A540AD-6DAA-1787-9728-BE6D0F7AC7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8194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9" name="Picture 25">
            <a:extLst>
              <a:ext uri="{FF2B5EF4-FFF2-40B4-BE49-F238E27FC236}">
                <a16:creationId xmlns:a16="http://schemas.microsoft.com/office/drawing/2014/main" id="{44F4A5B4-CF8B-AA3C-BCBB-1B1D3F8F7C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200400"/>
            <a:ext cx="21336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10" name="Picture 26">
            <a:extLst>
              <a:ext uri="{FF2B5EF4-FFF2-40B4-BE49-F238E27FC236}">
                <a16:creationId xmlns:a16="http://schemas.microsoft.com/office/drawing/2014/main" id="{AF4DF1F0-CB9C-B3AF-4E42-A4CD3DA868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3581400"/>
            <a:ext cx="533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11" name="Picture 27">
            <a:extLst>
              <a:ext uri="{FF2B5EF4-FFF2-40B4-BE49-F238E27FC236}">
                <a16:creationId xmlns:a16="http://schemas.microsoft.com/office/drawing/2014/main" id="{C4AEFA29-2834-0696-D07E-4FFB398B02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4038600"/>
            <a:ext cx="533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12" name="Picture 28">
            <a:extLst>
              <a:ext uri="{FF2B5EF4-FFF2-40B4-BE49-F238E27FC236}">
                <a16:creationId xmlns:a16="http://schemas.microsoft.com/office/drawing/2014/main" id="{8655FDE2-5D89-97D7-E322-7E90285716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4495800"/>
            <a:ext cx="4572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13" name="Picture 29">
            <a:extLst>
              <a:ext uri="{FF2B5EF4-FFF2-40B4-BE49-F238E27FC236}">
                <a16:creationId xmlns:a16="http://schemas.microsoft.com/office/drawing/2014/main" id="{900C88C6-D062-6A9A-FCBE-0B0383614C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419600"/>
            <a:ext cx="4572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F38D45B-527C-21C4-A942-DF0CF31FEAC4}"/>
              </a:ext>
            </a:extLst>
          </p:cNvPr>
          <p:cNvSpPr>
            <a:spLocks noGrp="1" noChangeArrowheads="1"/>
          </p:cNvSpPr>
          <p:nvPr>
            <p:ph type="title"/>
          </p:nvPr>
        </p:nvSpPr>
        <p:spPr/>
        <p:txBody>
          <a:bodyPr/>
          <a:lstStyle/>
          <a:p>
            <a:r>
              <a:rPr lang="en-US" altLang="zh-CN" b="1">
                <a:ea typeface="宋体" panose="02010600030101010101" pitchFamily="2" charset="-122"/>
              </a:rPr>
              <a:t>10.3  </a:t>
            </a:r>
            <a:r>
              <a:rPr lang="zh-CN" altLang="en-US" b="1">
                <a:ea typeface="宋体" panose="02010600030101010101" pitchFamily="2" charset="-122"/>
              </a:rPr>
              <a:t>自相关的诊断</a:t>
            </a:r>
            <a:endParaRPr lang="en-US" altLang="zh-CN" b="1">
              <a:ea typeface="宋体" panose="02010600030101010101" pitchFamily="2" charset="-122"/>
            </a:endParaRPr>
          </a:p>
        </p:txBody>
      </p:sp>
      <p:sp>
        <p:nvSpPr>
          <p:cNvPr id="27659" name="Rectangle 11">
            <a:extLst>
              <a:ext uri="{FF2B5EF4-FFF2-40B4-BE49-F238E27FC236}">
                <a16:creationId xmlns:a16="http://schemas.microsoft.com/office/drawing/2014/main" id="{FA1D473D-C8D3-1BF4-61D9-9B2B009B8C73}"/>
              </a:ext>
            </a:extLst>
          </p:cNvPr>
          <p:cNvSpPr>
            <a:spLocks noChangeArrowheads="1"/>
          </p:cNvSpPr>
          <p:nvPr/>
        </p:nvSpPr>
        <p:spPr bwMode="auto">
          <a:xfrm>
            <a:off x="146050" y="1066800"/>
            <a:ext cx="1187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宋体" panose="02010600030101010101" pitchFamily="2" charset="-122"/>
              </a:rPr>
              <a:t> </a:t>
            </a:r>
            <a:r>
              <a:rPr lang="zh-CN" altLang="en-US" b="1">
                <a:ea typeface="宋体" panose="02010600030101010101" pitchFamily="2" charset="-122"/>
              </a:rPr>
              <a:t>图形法</a:t>
            </a:r>
          </a:p>
        </p:txBody>
      </p:sp>
      <p:sp>
        <p:nvSpPr>
          <p:cNvPr id="27661" name="Rectangle 13">
            <a:extLst>
              <a:ext uri="{FF2B5EF4-FFF2-40B4-BE49-F238E27FC236}">
                <a16:creationId xmlns:a16="http://schemas.microsoft.com/office/drawing/2014/main" id="{907C5D70-955E-441F-88F8-6DAB341D2552}"/>
              </a:ext>
            </a:extLst>
          </p:cNvPr>
          <p:cNvSpPr>
            <a:spLocks noChangeArrowheads="1"/>
          </p:cNvSpPr>
          <p:nvPr/>
        </p:nvSpPr>
        <p:spPr bwMode="auto">
          <a:xfrm>
            <a:off x="2133600" y="5867400"/>
            <a:ext cx="4621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b="1">
                <a:ea typeface="宋体" panose="02010600030101010101" pitchFamily="2" charset="-122"/>
              </a:rPr>
              <a:t>图</a:t>
            </a:r>
            <a:r>
              <a:rPr lang="en-US" altLang="zh-CN" b="1">
                <a:ea typeface="宋体" panose="02010600030101010101" pitchFamily="2" charset="-122"/>
              </a:rPr>
              <a:t>10-3  </a:t>
            </a:r>
            <a:r>
              <a:rPr lang="zh-CN" altLang="en-US" b="1">
                <a:ea typeface="宋体" panose="02010600030101010101" pitchFamily="2" charset="-122"/>
              </a:rPr>
              <a:t>回归方程（</a:t>
            </a:r>
            <a:r>
              <a:rPr lang="en-US" altLang="zh-CN" b="1">
                <a:ea typeface="宋体" panose="02010600030101010101" pitchFamily="2" charset="-122"/>
              </a:rPr>
              <a:t>10.4</a:t>
            </a:r>
            <a:r>
              <a:rPr lang="zh-CN" altLang="en-US" b="1">
                <a:ea typeface="宋体" panose="02010600030101010101" pitchFamily="2" charset="-122"/>
              </a:rPr>
              <a:t>）的残差</a:t>
            </a:r>
          </a:p>
        </p:txBody>
      </p:sp>
      <p:pic>
        <p:nvPicPr>
          <p:cNvPr id="27662" name="Picture 14">
            <a:extLst>
              <a:ext uri="{FF2B5EF4-FFF2-40B4-BE49-F238E27FC236}">
                <a16:creationId xmlns:a16="http://schemas.microsoft.com/office/drawing/2014/main" id="{06B8C7FD-3C56-33E7-00E9-A1F13C25B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19238"/>
            <a:ext cx="6359525" cy="41449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BD03051-0302-E087-B8F6-4236D6DB9A69}"/>
              </a:ext>
            </a:extLst>
          </p:cNvPr>
          <p:cNvSpPr>
            <a:spLocks noGrp="1" noChangeArrowheads="1"/>
          </p:cNvSpPr>
          <p:nvPr>
            <p:ph type="title"/>
          </p:nvPr>
        </p:nvSpPr>
        <p:spPr/>
        <p:txBody>
          <a:bodyPr/>
          <a:lstStyle/>
          <a:p>
            <a:r>
              <a:rPr lang="en-US" altLang="zh-CN" b="1">
                <a:ea typeface="宋体" panose="02010600030101010101" pitchFamily="2" charset="-122"/>
              </a:rPr>
              <a:t>10.3  </a:t>
            </a:r>
            <a:r>
              <a:rPr lang="zh-CN" altLang="en-US" b="1">
                <a:ea typeface="宋体" panose="02010600030101010101" pitchFamily="2" charset="-122"/>
              </a:rPr>
              <a:t>自相关的诊断</a:t>
            </a:r>
          </a:p>
        </p:txBody>
      </p:sp>
      <p:pic>
        <p:nvPicPr>
          <p:cNvPr id="48133" name="Picture 5">
            <a:extLst>
              <a:ext uri="{FF2B5EF4-FFF2-40B4-BE49-F238E27FC236}">
                <a16:creationId xmlns:a16="http://schemas.microsoft.com/office/drawing/2014/main" id="{B12E856D-7DFF-F45B-54D5-D60C45B30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90600"/>
            <a:ext cx="5934075" cy="5716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F6AE28B-EF42-5037-01C8-A5EDB0A45881}"/>
              </a:ext>
            </a:extLst>
          </p:cNvPr>
          <p:cNvSpPr>
            <a:spLocks noGrp="1" noChangeArrowheads="1"/>
          </p:cNvSpPr>
          <p:nvPr>
            <p:ph type="title"/>
          </p:nvPr>
        </p:nvSpPr>
        <p:spPr>
          <a:xfrm>
            <a:off x="0" y="0"/>
            <a:ext cx="8229600" cy="914400"/>
          </a:xfrm>
        </p:spPr>
        <p:txBody>
          <a:bodyPr/>
          <a:lstStyle/>
          <a:p>
            <a:r>
              <a:rPr lang="en-US" altLang="zh-CN" b="1">
                <a:ea typeface="宋体" panose="02010600030101010101" pitchFamily="2" charset="-122"/>
              </a:rPr>
              <a:t>10.3  </a:t>
            </a:r>
            <a:r>
              <a:rPr lang="zh-CN" altLang="en-US" b="1">
                <a:ea typeface="宋体" panose="02010600030101010101" pitchFamily="2" charset="-122"/>
              </a:rPr>
              <a:t>自相关的诊断</a:t>
            </a:r>
            <a:endParaRPr lang="en-US" altLang="zh-CN" b="1">
              <a:ea typeface="宋体" panose="02010600030101010101" pitchFamily="2" charset="-122"/>
            </a:endParaRPr>
          </a:p>
        </p:txBody>
      </p:sp>
      <p:pic>
        <p:nvPicPr>
          <p:cNvPr id="30734" name="Picture 1038">
            <a:extLst>
              <a:ext uri="{FF2B5EF4-FFF2-40B4-BE49-F238E27FC236}">
                <a16:creationId xmlns:a16="http://schemas.microsoft.com/office/drawing/2014/main" id="{05477D68-CFD4-6519-1998-5C41568E0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1514475"/>
            <a:ext cx="5238750" cy="3829050"/>
          </a:xfrm>
          <a:prstGeom prst="rect">
            <a:avLst/>
          </a:prstGeom>
          <a:noFill/>
          <a:extLst>
            <a:ext uri="{909E8E84-426E-40DD-AFC4-6F175D3DCCD1}">
              <a14:hiddenFill xmlns:a14="http://schemas.microsoft.com/office/drawing/2010/main">
                <a:solidFill>
                  <a:srgbClr val="FFFFFF"/>
                </a:solidFill>
              </a14:hiddenFill>
            </a:ext>
          </a:extLst>
        </p:spPr>
      </p:pic>
      <p:sp>
        <p:nvSpPr>
          <p:cNvPr id="30735" name="Rectangle 1039">
            <a:extLst>
              <a:ext uri="{FF2B5EF4-FFF2-40B4-BE49-F238E27FC236}">
                <a16:creationId xmlns:a16="http://schemas.microsoft.com/office/drawing/2014/main" id="{E69A48A7-9ACA-4190-FC07-7C58322B942C}"/>
              </a:ext>
            </a:extLst>
          </p:cNvPr>
          <p:cNvSpPr>
            <a:spLocks noChangeArrowheads="1"/>
          </p:cNvSpPr>
          <p:nvPr/>
        </p:nvSpPr>
        <p:spPr bwMode="auto">
          <a:xfrm>
            <a:off x="1981200" y="5562600"/>
            <a:ext cx="566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宋体" panose="02010600030101010101" pitchFamily="2" charset="-122"/>
              </a:rPr>
              <a:t>图</a:t>
            </a:r>
            <a:r>
              <a:rPr lang="en-US" altLang="zh-CN">
                <a:ea typeface="宋体" panose="02010600030101010101" pitchFamily="2" charset="-122"/>
              </a:rPr>
              <a:t>10-4  </a:t>
            </a:r>
            <a:r>
              <a:rPr lang="zh-CN" altLang="en-US">
                <a:ea typeface="宋体" panose="02010600030101010101" pitchFamily="2" charset="-122"/>
              </a:rPr>
              <a:t>回归方程（</a:t>
            </a:r>
            <a:r>
              <a:rPr lang="en-US" altLang="zh-CN">
                <a:ea typeface="宋体" panose="02010600030101010101" pitchFamily="2" charset="-122"/>
              </a:rPr>
              <a:t>10.4</a:t>
            </a:r>
            <a:r>
              <a:rPr lang="zh-CN" altLang="en-US">
                <a:ea typeface="宋体" panose="02010600030101010101" pitchFamily="2" charset="-122"/>
              </a:rPr>
              <a:t>）的残差    和     </a:t>
            </a:r>
          </a:p>
        </p:txBody>
      </p:sp>
      <p:pic>
        <p:nvPicPr>
          <p:cNvPr id="30736" name="Picture 1040">
            <a:extLst>
              <a:ext uri="{FF2B5EF4-FFF2-40B4-BE49-F238E27FC236}">
                <a16:creationId xmlns:a16="http://schemas.microsoft.com/office/drawing/2014/main" id="{A6FA6CED-CE0C-F0E8-CD5C-075FEFD821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5553075"/>
            <a:ext cx="3111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7" name="Picture 1041">
            <a:extLst>
              <a:ext uri="{FF2B5EF4-FFF2-40B4-BE49-F238E27FC236}">
                <a16:creationId xmlns:a16="http://schemas.microsoft.com/office/drawing/2014/main" id="{1064FE05-D46F-B163-0360-B3BFBB27D1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5562600"/>
            <a:ext cx="409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B7C31C0-4C33-8A9A-752D-C24D5EA4CF52}"/>
              </a:ext>
            </a:extLst>
          </p:cNvPr>
          <p:cNvSpPr>
            <a:spLocks noGrp="1" noChangeArrowheads="1"/>
          </p:cNvSpPr>
          <p:nvPr>
            <p:ph type="title"/>
          </p:nvPr>
        </p:nvSpPr>
        <p:spPr/>
        <p:txBody>
          <a:bodyPr/>
          <a:lstStyle/>
          <a:p>
            <a:r>
              <a:rPr lang="en-US" altLang="zh-CN" b="1">
                <a:ea typeface="宋体" panose="02010600030101010101" pitchFamily="2" charset="-122"/>
              </a:rPr>
              <a:t>10.3  </a:t>
            </a:r>
            <a:r>
              <a:rPr lang="zh-CN" altLang="en-US" b="1">
                <a:ea typeface="宋体" panose="02010600030101010101" pitchFamily="2" charset="-122"/>
              </a:rPr>
              <a:t>自相关的诊断</a:t>
            </a:r>
            <a:endParaRPr lang="en-US" altLang="zh-CN" b="1">
              <a:ea typeface="宋体" panose="02010600030101010101" pitchFamily="2" charset="-122"/>
            </a:endParaRPr>
          </a:p>
        </p:txBody>
      </p:sp>
      <p:sp>
        <p:nvSpPr>
          <p:cNvPr id="31757" name="Rectangle 13">
            <a:extLst>
              <a:ext uri="{FF2B5EF4-FFF2-40B4-BE49-F238E27FC236}">
                <a16:creationId xmlns:a16="http://schemas.microsoft.com/office/drawing/2014/main" id="{17FA7B31-8687-39C8-E499-E701A36D3094}"/>
              </a:ext>
            </a:extLst>
          </p:cNvPr>
          <p:cNvSpPr>
            <a:spLocks noChangeArrowheads="1"/>
          </p:cNvSpPr>
          <p:nvPr/>
        </p:nvSpPr>
        <p:spPr bwMode="auto">
          <a:xfrm>
            <a:off x="228600" y="974725"/>
            <a:ext cx="3597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600" b="1">
                <a:ea typeface="宋体" panose="02010600030101010101" pitchFamily="2" charset="-122"/>
              </a:rPr>
              <a:t>德宾</a:t>
            </a:r>
            <a:r>
              <a:rPr lang="en-US" altLang="zh-CN" sz="3600" b="1">
                <a:ea typeface="宋体" panose="02010600030101010101" pitchFamily="2" charset="-122"/>
              </a:rPr>
              <a:t>-</a:t>
            </a:r>
            <a:r>
              <a:rPr lang="zh-CN" altLang="en-US" sz="3600" b="1">
                <a:ea typeface="宋体" panose="02010600030101010101" pitchFamily="2" charset="-122"/>
              </a:rPr>
              <a:t>沃森   检验 </a:t>
            </a:r>
          </a:p>
        </p:txBody>
      </p:sp>
      <p:pic>
        <p:nvPicPr>
          <p:cNvPr id="31758" name="Picture 14">
            <a:extLst>
              <a:ext uri="{FF2B5EF4-FFF2-40B4-BE49-F238E27FC236}">
                <a16:creationId xmlns:a16="http://schemas.microsoft.com/office/drawing/2014/main" id="{6E1F57D5-89BE-FC95-8982-2EBF27521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066800"/>
            <a:ext cx="3825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8" name="Rectangle 24">
            <a:extLst>
              <a:ext uri="{FF2B5EF4-FFF2-40B4-BE49-F238E27FC236}">
                <a16:creationId xmlns:a16="http://schemas.microsoft.com/office/drawing/2014/main" id="{9B3208FA-870C-AD50-DB24-A25D80136309}"/>
              </a:ext>
            </a:extLst>
          </p:cNvPr>
          <p:cNvSpPr>
            <a:spLocks noGrp="1" noChangeArrowheads="1"/>
          </p:cNvSpPr>
          <p:nvPr>
            <p:ph type="body" idx="1"/>
          </p:nvPr>
        </p:nvSpPr>
        <p:spPr>
          <a:xfrm>
            <a:off x="228600" y="1752600"/>
            <a:ext cx="8382000" cy="4114800"/>
          </a:xfrm>
        </p:spPr>
        <p:txBody>
          <a:bodyPr/>
          <a:lstStyle/>
          <a:p>
            <a:pPr>
              <a:buFont typeface="Wingdings" pitchFamily="2" charset="2"/>
              <a:buNone/>
            </a:pPr>
            <a:r>
              <a:rPr lang="zh-CN" altLang="en-US">
                <a:ea typeface="宋体" panose="02010600030101010101" pitchFamily="2" charset="-122"/>
              </a:rPr>
              <a:t>德宾</a:t>
            </a:r>
            <a:r>
              <a:rPr lang="en-US" altLang="zh-CN">
                <a:ea typeface="宋体" panose="02010600030101010101" pitchFamily="2" charset="-122"/>
              </a:rPr>
              <a:t>-</a:t>
            </a:r>
            <a:r>
              <a:rPr lang="zh-CN" altLang="en-US">
                <a:ea typeface="宋体" panose="02010600030101010101" pitchFamily="2" charset="-122"/>
              </a:rPr>
              <a:t>沃森检验步骤如下：</a:t>
            </a:r>
          </a:p>
          <a:p>
            <a:r>
              <a:rPr lang="zh-CN" altLang="en-US">
                <a:ea typeface="宋体" panose="02010600030101010101" pitchFamily="2" charset="-122"/>
              </a:rPr>
              <a:t>进行</a:t>
            </a:r>
            <a:r>
              <a:rPr lang="en-US" altLang="zh-CN">
                <a:ea typeface="宋体" panose="02010600030101010101" pitchFamily="2" charset="-122"/>
              </a:rPr>
              <a:t>OLS</a:t>
            </a:r>
            <a:r>
              <a:rPr lang="zh-CN" altLang="en-US">
                <a:ea typeface="宋体" panose="02010600030101010101" pitchFamily="2" charset="-122"/>
              </a:rPr>
              <a:t>回归并获得残差   。</a:t>
            </a:r>
          </a:p>
          <a:p>
            <a:r>
              <a:rPr lang="zh-CN" altLang="en-US">
                <a:ea typeface="宋体" panose="02010600030101010101" pitchFamily="2" charset="-122"/>
              </a:rPr>
              <a:t>根据（</a:t>
            </a:r>
            <a:r>
              <a:rPr lang="en-US" altLang="zh-CN">
                <a:ea typeface="宋体" panose="02010600030101010101" pitchFamily="2" charset="-122"/>
              </a:rPr>
              <a:t>10.5</a:t>
            </a:r>
            <a:r>
              <a:rPr lang="zh-CN" altLang="en-US">
                <a:ea typeface="宋体" panose="02010600030101010101" pitchFamily="2" charset="-122"/>
              </a:rPr>
              <a:t>）式计算     值大多数计算机软件能够实现）。 </a:t>
            </a:r>
          </a:p>
          <a:p>
            <a:r>
              <a:rPr lang="zh-CN" altLang="en-US">
                <a:ea typeface="宋体" panose="02010600030101010101" pitchFamily="2" charset="-122"/>
              </a:rPr>
              <a:t>根据样本容量及解释变量的个数，从</a:t>
            </a:r>
            <a:r>
              <a:rPr lang="en-US" altLang="zh-CN">
                <a:ea typeface="宋体" panose="02010600030101010101" pitchFamily="2" charset="-122"/>
              </a:rPr>
              <a:t>DW</a:t>
            </a:r>
            <a:r>
              <a:rPr lang="zh-CN" altLang="en-US">
                <a:ea typeface="宋体" panose="02010600030101010101" pitchFamily="2" charset="-122"/>
              </a:rPr>
              <a:t>表中查到临界的   和    。</a:t>
            </a:r>
          </a:p>
          <a:p>
            <a:r>
              <a:rPr lang="zh-CN" altLang="en-US">
                <a:ea typeface="宋体" panose="02010600030101010101" pitchFamily="2" charset="-122"/>
              </a:rPr>
              <a:t>按照表</a:t>
            </a:r>
            <a:r>
              <a:rPr lang="en-US" altLang="zh-CN">
                <a:ea typeface="宋体" panose="02010600030101010101" pitchFamily="2" charset="-122"/>
              </a:rPr>
              <a:t>10-3</a:t>
            </a:r>
            <a:r>
              <a:rPr lang="zh-CN" altLang="en-US">
                <a:ea typeface="宋体" panose="02010600030101010101" pitchFamily="2" charset="-122"/>
              </a:rPr>
              <a:t>中的规则进行判定，见图</a:t>
            </a:r>
            <a:r>
              <a:rPr lang="en-US" altLang="zh-CN">
                <a:ea typeface="宋体" panose="02010600030101010101" pitchFamily="2" charset="-122"/>
              </a:rPr>
              <a:t>10-5</a:t>
            </a:r>
            <a:r>
              <a:rPr lang="zh-CN" altLang="en-US">
                <a:ea typeface="宋体" panose="02010600030101010101" pitchFamily="2" charset="-122"/>
              </a:rPr>
              <a:t>。</a:t>
            </a:r>
          </a:p>
        </p:txBody>
      </p:sp>
      <p:pic>
        <p:nvPicPr>
          <p:cNvPr id="31769" name="Picture 25">
            <a:extLst>
              <a:ext uri="{FF2B5EF4-FFF2-40B4-BE49-F238E27FC236}">
                <a16:creationId xmlns:a16="http://schemas.microsoft.com/office/drawing/2014/main" id="{92194512-9D2C-C2F0-FE81-A01B89605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362200"/>
            <a:ext cx="38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0" name="Picture 26">
            <a:extLst>
              <a:ext uri="{FF2B5EF4-FFF2-40B4-BE49-F238E27FC236}">
                <a16:creationId xmlns:a16="http://schemas.microsoft.com/office/drawing/2014/main" id="{2BFB845A-4602-5EC4-D0E4-94FCCDAE3E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613" y="2971800"/>
            <a:ext cx="3825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1" name="Picture 27">
            <a:extLst>
              <a:ext uri="{FF2B5EF4-FFF2-40B4-BE49-F238E27FC236}">
                <a16:creationId xmlns:a16="http://schemas.microsoft.com/office/drawing/2014/main" id="{FC9901D3-4BC9-65C2-ED1B-BC934CCAE3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572000"/>
            <a:ext cx="398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2" name="Picture 28">
            <a:extLst>
              <a:ext uri="{FF2B5EF4-FFF2-40B4-BE49-F238E27FC236}">
                <a16:creationId xmlns:a16="http://schemas.microsoft.com/office/drawing/2014/main" id="{9FD96E1C-E9E7-04C5-3748-A190505EDB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4572000"/>
            <a:ext cx="40798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758F538-60F5-493E-9124-290AC4F92534}"/>
              </a:ext>
            </a:extLst>
          </p:cNvPr>
          <p:cNvSpPr>
            <a:spLocks noGrp="1" noChangeArrowheads="1"/>
          </p:cNvSpPr>
          <p:nvPr>
            <p:ph type="title"/>
          </p:nvPr>
        </p:nvSpPr>
        <p:spPr/>
        <p:txBody>
          <a:bodyPr/>
          <a:lstStyle/>
          <a:p>
            <a:r>
              <a:rPr lang="en-US" altLang="zh-CN" b="1">
                <a:ea typeface="宋体" panose="02010600030101010101" pitchFamily="2" charset="-122"/>
              </a:rPr>
              <a:t>2.5 </a:t>
            </a:r>
            <a:r>
              <a:rPr lang="zh-CN" altLang="en-US" b="1">
                <a:ea typeface="宋体" panose="02010600030101010101" pitchFamily="2" charset="-122"/>
              </a:rPr>
              <a:t>样本回归函数</a:t>
            </a:r>
          </a:p>
        </p:txBody>
      </p:sp>
      <p:pic>
        <p:nvPicPr>
          <p:cNvPr id="47108" name="Picture 4">
            <a:extLst>
              <a:ext uri="{FF2B5EF4-FFF2-40B4-BE49-F238E27FC236}">
                <a16:creationId xmlns:a16="http://schemas.microsoft.com/office/drawing/2014/main" id="{E8E06260-F293-C40D-F766-D99F07977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6796088" cy="3276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DAF2658-53C9-C498-D6A7-77512E1DBC57}"/>
              </a:ext>
            </a:extLst>
          </p:cNvPr>
          <p:cNvSpPr>
            <a:spLocks noGrp="1" noChangeArrowheads="1"/>
          </p:cNvSpPr>
          <p:nvPr>
            <p:ph type="title"/>
          </p:nvPr>
        </p:nvSpPr>
        <p:spPr>
          <a:xfrm>
            <a:off x="0" y="-19050"/>
            <a:ext cx="9144000" cy="914400"/>
          </a:xfrm>
        </p:spPr>
        <p:txBody>
          <a:bodyPr/>
          <a:lstStyle/>
          <a:p>
            <a:r>
              <a:rPr lang="en-US" altLang="zh-CN" b="1">
                <a:ea typeface="宋体" panose="02010600030101010101" pitchFamily="2" charset="-122"/>
              </a:rPr>
              <a:t>10.3  </a:t>
            </a:r>
            <a:r>
              <a:rPr lang="zh-CN" altLang="en-US" b="1">
                <a:ea typeface="宋体" panose="02010600030101010101" pitchFamily="2" charset="-122"/>
              </a:rPr>
              <a:t>自相关的诊断</a:t>
            </a:r>
            <a:endParaRPr lang="en-US" altLang="zh-CN" b="1">
              <a:ea typeface="宋体" panose="02010600030101010101" pitchFamily="2" charset="-122"/>
            </a:endParaRPr>
          </a:p>
        </p:txBody>
      </p:sp>
      <p:pic>
        <p:nvPicPr>
          <p:cNvPr id="32777" name="Picture 9">
            <a:extLst>
              <a:ext uri="{FF2B5EF4-FFF2-40B4-BE49-F238E27FC236}">
                <a16:creationId xmlns:a16="http://schemas.microsoft.com/office/drawing/2014/main" id="{5B921773-F396-1805-A025-1D708C9CD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90600"/>
            <a:ext cx="7239000" cy="1562100"/>
          </a:xfrm>
          <a:prstGeom prst="rect">
            <a:avLst/>
          </a:prstGeom>
          <a:noFill/>
          <a:extLst>
            <a:ext uri="{909E8E84-426E-40DD-AFC4-6F175D3DCCD1}">
              <a14:hiddenFill xmlns:a14="http://schemas.microsoft.com/office/drawing/2010/main">
                <a:solidFill>
                  <a:srgbClr val="FFFFFF"/>
                </a:solidFill>
              </a14:hiddenFill>
            </a:ext>
          </a:extLst>
        </p:spPr>
      </p:pic>
      <p:pic>
        <p:nvPicPr>
          <p:cNvPr id="32778" name="Picture 10">
            <a:extLst>
              <a:ext uri="{FF2B5EF4-FFF2-40B4-BE49-F238E27FC236}">
                <a16:creationId xmlns:a16="http://schemas.microsoft.com/office/drawing/2014/main" id="{79F1A476-7347-DB47-4862-6105E967F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673350"/>
            <a:ext cx="8382000" cy="3803650"/>
          </a:xfrm>
          <a:prstGeom prst="rect">
            <a:avLst/>
          </a:prstGeom>
          <a:noFill/>
          <a:extLst>
            <a:ext uri="{909E8E84-426E-40DD-AFC4-6F175D3DCCD1}">
              <a14:hiddenFill xmlns:a14="http://schemas.microsoft.com/office/drawing/2010/main">
                <a:solidFill>
                  <a:srgbClr val="FFFFFF"/>
                </a:solidFill>
              </a14:hiddenFill>
            </a:ext>
          </a:extLst>
        </p:spPr>
      </p:pic>
      <p:sp>
        <p:nvSpPr>
          <p:cNvPr id="32779" name="Rectangle 11">
            <a:extLst>
              <a:ext uri="{FF2B5EF4-FFF2-40B4-BE49-F238E27FC236}">
                <a16:creationId xmlns:a16="http://schemas.microsoft.com/office/drawing/2014/main" id="{A36F5AC6-B2BC-A01E-C09C-D6EA4115ACD1}"/>
              </a:ext>
            </a:extLst>
          </p:cNvPr>
          <p:cNvSpPr>
            <a:spLocks noChangeArrowheads="1"/>
          </p:cNvSpPr>
          <p:nvPr/>
        </p:nvSpPr>
        <p:spPr bwMode="auto">
          <a:xfrm>
            <a:off x="1165225" y="6019800"/>
            <a:ext cx="3924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939800" algn="l"/>
              </a:tabLst>
              <a:defRPr sz="2400">
                <a:solidFill>
                  <a:schemeClr val="tx1"/>
                </a:solidFill>
                <a:latin typeface="Times New Roman" panose="02020603050405020304" pitchFamily="18" charset="0"/>
              </a:defRPr>
            </a:lvl1pPr>
            <a:lvl2pPr>
              <a:tabLst>
                <a:tab pos="939800" algn="l"/>
              </a:tabLst>
              <a:defRPr sz="2400">
                <a:solidFill>
                  <a:schemeClr val="tx1"/>
                </a:solidFill>
                <a:latin typeface="Times New Roman" panose="02020603050405020304" pitchFamily="18" charset="0"/>
              </a:defRPr>
            </a:lvl2pPr>
            <a:lvl3pPr>
              <a:tabLst>
                <a:tab pos="939800" algn="l"/>
              </a:tabLst>
              <a:defRPr sz="2400">
                <a:solidFill>
                  <a:schemeClr val="tx1"/>
                </a:solidFill>
                <a:latin typeface="Times New Roman" panose="02020603050405020304" pitchFamily="18" charset="0"/>
              </a:defRPr>
            </a:lvl3pPr>
            <a:lvl4pPr>
              <a:tabLst>
                <a:tab pos="939800" algn="l"/>
              </a:tabLst>
              <a:defRPr sz="2400">
                <a:solidFill>
                  <a:schemeClr val="tx1"/>
                </a:solidFill>
                <a:latin typeface="Times New Roman" panose="02020603050405020304" pitchFamily="18" charset="0"/>
              </a:defRPr>
            </a:lvl4pPr>
            <a:lvl5pPr>
              <a:tabLst>
                <a:tab pos="939800" algn="l"/>
              </a:tabLst>
              <a:defRPr sz="2400">
                <a:solidFill>
                  <a:schemeClr val="tx1"/>
                </a:solidFill>
                <a:latin typeface="Times New Roman" panose="02020603050405020304" pitchFamily="18" charset="0"/>
              </a:defRPr>
            </a:lvl5pPr>
            <a:lvl6pPr fontAlgn="base">
              <a:spcBef>
                <a:spcPct val="0"/>
              </a:spcBef>
              <a:spcAft>
                <a:spcPct val="0"/>
              </a:spcAft>
              <a:tabLst>
                <a:tab pos="939800" algn="l"/>
              </a:tabLst>
              <a:defRPr sz="2400">
                <a:solidFill>
                  <a:schemeClr val="tx1"/>
                </a:solidFill>
                <a:latin typeface="Times New Roman" panose="02020603050405020304" pitchFamily="18" charset="0"/>
              </a:defRPr>
            </a:lvl6pPr>
            <a:lvl7pPr fontAlgn="base">
              <a:spcBef>
                <a:spcPct val="0"/>
              </a:spcBef>
              <a:spcAft>
                <a:spcPct val="0"/>
              </a:spcAft>
              <a:tabLst>
                <a:tab pos="939800" algn="l"/>
              </a:tabLst>
              <a:defRPr sz="2400">
                <a:solidFill>
                  <a:schemeClr val="tx1"/>
                </a:solidFill>
                <a:latin typeface="Times New Roman" panose="02020603050405020304" pitchFamily="18" charset="0"/>
              </a:defRPr>
            </a:lvl7pPr>
            <a:lvl8pPr fontAlgn="base">
              <a:spcBef>
                <a:spcPct val="0"/>
              </a:spcBef>
              <a:spcAft>
                <a:spcPct val="0"/>
              </a:spcAft>
              <a:tabLst>
                <a:tab pos="939800" algn="l"/>
              </a:tabLst>
              <a:defRPr sz="2400">
                <a:solidFill>
                  <a:schemeClr val="tx1"/>
                </a:solidFill>
                <a:latin typeface="Times New Roman" panose="02020603050405020304" pitchFamily="18" charset="0"/>
              </a:defRPr>
            </a:lvl8pPr>
            <a:lvl9pPr fontAlgn="base">
              <a:spcBef>
                <a:spcPct val="0"/>
              </a:spcBef>
              <a:spcAft>
                <a:spcPct val="0"/>
              </a:spcAft>
              <a:tabLst>
                <a:tab pos="939800" algn="l"/>
              </a:tabLst>
              <a:defRPr sz="2400">
                <a:solidFill>
                  <a:schemeClr val="tx1"/>
                </a:solidFill>
                <a:latin typeface="Times New Roman" panose="02020603050405020304" pitchFamily="18" charset="0"/>
              </a:defRPr>
            </a:lvl9pPr>
          </a:lstStyle>
          <a:p>
            <a:pPr algn="ctr"/>
            <a:r>
              <a:rPr lang="zh-CN" altLang="en-US">
                <a:latin typeface="Arial" panose="020B0604020202020204" pitchFamily="34" charset="0"/>
                <a:ea typeface="宋体" panose="02010600030101010101" pitchFamily="2" charset="-122"/>
              </a:rPr>
              <a:t>图</a:t>
            </a:r>
            <a:r>
              <a:rPr lang="en-US" altLang="zh-CN">
                <a:latin typeface="Arial" panose="020B0604020202020204" pitchFamily="34" charset="0"/>
                <a:ea typeface="宋体" panose="02010600030101010101" pitchFamily="2" charset="-122"/>
              </a:rPr>
              <a:t>10-5  </a:t>
            </a:r>
            <a:r>
              <a:rPr lang="zh-CN" altLang="en-US">
                <a:latin typeface="Arial" panose="020B0604020202020204" pitchFamily="34" charset="0"/>
                <a:ea typeface="宋体" panose="02010600030101010101" pitchFamily="2" charset="-122"/>
              </a:rPr>
              <a:t>德宾</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沃森     统计量</a:t>
            </a:r>
          </a:p>
        </p:txBody>
      </p:sp>
      <p:pic>
        <p:nvPicPr>
          <p:cNvPr id="32780" name="Picture 12">
            <a:extLst>
              <a:ext uri="{FF2B5EF4-FFF2-40B4-BE49-F238E27FC236}">
                <a16:creationId xmlns:a16="http://schemas.microsoft.com/office/drawing/2014/main" id="{C6A649B0-2348-F3E4-2610-F2B82D710A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6067425"/>
            <a:ext cx="3841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645D937-1F45-6EB4-1914-D38C242600B0}"/>
              </a:ext>
            </a:extLst>
          </p:cNvPr>
          <p:cNvSpPr>
            <a:spLocks noGrp="1" noChangeArrowheads="1"/>
          </p:cNvSpPr>
          <p:nvPr>
            <p:ph type="title"/>
          </p:nvPr>
        </p:nvSpPr>
        <p:spPr>
          <a:xfrm>
            <a:off x="0" y="-19050"/>
            <a:ext cx="9144000" cy="914400"/>
          </a:xfrm>
        </p:spPr>
        <p:txBody>
          <a:bodyPr/>
          <a:lstStyle/>
          <a:p>
            <a:r>
              <a:rPr lang="en-US" altLang="zh-CN" b="1">
                <a:ea typeface="宋体" panose="02010600030101010101" pitchFamily="2" charset="-122"/>
              </a:rPr>
              <a:t>10.4  </a:t>
            </a:r>
            <a:r>
              <a:rPr lang="zh-CN" altLang="en-US" b="1">
                <a:ea typeface="宋体" panose="02010600030101010101" pitchFamily="2" charset="-122"/>
              </a:rPr>
              <a:t>补救措施</a:t>
            </a:r>
            <a:endParaRPr lang="en-US" altLang="zh-CN" b="1">
              <a:ea typeface="宋体" panose="02010600030101010101" pitchFamily="2" charset="-122"/>
            </a:endParaRPr>
          </a:p>
        </p:txBody>
      </p:sp>
      <p:sp>
        <p:nvSpPr>
          <p:cNvPr id="44048" name="Rectangle 16">
            <a:extLst>
              <a:ext uri="{FF2B5EF4-FFF2-40B4-BE49-F238E27FC236}">
                <a16:creationId xmlns:a16="http://schemas.microsoft.com/office/drawing/2014/main" id="{84030720-F3B6-F237-2114-2211D4131C8C}"/>
              </a:ext>
            </a:extLst>
          </p:cNvPr>
          <p:cNvSpPr>
            <a:spLocks noGrp="1" noChangeArrowheads="1"/>
          </p:cNvSpPr>
          <p:nvPr>
            <p:ph type="body" idx="1"/>
          </p:nvPr>
        </p:nvSpPr>
        <p:spPr/>
        <p:txBody>
          <a:bodyPr/>
          <a:lstStyle/>
          <a:p>
            <a:r>
              <a:rPr lang="zh-CN" altLang="en-US">
                <a:ea typeface="宋体" panose="02010600030101010101" pitchFamily="2" charset="-122"/>
              </a:rPr>
              <a:t>补救措施取决于对误差项    性质的了解以及对    的假设。 </a:t>
            </a:r>
          </a:p>
        </p:txBody>
      </p:sp>
      <p:pic>
        <p:nvPicPr>
          <p:cNvPr id="44049" name="Picture 17">
            <a:extLst>
              <a:ext uri="{FF2B5EF4-FFF2-40B4-BE49-F238E27FC236}">
                <a16:creationId xmlns:a16="http://schemas.microsoft.com/office/drawing/2014/main" id="{728BB69F-170B-780D-39A9-ADCB6976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371600"/>
            <a:ext cx="35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0" name="Picture 18">
            <a:extLst>
              <a:ext uri="{FF2B5EF4-FFF2-40B4-BE49-F238E27FC236}">
                <a16:creationId xmlns:a16="http://schemas.microsoft.com/office/drawing/2014/main" id="{1185700B-12A1-DDD4-D502-E60F49C69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05000"/>
            <a:ext cx="35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1" name="Picture 19">
            <a:extLst>
              <a:ext uri="{FF2B5EF4-FFF2-40B4-BE49-F238E27FC236}">
                <a16:creationId xmlns:a16="http://schemas.microsoft.com/office/drawing/2014/main" id="{A412FE02-F3A7-0ED8-B63A-52B0435E4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514600"/>
            <a:ext cx="25241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2" name="Picture 20">
            <a:extLst>
              <a:ext uri="{FF2B5EF4-FFF2-40B4-BE49-F238E27FC236}">
                <a16:creationId xmlns:a16="http://schemas.microsoft.com/office/drawing/2014/main" id="{87685DE6-2784-EBF7-A40C-0FA332FA64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276600"/>
            <a:ext cx="182880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3" name="Picture 21">
            <a:extLst>
              <a:ext uri="{FF2B5EF4-FFF2-40B4-BE49-F238E27FC236}">
                <a16:creationId xmlns:a16="http://schemas.microsoft.com/office/drawing/2014/main" id="{11D606A1-02C9-7E5F-318F-D4B0FECDD2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403600"/>
            <a:ext cx="13716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99E7792-D87E-C39A-05AC-A98A2E621F3F}"/>
              </a:ext>
            </a:extLst>
          </p:cNvPr>
          <p:cNvSpPr>
            <a:spLocks noGrp="1" noChangeArrowheads="1"/>
          </p:cNvSpPr>
          <p:nvPr>
            <p:ph type="title"/>
          </p:nvPr>
        </p:nvSpPr>
        <p:spPr/>
        <p:txBody>
          <a:bodyPr/>
          <a:lstStyle/>
          <a:p>
            <a:r>
              <a:rPr lang="en-US" altLang="zh-CN" sz="3200" b="1">
                <a:ea typeface="宋体" panose="02010600030101010101" pitchFamily="2" charset="-122"/>
              </a:rPr>
              <a:t>10.5  </a:t>
            </a:r>
            <a:r>
              <a:rPr lang="zh-CN" altLang="en-US" sz="3200" b="1">
                <a:ea typeface="宋体" panose="02010600030101010101" pitchFamily="2" charset="-122"/>
              </a:rPr>
              <a:t>如何估计</a:t>
            </a:r>
            <a:r>
              <a:rPr lang="zh-CN" altLang="en-US" sz="3200">
                <a:ea typeface="宋体" panose="02010600030101010101" pitchFamily="2" charset="-122"/>
              </a:rPr>
              <a:t> </a:t>
            </a:r>
          </a:p>
        </p:txBody>
      </p:sp>
      <p:sp>
        <p:nvSpPr>
          <p:cNvPr id="49163" name="Rectangle 11">
            <a:extLst>
              <a:ext uri="{FF2B5EF4-FFF2-40B4-BE49-F238E27FC236}">
                <a16:creationId xmlns:a16="http://schemas.microsoft.com/office/drawing/2014/main" id="{E5B2FF5B-A710-8FDA-B23B-E63AADE8B311}"/>
              </a:ext>
            </a:extLst>
          </p:cNvPr>
          <p:cNvSpPr>
            <a:spLocks noGrp="1" noChangeArrowheads="1"/>
          </p:cNvSpPr>
          <p:nvPr>
            <p:ph type="body" idx="1"/>
          </p:nvPr>
        </p:nvSpPr>
        <p:spPr/>
        <p:txBody>
          <a:bodyPr/>
          <a:lstStyle/>
          <a:p>
            <a:pPr algn="just"/>
            <a:r>
              <a:rPr lang="zh-CN" altLang="en-US" b="1">
                <a:ea typeface="宋体" panose="02010600030101010101" pitchFamily="2" charset="-122"/>
              </a:rPr>
              <a:t>           ：一阶差分法 </a:t>
            </a:r>
          </a:p>
          <a:p>
            <a:pPr algn="just"/>
            <a:r>
              <a:rPr lang="zh-CN" altLang="en-US" b="1">
                <a:ea typeface="宋体" panose="02010600030101010101" pitchFamily="2" charset="-122"/>
              </a:rPr>
              <a:t>从德宾</a:t>
            </a:r>
            <a:r>
              <a:rPr lang="en-US" altLang="zh-CN" b="1">
                <a:ea typeface="宋体" panose="02010600030101010101" pitchFamily="2" charset="-122"/>
              </a:rPr>
              <a:t>-</a:t>
            </a:r>
            <a:r>
              <a:rPr lang="zh-CN" altLang="en-US" b="1">
                <a:ea typeface="宋体" panose="02010600030101010101" pitchFamily="2" charset="-122"/>
              </a:rPr>
              <a:t>沃森    统计量中估计</a:t>
            </a:r>
          </a:p>
          <a:p>
            <a:pPr algn="just"/>
            <a:r>
              <a:rPr lang="zh-CN" altLang="en-US" b="1">
                <a:ea typeface="宋体" panose="02010600030101010101" pitchFamily="2" charset="-122"/>
              </a:rPr>
              <a:t>从</a:t>
            </a:r>
            <a:r>
              <a:rPr lang="en-US" altLang="zh-CN" b="1">
                <a:ea typeface="宋体" panose="02010600030101010101" pitchFamily="2" charset="-122"/>
              </a:rPr>
              <a:t>OLS</a:t>
            </a:r>
            <a:r>
              <a:rPr lang="zh-CN" altLang="en-US" b="1">
                <a:ea typeface="宋体" panose="02010600030101010101" pitchFamily="2" charset="-122"/>
              </a:rPr>
              <a:t>残差     中估计</a:t>
            </a:r>
          </a:p>
          <a:p>
            <a:pPr algn="just"/>
            <a:r>
              <a:rPr lang="zh-CN" altLang="en-US" b="1">
                <a:ea typeface="宋体" panose="02010600030101010101" pitchFamily="2" charset="-122"/>
              </a:rPr>
              <a:t>    的其他估计方法</a:t>
            </a:r>
            <a:r>
              <a:rPr lang="zh-CN" altLang="en-US">
                <a:ea typeface="宋体" panose="02010600030101010101" pitchFamily="2" charset="-122"/>
              </a:rPr>
              <a:t> </a:t>
            </a:r>
            <a:endParaRPr lang="zh-CN" altLang="en-US" b="1">
              <a:ea typeface="宋体" panose="02010600030101010101" pitchFamily="2" charset="-122"/>
            </a:endParaRPr>
          </a:p>
          <a:p>
            <a:pPr algn="just"/>
            <a:endParaRPr lang="zh-CN" altLang="en-US" b="1">
              <a:ea typeface="宋体" panose="02010600030101010101" pitchFamily="2" charset="-122"/>
            </a:endParaRPr>
          </a:p>
          <a:p>
            <a:endParaRPr lang="zh-CN" altLang="en-US">
              <a:ea typeface="宋体" panose="02010600030101010101" pitchFamily="2" charset="-122"/>
            </a:endParaRPr>
          </a:p>
        </p:txBody>
      </p:sp>
      <p:pic>
        <p:nvPicPr>
          <p:cNvPr id="49159" name="Picture 7">
            <a:extLst>
              <a:ext uri="{FF2B5EF4-FFF2-40B4-BE49-F238E27FC236}">
                <a16:creationId xmlns:a16="http://schemas.microsoft.com/office/drawing/2014/main" id="{345E19B7-3471-0ADD-D9B3-9C7573860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28600"/>
            <a:ext cx="58261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4" name="Picture 12">
            <a:extLst>
              <a:ext uri="{FF2B5EF4-FFF2-40B4-BE49-F238E27FC236}">
                <a16:creationId xmlns:a16="http://schemas.microsoft.com/office/drawing/2014/main" id="{27B120BD-BFE7-EAAD-ED2E-C8952DDEED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12888"/>
            <a:ext cx="99060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5" name="Picture 13">
            <a:extLst>
              <a:ext uri="{FF2B5EF4-FFF2-40B4-BE49-F238E27FC236}">
                <a16:creationId xmlns:a16="http://schemas.microsoft.com/office/drawing/2014/main" id="{7EC94B91-9F7F-7BDB-67F8-1123A151C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057400"/>
            <a:ext cx="43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6" name="Picture 14">
            <a:extLst>
              <a:ext uri="{FF2B5EF4-FFF2-40B4-BE49-F238E27FC236}">
                <a16:creationId xmlns:a16="http://schemas.microsoft.com/office/drawing/2014/main" id="{A7FE3A06-6E23-C061-5BF2-D66AEE4457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028825"/>
            <a:ext cx="3841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7" name="Picture 15">
            <a:extLst>
              <a:ext uri="{FF2B5EF4-FFF2-40B4-BE49-F238E27FC236}">
                <a16:creationId xmlns:a16="http://schemas.microsoft.com/office/drawing/2014/main" id="{F8ACF871-DE41-6F65-81A2-71D23F08CE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514600"/>
            <a:ext cx="40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8" name="Picture 16">
            <a:extLst>
              <a:ext uri="{FF2B5EF4-FFF2-40B4-BE49-F238E27FC236}">
                <a16:creationId xmlns:a16="http://schemas.microsoft.com/office/drawing/2014/main" id="{49381F2C-612A-59E7-4C41-7AE3C5312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667000"/>
            <a:ext cx="43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9" name="Picture 17">
            <a:extLst>
              <a:ext uri="{FF2B5EF4-FFF2-40B4-BE49-F238E27FC236}">
                <a16:creationId xmlns:a16="http://schemas.microsoft.com/office/drawing/2014/main" id="{AEA20261-18F5-A6BD-F8A5-EA53DBE38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124200"/>
            <a:ext cx="43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18E9E1E-5DE8-0E15-D6D9-5D9CEB542032}"/>
              </a:ext>
            </a:extLst>
          </p:cNvPr>
          <p:cNvSpPr>
            <a:spLocks noGrp="1" noChangeArrowheads="1"/>
          </p:cNvSpPr>
          <p:nvPr>
            <p:ph type="title"/>
          </p:nvPr>
        </p:nvSpPr>
        <p:spPr/>
        <p:txBody>
          <a:bodyPr/>
          <a:lstStyle/>
          <a:p>
            <a:r>
              <a:rPr lang="en-US" altLang="zh-CN" b="1">
                <a:ea typeface="宋体" panose="02010600030101010101" pitchFamily="2" charset="-122"/>
              </a:rPr>
              <a:t>10.5  </a:t>
            </a:r>
            <a:r>
              <a:rPr lang="zh-CN" altLang="en-US" b="1">
                <a:ea typeface="宋体" panose="02010600030101010101" pitchFamily="2" charset="-122"/>
              </a:rPr>
              <a:t>如何估计</a:t>
            </a:r>
          </a:p>
        </p:txBody>
      </p:sp>
      <p:pic>
        <p:nvPicPr>
          <p:cNvPr id="50181" name="Picture 5">
            <a:extLst>
              <a:ext uri="{FF2B5EF4-FFF2-40B4-BE49-F238E27FC236}">
                <a16:creationId xmlns:a16="http://schemas.microsoft.com/office/drawing/2014/main" id="{EC32F3D9-98DD-7542-FED2-C19ABDBF94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03363"/>
            <a:ext cx="7010400" cy="3983037"/>
          </a:xfrm>
          <a:prstGeom prst="rect">
            <a:avLst/>
          </a:prstGeom>
          <a:noFill/>
          <a:extLst>
            <a:ext uri="{909E8E84-426E-40DD-AFC4-6F175D3DCCD1}">
              <a14:hiddenFill xmlns:a14="http://schemas.microsoft.com/office/drawing/2010/main">
                <a:solidFill>
                  <a:srgbClr val="FFFFFF"/>
                </a:solidFill>
              </a14:hiddenFill>
            </a:ext>
          </a:extLst>
        </p:spPr>
      </p:pic>
      <p:pic>
        <p:nvPicPr>
          <p:cNvPr id="50182" name="Picture 6">
            <a:extLst>
              <a:ext uri="{FF2B5EF4-FFF2-40B4-BE49-F238E27FC236}">
                <a16:creationId xmlns:a16="http://schemas.microsoft.com/office/drawing/2014/main" id="{01F4DFA3-7AA7-024C-4ADA-ECEBE109FD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8788" y="152400"/>
            <a:ext cx="5826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91FBC6D-A89C-2AF1-C97D-9D28ACD83FE4}"/>
              </a:ext>
            </a:extLst>
          </p:cNvPr>
          <p:cNvSpPr>
            <a:spLocks noGrp="1" noChangeArrowheads="1"/>
          </p:cNvSpPr>
          <p:nvPr>
            <p:ph type="title"/>
          </p:nvPr>
        </p:nvSpPr>
        <p:spPr/>
        <p:txBody>
          <a:bodyPr/>
          <a:lstStyle/>
          <a:p>
            <a:r>
              <a:rPr lang="en-US" altLang="zh-CN" b="1">
                <a:ea typeface="宋体" panose="02010600030101010101" pitchFamily="2" charset="-122"/>
              </a:rPr>
              <a:t>10.5  </a:t>
            </a:r>
            <a:r>
              <a:rPr lang="zh-CN" altLang="en-US" b="1">
                <a:ea typeface="宋体" panose="02010600030101010101" pitchFamily="2" charset="-122"/>
              </a:rPr>
              <a:t>如何估计</a:t>
            </a:r>
          </a:p>
        </p:txBody>
      </p:sp>
      <p:pic>
        <p:nvPicPr>
          <p:cNvPr id="51205" name="Picture 5">
            <a:extLst>
              <a:ext uri="{FF2B5EF4-FFF2-40B4-BE49-F238E27FC236}">
                <a16:creationId xmlns:a16="http://schemas.microsoft.com/office/drawing/2014/main" id="{DAA492C7-A398-24E9-F598-DC354C829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363" y="1514475"/>
            <a:ext cx="5629275" cy="3829050"/>
          </a:xfrm>
          <a:prstGeom prst="rect">
            <a:avLst/>
          </a:prstGeom>
          <a:noFill/>
          <a:extLst>
            <a:ext uri="{909E8E84-426E-40DD-AFC4-6F175D3DCCD1}">
              <a14:hiddenFill xmlns:a14="http://schemas.microsoft.com/office/drawing/2010/main">
                <a:solidFill>
                  <a:srgbClr val="FFFFFF"/>
                </a:solidFill>
              </a14:hiddenFill>
            </a:ext>
          </a:extLst>
        </p:spPr>
      </p:pic>
      <p:pic>
        <p:nvPicPr>
          <p:cNvPr id="51206" name="Picture 6">
            <a:extLst>
              <a:ext uri="{FF2B5EF4-FFF2-40B4-BE49-F238E27FC236}">
                <a16:creationId xmlns:a16="http://schemas.microsoft.com/office/drawing/2014/main" id="{D13E234F-050A-8041-7128-6331FC487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8788" y="152400"/>
            <a:ext cx="5826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00131E3-3BE4-EDFF-96B8-9E2D3EEFBEB7}"/>
              </a:ext>
            </a:extLst>
          </p:cNvPr>
          <p:cNvSpPr>
            <a:spLocks noGrp="1" noChangeArrowheads="1"/>
          </p:cNvSpPr>
          <p:nvPr>
            <p:ph type="title"/>
          </p:nvPr>
        </p:nvSpPr>
        <p:spPr/>
        <p:txBody>
          <a:bodyPr/>
          <a:lstStyle/>
          <a:p>
            <a:r>
              <a:rPr lang="en-US" altLang="zh-CN" b="1">
                <a:ea typeface="宋体" panose="02010600030101010101" pitchFamily="2" charset="-122"/>
              </a:rPr>
              <a:t>10.5  </a:t>
            </a:r>
            <a:r>
              <a:rPr lang="zh-CN" altLang="en-US" b="1">
                <a:ea typeface="宋体" panose="02010600030101010101" pitchFamily="2" charset="-122"/>
              </a:rPr>
              <a:t>如何估计</a:t>
            </a:r>
          </a:p>
        </p:txBody>
      </p:sp>
      <p:pic>
        <p:nvPicPr>
          <p:cNvPr id="52232" name="Picture 8">
            <a:extLst>
              <a:ext uri="{FF2B5EF4-FFF2-40B4-BE49-F238E27FC236}">
                <a16:creationId xmlns:a16="http://schemas.microsoft.com/office/drawing/2014/main" id="{20F83852-C42D-6E09-8C29-F4A50EF0B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8788" y="152400"/>
            <a:ext cx="5826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4" name="Picture 10">
            <a:extLst>
              <a:ext uri="{FF2B5EF4-FFF2-40B4-BE49-F238E27FC236}">
                <a16:creationId xmlns:a16="http://schemas.microsoft.com/office/drawing/2014/main" id="{CA8BF3DE-24D6-C443-3B38-01DED6C53B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95400"/>
            <a:ext cx="6181725" cy="4352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9DB8A31-C083-0EA9-42EE-78023C4AB082}"/>
              </a:ext>
            </a:extLst>
          </p:cNvPr>
          <p:cNvSpPr>
            <a:spLocks noGrp="1" noChangeArrowheads="1"/>
          </p:cNvSpPr>
          <p:nvPr>
            <p:ph type="title"/>
          </p:nvPr>
        </p:nvSpPr>
        <p:spPr>
          <a:xfrm>
            <a:off x="0" y="-19050"/>
            <a:ext cx="9144000" cy="914400"/>
          </a:xfrm>
        </p:spPr>
        <p:txBody>
          <a:bodyPr/>
          <a:lstStyle/>
          <a:p>
            <a:r>
              <a:rPr lang="en-US" altLang="zh-CN" sz="3200" b="1">
                <a:ea typeface="宋体" panose="02010600030101010101" pitchFamily="2" charset="-122"/>
              </a:rPr>
              <a:t>10.6 </a:t>
            </a:r>
            <a:r>
              <a:rPr lang="zh-CN" altLang="en-US" sz="3200" b="1">
                <a:ea typeface="宋体" panose="02010600030101010101" pitchFamily="2" charset="-122"/>
              </a:rPr>
              <a:t>校正</a:t>
            </a:r>
            <a:r>
              <a:rPr lang="en-US" altLang="zh-CN" sz="3200" b="1">
                <a:ea typeface="宋体" panose="02010600030101010101" pitchFamily="2" charset="-122"/>
              </a:rPr>
              <a:t>OLS</a:t>
            </a:r>
            <a:r>
              <a:rPr lang="zh-CN" altLang="en-US" sz="3200" b="1">
                <a:ea typeface="宋体" panose="02010600030101010101" pitchFamily="2" charset="-122"/>
              </a:rPr>
              <a:t>标准误的大样本方法：纽维</a:t>
            </a:r>
            <a:r>
              <a:rPr lang="en-US" altLang="zh-CN" sz="3200" b="1">
                <a:ea typeface="宋体" panose="02010600030101010101" pitchFamily="2" charset="-122"/>
              </a:rPr>
              <a:t>—</a:t>
            </a:r>
            <a:r>
              <a:rPr lang="zh-CN" altLang="en-US" sz="3200" b="1">
                <a:ea typeface="宋体" panose="02010600030101010101" pitchFamily="2" charset="-122"/>
              </a:rPr>
              <a:t>韦斯特（</a:t>
            </a:r>
            <a:r>
              <a:rPr lang="en-US" altLang="zh-CN" sz="3200" b="1">
                <a:ea typeface="宋体" panose="02010600030101010101" pitchFamily="2" charset="-122"/>
              </a:rPr>
              <a:t>Newey-West</a:t>
            </a:r>
            <a:r>
              <a:rPr lang="zh-CN" altLang="en-US" sz="3200" b="1">
                <a:ea typeface="宋体" panose="02010600030101010101" pitchFamily="2" charset="-122"/>
              </a:rPr>
              <a:t>）方法</a:t>
            </a:r>
            <a:r>
              <a:rPr lang="zh-CN" altLang="en-US" sz="3200">
                <a:ea typeface="宋体" panose="02010600030101010101" pitchFamily="2" charset="-122"/>
              </a:rPr>
              <a:t> </a:t>
            </a:r>
            <a:endParaRPr lang="en-US" altLang="zh-CN" sz="3200">
              <a:ea typeface="宋体" panose="02010600030101010101" pitchFamily="2" charset="-122"/>
            </a:endParaRPr>
          </a:p>
        </p:txBody>
      </p:sp>
      <p:sp>
        <p:nvSpPr>
          <p:cNvPr id="34829" name="Rectangle 1037">
            <a:extLst>
              <a:ext uri="{FF2B5EF4-FFF2-40B4-BE49-F238E27FC236}">
                <a16:creationId xmlns:a16="http://schemas.microsoft.com/office/drawing/2014/main" id="{CE33D035-05E8-D0BD-F792-659D786C4ED5}"/>
              </a:ext>
            </a:extLst>
          </p:cNvPr>
          <p:cNvSpPr>
            <a:spLocks noChangeArrowheads="1"/>
          </p:cNvSpPr>
          <p:nvPr/>
        </p:nvSpPr>
        <p:spPr bwMode="auto">
          <a:xfrm>
            <a:off x="381000" y="1143000"/>
            <a:ext cx="5378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宋体" panose="02010600030101010101" pitchFamily="2" charset="-122"/>
              </a:rPr>
              <a:t>利用</a:t>
            </a:r>
            <a:r>
              <a:rPr lang="en-US" altLang="zh-CN">
                <a:ea typeface="宋体" panose="02010600030101010101" pitchFamily="2" charset="-122"/>
              </a:rPr>
              <a:t>Eviews6</a:t>
            </a:r>
            <a:r>
              <a:rPr lang="zh-CN" altLang="en-US">
                <a:ea typeface="宋体" panose="02010600030101010101" pitchFamily="2" charset="-122"/>
              </a:rPr>
              <a:t>，得到回归结果如下：</a:t>
            </a:r>
          </a:p>
        </p:txBody>
      </p:sp>
      <p:pic>
        <p:nvPicPr>
          <p:cNvPr id="34830" name="Picture 1038">
            <a:extLst>
              <a:ext uri="{FF2B5EF4-FFF2-40B4-BE49-F238E27FC236}">
                <a16:creationId xmlns:a16="http://schemas.microsoft.com/office/drawing/2014/main" id="{CD79057E-EB87-B8C8-573C-14EC934ED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7620000" cy="4159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1CCB2B2-B590-F4E3-1A5B-A8713CB12C8C}"/>
              </a:ext>
            </a:extLst>
          </p:cNvPr>
          <p:cNvSpPr>
            <a:spLocks noGrp="1" noChangeArrowheads="1"/>
          </p:cNvSpPr>
          <p:nvPr>
            <p:ph type="title"/>
          </p:nvPr>
        </p:nvSpPr>
        <p:spPr>
          <a:xfrm>
            <a:off x="0" y="-19050"/>
            <a:ext cx="9144000" cy="914400"/>
          </a:xfrm>
        </p:spPr>
        <p:txBody>
          <a:bodyPr/>
          <a:lstStyle/>
          <a:p>
            <a:r>
              <a:rPr lang="en-US" altLang="zh-CN" sz="3200" b="1">
                <a:ea typeface="宋体" panose="02010600030101010101" pitchFamily="2" charset="-122"/>
              </a:rPr>
              <a:t>10.6 </a:t>
            </a:r>
            <a:r>
              <a:rPr lang="zh-CN" altLang="en-US" sz="3200" b="1">
                <a:ea typeface="宋体" panose="02010600030101010101" pitchFamily="2" charset="-122"/>
              </a:rPr>
              <a:t>校正</a:t>
            </a:r>
            <a:r>
              <a:rPr lang="en-US" altLang="zh-CN" sz="3200" b="1">
                <a:ea typeface="宋体" panose="02010600030101010101" pitchFamily="2" charset="-122"/>
              </a:rPr>
              <a:t>OLS</a:t>
            </a:r>
            <a:r>
              <a:rPr lang="zh-CN" altLang="en-US" sz="3200" b="1">
                <a:ea typeface="宋体" panose="02010600030101010101" pitchFamily="2" charset="-122"/>
              </a:rPr>
              <a:t>标准误的大样本方法：纽维</a:t>
            </a:r>
            <a:r>
              <a:rPr lang="en-US" altLang="zh-CN" sz="3200" b="1">
                <a:ea typeface="宋体" panose="02010600030101010101" pitchFamily="2" charset="-122"/>
              </a:rPr>
              <a:t>—</a:t>
            </a:r>
            <a:r>
              <a:rPr lang="zh-CN" altLang="en-US" sz="3200" b="1">
                <a:ea typeface="宋体" panose="02010600030101010101" pitchFamily="2" charset="-122"/>
              </a:rPr>
              <a:t>韦斯特（</a:t>
            </a:r>
            <a:r>
              <a:rPr lang="en-US" altLang="zh-CN" sz="3200" b="1">
                <a:ea typeface="宋体" panose="02010600030101010101" pitchFamily="2" charset="-122"/>
              </a:rPr>
              <a:t>Newey-West</a:t>
            </a:r>
            <a:r>
              <a:rPr lang="zh-CN" altLang="en-US" sz="3200" b="1">
                <a:ea typeface="宋体" panose="02010600030101010101" pitchFamily="2" charset="-122"/>
              </a:rPr>
              <a:t>）方法</a:t>
            </a:r>
            <a:endParaRPr lang="en-US" altLang="zh-CN" sz="3200" b="1">
              <a:ea typeface="宋体" panose="02010600030101010101" pitchFamily="2" charset="-122"/>
            </a:endParaRPr>
          </a:p>
        </p:txBody>
      </p:sp>
      <p:sp>
        <p:nvSpPr>
          <p:cNvPr id="35849" name="Rectangle 9">
            <a:extLst>
              <a:ext uri="{FF2B5EF4-FFF2-40B4-BE49-F238E27FC236}">
                <a16:creationId xmlns:a16="http://schemas.microsoft.com/office/drawing/2014/main" id="{94CBB407-8EDE-0EB9-DF26-224283EBEAC9}"/>
              </a:ext>
            </a:extLst>
          </p:cNvPr>
          <p:cNvSpPr>
            <a:spLocks noChangeArrowheads="1"/>
          </p:cNvSpPr>
          <p:nvPr/>
        </p:nvSpPr>
        <p:spPr bwMode="auto">
          <a:xfrm>
            <a:off x="381000" y="1143000"/>
            <a:ext cx="5378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宋体" panose="02010600030101010101" pitchFamily="2" charset="-122"/>
              </a:rPr>
              <a:t>利用</a:t>
            </a:r>
            <a:r>
              <a:rPr lang="en-US" altLang="zh-CN">
                <a:ea typeface="宋体" panose="02010600030101010101" pitchFamily="2" charset="-122"/>
              </a:rPr>
              <a:t>Eviews6</a:t>
            </a:r>
            <a:r>
              <a:rPr lang="zh-CN" altLang="en-US">
                <a:ea typeface="宋体" panose="02010600030101010101" pitchFamily="2" charset="-122"/>
              </a:rPr>
              <a:t>，得到回归结果如下：</a:t>
            </a:r>
          </a:p>
        </p:txBody>
      </p:sp>
      <p:pic>
        <p:nvPicPr>
          <p:cNvPr id="35850" name="Picture 10">
            <a:extLst>
              <a:ext uri="{FF2B5EF4-FFF2-40B4-BE49-F238E27FC236}">
                <a16:creationId xmlns:a16="http://schemas.microsoft.com/office/drawing/2014/main" id="{B3D48DD8-9AE4-5D66-145D-28D0AF930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7291388" cy="43926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A7F83FC0-597A-0EA5-03B6-324391DB2C6D}"/>
              </a:ext>
            </a:extLst>
          </p:cNvPr>
          <p:cNvSpPr>
            <a:spLocks noGrp="1" noChangeArrowheads="1"/>
          </p:cNvSpPr>
          <p:nvPr>
            <p:ph type="subTitle" idx="1"/>
          </p:nvPr>
        </p:nvSpPr>
        <p:spPr>
          <a:xfrm>
            <a:off x="381000" y="2819400"/>
            <a:ext cx="8763000" cy="2362200"/>
          </a:xfrm>
          <a:noFill/>
        </p:spPr>
        <p:txBody>
          <a:bodyPr/>
          <a:lstStyle/>
          <a:p>
            <a:r>
              <a:rPr lang="zh-CN" altLang="en-US" sz="6000" b="1" i="0">
                <a:ea typeface="宋体" panose="02010600030101010101" pitchFamily="2" charset="-122"/>
              </a:rPr>
              <a:t>联立方程模型</a:t>
            </a:r>
          </a:p>
        </p:txBody>
      </p:sp>
      <p:sp>
        <p:nvSpPr>
          <p:cNvPr id="26626" name="Rectangle 2">
            <a:extLst>
              <a:ext uri="{FF2B5EF4-FFF2-40B4-BE49-F238E27FC236}">
                <a16:creationId xmlns:a16="http://schemas.microsoft.com/office/drawing/2014/main" id="{A9C2CA98-706E-D565-3F57-4B9273ABC9B6}"/>
              </a:ext>
            </a:extLst>
          </p:cNvPr>
          <p:cNvSpPr>
            <a:spLocks noGrp="1" noChangeArrowheads="1"/>
          </p:cNvSpPr>
          <p:nvPr>
            <p:ph type="ctrTitle"/>
          </p:nvPr>
        </p:nvSpPr>
        <p:spPr>
          <a:xfrm>
            <a:off x="0" y="1828800"/>
            <a:ext cx="9144000" cy="1047750"/>
          </a:xfrm>
          <a:noFill/>
        </p:spPr>
        <p:txBody>
          <a:bodyPr/>
          <a:lstStyle/>
          <a:p>
            <a:r>
              <a:rPr lang="zh-CN" altLang="en-US" sz="6000" b="1">
                <a:ea typeface="宋体" panose="02010600030101010101" pitchFamily="2" charset="-122"/>
              </a:rPr>
              <a:t>第</a:t>
            </a:r>
            <a:r>
              <a:rPr lang="en-US" altLang="zh-CN" sz="6000" b="1">
                <a:ea typeface="宋体" panose="02010600030101010101" pitchFamily="2" charset="-122"/>
              </a:rPr>
              <a:t>11</a:t>
            </a:r>
            <a:r>
              <a:rPr lang="zh-CN" altLang="en-US" sz="6000" b="1">
                <a:ea typeface="宋体" panose="02010600030101010101" pitchFamily="2" charset="-122"/>
              </a:rPr>
              <a:t>章</a:t>
            </a:r>
          </a:p>
        </p:txBody>
      </p:sp>
      <p:sp>
        <p:nvSpPr>
          <p:cNvPr id="26635" name="Line 11">
            <a:extLst>
              <a:ext uri="{FF2B5EF4-FFF2-40B4-BE49-F238E27FC236}">
                <a16:creationId xmlns:a16="http://schemas.microsoft.com/office/drawing/2014/main" id="{80B456C9-1DB5-1D1E-3CC1-29A62D831C00}"/>
              </a:ext>
            </a:extLst>
          </p:cNvPr>
          <p:cNvSpPr>
            <a:spLocks noChangeShapeType="1"/>
          </p:cNvSpPr>
          <p:nvPr/>
        </p:nvSpPr>
        <p:spPr bwMode="auto">
          <a:xfrm>
            <a:off x="0" y="4648200"/>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me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8A1630E-C31A-CB4B-A9FC-1710569D7771}"/>
              </a:ext>
            </a:extLst>
          </p:cNvPr>
          <p:cNvSpPr>
            <a:spLocks noGrp="1" noChangeArrowheads="1"/>
          </p:cNvSpPr>
          <p:nvPr>
            <p:ph type="title"/>
          </p:nvPr>
        </p:nvSpPr>
        <p:spPr>
          <a:xfrm>
            <a:off x="0" y="0"/>
            <a:ext cx="8915400" cy="914400"/>
          </a:xfrm>
        </p:spPr>
        <p:txBody>
          <a:bodyPr/>
          <a:lstStyle/>
          <a:p>
            <a:r>
              <a:rPr lang="en-US" altLang="zh-CN" b="1">
                <a:ea typeface="宋体" panose="02010600030101010101" pitchFamily="2" charset="-122"/>
              </a:rPr>
              <a:t>11.1 </a:t>
            </a:r>
            <a:r>
              <a:rPr lang="zh-CN" altLang="en-US" b="1">
                <a:ea typeface="宋体" panose="02010600030101010101" pitchFamily="2" charset="-122"/>
              </a:rPr>
              <a:t>联立方程模型的性质</a:t>
            </a:r>
          </a:p>
        </p:txBody>
      </p:sp>
      <p:sp>
        <p:nvSpPr>
          <p:cNvPr id="40969" name="Rectangle 9">
            <a:extLst>
              <a:ext uri="{FF2B5EF4-FFF2-40B4-BE49-F238E27FC236}">
                <a16:creationId xmlns:a16="http://schemas.microsoft.com/office/drawing/2014/main" id="{C6CA7CCF-C15F-CB76-FBDF-9AAC0FB03639}"/>
              </a:ext>
            </a:extLst>
          </p:cNvPr>
          <p:cNvSpPr>
            <a:spLocks noChangeArrowheads="1"/>
          </p:cNvSpPr>
          <p:nvPr/>
        </p:nvSpPr>
        <p:spPr bwMode="auto">
          <a:xfrm>
            <a:off x="533400" y="1219200"/>
            <a:ext cx="3925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ea typeface="宋体" panose="02010600030101010101" pitchFamily="2" charset="-122"/>
              </a:rPr>
              <a:t>例</a:t>
            </a:r>
            <a:r>
              <a:rPr lang="en-US" altLang="zh-CN" b="1">
                <a:ea typeface="宋体" panose="02010600030101010101" pitchFamily="2" charset="-122"/>
              </a:rPr>
              <a:t>11.1 </a:t>
            </a:r>
            <a:r>
              <a:rPr lang="zh-CN" altLang="en-US" b="1">
                <a:ea typeface="宋体" panose="02010600030101010101" pitchFamily="2" charset="-122"/>
              </a:rPr>
              <a:t>凯恩斯收入决定模型</a:t>
            </a:r>
          </a:p>
        </p:txBody>
      </p:sp>
      <p:sp>
        <p:nvSpPr>
          <p:cNvPr id="40970" name="Rectangle 10">
            <a:extLst>
              <a:ext uri="{FF2B5EF4-FFF2-40B4-BE49-F238E27FC236}">
                <a16:creationId xmlns:a16="http://schemas.microsoft.com/office/drawing/2014/main" id="{E4A1B70A-1BED-2B6E-5730-63B7BD39230D}"/>
              </a:ext>
            </a:extLst>
          </p:cNvPr>
          <p:cNvSpPr>
            <a:spLocks noChangeArrowheads="1"/>
          </p:cNvSpPr>
          <p:nvPr/>
        </p:nvSpPr>
        <p:spPr bwMode="auto">
          <a:xfrm>
            <a:off x="762000" y="1905000"/>
            <a:ext cx="6364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宋体" panose="02010600030101010101" pitchFamily="2" charset="-122"/>
              </a:rPr>
              <a:t>简单凯恩斯收入决定模型包括以下两个方程： </a:t>
            </a:r>
          </a:p>
        </p:txBody>
      </p:sp>
      <p:sp>
        <p:nvSpPr>
          <p:cNvPr id="40971" name="Rectangle 11">
            <a:extLst>
              <a:ext uri="{FF2B5EF4-FFF2-40B4-BE49-F238E27FC236}">
                <a16:creationId xmlns:a16="http://schemas.microsoft.com/office/drawing/2014/main" id="{E2D3A18E-6FB3-6CA7-D4E5-D79E80868410}"/>
              </a:ext>
            </a:extLst>
          </p:cNvPr>
          <p:cNvSpPr>
            <a:spLocks noChangeArrowheads="1"/>
          </p:cNvSpPr>
          <p:nvPr/>
        </p:nvSpPr>
        <p:spPr bwMode="auto">
          <a:xfrm>
            <a:off x="2057400" y="2667000"/>
            <a:ext cx="179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宋体" panose="02010600030101010101" pitchFamily="2" charset="-122"/>
              </a:rPr>
              <a:t>消费函数： </a:t>
            </a:r>
          </a:p>
        </p:txBody>
      </p:sp>
      <p:pic>
        <p:nvPicPr>
          <p:cNvPr id="40972" name="Picture 12">
            <a:extLst>
              <a:ext uri="{FF2B5EF4-FFF2-40B4-BE49-F238E27FC236}">
                <a16:creationId xmlns:a16="http://schemas.microsoft.com/office/drawing/2014/main" id="{ABB2CB75-E629-69C2-5905-21F1DE12D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667000"/>
            <a:ext cx="23622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3" name="Rectangle 13">
            <a:extLst>
              <a:ext uri="{FF2B5EF4-FFF2-40B4-BE49-F238E27FC236}">
                <a16:creationId xmlns:a16="http://schemas.microsoft.com/office/drawing/2014/main" id="{37EFE456-C6E5-0646-4CD7-F7A149C68DCA}"/>
              </a:ext>
            </a:extLst>
          </p:cNvPr>
          <p:cNvSpPr>
            <a:spLocks noChangeArrowheads="1"/>
          </p:cNvSpPr>
          <p:nvPr/>
        </p:nvSpPr>
        <p:spPr bwMode="auto">
          <a:xfrm>
            <a:off x="6705600" y="2667000"/>
            <a:ext cx="1471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宋体" panose="02010600030101010101" pitchFamily="2" charset="-122"/>
              </a:rPr>
              <a:t>（</a:t>
            </a:r>
            <a:r>
              <a:rPr lang="en-US" altLang="zh-CN">
                <a:ea typeface="宋体" panose="02010600030101010101" pitchFamily="2" charset="-122"/>
              </a:rPr>
              <a:t>11.1</a:t>
            </a:r>
            <a:r>
              <a:rPr lang="zh-CN" altLang="en-US">
                <a:ea typeface="宋体" panose="02010600030101010101" pitchFamily="2" charset="-122"/>
              </a:rPr>
              <a:t>） </a:t>
            </a:r>
          </a:p>
        </p:txBody>
      </p:sp>
      <p:sp>
        <p:nvSpPr>
          <p:cNvPr id="40974" name="Rectangle 14">
            <a:extLst>
              <a:ext uri="{FF2B5EF4-FFF2-40B4-BE49-F238E27FC236}">
                <a16:creationId xmlns:a16="http://schemas.microsoft.com/office/drawing/2014/main" id="{49906ADF-BD1B-6EBC-49EC-6CC3662835B4}"/>
              </a:ext>
            </a:extLst>
          </p:cNvPr>
          <p:cNvSpPr>
            <a:spLocks noChangeArrowheads="1"/>
          </p:cNvSpPr>
          <p:nvPr/>
        </p:nvSpPr>
        <p:spPr bwMode="auto">
          <a:xfrm>
            <a:off x="2093913" y="3429000"/>
            <a:ext cx="2097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宋体" panose="02010600030101010101" pitchFamily="2" charset="-122"/>
              </a:rPr>
              <a:t>收入恒等式： </a:t>
            </a:r>
          </a:p>
        </p:txBody>
      </p:sp>
      <p:pic>
        <p:nvPicPr>
          <p:cNvPr id="40975" name="Picture 15">
            <a:extLst>
              <a:ext uri="{FF2B5EF4-FFF2-40B4-BE49-F238E27FC236}">
                <a16:creationId xmlns:a16="http://schemas.microsoft.com/office/drawing/2014/main" id="{E5B19912-2CED-8A65-A7A8-BF48060D82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411538"/>
            <a:ext cx="15240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6" name="Rectangle 16">
            <a:extLst>
              <a:ext uri="{FF2B5EF4-FFF2-40B4-BE49-F238E27FC236}">
                <a16:creationId xmlns:a16="http://schemas.microsoft.com/office/drawing/2014/main" id="{EC094E2F-D2F7-A535-D035-A2CC6A73AD76}"/>
              </a:ext>
            </a:extLst>
          </p:cNvPr>
          <p:cNvSpPr>
            <a:spLocks noChangeArrowheads="1"/>
          </p:cNvSpPr>
          <p:nvPr/>
        </p:nvSpPr>
        <p:spPr bwMode="auto">
          <a:xfrm>
            <a:off x="6781800" y="3505200"/>
            <a:ext cx="1471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宋体" panose="02010600030101010101" pitchFamily="2" charset="-122"/>
              </a:rPr>
              <a:t>（</a:t>
            </a:r>
            <a:r>
              <a:rPr lang="en-US" altLang="zh-CN">
                <a:ea typeface="宋体" panose="02010600030101010101" pitchFamily="2" charset="-122"/>
              </a:rPr>
              <a:t>11.2</a:t>
            </a:r>
            <a:r>
              <a:rPr lang="zh-CN" altLang="en-US">
                <a:ea typeface="宋体" panose="02010600030101010101" pitchFamily="2" charset="-122"/>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39FF558-25C9-4765-BF74-C65EFD27E743}"/>
              </a:ext>
            </a:extLst>
          </p:cNvPr>
          <p:cNvSpPr>
            <a:spLocks noGrp="1" noChangeArrowheads="1"/>
          </p:cNvSpPr>
          <p:nvPr>
            <p:ph type="title"/>
          </p:nvPr>
        </p:nvSpPr>
        <p:spPr/>
        <p:txBody>
          <a:bodyPr/>
          <a:lstStyle/>
          <a:p>
            <a:r>
              <a:rPr lang="en-US" altLang="zh-CN" b="1">
                <a:ea typeface="宋体" panose="02010600030101010101" pitchFamily="2" charset="-122"/>
              </a:rPr>
              <a:t>2.5 </a:t>
            </a:r>
            <a:r>
              <a:rPr lang="zh-CN" altLang="en-US" b="1">
                <a:ea typeface="宋体" panose="02010600030101010101" pitchFamily="2" charset="-122"/>
              </a:rPr>
              <a:t>样本回归函数</a:t>
            </a:r>
          </a:p>
        </p:txBody>
      </p:sp>
      <p:pic>
        <p:nvPicPr>
          <p:cNvPr id="48132" name="Picture 4">
            <a:extLst>
              <a:ext uri="{FF2B5EF4-FFF2-40B4-BE49-F238E27FC236}">
                <a16:creationId xmlns:a16="http://schemas.microsoft.com/office/drawing/2014/main" id="{304D52D8-2952-9CE6-6C2A-7995A189D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47825"/>
            <a:ext cx="6553200" cy="4067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5E02595-7D20-7086-0A7F-4BEB2C48357E}"/>
              </a:ext>
            </a:extLst>
          </p:cNvPr>
          <p:cNvSpPr>
            <a:spLocks noGrp="1" noChangeArrowheads="1"/>
          </p:cNvSpPr>
          <p:nvPr>
            <p:ph type="title"/>
          </p:nvPr>
        </p:nvSpPr>
        <p:spPr/>
        <p:txBody>
          <a:bodyPr/>
          <a:lstStyle/>
          <a:p>
            <a:r>
              <a:rPr lang="en-US" altLang="zh-CN" b="1">
                <a:ea typeface="宋体" panose="02010600030101010101" pitchFamily="2" charset="-122"/>
              </a:rPr>
              <a:t>11.1 </a:t>
            </a:r>
            <a:r>
              <a:rPr lang="zh-CN" altLang="en-US" b="1">
                <a:ea typeface="宋体" panose="02010600030101010101" pitchFamily="2" charset="-122"/>
              </a:rPr>
              <a:t>联立方程模型的性质</a:t>
            </a:r>
          </a:p>
        </p:txBody>
      </p:sp>
      <p:sp>
        <p:nvSpPr>
          <p:cNvPr id="42015" name="Rectangle 31">
            <a:extLst>
              <a:ext uri="{FF2B5EF4-FFF2-40B4-BE49-F238E27FC236}">
                <a16:creationId xmlns:a16="http://schemas.microsoft.com/office/drawing/2014/main" id="{84899C24-63CA-632F-3C10-C327E96CD5E8}"/>
              </a:ext>
            </a:extLst>
          </p:cNvPr>
          <p:cNvSpPr>
            <a:spLocks noChangeArrowheads="1"/>
          </p:cNvSpPr>
          <p:nvPr/>
        </p:nvSpPr>
        <p:spPr bwMode="auto">
          <a:xfrm>
            <a:off x="228600" y="1219200"/>
            <a:ext cx="3313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ea typeface="宋体" panose="02010600030101010101" pitchFamily="2" charset="-122"/>
              </a:rPr>
              <a:t>例</a:t>
            </a:r>
            <a:r>
              <a:rPr lang="en-US" altLang="zh-CN" b="1">
                <a:ea typeface="宋体" panose="02010600030101010101" pitchFamily="2" charset="-122"/>
              </a:rPr>
              <a:t>11.2 </a:t>
            </a:r>
            <a:r>
              <a:rPr lang="zh-CN" altLang="en-US" b="1">
                <a:ea typeface="宋体" panose="02010600030101010101" pitchFamily="2" charset="-122"/>
              </a:rPr>
              <a:t>需求和供给模型</a:t>
            </a:r>
          </a:p>
        </p:txBody>
      </p:sp>
      <p:sp>
        <p:nvSpPr>
          <p:cNvPr id="42016" name="Rectangle 32">
            <a:extLst>
              <a:ext uri="{FF2B5EF4-FFF2-40B4-BE49-F238E27FC236}">
                <a16:creationId xmlns:a16="http://schemas.microsoft.com/office/drawing/2014/main" id="{F9B46D04-6F2E-DF8C-DB26-8F43C478FBAC}"/>
              </a:ext>
            </a:extLst>
          </p:cNvPr>
          <p:cNvSpPr>
            <a:spLocks noChangeArrowheads="1"/>
          </p:cNvSpPr>
          <p:nvPr/>
        </p:nvSpPr>
        <p:spPr bwMode="auto">
          <a:xfrm>
            <a:off x="1600200" y="1905000"/>
            <a:ext cx="2192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宋体" panose="02010600030101010101" pitchFamily="2" charset="-122"/>
              </a:rPr>
              <a:t>需求函数： </a:t>
            </a:r>
          </a:p>
        </p:txBody>
      </p:sp>
      <p:sp>
        <p:nvSpPr>
          <p:cNvPr id="42017" name="Rectangle 33">
            <a:extLst>
              <a:ext uri="{FF2B5EF4-FFF2-40B4-BE49-F238E27FC236}">
                <a16:creationId xmlns:a16="http://schemas.microsoft.com/office/drawing/2014/main" id="{EFB4C100-7AE1-AC58-F7CA-47AEB98DE7F2}"/>
              </a:ext>
            </a:extLst>
          </p:cNvPr>
          <p:cNvSpPr>
            <a:spLocks noChangeArrowheads="1"/>
          </p:cNvSpPr>
          <p:nvPr/>
        </p:nvSpPr>
        <p:spPr bwMode="auto">
          <a:xfrm>
            <a:off x="1600200" y="2895600"/>
            <a:ext cx="210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a typeface="宋体" panose="02010600030101010101" pitchFamily="2" charset="-122"/>
              </a:rPr>
              <a:t>供给函数：</a:t>
            </a:r>
          </a:p>
        </p:txBody>
      </p:sp>
      <p:pic>
        <p:nvPicPr>
          <p:cNvPr id="42018" name="Picture 34">
            <a:extLst>
              <a:ext uri="{FF2B5EF4-FFF2-40B4-BE49-F238E27FC236}">
                <a16:creationId xmlns:a16="http://schemas.microsoft.com/office/drawing/2014/main" id="{B6B405BD-E1FB-F8C9-DF15-C2147987A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905000"/>
            <a:ext cx="22860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9" name="Rectangle 35">
            <a:extLst>
              <a:ext uri="{FF2B5EF4-FFF2-40B4-BE49-F238E27FC236}">
                <a16:creationId xmlns:a16="http://schemas.microsoft.com/office/drawing/2014/main" id="{1447D2A6-8703-9A3E-3492-EB3BF0736CFE}"/>
              </a:ext>
            </a:extLst>
          </p:cNvPr>
          <p:cNvSpPr>
            <a:spLocks noChangeArrowheads="1"/>
          </p:cNvSpPr>
          <p:nvPr/>
        </p:nvSpPr>
        <p:spPr bwMode="auto">
          <a:xfrm>
            <a:off x="6629400" y="1905000"/>
            <a:ext cx="1471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宋体" panose="02010600030101010101" pitchFamily="2" charset="-122"/>
              </a:rPr>
              <a:t>（</a:t>
            </a:r>
            <a:r>
              <a:rPr lang="en-US" altLang="zh-CN">
                <a:ea typeface="宋体" panose="02010600030101010101" pitchFamily="2" charset="-122"/>
              </a:rPr>
              <a:t>11.3</a:t>
            </a:r>
            <a:r>
              <a:rPr lang="zh-CN" altLang="en-US">
                <a:ea typeface="宋体" panose="02010600030101010101" pitchFamily="2" charset="-122"/>
              </a:rPr>
              <a:t>） </a:t>
            </a:r>
          </a:p>
        </p:txBody>
      </p:sp>
      <p:pic>
        <p:nvPicPr>
          <p:cNvPr id="42020" name="Picture 36">
            <a:extLst>
              <a:ext uri="{FF2B5EF4-FFF2-40B4-BE49-F238E27FC236}">
                <a16:creationId xmlns:a16="http://schemas.microsoft.com/office/drawing/2014/main" id="{A3B25E3A-118B-EB36-416C-409A755770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867025"/>
            <a:ext cx="22098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1" name="Rectangle 37">
            <a:extLst>
              <a:ext uri="{FF2B5EF4-FFF2-40B4-BE49-F238E27FC236}">
                <a16:creationId xmlns:a16="http://schemas.microsoft.com/office/drawing/2014/main" id="{86A5C376-0C70-E252-A543-7DF3AE2C1CB0}"/>
              </a:ext>
            </a:extLst>
          </p:cNvPr>
          <p:cNvSpPr>
            <a:spLocks noChangeArrowheads="1"/>
          </p:cNvSpPr>
          <p:nvPr/>
        </p:nvSpPr>
        <p:spPr bwMode="auto">
          <a:xfrm>
            <a:off x="6705600" y="2743200"/>
            <a:ext cx="1471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宋体" panose="02010600030101010101" pitchFamily="2" charset="-122"/>
              </a:rPr>
              <a:t>（</a:t>
            </a:r>
            <a:r>
              <a:rPr lang="en-US" altLang="zh-CN">
                <a:ea typeface="宋体" panose="02010600030101010101" pitchFamily="2" charset="-122"/>
              </a:rPr>
              <a:t>11.4</a:t>
            </a:r>
            <a:r>
              <a:rPr lang="zh-CN" altLang="en-US">
                <a:ea typeface="宋体" panose="02010600030101010101" pitchFamily="2" charset="-122"/>
              </a:rPr>
              <a:t>） </a:t>
            </a:r>
          </a:p>
        </p:txBody>
      </p:sp>
      <p:sp>
        <p:nvSpPr>
          <p:cNvPr id="42022" name="Rectangle 38">
            <a:extLst>
              <a:ext uri="{FF2B5EF4-FFF2-40B4-BE49-F238E27FC236}">
                <a16:creationId xmlns:a16="http://schemas.microsoft.com/office/drawing/2014/main" id="{4CE156E7-B536-5107-CE95-FD6C25110C00}"/>
              </a:ext>
            </a:extLst>
          </p:cNvPr>
          <p:cNvSpPr>
            <a:spLocks noChangeArrowheads="1"/>
          </p:cNvSpPr>
          <p:nvPr/>
        </p:nvSpPr>
        <p:spPr bwMode="auto">
          <a:xfrm>
            <a:off x="2057400" y="3810000"/>
            <a:ext cx="187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宋体" panose="02010600030101010101" pitchFamily="2" charset="-122"/>
              </a:rPr>
              <a:t>均衡条件：  </a:t>
            </a:r>
          </a:p>
        </p:txBody>
      </p:sp>
      <p:pic>
        <p:nvPicPr>
          <p:cNvPr id="42023" name="Picture 39">
            <a:extLst>
              <a:ext uri="{FF2B5EF4-FFF2-40B4-BE49-F238E27FC236}">
                <a16:creationId xmlns:a16="http://schemas.microsoft.com/office/drawing/2014/main" id="{5F33BF0C-0DA6-0C64-A771-C8E311D343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733800"/>
            <a:ext cx="1143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4" name="Rectangle 40">
            <a:extLst>
              <a:ext uri="{FF2B5EF4-FFF2-40B4-BE49-F238E27FC236}">
                <a16:creationId xmlns:a16="http://schemas.microsoft.com/office/drawing/2014/main" id="{B0BAD308-AC7B-3067-F92C-AD07C0323710}"/>
              </a:ext>
            </a:extLst>
          </p:cNvPr>
          <p:cNvSpPr>
            <a:spLocks noChangeArrowheads="1"/>
          </p:cNvSpPr>
          <p:nvPr/>
        </p:nvSpPr>
        <p:spPr bwMode="auto">
          <a:xfrm>
            <a:off x="6781800" y="3886200"/>
            <a:ext cx="1471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宋体" panose="02010600030101010101" pitchFamily="2" charset="-122"/>
              </a:rPr>
              <a:t>（</a:t>
            </a:r>
            <a:r>
              <a:rPr lang="en-US" altLang="zh-CN">
                <a:ea typeface="宋体" panose="02010600030101010101" pitchFamily="2" charset="-122"/>
              </a:rPr>
              <a:t>11.5</a:t>
            </a:r>
            <a:r>
              <a:rPr lang="zh-CN" altLang="en-US">
                <a:ea typeface="宋体" panose="02010600030101010101" pitchFamily="2" charset="-122"/>
              </a:rPr>
              <a:t>） </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AC4FE64-EAFE-9E81-33ED-B9E0B8CD0CEA}"/>
              </a:ext>
            </a:extLst>
          </p:cNvPr>
          <p:cNvSpPr>
            <a:spLocks noGrp="1" noChangeArrowheads="1"/>
          </p:cNvSpPr>
          <p:nvPr>
            <p:ph type="title"/>
          </p:nvPr>
        </p:nvSpPr>
        <p:spPr/>
        <p:txBody>
          <a:bodyPr/>
          <a:lstStyle/>
          <a:p>
            <a:r>
              <a:rPr lang="en-US" altLang="zh-CN" b="1">
                <a:ea typeface="宋体" panose="02010600030101010101" pitchFamily="2" charset="-122"/>
              </a:rPr>
              <a:t>11.1 </a:t>
            </a:r>
            <a:r>
              <a:rPr lang="zh-CN" altLang="en-US" b="1">
                <a:ea typeface="宋体" panose="02010600030101010101" pitchFamily="2" charset="-122"/>
              </a:rPr>
              <a:t>联立方程模型的性质</a:t>
            </a:r>
            <a:endParaRPr lang="en-US" altLang="zh-CN" b="1">
              <a:ea typeface="宋体" panose="02010600030101010101" pitchFamily="2" charset="-122"/>
            </a:endParaRPr>
          </a:p>
        </p:txBody>
      </p:sp>
      <p:pic>
        <p:nvPicPr>
          <p:cNvPr id="27663" name="Picture 15">
            <a:extLst>
              <a:ext uri="{FF2B5EF4-FFF2-40B4-BE49-F238E27FC236}">
                <a16:creationId xmlns:a16="http://schemas.microsoft.com/office/drawing/2014/main" id="{A737EFE4-8AF7-4693-4C3F-BEA606A50B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90600"/>
            <a:ext cx="5791200" cy="4876800"/>
          </a:xfrm>
          <a:prstGeom prst="rect">
            <a:avLst/>
          </a:prstGeom>
          <a:noFill/>
          <a:extLst>
            <a:ext uri="{909E8E84-426E-40DD-AFC4-6F175D3DCCD1}">
              <a14:hiddenFill xmlns:a14="http://schemas.microsoft.com/office/drawing/2010/main">
                <a:solidFill>
                  <a:srgbClr val="FFFFFF"/>
                </a:solidFill>
              </a14:hiddenFill>
            </a:ext>
          </a:extLst>
        </p:spPr>
      </p:pic>
      <p:sp>
        <p:nvSpPr>
          <p:cNvPr id="27664" name="Rectangle 16">
            <a:extLst>
              <a:ext uri="{FF2B5EF4-FFF2-40B4-BE49-F238E27FC236}">
                <a16:creationId xmlns:a16="http://schemas.microsoft.com/office/drawing/2014/main" id="{DA72F1F7-E2BA-D45C-ECD1-0F141B4B4DE2}"/>
              </a:ext>
            </a:extLst>
          </p:cNvPr>
          <p:cNvSpPr>
            <a:spLocks noChangeArrowheads="1"/>
          </p:cNvSpPr>
          <p:nvPr/>
        </p:nvSpPr>
        <p:spPr bwMode="auto">
          <a:xfrm>
            <a:off x="2362200" y="6172200"/>
            <a:ext cx="455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b="1">
                <a:ea typeface="宋体" panose="02010600030101010101" pitchFamily="2" charset="-122"/>
              </a:rPr>
              <a:t>图</a:t>
            </a:r>
            <a:r>
              <a:rPr lang="en-US" altLang="zh-CN" b="1">
                <a:ea typeface="宋体" panose="02010600030101010101" pitchFamily="2" charset="-122"/>
              </a:rPr>
              <a:t>11-1 </a:t>
            </a:r>
            <a:r>
              <a:rPr lang="zh-CN" altLang="en-US" b="1">
                <a:ea typeface="宋体" panose="02010600030101010101" pitchFamily="2" charset="-122"/>
              </a:rPr>
              <a:t>价格和需求量的相互依赖</a:t>
            </a:r>
          </a:p>
        </p:txBody>
      </p:sp>
    </p:spTree>
  </p:cSld>
  <p:clrMapOvr>
    <a:masterClrMapping/>
  </p:clrMapOvr>
  <p:transition spd="me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4C95301-AC34-E0C6-D702-234F0227DACF}"/>
              </a:ext>
            </a:extLst>
          </p:cNvPr>
          <p:cNvSpPr>
            <a:spLocks noGrp="1" noChangeArrowheads="1"/>
          </p:cNvSpPr>
          <p:nvPr>
            <p:ph type="title"/>
          </p:nvPr>
        </p:nvSpPr>
        <p:spPr>
          <a:xfrm>
            <a:off x="0" y="-19050"/>
            <a:ext cx="8686800" cy="914400"/>
          </a:xfrm>
        </p:spPr>
        <p:txBody>
          <a:bodyPr/>
          <a:lstStyle/>
          <a:p>
            <a:r>
              <a:rPr lang="en-US" altLang="zh-CN" sz="3200" b="1">
                <a:ea typeface="宋体" panose="02010600030101010101" pitchFamily="2" charset="-122"/>
              </a:rPr>
              <a:t>11.2 </a:t>
            </a:r>
            <a:r>
              <a:rPr lang="zh-CN" altLang="en-US" sz="3200" b="1">
                <a:ea typeface="宋体" panose="02010600030101010101" pitchFamily="2" charset="-122"/>
              </a:rPr>
              <a:t>联立方程的偏误：</a:t>
            </a:r>
            <a:r>
              <a:rPr lang="en-US" altLang="zh-CN" sz="3200" b="1">
                <a:ea typeface="宋体" panose="02010600030101010101" pitchFamily="2" charset="-122"/>
              </a:rPr>
              <a:t>OLS</a:t>
            </a:r>
            <a:r>
              <a:rPr lang="zh-CN" altLang="en-US" sz="3200" b="1">
                <a:ea typeface="宋体" panose="02010600030101010101" pitchFamily="2" charset="-122"/>
              </a:rPr>
              <a:t>估计量的非一致性</a:t>
            </a:r>
          </a:p>
        </p:txBody>
      </p:sp>
      <p:sp>
        <p:nvSpPr>
          <p:cNvPr id="48134" name="Rectangle 6">
            <a:extLst>
              <a:ext uri="{FF2B5EF4-FFF2-40B4-BE49-F238E27FC236}">
                <a16:creationId xmlns:a16="http://schemas.microsoft.com/office/drawing/2014/main" id="{F948B302-857F-42C8-7732-38E7534183F7}"/>
              </a:ext>
            </a:extLst>
          </p:cNvPr>
          <p:cNvSpPr>
            <a:spLocks noChangeArrowheads="1"/>
          </p:cNvSpPr>
          <p:nvPr/>
        </p:nvSpPr>
        <p:spPr bwMode="auto">
          <a:xfrm>
            <a:off x="230188" y="1311275"/>
            <a:ext cx="86090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ea typeface="宋体" panose="02010600030101010101" pitchFamily="2" charset="-122"/>
              </a:rPr>
              <a:t>假设暂时忽略消费支出和收入之间的联立性，利用普通最小二乘法仅仅估计消费函数</a:t>
            </a:r>
            <a:r>
              <a:rPr lang="en-US" altLang="zh-CN">
                <a:ea typeface="宋体" panose="02010600030101010101" pitchFamily="2" charset="-122"/>
              </a:rPr>
              <a:t>(11.1)</a:t>
            </a:r>
            <a:r>
              <a:rPr lang="zh-CN" altLang="en-US">
                <a:ea typeface="宋体" panose="02010600030101010101" pitchFamily="2" charset="-122"/>
              </a:rPr>
              <a:t>式。 </a:t>
            </a:r>
          </a:p>
        </p:txBody>
      </p:sp>
      <p:pic>
        <p:nvPicPr>
          <p:cNvPr id="48135" name="Picture 7">
            <a:extLst>
              <a:ext uri="{FF2B5EF4-FFF2-40B4-BE49-F238E27FC236}">
                <a16:creationId xmlns:a16="http://schemas.microsoft.com/office/drawing/2014/main" id="{DE4523BA-75F3-9780-E9B5-D806473AD2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971800"/>
            <a:ext cx="830580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6" name="Picture 8">
            <a:extLst>
              <a:ext uri="{FF2B5EF4-FFF2-40B4-BE49-F238E27FC236}">
                <a16:creationId xmlns:a16="http://schemas.microsoft.com/office/drawing/2014/main" id="{2C1C8FF6-D976-F049-92BA-2506AFF7B1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065713"/>
            <a:ext cx="4191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9BE3CBF-6513-497F-1216-BCC3CB6864E7}"/>
              </a:ext>
            </a:extLst>
          </p:cNvPr>
          <p:cNvSpPr>
            <a:spLocks noGrp="1" noChangeArrowheads="1"/>
          </p:cNvSpPr>
          <p:nvPr>
            <p:ph type="title"/>
          </p:nvPr>
        </p:nvSpPr>
        <p:spPr>
          <a:xfrm>
            <a:off x="0" y="0"/>
            <a:ext cx="8229600" cy="914400"/>
          </a:xfrm>
        </p:spPr>
        <p:txBody>
          <a:bodyPr/>
          <a:lstStyle/>
          <a:p>
            <a:r>
              <a:rPr lang="en-US" altLang="zh-CN" b="1">
                <a:ea typeface="宋体" panose="02010600030101010101" pitchFamily="2" charset="-122"/>
              </a:rPr>
              <a:t>11.3 </a:t>
            </a:r>
            <a:r>
              <a:rPr lang="zh-CN" altLang="en-US" b="1">
                <a:ea typeface="宋体" panose="02010600030101010101" pitchFamily="2" charset="-122"/>
              </a:rPr>
              <a:t>间接最小二乘法</a:t>
            </a:r>
            <a:endParaRPr lang="en-US" altLang="zh-CN" b="1">
              <a:ea typeface="宋体" panose="02010600030101010101" pitchFamily="2" charset="-122"/>
            </a:endParaRPr>
          </a:p>
        </p:txBody>
      </p:sp>
      <p:sp>
        <p:nvSpPr>
          <p:cNvPr id="30738" name="Rectangle 1042">
            <a:extLst>
              <a:ext uri="{FF2B5EF4-FFF2-40B4-BE49-F238E27FC236}">
                <a16:creationId xmlns:a16="http://schemas.microsoft.com/office/drawing/2014/main" id="{92A9B8E4-E5E7-4FB5-4F12-C7E67543C56E}"/>
              </a:ext>
            </a:extLst>
          </p:cNvPr>
          <p:cNvSpPr>
            <a:spLocks noChangeArrowheads="1"/>
          </p:cNvSpPr>
          <p:nvPr/>
        </p:nvSpPr>
        <p:spPr bwMode="auto">
          <a:xfrm>
            <a:off x="533400" y="1066800"/>
            <a:ext cx="360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宋体" panose="02010600030101010101" pitchFamily="2" charset="-122"/>
              </a:rPr>
              <a:t>把方程（</a:t>
            </a:r>
            <a:r>
              <a:rPr lang="en-US" altLang="zh-CN">
                <a:ea typeface="宋体" panose="02010600030101010101" pitchFamily="2" charset="-122"/>
              </a:rPr>
              <a:t>11.8</a:t>
            </a:r>
            <a:r>
              <a:rPr lang="zh-CN" altLang="en-US">
                <a:ea typeface="宋体" panose="02010600030101010101" pitchFamily="2" charset="-122"/>
              </a:rPr>
              <a:t>）重写为， </a:t>
            </a:r>
          </a:p>
        </p:txBody>
      </p:sp>
      <p:pic>
        <p:nvPicPr>
          <p:cNvPr id="30739" name="Picture 1043">
            <a:extLst>
              <a:ext uri="{FF2B5EF4-FFF2-40B4-BE49-F238E27FC236}">
                <a16:creationId xmlns:a16="http://schemas.microsoft.com/office/drawing/2014/main" id="{24035B15-B7C6-FF26-3E88-758FC5064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905000"/>
            <a:ext cx="3048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0" name="Rectangle 1044">
            <a:extLst>
              <a:ext uri="{FF2B5EF4-FFF2-40B4-BE49-F238E27FC236}">
                <a16:creationId xmlns:a16="http://schemas.microsoft.com/office/drawing/2014/main" id="{63B2284F-12FE-6562-EF7D-FAE453D6D34C}"/>
              </a:ext>
            </a:extLst>
          </p:cNvPr>
          <p:cNvSpPr>
            <a:spLocks noChangeArrowheads="1"/>
          </p:cNvSpPr>
          <p:nvPr/>
        </p:nvSpPr>
        <p:spPr bwMode="auto">
          <a:xfrm>
            <a:off x="5638800" y="1981200"/>
            <a:ext cx="163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宋体" panose="02010600030101010101" pitchFamily="2" charset="-122"/>
              </a:rPr>
              <a:t>  （</a:t>
            </a:r>
            <a:r>
              <a:rPr lang="en-US" altLang="zh-CN">
                <a:ea typeface="宋体" panose="02010600030101010101" pitchFamily="2" charset="-122"/>
              </a:rPr>
              <a:t>11.9</a:t>
            </a:r>
            <a:r>
              <a:rPr lang="zh-CN" altLang="en-US">
                <a:ea typeface="宋体" panose="02010600030101010101" pitchFamily="2" charset="-122"/>
              </a:rPr>
              <a:t>） </a:t>
            </a:r>
          </a:p>
        </p:txBody>
      </p:sp>
      <p:pic>
        <p:nvPicPr>
          <p:cNvPr id="30741" name="Picture 1045">
            <a:extLst>
              <a:ext uri="{FF2B5EF4-FFF2-40B4-BE49-F238E27FC236}">
                <a16:creationId xmlns:a16="http://schemas.microsoft.com/office/drawing/2014/main" id="{C327964E-272D-53FE-D0CF-E267857F49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895600"/>
            <a:ext cx="1828800"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2" name="Rectangle 1046">
            <a:extLst>
              <a:ext uri="{FF2B5EF4-FFF2-40B4-BE49-F238E27FC236}">
                <a16:creationId xmlns:a16="http://schemas.microsoft.com/office/drawing/2014/main" id="{2C96D6DB-56F7-BAFC-3BC4-ED9A5BC8BC04}"/>
              </a:ext>
            </a:extLst>
          </p:cNvPr>
          <p:cNvSpPr>
            <a:spLocks noChangeArrowheads="1"/>
          </p:cNvSpPr>
          <p:nvPr/>
        </p:nvSpPr>
        <p:spPr bwMode="auto">
          <a:xfrm>
            <a:off x="5334000" y="3048000"/>
            <a:ext cx="204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a:ea typeface="宋体" panose="02010600030101010101" pitchFamily="2" charset="-122"/>
              </a:rPr>
              <a:t> （</a:t>
            </a:r>
            <a:r>
              <a:rPr lang="en-US" altLang="zh-CN">
                <a:ea typeface="宋体" panose="02010600030101010101" pitchFamily="2" charset="-122"/>
              </a:rPr>
              <a:t>11.10</a:t>
            </a:r>
            <a:r>
              <a:rPr lang="zh-CN" altLang="en-US">
                <a:ea typeface="宋体" panose="02010600030101010101" pitchFamily="2" charset="-122"/>
              </a:rPr>
              <a:t>）</a:t>
            </a:r>
          </a:p>
        </p:txBody>
      </p:sp>
      <p:pic>
        <p:nvPicPr>
          <p:cNvPr id="30743" name="Picture 1047">
            <a:extLst>
              <a:ext uri="{FF2B5EF4-FFF2-40B4-BE49-F238E27FC236}">
                <a16:creationId xmlns:a16="http://schemas.microsoft.com/office/drawing/2014/main" id="{4609D9F0-F776-9F7B-AFCD-BC309BDC17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343400"/>
            <a:ext cx="1676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4" name="Rectangle 1048">
            <a:extLst>
              <a:ext uri="{FF2B5EF4-FFF2-40B4-BE49-F238E27FC236}">
                <a16:creationId xmlns:a16="http://schemas.microsoft.com/office/drawing/2014/main" id="{49FA4DCC-F25C-588F-735E-CDAAC3B33426}"/>
              </a:ext>
            </a:extLst>
          </p:cNvPr>
          <p:cNvSpPr>
            <a:spLocks noChangeArrowheads="1"/>
          </p:cNvSpPr>
          <p:nvPr/>
        </p:nvSpPr>
        <p:spPr bwMode="auto">
          <a:xfrm>
            <a:off x="5418138" y="4800600"/>
            <a:ext cx="2125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a:ea typeface="宋体" panose="02010600030101010101" pitchFamily="2" charset="-122"/>
              </a:rPr>
              <a:t> （</a:t>
            </a:r>
            <a:r>
              <a:rPr lang="en-US" altLang="zh-CN">
                <a:ea typeface="宋体" panose="02010600030101010101" pitchFamily="2" charset="-122"/>
              </a:rPr>
              <a:t>11.11</a:t>
            </a:r>
            <a:r>
              <a:rPr lang="zh-CN" altLang="en-US">
                <a:ea typeface="宋体" panose="02010600030101010101" pitchFamily="2" charset="-122"/>
              </a:rPr>
              <a:t>） </a:t>
            </a:r>
          </a:p>
        </p:txBody>
      </p:sp>
      <p:sp>
        <p:nvSpPr>
          <p:cNvPr id="30745" name="Rectangle 1049">
            <a:extLst>
              <a:ext uri="{FF2B5EF4-FFF2-40B4-BE49-F238E27FC236}">
                <a16:creationId xmlns:a16="http://schemas.microsoft.com/office/drawing/2014/main" id="{3FA7666F-4426-E32C-FBBE-5E32E1DA53D5}"/>
              </a:ext>
            </a:extLst>
          </p:cNvPr>
          <p:cNvSpPr>
            <a:spLocks noChangeArrowheads="1"/>
          </p:cNvSpPr>
          <p:nvPr/>
        </p:nvSpPr>
        <p:spPr bwMode="auto">
          <a:xfrm>
            <a:off x="1219200" y="5562600"/>
            <a:ext cx="6762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ea typeface="宋体" panose="02010600030101010101" pitchFamily="2" charset="-122"/>
              </a:rPr>
              <a:t>消费函数（</a:t>
            </a:r>
            <a:r>
              <a:rPr lang="en-US" altLang="zh-CN">
                <a:ea typeface="宋体" panose="02010600030101010101" pitchFamily="2" charset="-122"/>
              </a:rPr>
              <a:t>11.1</a:t>
            </a:r>
            <a:r>
              <a:rPr lang="zh-CN" altLang="en-US">
                <a:ea typeface="宋体" panose="02010600030101010101" pitchFamily="2" charset="-122"/>
              </a:rPr>
              <a:t>）式中参数的这种估计方法称为</a:t>
            </a:r>
            <a:r>
              <a:rPr lang="zh-CN" altLang="en-US" b="1">
                <a:ea typeface="宋体" panose="02010600030101010101" pitchFamily="2" charset="-122"/>
              </a:rPr>
              <a:t>间接最小二乘法</a:t>
            </a:r>
            <a:r>
              <a:rPr lang="zh-CN" altLang="en-US">
                <a:ea typeface="宋体" panose="02010600030101010101" pitchFamily="2" charset="-122"/>
              </a:rPr>
              <a:t>（</a:t>
            </a:r>
            <a:r>
              <a:rPr lang="en-US" altLang="zh-CN">
                <a:ea typeface="宋体" panose="02010600030101010101" pitchFamily="2" charset="-122"/>
              </a:rPr>
              <a:t>indirect least squares, ILS</a:t>
            </a:r>
            <a:r>
              <a:rPr lang="zh-CN" altLang="en-US">
                <a:ea typeface="宋体" panose="02010600030101010101" pitchFamily="2" charset="-122"/>
              </a:rPr>
              <a:t>）。 </a:t>
            </a:r>
          </a:p>
        </p:txBody>
      </p:sp>
    </p:spTree>
  </p:cSld>
  <p:clrMapOvr>
    <a:masterClrMapping/>
  </p:clrMapOvr>
  <p:transition spd="me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0B0C847B-6258-81AA-2F08-44BBCC2BCA65}"/>
              </a:ext>
            </a:extLst>
          </p:cNvPr>
          <p:cNvSpPr>
            <a:spLocks noGrp="1" noChangeArrowheads="1"/>
          </p:cNvSpPr>
          <p:nvPr>
            <p:ph type="title"/>
          </p:nvPr>
        </p:nvSpPr>
        <p:spPr/>
        <p:txBody>
          <a:bodyPr/>
          <a:lstStyle/>
          <a:p>
            <a:r>
              <a:rPr lang="en-US" altLang="zh-CN" b="1">
                <a:ea typeface="宋体" panose="02010600030101010101" pitchFamily="2" charset="-122"/>
              </a:rPr>
              <a:t>11.4  </a:t>
            </a:r>
            <a:r>
              <a:rPr lang="zh-CN" altLang="en-US" b="1">
                <a:ea typeface="宋体" panose="02010600030101010101" pitchFamily="2" charset="-122"/>
              </a:rPr>
              <a:t>间接最小二乘：一则实例</a:t>
            </a:r>
          </a:p>
        </p:txBody>
      </p:sp>
      <p:sp>
        <p:nvSpPr>
          <p:cNvPr id="50184" name="Rectangle 8">
            <a:extLst>
              <a:ext uri="{FF2B5EF4-FFF2-40B4-BE49-F238E27FC236}">
                <a16:creationId xmlns:a16="http://schemas.microsoft.com/office/drawing/2014/main" id="{9DC62DCF-CC21-FFC4-B418-4587A603C488}"/>
              </a:ext>
            </a:extLst>
          </p:cNvPr>
          <p:cNvSpPr>
            <a:spLocks noGrp="1" noChangeArrowheads="1"/>
          </p:cNvSpPr>
          <p:nvPr>
            <p:ph type="body" idx="1"/>
          </p:nvPr>
        </p:nvSpPr>
        <p:spPr/>
        <p:txBody>
          <a:bodyPr/>
          <a:lstStyle/>
          <a:p>
            <a:pPr>
              <a:buFont typeface="Wingdings" pitchFamily="2" charset="2"/>
              <a:buNone/>
            </a:pPr>
            <a:r>
              <a:rPr lang="zh-CN" altLang="en-US">
                <a:ea typeface="宋体" panose="02010600030101010101" pitchFamily="2" charset="-122"/>
              </a:rPr>
              <a:t>总能够利用间接最小二乘法估计联立方程模型中的参数。问题是能否从简化形式的估计值中得到原始的结构参数。有时候可以，有时候却不能。答案取决于模型是否可识别。 </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035D922-B19E-B4FB-D93A-315994111021}"/>
              </a:ext>
            </a:extLst>
          </p:cNvPr>
          <p:cNvSpPr>
            <a:spLocks noGrp="1" noChangeArrowheads="1"/>
          </p:cNvSpPr>
          <p:nvPr>
            <p:ph type="title"/>
          </p:nvPr>
        </p:nvSpPr>
        <p:spPr>
          <a:xfrm>
            <a:off x="0" y="-19050"/>
            <a:ext cx="9144000" cy="914400"/>
          </a:xfrm>
        </p:spPr>
        <p:txBody>
          <a:bodyPr/>
          <a:lstStyle/>
          <a:p>
            <a:r>
              <a:rPr lang="en-US" altLang="zh-CN" b="1">
                <a:ea typeface="宋体" panose="02010600030101010101" pitchFamily="2" charset="-122"/>
              </a:rPr>
              <a:t>11.5 </a:t>
            </a:r>
            <a:r>
              <a:rPr lang="zh-CN" altLang="en-US" b="1">
                <a:ea typeface="宋体" panose="02010600030101010101" pitchFamily="2" charset="-122"/>
              </a:rPr>
              <a:t>模型识别问题</a:t>
            </a:r>
            <a:endParaRPr lang="en-US" altLang="zh-CN" b="1">
              <a:ea typeface="宋体" panose="02010600030101010101" pitchFamily="2" charset="-122"/>
            </a:endParaRPr>
          </a:p>
        </p:txBody>
      </p:sp>
      <p:sp>
        <p:nvSpPr>
          <p:cNvPr id="32781" name="Rectangle 13">
            <a:extLst>
              <a:ext uri="{FF2B5EF4-FFF2-40B4-BE49-F238E27FC236}">
                <a16:creationId xmlns:a16="http://schemas.microsoft.com/office/drawing/2014/main" id="{529742F2-2532-3CC9-15C3-6BF3BF90C2E7}"/>
              </a:ext>
            </a:extLst>
          </p:cNvPr>
          <p:cNvSpPr>
            <a:spLocks noGrp="1" noChangeArrowheads="1"/>
          </p:cNvSpPr>
          <p:nvPr>
            <p:ph type="body" idx="1"/>
          </p:nvPr>
        </p:nvSpPr>
        <p:spPr/>
        <p:txBody>
          <a:bodyPr/>
          <a:lstStyle/>
          <a:p>
            <a:pPr>
              <a:buFont typeface="Wingdings" pitchFamily="2" charset="2"/>
              <a:buNone/>
            </a:pPr>
            <a:r>
              <a:rPr lang="zh-CN" altLang="en-US" b="1">
                <a:ea typeface="宋体" panose="02010600030101010101" pitchFamily="2" charset="-122"/>
              </a:rPr>
              <a:t>识别问题</a:t>
            </a:r>
            <a:r>
              <a:rPr lang="zh-CN" altLang="en-US">
                <a:ea typeface="宋体" panose="02010600030101010101" pitchFamily="2" charset="-122"/>
              </a:rPr>
              <a:t>（</a:t>
            </a:r>
            <a:r>
              <a:rPr lang="en-US" altLang="zh-CN">
                <a:ea typeface="宋体" panose="02010600030101010101" pitchFamily="2" charset="-122"/>
              </a:rPr>
              <a:t>identification problem</a:t>
            </a:r>
            <a:r>
              <a:rPr lang="zh-CN" altLang="en-US">
                <a:ea typeface="宋体" panose="02010600030101010101" pitchFamily="2" charset="-122"/>
              </a:rPr>
              <a:t>）强调了能否惟一估计出方程（需求函数或供给函数）的参数。如果能够惟一地估计出参数，那么就称该方程</a:t>
            </a:r>
            <a:r>
              <a:rPr lang="zh-CN" altLang="en-US" b="1">
                <a:ea typeface="宋体" panose="02010600030101010101" pitchFamily="2" charset="-122"/>
              </a:rPr>
              <a:t>恰度识别</a:t>
            </a:r>
            <a:r>
              <a:rPr lang="zh-CN" altLang="en-US">
                <a:ea typeface="宋体" panose="02010600030101010101" pitchFamily="2" charset="-122"/>
              </a:rPr>
              <a:t>（</a:t>
            </a:r>
            <a:r>
              <a:rPr lang="en-US" altLang="zh-CN">
                <a:ea typeface="宋体" panose="02010600030101010101" pitchFamily="2" charset="-122"/>
              </a:rPr>
              <a:t>exactly identified</a:t>
            </a:r>
            <a:r>
              <a:rPr lang="zh-CN" altLang="en-US">
                <a:ea typeface="宋体" panose="02010600030101010101" pitchFamily="2" charset="-122"/>
              </a:rPr>
              <a:t>）。如果不能估计出参数，就称该方程</a:t>
            </a:r>
            <a:r>
              <a:rPr lang="zh-CN" altLang="en-US" b="1">
                <a:ea typeface="宋体" panose="02010600030101010101" pitchFamily="2" charset="-122"/>
              </a:rPr>
              <a:t>不可识别</a:t>
            </a:r>
            <a:r>
              <a:rPr lang="zh-CN" altLang="en-US">
                <a:ea typeface="宋体" panose="02010600030101010101" pitchFamily="2" charset="-122"/>
              </a:rPr>
              <a:t>（</a:t>
            </a:r>
            <a:r>
              <a:rPr lang="en-US" altLang="zh-CN">
                <a:ea typeface="宋体" panose="02010600030101010101" pitchFamily="2" charset="-122"/>
              </a:rPr>
              <a:t>unidentified</a:t>
            </a:r>
            <a:r>
              <a:rPr lang="zh-CN" altLang="en-US">
                <a:ea typeface="宋体" panose="02010600030101010101" pitchFamily="2" charset="-122"/>
              </a:rPr>
              <a:t>，</a:t>
            </a:r>
            <a:r>
              <a:rPr lang="en-US" altLang="zh-CN">
                <a:ea typeface="宋体" panose="02010600030101010101" pitchFamily="2" charset="-122"/>
              </a:rPr>
              <a:t>or underidentified</a:t>
            </a:r>
            <a:r>
              <a:rPr lang="zh-CN" altLang="en-US">
                <a:ea typeface="宋体" panose="02010600030101010101" pitchFamily="2" charset="-122"/>
              </a:rPr>
              <a:t>）。有时，方程中的一个或几个参数有若干个估计值，就称该方程是</a:t>
            </a:r>
            <a:r>
              <a:rPr lang="zh-CN" altLang="en-US" b="1">
                <a:ea typeface="宋体" panose="02010600030101010101" pitchFamily="2" charset="-122"/>
              </a:rPr>
              <a:t>过度识别的</a:t>
            </a:r>
            <a:r>
              <a:rPr lang="zh-CN" altLang="en-US">
                <a:ea typeface="宋体" panose="02010600030101010101" pitchFamily="2" charset="-122"/>
              </a:rPr>
              <a:t>（</a:t>
            </a:r>
            <a:r>
              <a:rPr lang="en-US" altLang="zh-CN">
                <a:ea typeface="宋体" panose="02010600030101010101" pitchFamily="2" charset="-122"/>
              </a:rPr>
              <a:t>overidentified</a:t>
            </a:r>
            <a:r>
              <a:rPr lang="zh-CN" altLang="en-US">
                <a:ea typeface="宋体" panose="02010600030101010101" pitchFamily="2" charset="-122"/>
              </a:rPr>
              <a:t>）。 </a:t>
            </a:r>
          </a:p>
        </p:txBody>
      </p:sp>
    </p:spTree>
  </p:cSld>
  <p:clrMapOvr>
    <a:masterClrMapping/>
  </p:clrMapOvr>
  <p:transition spd="me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989A746-82F5-09C6-CA79-9AF7C3B99764}"/>
              </a:ext>
            </a:extLst>
          </p:cNvPr>
          <p:cNvSpPr>
            <a:spLocks noGrp="1" noChangeArrowheads="1"/>
          </p:cNvSpPr>
          <p:nvPr>
            <p:ph type="title"/>
          </p:nvPr>
        </p:nvSpPr>
        <p:spPr/>
        <p:txBody>
          <a:bodyPr/>
          <a:lstStyle/>
          <a:p>
            <a:r>
              <a:rPr lang="en-US" altLang="zh-CN" b="1">
                <a:ea typeface="宋体" panose="02010600030101010101" pitchFamily="2" charset="-122"/>
              </a:rPr>
              <a:t>11.5 </a:t>
            </a:r>
            <a:r>
              <a:rPr lang="zh-CN" altLang="en-US" b="1">
                <a:ea typeface="宋体" panose="02010600030101010101" pitchFamily="2" charset="-122"/>
              </a:rPr>
              <a:t>模型识别问题</a:t>
            </a:r>
            <a:endParaRPr lang="en-US" altLang="zh-CN" b="1">
              <a:ea typeface="宋体" panose="02010600030101010101" pitchFamily="2" charset="-122"/>
            </a:endParaRPr>
          </a:p>
        </p:txBody>
      </p:sp>
      <p:pic>
        <p:nvPicPr>
          <p:cNvPr id="31774" name="Picture 30">
            <a:extLst>
              <a:ext uri="{FF2B5EF4-FFF2-40B4-BE49-F238E27FC236}">
                <a16:creationId xmlns:a16="http://schemas.microsoft.com/office/drawing/2014/main" id="{753A14C7-2178-E63E-F5E3-83A17375A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90600"/>
            <a:ext cx="7010400" cy="5240338"/>
          </a:xfrm>
          <a:prstGeom prst="rect">
            <a:avLst/>
          </a:prstGeom>
          <a:noFill/>
          <a:extLst>
            <a:ext uri="{909E8E84-426E-40DD-AFC4-6F175D3DCCD1}">
              <a14:hiddenFill xmlns:a14="http://schemas.microsoft.com/office/drawing/2010/main">
                <a:solidFill>
                  <a:srgbClr val="FFFFFF"/>
                </a:solidFill>
              </a14:hiddenFill>
            </a:ext>
          </a:extLst>
        </p:spPr>
      </p:pic>
      <p:sp>
        <p:nvSpPr>
          <p:cNvPr id="31775" name="Rectangle 31">
            <a:extLst>
              <a:ext uri="{FF2B5EF4-FFF2-40B4-BE49-F238E27FC236}">
                <a16:creationId xmlns:a16="http://schemas.microsoft.com/office/drawing/2014/main" id="{B634F2BD-A520-8D8C-FCDC-29662ABD6CA7}"/>
              </a:ext>
            </a:extLst>
          </p:cNvPr>
          <p:cNvSpPr>
            <a:spLocks noChangeArrowheads="1"/>
          </p:cNvSpPr>
          <p:nvPr/>
        </p:nvSpPr>
        <p:spPr bwMode="auto">
          <a:xfrm>
            <a:off x="2449513" y="6248400"/>
            <a:ext cx="4027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b="1">
                <a:ea typeface="宋体" panose="02010600030101010101" pitchFamily="2" charset="-122"/>
              </a:rPr>
              <a:t>图</a:t>
            </a:r>
            <a:r>
              <a:rPr lang="en-US" altLang="zh-CN" b="1">
                <a:ea typeface="宋体" panose="02010600030101010101" pitchFamily="2" charset="-122"/>
              </a:rPr>
              <a:t>11-2  </a:t>
            </a:r>
            <a:r>
              <a:rPr lang="zh-CN" altLang="en-US" b="1">
                <a:ea typeface="宋体" panose="02010600030101010101" pitchFamily="2" charset="-122"/>
              </a:rPr>
              <a:t>供需函数与识别问题</a:t>
            </a:r>
          </a:p>
        </p:txBody>
      </p:sp>
    </p:spTree>
  </p:cSld>
  <p:clrMapOvr>
    <a:masterClrMapping/>
  </p:clrMapOvr>
  <p:transition spd="me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13C3BDE-E703-2721-A8A5-68DDBB654E62}"/>
              </a:ext>
            </a:extLst>
          </p:cNvPr>
          <p:cNvSpPr>
            <a:spLocks noGrp="1" noChangeArrowheads="1"/>
          </p:cNvSpPr>
          <p:nvPr>
            <p:ph type="title"/>
          </p:nvPr>
        </p:nvSpPr>
        <p:spPr>
          <a:xfrm>
            <a:off x="0" y="-19050"/>
            <a:ext cx="9144000" cy="914400"/>
          </a:xfrm>
        </p:spPr>
        <p:txBody>
          <a:bodyPr/>
          <a:lstStyle/>
          <a:p>
            <a:r>
              <a:rPr lang="en-US" altLang="zh-CN" b="1">
                <a:ea typeface="宋体" panose="02010600030101010101" pitchFamily="2" charset="-122"/>
              </a:rPr>
              <a:t>11.5 </a:t>
            </a:r>
            <a:r>
              <a:rPr lang="zh-CN" altLang="en-US" b="1">
                <a:ea typeface="宋体" panose="02010600030101010101" pitchFamily="2" charset="-122"/>
              </a:rPr>
              <a:t>模型识别问题</a:t>
            </a:r>
            <a:endParaRPr lang="en-US" altLang="zh-CN" b="1">
              <a:ea typeface="宋体" panose="02010600030101010101" pitchFamily="2" charset="-122"/>
            </a:endParaRPr>
          </a:p>
        </p:txBody>
      </p:sp>
      <p:sp>
        <p:nvSpPr>
          <p:cNvPr id="44048" name="Rectangle 16">
            <a:extLst>
              <a:ext uri="{FF2B5EF4-FFF2-40B4-BE49-F238E27FC236}">
                <a16:creationId xmlns:a16="http://schemas.microsoft.com/office/drawing/2014/main" id="{26DD65CE-9F46-4263-1E16-212B0C311B1D}"/>
              </a:ext>
            </a:extLst>
          </p:cNvPr>
          <p:cNvSpPr>
            <a:spLocks noGrp="1" noChangeArrowheads="1"/>
          </p:cNvSpPr>
          <p:nvPr>
            <p:ph type="body" idx="1"/>
          </p:nvPr>
        </p:nvSpPr>
        <p:spPr/>
        <p:txBody>
          <a:bodyPr/>
          <a:lstStyle/>
          <a:p>
            <a:pPr algn="just"/>
            <a:r>
              <a:rPr lang="zh-CN" altLang="en-US" b="1">
                <a:ea typeface="宋体" panose="02010600030101010101" pitchFamily="2" charset="-122"/>
              </a:rPr>
              <a:t>不可识别</a:t>
            </a:r>
          </a:p>
          <a:p>
            <a:pPr algn="just"/>
            <a:endParaRPr lang="zh-CN" altLang="en-US" b="1">
              <a:ea typeface="宋体" panose="02010600030101010101" pitchFamily="2" charset="-122"/>
            </a:endParaRPr>
          </a:p>
          <a:p>
            <a:pPr algn="just"/>
            <a:r>
              <a:rPr lang="zh-CN" altLang="en-US" b="1">
                <a:ea typeface="宋体" panose="02010600030101010101" pitchFamily="2" charset="-122"/>
              </a:rPr>
              <a:t>恰度识别</a:t>
            </a:r>
          </a:p>
          <a:p>
            <a:pPr algn="just"/>
            <a:endParaRPr lang="zh-CN" altLang="en-US" b="1">
              <a:ea typeface="宋体" panose="02010600030101010101" pitchFamily="2" charset="-122"/>
            </a:endParaRPr>
          </a:p>
          <a:p>
            <a:pPr algn="just"/>
            <a:r>
              <a:rPr lang="zh-CN" altLang="en-US" b="1">
                <a:ea typeface="宋体" panose="02010600030101010101" pitchFamily="2" charset="-122"/>
              </a:rPr>
              <a:t>过度识别</a:t>
            </a:r>
          </a:p>
          <a:p>
            <a:pPr algn="just"/>
            <a:endParaRPr lang="zh-CN" altLang="en-US" b="1">
              <a:ea typeface="宋体" panose="02010600030101010101" pitchFamily="2" charset="-122"/>
            </a:endParaRPr>
          </a:p>
          <a:p>
            <a:pPr algn="just"/>
            <a:endParaRPr lang="zh-CN" altLang="en-US" b="1">
              <a:ea typeface="宋体" panose="02010600030101010101" pitchFamily="2" charset="-122"/>
            </a:endParaRPr>
          </a:p>
        </p:txBody>
      </p:sp>
      <p:pic>
        <p:nvPicPr>
          <p:cNvPr id="44054" name="Picture 22">
            <a:extLst>
              <a:ext uri="{FF2B5EF4-FFF2-40B4-BE49-F238E27FC236}">
                <a16:creationId xmlns:a16="http://schemas.microsoft.com/office/drawing/2014/main" id="{18438E48-0AF3-0180-A69A-7D3973A2C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981200"/>
            <a:ext cx="47244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5" name="Picture 23">
            <a:extLst>
              <a:ext uri="{FF2B5EF4-FFF2-40B4-BE49-F238E27FC236}">
                <a16:creationId xmlns:a16="http://schemas.microsoft.com/office/drawing/2014/main" id="{24F99ED7-A80C-91F5-ECEE-D228B20BF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429000"/>
            <a:ext cx="55626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32655C6-BC64-D891-943D-39C06E8D4611}"/>
              </a:ext>
            </a:extLst>
          </p:cNvPr>
          <p:cNvSpPr>
            <a:spLocks noGrp="1" noChangeArrowheads="1"/>
          </p:cNvSpPr>
          <p:nvPr>
            <p:ph type="title"/>
          </p:nvPr>
        </p:nvSpPr>
        <p:spPr/>
        <p:txBody>
          <a:bodyPr/>
          <a:lstStyle/>
          <a:p>
            <a:r>
              <a:rPr lang="en-US" altLang="zh-CN" b="1">
                <a:ea typeface="宋体" panose="02010600030101010101" pitchFamily="2" charset="-122"/>
              </a:rPr>
              <a:t>11.6 </a:t>
            </a:r>
            <a:r>
              <a:rPr lang="zh-CN" altLang="en-US" b="1">
                <a:ea typeface="宋体" panose="02010600030101010101" pitchFamily="2" charset="-122"/>
              </a:rPr>
              <a:t>识别规则：识别的阶条件</a:t>
            </a:r>
          </a:p>
        </p:txBody>
      </p:sp>
      <p:sp>
        <p:nvSpPr>
          <p:cNvPr id="51207" name="Rectangle 7">
            <a:extLst>
              <a:ext uri="{FF2B5EF4-FFF2-40B4-BE49-F238E27FC236}">
                <a16:creationId xmlns:a16="http://schemas.microsoft.com/office/drawing/2014/main" id="{D3659D33-BA22-905B-E313-AC7624B920F1}"/>
              </a:ext>
            </a:extLst>
          </p:cNvPr>
          <p:cNvSpPr>
            <a:spLocks noGrp="1" noChangeArrowheads="1"/>
          </p:cNvSpPr>
          <p:nvPr>
            <p:ph type="body" idx="1"/>
          </p:nvPr>
        </p:nvSpPr>
        <p:spPr>
          <a:xfrm>
            <a:off x="381000" y="1371600"/>
            <a:ext cx="8763000" cy="4114800"/>
          </a:xfrm>
        </p:spPr>
        <p:txBody>
          <a:bodyPr/>
          <a:lstStyle/>
          <a:p>
            <a:pPr>
              <a:lnSpc>
                <a:spcPct val="90000"/>
              </a:lnSpc>
            </a:pPr>
            <a:r>
              <a:rPr lang="zh-CN" altLang="en-US" sz="2800">
                <a:ea typeface="宋体" panose="02010600030101010101" pitchFamily="2" charset="-122"/>
              </a:rPr>
              <a:t>为了理解</a:t>
            </a:r>
            <a:r>
              <a:rPr lang="zh-CN" altLang="en-US" sz="2800" b="1">
                <a:ea typeface="宋体" panose="02010600030101010101" pitchFamily="2" charset="-122"/>
              </a:rPr>
              <a:t>识别的阶条件</a:t>
            </a:r>
            <a:r>
              <a:rPr lang="zh-CN" altLang="en-US" sz="2800">
                <a:ea typeface="宋体" panose="02010600030101010101" pitchFamily="2" charset="-122"/>
              </a:rPr>
              <a:t>（</a:t>
            </a:r>
            <a:r>
              <a:rPr lang="en-US" altLang="zh-CN" sz="2800">
                <a:ea typeface="宋体" panose="02010600030101010101" pitchFamily="2" charset="-122"/>
              </a:rPr>
              <a:t>order condition of identification</a:t>
            </a:r>
            <a:r>
              <a:rPr lang="zh-CN" altLang="en-US" sz="2800">
                <a:ea typeface="宋体" panose="02010600030101010101" pitchFamily="2" charset="-122"/>
              </a:rPr>
              <a:t>），首先介绍下面的符号：</a:t>
            </a:r>
          </a:p>
          <a:p>
            <a:pPr>
              <a:lnSpc>
                <a:spcPct val="90000"/>
              </a:lnSpc>
              <a:buFont typeface="Wingdings" pitchFamily="2" charset="2"/>
              <a:buNone/>
            </a:pPr>
            <a:r>
              <a:rPr lang="en-US" altLang="zh-CN" sz="2800">
                <a:ea typeface="宋体" panose="02010600030101010101" pitchFamily="2" charset="-122"/>
              </a:rPr>
              <a:t>        ——</a:t>
            </a:r>
            <a:r>
              <a:rPr lang="zh-CN" altLang="en-US" sz="2800">
                <a:ea typeface="宋体" panose="02010600030101010101" pitchFamily="2" charset="-122"/>
              </a:rPr>
              <a:t>模型中内生变量（联合相关）的个数。</a:t>
            </a:r>
          </a:p>
          <a:p>
            <a:pPr>
              <a:lnSpc>
                <a:spcPct val="90000"/>
              </a:lnSpc>
              <a:buFont typeface="Wingdings" pitchFamily="2" charset="2"/>
              <a:buNone/>
            </a:pPr>
            <a:r>
              <a:rPr lang="en-US" altLang="zh-CN" sz="2800">
                <a:ea typeface="宋体" panose="02010600030101010101" pitchFamily="2" charset="-122"/>
              </a:rPr>
              <a:t>        ——</a:t>
            </a:r>
            <a:r>
              <a:rPr lang="zh-CN" altLang="en-US" sz="2800">
                <a:ea typeface="宋体" panose="02010600030101010101" pitchFamily="2" charset="-122"/>
              </a:rPr>
              <a:t>不包括在该方程中的所有变量（内生变量和外生变量）的个数。</a:t>
            </a:r>
          </a:p>
          <a:p>
            <a:pPr>
              <a:lnSpc>
                <a:spcPct val="90000"/>
              </a:lnSpc>
              <a:buFont typeface="Wingdings" pitchFamily="2" charset="2"/>
              <a:buNone/>
            </a:pPr>
            <a:r>
              <a:rPr lang="zh-CN" altLang="en-US" sz="2800">
                <a:ea typeface="宋体" panose="02010600030101010101" pitchFamily="2" charset="-122"/>
              </a:rPr>
              <a:t>则，</a:t>
            </a:r>
          </a:p>
          <a:p>
            <a:pPr>
              <a:lnSpc>
                <a:spcPct val="90000"/>
              </a:lnSpc>
              <a:buFont typeface="Wingdings" pitchFamily="2" charset="2"/>
              <a:buNone/>
            </a:pPr>
            <a:r>
              <a:rPr lang="en-US" altLang="zh-CN" sz="2800">
                <a:ea typeface="宋体" panose="02010600030101010101" pitchFamily="2" charset="-122"/>
              </a:rPr>
              <a:t>    1</a:t>
            </a:r>
            <a:r>
              <a:rPr lang="zh-CN" altLang="en-US" sz="2800">
                <a:ea typeface="宋体" panose="02010600030101010101" pitchFamily="2" charset="-122"/>
              </a:rPr>
              <a:t>．若              ，方程恰度识别。</a:t>
            </a:r>
          </a:p>
          <a:p>
            <a:pPr>
              <a:lnSpc>
                <a:spcPct val="90000"/>
              </a:lnSpc>
              <a:buFont typeface="Wingdings" pitchFamily="2" charset="2"/>
              <a:buNone/>
            </a:pPr>
            <a:r>
              <a:rPr lang="en-US" altLang="zh-CN" sz="2800">
                <a:ea typeface="宋体" panose="02010600030101010101" pitchFamily="2" charset="-122"/>
              </a:rPr>
              <a:t>    2</a:t>
            </a:r>
            <a:r>
              <a:rPr lang="zh-CN" altLang="en-US" sz="2800">
                <a:ea typeface="宋体" panose="02010600030101010101" pitchFamily="2" charset="-122"/>
              </a:rPr>
              <a:t>．若              ，方程过度识别。</a:t>
            </a:r>
          </a:p>
          <a:p>
            <a:pPr>
              <a:lnSpc>
                <a:spcPct val="90000"/>
              </a:lnSpc>
              <a:buFont typeface="Wingdings" pitchFamily="2" charset="2"/>
              <a:buNone/>
            </a:pPr>
            <a:r>
              <a:rPr lang="en-US" altLang="zh-CN" sz="2800">
                <a:ea typeface="宋体" panose="02010600030101010101" pitchFamily="2" charset="-122"/>
              </a:rPr>
              <a:t>    3</a:t>
            </a:r>
            <a:r>
              <a:rPr lang="zh-CN" altLang="en-US" sz="2800">
                <a:ea typeface="宋体" panose="02010600030101010101" pitchFamily="2" charset="-122"/>
              </a:rPr>
              <a:t>．若              ，方程不可识别。</a:t>
            </a:r>
          </a:p>
        </p:txBody>
      </p:sp>
      <p:pic>
        <p:nvPicPr>
          <p:cNvPr id="51208" name="Picture 8">
            <a:extLst>
              <a:ext uri="{FF2B5EF4-FFF2-40B4-BE49-F238E27FC236}">
                <a16:creationId xmlns:a16="http://schemas.microsoft.com/office/drawing/2014/main" id="{E1387AC9-E0D1-FF2E-B7D5-68269E4B0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114800"/>
            <a:ext cx="1219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9" name="Picture 9">
            <a:extLst>
              <a:ext uri="{FF2B5EF4-FFF2-40B4-BE49-F238E27FC236}">
                <a16:creationId xmlns:a16="http://schemas.microsoft.com/office/drawing/2014/main" id="{7C2FE361-DBA4-2204-F177-78C0C3E348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572000"/>
            <a:ext cx="12954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0" name="Picture 10">
            <a:extLst>
              <a:ext uri="{FF2B5EF4-FFF2-40B4-BE49-F238E27FC236}">
                <a16:creationId xmlns:a16="http://schemas.microsoft.com/office/drawing/2014/main" id="{B0E6A166-39BA-C426-DF33-FE0AB2305F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5030788"/>
            <a:ext cx="12192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1" name="Picture 11">
            <a:extLst>
              <a:ext uri="{FF2B5EF4-FFF2-40B4-BE49-F238E27FC236}">
                <a16:creationId xmlns:a16="http://schemas.microsoft.com/office/drawing/2014/main" id="{A1E84175-1F0F-793A-5FF9-C50E975443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2860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2" name="Picture 12">
            <a:extLst>
              <a:ext uri="{FF2B5EF4-FFF2-40B4-BE49-F238E27FC236}">
                <a16:creationId xmlns:a16="http://schemas.microsoft.com/office/drawing/2014/main" id="{951322AB-31E6-6BB5-06F2-22C842D96A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743200"/>
            <a:ext cx="2794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0FF48B2-97E9-1989-6316-7F5CE6C58839}"/>
              </a:ext>
            </a:extLst>
          </p:cNvPr>
          <p:cNvSpPr>
            <a:spLocks noGrp="1" noChangeArrowheads="1"/>
          </p:cNvSpPr>
          <p:nvPr>
            <p:ph type="title"/>
          </p:nvPr>
        </p:nvSpPr>
        <p:spPr>
          <a:xfrm>
            <a:off x="0" y="-19050"/>
            <a:ext cx="8686800" cy="914400"/>
          </a:xfrm>
        </p:spPr>
        <p:txBody>
          <a:bodyPr/>
          <a:lstStyle/>
          <a:p>
            <a:r>
              <a:rPr lang="en-US" altLang="zh-CN" sz="3200" b="1">
                <a:ea typeface="宋体" panose="02010600030101010101" pitchFamily="2" charset="-122"/>
              </a:rPr>
              <a:t>11.7 </a:t>
            </a:r>
            <a:r>
              <a:rPr lang="zh-CN" altLang="en-US" sz="3200" b="1">
                <a:ea typeface="宋体" panose="02010600030101010101" pitchFamily="2" charset="-122"/>
              </a:rPr>
              <a:t>过度识别方程的估计：两阶段最小二乘法</a:t>
            </a:r>
          </a:p>
        </p:txBody>
      </p:sp>
      <p:sp>
        <p:nvSpPr>
          <p:cNvPr id="52235" name="Rectangle 11">
            <a:extLst>
              <a:ext uri="{FF2B5EF4-FFF2-40B4-BE49-F238E27FC236}">
                <a16:creationId xmlns:a16="http://schemas.microsoft.com/office/drawing/2014/main" id="{D42AB2B7-0857-9A2F-6F7C-008BE1C0FD98}"/>
              </a:ext>
            </a:extLst>
          </p:cNvPr>
          <p:cNvSpPr>
            <a:spLocks noChangeArrowheads="1"/>
          </p:cNvSpPr>
          <p:nvPr/>
        </p:nvSpPr>
        <p:spPr bwMode="auto">
          <a:xfrm>
            <a:off x="457200" y="1066800"/>
            <a:ext cx="6280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宋体" panose="02010600030101010101" pitchFamily="2" charset="-122"/>
              </a:rPr>
              <a:t>为了说明两阶段最小二乘法，考虑如下模型：</a:t>
            </a:r>
          </a:p>
          <a:p>
            <a:r>
              <a:rPr lang="zh-CN" altLang="en-US">
                <a:ea typeface="宋体" panose="02010600030101010101" pitchFamily="2" charset="-122"/>
              </a:rPr>
              <a:t>收入函数： </a:t>
            </a:r>
          </a:p>
        </p:txBody>
      </p:sp>
      <p:pic>
        <p:nvPicPr>
          <p:cNvPr id="52236" name="Picture 12">
            <a:extLst>
              <a:ext uri="{FF2B5EF4-FFF2-40B4-BE49-F238E27FC236}">
                <a16:creationId xmlns:a16="http://schemas.microsoft.com/office/drawing/2014/main" id="{A330CD3C-BC1E-80AD-CBF1-989C86320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752600"/>
            <a:ext cx="52578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7" name="Rectangle 13">
            <a:extLst>
              <a:ext uri="{FF2B5EF4-FFF2-40B4-BE49-F238E27FC236}">
                <a16:creationId xmlns:a16="http://schemas.microsoft.com/office/drawing/2014/main" id="{3C93D46F-AE80-9559-A0E3-490281EE3058}"/>
              </a:ext>
            </a:extLst>
          </p:cNvPr>
          <p:cNvSpPr>
            <a:spLocks noChangeArrowheads="1"/>
          </p:cNvSpPr>
          <p:nvPr/>
        </p:nvSpPr>
        <p:spPr bwMode="auto">
          <a:xfrm>
            <a:off x="533400" y="2286000"/>
            <a:ext cx="240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宋体" panose="02010600030101010101" pitchFamily="2" charset="-122"/>
              </a:rPr>
              <a:t>货币供给函数： </a:t>
            </a:r>
          </a:p>
        </p:txBody>
      </p:sp>
      <p:pic>
        <p:nvPicPr>
          <p:cNvPr id="52238" name="Picture 14">
            <a:extLst>
              <a:ext uri="{FF2B5EF4-FFF2-40B4-BE49-F238E27FC236}">
                <a16:creationId xmlns:a16="http://schemas.microsoft.com/office/drawing/2014/main" id="{63F092D7-1880-40ED-1720-88241F128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438400"/>
            <a:ext cx="28956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9" name="Rectangle 15">
            <a:extLst>
              <a:ext uri="{FF2B5EF4-FFF2-40B4-BE49-F238E27FC236}">
                <a16:creationId xmlns:a16="http://schemas.microsoft.com/office/drawing/2014/main" id="{C97299FF-6D67-F3BA-6ABD-E71B5AAF7298}"/>
              </a:ext>
            </a:extLst>
          </p:cNvPr>
          <p:cNvSpPr>
            <a:spLocks noChangeArrowheads="1"/>
          </p:cNvSpPr>
          <p:nvPr/>
        </p:nvSpPr>
        <p:spPr bwMode="auto">
          <a:xfrm>
            <a:off x="533400" y="3200400"/>
            <a:ext cx="1577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ea typeface="宋体" panose="02010600030101010101" pitchFamily="2" charset="-122"/>
              </a:rPr>
              <a:t>第一阶段</a:t>
            </a:r>
            <a:r>
              <a:rPr lang="zh-CN" altLang="en-US">
                <a:ea typeface="宋体" panose="02010600030101010101" pitchFamily="2" charset="-122"/>
              </a:rPr>
              <a:t>  </a:t>
            </a:r>
          </a:p>
        </p:txBody>
      </p:sp>
      <p:pic>
        <p:nvPicPr>
          <p:cNvPr id="52240" name="Picture 16">
            <a:extLst>
              <a:ext uri="{FF2B5EF4-FFF2-40B4-BE49-F238E27FC236}">
                <a16:creationId xmlns:a16="http://schemas.microsoft.com/office/drawing/2014/main" id="{383D99F2-94B8-ADBA-553F-0B3EDFB4CA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505200"/>
            <a:ext cx="38862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1" name="Picture 17">
            <a:extLst>
              <a:ext uri="{FF2B5EF4-FFF2-40B4-BE49-F238E27FC236}">
                <a16:creationId xmlns:a16="http://schemas.microsoft.com/office/drawing/2014/main" id="{7920472D-07FF-9FC8-784B-1235B5778B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114800"/>
            <a:ext cx="2895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2" name="Picture 18">
            <a:extLst>
              <a:ext uri="{FF2B5EF4-FFF2-40B4-BE49-F238E27FC236}">
                <a16:creationId xmlns:a16="http://schemas.microsoft.com/office/drawing/2014/main" id="{92DC5FE5-C10A-57DC-EA36-850F028B14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800600"/>
            <a:ext cx="17526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43" name="Rectangle 19">
            <a:extLst>
              <a:ext uri="{FF2B5EF4-FFF2-40B4-BE49-F238E27FC236}">
                <a16:creationId xmlns:a16="http://schemas.microsoft.com/office/drawing/2014/main" id="{0E5990D3-B6C2-893C-8129-FA371B13760B}"/>
              </a:ext>
            </a:extLst>
          </p:cNvPr>
          <p:cNvSpPr>
            <a:spLocks noChangeArrowheads="1"/>
          </p:cNvSpPr>
          <p:nvPr/>
        </p:nvSpPr>
        <p:spPr bwMode="auto">
          <a:xfrm>
            <a:off x="609600" y="5486400"/>
            <a:ext cx="1493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ea typeface="宋体" panose="02010600030101010101" pitchFamily="2" charset="-122"/>
              </a:rPr>
              <a:t>第二阶段</a:t>
            </a:r>
            <a:r>
              <a:rPr lang="zh-CN" altLang="en-US">
                <a:ea typeface="宋体" panose="02010600030101010101" pitchFamily="2" charset="-122"/>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06605DCD-98D2-8067-5603-058B236AA6C2}"/>
              </a:ext>
            </a:extLst>
          </p:cNvPr>
          <p:cNvSpPr>
            <a:spLocks noGrp="1" noChangeArrowheads="1"/>
          </p:cNvSpPr>
          <p:nvPr>
            <p:ph type="title"/>
          </p:nvPr>
        </p:nvSpPr>
        <p:spPr/>
        <p:txBody>
          <a:bodyPr/>
          <a:lstStyle/>
          <a:p>
            <a:r>
              <a:rPr lang="en-US" altLang="zh-CN" b="1">
                <a:ea typeface="宋体" panose="02010600030101010101" pitchFamily="2" charset="-122"/>
              </a:rPr>
              <a:t>2.6 “</a:t>
            </a:r>
            <a:r>
              <a:rPr lang="zh-CN" altLang="en-US" b="1">
                <a:ea typeface="宋体" panose="02010600030101010101" pitchFamily="2" charset="-122"/>
              </a:rPr>
              <a:t>线性”回归的特殊含义</a:t>
            </a:r>
          </a:p>
        </p:txBody>
      </p:sp>
      <p:sp>
        <p:nvSpPr>
          <p:cNvPr id="50179" name="Rectangle 3">
            <a:extLst>
              <a:ext uri="{FF2B5EF4-FFF2-40B4-BE49-F238E27FC236}">
                <a16:creationId xmlns:a16="http://schemas.microsoft.com/office/drawing/2014/main" id="{153478B0-25A2-0A08-98D1-CE302DCAA716}"/>
              </a:ext>
            </a:extLst>
          </p:cNvPr>
          <p:cNvSpPr>
            <a:spLocks noGrp="1" noChangeArrowheads="1"/>
          </p:cNvSpPr>
          <p:nvPr>
            <p:ph type="body" idx="1"/>
          </p:nvPr>
        </p:nvSpPr>
        <p:spPr/>
        <p:txBody>
          <a:bodyPr/>
          <a:lstStyle/>
          <a:p>
            <a:pPr algn="just"/>
            <a:r>
              <a:rPr lang="zh-CN" altLang="en-US" b="1">
                <a:ea typeface="宋体" panose="02010600030101010101" pitchFamily="2" charset="-122"/>
              </a:rPr>
              <a:t>变量线性：线性的第一种、也是最“本质”的含义是应变量的条件均值是自变量的线性函数。</a:t>
            </a:r>
            <a:r>
              <a:rPr lang="zh-CN" altLang="en-US">
                <a:ea typeface="宋体" panose="02010600030101010101" pitchFamily="2" charset="-122"/>
              </a:rPr>
              <a:t> </a:t>
            </a:r>
          </a:p>
          <a:p>
            <a:pPr algn="just"/>
            <a:r>
              <a:rPr lang="zh-CN" altLang="en-US" b="1">
                <a:ea typeface="宋体" panose="02010600030101010101" pitchFamily="2" charset="-122"/>
              </a:rPr>
              <a:t>参数线性：线性的第二种解释是应变量的条件均值是参数的线性函数，而变量之间并不一定是线性的。</a:t>
            </a:r>
            <a:r>
              <a:rPr lang="zh-CN" altLang="en-US">
                <a:ea typeface="宋体" panose="02010600030101010101" pitchFamily="2" charset="-122"/>
              </a:rPr>
              <a:t> </a:t>
            </a:r>
            <a:endParaRPr lang="zh-CN" altLang="en-US" b="1">
              <a:ea typeface="宋体" panose="02010600030101010101" pitchFamily="2" charset="-122"/>
            </a:endParaRPr>
          </a:p>
          <a:p>
            <a:pPr algn="just">
              <a:buFont typeface="Wingdings" pitchFamily="2" charset="2"/>
              <a:buNone/>
            </a:pPr>
            <a:endParaRPr lang="zh-CN" altLang="en-US" b="1">
              <a:ea typeface="宋体" panose="02010600030101010101" pitchFamily="2" charset="-122"/>
            </a:endParaRPr>
          </a:p>
          <a:p>
            <a:endParaRPr lang="zh-CN" altLang="en-US">
              <a:ea typeface="宋体" panose="02010600030101010101" pitchFamily="2" charset="-122"/>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08C2895D-C354-1A19-3D27-351419CCCB75}"/>
              </a:ext>
            </a:extLst>
          </p:cNvPr>
          <p:cNvSpPr>
            <a:spLocks noGrp="1" noChangeArrowheads="1"/>
          </p:cNvSpPr>
          <p:nvPr>
            <p:ph type="subTitle" idx="1"/>
          </p:nvPr>
        </p:nvSpPr>
        <p:spPr>
          <a:xfrm>
            <a:off x="1219200" y="2895600"/>
            <a:ext cx="6705600" cy="2362200"/>
          </a:xfrm>
          <a:noFill/>
        </p:spPr>
        <p:txBody>
          <a:bodyPr/>
          <a:lstStyle/>
          <a:p>
            <a:r>
              <a:rPr lang="zh-CN" altLang="en-US" sz="6000" b="1" i="0">
                <a:ea typeface="宋体" panose="02010600030101010101" pitchFamily="2" charset="-122"/>
              </a:rPr>
              <a:t>单方程回归模型的几个专题</a:t>
            </a:r>
            <a:r>
              <a:rPr lang="zh-CN" altLang="en-US" sz="6000">
                <a:ea typeface="宋体" panose="02010600030101010101" pitchFamily="2" charset="-122"/>
              </a:rPr>
              <a:t> </a:t>
            </a:r>
          </a:p>
        </p:txBody>
      </p:sp>
      <p:sp>
        <p:nvSpPr>
          <p:cNvPr id="26626" name="Rectangle 2">
            <a:extLst>
              <a:ext uri="{FF2B5EF4-FFF2-40B4-BE49-F238E27FC236}">
                <a16:creationId xmlns:a16="http://schemas.microsoft.com/office/drawing/2014/main" id="{63660F1A-FA68-AEE3-A409-7690FA5266E6}"/>
              </a:ext>
            </a:extLst>
          </p:cNvPr>
          <p:cNvSpPr>
            <a:spLocks noGrp="1" noChangeArrowheads="1"/>
          </p:cNvSpPr>
          <p:nvPr>
            <p:ph type="ctrTitle"/>
          </p:nvPr>
        </p:nvSpPr>
        <p:spPr>
          <a:xfrm>
            <a:off x="0" y="1828800"/>
            <a:ext cx="9144000" cy="1047750"/>
          </a:xfrm>
          <a:noFill/>
        </p:spPr>
        <p:txBody>
          <a:bodyPr/>
          <a:lstStyle/>
          <a:p>
            <a:r>
              <a:rPr lang="zh-CN" altLang="en-US" sz="6000" b="1" dirty="0">
                <a:ea typeface="宋体" panose="02010600030101010101" pitchFamily="2" charset="-122"/>
              </a:rPr>
              <a:t>第</a:t>
            </a:r>
            <a:r>
              <a:rPr lang="en-US" altLang="zh-CN" sz="6000" b="1" dirty="0">
                <a:ea typeface="宋体" panose="02010600030101010101" pitchFamily="2" charset="-122"/>
              </a:rPr>
              <a:t>12</a:t>
            </a:r>
            <a:r>
              <a:rPr lang="zh-CN" altLang="en-US" sz="6000" b="1" dirty="0">
                <a:ea typeface="宋体" panose="02010600030101010101" pitchFamily="2" charset="-122"/>
              </a:rPr>
              <a:t>章</a:t>
            </a:r>
          </a:p>
        </p:txBody>
      </p:sp>
      <p:sp>
        <p:nvSpPr>
          <p:cNvPr id="26635" name="Line 11">
            <a:extLst>
              <a:ext uri="{FF2B5EF4-FFF2-40B4-BE49-F238E27FC236}">
                <a16:creationId xmlns:a16="http://schemas.microsoft.com/office/drawing/2014/main" id="{1ACDFB1C-4236-4630-F82C-6DA52FF22227}"/>
              </a:ext>
            </a:extLst>
          </p:cNvPr>
          <p:cNvSpPr>
            <a:spLocks noChangeShapeType="1"/>
          </p:cNvSpPr>
          <p:nvPr/>
        </p:nvSpPr>
        <p:spPr bwMode="auto">
          <a:xfrm>
            <a:off x="0" y="4648200"/>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me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5B2D4A9-8AA5-5C6F-EC18-249E0913288A}"/>
              </a:ext>
            </a:extLst>
          </p:cNvPr>
          <p:cNvSpPr>
            <a:spLocks noGrp="1" noChangeArrowheads="1"/>
          </p:cNvSpPr>
          <p:nvPr>
            <p:ph type="title"/>
          </p:nvPr>
        </p:nvSpPr>
        <p:spPr>
          <a:xfrm>
            <a:off x="0" y="-19050"/>
            <a:ext cx="9144000" cy="914400"/>
          </a:xfrm>
        </p:spPr>
        <p:txBody>
          <a:bodyPr/>
          <a:lstStyle/>
          <a:p>
            <a:r>
              <a:rPr lang="en-US" altLang="zh-CN" b="1">
                <a:ea typeface="宋体" panose="02010600030101010101" pitchFamily="2" charset="-122"/>
              </a:rPr>
              <a:t>12.1 </a:t>
            </a:r>
            <a:r>
              <a:rPr lang="zh-CN" altLang="en-US" b="1">
                <a:ea typeface="宋体" panose="02010600030101010101" pitchFamily="2" charset="-122"/>
              </a:rPr>
              <a:t>动态经济模型：自回归和分布滞后模型</a:t>
            </a:r>
            <a:endParaRPr lang="en-US" altLang="zh-CN" b="1">
              <a:ea typeface="宋体" panose="02010600030101010101" pitchFamily="2" charset="-122"/>
            </a:endParaRPr>
          </a:p>
        </p:txBody>
      </p:sp>
      <p:pic>
        <p:nvPicPr>
          <p:cNvPr id="28684" name="Picture 12">
            <a:extLst>
              <a:ext uri="{FF2B5EF4-FFF2-40B4-BE49-F238E27FC236}">
                <a16:creationId xmlns:a16="http://schemas.microsoft.com/office/drawing/2014/main" id="{CDC969B4-F89A-1303-B456-CE81B7889402}"/>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676400" y="2133600"/>
            <a:ext cx="5721350" cy="568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8685" name="Picture 13">
            <a:extLst>
              <a:ext uri="{FF2B5EF4-FFF2-40B4-BE49-F238E27FC236}">
                <a16:creationId xmlns:a16="http://schemas.microsoft.com/office/drawing/2014/main" id="{3A8709DA-4F6E-67D2-8501-CD5389DBBE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632200"/>
            <a:ext cx="57150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6" name="Rectangle 14">
            <a:extLst>
              <a:ext uri="{FF2B5EF4-FFF2-40B4-BE49-F238E27FC236}">
                <a16:creationId xmlns:a16="http://schemas.microsoft.com/office/drawing/2014/main" id="{39A08FBB-9A1E-A8A7-C921-F5535443F30D}"/>
              </a:ext>
            </a:extLst>
          </p:cNvPr>
          <p:cNvSpPr>
            <a:spLocks noChangeArrowheads="1"/>
          </p:cNvSpPr>
          <p:nvPr/>
        </p:nvSpPr>
        <p:spPr bwMode="auto">
          <a:xfrm>
            <a:off x="457200" y="1371600"/>
            <a:ext cx="4308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ea typeface="宋体" panose="02010600030101010101" pitchFamily="2" charset="-122"/>
              </a:rPr>
              <a:t>动态模型</a:t>
            </a:r>
            <a:r>
              <a:rPr lang="zh-CN" altLang="en-US">
                <a:ea typeface="宋体" panose="02010600030101010101" pitchFamily="2" charset="-122"/>
              </a:rPr>
              <a:t>（</a:t>
            </a:r>
            <a:r>
              <a:rPr lang="en-US" altLang="zh-CN">
                <a:ea typeface="宋体" panose="02010600030101010101" pitchFamily="2" charset="-122"/>
              </a:rPr>
              <a:t>dynamic models</a:t>
            </a:r>
            <a:r>
              <a:rPr lang="zh-CN" altLang="en-US">
                <a:ea typeface="宋体" panose="02010600030101010101" pitchFamily="2" charset="-122"/>
              </a:rPr>
              <a:t>） </a:t>
            </a:r>
          </a:p>
        </p:txBody>
      </p:sp>
      <p:pic>
        <p:nvPicPr>
          <p:cNvPr id="28687" name="Picture 15">
            <a:extLst>
              <a:ext uri="{FF2B5EF4-FFF2-40B4-BE49-F238E27FC236}">
                <a16:creationId xmlns:a16="http://schemas.microsoft.com/office/drawing/2014/main" id="{B3F0BC21-14E0-477A-8DA6-9CC51DB9FD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419600"/>
            <a:ext cx="3048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8" name="Rectangle 16">
            <a:extLst>
              <a:ext uri="{FF2B5EF4-FFF2-40B4-BE49-F238E27FC236}">
                <a16:creationId xmlns:a16="http://schemas.microsoft.com/office/drawing/2014/main" id="{D42F4660-95A1-E905-EB6A-CA4DA0D7B69D}"/>
              </a:ext>
            </a:extLst>
          </p:cNvPr>
          <p:cNvSpPr>
            <a:spLocks noChangeArrowheads="1"/>
          </p:cNvSpPr>
          <p:nvPr/>
        </p:nvSpPr>
        <p:spPr bwMode="auto">
          <a:xfrm>
            <a:off x="334963" y="2895600"/>
            <a:ext cx="5684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ea typeface="宋体" panose="02010600030101010101" pitchFamily="2" charset="-122"/>
              </a:rPr>
              <a:t>分布滞后模型</a:t>
            </a:r>
            <a:r>
              <a:rPr lang="zh-CN" altLang="en-US">
                <a:ea typeface="宋体" panose="02010600030101010101" pitchFamily="2" charset="-122"/>
              </a:rPr>
              <a:t>（</a:t>
            </a:r>
            <a:r>
              <a:rPr lang="en-US" altLang="zh-CN">
                <a:ea typeface="宋体" panose="02010600030101010101" pitchFamily="2" charset="-122"/>
              </a:rPr>
              <a:t>distributed lag models</a:t>
            </a:r>
            <a:r>
              <a:rPr lang="zh-CN" altLang="en-US">
                <a:ea typeface="宋体" panose="02010600030101010101" pitchFamily="2" charset="-122"/>
              </a:rPr>
              <a:t>） </a:t>
            </a:r>
          </a:p>
        </p:txBody>
      </p:sp>
    </p:spTree>
  </p:cSld>
  <p:clrMapOvr>
    <a:masterClrMapping/>
  </p:clrMapOvr>
  <p:transition spd="me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C9F3A77-6D5C-A424-7B6A-EAE8C3F907B6}"/>
              </a:ext>
            </a:extLst>
          </p:cNvPr>
          <p:cNvSpPr>
            <a:spLocks noGrp="1" noChangeArrowheads="1"/>
          </p:cNvSpPr>
          <p:nvPr>
            <p:ph type="title"/>
          </p:nvPr>
        </p:nvSpPr>
        <p:spPr/>
        <p:txBody>
          <a:bodyPr/>
          <a:lstStyle/>
          <a:p>
            <a:r>
              <a:rPr lang="en-US" altLang="zh-CN" sz="3200" b="1">
                <a:ea typeface="宋体" panose="02010600030101010101" pitchFamily="2" charset="-122"/>
              </a:rPr>
              <a:t>12.1 </a:t>
            </a:r>
            <a:r>
              <a:rPr lang="zh-CN" altLang="en-US" sz="3200" b="1">
                <a:ea typeface="宋体" panose="02010600030101010101" pitchFamily="2" charset="-122"/>
              </a:rPr>
              <a:t>动态经济模型：自回归和分布滞后模型</a:t>
            </a:r>
          </a:p>
        </p:txBody>
      </p:sp>
      <p:pic>
        <p:nvPicPr>
          <p:cNvPr id="61444" name="Picture 4">
            <a:extLst>
              <a:ext uri="{FF2B5EF4-FFF2-40B4-BE49-F238E27FC236}">
                <a16:creationId xmlns:a16="http://schemas.microsoft.com/office/drawing/2014/main" id="{778BA4BB-D49A-7D16-3BD0-3D7063878D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3" y="990600"/>
            <a:ext cx="8205787" cy="5226050"/>
          </a:xfrm>
          <a:prstGeom prst="rect">
            <a:avLst/>
          </a:prstGeom>
          <a:noFill/>
          <a:extLst>
            <a:ext uri="{909E8E84-426E-40DD-AFC4-6F175D3DCCD1}">
              <a14:hiddenFill xmlns:a14="http://schemas.microsoft.com/office/drawing/2010/main">
                <a:solidFill>
                  <a:srgbClr val="FFFFFF"/>
                </a:solidFill>
              </a14:hiddenFill>
            </a:ext>
          </a:extLst>
        </p:spPr>
      </p:pic>
      <p:sp>
        <p:nvSpPr>
          <p:cNvPr id="61445" name="Rectangle 5">
            <a:extLst>
              <a:ext uri="{FF2B5EF4-FFF2-40B4-BE49-F238E27FC236}">
                <a16:creationId xmlns:a16="http://schemas.microsoft.com/office/drawing/2014/main" id="{98D82C7C-8B5E-ADB5-6D7E-09E7A0CD6517}"/>
              </a:ext>
            </a:extLst>
          </p:cNvPr>
          <p:cNvSpPr>
            <a:spLocks noChangeArrowheads="1"/>
          </p:cNvSpPr>
          <p:nvPr/>
        </p:nvSpPr>
        <p:spPr bwMode="auto">
          <a:xfrm>
            <a:off x="2667000" y="6172200"/>
            <a:ext cx="3721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b="1">
                <a:ea typeface="宋体" panose="02010600030101010101" pitchFamily="2" charset="-122"/>
              </a:rPr>
              <a:t>图</a:t>
            </a:r>
            <a:r>
              <a:rPr lang="en-US" altLang="zh-CN" b="1">
                <a:ea typeface="宋体" panose="02010600030101010101" pitchFamily="2" charset="-122"/>
              </a:rPr>
              <a:t>12-1  </a:t>
            </a:r>
            <a:r>
              <a:rPr lang="zh-CN" altLang="en-US" b="1">
                <a:ea typeface="宋体" panose="02010600030101010101" pitchFamily="2" charset="-122"/>
              </a:rPr>
              <a:t>分布滞后模型一例</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AFD06443-3CBA-12A0-BF94-434147947F5B}"/>
              </a:ext>
            </a:extLst>
          </p:cNvPr>
          <p:cNvSpPr>
            <a:spLocks noGrp="1" noChangeArrowheads="1"/>
          </p:cNvSpPr>
          <p:nvPr>
            <p:ph type="title"/>
          </p:nvPr>
        </p:nvSpPr>
        <p:spPr>
          <a:xfrm>
            <a:off x="0" y="0"/>
            <a:ext cx="8915400" cy="914400"/>
          </a:xfrm>
        </p:spPr>
        <p:txBody>
          <a:bodyPr/>
          <a:lstStyle/>
          <a:p>
            <a:r>
              <a:rPr lang="en-US" altLang="zh-CN" sz="3200" b="1">
                <a:ea typeface="宋体" panose="02010600030101010101" pitchFamily="2" charset="-122"/>
              </a:rPr>
              <a:t>12.1 </a:t>
            </a:r>
            <a:r>
              <a:rPr lang="zh-CN" altLang="en-US" sz="3200" b="1">
                <a:ea typeface="宋体" panose="02010600030101010101" pitchFamily="2" charset="-122"/>
              </a:rPr>
              <a:t>动态经济模型：自回归和分布滞后模型</a:t>
            </a:r>
          </a:p>
        </p:txBody>
      </p:sp>
      <p:sp>
        <p:nvSpPr>
          <p:cNvPr id="40978" name="Rectangle 18">
            <a:extLst>
              <a:ext uri="{FF2B5EF4-FFF2-40B4-BE49-F238E27FC236}">
                <a16:creationId xmlns:a16="http://schemas.microsoft.com/office/drawing/2014/main" id="{5E9F85FE-BDDF-01D2-D61E-0A2A21EB8D14}"/>
              </a:ext>
            </a:extLst>
          </p:cNvPr>
          <p:cNvSpPr>
            <a:spLocks noGrp="1" noChangeArrowheads="1"/>
          </p:cNvSpPr>
          <p:nvPr>
            <p:ph type="body" idx="1"/>
          </p:nvPr>
        </p:nvSpPr>
        <p:spPr>
          <a:xfrm>
            <a:off x="457200" y="1447800"/>
            <a:ext cx="8382000" cy="4114800"/>
          </a:xfrm>
        </p:spPr>
        <p:txBody>
          <a:bodyPr/>
          <a:lstStyle/>
          <a:p>
            <a:pPr>
              <a:buFont typeface="Wingdings" pitchFamily="2" charset="2"/>
              <a:buNone/>
            </a:pPr>
            <a:r>
              <a:rPr lang="zh-CN" altLang="en-US" b="1">
                <a:solidFill>
                  <a:schemeClr val="tx1"/>
                </a:solidFill>
                <a:ea typeface="宋体" panose="02010600030101010101" pitchFamily="2" charset="-122"/>
              </a:rPr>
              <a:t>滞后的原因</a:t>
            </a:r>
            <a:endParaRPr lang="zh-CN" altLang="en-US">
              <a:ea typeface="宋体" panose="02010600030101010101" pitchFamily="2" charset="-122"/>
            </a:endParaRPr>
          </a:p>
          <a:p>
            <a:r>
              <a:rPr lang="zh-CN" altLang="en-US" b="1">
                <a:ea typeface="宋体" panose="02010600030101010101" pitchFamily="2" charset="-122"/>
              </a:rPr>
              <a:t>心理上的原因。</a:t>
            </a:r>
          </a:p>
          <a:p>
            <a:r>
              <a:rPr lang="zh-CN" altLang="en-US" b="1">
                <a:ea typeface="宋体" panose="02010600030101010101" pitchFamily="2" charset="-122"/>
              </a:rPr>
              <a:t>技术上的原因。</a:t>
            </a:r>
            <a:r>
              <a:rPr lang="zh-CN" altLang="en-US">
                <a:ea typeface="宋体" panose="02010600030101010101" pitchFamily="2" charset="-122"/>
              </a:rPr>
              <a:t> </a:t>
            </a:r>
          </a:p>
          <a:p>
            <a:r>
              <a:rPr lang="zh-CN" altLang="en-US" b="1">
                <a:ea typeface="宋体" panose="02010600030101010101" pitchFamily="2" charset="-122"/>
              </a:rPr>
              <a:t>制度上的原因。</a:t>
            </a:r>
            <a:r>
              <a:rPr lang="zh-CN" altLang="en-US">
                <a:ea typeface="宋体" panose="02010600030101010101" pitchFamily="2" charset="-122"/>
              </a:rPr>
              <a:t>  </a:t>
            </a:r>
          </a:p>
        </p:txBody>
      </p:sp>
      <p:pic>
        <p:nvPicPr>
          <p:cNvPr id="40979" name="Picture 19">
            <a:extLst>
              <a:ext uri="{FF2B5EF4-FFF2-40B4-BE49-F238E27FC236}">
                <a16:creationId xmlns:a16="http://schemas.microsoft.com/office/drawing/2014/main" id="{6B15D7CC-7C3E-0CF7-6324-E3E7334B4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973513"/>
            <a:ext cx="7239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0" name="Picture 20">
            <a:extLst>
              <a:ext uri="{FF2B5EF4-FFF2-40B4-BE49-F238E27FC236}">
                <a16:creationId xmlns:a16="http://schemas.microsoft.com/office/drawing/2014/main" id="{4F531D20-5B6E-D21D-BCF2-9BCF1B7AE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724400"/>
            <a:ext cx="32766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EAAA73F4-47F6-A740-FB8C-6E03D6377458}"/>
              </a:ext>
            </a:extLst>
          </p:cNvPr>
          <p:cNvSpPr>
            <a:spLocks noGrp="1" noChangeArrowheads="1"/>
          </p:cNvSpPr>
          <p:nvPr>
            <p:ph type="title"/>
          </p:nvPr>
        </p:nvSpPr>
        <p:spPr/>
        <p:txBody>
          <a:bodyPr/>
          <a:lstStyle/>
          <a:p>
            <a:r>
              <a:rPr lang="en-US" altLang="zh-CN" sz="3200" b="1">
                <a:ea typeface="宋体" panose="02010600030101010101" pitchFamily="2" charset="-122"/>
              </a:rPr>
              <a:t>12.1 </a:t>
            </a:r>
            <a:r>
              <a:rPr lang="zh-CN" altLang="en-US" sz="3200" b="1">
                <a:ea typeface="宋体" panose="02010600030101010101" pitchFamily="2" charset="-122"/>
              </a:rPr>
              <a:t>动态经济模型：自回归和分布滞后模型</a:t>
            </a:r>
          </a:p>
        </p:txBody>
      </p:sp>
      <p:sp>
        <p:nvSpPr>
          <p:cNvPr id="62467" name="Rectangle 3">
            <a:extLst>
              <a:ext uri="{FF2B5EF4-FFF2-40B4-BE49-F238E27FC236}">
                <a16:creationId xmlns:a16="http://schemas.microsoft.com/office/drawing/2014/main" id="{3217BAED-5C58-1A9A-1B0A-3C93F6B2EA1D}"/>
              </a:ext>
            </a:extLst>
          </p:cNvPr>
          <p:cNvSpPr>
            <a:spLocks noGrp="1" noChangeArrowheads="1"/>
          </p:cNvSpPr>
          <p:nvPr>
            <p:ph type="body" idx="1"/>
          </p:nvPr>
        </p:nvSpPr>
        <p:spPr/>
        <p:txBody>
          <a:bodyPr/>
          <a:lstStyle/>
          <a:p>
            <a:pPr algn="just">
              <a:lnSpc>
                <a:spcPct val="90000"/>
              </a:lnSpc>
              <a:buFont typeface="Wingdings" pitchFamily="2" charset="2"/>
              <a:buNone/>
            </a:pPr>
            <a:r>
              <a:rPr lang="zh-CN" altLang="en-US" sz="3600" b="1">
                <a:ea typeface="宋体" panose="02010600030101010101" pitchFamily="2" charset="-122"/>
              </a:rPr>
              <a:t>分布滞后模型的估计</a:t>
            </a:r>
          </a:p>
          <a:p>
            <a:pPr algn="just">
              <a:lnSpc>
                <a:spcPct val="90000"/>
              </a:lnSpc>
            </a:pPr>
            <a:r>
              <a:rPr lang="zh-CN" altLang="en-US">
                <a:ea typeface="宋体" panose="02010600030101010101" pitchFamily="2" charset="-122"/>
              </a:rPr>
              <a:t>如何确定解释变量的滞后期？ </a:t>
            </a:r>
          </a:p>
          <a:p>
            <a:pPr algn="just">
              <a:lnSpc>
                <a:spcPct val="90000"/>
              </a:lnSpc>
            </a:pPr>
            <a:r>
              <a:rPr lang="zh-CN" altLang="en-US">
                <a:ea typeface="宋体" panose="02010600030101010101" pitchFamily="2" charset="-122"/>
              </a:rPr>
              <a:t>如果引入了太多的滞后值，则自由度可能成为一个严重问题。 </a:t>
            </a:r>
          </a:p>
          <a:p>
            <a:pPr algn="just">
              <a:lnSpc>
                <a:spcPct val="90000"/>
              </a:lnSpc>
            </a:pPr>
            <a:r>
              <a:rPr lang="zh-CN" altLang="en-US">
                <a:ea typeface="宋体" panose="02010600030101010101" pitchFamily="2" charset="-122"/>
              </a:rPr>
              <a:t>即便是在大样本情形下，虽然无需过多考虑自由度，但是可能会遇到多重共线性问题，因为大多数经济变量的连续值很可能是相关的，有时相关程度还很高。 </a:t>
            </a:r>
            <a:endParaRPr lang="zh-CN" altLang="en-US" b="1">
              <a:ea typeface="宋体" panose="02010600030101010101" pitchFamily="2" charset="-122"/>
            </a:endParaRPr>
          </a:p>
          <a:p>
            <a:pPr>
              <a:lnSpc>
                <a:spcPct val="90000"/>
              </a:lnSpc>
            </a:pPr>
            <a:endParaRPr lang="zh-CN" altLang="en-US">
              <a:ea typeface="宋体" panose="02010600030101010101" pitchFamily="2" charset="-122"/>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1D3ED0AB-34E9-427A-653A-38B53F7561D7}"/>
              </a:ext>
            </a:extLst>
          </p:cNvPr>
          <p:cNvSpPr>
            <a:spLocks noGrp="1" noChangeArrowheads="1"/>
          </p:cNvSpPr>
          <p:nvPr>
            <p:ph type="title"/>
          </p:nvPr>
        </p:nvSpPr>
        <p:spPr/>
        <p:txBody>
          <a:bodyPr/>
          <a:lstStyle/>
          <a:p>
            <a:r>
              <a:rPr lang="en-US" altLang="zh-CN" sz="3200" b="1">
                <a:ea typeface="宋体" panose="02010600030101010101" pitchFamily="2" charset="-122"/>
              </a:rPr>
              <a:t>12.1 </a:t>
            </a:r>
            <a:r>
              <a:rPr lang="zh-CN" altLang="en-US" sz="3200" b="1">
                <a:ea typeface="宋体" panose="02010600030101010101" pitchFamily="2" charset="-122"/>
              </a:rPr>
              <a:t>动态经济模型：自回归和分布滞后模型</a:t>
            </a:r>
          </a:p>
        </p:txBody>
      </p:sp>
      <p:sp>
        <p:nvSpPr>
          <p:cNvPr id="63491" name="Rectangle 3">
            <a:extLst>
              <a:ext uri="{FF2B5EF4-FFF2-40B4-BE49-F238E27FC236}">
                <a16:creationId xmlns:a16="http://schemas.microsoft.com/office/drawing/2014/main" id="{B2FEC961-69E1-DABA-DCD4-EDDC030E825E}"/>
              </a:ext>
            </a:extLst>
          </p:cNvPr>
          <p:cNvSpPr>
            <a:spLocks noGrp="1" noChangeArrowheads="1"/>
          </p:cNvSpPr>
          <p:nvPr>
            <p:ph type="body" idx="1"/>
          </p:nvPr>
        </p:nvSpPr>
        <p:spPr/>
        <p:txBody>
          <a:bodyPr/>
          <a:lstStyle/>
          <a:p>
            <a:r>
              <a:rPr lang="zh-CN" altLang="en-US" b="1">
                <a:ea typeface="宋体" panose="02010600030101010101" pitchFamily="2" charset="-122"/>
              </a:rPr>
              <a:t>例</a:t>
            </a:r>
            <a:r>
              <a:rPr lang="en-US" altLang="zh-CN" b="1">
                <a:ea typeface="宋体" panose="02010600030101010101" pitchFamily="2" charset="-122"/>
              </a:rPr>
              <a:t>12.1  </a:t>
            </a:r>
            <a:r>
              <a:rPr lang="zh-CN" altLang="en-US" b="1">
                <a:ea typeface="宋体" panose="02010600030101010101" pitchFamily="2" charset="-122"/>
              </a:rPr>
              <a:t>圣</a:t>
            </a:r>
            <a:r>
              <a:rPr lang="en-US" altLang="zh-CN" b="1">
                <a:ea typeface="宋体" panose="02010600030101010101" pitchFamily="2" charset="-122"/>
              </a:rPr>
              <a:t>·</a:t>
            </a:r>
            <a:r>
              <a:rPr lang="zh-CN" altLang="en-US" b="1">
                <a:ea typeface="宋体" panose="02010600030101010101" pitchFamily="2" charset="-122"/>
              </a:rPr>
              <a:t>路易斯（</a:t>
            </a:r>
            <a:r>
              <a:rPr lang="en-US" altLang="zh-CN" b="1">
                <a:ea typeface="宋体" panose="02010600030101010101" pitchFamily="2" charset="-122"/>
              </a:rPr>
              <a:t>St.Louis</a:t>
            </a:r>
            <a:r>
              <a:rPr lang="zh-CN" altLang="en-US" b="1">
                <a:ea typeface="宋体" panose="02010600030101010101" pitchFamily="2" charset="-122"/>
              </a:rPr>
              <a:t>）模型</a:t>
            </a:r>
          </a:p>
          <a:p>
            <a:endParaRPr lang="zh-CN" altLang="en-US" b="1">
              <a:ea typeface="宋体" panose="02010600030101010101" pitchFamily="2" charset="-122"/>
            </a:endParaRPr>
          </a:p>
        </p:txBody>
      </p:sp>
      <p:pic>
        <p:nvPicPr>
          <p:cNvPr id="63492" name="Picture 4">
            <a:extLst>
              <a:ext uri="{FF2B5EF4-FFF2-40B4-BE49-F238E27FC236}">
                <a16:creationId xmlns:a16="http://schemas.microsoft.com/office/drawing/2014/main" id="{54E536ED-0BF0-A59B-5295-EFCCA1E85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17725"/>
            <a:ext cx="8153400" cy="3749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055B77E-BD32-4C11-1C57-EE5081F6FC03}"/>
              </a:ext>
            </a:extLst>
          </p:cNvPr>
          <p:cNvSpPr>
            <a:spLocks noGrp="1" noChangeArrowheads="1"/>
          </p:cNvSpPr>
          <p:nvPr>
            <p:ph type="title"/>
          </p:nvPr>
        </p:nvSpPr>
        <p:spPr/>
        <p:txBody>
          <a:bodyPr/>
          <a:lstStyle/>
          <a:p>
            <a:r>
              <a:rPr lang="en-US" altLang="zh-CN" sz="3200" b="1">
                <a:ea typeface="宋体" panose="02010600030101010101" pitchFamily="2" charset="-122"/>
              </a:rPr>
              <a:t>12.1 </a:t>
            </a:r>
            <a:r>
              <a:rPr lang="zh-CN" altLang="en-US" sz="3200" b="1">
                <a:ea typeface="宋体" panose="02010600030101010101" pitchFamily="2" charset="-122"/>
              </a:rPr>
              <a:t>动态经济模型：自回归和分布滞后模型</a:t>
            </a:r>
          </a:p>
        </p:txBody>
      </p:sp>
      <p:sp>
        <p:nvSpPr>
          <p:cNvPr id="64515" name="Rectangle 3">
            <a:extLst>
              <a:ext uri="{FF2B5EF4-FFF2-40B4-BE49-F238E27FC236}">
                <a16:creationId xmlns:a16="http://schemas.microsoft.com/office/drawing/2014/main" id="{B824AE69-186A-0C0C-C9FC-CE5C4B4E7AC6}"/>
              </a:ext>
            </a:extLst>
          </p:cNvPr>
          <p:cNvSpPr>
            <a:spLocks noGrp="1" noChangeArrowheads="1"/>
          </p:cNvSpPr>
          <p:nvPr>
            <p:ph type="body" idx="1"/>
          </p:nvPr>
        </p:nvSpPr>
        <p:spPr/>
        <p:txBody>
          <a:bodyPr/>
          <a:lstStyle/>
          <a:p>
            <a:r>
              <a:rPr lang="zh-CN" altLang="en-US" b="1">
                <a:ea typeface="宋体" panose="02010600030101010101" pitchFamily="2" charset="-122"/>
              </a:rPr>
              <a:t>夸克模型，适应性预期模型，部分或存量调整模型（</a:t>
            </a:r>
            <a:r>
              <a:rPr lang="en-US" altLang="zh-CN" b="1">
                <a:ea typeface="宋体" panose="02010600030101010101" pitchFamily="2" charset="-122"/>
              </a:rPr>
              <a:t>Koyck</a:t>
            </a:r>
            <a:r>
              <a:rPr lang="zh-CN" altLang="en-US" b="1">
                <a:ea typeface="宋体" panose="02010600030101010101" pitchFamily="2" charset="-122"/>
              </a:rPr>
              <a:t>，</a:t>
            </a:r>
            <a:r>
              <a:rPr lang="en-US" altLang="zh-CN" b="1">
                <a:ea typeface="宋体" panose="02010600030101010101" pitchFamily="2" charset="-122"/>
              </a:rPr>
              <a:t>the adaptive expectations the partial or stock adjustment models</a:t>
            </a:r>
            <a:r>
              <a:rPr lang="zh-CN" altLang="en-US" b="1">
                <a:ea typeface="宋体" panose="02010600030101010101" pitchFamily="2" charset="-122"/>
              </a:rPr>
              <a:t>）：一种既能减少分布滞后模型中滞后项个数又能解决多重共线性问题的方法。 </a:t>
            </a:r>
          </a:p>
          <a:p>
            <a:endParaRPr lang="zh-CN" altLang="en-US" sz="2400" b="1">
              <a:ea typeface="宋体" panose="02010600030101010101" pitchFamily="2" charset="-122"/>
            </a:endParaRPr>
          </a:p>
          <a:p>
            <a:pPr>
              <a:buFont typeface="Wingdings" pitchFamily="2" charset="2"/>
              <a:buNone/>
            </a:pPr>
            <a:r>
              <a:rPr lang="zh-CN" altLang="en-US" sz="2400" b="1">
                <a:ea typeface="宋体" panose="02010600030101010101" pitchFamily="2" charset="-122"/>
              </a:rPr>
              <a:t>例</a:t>
            </a:r>
            <a:r>
              <a:rPr lang="en-US" altLang="zh-CN" sz="2400" b="1">
                <a:ea typeface="宋体" panose="02010600030101010101" pitchFamily="2" charset="-122"/>
              </a:rPr>
              <a:t>12.2 </a:t>
            </a:r>
            <a:r>
              <a:rPr lang="zh-CN" altLang="en-US" sz="2400" b="1">
                <a:ea typeface="宋体" panose="02010600030101010101" pitchFamily="2" charset="-122"/>
              </a:rPr>
              <a:t>基础货币增长率对名义</a:t>
            </a:r>
            <a:r>
              <a:rPr lang="en-US" altLang="zh-CN" sz="2400" b="1">
                <a:ea typeface="宋体" panose="02010600030101010101" pitchFamily="2" charset="-122"/>
              </a:rPr>
              <a:t>GNP</a:t>
            </a:r>
            <a:r>
              <a:rPr lang="zh-CN" altLang="en-US" sz="2400" b="1">
                <a:ea typeface="宋体" panose="02010600030101010101" pitchFamily="2" charset="-122"/>
              </a:rPr>
              <a:t>增长率的影响，美国，</a:t>
            </a:r>
            <a:r>
              <a:rPr lang="en-US" altLang="zh-CN" sz="2400" b="1">
                <a:ea typeface="宋体" panose="02010600030101010101" pitchFamily="2" charset="-122"/>
              </a:rPr>
              <a:t>1960</a:t>
            </a:r>
            <a:r>
              <a:rPr lang="zh-CN" altLang="en-US" sz="2400" b="1">
                <a:ea typeface="宋体" panose="02010600030101010101" pitchFamily="2" charset="-122"/>
              </a:rPr>
              <a:t>～</a:t>
            </a:r>
            <a:r>
              <a:rPr lang="en-US" altLang="zh-CN" sz="2400" b="1">
                <a:ea typeface="宋体" panose="02010600030101010101" pitchFamily="2" charset="-122"/>
              </a:rPr>
              <a:t>1988</a:t>
            </a:r>
            <a:r>
              <a:rPr lang="zh-CN" altLang="en-US" sz="2400" b="1">
                <a:ea typeface="宋体" panose="02010600030101010101" pitchFamily="2" charset="-122"/>
              </a:rPr>
              <a:t>年</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CF97009-910E-FB32-878C-0DC0EF68B619}"/>
              </a:ext>
            </a:extLst>
          </p:cNvPr>
          <p:cNvSpPr>
            <a:spLocks noGrp="1" noChangeArrowheads="1"/>
          </p:cNvSpPr>
          <p:nvPr>
            <p:ph type="title"/>
          </p:nvPr>
        </p:nvSpPr>
        <p:spPr/>
        <p:txBody>
          <a:bodyPr/>
          <a:lstStyle/>
          <a:p>
            <a:r>
              <a:rPr lang="en-US" altLang="zh-CN" b="1">
                <a:ea typeface="宋体" panose="02010600030101010101" pitchFamily="2" charset="-122"/>
              </a:rPr>
              <a:t>12.2 </a:t>
            </a:r>
            <a:r>
              <a:rPr lang="zh-CN" altLang="en-US" b="1">
                <a:ea typeface="宋体" panose="02010600030101010101" pitchFamily="2" charset="-122"/>
              </a:rPr>
              <a:t>伪回归现象：非平稳时间序列</a:t>
            </a:r>
          </a:p>
        </p:txBody>
      </p:sp>
      <p:pic>
        <p:nvPicPr>
          <p:cNvPr id="65540" name="Picture 4">
            <a:extLst>
              <a:ext uri="{FF2B5EF4-FFF2-40B4-BE49-F238E27FC236}">
                <a16:creationId xmlns:a16="http://schemas.microsoft.com/office/drawing/2014/main" id="{3668BBDB-87A8-045A-7D8F-C5E8ADDC5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6418263" cy="4219575"/>
          </a:xfrm>
          <a:prstGeom prst="rect">
            <a:avLst/>
          </a:prstGeom>
          <a:noFill/>
          <a:extLst>
            <a:ext uri="{909E8E84-426E-40DD-AFC4-6F175D3DCCD1}">
              <a14:hiddenFill xmlns:a14="http://schemas.microsoft.com/office/drawing/2010/main">
                <a:solidFill>
                  <a:srgbClr val="FFFFFF"/>
                </a:solidFill>
              </a14:hiddenFill>
            </a:ext>
          </a:extLst>
        </p:spPr>
      </p:pic>
      <p:sp>
        <p:nvSpPr>
          <p:cNvPr id="65541" name="Rectangle 5">
            <a:extLst>
              <a:ext uri="{FF2B5EF4-FFF2-40B4-BE49-F238E27FC236}">
                <a16:creationId xmlns:a16="http://schemas.microsoft.com/office/drawing/2014/main" id="{9D750367-1A1C-9760-F7D4-FFEC17B63123}"/>
              </a:ext>
            </a:extLst>
          </p:cNvPr>
          <p:cNvSpPr>
            <a:spLocks noChangeArrowheads="1"/>
          </p:cNvSpPr>
          <p:nvPr/>
        </p:nvSpPr>
        <p:spPr bwMode="auto">
          <a:xfrm>
            <a:off x="1905000" y="5715000"/>
            <a:ext cx="5692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971800" algn="l"/>
              </a:tabLst>
              <a:defRPr sz="2400">
                <a:solidFill>
                  <a:schemeClr val="tx1"/>
                </a:solidFill>
                <a:latin typeface="Times New Roman" panose="02020603050405020304" pitchFamily="18" charset="0"/>
              </a:defRPr>
            </a:lvl1pPr>
            <a:lvl2pPr>
              <a:tabLst>
                <a:tab pos="2971800" algn="l"/>
              </a:tabLst>
              <a:defRPr sz="2400">
                <a:solidFill>
                  <a:schemeClr val="tx1"/>
                </a:solidFill>
                <a:latin typeface="Times New Roman" panose="02020603050405020304" pitchFamily="18" charset="0"/>
              </a:defRPr>
            </a:lvl2pPr>
            <a:lvl3pPr>
              <a:tabLst>
                <a:tab pos="2971800" algn="l"/>
              </a:tabLst>
              <a:defRPr sz="2400">
                <a:solidFill>
                  <a:schemeClr val="tx1"/>
                </a:solidFill>
                <a:latin typeface="Times New Roman" panose="02020603050405020304" pitchFamily="18" charset="0"/>
              </a:defRPr>
            </a:lvl3pPr>
            <a:lvl4pPr>
              <a:tabLst>
                <a:tab pos="2971800" algn="l"/>
              </a:tabLst>
              <a:defRPr sz="2400">
                <a:solidFill>
                  <a:schemeClr val="tx1"/>
                </a:solidFill>
                <a:latin typeface="Times New Roman" panose="02020603050405020304" pitchFamily="18" charset="0"/>
              </a:defRPr>
            </a:lvl4pPr>
            <a:lvl5pPr>
              <a:tabLst>
                <a:tab pos="2971800" algn="l"/>
              </a:tabLst>
              <a:defRPr sz="2400">
                <a:solidFill>
                  <a:schemeClr val="tx1"/>
                </a:solidFill>
                <a:latin typeface="Times New Roman" panose="02020603050405020304" pitchFamily="18" charset="0"/>
              </a:defRPr>
            </a:lvl5pPr>
            <a:lvl6pPr fontAlgn="base">
              <a:spcBef>
                <a:spcPct val="0"/>
              </a:spcBef>
              <a:spcAft>
                <a:spcPct val="0"/>
              </a:spcAft>
              <a:tabLst>
                <a:tab pos="2971800" algn="l"/>
              </a:tabLst>
              <a:defRPr sz="2400">
                <a:solidFill>
                  <a:schemeClr val="tx1"/>
                </a:solidFill>
                <a:latin typeface="Times New Roman" panose="02020603050405020304" pitchFamily="18" charset="0"/>
              </a:defRPr>
            </a:lvl6pPr>
            <a:lvl7pPr fontAlgn="base">
              <a:spcBef>
                <a:spcPct val="0"/>
              </a:spcBef>
              <a:spcAft>
                <a:spcPct val="0"/>
              </a:spcAft>
              <a:tabLst>
                <a:tab pos="2971800" algn="l"/>
              </a:tabLst>
              <a:defRPr sz="2400">
                <a:solidFill>
                  <a:schemeClr val="tx1"/>
                </a:solidFill>
                <a:latin typeface="Times New Roman" panose="02020603050405020304" pitchFamily="18" charset="0"/>
              </a:defRPr>
            </a:lvl7pPr>
            <a:lvl8pPr fontAlgn="base">
              <a:spcBef>
                <a:spcPct val="0"/>
              </a:spcBef>
              <a:spcAft>
                <a:spcPct val="0"/>
              </a:spcAft>
              <a:tabLst>
                <a:tab pos="2971800" algn="l"/>
              </a:tabLst>
              <a:defRPr sz="2400">
                <a:solidFill>
                  <a:schemeClr val="tx1"/>
                </a:solidFill>
                <a:latin typeface="Times New Roman" panose="02020603050405020304" pitchFamily="18" charset="0"/>
              </a:defRPr>
            </a:lvl8pPr>
            <a:lvl9pPr fontAlgn="base">
              <a:spcBef>
                <a:spcPct val="0"/>
              </a:spcBef>
              <a:spcAft>
                <a:spcPct val="0"/>
              </a:spcAft>
              <a:tabLst>
                <a:tab pos="2971800" algn="l"/>
              </a:tabLst>
              <a:defRPr sz="2400">
                <a:solidFill>
                  <a:schemeClr val="tx1"/>
                </a:solidFill>
                <a:latin typeface="Times New Roman" panose="02020603050405020304" pitchFamily="18" charset="0"/>
              </a:defRPr>
            </a:lvl9pPr>
          </a:lstStyle>
          <a:p>
            <a:pPr algn="ctr"/>
            <a:r>
              <a:rPr lang="zh-CN" altLang="en-US">
                <a:latin typeface="Arial" panose="020B0604020202020204" pitchFamily="34" charset="0"/>
                <a:ea typeface="宋体" panose="02010600030101010101" pitchFamily="2" charset="-122"/>
              </a:rPr>
              <a:t>图</a:t>
            </a:r>
            <a:r>
              <a:rPr lang="en-US" altLang="zh-CN">
                <a:latin typeface="Arial" panose="020B0604020202020204" pitchFamily="34" charset="0"/>
                <a:ea typeface="宋体" panose="02010600030101010101" pitchFamily="2" charset="-122"/>
              </a:rPr>
              <a:t>12-2  1970-2008</a:t>
            </a:r>
            <a:r>
              <a:rPr lang="zh-CN" altLang="en-US">
                <a:latin typeface="Arial" panose="020B0604020202020204" pitchFamily="34" charset="0"/>
                <a:ea typeface="宋体" panose="02010600030101010101" pitchFamily="2" charset="-122"/>
              </a:rPr>
              <a:t>年美国季度</a:t>
            </a:r>
            <a:r>
              <a:rPr lang="en-US" altLang="zh-CN">
                <a:latin typeface="Arial" panose="020B0604020202020204" pitchFamily="34" charset="0"/>
                <a:ea typeface="宋体" panose="02010600030101010101" pitchFamily="2" charset="-122"/>
              </a:rPr>
              <a:t>PDI</a:t>
            </a:r>
            <a:r>
              <a:rPr lang="zh-CN" altLang="en-US">
                <a:latin typeface="Arial" panose="020B0604020202020204" pitchFamily="34" charset="0"/>
                <a:ea typeface="宋体" panose="02010600030101010101" pitchFamily="2" charset="-122"/>
              </a:rPr>
              <a:t>和</a:t>
            </a:r>
            <a:r>
              <a:rPr lang="en-US" altLang="zh-CN">
                <a:latin typeface="Arial" panose="020B0604020202020204" pitchFamily="34" charset="0"/>
                <a:ea typeface="宋体" panose="02010600030101010101" pitchFamily="2" charset="-122"/>
              </a:rPr>
              <a:t>PCE</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B38C2123-A8ED-5FD5-7198-4F5A7846ABC6}"/>
              </a:ext>
            </a:extLst>
          </p:cNvPr>
          <p:cNvSpPr>
            <a:spLocks noGrp="1" noChangeArrowheads="1"/>
          </p:cNvSpPr>
          <p:nvPr>
            <p:ph type="title"/>
          </p:nvPr>
        </p:nvSpPr>
        <p:spPr/>
        <p:txBody>
          <a:bodyPr/>
          <a:lstStyle/>
          <a:p>
            <a:r>
              <a:rPr lang="en-US" altLang="zh-CN" b="1">
                <a:ea typeface="宋体" panose="02010600030101010101" pitchFamily="2" charset="-122"/>
              </a:rPr>
              <a:t>12.3 </a:t>
            </a:r>
            <a:r>
              <a:rPr lang="zh-CN" altLang="en-US" b="1">
                <a:ea typeface="宋体" panose="02010600030101010101" pitchFamily="2" charset="-122"/>
              </a:rPr>
              <a:t>平稳性检验</a:t>
            </a:r>
          </a:p>
        </p:txBody>
      </p:sp>
      <p:sp>
        <p:nvSpPr>
          <p:cNvPr id="66563" name="Rectangle 3">
            <a:extLst>
              <a:ext uri="{FF2B5EF4-FFF2-40B4-BE49-F238E27FC236}">
                <a16:creationId xmlns:a16="http://schemas.microsoft.com/office/drawing/2014/main" id="{67A13DE1-F3BC-A1C0-1816-1FB83EC49B81}"/>
              </a:ext>
            </a:extLst>
          </p:cNvPr>
          <p:cNvSpPr>
            <a:spLocks noGrp="1" noChangeArrowheads="1"/>
          </p:cNvSpPr>
          <p:nvPr>
            <p:ph type="body" idx="1"/>
          </p:nvPr>
        </p:nvSpPr>
        <p:spPr/>
        <p:txBody>
          <a:bodyPr/>
          <a:lstStyle/>
          <a:p>
            <a:pPr>
              <a:buFont typeface="Wingdings" pitchFamily="2" charset="2"/>
              <a:buNone/>
            </a:pPr>
            <a:r>
              <a:rPr lang="zh-CN" altLang="en-US" sz="3600" b="1">
                <a:ea typeface="宋体" panose="02010600030101010101" pitchFamily="2" charset="-122"/>
              </a:rPr>
              <a:t>单位根检验</a:t>
            </a:r>
            <a:r>
              <a:rPr lang="zh-CN" altLang="en-US" sz="3600">
                <a:ea typeface="宋体" panose="02010600030101010101" pitchFamily="2" charset="-122"/>
              </a:rPr>
              <a:t>（</a:t>
            </a:r>
            <a:r>
              <a:rPr lang="en-US" altLang="zh-CN" sz="3600">
                <a:ea typeface="宋体" panose="02010600030101010101" pitchFamily="2" charset="-122"/>
              </a:rPr>
              <a:t>unit root test</a:t>
            </a:r>
            <a:r>
              <a:rPr lang="zh-CN" altLang="en-US" sz="3600">
                <a:ea typeface="宋体" panose="02010600030101010101" pitchFamily="2" charset="-122"/>
              </a:rPr>
              <a:t>）。</a:t>
            </a:r>
          </a:p>
          <a:p>
            <a:pPr>
              <a:buFont typeface="Wingdings" pitchFamily="2" charset="2"/>
              <a:buNone/>
            </a:pPr>
            <a:r>
              <a:rPr lang="en-US" altLang="zh-CN">
                <a:ea typeface="宋体" panose="02010600030101010101" pitchFamily="2" charset="-122"/>
              </a:rPr>
              <a:t>1</a:t>
            </a:r>
            <a:r>
              <a:rPr lang="zh-CN" altLang="en-US">
                <a:ea typeface="宋体" panose="02010600030101010101" pitchFamily="2" charset="-122"/>
              </a:rPr>
              <a:t>．估计如下回归方程：</a:t>
            </a:r>
          </a:p>
          <a:p>
            <a:pPr>
              <a:buFont typeface="Wingdings" pitchFamily="2" charset="2"/>
              <a:buNone/>
            </a:pPr>
            <a:endParaRPr lang="zh-CN" altLang="en-US">
              <a:ea typeface="宋体" panose="02010600030101010101" pitchFamily="2" charset="-122"/>
            </a:endParaRPr>
          </a:p>
          <a:p>
            <a:pPr>
              <a:buFont typeface="Wingdings" pitchFamily="2" charset="2"/>
              <a:buNone/>
            </a:pPr>
            <a:r>
              <a:rPr lang="en-US" altLang="zh-CN">
                <a:ea typeface="宋体" panose="02010600030101010101" pitchFamily="2" charset="-122"/>
              </a:rPr>
              <a:t>2</a:t>
            </a:r>
            <a:r>
              <a:rPr lang="zh-CN" altLang="en-US">
                <a:ea typeface="宋体" panose="02010600030101010101" pitchFamily="2" charset="-122"/>
              </a:rPr>
              <a:t>．零假设为    的系数    为零，等价于时间序列是非平稳的，称为单位根假设。 </a:t>
            </a:r>
          </a:p>
          <a:p>
            <a:pPr>
              <a:buFont typeface="Wingdings" pitchFamily="2" charset="2"/>
              <a:buNone/>
            </a:pPr>
            <a:r>
              <a:rPr lang="en-US" altLang="zh-CN">
                <a:ea typeface="宋体" panose="02010600030101010101" pitchFamily="2" charset="-122"/>
              </a:rPr>
              <a:t>3</a:t>
            </a:r>
            <a:r>
              <a:rPr lang="zh-CN" altLang="en-US">
                <a:ea typeface="宋体" panose="02010600030101010101" pitchFamily="2" charset="-122"/>
              </a:rPr>
              <a:t>．为了检验    的估计值    为零，通常会使用熟悉的  检验。  </a:t>
            </a:r>
          </a:p>
          <a:p>
            <a:endParaRPr lang="zh-CN" altLang="en-US">
              <a:ea typeface="宋体" panose="02010600030101010101" pitchFamily="2" charset="-122"/>
            </a:endParaRPr>
          </a:p>
        </p:txBody>
      </p:sp>
      <p:pic>
        <p:nvPicPr>
          <p:cNvPr id="66564" name="Picture 4">
            <a:extLst>
              <a:ext uri="{FF2B5EF4-FFF2-40B4-BE49-F238E27FC236}">
                <a16:creationId xmlns:a16="http://schemas.microsoft.com/office/drawing/2014/main" id="{361AC92E-DEFA-5049-7C54-4DCFF42B5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613025"/>
            <a:ext cx="38100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5" name="Picture 5">
            <a:extLst>
              <a:ext uri="{FF2B5EF4-FFF2-40B4-BE49-F238E27FC236}">
                <a16:creationId xmlns:a16="http://schemas.microsoft.com/office/drawing/2014/main" id="{0A92E440-32D0-7972-4872-6383D35DF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295650"/>
            <a:ext cx="4572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Picture 6">
            <a:extLst>
              <a:ext uri="{FF2B5EF4-FFF2-40B4-BE49-F238E27FC236}">
                <a16:creationId xmlns:a16="http://schemas.microsoft.com/office/drawing/2014/main" id="{78635C69-D882-6B1E-A816-026B93A72D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276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7" name="Picture 7">
            <a:extLst>
              <a:ext uri="{FF2B5EF4-FFF2-40B4-BE49-F238E27FC236}">
                <a16:creationId xmlns:a16="http://schemas.microsoft.com/office/drawing/2014/main" id="{F5101AD5-A56D-3912-F447-2CF2B0558A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343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8" name="Picture 8">
            <a:extLst>
              <a:ext uri="{FF2B5EF4-FFF2-40B4-BE49-F238E27FC236}">
                <a16:creationId xmlns:a16="http://schemas.microsoft.com/office/drawing/2014/main" id="{E2FF960E-D808-DCF9-C3C7-9EDA77A65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3450" y="434340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9" name="Picture 9">
            <a:extLst>
              <a:ext uri="{FF2B5EF4-FFF2-40B4-BE49-F238E27FC236}">
                <a16:creationId xmlns:a16="http://schemas.microsoft.com/office/drawing/2014/main" id="{632E85BB-853B-B83F-A29C-BD6D3A3171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876800"/>
            <a:ext cx="257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CDEC940E-26C6-F5F7-7781-316960AC8E31}"/>
              </a:ext>
            </a:extLst>
          </p:cNvPr>
          <p:cNvSpPr>
            <a:spLocks noGrp="1" noChangeArrowheads="1"/>
          </p:cNvSpPr>
          <p:nvPr>
            <p:ph type="title"/>
          </p:nvPr>
        </p:nvSpPr>
        <p:spPr/>
        <p:txBody>
          <a:bodyPr/>
          <a:lstStyle/>
          <a:p>
            <a:r>
              <a:rPr lang="en-US" altLang="zh-CN" b="1">
                <a:ea typeface="宋体" panose="02010600030101010101" pitchFamily="2" charset="-122"/>
              </a:rPr>
              <a:t>12.4  </a:t>
            </a:r>
            <a:r>
              <a:rPr lang="zh-CN" altLang="en-US" b="1">
                <a:ea typeface="宋体" panose="02010600030101010101" pitchFamily="2" charset="-122"/>
              </a:rPr>
              <a:t>协整时间序列</a:t>
            </a:r>
          </a:p>
        </p:txBody>
      </p:sp>
      <p:pic>
        <p:nvPicPr>
          <p:cNvPr id="67588" name="Picture 4">
            <a:extLst>
              <a:ext uri="{FF2B5EF4-FFF2-40B4-BE49-F238E27FC236}">
                <a16:creationId xmlns:a16="http://schemas.microsoft.com/office/drawing/2014/main" id="{76D401D4-20A6-2668-381D-808651E13F07}"/>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114550" y="2057400"/>
            <a:ext cx="3143250" cy="650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7589" name="Picture 5">
            <a:extLst>
              <a:ext uri="{FF2B5EF4-FFF2-40B4-BE49-F238E27FC236}">
                <a16:creationId xmlns:a16="http://schemas.microsoft.com/office/drawing/2014/main" id="{7C7651F6-3DCE-5C4B-5CAA-9DE8578582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124200"/>
            <a:ext cx="27432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6">
            <a:extLst>
              <a:ext uri="{FF2B5EF4-FFF2-40B4-BE49-F238E27FC236}">
                <a16:creationId xmlns:a16="http://schemas.microsoft.com/office/drawing/2014/main" id="{60EF69A1-3C4E-13D2-CF11-FCDEFCB666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3068638"/>
            <a:ext cx="198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9ACC8455-4BBF-E0D6-C9A1-3DEB3AA2FD3F}"/>
              </a:ext>
            </a:extLst>
          </p:cNvPr>
          <p:cNvSpPr>
            <a:spLocks noGrp="1" noChangeArrowheads="1"/>
          </p:cNvSpPr>
          <p:nvPr>
            <p:ph type="title"/>
          </p:nvPr>
        </p:nvSpPr>
        <p:spPr/>
        <p:txBody>
          <a:bodyPr/>
          <a:lstStyle/>
          <a:p>
            <a:r>
              <a:rPr lang="en-US" altLang="zh-CN" b="1">
                <a:ea typeface="宋体" panose="02010600030101010101" pitchFamily="2" charset="-122"/>
              </a:rPr>
              <a:t>2.6 “</a:t>
            </a:r>
            <a:r>
              <a:rPr lang="zh-CN" altLang="en-US" b="1">
                <a:ea typeface="宋体" panose="02010600030101010101" pitchFamily="2" charset="-122"/>
              </a:rPr>
              <a:t>线性”回归的特殊含义</a:t>
            </a:r>
          </a:p>
        </p:txBody>
      </p:sp>
      <p:pic>
        <p:nvPicPr>
          <p:cNvPr id="63493" name="Picture 5">
            <a:extLst>
              <a:ext uri="{FF2B5EF4-FFF2-40B4-BE49-F238E27FC236}">
                <a16:creationId xmlns:a16="http://schemas.microsoft.com/office/drawing/2014/main" id="{8D2A5B67-3DB8-B6C7-F216-B2E57B730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90600"/>
            <a:ext cx="8307388" cy="5419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1FB0913-DB29-2DF9-7EE6-0FB7D3D879D3}"/>
              </a:ext>
            </a:extLst>
          </p:cNvPr>
          <p:cNvSpPr>
            <a:spLocks noGrp="1" noChangeArrowheads="1"/>
          </p:cNvSpPr>
          <p:nvPr>
            <p:ph type="title"/>
          </p:nvPr>
        </p:nvSpPr>
        <p:spPr/>
        <p:txBody>
          <a:bodyPr/>
          <a:lstStyle/>
          <a:p>
            <a:r>
              <a:rPr lang="en-US" altLang="zh-CN" b="1">
                <a:ea typeface="宋体" panose="02010600030101010101" pitchFamily="2" charset="-122"/>
              </a:rPr>
              <a:t>12.5  </a:t>
            </a:r>
            <a:r>
              <a:rPr lang="zh-CN" altLang="en-US" b="1">
                <a:ea typeface="宋体" panose="02010600030101010101" pitchFamily="2" charset="-122"/>
              </a:rPr>
              <a:t>随机游走模型</a:t>
            </a:r>
          </a:p>
        </p:txBody>
      </p:sp>
      <p:sp>
        <p:nvSpPr>
          <p:cNvPr id="42015" name="Rectangle 31">
            <a:extLst>
              <a:ext uri="{FF2B5EF4-FFF2-40B4-BE49-F238E27FC236}">
                <a16:creationId xmlns:a16="http://schemas.microsoft.com/office/drawing/2014/main" id="{46E0A0A7-4F76-E307-6CB3-586C81578E31}"/>
              </a:ext>
            </a:extLst>
          </p:cNvPr>
          <p:cNvSpPr>
            <a:spLocks noChangeArrowheads="1"/>
          </p:cNvSpPr>
          <p:nvPr/>
        </p:nvSpPr>
        <p:spPr bwMode="auto">
          <a:xfrm>
            <a:off x="228600" y="1036638"/>
            <a:ext cx="87757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ea typeface="宋体" panose="02010600030101010101" pitchFamily="2" charset="-122"/>
              </a:rPr>
              <a:t>随机游走模型（</a:t>
            </a:r>
            <a:r>
              <a:rPr lang="en-US" altLang="zh-CN" b="1">
                <a:ea typeface="宋体" panose="02010600030101010101" pitchFamily="2" charset="-122"/>
              </a:rPr>
              <a:t>random walk model</a:t>
            </a:r>
            <a:r>
              <a:rPr lang="zh-CN" altLang="en-US" b="1">
                <a:ea typeface="宋体" panose="02010600030101010101" pitchFamily="2" charset="-122"/>
              </a:rPr>
              <a:t>）：</a:t>
            </a:r>
          </a:p>
          <a:p>
            <a:r>
              <a:rPr lang="zh-CN" altLang="en-US" b="1">
                <a:ea typeface="宋体" panose="02010600030101010101" pitchFamily="2" charset="-122"/>
              </a:rPr>
              <a:t>                     即根据变量今天的值并不能预测出变量明天的值。</a:t>
            </a:r>
            <a:r>
              <a:rPr lang="zh-CN" altLang="en-US">
                <a:ea typeface="宋体" panose="02010600030101010101" pitchFamily="2" charset="-122"/>
              </a:rPr>
              <a:t> </a:t>
            </a:r>
          </a:p>
        </p:txBody>
      </p:sp>
      <p:sp>
        <p:nvSpPr>
          <p:cNvPr id="42019" name="Rectangle 35">
            <a:extLst>
              <a:ext uri="{FF2B5EF4-FFF2-40B4-BE49-F238E27FC236}">
                <a16:creationId xmlns:a16="http://schemas.microsoft.com/office/drawing/2014/main" id="{E4DB6BC6-40F5-D123-0F33-46115E9F47FD}"/>
              </a:ext>
            </a:extLst>
          </p:cNvPr>
          <p:cNvSpPr>
            <a:spLocks noChangeArrowheads="1"/>
          </p:cNvSpPr>
          <p:nvPr/>
        </p:nvSpPr>
        <p:spPr bwMode="auto">
          <a:xfrm>
            <a:off x="6629400" y="1981200"/>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宋体" panose="02010600030101010101" pitchFamily="2" charset="-122"/>
              </a:rPr>
              <a:t>（</a:t>
            </a:r>
            <a:r>
              <a:rPr lang="en-US" altLang="zh-CN">
                <a:ea typeface="宋体" panose="02010600030101010101" pitchFamily="2" charset="-122"/>
              </a:rPr>
              <a:t>12.18</a:t>
            </a:r>
            <a:r>
              <a:rPr lang="zh-CN" altLang="en-US">
                <a:ea typeface="宋体" panose="02010600030101010101" pitchFamily="2" charset="-122"/>
              </a:rPr>
              <a:t>） </a:t>
            </a:r>
          </a:p>
        </p:txBody>
      </p:sp>
      <p:sp>
        <p:nvSpPr>
          <p:cNvPr id="42021" name="Rectangle 37">
            <a:extLst>
              <a:ext uri="{FF2B5EF4-FFF2-40B4-BE49-F238E27FC236}">
                <a16:creationId xmlns:a16="http://schemas.microsoft.com/office/drawing/2014/main" id="{B112B4F1-B38C-7A12-4E0D-310420A29D44}"/>
              </a:ext>
            </a:extLst>
          </p:cNvPr>
          <p:cNvSpPr>
            <a:spLocks noChangeArrowheads="1"/>
          </p:cNvSpPr>
          <p:nvPr/>
        </p:nvSpPr>
        <p:spPr bwMode="auto">
          <a:xfrm>
            <a:off x="6629400" y="2743200"/>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宋体" panose="02010600030101010101" pitchFamily="2" charset="-122"/>
              </a:rPr>
              <a:t>（</a:t>
            </a:r>
            <a:r>
              <a:rPr lang="en-US" altLang="zh-CN">
                <a:ea typeface="宋体" panose="02010600030101010101" pitchFamily="2" charset="-122"/>
              </a:rPr>
              <a:t>12.19</a:t>
            </a:r>
            <a:r>
              <a:rPr lang="zh-CN" altLang="en-US">
                <a:ea typeface="宋体" panose="02010600030101010101" pitchFamily="2" charset="-122"/>
              </a:rPr>
              <a:t>） </a:t>
            </a:r>
          </a:p>
        </p:txBody>
      </p:sp>
      <p:sp>
        <p:nvSpPr>
          <p:cNvPr id="42024" name="Rectangle 40">
            <a:extLst>
              <a:ext uri="{FF2B5EF4-FFF2-40B4-BE49-F238E27FC236}">
                <a16:creationId xmlns:a16="http://schemas.microsoft.com/office/drawing/2014/main" id="{0092D490-8EB9-2EBA-5B94-FF9B296CCC3F}"/>
              </a:ext>
            </a:extLst>
          </p:cNvPr>
          <p:cNvSpPr>
            <a:spLocks noChangeArrowheads="1"/>
          </p:cNvSpPr>
          <p:nvPr/>
        </p:nvSpPr>
        <p:spPr bwMode="auto">
          <a:xfrm>
            <a:off x="6629400" y="3352800"/>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宋体" panose="02010600030101010101" pitchFamily="2" charset="-122"/>
              </a:rPr>
              <a:t>（</a:t>
            </a:r>
            <a:r>
              <a:rPr lang="en-US" altLang="zh-CN">
                <a:ea typeface="宋体" panose="02010600030101010101" pitchFamily="2" charset="-122"/>
              </a:rPr>
              <a:t>12.20</a:t>
            </a:r>
            <a:r>
              <a:rPr lang="zh-CN" altLang="en-US">
                <a:ea typeface="宋体" panose="02010600030101010101" pitchFamily="2" charset="-122"/>
              </a:rPr>
              <a:t>） </a:t>
            </a:r>
          </a:p>
        </p:txBody>
      </p:sp>
      <p:pic>
        <p:nvPicPr>
          <p:cNvPr id="42025" name="Picture 41">
            <a:extLst>
              <a:ext uri="{FF2B5EF4-FFF2-40B4-BE49-F238E27FC236}">
                <a16:creationId xmlns:a16="http://schemas.microsoft.com/office/drawing/2014/main" id="{72786940-F9EB-F246-CEEF-4D836A53C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970088"/>
            <a:ext cx="1905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26" name="Picture 42">
            <a:extLst>
              <a:ext uri="{FF2B5EF4-FFF2-40B4-BE49-F238E27FC236}">
                <a16:creationId xmlns:a16="http://schemas.microsoft.com/office/drawing/2014/main" id="{AFB551E9-C395-B196-A946-B7906B627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649538"/>
            <a:ext cx="20574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27" name="Picture 43">
            <a:extLst>
              <a:ext uri="{FF2B5EF4-FFF2-40B4-BE49-F238E27FC236}">
                <a16:creationId xmlns:a16="http://schemas.microsoft.com/office/drawing/2014/main" id="{23CE2E87-945A-D5EA-02A1-036937FFB2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276600"/>
            <a:ext cx="20574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28" name="Picture 44">
            <a:extLst>
              <a:ext uri="{FF2B5EF4-FFF2-40B4-BE49-F238E27FC236}">
                <a16:creationId xmlns:a16="http://schemas.microsoft.com/office/drawing/2014/main" id="{6A711D9C-4EA8-B659-A001-C0EFC3116A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886200"/>
            <a:ext cx="1524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9" name="Rectangle 45">
            <a:extLst>
              <a:ext uri="{FF2B5EF4-FFF2-40B4-BE49-F238E27FC236}">
                <a16:creationId xmlns:a16="http://schemas.microsoft.com/office/drawing/2014/main" id="{07A59F84-06DF-6934-5F4F-AD999AE84B8A}"/>
              </a:ext>
            </a:extLst>
          </p:cNvPr>
          <p:cNvSpPr>
            <a:spLocks noChangeArrowheads="1"/>
          </p:cNvSpPr>
          <p:nvPr/>
        </p:nvSpPr>
        <p:spPr bwMode="auto">
          <a:xfrm>
            <a:off x="6629400" y="3962400"/>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宋体" panose="02010600030101010101" pitchFamily="2" charset="-122"/>
              </a:rPr>
              <a:t>（</a:t>
            </a:r>
            <a:r>
              <a:rPr lang="en-US" altLang="zh-CN">
                <a:ea typeface="宋体" panose="02010600030101010101" pitchFamily="2" charset="-122"/>
              </a:rPr>
              <a:t>12.21</a:t>
            </a:r>
            <a:r>
              <a:rPr lang="zh-CN" altLang="en-US">
                <a:ea typeface="宋体" panose="02010600030101010101" pitchFamily="2" charset="-122"/>
              </a:rPr>
              <a:t>） </a:t>
            </a:r>
          </a:p>
        </p:txBody>
      </p:sp>
      <p:pic>
        <p:nvPicPr>
          <p:cNvPr id="42030" name="Picture 46">
            <a:extLst>
              <a:ext uri="{FF2B5EF4-FFF2-40B4-BE49-F238E27FC236}">
                <a16:creationId xmlns:a16="http://schemas.microsoft.com/office/drawing/2014/main" id="{C74CE1FE-7012-D4FD-C83D-F61C005959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495800"/>
            <a:ext cx="5562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2" name="Rectangle 48">
            <a:extLst>
              <a:ext uri="{FF2B5EF4-FFF2-40B4-BE49-F238E27FC236}">
                <a16:creationId xmlns:a16="http://schemas.microsoft.com/office/drawing/2014/main" id="{1B54E039-90BF-B858-41F1-54A555183103}"/>
              </a:ext>
            </a:extLst>
          </p:cNvPr>
          <p:cNvSpPr>
            <a:spLocks noChangeArrowheads="1"/>
          </p:cNvSpPr>
          <p:nvPr/>
        </p:nvSpPr>
        <p:spPr bwMode="auto">
          <a:xfrm>
            <a:off x="6629400" y="4572000"/>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宋体" panose="02010600030101010101" pitchFamily="2" charset="-122"/>
              </a:rPr>
              <a:t>（</a:t>
            </a:r>
            <a:r>
              <a:rPr lang="en-US" altLang="zh-CN">
                <a:ea typeface="宋体" panose="02010600030101010101" pitchFamily="2" charset="-122"/>
              </a:rPr>
              <a:t>12.22</a:t>
            </a:r>
            <a:r>
              <a:rPr lang="zh-CN" altLang="en-US">
                <a:ea typeface="宋体" panose="02010600030101010101" pitchFamily="2" charset="-122"/>
              </a:rPr>
              <a:t>） </a:t>
            </a:r>
          </a:p>
        </p:txBody>
      </p:sp>
      <p:pic>
        <p:nvPicPr>
          <p:cNvPr id="42033" name="Picture 49">
            <a:extLst>
              <a:ext uri="{FF2B5EF4-FFF2-40B4-BE49-F238E27FC236}">
                <a16:creationId xmlns:a16="http://schemas.microsoft.com/office/drawing/2014/main" id="{202F1BAA-6AD9-1FB2-F1CC-928F409697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5276850"/>
            <a:ext cx="28956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4" name="Rectangle 50">
            <a:extLst>
              <a:ext uri="{FF2B5EF4-FFF2-40B4-BE49-F238E27FC236}">
                <a16:creationId xmlns:a16="http://schemas.microsoft.com/office/drawing/2014/main" id="{02B36A14-0DC0-E0F3-A785-7824438BAEA3}"/>
              </a:ext>
            </a:extLst>
          </p:cNvPr>
          <p:cNvSpPr>
            <a:spLocks noChangeArrowheads="1"/>
          </p:cNvSpPr>
          <p:nvPr/>
        </p:nvSpPr>
        <p:spPr bwMode="auto">
          <a:xfrm>
            <a:off x="6664325" y="5257800"/>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宋体" panose="02010600030101010101" pitchFamily="2" charset="-122"/>
              </a:rPr>
              <a:t>（</a:t>
            </a:r>
            <a:r>
              <a:rPr lang="en-US" altLang="zh-CN">
                <a:ea typeface="宋体" panose="02010600030101010101" pitchFamily="2" charset="-122"/>
              </a:rPr>
              <a:t>12.23</a:t>
            </a:r>
            <a:r>
              <a:rPr lang="zh-CN" altLang="en-US">
                <a:ea typeface="宋体" panose="02010600030101010101" pitchFamily="2" charset="-122"/>
              </a:rPr>
              <a:t>） </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CBF63ED-5DE9-1573-9632-2861DE87F7C3}"/>
              </a:ext>
            </a:extLst>
          </p:cNvPr>
          <p:cNvSpPr>
            <a:spLocks noGrp="1" noChangeArrowheads="1"/>
          </p:cNvSpPr>
          <p:nvPr>
            <p:ph type="title"/>
          </p:nvPr>
        </p:nvSpPr>
        <p:spPr/>
        <p:txBody>
          <a:bodyPr/>
          <a:lstStyle/>
          <a:p>
            <a:r>
              <a:rPr lang="en-US" altLang="zh-CN" b="1">
                <a:ea typeface="宋体" panose="02010600030101010101" pitchFamily="2" charset="-122"/>
              </a:rPr>
              <a:t>12.5  </a:t>
            </a:r>
            <a:r>
              <a:rPr lang="zh-CN" altLang="en-US" b="1">
                <a:ea typeface="宋体" panose="02010600030101010101" pitchFamily="2" charset="-122"/>
              </a:rPr>
              <a:t>随机游走模型</a:t>
            </a:r>
            <a:endParaRPr lang="en-US" altLang="zh-CN" b="1">
              <a:ea typeface="宋体" panose="02010600030101010101" pitchFamily="2" charset="-122"/>
            </a:endParaRPr>
          </a:p>
        </p:txBody>
      </p:sp>
      <p:sp>
        <p:nvSpPr>
          <p:cNvPr id="27664" name="Rectangle 16">
            <a:extLst>
              <a:ext uri="{FF2B5EF4-FFF2-40B4-BE49-F238E27FC236}">
                <a16:creationId xmlns:a16="http://schemas.microsoft.com/office/drawing/2014/main" id="{ABD3C2E5-6303-651C-B350-B13EEEE2F1B4}"/>
              </a:ext>
            </a:extLst>
          </p:cNvPr>
          <p:cNvSpPr>
            <a:spLocks noChangeArrowheads="1"/>
          </p:cNvSpPr>
          <p:nvPr/>
        </p:nvSpPr>
        <p:spPr bwMode="auto">
          <a:xfrm>
            <a:off x="2166938" y="6172200"/>
            <a:ext cx="494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b="1">
                <a:ea typeface="宋体" panose="02010600030101010101" pitchFamily="2" charset="-122"/>
              </a:rPr>
              <a:t>图</a:t>
            </a:r>
            <a:r>
              <a:rPr lang="en-US" altLang="zh-CN" b="1">
                <a:ea typeface="宋体" panose="02010600030101010101" pitchFamily="2" charset="-122"/>
              </a:rPr>
              <a:t>12-3  </a:t>
            </a:r>
            <a:r>
              <a:rPr lang="zh-CN" altLang="en-US" b="1">
                <a:ea typeface="宋体" panose="02010600030101010101" pitchFamily="2" charset="-122"/>
              </a:rPr>
              <a:t>利用随机游走模型进行预测</a:t>
            </a:r>
          </a:p>
        </p:txBody>
      </p:sp>
      <p:pic>
        <p:nvPicPr>
          <p:cNvPr id="27665" name="Picture 17">
            <a:extLst>
              <a:ext uri="{FF2B5EF4-FFF2-40B4-BE49-F238E27FC236}">
                <a16:creationId xmlns:a16="http://schemas.microsoft.com/office/drawing/2014/main" id="{FA0C408B-8196-AA7F-AF20-B481B9D5A5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990600"/>
            <a:ext cx="5619750" cy="49768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738E4539-9EF8-D8FC-73EC-847CD2605E61}"/>
              </a:ext>
            </a:extLst>
          </p:cNvPr>
          <p:cNvSpPr>
            <a:spLocks noGrp="1" noChangeArrowheads="1"/>
          </p:cNvSpPr>
          <p:nvPr>
            <p:ph type="title"/>
          </p:nvPr>
        </p:nvSpPr>
        <p:spPr>
          <a:xfrm>
            <a:off x="0" y="-19050"/>
            <a:ext cx="8686800" cy="914400"/>
          </a:xfrm>
        </p:spPr>
        <p:txBody>
          <a:bodyPr/>
          <a:lstStyle/>
          <a:p>
            <a:r>
              <a:rPr lang="en-US" altLang="zh-CN" b="1">
                <a:ea typeface="宋体" panose="02010600030101010101" pitchFamily="2" charset="-122"/>
              </a:rPr>
              <a:t>12.6 </a:t>
            </a:r>
            <a:r>
              <a:rPr lang="zh-CN" altLang="en-US" b="1">
                <a:ea typeface="宋体" panose="02010600030101010101" pitchFamily="2" charset="-122"/>
              </a:rPr>
              <a:t>分对数模型</a:t>
            </a:r>
          </a:p>
        </p:txBody>
      </p:sp>
      <p:sp>
        <p:nvSpPr>
          <p:cNvPr id="48137" name="Rectangle 9">
            <a:extLst>
              <a:ext uri="{FF2B5EF4-FFF2-40B4-BE49-F238E27FC236}">
                <a16:creationId xmlns:a16="http://schemas.microsoft.com/office/drawing/2014/main" id="{118017AC-8976-C9F2-CC48-A3A6BC701A80}"/>
              </a:ext>
            </a:extLst>
          </p:cNvPr>
          <p:cNvSpPr>
            <a:spLocks noGrp="1" noChangeArrowheads="1"/>
          </p:cNvSpPr>
          <p:nvPr>
            <p:ph type="body" idx="1"/>
          </p:nvPr>
        </p:nvSpPr>
        <p:spPr/>
        <p:txBody>
          <a:bodyPr/>
          <a:lstStyle/>
          <a:p>
            <a:r>
              <a:rPr lang="zh-CN" altLang="en-US" b="1">
                <a:ea typeface="宋体" panose="02010600030101010101" pitchFamily="2" charset="-122"/>
              </a:rPr>
              <a:t>分对数模型</a:t>
            </a:r>
            <a:r>
              <a:rPr lang="zh-CN" altLang="en-US">
                <a:ea typeface="宋体" panose="02010600030101010101" pitchFamily="2" charset="-122"/>
              </a:rPr>
              <a:t>（</a:t>
            </a:r>
            <a:r>
              <a:rPr lang="en-US" altLang="zh-CN">
                <a:ea typeface="宋体" panose="02010600030101010101" pitchFamily="2" charset="-122"/>
              </a:rPr>
              <a:t>logit model</a:t>
            </a:r>
            <a:r>
              <a:rPr lang="zh-CN" altLang="en-US">
                <a:ea typeface="宋体" panose="02010600030101010101" pitchFamily="2" charset="-122"/>
              </a:rPr>
              <a:t>）和</a:t>
            </a:r>
            <a:r>
              <a:rPr lang="zh-CN" altLang="en-US" b="1">
                <a:ea typeface="宋体" panose="02010600030101010101" pitchFamily="2" charset="-122"/>
              </a:rPr>
              <a:t>概率单位模型</a:t>
            </a:r>
            <a:r>
              <a:rPr lang="en-US" altLang="zh-CN" b="1">
                <a:ea typeface="宋体" panose="02010600030101010101" pitchFamily="2" charset="-122"/>
              </a:rPr>
              <a:t>(</a:t>
            </a:r>
            <a:r>
              <a:rPr lang="en-US" altLang="zh-CN">
                <a:ea typeface="宋体" panose="02010600030101010101" pitchFamily="2" charset="-122"/>
              </a:rPr>
              <a:t>probit model) </a:t>
            </a:r>
          </a:p>
          <a:p>
            <a:r>
              <a:rPr lang="zh-CN" altLang="en-US" b="1">
                <a:ea typeface="宋体" panose="02010600030101010101" pitchFamily="2" charset="-122"/>
              </a:rPr>
              <a:t>逻辑分布函数</a:t>
            </a:r>
            <a:r>
              <a:rPr lang="zh-CN" altLang="en-US">
                <a:ea typeface="宋体" panose="02010600030101010101" pitchFamily="2" charset="-122"/>
              </a:rPr>
              <a:t>（</a:t>
            </a:r>
            <a:r>
              <a:rPr lang="en-US" altLang="zh-CN">
                <a:ea typeface="宋体" panose="02010600030101010101" pitchFamily="2" charset="-122"/>
              </a:rPr>
              <a:t>logistic distribution function</a:t>
            </a:r>
            <a:r>
              <a:rPr lang="zh-CN" altLang="en-US">
                <a:ea typeface="宋体" panose="02010600030101010101" pitchFamily="2" charset="-122"/>
              </a:rPr>
              <a:t>） </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719E47B-02A5-5E9A-784A-5D16FE5B9168}"/>
              </a:ext>
            </a:extLst>
          </p:cNvPr>
          <p:cNvSpPr>
            <a:spLocks noGrp="1" noChangeArrowheads="1"/>
          </p:cNvSpPr>
          <p:nvPr>
            <p:ph type="title"/>
          </p:nvPr>
        </p:nvSpPr>
        <p:spPr/>
        <p:txBody>
          <a:bodyPr/>
          <a:lstStyle/>
          <a:p>
            <a:r>
              <a:rPr lang="en-US" altLang="zh-CN" b="1">
                <a:ea typeface="宋体" panose="02010600030101010101" pitchFamily="2" charset="-122"/>
              </a:rPr>
              <a:t>12.6 </a:t>
            </a:r>
            <a:r>
              <a:rPr lang="zh-CN" altLang="en-US" b="1">
                <a:ea typeface="宋体" panose="02010600030101010101" pitchFamily="2" charset="-122"/>
              </a:rPr>
              <a:t>分对数模型</a:t>
            </a:r>
          </a:p>
        </p:txBody>
      </p:sp>
      <p:pic>
        <p:nvPicPr>
          <p:cNvPr id="50185" name="Picture 9">
            <a:extLst>
              <a:ext uri="{FF2B5EF4-FFF2-40B4-BE49-F238E27FC236}">
                <a16:creationId xmlns:a16="http://schemas.microsoft.com/office/drawing/2014/main" id="{E0196A33-A138-DEEF-66EE-1753E071E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7620000" cy="42148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05D48B2-71F2-C87E-AA4A-ED64D9E26270}"/>
              </a:ext>
            </a:extLst>
          </p:cNvPr>
          <p:cNvSpPr>
            <a:spLocks noGrp="1" noChangeArrowheads="1"/>
          </p:cNvSpPr>
          <p:nvPr>
            <p:ph type="title"/>
          </p:nvPr>
        </p:nvSpPr>
        <p:spPr>
          <a:xfrm>
            <a:off x="0" y="-19050"/>
            <a:ext cx="9144000" cy="914400"/>
          </a:xfrm>
        </p:spPr>
        <p:txBody>
          <a:bodyPr/>
          <a:lstStyle/>
          <a:p>
            <a:r>
              <a:rPr lang="en-US" altLang="zh-CN" b="1">
                <a:ea typeface="宋体" panose="02010600030101010101" pitchFamily="2" charset="-122"/>
              </a:rPr>
              <a:t>12.6 </a:t>
            </a:r>
            <a:r>
              <a:rPr lang="zh-CN" altLang="en-US" b="1">
                <a:ea typeface="宋体" panose="02010600030101010101" pitchFamily="2" charset="-122"/>
              </a:rPr>
              <a:t>分对数模型</a:t>
            </a:r>
            <a:endParaRPr lang="en-US" altLang="zh-CN" b="1">
              <a:ea typeface="宋体" panose="02010600030101010101" pitchFamily="2" charset="-122"/>
            </a:endParaRPr>
          </a:p>
        </p:txBody>
      </p:sp>
      <p:pic>
        <p:nvPicPr>
          <p:cNvPr id="32783" name="Picture 15">
            <a:extLst>
              <a:ext uri="{FF2B5EF4-FFF2-40B4-BE49-F238E27FC236}">
                <a16:creationId xmlns:a16="http://schemas.microsoft.com/office/drawing/2014/main" id="{3AA961DB-C2C5-FA9C-C9F3-046881B579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62063"/>
            <a:ext cx="8085138" cy="4071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73F37C1-CD39-BD4E-FED2-CF2E1E52C2AC}"/>
              </a:ext>
            </a:extLst>
          </p:cNvPr>
          <p:cNvSpPr>
            <a:spLocks noGrp="1" noChangeArrowheads="1"/>
          </p:cNvSpPr>
          <p:nvPr>
            <p:ph type="title"/>
          </p:nvPr>
        </p:nvSpPr>
        <p:spPr/>
        <p:txBody>
          <a:bodyPr/>
          <a:lstStyle/>
          <a:p>
            <a:r>
              <a:rPr lang="en-US" altLang="zh-CN" b="1">
                <a:ea typeface="宋体" panose="02010600030101010101" pitchFamily="2" charset="-122"/>
              </a:rPr>
              <a:t>12.6 </a:t>
            </a:r>
            <a:r>
              <a:rPr lang="zh-CN" altLang="en-US" b="1">
                <a:ea typeface="宋体" panose="02010600030101010101" pitchFamily="2" charset="-122"/>
              </a:rPr>
              <a:t>分对数模型</a:t>
            </a:r>
            <a:endParaRPr lang="en-US" altLang="zh-CN" b="1">
              <a:ea typeface="宋体" panose="02010600030101010101" pitchFamily="2" charset="-122"/>
            </a:endParaRPr>
          </a:p>
        </p:txBody>
      </p:sp>
      <p:pic>
        <p:nvPicPr>
          <p:cNvPr id="31776" name="Picture 32">
            <a:extLst>
              <a:ext uri="{FF2B5EF4-FFF2-40B4-BE49-F238E27FC236}">
                <a16:creationId xmlns:a16="http://schemas.microsoft.com/office/drawing/2014/main" id="{8E080E10-0D56-B382-5094-4F0BF5274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170863" cy="5048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DAC6919B-A57A-3BD5-18BE-177E6CB2A4DC}"/>
              </a:ext>
            </a:extLst>
          </p:cNvPr>
          <p:cNvSpPr>
            <a:spLocks noGrp="1" noChangeArrowheads="1"/>
          </p:cNvSpPr>
          <p:nvPr>
            <p:ph type="title"/>
          </p:nvPr>
        </p:nvSpPr>
        <p:spPr/>
        <p:txBody>
          <a:bodyPr/>
          <a:lstStyle/>
          <a:p>
            <a:r>
              <a:rPr lang="en-US" altLang="zh-CN" b="1">
                <a:ea typeface="宋体" panose="02010600030101010101" pitchFamily="2" charset="-122"/>
              </a:rPr>
              <a:t>12.6 </a:t>
            </a:r>
            <a:r>
              <a:rPr lang="zh-CN" altLang="en-US" b="1">
                <a:ea typeface="宋体" panose="02010600030101010101" pitchFamily="2" charset="-122"/>
              </a:rPr>
              <a:t>分对数模型</a:t>
            </a:r>
          </a:p>
        </p:txBody>
      </p:sp>
      <p:pic>
        <p:nvPicPr>
          <p:cNvPr id="68612" name="Picture 4">
            <a:extLst>
              <a:ext uri="{FF2B5EF4-FFF2-40B4-BE49-F238E27FC236}">
                <a16:creationId xmlns:a16="http://schemas.microsoft.com/office/drawing/2014/main" id="{7F46AAAF-71C3-1A7A-30B9-6C5B7CA21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8078788" cy="4648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907EB74-3978-F485-BE73-5ABF711A241F}"/>
              </a:ext>
            </a:extLst>
          </p:cNvPr>
          <p:cNvSpPr>
            <a:spLocks noGrp="1" noChangeArrowheads="1"/>
          </p:cNvSpPr>
          <p:nvPr>
            <p:ph type="title"/>
          </p:nvPr>
        </p:nvSpPr>
        <p:spPr/>
        <p:txBody>
          <a:bodyPr/>
          <a:lstStyle/>
          <a:p>
            <a:r>
              <a:rPr lang="en-US" altLang="zh-CN" b="1">
                <a:ea typeface="宋体" panose="02010600030101010101" pitchFamily="2" charset="-122"/>
              </a:rPr>
              <a:t>1.1 </a:t>
            </a:r>
            <a:r>
              <a:rPr lang="zh-CN" altLang="en-US" b="1">
                <a:ea typeface="宋体" panose="02010600030101010101" pitchFamily="2" charset="-122"/>
              </a:rPr>
              <a:t>什么是经济计量学？</a:t>
            </a:r>
          </a:p>
        </p:txBody>
      </p:sp>
      <p:sp>
        <p:nvSpPr>
          <p:cNvPr id="34819" name="Rectangle 3">
            <a:extLst>
              <a:ext uri="{FF2B5EF4-FFF2-40B4-BE49-F238E27FC236}">
                <a16:creationId xmlns:a16="http://schemas.microsoft.com/office/drawing/2014/main" id="{C9592610-22B4-6093-ED85-B1381E7ED9B4}"/>
              </a:ext>
            </a:extLst>
          </p:cNvPr>
          <p:cNvSpPr>
            <a:spLocks noGrp="1" noChangeArrowheads="1"/>
          </p:cNvSpPr>
          <p:nvPr>
            <p:ph type="body" idx="1"/>
          </p:nvPr>
        </p:nvSpPr>
        <p:spPr/>
        <p:txBody>
          <a:bodyPr/>
          <a:lstStyle/>
          <a:p>
            <a:pPr algn="just">
              <a:buFont typeface="Wingdings" pitchFamily="2" charset="2"/>
              <a:buNone/>
            </a:pPr>
            <a:endParaRPr lang="zh-CN" altLang="en-US" b="1">
              <a:ea typeface="宋体" panose="02010600030101010101" pitchFamily="2" charset="-122"/>
            </a:endParaRPr>
          </a:p>
          <a:p>
            <a:r>
              <a:rPr lang="zh-CN" altLang="en-US">
                <a:ea typeface="宋体" panose="02010600030101010101" pitchFamily="2" charset="-122"/>
              </a:rPr>
              <a:t>经济计量学是利用经济理论、数学、统计推断等工具对经济现象进行分析的一门社会科学。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FBDC53D-6C9C-C786-3A59-773D60F5EE6E}"/>
              </a:ext>
            </a:extLst>
          </p:cNvPr>
          <p:cNvSpPr>
            <a:spLocks noGrp="1" noChangeArrowheads="1"/>
          </p:cNvSpPr>
          <p:nvPr>
            <p:ph type="title"/>
          </p:nvPr>
        </p:nvSpPr>
        <p:spPr/>
        <p:txBody>
          <a:bodyPr/>
          <a:lstStyle/>
          <a:p>
            <a:r>
              <a:rPr lang="en-US" altLang="zh-CN" b="1">
                <a:ea typeface="宋体" panose="02010600030101010101" pitchFamily="2" charset="-122"/>
              </a:rPr>
              <a:t>2.7 </a:t>
            </a:r>
            <a:r>
              <a:rPr lang="zh-CN" altLang="en-US" b="1">
                <a:ea typeface="宋体" panose="02010600030101010101" pitchFamily="2" charset="-122"/>
              </a:rPr>
              <a:t>从双变量回归到多元线性回归</a:t>
            </a:r>
          </a:p>
        </p:txBody>
      </p:sp>
      <p:sp>
        <p:nvSpPr>
          <p:cNvPr id="51205" name="Rectangle 5">
            <a:extLst>
              <a:ext uri="{FF2B5EF4-FFF2-40B4-BE49-F238E27FC236}">
                <a16:creationId xmlns:a16="http://schemas.microsoft.com/office/drawing/2014/main" id="{D60D8CB3-9A53-3E76-A0A9-2E9260F53EB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1204" name="Object 4">
            <a:extLst>
              <a:ext uri="{FF2B5EF4-FFF2-40B4-BE49-F238E27FC236}">
                <a16:creationId xmlns:a16="http://schemas.microsoft.com/office/drawing/2014/main" id="{E80BD0E2-4D5B-50BD-8967-16EA99C43666}"/>
              </a:ext>
            </a:extLst>
          </p:cNvPr>
          <p:cNvGraphicFramePr>
            <a:graphicFrameLocks noChangeAspect="1"/>
          </p:cNvGraphicFramePr>
          <p:nvPr/>
        </p:nvGraphicFramePr>
        <p:xfrm>
          <a:off x="1143000" y="1981200"/>
          <a:ext cx="6553200" cy="914400"/>
        </p:xfrm>
        <a:graphic>
          <a:graphicData uri="http://schemas.openxmlformats.org/presentationml/2006/ole">
            <mc:AlternateContent xmlns:mc="http://schemas.openxmlformats.org/markup-compatibility/2006">
              <mc:Choice xmlns:v="urn:schemas-microsoft-com:vml" Requires="v">
                <p:oleObj r:id="rId2" imgW="48564800" imgH="5270500" progId="Equation.DSMT4">
                  <p:embed/>
                </p:oleObj>
              </mc:Choice>
              <mc:Fallback>
                <p:oleObj r:id="rId2" imgW="48564800" imgH="5270500" progId="Equation.DSMT4">
                  <p:embed/>
                  <p:pic>
                    <p:nvPicPr>
                      <p:cNvPr id="51204" name="Object 4">
                        <a:extLst>
                          <a:ext uri="{FF2B5EF4-FFF2-40B4-BE49-F238E27FC236}">
                            <a16:creationId xmlns:a16="http://schemas.microsoft.com/office/drawing/2014/main" id="{E80BD0E2-4D5B-50BD-8967-16EA99C436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981200"/>
                        <a:ext cx="65532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8" name="Object 8">
            <a:extLst>
              <a:ext uri="{FF2B5EF4-FFF2-40B4-BE49-F238E27FC236}">
                <a16:creationId xmlns:a16="http://schemas.microsoft.com/office/drawing/2014/main" id="{899A165D-7885-CEA3-66FC-8B6A78D98C92}"/>
              </a:ext>
            </a:extLst>
          </p:cNvPr>
          <p:cNvGraphicFramePr>
            <a:graphicFrameLocks noChangeAspect="1"/>
          </p:cNvGraphicFramePr>
          <p:nvPr/>
        </p:nvGraphicFramePr>
        <p:xfrm>
          <a:off x="1219200" y="3581400"/>
          <a:ext cx="6477000" cy="1028700"/>
        </p:xfrm>
        <a:graphic>
          <a:graphicData uri="http://schemas.openxmlformats.org/presentationml/2006/ole">
            <mc:AlternateContent xmlns:mc="http://schemas.openxmlformats.org/markup-compatibility/2006">
              <mc:Choice xmlns:v="urn:schemas-microsoft-com:vml" Requires="v">
                <p:oleObj r:id="rId4" imgW="49441100" imgH="5270500" progId="Equation.DSMT4">
                  <p:embed/>
                </p:oleObj>
              </mc:Choice>
              <mc:Fallback>
                <p:oleObj r:id="rId4" imgW="49441100" imgH="5270500" progId="Equation.DSMT4">
                  <p:embed/>
                  <p:pic>
                    <p:nvPicPr>
                      <p:cNvPr id="51208" name="Object 8">
                        <a:extLst>
                          <a:ext uri="{FF2B5EF4-FFF2-40B4-BE49-F238E27FC236}">
                            <a16:creationId xmlns:a16="http://schemas.microsoft.com/office/drawing/2014/main" id="{899A165D-7885-CEA3-66FC-8B6A78D98C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581400"/>
                        <a:ext cx="6477000"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7" name="Object 7">
            <a:extLst>
              <a:ext uri="{FF2B5EF4-FFF2-40B4-BE49-F238E27FC236}">
                <a16:creationId xmlns:a16="http://schemas.microsoft.com/office/drawing/2014/main" id="{D94820FF-8F94-905D-EA13-E91BF1BAA7CD}"/>
              </a:ext>
            </a:extLst>
          </p:cNvPr>
          <p:cNvGraphicFramePr>
            <a:graphicFrameLocks noChangeAspect="1"/>
          </p:cNvGraphicFramePr>
          <p:nvPr/>
        </p:nvGraphicFramePr>
        <p:xfrm>
          <a:off x="1676400" y="4800600"/>
          <a:ext cx="1828800" cy="762000"/>
        </p:xfrm>
        <a:graphic>
          <a:graphicData uri="http://schemas.openxmlformats.org/presentationml/2006/ole">
            <mc:AlternateContent xmlns:mc="http://schemas.openxmlformats.org/markup-compatibility/2006">
              <mc:Choice xmlns:v="urn:schemas-microsoft-com:vml" Requires="v">
                <p:oleObj name="公式" r:id="rId6" imgW="16967200" imgH="5270500" progId="Equation.3">
                  <p:embed/>
                </p:oleObj>
              </mc:Choice>
              <mc:Fallback>
                <p:oleObj name="公式" r:id="rId6" imgW="16967200" imgH="5270500" progId="Equation.3">
                  <p:embed/>
                  <p:pic>
                    <p:nvPicPr>
                      <p:cNvPr id="51207" name="Object 7">
                        <a:extLst>
                          <a:ext uri="{FF2B5EF4-FFF2-40B4-BE49-F238E27FC236}">
                            <a16:creationId xmlns:a16="http://schemas.microsoft.com/office/drawing/2014/main" id="{D94820FF-8F94-905D-EA13-E91BF1BAA7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4800600"/>
                        <a:ext cx="18288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9" name="Rectangle 9">
            <a:extLst>
              <a:ext uri="{FF2B5EF4-FFF2-40B4-BE49-F238E27FC236}">
                <a16:creationId xmlns:a16="http://schemas.microsoft.com/office/drawing/2014/main" id="{AAA1972C-A516-401D-5B56-EB998695D211}"/>
              </a:ext>
            </a:extLst>
          </p:cNvPr>
          <p:cNvSpPr>
            <a:spLocks noChangeArrowheads="1"/>
          </p:cNvSpPr>
          <p:nvPr/>
        </p:nvSpPr>
        <p:spPr bwMode="auto">
          <a:xfrm>
            <a:off x="3500438" y="2841625"/>
            <a:ext cx="482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000">
                <a:latin typeface="Times New Roman" panose="02020603050405020304" pitchFamily="18" charset="0"/>
                <a:ea typeface="宋体" panose="02010600030101010101" pitchFamily="2" charset="-122"/>
                <a:cs typeface="Times New Roman" panose="02020603050405020304" pitchFamily="18" charset="0"/>
              </a:rPr>
              <a:t> </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51210" name="Rectangle 10">
            <a:extLst>
              <a:ext uri="{FF2B5EF4-FFF2-40B4-BE49-F238E27FC236}">
                <a16:creationId xmlns:a16="http://schemas.microsoft.com/office/drawing/2014/main" id="{8130814D-B87F-9536-C992-8C1D809F6C5A}"/>
              </a:ext>
            </a:extLst>
          </p:cNvPr>
          <p:cNvSpPr>
            <a:spLocks noChangeArrowheads="1"/>
          </p:cNvSpPr>
          <p:nvPr/>
        </p:nvSpPr>
        <p:spPr bwMode="auto">
          <a:xfrm>
            <a:off x="4114800" y="5105400"/>
            <a:ext cx="850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000">
                <a:latin typeface="Times New Roman" panose="02020603050405020304" pitchFamily="18" charset="0"/>
                <a:ea typeface="宋体" panose="02010600030101010101" pitchFamily="2" charset="-122"/>
                <a:cs typeface="Times New Roman" panose="02020603050405020304" pitchFamily="18" charset="0"/>
              </a:rPr>
              <a:t>                     </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51211" name="Rectangle 11">
            <a:extLst>
              <a:ext uri="{FF2B5EF4-FFF2-40B4-BE49-F238E27FC236}">
                <a16:creationId xmlns:a16="http://schemas.microsoft.com/office/drawing/2014/main" id="{491054EA-D136-2725-0B3E-3E6A334C5ED3}"/>
              </a:ext>
            </a:extLst>
          </p:cNvPr>
          <p:cNvSpPr>
            <a:spLocks noChangeArrowheads="1"/>
          </p:cNvSpPr>
          <p:nvPr/>
        </p:nvSpPr>
        <p:spPr bwMode="auto">
          <a:xfrm>
            <a:off x="3500438" y="3787775"/>
            <a:ext cx="28257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000" baseline="-30000">
                <a:latin typeface="Times New Roman" panose="02020603050405020304" pitchFamily="18" charset="0"/>
                <a:ea typeface="宋体" panose="02010600030101010101" pitchFamily="2" charset="-122"/>
                <a:cs typeface="Times New Roman" panose="02020603050405020304" pitchFamily="18" charset="0"/>
              </a:rPr>
              <a:t>   </a:t>
            </a:r>
            <a:r>
              <a:rPr lang="zh-CN" altLang="en-US" sz="900">
                <a:ea typeface="宋体" panose="02010600030101010101" pitchFamily="2" charset="-122"/>
                <a:cs typeface="Times New Roman" panose="02020603050405020304" pitchFamily="18" charset="0"/>
              </a:rPr>
              <a:t> </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F836E69-09E2-3493-8D41-2D57C4F5A6A1}"/>
              </a:ext>
            </a:extLst>
          </p:cNvPr>
          <p:cNvSpPr>
            <a:spLocks noGrp="1" noChangeArrowheads="1"/>
          </p:cNvSpPr>
          <p:nvPr>
            <p:ph type="title"/>
          </p:nvPr>
        </p:nvSpPr>
        <p:spPr/>
        <p:txBody>
          <a:bodyPr/>
          <a:lstStyle/>
          <a:p>
            <a:r>
              <a:rPr lang="en-US" altLang="zh-CN" b="1">
                <a:ea typeface="宋体" panose="02010600030101010101" pitchFamily="2" charset="-122"/>
              </a:rPr>
              <a:t>2.8  </a:t>
            </a:r>
            <a:r>
              <a:rPr lang="zh-CN" altLang="en-US" b="1">
                <a:ea typeface="宋体" panose="02010600030101010101" pitchFamily="2" charset="-122"/>
              </a:rPr>
              <a:t>参数估计：普通最小二乘法</a:t>
            </a:r>
          </a:p>
        </p:txBody>
      </p:sp>
      <p:sp>
        <p:nvSpPr>
          <p:cNvPr id="54277" name="Rectangle 5">
            <a:extLst>
              <a:ext uri="{FF2B5EF4-FFF2-40B4-BE49-F238E27FC236}">
                <a16:creationId xmlns:a16="http://schemas.microsoft.com/office/drawing/2014/main" id="{60B146A7-9B47-E6BB-7A6C-D9205CAE72F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4283" name="Rectangle 11">
            <a:extLst>
              <a:ext uri="{FF2B5EF4-FFF2-40B4-BE49-F238E27FC236}">
                <a16:creationId xmlns:a16="http://schemas.microsoft.com/office/drawing/2014/main" id="{8F9FA836-72C7-E1E8-E39B-C9AACFF2304F}"/>
              </a:ext>
            </a:extLst>
          </p:cNvPr>
          <p:cNvSpPr>
            <a:spLocks noChangeArrowheads="1"/>
          </p:cNvSpPr>
          <p:nvPr/>
        </p:nvSpPr>
        <p:spPr bwMode="auto">
          <a:xfrm>
            <a:off x="0" y="3187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4286" name="Rectangle 14">
            <a:extLst>
              <a:ext uri="{FF2B5EF4-FFF2-40B4-BE49-F238E27FC236}">
                <a16:creationId xmlns:a16="http://schemas.microsoft.com/office/drawing/2014/main" id="{00AACE40-A678-6B9F-4287-4E7515B4C3AF}"/>
              </a:ext>
            </a:extLst>
          </p:cNvPr>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4288" name="Rectangle 16">
            <a:extLst>
              <a:ext uri="{FF2B5EF4-FFF2-40B4-BE49-F238E27FC236}">
                <a16:creationId xmlns:a16="http://schemas.microsoft.com/office/drawing/2014/main" id="{883B8405-50CD-BCBE-8B38-E28B8F699E8F}"/>
              </a:ext>
            </a:extLst>
          </p:cNvPr>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4290" name="Rectangle 18">
            <a:extLst>
              <a:ext uri="{FF2B5EF4-FFF2-40B4-BE49-F238E27FC236}">
                <a16:creationId xmlns:a16="http://schemas.microsoft.com/office/drawing/2014/main" id="{6044B8FC-79D3-71F6-95B2-ADDB620DF1FC}"/>
              </a:ext>
            </a:extLst>
          </p:cNvPr>
          <p:cNvSpPr>
            <a:spLocks noChangeArrowheads="1"/>
          </p:cNvSpPr>
          <p:nvPr/>
        </p:nvSpPr>
        <p:spPr bwMode="auto">
          <a:xfrm>
            <a:off x="381000" y="1143000"/>
            <a:ext cx="506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2E5C"/>
                </a:solidFill>
                <a:ea typeface="宋体" panose="02010600030101010101" pitchFamily="2" charset="-122"/>
              </a:rPr>
              <a:t>普通最小二乘估计量的一些重要性质</a:t>
            </a:r>
          </a:p>
        </p:txBody>
      </p:sp>
      <p:sp>
        <p:nvSpPr>
          <p:cNvPr id="54291" name="Rectangle 19">
            <a:extLst>
              <a:ext uri="{FF2B5EF4-FFF2-40B4-BE49-F238E27FC236}">
                <a16:creationId xmlns:a16="http://schemas.microsoft.com/office/drawing/2014/main" id="{1E4DD2C2-9A84-766D-E8EB-56524A517591}"/>
              </a:ext>
            </a:extLst>
          </p:cNvPr>
          <p:cNvSpPr>
            <a:spLocks noChangeArrowheads="1"/>
          </p:cNvSpPr>
          <p:nvPr/>
        </p:nvSpPr>
        <p:spPr bwMode="auto">
          <a:xfrm>
            <a:off x="762000" y="1981200"/>
            <a:ext cx="77724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002E5C"/>
                </a:solidFill>
                <a:ea typeface="宋体" panose="02010600030101010101" pitchFamily="2" charset="-122"/>
              </a:rPr>
              <a:t>1.</a:t>
            </a:r>
            <a:r>
              <a:rPr lang="zh-CN" altLang="en-US">
                <a:solidFill>
                  <a:srgbClr val="002E5C"/>
                </a:solidFill>
                <a:ea typeface="宋体" panose="02010600030101010101" pitchFamily="2" charset="-122"/>
              </a:rPr>
              <a:t>用</a:t>
            </a:r>
            <a:r>
              <a:rPr lang="en-US" altLang="zh-CN">
                <a:solidFill>
                  <a:srgbClr val="002E5C"/>
                </a:solidFill>
                <a:ea typeface="宋体" panose="02010600030101010101" pitchFamily="2" charset="-122"/>
              </a:rPr>
              <a:t>OLS</a:t>
            </a:r>
            <a:r>
              <a:rPr lang="zh-CN" altLang="en-US">
                <a:solidFill>
                  <a:srgbClr val="002E5C"/>
                </a:solidFill>
                <a:ea typeface="宋体" panose="02010600030101010101" pitchFamily="2" charset="-122"/>
              </a:rPr>
              <a:t>法得出的样本回归线经过样本均值点，即：</a:t>
            </a:r>
          </a:p>
          <a:p>
            <a:endParaRPr lang="en-US" altLang="zh-CN">
              <a:solidFill>
                <a:srgbClr val="002E5C"/>
              </a:solidFill>
              <a:ea typeface="宋体" panose="02010600030101010101" pitchFamily="2" charset="-122"/>
            </a:endParaRPr>
          </a:p>
          <a:p>
            <a:r>
              <a:rPr lang="en-US" altLang="zh-CN">
                <a:solidFill>
                  <a:srgbClr val="002E5C"/>
                </a:solidFill>
                <a:ea typeface="宋体" panose="02010600030101010101" pitchFamily="2" charset="-122"/>
              </a:rPr>
              <a:t>2.</a:t>
            </a:r>
            <a:r>
              <a:rPr lang="zh-CN" altLang="en-US">
                <a:solidFill>
                  <a:srgbClr val="002E5C"/>
                </a:solidFill>
                <a:ea typeface="宋体" panose="02010600030101010101" pitchFamily="2" charset="-122"/>
              </a:rPr>
              <a:t>残差的均值   （      ）总为</a:t>
            </a:r>
            <a:r>
              <a:rPr lang="en-US" altLang="zh-CN">
                <a:solidFill>
                  <a:srgbClr val="002E5C"/>
                </a:solidFill>
                <a:ea typeface="宋体" panose="02010600030101010101" pitchFamily="2" charset="-122"/>
              </a:rPr>
              <a:t>0</a:t>
            </a:r>
            <a:r>
              <a:rPr lang="zh-CN" altLang="en-US">
                <a:solidFill>
                  <a:srgbClr val="002E5C"/>
                </a:solidFill>
                <a:ea typeface="宋体" panose="02010600030101010101" pitchFamily="2" charset="-122"/>
              </a:rPr>
              <a:t>。</a:t>
            </a:r>
          </a:p>
          <a:p>
            <a:endParaRPr lang="en-US" altLang="zh-CN">
              <a:solidFill>
                <a:srgbClr val="002E5C"/>
              </a:solidFill>
              <a:ea typeface="宋体" panose="02010600030101010101" pitchFamily="2" charset="-122"/>
            </a:endParaRPr>
          </a:p>
          <a:p>
            <a:r>
              <a:rPr lang="en-US" altLang="zh-CN">
                <a:solidFill>
                  <a:srgbClr val="002E5C"/>
                </a:solidFill>
                <a:ea typeface="宋体" panose="02010600030101010101" pitchFamily="2" charset="-122"/>
              </a:rPr>
              <a:t>3.</a:t>
            </a:r>
            <a:r>
              <a:rPr lang="zh-CN" altLang="en-US">
                <a:solidFill>
                  <a:srgbClr val="002E5C"/>
                </a:solidFill>
                <a:ea typeface="宋体" panose="02010600030101010101" pitchFamily="2" charset="-122"/>
              </a:rPr>
              <a:t>对残差与解释变量的积求和，其值为零；即这两个变量不相关。</a:t>
            </a:r>
          </a:p>
          <a:p>
            <a:r>
              <a:rPr lang="zh-CN" altLang="en-US">
                <a:solidFill>
                  <a:srgbClr val="002E5C"/>
                </a:solidFill>
                <a:ea typeface="宋体" panose="02010600030101010101" pitchFamily="2" charset="-122"/>
              </a:rPr>
              <a:t>                                          </a:t>
            </a:r>
            <a:r>
              <a:rPr lang="en-US" altLang="zh-CN">
                <a:solidFill>
                  <a:srgbClr val="002E5C"/>
                </a:solidFill>
                <a:ea typeface="宋体" panose="02010600030101010101" pitchFamily="2" charset="-122"/>
              </a:rPr>
              <a:t>(2.19) </a:t>
            </a:r>
          </a:p>
          <a:p>
            <a:r>
              <a:rPr lang="zh-CN" altLang="en-US">
                <a:solidFill>
                  <a:srgbClr val="002E5C"/>
                </a:solidFill>
                <a:ea typeface="宋体" panose="02010600030101010101" pitchFamily="2" charset="-122"/>
              </a:rPr>
              <a:t>这条性质也可用来检查最小二乘法计算结果。</a:t>
            </a:r>
          </a:p>
          <a:p>
            <a:endParaRPr lang="en-US" altLang="zh-CN">
              <a:solidFill>
                <a:srgbClr val="002E5C"/>
              </a:solidFill>
              <a:ea typeface="宋体" panose="02010600030101010101" pitchFamily="2" charset="-122"/>
            </a:endParaRPr>
          </a:p>
          <a:p>
            <a:r>
              <a:rPr lang="en-US" altLang="zh-CN">
                <a:solidFill>
                  <a:srgbClr val="002E5C"/>
                </a:solidFill>
                <a:ea typeface="宋体" panose="02010600030101010101" pitchFamily="2" charset="-122"/>
              </a:rPr>
              <a:t>4.</a:t>
            </a:r>
            <a:r>
              <a:rPr lang="zh-CN" altLang="en-US">
                <a:solidFill>
                  <a:srgbClr val="002E5C"/>
                </a:solidFill>
                <a:ea typeface="宋体" panose="02010600030101010101" pitchFamily="2" charset="-122"/>
              </a:rPr>
              <a:t>对残差与 （估计的  ）的积求和，其值为</a:t>
            </a:r>
            <a:r>
              <a:rPr lang="en-US" altLang="zh-CN">
                <a:solidFill>
                  <a:srgbClr val="002E5C"/>
                </a:solidFill>
                <a:ea typeface="宋体" panose="02010600030101010101" pitchFamily="2" charset="-122"/>
              </a:rPr>
              <a:t>0</a:t>
            </a:r>
            <a:r>
              <a:rPr lang="zh-CN" altLang="en-US">
                <a:solidFill>
                  <a:srgbClr val="002E5C"/>
                </a:solidFill>
                <a:ea typeface="宋体" panose="02010600030101010101" pitchFamily="2" charset="-122"/>
              </a:rPr>
              <a:t>；即         为</a:t>
            </a:r>
            <a:r>
              <a:rPr lang="en-US" altLang="zh-CN">
                <a:solidFill>
                  <a:srgbClr val="002E5C"/>
                </a:solidFill>
                <a:ea typeface="宋体" panose="02010600030101010101" pitchFamily="2" charset="-122"/>
              </a:rPr>
              <a:t>0</a:t>
            </a:r>
            <a:r>
              <a:rPr lang="zh-CN" altLang="en-US">
                <a:solidFill>
                  <a:srgbClr val="002E5C"/>
                </a:solidFill>
                <a:ea typeface="宋体" panose="02010600030101010101" pitchFamily="2" charset="-122"/>
              </a:rPr>
              <a:t>（见习题</a:t>
            </a:r>
            <a:r>
              <a:rPr lang="en-US" altLang="zh-CN">
                <a:solidFill>
                  <a:srgbClr val="002E5C"/>
                </a:solidFill>
                <a:ea typeface="宋体" panose="02010600030101010101" pitchFamily="2" charset="-122"/>
              </a:rPr>
              <a:t>2.25</a:t>
            </a:r>
            <a:r>
              <a:rPr lang="zh-CN" altLang="en-US">
                <a:solidFill>
                  <a:srgbClr val="002E5C"/>
                </a:solidFill>
                <a:ea typeface="宋体" panose="02010600030101010101" pitchFamily="2" charset="-122"/>
              </a:rPr>
              <a:t>）。</a:t>
            </a:r>
          </a:p>
        </p:txBody>
      </p:sp>
      <p:sp>
        <p:nvSpPr>
          <p:cNvPr id="54293" name="Rectangle 21">
            <a:extLst>
              <a:ext uri="{FF2B5EF4-FFF2-40B4-BE49-F238E27FC236}">
                <a16:creationId xmlns:a16="http://schemas.microsoft.com/office/drawing/2014/main" id="{23950635-FC3B-FD57-92C7-792DC9CCBFD1}"/>
              </a:ext>
            </a:extLst>
          </p:cNvPr>
          <p:cNvSpPr>
            <a:spLocks noChangeArrowheads="1"/>
          </p:cNvSpPr>
          <p:nvPr/>
        </p:nvSpPr>
        <p:spPr bwMode="auto">
          <a:xfrm>
            <a:off x="0" y="0"/>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000">
                <a:latin typeface="Times New Roman" panose="02020603050405020304" pitchFamily="18" charset="0"/>
                <a:ea typeface="宋体" panose="02010600030101010101" pitchFamily="2" charset="-122"/>
                <a:cs typeface="Times New Roman" panose="02020603050405020304" pitchFamily="18" charset="0"/>
              </a:rPr>
              <a:t> </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4292" name="Object 20">
            <a:extLst>
              <a:ext uri="{FF2B5EF4-FFF2-40B4-BE49-F238E27FC236}">
                <a16:creationId xmlns:a16="http://schemas.microsoft.com/office/drawing/2014/main" id="{F253B547-A98D-677F-53F8-7F1F50BB6B10}"/>
              </a:ext>
            </a:extLst>
          </p:cNvPr>
          <p:cNvGraphicFramePr>
            <a:graphicFrameLocks noChangeAspect="1"/>
          </p:cNvGraphicFramePr>
          <p:nvPr/>
        </p:nvGraphicFramePr>
        <p:xfrm>
          <a:off x="7620000" y="1905000"/>
          <a:ext cx="1371600" cy="560388"/>
        </p:xfrm>
        <a:graphic>
          <a:graphicData uri="http://schemas.openxmlformats.org/presentationml/2006/ole">
            <mc:AlternateContent xmlns:mc="http://schemas.openxmlformats.org/markup-compatibility/2006">
              <mc:Choice xmlns:v="urn:schemas-microsoft-com:vml" Requires="v">
                <p:oleObj r:id="rId2" imgW="18427700" imgH="5562600" progId="Equation.DSMT4">
                  <p:embed/>
                </p:oleObj>
              </mc:Choice>
              <mc:Fallback>
                <p:oleObj r:id="rId2" imgW="18427700" imgH="5562600" progId="Equation.DSMT4">
                  <p:embed/>
                  <p:pic>
                    <p:nvPicPr>
                      <p:cNvPr id="54292" name="Object 20">
                        <a:extLst>
                          <a:ext uri="{FF2B5EF4-FFF2-40B4-BE49-F238E27FC236}">
                            <a16:creationId xmlns:a16="http://schemas.microsoft.com/office/drawing/2014/main" id="{F253B547-A98D-677F-53F8-7F1F50BB6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1905000"/>
                        <a:ext cx="1371600"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94" name="Rectangle 22">
            <a:extLst>
              <a:ext uri="{FF2B5EF4-FFF2-40B4-BE49-F238E27FC236}">
                <a16:creationId xmlns:a16="http://schemas.microsoft.com/office/drawing/2014/main" id="{6C260036-1CEA-894B-90E5-41BFCB4D278D}"/>
              </a:ext>
            </a:extLst>
          </p:cNvPr>
          <p:cNvSpPr>
            <a:spLocks noChangeArrowheads="1"/>
          </p:cNvSpPr>
          <p:nvPr/>
        </p:nvSpPr>
        <p:spPr bwMode="auto">
          <a:xfrm>
            <a:off x="0" y="48260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000">
                <a:latin typeface="Times New Roman" panose="02020603050405020304" pitchFamily="18" charset="0"/>
                <a:ea typeface="宋体" panose="02010600030101010101" pitchFamily="2" charset="-122"/>
                <a:cs typeface="Times New Roman" panose="02020603050405020304" pitchFamily="18" charset="0"/>
              </a:rPr>
              <a:t> </a:t>
            </a:r>
            <a:r>
              <a:rPr lang="zh-CN" altLang="en-US" sz="900">
                <a:ea typeface="宋体" panose="02010600030101010101" pitchFamily="2" charset="-122"/>
                <a:cs typeface="Times New Roman" panose="02020603050405020304" pitchFamily="18" charset="0"/>
              </a:rPr>
              <a:t> </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54296" name="Rectangle 24">
            <a:extLst>
              <a:ext uri="{FF2B5EF4-FFF2-40B4-BE49-F238E27FC236}">
                <a16:creationId xmlns:a16="http://schemas.microsoft.com/office/drawing/2014/main" id="{74132955-E144-3ECB-96DF-1B1171B3FB8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4295" name="Object 23">
            <a:extLst>
              <a:ext uri="{FF2B5EF4-FFF2-40B4-BE49-F238E27FC236}">
                <a16:creationId xmlns:a16="http://schemas.microsoft.com/office/drawing/2014/main" id="{459A266F-F995-CA34-DBB8-40A5C43E3AC5}"/>
              </a:ext>
            </a:extLst>
          </p:cNvPr>
          <p:cNvGraphicFramePr>
            <a:graphicFrameLocks noChangeAspect="1"/>
          </p:cNvGraphicFramePr>
          <p:nvPr/>
        </p:nvGraphicFramePr>
        <p:xfrm>
          <a:off x="2590800" y="2743200"/>
          <a:ext cx="355600" cy="466725"/>
        </p:xfrm>
        <a:graphic>
          <a:graphicData uri="http://schemas.openxmlformats.org/presentationml/2006/ole">
            <mc:AlternateContent xmlns:mc="http://schemas.openxmlformats.org/markup-compatibility/2006">
              <mc:Choice xmlns:v="urn:schemas-microsoft-com:vml" Requires="v">
                <p:oleObj name="公式" r:id="rId4" imgW="2921000" imgH="3797300" progId="Equation.3">
                  <p:embed/>
                </p:oleObj>
              </mc:Choice>
              <mc:Fallback>
                <p:oleObj name="公式" r:id="rId4" imgW="2921000" imgH="3797300" progId="Equation.3">
                  <p:embed/>
                  <p:pic>
                    <p:nvPicPr>
                      <p:cNvPr id="54295" name="Object 23">
                        <a:extLst>
                          <a:ext uri="{FF2B5EF4-FFF2-40B4-BE49-F238E27FC236}">
                            <a16:creationId xmlns:a16="http://schemas.microsoft.com/office/drawing/2014/main" id="{459A266F-F995-CA34-DBB8-40A5C43E3A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743200"/>
                        <a:ext cx="3556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98" name="Rectangle 26">
            <a:extLst>
              <a:ext uri="{FF2B5EF4-FFF2-40B4-BE49-F238E27FC236}">
                <a16:creationId xmlns:a16="http://schemas.microsoft.com/office/drawing/2014/main" id="{5D10B5FC-4BF2-C49B-503D-88FC6008944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4297" name="Object 25">
            <a:extLst>
              <a:ext uri="{FF2B5EF4-FFF2-40B4-BE49-F238E27FC236}">
                <a16:creationId xmlns:a16="http://schemas.microsoft.com/office/drawing/2014/main" id="{D67667FD-B9BB-8019-6DC8-43EA7EADE931}"/>
              </a:ext>
            </a:extLst>
          </p:cNvPr>
          <p:cNvGraphicFramePr>
            <a:graphicFrameLocks noChangeAspect="1"/>
          </p:cNvGraphicFramePr>
          <p:nvPr/>
        </p:nvGraphicFramePr>
        <p:xfrm>
          <a:off x="3048000" y="2743200"/>
          <a:ext cx="762000" cy="388938"/>
        </p:xfrm>
        <a:graphic>
          <a:graphicData uri="http://schemas.openxmlformats.org/presentationml/2006/ole">
            <mc:AlternateContent xmlns:mc="http://schemas.openxmlformats.org/markup-compatibility/2006">
              <mc:Choice xmlns:v="urn:schemas-microsoft-com:vml" Requires="v">
                <p:oleObj name="公式" r:id="rId6" imgW="11696700" imgH="5854700" progId="Equation.3">
                  <p:embed/>
                </p:oleObj>
              </mc:Choice>
              <mc:Fallback>
                <p:oleObj name="公式" r:id="rId6" imgW="11696700" imgH="5854700" progId="Equation.3">
                  <p:embed/>
                  <p:pic>
                    <p:nvPicPr>
                      <p:cNvPr id="54297" name="Object 25">
                        <a:extLst>
                          <a:ext uri="{FF2B5EF4-FFF2-40B4-BE49-F238E27FC236}">
                            <a16:creationId xmlns:a16="http://schemas.microsoft.com/office/drawing/2014/main" id="{D67667FD-B9BB-8019-6DC8-43EA7EADE9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2743200"/>
                        <a:ext cx="762000"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300" name="Rectangle 28">
            <a:extLst>
              <a:ext uri="{FF2B5EF4-FFF2-40B4-BE49-F238E27FC236}">
                <a16:creationId xmlns:a16="http://schemas.microsoft.com/office/drawing/2014/main" id="{F0D0237B-8B07-0A31-834B-CEECFF88B9C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4299" name="Object 27">
            <a:extLst>
              <a:ext uri="{FF2B5EF4-FFF2-40B4-BE49-F238E27FC236}">
                <a16:creationId xmlns:a16="http://schemas.microsoft.com/office/drawing/2014/main" id="{DAE8D43B-519C-2FB0-99FA-0173925081FF}"/>
              </a:ext>
            </a:extLst>
          </p:cNvPr>
          <p:cNvGraphicFramePr>
            <a:graphicFrameLocks noChangeAspect="1"/>
          </p:cNvGraphicFramePr>
          <p:nvPr/>
        </p:nvGraphicFramePr>
        <p:xfrm>
          <a:off x="2667000" y="4038600"/>
          <a:ext cx="1524000" cy="549275"/>
        </p:xfrm>
        <a:graphic>
          <a:graphicData uri="http://schemas.openxmlformats.org/presentationml/2006/ole">
            <mc:AlternateContent xmlns:mc="http://schemas.openxmlformats.org/markup-compatibility/2006">
              <mc:Choice xmlns:v="urn:schemas-microsoft-com:vml" Requires="v">
                <p:oleObj r:id="rId8" imgW="16383000" imgH="5854700" progId="Equation.DSMT4">
                  <p:embed/>
                </p:oleObj>
              </mc:Choice>
              <mc:Fallback>
                <p:oleObj r:id="rId8" imgW="16383000" imgH="5854700" progId="Equation.DSMT4">
                  <p:embed/>
                  <p:pic>
                    <p:nvPicPr>
                      <p:cNvPr id="54299" name="Object 27">
                        <a:extLst>
                          <a:ext uri="{FF2B5EF4-FFF2-40B4-BE49-F238E27FC236}">
                            <a16:creationId xmlns:a16="http://schemas.microsoft.com/office/drawing/2014/main" id="{DAE8D43B-519C-2FB0-99FA-0173925081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4038600"/>
                        <a:ext cx="152400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302" name="Rectangle 30">
            <a:extLst>
              <a:ext uri="{FF2B5EF4-FFF2-40B4-BE49-F238E27FC236}">
                <a16:creationId xmlns:a16="http://schemas.microsoft.com/office/drawing/2014/main" id="{88C0E293-3F4F-1E05-14EC-B637CAFC485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4301" name="Object 29">
            <a:extLst>
              <a:ext uri="{FF2B5EF4-FFF2-40B4-BE49-F238E27FC236}">
                <a16:creationId xmlns:a16="http://schemas.microsoft.com/office/drawing/2014/main" id="{5AAFC3D7-C11E-63B5-B0EF-C7F8792D1951}"/>
              </a:ext>
            </a:extLst>
          </p:cNvPr>
          <p:cNvGraphicFramePr>
            <a:graphicFrameLocks noChangeAspect="1"/>
          </p:cNvGraphicFramePr>
          <p:nvPr/>
        </p:nvGraphicFramePr>
        <p:xfrm>
          <a:off x="2209800" y="5181600"/>
          <a:ext cx="360363" cy="609600"/>
        </p:xfrm>
        <a:graphic>
          <a:graphicData uri="http://schemas.openxmlformats.org/presentationml/2006/ole">
            <mc:AlternateContent xmlns:mc="http://schemas.openxmlformats.org/markup-compatibility/2006">
              <mc:Choice xmlns:v="urn:schemas-microsoft-com:vml" Requires="v">
                <p:oleObj name="公式" r:id="rId10" imgW="3505200" imgH="5854700" progId="Equation.3">
                  <p:embed/>
                </p:oleObj>
              </mc:Choice>
              <mc:Fallback>
                <p:oleObj name="公式" r:id="rId10" imgW="3505200" imgH="5854700" progId="Equation.3">
                  <p:embed/>
                  <p:pic>
                    <p:nvPicPr>
                      <p:cNvPr id="54301" name="Object 29">
                        <a:extLst>
                          <a:ext uri="{FF2B5EF4-FFF2-40B4-BE49-F238E27FC236}">
                            <a16:creationId xmlns:a16="http://schemas.microsoft.com/office/drawing/2014/main" id="{5AAFC3D7-C11E-63B5-B0EF-C7F8792D195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5181600"/>
                        <a:ext cx="36036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304" name="Rectangle 32">
            <a:extLst>
              <a:ext uri="{FF2B5EF4-FFF2-40B4-BE49-F238E27FC236}">
                <a16:creationId xmlns:a16="http://schemas.microsoft.com/office/drawing/2014/main" id="{B4B97B5C-5534-6249-B638-AB0126D80D8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4303" name="Object 31">
            <a:extLst>
              <a:ext uri="{FF2B5EF4-FFF2-40B4-BE49-F238E27FC236}">
                <a16:creationId xmlns:a16="http://schemas.microsoft.com/office/drawing/2014/main" id="{A3BDFBF9-0F37-C15B-3FBC-F0105D4EE4D4}"/>
              </a:ext>
            </a:extLst>
          </p:cNvPr>
          <p:cNvGraphicFramePr>
            <a:graphicFrameLocks noChangeAspect="1"/>
          </p:cNvGraphicFramePr>
          <p:nvPr/>
        </p:nvGraphicFramePr>
        <p:xfrm>
          <a:off x="3581400" y="5257800"/>
          <a:ext cx="355600" cy="533400"/>
        </p:xfrm>
        <a:graphic>
          <a:graphicData uri="http://schemas.openxmlformats.org/presentationml/2006/ole">
            <mc:AlternateContent xmlns:mc="http://schemas.openxmlformats.org/markup-compatibility/2006">
              <mc:Choice xmlns:v="urn:schemas-microsoft-com:vml" Requires="v">
                <p:oleObj name="公式" r:id="rId12" imgW="3505200" imgH="5270500" progId="Equation.3">
                  <p:embed/>
                </p:oleObj>
              </mc:Choice>
              <mc:Fallback>
                <p:oleObj name="公式" r:id="rId12" imgW="3505200" imgH="5270500" progId="Equation.3">
                  <p:embed/>
                  <p:pic>
                    <p:nvPicPr>
                      <p:cNvPr id="54303" name="Object 31">
                        <a:extLst>
                          <a:ext uri="{FF2B5EF4-FFF2-40B4-BE49-F238E27FC236}">
                            <a16:creationId xmlns:a16="http://schemas.microsoft.com/office/drawing/2014/main" id="{A3BDFBF9-0F37-C15B-3FBC-F0105D4EE4D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81400" y="5257800"/>
                        <a:ext cx="355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306" name="Rectangle 34">
            <a:extLst>
              <a:ext uri="{FF2B5EF4-FFF2-40B4-BE49-F238E27FC236}">
                <a16:creationId xmlns:a16="http://schemas.microsoft.com/office/drawing/2014/main" id="{F2EA1581-6CF3-7582-BF44-07CDF99F5A7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4305" name="Object 33">
            <a:extLst>
              <a:ext uri="{FF2B5EF4-FFF2-40B4-BE49-F238E27FC236}">
                <a16:creationId xmlns:a16="http://schemas.microsoft.com/office/drawing/2014/main" id="{0472EE8B-E650-BD96-7CC4-9D1CD59FE690}"/>
              </a:ext>
            </a:extLst>
          </p:cNvPr>
          <p:cNvGraphicFramePr>
            <a:graphicFrameLocks noChangeAspect="1"/>
          </p:cNvGraphicFramePr>
          <p:nvPr/>
        </p:nvGraphicFramePr>
        <p:xfrm>
          <a:off x="7226300" y="5181600"/>
          <a:ext cx="939800" cy="533400"/>
        </p:xfrm>
        <a:graphic>
          <a:graphicData uri="http://schemas.openxmlformats.org/presentationml/2006/ole">
            <mc:AlternateContent xmlns:mc="http://schemas.openxmlformats.org/markup-compatibility/2006">
              <mc:Choice xmlns:v="urn:schemas-microsoft-com:vml" Requires="v">
                <p:oleObj name="公式" r:id="rId14" imgW="10820400" imgH="6146800" progId="Equation.3">
                  <p:embed/>
                </p:oleObj>
              </mc:Choice>
              <mc:Fallback>
                <p:oleObj name="公式" r:id="rId14" imgW="10820400" imgH="6146800" progId="Equation.3">
                  <p:embed/>
                  <p:pic>
                    <p:nvPicPr>
                      <p:cNvPr id="54305" name="Object 33">
                        <a:extLst>
                          <a:ext uri="{FF2B5EF4-FFF2-40B4-BE49-F238E27FC236}">
                            <a16:creationId xmlns:a16="http://schemas.microsoft.com/office/drawing/2014/main" id="{0472EE8B-E650-BD96-7CC4-9D1CD59FE69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26300" y="5181600"/>
                        <a:ext cx="9398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6832E5A-9EDD-DF15-C86B-C466B877FBDF}"/>
              </a:ext>
            </a:extLst>
          </p:cNvPr>
          <p:cNvSpPr>
            <a:spLocks noGrp="1" noChangeArrowheads="1"/>
          </p:cNvSpPr>
          <p:nvPr>
            <p:ph type="title"/>
          </p:nvPr>
        </p:nvSpPr>
        <p:spPr/>
        <p:txBody>
          <a:bodyPr/>
          <a:lstStyle/>
          <a:p>
            <a:r>
              <a:rPr lang="en-US" altLang="zh-CN" b="1">
                <a:ea typeface="宋体" panose="02010600030101010101" pitchFamily="2" charset="-122"/>
              </a:rPr>
              <a:t>2.9 </a:t>
            </a:r>
            <a:r>
              <a:rPr lang="zh-CN" altLang="en-US" b="1">
                <a:ea typeface="宋体" panose="02010600030101010101" pitchFamily="2" charset="-122"/>
              </a:rPr>
              <a:t>综合应用</a:t>
            </a:r>
          </a:p>
        </p:txBody>
      </p:sp>
      <p:pic>
        <p:nvPicPr>
          <p:cNvPr id="55300" name="Picture 4">
            <a:extLst>
              <a:ext uri="{FF2B5EF4-FFF2-40B4-BE49-F238E27FC236}">
                <a16:creationId xmlns:a16="http://schemas.microsoft.com/office/drawing/2014/main" id="{DDCBE2F2-2466-8879-F1D9-457A4F4189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7924800" cy="4495800"/>
          </a:xfrm>
          <a:prstGeom prst="rect">
            <a:avLst/>
          </a:prstGeom>
          <a:noFill/>
          <a:extLst>
            <a:ext uri="{909E8E84-426E-40DD-AFC4-6F175D3DCCD1}">
              <a14:hiddenFill xmlns:a14="http://schemas.microsoft.com/office/drawing/2010/main">
                <a:solidFill>
                  <a:srgbClr val="FFFFFF"/>
                </a:solidFill>
              </a14:hiddenFill>
            </a:ext>
          </a:extLst>
        </p:spPr>
      </p:pic>
      <p:sp>
        <p:nvSpPr>
          <p:cNvPr id="55301" name="Rectangle 5">
            <a:extLst>
              <a:ext uri="{FF2B5EF4-FFF2-40B4-BE49-F238E27FC236}">
                <a16:creationId xmlns:a16="http://schemas.microsoft.com/office/drawing/2014/main" id="{48C11585-7B2D-C846-5A45-04A4784EC520}"/>
              </a:ext>
            </a:extLst>
          </p:cNvPr>
          <p:cNvSpPr>
            <a:spLocks noChangeArrowheads="1"/>
          </p:cNvSpPr>
          <p:nvPr/>
        </p:nvSpPr>
        <p:spPr bwMode="auto">
          <a:xfrm>
            <a:off x="381000" y="1066800"/>
            <a:ext cx="463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2E5C"/>
                </a:solidFill>
                <a:ea typeface="宋体" panose="02010600030101010101" pitchFamily="2" charset="-122"/>
              </a:rPr>
              <a:t>对数学</a:t>
            </a:r>
            <a:r>
              <a:rPr lang="en-US" altLang="zh-CN" b="1">
                <a:solidFill>
                  <a:srgbClr val="002E5C"/>
                </a:solidFill>
                <a:ea typeface="宋体" panose="02010600030101010101" pitchFamily="2" charset="-122"/>
              </a:rPr>
              <a:t>S.A.T</a:t>
            </a:r>
            <a:r>
              <a:rPr lang="zh-CN" altLang="en-US" b="1">
                <a:solidFill>
                  <a:srgbClr val="002E5C"/>
                </a:solidFill>
                <a:ea typeface="宋体" panose="02010600030101010101" pitchFamily="2" charset="-122"/>
              </a:rPr>
              <a:t>分数回归结果的解释</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F587573-CB0F-BA6A-22B9-B3CF4C8B6AF7}"/>
              </a:ext>
            </a:extLst>
          </p:cNvPr>
          <p:cNvSpPr>
            <a:spLocks noGrp="1" noChangeArrowheads="1"/>
          </p:cNvSpPr>
          <p:nvPr>
            <p:ph type="title"/>
          </p:nvPr>
        </p:nvSpPr>
        <p:spPr/>
        <p:txBody>
          <a:bodyPr/>
          <a:lstStyle/>
          <a:p>
            <a:r>
              <a:rPr lang="zh-CN" altLang="en-US" b="1">
                <a:ea typeface="宋体" panose="02010600030101010101" pitchFamily="2" charset="-122"/>
              </a:rPr>
              <a:t>对数学</a:t>
            </a:r>
            <a:r>
              <a:rPr lang="en-US" altLang="zh-CN" b="1">
                <a:ea typeface="宋体" panose="02010600030101010101" pitchFamily="2" charset="-122"/>
              </a:rPr>
              <a:t>S.A.T</a:t>
            </a:r>
            <a:r>
              <a:rPr lang="zh-CN" altLang="en-US" b="1">
                <a:ea typeface="宋体" panose="02010600030101010101" pitchFamily="2" charset="-122"/>
              </a:rPr>
              <a:t>分数回归结果的解释</a:t>
            </a:r>
          </a:p>
        </p:txBody>
      </p:sp>
      <p:pic>
        <p:nvPicPr>
          <p:cNvPr id="49156" name="Picture 4">
            <a:extLst>
              <a:ext uri="{FF2B5EF4-FFF2-40B4-BE49-F238E27FC236}">
                <a16:creationId xmlns:a16="http://schemas.microsoft.com/office/drawing/2014/main" id="{78D22B0D-8A19-F118-0D84-52C2042AF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23975"/>
            <a:ext cx="6381750" cy="4210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B752F69-7D8B-694E-E7E6-D94DCDEE6555}"/>
              </a:ext>
            </a:extLst>
          </p:cNvPr>
          <p:cNvSpPr>
            <a:spLocks noGrp="1" noChangeArrowheads="1"/>
          </p:cNvSpPr>
          <p:nvPr>
            <p:ph type="title"/>
          </p:nvPr>
        </p:nvSpPr>
        <p:spPr/>
        <p:txBody>
          <a:bodyPr/>
          <a:lstStyle/>
          <a:p>
            <a:r>
              <a:rPr lang="en-US" altLang="zh-CN" b="1">
                <a:ea typeface="宋体" panose="02010600030101010101" pitchFamily="2" charset="-122"/>
              </a:rPr>
              <a:t>2.10 </a:t>
            </a:r>
            <a:r>
              <a:rPr lang="zh-CN" altLang="en-US" b="1">
                <a:ea typeface="宋体" panose="02010600030101010101" pitchFamily="2" charset="-122"/>
              </a:rPr>
              <a:t>一些例子</a:t>
            </a:r>
          </a:p>
        </p:txBody>
      </p:sp>
      <p:sp>
        <p:nvSpPr>
          <p:cNvPr id="58373" name="Rectangle 5">
            <a:extLst>
              <a:ext uri="{FF2B5EF4-FFF2-40B4-BE49-F238E27FC236}">
                <a16:creationId xmlns:a16="http://schemas.microsoft.com/office/drawing/2014/main" id="{5EA96A98-B29D-C266-4654-1F875C2C9339}"/>
              </a:ext>
            </a:extLst>
          </p:cNvPr>
          <p:cNvSpPr>
            <a:spLocks noChangeArrowheads="1"/>
          </p:cNvSpPr>
          <p:nvPr/>
        </p:nvSpPr>
        <p:spPr bwMode="auto">
          <a:xfrm>
            <a:off x="0" y="1219200"/>
            <a:ext cx="4986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1"/>
              </a:buClr>
              <a:buFont typeface="Wingdings" pitchFamily="2" charset="2"/>
              <a:buChar char="n"/>
            </a:pPr>
            <a:r>
              <a:rPr lang="zh-CN" altLang="en-US" b="1">
                <a:solidFill>
                  <a:srgbClr val="002E5C"/>
                </a:solidFill>
                <a:ea typeface="宋体" panose="02010600030101010101" pitchFamily="2" charset="-122"/>
              </a:rPr>
              <a:t>例</a:t>
            </a:r>
            <a:r>
              <a:rPr lang="en-US" altLang="zh-CN" b="1">
                <a:solidFill>
                  <a:srgbClr val="002E5C"/>
                </a:solidFill>
                <a:ea typeface="宋体" panose="02010600030101010101" pitchFamily="2" charset="-122"/>
              </a:rPr>
              <a:t>2.1  </a:t>
            </a:r>
            <a:r>
              <a:rPr lang="zh-CN" altLang="en-US" b="1">
                <a:solidFill>
                  <a:srgbClr val="002E5C"/>
                </a:solidFill>
                <a:ea typeface="宋体" panose="02010600030101010101" pitchFamily="2" charset="-122"/>
              </a:rPr>
              <a:t>受教育年限与平均小时工资</a:t>
            </a:r>
          </a:p>
        </p:txBody>
      </p:sp>
      <p:pic>
        <p:nvPicPr>
          <p:cNvPr id="58374" name="Picture 6">
            <a:extLst>
              <a:ext uri="{FF2B5EF4-FFF2-40B4-BE49-F238E27FC236}">
                <a16:creationId xmlns:a16="http://schemas.microsoft.com/office/drawing/2014/main" id="{C0569536-1A7A-43C2-0E7D-F9D38F2A5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7543800" cy="3886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07A60E7-1147-B3A0-DFB6-93D7EE4CA53A}"/>
              </a:ext>
            </a:extLst>
          </p:cNvPr>
          <p:cNvSpPr>
            <a:spLocks noGrp="1" noChangeArrowheads="1"/>
          </p:cNvSpPr>
          <p:nvPr>
            <p:ph type="title"/>
          </p:nvPr>
        </p:nvSpPr>
        <p:spPr/>
        <p:txBody>
          <a:bodyPr/>
          <a:lstStyle/>
          <a:p>
            <a:r>
              <a:rPr lang="zh-CN" altLang="en-US" b="1">
                <a:ea typeface="宋体" panose="02010600030101010101" pitchFamily="2" charset="-122"/>
              </a:rPr>
              <a:t>例</a:t>
            </a:r>
            <a:r>
              <a:rPr lang="en-US" altLang="zh-CN" b="1">
                <a:ea typeface="宋体" panose="02010600030101010101" pitchFamily="2" charset="-122"/>
              </a:rPr>
              <a:t>2.2 </a:t>
            </a:r>
            <a:r>
              <a:rPr lang="zh-CN" altLang="en-US" b="1">
                <a:ea typeface="宋体" panose="02010600030101010101" pitchFamily="2" charset="-122"/>
              </a:rPr>
              <a:t>奥肯定律</a:t>
            </a:r>
          </a:p>
        </p:txBody>
      </p:sp>
      <p:sp>
        <p:nvSpPr>
          <p:cNvPr id="59395" name="Rectangle 3">
            <a:extLst>
              <a:ext uri="{FF2B5EF4-FFF2-40B4-BE49-F238E27FC236}">
                <a16:creationId xmlns:a16="http://schemas.microsoft.com/office/drawing/2014/main" id="{7FDD2634-F8A8-5EC9-AC0F-148C1E15230A}"/>
              </a:ext>
            </a:extLst>
          </p:cNvPr>
          <p:cNvSpPr>
            <a:spLocks noGrp="1" noChangeArrowheads="1"/>
          </p:cNvSpPr>
          <p:nvPr>
            <p:ph type="body" idx="1"/>
          </p:nvPr>
        </p:nvSpPr>
        <p:spPr>
          <a:xfrm>
            <a:off x="762000" y="2743200"/>
            <a:ext cx="8382000" cy="4114800"/>
          </a:xfrm>
        </p:spPr>
        <p:txBody>
          <a:bodyPr/>
          <a:lstStyle/>
          <a:p>
            <a:r>
              <a:rPr lang="zh-CN" altLang="en-US">
                <a:ea typeface="宋体" panose="02010600030101010101" pitchFamily="2" charset="-122"/>
              </a:rPr>
              <a:t>    </a:t>
            </a:r>
            <a:r>
              <a:rPr lang="en-US" altLang="zh-CN">
                <a:ea typeface="宋体" panose="02010600030101010101" pitchFamily="2" charset="-122"/>
              </a:rPr>
              <a:t>=</a:t>
            </a:r>
            <a:r>
              <a:rPr lang="zh-CN" altLang="en-US">
                <a:ea typeface="宋体" panose="02010600030101010101" pitchFamily="2" charset="-122"/>
              </a:rPr>
              <a:t>失业率的变化（百分数）</a:t>
            </a:r>
          </a:p>
          <a:p>
            <a:r>
              <a:rPr lang="en-US" altLang="zh-CN">
                <a:ea typeface="宋体" panose="02010600030101010101" pitchFamily="2" charset="-122"/>
              </a:rPr>
              <a:t>    =</a:t>
            </a:r>
            <a:r>
              <a:rPr lang="zh-CN" altLang="en-US">
                <a:ea typeface="宋体" panose="02010600030101010101" pitchFamily="2" charset="-122"/>
              </a:rPr>
              <a:t>实际产出的增长率（百分数，用实际</a:t>
            </a:r>
            <a:r>
              <a:rPr lang="en-US" altLang="zh-CN">
                <a:ea typeface="宋体" panose="02010600030101010101" pitchFamily="2" charset="-122"/>
              </a:rPr>
              <a:t>GDP</a:t>
            </a:r>
            <a:r>
              <a:rPr lang="zh-CN" altLang="en-US">
                <a:ea typeface="宋体" panose="02010600030101010101" pitchFamily="2" charset="-122"/>
              </a:rPr>
              <a:t>度量）</a:t>
            </a:r>
          </a:p>
          <a:p>
            <a:r>
              <a:rPr lang="en-US" altLang="zh-CN">
                <a:ea typeface="宋体" panose="02010600030101010101" pitchFamily="2" charset="-122"/>
              </a:rPr>
              <a:t>2.5= </a:t>
            </a:r>
            <a:r>
              <a:rPr lang="zh-CN" altLang="en-US">
                <a:ea typeface="宋体" panose="02010600030101010101" pitchFamily="2" charset="-122"/>
              </a:rPr>
              <a:t>美国长期产出增长率。</a:t>
            </a:r>
          </a:p>
        </p:txBody>
      </p:sp>
      <p:sp>
        <p:nvSpPr>
          <p:cNvPr id="59397" name="Rectangle 5">
            <a:extLst>
              <a:ext uri="{FF2B5EF4-FFF2-40B4-BE49-F238E27FC236}">
                <a16:creationId xmlns:a16="http://schemas.microsoft.com/office/drawing/2014/main" id="{895826A0-DF93-2027-B7B8-42629CAA4AD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396" name="Object 4">
            <a:extLst>
              <a:ext uri="{FF2B5EF4-FFF2-40B4-BE49-F238E27FC236}">
                <a16:creationId xmlns:a16="http://schemas.microsoft.com/office/drawing/2014/main" id="{6FA48A44-146B-809B-755E-8A5FFEF73E1F}"/>
              </a:ext>
            </a:extLst>
          </p:cNvPr>
          <p:cNvGraphicFramePr>
            <a:graphicFrameLocks noChangeAspect="1"/>
          </p:cNvGraphicFramePr>
          <p:nvPr/>
        </p:nvGraphicFramePr>
        <p:xfrm>
          <a:off x="1143000" y="2743200"/>
          <a:ext cx="406400" cy="609600"/>
        </p:xfrm>
        <a:graphic>
          <a:graphicData uri="http://schemas.openxmlformats.org/presentationml/2006/ole">
            <mc:AlternateContent xmlns:mc="http://schemas.openxmlformats.org/markup-compatibility/2006">
              <mc:Choice xmlns:v="urn:schemas-microsoft-com:vml" Requires="v">
                <p:oleObj name="公式" r:id="rId2" imgW="3505200" imgH="5270500" progId="Equation.3">
                  <p:embed/>
                </p:oleObj>
              </mc:Choice>
              <mc:Fallback>
                <p:oleObj name="公式" r:id="rId2" imgW="3505200" imgH="5270500" progId="Equation.3">
                  <p:embed/>
                  <p:pic>
                    <p:nvPicPr>
                      <p:cNvPr id="59396" name="Object 4">
                        <a:extLst>
                          <a:ext uri="{FF2B5EF4-FFF2-40B4-BE49-F238E27FC236}">
                            <a16:creationId xmlns:a16="http://schemas.microsoft.com/office/drawing/2014/main" id="{6FA48A44-146B-809B-755E-8A5FFEF73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743200"/>
                        <a:ext cx="4064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9399" name="Picture 7">
            <a:extLst>
              <a:ext uri="{FF2B5EF4-FFF2-40B4-BE49-F238E27FC236}">
                <a16:creationId xmlns:a16="http://schemas.microsoft.com/office/drawing/2014/main" id="{844FA56E-C7DD-8275-E866-7609990B4A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447800"/>
            <a:ext cx="3657600" cy="1047750"/>
          </a:xfrm>
          <a:prstGeom prst="rect">
            <a:avLst/>
          </a:prstGeom>
          <a:noFill/>
          <a:extLst>
            <a:ext uri="{909E8E84-426E-40DD-AFC4-6F175D3DCCD1}">
              <a14:hiddenFill xmlns:a14="http://schemas.microsoft.com/office/drawing/2010/main">
                <a:solidFill>
                  <a:srgbClr val="FFFFFF"/>
                </a:solidFill>
              </a14:hiddenFill>
            </a:ext>
          </a:extLst>
        </p:spPr>
      </p:pic>
      <p:sp>
        <p:nvSpPr>
          <p:cNvPr id="59401" name="Rectangle 9">
            <a:extLst>
              <a:ext uri="{FF2B5EF4-FFF2-40B4-BE49-F238E27FC236}">
                <a16:creationId xmlns:a16="http://schemas.microsoft.com/office/drawing/2014/main" id="{46FDE999-6A0D-24BE-4F68-D6C6AB67D93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400" name="Object 8">
            <a:extLst>
              <a:ext uri="{FF2B5EF4-FFF2-40B4-BE49-F238E27FC236}">
                <a16:creationId xmlns:a16="http://schemas.microsoft.com/office/drawing/2014/main" id="{9E419E90-5B34-F897-E350-3A8E529CE53C}"/>
              </a:ext>
            </a:extLst>
          </p:cNvPr>
          <p:cNvGraphicFramePr>
            <a:graphicFrameLocks noChangeAspect="1"/>
          </p:cNvGraphicFramePr>
          <p:nvPr/>
        </p:nvGraphicFramePr>
        <p:xfrm>
          <a:off x="1123950" y="3352800"/>
          <a:ext cx="466725" cy="533400"/>
        </p:xfrm>
        <a:graphic>
          <a:graphicData uri="http://schemas.openxmlformats.org/presentationml/2006/ole">
            <mc:AlternateContent xmlns:mc="http://schemas.openxmlformats.org/markup-compatibility/2006">
              <mc:Choice xmlns:v="urn:schemas-microsoft-com:vml" Requires="v">
                <p:oleObj name="公式" r:id="rId5" imgW="4686300" imgH="5270500" progId="Equation.3">
                  <p:embed/>
                </p:oleObj>
              </mc:Choice>
              <mc:Fallback>
                <p:oleObj name="公式" r:id="rId5" imgW="4686300" imgH="5270500" progId="Equation.3">
                  <p:embed/>
                  <p:pic>
                    <p:nvPicPr>
                      <p:cNvPr id="59400" name="Object 8">
                        <a:extLst>
                          <a:ext uri="{FF2B5EF4-FFF2-40B4-BE49-F238E27FC236}">
                            <a16:creationId xmlns:a16="http://schemas.microsoft.com/office/drawing/2014/main" id="{9E419E90-5B34-F897-E350-3A8E529CE5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3950" y="3352800"/>
                        <a:ext cx="4667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F5935D5-1D38-A2EF-1CDC-2D0242097166}"/>
              </a:ext>
            </a:extLst>
          </p:cNvPr>
          <p:cNvSpPr>
            <a:spLocks noGrp="1" noChangeArrowheads="1"/>
          </p:cNvSpPr>
          <p:nvPr>
            <p:ph type="title"/>
          </p:nvPr>
        </p:nvSpPr>
        <p:spPr/>
        <p:txBody>
          <a:bodyPr/>
          <a:lstStyle/>
          <a:p>
            <a:r>
              <a:rPr lang="zh-CN" altLang="en-US" b="1">
                <a:ea typeface="宋体" panose="02010600030101010101" pitchFamily="2" charset="-122"/>
              </a:rPr>
              <a:t>例</a:t>
            </a:r>
            <a:r>
              <a:rPr lang="en-US" altLang="zh-CN" b="1">
                <a:ea typeface="宋体" panose="02010600030101010101" pitchFamily="2" charset="-122"/>
              </a:rPr>
              <a:t>2.3 </a:t>
            </a:r>
            <a:r>
              <a:rPr lang="zh-CN" altLang="en-US" b="1">
                <a:ea typeface="宋体" panose="02010600030101010101" pitchFamily="2" charset="-122"/>
              </a:rPr>
              <a:t>股票价格与利率</a:t>
            </a:r>
          </a:p>
        </p:txBody>
      </p:sp>
      <p:pic>
        <p:nvPicPr>
          <p:cNvPr id="60420" name="Picture 4">
            <a:extLst>
              <a:ext uri="{FF2B5EF4-FFF2-40B4-BE49-F238E27FC236}">
                <a16:creationId xmlns:a16="http://schemas.microsoft.com/office/drawing/2014/main" id="{E5FC0499-B91B-3C7C-0B9F-398515347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66775"/>
            <a:ext cx="7675563" cy="5381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DD89EE0-F16E-8EC4-6FDA-F9A6F36530D1}"/>
              </a:ext>
            </a:extLst>
          </p:cNvPr>
          <p:cNvSpPr>
            <a:spLocks noGrp="1" noChangeArrowheads="1"/>
          </p:cNvSpPr>
          <p:nvPr>
            <p:ph type="title"/>
          </p:nvPr>
        </p:nvSpPr>
        <p:spPr>
          <a:xfrm>
            <a:off x="0" y="-19050"/>
            <a:ext cx="9144000" cy="914400"/>
          </a:xfrm>
        </p:spPr>
        <p:txBody>
          <a:bodyPr/>
          <a:lstStyle/>
          <a:p>
            <a:r>
              <a:rPr lang="zh-CN" altLang="en-US" sz="3200">
                <a:ea typeface="宋体" panose="02010600030101010101" pitchFamily="2" charset="-122"/>
              </a:rPr>
              <a:t>例</a:t>
            </a:r>
            <a:r>
              <a:rPr lang="en-US" altLang="zh-CN" sz="3200">
                <a:ea typeface="宋体" panose="02010600030101010101" pitchFamily="2" charset="-122"/>
              </a:rPr>
              <a:t>2.4 </a:t>
            </a:r>
            <a:r>
              <a:rPr lang="zh-CN" altLang="en-US" sz="3200">
                <a:ea typeface="宋体" panose="02010600030101010101" pitchFamily="2" charset="-122"/>
              </a:rPr>
              <a:t>美国中值房价与抵押贷款利率（</a:t>
            </a:r>
            <a:r>
              <a:rPr lang="en-US" altLang="zh-CN" sz="3200">
                <a:ea typeface="宋体" panose="02010600030101010101" pitchFamily="2" charset="-122"/>
              </a:rPr>
              <a:t>1980-2007</a:t>
            </a:r>
            <a:r>
              <a:rPr lang="zh-CN" altLang="en-US" sz="3200">
                <a:ea typeface="宋体" panose="02010600030101010101" pitchFamily="2" charset="-122"/>
              </a:rPr>
              <a:t>） </a:t>
            </a:r>
          </a:p>
        </p:txBody>
      </p:sp>
      <p:pic>
        <p:nvPicPr>
          <p:cNvPr id="61444" name="Picture 4">
            <a:extLst>
              <a:ext uri="{FF2B5EF4-FFF2-40B4-BE49-F238E27FC236}">
                <a16:creationId xmlns:a16="http://schemas.microsoft.com/office/drawing/2014/main" id="{FA74DE8F-C48D-E23C-7950-93ABA2103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28700"/>
            <a:ext cx="8047038" cy="5295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6BFC6356-21FD-096C-15EB-C7DD7717D3DB}"/>
              </a:ext>
            </a:extLst>
          </p:cNvPr>
          <p:cNvSpPr>
            <a:spLocks noGrp="1" noChangeArrowheads="1"/>
          </p:cNvSpPr>
          <p:nvPr>
            <p:ph type="subTitle" idx="1"/>
          </p:nvPr>
        </p:nvSpPr>
        <p:spPr>
          <a:xfrm>
            <a:off x="1219200" y="3276600"/>
            <a:ext cx="6324600" cy="1992313"/>
          </a:xfrm>
          <a:noFill/>
        </p:spPr>
        <p:txBody>
          <a:bodyPr/>
          <a:lstStyle/>
          <a:p>
            <a:r>
              <a:rPr lang="zh-CN" altLang="en-US" sz="4800" b="1" i="0">
                <a:ea typeface="宋体" panose="02010600030101010101" pitchFamily="2" charset="-122"/>
              </a:rPr>
              <a:t>双变量模型：假设检验 </a:t>
            </a:r>
            <a:endParaRPr lang="en-US" altLang="zh-CN" sz="4800" b="1" i="0">
              <a:ea typeface="宋体" panose="02010600030101010101" pitchFamily="2" charset="-122"/>
            </a:endParaRPr>
          </a:p>
        </p:txBody>
      </p:sp>
      <p:sp>
        <p:nvSpPr>
          <p:cNvPr id="26626" name="Rectangle 2">
            <a:extLst>
              <a:ext uri="{FF2B5EF4-FFF2-40B4-BE49-F238E27FC236}">
                <a16:creationId xmlns:a16="http://schemas.microsoft.com/office/drawing/2014/main" id="{B7778ADA-B705-EFF3-7D64-968D8A4BBAF4}"/>
              </a:ext>
            </a:extLst>
          </p:cNvPr>
          <p:cNvSpPr>
            <a:spLocks noGrp="1" noChangeArrowheads="1"/>
          </p:cNvSpPr>
          <p:nvPr>
            <p:ph type="ctrTitle"/>
          </p:nvPr>
        </p:nvSpPr>
        <p:spPr>
          <a:xfrm>
            <a:off x="0" y="2133600"/>
            <a:ext cx="9144000" cy="590550"/>
          </a:xfrm>
          <a:noFill/>
        </p:spPr>
        <p:txBody>
          <a:bodyPr/>
          <a:lstStyle/>
          <a:p>
            <a:r>
              <a:rPr lang="zh-CN" altLang="en-US" sz="6000">
                <a:ea typeface="宋体" panose="02010600030101010101" pitchFamily="2" charset="-122"/>
              </a:rPr>
              <a:t>第</a:t>
            </a:r>
            <a:r>
              <a:rPr lang="en-US" altLang="zh-CN" sz="6000">
                <a:ea typeface="宋体" panose="02010600030101010101" pitchFamily="2" charset="-122"/>
              </a:rPr>
              <a:t>3</a:t>
            </a:r>
            <a:r>
              <a:rPr lang="zh-CN" altLang="en-US" sz="6000">
                <a:ea typeface="宋体" panose="02010600030101010101" pitchFamily="2" charset="-122"/>
              </a:rPr>
              <a:t>章</a:t>
            </a:r>
          </a:p>
        </p:txBody>
      </p:sp>
      <p:sp>
        <p:nvSpPr>
          <p:cNvPr id="26635" name="Line 11">
            <a:extLst>
              <a:ext uri="{FF2B5EF4-FFF2-40B4-BE49-F238E27FC236}">
                <a16:creationId xmlns:a16="http://schemas.microsoft.com/office/drawing/2014/main" id="{F0E8B623-7180-727C-7CC6-B358184AC1B5}"/>
              </a:ext>
            </a:extLst>
          </p:cNvPr>
          <p:cNvSpPr>
            <a:spLocks noChangeShapeType="1"/>
          </p:cNvSpPr>
          <p:nvPr/>
        </p:nvSpPr>
        <p:spPr bwMode="auto">
          <a:xfrm>
            <a:off x="0" y="4648200"/>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23F985E-7ED6-45C9-6E7A-4786BF8A647B}"/>
              </a:ext>
            </a:extLst>
          </p:cNvPr>
          <p:cNvSpPr>
            <a:spLocks noGrp="1" noChangeArrowheads="1"/>
          </p:cNvSpPr>
          <p:nvPr>
            <p:ph type="title"/>
          </p:nvPr>
        </p:nvSpPr>
        <p:spPr/>
        <p:txBody>
          <a:bodyPr/>
          <a:lstStyle/>
          <a:p>
            <a:r>
              <a:rPr lang="en-US" altLang="zh-CN" b="1">
                <a:ea typeface="宋体" panose="02010600030101010101" pitchFamily="2" charset="-122"/>
              </a:rPr>
              <a:t>3.1 </a:t>
            </a:r>
            <a:r>
              <a:rPr lang="zh-CN" altLang="en-US" b="1">
                <a:ea typeface="宋体" panose="02010600030101010101" pitchFamily="2" charset="-122"/>
              </a:rPr>
              <a:t>古典线性回归模型</a:t>
            </a:r>
            <a:endParaRPr lang="en-US" altLang="zh-CN" b="1">
              <a:ea typeface="宋体" panose="02010600030101010101" pitchFamily="2" charset="-122"/>
            </a:endParaRPr>
          </a:p>
        </p:txBody>
      </p:sp>
      <p:pic>
        <p:nvPicPr>
          <p:cNvPr id="32774" name="Picture 6">
            <a:extLst>
              <a:ext uri="{FF2B5EF4-FFF2-40B4-BE49-F238E27FC236}">
                <a16:creationId xmlns:a16="http://schemas.microsoft.com/office/drawing/2014/main" id="{BAA3DC7D-CDBA-9DAC-57CF-4A0CA726E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19250"/>
            <a:ext cx="7924800" cy="4629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53BD80C-7830-CA36-DA69-F66BB1A0C76E}"/>
              </a:ext>
            </a:extLst>
          </p:cNvPr>
          <p:cNvSpPr>
            <a:spLocks noGrp="1" noChangeArrowheads="1"/>
          </p:cNvSpPr>
          <p:nvPr>
            <p:ph type="title"/>
          </p:nvPr>
        </p:nvSpPr>
        <p:spPr/>
        <p:txBody>
          <a:bodyPr/>
          <a:lstStyle/>
          <a:p>
            <a:r>
              <a:rPr lang="en-US" altLang="zh-CN" b="1">
                <a:ea typeface="宋体" panose="02010600030101010101" pitchFamily="2" charset="-122"/>
              </a:rPr>
              <a:t>1.2 </a:t>
            </a:r>
            <a:r>
              <a:rPr lang="zh-CN" altLang="en-US" b="1">
                <a:ea typeface="宋体" panose="02010600030101010101" pitchFamily="2" charset="-122"/>
              </a:rPr>
              <a:t>为什么要学习经济计量学</a:t>
            </a:r>
            <a:r>
              <a:rPr lang="en-US" altLang="zh-CN" b="1">
                <a:ea typeface="宋体" panose="02010600030101010101" pitchFamily="2" charset="-122"/>
              </a:rPr>
              <a:t>?</a:t>
            </a:r>
            <a:endParaRPr lang="zh-CN" altLang="en-US" b="1">
              <a:ea typeface="宋体" panose="02010600030101010101" pitchFamily="2" charset="-122"/>
            </a:endParaRPr>
          </a:p>
        </p:txBody>
      </p:sp>
      <p:sp>
        <p:nvSpPr>
          <p:cNvPr id="35843" name="Rectangle 3">
            <a:extLst>
              <a:ext uri="{FF2B5EF4-FFF2-40B4-BE49-F238E27FC236}">
                <a16:creationId xmlns:a16="http://schemas.microsoft.com/office/drawing/2014/main" id="{70DF441E-1031-0BC4-160B-B62EF2FF94F5}"/>
              </a:ext>
            </a:extLst>
          </p:cNvPr>
          <p:cNvSpPr>
            <a:spLocks noGrp="1" noChangeArrowheads="1"/>
          </p:cNvSpPr>
          <p:nvPr>
            <p:ph type="body" idx="1"/>
          </p:nvPr>
        </p:nvSpPr>
        <p:spPr/>
        <p:txBody>
          <a:bodyPr/>
          <a:lstStyle/>
          <a:p>
            <a:endParaRPr lang="zh-CN" altLang="en-US">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DD203E0-C69B-2BC6-2D86-669B90D60529}"/>
              </a:ext>
            </a:extLst>
          </p:cNvPr>
          <p:cNvSpPr>
            <a:spLocks noGrp="1" noChangeArrowheads="1"/>
          </p:cNvSpPr>
          <p:nvPr>
            <p:ph type="title"/>
          </p:nvPr>
        </p:nvSpPr>
        <p:spPr/>
        <p:txBody>
          <a:bodyPr/>
          <a:lstStyle/>
          <a:p>
            <a:r>
              <a:rPr lang="en-US" altLang="zh-CN" b="1">
                <a:ea typeface="宋体" panose="02010600030101010101" pitchFamily="2" charset="-122"/>
              </a:rPr>
              <a:t>3.1 </a:t>
            </a:r>
            <a:r>
              <a:rPr lang="zh-CN" altLang="en-US" b="1">
                <a:ea typeface="宋体" panose="02010600030101010101" pitchFamily="2" charset="-122"/>
              </a:rPr>
              <a:t>古典线性回归模型</a:t>
            </a:r>
            <a:endParaRPr lang="en-US" altLang="zh-CN" b="1">
              <a:ea typeface="宋体" panose="02010600030101010101" pitchFamily="2" charset="-122"/>
            </a:endParaRPr>
          </a:p>
        </p:txBody>
      </p:sp>
      <p:pic>
        <p:nvPicPr>
          <p:cNvPr id="28680" name="Picture 8">
            <a:extLst>
              <a:ext uri="{FF2B5EF4-FFF2-40B4-BE49-F238E27FC236}">
                <a16:creationId xmlns:a16="http://schemas.microsoft.com/office/drawing/2014/main" id="{16C4BC60-440F-B259-43D9-3CF354FF5D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76375"/>
            <a:ext cx="8610600" cy="4391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1087EC3-8D82-96ED-8079-DF29CB932F69}"/>
              </a:ext>
            </a:extLst>
          </p:cNvPr>
          <p:cNvSpPr>
            <a:spLocks noGrp="1" noChangeArrowheads="1"/>
          </p:cNvSpPr>
          <p:nvPr>
            <p:ph type="title"/>
          </p:nvPr>
        </p:nvSpPr>
        <p:spPr/>
        <p:txBody>
          <a:bodyPr/>
          <a:lstStyle/>
          <a:p>
            <a:r>
              <a:rPr lang="en-US" altLang="zh-CN" b="1">
                <a:ea typeface="宋体" panose="02010600030101010101" pitchFamily="2" charset="-122"/>
              </a:rPr>
              <a:t>3.1 </a:t>
            </a:r>
            <a:r>
              <a:rPr lang="zh-CN" altLang="en-US" b="1">
                <a:ea typeface="宋体" panose="02010600030101010101" pitchFamily="2" charset="-122"/>
              </a:rPr>
              <a:t>古典线性回归模型</a:t>
            </a:r>
            <a:endParaRPr lang="en-US" altLang="zh-CN" b="1">
              <a:ea typeface="宋体" panose="02010600030101010101" pitchFamily="2" charset="-122"/>
            </a:endParaRPr>
          </a:p>
        </p:txBody>
      </p:sp>
      <p:pic>
        <p:nvPicPr>
          <p:cNvPr id="27655" name="Picture 7">
            <a:extLst>
              <a:ext uri="{FF2B5EF4-FFF2-40B4-BE49-F238E27FC236}">
                <a16:creationId xmlns:a16="http://schemas.microsoft.com/office/drawing/2014/main" id="{E4CADC83-EA66-FAC9-740C-1FFE19F5E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95513"/>
            <a:ext cx="8534400" cy="32908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D46127E-D530-7FB7-8987-9FA184FE8C5E}"/>
              </a:ext>
            </a:extLst>
          </p:cNvPr>
          <p:cNvSpPr>
            <a:spLocks noGrp="1" noChangeArrowheads="1"/>
          </p:cNvSpPr>
          <p:nvPr>
            <p:ph type="title"/>
          </p:nvPr>
        </p:nvSpPr>
        <p:spPr/>
        <p:txBody>
          <a:bodyPr/>
          <a:lstStyle/>
          <a:p>
            <a:r>
              <a:rPr lang="en-US" altLang="zh-CN" sz="3200" b="1">
                <a:ea typeface="宋体" panose="02010600030101010101" pitchFamily="2" charset="-122"/>
              </a:rPr>
              <a:t>3.2  </a:t>
            </a:r>
            <a:r>
              <a:rPr lang="zh-CN" altLang="en-US" sz="3200" b="1">
                <a:ea typeface="宋体" panose="02010600030101010101" pitchFamily="2" charset="-122"/>
              </a:rPr>
              <a:t>普通最小二乘估计量的方差与标准误</a:t>
            </a:r>
            <a:endParaRPr lang="en-US" altLang="zh-CN" sz="3200" b="1">
              <a:ea typeface="宋体" panose="02010600030101010101" pitchFamily="2" charset="-122"/>
            </a:endParaRPr>
          </a:p>
        </p:txBody>
      </p:sp>
      <p:pic>
        <p:nvPicPr>
          <p:cNvPr id="33798" name="Picture 6">
            <a:extLst>
              <a:ext uri="{FF2B5EF4-FFF2-40B4-BE49-F238E27FC236}">
                <a16:creationId xmlns:a16="http://schemas.microsoft.com/office/drawing/2014/main" id="{F5A58209-2C24-B8D1-0878-57A40509D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1343025"/>
            <a:ext cx="8659812" cy="4829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DEA2A35-F55A-1336-21DE-BBE1183E113C}"/>
              </a:ext>
            </a:extLst>
          </p:cNvPr>
          <p:cNvSpPr>
            <a:spLocks noGrp="1" noChangeArrowheads="1"/>
          </p:cNvSpPr>
          <p:nvPr>
            <p:ph type="title"/>
          </p:nvPr>
        </p:nvSpPr>
        <p:spPr/>
        <p:txBody>
          <a:bodyPr/>
          <a:lstStyle/>
          <a:p>
            <a:r>
              <a:rPr lang="en-US" altLang="zh-CN" sz="3200" b="1">
                <a:ea typeface="宋体" panose="02010600030101010101" pitchFamily="2" charset="-122"/>
              </a:rPr>
              <a:t>3.3  </a:t>
            </a:r>
            <a:r>
              <a:rPr lang="zh-CN" altLang="en-US" sz="3200" b="1">
                <a:ea typeface="宋体" panose="02010600030101010101" pitchFamily="2" charset="-122"/>
              </a:rPr>
              <a:t>为什么使用</a:t>
            </a:r>
            <a:r>
              <a:rPr lang="en-US" altLang="zh-CN" sz="3200" b="1">
                <a:ea typeface="宋体" panose="02010600030101010101" pitchFamily="2" charset="-122"/>
              </a:rPr>
              <a:t>OLS</a:t>
            </a:r>
            <a:r>
              <a:rPr lang="zh-CN" altLang="en-US" sz="3200" b="1">
                <a:ea typeface="宋体" panose="02010600030101010101" pitchFamily="2" charset="-122"/>
              </a:rPr>
              <a:t>？</a:t>
            </a:r>
            <a:r>
              <a:rPr lang="en-US" altLang="zh-CN" sz="3200" b="1">
                <a:ea typeface="宋体" panose="02010600030101010101" pitchFamily="2" charset="-122"/>
              </a:rPr>
              <a:t>OLS</a:t>
            </a:r>
            <a:r>
              <a:rPr lang="zh-CN" altLang="en-US" sz="3200" b="1">
                <a:ea typeface="宋体" panose="02010600030101010101" pitchFamily="2" charset="-122"/>
              </a:rPr>
              <a:t>估计量的性质</a:t>
            </a:r>
            <a:endParaRPr lang="en-US" altLang="zh-CN" sz="3200" b="1">
              <a:ea typeface="宋体" panose="02010600030101010101" pitchFamily="2" charset="-122"/>
            </a:endParaRPr>
          </a:p>
        </p:txBody>
      </p:sp>
      <p:sp>
        <p:nvSpPr>
          <p:cNvPr id="29704" name="Rectangle 8">
            <a:extLst>
              <a:ext uri="{FF2B5EF4-FFF2-40B4-BE49-F238E27FC236}">
                <a16:creationId xmlns:a16="http://schemas.microsoft.com/office/drawing/2014/main" id="{0CDBB3A4-0BCE-C8C9-D740-1EBC30143F3C}"/>
              </a:ext>
            </a:extLst>
          </p:cNvPr>
          <p:cNvSpPr>
            <a:spLocks noGrp="1" noChangeArrowheads="1"/>
          </p:cNvSpPr>
          <p:nvPr>
            <p:ph type="body" idx="1"/>
          </p:nvPr>
        </p:nvSpPr>
        <p:spPr>
          <a:xfrm>
            <a:off x="381000" y="1905000"/>
            <a:ext cx="8763000" cy="4114800"/>
          </a:xfrm>
        </p:spPr>
        <p:txBody>
          <a:bodyPr/>
          <a:lstStyle/>
          <a:p>
            <a:pPr>
              <a:buFont typeface="Wingdings" pitchFamily="2" charset="2"/>
              <a:buNone/>
            </a:pPr>
            <a:r>
              <a:rPr lang="zh-CN" altLang="en-US" b="1">
                <a:ea typeface="宋体" panose="02010600030101010101" pitchFamily="2" charset="-122"/>
              </a:rPr>
              <a:t>高斯</a:t>
            </a:r>
            <a:r>
              <a:rPr lang="en-US" altLang="zh-CN" b="1">
                <a:ea typeface="宋体" panose="02010600030101010101" pitchFamily="2" charset="-122"/>
              </a:rPr>
              <a:t>—</a:t>
            </a:r>
            <a:r>
              <a:rPr lang="zh-CN" altLang="en-US" b="1">
                <a:ea typeface="宋体" panose="02010600030101010101" pitchFamily="2" charset="-122"/>
              </a:rPr>
              <a:t>马尔柯夫定理（</a:t>
            </a:r>
            <a:r>
              <a:rPr lang="en-US" altLang="zh-CN" b="1">
                <a:ea typeface="宋体" panose="02010600030101010101" pitchFamily="2" charset="-122"/>
              </a:rPr>
              <a:t>Gauss-Markov theorem</a:t>
            </a:r>
            <a:r>
              <a:rPr lang="zh-CN" altLang="en-US" b="1">
                <a:ea typeface="宋体" panose="02010600030101010101" pitchFamily="2" charset="-122"/>
              </a:rPr>
              <a:t>）</a:t>
            </a:r>
            <a:endParaRPr lang="zh-CN" altLang="en-US">
              <a:ea typeface="宋体" panose="02010600030101010101" pitchFamily="2" charset="-122"/>
            </a:endParaRPr>
          </a:p>
          <a:p>
            <a:r>
              <a:rPr lang="zh-CN" altLang="en-US">
                <a:ea typeface="宋体" panose="02010600030101010101" pitchFamily="2" charset="-122"/>
              </a:rPr>
              <a:t>如果满足古典线性回归模型的基本假定，则在所有线性估计量中，</a:t>
            </a:r>
            <a:r>
              <a:rPr lang="en-US" altLang="zh-CN">
                <a:ea typeface="宋体" panose="02010600030101010101" pitchFamily="2" charset="-122"/>
              </a:rPr>
              <a:t>OLS</a:t>
            </a:r>
            <a:r>
              <a:rPr lang="zh-CN" altLang="en-US">
                <a:ea typeface="宋体" panose="02010600030101010101" pitchFamily="2" charset="-122"/>
              </a:rPr>
              <a:t>估计量具有最小方差性；即</a:t>
            </a:r>
            <a:r>
              <a:rPr lang="en-US" altLang="zh-CN">
                <a:ea typeface="宋体" panose="02010600030101010101" pitchFamily="2" charset="-122"/>
              </a:rPr>
              <a:t>OLS</a:t>
            </a:r>
            <a:r>
              <a:rPr lang="zh-CN" altLang="en-US">
                <a:ea typeface="宋体" panose="02010600030101010101" pitchFamily="2" charset="-122"/>
              </a:rPr>
              <a:t>估计是</a:t>
            </a:r>
            <a:r>
              <a:rPr lang="zh-CN" altLang="en-US" b="1">
                <a:ea typeface="宋体" panose="02010600030101010101" pitchFamily="2" charset="-122"/>
              </a:rPr>
              <a:t>最优线性无偏</a:t>
            </a:r>
            <a:r>
              <a:rPr lang="zh-CN" altLang="en-US">
                <a:ea typeface="宋体" panose="02010600030101010101" pitchFamily="2" charset="-122"/>
              </a:rPr>
              <a:t>（</a:t>
            </a:r>
            <a:r>
              <a:rPr lang="en-US" altLang="zh-CN">
                <a:ea typeface="宋体" panose="02010600030101010101" pitchFamily="2" charset="-122"/>
              </a:rPr>
              <a:t>Best Linear Unbiased Estimator, BLUE</a:t>
            </a:r>
            <a:r>
              <a:rPr lang="zh-CN" altLang="en-US">
                <a:ea typeface="宋体" panose="02010600030101010101" pitchFamily="2" charset="-122"/>
              </a:rPr>
              <a:t>）估计量。</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31AF789-4CAD-9EF3-B55A-D38C2AB1A3BA}"/>
              </a:ext>
            </a:extLst>
          </p:cNvPr>
          <p:cNvSpPr>
            <a:spLocks noGrp="1" noChangeArrowheads="1"/>
          </p:cNvSpPr>
          <p:nvPr>
            <p:ph type="title"/>
          </p:nvPr>
        </p:nvSpPr>
        <p:spPr/>
        <p:txBody>
          <a:bodyPr/>
          <a:lstStyle/>
          <a:p>
            <a:r>
              <a:rPr lang="zh-CN" altLang="en-US" b="1">
                <a:ea typeface="宋体" panose="02010600030101010101" pitchFamily="2" charset="-122"/>
              </a:rPr>
              <a:t>蒙特卡洛试验</a:t>
            </a:r>
            <a:endParaRPr lang="en-US" altLang="zh-CN" b="1">
              <a:ea typeface="宋体" panose="02010600030101010101" pitchFamily="2" charset="-122"/>
            </a:endParaRPr>
          </a:p>
        </p:txBody>
      </p:sp>
      <p:pic>
        <p:nvPicPr>
          <p:cNvPr id="30728" name="Picture 8">
            <a:extLst>
              <a:ext uri="{FF2B5EF4-FFF2-40B4-BE49-F238E27FC236}">
                <a16:creationId xmlns:a16="http://schemas.microsoft.com/office/drawing/2014/main" id="{3DAC39DE-25F8-E849-8108-175701A30F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09675"/>
            <a:ext cx="7010400" cy="5267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8ECA90D-C3BC-8F09-44D4-AF4AF8B4611C}"/>
              </a:ext>
            </a:extLst>
          </p:cNvPr>
          <p:cNvSpPr>
            <a:spLocks noGrp="1" noChangeArrowheads="1"/>
          </p:cNvSpPr>
          <p:nvPr>
            <p:ph type="title"/>
          </p:nvPr>
        </p:nvSpPr>
        <p:spPr/>
        <p:txBody>
          <a:bodyPr/>
          <a:lstStyle/>
          <a:p>
            <a:r>
              <a:rPr lang="en-US" altLang="zh-CN" b="1">
                <a:ea typeface="宋体" panose="02010600030101010101" pitchFamily="2" charset="-122"/>
              </a:rPr>
              <a:t>3.4  OLS</a:t>
            </a:r>
            <a:r>
              <a:rPr lang="zh-CN" altLang="en-US" b="1">
                <a:ea typeface="宋体" panose="02010600030101010101" pitchFamily="2" charset="-122"/>
              </a:rPr>
              <a:t>估计量的抽样分布或概率分布</a:t>
            </a:r>
            <a:endParaRPr lang="en-US" altLang="zh-CN" b="1">
              <a:ea typeface="宋体" panose="02010600030101010101" pitchFamily="2" charset="-122"/>
            </a:endParaRPr>
          </a:p>
        </p:txBody>
      </p:sp>
      <p:sp>
        <p:nvSpPr>
          <p:cNvPr id="31749" name="Text Box 5">
            <a:extLst>
              <a:ext uri="{FF2B5EF4-FFF2-40B4-BE49-F238E27FC236}">
                <a16:creationId xmlns:a16="http://schemas.microsoft.com/office/drawing/2014/main" id="{1F4AF6C0-956A-E463-9EAD-2FA66A3EBEE6}"/>
              </a:ext>
            </a:extLst>
          </p:cNvPr>
          <p:cNvSpPr txBox="1">
            <a:spLocks noChangeArrowheads="1"/>
          </p:cNvSpPr>
          <p:nvPr/>
        </p:nvSpPr>
        <p:spPr bwMode="auto">
          <a:xfrm>
            <a:off x="3913188" y="6076950"/>
            <a:ext cx="1420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ea typeface="宋体" panose="02010600030101010101" pitchFamily="2" charset="-122"/>
              </a:rPr>
              <a:t>Kurtosis</a:t>
            </a:r>
            <a:endParaRPr lang="el-GR" altLang="zh-CN" b="1">
              <a:latin typeface="Times New Roman" panose="02020603050405020304" pitchFamily="18" charset="0"/>
              <a:cs typeface="Times New Roman" panose="02020603050405020304" pitchFamily="18" charset="0"/>
            </a:endParaRPr>
          </a:p>
        </p:txBody>
      </p:sp>
      <p:pic>
        <p:nvPicPr>
          <p:cNvPr id="31751" name="Picture 7">
            <a:extLst>
              <a:ext uri="{FF2B5EF4-FFF2-40B4-BE49-F238E27FC236}">
                <a16:creationId xmlns:a16="http://schemas.microsoft.com/office/drawing/2014/main" id="{0527B047-6677-7847-5437-94AAB5278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66800"/>
            <a:ext cx="6116638" cy="5467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1E42CAB-C173-F825-93EE-85251B3B655F}"/>
              </a:ext>
            </a:extLst>
          </p:cNvPr>
          <p:cNvSpPr>
            <a:spLocks noGrp="1" noChangeArrowheads="1"/>
          </p:cNvSpPr>
          <p:nvPr>
            <p:ph type="title"/>
          </p:nvPr>
        </p:nvSpPr>
        <p:spPr/>
        <p:txBody>
          <a:bodyPr/>
          <a:lstStyle/>
          <a:p>
            <a:r>
              <a:rPr lang="en-US" altLang="zh-CN" b="1">
                <a:ea typeface="宋体" panose="02010600030101010101" pitchFamily="2" charset="-122"/>
              </a:rPr>
              <a:t>3.5  </a:t>
            </a:r>
            <a:r>
              <a:rPr lang="zh-CN" altLang="en-US" b="1">
                <a:ea typeface="宋体" panose="02010600030101010101" pitchFamily="2" charset="-122"/>
              </a:rPr>
              <a:t>假设检验</a:t>
            </a:r>
            <a:endParaRPr lang="en-US" altLang="zh-CN" b="1">
              <a:ea typeface="宋体" panose="02010600030101010101" pitchFamily="2" charset="-122"/>
            </a:endParaRPr>
          </a:p>
        </p:txBody>
      </p:sp>
      <p:pic>
        <p:nvPicPr>
          <p:cNvPr id="35846" name="Picture 6">
            <a:extLst>
              <a:ext uri="{FF2B5EF4-FFF2-40B4-BE49-F238E27FC236}">
                <a16:creationId xmlns:a16="http://schemas.microsoft.com/office/drawing/2014/main" id="{D9B174E9-A88F-1E43-F4A1-FDD0062C9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90613"/>
            <a:ext cx="6629400" cy="54022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2AB503B-84D9-BA70-2180-5E94297798D9}"/>
              </a:ext>
            </a:extLst>
          </p:cNvPr>
          <p:cNvSpPr>
            <a:spLocks noGrp="1" noChangeArrowheads="1"/>
          </p:cNvSpPr>
          <p:nvPr>
            <p:ph type="title"/>
          </p:nvPr>
        </p:nvSpPr>
        <p:spPr/>
        <p:txBody>
          <a:bodyPr/>
          <a:lstStyle/>
          <a:p>
            <a:r>
              <a:rPr lang="en-US" altLang="zh-CN" b="1">
                <a:ea typeface="宋体" panose="02010600030101010101" pitchFamily="2" charset="-122"/>
              </a:rPr>
              <a:t>3.5  </a:t>
            </a:r>
            <a:r>
              <a:rPr lang="zh-CN" altLang="en-US" b="1">
                <a:ea typeface="宋体" panose="02010600030101010101" pitchFamily="2" charset="-122"/>
              </a:rPr>
              <a:t>假设检验</a:t>
            </a:r>
            <a:endParaRPr lang="en-US" altLang="zh-CN" b="1">
              <a:ea typeface="宋体" panose="02010600030101010101" pitchFamily="2" charset="-122"/>
            </a:endParaRPr>
          </a:p>
        </p:txBody>
      </p:sp>
      <p:pic>
        <p:nvPicPr>
          <p:cNvPr id="36870" name="Picture 6">
            <a:extLst>
              <a:ext uri="{FF2B5EF4-FFF2-40B4-BE49-F238E27FC236}">
                <a16:creationId xmlns:a16="http://schemas.microsoft.com/office/drawing/2014/main" id="{CB436F76-1AAE-A424-CA2F-4C1CEEBE5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8763000" cy="5257800"/>
          </a:xfrm>
          <a:prstGeom prst="rect">
            <a:avLst/>
          </a:prstGeom>
          <a:noFill/>
          <a:extLst>
            <a:ext uri="{909E8E84-426E-40DD-AFC4-6F175D3DCCD1}">
              <a14:hiddenFill xmlns:a14="http://schemas.microsoft.com/office/drawing/2010/main">
                <a:solidFill>
                  <a:srgbClr val="FFFFFF"/>
                </a:solidFill>
              </a14:hiddenFill>
            </a:ext>
          </a:extLst>
        </p:spPr>
      </p:pic>
      <p:sp>
        <p:nvSpPr>
          <p:cNvPr id="36872" name="Rectangle 8">
            <a:extLst>
              <a:ext uri="{FF2B5EF4-FFF2-40B4-BE49-F238E27FC236}">
                <a16:creationId xmlns:a16="http://schemas.microsoft.com/office/drawing/2014/main" id="{0B8E8F5E-4A5B-4A6C-D02C-0F46108C2452}"/>
              </a:ext>
            </a:extLst>
          </p:cNvPr>
          <p:cNvSpPr>
            <a:spLocks noChangeArrowheads="1"/>
          </p:cNvSpPr>
          <p:nvPr/>
        </p:nvSpPr>
        <p:spPr bwMode="auto">
          <a:xfrm>
            <a:off x="3124200" y="5986463"/>
            <a:ext cx="3200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sz="1800" b="1">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b="1">
                <a:latin typeface="Times New Roman" panose="02020603050405020304" pitchFamily="18" charset="0"/>
                <a:ea typeface="宋体" panose="02010600030101010101" pitchFamily="2" charset="-122"/>
                <a:cs typeface="Times New Roman" panose="02020603050405020304" pitchFamily="18" charset="0"/>
              </a:rPr>
              <a:t>3-6 </a:t>
            </a:r>
            <a:r>
              <a:rPr lang="zh-CN" altLang="en-US" sz="1800" b="1">
                <a:latin typeface="Times New Roman" panose="02020603050405020304" pitchFamily="18" charset="0"/>
                <a:ea typeface="宋体" panose="02010600030101010101" pitchFamily="2" charset="-122"/>
                <a:cs typeface="Times New Roman" panose="02020603050405020304" pitchFamily="18" charset="0"/>
              </a:rPr>
              <a:t>自由度为</a:t>
            </a:r>
            <a:r>
              <a:rPr lang="en-US" altLang="zh-CN" sz="1800" b="1">
                <a:latin typeface="Times New Roman" panose="02020603050405020304" pitchFamily="18" charset="0"/>
                <a:ea typeface="宋体" panose="02010600030101010101" pitchFamily="2" charset="-122"/>
                <a:cs typeface="Times New Roman" panose="02020603050405020304" pitchFamily="18" charset="0"/>
              </a:rPr>
              <a:t>8</a:t>
            </a:r>
            <a:r>
              <a:rPr lang="zh-CN" altLang="en-US" sz="1800" b="1">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b="1">
                <a:latin typeface="Times New Roman" panose="02020603050405020304" pitchFamily="18" charset="0"/>
                <a:ea typeface="宋体" panose="02010600030101010101" pitchFamily="2" charset="-122"/>
                <a:cs typeface="Times New Roman" panose="02020603050405020304" pitchFamily="18" charset="0"/>
              </a:rPr>
              <a:t>t</a:t>
            </a:r>
            <a:r>
              <a:rPr lang="zh-CN" altLang="en-US" sz="1800" b="1">
                <a:latin typeface="Times New Roman" panose="02020603050405020304" pitchFamily="18" charset="0"/>
                <a:ea typeface="宋体" panose="02010600030101010101" pitchFamily="2" charset="-122"/>
                <a:cs typeface="Times New Roman" panose="02020603050405020304" pitchFamily="18" charset="0"/>
              </a:rPr>
              <a:t>分布</a:t>
            </a:r>
            <a:endParaRPr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6871" name="Object 7">
            <a:extLst>
              <a:ext uri="{FF2B5EF4-FFF2-40B4-BE49-F238E27FC236}">
                <a16:creationId xmlns:a16="http://schemas.microsoft.com/office/drawing/2014/main" id="{C4C619C8-E3AC-F7C1-915E-B5AAB9EA9B3E}"/>
              </a:ext>
            </a:extLst>
          </p:cNvPr>
          <p:cNvGraphicFramePr>
            <a:graphicFrameLocks noChangeAspect="1"/>
          </p:cNvGraphicFramePr>
          <p:nvPr/>
        </p:nvGraphicFramePr>
        <p:xfrm>
          <a:off x="2009775" y="3352800"/>
          <a:ext cx="85725" cy="152400"/>
        </p:xfrm>
        <a:graphic>
          <a:graphicData uri="http://schemas.openxmlformats.org/presentationml/2006/ole">
            <mc:AlternateContent xmlns:mc="http://schemas.openxmlformats.org/markup-compatibility/2006">
              <mc:Choice xmlns:v="urn:schemas-microsoft-com:vml" Requires="v">
                <p:oleObj name="公式" r:id="rId3" imgW="2044700" imgH="3505200" progId="Equation.3">
                  <p:embed/>
                </p:oleObj>
              </mc:Choice>
              <mc:Fallback>
                <p:oleObj name="公式" r:id="rId3" imgW="2044700" imgH="3505200" progId="Equation.3">
                  <p:embed/>
                  <p:pic>
                    <p:nvPicPr>
                      <p:cNvPr id="36871" name="Object 7">
                        <a:extLst>
                          <a:ext uri="{FF2B5EF4-FFF2-40B4-BE49-F238E27FC236}">
                            <a16:creationId xmlns:a16="http://schemas.microsoft.com/office/drawing/2014/main" id="{C4C619C8-E3AC-F7C1-915E-B5AAB9EA9B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775" y="3352800"/>
                        <a:ext cx="85725"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B359C1FD-3291-2141-89F7-8BC676450C8F}"/>
              </a:ext>
            </a:extLst>
          </p:cNvPr>
          <p:cNvSpPr>
            <a:spLocks noGrp="1" noChangeArrowheads="1"/>
          </p:cNvSpPr>
          <p:nvPr>
            <p:ph type="title"/>
          </p:nvPr>
        </p:nvSpPr>
        <p:spPr/>
        <p:txBody>
          <a:bodyPr/>
          <a:lstStyle/>
          <a:p>
            <a:r>
              <a:rPr lang="zh-CN" altLang="en-US" b="1">
                <a:ea typeface="宋体" panose="02010600030101010101" pitchFamily="2" charset="-122"/>
              </a:rPr>
              <a:t>继续数学</a:t>
            </a:r>
            <a:r>
              <a:rPr lang="en-US" altLang="zh-CN" b="1">
                <a:ea typeface="宋体" panose="02010600030101010101" pitchFamily="2" charset="-122"/>
              </a:rPr>
              <a:t>S.A.T</a:t>
            </a:r>
            <a:r>
              <a:rPr lang="zh-CN" altLang="en-US" b="1">
                <a:ea typeface="宋体" panose="02010600030101010101" pitchFamily="2" charset="-122"/>
              </a:rPr>
              <a:t>一例</a:t>
            </a:r>
          </a:p>
        </p:txBody>
      </p:sp>
      <p:pic>
        <p:nvPicPr>
          <p:cNvPr id="43012" name="Picture 4">
            <a:extLst>
              <a:ext uri="{FF2B5EF4-FFF2-40B4-BE49-F238E27FC236}">
                <a16:creationId xmlns:a16="http://schemas.microsoft.com/office/drawing/2014/main" id="{531099B1-EA46-A482-B93F-BAC5C1F9A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81200"/>
            <a:ext cx="7467600" cy="38338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C0C68F1-8514-FB1D-8D07-06679A07064C}"/>
              </a:ext>
            </a:extLst>
          </p:cNvPr>
          <p:cNvSpPr>
            <a:spLocks noGrp="1" noChangeArrowheads="1"/>
          </p:cNvSpPr>
          <p:nvPr>
            <p:ph type="title"/>
          </p:nvPr>
        </p:nvSpPr>
        <p:spPr/>
        <p:txBody>
          <a:bodyPr/>
          <a:lstStyle/>
          <a:p>
            <a:r>
              <a:rPr lang="zh-CN" altLang="en-US" b="1">
                <a:ea typeface="宋体" panose="02010600030101010101" pitchFamily="2" charset="-122"/>
              </a:rPr>
              <a:t>继续数学</a:t>
            </a:r>
            <a:r>
              <a:rPr lang="en-US" altLang="zh-CN" b="1">
                <a:ea typeface="宋体" panose="02010600030101010101" pitchFamily="2" charset="-122"/>
              </a:rPr>
              <a:t>S.A.T</a:t>
            </a:r>
            <a:r>
              <a:rPr lang="zh-CN" altLang="en-US" b="1">
                <a:ea typeface="宋体" panose="02010600030101010101" pitchFamily="2" charset="-122"/>
              </a:rPr>
              <a:t>一例</a:t>
            </a:r>
          </a:p>
        </p:txBody>
      </p:sp>
      <p:pic>
        <p:nvPicPr>
          <p:cNvPr id="44036" name="Picture 4">
            <a:extLst>
              <a:ext uri="{FF2B5EF4-FFF2-40B4-BE49-F238E27FC236}">
                <a16:creationId xmlns:a16="http://schemas.microsoft.com/office/drawing/2014/main" id="{F7E200EC-1952-5E4C-75C0-8533D5ABF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3" y="1885950"/>
            <a:ext cx="8491537" cy="3600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0B951F2-E95D-C52D-1A80-3604B683A278}"/>
              </a:ext>
            </a:extLst>
          </p:cNvPr>
          <p:cNvSpPr>
            <a:spLocks noGrp="1" noChangeArrowheads="1"/>
          </p:cNvSpPr>
          <p:nvPr>
            <p:ph type="title"/>
          </p:nvPr>
        </p:nvSpPr>
        <p:spPr/>
        <p:txBody>
          <a:bodyPr/>
          <a:lstStyle/>
          <a:p>
            <a:r>
              <a:rPr lang="en-US" altLang="zh-CN" b="1">
                <a:ea typeface="宋体" panose="02010600030101010101" pitchFamily="2" charset="-122"/>
              </a:rPr>
              <a:t>1.3 </a:t>
            </a:r>
            <a:r>
              <a:rPr lang="zh-CN" altLang="en-US" b="1">
                <a:ea typeface="宋体" panose="02010600030101010101" pitchFamily="2" charset="-122"/>
              </a:rPr>
              <a:t>经济计量学方法论</a:t>
            </a:r>
          </a:p>
        </p:txBody>
      </p:sp>
      <p:sp>
        <p:nvSpPr>
          <p:cNvPr id="36867" name="Rectangle 3">
            <a:extLst>
              <a:ext uri="{FF2B5EF4-FFF2-40B4-BE49-F238E27FC236}">
                <a16:creationId xmlns:a16="http://schemas.microsoft.com/office/drawing/2014/main" id="{E380F1FC-D357-F072-1CAE-FB4FB2A05539}"/>
              </a:ext>
            </a:extLst>
          </p:cNvPr>
          <p:cNvSpPr>
            <a:spLocks noGrp="1" noChangeArrowheads="1"/>
          </p:cNvSpPr>
          <p:nvPr>
            <p:ph type="body" idx="1"/>
          </p:nvPr>
        </p:nvSpPr>
        <p:spPr/>
        <p:txBody>
          <a:bodyPr/>
          <a:lstStyle/>
          <a:p>
            <a:r>
              <a:rPr lang="zh-CN" altLang="en-US" sz="2800">
                <a:ea typeface="宋体" panose="02010600030101010101" pitchFamily="2" charset="-122"/>
              </a:rPr>
              <a:t>（</a:t>
            </a:r>
            <a:r>
              <a:rPr lang="en-US" altLang="zh-CN" sz="2800">
                <a:ea typeface="宋体" panose="02010600030101010101" pitchFamily="2" charset="-122"/>
              </a:rPr>
              <a:t>1</a:t>
            </a:r>
            <a:r>
              <a:rPr lang="zh-CN" altLang="en-US" sz="2800">
                <a:ea typeface="宋体" panose="02010600030101010101" pitchFamily="2" charset="-122"/>
              </a:rPr>
              <a:t>）建立一个理论假说；</a:t>
            </a:r>
          </a:p>
          <a:p>
            <a:r>
              <a:rPr lang="zh-CN" altLang="en-US" sz="2800">
                <a:ea typeface="宋体" panose="02010600030101010101" pitchFamily="2" charset="-122"/>
              </a:rPr>
              <a:t>（</a:t>
            </a:r>
            <a:r>
              <a:rPr lang="en-US" altLang="zh-CN" sz="2800">
                <a:ea typeface="宋体" panose="02010600030101010101" pitchFamily="2" charset="-122"/>
              </a:rPr>
              <a:t>2</a:t>
            </a:r>
            <a:r>
              <a:rPr lang="zh-CN" altLang="en-US" sz="2800">
                <a:ea typeface="宋体" panose="02010600030101010101" pitchFamily="2" charset="-122"/>
              </a:rPr>
              <a:t>）收集数据；</a:t>
            </a:r>
          </a:p>
          <a:p>
            <a:r>
              <a:rPr lang="zh-CN" altLang="en-US" sz="2800">
                <a:ea typeface="宋体" panose="02010600030101010101" pitchFamily="2" charset="-122"/>
              </a:rPr>
              <a:t>（</a:t>
            </a:r>
            <a:r>
              <a:rPr lang="en-US" altLang="zh-CN" sz="2800">
                <a:ea typeface="宋体" panose="02010600030101010101" pitchFamily="2" charset="-122"/>
              </a:rPr>
              <a:t>3</a:t>
            </a:r>
            <a:r>
              <a:rPr lang="zh-CN" altLang="en-US" sz="2800">
                <a:ea typeface="宋体" panose="02010600030101010101" pitchFamily="2" charset="-122"/>
              </a:rPr>
              <a:t>）设定数学模型；</a:t>
            </a:r>
          </a:p>
          <a:p>
            <a:r>
              <a:rPr lang="zh-CN" altLang="en-US" sz="2800">
                <a:ea typeface="宋体" panose="02010600030101010101" pitchFamily="2" charset="-122"/>
              </a:rPr>
              <a:t>（</a:t>
            </a:r>
            <a:r>
              <a:rPr lang="en-US" altLang="zh-CN" sz="2800">
                <a:ea typeface="宋体" panose="02010600030101010101" pitchFamily="2" charset="-122"/>
              </a:rPr>
              <a:t>4</a:t>
            </a:r>
            <a:r>
              <a:rPr lang="zh-CN" altLang="en-US" sz="2800">
                <a:ea typeface="宋体" panose="02010600030101010101" pitchFamily="2" charset="-122"/>
              </a:rPr>
              <a:t>）设立统计或经济计量模型；</a:t>
            </a:r>
          </a:p>
          <a:p>
            <a:r>
              <a:rPr lang="zh-CN" altLang="en-US" sz="2800">
                <a:ea typeface="宋体" panose="02010600030101010101" pitchFamily="2" charset="-122"/>
              </a:rPr>
              <a:t>（</a:t>
            </a:r>
            <a:r>
              <a:rPr lang="en-US" altLang="zh-CN" sz="2800">
                <a:ea typeface="宋体" panose="02010600030101010101" pitchFamily="2" charset="-122"/>
              </a:rPr>
              <a:t>5</a:t>
            </a:r>
            <a:r>
              <a:rPr lang="zh-CN" altLang="en-US" sz="2800">
                <a:ea typeface="宋体" panose="02010600030101010101" pitchFamily="2" charset="-122"/>
              </a:rPr>
              <a:t>）估计经济计量模型参数；</a:t>
            </a:r>
          </a:p>
          <a:p>
            <a:r>
              <a:rPr lang="zh-CN" altLang="en-US" sz="2800">
                <a:ea typeface="宋体" panose="02010600030101010101" pitchFamily="2" charset="-122"/>
              </a:rPr>
              <a:t>（</a:t>
            </a:r>
            <a:r>
              <a:rPr lang="en-US" altLang="zh-CN" sz="2800">
                <a:ea typeface="宋体" panose="02010600030101010101" pitchFamily="2" charset="-122"/>
              </a:rPr>
              <a:t>6</a:t>
            </a:r>
            <a:r>
              <a:rPr lang="zh-CN" altLang="en-US" sz="2800">
                <a:ea typeface="宋体" panose="02010600030101010101" pitchFamily="2" charset="-122"/>
              </a:rPr>
              <a:t>）检查模型的适用性：模型设定检验；</a:t>
            </a:r>
          </a:p>
          <a:p>
            <a:r>
              <a:rPr lang="zh-CN" altLang="en-US" sz="2800">
                <a:ea typeface="宋体" panose="02010600030101010101" pitchFamily="2" charset="-122"/>
              </a:rPr>
              <a:t>（</a:t>
            </a:r>
            <a:r>
              <a:rPr lang="en-US" altLang="zh-CN" sz="2800">
                <a:ea typeface="宋体" panose="02010600030101010101" pitchFamily="2" charset="-122"/>
              </a:rPr>
              <a:t>7</a:t>
            </a:r>
            <a:r>
              <a:rPr lang="zh-CN" altLang="en-US" sz="2800">
                <a:ea typeface="宋体" panose="02010600030101010101" pitchFamily="2" charset="-122"/>
              </a:rPr>
              <a:t>）检验源自模型的假说；</a:t>
            </a:r>
          </a:p>
          <a:p>
            <a:r>
              <a:rPr lang="zh-CN" altLang="en-US" sz="2800">
                <a:ea typeface="宋体" panose="02010600030101010101" pitchFamily="2" charset="-122"/>
              </a:rPr>
              <a:t>（</a:t>
            </a:r>
            <a:r>
              <a:rPr lang="en-US" altLang="zh-CN" sz="2800">
                <a:ea typeface="宋体" panose="02010600030101010101" pitchFamily="2" charset="-122"/>
              </a:rPr>
              <a:t>8</a:t>
            </a:r>
            <a:r>
              <a:rPr lang="zh-CN" altLang="en-US" sz="2800">
                <a:ea typeface="宋体" panose="02010600030101010101" pitchFamily="2" charset="-122"/>
              </a:rPr>
              <a:t>）利用模型预测。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90A4320-39F8-71CC-7893-F4EFDBE7A17F}"/>
              </a:ext>
            </a:extLst>
          </p:cNvPr>
          <p:cNvSpPr>
            <a:spLocks noGrp="1" noChangeArrowheads="1"/>
          </p:cNvSpPr>
          <p:nvPr>
            <p:ph type="title"/>
          </p:nvPr>
        </p:nvSpPr>
        <p:spPr/>
        <p:txBody>
          <a:bodyPr/>
          <a:lstStyle/>
          <a:p>
            <a:r>
              <a:rPr lang="en-US" altLang="zh-CN" b="1">
                <a:ea typeface="宋体" panose="02010600030101010101" pitchFamily="2" charset="-122"/>
              </a:rPr>
              <a:t>3.6 </a:t>
            </a:r>
            <a:r>
              <a:rPr lang="zh-CN" altLang="en-US" b="1">
                <a:ea typeface="宋体" panose="02010600030101010101" pitchFamily="2" charset="-122"/>
              </a:rPr>
              <a:t>拟合回归直线的优度：判定系数</a:t>
            </a:r>
            <a:endParaRPr lang="en-US" altLang="zh-CN" b="1">
              <a:ea typeface="宋体" panose="02010600030101010101" pitchFamily="2" charset="-122"/>
            </a:endParaRPr>
          </a:p>
        </p:txBody>
      </p:sp>
      <p:sp>
        <p:nvSpPr>
          <p:cNvPr id="38915" name="Rectangle 3">
            <a:extLst>
              <a:ext uri="{FF2B5EF4-FFF2-40B4-BE49-F238E27FC236}">
                <a16:creationId xmlns:a16="http://schemas.microsoft.com/office/drawing/2014/main" id="{0A5FDFF2-3621-C00F-7727-CBB23693CB1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914" name="Object 2">
            <a:extLst>
              <a:ext uri="{FF2B5EF4-FFF2-40B4-BE49-F238E27FC236}">
                <a16:creationId xmlns:a16="http://schemas.microsoft.com/office/drawing/2014/main" id="{CA35727A-CB26-83C5-446B-F134C61492F1}"/>
              </a:ext>
            </a:extLst>
          </p:cNvPr>
          <p:cNvGraphicFramePr>
            <a:graphicFrameLocks noChangeAspect="1"/>
          </p:cNvGraphicFramePr>
          <p:nvPr/>
        </p:nvGraphicFramePr>
        <p:xfrm>
          <a:off x="7305675" y="0"/>
          <a:ext cx="542925" cy="571500"/>
        </p:xfrm>
        <a:graphic>
          <a:graphicData uri="http://schemas.openxmlformats.org/presentationml/2006/ole">
            <mc:AlternateContent xmlns:mc="http://schemas.openxmlformats.org/markup-compatibility/2006">
              <mc:Choice xmlns:v="urn:schemas-microsoft-com:vml" Requires="v">
                <p:oleObj name="公式" r:id="rId2" imgW="4102100" imgH="4394200" progId="Equation.3">
                  <p:embed/>
                </p:oleObj>
              </mc:Choice>
              <mc:Fallback>
                <p:oleObj name="公式" r:id="rId2" imgW="4102100" imgH="4394200" progId="Equation.3">
                  <p:embed/>
                  <p:pic>
                    <p:nvPicPr>
                      <p:cNvPr id="38914" name="Object 2">
                        <a:extLst>
                          <a:ext uri="{FF2B5EF4-FFF2-40B4-BE49-F238E27FC236}">
                            <a16:creationId xmlns:a16="http://schemas.microsoft.com/office/drawing/2014/main" id="{CA35727A-CB26-83C5-446B-F134C61492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5675" y="0"/>
                        <a:ext cx="54292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8916" name="Picture 4">
            <a:extLst>
              <a:ext uri="{FF2B5EF4-FFF2-40B4-BE49-F238E27FC236}">
                <a16:creationId xmlns:a16="http://schemas.microsoft.com/office/drawing/2014/main" id="{4CF76582-0813-37C8-060B-E5701EB29A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95400"/>
            <a:ext cx="7040563" cy="5114925"/>
          </a:xfrm>
          <a:prstGeom prst="rect">
            <a:avLst/>
          </a:prstGeom>
          <a:noFill/>
          <a:extLst>
            <a:ext uri="{909E8E84-426E-40DD-AFC4-6F175D3DCCD1}">
              <a14:hiddenFill xmlns:a14="http://schemas.microsoft.com/office/drawing/2010/main">
                <a:solidFill>
                  <a:srgbClr val="FFFFFF"/>
                </a:solidFill>
              </a14:hiddenFill>
            </a:ext>
          </a:extLst>
        </p:spPr>
      </p:pic>
      <p:sp>
        <p:nvSpPr>
          <p:cNvPr id="38918" name="Rectangle 6">
            <a:extLst>
              <a:ext uri="{FF2B5EF4-FFF2-40B4-BE49-F238E27FC236}">
                <a16:creationId xmlns:a16="http://schemas.microsoft.com/office/drawing/2014/main" id="{02CF8A70-46BF-36CC-29C6-4EC3F874549E}"/>
              </a:ext>
            </a:extLst>
          </p:cNvPr>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6A66190-7C01-C74F-CE62-D1C3A6517E12}"/>
              </a:ext>
            </a:extLst>
          </p:cNvPr>
          <p:cNvSpPr>
            <a:spLocks noGrp="1" noChangeArrowheads="1"/>
          </p:cNvSpPr>
          <p:nvPr>
            <p:ph type="title"/>
          </p:nvPr>
        </p:nvSpPr>
        <p:spPr/>
        <p:txBody>
          <a:bodyPr/>
          <a:lstStyle/>
          <a:p>
            <a:r>
              <a:rPr lang="en-US" altLang="zh-CN" b="1">
                <a:ea typeface="宋体" panose="02010600030101010101" pitchFamily="2" charset="-122"/>
              </a:rPr>
              <a:t>3.7  </a:t>
            </a:r>
            <a:r>
              <a:rPr lang="zh-CN" altLang="en-US" b="1">
                <a:ea typeface="宋体" panose="02010600030101010101" pitchFamily="2" charset="-122"/>
              </a:rPr>
              <a:t>回归分析结果的报告</a:t>
            </a:r>
            <a:endParaRPr lang="en-US" altLang="zh-CN" b="1">
              <a:ea typeface="宋体" panose="02010600030101010101" pitchFamily="2" charset="-122"/>
            </a:endParaRPr>
          </a:p>
        </p:txBody>
      </p:sp>
      <p:pic>
        <p:nvPicPr>
          <p:cNvPr id="37894" name="Picture 6">
            <a:extLst>
              <a:ext uri="{FF2B5EF4-FFF2-40B4-BE49-F238E27FC236}">
                <a16:creationId xmlns:a16="http://schemas.microsoft.com/office/drawing/2014/main" id="{CFD47C86-98C1-0EB9-B396-D1AD13F36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752600"/>
            <a:ext cx="639763" cy="1066800"/>
          </a:xfrm>
          <a:prstGeom prst="rect">
            <a:avLst/>
          </a:prstGeom>
          <a:noFill/>
          <a:extLst>
            <a:ext uri="{909E8E84-426E-40DD-AFC4-6F175D3DCCD1}">
              <a14:hiddenFill xmlns:a14="http://schemas.microsoft.com/office/drawing/2010/main">
                <a:solidFill>
                  <a:srgbClr val="FFFFFF"/>
                </a:solidFill>
              </a14:hiddenFill>
            </a:ext>
          </a:extLst>
        </p:spPr>
      </p:pic>
      <p:sp>
        <p:nvSpPr>
          <p:cNvPr id="37895" name="Rectangle 7">
            <a:extLst>
              <a:ext uri="{FF2B5EF4-FFF2-40B4-BE49-F238E27FC236}">
                <a16:creationId xmlns:a16="http://schemas.microsoft.com/office/drawing/2014/main" id="{A9416F7B-DE97-5552-B65F-4AAB3647319C}"/>
              </a:ext>
            </a:extLst>
          </p:cNvPr>
          <p:cNvSpPr>
            <a:spLocks noChangeArrowheads="1"/>
          </p:cNvSpPr>
          <p:nvPr/>
        </p:nvSpPr>
        <p:spPr bwMode="auto">
          <a:xfrm>
            <a:off x="1371600" y="2027238"/>
            <a:ext cx="548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ea typeface="宋体" panose="02010600030101010101" pitchFamily="2" charset="-122"/>
              </a:rPr>
              <a:t>          </a:t>
            </a:r>
            <a:r>
              <a:rPr lang="en-US" altLang="zh-CN" sz="2800">
                <a:ea typeface="宋体" panose="02010600030101010101" pitchFamily="2" charset="-122"/>
              </a:rPr>
              <a:t>432.4138+0.0013Xi</a:t>
            </a:r>
            <a:r>
              <a:rPr lang="zh-CN" altLang="en-US" sz="2800">
                <a:ea typeface="宋体" panose="02010600030101010101" pitchFamily="2" charset="-122"/>
              </a:rPr>
              <a:t>（</a:t>
            </a:r>
            <a:r>
              <a:rPr lang="en-US" altLang="zh-CN" sz="2800">
                <a:ea typeface="宋体" panose="02010600030101010101" pitchFamily="2" charset="-122"/>
              </a:rPr>
              <a:t>3.46</a:t>
            </a:r>
            <a:r>
              <a:rPr lang="zh-CN" altLang="en-US" sz="2800">
                <a:ea typeface="宋体" panose="02010600030101010101" pitchFamily="2" charset="-122"/>
              </a:rPr>
              <a:t>） </a:t>
            </a:r>
          </a:p>
        </p:txBody>
      </p:sp>
      <p:sp>
        <p:nvSpPr>
          <p:cNvPr id="37896" name="Rectangle 8">
            <a:extLst>
              <a:ext uri="{FF2B5EF4-FFF2-40B4-BE49-F238E27FC236}">
                <a16:creationId xmlns:a16="http://schemas.microsoft.com/office/drawing/2014/main" id="{D83A412A-DC75-D876-0D42-4A110094ACB6}"/>
              </a:ext>
            </a:extLst>
          </p:cNvPr>
          <p:cNvSpPr>
            <a:spLocks noChangeArrowheads="1"/>
          </p:cNvSpPr>
          <p:nvPr/>
        </p:nvSpPr>
        <p:spPr bwMode="auto">
          <a:xfrm>
            <a:off x="1371600" y="2682875"/>
            <a:ext cx="4321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800">
                <a:ea typeface="宋体" panose="02010600030101010101" pitchFamily="2" charset="-122"/>
              </a:rPr>
              <a:t>Se</a:t>
            </a:r>
            <a:r>
              <a:rPr lang="en-US" altLang="zh-CN" sz="3200">
                <a:ea typeface="宋体" panose="02010600030101010101" pitchFamily="2" charset="-122"/>
              </a:rPr>
              <a:t>= </a:t>
            </a:r>
            <a:r>
              <a:rPr lang="en-US" altLang="zh-CN" sz="2800">
                <a:ea typeface="宋体" panose="02010600030101010101" pitchFamily="2" charset="-122"/>
              </a:rPr>
              <a:t>(16.9061)(0.000245) </a:t>
            </a:r>
          </a:p>
        </p:txBody>
      </p:sp>
      <p:sp>
        <p:nvSpPr>
          <p:cNvPr id="37897" name="Rectangle 9">
            <a:extLst>
              <a:ext uri="{FF2B5EF4-FFF2-40B4-BE49-F238E27FC236}">
                <a16:creationId xmlns:a16="http://schemas.microsoft.com/office/drawing/2014/main" id="{67F7D54C-3B66-C439-C2FC-C340A8D25C21}"/>
              </a:ext>
            </a:extLst>
          </p:cNvPr>
          <p:cNvSpPr>
            <a:spLocks noChangeArrowheads="1"/>
          </p:cNvSpPr>
          <p:nvPr/>
        </p:nvSpPr>
        <p:spPr bwMode="auto">
          <a:xfrm>
            <a:off x="1447800" y="3200400"/>
            <a:ext cx="5940425"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a:ea typeface="宋体" panose="02010600030101010101" pitchFamily="2" charset="-122"/>
              </a:rPr>
              <a:t>t= </a:t>
            </a:r>
            <a:r>
              <a:rPr lang="en-US" altLang="zh-CN" sz="2800">
                <a:ea typeface="宋体" panose="02010600030101010101" pitchFamily="2" charset="-122"/>
              </a:rPr>
              <a:t>(25.5774)(0.0006)  r</a:t>
            </a:r>
            <a:r>
              <a:rPr lang="en-US" altLang="zh-CN" sz="2800" baseline="30000">
                <a:ea typeface="宋体" panose="02010600030101010101" pitchFamily="2" charset="-122"/>
              </a:rPr>
              <a:t>2</a:t>
            </a:r>
            <a:r>
              <a:rPr lang="en-US" altLang="zh-CN" sz="2800">
                <a:ea typeface="宋体" panose="02010600030101010101" pitchFamily="2" charset="-122"/>
              </a:rPr>
              <a:t>=0.7849</a:t>
            </a:r>
          </a:p>
          <a:p>
            <a:endParaRPr lang="en-US" altLang="zh-CN" sz="2800">
              <a:ea typeface="宋体" panose="02010600030101010101" pitchFamily="2" charset="-122"/>
            </a:endParaRPr>
          </a:p>
          <a:p>
            <a:r>
              <a:rPr lang="en-US" altLang="zh-CN" sz="2800">
                <a:ea typeface="宋体" panose="02010600030101010101" pitchFamily="2" charset="-122"/>
              </a:rPr>
              <a:t>P</a:t>
            </a:r>
            <a:r>
              <a:rPr lang="zh-CN" altLang="en-US" sz="2800">
                <a:ea typeface="宋体" panose="02010600030101010101" pitchFamily="2" charset="-122"/>
              </a:rPr>
              <a:t>值</a:t>
            </a:r>
            <a:r>
              <a:rPr lang="en-US" altLang="zh-CN" sz="2800">
                <a:ea typeface="宋体" panose="02010600030101010101" pitchFamily="2" charset="-122"/>
              </a:rPr>
              <a:t>=</a:t>
            </a:r>
            <a:r>
              <a:rPr lang="zh-CN" altLang="en-US" sz="2800">
                <a:ea typeface="宋体" panose="02010600030101010101" pitchFamily="2" charset="-122"/>
              </a:rPr>
              <a:t>（</a:t>
            </a:r>
            <a:r>
              <a:rPr lang="en-US" altLang="zh-CN" sz="2800">
                <a:ea typeface="宋体" panose="02010600030101010101" pitchFamily="2" charset="-122"/>
              </a:rPr>
              <a:t>5.85*10</a:t>
            </a:r>
            <a:r>
              <a:rPr lang="en-US" altLang="zh-CN" sz="2800" baseline="30000">
                <a:ea typeface="宋体" panose="02010600030101010101" pitchFamily="2" charset="-122"/>
              </a:rPr>
              <a:t>-9</a:t>
            </a:r>
            <a:r>
              <a:rPr lang="zh-CN" altLang="en-US" sz="2800">
                <a:ea typeface="宋体" panose="02010600030101010101" pitchFamily="2" charset="-122"/>
              </a:rPr>
              <a:t>）（</a:t>
            </a:r>
            <a:r>
              <a:rPr lang="en-US" altLang="zh-CN" sz="2800">
                <a:ea typeface="宋体" panose="02010600030101010101" pitchFamily="2" charset="-122"/>
              </a:rPr>
              <a:t>0.0006</a:t>
            </a:r>
            <a:r>
              <a:rPr lang="zh-CN" altLang="en-US" sz="2800">
                <a:ea typeface="宋体" panose="02010600030101010101" pitchFamily="2" charset="-122"/>
              </a:rPr>
              <a:t>） </a:t>
            </a:r>
            <a:r>
              <a:rPr lang="en-US" altLang="zh-CN" sz="2800">
                <a:ea typeface="宋体" panose="02010600030101010101" pitchFamily="2" charset="-122"/>
              </a:rPr>
              <a:t>d.f.=8</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D1B529C-B439-6205-1A27-FB06197F6D95}"/>
              </a:ext>
            </a:extLst>
          </p:cNvPr>
          <p:cNvSpPr>
            <a:spLocks noGrp="1" noChangeArrowheads="1"/>
          </p:cNvSpPr>
          <p:nvPr>
            <p:ph type="title"/>
          </p:nvPr>
        </p:nvSpPr>
        <p:spPr/>
        <p:txBody>
          <a:bodyPr/>
          <a:lstStyle/>
          <a:p>
            <a:r>
              <a:rPr lang="en-US" altLang="zh-CN">
                <a:ea typeface="宋体" panose="02010600030101010101" pitchFamily="2" charset="-122"/>
              </a:rPr>
              <a:t>3.9 </a:t>
            </a:r>
            <a:r>
              <a:rPr lang="zh-CN" altLang="en-US">
                <a:ea typeface="宋体" panose="02010600030101010101" pitchFamily="2" charset="-122"/>
              </a:rPr>
              <a:t>正态性检验 </a:t>
            </a:r>
          </a:p>
        </p:txBody>
      </p:sp>
      <p:sp>
        <p:nvSpPr>
          <p:cNvPr id="45059" name="Rectangle 3">
            <a:extLst>
              <a:ext uri="{FF2B5EF4-FFF2-40B4-BE49-F238E27FC236}">
                <a16:creationId xmlns:a16="http://schemas.microsoft.com/office/drawing/2014/main" id="{CE448581-11AF-97F9-7A96-D8AB193232DB}"/>
              </a:ext>
            </a:extLst>
          </p:cNvPr>
          <p:cNvSpPr>
            <a:spLocks noGrp="1" noChangeArrowheads="1"/>
          </p:cNvSpPr>
          <p:nvPr>
            <p:ph type="body" idx="1"/>
          </p:nvPr>
        </p:nvSpPr>
        <p:spPr/>
        <p:txBody>
          <a:bodyPr/>
          <a:lstStyle/>
          <a:p>
            <a:pPr algn="just"/>
            <a:r>
              <a:rPr lang="zh-CN" altLang="en-US" b="1">
                <a:ea typeface="宋体" panose="02010600030101010101" pitchFamily="2" charset="-122"/>
              </a:rPr>
              <a:t>残差直方图：是用于获知随机变量概率密度函数（</a:t>
            </a:r>
            <a:r>
              <a:rPr lang="en-US" altLang="zh-CN" b="1">
                <a:ea typeface="宋体" panose="02010600030101010101" pitchFamily="2" charset="-122"/>
              </a:rPr>
              <a:t>PDF</a:t>
            </a:r>
            <a:r>
              <a:rPr lang="zh-CN" altLang="en-US" b="1">
                <a:ea typeface="宋体" panose="02010600030101010101" pitchFamily="2" charset="-122"/>
              </a:rPr>
              <a:t>）形状的一种简单图形工具。</a:t>
            </a:r>
            <a:r>
              <a:rPr lang="zh-CN" altLang="en-US">
                <a:ea typeface="宋体" panose="02010600030101010101" pitchFamily="2" charset="-122"/>
              </a:rPr>
              <a:t> </a:t>
            </a:r>
          </a:p>
          <a:p>
            <a:pPr algn="just"/>
            <a:r>
              <a:rPr lang="zh-CN" altLang="en-US" b="1">
                <a:ea typeface="宋体" panose="02010600030101010101" pitchFamily="2" charset="-122"/>
              </a:rPr>
              <a:t>正态概率图：研究随机变量</a:t>
            </a:r>
            <a:r>
              <a:rPr lang="en-US" altLang="zh-CN" b="1">
                <a:ea typeface="宋体" panose="02010600030101010101" pitchFamily="2" charset="-122"/>
              </a:rPr>
              <a:t>PDF</a:t>
            </a:r>
            <a:r>
              <a:rPr lang="zh-CN" altLang="en-US" b="1">
                <a:ea typeface="宋体" panose="02010600030101010101" pitchFamily="2" charset="-122"/>
              </a:rPr>
              <a:t>的简单图形工具</a:t>
            </a:r>
            <a:r>
              <a:rPr lang="zh-CN" altLang="en-US">
                <a:ea typeface="宋体" panose="02010600030101010101" pitchFamily="2" charset="-122"/>
              </a:rPr>
              <a:t> 。</a:t>
            </a:r>
          </a:p>
          <a:p>
            <a:pPr algn="just"/>
            <a:r>
              <a:rPr lang="zh-CN" altLang="en-US" b="1">
                <a:ea typeface="宋体" panose="02010600030101010101" pitchFamily="2" charset="-122"/>
              </a:rPr>
              <a:t>雅克</a:t>
            </a:r>
            <a:r>
              <a:rPr lang="en-US" altLang="zh-CN" b="1">
                <a:ea typeface="宋体" panose="02010600030101010101" pitchFamily="2" charset="-122"/>
              </a:rPr>
              <a:t>—</a:t>
            </a:r>
            <a:r>
              <a:rPr lang="zh-CN" altLang="en-US" b="1">
                <a:ea typeface="宋体" panose="02010600030101010101" pitchFamily="2" charset="-122"/>
              </a:rPr>
              <a:t>贝拉（</a:t>
            </a:r>
            <a:r>
              <a:rPr lang="en-US" altLang="zh-CN" b="1">
                <a:ea typeface="宋体" panose="02010600030101010101" pitchFamily="2" charset="-122"/>
              </a:rPr>
              <a:t>Jarque – Bera</a:t>
            </a:r>
            <a:r>
              <a:rPr lang="zh-CN" altLang="en-US" b="1">
                <a:ea typeface="宋体" panose="02010600030101010101" pitchFamily="2" charset="-122"/>
              </a:rPr>
              <a:t>）检验</a:t>
            </a:r>
          </a:p>
          <a:p>
            <a:pPr algn="just">
              <a:buFont typeface="Wingdings" pitchFamily="2" charset="2"/>
              <a:buNone/>
            </a:pPr>
            <a:endParaRPr lang="zh-CN" altLang="en-US" b="1">
              <a:ea typeface="宋体" panose="02010600030101010101" pitchFamily="2" charset="-122"/>
            </a:endParaRPr>
          </a:p>
          <a:p>
            <a:pPr algn="just"/>
            <a:endParaRPr lang="zh-CN" altLang="en-US" b="1">
              <a:ea typeface="宋体" panose="02010600030101010101" pitchFamily="2" charset="-122"/>
            </a:endParaRPr>
          </a:p>
          <a:p>
            <a:endParaRPr lang="zh-CN" altLang="en-US">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5FE46AE-07E5-981A-F902-943290402D26}"/>
              </a:ext>
            </a:extLst>
          </p:cNvPr>
          <p:cNvSpPr>
            <a:spLocks noGrp="1" noChangeArrowheads="1"/>
          </p:cNvSpPr>
          <p:nvPr>
            <p:ph type="title"/>
          </p:nvPr>
        </p:nvSpPr>
        <p:spPr>
          <a:xfrm>
            <a:off x="0" y="-19050"/>
            <a:ext cx="9144000" cy="914400"/>
          </a:xfrm>
        </p:spPr>
        <p:txBody>
          <a:bodyPr/>
          <a:lstStyle/>
          <a:p>
            <a:r>
              <a:rPr lang="en-US" altLang="zh-CN" sz="3200">
                <a:ea typeface="宋体" panose="02010600030101010101" pitchFamily="2" charset="-122"/>
              </a:rPr>
              <a:t>3.10 </a:t>
            </a:r>
            <a:r>
              <a:rPr lang="zh-CN" altLang="en-US" sz="3200">
                <a:ea typeface="宋体" panose="02010600030101010101" pitchFamily="2" charset="-122"/>
              </a:rPr>
              <a:t>例子：美国商业部门工资和生产率的关系（</a:t>
            </a:r>
            <a:r>
              <a:rPr lang="en-US" altLang="zh-CN" sz="3200">
                <a:ea typeface="宋体" panose="02010600030101010101" pitchFamily="2" charset="-122"/>
              </a:rPr>
              <a:t>1959-2006</a:t>
            </a:r>
            <a:r>
              <a:rPr lang="zh-CN" altLang="en-US" sz="3200">
                <a:ea typeface="宋体" panose="02010600030101010101" pitchFamily="2" charset="-122"/>
              </a:rPr>
              <a:t>） </a:t>
            </a:r>
          </a:p>
        </p:txBody>
      </p:sp>
      <p:pic>
        <p:nvPicPr>
          <p:cNvPr id="46084" name="Picture 4">
            <a:extLst>
              <a:ext uri="{FF2B5EF4-FFF2-40B4-BE49-F238E27FC236}">
                <a16:creationId xmlns:a16="http://schemas.microsoft.com/office/drawing/2014/main" id="{A7A8015B-EEF2-E9E4-6CD3-CB4A6A79E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471613"/>
            <a:ext cx="4829175" cy="4530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78455A9-8870-0197-2CCF-5AC0BF70E1B2}"/>
              </a:ext>
            </a:extLst>
          </p:cNvPr>
          <p:cNvSpPr>
            <a:spLocks noGrp="1" noChangeArrowheads="1"/>
          </p:cNvSpPr>
          <p:nvPr>
            <p:ph type="title"/>
          </p:nvPr>
        </p:nvSpPr>
        <p:spPr/>
        <p:txBody>
          <a:bodyPr/>
          <a:lstStyle/>
          <a:p>
            <a:r>
              <a:rPr lang="en-US" altLang="zh-CN">
                <a:ea typeface="宋体" panose="02010600030101010101" pitchFamily="2" charset="-122"/>
              </a:rPr>
              <a:t>Eviews</a:t>
            </a:r>
            <a:r>
              <a:rPr lang="zh-CN" altLang="en-US">
                <a:ea typeface="宋体" panose="02010600030101010101" pitchFamily="2" charset="-122"/>
              </a:rPr>
              <a:t>输出结果 </a:t>
            </a:r>
          </a:p>
        </p:txBody>
      </p:sp>
      <p:sp>
        <p:nvSpPr>
          <p:cNvPr id="47107" name="Rectangle 3">
            <a:extLst>
              <a:ext uri="{FF2B5EF4-FFF2-40B4-BE49-F238E27FC236}">
                <a16:creationId xmlns:a16="http://schemas.microsoft.com/office/drawing/2014/main" id="{E7D18E12-77CF-940F-73B6-706BB10649AB}"/>
              </a:ext>
            </a:extLst>
          </p:cNvPr>
          <p:cNvSpPr>
            <a:spLocks noGrp="1" noChangeArrowheads="1"/>
          </p:cNvSpPr>
          <p:nvPr>
            <p:ph type="body" idx="4294967295"/>
          </p:nvPr>
        </p:nvSpPr>
        <p:spPr>
          <a:xfrm>
            <a:off x="762000" y="1447800"/>
            <a:ext cx="8382000" cy="4114800"/>
          </a:xfrm>
        </p:spPr>
        <p:txBody>
          <a:bodyPr/>
          <a:lstStyle/>
          <a:p>
            <a:pPr>
              <a:lnSpc>
                <a:spcPct val="80000"/>
              </a:lnSpc>
              <a:buFont typeface="Wingdings" pitchFamily="2" charset="2"/>
              <a:buNone/>
            </a:pPr>
            <a:r>
              <a:rPr lang="zh-CN" altLang="en-US" sz="2400">
                <a:ea typeface="宋体" panose="02010600030101010101" pitchFamily="2" charset="-122"/>
              </a:rPr>
              <a:t>应变量： 工资</a:t>
            </a:r>
          </a:p>
          <a:p>
            <a:pPr>
              <a:lnSpc>
                <a:spcPct val="80000"/>
              </a:lnSpc>
              <a:buFont typeface="Wingdings" pitchFamily="2" charset="2"/>
              <a:buNone/>
            </a:pPr>
            <a:r>
              <a:rPr lang="zh-CN" altLang="en-US" sz="2400">
                <a:ea typeface="宋体" panose="02010600030101010101" pitchFamily="2" charset="-122"/>
              </a:rPr>
              <a:t>方法：最小二乘</a:t>
            </a:r>
          </a:p>
          <a:p>
            <a:pPr>
              <a:lnSpc>
                <a:spcPct val="80000"/>
              </a:lnSpc>
              <a:buFont typeface="Wingdings" pitchFamily="2" charset="2"/>
              <a:buNone/>
            </a:pPr>
            <a:r>
              <a:rPr lang="zh-CN" altLang="en-US" sz="2400">
                <a:ea typeface="宋体" panose="02010600030101010101" pitchFamily="2" charset="-122"/>
              </a:rPr>
              <a:t>样本（经过调整）：</a:t>
            </a:r>
            <a:r>
              <a:rPr lang="en-US" altLang="zh-CN" sz="2400">
                <a:ea typeface="宋体" panose="02010600030101010101" pitchFamily="2" charset="-122"/>
              </a:rPr>
              <a:t>1959  2006</a:t>
            </a:r>
          </a:p>
          <a:p>
            <a:pPr>
              <a:lnSpc>
                <a:spcPct val="80000"/>
              </a:lnSpc>
              <a:buFont typeface="Wingdings" pitchFamily="2" charset="2"/>
              <a:buNone/>
            </a:pPr>
            <a:r>
              <a:rPr lang="zh-CN" altLang="en-US" sz="2400">
                <a:ea typeface="宋体" panose="02010600030101010101" pitchFamily="2" charset="-122"/>
              </a:rPr>
              <a:t>观察值：</a:t>
            </a:r>
            <a:r>
              <a:rPr lang="en-US" altLang="zh-CN" sz="2400">
                <a:ea typeface="宋体" panose="02010600030101010101" pitchFamily="2" charset="-122"/>
              </a:rPr>
              <a:t>48</a:t>
            </a:r>
            <a:r>
              <a:rPr lang="zh-CN" altLang="en-US" sz="2400">
                <a:ea typeface="宋体" panose="02010600030101010101" pitchFamily="2" charset="-122"/>
              </a:rPr>
              <a:t>（经过调整）</a:t>
            </a:r>
          </a:p>
          <a:p>
            <a:pPr>
              <a:lnSpc>
                <a:spcPct val="80000"/>
              </a:lnSpc>
              <a:buFont typeface="Wingdings" pitchFamily="2" charset="2"/>
              <a:buNone/>
            </a:pPr>
            <a:r>
              <a:rPr lang="zh-CN" altLang="en-US" sz="2400">
                <a:ea typeface="宋体" panose="02010600030101010101" pitchFamily="2" charset="-122"/>
              </a:rPr>
              <a:t>   变量       系数            标准误           统计量         概率</a:t>
            </a:r>
          </a:p>
          <a:p>
            <a:pPr>
              <a:lnSpc>
                <a:spcPct val="80000"/>
              </a:lnSpc>
              <a:buFont typeface="Wingdings" pitchFamily="2" charset="2"/>
              <a:buNone/>
            </a:pPr>
            <a:r>
              <a:rPr lang="zh-CN" altLang="en-US" sz="2400">
                <a:ea typeface="宋体" panose="02010600030101010101" pitchFamily="2" charset="-122"/>
              </a:rPr>
              <a:t>    </a:t>
            </a:r>
            <a:r>
              <a:rPr lang="en-US" altLang="zh-CN" sz="2400">
                <a:ea typeface="宋体" panose="02010600030101010101" pitchFamily="2" charset="-122"/>
              </a:rPr>
              <a:t>C          33.63603      1.400085       24.0248         0.0000</a:t>
            </a:r>
          </a:p>
          <a:p>
            <a:pPr>
              <a:lnSpc>
                <a:spcPct val="80000"/>
              </a:lnSpc>
              <a:buFont typeface="Wingdings" pitchFamily="2" charset="2"/>
              <a:buNone/>
            </a:pPr>
            <a:r>
              <a:rPr lang="zh-CN" altLang="en-US" sz="2400">
                <a:ea typeface="宋体" panose="02010600030101010101" pitchFamily="2" charset="-122"/>
              </a:rPr>
              <a:t>生产率     </a:t>
            </a:r>
            <a:r>
              <a:rPr lang="en-US" altLang="zh-CN" sz="2400">
                <a:ea typeface="宋体" panose="02010600030101010101" pitchFamily="2" charset="-122"/>
              </a:rPr>
              <a:t>0.661444      0.015640       42.29178       0.0000</a:t>
            </a:r>
          </a:p>
          <a:p>
            <a:pPr>
              <a:lnSpc>
                <a:spcPct val="80000"/>
              </a:lnSpc>
              <a:buFont typeface="Wingdings" pitchFamily="2" charset="2"/>
              <a:buNone/>
            </a:pPr>
            <a:r>
              <a:rPr lang="en-US" altLang="zh-CN" sz="2400">
                <a:ea typeface="宋体" panose="02010600030101010101" pitchFamily="2" charset="-122"/>
              </a:rPr>
              <a:t>                 0.974926                  </a:t>
            </a:r>
          </a:p>
          <a:p>
            <a:pPr>
              <a:lnSpc>
                <a:spcPct val="80000"/>
              </a:lnSpc>
              <a:buFont typeface="Wingdings" pitchFamily="2" charset="2"/>
              <a:buNone/>
            </a:pPr>
            <a:r>
              <a:rPr lang="zh-CN" altLang="en-US" sz="2400">
                <a:ea typeface="宋体" panose="02010600030101010101" pitchFamily="2" charset="-122"/>
              </a:rPr>
              <a:t>校正的     </a:t>
            </a:r>
            <a:r>
              <a:rPr lang="en-US" altLang="zh-CN" sz="2400">
                <a:ea typeface="宋体" panose="02010600030101010101" pitchFamily="2" charset="-122"/>
              </a:rPr>
              <a:t>0.974381</a:t>
            </a:r>
          </a:p>
          <a:p>
            <a:pPr>
              <a:lnSpc>
                <a:spcPct val="80000"/>
              </a:lnSpc>
              <a:buFont typeface="Wingdings" pitchFamily="2" charset="2"/>
              <a:buNone/>
            </a:pPr>
            <a:r>
              <a:rPr lang="zh-CN" altLang="en-US" sz="2400">
                <a:ea typeface="宋体" panose="02010600030101010101" pitchFamily="2" charset="-122"/>
              </a:rPr>
              <a:t>回归         </a:t>
            </a:r>
            <a:r>
              <a:rPr lang="en-US" altLang="zh-CN" sz="2400">
                <a:ea typeface="宋体" panose="02010600030101010101" pitchFamily="2" charset="-122"/>
              </a:rPr>
              <a:t>2.571761</a:t>
            </a:r>
          </a:p>
          <a:p>
            <a:pPr>
              <a:lnSpc>
                <a:spcPct val="80000"/>
              </a:lnSpc>
              <a:buFont typeface="Wingdings" pitchFamily="2" charset="2"/>
              <a:buNone/>
            </a:pPr>
            <a:r>
              <a:rPr lang="zh-CN" altLang="en-US" sz="2400">
                <a:ea typeface="宋体" panose="02010600030101010101" pitchFamily="2" charset="-122"/>
              </a:rPr>
              <a:t>残差平方和    </a:t>
            </a:r>
            <a:r>
              <a:rPr lang="en-US" altLang="zh-CN" sz="2400">
                <a:ea typeface="宋体" panose="02010600030101010101" pitchFamily="2" charset="-122"/>
              </a:rPr>
              <a:t>304.2420</a:t>
            </a:r>
          </a:p>
          <a:p>
            <a:pPr>
              <a:lnSpc>
                <a:spcPct val="80000"/>
              </a:lnSpc>
              <a:buFont typeface="Wingdings" pitchFamily="2" charset="2"/>
              <a:buNone/>
            </a:pPr>
            <a:r>
              <a:rPr lang="zh-CN" altLang="en-US" sz="2400">
                <a:ea typeface="宋体" panose="02010600030101010101" pitchFamily="2" charset="-122"/>
              </a:rPr>
              <a:t>     统计量  </a:t>
            </a:r>
            <a:r>
              <a:rPr lang="en-US" altLang="zh-CN" sz="2400">
                <a:ea typeface="宋体" panose="02010600030101010101" pitchFamily="2" charset="-122"/>
              </a:rPr>
              <a:t>0.146315</a:t>
            </a:r>
            <a:endParaRPr lang="zh-CN" altLang="en-US" sz="2400">
              <a:ea typeface="宋体" panose="02010600030101010101" pitchFamily="2" charset="-122"/>
            </a:endParaRPr>
          </a:p>
        </p:txBody>
      </p:sp>
      <p:sp>
        <p:nvSpPr>
          <p:cNvPr id="47109" name="Rectangle 5">
            <a:extLst>
              <a:ext uri="{FF2B5EF4-FFF2-40B4-BE49-F238E27FC236}">
                <a16:creationId xmlns:a16="http://schemas.microsoft.com/office/drawing/2014/main" id="{22ECC413-3EDC-5609-44EF-2F2B83B20BB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7108" name="Object 4">
            <a:extLst>
              <a:ext uri="{FF2B5EF4-FFF2-40B4-BE49-F238E27FC236}">
                <a16:creationId xmlns:a16="http://schemas.microsoft.com/office/drawing/2014/main" id="{FB056544-319C-82B4-31B6-106F765C4394}"/>
              </a:ext>
            </a:extLst>
          </p:cNvPr>
          <p:cNvGraphicFramePr>
            <a:graphicFrameLocks noChangeAspect="1"/>
          </p:cNvGraphicFramePr>
          <p:nvPr/>
        </p:nvGraphicFramePr>
        <p:xfrm>
          <a:off x="1143000" y="3886200"/>
          <a:ext cx="457200" cy="434975"/>
        </p:xfrm>
        <a:graphic>
          <a:graphicData uri="http://schemas.openxmlformats.org/presentationml/2006/ole">
            <mc:AlternateContent xmlns:mc="http://schemas.openxmlformats.org/markup-compatibility/2006">
              <mc:Choice xmlns:v="urn:schemas-microsoft-com:vml" Requires="v">
                <p:oleObj name="公式" r:id="rId2" imgW="4686300" imgH="4394200" progId="Equation.3">
                  <p:embed/>
                </p:oleObj>
              </mc:Choice>
              <mc:Fallback>
                <p:oleObj name="公式" r:id="rId2" imgW="4686300" imgH="4394200" progId="Equation.3">
                  <p:embed/>
                  <p:pic>
                    <p:nvPicPr>
                      <p:cNvPr id="47108" name="Object 4">
                        <a:extLst>
                          <a:ext uri="{FF2B5EF4-FFF2-40B4-BE49-F238E27FC236}">
                            <a16:creationId xmlns:a16="http://schemas.microsoft.com/office/drawing/2014/main" id="{FB056544-319C-82B4-31B6-106F765C4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886200"/>
                        <a:ext cx="4572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1" name="Rectangle 7">
            <a:extLst>
              <a:ext uri="{FF2B5EF4-FFF2-40B4-BE49-F238E27FC236}">
                <a16:creationId xmlns:a16="http://schemas.microsoft.com/office/drawing/2014/main" id="{0F15B602-773D-B8F8-F00A-D6CA319EC8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7110" name="Object 6">
            <a:extLst>
              <a:ext uri="{FF2B5EF4-FFF2-40B4-BE49-F238E27FC236}">
                <a16:creationId xmlns:a16="http://schemas.microsoft.com/office/drawing/2014/main" id="{A53A65CD-BA99-33A1-F4BA-202D4D1B0C16}"/>
              </a:ext>
            </a:extLst>
          </p:cNvPr>
          <p:cNvGraphicFramePr>
            <a:graphicFrameLocks noChangeAspect="1"/>
          </p:cNvGraphicFramePr>
          <p:nvPr/>
        </p:nvGraphicFramePr>
        <p:xfrm>
          <a:off x="1676400" y="4264025"/>
          <a:ext cx="457200" cy="434975"/>
        </p:xfrm>
        <a:graphic>
          <a:graphicData uri="http://schemas.openxmlformats.org/presentationml/2006/ole">
            <mc:AlternateContent xmlns:mc="http://schemas.openxmlformats.org/markup-compatibility/2006">
              <mc:Choice xmlns:v="urn:schemas-microsoft-com:vml" Requires="v">
                <p:oleObj name="公式" r:id="rId4" imgW="4686300" imgH="4394200" progId="Equation.3">
                  <p:embed/>
                </p:oleObj>
              </mc:Choice>
              <mc:Fallback>
                <p:oleObj name="公式" r:id="rId4" imgW="4686300" imgH="4394200" progId="Equation.3">
                  <p:embed/>
                  <p:pic>
                    <p:nvPicPr>
                      <p:cNvPr id="47110" name="Object 6">
                        <a:extLst>
                          <a:ext uri="{FF2B5EF4-FFF2-40B4-BE49-F238E27FC236}">
                            <a16:creationId xmlns:a16="http://schemas.microsoft.com/office/drawing/2014/main" id="{A53A65CD-BA99-33A1-F4BA-202D4D1B0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264025"/>
                        <a:ext cx="4572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3" name="Rectangle 9">
            <a:extLst>
              <a:ext uri="{FF2B5EF4-FFF2-40B4-BE49-F238E27FC236}">
                <a16:creationId xmlns:a16="http://schemas.microsoft.com/office/drawing/2014/main" id="{F9AF145F-7843-C4C1-A536-D9028D93F29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7112" name="Object 8">
            <a:extLst>
              <a:ext uri="{FF2B5EF4-FFF2-40B4-BE49-F238E27FC236}">
                <a16:creationId xmlns:a16="http://schemas.microsoft.com/office/drawing/2014/main" id="{904C8826-E194-6265-FA78-BFBCC53C493D}"/>
              </a:ext>
            </a:extLst>
          </p:cNvPr>
          <p:cNvGraphicFramePr>
            <a:graphicFrameLocks noChangeAspect="1"/>
          </p:cNvGraphicFramePr>
          <p:nvPr/>
        </p:nvGraphicFramePr>
        <p:xfrm>
          <a:off x="1447800" y="4724400"/>
          <a:ext cx="609600" cy="374650"/>
        </p:xfrm>
        <a:graphic>
          <a:graphicData uri="http://schemas.openxmlformats.org/presentationml/2006/ole">
            <mc:AlternateContent xmlns:mc="http://schemas.openxmlformats.org/markup-compatibility/2006">
              <mc:Choice xmlns:v="urn:schemas-microsoft-com:vml" Requires="v">
                <p:oleObj name="公式" r:id="rId5" imgW="6731000" imgH="4102100" progId="Equation.3">
                  <p:embed/>
                </p:oleObj>
              </mc:Choice>
              <mc:Fallback>
                <p:oleObj name="公式" r:id="rId5" imgW="6731000" imgH="4102100" progId="Equation.3">
                  <p:embed/>
                  <p:pic>
                    <p:nvPicPr>
                      <p:cNvPr id="47112" name="Object 8">
                        <a:extLst>
                          <a:ext uri="{FF2B5EF4-FFF2-40B4-BE49-F238E27FC236}">
                            <a16:creationId xmlns:a16="http://schemas.microsoft.com/office/drawing/2014/main" id="{904C8826-E194-6265-FA78-BFBCC53C49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4724400"/>
                        <a:ext cx="60960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5" name="Rectangle 11">
            <a:extLst>
              <a:ext uri="{FF2B5EF4-FFF2-40B4-BE49-F238E27FC236}">
                <a16:creationId xmlns:a16="http://schemas.microsoft.com/office/drawing/2014/main" id="{6134AE5F-D9AB-21BA-DADF-83D9A730264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7114" name="Object 10">
            <a:extLst>
              <a:ext uri="{FF2B5EF4-FFF2-40B4-BE49-F238E27FC236}">
                <a16:creationId xmlns:a16="http://schemas.microsoft.com/office/drawing/2014/main" id="{1C2D3D85-778A-8601-6578-5A319CC51F0F}"/>
              </a:ext>
            </a:extLst>
          </p:cNvPr>
          <p:cNvGraphicFramePr>
            <a:graphicFrameLocks noChangeAspect="1"/>
          </p:cNvGraphicFramePr>
          <p:nvPr/>
        </p:nvGraphicFramePr>
        <p:xfrm>
          <a:off x="762000" y="5486400"/>
          <a:ext cx="533400" cy="306388"/>
        </p:xfrm>
        <a:graphic>
          <a:graphicData uri="http://schemas.openxmlformats.org/presentationml/2006/ole">
            <mc:AlternateContent xmlns:mc="http://schemas.openxmlformats.org/markup-compatibility/2006">
              <mc:Choice xmlns:v="urn:schemas-microsoft-com:vml" Requires="v">
                <p:oleObj name="公式" r:id="rId7" imgW="7315200" imgH="4102100" progId="Equation.3">
                  <p:embed/>
                </p:oleObj>
              </mc:Choice>
              <mc:Fallback>
                <p:oleObj name="公式" r:id="rId7" imgW="7315200" imgH="4102100" progId="Equation.3">
                  <p:embed/>
                  <p:pic>
                    <p:nvPicPr>
                      <p:cNvPr id="47114" name="Object 10">
                        <a:extLst>
                          <a:ext uri="{FF2B5EF4-FFF2-40B4-BE49-F238E27FC236}">
                            <a16:creationId xmlns:a16="http://schemas.microsoft.com/office/drawing/2014/main" id="{1C2D3D85-778A-8601-6578-5A319CC51F0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5486400"/>
                        <a:ext cx="533400"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51F2703-EA62-37EA-AFFB-40ABDD8FD04F}"/>
              </a:ext>
            </a:extLst>
          </p:cNvPr>
          <p:cNvSpPr>
            <a:spLocks noGrp="1" noChangeArrowheads="1"/>
          </p:cNvSpPr>
          <p:nvPr>
            <p:ph type="title"/>
          </p:nvPr>
        </p:nvSpPr>
        <p:spPr/>
        <p:txBody>
          <a:bodyPr/>
          <a:lstStyle/>
          <a:p>
            <a:r>
              <a:rPr lang="zh-CN" altLang="en-US" b="1">
                <a:solidFill>
                  <a:schemeClr val="tx1"/>
                </a:solidFill>
                <a:ea typeface="宋体" panose="02010600030101010101" pitchFamily="2" charset="-122"/>
              </a:rPr>
              <a:t>工资</a:t>
            </a:r>
            <a:r>
              <a:rPr lang="en-US" altLang="zh-CN" b="1">
                <a:solidFill>
                  <a:schemeClr val="tx1"/>
                </a:solidFill>
                <a:ea typeface="宋体" panose="02010600030101010101" pitchFamily="2" charset="-122"/>
              </a:rPr>
              <a:t>—</a:t>
            </a:r>
            <a:r>
              <a:rPr lang="zh-CN" altLang="en-US" b="1">
                <a:solidFill>
                  <a:schemeClr val="tx1"/>
                </a:solidFill>
                <a:ea typeface="宋体" panose="02010600030101010101" pitchFamily="2" charset="-122"/>
              </a:rPr>
              <a:t>生产率回归的残差直方图</a:t>
            </a:r>
            <a:r>
              <a:rPr lang="zh-CN" altLang="en-US">
                <a:solidFill>
                  <a:schemeClr val="tx1"/>
                </a:solidFill>
                <a:ea typeface="宋体" panose="02010600030101010101" pitchFamily="2" charset="-122"/>
              </a:rPr>
              <a:t> </a:t>
            </a:r>
          </a:p>
        </p:txBody>
      </p:sp>
      <p:pic>
        <p:nvPicPr>
          <p:cNvPr id="49158" name="Picture 6">
            <a:extLst>
              <a:ext uri="{FF2B5EF4-FFF2-40B4-BE49-F238E27FC236}">
                <a16:creationId xmlns:a16="http://schemas.microsoft.com/office/drawing/2014/main" id="{D03FAE17-BAA3-04F4-953C-5FFA1AEA9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1582738"/>
            <a:ext cx="8924925" cy="3860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2BEB7EE-4352-667E-BE00-4E77A13DDC31}"/>
              </a:ext>
            </a:extLst>
          </p:cNvPr>
          <p:cNvSpPr>
            <a:spLocks noGrp="1" noChangeArrowheads="1"/>
          </p:cNvSpPr>
          <p:nvPr>
            <p:ph type="title"/>
          </p:nvPr>
        </p:nvSpPr>
        <p:spPr/>
        <p:txBody>
          <a:bodyPr/>
          <a:lstStyle/>
          <a:p>
            <a:r>
              <a:rPr lang="zh-CN" altLang="en-US" b="1">
                <a:ea typeface="宋体" panose="02010600030101010101" pitchFamily="2" charset="-122"/>
              </a:rPr>
              <a:t>工资</a:t>
            </a:r>
            <a:r>
              <a:rPr lang="en-US" altLang="zh-CN" b="1">
                <a:ea typeface="宋体" panose="02010600030101010101" pitchFamily="2" charset="-122"/>
              </a:rPr>
              <a:t>—</a:t>
            </a:r>
            <a:r>
              <a:rPr lang="zh-CN" altLang="en-US" b="1">
                <a:ea typeface="宋体" panose="02010600030101010101" pitchFamily="2" charset="-122"/>
              </a:rPr>
              <a:t>生产率回归的残差正态概率图</a:t>
            </a:r>
            <a:r>
              <a:rPr lang="zh-CN" altLang="en-US">
                <a:ea typeface="宋体" panose="02010600030101010101" pitchFamily="2" charset="-122"/>
              </a:rPr>
              <a:t> </a:t>
            </a:r>
          </a:p>
        </p:txBody>
      </p:sp>
      <p:pic>
        <p:nvPicPr>
          <p:cNvPr id="50180" name="Picture 4">
            <a:extLst>
              <a:ext uri="{FF2B5EF4-FFF2-40B4-BE49-F238E27FC236}">
                <a16:creationId xmlns:a16="http://schemas.microsoft.com/office/drawing/2014/main" id="{2D919483-67D9-B5B8-FFC1-D3B24888A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00175"/>
            <a:ext cx="6526213" cy="4314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89E55C8-EF96-CBA6-7C83-BCE5AF90E01D}"/>
              </a:ext>
            </a:extLst>
          </p:cNvPr>
          <p:cNvSpPr>
            <a:spLocks noGrp="1" noChangeArrowheads="1"/>
          </p:cNvSpPr>
          <p:nvPr>
            <p:ph type="title"/>
          </p:nvPr>
        </p:nvSpPr>
        <p:spPr/>
        <p:txBody>
          <a:bodyPr/>
          <a:lstStyle/>
          <a:p>
            <a:r>
              <a:rPr lang="en-US" altLang="zh-CN" b="1">
                <a:ea typeface="宋体" panose="02010600030101010101" pitchFamily="2" charset="-122"/>
              </a:rPr>
              <a:t>3.11 </a:t>
            </a:r>
            <a:r>
              <a:rPr lang="zh-CN" altLang="en-US" b="1">
                <a:ea typeface="宋体" panose="02010600030101010101" pitchFamily="2" charset="-122"/>
              </a:rPr>
              <a:t>预测</a:t>
            </a:r>
          </a:p>
        </p:txBody>
      </p:sp>
      <p:pic>
        <p:nvPicPr>
          <p:cNvPr id="51204" name="Picture 4">
            <a:extLst>
              <a:ext uri="{FF2B5EF4-FFF2-40B4-BE49-F238E27FC236}">
                <a16:creationId xmlns:a16="http://schemas.microsoft.com/office/drawing/2014/main" id="{97187CB3-84FF-CEEA-774C-FCD557684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28725"/>
            <a:ext cx="6781800" cy="4867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888E0E3E-C8D3-2A31-0995-495FD79E67DC}"/>
              </a:ext>
            </a:extLst>
          </p:cNvPr>
          <p:cNvSpPr>
            <a:spLocks noGrp="1" noChangeArrowheads="1"/>
          </p:cNvSpPr>
          <p:nvPr>
            <p:ph type="subTitle" idx="1"/>
          </p:nvPr>
        </p:nvSpPr>
        <p:spPr>
          <a:xfrm>
            <a:off x="1524000" y="3048000"/>
            <a:ext cx="6324600" cy="1992313"/>
          </a:xfrm>
          <a:noFill/>
        </p:spPr>
        <p:txBody>
          <a:bodyPr/>
          <a:lstStyle/>
          <a:p>
            <a:r>
              <a:rPr lang="zh-CN" altLang="en-US" sz="4800" b="1" i="0">
                <a:ea typeface="宋体" panose="02010600030101010101" pitchFamily="2" charset="-122"/>
              </a:rPr>
              <a:t>多元回归：估计与假设检验 </a:t>
            </a:r>
            <a:endParaRPr lang="en-US" altLang="zh-CN" sz="4800" b="1" i="0">
              <a:ea typeface="宋体" panose="02010600030101010101" pitchFamily="2" charset="-122"/>
            </a:endParaRPr>
          </a:p>
        </p:txBody>
      </p:sp>
      <p:sp>
        <p:nvSpPr>
          <p:cNvPr id="26626" name="Rectangle 2">
            <a:extLst>
              <a:ext uri="{FF2B5EF4-FFF2-40B4-BE49-F238E27FC236}">
                <a16:creationId xmlns:a16="http://schemas.microsoft.com/office/drawing/2014/main" id="{C53EE988-3364-D551-64CB-EC00BA3DB6BB}"/>
              </a:ext>
            </a:extLst>
          </p:cNvPr>
          <p:cNvSpPr>
            <a:spLocks noGrp="1" noChangeArrowheads="1"/>
          </p:cNvSpPr>
          <p:nvPr>
            <p:ph type="ctrTitle"/>
          </p:nvPr>
        </p:nvSpPr>
        <p:spPr>
          <a:xfrm>
            <a:off x="0" y="2286000"/>
            <a:ext cx="9144000" cy="590550"/>
          </a:xfrm>
          <a:noFill/>
        </p:spPr>
        <p:txBody>
          <a:bodyPr/>
          <a:lstStyle/>
          <a:p>
            <a:r>
              <a:rPr lang="zh-CN" altLang="en-US" sz="6000">
                <a:ea typeface="宋体" panose="02010600030101010101" pitchFamily="2" charset="-122"/>
              </a:rPr>
              <a:t>第</a:t>
            </a:r>
            <a:r>
              <a:rPr lang="en-US" altLang="zh-CN" sz="6000">
                <a:ea typeface="宋体" panose="02010600030101010101" pitchFamily="2" charset="-122"/>
              </a:rPr>
              <a:t>4</a:t>
            </a:r>
            <a:r>
              <a:rPr lang="zh-CN" altLang="en-US" sz="6000">
                <a:ea typeface="宋体" panose="02010600030101010101" pitchFamily="2" charset="-122"/>
              </a:rPr>
              <a:t>章</a:t>
            </a:r>
          </a:p>
        </p:txBody>
      </p:sp>
      <p:sp>
        <p:nvSpPr>
          <p:cNvPr id="26635" name="Line 11">
            <a:extLst>
              <a:ext uri="{FF2B5EF4-FFF2-40B4-BE49-F238E27FC236}">
                <a16:creationId xmlns:a16="http://schemas.microsoft.com/office/drawing/2014/main" id="{9716054C-E8A5-97B1-BDF2-0974E216C3FA}"/>
              </a:ext>
            </a:extLst>
          </p:cNvPr>
          <p:cNvSpPr>
            <a:spLocks noChangeShapeType="1"/>
          </p:cNvSpPr>
          <p:nvPr/>
        </p:nvSpPr>
        <p:spPr bwMode="auto">
          <a:xfrm>
            <a:off x="0" y="4648200"/>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D584062-A244-73D6-D0A2-8EA7C2609D69}"/>
              </a:ext>
            </a:extLst>
          </p:cNvPr>
          <p:cNvSpPr>
            <a:spLocks noGrp="1" noChangeArrowheads="1"/>
          </p:cNvSpPr>
          <p:nvPr>
            <p:ph type="title"/>
          </p:nvPr>
        </p:nvSpPr>
        <p:spPr/>
        <p:txBody>
          <a:bodyPr/>
          <a:lstStyle/>
          <a:p>
            <a:r>
              <a:rPr lang="en-US" altLang="zh-CN" b="1">
                <a:ea typeface="宋体" panose="02010600030101010101" pitchFamily="2" charset="-122"/>
              </a:rPr>
              <a:t>4.1  </a:t>
            </a:r>
            <a:r>
              <a:rPr lang="zh-CN" altLang="en-US" b="1">
                <a:ea typeface="宋体" panose="02010600030101010101" pitchFamily="2" charset="-122"/>
              </a:rPr>
              <a:t>三变量线性回归模型</a:t>
            </a:r>
          </a:p>
        </p:txBody>
      </p:sp>
      <p:sp>
        <p:nvSpPr>
          <p:cNvPr id="36867" name="Rectangle 3">
            <a:extLst>
              <a:ext uri="{FF2B5EF4-FFF2-40B4-BE49-F238E27FC236}">
                <a16:creationId xmlns:a16="http://schemas.microsoft.com/office/drawing/2014/main" id="{E89DCFC0-7C85-E0E2-47CA-5A0EC72DCEF0}"/>
              </a:ext>
            </a:extLst>
          </p:cNvPr>
          <p:cNvSpPr>
            <a:spLocks noGrp="1" noChangeArrowheads="1"/>
          </p:cNvSpPr>
          <p:nvPr>
            <p:ph type="body" idx="1"/>
          </p:nvPr>
        </p:nvSpPr>
        <p:spPr/>
        <p:txBody>
          <a:bodyPr/>
          <a:lstStyle/>
          <a:p>
            <a:r>
              <a:rPr lang="zh-CN" altLang="en-US" sz="2800">
                <a:ea typeface="宋体" panose="02010600030101010101" pitchFamily="2" charset="-122"/>
              </a:rPr>
              <a:t>三变量</a:t>
            </a:r>
            <a:r>
              <a:rPr lang="en-US" altLang="zh-CN" sz="2800">
                <a:ea typeface="宋体" panose="02010600030101010101" pitchFamily="2" charset="-122"/>
              </a:rPr>
              <a:t>PRF</a:t>
            </a:r>
            <a:r>
              <a:rPr lang="zh-CN" altLang="en-US" sz="2800">
                <a:ea typeface="宋体" panose="02010600030101010101" pitchFamily="2" charset="-122"/>
              </a:rPr>
              <a:t>的非随机形式 ：</a:t>
            </a:r>
          </a:p>
          <a:p>
            <a:endParaRPr lang="zh-CN" altLang="en-US" sz="2800">
              <a:ea typeface="宋体" panose="02010600030101010101" pitchFamily="2" charset="-122"/>
            </a:endParaRPr>
          </a:p>
          <a:p>
            <a:pPr>
              <a:buFont typeface="Wingdings" pitchFamily="2" charset="2"/>
              <a:buNone/>
            </a:pPr>
            <a:endParaRPr lang="zh-CN" altLang="en-US" sz="2800">
              <a:ea typeface="宋体" panose="02010600030101010101" pitchFamily="2" charset="-122"/>
            </a:endParaRPr>
          </a:p>
          <a:p>
            <a:pPr>
              <a:buFont typeface="Wingdings" pitchFamily="2" charset="2"/>
              <a:buNone/>
            </a:pPr>
            <a:r>
              <a:rPr lang="zh-CN" altLang="en-US" sz="2800">
                <a:ea typeface="宋体" panose="02010600030101010101" pitchFamily="2" charset="-122"/>
              </a:rPr>
              <a:t>表明：任何一个  值可以表示成为两部分之和：</a:t>
            </a:r>
          </a:p>
          <a:p>
            <a:pPr>
              <a:buFont typeface="Wingdings" pitchFamily="2" charset="2"/>
              <a:buNone/>
            </a:pPr>
            <a:r>
              <a:rPr lang="zh-CN" altLang="en-US" sz="2800">
                <a:ea typeface="宋体" panose="02010600030101010101" pitchFamily="2" charset="-122"/>
              </a:rPr>
              <a:t>           </a:t>
            </a:r>
            <a:r>
              <a:rPr lang="en-US" altLang="zh-CN" sz="2800">
                <a:ea typeface="宋体" panose="02010600030101010101" pitchFamily="2" charset="-122"/>
              </a:rPr>
              <a:t>1.</a:t>
            </a:r>
            <a:r>
              <a:rPr lang="zh-CN" altLang="en-US" sz="2800">
                <a:ea typeface="宋体" panose="02010600030101010101" pitchFamily="2" charset="-122"/>
              </a:rPr>
              <a:t>系统成分或确定性成分，</a:t>
            </a:r>
            <a:r>
              <a:rPr lang="en-US" altLang="zh-CN" sz="2800">
                <a:ea typeface="宋体" panose="02010600030101010101" pitchFamily="2" charset="-122"/>
              </a:rPr>
              <a:t>(                         ) </a:t>
            </a:r>
            <a:r>
              <a:rPr lang="zh-CN" altLang="en-US" sz="2800">
                <a:ea typeface="宋体" panose="02010600030101010101" pitchFamily="2" charset="-122"/>
              </a:rPr>
              <a:t> </a:t>
            </a:r>
          </a:p>
          <a:p>
            <a:pPr>
              <a:buFont typeface="Wingdings" pitchFamily="2" charset="2"/>
              <a:buNone/>
            </a:pPr>
            <a:r>
              <a:rPr lang="zh-CN" altLang="en-US" sz="2800">
                <a:ea typeface="宋体" panose="02010600030101010101" pitchFamily="2" charset="-122"/>
              </a:rPr>
              <a:t>也就是  的均值  </a:t>
            </a:r>
          </a:p>
          <a:p>
            <a:pPr>
              <a:buFont typeface="Wingdings" pitchFamily="2" charset="2"/>
              <a:buNone/>
            </a:pPr>
            <a:r>
              <a:rPr lang="zh-CN" altLang="en-US" sz="2800">
                <a:ea typeface="宋体" panose="02010600030101010101" pitchFamily="2" charset="-122"/>
              </a:rPr>
              <a:t>           </a:t>
            </a:r>
            <a:r>
              <a:rPr lang="en-US" altLang="zh-CN" sz="2800">
                <a:ea typeface="宋体" panose="02010600030101010101" pitchFamily="2" charset="-122"/>
              </a:rPr>
              <a:t>2.</a:t>
            </a:r>
            <a:r>
              <a:rPr lang="zh-CN" altLang="en-US" sz="2800">
                <a:ea typeface="宋体" panose="02010600030101010101" pitchFamily="2" charset="-122"/>
              </a:rPr>
              <a:t>非系统成分或随机成分      ，即由除   、  以外其他因素决定 。</a:t>
            </a:r>
          </a:p>
          <a:p>
            <a:endParaRPr lang="zh-CN" altLang="en-US" sz="2800">
              <a:ea typeface="宋体" panose="02010600030101010101" pitchFamily="2" charset="-122"/>
            </a:endParaRPr>
          </a:p>
        </p:txBody>
      </p:sp>
      <p:sp>
        <p:nvSpPr>
          <p:cNvPr id="36869" name="Rectangle 5">
            <a:extLst>
              <a:ext uri="{FF2B5EF4-FFF2-40B4-BE49-F238E27FC236}">
                <a16:creationId xmlns:a16="http://schemas.microsoft.com/office/drawing/2014/main" id="{D1BB3DD5-1BC6-938A-117B-E272B050DBA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6868" name="Object 4">
            <a:extLst>
              <a:ext uri="{FF2B5EF4-FFF2-40B4-BE49-F238E27FC236}">
                <a16:creationId xmlns:a16="http://schemas.microsoft.com/office/drawing/2014/main" id="{1CD71B97-F357-B529-8305-ECBA1971321E}"/>
              </a:ext>
            </a:extLst>
          </p:cNvPr>
          <p:cNvGraphicFramePr>
            <a:graphicFrameLocks noChangeAspect="1"/>
          </p:cNvGraphicFramePr>
          <p:nvPr/>
        </p:nvGraphicFramePr>
        <p:xfrm>
          <a:off x="2438400" y="2057400"/>
          <a:ext cx="2667000" cy="430213"/>
        </p:xfrm>
        <a:graphic>
          <a:graphicData uri="http://schemas.openxmlformats.org/presentationml/2006/ole">
            <mc:AlternateContent xmlns:mc="http://schemas.openxmlformats.org/markup-compatibility/2006">
              <mc:Choice xmlns:v="urn:schemas-microsoft-com:vml" Requires="v">
                <p:oleObj r:id="rId2" imgW="32766000" imgH="5270500" progId="Equation.DSMT4">
                  <p:embed/>
                </p:oleObj>
              </mc:Choice>
              <mc:Fallback>
                <p:oleObj r:id="rId2" imgW="32766000" imgH="5270500" progId="Equation.DSMT4">
                  <p:embed/>
                  <p:pic>
                    <p:nvPicPr>
                      <p:cNvPr id="36868" name="Object 4">
                        <a:extLst>
                          <a:ext uri="{FF2B5EF4-FFF2-40B4-BE49-F238E27FC236}">
                            <a16:creationId xmlns:a16="http://schemas.microsoft.com/office/drawing/2014/main" id="{1CD71B97-F357-B529-8305-ECBA197132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057400"/>
                        <a:ext cx="2667000"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0" name="Object 6">
            <a:extLst>
              <a:ext uri="{FF2B5EF4-FFF2-40B4-BE49-F238E27FC236}">
                <a16:creationId xmlns:a16="http://schemas.microsoft.com/office/drawing/2014/main" id="{0666C670-1132-E80F-0957-5D0816B72956}"/>
              </a:ext>
            </a:extLst>
          </p:cNvPr>
          <p:cNvGraphicFramePr>
            <a:graphicFrameLocks noChangeAspect="1"/>
          </p:cNvGraphicFramePr>
          <p:nvPr/>
        </p:nvGraphicFramePr>
        <p:xfrm>
          <a:off x="2971800" y="2524125"/>
          <a:ext cx="990600" cy="371475"/>
        </p:xfrm>
        <a:graphic>
          <a:graphicData uri="http://schemas.openxmlformats.org/presentationml/2006/ole">
            <mc:AlternateContent xmlns:mc="http://schemas.openxmlformats.org/markup-compatibility/2006">
              <mc:Choice xmlns:v="urn:schemas-microsoft-com:vml" Requires="v">
                <p:oleObj r:id="rId4" imgW="14046200" imgH="5270500" progId="Equation.DSMT4">
                  <p:embed/>
                </p:oleObj>
              </mc:Choice>
              <mc:Fallback>
                <p:oleObj r:id="rId4" imgW="14046200" imgH="5270500" progId="Equation.DSMT4">
                  <p:embed/>
                  <p:pic>
                    <p:nvPicPr>
                      <p:cNvPr id="36870" name="Object 6">
                        <a:extLst>
                          <a:ext uri="{FF2B5EF4-FFF2-40B4-BE49-F238E27FC236}">
                            <a16:creationId xmlns:a16="http://schemas.microsoft.com/office/drawing/2014/main" id="{0666C670-1132-E80F-0957-5D0816B729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524125"/>
                        <a:ext cx="99060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2" name="Rectangle 8">
            <a:extLst>
              <a:ext uri="{FF2B5EF4-FFF2-40B4-BE49-F238E27FC236}">
                <a16:creationId xmlns:a16="http://schemas.microsoft.com/office/drawing/2014/main" id="{CDDD8CA7-C86F-C846-A661-6BDBBE0745FD}"/>
              </a:ext>
            </a:extLst>
          </p:cNvPr>
          <p:cNvSpPr>
            <a:spLocks noChangeArrowheads="1"/>
          </p:cNvSpPr>
          <p:nvPr/>
        </p:nvSpPr>
        <p:spPr bwMode="auto">
          <a:xfrm>
            <a:off x="2895600" y="281940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000">
                <a:latin typeface="Times New Roman" panose="02020603050405020304" pitchFamily="18" charset="0"/>
                <a:ea typeface="宋体" panose="02010600030101010101" pitchFamily="2" charset="-122"/>
                <a:cs typeface="Times New Roman" panose="02020603050405020304" pitchFamily="18" charset="0"/>
              </a:rPr>
              <a:t> </a:t>
            </a:r>
            <a:r>
              <a:rPr lang="zh-CN" altLang="en-US" sz="900">
                <a:ea typeface="宋体" panose="02010600030101010101" pitchFamily="2" charset="-122"/>
                <a:cs typeface="Times New Roman" panose="02020603050405020304" pitchFamily="18" charset="0"/>
              </a:rPr>
              <a:t> </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891" name="Rectangle 27">
            <a:extLst>
              <a:ext uri="{FF2B5EF4-FFF2-40B4-BE49-F238E27FC236}">
                <a16:creationId xmlns:a16="http://schemas.microsoft.com/office/drawing/2014/main" id="{F254002F-1B33-9301-1964-88BE9798DF6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6890" name="Object 26">
            <a:extLst>
              <a:ext uri="{FF2B5EF4-FFF2-40B4-BE49-F238E27FC236}">
                <a16:creationId xmlns:a16="http://schemas.microsoft.com/office/drawing/2014/main" id="{D3BBA150-C971-B71E-840B-DF05C7EB3226}"/>
              </a:ext>
            </a:extLst>
          </p:cNvPr>
          <p:cNvGraphicFramePr>
            <a:graphicFrameLocks noChangeAspect="1"/>
          </p:cNvGraphicFramePr>
          <p:nvPr/>
        </p:nvGraphicFramePr>
        <p:xfrm>
          <a:off x="2895600" y="2971800"/>
          <a:ext cx="344488" cy="390525"/>
        </p:xfrm>
        <a:graphic>
          <a:graphicData uri="http://schemas.openxmlformats.org/presentationml/2006/ole">
            <mc:AlternateContent xmlns:mc="http://schemas.openxmlformats.org/markup-compatibility/2006">
              <mc:Choice xmlns:v="urn:schemas-microsoft-com:vml" Requires="v">
                <p:oleObj name="公式" r:id="rId6" imgW="3213100" imgH="3797300" progId="Equation.3">
                  <p:embed/>
                </p:oleObj>
              </mc:Choice>
              <mc:Fallback>
                <p:oleObj name="公式" r:id="rId6" imgW="3213100" imgH="3797300" progId="Equation.3">
                  <p:embed/>
                  <p:pic>
                    <p:nvPicPr>
                      <p:cNvPr id="36890" name="Object 26">
                        <a:extLst>
                          <a:ext uri="{FF2B5EF4-FFF2-40B4-BE49-F238E27FC236}">
                            <a16:creationId xmlns:a16="http://schemas.microsoft.com/office/drawing/2014/main" id="{D3BBA150-C971-B71E-840B-DF05C7EB32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2971800"/>
                        <a:ext cx="344488"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93" name="Rectangle 29">
            <a:extLst>
              <a:ext uri="{FF2B5EF4-FFF2-40B4-BE49-F238E27FC236}">
                <a16:creationId xmlns:a16="http://schemas.microsoft.com/office/drawing/2014/main" id="{5ABE8879-EFDD-A8BD-9684-0179D3A7627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6892" name="Object 28">
            <a:extLst>
              <a:ext uri="{FF2B5EF4-FFF2-40B4-BE49-F238E27FC236}">
                <a16:creationId xmlns:a16="http://schemas.microsoft.com/office/drawing/2014/main" id="{C9225928-F062-DB95-6F1F-28658EDE9A27}"/>
              </a:ext>
            </a:extLst>
          </p:cNvPr>
          <p:cNvGraphicFramePr>
            <a:graphicFrameLocks noChangeAspect="1"/>
          </p:cNvGraphicFramePr>
          <p:nvPr/>
        </p:nvGraphicFramePr>
        <p:xfrm>
          <a:off x="5791200" y="3581400"/>
          <a:ext cx="1981200" cy="392113"/>
        </p:xfrm>
        <a:graphic>
          <a:graphicData uri="http://schemas.openxmlformats.org/presentationml/2006/ole">
            <mc:AlternateContent xmlns:mc="http://schemas.openxmlformats.org/markup-compatibility/2006">
              <mc:Choice xmlns:v="urn:schemas-microsoft-com:vml" Requires="v">
                <p:oleObj r:id="rId8" imgW="26619200" imgH="5270500" progId="Equation.DSMT4">
                  <p:embed/>
                </p:oleObj>
              </mc:Choice>
              <mc:Fallback>
                <p:oleObj r:id="rId8" imgW="26619200" imgH="5270500" progId="Equation.DSMT4">
                  <p:embed/>
                  <p:pic>
                    <p:nvPicPr>
                      <p:cNvPr id="36892" name="Object 28">
                        <a:extLst>
                          <a:ext uri="{FF2B5EF4-FFF2-40B4-BE49-F238E27FC236}">
                            <a16:creationId xmlns:a16="http://schemas.microsoft.com/office/drawing/2014/main" id="{C9225928-F062-DB95-6F1F-28658EDE9A2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1200" y="3581400"/>
                        <a:ext cx="198120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95" name="Rectangle 31">
            <a:extLst>
              <a:ext uri="{FF2B5EF4-FFF2-40B4-BE49-F238E27FC236}">
                <a16:creationId xmlns:a16="http://schemas.microsoft.com/office/drawing/2014/main" id="{81F20DBF-241E-FD3D-1685-D79941DE969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6894" name="Object 30">
            <a:extLst>
              <a:ext uri="{FF2B5EF4-FFF2-40B4-BE49-F238E27FC236}">
                <a16:creationId xmlns:a16="http://schemas.microsoft.com/office/drawing/2014/main" id="{9BD24A96-CCC8-B178-6AB3-0A08F575AE5B}"/>
              </a:ext>
            </a:extLst>
          </p:cNvPr>
          <p:cNvGraphicFramePr>
            <a:graphicFrameLocks noChangeAspect="1"/>
          </p:cNvGraphicFramePr>
          <p:nvPr/>
        </p:nvGraphicFramePr>
        <p:xfrm>
          <a:off x="1447800" y="3962400"/>
          <a:ext cx="336550" cy="381000"/>
        </p:xfrm>
        <a:graphic>
          <a:graphicData uri="http://schemas.openxmlformats.org/presentationml/2006/ole">
            <mc:AlternateContent xmlns:mc="http://schemas.openxmlformats.org/markup-compatibility/2006">
              <mc:Choice xmlns:v="urn:schemas-microsoft-com:vml" Requires="v">
                <p:oleObj name="公式" r:id="rId10" imgW="3213100" imgH="3797300" progId="Equation.3">
                  <p:embed/>
                </p:oleObj>
              </mc:Choice>
              <mc:Fallback>
                <p:oleObj name="公式" r:id="rId10" imgW="3213100" imgH="3797300" progId="Equation.3">
                  <p:embed/>
                  <p:pic>
                    <p:nvPicPr>
                      <p:cNvPr id="36894" name="Object 30">
                        <a:extLst>
                          <a:ext uri="{FF2B5EF4-FFF2-40B4-BE49-F238E27FC236}">
                            <a16:creationId xmlns:a16="http://schemas.microsoft.com/office/drawing/2014/main" id="{9BD24A96-CCC8-B178-6AB3-0A08F575AE5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7800" y="3962400"/>
                        <a:ext cx="3365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97" name="Rectangle 33">
            <a:extLst>
              <a:ext uri="{FF2B5EF4-FFF2-40B4-BE49-F238E27FC236}">
                <a16:creationId xmlns:a16="http://schemas.microsoft.com/office/drawing/2014/main" id="{47293E45-87AE-7692-05BA-98CB44F81C1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6896" name="Object 32">
            <a:extLst>
              <a:ext uri="{FF2B5EF4-FFF2-40B4-BE49-F238E27FC236}">
                <a16:creationId xmlns:a16="http://schemas.microsoft.com/office/drawing/2014/main" id="{465B4FBC-B16B-EC8A-A825-7FCED69441CA}"/>
              </a:ext>
            </a:extLst>
          </p:cNvPr>
          <p:cNvGraphicFramePr>
            <a:graphicFrameLocks noChangeAspect="1"/>
          </p:cNvGraphicFramePr>
          <p:nvPr/>
        </p:nvGraphicFramePr>
        <p:xfrm>
          <a:off x="2819400" y="3962400"/>
          <a:ext cx="762000" cy="469900"/>
        </p:xfrm>
        <a:graphic>
          <a:graphicData uri="http://schemas.openxmlformats.org/presentationml/2006/ole">
            <mc:AlternateContent xmlns:mc="http://schemas.openxmlformats.org/markup-compatibility/2006">
              <mc:Choice xmlns:v="urn:schemas-microsoft-com:vml" Requires="v">
                <p:oleObj r:id="rId12" imgW="8483600" imgH="5270500" progId="Equation.DSMT4">
                  <p:embed/>
                </p:oleObj>
              </mc:Choice>
              <mc:Fallback>
                <p:oleObj r:id="rId12" imgW="8483600" imgH="5270500" progId="Equation.DSMT4">
                  <p:embed/>
                  <p:pic>
                    <p:nvPicPr>
                      <p:cNvPr id="36896" name="Object 32">
                        <a:extLst>
                          <a:ext uri="{FF2B5EF4-FFF2-40B4-BE49-F238E27FC236}">
                            <a16:creationId xmlns:a16="http://schemas.microsoft.com/office/drawing/2014/main" id="{465B4FBC-B16B-EC8A-A825-7FCED69441C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19400" y="3962400"/>
                        <a:ext cx="7620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99" name="Rectangle 35">
            <a:extLst>
              <a:ext uri="{FF2B5EF4-FFF2-40B4-BE49-F238E27FC236}">
                <a16:creationId xmlns:a16="http://schemas.microsoft.com/office/drawing/2014/main" id="{6CA1B7D9-021F-5D81-E46E-886C57C514C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6898" name="Object 34">
            <a:extLst>
              <a:ext uri="{FF2B5EF4-FFF2-40B4-BE49-F238E27FC236}">
                <a16:creationId xmlns:a16="http://schemas.microsoft.com/office/drawing/2014/main" id="{A6253390-1781-B949-FF40-650C6CFAA048}"/>
              </a:ext>
            </a:extLst>
          </p:cNvPr>
          <p:cNvGraphicFramePr>
            <a:graphicFrameLocks noChangeAspect="1"/>
          </p:cNvGraphicFramePr>
          <p:nvPr/>
        </p:nvGraphicFramePr>
        <p:xfrm>
          <a:off x="5257800" y="4419600"/>
          <a:ext cx="406400" cy="609600"/>
        </p:xfrm>
        <a:graphic>
          <a:graphicData uri="http://schemas.openxmlformats.org/presentationml/2006/ole">
            <mc:AlternateContent xmlns:mc="http://schemas.openxmlformats.org/markup-compatibility/2006">
              <mc:Choice xmlns:v="urn:schemas-microsoft-com:vml" Requires="v">
                <p:oleObj r:id="rId14" imgW="3505200" imgH="5270500" progId="Equation.DSMT4">
                  <p:embed/>
                </p:oleObj>
              </mc:Choice>
              <mc:Fallback>
                <p:oleObj r:id="rId14" imgW="3505200" imgH="5270500" progId="Equation.DSMT4">
                  <p:embed/>
                  <p:pic>
                    <p:nvPicPr>
                      <p:cNvPr id="36898" name="Object 34">
                        <a:extLst>
                          <a:ext uri="{FF2B5EF4-FFF2-40B4-BE49-F238E27FC236}">
                            <a16:creationId xmlns:a16="http://schemas.microsoft.com/office/drawing/2014/main" id="{A6253390-1781-B949-FF40-650C6CFAA04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57800" y="4419600"/>
                        <a:ext cx="4064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01" name="Rectangle 37">
            <a:extLst>
              <a:ext uri="{FF2B5EF4-FFF2-40B4-BE49-F238E27FC236}">
                <a16:creationId xmlns:a16="http://schemas.microsoft.com/office/drawing/2014/main" id="{0845F693-B0A5-5E59-E554-934257F3D0F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6900" name="Object 36">
            <a:extLst>
              <a:ext uri="{FF2B5EF4-FFF2-40B4-BE49-F238E27FC236}">
                <a16:creationId xmlns:a16="http://schemas.microsoft.com/office/drawing/2014/main" id="{F59FD7EA-096E-FC09-947B-5BF0D2BABC75}"/>
              </a:ext>
            </a:extLst>
          </p:cNvPr>
          <p:cNvGraphicFramePr>
            <a:graphicFrameLocks noChangeAspect="1"/>
          </p:cNvGraphicFramePr>
          <p:nvPr/>
        </p:nvGraphicFramePr>
        <p:xfrm>
          <a:off x="7216775" y="4495800"/>
          <a:ext cx="438150" cy="457200"/>
        </p:xfrm>
        <a:graphic>
          <a:graphicData uri="http://schemas.openxmlformats.org/presentationml/2006/ole">
            <mc:AlternateContent xmlns:mc="http://schemas.openxmlformats.org/markup-compatibility/2006">
              <mc:Choice xmlns:v="urn:schemas-microsoft-com:vml" Requires="v">
                <p:oleObj r:id="rId16" imgW="4978400" imgH="5270500" progId="Equation.DSMT4">
                  <p:embed/>
                </p:oleObj>
              </mc:Choice>
              <mc:Fallback>
                <p:oleObj r:id="rId16" imgW="4978400" imgH="5270500" progId="Equation.DSMT4">
                  <p:embed/>
                  <p:pic>
                    <p:nvPicPr>
                      <p:cNvPr id="36900" name="Object 36">
                        <a:extLst>
                          <a:ext uri="{FF2B5EF4-FFF2-40B4-BE49-F238E27FC236}">
                            <a16:creationId xmlns:a16="http://schemas.microsoft.com/office/drawing/2014/main" id="{F59FD7EA-096E-FC09-947B-5BF0D2BABC7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16775" y="4495800"/>
                        <a:ext cx="4381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03" name="Rectangle 39">
            <a:extLst>
              <a:ext uri="{FF2B5EF4-FFF2-40B4-BE49-F238E27FC236}">
                <a16:creationId xmlns:a16="http://schemas.microsoft.com/office/drawing/2014/main" id="{D78885D9-29EA-26CB-DCDA-2EAF89386F9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6902" name="Object 38">
            <a:extLst>
              <a:ext uri="{FF2B5EF4-FFF2-40B4-BE49-F238E27FC236}">
                <a16:creationId xmlns:a16="http://schemas.microsoft.com/office/drawing/2014/main" id="{03DA166E-6A67-A4D8-95BB-FDA76ADB849A}"/>
              </a:ext>
            </a:extLst>
          </p:cNvPr>
          <p:cNvGraphicFramePr>
            <a:graphicFrameLocks noChangeAspect="1"/>
          </p:cNvGraphicFramePr>
          <p:nvPr/>
        </p:nvGraphicFramePr>
        <p:xfrm>
          <a:off x="7623175" y="4495800"/>
          <a:ext cx="438150" cy="457200"/>
        </p:xfrm>
        <a:graphic>
          <a:graphicData uri="http://schemas.openxmlformats.org/presentationml/2006/ole">
            <mc:AlternateContent xmlns:mc="http://schemas.openxmlformats.org/markup-compatibility/2006">
              <mc:Choice xmlns:v="urn:schemas-microsoft-com:vml" Requires="v">
                <p:oleObj r:id="rId18" imgW="4978400" imgH="5270500" progId="Equation.DSMT4">
                  <p:embed/>
                </p:oleObj>
              </mc:Choice>
              <mc:Fallback>
                <p:oleObj r:id="rId18" imgW="4978400" imgH="5270500" progId="Equation.DSMT4">
                  <p:embed/>
                  <p:pic>
                    <p:nvPicPr>
                      <p:cNvPr id="36902" name="Object 38">
                        <a:extLst>
                          <a:ext uri="{FF2B5EF4-FFF2-40B4-BE49-F238E27FC236}">
                            <a16:creationId xmlns:a16="http://schemas.microsoft.com/office/drawing/2014/main" id="{03DA166E-6A67-A4D8-95BB-FDA76ADB849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23175" y="4495800"/>
                        <a:ext cx="4381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8011011-1998-969D-3F3F-DC6F27A1B679}"/>
              </a:ext>
            </a:extLst>
          </p:cNvPr>
          <p:cNvSpPr>
            <a:spLocks noGrp="1" noChangeArrowheads="1"/>
          </p:cNvSpPr>
          <p:nvPr>
            <p:ph type="title"/>
          </p:nvPr>
        </p:nvSpPr>
        <p:spPr/>
        <p:txBody>
          <a:bodyPr/>
          <a:lstStyle/>
          <a:p>
            <a:r>
              <a:rPr lang="zh-CN" altLang="en-US" b="1">
                <a:solidFill>
                  <a:schemeClr val="tx1"/>
                </a:solidFill>
                <a:ea typeface="宋体" panose="02010600030101010101" pitchFamily="2" charset="-122"/>
              </a:rPr>
              <a:t>表</a:t>
            </a:r>
            <a:r>
              <a:rPr lang="en-US" altLang="zh-CN" b="1">
                <a:solidFill>
                  <a:schemeClr val="tx1"/>
                </a:solidFill>
                <a:ea typeface="宋体" panose="02010600030101010101" pitchFamily="2" charset="-122"/>
              </a:rPr>
              <a:t>1-1</a:t>
            </a:r>
          </a:p>
        </p:txBody>
      </p:sp>
      <p:pic>
        <p:nvPicPr>
          <p:cNvPr id="29707" name="Picture 11">
            <a:extLst>
              <a:ext uri="{FF2B5EF4-FFF2-40B4-BE49-F238E27FC236}">
                <a16:creationId xmlns:a16="http://schemas.microsoft.com/office/drawing/2014/main" id="{8980204B-7025-781E-1CC4-96595C3A9C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7391400" cy="571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3BA877F-1762-CE26-E901-D2F4DC8B34EC}"/>
              </a:ext>
            </a:extLst>
          </p:cNvPr>
          <p:cNvSpPr>
            <a:spLocks noGrp="1" noChangeArrowheads="1"/>
          </p:cNvSpPr>
          <p:nvPr>
            <p:ph type="title"/>
          </p:nvPr>
        </p:nvSpPr>
        <p:spPr/>
        <p:txBody>
          <a:bodyPr/>
          <a:lstStyle/>
          <a:p>
            <a:r>
              <a:rPr lang="en-US" altLang="zh-CN" b="1">
                <a:ea typeface="宋体" panose="02010600030101010101" pitchFamily="2" charset="-122"/>
              </a:rPr>
              <a:t>4.2 </a:t>
            </a:r>
            <a:r>
              <a:rPr lang="zh-CN" altLang="en-US" b="1">
                <a:ea typeface="宋体" panose="02010600030101010101" pitchFamily="2" charset="-122"/>
              </a:rPr>
              <a:t>多元线性回归模型的若干假定</a:t>
            </a:r>
          </a:p>
        </p:txBody>
      </p:sp>
      <p:sp>
        <p:nvSpPr>
          <p:cNvPr id="39939" name="Rectangle 3">
            <a:extLst>
              <a:ext uri="{FF2B5EF4-FFF2-40B4-BE49-F238E27FC236}">
                <a16:creationId xmlns:a16="http://schemas.microsoft.com/office/drawing/2014/main" id="{2EFE6E71-70E9-B87C-138A-B89E039936E2}"/>
              </a:ext>
            </a:extLst>
          </p:cNvPr>
          <p:cNvSpPr>
            <a:spLocks noGrp="1" noChangeArrowheads="1"/>
          </p:cNvSpPr>
          <p:nvPr>
            <p:ph type="body" idx="1"/>
          </p:nvPr>
        </p:nvSpPr>
        <p:spPr/>
        <p:txBody>
          <a:bodyPr/>
          <a:lstStyle/>
          <a:p>
            <a:r>
              <a:rPr lang="zh-CN" altLang="en-US">
                <a:ea typeface="宋体" panose="02010600030101010101" pitchFamily="2" charset="-122"/>
              </a:rPr>
              <a:t>利用普通最小二乘法（</a:t>
            </a:r>
            <a:r>
              <a:rPr lang="en-US" altLang="zh-CN">
                <a:ea typeface="宋体" panose="02010600030101010101" pitchFamily="2" charset="-122"/>
              </a:rPr>
              <a:t>OLS</a:t>
            </a:r>
            <a:r>
              <a:rPr lang="zh-CN" altLang="en-US">
                <a:ea typeface="宋体" panose="02010600030101010101" pitchFamily="2" charset="-122"/>
              </a:rPr>
              <a:t>）进行参数估计 </a:t>
            </a:r>
          </a:p>
          <a:p>
            <a:r>
              <a:rPr lang="zh-CN" altLang="en-US">
                <a:ea typeface="宋体" panose="02010600030101010101" pitchFamily="2" charset="-122"/>
              </a:rPr>
              <a:t>无共线性（</a:t>
            </a:r>
            <a:r>
              <a:rPr lang="en-US" altLang="zh-CN">
                <a:ea typeface="宋体" panose="02010600030101010101" pitchFamily="2" charset="-122"/>
              </a:rPr>
              <a:t>no collinearity</a:t>
            </a:r>
            <a:r>
              <a:rPr lang="zh-CN" altLang="en-US">
                <a:ea typeface="宋体" panose="02010600030101010101" pitchFamily="2" charset="-122"/>
              </a:rPr>
              <a:t>）或</a:t>
            </a:r>
            <a:r>
              <a:rPr lang="zh-CN" altLang="en-US" b="1">
                <a:ea typeface="宋体" panose="02010600030101010101" pitchFamily="2" charset="-122"/>
              </a:rPr>
              <a:t>无多重共线性</a:t>
            </a:r>
            <a:r>
              <a:rPr lang="zh-CN" altLang="en-US">
                <a:ea typeface="宋体" panose="02010600030101010101" pitchFamily="2" charset="-122"/>
              </a:rPr>
              <a:t>（</a:t>
            </a:r>
            <a:r>
              <a:rPr lang="en-US" altLang="zh-CN">
                <a:ea typeface="宋体" panose="02010600030101010101" pitchFamily="2" charset="-122"/>
              </a:rPr>
              <a:t>no multicollinearity</a:t>
            </a:r>
            <a:r>
              <a:rPr lang="zh-CN" altLang="en-US">
                <a:ea typeface="宋体" panose="02010600030101010101" pitchFamily="2" charset="-122"/>
              </a:rPr>
              <a:t>）假定 </a:t>
            </a:r>
          </a:p>
          <a:p>
            <a:r>
              <a:rPr lang="zh-CN" altLang="en-US" b="1">
                <a:ea typeface="宋体" panose="02010600030101010101" pitchFamily="2" charset="-122"/>
              </a:rPr>
              <a:t>共线性的</a:t>
            </a:r>
            <a:r>
              <a:rPr lang="en-US" altLang="zh-CN">
                <a:ea typeface="宋体" panose="02010600030101010101" pitchFamily="2" charset="-122"/>
              </a:rPr>
              <a:t>(collinear)</a:t>
            </a:r>
            <a:r>
              <a:rPr lang="zh-CN" altLang="en-US">
                <a:ea typeface="宋体" panose="02010600030101010101" pitchFamily="2" charset="-122"/>
              </a:rPr>
              <a:t>或</a:t>
            </a:r>
            <a:r>
              <a:rPr lang="zh-CN" altLang="en-US" b="1">
                <a:ea typeface="宋体" panose="02010600030101010101" pitchFamily="2" charset="-122"/>
              </a:rPr>
              <a:t>严格的线性假定</a:t>
            </a:r>
          </a:p>
          <a:p>
            <a:r>
              <a:rPr lang="zh-CN" altLang="en-US" b="1">
                <a:ea typeface="宋体" panose="02010600030101010101" pitchFamily="2" charset="-122"/>
              </a:rPr>
              <a:t>高度共线性（</a:t>
            </a:r>
            <a:r>
              <a:rPr lang="en-US" altLang="zh-CN" b="1">
                <a:ea typeface="宋体" panose="02010600030101010101" pitchFamily="2" charset="-122"/>
              </a:rPr>
              <a:t>high perfect collinearity</a:t>
            </a:r>
            <a:r>
              <a:rPr lang="zh-CN" altLang="en-US" b="1">
                <a:ea typeface="宋体" panose="02010600030101010101" pitchFamily="2" charset="-122"/>
              </a:rPr>
              <a:t>）或近似完全共性线（</a:t>
            </a:r>
            <a:r>
              <a:rPr lang="en-US" altLang="zh-CN" b="1">
                <a:ea typeface="宋体" panose="02010600030101010101" pitchFamily="2" charset="-122"/>
              </a:rPr>
              <a:t>near perfect collinearity</a:t>
            </a:r>
            <a:r>
              <a:rPr lang="zh-CN" altLang="en-US" b="1">
                <a:ea typeface="宋体" panose="02010600030101010101" pitchFamily="2" charset="-122"/>
              </a:rPr>
              <a:t>）</a:t>
            </a:r>
            <a:r>
              <a:rPr lang="zh-CN" altLang="en-US">
                <a:ea typeface="宋体" panose="02010600030101010101" pitchFamily="2" charset="-122"/>
              </a:rPr>
              <a:t> 假定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873B11F-DA28-1C7B-FC08-422E06892A4D}"/>
              </a:ext>
            </a:extLst>
          </p:cNvPr>
          <p:cNvSpPr>
            <a:spLocks noGrp="1" noChangeArrowheads="1"/>
          </p:cNvSpPr>
          <p:nvPr>
            <p:ph type="title"/>
          </p:nvPr>
        </p:nvSpPr>
        <p:spPr/>
        <p:txBody>
          <a:bodyPr/>
          <a:lstStyle/>
          <a:p>
            <a:r>
              <a:rPr lang="en-US" altLang="zh-CN" b="1">
                <a:ea typeface="宋体" panose="02010600030101010101" pitchFamily="2" charset="-122"/>
              </a:rPr>
              <a:t>4.3  </a:t>
            </a:r>
            <a:r>
              <a:rPr lang="zh-CN" altLang="en-US" b="1">
                <a:ea typeface="宋体" panose="02010600030101010101" pitchFamily="2" charset="-122"/>
              </a:rPr>
              <a:t>多元回归参数的估计</a:t>
            </a:r>
          </a:p>
        </p:txBody>
      </p:sp>
      <p:sp>
        <p:nvSpPr>
          <p:cNvPr id="40963" name="Rectangle 3">
            <a:extLst>
              <a:ext uri="{FF2B5EF4-FFF2-40B4-BE49-F238E27FC236}">
                <a16:creationId xmlns:a16="http://schemas.microsoft.com/office/drawing/2014/main" id="{409F25D3-2433-CC5E-50AF-6F8A7EE4C14F}"/>
              </a:ext>
            </a:extLst>
          </p:cNvPr>
          <p:cNvSpPr>
            <a:spLocks noGrp="1" noChangeArrowheads="1"/>
          </p:cNvSpPr>
          <p:nvPr>
            <p:ph type="body" idx="1"/>
          </p:nvPr>
        </p:nvSpPr>
        <p:spPr/>
        <p:txBody>
          <a:bodyPr/>
          <a:lstStyle/>
          <a:p>
            <a:pPr algn="just"/>
            <a:r>
              <a:rPr lang="zh-CN" altLang="en-US" b="1">
                <a:ea typeface="宋体" panose="02010600030101010101" pitchFamily="2" charset="-122"/>
              </a:rPr>
              <a:t>普通最小二乘估计量</a:t>
            </a:r>
          </a:p>
          <a:p>
            <a:pPr algn="just"/>
            <a:r>
              <a:rPr lang="en-US" altLang="zh-CN" b="1">
                <a:ea typeface="宋体" panose="02010600030101010101" pitchFamily="2" charset="-122"/>
              </a:rPr>
              <a:t>OLS</a:t>
            </a:r>
            <a:r>
              <a:rPr lang="zh-CN" altLang="en-US" b="1">
                <a:ea typeface="宋体" panose="02010600030101010101" pitchFamily="2" charset="-122"/>
              </a:rPr>
              <a:t>估计量的方差与标准误</a:t>
            </a:r>
          </a:p>
          <a:p>
            <a:pPr algn="just"/>
            <a:r>
              <a:rPr lang="zh-CN" altLang="en-US" b="1">
                <a:ea typeface="宋体" panose="02010600030101010101" pitchFamily="2" charset="-122"/>
              </a:rPr>
              <a:t>多元回归</a:t>
            </a:r>
            <a:r>
              <a:rPr lang="en-US" altLang="zh-CN" b="1">
                <a:ea typeface="宋体" panose="02010600030101010101" pitchFamily="2" charset="-122"/>
              </a:rPr>
              <a:t>OLS</a:t>
            </a:r>
            <a:r>
              <a:rPr lang="zh-CN" altLang="en-US" b="1">
                <a:ea typeface="宋体" panose="02010600030101010101" pitchFamily="2" charset="-122"/>
              </a:rPr>
              <a:t>估计量的性质</a:t>
            </a:r>
          </a:p>
          <a:p>
            <a:endParaRPr lang="zh-CN" altLang="en-US">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E354D20-9BE5-44B1-154B-89B796499F01}"/>
              </a:ext>
            </a:extLst>
          </p:cNvPr>
          <p:cNvSpPr>
            <a:spLocks noGrp="1" noChangeArrowheads="1"/>
          </p:cNvSpPr>
          <p:nvPr>
            <p:ph type="title"/>
          </p:nvPr>
        </p:nvSpPr>
        <p:spPr/>
        <p:txBody>
          <a:bodyPr/>
          <a:lstStyle/>
          <a:p>
            <a:r>
              <a:rPr lang="en-US" altLang="zh-CN" sz="3200" b="1">
                <a:ea typeface="宋体" panose="02010600030101010101" pitchFamily="2" charset="-122"/>
              </a:rPr>
              <a:t>4.4  </a:t>
            </a:r>
            <a:r>
              <a:rPr lang="zh-CN" altLang="en-US" sz="3200" b="1">
                <a:ea typeface="宋体" panose="02010600030101010101" pitchFamily="2" charset="-122"/>
              </a:rPr>
              <a:t>估计多元回归的拟合优度：多元判定系数</a:t>
            </a:r>
          </a:p>
        </p:txBody>
      </p:sp>
      <p:sp>
        <p:nvSpPr>
          <p:cNvPr id="35843" name="Rectangle 3">
            <a:extLst>
              <a:ext uri="{FF2B5EF4-FFF2-40B4-BE49-F238E27FC236}">
                <a16:creationId xmlns:a16="http://schemas.microsoft.com/office/drawing/2014/main" id="{7EC27D32-F5A9-7699-319D-899A3963CC78}"/>
              </a:ext>
            </a:extLst>
          </p:cNvPr>
          <p:cNvSpPr>
            <a:spLocks noGrp="1" noChangeArrowheads="1"/>
          </p:cNvSpPr>
          <p:nvPr>
            <p:ph type="body" sz="half" idx="1"/>
          </p:nvPr>
        </p:nvSpPr>
        <p:spPr>
          <a:xfrm>
            <a:off x="762000" y="2209800"/>
            <a:ext cx="6553200" cy="4114800"/>
          </a:xfrm>
        </p:spPr>
        <p:txBody>
          <a:bodyPr/>
          <a:lstStyle/>
          <a:p>
            <a:endParaRPr lang="zh-CN" altLang="en-US" sz="2800">
              <a:ea typeface="宋体" panose="02010600030101010101" pitchFamily="2" charset="-122"/>
            </a:endParaRPr>
          </a:p>
          <a:p>
            <a:endParaRPr lang="zh-CN" altLang="en-US" sz="2800">
              <a:ea typeface="宋体" panose="02010600030101010101" pitchFamily="2" charset="-122"/>
            </a:endParaRPr>
          </a:p>
          <a:p>
            <a:endParaRPr lang="zh-CN" altLang="en-US" sz="2800">
              <a:ea typeface="宋体" panose="02010600030101010101" pitchFamily="2" charset="-122"/>
            </a:endParaRPr>
          </a:p>
          <a:p>
            <a:endParaRPr lang="zh-CN" altLang="en-US" sz="2800">
              <a:ea typeface="宋体" panose="02010600030101010101" pitchFamily="2" charset="-122"/>
            </a:endParaRPr>
          </a:p>
          <a:p>
            <a:r>
              <a:rPr lang="zh-CN" altLang="en-US" sz="2800">
                <a:ea typeface="宋体" panose="02010600030101010101" pitchFamily="2" charset="-122"/>
              </a:rPr>
              <a:t>           的正平方根    称为</a:t>
            </a:r>
            <a:r>
              <a:rPr lang="zh-CN" altLang="en-US" sz="2800" b="1">
                <a:ea typeface="宋体" panose="02010600030101010101" pitchFamily="2" charset="-122"/>
              </a:rPr>
              <a:t>多元相关系数</a:t>
            </a:r>
            <a:r>
              <a:rPr lang="zh-CN" altLang="en-US" sz="2800">
                <a:ea typeface="宋体" panose="02010600030101010101" pitchFamily="2" charset="-122"/>
              </a:rPr>
              <a:t>（</a:t>
            </a:r>
            <a:r>
              <a:rPr lang="en-US" altLang="zh-CN" sz="2800">
                <a:ea typeface="宋体" panose="02010600030101010101" pitchFamily="2" charset="-122"/>
              </a:rPr>
              <a:t>coefficient of multiple correlation</a:t>
            </a:r>
            <a:r>
              <a:rPr lang="zh-CN" altLang="en-US" sz="2800">
                <a:ea typeface="宋体" panose="02010600030101010101" pitchFamily="2" charset="-122"/>
              </a:rPr>
              <a:t>） </a:t>
            </a:r>
          </a:p>
        </p:txBody>
      </p:sp>
      <p:sp>
        <p:nvSpPr>
          <p:cNvPr id="35845" name="Rectangle 5">
            <a:extLst>
              <a:ext uri="{FF2B5EF4-FFF2-40B4-BE49-F238E27FC236}">
                <a16:creationId xmlns:a16="http://schemas.microsoft.com/office/drawing/2014/main" id="{8FFE1043-A854-82FA-1856-8A3F51EE98C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5844" name="Object 4">
            <a:extLst>
              <a:ext uri="{FF2B5EF4-FFF2-40B4-BE49-F238E27FC236}">
                <a16:creationId xmlns:a16="http://schemas.microsoft.com/office/drawing/2014/main" id="{46FD862B-6696-9772-1B2A-94D02C5A7463}"/>
              </a:ext>
            </a:extLst>
          </p:cNvPr>
          <p:cNvGraphicFramePr>
            <a:graphicFrameLocks noChangeAspect="1"/>
          </p:cNvGraphicFramePr>
          <p:nvPr/>
        </p:nvGraphicFramePr>
        <p:xfrm>
          <a:off x="8153400" y="107950"/>
          <a:ext cx="685800" cy="654050"/>
        </p:xfrm>
        <a:graphic>
          <a:graphicData uri="http://schemas.openxmlformats.org/presentationml/2006/ole">
            <mc:AlternateContent xmlns:mc="http://schemas.openxmlformats.org/markup-compatibility/2006">
              <mc:Choice xmlns:v="urn:schemas-microsoft-com:vml" Requires="v">
                <p:oleObj r:id="rId2" imgW="4686300" imgH="4394200" progId="Equation.DSMT4">
                  <p:embed/>
                </p:oleObj>
              </mc:Choice>
              <mc:Fallback>
                <p:oleObj r:id="rId2" imgW="4686300" imgH="4394200" progId="Equation.DSMT4">
                  <p:embed/>
                  <p:pic>
                    <p:nvPicPr>
                      <p:cNvPr id="35844" name="Object 4">
                        <a:extLst>
                          <a:ext uri="{FF2B5EF4-FFF2-40B4-BE49-F238E27FC236}">
                            <a16:creationId xmlns:a16="http://schemas.microsoft.com/office/drawing/2014/main" id="{46FD862B-6696-9772-1B2A-94D02C5A74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107950"/>
                        <a:ext cx="685800"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7" name="Rectangle 7">
            <a:extLst>
              <a:ext uri="{FF2B5EF4-FFF2-40B4-BE49-F238E27FC236}">
                <a16:creationId xmlns:a16="http://schemas.microsoft.com/office/drawing/2014/main" id="{285AEF90-8F9E-0663-8F9F-22FF0A52796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5846" name="Object 6">
            <a:extLst>
              <a:ext uri="{FF2B5EF4-FFF2-40B4-BE49-F238E27FC236}">
                <a16:creationId xmlns:a16="http://schemas.microsoft.com/office/drawing/2014/main" id="{F3E5E442-5BF2-EDFA-01A3-A0FFF6A6B669}"/>
              </a:ext>
            </a:extLst>
          </p:cNvPr>
          <p:cNvGraphicFramePr>
            <a:graphicFrameLocks noChangeAspect="1"/>
          </p:cNvGraphicFramePr>
          <p:nvPr/>
        </p:nvGraphicFramePr>
        <p:xfrm>
          <a:off x="1524000" y="1371600"/>
          <a:ext cx="1676400" cy="995363"/>
        </p:xfrm>
        <a:graphic>
          <a:graphicData uri="http://schemas.openxmlformats.org/presentationml/2006/ole">
            <mc:AlternateContent xmlns:mc="http://schemas.openxmlformats.org/markup-compatibility/2006">
              <mc:Choice xmlns:v="urn:schemas-microsoft-com:vml" Requires="v">
                <p:oleObj r:id="rId4" imgW="15214600" imgH="9067800" progId="Equation.DSMT4">
                  <p:embed/>
                </p:oleObj>
              </mc:Choice>
              <mc:Fallback>
                <p:oleObj r:id="rId4" imgW="15214600" imgH="9067800" progId="Equation.DSMT4">
                  <p:embed/>
                  <p:pic>
                    <p:nvPicPr>
                      <p:cNvPr id="35846" name="Object 6">
                        <a:extLst>
                          <a:ext uri="{FF2B5EF4-FFF2-40B4-BE49-F238E27FC236}">
                            <a16:creationId xmlns:a16="http://schemas.microsoft.com/office/drawing/2014/main" id="{F3E5E442-5BF2-EDFA-01A3-A0FFF6A6B6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371600"/>
                        <a:ext cx="1676400" cy="995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9" name="Rectangle 9">
            <a:extLst>
              <a:ext uri="{FF2B5EF4-FFF2-40B4-BE49-F238E27FC236}">
                <a16:creationId xmlns:a16="http://schemas.microsoft.com/office/drawing/2014/main" id="{E51F0156-00D2-7B7B-8DD1-96EC5BAC76D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5848" name="Object 8">
            <a:extLst>
              <a:ext uri="{FF2B5EF4-FFF2-40B4-BE49-F238E27FC236}">
                <a16:creationId xmlns:a16="http://schemas.microsoft.com/office/drawing/2014/main" id="{799B979E-A1FE-E943-08F9-11479E799C90}"/>
              </a:ext>
            </a:extLst>
          </p:cNvPr>
          <p:cNvGraphicFramePr>
            <a:graphicFrameLocks noChangeAspect="1"/>
          </p:cNvGraphicFramePr>
          <p:nvPr/>
        </p:nvGraphicFramePr>
        <p:xfrm>
          <a:off x="1524000" y="2209800"/>
          <a:ext cx="5486400" cy="1208088"/>
        </p:xfrm>
        <a:graphic>
          <a:graphicData uri="http://schemas.openxmlformats.org/presentationml/2006/ole">
            <mc:AlternateContent xmlns:mc="http://schemas.openxmlformats.org/markup-compatibility/2006">
              <mc:Choice xmlns:v="urn:schemas-microsoft-com:vml" Requires="v">
                <p:oleObj r:id="rId6" imgW="50901600" imgH="11112500" progId="Equation.DSMT4">
                  <p:embed/>
                </p:oleObj>
              </mc:Choice>
              <mc:Fallback>
                <p:oleObj r:id="rId6" imgW="50901600" imgH="11112500" progId="Equation.DSMT4">
                  <p:embed/>
                  <p:pic>
                    <p:nvPicPr>
                      <p:cNvPr id="35848" name="Object 8">
                        <a:extLst>
                          <a:ext uri="{FF2B5EF4-FFF2-40B4-BE49-F238E27FC236}">
                            <a16:creationId xmlns:a16="http://schemas.microsoft.com/office/drawing/2014/main" id="{799B979E-A1FE-E943-08F9-11479E799C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2209800"/>
                        <a:ext cx="5486400" cy="1208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2" name="Object 12">
            <a:extLst>
              <a:ext uri="{FF2B5EF4-FFF2-40B4-BE49-F238E27FC236}">
                <a16:creationId xmlns:a16="http://schemas.microsoft.com/office/drawing/2014/main" id="{572B8237-F78F-483F-BEC6-A86491DB74F9}"/>
              </a:ext>
            </a:extLst>
          </p:cNvPr>
          <p:cNvGraphicFramePr>
            <a:graphicFrameLocks noGrp="1" noChangeAspect="1"/>
          </p:cNvGraphicFramePr>
          <p:nvPr>
            <p:ph sz="quarter" idx="3"/>
          </p:nvPr>
        </p:nvGraphicFramePr>
        <p:xfrm>
          <a:off x="1371600" y="4191000"/>
          <a:ext cx="533400" cy="500063"/>
        </p:xfrm>
        <a:graphic>
          <a:graphicData uri="http://schemas.openxmlformats.org/presentationml/2006/ole">
            <mc:AlternateContent xmlns:mc="http://schemas.openxmlformats.org/markup-compatibility/2006">
              <mc:Choice xmlns:v="urn:schemas-microsoft-com:vml" Requires="v">
                <p:oleObj r:id="rId8" imgW="4686300" imgH="4394200" progId="Equation.DSMT4">
                  <p:embed/>
                </p:oleObj>
              </mc:Choice>
              <mc:Fallback>
                <p:oleObj r:id="rId8" imgW="4686300" imgH="4394200" progId="Equation.DSMT4">
                  <p:embed/>
                  <p:pic>
                    <p:nvPicPr>
                      <p:cNvPr id="35852" name="Object 12">
                        <a:extLst>
                          <a:ext uri="{FF2B5EF4-FFF2-40B4-BE49-F238E27FC236}">
                            <a16:creationId xmlns:a16="http://schemas.microsoft.com/office/drawing/2014/main" id="{572B8237-F78F-483F-BEC6-A86491DB7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191000"/>
                        <a:ext cx="5334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6" name="Rectangle 16">
            <a:extLst>
              <a:ext uri="{FF2B5EF4-FFF2-40B4-BE49-F238E27FC236}">
                <a16:creationId xmlns:a16="http://schemas.microsoft.com/office/drawing/2014/main" id="{EF4FEAC0-CF31-B5F1-1816-D59EA9D71DE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5855" name="Object 15">
            <a:extLst>
              <a:ext uri="{FF2B5EF4-FFF2-40B4-BE49-F238E27FC236}">
                <a16:creationId xmlns:a16="http://schemas.microsoft.com/office/drawing/2014/main" id="{3E31E4AE-7996-049C-27E7-10799120EF16}"/>
              </a:ext>
            </a:extLst>
          </p:cNvPr>
          <p:cNvGraphicFramePr>
            <a:graphicFrameLocks noChangeAspect="1"/>
          </p:cNvGraphicFramePr>
          <p:nvPr/>
        </p:nvGraphicFramePr>
        <p:xfrm>
          <a:off x="3886200" y="4191000"/>
          <a:ext cx="503238" cy="533400"/>
        </p:xfrm>
        <a:graphic>
          <a:graphicData uri="http://schemas.openxmlformats.org/presentationml/2006/ole">
            <mc:AlternateContent xmlns:mc="http://schemas.openxmlformats.org/markup-compatibility/2006">
              <mc:Choice xmlns:v="urn:schemas-microsoft-com:vml" Requires="v">
                <p:oleObj name="公式" r:id="rId9" imgW="3505200" imgH="3797300" progId="Equation.3">
                  <p:embed/>
                </p:oleObj>
              </mc:Choice>
              <mc:Fallback>
                <p:oleObj name="公式" r:id="rId9" imgW="3505200" imgH="3797300" progId="Equation.3">
                  <p:embed/>
                  <p:pic>
                    <p:nvPicPr>
                      <p:cNvPr id="35855" name="Object 15">
                        <a:extLst>
                          <a:ext uri="{FF2B5EF4-FFF2-40B4-BE49-F238E27FC236}">
                            <a16:creationId xmlns:a16="http://schemas.microsoft.com/office/drawing/2014/main" id="{3E31E4AE-7996-049C-27E7-10799120EF1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0" y="4191000"/>
                        <a:ext cx="5032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D13E82E-77B0-EA01-2F57-4A462D5220C0}"/>
              </a:ext>
            </a:extLst>
          </p:cNvPr>
          <p:cNvSpPr>
            <a:spLocks noGrp="1" noChangeArrowheads="1"/>
          </p:cNvSpPr>
          <p:nvPr>
            <p:ph type="title"/>
          </p:nvPr>
        </p:nvSpPr>
        <p:spPr/>
        <p:txBody>
          <a:bodyPr/>
          <a:lstStyle/>
          <a:p>
            <a:r>
              <a:rPr lang="en-US" altLang="zh-CN" b="1">
                <a:ea typeface="宋体" panose="02010600030101010101" pitchFamily="2" charset="-122"/>
              </a:rPr>
              <a:t>4.5 </a:t>
            </a:r>
            <a:r>
              <a:rPr lang="zh-CN" altLang="en-US" b="1">
                <a:ea typeface="宋体" panose="02010600030101010101" pitchFamily="2" charset="-122"/>
              </a:rPr>
              <a:t>古董钟拍卖价格一例</a:t>
            </a:r>
          </a:p>
        </p:txBody>
      </p:sp>
      <p:sp>
        <p:nvSpPr>
          <p:cNvPr id="44035" name="Rectangle 3">
            <a:extLst>
              <a:ext uri="{FF2B5EF4-FFF2-40B4-BE49-F238E27FC236}">
                <a16:creationId xmlns:a16="http://schemas.microsoft.com/office/drawing/2014/main" id="{ABED5043-1552-A673-D03E-0A016F200639}"/>
              </a:ext>
            </a:extLst>
          </p:cNvPr>
          <p:cNvSpPr>
            <a:spLocks noGrp="1" noChangeArrowheads="1"/>
          </p:cNvSpPr>
          <p:nvPr>
            <p:ph type="body" idx="1"/>
          </p:nvPr>
        </p:nvSpPr>
        <p:spPr/>
        <p:txBody>
          <a:bodyPr/>
          <a:lstStyle/>
          <a:p>
            <a:pPr>
              <a:lnSpc>
                <a:spcPct val="80000"/>
              </a:lnSpc>
            </a:pPr>
            <a:r>
              <a:rPr lang="zh-CN" altLang="en-US">
                <a:ea typeface="宋体" panose="02010600030101010101" pitchFamily="2" charset="-122"/>
              </a:rPr>
              <a:t>拍卖价格与钟表年代和竞标人数正相关。</a:t>
            </a:r>
          </a:p>
          <a:p>
            <a:pPr>
              <a:lnSpc>
                <a:spcPct val="80000"/>
              </a:lnSpc>
            </a:pPr>
            <a:r>
              <a:rPr lang="zh-CN" altLang="en-US">
                <a:ea typeface="宋体" panose="02010600030101010101" pitchFamily="2" charset="-122"/>
              </a:rPr>
              <a:t>斜率系数</a:t>
            </a:r>
            <a:r>
              <a:rPr lang="en-US" altLang="zh-CN">
                <a:ea typeface="宋体" panose="02010600030101010101" pitchFamily="2" charset="-122"/>
              </a:rPr>
              <a:t>12.74</a:t>
            </a:r>
            <a:r>
              <a:rPr lang="zh-CN" altLang="en-US">
                <a:ea typeface="宋体" panose="02010600030101010101" pitchFamily="2" charset="-122"/>
              </a:rPr>
              <a:t>表示，在其他变量保持不变的条件下，如果钟表年代每增加一年，则钟表价格平均上升</a:t>
            </a:r>
            <a:r>
              <a:rPr lang="en-US" altLang="zh-CN">
                <a:ea typeface="宋体" panose="02010600030101010101" pitchFamily="2" charset="-122"/>
              </a:rPr>
              <a:t>12.74</a:t>
            </a:r>
            <a:r>
              <a:rPr lang="zh-CN" altLang="en-US">
                <a:ea typeface="宋体" panose="02010600030101010101" pitchFamily="2" charset="-122"/>
              </a:rPr>
              <a:t>马克。</a:t>
            </a:r>
          </a:p>
          <a:p>
            <a:pPr>
              <a:lnSpc>
                <a:spcPct val="80000"/>
              </a:lnSpc>
            </a:pPr>
            <a:r>
              <a:rPr lang="zh-CN" altLang="en-US">
                <a:ea typeface="宋体" panose="02010600030101010101" pitchFamily="2" charset="-122"/>
              </a:rPr>
              <a:t>负的截距项没有实际意义。</a:t>
            </a:r>
          </a:p>
          <a:p>
            <a:pPr>
              <a:lnSpc>
                <a:spcPct val="80000"/>
              </a:lnSpc>
            </a:pPr>
            <a:r>
              <a:rPr lang="zh-CN" altLang="en-US">
                <a:ea typeface="宋体" panose="02010600030101010101" pitchFamily="2" charset="-122"/>
              </a:rPr>
              <a:t>    值相当高，约为</a:t>
            </a:r>
            <a:r>
              <a:rPr lang="en-US" altLang="zh-CN">
                <a:ea typeface="宋体" panose="02010600030101010101" pitchFamily="2" charset="-122"/>
              </a:rPr>
              <a:t>0.89</a:t>
            </a:r>
            <a:r>
              <a:rPr lang="zh-CN" altLang="en-US">
                <a:ea typeface="宋体" panose="02010600030101010101" pitchFamily="2" charset="-122"/>
              </a:rPr>
              <a:t>，表示两个变量解释了拍卖价格</a:t>
            </a:r>
            <a:r>
              <a:rPr lang="en-US" altLang="zh-CN">
                <a:ea typeface="宋体" panose="02010600030101010101" pitchFamily="2" charset="-122"/>
              </a:rPr>
              <a:t>89%</a:t>
            </a:r>
            <a:r>
              <a:rPr lang="zh-CN" altLang="en-US">
                <a:ea typeface="宋体" panose="02010600030101010101" pitchFamily="2" charset="-122"/>
              </a:rPr>
              <a:t>的变异。 </a:t>
            </a:r>
          </a:p>
        </p:txBody>
      </p:sp>
      <p:sp>
        <p:nvSpPr>
          <p:cNvPr id="44037" name="Rectangle 5">
            <a:extLst>
              <a:ext uri="{FF2B5EF4-FFF2-40B4-BE49-F238E27FC236}">
                <a16:creationId xmlns:a16="http://schemas.microsoft.com/office/drawing/2014/main" id="{D240CE78-41C0-27EF-4C70-B9FF4C9BACD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4036" name="Object 4">
            <a:extLst>
              <a:ext uri="{FF2B5EF4-FFF2-40B4-BE49-F238E27FC236}">
                <a16:creationId xmlns:a16="http://schemas.microsoft.com/office/drawing/2014/main" id="{C4D9463A-C171-3912-2C30-C0F4C7E64C6F}"/>
              </a:ext>
            </a:extLst>
          </p:cNvPr>
          <p:cNvGraphicFramePr>
            <a:graphicFrameLocks noChangeAspect="1"/>
          </p:cNvGraphicFramePr>
          <p:nvPr/>
        </p:nvGraphicFramePr>
        <p:xfrm>
          <a:off x="762000" y="3581400"/>
          <a:ext cx="533400" cy="509588"/>
        </p:xfrm>
        <a:graphic>
          <a:graphicData uri="http://schemas.openxmlformats.org/presentationml/2006/ole">
            <mc:AlternateContent xmlns:mc="http://schemas.openxmlformats.org/markup-compatibility/2006">
              <mc:Choice xmlns:v="urn:schemas-microsoft-com:vml" Requires="v">
                <p:oleObj name="公式" r:id="rId2" imgW="4686300" imgH="4394200" progId="Equation.3">
                  <p:embed/>
                </p:oleObj>
              </mc:Choice>
              <mc:Fallback>
                <p:oleObj name="公式" r:id="rId2" imgW="4686300" imgH="4394200" progId="Equation.3">
                  <p:embed/>
                  <p:pic>
                    <p:nvPicPr>
                      <p:cNvPr id="44036" name="Object 4">
                        <a:extLst>
                          <a:ext uri="{FF2B5EF4-FFF2-40B4-BE49-F238E27FC236}">
                            <a16:creationId xmlns:a16="http://schemas.microsoft.com/office/drawing/2014/main" id="{C4D9463A-C171-3912-2C30-C0F4C7E64C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581400"/>
                        <a:ext cx="533400"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1E0F238-1018-D4CA-089A-0E9E7C2ABE85}"/>
              </a:ext>
            </a:extLst>
          </p:cNvPr>
          <p:cNvSpPr>
            <a:spLocks noGrp="1" noChangeArrowheads="1"/>
          </p:cNvSpPr>
          <p:nvPr>
            <p:ph type="title"/>
          </p:nvPr>
        </p:nvSpPr>
        <p:spPr/>
        <p:txBody>
          <a:bodyPr/>
          <a:lstStyle/>
          <a:p>
            <a:r>
              <a:rPr lang="en-US" altLang="zh-CN" b="1">
                <a:ea typeface="宋体" panose="02010600030101010101" pitchFamily="2" charset="-122"/>
              </a:rPr>
              <a:t>4.6  </a:t>
            </a:r>
            <a:r>
              <a:rPr lang="zh-CN" altLang="en-US" b="1">
                <a:ea typeface="宋体" panose="02010600030101010101" pitchFamily="2" charset="-122"/>
              </a:rPr>
              <a:t>多元回归的假设检验</a:t>
            </a:r>
          </a:p>
        </p:txBody>
      </p:sp>
      <p:sp>
        <p:nvSpPr>
          <p:cNvPr id="45059" name="Rectangle 3">
            <a:extLst>
              <a:ext uri="{FF2B5EF4-FFF2-40B4-BE49-F238E27FC236}">
                <a16:creationId xmlns:a16="http://schemas.microsoft.com/office/drawing/2014/main" id="{A2D249C8-07B8-78DF-5672-DF6193505B54}"/>
              </a:ext>
            </a:extLst>
          </p:cNvPr>
          <p:cNvSpPr>
            <a:spLocks noGrp="1" noChangeArrowheads="1"/>
          </p:cNvSpPr>
          <p:nvPr>
            <p:ph type="body" idx="1"/>
          </p:nvPr>
        </p:nvSpPr>
        <p:spPr/>
        <p:txBody>
          <a:bodyPr/>
          <a:lstStyle/>
          <a:p>
            <a:r>
              <a:rPr lang="zh-CN" altLang="en-US">
                <a:ea typeface="宋体" panose="02010600030101010101" pitchFamily="2" charset="-122"/>
              </a:rPr>
              <a:t>如何判断回归系数是显著的还是不显著的？</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146CF60-7ADD-0ABF-FFD3-93D8A49B4EB9}"/>
              </a:ext>
            </a:extLst>
          </p:cNvPr>
          <p:cNvSpPr>
            <a:spLocks noGrp="1" noChangeArrowheads="1"/>
          </p:cNvSpPr>
          <p:nvPr>
            <p:ph type="title"/>
          </p:nvPr>
        </p:nvSpPr>
        <p:spPr/>
        <p:txBody>
          <a:bodyPr/>
          <a:lstStyle/>
          <a:p>
            <a:r>
              <a:rPr lang="en-US" altLang="zh-CN" b="1">
                <a:ea typeface="宋体" panose="02010600030101010101" pitchFamily="2" charset="-122"/>
              </a:rPr>
              <a:t>4.7</a:t>
            </a:r>
            <a:r>
              <a:rPr lang="zh-CN" altLang="en-US" b="1">
                <a:ea typeface="宋体" panose="02010600030101010101" pitchFamily="2" charset="-122"/>
              </a:rPr>
              <a:t>对偏回归系数进行假设检验</a:t>
            </a:r>
          </a:p>
        </p:txBody>
      </p:sp>
      <p:sp>
        <p:nvSpPr>
          <p:cNvPr id="46083" name="Rectangle 3">
            <a:extLst>
              <a:ext uri="{FF2B5EF4-FFF2-40B4-BE49-F238E27FC236}">
                <a16:creationId xmlns:a16="http://schemas.microsoft.com/office/drawing/2014/main" id="{1A394CDE-F3A0-9A1D-660D-A54678FA58EF}"/>
              </a:ext>
            </a:extLst>
          </p:cNvPr>
          <p:cNvSpPr>
            <a:spLocks noGrp="1" noChangeArrowheads="1"/>
          </p:cNvSpPr>
          <p:nvPr>
            <p:ph type="body" idx="1"/>
          </p:nvPr>
        </p:nvSpPr>
        <p:spPr/>
        <p:txBody>
          <a:bodyPr/>
          <a:lstStyle/>
          <a:p>
            <a:pPr algn="just"/>
            <a:r>
              <a:rPr lang="zh-CN" altLang="en-US" b="1">
                <a:ea typeface="宋体" panose="02010600030101010101" pitchFamily="2" charset="-122"/>
              </a:rPr>
              <a:t>显著性检验法</a:t>
            </a:r>
          </a:p>
          <a:p>
            <a:pPr algn="just"/>
            <a:r>
              <a:rPr lang="zh-CN" altLang="en-US" b="1">
                <a:ea typeface="宋体" panose="02010600030101010101" pitchFamily="2" charset="-122"/>
              </a:rPr>
              <a:t>假设检验的置信区间法</a:t>
            </a:r>
          </a:p>
          <a:p>
            <a:pPr>
              <a:buFont typeface="Wingdings" pitchFamily="2" charset="2"/>
              <a:buNone/>
            </a:pPr>
            <a:endParaRPr lang="zh-CN" altLang="en-US">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30D9364-F23C-7C15-43EE-5BFCCC7F952E}"/>
              </a:ext>
            </a:extLst>
          </p:cNvPr>
          <p:cNvSpPr>
            <a:spLocks noGrp="1" noChangeArrowheads="1"/>
          </p:cNvSpPr>
          <p:nvPr>
            <p:ph type="title"/>
          </p:nvPr>
        </p:nvSpPr>
        <p:spPr/>
        <p:txBody>
          <a:bodyPr/>
          <a:lstStyle/>
          <a:p>
            <a:r>
              <a:rPr lang="en-US" altLang="zh-CN" b="1">
                <a:ea typeface="宋体" panose="02010600030101010101" pitchFamily="2" charset="-122"/>
              </a:rPr>
              <a:t>4.8 </a:t>
            </a:r>
            <a:r>
              <a:rPr lang="zh-CN" altLang="en-US" b="1">
                <a:ea typeface="宋体" panose="02010600030101010101" pitchFamily="2" charset="-122"/>
              </a:rPr>
              <a:t>检验联合假设：             或</a:t>
            </a:r>
          </a:p>
        </p:txBody>
      </p:sp>
      <p:sp>
        <p:nvSpPr>
          <p:cNvPr id="47107" name="Rectangle 3">
            <a:extLst>
              <a:ext uri="{FF2B5EF4-FFF2-40B4-BE49-F238E27FC236}">
                <a16:creationId xmlns:a16="http://schemas.microsoft.com/office/drawing/2014/main" id="{3ECF889B-2D96-A488-0774-EDC2A258C625}"/>
              </a:ext>
            </a:extLst>
          </p:cNvPr>
          <p:cNvSpPr>
            <a:spLocks noGrp="1" noChangeArrowheads="1"/>
          </p:cNvSpPr>
          <p:nvPr>
            <p:ph type="body" idx="1"/>
          </p:nvPr>
        </p:nvSpPr>
        <p:spPr/>
        <p:txBody>
          <a:bodyPr/>
          <a:lstStyle/>
          <a:p>
            <a:r>
              <a:rPr lang="zh-CN" altLang="en-US" b="1">
                <a:ea typeface="宋体" panose="02010600030101010101" pitchFamily="2" charset="-122"/>
              </a:rPr>
              <a:t>多元回归的总体显著性检验</a:t>
            </a:r>
            <a:r>
              <a:rPr lang="zh-CN" altLang="en-US">
                <a:ea typeface="宋体" panose="02010600030101010101" pitchFamily="2" charset="-122"/>
              </a:rPr>
              <a:t> </a:t>
            </a:r>
          </a:p>
          <a:p>
            <a:r>
              <a:rPr lang="zh-CN" altLang="en-US" b="1">
                <a:ea typeface="宋体" panose="02010600030101010101" pitchFamily="2" charset="-122"/>
              </a:rPr>
              <a:t>方差分析技术</a:t>
            </a:r>
            <a:r>
              <a:rPr lang="zh-CN" altLang="en-US">
                <a:ea typeface="宋体" panose="02010600030101010101" pitchFamily="2" charset="-122"/>
              </a:rPr>
              <a:t>（</a:t>
            </a:r>
            <a:r>
              <a:rPr lang="en-US" altLang="zh-CN">
                <a:ea typeface="宋体" panose="02010600030101010101" pitchFamily="2" charset="-122"/>
              </a:rPr>
              <a:t>analysis of variance ANOVA</a:t>
            </a:r>
            <a:r>
              <a:rPr lang="zh-CN" altLang="en-US">
                <a:ea typeface="宋体" panose="02010600030101010101" pitchFamily="2" charset="-122"/>
              </a:rPr>
              <a:t>） </a:t>
            </a:r>
          </a:p>
        </p:txBody>
      </p:sp>
      <p:sp>
        <p:nvSpPr>
          <p:cNvPr id="47109" name="Rectangle 5">
            <a:extLst>
              <a:ext uri="{FF2B5EF4-FFF2-40B4-BE49-F238E27FC236}">
                <a16:creationId xmlns:a16="http://schemas.microsoft.com/office/drawing/2014/main" id="{4FDAE367-FF39-9E3A-F21E-F4C4B75CBC8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7108" name="Object 4">
            <a:extLst>
              <a:ext uri="{FF2B5EF4-FFF2-40B4-BE49-F238E27FC236}">
                <a16:creationId xmlns:a16="http://schemas.microsoft.com/office/drawing/2014/main" id="{FE95AD68-2969-C8A8-B82F-5A5F984B7419}"/>
              </a:ext>
            </a:extLst>
          </p:cNvPr>
          <p:cNvGraphicFramePr>
            <a:graphicFrameLocks noChangeAspect="1"/>
          </p:cNvGraphicFramePr>
          <p:nvPr/>
        </p:nvGraphicFramePr>
        <p:xfrm>
          <a:off x="3962400" y="166688"/>
          <a:ext cx="1752600" cy="519112"/>
        </p:xfrm>
        <a:graphic>
          <a:graphicData uri="http://schemas.openxmlformats.org/presentationml/2006/ole">
            <mc:AlternateContent xmlns:mc="http://schemas.openxmlformats.org/markup-compatibility/2006">
              <mc:Choice xmlns:v="urn:schemas-microsoft-com:vml" Requires="v">
                <p:oleObj name="公式" r:id="rId2" imgW="17843500" imgH="5270500" progId="Equation.3">
                  <p:embed/>
                </p:oleObj>
              </mc:Choice>
              <mc:Fallback>
                <p:oleObj name="公式" r:id="rId2" imgW="17843500" imgH="5270500" progId="Equation.3">
                  <p:embed/>
                  <p:pic>
                    <p:nvPicPr>
                      <p:cNvPr id="47108" name="Object 4">
                        <a:extLst>
                          <a:ext uri="{FF2B5EF4-FFF2-40B4-BE49-F238E27FC236}">
                            <a16:creationId xmlns:a16="http://schemas.microsoft.com/office/drawing/2014/main" id="{FE95AD68-2969-C8A8-B82F-5A5F984B74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66688"/>
                        <a:ext cx="1752600"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1" name="Rectangle 7">
            <a:extLst>
              <a:ext uri="{FF2B5EF4-FFF2-40B4-BE49-F238E27FC236}">
                <a16:creationId xmlns:a16="http://schemas.microsoft.com/office/drawing/2014/main" id="{7C5BAAAD-7843-53A3-10C0-10107B302952}"/>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7110" name="Object 6">
            <a:extLst>
              <a:ext uri="{FF2B5EF4-FFF2-40B4-BE49-F238E27FC236}">
                <a16:creationId xmlns:a16="http://schemas.microsoft.com/office/drawing/2014/main" id="{A7E9D590-516C-B377-6C2E-68DF336342A9}"/>
              </a:ext>
            </a:extLst>
          </p:cNvPr>
          <p:cNvGraphicFramePr>
            <a:graphicFrameLocks noChangeAspect="1"/>
          </p:cNvGraphicFramePr>
          <p:nvPr/>
        </p:nvGraphicFramePr>
        <p:xfrm>
          <a:off x="6400800" y="112713"/>
          <a:ext cx="1143000" cy="490537"/>
        </p:xfrm>
        <a:graphic>
          <a:graphicData uri="http://schemas.openxmlformats.org/presentationml/2006/ole">
            <mc:AlternateContent xmlns:mc="http://schemas.openxmlformats.org/markup-compatibility/2006">
              <mc:Choice xmlns:v="urn:schemas-microsoft-com:vml" Requires="v">
                <p:oleObj name="公式" r:id="rId4" imgW="10820400" imgH="4686300" progId="Equation.3">
                  <p:embed/>
                </p:oleObj>
              </mc:Choice>
              <mc:Fallback>
                <p:oleObj name="公式" r:id="rId4" imgW="10820400" imgH="4686300" progId="Equation.3">
                  <p:embed/>
                  <p:pic>
                    <p:nvPicPr>
                      <p:cNvPr id="47110" name="Object 6">
                        <a:extLst>
                          <a:ext uri="{FF2B5EF4-FFF2-40B4-BE49-F238E27FC236}">
                            <a16:creationId xmlns:a16="http://schemas.microsoft.com/office/drawing/2014/main" id="{A7E9D590-516C-B377-6C2E-68DF336342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112713"/>
                        <a:ext cx="1143000"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33CAE6A-8D37-F63A-99AA-3C8DC6F80E7F}"/>
              </a:ext>
            </a:extLst>
          </p:cNvPr>
          <p:cNvSpPr>
            <a:spLocks noGrp="1" noChangeArrowheads="1"/>
          </p:cNvSpPr>
          <p:nvPr>
            <p:ph type="title"/>
          </p:nvPr>
        </p:nvSpPr>
        <p:spPr/>
        <p:txBody>
          <a:bodyPr/>
          <a:lstStyle/>
          <a:p>
            <a:r>
              <a:rPr lang="en-US" altLang="zh-CN" b="1">
                <a:ea typeface="宋体" panose="02010600030101010101" pitchFamily="2" charset="-122"/>
              </a:rPr>
              <a:t>4.8 </a:t>
            </a:r>
            <a:r>
              <a:rPr lang="zh-CN" altLang="en-US" b="1">
                <a:ea typeface="宋体" panose="02010600030101010101" pitchFamily="2" charset="-122"/>
              </a:rPr>
              <a:t>检验联合假设：               或 </a:t>
            </a:r>
            <a:endParaRPr lang="en-US" altLang="zh-CN" b="1">
              <a:ea typeface="宋体" panose="02010600030101010101" pitchFamily="2" charset="-122"/>
            </a:endParaRPr>
          </a:p>
        </p:txBody>
      </p:sp>
      <p:graphicFrame>
        <p:nvGraphicFramePr>
          <p:cNvPr id="28681" name="Object 9">
            <a:extLst>
              <a:ext uri="{FF2B5EF4-FFF2-40B4-BE49-F238E27FC236}">
                <a16:creationId xmlns:a16="http://schemas.microsoft.com/office/drawing/2014/main" id="{381122BF-694D-FA32-EC7E-46D2AD63D47D}"/>
              </a:ext>
            </a:extLst>
          </p:cNvPr>
          <p:cNvGraphicFramePr>
            <a:graphicFrameLocks noGrp="1" noChangeAspect="1"/>
          </p:cNvGraphicFramePr>
          <p:nvPr>
            <p:ph sz="half" idx="1"/>
          </p:nvPr>
        </p:nvGraphicFramePr>
        <p:xfrm>
          <a:off x="2051050" y="3314700"/>
          <a:ext cx="774700" cy="228600"/>
        </p:xfrm>
        <a:graphic>
          <a:graphicData uri="http://schemas.openxmlformats.org/presentationml/2006/ole">
            <mc:AlternateContent xmlns:mc="http://schemas.openxmlformats.org/markup-compatibility/2006">
              <mc:Choice xmlns:v="urn:schemas-microsoft-com:vml" Requires="v">
                <p:oleObj name="公式" r:id="rId2" imgW="17843500" imgH="5270500" progId="Equation.3">
                  <p:embed/>
                </p:oleObj>
              </mc:Choice>
              <mc:Fallback>
                <p:oleObj name="公式" r:id="rId2" imgW="17843500" imgH="5270500" progId="Equation.3">
                  <p:embed/>
                  <p:pic>
                    <p:nvPicPr>
                      <p:cNvPr id="28681" name="Object 9">
                        <a:extLst>
                          <a:ext uri="{FF2B5EF4-FFF2-40B4-BE49-F238E27FC236}">
                            <a16:creationId xmlns:a16="http://schemas.microsoft.com/office/drawing/2014/main" id="{381122BF-694D-FA32-EC7E-46D2AD63D4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3314700"/>
                        <a:ext cx="7747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3" name="Object 11">
            <a:extLst>
              <a:ext uri="{FF2B5EF4-FFF2-40B4-BE49-F238E27FC236}">
                <a16:creationId xmlns:a16="http://schemas.microsoft.com/office/drawing/2014/main" id="{BCE4132C-C8EC-69F9-26D7-CD40B4E06659}"/>
              </a:ext>
            </a:extLst>
          </p:cNvPr>
          <p:cNvGraphicFramePr>
            <a:graphicFrameLocks noGrp="1" noChangeAspect="1"/>
          </p:cNvGraphicFramePr>
          <p:nvPr>
            <p:ph sz="quarter" idx="2"/>
          </p:nvPr>
        </p:nvGraphicFramePr>
        <p:xfrm>
          <a:off x="6470650" y="2260600"/>
          <a:ext cx="469900" cy="203200"/>
        </p:xfrm>
        <a:graphic>
          <a:graphicData uri="http://schemas.openxmlformats.org/presentationml/2006/ole">
            <mc:AlternateContent xmlns:mc="http://schemas.openxmlformats.org/markup-compatibility/2006">
              <mc:Choice xmlns:v="urn:schemas-microsoft-com:vml" Requires="v">
                <p:oleObj name="公式" r:id="rId4" imgW="10820400" imgH="4686300" progId="Equation.3">
                  <p:embed/>
                </p:oleObj>
              </mc:Choice>
              <mc:Fallback>
                <p:oleObj name="公式" r:id="rId4" imgW="10820400" imgH="4686300" progId="Equation.3">
                  <p:embed/>
                  <p:pic>
                    <p:nvPicPr>
                      <p:cNvPr id="28683" name="Object 11">
                        <a:extLst>
                          <a:ext uri="{FF2B5EF4-FFF2-40B4-BE49-F238E27FC236}">
                            <a16:creationId xmlns:a16="http://schemas.microsoft.com/office/drawing/2014/main" id="{BCE4132C-C8EC-69F9-26D7-CD40B4E066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0650" y="2260600"/>
                        <a:ext cx="4699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8680" name="Picture 8">
            <a:extLst>
              <a:ext uri="{FF2B5EF4-FFF2-40B4-BE49-F238E27FC236}">
                <a16:creationId xmlns:a16="http://schemas.microsoft.com/office/drawing/2014/main" id="{6A267DFD-37B0-614A-A3AD-BBBF060A1F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838" y="1600200"/>
            <a:ext cx="9047162" cy="3733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685" name="Object 13">
            <a:extLst>
              <a:ext uri="{FF2B5EF4-FFF2-40B4-BE49-F238E27FC236}">
                <a16:creationId xmlns:a16="http://schemas.microsoft.com/office/drawing/2014/main" id="{65A422EE-E26B-A85E-AAD0-A4B5991F8769}"/>
              </a:ext>
            </a:extLst>
          </p:cNvPr>
          <p:cNvGraphicFramePr>
            <a:graphicFrameLocks noGrp="1" noChangeAspect="1"/>
          </p:cNvGraphicFramePr>
          <p:nvPr>
            <p:ph sz="quarter" idx="3"/>
          </p:nvPr>
        </p:nvGraphicFramePr>
        <p:xfrm>
          <a:off x="3810000" y="200025"/>
          <a:ext cx="1905000" cy="561975"/>
        </p:xfrm>
        <a:graphic>
          <a:graphicData uri="http://schemas.openxmlformats.org/presentationml/2006/ole">
            <mc:AlternateContent xmlns:mc="http://schemas.openxmlformats.org/markup-compatibility/2006">
              <mc:Choice xmlns:v="urn:schemas-microsoft-com:vml" Requires="v">
                <p:oleObj name="公式" r:id="rId7" imgW="17843500" imgH="5270500" progId="Equation.3">
                  <p:embed/>
                </p:oleObj>
              </mc:Choice>
              <mc:Fallback>
                <p:oleObj name="公式" r:id="rId7" imgW="17843500" imgH="5270500" progId="Equation.3">
                  <p:embed/>
                  <p:pic>
                    <p:nvPicPr>
                      <p:cNvPr id="28685" name="Object 13">
                        <a:extLst>
                          <a:ext uri="{FF2B5EF4-FFF2-40B4-BE49-F238E27FC236}">
                            <a16:creationId xmlns:a16="http://schemas.microsoft.com/office/drawing/2014/main" id="{65A422EE-E26B-A85E-AAD0-A4B5991F8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00025"/>
                        <a:ext cx="190500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8" name="Rectangle 16">
            <a:extLst>
              <a:ext uri="{FF2B5EF4-FFF2-40B4-BE49-F238E27FC236}">
                <a16:creationId xmlns:a16="http://schemas.microsoft.com/office/drawing/2014/main" id="{9C486D5D-903C-E691-E2DC-E9B11B418067}"/>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8687" name="Object 15">
            <a:extLst>
              <a:ext uri="{FF2B5EF4-FFF2-40B4-BE49-F238E27FC236}">
                <a16:creationId xmlns:a16="http://schemas.microsoft.com/office/drawing/2014/main" id="{8C57D19A-A7B6-C04C-20DB-22C266DBE5DC}"/>
              </a:ext>
            </a:extLst>
          </p:cNvPr>
          <p:cNvGraphicFramePr>
            <a:graphicFrameLocks noChangeAspect="1"/>
          </p:cNvGraphicFramePr>
          <p:nvPr/>
        </p:nvGraphicFramePr>
        <p:xfrm>
          <a:off x="6553200" y="152400"/>
          <a:ext cx="1066800" cy="457200"/>
        </p:xfrm>
        <a:graphic>
          <a:graphicData uri="http://schemas.openxmlformats.org/presentationml/2006/ole">
            <mc:AlternateContent xmlns:mc="http://schemas.openxmlformats.org/markup-compatibility/2006">
              <mc:Choice xmlns:v="urn:schemas-microsoft-com:vml" Requires="v">
                <p:oleObj name="公式" r:id="rId8" imgW="10820400" imgH="4686300" progId="Equation.3">
                  <p:embed/>
                </p:oleObj>
              </mc:Choice>
              <mc:Fallback>
                <p:oleObj name="公式" r:id="rId8" imgW="10820400" imgH="4686300" progId="Equation.3">
                  <p:embed/>
                  <p:pic>
                    <p:nvPicPr>
                      <p:cNvPr id="28687" name="Object 15">
                        <a:extLst>
                          <a:ext uri="{FF2B5EF4-FFF2-40B4-BE49-F238E27FC236}">
                            <a16:creationId xmlns:a16="http://schemas.microsoft.com/office/drawing/2014/main" id="{8C57D19A-A7B6-C04C-20DB-22C266DBE5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152400"/>
                        <a:ext cx="1066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A6D55C90-4D23-CC60-D5E4-21B29D0D46B1}"/>
              </a:ext>
            </a:extLst>
          </p:cNvPr>
          <p:cNvSpPr>
            <a:spLocks noGrp="1" noChangeArrowheads="1"/>
          </p:cNvSpPr>
          <p:nvPr>
            <p:ph type="subTitle" idx="1"/>
          </p:nvPr>
        </p:nvSpPr>
        <p:spPr>
          <a:xfrm>
            <a:off x="1447800" y="3124200"/>
            <a:ext cx="7162800" cy="1992313"/>
          </a:xfrm>
          <a:noFill/>
        </p:spPr>
        <p:txBody>
          <a:bodyPr/>
          <a:lstStyle/>
          <a:p>
            <a:r>
              <a:rPr lang="zh-CN" altLang="en-US" sz="6000" b="1" i="0">
                <a:ea typeface="宋体" panose="02010600030101010101" pitchFamily="2" charset="-122"/>
              </a:rPr>
              <a:t>回归模型的函数形式</a:t>
            </a:r>
            <a:endParaRPr lang="en-US" altLang="zh-CN" sz="6000" i="0">
              <a:ea typeface="宋体" panose="02010600030101010101" pitchFamily="2" charset="-122"/>
            </a:endParaRPr>
          </a:p>
        </p:txBody>
      </p:sp>
      <p:sp>
        <p:nvSpPr>
          <p:cNvPr id="26626" name="Rectangle 2">
            <a:extLst>
              <a:ext uri="{FF2B5EF4-FFF2-40B4-BE49-F238E27FC236}">
                <a16:creationId xmlns:a16="http://schemas.microsoft.com/office/drawing/2014/main" id="{69CA98FA-3E19-CFBC-4BBA-54E5B9E1F76C}"/>
              </a:ext>
            </a:extLst>
          </p:cNvPr>
          <p:cNvSpPr>
            <a:spLocks noGrp="1" noChangeArrowheads="1"/>
          </p:cNvSpPr>
          <p:nvPr>
            <p:ph type="ctrTitle"/>
          </p:nvPr>
        </p:nvSpPr>
        <p:spPr>
          <a:xfrm>
            <a:off x="-228600" y="2362200"/>
            <a:ext cx="9144000" cy="590550"/>
          </a:xfrm>
          <a:noFill/>
        </p:spPr>
        <p:txBody>
          <a:bodyPr/>
          <a:lstStyle/>
          <a:p>
            <a:r>
              <a:rPr lang="zh-CN" altLang="en-US" sz="7200" b="1" i="1">
                <a:ea typeface="宋体" panose="02010600030101010101" pitchFamily="2" charset="-122"/>
              </a:rPr>
              <a:t>第</a:t>
            </a:r>
            <a:r>
              <a:rPr lang="en-US" altLang="zh-CN" sz="7200" b="1" i="1">
                <a:ea typeface="宋体" panose="02010600030101010101" pitchFamily="2" charset="-122"/>
              </a:rPr>
              <a:t>5</a:t>
            </a:r>
            <a:r>
              <a:rPr lang="zh-CN" altLang="en-US" sz="7200" b="1" i="1">
                <a:ea typeface="宋体" panose="02010600030101010101" pitchFamily="2" charset="-122"/>
              </a:rPr>
              <a:t>章</a:t>
            </a:r>
            <a:endParaRPr lang="en-US" altLang="zh-CN" sz="7200" b="1" i="1">
              <a:ea typeface="宋体" panose="02010600030101010101" pitchFamily="2" charset="-122"/>
            </a:endParaRPr>
          </a:p>
        </p:txBody>
      </p:sp>
      <p:sp>
        <p:nvSpPr>
          <p:cNvPr id="26635" name="Line 11">
            <a:extLst>
              <a:ext uri="{FF2B5EF4-FFF2-40B4-BE49-F238E27FC236}">
                <a16:creationId xmlns:a16="http://schemas.microsoft.com/office/drawing/2014/main" id="{69064003-71A1-5691-3494-C88B7305621E}"/>
              </a:ext>
            </a:extLst>
          </p:cNvPr>
          <p:cNvSpPr>
            <a:spLocks noChangeShapeType="1"/>
          </p:cNvSpPr>
          <p:nvPr/>
        </p:nvSpPr>
        <p:spPr bwMode="auto">
          <a:xfrm>
            <a:off x="0" y="4648200"/>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0EF80D8-B743-3CF7-CB99-044E5AD851BF}"/>
              </a:ext>
            </a:extLst>
          </p:cNvPr>
          <p:cNvSpPr>
            <a:spLocks noGrp="1" noChangeArrowheads="1"/>
          </p:cNvSpPr>
          <p:nvPr>
            <p:ph type="title"/>
          </p:nvPr>
        </p:nvSpPr>
        <p:spPr/>
        <p:txBody>
          <a:bodyPr/>
          <a:lstStyle/>
          <a:p>
            <a:r>
              <a:rPr lang="en-US" altLang="zh-CN" b="1">
                <a:ea typeface="宋体" panose="02010600030101010101" pitchFamily="2" charset="-122"/>
              </a:rPr>
              <a:t>5.1 </a:t>
            </a:r>
            <a:r>
              <a:rPr lang="zh-CN" altLang="en-US" b="1">
                <a:ea typeface="宋体" panose="02010600030101010101" pitchFamily="2" charset="-122"/>
              </a:rPr>
              <a:t>如何度量弹性：双对数模型</a:t>
            </a:r>
            <a:endParaRPr lang="en-US" altLang="zh-CN" b="1">
              <a:ea typeface="宋体" panose="02010600030101010101" pitchFamily="2" charset="-122"/>
            </a:endParaRPr>
          </a:p>
        </p:txBody>
      </p:sp>
      <p:pic>
        <p:nvPicPr>
          <p:cNvPr id="27654" name="Picture 6">
            <a:extLst>
              <a:ext uri="{FF2B5EF4-FFF2-40B4-BE49-F238E27FC236}">
                <a16:creationId xmlns:a16="http://schemas.microsoft.com/office/drawing/2014/main" id="{1AC9297E-5C0D-A206-86CF-A05CC37FA9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764463" cy="3971925"/>
          </a:xfrm>
          <a:prstGeom prst="rect">
            <a:avLst/>
          </a:prstGeom>
          <a:noFill/>
          <a:extLst>
            <a:ext uri="{909E8E84-426E-40DD-AFC4-6F175D3DCCD1}">
              <a14:hiddenFill xmlns:a14="http://schemas.microsoft.com/office/drawing/2010/main">
                <a:solidFill>
                  <a:srgbClr val="FFFFFF"/>
                </a:solidFill>
              </a14:hiddenFill>
            </a:ext>
          </a:extLst>
        </p:spPr>
      </p:pic>
      <p:sp>
        <p:nvSpPr>
          <p:cNvPr id="55298" name="Rectangle 2">
            <a:extLst>
              <a:ext uri="{FF2B5EF4-FFF2-40B4-BE49-F238E27FC236}">
                <a16:creationId xmlns:a16="http://schemas.microsoft.com/office/drawing/2014/main" id="{E0AB342D-ECFC-7DE7-4E0B-A8B804D0CDC8}"/>
              </a:ext>
            </a:extLst>
          </p:cNvPr>
          <p:cNvSpPr>
            <a:spLocks noChangeArrowheads="1"/>
          </p:cNvSpPr>
          <p:nvPr/>
        </p:nvSpPr>
        <p:spPr bwMode="auto">
          <a:xfrm>
            <a:off x="3200400" y="5867400"/>
            <a:ext cx="2547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603500" algn="l"/>
              </a:tabLst>
              <a:defRPr sz="2400">
                <a:solidFill>
                  <a:schemeClr val="tx1"/>
                </a:solidFill>
                <a:latin typeface="Times New Roman" panose="02020603050405020304" pitchFamily="18" charset="0"/>
              </a:defRPr>
            </a:lvl1pPr>
            <a:lvl2pPr>
              <a:tabLst>
                <a:tab pos="2603500" algn="l"/>
              </a:tabLst>
              <a:defRPr sz="2400">
                <a:solidFill>
                  <a:schemeClr val="tx1"/>
                </a:solidFill>
                <a:latin typeface="Times New Roman" panose="02020603050405020304" pitchFamily="18" charset="0"/>
              </a:defRPr>
            </a:lvl2pPr>
            <a:lvl3pPr>
              <a:tabLst>
                <a:tab pos="2603500" algn="l"/>
              </a:tabLst>
              <a:defRPr sz="2400">
                <a:solidFill>
                  <a:schemeClr val="tx1"/>
                </a:solidFill>
                <a:latin typeface="Times New Roman" panose="02020603050405020304" pitchFamily="18" charset="0"/>
              </a:defRPr>
            </a:lvl3pPr>
            <a:lvl4pPr>
              <a:tabLst>
                <a:tab pos="2603500" algn="l"/>
              </a:tabLst>
              <a:defRPr sz="2400">
                <a:solidFill>
                  <a:schemeClr val="tx1"/>
                </a:solidFill>
                <a:latin typeface="Times New Roman" panose="02020603050405020304" pitchFamily="18" charset="0"/>
              </a:defRPr>
            </a:lvl4pPr>
            <a:lvl5pPr>
              <a:tabLst>
                <a:tab pos="2603500" algn="l"/>
              </a:tabLst>
              <a:defRPr sz="2400">
                <a:solidFill>
                  <a:schemeClr val="tx1"/>
                </a:solidFill>
                <a:latin typeface="Times New Roman" panose="02020603050405020304" pitchFamily="18" charset="0"/>
              </a:defRPr>
            </a:lvl5pPr>
            <a:lvl6pPr fontAlgn="base">
              <a:spcBef>
                <a:spcPct val="0"/>
              </a:spcBef>
              <a:spcAft>
                <a:spcPct val="0"/>
              </a:spcAft>
              <a:tabLst>
                <a:tab pos="2603500" algn="l"/>
              </a:tabLst>
              <a:defRPr sz="2400">
                <a:solidFill>
                  <a:schemeClr val="tx1"/>
                </a:solidFill>
                <a:latin typeface="Times New Roman" panose="02020603050405020304" pitchFamily="18" charset="0"/>
              </a:defRPr>
            </a:lvl6pPr>
            <a:lvl7pPr fontAlgn="base">
              <a:spcBef>
                <a:spcPct val="0"/>
              </a:spcBef>
              <a:spcAft>
                <a:spcPct val="0"/>
              </a:spcAft>
              <a:tabLst>
                <a:tab pos="2603500" algn="l"/>
              </a:tabLst>
              <a:defRPr sz="2400">
                <a:solidFill>
                  <a:schemeClr val="tx1"/>
                </a:solidFill>
                <a:latin typeface="Times New Roman" panose="02020603050405020304" pitchFamily="18" charset="0"/>
              </a:defRPr>
            </a:lvl7pPr>
            <a:lvl8pPr fontAlgn="base">
              <a:spcBef>
                <a:spcPct val="0"/>
              </a:spcBef>
              <a:spcAft>
                <a:spcPct val="0"/>
              </a:spcAft>
              <a:tabLst>
                <a:tab pos="2603500" algn="l"/>
              </a:tabLst>
              <a:defRPr sz="2400">
                <a:solidFill>
                  <a:schemeClr val="tx1"/>
                </a:solidFill>
                <a:latin typeface="Times New Roman" panose="02020603050405020304" pitchFamily="18" charset="0"/>
              </a:defRPr>
            </a:lvl8pPr>
            <a:lvl9pPr fontAlgn="base">
              <a:spcBef>
                <a:spcPct val="0"/>
              </a:spcBef>
              <a:spcAft>
                <a:spcPct val="0"/>
              </a:spcAft>
              <a:tabLst>
                <a:tab pos="2603500" algn="l"/>
              </a:tabLst>
              <a:defRPr sz="2400">
                <a:solidFill>
                  <a:schemeClr val="tx1"/>
                </a:solidFill>
                <a:latin typeface="Times New Roman" panose="02020603050405020304" pitchFamily="18" charset="0"/>
              </a:defRPr>
            </a:lvl9pPr>
          </a:lstStyle>
          <a:p>
            <a:pPr algn="ctr"/>
            <a:r>
              <a:rPr lang="zh-CN" altLang="en-US" b="1">
                <a:latin typeface="Arial" panose="020B0604020202020204" pitchFamily="34" charset="0"/>
                <a:ea typeface="宋体" panose="02010600030101010101" pitchFamily="2" charset="-122"/>
              </a:rPr>
              <a:t>图</a:t>
            </a:r>
            <a:r>
              <a:rPr lang="en-US" altLang="zh-CN" b="1">
                <a:latin typeface="Arial" panose="020B0604020202020204" pitchFamily="34" charset="0"/>
                <a:ea typeface="宋体" panose="02010600030101010101" pitchFamily="2" charset="-122"/>
              </a:rPr>
              <a:t>5-1 </a:t>
            </a:r>
            <a:r>
              <a:rPr lang="zh-CN" altLang="en-US" b="1">
                <a:latin typeface="Arial" panose="020B0604020202020204" pitchFamily="34" charset="0"/>
                <a:ea typeface="宋体" panose="02010600030101010101" pitchFamily="2" charset="-122"/>
              </a:rPr>
              <a:t>常弹性模型</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a:extLst>
              <a:ext uri="{FF2B5EF4-FFF2-40B4-BE49-F238E27FC236}">
                <a16:creationId xmlns:a16="http://schemas.microsoft.com/office/drawing/2014/main" id="{2F4FB053-8DBA-3DCD-0433-0EE0BEE9BBB5}"/>
              </a:ext>
            </a:extLst>
          </p:cNvPr>
          <p:cNvSpPr>
            <a:spLocks noGrp="1" noChangeArrowheads="1"/>
          </p:cNvSpPr>
          <p:nvPr>
            <p:ph type="title"/>
          </p:nvPr>
        </p:nvSpPr>
        <p:spPr/>
        <p:txBody>
          <a:bodyPr/>
          <a:lstStyle/>
          <a:p>
            <a:r>
              <a:rPr lang="zh-CN" altLang="en-US" b="1">
                <a:solidFill>
                  <a:schemeClr val="tx1"/>
                </a:solidFill>
                <a:ea typeface="宋体" panose="02010600030101010101" pitchFamily="2" charset="-122"/>
              </a:rPr>
              <a:t>图</a:t>
            </a:r>
            <a:r>
              <a:rPr lang="en-US" altLang="zh-CN" b="1">
                <a:solidFill>
                  <a:schemeClr val="tx1"/>
                </a:solidFill>
                <a:ea typeface="宋体" panose="02010600030101010101" pitchFamily="2" charset="-122"/>
              </a:rPr>
              <a:t>1-1</a:t>
            </a:r>
          </a:p>
        </p:txBody>
      </p:sp>
      <p:sp>
        <p:nvSpPr>
          <p:cNvPr id="28678" name="Text Box 1030">
            <a:extLst>
              <a:ext uri="{FF2B5EF4-FFF2-40B4-BE49-F238E27FC236}">
                <a16:creationId xmlns:a16="http://schemas.microsoft.com/office/drawing/2014/main" id="{23361A44-DA61-8F7C-E23B-4B217B394908}"/>
              </a:ext>
            </a:extLst>
          </p:cNvPr>
          <p:cNvSpPr txBox="1">
            <a:spLocks noChangeArrowheads="1"/>
          </p:cNvSpPr>
          <p:nvPr/>
        </p:nvSpPr>
        <p:spPr bwMode="auto">
          <a:xfrm>
            <a:off x="381000" y="57150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宋体" panose="02010600030101010101" pitchFamily="2" charset="-122"/>
              </a:rPr>
              <a:t>图</a:t>
            </a:r>
            <a:r>
              <a:rPr lang="en-US" altLang="zh-CN" b="1">
                <a:ea typeface="宋体" panose="02010600030101010101" pitchFamily="2" charset="-122"/>
              </a:rPr>
              <a:t>1-1  </a:t>
            </a:r>
            <a:r>
              <a:rPr lang="zh-CN" altLang="en-US" b="1">
                <a:ea typeface="宋体" panose="02010600030101010101" pitchFamily="2" charset="-122"/>
              </a:rPr>
              <a:t>城市劳动力参与率（</a:t>
            </a:r>
            <a:r>
              <a:rPr lang="en-US" altLang="zh-CN" b="1">
                <a:ea typeface="宋体" panose="02010600030101010101" pitchFamily="2" charset="-122"/>
              </a:rPr>
              <a:t>%</a:t>
            </a:r>
            <a:r>
              <a:rPr lang="zh-CN" altLang="en-US" b="1">
                <a:ea typeface="宋体" panose="02010600030101010101" pitchFamily="2" charset="-122"/>
              </a:rPr>
              <a:t>）与城市失业率（</a:t>
            </a:r>
            <a:r>
              <a:rPr lang="en-US" altLang="zh-CN" b="1">
                <a:ea typeface="宋体" panose="02010600030101010101" pitchFamily="2" charset="-122"/>
              </a:rPr>
              <a:t>%</a:t>
            </a:r>
            <a:r>
              <a:rPr lang="zh-CN" altLang="en-US" b="1">
                <a:ea typeface="宋体" panose="02010600030101010101" pitchFamily="2" charset="-122"/>
              </a:rPr>
              <a:t>）回归图</a:t>
            </a:r>
            <a:endParaRPr lang="en-US" altLang="zh-CN" b="1">
              <a:ea typeface="宋体" panose="02010600030101010101" pitchFamily="2" charset="-122"/>
            </a:endParaRPr>
          </a:p>
        </p:txBody>
      </p:sp>
      <p:pic>
        <p:nvPicPr>
          <p:cNvPr id="28682" name="Picture 1034">
            <a:extLst>
              <a:ext uri="{FF2B5EF4-FFF2-40B4-BE49-F238E27FC236}">
                <a16:creationId xmlns:a16="http://schemas.microsoft.com/office/drawing/2014/main" id="{1913F894-AF2E-92D5-C1C1-4C3BEFBDA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19200"/>
            <a:ext cx="6553200" cy="441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8A1F717-1E29-5175-C903-905E68C4F3FE}"/>
              </a:ext>
            </a:extLst>
          </p:cNvPr>
          <p:cNvSpPr>
            <a:spLocks noGrp="1" noChangeArrowheads="1"/>
          </p:cNvSpPr>
          <p:nvPr>
            <p:ph type="title"/>
          </p:nvPr>
        </p:nvSpPr>
        <p:spPr/>
        <p:txBody>
          <a:bodyPr/>
          <a:lstStyle/>
          <a:p>
            <a:r>
              <a:rPr lang="en-US" altLang="zh-CN" b="1">
                <a:ea typeface="宋体" panose="02010600030101010101" pitchFamily="2" charset="-122"/>
              </a:rPr>
              <a:t>5.1 </a:t>
            </a:r>
            <a:r>
              <a:rPr lang="zh-CN" altLang="en-US" b="1">
                <a:ea typeface="宋体" panose="02010600030101010101" pitchFamily="2" charset="-122"/>
              </a:rPr>
              <a:t>如何度量弹性：双对数模型</a:t>
            </a:r>
            <a:endParaRPr lang="en-US" altLang="zh-CN" b="1">
              <a:ea typeface="宋体" panose="02010600030101010101" pitchFamily="2" charset="-122"/>
            </a:endParaRPr>
          </a:p>
        </p:txBody>
      </p:sp>
      <p:pic>
        <p:nvPicPr>
          <p:cNvPr id="28679" name="Picture 7">
            <a:extLst>
              <a:ext uri="{FF2B5EF4-FFF2-40B4-BE49-F238E27FC236}">
                <a16:creationId xmlns:a16="http://schemas.microsoft.com/office/drawing/2014/main" id="{4B2CA83F-469D-5A28-8A50-8397C20C6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1200"/>
            <a:ext cx="8913813" cy="2409825"/>
          </a:xfrm>
          <a:prstGeom prst="rect">
            <a:avLst/>
          </a:prstGeom>
          <a:noFill/>
          <a:extLst>
            <a:ext uri="{909E8E84-426E-40DD-AFC4-6F175D3DCCD1}">
              <a14:hiddenFill xmlns:a14="http://schemas.microsoft.com/office/drawing/2010/main">
                <a:solidFill>
                  <a:srgbClr val="FFFFFF"/>
                </a:solidFill>
              </a14:hiddenFill>
            </a:ext>
          </a:extLst>
        </p:spPr>
      </p:pic>
      <p:sp>
        <p:nvSpPr>
          <p:cNvPr id="28680" name="Rectangle 8">
            <a:extLst>
              <a:ext uri="{FF2B5EF4-FFF2-40B4-BE49-F238E27FC236}">
                <a16:creationId xmlns:a16="http://schemas.microsoft.com/office/drawing/2014/main" id="{8697E719-F773-ECD8-B388-BB67B9C639CB}"/>
              </a:ext>
            </a:extLst>
          </p:cNvPr>
          <p:cNvSpPr>
            <a:spLocks noChangeArrowheads="1"/>
          </p:cNvSpPr>
          <p:nvPr/>
        </p:nvSpPr>
        <p:spPr bwMode="auto">
          <a:xfrm>
            <a:off x="304800" y="1143000"/>
            <a:ext cx="3614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ea typeface="宋体" panose="02010600030101010101" pitchFamily="2" charset="-122"/>
              </a:rPr>
              <a:t>例</a:t>
            </a:r>
            <a:r>
              <a:rPr lang="en-US" altLang="zh-CN" b="1">
                <a:ea typeface="宋体" panose="02010600030101010101" pitchFamily="2" charset="-122"/>
              </a:rPr>
              <a:t>5.1 </a:t>
            </a:r>
            <a:r>
              <a:rPr lang="zh-CN" altLang="en-US" b="1">
                <a:ea typeface="宋体" panose="02010600030101010101" pitchFamily="2" charset="-122"/>
              </a:rPr>
              <a:t>数学</a:t>
            </a:r>
            <a:r>
              <a:rPr lang="en-US" altLang="zh-CN" b="1">
                <a:ea typeface="宋体" panose="02010600030101010101" pitchFamily="2" charset="-122"/>
              </a:rPr>
              <a:t>S.A.T</a:t>
            </a:r>
            <a:r>
              <a:rPr lang="zh-CN" altLang="en-US" b="1">
                <a:ea typeface="宋体" panose="02010600030101010101" pitchFamily="2" charset="-122"/>
              </a:rPr>
              <a:t>分数函数</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8ED4C04-D7D3-313B-34C0-02549CA4DE1C}"/>
              </a:ext>
            </a:extLst>
          </p:cNvPr>
          <p:cNvSpPr>
            <a:spLocks noGrp="1" noChangeArrowheads="1"/>
          </p:cNvSpPr>
          <p:nvPr>
            <p:ph type="title"/>
          </p:nvPr>
        </p:nvSpPr>
        <p:spPr/>
        <p:txBody>
          <a:bodyPr/>
          <a:lstStyle/>
          <a:p>
            <a:r>
              <a:rPr lang="en-US" altLang="zh-CN" b="1">
                <a:ea typeface="宋体" panose="02010600030101010101" pitchFamily="2" charset="-122"/>
              </a:rPr>
              <a:t>5.1 </a:t>
            </a:r>
            <a:r>
              <a:rPr lang="zh-CN" altLang="en-US" b="1">
                <a:ea typeface="宋体" panose="02010600030101010101" pitchFamily="2" charset="-122"/>
              </a:rPr>
              <a:t>如何度量弹性：双对数模型</a:t>
            </a:r>
            <a:endParaRPr lang="en-US" altLang="zh-CN" b="1">
              <a:ea typeface="宋体" panose="02010600030101010101" pitchFamily="2" charset="-122"/>
            </a:endParaRPr>
          </a:p>
        </p:txBody>
      </p:sp>
      <p:pic>
        <p:nvPicPr>
          <p:cNvPr id="31750" name="Picture 1030">
            <a:extLst>
              <a:ext uri="{FF2B5EF4-FFF2-40B4-BE49-F238E27FC236}">
                <a16:creationId xmlns:a16="http://schemas.microsoft.com/office/drawing/2014/main" id="{695E5468-97D6-99EF-F273-C9F6F5002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7467600" cy="4614863"/>
          </a:xfrm>
          <a:prstGeom prst="rect">
            <a:avLst/>
          </a:prstGeom>
          <a:noFill/>
          <a:extLst>
            <a:ext uri="{909E8E84-426E-40DD-AFC4-6F175D3DCCD1}">
              <a14:hiddenFill xmlns:a14="http://schemas.microsoft.com/office/drawing/2010/main">
                <a:solidFill>
                  <a:srgbClr val="FFFFFF"/>
                </a:solidFill>
              </a14:hiddenFill>
            </a:ext>
          </a:extLst>
        </p:spPr>
      </p:pic>
      <p:sp>
        <p:nvSpPr>
          <p:cNvPr id="31751" name="Rectangle 1031">
            <a:extLst>
              <a:ext uri="{FF2B5EF4-FFF2-40B4-BE49-F238E27FC236}">
                <a16:creationId xmlns:a16="http://schemas.microsoft.com/office/drawing/2014/main" id="{D5D093CE-1845-A9A8-E5D2-993988A254AC}"/>
              </a:ext>
            </a:extLst>
          </p:cNvPr>
          <p:cNvSpPr>
            <a:spLocks noChangeArrowheads="1"/>
          </p:cNvSpPr>
          <p:nvPr/>
        </p:nvSpPr>
        <p:spPr bwMode="auto">
          <a:xfrm>
            <a:off x="2133600" y="5867400"/>
            <a:ext cx="485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ea typeface="宋体" panose="02010600030101010101" pitchFamily="2" charset="-122"/>
              </a:rPr>
              <a:t>图</a:t>
            </a:r>
            <a:r>
              <a:rPr lang="en-US" altLang="zh-CN" b="1">
                <a:ea typeface="宋体" panose="02010600030101010101" pitchFamily="2" charset="-122"/>
              </a:rPr>
              <a:t>5-2</a:t>
            </a:r>
            <a:r>
              <a:rPr lang="zh-CN" altLang="en-US" b="1">
                <a:ea typeface="宋体" panose="02010600030101010101" pitchFamily="2" charset="-122"/>
              </a:rPr>
              <a:t>数学</a:t>
            </a:r>
            <a:r>
              <a:rPr lang="en-US" altLang="zh-CN" b="1">
                <a:ea typeface="宋体" panose="02010600030101010101" pitchFamily="2" charset="-122"/>
              </a:rPr>
              <a:t>S.A.T</a:t>
            </a:r>
            <a:r>
              <a:rPr lang="zh-CN" altLang="en-US" b="1">
                <a:ea typeface="宋体" panose="02010600030101010101" pitchFamily="2" charset="-122"/>
              </a:rPr>
              <a:t>分数的双对数模型</a:t>
            </a:r>
            <a:r>
              <a:rPr lang="zh-CN" altLang="en-US">
                <a:ea typeface="宋体" panose="02010600030101010101" pitchFamily="2" charset="-122"/>
              </a:rPr>
              <a:t> </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84C6BF5-6FED-D879-8712-DD19FE6D2B1F}"/>
              </a:ext>
            </a:extLst>
          </p:cNvPr>
          <p:cNvSpPr>
            <a:spLocks noGrp="1" noChangeArrowheads="1"/>
          </p:cNvSpPr>
          <p:nvPr>
            <p:ph type="title"/>
          </p:nvPr>
        </p:nvSpPr>
        <p:spPr/>
        <p:txBody>
          <a:bodyPr/>
          <a:lstStyle/>
          <a:p>
            <a:r>
              <a:rPr lang="en-US" altLang="zh-CN" b="1">
                <a:ea typeface="宋体" panose="02010600030101010101" pitchFamily="2" charset="-122"/>
              </a:rPr>
              <a:t>5.2 </a:t>
            </a:r>
            <a:r>
              <a:rPr lang="zh-CN" altLang="en-US" b="1">
                <a:ea typeface="宋体" panose="02010600030101010101" pitchFamily="2" charset="-122"/>
              </a:rPr>
              <a:t>比较线性和双对数回归模型</a:t>
            </a:r>
            <a:endParaRPr lang="en-US" altLang="zh-CN" b="1">
              <a:ea typeface="宋体" panose="02010600030101010101" pitchFamily="2" charset="-122"/>
            </a:endParaRPr>
          </a:p>
        </p:txBody>
      </p:sp>
      <p:sp>
        <p:nvSpPr>
          <p:cNvPr id="32774" name="Rectangle 6">
            <a:extLst>
              <a:ext uri="{FF2B5EF4-FFF2-40B4-BE49-F238E27FC236}">
                <a16:creationId xmlns:a16="http://schemas.microsoft.com/office/drawing/2014/main" id="{524A2E85-06D9-A776-51FA-79F82C7AF97C}"/>
              </a:ext>
            </a:extLst>
          </p:cNvPr>
          <p:cNvSpPr>
            <a:spLocks noGrp="1" noChangeArrowheads="1"/>
          </p:cNvSpPr>
          <p:nvPr>
            <p:ph type="body" idx="1"/>
          </p:nvPr>
        </p:nvSpPr>
        <p:spPr/>
        <p:txBody>
          <a:bodyPr/>
          <a:lstStyle/>
          <a:p>
            <a:r>
              <a:rPr lang="zh-CN" altLang="en-US">
                <a:ea typeface="宋体" panose="02010600030101010101" pitchFamily="2" charset="-122"/>
              </a:rPr>
              <a:t>回归模型的函数形式成为一个经验性问题。在模型选择过程中，要遵循那些经验规律呢？</a:t>
            </a:r>
          </a:p>
          <a:p>
            <a:pPr>
              <a:buFont typeface="Wingdings" pitchFamily="2" charset="2"/>
              <a:buNone/>
            </a:pPr>
            <a:r>
              <a:rPr lang="zh-CN" altLang="en-US">
                <a:ea typeface="宋体" panose="02010600030101010101" pitchFamily="2" charset="-122"/>
              </a:rPr>
              <a:t>  </a:t>
            </a:r>
            <a:endParaRPr lang="en-US" altLang="zh-CN">
              <a:ea typeface="宋体" panose="02010600030101010101" pitchFamily="2" charset="-122"/>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C063574-23C4-6658-F3C4-106657742AA0}"/>
              </a:ext>
            </a:extLst>
          </p:cNvPr>
          <p:cNvSpPr>
            <a:spLocks noGrp="1" noChangeArrowheads="1"/>
          </p:cNvSpPr>
          <p:nvPr>
            <p:ph type="title"/>
          </p:nvPr>
        </p:nvSpPr>
        <p:spPr/>
        <p:txBody>
          <a:bodyPr/>
          <a:lstStyle/>
          <a:p>
            <a:r>
              <a:rPr lang="en-US" altLang="zh-CN" b="1">
                <a:ea typeface="宋体" panose="02010600030101010101" pitchFamily="2" charset="-122"/>
              </a:rPr>
              <a:t>5.3 </a:t>
            </a:r>
            <a:r>
              <a:rPr lang="zh-CN" altLang="en-US" b="1">
                <a:ea typeface="宋体" panose="02010600030101010101" pitchFamily="2" charset="-122"/>
              </a:rPr>
              <a:t>多元对数线性回归模型</a:t>
            </a:r>
            <a:endParaRPr lang="en-US" altLang="zh-CN" b="1">
              <a:ea typeface="宋体" panose="02010600030101010101" pitchFamily="2" charset="-122"/>
            </a:endParaRPr>
          </a:p>
        </p:txBody>
      </p:sp>
      <p:pic>
        <p:nvPicPr>
          <p:cNvPr id="33799" name="Picture 7">
            <a:extLst>
              <a:ext uri="{FF2B5EF4-FFF2-40B4-BE49-F238E27FC236}">
                <a16:creationId xmlns:a16="http://schemas.microsoft.com/office/drawing/2014/main" id="{0DCC4BC0-C35E-A019-466C-4BA222584B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12825"/>
            <a:ext cx="7467600" cy="5543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F228243-3675-551B-3B4F-38E5D86A9FA6}"/>
              </a:ext>
            </a:extLst>
          </p:cNvPr>
          <p:cNvSpPr>
            <a:spLocks noGrp="1" noChangeArrowheads="1"/>
          </p:cNvSpPr>
          <p:nvPr>
            <p:ph type="title"/>
          </p:nvPr>
        </p:nvSpPr>
        <p:spPr/>
        <p:txBody>
          <a:bodyPr/>
          <a:lstStyle/>
          <a:p>
            <a:r>
              <a:rPr lang="en-US" altLang="zh-CN" b="1">
                <a:ea typeface="宋体" panose="02010600030101010101" pitchFamily="2" charset="-122"/>
              </a:rPr>
              <a:t>5.3 </a:t>
            </a:r>
            <a:r>
              <a:rPr lang="zh-CN" altLang="en-US" b="1">
                <a:ea typeface="宋体" panose="02010600030101010101" pitchFamily="2" charset="-122"/>
              </a:rPr>
              <a:t>多元对数线性回归模型</a:t>
            </a:r>
            <a:endParaRPr lang="en-US" altLang="zh-CN" b="1">
              <a:ea typeface="宋体" panose="02010600030101010101" pitchFamily="2" charset="-122"/>
            </a:endParaRPr>
          </a:p>
        </p:txBody>
      </p:sp>
      <p:pic>
        <p:nvPicPr>
          <p:cNvPr id="34823" name="Picture 7">
            <a:extLst>
              <a:ext uri="{FF2B5EF4-FFF2-40B4-BE49-F238E27FC236}">
                <a16:creationId xmlns:a16="http://schemas.microsoft.com/office/drawing/2014/main" id="{5AAD9370-BAB0-C292-F661-ADDE1C434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143000"/>
            <a:ext cx="3297238" cy="4724400"/>
          </a:xfrm>
          <a:prstGeom prst="rect">
            <a:avLst/>
          </a:prstGeom>
          <a:noFill/>
          <a:extLst>
            <a:ext uri="{909E8E84-426E-40DD-AFC4-6F175D3DCCD1}">
              <a14:hiddenFill xmlns:a14="http://schemas.microsoft.com/office/drawing/2010/main">
                <a:solidFill>
                  <a:srgbClr val="FFFFFF"/>
                </a:solidFill>
              </a14:hiddenFill>
            </a:ext>
          </a:extLst>
        </p:spPr>
      </p:pic>
      <p:sp>
        <p:nvSpPr>
          <p:cNvPr id="34825" name="Rectangle 9">
            <a:extLst>
              <a:ext uri="{FF2B5EF4-FFF2-40B4-BE49-F238E27FC236}">
                <a16:creationId xmlns:a16="http://schemas.microsoft.com/office/drawing/2014/main" id="{7CCD174E-B937-3164-A71C-B702CDE1322F}"/>
              </a:ext>
            </a:extLst>
          </p:cNvPr>
          <p:cNvSpPr>
            <a:spLocks noChangeArrowheads="1"/>
          </p:cNvSpPr>
          <p:nvPr/>
        </p:nvSpPr>
        <p:spPr bwMode="auto">
          <a:xfrm>
            <a:off x="1371600" y="5943600"/>
            <a:ext cx="611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603500" algn="l"/>
              </a:tabLst>
              <a:defRPr sz="2400">
                <a:solidFill>
                  <a:schemeClr val="tx1"/>
                </a:solidFill>
                <a:latin typeface="Times New Roman" panose="02020603050405020304" pitchFamily="18" charset="0"/>
              </a:defRPr>
            </a:lvl1pPr>
            <a:lvl2pPr>
              <a:tabLst>
                <a:tab pos="2603500" algn="l"/>
              </a:tabLst>
              <a:defRPr sz="2400">
                <a:solidFill>
                  <a:schemeClr val="tx1"/>
                </a:solidFill>
                <a:latin typeface="Times New Roman" panose="02020603050405020304" pitchFamily="18" charset="0"/>
              </a:defRPr>
            </a:lvl2pPr>
            <a:lvl3pPr>
              <a:tabLst>
                <a:tab pos="2603500" algn="l"/>
              </a:tabLst>
              <a:defRPr sz="2400">
                <a:solidFill>
                  <a:schemeClr val="tx1"/>
                </a:solidFill>
                <a:latin typeface="Times New Roman" panose="02020603050405020304" pitchFamily="18" charset="0"/>
              </a:defRPr>
            </a:lvl3pPr>
            <a:lvl4pPr>
              <a:tabLst>
                <a:tab pos="2603500" algn="l"/>
              </a:tabLst>
              <a:defRPr sz="2400">
                <a:solidFill>
                  <a:schemeClr val="tx1"/>
                </a:solidFill>
                <a:latin typeface="Times New Roman" panose="02020603050405020304" pitchFamily="18" charset="0"/>
              </a:defRPr>
            </a:lvl4pPr>
            <a:lvl5pPr>
              <a:tabLst>
                <a:tab pos="2603500" algn="l"/>
              </a:tabLst>
              <a:defRPr sz="2400">
                <a:solidFill>
                  <a:schemeClr val="tx1"/>
                </a:solidFill>
                <a:latin typeface="Times New Roman" panose="02020603050405020304" pitchFamily="18" charset="0"/>
              </a:defRPr>
            </a:lvl5pPr>
            <a:lvl6pPr fontAlgn="base">
              <a:spcBef>
                <a:spcPct val="0"/>
              </a:spcBef>
              <a:spcAft>
                <a:spcPct val="0"/>
              </a:spcAft>
              <a:tabLst>
                <a:tab pos="2603500" algn="l"/>
              </a:tabLst>
              <a:defRPr sz="2400">
                <a:solidFill>
                  <a:schemeClr val="tx1"/>
                </a:solidFill>
                <a:latin typeface="Times New Roman" panose="02020603050405020304" pitchFamily="18" charset="0"/>
              </a:defRPr>
            </a:lvl6pPr>
            <a:lvl7pPr fontAlgn="base">
              <a:spcBef>
                <a:spcPct val="0"/>
              </a:spcBef>
              <a:spcAft>
                <a:spcPct val="0"/>
              </a:spcAft>
              <a:tabLst>
                <a:tab pos="2603500" algn="l"/>
              </a:tabLst>
              <a:defRPr sz="2400">
                <a:solidFill>
                  <a:schemeClr val="tx1"/>
                </a:solidFill>
                <a:latin typeface="Times New Roman" panose="02020603050405020304" pitchFamily="18" charset="0"/>
              </a:defRPr>
            </a:lvl7pPr>
            <a:lvl8pPr fontAlgn="base">
              <a:spcBef>
                <a:spcPct val="0"/>
              </a:spcBef>
              <a:spcAft>
                <a:spcPct val="0"/>
              </a:spcAft>
              <a:tabLst>
                <a:tab pos="2603500" algn="l"/>
              </a:tabLst>
              <a:defRPr sz="2400">
                <a:solidFill>
                  <a:schemeClr val="tx1"/>
                </a:solidFill>
                <a:latin typeface="Times New Roman" panose="02020603050405020304" pitchFamily="18" charset="0"/>
              </a:defRPr>
            </a:lvl8pPr>
            <a:lvl9pPr fontAlgn="base">
              <a:spcBef>
                <a:spcPct val="0"/>
              </a:spcBef>
              <a:spcAft>
                <a:spcPct val="0"/>
              </a:spcAft>
              <a:tabLst>
                <a:tab pos="2603500" algn="l"/>
              </a:tabLst>
              <a:defRPr sz="2400">
                <a:solidFill>
                  <a:schemeClr val="tx1"/>
                </a:solidFill>
                <a:latin typeface="Times New Roman" panose="02020603050405020304" pitchFamily="18" charset="0"/>
              </a:defRPr>
            </a:lvl9pPr>
          </a:lstStyle>
          <a:p>
            <a:pPr algn="ctr"/>
            <a:r>
              <a:rPr lang="zh-CN" altLang="en-US" b="1">
                <a:latin typeface="Arial" panose="020B0604020202020204" pitchFamily="34" charset="0"/>
                <a:ea typeface="宋体" panose="02010600030101010101" pitchFamily="2" charset="-122"/>
              </a:rPr>
              <a:t>表</a:t>
            </a:r>
            <a:r>
              <a:rPr lang="en-US" altLang="zh-CN" b="1">
                <a:latin typeface="Arial" panose="020B0604020202020204" pitchFamily="34" charset="0"/>
                <a:ea typeface="宋体" panose="02010600030101010101" pitchFamily="2" charset="-122"/>
              </a:rPr>
              <a:t>5-3 OECD</a:t>
            </a:r>
            <a:r>
              <a:rPr lang="zh-CN" altLang="en-US" b="1">
                <a:latin typeface="Arial" panose="020B0604020202020204" pitchFamily="34" charset="0"/>
                <a:ea typeface="宋体" panose="02010600030101010101" pitchFamily="2" charset="-122"/>
              </a:rPr>
              <a:t>国家的能源需求（</a:t>
            </a:r>
            <a:r>
              <a:rPr lang="en-US" altLang="zh-CN" b="1">
                <a:latin typeface="Arial" panose="020B0604020202020204" pitchFamily="34" charset="0"/>
                <a:ea typeface="宋体" panose="02010600030101010101" pitchFamily="2" charset="-122"/>
              </a:rPr>
              <a:t>1960-1982</a:t>
            </a:r>
            <a:r>
              <a:rPr lang="zh-CN" altLang="en-US" b="1">
                <a:latin typeface="Arial" panose="020B0604020202020204" pitchFamily="34" charset="0"/>
                <a:ea typeface="宋体" panose="02010600030101010101" pitchFamily="2" charset="-122"/>
              </a:rPr>
              <a:t>）</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A6F6359-300B-7F8B-F918-82B026B7F7A7}"/>
              </a:ext>
            </a:extLst>
          </p:cNvPr>
          <p:cNvSpPr>
            <a:spLocks noGrp="1" noChangeArrowheads="1"/>
          </p:cNvSpPr>
          <p:nvPr>
            <p:ph type="title"/>
          </p:nvPr>
        </p:nvSpPr>
        <p:spPr/>
        <p:txBody>
          <a:bodyPr/>
          <a:lstStyle/>
          <a:p>
            <a:r>
              <a:rPr lang="en-US" altLang="zh-CN" b="1">
                <a:ea typeface="宋体" panose="02010600030101010101" pitchFamily="2" charset="-122"/>
              </a:rPr>
              <a:t>5.4 </a:t>
            </a:r>
            <a:r>
              <a:rPr lang="zh-CN" altLang="en-US" b="1">
                <a:ea typeface="宋体" panose="02010600030101010101" pitchFamily="2" charset="-122"/>
              </a:rPr>
              <a:t>如何测度增长率：半对数模型</a:t>
            </a:r>
            <a:r>
              <a:rPr lang="zh-CN" altLang="en-US">
                <a:ea typeface="宋体" panose="02010600030101010101" pitchFamily="2" charset="-122"/>
              </a:rPr>
              <a:t> </a:t>
            </a:r>
            <a:endParaRPr lang="en-US" altLang="zh-CN">
              <a:ea typeface="宋体" panose="02010600030101010101" pitchFamily="2" charset="-122"/>
            </a:endParaRPr>
          </a:p>
        </p:txBody>
      </p:sp>
      <p:pic>
        <p:nvPicPr>
          <p:cNvPr id="29704" name="Picture 8">
            <a:extLst>
              <a:ext uri="{FF2B5EF4-FFF2-40B4-BE49-F238E27FC236}">
                <a16:creationId xmlns:a16="http://schemas.microsoft.com/office/drawing/2014/main" id="{E5DB4990-1F76-857A-25AD-FF6A23FE9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7954963" cy="518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40150AA-CA49-B3E0-10BA-0BF75780F832}"/>
              </a:ext>
            </a:extLst>
          </p:cNvPr>
          <p:cNvSpPr>
            <a:spLocks noGrp="1" noChangeArrowheads="1"/>
          </p:cNvSpPr>
          <p:nvPr>
            <p:ph type="title"/>
          </p:nvPr>
        </p:nvSpPr>
        <p:spPr/>
        <p:txBody>
          <a:bodyPr/>
          <a:lstStyle/>
          <a:p>
            <a:r>
              <a:rPr lang="en-US" altLang="zh-CN" b="1">
                <a:ea typeface="宋体" panose="02010600030101010101" pitchFamily="2" charset="-122"/>
              </a:rPr>
              <a:t>5.4 </a:t>
            </a:r>
            <a:r>
              <a:rPr lang="zh-CN" altLang="en-US" b="1">
                <a:ea typeface="宋体" panose="02010600030101010101" pitchFamily="2" charset="-122"/>
              </a:rPr>
              <a:t>如何测度增长率：半对数模型</a:t>
            </a:r>
            <a:endParaRPr lang="en-US" altLang="zh-CN" b="1">
              <a:ea typeface="宋体" panose="02010600030101010101" pitchFamily="2" charset="-122"/>
            </a:endParaRPr>
          </a:p>
        </p:txBody>
      </p:sp>
      <p:pic>
        <p:nvPicPr>
          <p:cNvPr id="35846" name="Picture 6">
            <a:extLst>
              <a:ext uri="{FF2B5EF4-FFF2-40B4-BE49-F238E27FC236}">
                <a16:creationId xmlns:a16="http://schemas.microsoft.com/office/drawing/2014/main" id="{A5A8DDFA-9AD3-553D-ECBA-8F9B0FA80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50" y="990600"/>
            <a:ext cx="8751888" cy="4876800"/>
          </a:xfrm>
          <a:prstGeom prst="rect">
            <a:avLst/>
          </a:prstGeom>
          <a:noFill/>
          <a:extLst>
            <a:ext uri="{909E8E84-426E-40DD-AFC4-6F175D3DCCD1}">
              <a14:hiddenFill xmlns:a14="http://schemas.microsoft.com/office/drawing/2010/main">
                <a:solidFill>
                  <a:srgbClr val="FFFFFF"/>
                </a:solidFill>
              </a14:hiddenFill>
            </a:ext>
          </a:extLst>
        </p:spPr>
      </p:pic>
      <p:sp>
        <p:nvSpPr>
          <p:cNvPr id="35847" name="Rectangle 7">
            <a:extLst>
              <a:ext uri="{FF2B5EF4-FFF2-40B4-BE49-F238E27FC236}">
                <a16:creationId xmlns:a16="http://schemas.microsoft.com/office/drawing/2014/main" id="{8B236028-2B53-BCA4-A394-5F25EE52E4FB}"/>
              </a:ext>
            </a:extLst>
          </p:cNvPr>
          <p:cNvSpPr>
            <a:spLocks noChangeArrowheads="1"/>
          </p:cNvSpPr>
          <p:nvPr/>
        </p:nvSpPr>
        <p:spPr bwMode="auto">
          <a:xfrm>
            <a:off x="3352800" y="5943600"/>
            <a:ext cx="2547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720850" algn="l"/>
              </a:tabLst>
              <a:defRPr sz="2400">
                <a:solidFill>
                  <a:schemeClr val="tx1"/>
                </a:solidFill>
                <a:latin typeface="Times New Roman" panose="02020603050405020304" pitchFamily="18" charset="0"/>
              </a:defRPr>
            </a:lvl1pPr>
            <a:lvl2pPr>
              <a:tabLst>
                <a:tab pos="1720850" algn="l"/>
              </a:tabLst>
              <a:defRPr sz="2400">
                <a:solidFill>
                  <a:schemeClr val="tx1"/>
                </a:solidFill>
                <a:latin typeface="Times New Roman" panose="02020603050405020304" pitchFamily="18" charset="0"/>
              </a:defRPr>
            </a:lvl2pPr>
            <a:lvl3pPr>
              <a:tabLst>
                <a:tab pos="1720850" algn="l"/>
              </a:tabLst>
              <a:defRPr sz="2400">
                <a:solidFill>
                  <a:schemeClr val="tx1"/>
                </a:solidFill>
                <a:latin typeface="Times New Roman" panose="02020603050405020304" pitchFamily="18" charset="0"/>
              </a:defRPr>
            </a:lvl3pPr>
            <a:lvl4pPr>
              <a:tabLst>
                <a:tab pos="1720850" algn="l"/>
              </a:tabLst>
              <a:defRPr sz="2400">
                <a:solidFill>
                  <a:schemeClr val="tx1"/>
                </a:solidFill>
                <a:latin typeface="Times New Roman" panose="02020603050405020304" pitchFamily="18" charset="0"/>
              </a:defRPr>
            </a:lvl4pPr>
            <a:lvl5pPr>
              <a:tabLst>
                <a:tab pos="1720850" algn="l"/>
              </a:tabLst>
              <a:defRPr sz="2400">
                <a:solidFill>
                  <a:schemeClr val="tx1"/>
                </a:solidFill>
                <a:latin typeface="Times New Roman" panose="02020603050405020304" pitchFamily="18" charset="0"/>
              </a:defRPr>
            </a:lvl5pPr>
            <a:lvl6pPr fontAlgn="base">
              <a:spcBef>
                <a:spcPct val="0"/>
              </a:spcBef>
              <a:spcAft>
                <a:spcPct val="0"/>
              </a:spcAft>
              <a:tabLst>
                <a:tab pos="1720850" algn="l"/>
              </a:tabLst>
              <a:defRPr sz="2400">
                <a:solidFill>
                  <a:schemeClr val="tx1"/>
                </a:solidFill>
                <a:latin typeface="Times New Roman" panose="02020603050405020304" pitchFamily="18" charset="0"/>
              </a:defRPr>
            </a:lvl6pPr>
            <a:lvl7pPr fontAlgn="base">
              <a:spcBef>
                <a:spcPct val="0"/>
              </a:spcBef>
              <a:spcAft>
                <a:spcPct val="0"/>
              </a:spcAft>
              <a:tabLst>
                <a:tab pos="1720850" algn="l"/>
              </a:tabLst>
              <a:defRPr sz="2400">
                <a:solidFill>
                  <a:schemeClr val="tx1"/>
                </a:solidFill>
                <a:latin typeface="Times New Roman" panose="02020603050405020304" pitchFamily="18" charset="0"/>
              </a:defRPr>
            </a:lvl7pPr>
            <a:lvl8pPr fontAlgn="base">
              <a:spcBef>
                <a:spcPct val="0"/>
              </a:spcBef>
              <a:spcAft>
                <a:spcPct val="0"/>
              </a:spcAft>
              <a:tabLst>
                <a:tab pos="1720850" algn="l"/>
              </a:tabLst>
              <a:defRPr sz="2400">
                <a:solidFill>
                  <a:schemeClr val="tx1"/>
                </a:solidFill>
                <a:latin typeface="Times New Roman" panose="02020603050405020304" pitchFamily="18" charset="0"/>
              </a:defRPr>
            </a:lvl8pPr>
            <a:lvl9pPr fontAlgn="base">
              <a:spcBef>
                <a:spcPct val="0"/>
              </a:spcBef>
              <a:spcAft>
                <a:spcPct val="0"/>
              </a:spcAft>
              <a:tabLst>
                <a:tab pos="1720850" algn="l"/>
              </a:tabLst>
              <a:defRPr sz="2400">
                <a:solidFill>
                  <a:schemeClr val="tx1"/>
                </a:solidFill>
                <a:latin typeface="Times New Roman" panose="02020603050405020304" pitchFamily="18" charset="0"/>
              </a:defRPr>
            </a:lvl9pPr>
          </a:lstStyle>
          <a:p>
            <a:pPr algn="ctr"/>
            <a:r>
              <a:rPr lang="zh-CN" altLang="en-US" b="1">
                <a:latin typeface="Arial" panose="020B0604020202020204" pitchFamily="34" charset="0"/>
                <a:ea typeface="宋体" panose="02010600030101010101" pitchFamily="2" charset="-122"/>
              </a:rPr>
              <a:t>图</a:t>
            </a:r>
            <a:r>
              <a:rPr lang="en-US" altLang="zh-CN" b="1">
                <a:latin typeface="Arial" panose="020B0604020202020204" pitchFamily="34" charset="0"/>
                <a:ea typeface="宋体" panose="02010600030101010101" pitchFamily="2" charset="-122"/>
              </a:rPr>
              <a:t>5-3 </a:t>
            </a:r>
            <a:r>
              <a:rPr lang="zh-CN" altLang="en-US" b="1">
                <a:latin typeface="Arial" panose="020B0604020202020204" pitchFamily="34" charset="0"/>
                <a:ea typeface="宋体" panose="02010600030101010101" pitchFamily="2" charset="-122"/>
              </a:rPr>
              <a:t>半对数模型</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5B33961-49AA-55D0-4751-C153F2C2FA9C}"/>
              </a:ext>
            </a:extLst>
          </p:cNvPr>
          <p:cNvSpPr>
            <a:spLocks noGrp="1" noChangeArrowheads="1"/>
          </p:cNvSpPr>
          <p:nvPr>
            <p:ph type="title"/>
          </p:nvPr>
        </p:nvSpPr>
        <p:spPr/>
        <p:txBody>
          <a:bodyPr/>
          <a:lstStyle/>
          <a:p>
            <a:r>
              <a:rPr lang="en-US" altLang="zh-CN" sz="3200" b="1">
                <a:ea typeface="宋体" panose="02010600030101010101" pitchFamily="2" charset="-122"/>
              </a:rPr>
              <a:t>5.5  </a:t>
            </a:r>
            <a:r>
              <a:rPr lang="zh-CN" altLang="en-US" sz="3200" b="1">
                <a:ea typeface="宋体" panose="02010600030101010101" pitchFamily="2" charset="-122"/>
              </a:rPr>
              <a:t>线性</a:t>
            </a:r>
            <a:r>
              <a:rPr lang="en-US" altLang="zh-CN" sz="3200" b="1">
                <a:ea typeface="宋体" panose="02010600030101010101" pitchFamily="2" charset="-122"/>
              </a:rPr>
              <a:t>-</a:t>
            </a:r>
            <a:r>
              <a:rPr lang="zh-CN" altLang="en-US" sz="3200" b="1">
                <a:ea typeface="宋体" panose="02010600030101010101" pitchFamily="2" charset="-122"/>
              </a:rPr>
              <a:t>对数模型：解释变量是对数形式</a:t>
            </a:r>
            <a:endParaRPr lang="en-US" altLang="zh-CN" sz="3200" b="1">
              <a:ea typeface="宋体" panose="02010600030101010101" pitchFamily="2" charset="-122"/>
            </a:endParaRPr>
          </a:p>
        </p:txBody>
      </p:sp>
      <p:sp>
        <p:nvSpPr>
          <p:cNvPr id="36872" name="Rectangle 8">
            <a:extLst>
              <a:ext uri="{FF2B5EF4-FFF2-40B4-BE49-F238E27FC236}">
                <a16:creationId xmlns:a16="http://schemas.microsoft.com/office/drawing/2014/main" id="{E0F7DF4D-2A2B-8B3D-A81B-4906C2695F0A}"/>
              </a:ext>
            </a:extLst>
          </p:cNvPr>
          <p:cNvSpPr>
            <a:spLocks noGrp="1" noChangeArrowheads="1"/>
          </p:cNvSpPr>
          <p:nvPr>
            <p:ph type="body" idx="1"/>
          </p:nvPr>
        </p:nvSpPr>
        <p:spPr/>
        <p:txBody>
          <a:bodyPr/>
          <a:lstStyle/>
          <a:p>
            <a:r>
              <a:rPr lang="zh-CN" altLang="en-US" b="1">
                <a:solidFill>
                  <a:schemeClr val="tx1"/>
                </a:solidFill>
                <a:ea typeface="宋体" panose="02010600030101010101" pitchFamily="2" charset="-122"/>
              </a:rPr>
              <a:t>线性</a:t>
            </a:r>
            <a:r>
              <a:rPr lang="en-US" altLang="zh-CN" b="1">
                <a:solidFill>
                  <a:schemeClr val="tx1"/>
                </a:solidFill>
                <a:ea typeface="宋体" panose="02010600030101010101" pitchFamily="2" charset="-122"/>
              </a:rPr>
              <a:t>-</a:t>
            </a:r>
            <a:r>
              <a:rPr lang="zh-CN" altLang="en-US" b="1">
                <a:solidFill>
                  <a:schemeClr val="tx1"/>
                </a:solidFill>
                <a:ea typeface="宋体" panose="02010600030101010101" pitchFamily="2" charset="-122"/>
              </a:rPr>
              <a:t>对数模型</a:t>
            </a:r>
            <a:r>
              <a:rPr lang="zh-CN" altLang="en-US">
                <a:solidFill>
                  <a:schemeClr val="tx1"/>
                </a:solidFill>
                <a:ea typeface="宋体" panose="02010600030101010101" pitchFamily="2" charset="-122"/>
              </a:rPr>
              <a:t>（</a:t>
            </a:r>
            <a:r>
              <a:rPr lang="en-US" altLang="zh-CN">
                <a:solidFill>
                  <a:schemeClr val="tx1"/>
                </a:solidFill>
                <a:ea typeface="宋体" panose="02010600030101010101" pitchFamily="2" charset="-122"/>
              </a:rPr>
              <a:t>lin-log model</a:t>
            </a:r>
            <a:r>
              <a:rPr lang="zh-CN" altLang="en-US">
                <a:solidFill>
                  <a:schemeClr val="tx1"/>
                </a:solidFill>
                <a:ea typeface="宋体" panose="02010600030101010101" pitchFamily="2" charset="-122"/>
              </a:rPr>
              <a:t>）</a:t>
            </a:r>
            <a:endParaRPr lang="zh-CN" altLang="en-US" b="1">
              <a:solidFill>
                <a:schemeClr val="tx1"/>
              </a:solidFill>
              <a:ea typeface="宋体" panose="02010600030101010101" pitchFamily="2" charset="-122"/>
            </a:endParaRPr>
          </a:p>
          <a:p>
            <a:r>
              <a:rPr lang="zh-CN" altLang="en-US" b="1">
                <a:solidFill>
                  <a:schemeClr val="tx1"/>
                </a:solidFill>
                <a:ea typeface="宋体" panose="02010600030101010101" pitchFamily="2" charset="-122"/>
              </a:rPr>
              <a:t>例 </a:t>
            </a:r>
            <a:r>
              <a:rPr lang="en-US" altLang="zh-CN" b="1">
                <a:solidFill>
                  <a:schemeClr val="tx1"/>
                </a:solidFill>
                <a:ea typeface="宋体" panose="02010600030101010101" pitchFamily="2" charset="-122"/>
              </a:rPr>
              <a:t>5.5 </a:t>
            </a:r>
            <a:r>
              <a:rPr lang="zh-CN" altLang="en-US" b="1">
                <a:solidFill>
                  <a:schemeClr val="tx1"/>
                </a:solidFill>
                <a:ea typeface="宋体" panose="02010600030101010101" pitchFamily="2" charset="-122"/>
              </a:rPr>
              <a:t>个人总消费支出与服务支出的关系（</a:t>
            </a:r>
            <a:r>
              <a:rPr lang="en-US" altLang="zh-CN" b="1">
                <a:solidFill>
                  <a:schemeClr val="tx1"/>
                </a:solidFill>
                <a:ea typeface="宋体" panose="02010600030101010101" pitchFamily="2" charset="-122"/>
              </a:rPr>
              <a:t>1975-2006</a:t>
            </a:r>
            <a:r>
              <a:rPr lang="zh-CN" altLang="en-US" b="1">
                <a:solidFill>
                  <a:schemeClr val="tx1"/>
                </a:solidFill>
                <a:ea typeface="宋体" panose="02010600030101010101" pitchFamily="2" charset="-122"/>
              </a:rPr>
              <a:t>，</a:t>
            </a:r>
            <a:r>
              <a:rPr lang="en-US" altLang="zh-CN" b="1">
                <a:solidFill>
                  <a:schemeClr val="tx1"/>
                </a:solidFill>
                <a:ea typeface="宋体" panose="02010600030101010101" pitchFamily="2" charset="-122"/>
              </a:rPr>
              <a:t>1952</a:t>
            </a:r>
            <a:r>
              <a:rPr lang="zh-CN" altLang="en-US" b="1">
                <a:solidFill>
                  <a:schemeClr val="tx1"/>
                </a:solidFill>
                <a:ea typeface="宋体" panose="02010600030101010101" pitchFamily="2" charset="-122"/>
              </a:rPr>
              <a:t>年美元价，</a:t>
            </a:r>
            <a:r>
              <a:rPr lang="en-US" altLang="zh-CN" b="1">
                <a:solidFill>
                  <a:schemeClr val="tx1"/>
                </a:solidFill>
                <a:ea typeface="宋体" panose="02010600030101010101" pitchFamily="2" charset="-122"/>
              </a:rPr>
              <a:t>10</a:t>
            </a:r>
            <a:r>
              <a:rPr lang="zh-CN" altLang="en-US" b="1">
                <a:solidFill>
                  <a:schemeClr val="tx1"/>
                </a:solidFill>
                <a:ea typeface="宋体" panose="02010600030101010101" pitchFamily="2" charset="-122"/>
              </a:rPr>
              <a:t>亿美元）</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3BE8A6A-2D3E-DF5D-8401-CADE72CC21C7}"/>
              </a:ext>
            </a:extLst>
          </p:cNvPr>
          <p:cNvSpPr>
            <a:spLocks noGrp="1" noChangeArrowheads="1"/>
          </p:cNvSpPr>
          <p:nvPr>
            <p:ph type="title"/>
          </p:nvPr>
        </p:nvSpPr>
        <p:spPr/>
        <p:txBody>
          <a:bodyPr/>
          <a:lstStyle/>
          <a:p>
            <a:r>
              <a:rPr lang="en-US" altLang="zh-CN" b="1">
                <a:ea typeface="宋体" panose="02010600030101010101" pitchFamily="2" charset="-122"/>
              </a:rPr>
              <a:t>5.6 </a:t>
            </a:r>
            <a:r>
              <a:rPr lang="zh-CN" altLang="en-US" b="1">
                <a:ea typeface="宋体" panose="02010600030101010101" pitchFamily="2" charset="-122"/>
              </a:rPr>
              <a:t>倒数模型</a:t>
            </a:r>
            <a:endParaRPr lang="en-US" altLang="zh-CN" b="1">
              <a:ea typeface="宋体" panose="02010600030101010101" pitchFamily="2" charset="-122"/>
            </a:endParaRPr>
          </a:p>
        </p:txBody>
      </p:sp>
      <p:pic>
        <p:nvPicPr>
          <p:cNvPr id="37895" name="Picture 7">
            <a:extLst>
              <a:ext uri="{FF2B5EF4-FFF2-40B4-BE49-F238E27FC236}">
                <a16:creationId xmlns:a16="http://schemas.microsoft.com/office/drawing/2014/main" id="{37DE7C3F-969E-8A68-BFCB-56E57FEB8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25650"/>
            <a:ext cx="8153400" cy="3332163"/>
          </a:xfrm>
          <a:prstGeom prst="rect">
            <a:avLst/>
          </a:prstGeom>
          <a:noFill/>
          <a:extLst>
            <a:ext uri="{909E8E84-426E-40DD-AFC4-6F175D3DCCD1}">
              <a14:hiddenFill xmlns:a14="http://schemas.microsoft.com/office/drawing/2010/main">
                <a:solidFill>
                  <a:srgbClr val="FFFFFF"/>
                </a:solidFill>
              </a14:hiddenFill>
            </a:ext>
          </a:extLst>
        </p:spPr>
      </p:pic>
      <p:sp>
        <p:nvSpPr>
          <p:cNvPr id="37897" name="Rectangle 9">
            <a:extLst>
              <a:ext uri="{FF2B5EF4-FFF2-40B4-BE49-F238E27FC236}">
                <a16:creationId xmlns:a16="http://schemas.microsoft.com/office/drawing/2014/main" id="{5E21124C-B7EA-89C4-FEEF-45879AFD8662}"/>
              </a:ext>
            </a:extLst>
          </p:cNvPr>
          <p:cNvSpPr>
            <a:spLocks noChangeArrowheads="1"/>
          </p:cNvSpPr>
          <p:nvPr/>
        </p:nvSpPr>
        <p:spPr bwMode="auto">
          <a:xfrm>
            <a:off x="2590800" y="56388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b="1">
                <a:latin typeface="宋体" panose="02010600030101010101" pitchFamily="2" charset="-122"/>
                <a:ea typeface="宋体" panose="02010600030101010101" pitchFamily="2" charset="-122"/>
                <a:cs typeface="Times New Roman" panose="02020603050405020304" pitchFamily="18" charset="0"/>
              </a:rPr>
              <a:t>图</a:t>
            </a:r>
            <a:r>
              <a:rPr lang="en-US" altLang="zh-CN" b="1">
                <a:latin typeface="Times New Roman" panose="02020603050405020304" pitchFamily="18" charset="0"/>
                <a:ea typeface="宋体" panose="02010600030101010101" pitchFamily="2" charset="-122"/>
                <a:cs typeface="Times New Roman" panose="02020603050405020304" pitchFamily="18" charset="0"/>
              </a:rPr>
              <a:t>5-4 </a:t>
            </a:r>
            <a:r>
              <a:rPr lang="zh-CN" altLang="en-US" b="1">
                <a:latin typeface="宋体" panose="02010600030101010101" pitchFamily="2" charset="-122"/>
                <a:ea typeface="宋体" panose="02010600030101010101" pitchFamily="2" charset="-122"/>
                <a:cs typeface="Times New Roman" panose="02020603050405020304" pitchFamily="18" charset="0"/>
              </a:rPr>
              <a:t>倒数模型：</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7896" name="Object 8">
            <a:extLst>
              <a:ext uri="{FF2B5EF4-FFF2-40B4-BE49-F238E27FC236}">
                <a16:creationId xmlns:a16="http://schemas.microsoft.com/office/drawing/2014/main" id="{1FAEF7DA-389B-7ECC-CE0C-2FB32497CCC8}"/>
              </a:ext>
            </a:extLst>
          </p:cNvPr>
          <p:cNvGraphicFramePr>
            <a:graphicFrameLocks noChangeAspect="1"/>
          </p:cNvGraphicFramePr>
          <p:nvPr/>
        </p:nvGraphicFramePr>
        <p:xfrm>
          <a:off x="4953000" y="5680075"/>
          <a:ext cx="1752600" cy="415925"/>
        </p:xfrm>
        <a:graphic>
          <a:graphicData uri="http://schemas.openxmlformats.org/presentationml/2006/ole">
            <mc:AlternateContent xmlns:mc="http://schemas.openxmlformats.org/markup-compatibility/2006">
              <mc:Choice xmlns:v="urn:schemas-microsoft-com:vml" Requires="v">
                <p:oleObj name="公式" r:id="rId3" imgW="27203400" imgH="5270500" progId="Equation.3">
                  <p:embed/>
                </p:oleObj>
              </mc:Choice>
              <mc:Fallback>
                <p:oleObj name="公式" r:id="rId3" imgW="27203400" imgH="5270500" progId="Equation.3">
                  <p:embed/>
                  <p:pic>
                    <p:nvPicPr>
                      <p:cNvPr id="37896" name="Object 8">
                        <a:extLst>
                          <a:ext uri="{FF2B5EF4-FFF2-40B4-BE49-F238E27FC236}">
                            <a16:creationId xmlns:a16="http://schemas.microsoft.com/office/drawing/2014/main" id="{1FAEF7DA-389B-7ECC-CE0C-2FB32497CC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5680075"/>
                        <a:ext cx="175260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8" name="Rectangle 10">
            <a:extLst>
              <a:ext uri="{FF2B5EF4-FFF2-40B4-BE49-F238E27FC236}">
                <a16:creationId xmlns:a16="http://schemas.microsoft.com/office/drawing/2014/main" id="{C5911DDB-F704-CEF0-2164-6D0E19ACA753}"/>
              </a:ext>
            </a:extLst>
          </p:cNvPr>
          <p:cNvSpPr>
            <a:spLocks noChangeArrowheads="1"/>
          </p:cNvSpPr>
          <p:nvPr/>
        </p:nvSpPr>
        <p:spPr bwMode="auto">
          <a:xfrm>
            <a:off x="3981450" y="3543300"/>
            <a:ext cx="2159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90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F66AEF8-CC5B-E50A-0D41-E80644190056}"/>
              </a:ext>
            </a:extLst>
          </p:cNvPr>
          <p:cNvSpPr>
            <a:spLocks noGrp="1" noChangeArrowheads="1"/>
          </p:cNvSpPr>
          <p:nvPr>
            <p:ph type="title"/>
          </p:nvPr>
        </p:nvSpPr>
        <p:spPr/>
        <p:txBody>
          <a:bodyPr/>
          <a:lstStyle/>
          <a:p>
            <a:r>
              <a:rPr lang="en-US" altLang="zh-CN" b="1">
                <a:ea typeface="宋体" panose="02010600030101010101" pitchFamily="2" charset="-122"/>
              </a:rPr>
              <a:t>5.6 </a:t>
            </a:r>
            <a:r>
              <a:rPr lang="zh-CN" altLang="en-US" b="1">
                <a:ea typeface="宋体" panose="02010600030101010101" pitchFamily="2" charset="-122"/>
              </a:rPr>
              <a:t>倒数模型</a:t>
            </a:r>
            <a:endParaRPr lang="en-US" altLang="zh-CN" b="1">
              <a:ea typeface="宋体" panose="02010600030101010101" pitchFamily="2" charset="-122"/>
            </a:endParaRPr>
          </a:p>
        </p:txBody>
      </p:sp>
      <p:pic>
        <p:nvPicPr>
          <p:cNvPr id="38918" name="Picture 6">
            <a:extLst>
              <a:ext uri="{FF2B5EF4-FFF2-40B4-BE49-F238E27FC236}">
                <a16:creationId xmlns:a16="http://schemas.microsoft.com/office/drawing/2014/main" id="{55AD7CDA-A2E7-7E55-4578-EA00B866D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088" y="2014538"/>
            <a:ext cx="7999412" cy="34718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CE4AC07-4F2A-BB0F-31AD-9ABE58D360D6}"/>
              </a:ext>
            </a:extLst>
          </p:cNvPr>
          <p:cNvSpPr>
            <a:spLocks noGrp="1" noChangeArrowheads="1"/>
          </p:cNvSpPr>
          <p:nvPr>
            <p:ph type="title"/>
          </p:nvPr>
        </p:nvSpPr>
        <p:spPr/>
        <p:txBody>
          <a:bodyPr/>
          <a:lstStyle/>
          <a:p>
            <a:r>
              <a:rPr lang="en-US" altLang="zh-CN">
                <a:ea typeface="宋体" panose="02010600030101010101" pitchFamily="2" charset="-122"/>
              </a:rPr>
              <a:t>Table 1-2</a:t>
            </a:r>
          </a:p>
        </p:txBody>
      </p:sp>
      <p:pic>
        <p:nvPicPr>
          <p:cNvPr id="30726" name="Picture 6">
            <a:extLst>
              <a:ext uri="{FF2B5EF4-FFF2-40B4-BE49-F238E27FC236}">
                <a16:creationId xmlns:a16="http://schemas.microsoft.com/office/drawing/2014/main" id="{62AF2333-B5C5-D62E-D618-F02689C48E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14400"/>
            <a:ext cx="7086600" cy="5878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532E2E6-9C9C-ACCC-F32C-C44780A60A12}"/>
              </a:ext>
            </a:extLst>
          </p:cNvPr>
          <p:cNvSpPr>
            <a:spLocks noGrp="1" noChangeArrowheads="1"/>
          </p:cNvSpPr>
          <p:nvPr>
            <p:ph type="title"/>
          </p:nvPr>
        </p:nvSpPr>
        <p:spPr/>
        <p:txBody>
          <a:bodyPr/>
          <a:lstStyle/>
          <a:p>
            <a:r>
              <a:rPr lang="en-US" altLang="zh-CN" b="1">
                <a:ea typeface="宋体" panose="02010600030101010101" pitchFamily="2" charset="-122"/>
              </a:rPr>
              <a:t>5.6 </a:t>
            </a:r>
            <a:r>
              <a:rPr lang="zh-CN" altLang="en-US" b="1">
                <a:ea typeface="宋体" panose="02010600030101010101" pitchFamily="2" charset="-122"/>
              </a:rPr>
              <a:t>倒数模型</a:t>
            </a:r>
            <a:endParaRPr lang="en-US" altLang="zh-CN" b="1">
              <a:ea typeface="宋体" panose="02010600030101010101" pitchFamily="2" charset="-122"/>
            </a:endParaRPr>
          </a:p>
        </p:txBody>
      </p:sp>
      <p:pic>
        <p:nvPicPr>
          <p:cNvPr id="39943" name="Picture 7">
            <a:extLst>
              <a:ext uri="{FF2B5EF4-FFF2-40B4-BE49-F238E27FC236}">
                <a16:creationId xmlns:a16="http://schemas.microsoft.com/office/drawing/2014/main" id="{F90AC885-5752-A760-5C6D-ADAEC0F7BD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066800"/>
            <a:ext cx="4448175" cy="5534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449BDE4-107E-8029-DCFA-5C40E860760E}"/>
              </a:ext>
            </a:extLst>
          </p:cNvPr>
          <p:cNvSpPr>
            <a:spLocks noGrp="1" noChangeArrowheads="1"/>
          </p:cNvSpPr>
          <p:nvPr>
            <p:ph type="title"/>
          </p:nvPr>
        </p:nvSpPr>
        <p:spPr/>
        <p:txBody>
          <a:bodyPr/>
          <a:lstStyle/>
          <a:p>
            <a:r>
              <a:rPr lang="en-US" altLang="zh-CN" b="1">
                <a:ea typeface="宋体" panose="02010600030101010101" pitchFamily="2" charset="-122"/>
              </a:rPr>
              <a:t>5.6 </a:t>
            </a:r>
            <a:r>
              <a:rPr lang="zh-CN" altLang="en-US" b="1">
                <a:ea typeface="宋体" panose="02010600030101010101" pitchFamily="2" charset="-122"/>
              </a:rPr>
              <a:t>倒数模型</a:t>
            </a:r>
            <a:endParaRPr lang="en-US" altLang="zh-CN" b="1">
              <a:ea typeface="宋体" panose="02010600030101010101" pitchFamily="2" charset="-122"/>
            </a:endParaRPr>
          </a:p>
        </p:txBody>
      </p:sp>
      <p:pic>
        <p:nvPicPr>
          <p:cNvPr id="40966" name="Picture 6">
            <a:extLst>
              <a:ext uri="{FF2B5EF4-FFF2-40B4-BE49-F238E27FC236}">
                <a16:creationId xmlns:a16="http://schemas.microsoft.com/office/drawing/2014/main" id="{DCAEA111-AD25-7127-0819-5C55A3739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14425"/>
            <a:ext cx="7162800" cy="5286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222A0B8-4423-01A0-3A11-42804FAEFC94}"/>
              </a:ext>
            </a:extLst>
          </p:cNvPr>
          <p:cNvSpPr>
            <a:spLocks noGrp="1" noChangeArrowheads="1"/>
          </p:cNvSpPr>
          <p:nvPr>
            <p:ph type="title"/>
          </p:nvPr>
        </p:nvSpPr>
        <p:spPr/>
        <p:txBody>
          <a:bodyPr/>
          <a:lstStyle/>
          <a:p>
            <a:r>
              <a:rPr lang="en-US" altLang="zh-CN" b="1">
                <a:ea typeface="宋体" panose="02010600030101010101" pitchFamily="2" charset="-122"/>
              </a:rPr>
              <a:t>5.6 </a:t>
            </a:r>
            <a:r>
              <a:rPr lang="zh-CN" altLang="en-US" b="1">
                <a:ea typeface="宋体" panose="02010600030101010101" pitchFamily="2" charset="-122"/>
              </a:rPr>
              <a:t>倒数模型</a:t>
            </a:r>
            <a:endParaRPr lang="en-US" altLang="zh-CN" b="1">
              <a:ea typeface="宋体" panose="02010600030101010101" pitchFamily="2" charset="-122"/>
            </a:endParaRPr>
          </a:p>
        </p:txBody>
      </p:sp>
      <p:pic>
        <p:nvPicPr>
          <p:cNvPr id="41990" name="Picture 6">
            <a:extLst>
              <a:ext uri="{FF2B5EF4-FFF2-40B4-BE49-F238E27FC236}">
                <a16:creationId xmlns:a16="http://schemas.microsoft.com/office/drawing/2014/main" id="{64ABF3B6-3C23-7AED-CAA8-19793A11E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38" y="1352550"/>
            <a:ext cx="8589962" cy="4591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56976C9-79E8-CB7F-6B80-7F66AD90414A}"/>
              </a:ext>
            </a:extLst>
          </p:cNvPr>
          <p:cNvSpPr>
            <a:spLocks noGrp="1" noChangeArrowheads="1"/>
          </p:cNvSpPr>
          <p:nvPr>
            <p:ph type="title"/>
          </p:nvPr>
        </p:nvSpPr>
        <p:spPr/>
        <p:txBody>
          <a:bodyPr/>
          <a:lstStyle/>
          <a:p>
            <a:r>
              <a:rPr lang="en-US" altLang="zh-CN" b="1">
                <a:ea typeface="宋体" panose="02010600030101010101" pitchFamily="2" charset="-122"/>
              </a:rPr>
              <a:t>5.7 </a:t>
            </a:r>
            <a:r>
              <a:rPr lang="zh-CN" altLang="en-US" b="1">
                <a:ea typeface="宋体" panose="02010600030101010101" pitchFamily="2" charset="-122"/>
              </a:rPr>
              <a:t>多项式回归模型</a:t>
            </a:r>
            <a:endParaRPr lang="en-US" altLang="zh-CN" b="1">
              <a:ea typeface="宋体" panose="02010600030101010101" pitchFamily="2" charset="-122"/>
            </a:endParaRPr>
          </a:p>
        </p:txBody>
      </p:sp>
      <p:pic>
        <p:nvPicPr>
          <p:cNvPr id="43014" name="Picture 6">
            <a:extLst>
              <a:ext uri="{FF2B5EF4-FFF2-40B4-BE49-F238E27FC236}">
                <a16:creationId xmlns:a16="http://schemas.microsoft.com/office/drawing/2014/main" id="{8C4B662B-0797-2F6F-86C5-07ACB3454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38" y="2057400"/>
            <a:ext cx="8723312" cy="3810000"/>
          </a:xfrm>
          <a:prstGeom prst="rect">
            <a:avLst/>
          </a:prstGeom>
          <a:noFill/>
          <a:extLst>
            <a:ext uri="{909E8E84-426E-40DD-AFC4-6F175D3DCCD1}">
              <a14:hiddenFill xmlns:a14="http://schemas.microsoft.com/office/drawing/2010/main">
                <a:solidFill>
                  <a:srgbClr val="FFFFFF"/>
                </a:solidFill>
              </a14:hiddenFill>
            </a:ext>
          </a:extLst>
        </p:spPr>
      </p:pic>
      <p:sp>
        <p:nvSpPr>
          <p:cNvPr id="43015" name="Rectangle 7">
            <a:extLst>
              <a:ext uri="{FF2B5EF4-FFF2-40B4-BE49-F238E27FC236}">
                <a16:creationId xmlns:a16="http://schemas.microsoft.com/office/drawing/2014/main" id="{29F651C2-E150-364B-053C-074734504D4C}"/>
              </a:ext>
            </a:extLst>
          </p:cNvPr>
          <p:cNvSpPr>
            <a:spLocks noChangeArrowheads="1"/>
          </p:cNvSpPr>
          <p:nvPr/>
        </p:nvSpPr>
        <p:spPr bwMode="auto">
          <a:xfrm>
            <a:off x="2743200" y="6019800"/>
            <a:ext cx="332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ea typeface="宋体" panose="02010600030101010101" pitchFamily="2" charset="-122"/>
              </a:rPr>
              <a:t>图</a:t>
            </a:r>
            <a:r>
              <a:rPr lang="en-US" altLang="zh-CN" b="1">
                <a:ea typeface="宋体" panose="02010600030101010101" pitchFamily="2" charset="-122"/>
              </a:rPr>
              <a:t>5-8  </a:t>
            </a:r>
            <a:r>
              <a:rPr lang="zh-CN" altLang="en-US" b="1">
                <a:ea typeface="宋体" panose="02010600030101010101" pitchFamily="2" charset="-122"/>
              </a:rPr>
              <a:t>成本</a:t>
            </a:r>
            <a:r>
              <a:rPr lang="en-US" altLang="zh-CN" b="1">
                <a:ea typeface="宋体" panose="02010600030101010101" pitchFamily="2" charset="-122"/>
              </a:rPr>
              <a:t>—</a:t>
            </a:r>
            <a:r>
              <a:rPr lang="zh-CN" altLang="en-US" b="1">
                <a:ea typeface="宋体" panose="02010600030101010101" pitchFamily="2" charset="-122"/>
              </a:rPr>
              <a:t>产出关系</a:t>
            </a:r>
            <a:r>
              <a:rPr lang="zh-CN" altLang="en-US">
                <a:ea typeface="宋体" panose="02010600030101010101" pitchFamily="2" charset="-122"/>
              </a:rPr>
              <a:t> </a:t>
            </a:r>
          </a:p>
        </p:txBody>
      </p:sp>
      <p:pic>
        <p:nvPicPr>
          <p:cNvPr id="43016" name="Picture 8">
            <a:extLst>
              <a:ext uri="{FF2B5EF4-FFF2-40B4-BE49-F238E27FC236}">
                <a16:creationId xmlns:a16="http://schemas.microsoft.com/office/drawing/2014/main" id="{46F715C7-E523-0E86-D333-3BD39B3665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914400"/>
            <a:ext cx="8027987" cy="1133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C27F669-4F1D-96B6-9BD3-6A96D0891437}"/>
              </a:ext>
            </a:extLst>
          </p:cNvPr>
          <p:cNvSpPr>
            <a:spLocks noGrp="1" noChangeArrowheads="1"/>
          </p:cNvSpPr>
          <p:nvPr>
            <p:ph type="title"/>
          </p:nvPr>
        </p:nvSpPr>
        <p:spPr/>
        <p:txBody>
          <a:bodyPr/>
          <a:lstStyle/>
          <a:p>
            <a:r>
              <a:rPr lang="en-US" altLang="zh-CN" b="1">
                <a:ea typeface="宋体" panose="02010600030101010101" pitchFamily="2" charset="-122"/>
              </a:rPr>
              <a:t>5.7 </a:t>
            </a:r>
            <a:r>
              <a:rPr lang="zh-CN" altLang="en-US" b="1">
                <a:ea typeface="宋体" panose="02010600030101010101" pitchFamily="2" charset="-122"/>
              </a:rPr>
              <a:t>多项式回归模型</a:t>
            </a:r>
            <a:endParaRPr lang="en-US" altLang="zh-CN" b="1">
              <a:ea typeface="宋体" panose="02010600030101010101" pitchFamily="2" charset="-122"/>
            </a:endParaRPr>
          </a:p>
        </p:txBody>
      </p:sp>
      <p:pic>
        <p:nvPicPr>
          <p:cNvPr id="44038" name="Picture 6">
            <a:extLst>
              <a:ext uri="{FF2B5EF4-FFF2-40B4-BE49-F238E27FC236}">
                <a16:creationId xmlns:a16="http://schemas.microsoft.com/office/drawing/2014/main" id="{369EDA56-0573-FE97-C783-D232AF1B2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3" y="1524000"/>
            <a:ext cx="8907462" cy="403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3861596-418A-85C7-D83D-866B0D2ED8A1}"/>
              </a:ext>
            </a:extLst>
          </p:cNvPr>
          <p:cNvSpPr>
            <a:spLocks noGrp="1" noChangeArrowheads="1"/>
          </p:cNvSpPr>
          <p:nvPr>
            <p:ph type="title"/>
          </p:nvPr>
        </p:nvSpPr>
        <p:spPr/>
        <p:txBody>
          <a:bodyPr/>
          <a:lstStyle/>
          <a:p>
            <a:r>
              <a:rPr lang="en-US" altLang="zh-CN" b="1">
                <a:ea typeface="宋体" panose="02010600030101010101" pitchFamily="2" charset="-122"/>
              </a:rPr>
              <a:t>5.8 </a:t>
            </a:r>
            <a:r>
              <a:rPr lang="zh-CN" altLang="en-US" b="1">
                <a:ea typeface="宋体" panose="02010600030101010101" pitchFamily="2" charset="-122"/>
              </a:rPr>
              <a:t>过原点的回归</a:t>
            </a:r>
            <a:endParaRPr lang="en-US" altLang="zh-CN" b="1">
              <a:ea typeface="宋体" panose="02010600030101010101" pitchFamily="2" charset="-122"/>
            </a:endParaRPr>
          </a:p>
        </p:txBody>
      </p:sp>
      <p:sp>
        <p:nvSpPr>
          <p:cNvPr id="57348" name="Rectangle 4">
            <a:extLst>
              <a:ext uri="{FF2B5EF4-FFF2-40B4-BE49-F238E27FC236}">
                <a16:creationId xmlns:a16="http://schemas.microsoft.com/office/drawing/2014/main" id="{EAD501B6-A8FD-1B0A-FA31-F2702BB1303F}"/>
              </a:ext>
            </a:extLst>
          </p:cNvPr>
          <p:cNvSpPr>
            <a:spLocks noGrp="1" noChangeArrowheads="1"/>
          </p:cNvSpPr>
          <p:nvPr>
            <p:ph type="body" idx="1"/>
          </p:nvPr>
        </p:nvSpPr>
        <p:spPr/>
        <p:txBody>
          <a:bodyPr/>
          <a:lstStyle/>
          <a:p>
            <a:r>
              <a:rPr lang="zh-CN" altLang="en-US" b="1">
                <a:ea typeface="宋体" panose="02010600030101010101" pitchFamily="2" charset="-122"/>
              </a:rPr>
              <a:t>过原点的回归</a:t>
            </a:r>
            <a:r>
              <a:rPr lang="zh-CN" altLang="en-US">
                <a:ea typeface="宋体" panose="02010600030101010101" pitchFamily="2" charset="-122"/>
              </a:rPr>
              <a:t>（</a:t>
            </a:r>
            <a:r>
              <a:rPr lang="en-US" altLang="zh-CN">
                <a:ea typeface="宋体" panose="02010600030101010101" pitchFamily="2" charset="-122"/>
              </a:rPr>
              <a:t>regression through the origin</a:t>
            </a:r>
            <a:r>
              <a:rPr lang="zh-CN" altLang="en-US">
                <a:ea typeface="宋体" panose="02010600030101010101" pitchFamily="2" charset="-122"/>
              </a:rPr>
              <a:t>）</a:t>
            </a:r>
          </a:p>
          <a:p>
            <a:pPr>
              <a:buFont typeface="Wingdings" pitchFamily="2" charset="2"/>
              <a:buNone/>
            </a:pPr>
            <a:r>
              <a:rPr lang="zh-CN" altLang="en-US">
                <a:ea typeface="宋体" panose="02010600030101010101" pitchFamily="2" charset="-122"/>
              </a:rPr>
              <a:t>只有在充分理论保证下才能使用零截距模型，比如奥肯定律或其他经济和金融理论。  </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F855153-BE4D-3690-123B-CC68C76E7A54}"/>
              </a:ext>
            </a:extLst>
          </p:cNvPr>
          <p:cNvSpPr>
            <a:spLocks noGrp="1" noChangeArrowheads="1"/>
          </p:cNvSpPr>
          <p:nvPr>
            <p:ph type="title"/>
          </p:nvPr>
        </p:nvSpPr>
        <p:spPr/>
        <p:txBody>
          <a:bodyPr/>
          <a:lstStyle/>
          <a:p>
            <a:r>
              <a:rPr lang="en-US" altLang="zh-CN" b="1">
                <a:ea typeface="宋体" panose="02010600030101010101" pitchFamily="2" charset="-122"/>
              </a:rPr>
              <a:t>5.9 </a:t>
            </a:r>
            <a:r>
              <a:rPr lang="zh-CN" altLang="en-US" b="1">
                <a:ea typeface="宋体" panose="02010600030101010101" pitchFamily="2" charset="-122"/>
              </a:rPr>
              <a:t>关于度量比例和单位的说明</a:t>
            </a:r>
            <a:endParaRPr lang="en-US" altLang="zh-CN" b="1">
              <a:ea typeface="宋体" panose="02010600030101010101" pitchFamily="2" charset="-122"/>
            </a:endParaRPr>
          </a:p>
        </p:txBody>
      </p:sp>
      <p:pic>
        <p:nvPicPr>
          <p:cNvPr id="47110" name="Picture 1030">
            <a:extLst>
              <a:ext uri="{FF2B5EF4-FFF2-40B4-BE49-F238E27FC236}">
                <a16:creationId xmlns:a16="http://schemas.microsoft.com/office/drawing/2014/main" id="{0DE35D39-35EF-0BE7-BB38-18032DCB5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63" y="1066800"/>
            <a:ext cx="8783637" cy="5229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5F17A34-DD3A-C910-0AC0-9FDF0EA78284}"/>
              </a:ext>
            </a:extLst>
          </p:cNvPr>
          <p:cNvSpPr>
            <a:spLocks noGrp="1" noChangeArrowheads="1"/>
          </p:cNvSpPr>
          <p:nvPr>
            <p:ph type="title"/>
          </p:nvPr>
        </p:nvSpPr>
        <p:spPr/>
        <p:txBody>
          <a:bodyPr/>
          <a:lstStyle/>
          <a:p>
            <a:r>
              <a:rPr lang="en-US" altLang="zh-CN" b="1">
                <a:ea typeface="宋体" panose="02010600030101010101" pitchFamily="2" charset="-122"/>
              </a:rPr>
              <a:t>5.9 </a:t>
            </a:r>
            <a:r>
              <a:rPr lang="zh-CN" altLang="en-US" b="1">
                <a:ea typeface="宋体" panose="02010600030101010101" pitchFamily="2" charset="-122"/>
              </a:rPr>
              <a:t>关于度量比例和单位的说明</a:t>
            </a:r>
            <a:endParaRPr lang="en-US" altLang="zh-CN" b="1">
              <a:ea typeface="宋体" panose="02010600030101010101" pitchFamily="2" charset="-122"/>
            </a:endParaRPr>
          </a:p>
        </p:txBody>
      </p:sp>
      <p:pic>
        <p:nvPicPr>
          <p:cNvPr id="48134" name="Picture 6">
            <a:extLst>
              <a:ext uri="{FF2B5EF4-FFF2-40B4-BE49-F238E27FC236}">
                <a16:creationId xmlns:a16="http://schemas.microsoft.com/office/drawing/2014/main" id="{5FCEA81D-3AB6-6130-AA0B-C53A27207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238" y="1266825"/>
            <a:ext cx="6361112" cy="432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B08B71A-7BFF-FE5F-4EDB-A1FA8DB8DAC1}"/>
              </a:ext>
            </a:extLst>
          </p:cNvPr>
          <p:cNvSpPr>
            <a:spLocks noGrp="1" noChangeArrowheads="1"/>
          </p:cNvSpPr>
          <p:nvPr>
            <p:ph type="title"/>
          </p:nvPr>
        </p:nvSpPr>
        <p:spPr/>
        <p:txBody>
          <a:bodyPr/>
          <a:lstStyle/>
          <a:p>
            <a:r>
              <a:rPr lang="en-US" altLang="zh-CN" b="1">
                <a:ea typeface="宋体" panose="02010600030101010101" pitchFamily="2" charset="-122"/>
              </a:rPr>
              <a:t>5.10 </a:t>
            </a:r>
            <a:r>
              <a:rPr lang="zh-CN" altLang="en-US" b="1">
                <a:ea typeface="宋体" panose="02010600030101010101" pitchFamily="2" charset="-122"/>
              </a:rPr>
              <a:t>标准化变量的回归</a:t>
            </a:r>
            <a:endParaRPr lang="en-US" altLang="zh-CN" b="1">
              <a:ea typeface="宋体" panose="02010600030101010101" pitchFamily="2" charset="-122"/>
            </a:endParaRPr>
          </a:p>
        </p:txBody>
      </p:sp>
      <p:pic>
        <p:nvPicPr>
          <p:cNvPr id="49158" name="Picture 6">
            <a:extLst>
              <a:ext uri="{FF2B5EF4-FFF2-40B4-BE49-F238E27FC236}">
                <a16:creationId xmlns:a16="http://schemas.microsoft.com/office/drawing/2014/main" id="{A8EBAC0C-C4C6-0EF1-CB6B-16F86A51B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88" y="1600200"/>
            <a:ext cx="8685212" cy="3810000"/>
          </a:xfrm>
          <a:prstGeom prst="rect">
            <a:avLst/>
          </a:prstGeom>
          <a:noFill/>
          <a:extLst>
            <a:ext uri="{909E8E84-426E-40DD-AFC4-6F175D3DCCD1}">
              <a14:hiddenFill xmlns:a14="http://schemas.microsoft.com/office/drawing/2010/main">
                <a:solidFill>
                  <a:srgbClr val="FFFFFF"/>
                </a:solidFill>
              </a14:hiddenFill>
            </a:ext>
          </a:extLst>
        </p:spPr>
      </p:pic>
      <p:sp>
        <p:nvSpPr>
          <p:cNvPr id="49159" name="Rectangle 7">
            <a:extLst>
              <a:ext uri="{FF2B5EF4-FFF2-40B4-BE49-F238E27FC236}">
                <a16:creationId xmlns:a16="http://schemas.microsoft.com/office/drawing/2014/main" id="{B363C7D8-7033-360A-5DC2-A09D4BC8347D}"/>
              </a:ext>
            </a:extLst>
          </p:cNvPr>
          <p:cNvSpPr>
            <a:spLocks noChangeArrowheads="1"/>
          </p:cNvSpPr>
          <p:nvPr/>
        </p:nvSpPr>
        <p:spPr bwMode="auto">
          <a:xfrm>
            <a:off x="381000" y="1066800"/>
            <a:ext cx="6111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ea typeface="宋体" panose="02010600030101010101" pitchFamily="2" charset="-122"/>
              </a:rPr>
              <a:t>利用</a:t>
            </a:r>
            <a:r>
              <a:rPr lang="en-US" altLang="zh-CN">
                <a:ea typeface="宋体" panose="02010600030101010101" pitchFamily="2" charset="-122"/>
              </a:rPr>
              <a:t>Eviews</a:t>
            </a:r>
            <a:r>
              <a:rPr lang="zh-CN" altLang="en-US">
                <a:ea typeface="宋体" panose="02010600030101010101" pitchFamily="2" charset="-122"/>
              </a:rPr>
              <a:t>估计的变量标准化后的回归结果 </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6534190-6F0D-BE71-C3FC-8CAFBDA95AAB}"/>
              </a:ext>
            </a:extLst>
          </p:cNvPr>
          <p:cNvSpPr>
            <a:spLocks noGrp="1" noChangeArrowheads="1"/>
          </p:cNvSpPr>
          <p:nvPr>
            <p:ph type="title"/>
          </p:nvPr>
        </p:nvSpPr>
        <p:spPr/>
        <p:txBody>
          <a:bodyPr/>
          <a:lstStyle/>
          <a:p>
            <a:r>
              <a:rPr lang="en-US" altLang="zh-CN" b="1">
                <a:ea typeface="宋体" panose="02010600030101010101" pitchFamily="2" charset="-122"/>
              </a:rPr>
              <a:t>5.11  </a:t>
            </a:r>
            <a:r>
              <a:rPr lang="zh-CN" altLang="en-US" b="1">
                <a:ea typeface="宋体" panose="02010600030101010101" pitchFamily="2" charset="-122"/>
              </a:rPr>
              <a:t>函数形式小结</a:t>
            </a:r>
            <a:endParaRPr lang="en-US" altLang="zh-CN" b="1">
              <a:ea typeface="宋体" panose="02010600030101010101" pitchFamily="2" charset="-122"/>
            </a:endParaRPr>
          </a:p>
        </p:txBody>
      </p:sp>
      <p:pic>
        <p:nvPicPr>
          <p:cNvPr id="51205" name="Picture 5">
            <a:extLst>
              <a:ext uri="{FF2B5EF4-FFF2-40B4-BE49-F238E27FC236}">
                <a16:creationId xmlns:a16="http://schemas.microsoft.com/office/drawing/2014/main" id="{C5CBD558-095E-751E-C694-C7A60AE56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33500"/>
            <a:ext cx="8764588" cy="4686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B4B49FE-1848-68C4-578F-C16AE082CB02}"/>
              </a:ext>
            </a:extLst>
          </p:cNvPr>
          <p:cNvSpPr>
            <a:spLocks noGrp="1" noChangeArrowheads="1"/>
          </p:cNvSpPr>
          <p:nvPr>
            <p:ph type="title"/>
          </p:nvPr>
        </p:nvSpPr>
        <p:spPr/>
        <p:txBody>
          <a:bodyPr/>
          <a:lstStyle/>
          <a:p>
            <a:r>
              <a:rPr lang="en-US" altLang="zh-CN">
                <a:ea typeface="宋体" panose="02010600030101010101" pitchFamily="2" charset="-122"/>
              </a:rPr>
              <a:t>Table 1-3</a:t>
            </a:r>
          </a:p>
        </p:txBody>
      </p:sp>
      <p:pic>
        <p:nvPicPr>
          <p:cNvPr id="31751" name="Picture 7">
            <a:extLst>
              <a:ext uri="{FF2B5EF4-FFF2-40B4-BE49-F238E27FC236}">
                <a16:creationId xmlns:a16="http://schemas.microsoft.com/office/drawing/2014/main" id="{FD266A25-EED2-A2EC-26AF-FE758429C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2914650"/>
            <a:ext cx="6627813" cy="3486150"/>
          </a:xfrm>
          <a:prstGeom prst="rect">
            <a:avLst/>
          </a:prstGeom>
          <a:noFill/>
          <a:extLst>
            <a:ext uri="{909E8E84-426E-40DD-AFC4-6F175D3DCCD1}">
              <a14:hiddenFill xmlns:a14="http://schemas.microsoft.com/office/drawing/2010/main">
                <a:solidFill>
                  <a:srgbClr val="FFFFFF"/>
                </a:solidFill>
              </a14:hiddenFill>
            </a:ext>
          </a:extLst>
        </p:spPr>
      </p:pic>
      <p:pic>
        <p:nvPicPr>
          <p:cNvPr id="31752" name="Picture 8">
            <a:extLst>
              <a:ext uri="{FF2B5EF4-FFF2-40B4-BE49-F238E27FC236}">
                <a16:creationId xmlns:a16="http://schemas.microsoft.com/office/drawing/2014/main" id="{2232AD0D-0465-94D7-B380-4B9013108F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188" y="990600"/>
            <a:ext cx="6373812" cy="182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0A23C90-DAC3-C4FF-2FA6-DC43353A2ECB}"/>
              </a:ext>
            </a:extLst>
          </p:cNvPr>
          <p:cNvSpPr>
            <a:spLocks noGrp="1" noChangeArrowheads="1"/>
          </p:cNvSpPr>
          <p:nvPr>
            <p:ph type="title"/>
          </p:nvPr>
        </p:nvSpPr>
        <p:spPr/>
        <p:txBody>
          <a:bodyPr/>
          <a:lstStyle/>
          <a:p>
            <a:r>
              <a:rPr lang="en-US" altLang="zh-CN">
                <a:ea typeface="宋体" panose="02010600030101010101" pitchFamily="2" charset="-122"/>
              </a:rPr>
              <a:t>Table 8-4</a:t>
            </a:r>
          </a:p>
        </p:txBody>
      </p:sp>
      <p:pic>
        <p:nvPicPr>
          <p:cNvPr id="30727" name="Picture 7">
            <a:extLst>
              <a:ext uri="{FF2B5EF4-FFF2-40B4-BE49-F238E27FC236}">
                <a16:creationId xmlns:a16="http://schemas.microsoft.com/office/drawing/2014/main" id="{5FE02A4C-4027-8B80-0191-A924D99480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8818563" cy="3733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6A11893-A8ED-551B-A133-5EB1915EB4FB}"/>
              </a:ext>
            </a:extLst>
          </p:cNvPr>
          <p:cNvSpPr>
            <a:spLocks noGrp="1" noChangeArrowheads="1"/>
          </p:cNvSpPr>
          <p:nvPr>
            <p:ph type="title"/>
          </p:nvPr>
        </p:nvSpPr>
        <p:spPr/>
        <p:txBody>
          <a:bodyPr/>
          <a:lstStyle/>
          <a:p>
            <a:r>
              <a:rPr lang="en-US" altLang="zh-CN" b="1">
                <a:ea typeface="宋体" panose="02010600030101010101" pitchFamily="2" charset="-122"/>
              </a:rPr>
              <a:t>4.8 </a:t>
            </a:r>
            <a:r>
              <a:rPr lang="zh-CN" altLang="en-US" b="1">
                <a:ea typeface="宋体" panose="02010600030101010101" pitchFamily="2" charset="-122"/>
              </a:rPr>
              <a:t>检验联合假设：              或</a:t>
            </a:r>
            <a:endParaRPr lang="en-US" altLang="zh-CN" b="1">
              <a:ea typeface="宋体" panose="02010600030101010101" pitchFamily="2" charset="-122"/>
            </a:endParaRPr>
          </a:p>
        </p:txBody>
      </p:sp>
      <p:graphicFrame>
        <p:nvGraphicFramePr>
          <p:cNvPr id="29702" name="Object 6">
            <a:extLst>
              <a:ext uri="{FF2B5EF4-FFF2-40B4-BE49-F238E27FC236}">
                <a16:creationId xmlns:a16="http://schemas.microsoft.com/office/drawing/2014/main" id="{18C609AE-E54A-E50E-F536-F8D761DC3FE7}"/>
              </a:ext>
            </a:extLst>
          </p:cNvPr>
          <p:cNvGraphicFramePr>
            <a:graphicFrameLocks noGrp="1" noChangeAspect="1"/>
          </p:cNvGraphicFramePr>
          <p:nvPr>
            <p:ph idx="1"/>
          </p:nvPr>
        </p:nvGraphicFramePr>
        <p:xfrm>
          <a:off x="3962400" y="152400"/>
          <a:ext cx="1828800" cy="539750"/>
        </p:xfrm>
        <a:graphic>
          <a:graphicData uri="http://schemas.openxmlformats.org/presentationml/2006/ole">
            <mc:AlternateContent xmlns:mc="http://schemas.openxmlformats.org/markup-compatibility/2006">
              <mc:Choice xmlns:v="urn:schemas-microsoft-com:vml" Requires="v">
                <p:oleObj name="公式" r:id="rId2" imgW="17843500" imgH="5270500" progId="Equation.3">
                  <p:embed/>
                </p:oleObj>
              </mc:Choice>
              <mc:Fallback>
                <p:oleObj name="公式" r:id="rId2" imgW="17843500" imgH="5270500" progId="Equation.3">
                  <p:embed/>
                  <p:pic>
                    <p:nvPicPr>
                      <p:cNvPr id="29702" name="Object 6">
                        <a:extLst>
                          <a:ext uri="{FF2B5EF4-FFF2-40B4-BE49-F238E27FC236}">
                            <a16:creationId xmlns:a16="http://schemas.microsoft.com/office/drawing/2014/main" id="{18C609AE-E54A-E50E-F536-F8D761DC3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52400"/>
                        <a:ext cx="18288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5" name="Rectangle 9">
            <a:extLst>
              <a:ext uri="{FF2B5EF4-FFF2-40B4-BE49-F238E27FC236}">
                <a16:creationId xmlns:a16="http://schemas.microsoft.com/office/drawing/2014/main" id="{71DA0483-F564-7FE1-7486-B4CC659BECC4}"/>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9704" name="Object 8">
            <a:extLst>
              <a:ext uri="{FF2B5EF4-FFF2-40B4-BE49-F238E27FC236}">
                <a16:creationId xmlns:a16="http://schemas.microsoft.com/office/drawing/2014/main" id="{35A83841-385E-D70D-C35A-1270BE015497}"/>
              </a:ext>
            </a:extLst>
          </p:cNvPr>
          <p:cNvGraphicFramePr>
            <a:graphicFrameLocks noChangeAspect="1"/>
          </p:cNvGraphicFramePr>
          <p:nvPr/>
        </p:nvGraphicFramePr>
        <p:xfrm>
          <a:off x="6324600" y="152400"/>
          <a:ext cx="1066800" cy="457200"/>
        </p:xfrm>
        <a:graphic>
          <a:graphicData uri="http://schemas.openxmlformats.org/presentationml/2006/ole">
            <mc:AlternateContent xmlns:mc="http://schemas.openxmlformats.org/markup-compatibility/2006">
              <mc:Choice xmlns:v="urn:schemas-microsoft-com:vml" Requires="v">
                <p:oleObj name="公式" r:id="rId4" imgW="10820400" imgH="4686300" progId="Equation.3">
                  <p:embed/>
                </p:oleObj>
              </mc:Choice>
              <mc:Fallback>
                <p:oleObj name="公式" r:id="rId4" imgW="10820400" imgH="4686300" progId="Equation.3">
                  <p:embed/>
                  <p:pic>
                    <p:nvPicPr>
                      <p:cNvPr id="29704" name="Object 8">
                        <a:extLst>
                          <a:ext uri="{FF2B5EF4-FFF2-40B4-BE49-F238E27FC236}">
                            <a16:creationId xmlns:a16="http://schemas.microsoft.com/office/drawing/2014/main" id="{35A83841-385E-D70D-C35A-1270BE0154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152400"/>
                        <a:ext cx="1066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8" name="Object 12">
            <a:extLst>
              <a:ext uri="{FF2B5EF4-FFF2-40B4-BE49-F238E27FC236}">
                <a16:creationId xmlns:a16="http://schemas.microsoft.com/office/drawing/2014/main" id="{5FE03D54-B798-7380-041D-1E56520854FF}"/>
              </a:ext>
            </a:extLst>
          </p:cNvPr>
          <p:cNvGraphicFramePr>
            <a:graphicFrameLocks noChangeAspect="1"/>
          </p:cNvGraphicFramePr>
          <p:nvPr/>
        </p:nvGraphicFramePr>
        <p:xfrm>
          <a:off x="381000" y="1152525"/>
          <a:ext cx="457200" cy="457200"/>
        </p:xfrm>
        <a:graphic>
          <a:graphicData uri="http://schemas.openxmlformats.org/presentationml/2006/ole">
            <mc:AlternateContent xmlns:mc="http://schemas.openxmlformats.org/markup-compatibility/2006">
              <mc:Choice xmlns:v="urn:schemas-microsoft-com:vml" Requires="v">
                <p:oleObj name="公式" r:id="rId6" imgW="3797300" imgH="3797300" progId="Equation.3">
                  <p:embed/>
                </p:oleObj>
              </mc:Choice>
              <mc:Fallback>
                <p:oleObj name="公式" r:id="rId6" imgW="3797300" imgH="3797300" progId="Equation.3">
                  <p:embed/>
                  <p:pic>
                    <p:nvPicPr>
                      <p:cNvPr id="29708" name="Object 12">
                        <a:extLst>
                          <a:ext uri="{FF2B5EF4-FFF2-40B4-BE49-F238E27FC236}">
                            <a16:creationId xmlns:a16="http://schemas.microsoft.com/office/drawing/2014/main" id="{5FE03D54-B798-7380-041D-1E56520854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1152525"/>
                        <a:ext cx="457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707" name="Picture 11">
            <a:extLst>
              <a:ext uri="{FF2B5EF4-FFF2-40B4-BE49-F238E27FC236}">
                <a16:creationId xmlns:a16="http://schemas.microsoft.com/office/drawing/2014/main" id="{383467D4-BCF2-4F21-5579-0AE0F8A3EF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1123950"/>
            <a:ext cx="533400" cy="506413"/>
          </a:xfrm>
          <a:prstGeom prst="rect">
            <a:avLst/>
          </a:prstGeom>
          <a:noFill/>
          <a:extLst>
            <a:ext uri="{909E8E84-426E-40DD-AFC4-6F175D3DCCD1}">
              <a14:hiddenFill xmlns:a14="http://schemas.microsoft.com/office/drawing/2010/main">
                <a:solidFill>
                  <a:srgbClr val="FFFFFF"/>
                </a:solidFill>
              </a14:hiddenFill>
            </a:ext>
          </a:extLst>
        </p:spPr>
      </p:pic>
      <p:sp>
        <p:nvSpPr>
          <p:cNvPr id="29709" name="Rectangle 13">
            <a:extLst>
              <a:ext uri="{FF2B5EF4-FFF2-40B4-BE49-F238E27FC236}">
                <a16:creationId xmlns:a16="http://schemas.microsoft.com/office/drawing/2014/main" id="{93698902-87B3-9AED-0D1F-5667FF71A45B}"/>
              </a:ext>
            </a:extLst>
          </p:cNvPr>
          <p:cNvSpPr>
            <a:spLocks noChangeArrowheads="1"/>
          </p:cNvSpPr>
          <p:nvPr/>
        </p:nvSpPr>
        <p:spPr bwMode="auto">
          <a:xfrm>
            <a:off x="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65048" bIns="165048" anchor="ctr">
            <a:spAutoFit/>
          </a:bodyPr>
          <a:lstStyle/>
          <a:p>
            <a:endParaRPr lang="zh-CN" altLang="en-US"/>
          </a:p>
        </p:txBody>
      </p:sp>
      <p:sp>
        <p:nvSpPr>
          <p:cNvPr id="29710" name="Rectangle 14">
            <a:extLst>
              <a:ext uri="{FF2B5EF4-FFF2-40B4-BE49-F238E27FC236}">
                <a16:creationId xmlns:a16="http://schemas.microsoft.com/office/drawing/2014/main" id="{BF153298-F67D-CC88-CA56-2CC76A2D5A06}"/>
              </a:ext>
            </a:extLst>
          </p:cNvPr>
          <p:cNvSpPr>
            <a:spLocks noChangeArrowheads="1"/>
          </p:cNvSpPr>
          <p:nvPr/>
        </p:nvSpPr>
        <p:spPr bwMode="auto">
          <a:xfrm>
            <a:off x="838200" y="1044575"/>
            <a:ext cx="838200"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65048" bIns="165048" anchor="ctr">
            <a:spAutoFit/>
          </a:bodyPr>
          <a:lstStyle/>
          <a:p>
            <a:r>
              <a:rPr lang="zh-CN" altLang="en-US" sz="2800" b="1">
                <a:latin typeface="宋体" panose="02010600030101010101" pitchFamily="2" charset="-122"/>
                <a:ea typeface="宋体" panose="02010600030101010101" pitchFamily="2" charset="-122"/>
                <a:cs typeface="Times New Roman" panose="02020603050405020304" pitchFamily="18" charset="0"/>
              </a:rPr>
              <a:t>与</a:t>
            </a:r>
            <a:endParaRPr lang="zh-CN" altLang="en-US" sz="2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711" name="Rectangle 15">
            <a:extLst>
              <a:ext uri="{FF2B5EF4-FFF2-40B4-BE49-F238E27FC236}">
                <a16:creationId xmlns:a16="http://schemas.microsoft.com/office/drawing/2014/main" id="{3D57E3A2-1B77-98BA-ECF6-511B890BFEC1}"/>
              </a:ext>
            </a:extLst>
          </p:cNvPr>
          <p:cNvSpPr>
            <a:spLocks noChangeArrowheads="1"/>
          </p:cNvSpPr>
          <p:nvPr/>
        </p:nvSpPr>
        <p:spPr bwMode="auto">
          <a:xfrm>
            <a:off x="1981200" y="1143000"/>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a:latin typeface="宋体" panose="02010600030101010101" pitchFamily="2" charset="-122"/>
                <a:ea typeface="宋体" panose="02010600030101010101" pitchFamily="2" charset="-122"/>
                <a:cs typeface="Times New Roman" panose="02020603050405020304" pitchFamily="18" charset="0"/>
              </a:rPr>
              <a:t>之间的重要关系</a:t>
            </a:r>
            <a:endParaRPr lang="zh-CN" altLang="en-US" sz="280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9712" name="Picture 16">
            <a:extLst>
              <a:ext uri="{FF2B5EF4-FFF2-40B4-BE49-F238E27FC236}">
                <a16:creationId xmlns:a16="http://schemas.microsoft.com/office/drawing/2014/main" id="{9FE48B92-5E0C-F769-ADD0-501B12992AA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888" y="1981200"/>
            <a:ext cx="8875712" cy="403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8586CA5-5981-23D3-416A-313C8427500F}"/>
              </a:ext>
            </a:extLst>
          </p:cNvPr>
          <p:cNvSpPr>
            <a:spLocks noGrp="1" noChangeArrowheads="1"/>
          </p:cNvSpPr>
          <p:nvPr>
            <p:ph type="title"/>
          </p:nvPr>
        </p:nvSpPr>
        <p:spPr/>
        <p:txBody>
          <a:bodyPr/>
          <a:lstStyle/>
          <a:p>
            <a:r>
              <a:rPr lang="en-US" altLang="zh-CN" sz="3200" b="1">
                <a:ea typeface="宋体" panose="02010600030101010101" pitchFamily="2" charset="-122"/>
              </a:rPr>
              <a:t>4.9 </a:t>
            </a:r>
            <a:r>
              <a:rPr lang="zh-CN" altLang="en-US" sz="3200" b="1">
                <a:ea typeface="宋体" panose="02010600030101010101" pitchFamily="2" charset="-122"/>
              </a:rPr>
              <a:t>从多元回归模型到双变量模型：设定误差</a:t>
            </a:r>
            <a:endParaRPr lang="en-US" altLang="zh-CN" sz="3200" b="1">
              <a:ea typeface="宋体" panose="02010600030101010101" pitchFamily="2" charset="-122"/>
            </a:endParaRPr>
          </a:p>
        </p:txBody>
      </p:sp>
      <p:sp>
        <p:nvSpPr>
          <p:cNvPr id="31751" name="Rectangle 7">
            <a:extLst>
              <a:ext uri="{FF2B5EF4-FFF2-40B4-BE49-F238E27FC236}">
                <a16:creationId xmlns:a16="http://schemas.microsoft.com/office/drawing/2014/main" id="{649EE6A3-AFDE-BD02-E5C7-919C69025DE2}"/>
              </a:ext>
            </a:extLst>
          </p:cNvPr>
          <p:cNvSpPr>
            <a:spLocks noGrp="1" noChangeArrowheads="1"/>
          </p:cNvSpPr>
          <p:nvPr>
            <p:ph type="body" idx="1"/>
          </p:nvPr>
        </p:nvSpPr>
        <p:spPr/>
        <p:txBody>
          <a:bodyPr/>
          <a:lstStyle/>
          <a:p>
            <a:r>
              <a:rPr lang="zh-CN" altLang="en-US" b="1">
                <a:ea typeface="宋体" panose="02010600030101010101" pitchFamily="2" charset="-122"/>
              </a:rPr>
              <a:t>设定偏差</a:t>
            </a:r>
            <a:r>
              <a:rPr lang="zh-CN" altLang="en-US">
                <a:ea typeface="宋体" panose="02010600030101010101" pitchFamily="2" charset="-122"/>
              </a:rPr>
              <a:t>（</a:t>
            </a:r>
            <a:r>
              <a:rPr lang="en-US" altLang="zh-CN">
                <a:ea typeface="宋体" panose="02010600030101010101" pitchFamily="2" charset="-122"/>
              </a:rPr>
              <a:t>model specification bias)</a:t>
            </a:r>
            <a:r>
              <a:rPr lang="zh-CN" altLang="en-US">
                <a:ea typeface="宋体" panose="02010600030101010101" pitchFamily="2" charset="-122"/>
              </a:rPr>
              <a:t>或</a:t>
            </a:r>
            <a:r>
              <a:rPr lang="zh-CN" altLang="en-US" b="1">
                <a:ea typeface="宋体" panose="02010600030101010101" pitchFamily="2" charset="-122"/>
              </a:rPr>
              <a:t>设定误差</a:t>
            </a:r>
            <a:r>
              <a:rPr lang="zh-CN" altLang="en-US">
                <a:ea typeface="宋体" panose="02010600030101010101" pitchFamily="2" charset="-122"/>
              </a:rPr>
              <a:t>（</a:t>
            </a:r>
            <a:r>
              <a:rPr lang="en-US" altLang="zh-CN">
                <a:ea typeface="宋体" panose="02010600030101010101" pitchFamily="2" charset="-122"/>
              </a:rPr>
              <a:t>specification error</a:t>
            </a:r>
            <a:r>
              <a:rPr lang="zh-CN" altLang="en-US">
                <a:ea typeface="宋体" panose="02010600030101010101" pitchFamily="2" charset="-122"/>
              </a:rPr>
              <a:t>） </a:t>
            </a:r>
          </a:p>
          <a:p>
            <a:endParaRPr lang="zh-CN" altLang="en-US">
              <a:ea typeface="宋体" panose="02010600030101010101" pitchFamily="2" charset="-122"/>
            </a:endParaRPr>
          </a:p>
        </p:txBody>
      </p:sp>
      <p:pic>
        <p:nvPicPr>
          <p:cNvPr id="31752" name="Picture 8">
            <a:extLst>
              <a:ext uri="{FF2B5EF4-FFF2-40B4-BE49-F238E27FC236}">
                <a16:creationId xmlns:a16="http://schemas.microsoft.com/office/drawing/2014/main" id="{6C996506-A104-A6E4-DC09-F1302BB8E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46350"/>
            <a:ext cx="7772400" cy="2681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CBE03BB-7EDA-11A5-2E14-A917144D0D52}"/>
              </a:ext>
            </a:extLst>
          </p:cNvPr>
          <p:cNvSpPr>
            <a:spLocks noGrp="1" noChangeArrowheads="1"/>
          </p:cNvSpPr>
          <p:nvPr>
            <p:ph type="title"/>
          </p:nvPr>
        </p:nvSpPr>
        <p:spPr/>
        <p:txBody>
          <a:bodyPr/>
          <a:lstStyle/>
          <a:p>
            <a:r>
              <a:rPr lang="en-US" altLang="zh-CN" b="1">
                <a:ea typeface="宋体" panose="02010600030101010101" pitchFamily="2" charset="-122"/>
              </a:rPr>
              <a:t>4.10 </a:t>
            </a:r>
            <a:r>
              <a:rPr lang="zh-CN" altLang="en-US" b="1">
                <a:ea typeface="宋体" panose="02010600030101010101" pitchFamily="2" charset="-122"/>
              </a:rPr>
              <a:t>比较两个  值：校正的判定系数</a:t>
            </a:r>
          </a:p>
        </p:txBody>
      </p:sp>
      <p:sp>
        <p:nvSpPr>
          <p:cNvPr id="52227" name="Rectangle 3">
            <a:extLst>
              <a:ext uri="{FF2B5EF4-FFF2-40B4-BE49-F238E27FC236}">
                <a16:creationId xmlns:a16="http://schemas.microsoft.com/office/drawing/2014/main" id="{ED68474B-7850-5824-255E-C4F60A6F86B0}"/>
              </a:ext>
            </a:extLst>
          </p:cNvPr>
          <p:cNvSpPr>
            <a:spLocks noGrp="1" noChangeArrowheads="1"/>
          </p:cNvSpPr>
          <p:nvPr>
            <p:ph type="body" idx="1"/>
          </p:nvPr>
        </p:nvSpPr>
        <p:spPr/>
        <p:txBody>
          <a:bodyPr/>
          <a:lstStyle/>
          <a:p>
            <a:endParaRPr lang="zh-CN" altLang="en-US">
              <a:ea typeface="宋体" panose="02010600030101010101" pitchFamily="2" charset="-122"/>
            </a:endParaRPr>
          </a:p>
          <a:p>
            <a:endParaRPr lang="zh-CN" altLang="en-US">
              <a:ea typeface="宋体" panose="02010600030101010101" pitchFamily="2" charset="-122"/>
            </a:endParaRPr>
          </a:p>
        </p:txBody>
      </p:sp>
      <p:sp>
        <p:nvSpPr>
          <p:cNvPr id="52229" name="Rectangle 5">
            <a:extLst>
              <a:ext uri="{FF2B5EF4-FFF2-40B4-BE49-F238E27FC236}">
                <a16:creationId xmlns:a16="http://schemas.microsoft.com/office/drawing/2014/main" id="{2A393952-9F47-3D79-A83C-1F3440E0C39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2231" name="Rectangle 7">
            <a:extLst>
              <a:ext uri="{FF2B5EF4-FFF2-40B4-BE49-F238E27FC236}">
                <a16:creationId xmlns:a16="http://schemas.microsoft.com/office/drawing/2014/main" id="{C09B23CD-0B60-A09B-5B13-DC057737EF6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2291" name="Rectangle 67">
            <a:extLst>
              <a:ext uri="{FF2B5EF4-FFF2-40B4-BE49-F238E27FC236}">
                <a16:creationId xmlns:a16="http://schemas.microsoft.com/office/drawing/2014/main" id="{E477D3CD-7941-99DF-6BA2-F8FC4C79E91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2290" name="Object 66">
            <a:extLst>
              <a:ext uri="{FF2B5EF4-FFF2-40B4-BE49-F238E27FC236}">
                <a16:creationId xmlns:a16="http://schemas.microsoft.com/office/drawing/2014/main" id="{9FCFBDD6-5904-893A-B91A-3C2350A58ADB}"/>
              </a:ext>
            </a:extLst>
          </p:cNvPr>
          <p:cNvGraphicFramePr>
            <a:graphicFrameLocks noChangeAspect="1"/>
          </p:cNvGraphicFramePr>
          <p:nvPr/>
        </p:nvGraphicFramePr>
        <p:xfrm>
          <a:off x="2819400" y="76200"/>
          <a:ext cx="533400" cy="508000"/>
        </p:xfrm>
        <a:graphic>
          <a:graphicData uri="http://schemas.openxmlformats.org/presentationml/2006/ole">
            <mc:AlternateContent xmlns:mc="http://schemas.openxmlformats.org/markup-compatibility/2006">
              <mc:Choice xmlns:v="urn:schemas-microsoft-com:vml" Requires="v">
                <p:oleObj name="公式" r:id="rId2" imgW="4686300" imgH="4394200" progId="Equation.3">
                  <p:embed/>
                </p:oleObj>
              </mc:Choice>
              <mc:Fallback>
                <p:oleObj name="公式" r:id="rId2" imgW="4686300" imgH="4394200" progId="Equation.3">
                  <p:embed/>
                  <p:pic>
                    <p:nvPicPr>
                      <p:cNvPr id="52290" name="Object 66">
                        <a:extLst>
                          <a:ext uri="{FF2B5EF4-FFF2-40B4-BE49-F238E27FC236}">
                            <a16:creationId xmlns:a16="http://schemas.microsoft.com/office/drawing/2014/main" id="{9FCFBDD6-5904-893A-B91A-3C2350A58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76200"/>
                        <a:ext cx="5334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93" name="Rectangle 69">
            <a:extLst>
              <a:ext uri="{FF2B5EF4-FFF2-40B4-BE49-F238E27FC236}">
                <a16:creationId xmlns:a16="http://schemas.microsoft.com/office/drawing/2014/main" id="{E30C5388-D00E-F303-4CDE-F06148A77F2A}"/>
              </a:ext>
            </a:extLst>
          </p:cNvPr>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2296" name="Rectangle 72">
            <a:extLst>
              <a:ext uri="{FF2B5EF4-FFF2-40B4-BE49-F238E27FC236}">
                <a16:creationId xmlns:a16="http://schemas.microsoft.com/office/drawing/2014/main" id="{4A2BAD60-EFB5-3DF5-07FB-639A4276D5A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2298" name="Rectangle 74">
            <a:extLst>
              <a:ext uri="{FF2B5EF4-FFF2-40B4-BE49-F238E27FC236}">
                <a16:creationId xmlns:a16="http://schemas.microsoft.com/office/drawing/2014/main" id="{C8F64EC5-6526-4904-B18D-6992741ADC3B}"/>
              </a:ext>
            </a:extLst>
          </p:cNvPr>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2297" name="Object 73">
            <a:extLst>
              <a:ext uri="{FF2B5EF4-FFF2-40B4-BE49-F238E27FC236}">
                <a16:creationId xmlns:a16="http://schemas.microsoft.com/office/drawing/2014/main" id="{2D5AFF04-3045-55B6-B9A3-874B4F57282E}"/>
              </a:ext>
            </a:extLst>
          </p:cNvPr>
          <p:cNvGraphicFramePr>
            <a:graphicFrameLocks noChangeAspect="1"/>
          </p:cNvGraphicFramePr>
          <p:nvPr/>
        </p:nvGraphicFramePr>
        <p:xfrm>
          <a:off x="1752600" y="2209800"/>
          <a:ext cx="4495800" cy="1306513"/>
        </p:xfrm>
        <a:graphic>
          <a:graphicData uri="http://schemas.openxmlformats.org/presentationml/2006/ole">
            <mc:AlternateContent xmlns:mc="http://schemas.openxmlformats.org/markup-compatibility/2006">
              <mc:Choice xmlns:v="urn:schemas-microsoft-com:vml" Requires="v">
                <p:oleObj r:id="rId4" imgW="31013400" imgH="9067800" progId="Equation.DSMT4">
                  <p:embed/>
                </p:oleObj>
              </mc:Choice>
              <mc:Fallback>
                <p:oleObj r:id="rId4" imgW="31013400" imgH="9067800" progId="Equation.DSMT4">
                  <p:embed/>
                  <p:pic>
                    <p:nvPicPr>
                      <p:cNvPr id="52297" name="Object 73">
                        <a:extLst>
                          <a:ext uri="{FF2B5EF4-FFF2-40B4-BE49-F238E27FC236}">
                            <a16:creationId xmlns:a16="http://schemas.microsoft.com/office/drawing/2014/main" id="{2D5AFF04-3045-55B6-B9A3-874B4F5728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209800"/>
                        <a:ext cx="4495800" cy="1306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309" name="Rectangle 85">
            <a:extLst>
              <a:ext uri="{FF2B5EF4-FFF2-40B4-BE49-F238E27FC236}">
                <a16:creationId xmlns:a16="http://schemas.microsoft.com/office/drawing/2014/main" id="{3A41058C-06B1-0A9B-C065-925514557B1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2311" name="Rectangle 87">
            <a:extLst>
              <a:ext uri="{FF2B5EF4-FFF2-40B4-BE49-F238E27FC236}">
                <a16:creationId xmlns:a16="http://schemas.microsoft.com/office/drawing/2014/main" id="{4E9E46D3-AB08-E83E-353B-F501C9B7082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AA040C6-260D-FF4E-8E93-29D1DF7F71FF}"/>
              </a:ext>
            </a:extLst>
          </p:cNvPr>
          <p:cNvSpPr>
            <a:spLocks noGrp="1" noChangeArrowheads="1"/>
          </p:cNvSpPr>
          <p:nvPr>
            <p:ph type="title"/>
          </p:nvPr>
        </p:nvSpPr>
        <p:spPr/>
        <p:txBody>
          <a:bodyPr/>
          <a:lstStyle/>
          <a:p>
            <a:r>
              <a:rPr lang="en-US" altLang="zh-CN" b="1">
                <a:ea typeface="宋体" panose="02010600030101010101" pitchFamily="2" charset="-122"/>
              </a:rPr>
              <a:t>4.11 </a:t>
            </a:r>
            <a:r>
              <a:rPr lang="zh-CN" altLang="en-US" b="1">
                <a:ea typeface="宋体" panose="02010600030101010101" pitchFamily="2" charset="-122"/>
              </a:rPr>
              <a:t>什么时候增加新的解释变量</a:t>
            </a:r>
            <a:endParaRPr lang="en-US" altLang="zh-CN" b="1">
              <a:ea typeface="宋体" panose="02010600030101010101" pitchFamily="2" charset="-122"/>
            </a:endParaRPr>
          </a:p>
        </p:txBody>
      </p:sp>
      <p:pic>
        <p:nvPicPr>
          <p:cNvPr id="32774" name="Picture 6">
            <a:extLst>
              <a:ext uri="{FF2B5EF4-FFF2-40B4-BE49-F238E27FC236}">
                <a16:creationId xmlns:a16="http://schemas.microsoft.com/office/drawing/2014/main" id="{608698C2-51DC-7A6F-F862-5FA974D61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143000"/>
            <a:ext cx="8828088" cy="472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7E92A18-7A17-E7E2-002D-25A0992C3C64}"/>
              </a:ext>
            </a:extLst>
          </p:cNvPr>
          <p:cNvSpPr>
            <a:spLocks noGrp="1" noChangeArrowheads="1"/>
          </p:cNvSpPr>
          <p:nvPr>
            <p:ph type="title"/>
          </p:nvPr>
        </p:nvSpPr>
        <p:spPr/>
        <p:txBody>
          <a:bodyPr/>
          <a:lstStyle/>
          <a:p>
            <a:r>
              <a:rPr lang="en-US" altLang="zh-CN" b="1">
                <a:ea typeface="宋体" panose="02010600030101010101" pitchFamily="2" charset="-122"/>
              </a:rPr>
              <a:t>4.12 </a:t>
            </a:r>
            <a:r>
              <a:rPr lang="zh-CN" altLang="en-US" b="1">
                <a:ea typeface="宋体" panose="02010600030101010101" pitchFamily="2" charset="-122"/>
              </a:rPr>
              <a:t>受限最小二乘</a:t>
            </a:r>
            <a:endParaRPr lang="en-US" altLang="zh-CN" b="1">
              <a:ea typeface="宋体" panose="02010600030101010101" pitchFamily="2" charset="-122"/>
            </a:endParaRPr>
          </a:p>
        </p:txBody>
      </p:sp>
      <p:sp>
        <p:nvSpPr>
          <p:cNvPr id="33799" name="Rectangle 7">
            <a:extLst>
              <a:ext uri="{FF2B5EF4-FFF2-40B4-BE49-F238E27FC236}">
                <a16:creationId xmlns:a16="http://schemas.microsoft.com/office/drawing/2014/main" id="{80CB297E-1B0D-D3F5-3C5F-5E76F07D34F8}"/>
              </a:ext>
            </a:extLst>
          </p:cNvPr>
          <p:cNvSpPr>
            <a:spLocks noGrp="1" noChangeArrowheads="1"/>
          </p:cNvSpPr>
          <p:nvPr>
            <p:ph type="body" idx="1"/>
          </p:nvPr>
        </p:nvSpPr>
        <p:spPr/>
        <p:txBody>
          <a:bodyPr/>
          <a:lstStyle/>
          <a:p>
            <a:pPr>
              <a:spcBef>
                <a:spcPct val="0"/>
              </a:spcBef>
              <a:buClrTx/>
              <a:buFontTx/>
              <a:buNone/>
            </a:pPr>
            <a:r>
              <a:rPr lang="zh-CN" altLang="en-US" b="1">
                <a:solidFill>
                  <a:schemeClr val="tx1"/>
                </a:solidFill>
                <a:ea typeface="宋体" panose="02010600030101010101" pitchFamily="2" charset="-122"/>
              </a:rPr>
              <a:t> </a:t>
            </a:r>
            <a:endParaRPr lang="zh-CN" altLang="en-US">
              <a:ea typeface="宋体" panose="02010600030101010101" pitchFamily="2" charset="-122"/>
            </a:endParaRPr>
          </a:p>
        </p:txBody>
      </p:sp>
      <p:sp>
        <p:nvSpPr>
          <p:cNvPr id="33801" name="Rectangle 9">
            <a:extLst>
              <a:ext uri="{FF2B5EF4-FFF2-40B4-BE49-F238E27FC236}">
                <a16:creationId xmlns:a16="http://schemas.microsoft.com/office/drawing/2014/main" id="{9E2FBED5-F0B0-BD35-6A06-E0EAE0F40F8C}"/>
              </a:ext>
            </a:extLst>
          </p:cNvPr>
          <p:cNvSpPr>
            <a:spLocks noChangeArrowheads="1"/>
          </p:cNvSpPr>
          <p:nvPr/>
        </p:nvSpPr>
        <p:spPr bwMode="auto">
          <a:xfrm>
            <a:off x="762000" y="1447800"/>
            <a:ext cx="7848600"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800">
              <a:ea typeface="宋体" panose="02010600030101010101" pitchFamily="2" charset="-122"/>
            </a:endParaRPr>
          </a:p>
          <a:p>
            <a:pPr>
              <a:spcBef>
                <a:spcPct val="50000"/>
              </a:spcBef>
              <a:buClr>
                <a:schemeClr val="accent1"/>
              </a:buClr>
              <a:buFont typeface="Wingdings" pitchFamily="2" charset="2"/>
              <a:buChar char="n"/>
            </a:pPr>
            <a:r>
              <a:rPr lang="zh-CN" altLang="en-US" sz="3200" b="1">
                <a:solidFill>
                  <a:srgbClr val="002E5C"/>
                </a:solidFill>
                <a:latin typeface="Times New Roman" panose="02020603050405020304" pitchFamily="18" charset="0"/>
                <a:ea typeface="宋体" panose="02010600030101010101" pitchFamily="2" charset="-122"/>
              </a:rPr>
              <a:t>受限模型</a:t>
            </a:r>
            <a:r>
              <a:rPr lang="zh-CN" altLang="en-US" sz="3200" b="1">
                <a:ea typeface="宋体" panose="02010600030101010101" pitchFamily="2" charset="-122"/>
              </a:rPr>
              <a:t>（</a:t>
            </a:r>
            <a:r>
              <a:rPr lang="en-US" altLang="zh-CN" sz="3200" b="1">
                <a:ea typeface="宋体" panose="02010600030101010101" pitchFamily="2" charset="-122"/>
              </a:rPr>
              <a:t>restricted model</a:t>
            </a:r>
            <a:r>
              <a:rPr lang="zh-CN" altLang="en-US" sz="3200" b="1">
                <a:ea typeface="宋体" panose="02010600030101010101" pitchFamily="2" charset="-122"/>
              </a:rPr>
              <a:t>） 与受限最小二乘法（</a:t>
            </a:r>
            <a:r>
              <a:rPr lang="en-US" altLang="zh-CN" sz="3200" b="1">
                <a:ea typeface="宋体" panose="02010600030101010101" pitchFamily="2" charset="-122"/>
              </a:rPr>
              <a:t>restricted least squares, RLS</a:t>
            </a:r>
            <a:r>
              <a:rPr lang="zh-CN" altLang="en-US" sz="3200" b="1">
                <a:ea typeface="宋体" panose="02010600030101010101" pitchFamily="2" charset="-122"/>
              </a:rPr>
              <a:t>）</a:t>
            </a:r>
          </a:p>
          <a:p>
            <a:pPr>
              <a:spcBef>
                <a:spcPct val="50000"/>
              </a:spcBef>
              <a:buClr>
                <a:schemeClr val="accent1"/>
              </a:buClr>
              <a:buFont typeface="Wingdings" pitchFamily="2" charset="2"/>
              <a:buChar char="n"/>
            </a:pPr>
            <a:r>
              <a:rPr lang="zh-CN" altLang="en-US" sz="3200" b="1">
                <a:solidFill>
                  <a:srgbClr val="002E5C"/>
                </a:solidFill>
                <a:ea typeface="宋体" panose="02010600030101010101" pitchFamily="2" charset="-122"/>
              </a:rPr>
              <a:t>非受限模型</a:t>
            </a:r>
            <a:r>
              <a:rPr lang="zh-CN" altLang="en-US" sz="3200">
                <a:solidFill>
                  <a:srgbClr val="002E5C"/>
                </a:solidFill>
                <a:ea typeface="宋体" panose="02010600030101010101" pitchFamily="2" charset="-122"/>
              </a:rPr>
              <a:t>（</a:t>
            </a:r>
            <a:r>
              <a:rPr lang="en-US" altLang="zh-CN" sz="3200">
                <a:solidFill>
                  <a:srgbClr val="002E5C"/>
                </a:solidFill>
                <a:ea typeface="宋体" panose="02010600030101010101" pitchFamily="2" charset="-122"/>
              </a:rPr>
              <a:t>unrestricted model </a:t>
            </a:r>
            <a:r>
              <a:rPr lang="zh-CN" altLang="en-US" sz="3200">
                <a:solidFill>
                  <a:srgbClr val="002E5C"/>
                </a:solidFill>
                <a:ea typeface="宋体" panose="02010600030101010101" pitchFamily="2" charset="-122"/>
              </a:rPr>
              <a:t>）与</a:t>
            </a:r>
            <a:r>
              <a:rPr lang="zh-CN" altLang="en-US" sz="3200" b="1">
                <a:ea typeface="宋体" panose="02010600030101010101" pitchFamily="2" charset="-122"/>
              </a:rPr>
              <a:t>非受限最小二乘法</a:t>
            </a:r>
            <a:r>
              <a:rPr lang="zh-CN" altLang="en-US" sz="3200">
                <a:ea typeface="宋体" panose="02010600030101010101" pitchFamily="2" charset="-122"/>
              </a:rPr>
              <a:t>（</a:t>
            </a:r>
            <a:r>
              <a:rPr lang="en-US" altLang="zh-CN" sz="3200">
                <a:ea typeface="宋体" panose="02010600030101010101" pitchFamily="2" charset="-122"/>
              </a:rPr>
              <a:t>unrestricted least squares, URLS</a:t>
            </a:r>
            <a:r>
              <a:rPr lang="zh-CN" altLang="en-US" sz="3200">
                <a:ea typeface="宋体" panose="02010600030101010101" pitchFamily="2" charset="-122"/>
              </a:rPr>
              <a:t>） </a:t>
            </a:r>
          </a:p>
          <a:p>
            <a:pPr>
              <a:spcBef>
                <a:spcPct val="50000"/>
              </a:spcBef>
              <a:buClr>
                <a:schemeClr val="accent1"/>
              </a:buClr>
              <a:buFont typeface="Wingdings" pitchFamily="2" charset="2"/>
              <a:buChar char="n"/>
            </a:pPr>
            <a:endParaRPr lang="zh-CN" altLang="en-US" sz="3200">
              <a:ea typeface="宋体" panose="02010600030101010101" pitchFamily="2" charset="-122"/>
            </a:endParaRP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4267E3B-79AB-CFFE-F3FD-E5CE70E58A8D}"/>
              </a:ext>
            </a:extLst>
          </p:cNvPr>
          <p:cNvSpPr>
            <a:spLocks noGrp="1" noChangeArrowheads="1"/>
          </p:cNvSpPr>
          <p:nvPr>
            <p:ph type="title"/>
          </p:nvPr>
        </p:nvSpPr>
        <p:spPr>
          <a:xfrm>
            <a:off x="-228600" y="0"/>
            <a:ext cx="9677400" cy="914400"/>
          </a:xfrm>
        </p:spPr>
        <p:txBody>
          <a:bodyPr/>
          <a:lstStyle/>
          <a:p>
            <a:r>
              <a:rPr lang="en-US" altLang="zh-CN" sz="3200" b="1">
                <a:ea typeface="宋体" panose="02010600030101010101" pitchFamily="2" charset="-122"/>
              </a:rPr>
              <a:t>4.13 </a:t>
            </a:r>
            <a:r>
              <a:rPr lang="zh-CN" altLang="en-US" sz="3200" b="1">
                <a:ea typeface="宋体" panose="02010600030101010101" pitchFamily="2" charset="-122"/>
              </a:rPr>
              <a:t>若干实例：税收政策会影响公司的资本结构吗？</a:t>
            </a:r>
            <a:r>
              <a:rPr lang="zh-CN" altLang="en-US" sz="3200">
                <a:ea typeface="宋体" panose="02010600030101010101" pitchFamily="2" charset="-122"/>
              </a:rPr>
              <a:t> </a:t>
            </a:r>
            <a:endParaRPr lang="en-US" altLang="zh-CN" sz="3200">
              <a:ea typeface="宋体" panose="02010600030101010101" pitchFamily="2" charset="-122"/>
            </a:endParaRPr>
          </a:p>
        </p:txBody>
      </p:sp>
      <p:pic>
        <p:nvPicPr>
          <p:cNvPr id="34823" name="Picture 7">
            <a:extLst>
              <a:ext uri="{FF2B5EF4-FFF2-40B4-BE49-F238E27FC236}">
                <a16:creationId xmlns:a16="http://schemas.microsoft.com/office/drawing/2014/main" id="{5ED900F0-82ED-3424-B40D-CCDC9E1CE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 y="1062038"/>
            <a:ext cx="8980488" cy="4733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E99E36F5-A7F0-9E2B-D3D1-3B8265D07083}"/>
              </a:ext>
            </a:extLst>
          </p:cNvPr>
          <p:cNvSpPr>
            <a:spLocks noGrp="1" noChangeArrowheads="1"/>
          </p:cNvSpPr>
          <p:nvPr>
            <p:ph type="subTitle" idx="1"/>
          </p:nvPr>
        </p:nvSpPr>
        <p:spPr>
          <a:xfrm>
            <a:off x="1524000" y="3200400"/>
            <a:ext cx="6324600" cy="1992313"/>
          </a:xfrm>
          <a:noFill/>
        </p:spPr>
        <p:txBody>
          <a:bodyPr/>
          <a:lstStyle/>
          <a:p>
            <a:r>
              <a:rPr lang="zh-CN" altLang="en-US" sz="6000" b="1" i="0">
                <a:ea typeface="宋体" panose="02010600030101010101" pitchFamily="2" charset="-122"/>
              </a:rPr>
              <a:t>虚拟变量回归模型</a:t>
            </a:r>
          </a:p>
          <a:p>
            <a:endParaRPr lang="en-US" altLang="zh-CN" sz="6000" i="0">
              <a:ea typeface="宋体" panose="02010600030101010101" pitchFamily="2" charset="-122"/>
            </a:endParaRPr>
          </a:p>
        </p:txBody>
      </p:sp>
      <p:sp>
        <p:nvSpPr>
          <p:cNvPr id="26626" name="Rectangle 2">
            <a:extLst>
              <a:ext uri="{FF2B5EF4-FFF2-40B4-BE49-F238E27FC236}">
                <a16:creationId xmlns:a16="http://schemas.microsoft.com/office/drawing/2014/main" id="{E0B4A1FE-1E78-56B2-35CF-1119CDFC65A9}"/>
              </a:ext>
            </a:extLst>
          </p:cNvPr>
          <p:cNvSpPr>
            <a:spLocks noGrp="1" noChangeArrowheads="1"/>
          </p:cNvSpPr>
          <p:nvPr>
            <p:ph type="ctrTitle"/>
          </p:nvPr>
        </p:nvSpPr>
        <p:spPr>
          <a:xfrm>
            <a:off x="0" y="2286000"/>
            <a:ext cx="9144000" cy="590550"/>
          </a:xfrm>
          <a:noFill/>
        </p:spPr>
        <p:txBody>
          <a:bodyPr/>
          <a:lstStyle/>
          <a:p>
            <a:r>
              <a:rPr lang="zh-CN" altLang="en-US" sz="4000" b="1">
                <a:ea typeface="宋体" panose="02010600030101010101" pitchFamily="2" charset="-122"/>
              </a:rPr>
              <a:t>第</a:t>
            </a:r>
            <a:r>
              <a:rPr lang="en-US" altLang="zh-CN" sz="4000" b="1">
                <a:ea typeface="宋体" panose="02010600030101010101" pitchFamily="2" charset="-122"/>
              </a:rPr>
              <a:t>6</a:t>
            </a:r>
            <a:r>
              <a:rPr lang="zh-CN" altLang="en-US" sz="4000" b="1">
                <a:ea typeface="宋体" panose="02010600030101010101" pitchFamily="2" charset="-122"/>
              </a:rPr>
              <a:t>章</a:t>
            </a:r>
            <a:endParaRPr lang="en-US" altLang="zh-CN" sz="4000" b="1">
              <a:ea typeface="宋体" panose="02010600030101010101" pitchFamily="2" charset="-122"/>
            </a:endParaRPr>
          </a:p>
        </p:txBody>
      </p:sp>
      <p:sp>
        <p:nvSpPr>
          <p:cNvPr id="26635" name="Line 11">
            <a:extLst>
              <a:ext uri="{FF2B5EF4-FFF2-40B4-BE49-F238E27FC236}">
                <a16:creationId xmlns:a16="http://schemas.microsoft.com/office/drawing/2014/main" id="{0B4CF52C-322D-E0BB-2F2C-61452578C8C8}"/>
              </a:ext>
            </a:extLst>
          </p:cNvPr>
          <p:cNvSpPr>
            <a:spLocks noChangeShapeType="1"/>
          </p:cNvSpPr>
          <p:nvPr/>
        </p:nvSpPr>
        <p:spPr bwMode="auto">
          <a:xfrm>
            <a:off x="0" y="4648200"/>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a:extLst>
              <a:ext uri="{FF2B5EF4-FFF2-40B4-BE49-F238E27FC236}">
                <a16:creationId xmlns:a16="http://schemas.microsoft.com/office/drawing/2014/main" id="{73811AD5-0DE4-1196-5897-7DF98E38555E}"/>
              </a:ext>
            </a:extLst>
          </p:cNvPr>
          <p:cNvSpPr>
            <a:spLocks noGrp="1" noChangeArrowheads="1"/>
          </p:cNvSpPr>
          <p:nvPr>
            <p:ph type="title"/>
          </p:nvPr>
        </p:nvSpPr>
        <p:spPr/>
        <p:txBody>
          <a:bodyPr/>
          <a:lstStyle/>
          <a:p>
            <a:r>
              <a:rPr lang="en-US" altLang="zh-CN" b="1">
                <a:ea typeface="宋体" panose="02010600030101010101" pitchFamily="2" charset="-122"/>
              </a:rPr>
              <a:t>6.1 </a:t>
            </a:r>
            <a:r>
              <a:rPr lang="zh-CN" altLang="en-US" b="1">
                <a:ea typeface="宋体" panose="02010600030101010101" pitchFamily="2" charset="-122"/>
              </a:rPr>
              <a:t>虚拟变量的性质</a:t>
            </a:r>
            <a:endParaRPr lang="en-US" altLang="zh-CN" b="1">
              <a:ea typeface="宋体" panose="02010600030101010101" pitchFamily="2" charset="-122"/>
            </a:endParaRPr>
          </a:p>
        </p:txBody>
      </p:sp>
      <p:sp>
        <p:nvSpPr>
          <p:cNvPr id="28679" name="Rectangle 1031">
            <a:extLst>
              <a:ext uri="{FF2B5EF4-FFF2-40B4-BE49-F238E27FC236}">
                <a16:creationId xmlns:a16="http://schemas.microsoft.com/office/drawing/2014/main" id="{52C3B59A-E5C2-C057-CB95-C8F1E7FC41BE}"/>
              </a:ext>
            </a:extLst>
          </p:cNvPr>
          <p:cNvSpPr>
            <a:spLocks noGrp="1" noChangeArrowheads="1"/>
          </p:cNvSpPr>
          <p:nvPr>
            <p:ph type="body" idx="1"/>
          </p:nvPr>
        </p:nvSpPr>
        <p:spPr/>
        <p:txBody>
          <a:bodyPr/>
          <a:lstStyle/>
          <a:p>
            <a:r>
              <a:rPr lang="zh-CN" altLang="en-US" b="1">
                <a:ea typeface="宋体" panose="02010600030101010101" pitchFamily="2" charset="-122"/>
              </a:rPr>
              <a:t>方差分析模型</a:t>
            </a:r>
            <a:r>
              <a:rPr lang="zh-CN" altLang="en-US">
                <a:ea typeface="宋体" panose="02010600030101010101" pitchFamily="2" charset="-122"/>
              </a:rPr>
              <a:t>（</a:t>
            </a:r>
            <a:r>
              <a:rPr lang="en-US" altLang="zh-CN">
                <a:ea typeface="宋体" panose="02010600030101010101" pitchFamily="2" charset="-122"/>
              </a:rPr>
              <a:t>analysis-of-variance models</a:t>
            </a:r>
            <a:r>
              <a:rPr lang="zh-CN" altLang="en-US">
                <a:ea typeface="宋体" panose="02010600030101010101" pitchFamily="2" charset="-122"/>
              </a:rPr>
              <a:t>，</a:t>
            </a:r>
            <a:r>
              <a:rPr lang="en-US" altLang="zh-CN">
                <a:ea typeface="宋体" panose="02010600030101010101" pitchFamily="2" charset="-122"/>
              </a:rPr>
              <a:t>ANOVA</a:t>
            </a:r>
            <a:r>
              <a:rPr lang="zh-CN" altLang="en-US">
                <a:ea typeface="宋体" panose="02010600030101010101" pitchFamily="2" charset="-122"/>
              </a:rPr>
              <a:t>） </a:t>
            </a:r>
          </a:p>
          <a:p>
            <a:r>
              <a:rPr lang="zh-CN" altLang="en-US" b="1">
                <a:ea typeface="宋体" panose="02010600030101010101" pitchFamily="2" charset="-122"/>
              </a:rPr>
              <a:t>差别截距系数</a:t>
            </a:r>
            <a:r>
              <a:rPr lang="zh-CN" altLang="en-US">
                <a:ea typeface="宋体" panose="02010600030101010101" pitchFamily="2" charset="-122"/>
              </a:rPr>
              <a:t>（</a:t>
            </a:r>
            <a:r>
              <a:rPr lang="en-US" altLang="zh-CN">
                <a:ea typeface="宋体" panose="02010600030101010101" pitchFamily="2" charset="-122"/>
              </a:rPr>
              <a:t>differential intercept coefficient</a:t>
            </a:r>
            <a:r>
              <a:rPr lang="zh-CN" altLang="en-US">
                <a:ea typeface="宋体" panose="02010600030101010101" pitchFamily="2" charset="-122"/>
              </a:rPr>
              <a:t>） </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a:extLst>
              <a:ext uri="{FF2B5EF4-FFF2-40B4-BE49-F238E27FC236}">
                <a16:creationId xmlns:a16="http://schemas.microsoft.com/office/drawing/2014/main" id="{38BCFF67-63C4-95FF-4267-B4B11542475E}"/>
              </a:ext>
            </a:extLst>
          </p:cNvPr>
          <p:cNvSpPr>
            <a:spLocks noGrp="1" noChangeArrowheads="1"/>
          </p:cNvSpPr>
          <p:nvPr>
            <p:ph type="title"/>
          </p:nvPr>
        </p:nvSpPr>
        <p:spPr/>
        <p:txBody>
          <a:bodyPr/>
          <a:lstStyle/>
          <a:p>
            <a:r>
              <a:rPr lang="en-US" altLang="zh-CN" b="1">
                <a:ea typeface="宋体" panose="02010600030101010101" pitchFamily="2" charset="-122"/>
              </a:rPr>
              <a:t>6.1 </a:t>
            </a:r>
            <a:r>
              <a:rPr lang="zh-CN" altLang="en-US" b="1">
                <a:ea typeface="宋体" panose="02010600030101010101" pitchFamily="2" charset="-122"/>
              </a:rPr>
              <a:t>虚拟变量的性质</a:t>
            </a:r>
          </a:p>
        </p:txBody>
      </p:sp>
      <p:pic>
        <p:nvPicPr>
          <p:cNvPr id="46085" name="Picture 5">
            <a:extLst>
              <a:ext uri="{FF2B5EF4-FFF2-40B4-BE49-F238E27FC236}">
                <a16:creationId xmlns:a16="http://schemas.microsoft.com/office/drawing/2014/main" id="{7A8DB261-B355-B800-FEDF-4FD4C16CD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63" y="1600200"/>
            <a:ext cx="8923337" cy="396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F2144975-A018-BD4C-31CF-0CC008768445}"/>
              </a:ext>
            </a:extLst>
          </p:cNvPr>
          <p:cNvSpPr>
            <a:spLocks noGrp="1" noChangeArrowheads="1"/>
          </p:cNvSpPr>
          <p:nvPr>
            <p:ph type="subTitle" idx="1"/>
          </p:nvPr>
        </p:nvSpPr>
        <p:spPr>
          <a:xfrm>
            <a:off x="914400" y="2971800"/>
            <a:ext cx="7391400" cy="2362200"/>
          </a:xfrm>
          <a:noFill/>
        </p:spPr>
        <p:txBody>
          <a:bodyPr/>
          <a:lstStyle/>
          <a:p>
            <a:r>
              <a:rPr lang="zh-CN" altLang="en-US" sz="4800" b="1" i="0">
                <a:ea typeface="宋体" panose="02010600030101010101" pitchFamily="2" charset="-122"/>
              </a:rPr>
              <a:t>线性回归的基本思想：</a:t>
            </a:r>
          </a:p>
          <a:p>
            <a:r>
              <a:rPr lang="zh-CN" altLang="en-US" sz="4800" b="1" i="0">
                <a:ea typeface="宋体" panose="02010600030101010101" pitchFamily="2" charset="-122"/>
              </a:rPr>
              <a:t>双变量模型 </a:t>
            </a:r>
            <a:endParaRPr lang="en-US" altLang="zh-CN" sz="4800" b="1" i="0">
              <a:ea typeface="宋体" panose="02010600030101010101" pitchFamily="2" charset="-122"/>
            </a:endParaRPr>
          </a:p>
        </p:txBody>
      </p:sp>
      <p:sp>
        <p:nvSpPr>
          <p:cNvPr id="26626" name="Rectangle 2">
            <a:extLst>
              <a:ext uri="{FF2B5EF4-FFF2-40B4-BE49-F238E27FC236}">
                <a16:creationId xmlns:a16="http://schemas.microsoft.com/office/drawing/2014/main" id="{72D017EC-9BD6-7F46-C51D-B4C3CC9577C5}"/>
              </a:ext>
            </a:extLst>
          </p:cNvPr>
          <p:cNvSpPr>
            <a:spLocks noGrp="1" noChangeArrowheads="1"/>
          </p:cNvSpPr>
          <p:nvPr>
            <p:ph type="ctrTitle"/>
          </p:nvPr>
        </p:nvSpPr>
        <p:spPr>
          <a:xfrm>
            <a:off x="0" y="1828800"/>
            <a:ext cx="9144000" cy="1047750"/>
          </a:xfrm>
          <a:noFill/>
        </p:spPr>
        <p:txBody>
          <a:bodyPr/>
          <a:lstStyle/>
          <a:p>
            <a:r>
              <a:rPr lang="zh-CN" altLang="en-US" sz="6000" b="1">
                <a:ea typeface="宋体" panose="02010600030101010101" pitchFamily="2" charset="-122"/>
              </a:rPr>
              <a:t>第二章</a:t>
            </a:r>
          </a:p>
        </p:txBody>
      </p:sp>
      <p:sp>
        <p:nvSpPr>
          <p:cNvPr id="26635" name="Line 11">
            <a:extLst>
              <a:ext uri="{FF2B5EF4-FFF2-40B4-BE49-F238E27FC236}">
                <a16:creationId xmlns:a16="http://schemas.microsoft.com/office/drawing/2014/main" id="{43BB0659-8B80-996A-F2A5-A3103271FDBB}"/>
              </a:ext>
            </a:extLst>
          </p:cNvPr>
          <p:cNvSpPr>
            <a:spLocks noChangeShapeType="1"/>
          </p:cNvSpPr>
          <p:nvPr/>
        </p:nvSpPr>
        <p:spPr bwMode="auto">
          <a:xfrm>
            <a:off x="0" y="4648200"/>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B172B1B-041C-E5E4-2715-C2F7C8D7676B}"/>
              </a:ext>
            </a:extLst>
          </p:cNvPr>
          <p:cNvSpPr>
            <a:spLocks noGrp="1" noChangeArrowheads="1"/>
          </p:cNvSpPr>
          <p:nvPr>
            <p:ph type="title"/>
          </p:nvPr>
        </p:nvSpPr>
        <p:spPr/>
        <p:txBody>
          <a:bodyPr/>
          <a:lstStyle/>
          <a:p>
            <a:r>
              <a:rPr lang="en-US" altLang="zh-CN" b="1">
                <a:ea typeface="宋体" panose="02010600030101010101" pitchFamily="2" charset="-122"/>
              </a:rPr>
              <a:t>6.1 </a:t>
            </a:r>
            <a:r>
              <a:rPr lang="zh-CN" altLang="en-US" b="1">
                <a:ea typeface="宋体" panose="02010600030101010101" pitchFamily="2" charset="-122"/>
              </a:rPr>
              <a:t>虚拟变量的性质</a:t>
            </a:r>
            <a:endParaRPr lang="en-US" altLang="zh-CN" b="1">
              <a:ea typeface="宋体" panose="02010600030101010101" pitchFamily="2" charset="-122"/>
            </a:endParaRPr>
          </a:p>
        </p:txBody>
      </p:sp>
      <p:pic>
        <p:nvPicPr>
          <p:cNvPr id="29702" name="Picture 6">
            <a:extLst>
              <a:ext uri="{FF2B5EF4-FFF2-40B4-BE49-F238E27FC236}">
                <a16:creationId xmlns:a16="http://schemas.microsoft.com/office/drawing/2014/main" id="{CB05CD85-98C3-66E2-5EE7-D283A9967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47800"/>
            <a:ext cx="6705600" cy="4554538"/>
          </a:xfrm>
          <a:prstGeom prst="rect">
            <a:avLst/>
          </a:prstGeom>
          <a:noFill/>
          <a:extLst>
            <a:ext uri="{909E8E84-426E-40DD-AFC4-6F175D3DCCD1}">
              <a14:hiddenFill xmlns:a14="http://schemas.microsoft.com/office/drawing/2010/main">
                <a:solidFill>
                  <a:srgbClr val="FFFFFF"/>
                </a:solidFill>
              </a14:hiddenFill>
            </a:ext>
          </a:extLst>
        </p:spPr>
      </p:pic>
      <p:sp>
        <p:nvSpPr>
          <p:cNvPr id="29703" name="Rectangle 7">
            <a:extLst>
              <a:ext uri="{FF2B5EF4-FFF2-40B4-BE49-F238E27FC236}">
                <a16:creationId xmlns:a16="http://schemas.microsoft.com/office/drawing/2014/main" id="{C732068B-EC9D-734F-C0BE-98DB565636C6}"/>
              </a:ext>
            </a:extLst>
          </p:cNvPr>
          <p:cNvSpPr>
            <a:spLocks noChangeArrowheads="1"/>
          </p:cNvSpPr>
          <p:nvPr/>
        </p:nvSpPr>
        <p:spPr bwMode="auto">
          <a:xfrm>
            <a:off x="1600200" y="990600"/>
            <a:ext cx="5695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b="1">
                <a:ea typeface="宋体" panose="02010600030101010101" pitchFamily="2" charset="-122"/>
              </a:rPr>
              <a:t>表 </a:t>
            </a:r>
            <a:r>
              <a:rPr lang="en-US" altLang="zh-CN" b="1">
                <a:ea typeface="宋体" panose="02010600030101010101" pitchFamily="2" charset="-122"/>
              </a:rPr>
              <a:t>6-2 </a:t>
            </a:r>
            <a:r>
              <a:rPr lang="zh-CN" altLang="en-US" b="1">
                <a:ea typeface="宋体" panose="02010600030101010101" pitchFamily="2" charset="-122"/>
              </a:rPr>
              <a:t>食品支出与税后收入和性别的关系</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8E840EA-CEF2-74F0-8D1B-7E1DF5B3D60F}"/>
              </a:ext>
            </a:extLst>
          </p:cNvPr>
          <p:cNvSpPr>
            <a:spLocks noGrp="1" noChangeArrowheads="1"/>
          </p:cNvSpPr>
          <p:nvPr>
            <p:ph type="title"/>
          </p:nvPr>
        </p:nvSpPr>
        <p:spPr/>
        <p:txBody>
          <a:bodyPr/>
          <a:lstStyle/>
          <a:p>
            <a:r>
              <a:rPr lang="en-US" altLang="zh-CN" b="1">
                <a:ea typeface="宋体" panose="02010600030101010101" pitchFamily="2" charset="-122"/>
              </a:rPr>
              <a:t>6.1 </a:t>
            </a:r>
            <a:r>
              <a:rPr lang="zh-CN" altLang="en-US" b="1">
                <a:ea typeface="宋体" panose="02010600030101010101" pitchFamily="2" charset="-122"/>
              </a:rPr>
              <a:t>虚拟变量的性质</a:t>
            </a:r>
            <a:endParaRPr lang="en-US" altLang="zh-CN" b="1">
              <a:ea typeface="宋体" panose="02010600030101010101" pitchFamily="2" charset="-122"/>
            </a:endParaRPr>
          </a:p>
        </p:txBody>
      </p:sp>
      <p:pic>
        <p:nvPicPr>
          <p:cNvPr id="30726" name="Picture 6">
            <a:extLst>
              <a:ext uri="{FF2B5EF4-FFF2-40B4-BE49-F238E27FC236}">
                <a16:creationId xmlns:a16="http://schemas.microsoft.com/office/drawing/2014/main" id="{3FE86AFE-A43E-14AD-7EF5-A197EC7EE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1143000"/>
            <a:ext cx="8555038" cy="518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E98583B-9399-12E3-7923-C9E730F41A6A}"/>
              </a:ext>
            </a:extLst>
          </p:cNvPr>
          <p:cNvSpPr>
            <a:spLocks noGrp="1" noChangeArrowheads="1"/>
          </p:cNvSpPr>
          <p:nvPr>
            <p:ph type="title"/>
          </p:nvPr>
        </p:nvSpPr>
        <p:spPr/>
        <p:txBody>
          <a:bodyPr/>
          <a:lstStyle/>
          <a:p>
            <a:r>
              <a:rPr lang="en-US" altLang="zh-CN" b="1">
                <a:ea typeface="宋体" panose="02010600030101010101" pitchFamily="2" charset="-122"/>
              </a:rPr>
              <a:t>6.1 </a:t>
            </a:r>
            <a:r>
              <a:rPr lang="zh-CN" altLang="en-US" b="1">
                <a:ea typeface="宋体" panose="02010600030101010101" pitchFamily="2" charset="-122"/>
              </a:rPr>
              <a:t>虚拟变量的性质</a:t>
            </a:r>
            <a:endParaRPr lang="en-US" altLang="zh-CN" b="1">
              <a:ea typeface="宋体" panose="02010600030101010101" pitchFamily="2" charset="-122"/>
            </a:endParaRPr>
          </a:p>
        </p:txBody>
      </p:sp>
      <p:pic>
        <p:nvPicPr>
          <p:cNvPr id="31750" name="Picture 6">
            <a:extLst>
              <a:ext uri="{FF2B5EF4-FFF2-40B4-BE49-F238E27FC236}">
                <a16:creationId xmlns:a16="http://schemas.microsoft.com/office/drawing/2014/main" id="{9E1A07C0-AA1F-3251-B300-B660FE53F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63" y="811213"/>
            <a:ext cx="8656637" cy="4979987"/>
          </a:xfrm>
          <a:prstGeom prst="rect">
            <a:avLst/>
          </a:prstGeom>
          <a:noFill/>
          <a:extLst>
            <a:ext uri="{909E8E84-426E-40DD-AFC4-6F175D3DCCD1}">
              <a14:hiddenFill xmlns:a14="http://schemas.microsoft.com/office/drawing/2010/main">
                <a:solidFill>
                  <a:srgbClr val="FFFFFF"/>
                </a:solidFill>
              </a14:hiddenFill>
            </a:ext>
          </a:extLst>
        </p:spPr>
      </p:pic>
      <p:sp>
        <p:nvSpPr>
          <p:cNvPr id="31751" name="Rectangle 7">
            <a:extLst>
              <a:ext uri="{FF2B5EF4-FFF2-40B4-BE49-F238E27FC236}">
                <a16:creationId xmlns:a16="http://schemas.microsoft.com/office/drawing/2014/main" id="{B980BFD0-D7C9-E6D4-4973-457473C408CB}"/>
              </a:ext>
            </a:extLst>
          </p:cNvPr>
          <p:cNvSpPr>
            <a:spLocks noChangeArrowheads="1"/>
          </p:cNvSpPr>
          <p:nvPr/>
        </p:nvSpPr>
        <p:spPr bwMode="auto">
          <a:xfrm>
            <a:off x="457200" y="5943600"/>
            <a:ext cx="843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ea typeface="宋体" panose="02010600030101010101" pitchFamily="2" charset="-122"/>
              </a:rPr>
              <a:t>图</a:t>
            </a:r>
            <a:r>
              <a:rPr lang="en-US" altLang="zh-CN" b="1">
                <a:ea typeface="宋体" panose="02010600030101010101" pitchFamily="2" charset="-122"/>
              </a:rPr>
              <a:t>6-1 </a:t>
            </a:r>
            <a:r>
              <a:rPr lang="zh-CN" altLang="en-US" b="1">
                <a:ea typeface="宋体" panose="02010600030101010101" pitchFamily="2" charset="-122"/>
              </a:rPr>
              <a:t>私营部门的工会化程度（</a:t>
            </a:r>
            <a:r>
              <a:rPr lang="en-US" altLang="zh-CN" b="1">
                <a:ea typeface="宋体" panose="02010600030101010101" pitchFamily="2" charset="-122"/>
              </a:rPr>
              <a:t>PVT</a:t>
            </a:r>
            <a:r>
              <a:rPr lang="zh-CN" altLang="en-US" b="1">
                <a:ea typeface="宋体" panose="02010600030101010101" pitchFamily="2" charset="-122"/>
              </a:rPr>
              <a:t>）与通过工作权利法的州</a:t>
            </a:r>
            <a:r>
              <a:rPr lang="zh-CN" altLang="en-US">
                <a:ea typeface="宋体" panose="02010600030101010101" pitchFamily="2" charset="-122"/>
              </a:rPr>
              <a:t> </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D8F642E-E591-5819-0C33-EC4E78D0D69C}"/>
              </a:ext>
            </a:extLst>
          </p:cNvPr>
          <p:cNvSpPr>
            <a:spLocks noGrp="1" noChangeArrowheads="1"/>
          </p:cNvSpPr>
          <p:nvPr>
            <p:ph type="title"/>
          </p:nvPr>
        </p:nvSpPr>
        <p:spPr/>
        <p:txBody>
          <a:bodyPr/>
          <a:lstStyle/>
          <a:p>
            <a:r>
              <a:rPr lang="en-US" altLang="zh-CN" sz="3200" b="1">
                <a:ea typeface="宋体" panose="02010600030101010101" pitchFamily="2" charset="-122"/>
              </a:rPr>
              <a:t>6.2  ANCOVA</a:t>
            </a:r>
            <a:r>
              <a:rPr lang="zh-CN" altLang="en-US" sz="3200" b="1">
                <a:ea typeface="宋体" panose="02010600030101010101" pitchFamily="2" charset="-122"/>
              </a:rPr>
              <a:t>模型：包含一个定量变量，一个两分定性变量的回归模型</a:t>
            </a:r>
            <a:endParaRPr lang="en-US" altLang="zh-CN" sz="3200" b="1">
              <a:ea typeface="宋体" panose="02010600030101010101" pitchFamily="2" charset="-122"/>
            </a:endParaRPr>
          </a:p>
        </p:txBody>
      </p:sp>
      <p:pic>
        <p:nvPicPr>
          <p:cNvPr id="32774" name="Picture 6">
            <a:extLst>
              <a:ext uri="{FF2B5EF4-FFF2-40B4-BE49-F238E27FC236}">
                <a16:creationId xmlns:a16="http://schemas.microsoft.com/office/drawing/2014/main" id="{9D68A4BC-4728-49DA-4D96-62F39F84E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939800"/>
            <a:ext cx="5514975" cy="4381500"/>
          </a:xfrm>
          <a:prstGeom prst="rect">
            <a:avLst/>
          </a:prstGeom>
          <a:noFill/>
          <a:extLst>
            <a:ext uri="{909E8E84-426E-40DD-AFC4-6F175D3DCCD1}">
              <a14:hiddenFill xmlns:a14="http://schemas.microsoft.com/office/drawing/2010/main">
                <a:solidFill>
                  <a:srgbClr val="FFFFFF"/>
                </a:solidFill>
              </a14:hiddenFill>
            </a:ext>
          </a:extLst>
        </p:spPr>
      </p:pic>
      <p:sp>
        <p:nvSpPr>
          <p:cNvPr id="32775" name="Rectangle 7">
            <a:extLst>
              <a:ext uri="{FF2B5EF4-FFF2-40B4-BE49-F238E27FC236}">
                <a16:creationId xmlns:a16="http://schemas.microsoft.com/office/drawing/2014/main" id="{B40EFCCF-7EFC-9999-6F7A-410F0B9E0778}"/>
              </a:ext>
            </a:extLst>
          </p:cNvPr>
          <p:cNvSpPr>
            <a:spLocks noChangeArrowheads="1"/>
          </p:cNvSpPr>
          <p:nvPr/>
        </p:nvSpPr>
        <p:spPr bwMode="auto">
          <a:xfrm>
            <a:off x="2819400" y="5638800"/>
            <a:ext cx="2938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b="1">
                <a:ea typeface="宋体" panose="02010600030101010101" pitchFamily="2" charset="-122"/>
              </a:rPr>
              <a:t>图</a:t>
            </a:r>
            <a:r>
              <a:rPr lang="en-US" altLang="zh-CN" b="1">
                <a:ea typeface="宋体" panose="02010600030101010101" pitchFamily="2" charset="-122"/>
              </a:rPr>
              <a:t>6-2  </a:t>
            </a:r>
            <a:r>
              <a:rPr lang="zh-CN" altLang="en-US" b="1">
                <a:ea typeface="宋体" panose="02010600030101010101" pitchFamily="2" charset="-122"/>
              </a:rPr>
              <a:t>税后食品支出</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1B661F8-F276-4C16-4BE6-2C63EE496048}"/>
              </a:ext>
            </a:extLst>
          </p:cNvPr>
          <p:cNvSpPr>
            <a:spLocks noGrp="1" noChangeArrowheads="1"/>
          </p:cNvSpPr>
          <p:nvPr>
            <p:ph type="title"/>
          </p:nvPr>
        </p:nvSpPr>
        <p:spPr/>
        <p:txBody>
          <a:bodyPr/>
          <a:lstStyle/>
          <a:p>
            <a:r>
              <a:rPr lang="en-US" altLang="zh-CN" sz="3200" b="1">
                <a:ea typeface="宋体" panose="02010600030101010101" pitchFamily="2" charset="-122"/>
              </a:rPr>
              <a:t>6.3 </a:t>
            </a:r>
            <a:r>
              <a:rPr lang="zh-CN" altLang="en-US" sz="3200" b="1">
                <a:ea typeface="宋体" panose="02010600030101010101" pitchFamily="2" charset="-122"/>
              </a:rPr>
              <a:t>包含一个定量变量、一个多分定性变量的回归</a:t>
            </a:r>
            <a:endParaRPr lang="en-US" altLang="zh-CN" sz="3200" b="1">
              <a:ea typeface="宋体" panose="02010600030101010101" pitchFamily="2" charset="-122"/>
            </a:endParaRPr>
          </a:p>
        </p:txBody>
      </p:sp>
      <p:pic>
        <p:nvPicPr>
          <p:cNvPr id="33798" name="Picture 6">
            <a:extLst>
              <a:ext uri="{FF2B5EF4-FFF2-40B4-BE49-F238E27FC236}">
                <a16:creationId xmlns:a16="http://schemas.microsoft.com/office/drawing/2014/main" id="{605B3060-E9CF-0304-3F80-3661A1498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75" y="1143000"/>
            <a:ext cx="8275638" cy="4881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0DE0E43-FB4D-8627-3624-8B7164E3BB47}"/>
              </a:ext>
            </a:extLst>
          </p:cNvPr>
          <p:cNvSpPr>
            <a:spLocks noGrp="1" noChangeArrowheads="1"/>
          </p:cNvSpPr>
          <p:nvPr>
            <p:ph type="title"/>
          </p:nvPr>
        </p:nvSpPr>
        <p:spPr>
          <a:xfrm>
            <a:off x="-228600" y="0"/>
            <a:ext cx="8610600" cy="914400"/>
          </a:xfrm>
        </p:spPr>
        <p:txBody>
          <a:bodyPr/>
          <a:lstStyle/>
          <a:p>
            <a:r>
              <a:rPr lang="en-US" altLang="zh-CN" sz="3200" b="1">
                <a:ea typeface="宋体" panose="02010600030101010101" pitchFamily="2" charset="-122"/>
              </a:rPr>
              <a:t>6.4  </a:t>
            </a:r>
            <a:r>
              <a:rPr lang="zh-CN" altLang="en-US" sz="3200" b="1">
                <a:ea typeface="宋体" panose="02010600030101010101" pitchFamily="2" charset="-122"/>
              </a:rPr>
              <a:t>包含一个定量变量和多个定性变量的回归</a:t>
            </a:r>
            <a:endParaRPr lang="en-US" altLang="zh-CN" sz="3200" b="1">
              <a:ea typeface="宋体" panose="02010600030101010101" pitchFamily="2" charset="-122"/>
            </a:endParaRPr>
          </a:p>
        </p:txBody>
      </p:sp>
      <p:sp>
        <p:nvSpPr>
          <p:cNvPr id="34822" name="Rectangle 6">
            <a:extLst>
              <a:ext uri="{FF2B5EF4-FFF2-40B4-BE49-F238E27FC236}">
                <a16:creationId xmlns:a16="http://schemas.microsoft.com/office/drawing/2014/main" id="{9AE637E7-B864-1E2B-574C-B1D22AE043A0}"/>
              </a:ext>
            </a:extLst>
          </p:cNvPr>
          <p:cNvSpPr>
            <a:spLocks noGrp="1" noChangeArrowheads="1"/>
          </p:cNvSpPr>
          <p:nvPr>
            <p:ph type="body" idx="1"/>
          </p:nvPr>
        </p:nvSpPr>
        <p:spPr/>
        <p:txBody>
          <a:bodyPr/>
          <a:lstStyle/>
          <a:p>
            <a:r>
              <a:rPr lang="zh-CN" altLang="en-US" b="1">
                <a:ea typeface="宋体" panose="02010600030101010101" pitchFamily="2" charset="-122"/>
              </a:rPr>
              <a:t>交互效应</a:t>
            </a:r>
          </a:p>
          <a:p>
            <a:r>
              <a:rPr lang="zh-CN" altLang="en-US" b="1">
                <a:ea typeface="宋体" panose="02010600030101010101" pitchFamily="2" charset="-122"/>
              </a:rPr>
              <a:t>交互作用虚拟变量（</a:t>
            </a:r>
            <a:r>
              <a:rPr lang="en-US" altLang="zh-CN" b="1">
                <a:ea typeface="宋体" panose="02010600030101010101" pitchFamily="2" charset="-122"/>
              </a:rPr>
              <a:t>interaction dummy</a:t>
            </a:r>
            <a:r>
              <a:rPr lang="zh-CN" altLang="en-US" b="1">
                <a:ea typeface="宋体" panose="02010600030101010101" pitchFamily="2" charset="-122"/>
              </a:rPr>
              <a:t>）</a:t>
            </a:r>
            <a:r>
              <a:rPr lang="zh-CN" altLang="en-US">
                <a:ea typeface="宋体" panose="02010600030101010101" pitchFamily="2" charset="-122"/>
              </a:rPr>
              <a:t> </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2D61E24-7186-46ED-0943-7EE3691563AE}"/>
              </a:ext>
            </a:extLst>
          </p:cNvPr>
          <p:cNvSpPr>
            <a:spLocks noGrp="1" noChangeArrowheads="1"/>
          </p:cNvSpPr>
          <p:nvPr>
            <p:ph type="title"/>
          </p:nvPr>
        </p:nvSpPr>
        <p:spPr>
          <a:xfrm>
            <a:off x="-228600" y="-19050"/>
            <a:ext cx="8458200" cy="914400"/>
          </a:xfrm>
        </p:spPr>
        <p:txBody>
          <a:bodyPr/>
          <a:lstStyle/>
          <a:p>
            <a:r>
              <a:rPr lang="en-US" altLang="zh-CN" sz="3200" b="1">
                <a:ea typeface="宋体" panose="02010600030101010101" pitchFamily="2" charset="-122"/>
              </a:rPr>
              <a:t>6.4  </a:t>
            </a:r>
            <a:r>
              <a:rPr lang="zh-CN" altLang="en-US" sz="3200" b="1">
                <a:ea typeface="宋体" panose="02010600030101010101" pitchFamily="2" charset="-122"/>
              </a:rPr>
              <a:t>包含一个定量变量和多个定性变量的回归</a:t>
            </a:r>
            <a:endParaRPr lang="en-US" altLang="zh-CN" sz="3200" b="1">
              <a:ea typeface="宋体" panose="02010600030101010101" pitchFamily="2" charset="-122"/>
            </a:endParaRPr>
          </a:p>
        </p:txBody>
      </p:sp>
      <p:pic>
        <p:nvPicPr>
          <p:cNvPr id="35847" name="Picture 7">
            <a:extLst>
              <a:ext uri="{FF2B5EF4-FFF2-40B4-BE49-F238E27FC236}">
                <a16:creationId xmlns:a16="http://schemas.microsoft.com/office/drawing/2014/main" id="{274CA5DC-603F-20D7-E074-FFB6E2AAD6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47750"/>
            <a:ext cx="8818563" cy="5353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EDE203F-28F9-26F2-E83E-8D2B4F8310D6}"/>
              </a:ext>
            </a:extLst>
          </p:cNvPr>
          <p:cNvSpPr>
            <a:spLocks noGrp="1" noChangeArrowheads="1"/>
          </p:cNvSpPr>
          <p:nvPr>
            <p:ph type="title"/>
          </p:nvPr>
        </p:nvSpPr>
        <p:spPr/>
        <p:txBody>
          <a:bodyPr/>
          <a:lstStyle/>
          <a:p>
            <a:r>
              <a:rPr lang="en-US" altLang="zh-CN">
                <a:ea typeface="宋体" panose="02010600030101010101" pitchFamily="2" charset="-122"/>
              </a:rPr>
              <a:t>6.5 </a:t>
            </a:r>
            <a:r>
              <a:rPr lang="zh-CN" altLang="en-US">
                <a:ea typeface="宋体" panose="02010600030101010101" pitchFamily="2" charset="-122"/>
              </a:rPr>
              <a:t>比较两个回归 </a:t>
            </a:r>
            <a:endParaRPr lang="en-US" altLang="zh-CN">
              <a:ea typeface="宋体" panose="02010600030101010101" pitchFamily="2" charset="-122"/>
            </a:endParaRPr>
          </a:p>
        </p:txBody>
      </p:sp>
      <p:pic>
        <p:nvPicPr>
          <p:cNvPr id="36870" name="Picture 6">
            <a:extLst>
              <a:ext uri="{FF2B5EF4-FFF2-40B4-BE49-F238E27FC236}">
                <a16:creationId xmlns:a16="http://schemas.microsoft.com/office/drawing/2014/main" id="{12DAF89A-E411-4053-DFBE-317B80EAE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90600"/>
            <a:ext cx="6172200" cy="541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59E9B71-47F5-0919-C597-294F432A3DA7}"/>
              </a:ext>
            </a:extLst>
          </p:cNvPr>
          <p:cNvSpPr>
            <a:spLocks noGrp="1" noChangeArrowheads="1"/>
          </p:cNvSpPr>
          <p:nvPr>
            <p:ph type="title"/>
          </p:nvPr>
        </p:nvSpPr>
        <p:spPr/>
        <p:txBody>
          <a:bodyPr/>
          <a:lstStyle/>
          <a:p>
            <a:r>
              <a:rPr lang="en-US" altLang="zh-CN">
                <a:ea typeface="宋体" panose="02010600030101010101" pitchFamily="2" charset="-122"/>
              </a:rPr>
              <a:t>6.5 </a:t>
            </a:r>
            <a:r>
              <a:rPr lang="zh-CN" altLang="en-US">
                <a:ea typeface="宋体" panose="02010600030101010101" pitchFamily="2" charset="-122"/>
              </a:rPr>
              <a:t>比较两个回归</a:t>
            </a:r>
            <a:endParaRPr lang="en-US" altLang="zh-CN">
              <a:ea typeface="宋体" panose="02010600030101010101" pitchFamily="2" charset="-122"/>
            </a:endParaRPr>
          </a:p>
        </p:txBody>
      </p:sp>
      <p:sp>
        <p:nvSpPr>
          <p:cNvPr id="37891" name="Text Box 3">
            <a:extLst>
              <a:ext uri="{FF2B5EF4-FFF2-40B4-BE49-F238E27FC236}">
                <a16:creationId xmlns:a16="http://schemas.microsoft.com/office/drawing/2014/main" id="{B06287C4-D330-8F63-CD06-CD00CE4CF84E}"/>
              </a:ext>
            </a:extLst>
          </p:cNvPr>
          <p:cNvSpPr txBox="1">
            <a:spLocks noChangeArrowheads="1"/>
          </p:cNvSpPr>
          <p:nvPr/>
        </p:nvSpPr>
        <p:spPr bwMode="auto">
          <a:xfrm>
            <a:off x="361950" y="1295400"/>
            <a:ext cx="4972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ea typeface="宋体" panose="02010600030101010101" pitchFamily="2" charset="-122"/>
              </a:rPr>
              <a:t>利用</a:t>
            </a:r>
            <a:r>
              <a:rPr lang="en-US" altLang="zh-CN" b="1">
                <a:ea typeface="宋体" panose="02010600030101010101" pitchFamily="2" charset="-122"/>
              </a:rPr>
              <a:t>Eviews</a:t>
            </a:r>
            <a:r>
              <a:rPr lang="zh-CN" altLang="en-US" b="1">
                <a:ea typeface="宋体" panose="02010600030101010101" pitchFamily="2" charset="-122"/>
              </a:rPr>
              <a:t>得到回归结果见表</a:t>
            </a:r>
            <a:r>
              <a:rPr lang="en-US" altLang="zh-CN" b="1">
                <a:ea typeface="宋体" panose="02010600030101010101" pitchFamily="2" charset="-122"/>
              </a:rPr>
              <a:t>6-6</a:t>
            </a:r>
            <a:r>
              <a:rPr lang="en-US" altLang="zh-CN">
                <a:ea typeface="宋体" panose="02010600030101010101" pitchFamily="2" charset="-122"/>
              </a:rPr>
              <a:t> </a:t>
            </a:r>
          </a:p>
        </p:txBody>
      </p:sp>
      <p:pic>
        <p:nvPicPr>
          <p:cNvPr id="37894" name="Picture 6">
            <a:extLst>
              <a:ext uri="{FF2B5EF4-FFF2-40B4-BE49-F238E27FC236}">
                <a16:creationId xmlns:a16="http://schemas.microsoft.com/office/drawing/2014/main" id="{FE20863D-0245-AB23-1062-9FC442D78D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2133600"/>
            <a:ext cx="8305800" cy="3435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05D4659-5676-F4DE-E518-CFA521014E22}"/>
              </a:ext>
            </a:extLst>
          </p:cNvPr>
          <p:cNvSpPr>
            <a:spLocks noGrp="1" noChangeArrowheads="1"/>
          </p:cNvSpPr>
          <p:nvPr>
            <p:ph type="title"/>
          </p:nvPr>
        </p:nvSpPr>
        <p:spPr/>
        <p:txBody>
          <a:bodyPr/>
          <a:lstStyle/>
          <a:p>
            <a:r>
              <a:rPr lang="en-US" altLang="zh-CN">
                <a:ea typeface="宋体" panose="02010600030101010101" pitchFamily="2" charset="-122"/>
              </a:rPr>
              <a:t>6.5 </a:t>
            </a:r>
            <a:r>
              <a:rPr lang="zh-CN" altLang="en-US">
                <a:ea typeface="宋体" panose="02010600030101010101" pitchFamily="2" charset="-122"/>
              </a:rPr>
              <a:t>比较两个回归</a:t>
            </a:r>
            <a:endParaRPr lang="en-US" altLang="zh-CN">
              <a:ea typeface="宋体" panose="02010600030101010101" pitchFamily="2" charset="-122"/>
            </a:endParaRPr>
          </a:p>
        </p:txBody>
      </p:sp>
      <p:sp>
        <p:nvSpPr>
          <p:cNvPr id="38915" name="Text Box 3">
            <a:extLst>
              <a:ext uri="{FF2B5EF4-FFF2-40B4-BE49-F238E27FC236}">
                <a16:creationId xmlns:a16="http://schemas.microsoft.com/office/drawing/2014/main" id="{7D50D94B-6D03-F6BF-D3D1-106770A0C73B}"/>
              </a:ext>
            </a:extLst>
          </p:cNvPr>
          <p:cNvSpPr txBox="1">
            <a:spLocks noChangeArrowheads="1"/>
          </p:cNvSpPr>
          <p:nvPr/>
        </p:nvSpPr>
        <p:spPr bwMode="auto">
          <a:xfrm>
            <a:off x="914400" y="6019800"/>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ea typeface="宋体" panose="02010600030101010101" pitchFamily="2" charset="-122"/>
              </a:rPr>
              <a:t>表</a:t>
            </a:r>
            <a:r>
              <a:rPr lang="en-US" altLang="zh-CN" b="1">
                <a:ea typeface="宋体" panose="02010600030101010101" pitchFamily="2" charset="-122"/>
              </a:rPr>
              <a:t>6-7  </a:t>
            </a:r>
            <a:r>
              <a:rPr lang="zh-CN" altLang="en-US" b="1">
                <a:ea typeface="宋体" panose="02010600030101010101" pitchFamily="2" charset="-122"/>
              </a:rPr>
              <a:t>美国个人储蓄和个人可支配收入（</a:t>
            </a:r>
            <a:r>
              <a:rPr lang="en-US" altLang="zh-CN" b="1">
                <a:ea typeface="宋体" panose="02010600030101010101" pitchFamily="2" charset="-122"/>
              </a:rPr>
              <a:t>1970-1995</a:t>
            </a:r>
            <a:r>
              <a:rPr lang="zh-CN" altLang="en-US" b="1">
                <a:ea typeface="宋体" panose="02010600030101010101" pitchFamily="2" charset="-122"/>
              </a:rPr>
              <a:t>）</a:t>
            </a:r>
            <a:endParaRPr lang="en-US" altLang="zh-CN" b="1">
              <a:ea typeface="宋体" panose="02010600030101010101" pitchFamily="2" charset="-122"/>
            </a:endParaRPr>
          </a:p>
        </p:txBody>
      </p:sp>
      <p:pic>
        <p:nvPicPr>
          <p:cNvPr id="38917" name="Picture 5">
            <a:extLst>
              <a:ext uri="{FF2B5EF4-FFF2-40B4-BE49-F238E27FC236}">
                <a16:creationId xmlns:a16="http://schemas.microsoft.com/office/drawing/2014/main" id="{034F5AE5-11C2-8125-66D3-AC20C5E1E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143000"/>
            <a:ext cx="3886200" cy="4772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theme/theme1.xml><?xml version="1.0" encoding="utf-8"?>
<a:theme xmlns:a="http://schemas.openxmlformats.org/drawingml/2006/main" name="Sandstone">
  <a:themeElements>
    <a:clrScheme name="">
      <a:dk1>
        <a:srgbClr val="333333"/>
      </a:dk1>
      <a:lt1>
        <a:srgbClr val="F38601"/>
      </a:lt1>
      <a:dk2>
        <a:srgbClr val="000000"/>
      </a:dk2>
      <a:lt2>
        <a:srgbClr val="333329"/>
      </a:lt2>
      <a:accent1>
        <a:srgbClr val="CFC959"/>
      </a:accent1>
      <a:accent2>
        <a:srgbClr val="632D49"/>
      </a:accent2>
      <a:accent3>
        <a:srgbClr val="F8C3AA"/>
      </a:accent3>
      <a:accent4>
        <a:srgbClr val="2A2A2A"/>
      </a:accent4>
      <a:accent5>
        <a:srgbClr val="E4E1B5"/>
      </a:accent5>
      <a:accent6>
        <a:srgbClr val="592841"/>
      </a:accent6>
      <a:hlink>
        <a:srgbClr val="AE4828"/>
      </a:hlink>
      <a:folHlink>
        <a:srgbClr val="EBEBE5"/>
      </a:folHlink>
    </a:clrScheme>
    <a:fontScheme name="Sandston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andstone 1">
        <a:dk1>
          <a:srgbClr val="333333"/>
        </a:dk1>
        <a:lt1>
          <a:srgbClr val="BAB9A0"/>
        </a:lt1>
        <a:dk2>
          <a:srgbClr val="000000"/>
        </a:dk2>
        <a:lt2>
          <a:srgbClr val="333329"/>
        </a:lt2>
        <a:accent1>
          <a:srgbClr val="F4F3D9"/>
        </a:accent1>
        <a:accent2>
          <a:srgbClr val="E09142"/>
        </a:accent2>
        <a:accent3>
          <a:srgbClr val="D9D9CD"/>
        </a:accent3>
        <a:accent4>
          <a:srgbClr val="2A2A2A"/>
        </a:accent4>
        <a:accent5>
          <a:srgbClr val="F8F8E9"/>
        </a:accent5>
        <a:accent6>
          <a:srgbClr val="CB833B"/>
        </a:accent6>
        <a:hlink>
          <a:srgbClr val="AE4828"/>
        </a:hlink>
        <a:folHlink>
          <a:srgbClr val="6A6954"/>
        </a:folHlink>
      </a:clrScheme>
      <a:clrMap bg1="lt1" tx1="dk1" bg2="lt2" tx2="dk2" accent1="accent1" accent2="accent2" accent3="accent3" accent4="accent4" accent5="accent5" accent6="accent6" hlink="hlink" folHlink="folHlink"/>
    </a:extraClrScheme>
    <a:extraClrScheme>
      <a:clrScheme name="Sandstone 2">
        <a:dk1>
          <a:srgbClr val="333333"/>
        </a:dk1>
        <a:lt1>
          <a:srgbClr val="BDB9BF"/>
        </a:lt1>
        <a:dk2>
          <a:srgbClr val="000000"/>
        </a:dk2>
        <a:lt2>
          <a:srgbClr val="333329"/>
        </a:lt2>
        <a:accent1>
          <a:srgbClr val="F4F3D9"/>
        </a:accent1>
        <a:accent2>
          <a:srgbClr val="E09142"/>
        </a:accent2>
        <a:accent3>
          <a:srgbClr val="DBD9DC"/>
        </a:accent3>
        <a:accent4>
          <a:srgbClr val="2A2A2A"/>
        </a:accent4>
        <a:accent5>
          <a:srgbClr val="F8F8E9"/>
        </a:accent5>
        <a:accent6>
          <a:srgbClr val="CB833B"/>
        </a:accent6>
        <a:hlink>
          <a:srgbClr val="AE4828"/>
        </a:hlink>
        <a:folHlink>
          <a:srgbClr val="6A6954"/>
        </a:folHlink>
      </a:clrScheme>
      <a:clrMap bg1="lt1" tx1="dk1" bg2="lt2" tx2="dk2" accent1="accent1" accent2="accent2" accent3="accent3" accent4="accent4" accent5="accent5" accent6="accent6" hlink="hlink" folHlink="folHlink"/>
    </a:extraClrScheme>
    <a:extraClrScheme>
      <a:clrScheme name="Sandstone 3">
        <a:dk1>
          <a:srgbClr val="3D3D3D"/>
        </a:dk1>
        <a:lt1>
          <a:srgbClr val="EAEAEA"/>
        </a:lt1>
        <a:dk2>
          <a:srgbClr val="000000"/>
        </a:dk2>
        <a:lt2>
          <a:srgbClr val="333333"/>
        </a:lt2>
        <a:accent1>
          <a:srgbClr val="FFFFFF"/>
        </a:accent1>
        <a:accent2>
          <a:srgbClr val="969696"/>
        </a:accent2>
        <a:accent3>
          <a:srgbClr val="F3F3F3"/>
        </a:accent3>
        <a:accent4>
          <a:srgbClr val="333333"/>
        </a:accent4>
        <a:accent5>
          <a:srgbClr val="FFFFFF"/>
        </a:accent5>
        <a:accent6>
          <a:srgbClr val="878787"/>
        </a:accent6>
        <a:hlink>
          <a:srgbClr val="4D4D4D"/>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Designs\Sandstone.pot</Template>
  <TotalTime>475</TotalTime>
  <Words>4758</Words>
  <Application>Microsoft Macintosh PowerPoint</Application>
  <PresentationFormat>全屏显示(4:3)</PresentationFormat>
  <Paragraphs>534</Paragraphs>
  <Slides>196</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196</vt:i4>
      </vt:variant>
    </vt:vector>
  </HeadingPairs>
  <TitlesOfParts>
    <vt:vector size="205" baseType="lpstr">
      <vt:lpstr>等线</vt:lpstr>
      <vt:lpstr>宋体</vt:lpstr>
      <vt:lpstr>Arial</vt:lpstr>
      <vt:lpstr>Book Antiqua</vt:lpstr>
      <vt:lpstr>Times New Roman</vt:lpstr>
      <vt:lpstr>Wingdings</vt:lpstr>
      <vt:lpstr>Sandstone</vt:lpstr>
      <vt:lpstr>Equation.DSMT4</vt:lpstr>
      <vt:lpstr>公式</vt:lpstr>
      <vt:lpstr>期末复习</vt:lpstr>
      <vt:lpstr>1.1 什么是经济计量学？</vt:lpstr>
      <vt:lpstr>1.2 为什么要学习经济计量学?</vt:lpstr>
      <vt:lpstr>1.3 经济计量学方法论</vt:lpstr>
      <vt:lpstr>表1-1</vt:lpstr>
      <vt:lpstr>图1-1</vt:lpstr>
      <vt:lpstr>Table 1-2</vt:lpstr>
      <vt:lpstr>Table 1-3</vt:lpstr>
      <vt:lpstr>第二章</vt:lpstr>
      <vt:lpstr>2.1　回归的含义</vt:lpstr>
      <vt:lpstr>图2-1 家庭年收入与数学S.A.T分数</vt:lpstr>
      <vt:lpstr>2.2 总体归函数（PRF）：假想一例</vt:lpstr>
      <vt:lpstr>图2-1  家庭年收入与数学S.A.T分数 </vt:lpstr>
      <vt:lpstr>2.3 总体回归函数的统计或随机设定</vt:lpstr>
      <vt:lpstr>2.4 随机误差项的性质</vt:lpstr>
      <vt:lpstr>2.5 样本回归函数</vt:lpstr>
      <vt:lpstr>2.5 样本回归函数</vt:lpstr>
      <vt:lpstr>2.6 “线性”回归的特殊含义</vt:lpstr>
      <vt:lpstr>2.6 “线性”回归的特殊含义</vt:lpstr>
      <vt:lpstr>2.7 从双变量回归到多元线性回归</vt:lpstr>
      <vt:lpstr>2.8  参数估计：普通最小二乘法</vt:lpstr>
      <vt:lpstr>2.9 综合应用</vt:lpstr>
      <vt:lpstr>对数学S.A.T分数回归结果的解释</vt:lpstr>
      <vt:lpstr>2.10 一些例子</vt:lpstr>
      <vt:lpstr>例2.2 奥肯定律</vt:lpstr>
      <vt:lpstr>例2.3 股票价格与利率</vt:lpstr>
      <vt:lpstr>例2.4 美国中值房价与抵押贷款利率（1980-2007） </vt:lpstr>
      <vt:lpstr>第3章</vt:lpstr>
      <vt:lpstr>3.1 古典线性回归模型</vt:lpstr>
      <vt:lpstr>3.1 古典线性回归模型</vt:lpstr>
      <vt:lpstr>3.1 古典线性回归模型</vt:lpstr>
      <vt:lpstr>3.2  普通最小二乘估计量的方差与标准误</vt:lpstr>
      <vt:lpstr>3.3  为什么使用OLS？OLS估计量的性质</vt:lpstr>
      <vt:lpstr>蒙特卡洛试验</vt:lpstr>
      <vt:lpstr>3.4  OLS估计量的抽样分布或概率分布</vt:lpstr>
      <vt:lpstr>3.5  假设检验</vt:lpstr>
      <vt:lpstr>3.5  假设检验</vt:lpstr>
      <vt:lpstr>继续数学S.A.T一例</vt:lpstr>
      <vt:lpstr>继续数学S.A.T一例</vt:lpstr>
      <vt:lpstr>3.6 拟合回归直线的优度：判定系数</vt:lpstr>
      <vt:lpstr>3.7  回归分析结果的报告</vt:lpstr>
      <vt:lpstr>3.9 正态性检验 </vt:lpstr>
      <vt:lpstr>3.10 例子：美国商业部门工资和生产率的关系（1959-2006） </vt:lpstr>
      <vt:lpstr>Eviews输出结果 </vt:lpstr>
      <vt:lpstr>工资—生产率回归的残差直方图 </vt:lpstr>
      <vt:lpstr>工资—生产率回归的残差正态概率图 </vt:lpstr>
      <vt:lpstr>3.11 预测</vt:lpstr>
      <vt:lpstr>第4章</vt:lpstr>
      <vt:lpstr>4.1  三变量线性回归模型</vt:lpstr>
      <vt:lpstr>4.2 多元线性回归模型的若干假定</vt:lpstr>
      <vt:lpstr>4.3  多元回归参数的估计</vt:lpstr>
      <vt:lpstr>4.4  估计多元回归的拟合优度：多元判定系数</vt:lpstr>
      <vt:lpstr>4.5 古董钟拍卖价格一例</vt:lpstr>
      <vt:lpstr>4.6  多元回归的假设检验</vt:lpstr>
      <vt:lpstr>4.7对偏回归系数进行假设检验</vt:lpstr>
      <vt:lpstr>4.8 检验联合假设：             或</vt:lpstr>
      <vt:lpstr>4.8 检验联合假设：               或 </vt:lpstr>
      <vt:lpstr>第5章</vt:lpstr>
      <vt:lpstr>5.1 如何度量弹性：双对数模型</vt:lpstr>
      <vt:lpstr>5.1 如何度量弹性：双对数模型</vt:lpstr>
      <vt:lpstr>5.1 如何度量弹性：双对数模型</vt:lpstr>
      <vt:lpstr>5.2 比较线性和双对数回归模型</vt:lpstr>
      <vt:lpstr>5.3 多元对数线性回归模型</vt:lpstr>
      <vt:lpstr>5.3 多元对数线性回归模型</vt:lpstr>
      <vt:lpstr>5.4 如何测度增长率：半对数模型 </vt:lpstr>
      <vt:lpstr>5.4 如何测度增长率：半对数模型</vt:lpstr>
      <vt:lpstr>5.5  线性-对数模型：解释变量是对数形式</vt:lpstr>
      <vt:lpstr>5.6 倒数模型</vt:lpstr>
      <vt:lpstr>5.6 倒数模型</vt:lpstr>
      <vt:lpstr>5.6 倒数模型</vt:lpstr>
      <vt:lpstr>5.6 倒数模型</vt:lpstr>
      <vt:lpstr>5.6 倒数模型</vt:lpstr>
      <vt:lpstr>5.7 多项式回归模型</vt:lpstr>
      <vt:lpstr>5.7 多项式回归模型</vt:lpstr>
      <vt:lpstr>5.8 过原点的回归</vt:lpstr>
      <vt:lpstr>5.9 关于度量比例和单位的说明</vt:lpstr>
      <vt:lpstr>5.9 关于度量比例和单位的说明</vt:lpstr>
      <vt:lpstr>5.10 标准化变量的回归</vt:lpstr>
      <vt:lpstr>5.11  函数形式小结</vt:lpstr>
      <vt:lpstr>Table 8-4</vt:lpstr>
      <vt:lpstr>4.8 检验联合假设：              或</vt:lpstr>
      <vt:lpstr>4.9 从多元回归模型到双变量模型：设定误差</vt:lpstr>
      <vt:lpstr>4.10 比较两个  值：校正的判定系数</vt:lpstr>
      <vt:lpstr>4.11 什么时候增加新的解释变量</vt:lpstr>
      <vt:lpstr>4.12 受限最小二乘</vt:lpstr>
      <vt:lpstr>4.13 若干实例：税收政策会影响公司的资本结构吗？ </vt:lpstr>
      <vt:lpstr>第6章</vt:lpstr>
      <vt:lpstr>6.1 虚拟变量的性质</vt:lpstr>
      <vt:lpstr>6.1 虚拟变量的性质</vt:lpstr>
      <vt:lpstr>6.1 虚拟变量的性质</vt:lpstr>
      <vt:lpstr>6.1 虚拟变量的性质</vt:lpstr>
      <vt:lpstr>6.1 虚拟变量的性质</vt:lpstr>
      <vt:lpstr>6.2  ANCOVA模型：包含一个定量变量，一个两分定性变量的回归模型</vt:lpstr>
      <vt:lpstr>6.3 包含一个定量变量、一个多分定性变量的回归</vt:lpstr>
      <vt:lpstr>6.4  包含一个定量变量和多个定性变量的回归</vt:lpstr>
      <vt:lpstr>6.4  包含一个定量变量和多个定性变量的回归</vt:lpstr>
      <vt:lpstr>6.5 比较两个回归 </vt:lpstr>
      <vt:lpstr>6.5 比较两个回归</vt:lpstr>
      <vt:lpstr>6.5 比较两个回归</vt:lpstr>
      <vt:lpstr>6.5 比较两个回归</vt:lpstr>
      <vt:lpstr>6.6  虚拟变量在季节分析中的应用</vt:lpstr>
      <vt:lpstr>6.7 应变量也是虚拟变量的情形： 线性概率模型（LMP） </vt:lpstr>
      <vt:lpstr>6.7 应变量也是虚拟变量的情形： 线性概率模型（LMP）</vt:lpstr>
      <vt:lpstr>第7章</vt:lpstr>
      <vt:lpstr>7.1  “好的”模型具有的性质</vt:lpstr>
      <vt:lpstr>7.2  设定误差的类型</vt:lpstr>
      <vt:lpstr>7.3  遗漏相关变量：“过低拟合”模型</vt:lpstr>
      <vt:lpstr>7.3  遗漏相关变量：“过低拟合”模型</vt:lpstr>
      <vt:lpstr>7.4  包括不相关变量：“过度拟合”模型</vt:lpstr>
      <vt:lpstr>7.5  不正确的函数形式</vt:lpstr>
      <vt:lpstr>7.6 度量误差</vt:lpstr>
      <vt:lpstr>7.7  诊断设定误差：设定误差的检验</vt:lpstr>
      <vt:lpstr>7.7  诊断设定误差：设定误差的检验</vt:lpstr>
      <vt:lpstr>7.7  诊断设定误差：设定误差的检验</vt:lpstr>
      <vt:lpstr>7.7  诊断设定误差：设定误差的检验</vt:lpstr>
      <vt:lpstr>7.7  诊断设定误差：设定误差的检验</vt:lpstr>
      <vt:lpstr>7.7  诊断设定误差：设定误差的检验</vt:lpstr>
      <vt:lpstr>第8章</vt:lpstr>
      <vt:lpstr>8.1  多重共线性的性质：完全多重共线性的情形</vt:lpstr>
      <vt:lpstr>8.1  多重共线性的性质：完全多重共线性的情形</vt:lpstr>
      <vt:lpstr>8.2  近似或者不完全多重共线性的情形</vt:lpstr>
      <vt:lpstr>8.3  多重共线性的理论后果</vt:lpstr>
      <vt:lpstr>8.4  多重共线性的实际后果</vt:lpstr>
      <vt:lpstr>8.5  多重共线性的诊断</vt:lpstr>
      <vt:lpstr>8.6  多重共线性必定不好吗？</vt:lpstr>
      <vt:lpstr>8.7  扩展一例：1960-1982年期间美国的鸡肉需求</vt:lpstr>
      <vt:lpstr>8.7  扩展一例：1960-1982年期间美国的鸡肉需求</vt:lpstr>
      <vt:lpstr>8.7  扩展一例：1960-1982年期间美国的鸡肉需求</vt:lpstr>
      <vt:lpstr>8.8  如何解决多重共线性：补救措施</vt:lpstr>
      <vt:lpstr>第9章</vt:lpstr>
      <vt:lpstr>9.1  异方差的性质</vt:lpstr>
      <vt:lpstr>9.1  异方差的性质</vt:lpstr>
      <vt:lpstr>9.1  异方差的性质</vt:lpstr>
      <vt:lpstr>9.1  异方差的性质</vt:lpstr>
      <vt:lpstr>9.1  异方差的性质</vt:lpstr>
      <vt:lpstr>9.2  异方差的后果</vt:lpstr>
      <vt:lpstr>9.2  异方差的后果</vt:lpstr>
      <vt:lpstr>9.3  异方差的诊断：如何知道存在异方差问题？</vt:lpstr>
      <vt:lpstr>9.3  异方差的诊断：如何知道存在异方差问题？</vt:lpstr>
      <vt:lpstr>9.3  异方差的诊断：如何知道存在异方差问题？</vt:lpstr>
      <vt:lpstr>9.3  异方差的诊断：如何知道存在异方差问题？</vt:lpstr>
      <vt:lpstr>9.3  异方差的诊断：如何知道存在异方差问题？</vt:lpstr>
      <vt:lpstr>9.4  观察到异方差该怎么办：补救措施</vt:lpstr>
      <vt:lpstr>9.4  观察到异方差该怎么办：补救措施</vt:lpstr>
      <vt:lpstr>9.4  观察到异方差该怎么办：补救措施</vt:lpstr>
      <vt:lpstr>9.4  观察到异方差该怎么办：补救措施</vt:lpstr>
      <vt:lpstr>9.4  观察到异方差该怎么办：补救措施</vt:lpstr>
      <vt:lpstr>9.4  观察到异方差该怎么办：补救措施</vt:lpstr>
      <vt:lpstr>9.5  怀特异方差校正后的标准误和t 统计量</vt:lpstr>
      <vt:lpstr>9.6  若干异方差实例</vt:lpstr>
      <vt:lpstr>9.6  若干异方差实例</vt:lpstr>
      <vt:lpstr>第10章</vt:lpstr>
      <vt:lpstr>10.1  自相关的性质</vt:lpstr>
      <vt:lpstr>10.1  自相关的性质</vt:lpstr>
      <vt:lpstr>10.2  自相关的后果</vt:lpstr>
      <vt:lpstr>10.3  自相关的诊断</vt:lpstr>
      <vt:lpstr>10.3  自相关的诊断</vt:lpstr>
      <vt:lpstr>10.3  自相关的诊断</vt:lpstr>
      <vt:lpstr>10.3  自相关的诊断</vt:lpstr>
      <vt:lpstr>10.3  自相关的诊断</vt:lpstr>
      <vt:lpstr>10.4  补救措施</vt:lpstr>
      <vt:lpstr>10.5  如何估计 </vt:lpstr>
      <vt:lpstr>10.5  如何估计</vt:lpstr>
      <vt:lpstr>10.5  如何估计</vt:lpstr>
      <vt:lpstr>10.5  如何估计</vt:lpstr>
      <vt:lpstr>10.6 校正OLS标准误的大样本方法：纽维—韦斯特（Newey-West）方法 </vt:lpstr>
      <vt:lpstr>10.6 校正OLS标准误的大样本方法：纽维—韦斯特（Newey-West）方法</vt:lpstr>
      <vt:lpstr>第11章</vt:lpstr>
      <vt:lpstr>11.1 联立方程模型的性质</vt:lpstr>
      <vt:lpstr>11.1 联立方程模型的性质</vt:lpstr>
      <vt:lpstr>11.1 联立方程模型的性质</vt:lpstr>
      <vt:lpstr>11.2 联立方程的偏误：OLS估计量的非一致性</vt:lpstr>
      <vt:lpstr>11.3 间接最小二乘法</vt:lpstr>
      <vt:lpstr>11.4  间接最小二乘：一则实例</vt:lpstr>
      <vt:lpstr>11.5 模型识别问题</vt:lpstr>
      <vt:lpstr>11.5 模型识别问题</vt:lpstr>
      <vt:lpstr>11.5 模型识别问题</vt:lpstr>
      <vt:lpstr>11.6 识别规则：识别的阶条件</vt:lpstr>
      <vt:lpstr>11.7 过度识别方程的估计：两阶段最小二乘法</vt:lpstr>
      <vt:lpstr>第12章</vt:lpstr>
      <vt:lpstr>12.1 动态经济模型：自回归和分布滞后模型</vt:lpstr>
      <vt:lpstr>12.1 动态经济模型：自回归和分布滞后模型</vt:lpstr>
      <vt:lpstr>12.1 动态经济模型：自回归和分布滞后模型</vt:lpstr>
      <vt:lpstr>12.1 动态经济模型：自回归和分布滞后模型</vt:lpstr>
      <vt:lpstr>12.1 动态经济模型：自回归和分布滞后模型</vt:lpstr>
      <vt:lpstr>12.1 动态经济模型：自回归和分布滞后模型</vt:lpstr>
      <vt:lpstr>12.2 伪回归现象：非平稳时间序列</vt:lpstr>
      <vt:lpstr>12.3 平稳性检验</vt:lpstr>
      <vt:lpstr>12.4  协整时间序列</vt:lpstr>
      <vt:lpstr>12.5  随机游走模型</vt:lpstr>
      <vt:lpstr>12.5  随机游走模型</vt:lpstr>
      <vt:lpstr>12.6 分对数模型</vt:lpstr>
      <vt:lpstr>12.6 分对数模型</vt:lpstr>
      <vt:lpstr>12.6 分对数模型</vt:lpstr>
      <vt:lpstr>12.6 分对数模型</vt:lpstr>
      <vt:lpstr>12.6 分对数模型</vt:lpstr>
    </vt:vector>
  </TitlesOfParts>
  <Company>McGraw-Hill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McGraw-Hill Higher Education</dc:creator>
  <cp:lastModifiedBy>Lin Wensheng</cp:lastModifiedBy>
  <cp:revision>30</cp:revision>
  <cp:lastPrinted>1601-01-01T00:00:00Z</cp:lastPrinted>
  <dcterms:created xsi:type="dcterms:W3CDTF">2004-08-25T16:16:53Z</dcterms:created>
  <dcterms:modified xsi:type="dcterms:W3CDTF">2023-05-27T03:36:43Z</dcterms:modified>
</cp:coreProperties>
</file>