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heme/theme4.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notesSlides/notesSlide1.xml" ContentType="application/vnd.openxmlformats-officedocument.presentationml.notesSlide+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notesSlides/notesSlide2.xml" ContentType="application/vnd.openxmlformats-officedocument.presentationml.notesSlide+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notesSlides/notesSlide3.xml" ContentType="application/vnd.openxmlformats-officedocument.presentationml.notesSlide+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notesSlides/notesSlide4.xml" ContentType="application/vnd.openxmlformats-officedocument.presentationml.notesSlide+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18"/>
  </p:notesMasterIdLst>
  <p:sldIdLst>
    <p:sldId id="654" r:id="rId4"/>
    <p:sldId id="655" r:id="rId5"/>
    <p:sldId id="656" r:id="rId6"/>
    <p:sldId id="657" r:id="rId7"/>
    <p:sldId id="658" r:id="rId8"/>
    <p:sldId id="659" r:id="rId9"/>
    <p:sldId id="660" r:id="rId10"/>
    <p:sldId id="661" r:id="rId11"/>
    <p:sldId id="662" r:id="rId12"/>
    <p:sldId id="663" r:id="rId13"/>
    <p:sldId id="664" r:id="rId14"/>
    <p:sldId id="665" r:id="rId15"/>
    <p:sldId id="666" r:id="rId16"/>
    <p:sldId id="667" r:id="rId17"/>
    <p:sldId id="668" r:id="rId18"/>
    <p:sldId id="669" r:id="rId19"/>
    <p:sldId id="670" r:id="rId20"/>
    <p:sldId id="671" r:id="rId21"/>
    <p:sldId id="672" r:id="rId22"/>
    <p:sldId id="675" r:id="rId23"/>
    <p:sldId id="676" r:id="rId24"/>
    <p:sldId id="677" r:id="rId25"/>
    <p:sldId id="678" r:id="rId26"/>
    <p:sldId id="679" r:id="rId27"/>
    <p:sldId id="680" r:id="rId28"/>
    <p:sldId id="681" r:id="rId29"/>
    <p:sldId id="682" r:id="rId30"/>
    <p:sldId id="684" r:id="rId31"/>
    <p:sldId id="685" r:id="rId32"/>
    <p:sldId id="686" r:id="rId33"/>
    <p:sldId id="687" r:id="rId34"/>
    <p:sldId id="688" r:id="rId35"/>
    <p:sldId id="689" r:id="rId36"/>
    <p:sldId id="690" r:id="rId37"/>
    <p:sldId id="691" r:id="rId38"/>
    <p:sldId id="692" r:id="rId39"/>
    <p:sldId id="693" r:id="rId40"/>
    <p:sldId id="694" r:id="rId41"/>
    <p:sldId id="695" r:id="rId42"/>
    <p:sldId id="696" r:id="rId43"/>
    <p:sldId id="697" r:id="rId44"/>
    <p:sldId id="698" r:id="rId45"/>
    <p:sldId id="699" r:id="rId46"/>
    <p:sldId id="702" r:id="rId47"/>
    <p:sldId id="703" r:id="rId48"/>
    <p:sldId id="704" r:id="rId49"/>
    <p:sldId id="705" r:id="rId50"/>
    <p:sldId id="706" r:id="rId51"/>
    <p:sldId id="707" r:id="rId52"/>
    <p:sldId id="708" r:id="rId53"/>
    <p:sldId id="709" r:id="rId54"/>
    <p:sldId id="710" r:id="rId55"/>
    <p:sldId id="711" r:id="rId56"/>
    <p:sldId id="712" r:id="rId57"/>
    <p:sldId id="713" r:id="rId58"/>
    <p:sldId id="714" r:id="rId59"/>
    <p:sldId id="715" r:id="rId60"/>
    <p:sldId id="723" r:id="rId61"/>
    <p:sldId id="724" r:id="rId62"/>
    <p:sldId id="725" r:id="rId63"/>
    <p:sldId id="726" r:id="rId64"/>
    <p:sldId id="727" r:id="rId65"/>
    <p:sldId id="728" r:id="rId66"/>
    <p:sldId id="729" r:id="rId67"/>
    <p:sldId id="730" r:id="rId68"/>
    <p:sldId id="731" r:id="rId69"/>
    <p:sldId id="732" r:id="rId70"/>
    <p:sldId id="733" r:id="rId71"/>
    <p:sldId id="734" r:id="rId72"/>
    <p:sldId id="735" r:id="rId73"/>
    <p:sldId id="736" r:id="rId74"/>
    <p:sldId id="737" r:id="rId75"/>
    <p:sldId id="738" r:id="rId76"/>
    <p:sldId id="739" r:id="rId77"/>
    <p:sldId id="740" r:id="rId78"/>
    <p:sldId id="741" r:id="rId79"/>
    <p:sldId id="742" r:id="rId80"/>
    <p:sldId id="743" r:id="rId81"/>
    <p:sldId id="744" r:id="rId82"/>
    <p:sldId id="746" r:id="rId83"/>
    <p:sldId id="747" r:id="rId84"/>
    <p:sldId id="748" r:id="rId85"/>
    <p:sldId id="749" r:id="rId86"/>
    <p:sldId id="750" r:id="rId87"/>
    <p:sldId id="751" r:id="rId88"/>
    <p:sldId id="752" r:id="rId89"/>
    <p:sldId id="753" r:id="rId90"/>
    <p:sldId id="754" r:id="rId91"/>
    <p:sldId id="755" r:id="rId92"/>
    <p:sldId id="756" r:id="rId93"/>
    <p:sldId id="758" r:id="rId94"/>
    <p:sldId id="759" r:id="rId95"/>
    <p:sldId id="760" r:id="rId96"/>
    <p:sldId id="761" r:id="rId97"/>
    <p:sldId id="762" r:id="rId98"/>
    <p:sldId id="763" r:id="rId99"/>
    <p:sldId id="764" r:id="rId100"/>
    <p:sldId id="765" r:id="rId101"/>
    <p:sldId id="766" r:id="rId102"/>
    <p:sldId id="767" r:id="rId103"/>
    <p:sldId id="768" r:id="rId104"/>
    <p:sldId id="769" r:id="rId105"/>
    <p:sldId id="770" r:id="rId106"/>
    <p:sldId id="771" r:id="rId107"/>
    <p:sldId id="772" r:id="rId108"/>
    <p:sldId id="773" r:id="rId109"/>
    <p:sldId id="774" r:id="rId110"/>
    <p:sldId id="775" r:id="rId111"/>
    <p:sldId id="776" r:id="rId112"/>
    <p:sldId id="777" r:id="rId113"/>
    <p:sldId id="778" r:id="rId114"/>
    <p:sldId id="779" r:id="rId115"/>
    <p:sldId id="780" r:id="rId116"/>
    <p:sldId id="781" r:id="rId117"/>
  </p:sldIdLst>
  <p:sldSz cx="9144000" cy="6858000" type="screen4x3"/>
  <p:notesSz cx="6858000" cy="9144000"/>
  <p:defaultTextStyle>
    <a:defPPr>
      <a:defRPr lang="ru-RU"/>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75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0DC82D9-61D4-4D0A-B1ED-09E9ED027E93}" type="datetimeFigureOut">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2/23/2022</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DB172FB-6C5D-4E24-A208-ADAD40A3C673}" type="slidenum">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zh-CN" sz="1200" dirty="0"/>
              <a:t>91</a:t>
            </a:fld>
            <a:endParaRPr lang="en-US" altLang="zh-CN" sz="1200" dirty="0"/>
          </a:p>
        </p:txBody>
      </p:sp>
      <p:sp>
        <p:nvSpPr>
          <p:cNvPr id="112643" name="Rectangle 2"/>
          <p:cNvSpPr>
            <a:spLocks noGrp="1" noRot="1" noChangeAspect="1" noTextEdit="1"/>
          </p:cNvSpPr>
          <p:nvPr>
            <p:ph type="sldImg"/>
          </p:nvPr>
        </p:nvSpPr>
        <p:spPr>
          <a:ln>
            <a:solidFill>
              <a:srgbClr val="000000"/>
            </a:solidFill>
            <a:miter/>
          </a:ln>
        </p:spPr>
      </p:sp>
      <p:sp>
        <p:nvSpPr>
          <p:cNvPr id="112644" name="Rectangle 3"/>
          <p:cNvSpPr>
            <a:spLocks noGrp="1"/>
          </p:cNvSpPr>
          <p:nvPr>
            <p:ph type="body" idx="1"/>
          </p:nvPr>
        </p:nvSpPr>
        <p:spPr>
          <a:noFill/>
          <a:ln>
            <a:noFill/>
          </a:ln>
        </p:spPr>
        <p:txBody>
          <a:bodyPr wrap="square" lIns="91440" tIns="45720" rIns="91440" bIns="45720" anchor="t" anchorCtr="0"/>
          <a:lstStyle/>
          <a:p>
            <a:pPr lvl="0">
              <a:spcBef>
                <a:spcPct val="0"/>
              </a:spcBef>
            </a:pPr>
            <a:r>
              <a:rPr lang="en-US" altLang="zh-CN" dirty="0">
                <a:ea typeface="等线" panose="02010600030101010101" charset="-122"/>
              </a:rPr>
              <a:t>061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zh-CN" sz="1200" dirty="0"/>
              <a:t>100</a:t>
            </a:fld>
            <a:endParaRPr lang="en-US" altLang="zh-CN" sz="1200" dirty="0"/>
          </a:p>
        </p:txBody>
      </p:sp>
      <p:sp>
        <p:nvSpPr>
          <p:cNvPr id="122883" name="Rectangle 2"/>
          <p:cNvSpPr>
            <a:spLocks noGrp="1" noRot="1" noChangeAspect="1" noTextEdit="1"/>
          </p:cNvSpPr>
          <p:nvPr>
            <p:ph type="sldImg"/>
          </p:nvPr>
        </p:nvSpPr>
        <p:spPr>
          <a:ln>
            <a:solidFill>
              <a:srgbClr val="000000"/>
            </a:solidFill>
            <a:miter/>
          </a:ln>
        </p:spPr>
      </p:sp>
      <p:sp>
        <p:nvSpPr>
          <p:cNvPr id="122884" name="Rectangle 3"/>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zh-CN" sz="1200" dirty="0"/>
              <a:t>101</a:t>
            </a:fld>
            <a:endParaRPr lang="en-US" altLang="zh-CN" sz="1200" dirty="0"/>
          </a:p>
        </p:txBody>
      </p:sp>
      <p:sp>
        <p:nvSpPr>
          <p:cNvPr id="124931" name="Rectangle 2"/>
          <p:cNvSpPr>
            <a:spLocks noGrp="1" noRot="1" noChangeAspect="1" noTextEdit="1"/>
          </p:cNvSpPr>
          <p:nvPr>
            <p:ph type="sldImg"/>
          </p:nvPr>
        </p:nvSpPr>
        <p:spPr>
          <a:ln>
            <a:solidFill>
              <a:srgbClr val="000000"/>
            </a:solidFill>
            <a:miter/>
          </a:ln>
        </p:spPr>
      </p:sp>
      <p:sp>
        <p:nvSpPr>
          <p:cNvPr id="124932" name="Rectangle 3"/>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zh-CN" sz="1200" dirty="0"/>
              <a:t>102</a:t>
            </a:fld>
            <a:endParaRPr lang="en-US" altLang="zh-CN" sz="1200" dirty="0"/>
          </a:p>
        </p:txBody>
      </p:sp>
      <p:sp>
        <p:nvSpPr>
          <p:cNvPr id="126979" name="Rectangle 2"/>
          <p:cNvSpPr>
            <a:spLocks noGrp="1" noRot="1" noChangeAspect="1" noTextEdit="1"/>
          </p:cNvSpPr>
          <p:nvPr>
            <p:ph type="sldImg"/>
          </p:nvPr>
        </p:nvSpPr>
        <p:spPr>
          <a:ln>
            <a:solidFill>
              <a:srgbClr val="000000"/>
            </a:solidFill>
            <a:miter/>
          </a:ln>
        </p:spPr>
      </p:sp>
      <p:sp>
        <p:nvSpPr>
          <p:cNvPr id="126980" name="Rectangle 3"/>
          <p:cNvSpPr>
            <a:spLocks noGrp="1"/>
          </p:cNvSpPr>
          <p:nvPr>
            <p:ph type="body" idx="1"/>
          </p:nvPr>
        </p:nvSpPr>
        <p:spPr>
          <a:noFill/>
          <a:ln>
            <a:noFill/>
          </a:ln>
        </p:spPr>
        <p:txBody>
          <a:bodyPr wrap="square" lIns="91440" tIns="45720" rIns="91440" bIns="45720" anchor="t" anchorCtr="0"/>
          <a:lstStyle/>
          <a:p>
            <a:pPr lvl="0">
              <a:spcBef>
                <a:spcPct val="0"/>
              </a:spcBef>
            </a:pPr>
            <a:r>
              <a:rPr lang="en-US" altLang="zh-CN" dirty="0">
                <a:ea typeface="等线" panose="02010600030101010101" charset="-122"/>
              </a:rPr>
              <a:t>111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3.xml"/><Relationship Id="rId5" Type="http://schemas.openxmlformats.org/officeDocument/2006/relationships/tags" Target="../tags/tag24.xml"/><Relationship Id="rId4" Type="http://schemas.openxmlformats.org/officeDocument/2006/relationships/tags" Target="../tags/tag2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Master" Target="../slideMasters/slideMaster3.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slideMaster" Target="../slideMasters/slideMaster3.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Master" Target="../slideMasters/slideMaster3.xml"/><Relationship Id="rId5" Type="http://schemas.openxmlformats.org/officeDocument/2006/relationships/tags" Target="../tags/tag73.xml"/><Relationship Id="rId4" Type="http://schemas.openxmlformats.org/officeDocument/2006/relationships/tags" Target="../tags/tag7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slideMaster" Target="../slideMasters/slideMaster3.xml"/><Relationship Id="rId5" Type="http://schemas.openxmlformats.org/officeDocument/2006/relationships/tags" Target="../tags/tag8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slideMaster" Target="../slideMasters/slideMaster3.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slideMaster" Target="../slideMasters/slideMaster3.xml"/><Relationship Id="rId5" Type="http://schemas.openxmlformats.org/officeDocument/2006/relationships/tags" Target="../tags/tag111.xml"/><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slideMaster" Target="../slideMasters/slideMaster3.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Master" Target="../slideMasters/slideMaster3.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slideMaster" Target="../slideMasters/slideMaster3.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slideMaster" Target="../slideMasters/slideMaster3.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tags" Target="../tags/tag160.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95483" y="5"/>
            <a:ext cx="9322027" cy="2108195"/>
            <a:chOff x="-127311" y="5"/>
            <a:chExt cx="12429370" cy="2108195"/>
          </a:xfrm>
        </p:grpSpPr>
        <p:sp>
          <p:nvSpPr>
            <p:cNvPr id="8" name="任意多边形: 形状 7"/>
            <p:cNvSpPr/>
            <p:nvPr>
              <p:custDataLst>
                <p:tags r:id="rId10"/>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9" name="任意多边形: 形状 8"/>
            <p:cNvSpPr/>
            <p:nvPr>
              <p:custDataLst>
                <p:tags r:id="rId11"/>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10" name="任意多边形: 形状 9"/>
            <p:cNvSpPr/>
            <p:nvPr>
              <p:custDataLst>
                <p:tags r:id="rId12"/>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11" name="任意多边形: 形状 10"/>
            <p:cNvSpPr/>
            <p:nvPr>
              <p:custDataLst>
                <p:tags r:id="rId13"/>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grpSp>
      <p:sp>
        <p:nvSpPr>
          <p:cNvPr id="12" name="等腰三角形 11"/>
          <p:cNvSpPr/>
          <p:nvPr userDrawn="1">
            <p:custDataLst>
              <p:tags r:id="rId2"/>
            </p:custDataLst>
          </p:nvPr>
        </p:nvSpPr>
        <p:spPr>
          <a:xfrm rot="16200000">
            <a:off x="3343278" y="5860568"/>
            <a:ext cx="997432" cy="5800725"/>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2" name="标题 1"/>
          <p:cNvSpPr>
            <a:spLocks noGrp="1"/>
          </p:cNvSpPr>
          <p:nvPr>
            <p:ph type="ctrTitle" hasCustomPrompt="1"/>
            <p:custDataLst>
              <p:tags r:id="rId3"/>
            </p:custDataLst>
          </p:nvPr>
        </p:nvSpPr>
        <p:spPr>
          <a:xfrm>
            <a:off x="2047739" y="2842611"/>
            <a:ext cx="5338159" cy="838901"/>
          </a:xfrm>
        </p:spPr>
        <p:txBody>
          <a:bodyPr lIns="90000" tIns="46800" rIns="90000" bIns="46800" anchor="b" anchorCtr="0">
            <a:normAutofit/>
          </a:bodyPr>
          <a:lstStyle>
            <a:lvl1pPr algn="ctr">
              <a:defRPr sz="495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2047739" y="3971224"/>
            <a:ext cx="5338159" cy="507239"/>
          </a:xfrm>
        </p:spPr>
        <p:txBody>
          <a:bodyPr lIns="90000" tIns="46800" rIns="90000" bIns="46800" anchor="t">
            <a:normAutofit/>
          </a:bodyPr>
          <a:lstStyle>
            <a:lvl1pPr marL="0" indent="0" algn="ctr" eaLnBrk="1" fontAlgn="auto" latinLnBrk="0" hangingPunct="1">
              <a:lnSpc>
                <a:spcPct val="100000"/>
              </a:lnSpc>
              <a:buNone/>
              <a:defRPr sz="2100" u="none" strike="noStrike" kern="1200" cap="none" spc="200" normalizeH="0" baseline="0">
                <a:solidFill>
                  <a:schemeClr val="tx1">
                    <a:lumMod val="85000"/>
                    <a:lumOff val="1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8"/>
            </p:custDataLst>
          </p:nvPr>
        </p:nvSpPr>
        <p:spPr>
          <a:xfrm>
            <a:off x="2722907" y="4733589"/>
            <a:ext cx="1892347" cy="309620"/>
          </a:xfrm>
        </p:spPr>
        <p:txBody>
          <a:bodyPr lIns="90000" tIns="46800" rIns="90000" bIns="46800" anchor="ctr" anchorCtr="0">
            <a:normAutofit/>
          </a:bodyPr>
          <a:lstStyle>
            <a:lvl1pPr marL="0" indent="0" algn="r">
              <a:lnSpc>
                <a:spcPct val="100000"/>
              </a:lnSpc>
              <a:buNone/>
              <a:defRPr sz="1350">
                <a:solidFill>
                  <a:schemeClr val="tx1">
                    <a:lumMod val="85000"/>
                    <a:lumOff val="15000"/>
                  </a:schemeClr>
                </a:solidFill>
              </a:defRPr>
            </a:lvl1pPr>
          </a:lstStyle>
          <a:p>
            <a:pPr lvl="0"/>
            <a:r>
              <a:rPr lang="zh-CN" altLang="en-US" dirty="0"/>
              <a:t>编辑文本</a:t>
            </a:r>
          </a:p>
        </p:txBody>
      </p:sp>
      <p:sp>
        <p:nvSpPr>
          <p:cNvPr id="13" name="文本占位符 12"/>
          <p:cNvSpPr>
            <a:spLocks noGrp="1"/>
          </p:cNvSpPr>
          <p:nvPr>
            <p:ph type="body" sz="quarter" idx="14" hasCustomPrompt="1"/>
            <p:custDataLst>
              <p:tags r:id="rId9"/>
            </p:custDataLst>
          </p:nvPr>
        </p:nvSpPr>
        <p:spPr>
          <a:xfrm>
            <a:off x="4801641" y="4733589"/>
            <a:ext cx="1892345" cy="309620"/>
          </a:xfrm>
        </p:spPr>
        <p:txBody>
          <a:bodyPr lIns="90000" tIns="46800" rIns="90000" bIns="46800" anchor="ctr" anchorCtr="0">
            <a:normAutofit/>
          </a:bodyPr>
          <a:lstStyle>
            <a:lvl1pPr marL="0" indent="0" algn="l">
              <a:lnSpc>
                <a:spcPct val="100000"/>
              </a:lnSpc>
              <a:buNone/>
              <a:defRPr sz="1350">
                <a:solidFill>
                  <a:schemeClr val="tx1">
                    <a:lumMod val="85000"/>
                    <a:lumOff val="15000"/>
                  </a:schemeClr>
                </a:solidFill>
              </a:defRPr>
            </a:lvl1pPr>
          </a:lstStyle>
          <a:p>
            <a:pPr lvl="0"/>
            <a:r>
              <a:rPr lang="zh-CN" altLang="en-US" dirty="0"/>
              <a:t>编辑文本</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3001198" y="5613400"/>
            <a:ext cx="6142802" cy="1244600"/>
            <a:chOff x="4001597" y="5613400"/>
            <a:chExt cx="8190403" cy="1244600"/>
          </a:xfrm>
        </p:grpSpPr>
        <p:sp>
          <p:nvSpPr>
            <p:cNvPr id="8" name="任意多边形: 形状 7"/>
            <p:cNvSpPr/>
            <p:nvPr>
              <p:custDataLst>
                <p:tags r:id="rId1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dirty="0"/>
            </a:p>
          </p:txBody>
        </p:sp>
        <p:sp>
          <p:nvSpPr>
            <p:cNvPr id="9" name="等腰三角形 8"/>
            <p:cNvSpPr/>
            <p:nvPr>
              <p:custDataLst>
                <p:tags r:id="rId1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grpSp>
      <p:grpSp>
        <p:nvGrpSpPr>
          <p:cNvPr id="10" name="组合 9"/>
          <p:cNvGrpSpPr/>
          <p:nvPr userDrawn="1">
            <p:custDataLst>
              <p:tags r:id="rId2"/>
            </p:custDataLst>
          </p:nvPr>
        </p:nvGrpSpPr>
        <p:grpSpPr>
          <a:xfrm>
            <a:off x="3890252" y="2465874"/>
            <a:ext cx="427628" cy="530915"/>
            <a:chOff x="10608342" y="5053054"/>
            <a:chExt cx="1583658" cy="1966165"/>
          </a:xfrm>
        </p:grpSpPr>
        <p:sp>
          <p:nvSpPr>
            <p:cNvPr id="11" name="任意多边形: 形状 10"/>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2" name="等腰三角形 11"/>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endParaRPr lang="zh-CN" altLang="en-US" sz="1350"/>
            </a:p>
          </p:txBody>
        </p:sp>
      </p:grpSp>
      <p:grpSp>
        <p:nvGrpSpPr>
          <p:cNvPr id="14" name="组合 13"/>
          <p:cNvGrpSpPr/>
          <p:nvPr userDrawn="1">
            <p:custDataLst>
              <p:tags r:id="rId3"/>
            </p:custDataLst>
          </p:nvPr>
        </p:nvGrpSpPr>
        <p:grpSpPr>
          <a:xfrm rot="10800000">
            <a:off x="-1" y="0"/>
            <a:ext cx="9144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grpSp>
      <p:sp>
        <p:nvSpPr>
          <p:cNvPr id="2" name="标题 1"/>
          <p:cNvSpPr>
            <a:spLocks noGrp="1"/>
          </p:cNvSpPr>
          <p:nvPr>
            <p:ph type="title" hasCustomPrompt="1"/>
            <p:custDataLst>
              <p:tags r:id="rId4"/>
            </p:custDataLst>
          </p:nvPr>
        </p:nvSpPr>
        <p:spPr>
          <a:xfrm>
            <a:off x="2625680" y="3182635"/>
            <a:ext cx="3892639" cy="555545"/>
          </a:xfrm>
        </p:spPr>
        <p:txBody>
          <a:bodyPr lIns="90170" tIns="46990" rIns="90170" bIns="0" anchor="b" anchorCtr="0">
            <a:normAutofit/>
          </a:bodyPr>
          <a:lstStyle>
            <a:lvl1pPr algn="ctr">
              <a:defRPr sz="3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625680" y="4067741"/>
            <a:ext cx="3892639" cy="1107770"/>
          </a:xfrm>
        </p:spPr>
        <p:txBody>
          <a:bodyPr lIns="90170" tIns="0" rIns="90170" bIns="46990">
            <a:normAutofit/>
          </a:bodyPr>
          <a:lstStyle>
            <a:lvl1pPr marL="0" indent="0" algn="ctr" eaLnBrk="1" fontAlgn="auto" latinLnBrk="0" hangingPunct="1">
              <a:buNone/>
              <a:defRPr kumimoji="0" lang="zh-CN" altLang="en-US" sz="15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a:xfrm>
            <a:off x="659807" y="6389433"/>
            <a:ext cx="2025000" cy="237600"/>
          </a:xfrm>
        </p:spPr>
        <p:txBody>
          <a:bodyPr>
            <a:normAutofit/>
          </a:body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11"/>
            <p:custDataLst>
              <p:tags r:id="rId7"/>
            </p:custDataLst>
          </p:nvPr>
        </p:nvSpPr>
        <p:spPr>
          <a:xfrm>
            <a:off x="3087000" y="6389433"/>
            <a:ext cx="2970000" cy="237600"/>
          </a:xfrm>
        </p:spPr>
        <p:txBody>
          <a:bodyPr>
            <a:normAutofit/>
          </a:bodyPr>
          <a:lstStyle/>
          <a:p>
            <a:endParaRPr lang="zh-CN" altLang="en-US"/>
          </a:p>
        </p:txBody>
      </p:sp>
      <p:sp>
        <p:nvSpPr>
          <p:cNvPr id="6" name="灯片编号占位符 5"/>
          <p:cNvSpPr>
            <a:spLocks noGrp="1"/>
          </p:cNvSpPr>
          <p:nvPr>
            <p:ph type="sldNum" sz="quarter" idx="12"/>
            <p:custDataLst>
              <p:tags r:id="rId8"/>
            </p:custDataLst>
          </p:nvPr>
        </p:nvSpPr>
        <p:spPr>
          <a:xfrm>
            <a:off x="6457950" y="6389433"/>
            <a:ext cx="2025000" cy="237600"/>
          </a:xfrm>
        </p:spPr>
        <p:txBody>
          <a:bodyPr>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9"/>
            <a:ext cx="8139178" cy="331473"/>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7"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1626121"/>
            <a:ext cx="3962432" cy="4041680"/>
          </a:xfrm>
        </p:spPr>
        <p:txBody>
          <a:bodyPr lIns="90170" tIns="46990" rIns="90170" bIns="46990">
            <a:normAutofit/>
          </a:bodyPr>
          <a:lstStyle>
            <a:lvl1pPr>
              <a:defRPr sz="1200" baseline="0">
                <a:solidFill>
                  <a:schemeClr val="tx1">
                    <a:lumMod val="85000"/>
                    <a:lumOff val="15000"/>
                  </a:schemeClr>
                </a:solidFill>
                <a:latin typeface="Arial" panose="020B0604020202020204" pitchFamily="34" charset="0"/>
                <a:ea typeface="微软雅黑" panose="020B0503020204020204" charset="-122"/>
              </a:defRPr>
            </a:lvl1pPr>
            <a:lvl2pPr>
              <a:defRPr sz="1200" baseline="0">
                <a:solidFill>
                  <a:schemeClr val="tx1">
                    <a:lumMod val="85000"/>
                    <a:lumOff val="15000"/>
                  </a:schemeClr>
                </a:solidFill>
                <a:latin typeface="Arial" panose="020B0604020202020204" pitchFamily="34" charset="0"/>
                <a:ea typeface="微软雅黑" panose="020B0503020204020204" charset="-122"/>
              </a:defRPr>
            </a:lvl2pPr>
            <a:lvl3pPr>
              <a:defRPr sz="1200" baseline="0">
                <a:solidFill>
                  <a:schemeClr val="tx1">
                    <a:lumMod val="85000"/>
                    <a:lumOff val="15000"/>
                  </a:schemeClr>
                </a:solidFill>
                <a:latin typeface="Arial" panose="020B0604020202020204" pitchFamily="34" charset="0"/>
                <a:ea typeface="微软雅黑" panose="020B0503020204020204" charset="-122"/>
              </a:defRPr>
            </a:lvl3pPr>
            <a:lvl4pPr>
              <a:defRPr sz="1200" baseline="0">
                <a:solidFill>
                  <a:schemeClr val="tx1">
                    <a:lumMod val="85000"/>
                    <a:lumOff val="15000"/>
                  </a:schemeClr>
                </a:solidFill>
                <a:latin typeface="Arial" panose="020B0604020202020204" pitchFamily="34" charset="0"/>
                <a:ea typeface="微软雅黑" panose="020B0503020204020204" charset="-122"/>
              </a:defRPr>
            </a:lvl4pPr>
            <a:lvl5pPr>
              <a:defRPr sz="12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59807" y="6389433"/>
            <a:ext cx="2025000" cy="237600"/>
          </a:xfrm>
        </p:spPr>
        <p:txBody>
          <a:bodyPr lIns="90170" tIns="46990" rIns="90170" bIns="46990">
            <a:normAutofit/>
          </a:bodyPr>
          <a:lstStyle/>
          <a:p>
            <a:fld id="{760FBDFE-C587-4B4C-A407-44438C67B59E}" type="datetimeFigureOut">
              <a:rPr lang="zh-CN" altLang="en-US" smtClean="0"/>
              <a:t>2022/2/23</a:t>
            </a:fld>
            <a:endParaRPr lang="zh-CN" altLang="en-US"/>
          </a:p>
        </p:txBody>
      </p:sp>
      <p:sp>
        <p:nvSpPr>
          <p:cNvPr id="6" name="页脚占位符 5"/>
          <p:cNvSpPr>
            <a:spLocks noGrp="1"/>
          </p:cNvSpPr>
          <p:nvPr>
            <p:ph type="ftr" sz="quarter" idx="11"/>
            <p:custDataLst>
              <p:tags r:id="rId5"/>
            </p:custDataLst>
          </p:nvPr>
        </p:nvSpPr>
        <p:spPr>
          <a:xfrm>
            <a:off x="3087000" y="6389433"/>
            <a:ext cx="2970000" cy="237600"/>
          </a:xfrm>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6"/>
            </p:custDataLst>
          </p:nvPr>
        </p:nvSpPr>
        <p:spPr>
          <a:xfrm>
            <a:off x="6457950" y="6389433"/>
            <a:ext cx="2025000" cy="237600"/>
          </a:xfrm>
        </p:spPr>
        <p:txBody>
          <a:bodyPr lIns="90170" tIns="46990" rIns="90170" bIns="4699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8" name="页脚占位符 7"/>
          <p:cNvSpPr>
            <a:spLocks noGrp="1"/>
          </p:cNvSpPr>
          <p:nvPr>
            <p:ph type="ftr" sz="quarter" idx="11"/>
            <p:custDataLst>
              <p:tags r:id="rId7"/>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7956257" y="5053054"/>
            <a:ext cx="1187744" cy="1966165"/>
            <a:chOff x="10608342" y="5053054"/>
            <a:chExt cx="1583658" cy="1966165"/>
          </a:xfrm>
        </p:grpSpPr>
        <p:sp>
          <p:nvSpPr>
            <p:cNvPr id="10" name="任意多边形: 形状 9"/>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7"/>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3" name="页脚占位符 2"/>
          <p:cNvSpPr>
            <a:spLocks noGrp="1"/>
          </p:cNvSpPr>
          <p:nvPr>
            <p:ph type="ftr" sz="quarter" idx="11"/>
            <p:custDataLst>
              <p:tags r:id="rId2"/>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a:xfrm>
            <a:off x="659807" y="6389433"/>
            <a:ext cx="2025000" cy="237600"/>
          </a:xfrm>
        </p:spPr>
        <p:txBody>
          <a:bodyPr/>
          <a:lstStyle/>
          <a:p>
            <a:fld id="{9EFD9D74-47D9-4702-A33C-335B63B48DBF}" type="datetimeFigureOut">
              <a:rPr lang="zh-CN" altLang="en-US" smtClean="0"/>
              <a:t>2022/2/23</a:t>
            </a:fld>
            <a:endParaRPr lang="zh-CN" altLang="en-US" dirty="0"/>
          </a:p>
        </p:txBody>
      </p:sp>
      <p:sp>
        <p:nvSpPr>
          <p:cNvPr id="6" name="页脚占位符 5"/>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6457950" y="6389433"/>
            <a:ext cx="2025000" cy="237600"/>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1626113"/>
            <a:ext cx="7371076" cy="4041680"/>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59807" y="6389433"/>
            <a:ext cx="2025000" cy="237600"/>
          </a:xfrm>
        </p:spPr>
        <p:txBody>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2"/>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6457950" y="6389433"/>
            <a:ext cx="2025000" cy="2376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7" y="1626121"/>
            <a:ext cx="8139178" cy="404168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691281" y="2778617"/>
            <a:ext cx="3761438" cy="1139780"/>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a:xfrm>
            <a:off x="659807" y="6389433"/>
            <a:ext cx="2025000" cy="237600"/>
          </a:xfrm>
        </p:spPr>
        <p:txBody>
          <a:bodyPr lIns="90170" tIns="46990" rIns="90170" bIns="46990">
            <a:normAutofit/>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lIns="90170" tIns="46990" rIns="90170" bIns="46990">
            <a:normAutofit/>
          </a:bodyPr>
          <a:lstStyle/>
          <a:p>
            <a:fld id="{49AE70B2-8BF9-45C0-BB95-33D1B9D3A854}" type="slidenum">
              <a:rPr lang="zh-CN" altLang="en-US" smtClean="0"/>
              <a:t>‹#›</a:t>
            </a:fld>
            <a:endParaRPr lang="zh-CN" altLang="en-US"/>
          </a:p>
        </p:txBody>
      </p:sp>
      <p:grpSp>
        <p:nvGrpSpPr>
          <p:cNvPr id="6" name="组合 5"/>
          <p:cNvGrpSpPr/>
          <p:nvPr userDrawn="1">
            <p:custDataLst>
              <p:tags r:id="rId5"/>
            </p:custDataLst>
          </p:nvPr>
        </p:nvGrpSpPr>
        <p:grpSpPr>
          <a:xfrm flipH="1">
            <a:off x="6452719" y="3180660"/>
            <a:ext cx="327554" cy="406670"/>
            <a:chOff x="10608342" y="5053054"/>
            <a:chExt cx="1583658" cy="1966165"/>
          </a:xfrm>
        </p:grpSpPr>
        <p:sp>
          <p:nvSpPr>
            <p:cNvPr id="7" name="任意多边形: 形状 6"/>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627" tIns="35242" rIns="67627" bIns="35242" rtlCol="0" anchor="ctr">
              <a:normAutofit/>
            </a:bodyPr>
            <a:lstStyle/>
            <a:p>
              <a:pPr algn="ctr"/>
              <a:endParaRPr lang="zh-CN" altLang="en-US" sz="1350" dirty="0"/>
            </a:p>
          </p:txBody>
        </p:sp>
        <p:sp>
          <p:nvSpPr>
            <p:cNvPr id="8" name="等腰三角形 7"/>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627" tIns="35242" rIns="67627" bIns="35242" rtlCol="0" anchor="ctr">
              <a:normAutofit fontScale="62500" lnSpcReduction="20000"/>
            </a:bodyPr>
            <a:lstStyle/>
            <a:p>
              <a:pPr algn="ctr"/>
              <a:endParaRPr lang="zh-CN" altLang="en-US" sz="1350" dirty="0"/>
            </a:p>
          </p:txBody>
        </p:sp>
      </p:grpSp>
      <p:grpSp>
        <p:nvGrpSpPr>
          <p:cNvPr id="9" name="组合 8"/>
          <p:cNvGrpSpPr/>
          <p:nvPr userDrawn="1">
            <p:custDataLst>
              <p:tags r:id="rId6"/>
            </p:custDataLst>
          </p:nvPr>
        </p:nvGrpSpPr>
        <p:grpSpPr>
          <a:xfrm>
            <a:off x="2363726" y="3187277"/>
            <a:ext cx="327554" cy="406670"/>
            <a:chOff x="10608342" y="5053054"/>
            <a:chExt cx="1583658" cy="1966165"/>
          </a:xfrm>
        </p:grpSpPr>
        <p:sp>
          <p:nvSpPr>
            <p:cNvPr id="10" name="任意多边形: 形状 9"/>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627" tIns="35242" rIns="67627" bIns="35242" rtlCol="0" anchor="ctr">
              <a:normAutofit/>
            </a:bodyPr>
            <a:lstStyle/>
            <a:p>
              <a:pPr algn="ctr"/>
              <a:endParaRPr lang="zh-CN" altLang="en-US" sz="1350">
                <a:solidFill>
                  <a:schemeClr val="bg1"/>
                </a:solidFill>
              </a:endParaRPr>
            </a:p>
          </p:txBody>
        </p:sp>
        <p:sp>
          <p:nvSpPr>
            <p:cNvPr id="11" name="等腰三角形 10"/>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627" tIns="35242" rIns="67627" bIns="35242" rtlCol="0" anchor="ctr">
              <a:normAutofit fontScale="62500" lnSpcReduction="20000"/>
            </a:bodyPr>
            <a:lstStyle/>
            <a:p>
              <a:pPr algn="ctr"/>
              <a:endParaRPr lang="zh-CN" altLang="en-US" sz="1350" dirty="0"/>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3001198" y="6045200"/>
            <a:ext cx="6142802"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userDrawn="1">
            <p:ph type="title" hasCustomPrompt="1"/>
            <p:custDataLst>
              <p:tags r:id="rId2"/>
            </p:custDataLst>
          </p:nvPr>
        </p:nvSpPr>
        <p:spPr>
          <a:xfrm>
            <a:off x="628650" y="861887"/>
            <a:ext cx="7886700" cy="405363"/>
          </a:xfrm>
        </p:spPr>
        <p:txBody>
          <a:bodyPr>
            <a:normAutofit/>
          </a:bodyPr>
          <a:lstStyle>
            <a:lvl1pPr>
              <a:defRPr sz="165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a:xfrm>
            <a:off x="659807" y="6389433"/>
            <a:ext cx="2025000" cy="237600"/>
          </a:xfrm>
        </p:spPr>
        <p:txBody>
          <a:bodyPr/>
          <a:lstStyle>
            <a:lvl1pPr>
              <a:defRPr baseline="0">
                <a:latin typeface="微软雅黑" panose="020B0503020204020204" charset="-122"/>
              </a:defRPr>
            </a:lvl1pPr>
          </a:lstStyle>
          <a:p>
            <a:fld id="{760FBDFE-C587-4B4C-A407-44438C67B59E}" type="datetimeFigureOut">
              <a:rPr lang="zh-CN" altLang="en-US" smtClean="0"/>
              <a:t>2022/2/23</a:t>
            </a:fld>
            <a:endParaRPr lang="zh-CN" altLang="en-US"/>
          </a:p>
        </p:txBody>
      </p:sp>
      <p:sp>
        <p:nvSpPr>
          <p:cNvPr id="4" name="页脚占位符 3"/>
          <p:cNvSpPr>
            <a:spLocks noGrp="1"/>
          </p:cNvSpPr>
          <p:nvPr userDrawn="1">
            <p:ph type="ftr" sz="quarter" idx="11"/>
            <p:custDataLst>
              <p:tags r:id="rId4"/>
            </p:custDataLst>
          </p:nvPr>
        </p:nvSpPr>
        <p:spPr>
          <a:xfrm>
            <a:off x="3087000" y="6389433"/>
            <a:ext cx="2970000" cy="237600"/>
          </a:xfrm>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a:xfrm>
            <a:off x="6457950" y="6389433"/>
            <a:ext cx="2025000" cy="237600"/>
          </a:xfrm>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9551" y="304165"/>
            <a:ext cx="8704898"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charset="-122"/>
            </a:endParaRPr>
          </a:p>
        </p:txBody>
      </p:sp>
      <p:grpSp>
        <p:nvGrpSpPr>
          <p:cNvPr id="11" name="组合 10"/>
          <p:cNvGrpSpPr/>
          <p:nvPr userDrawn="1">
            <p:custDataLst>
              <p:tags r:id="rId2"/>
            </p:custDataLst>
          </p:nvPr>
        </p:nvGrpSpPr>
        <p:grpSpPr>
          <a:xfrm rot="16200000">
            <a:off x="8190309" y="533241"/>
            <a:ext cx="553403" cy="687229"/>
            <a:chOff x="10608342" y="5053054"/>
            <a:chExt cx="1583658" cy="1966165"/>
          </a:xfrm>
        </p:grpSpPr>
        <p:sp>
          <p:nvSpPr>
            <p:cNvPr id="12" name="任意多边形: 形状 11"/>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sp>
          <p:nvSpPr>
            <p:cNvPr id="13" name="等腰三角形 12"/>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grpSp>
      <p:grpSp>
        <p:nvGrpSpPr>
          <p:cNvPr id="14" name="组合 13"/>
          <p:cNvGrpSpPr/>
          <p:nvPr userDrawn="1">
            <p:custDataLst>
              <p:tags r:id="rId3"/>
            </p:custDataLst>
          </p:nvPr>
        </p:nvGrpSpPr>
        <p:grpSpPr>
          <a:xfrm rot="5400000">
            <a:off x="265986" y="5766276"/>
            <a:ext cx="553403" cy="687229"/>
            <a:chOff x="10608342" y="5053054"/>
            <a:chExt cx="1583658" cy="1966165"/>
          </a:xfrm>
        </p:grpSpPr>
        <p:sp>
          <p:nvSpPr>
            <p:cNvPr id="16" name="任意多边形: 形状 15"/>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sp>
          <p:nvSpPr>
            <p:cNvPr id="17" name="等腰三角形 16"/>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grpSp>
      <p:sp>
        <p:nvSpPr>
          <p:cNvPr id="2" name="标题 1"/>
          <p:cNvSpPr>
            <a:spLocks noGrp="1"/>
          </p:cNvSpPr>
          <p:nvPr>
            <p:ph type="title" hasCustomPrompt="1"/>
            <p:custDataLst>
              <p:tags r:id="rId4"/>
            </p:custDataLst>
          </p:nvPr>
        </p:nvSpPr>
        <p:spPr>
          <a:xfrm>
            <a:off x="961200" y="1339650"/>
            <a:ext cx="7219800" cy="542700"/>
          </a:xfrm>
        </p:spPr>
        <p:txBody>
          <a:bodyPr anchor="ctr"/>
          <a:lstStyle>
            <a:lvl1pPr>
              <a:defRPr sz="24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hasCustomPrompt="1"/>
            <p:custDataLst>
              <p:tags r:id="rId5"/>
            </p:custDataLst>
          </p:nvPr>
        </p:nvSpPr>
        <p:spPr>
          <a:xfrm>
            <a:off x="960835" y="2594250"/>
            <a:ext cx="7219950" cy="2583900"/>
          </a:xfrm>
        </p:spPr>
        <p:txBody>
          <a:bodyPr>
            <a:normAutofit/>
          </a:bodyPr>
          <a:lstStyle>
            <a:lvl1pPr marL="0" indent="0">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2022/2/23</a:t>
            </a:fld>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2"/>
            </p:custDataLst>
          </p:nvPr>
        </p:nvSpPr>
        <p:spPr>
          <a:xfrm>
            <a:off x="437400" y="880650"/>
            <a:ext cx="2970000" cy="661500"/>
          </a:xfrm>
        </p:spPr>
        <p:txBody>
          <a:bodyPr anchor="ctr">
            <a:normAutofit/>
          </a:bodyPr>
          <a:lstStyle>
            <a:lvl1pPr>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a:xfrm>
            <a:off x="659807"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2022/2/23</a:t>
            </a:fld>
            <a:endParaRPr lang="zh-CN" altLang="en-US"/>
          </a:p>
        </p:txBody>
      </p:sp>
      <p:sp>
        <p:nvSpPr>
          <p:cNvPr id="4" name="页脚占位符 3"/>
          <p:cNvSpPr>
            <a:spLocks noGrp="1"/>
          </p:cNvSpPr>
          <p:nvPr userDrawn="1">
            <p:ph type="ftr" sz="quarter" idx="11"/>
            <p:custDataLst>
              <p:tags r:id="rId4"/>
            </p:custDataLst>
          </p:nvPr>
        </p:nvSpPr>
        <p:spPr>
          <a:xfrm>
            <a:off x="3087000" y="6389433"/>
            <a:ext cx="2970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a:xfrm>
            <a:off x="6457950"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440100" y="2275650"/>
            <a:ext cx="2967300" cy="3069900"/>
          </a:xfrm>
        </p:spPr>
        <p:txBody>
          <a:bodyPr>
            <a:normAutofit/>
          </a:bodyPr>
          <a:lstStyle>
            <a:lvl1pPr marL="0" indent="0">
              <a:lnSpc>
                <a:spcPct val="130000"/>
              </a:lnSpc>
              <a:spcAft>
                <a:spcPts val="1000"/>
              </a:spcAft>
              <a:buFont typeface="Arial" panose="020B0604020202020204" pitchFamily="34" charset="0"/>
              <a:buNone/>
              <a:defRPr sz="1200" u="none" strike="noStrike" kern="1200" cap="none" spc="0" normalizeH="0" baseline="0">
                <a:solidFill>
                  <a:schemeClr val="bg1"/>
                </a:solidFill>
                <a:latin typeface="Arial" panose="020B0604020202020204" pitchFamily="34" charset="0"/>
                <a:ea typeface="微软雅黑" panose="020B0503020204020204" charset="-122"/>
              </a:defRPr>
            </a:lvl1pPr>
            <a:lvl2pPr marL="342900" indent="0">
              <a:lnSpc>
                <a:spcPct val="130000"/>
              </a:lnSpc>
              <a:spcAft>
                <a:spcPts val="1000"/>
              </a:spcAft>
              <a:buFont typeface="Arial" panose="020B0604020202020204" pitchFamily="34" charset="0"/>
              <a:buNone/>
              <a:defRPr sz="1200" u="none" strike="noStrike" kern="1200" cap="none" spc="0" normalizeH="0" baseline="0">
                <a:solidFill>
                  <a:schemeClr val="bg1"/>
                </a:solidFill>
                <a:latin typeface="Arial" panose="020B0604020202020204" pitchFamily="34" charset="0"/>
                <a:ea typeface="微软雅黑" panose="020B0503020204020204" charset="-122"/>
              </a:defRPr>
            </a:lvl2pPr>
            <a:lvl3pPr marL="685800" indent="0">
              <a:lnSpc>
                <a:spcPct val="130000"/>
              </a:lnSpc>
              <a:spcAft>
                <a:spcPts val="1000"/>
              </a:spcAft>
              <a:buFont typeface="Arial" panose="020B0604020202020204" pitchFamily="34" charset="0"/>
              <a:buNone/>
              <a:defRPr sz="1200" u="none" strike="noStrike" kern="1200" cap="none" spc="0" normalizeH="0" baseline="0">
                <a:solidFill>
                  <a:schemeClr val="bg1"/>
                </a:solidFill>
                <a:latin typeface="Arial" panose="020B0604020202020204" pitchFamily="34" charset="0"/>
                <a:ea typeface="微软雅黑" panose="020B0503020204020204" charset="-122"/>
              </a:defRPr>
            </a:lvl3pPr>
            <a:lvl4pPr marL="1028700" indent="0">
              <a:lnSpc>
                <a:spcPct val="130000"/>
              </a:lnSpc>
              <a:spcAft>
                <a:spcPts val="1000"/>
              </a:spcAft>
              <a:buFont typeface="Arial" panose="020B0604020202020204" pitchFamily="34" charset="0"/>
              <a:buNone/>
              <a:defRPr sz="1200" u="none" strike="noStrike" kern="1200" cap="none" spc="0" normalizeH="0" baseline="0">
                <a:solidFill>
                  <a:schemeClr val="bg1"/>
                </a:solidFill>
                <a:latin typeface="Arial" panose="020B0604020202020204" pitchFamily="34" charset="0"/>
                <a:ea typeface="微软雅黑" panose="020B0503020204020204" charset="-122"/>
              </a:defRPr>
            </a:lvl4pPr>
            <a:lvl5pPr marL="1371600" indent="0">
              <a:lnSpc>
                <a:spcPct val="130000"/>
              </a:lnSpc>
              <a:spcAft>
                <a:spcPts val="1000"/>
              </a:spcAft>
              <a:buFont typeface="Arial" panose="020B0604020202020204" pitchFamily="34" charset="0"/>
              <a:buNone/>
              <a:defRPr sz="12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7"/>
            </p:custDataLst>
          </p:nvPr>
        </p:nvSpPr>
        <p:spPr>
          <a:xfrm>
            <a:off x="3825900" y="1405930"/>
            <a:ext cx="4860000" cy="3815953"/>
          </a:xfrm>
        </p:spPr>
        <p:txBody>
          <a:bodyPr>
            <a:normAutofit/>
          </a:bodyPr>
          <a:lstStyle>
            <a:lvl1pPr marL="0" indent="0">
              <a:lnSpc>
                <a:spcPct val="130000"/>
              </a:lnSpc>
              <a:spcAft>
                <a:spcPts val="1000"/>
              </a:spcAft>
              <a:buFont typeface="Arial" panose="020B0604020202020204" pitchFamily="34" charset="0"/>
              <a:buNone/>
              <a:defRPr sz="12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342900" indent="0">
              <a:lnSpc>
                <a:spcPct val="130000"/>
              </a:lnSpc>
              <a:spcAft>
                <a:spcPts val="1000"/>
              </a:spcAft>
              <a:buFont typeface="Arial" panose="020B0604020202020204" pitchFamily="34" charset="0"/>
              <a:buNone/>
              <a:defRPr sz="12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685800" indent="0">
              <a:lnSpc>
                <a:spcPct val="130000"/>
              </a:lnSpc>
              <a:spcAft>
                <a:spcPts val="1000"/>
              </a:spcAft>
              <a:buFont typeface="Arial" panose="020B0604020202020204" pitchFamily="34" charset="0"/>
              <a:buNone/>
              <a:defRPr sz="12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028700" indent="0">
              <a:lnSpc>
                <a:spcPct val="130000"/>
              </a:lnSpc>
              <a:spcAft>
                <a:spcPts val="1000"/>
              </a:spcAft>
              <a:buFont typeface="Arial" panose="020B0604020202020204" pitchFamily="34" charset="0"/>
              <a:buNone/>
              <a:defRPr sz="12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371600" indent="0">
              <a:lnSpc>
                <a:spcPct val="130000"/>
              </a:lnSpc>
              <a:spcAft>
                <a:spcPts val="1000"/>
              </a:spcAft>
              <a:buFont typeface="Arial" panose="020B0604020202020204" pitchFamily="34" charset="0"/>
              <a:buNone/>
              <a:defRPr sz="12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grpSp>
        <p:nvGrpSpPr>
          <p:cNvPr id="11" name="组合 10"/>
          <p:cNvGrpSpPr/>
          <p:nvPr userDrawn="1">
            <p:custDataLst>
              <p:tags r:id="rId8"/>
            </p:custDataLst>
          </p:nvPr>
        </p:nvGrpSpPr>
        <p:grpSpPr>
          <a:xfrm>
            <a:off x="-1" y="0"/>
            <a:ext cx="3617595" cy="769938"/>
            <a:chOff x="-1" y="0"/>
            <a:chExt cx="4823460" cy="769938"/>
          </a:xfrm>
        </p:grpSpPr>
        <p:sp>
          <p:nvSpPr>
            <p:cNvPr id="12" name="任意多边形: 形状 11"/>
            <p:cNvSpPr/>
            <p:nvPr>
              <p:custDataLst>
                <p:tags r:id="rId9"/>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charset="-122"/>
              </a:endParaRPr>
            </a:p>
          </p:txBody>
        </p:sp>
        <p:sp>
          <p:nvSpPr>
            <p:cNvPr id="14" name="等腰三角形 13"/>
            <p:cNvSpPr/>
            <p:nvPr>
              <p:custDataLst>
                <p:tags r:id="rId10"/>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2"/>
            </p:custDataLst>
          </p:nvPr>
        </p:nvSpPr>
        <p:spPr>
          <a:xfrm>
            <a:off x="459000" y="859500"/>
            <a:ext cx="8232300" cy="469800"/>
          </a:xfrm>
        </p:spPr>
        <p:txBody>
          <a:bodyPr anchor="ctr"/>
          <a:lstStyle>
            <a:lvl1pPr algn="ctr">
              <a:defRPr sz="27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a:xfrm>
            <a:off x="659807"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2022/2/23</a:t>
            </a:fld>
            <a:endParaRPr lang="zh-CN" altLang="en-US"/>
          </a:p>
        </p:txBody>
      </p:sp>
      <p:sp>
        <p:nvSpPr>
          <p:cNvPr id="4" name="页脚占位符 3"/>
          <p:cNvSpPr>
            <a:spLocks noGrp="1"/>
          </p:cNvSpPr>
          <p:nvPr userDrawn="1">
            <p:ph type="ftr" sz="quarter" idx="11"/>
            <p:custDataLst>
              <p:tags r:id="rId4"/>
            </p:custDataLst>
          </p:nvPr>
        </p:nvSpPr>
        <p:spPr>
          <a:xfrm>
            <a:off x="3087000" y="6389433"/>
            <a:ext cx="2970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a:xfrm>
            <a:off x="6457950"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459000" y="1763100"/>
            <a:ext cx="8231981" cy="621000"/>
          </a:xfrm>
        </p:spPr>
        <p:txBody>
          <a:bodyPr>
            <a:normAutofit/>
          </a:bodyPr>
          <a:lstStyle>
            <a:lvl1pPr marL="0" indent="0" algn="ctr">
              <a:lnSpc>
                <a:spcPct val="130000"/>
              </a:lnSpc>
              <a:spcBef>
                <a:spcPts val="0"/>
              </a:spcBef>
              <a:spcAft>
                <a:spcPts val="1000"/>
              </a:spcAft>
              <a:buNone/>
              <a:defRPr sz="12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7"/>
            </p:custDataLst>
          </p:nvPr>
        </p:nvSpPr>
        <p:spPr>
          <a:xfrm>
            <a:off x="459581" y="3236850"/>
            <a:ext cx="8224200" cy="2573100"/>
          </a:xfrm>
        </p:spPr>
        <p:txBody>
          <a:bodyPr>
            <a:normAutofit/>
          </a:bodyPr>
          <a:lstStyle>
            <a:lvl1pPr marL="0" indent="0">
              <a:lnSpc>
                <a:spcPct val="130000"/>
              </a:lnSpc>
              <a:spcAft>
                <a:spcPts val="1000"/>
              </a:spcAft>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342900" indent="0">
              <a:lnSpc>
                <a:spcPct val="130000"/>
              </a:lnSpc>
              <a:spcAft>
                <a:spcPts val="1000"/>
              </a:spcAft>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685800" indent="0">
              <a:lnSpc>
                <a:spcPct val="130000"/>
              </a:lnSpc>
              <a:spcAft>
                <a:spcPts val="1000"/>
              </a:spcAft>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028700" indent="0">
              <a:lnSpc>
                <a:spcPct val="130000"/>
              </a:lnSpc>
              <a:spcAft>
                <a:spcPts val="1000"/>
              </a:spcAft>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371600" indent="0">
              <a:lnSpc>
                <a:spcPct val="130000"/>
              </a:lnSpc>
              <a:spcAft>
                <a:spcPts val="1000"/>
              </a:spcAft>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grpSp>
        <p:nvGrpSpPr>
          <p:cNvPr id="12" name="组合 11"/>
          <p:cNvGrpSpPr/>
          <p:nvPr userDrawn="1">
            <p:custDataLst>
              <p:tags r:id="rId8"/>
            </p:custDataLst>
          </p:nvPr>
        </p:nvGrpSpPr>
        <p:grpSpPr>
          <a:xfrm flipV="1">
            <a:off x="4441372" y="0"/>
            <a:ext cx="4702628"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flipV="1">
            <a:off x="4441372" y="0"/>
            <a:ext cx="4702628"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grpSp>
      <p:sp>
        <p:nvSpPr>
          <p:cNvPr id="13" name="矩形 12"/>
          <p:cNvSpPr/>
          <p:nvPr userDrawn="1">
            <p:custDataLst>
              <p:tags r:id="rId2"/>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453390" y="739934"/>
            <a:ext cx="8232458" cy="423863"/>
          </a:xfrm>
        </p:spPr>
        <p:txBody>
          <a:bodyPr anchor="ctr"/>
          <a:lstStyle>
            <a:lvl1pPr algn="ctr">
              <a:lnSpc>
                <a:spcPct val="100000"/>
              </a:lnSpc>
              <a:defRPr sz="24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a:xfrm>
            <a:off x="659807"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2022/2/23</a:t>
            </a:fld>
            <a:endParaRPr lang="zh-CN" altLang="en-US"/>
          </a:p>
        </p:txBody>
      </p:sp>
      <p:sp>
        <p:nvSpPr>
          <p:cNvPr id="4" name="页脚占位符 3"/>
          <p:cNvSpPr>
            <a:spLocks noGrp="1"/>
          </p:cNvSpPr>
          <p:nvPr userDrawn="1">
            <p:ph type="ftr" sz="quarter" idx="11"/>
            <p:custDataLst>
              <p:tags r:id="rId5"/>
            </p:custDataLst>
          </p:nvPr>
        </p:nvSpPr>
        <p:spPr>
          <a:xfrm>
            <a:off x="3087000" y="6389433"/>
            <a:ext cx="2970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457950"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453628" y="2082600"/>
            <a:ext cx="8243100" cy="2408400"/>
          </a:xfrm>
        </p:spPr>
        <p:txBody>
          <a:bodyPr>
            <a:normAutofit/>
          </a:bodyPr>
          <a:lstStyle>
            <a:lvl1pPr marL="0" indent="0">
              <a:lnSpc>
                <a:spcPct val="130000"/>
              </a:lnSpc>
              <a:spcAft>
                <a:spcPts val="1000"/>
              </a:spcAft>
              <a:buFont typeface="Arial" panose="020B0604020202020204" pitchFamily="34" charset="0"/>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342900" indent="0">
              <a:lnSpc>
                <a:spcPct val="130000"/>
              </a:lnSpc>
              <a:spcAft>
                <a:spcPts val="1000"/>
              </a:spcAft>
              <a:buFont typeface="Arial" panose="020B0604020202020204" pitchFamily="34" charset="0"/>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685800" indent="0">
              <a:lnSpc>
                <a:spcPct val="130000"/>
              </a:lnSpc>
              <a:spcAft>
                <a:spcPts val="1000"/>
              </a:spcAft>
              <a:buFont typeface="Arial" panose="020B0604020202020204" pitchFamily="34" charset="0"/>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028700" indent="0">
              <a:lnSpc>
                <a:spcPct val="130000"/>
              </a:lnSpc>
              <a:spcAft>
                <a:spcPts val="1000"/>
              </a:spcAft>
              <a:buFont typeface="Arial" panose="020B0604020202020204" pitchFamily="34" charset="0"/>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371600" indent="0">
              <a:lnSpc>
                <a:spcPct val="130000"/>
              </a:lnSpc>
              <a:spcAft>
                <a:spcPts val="1000"/>
              </a:spcAft>
              <a:buFont typeface="Arial" panose="020B0604020202020204" pitchFamily="34" charset="0"/>
              <a:buNone/>
              <a:defRPr sz="12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445500" y="5306850"/>
            <a:ext cx="8251200" cy="758700"/>
          </a:xfrm>
        </p:spPr>
        <p:txBody>
          <a:bodyPr>
            <a:normAutofit/>
          </a:bodyPr>
          <a:lstStyle>
            <a:lvl1pPr marL="0" indent="0">
              <a:lnSpc>
                <a:spcPct val="130000"/>
              </a:lnSpc>
              <a:spcBef>
                <a:spcPts val="0"/>
              </a:spcBef>
              <a:spcAft>
                <a:spcPts val="1000"/>
              </a:spcAft>
              <a:buFont typeface="Arial" panose="020B0604020202020204" pitchFamily="34" charset="0"/>
              <a:buNone/>
              <a:defRPr sz="12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3001198" y="6045200"/>
            <a:ext cx="6142802" cy="812800"/>
            <a:chOff x="4001597" y="5613400"/>
            <a:chExt cx="8190403" cy="1244600"/>
          </a:xfrm>
        </p:grpSpPr>
        <p:sp>
          <p:nvSpPr>
            <p:cNvPr id="17" name="任意多边形: 形状 16"/>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charset="-122"/>
              </a:endParaRPr>
            </a:p>
          </p:txBody>
        </p:sp>
        <p:sp>
          <p:nvSpPr>
            <p:cNvPr id="18" name="等腰三角形 17"/>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charset="-122"/>
              </a:endParaRPr>
            </a:p>
          </p:txBody>
        </p:sp>
      </p:grpSp>
      <p:sp>
        <p:nvSpPr>
          <p:cNvPr id="15" name="矩形 14"/>
          <p:cNvSpPr/>
          <p:nvPr userDrawn="1">
            <p:custDataLst>
              <p:tags r:id="rId2"/>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3"/>
            </p:custDataLst>
          </p:nvPr>
        </p:nvSpPr>
        <p:spPr>
          <a:xfrm>
            <a:off x="434700" y="292846"/>
            <a:ext cx="8278200" cy="331473"/>
          </a:xfrm>
        </p:spPr>
        <p:txBody>
          <a:bodyPr>
            <a:noAutofit/>
          </a:bodyPr>
          <a:lstStyle>
            <a:lvl1pPr>
              <a:lnSpc>
                <a:spcPct val="100000"/>
              </a:lnSpc>
              <a:defRPr sz="18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434700" y="2025000"/>
            <a:ext cx="4006800" cy="2170800"/>
          </a:xfrm>
        </p:spPr>
        <p:txBody>
          <a:bodyPr/>
          <a:lstStyle>
            <a:lvl1pPr marL="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6858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0287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3716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normAutofit/>
          </a:bodyPr>
          <a:lstStyle>
            <a:lvl1pPr marL="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6858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0287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371600" indent="0">
              <a:lnSpc>
                <a:spcPct val="130000"/>
              </a:lnSpc>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429300" y="4914450"/>
            <a:ext cx="4006800" cy="585900"/>
          </a:xfrm>
        </p:spPr>
        <p:txBody>
          <a:bodyPr>
            <a:normAutofit/>
          </a:bodyPr>
          <a:lstStyle>
            <a:lvl1pPr marL="0" indent="0">
              <a:lnSpc>
                <a:spcPct val="130000"/>
              </a:lnSpc>
              <a:spcBef>
                <a:spcPts val="0"/>
              </a:spcBef>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4689900" y="4910850"/>
            <a:ext cx="4025700" cy="585900"/>
          </a:xfrm>
        </p:spPr>
        <p:txBody>
          <a:bodyPr>
            <a:normAutofit/>
          </a:bodyPr>
          <a:lstStyle>
            <a:lvl1pPr marL="0" indent="0">
              <a:lnSpc>
                <a:spcPct val="130000"/>
              </a:lnSpc>
              <a:spcBef>
                <a:spcPts val="0"/>
              </a:spcBef>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latin typeface="Arial" panose="020B0604020202020204" pitchFamily="34" charset="0"/>
              <a:ea typeface="微软雅黑" panose="020B0503020204020204" charset="-122"/>
              <a:sym typeface="+mn-ea"/>
            </a:endParaRPr>
          </a:p>
        </p:txBody>
      </p:sp>
      <p:grpSp>
        <p:nvGrpSpPr>
          <p:cNvPr id="15" name="组合 14"/>
          <p:cNvGrpSpPr/>
          <p:nvPr userDrawn="1">
            <p:custDataLst>
              <p:tags r:id="rId2"/>
            </p:custDataLst>
          </p:nvPr>
        </p:nvGrpSpPr>
        <p:grpSpPr>
          <a:xfrm rot="10800000">
            <a:off x="0" y="0"/>
            <a:ext cx="4093369" cy="1529715"/>
            <a:chOff x="4001597" y="5613400"/>
            <a:chExt cx="8190403" cy="1244600"/>
          </a:xfrm>
        </p:grpSpPr>
        <p:sp>
          <p:nvSpPr>
            <p:cNvPr id="16" name="任意多边形: 形状 15"/>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sp>
          <p:nvSpPr>
            <p:cNvPr id="17" name="等腰三角形 16"/>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charset="-122"/>
              </a:endParaRPr>
            </a:p>
          </p:txBody>
        </p:sp>
      </p:grpSp>
      <p:grpSp>
        <p:nvGrpSpPr>
          <p:cNvPr id="18" name="组合 17"/>
          <p:cNvGrpSpPr/>
          <p:nvPr userDrawn="1">
            <p:custDataLst>
              <p:tags r:id="rId3"/>
            </p:custDataLst>
          </p:nvPr>
        </p:nvGrpSpPr>
        <p:grpSpPr>
          <a:xfrm>
            <a:off x="5050631" y="5323840"/>
            <a:ext cx="4093369" cy="1529715"/>
            <a:chOff x="4001597" y="5613400"/>
            <a:chExt cx="8190403" cy="1244600"/>
          </a:xfrm>
        </p:grpSpPr>
        <p:sp>
          <p:nvSpPr>
            <p:cNvPr id="19" name="任意多边形: 形状 18"/>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charset="-122"/>
              </a:endParaRPr>
            </a:p>
          </p:txBody>
        </p:sp>
        <p:sp>
          <p:nvSpPr>
            <p:cNvPr id="20" name="等腰三角形 19"/>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panose="020B0503020204020204" charset="-122"/>
              </a:endParaRPr>
            </a:p>
          </p:txBody>
        </p:sp>
      </p:grpSp>
      <p:sp>
        <p:nvSpPr>
          <p:cNvPr id="2" name="标题 1"/>
          <p:cNvSpPr>
            <a:spLocks noGrp="1"/>
          </p:cNvSpPr>
          <p:nvPr userDrawn="1">
            <p:ph type="title" hasCustomPrompt="1"/>
            <p:custDataLst>
              <p:tags r:id="rId4"/>
            </p:custDataLst>
          </p:nvPr>
        </p:nvSpPr>
        <p:spPr>
          <a:xfrm>
            <a:off x="1142100" y="1637550"/>
            <a:ext cx="6858000" cy="1790100"/>
          </a:xfrm>
        </p:spPr>
        <p:txBody>
          <a:bodyPr anchor="b"/>
          <a:lstStyle>
            <a:lvl1pPr algn="ctr">
              <a:defRPr sz="45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a:xfrm>
            <a:off x="659807"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2022/2/23</a:t>
            </a:fld>
            <a:endParaRPr lang="zh-CN" altLang="en-US"/>
          </a:p>
        </p:txBody>
      </p:sp>
      <p:sp>
        <p:nvSpPr>
          <p:cNvPr id="4" name="页脚占位符 3"/>
          <p:cNvSpPr>
            <a:spLocks noGrp="1"/>
          </p:cNvSpPr>
          <p:nvPr userDrawn="1">
            <p:ph type="ftr" sz="quarter" idx="11"/>
            <p:custDataLst>
              <p:tags r:id="rId6"/>
            </p:custDataLst>
          </p:nvPr>
        </p:nvSpPr>
        <p:spPr>
          <a:xfrm>
            <a:off x="3087000" y="6389433"/>
            <a:ext cx="2970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a:xfrm>
            <a:off x="6457950" y="6389433"/>
            <a:ext cx="2025000" cy="237600"/>
          </a:xfrm>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141810" y="4069800"/>
            <a:ext cx="6858000" cy="1242000"/>
          </a:xfrm>
        </p:spPr>
        <p:txBody>
          <a:bodyPr>
            <a:normAutofit/>
          </a:bodyPr>
          <a:lstStyle>
            <a:lvl1pPr marL="0" indent="0" algn="ctr">
              <a:lnSpc>
                <a:spcPct val="130000"/>
              </a:lnSpc>
              <a:spcBef>
                <a:spcPts val="0"/>
              </a:spcBef>
              <a:spcAft>
                <a:spcPts val="1000"/>
              </a:spcAft>
              <a:buNone/>
              <a:defRPr sz="12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tags" Target="../tags/tag6.xml"/><Relationship Id="rId3" Type="http://schemas.openxmlformats.org/officeDocument/2006/relationships/slideLayout" Target="../slideLayouts/slideLayout25.xml"/><Relationship Id="rId21" Type="http://schemas.openxmlformats.org/officeDocument/2006/relationships/tags" Target="../tags/tag1.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ags" Target="../tags/tag3.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ru-RU" altLang="en-US" dirty="0"/>
              <a:t>单击此处编辑母版标题样式</a:t>
            </a:r>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ru-RU" altLang="en-US" dirty="0"/>
              <a:t>单击此处编辑母版文本样式</a:t>
            </a:r>
          </a:p>
          <a:p>
            <a:pPr lvl="1"/>
            <a:r>
              <a:rPr lang="ru-RU" altLang="en-US" dirty="0"/>
              <a:t>第二级</a:t>
            </a:r>
          </a:p>
          <a:p>
            <a:pPr lvl="2"/>
            <a:r>
              <a:rPr lang="ru-RU" altLang="en-US" dirty="0"/>
              <a:t>第三级</a:t>
            </a:r>
          </a:p>
          <a:p>
            <a:pPr lvl="3"/>
            <a:r>
              <a:rPr lang="ru-RU" altLang="en-US" dirty="0"/>
              <a:t>第四级</a:t>
            </a:r>
          </a:p>
          <a:p>
            <a:pPr lvl="4"/>
            <a:r>
              <a:rPr lang="ru-RU" altLang="en-US" dirty="0"/>
              <a:t>第五级</a:t>
            </a:r>
          </a:p>
        </p:txBody>
      </p:sp>
      <p:sp>
        <p:nvSpPr>
          <p:cNvPr id="1043" name="日期占位符 3"/>
          <p:cNvSpPr>
            <a:spLocks noGrp="1" noChangeArrowheads="1"/>
          </p:cNvSpPr>
          <p:nvPr>
            <p:ph type="dt" sz="half" idx="2"/>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buSzPct val="100000"/>
              <a:buFont typeface="Arial" panose="020B0604020202020204" pitchFamily="34" charset="0"/>
              <a:buNone/>
              <a:defRPr sz="1200">
                <a:solidFill>
                  <a:srgbClr val="898989"/>
                </a:solidFill>
                <a:latin typeface="Cambria" panose="02040503050406030204" pitchFamily="18" charset="0"/>
                <a:ea typeface="华文楷体"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4A82F36-D93F-43A9-AA9A-BDF90C7A763C}"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1044" name="页脚占位符 4"/>
          <p:cNvSpPr>
            <a:spLocks noGrp="1" noChangeArrowheads="1"/>
          </p:cNvSpPr>
          <p:nvPr>
            <p:ph type="ftr" sz="quarter" idx="3"/>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1" hangingPunct="1">
              <a:buSzPct val="100000"/>
              <a:buFont typeface="Arial" panose="020B0604020202020204" pitchFamily="34" charset="0"/>
              <a:buNone/>
              <a:defRPr sz="1200">
                <a:solidFill>
                  <a:srgbClr val="898989"/>
                </a:solidFill>
                <a:latin typeface="Cambria" panose="02040503050406030204" pitchFamily="18" charset="0"/>
                <a:ea typeface="华文楷体" panose="02010600040101010101" pitchFamily="2" charset="-122"/>
              </a:defRPr>
            </a:lvl1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1045" name="灯片编号占位符 5"/>
          <p:cNvSpPr>
            <a:spLocks noGrp="1" noChangeArrowheads="1"/>
          </p:cNvSpPr>
          <p:nvPr>
            <p:ph type="sldNum" sz="quarter" idx="4"/>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r" eaLnBrk="1" hangingPunct="1">
              <a:buSzPct val="100000"/>
              <a:buFont typeface="Arial" panose="020B0604020202020204" pitchFamily="34" charset="0"/>
              <a:buNone/>
              <a:defRPr sz="1200">
                <a:solidFill>
                  <a:srgbClr val="898989"/>
                </a:solidFill>
                <a:latin typeface="Cambria" panose="02040503050406030204" pitchFamily="18" charset="0"/>
                <a:ea typeface="华文楷体" panose="02010600040101010101" pitchFamily="2" charset="-122"/>
              </a:defRPr>
            </a:lvl1p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6F821421-DA0F-4CDF-97E7-62B1A9421A9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ru-RU" altLang="en-US" dirty="0"/>
              <a:t>单击此处编辑母版标题样式</a:t>
            </a:r>
          </a:p>
        </p:txBody>
      </p:sp>
      <p:sp>
        <p:nvSpPr>
          <p:cNvPr id="3075"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ru-RU" altLang="en-US" dirty="0"/>
              <a:t>单击此处编辑母版文本样式</a:t>
            </a:r>
          </a:p>
          <a:p>
            <a:pPr lvl="1"/>
            <a:r>
              <a:rPr lang="ru-RU" altLang="en-US" dirty="0"/>
              <a:t>第二级</a:t>
            </a:r>
          </a:p>
          <a:p>
            <a:pPr lvl="2"/>
            <a:r>
              <a:rPr lang="ru-RU" altLang="en-US" dirty="0"/>
              <a:t>第三级</a:t>
            </a:r>
          </a:p>
          <a:p>
            <a:pPr lvl="3"/>
            <a:r>
              <a:rPr lang="ru-RU" altLang="en-US" dirty="0"/>
              <a:t>第四级</a:t>
            </a:r>
          </a:p>
          <a:p>
            <a:pPr lvl="4"/>
            <a:r>
              <a:rPr lang="ru-RU" altLang="en-US" dirty="0"/>
              <a:t>第五级</a:t>
            </a:r>
          </a:p>
        </p:txBody>
      </p:sp>
      <p:sp>
        <p:nvSpPr>
          <p:cNvPr id="1050" name="日期占位符 3"/>
          <p:cNvSpPr>
            <a:spLocks noGrp="1" noChangeArrowheads="1"/>
          </p:cNvSpPr>
          <p:nvPr>
            <p:ph type="dt" sz="half" idx="2"/>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buSzPct val="100000"/>
              <a:buFont typeface="Arial" panose="020B0604020202020204" pitchFamily="34" charset="0"/>
              <a:buNone/>
              <a:defRPr sz="1200">
                <a:solidFill>
                  <a:srgbClr val="898989"/>
                </a:solidFill>
                <a:latin typeface="Cambria" panose="02040503050406030204" pitchFamily="18" charset="0"/>
                <a:ea typeface="华文楷体"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F3B38B90-F75C-435C-9D65-098CDACAB436}" type="datetime1">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2022/2/23</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1051" name="页脚占位符 4"/>
          <p:cNvSpPr>
            <a:spLocks noGrp="1" noChangeArrowheads="1"/>
          </p:cNvSpPr>
          <p:nvPr>
            <p:ph type="ftr" sz="quarter" idx="3"/>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1" hangingPunct="1">
              <a:buSzPct val="100000"/>
              <a:buFont typeface="Arial" panose="020B0604020202020204" pitchFamily="34" charset="0"/>
              <a:buNone/>
              <a:defRPr sz="1200">
                <a:solidFill>
                  <a:srgbClr val="898989"/>
                </a:solidFill>
                <a:latin typeface="Cambria" panose="02040503050406030204" pitchFamily="18" charset="0"/>
                <a:ea typeface="华文楷体" panose="02010600040101010101" pitchFamily="2" charset="-122"/>
              </a:defRPr>
            </a:lvl1p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
        <p:nvSpPr>
          <p:cNvPr id="1052" name="灯片编号占位符 5"/>
          <p:cNvSpPr>
            <a:spLocks noGrp="1" noChangeArrowheads="1"/>
          </p:cNvSpPr>
          <p:nvPr>
            <p:ph type="sldNum" sz="quarter" idx="4"/>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r" eaLnBrk="1" hangingPunct="1">
              <a:buSzPct val="100000"/>
              <a:buFont typeface="Arial" panose="020B0604020202020204" pitchFamily="34" charset="0"/>
              <a:buNone/>
              <a:defRPr sz="1200">
                <a:solidFill>
                  <a:srgbClr val="898989"/>
                </a:solidFill>
                <a:latin typeface="Cambria" panose="02040503050406030204" pitchFamily="18" charset="0"/>
                <a:ea typeface="华文楷体" panose="02010600040101010101" pitchFamily="2" charset="-122"/>
              </a:defRPr>
            </a:lvl1pPr>
          </a:lstStyle>
          <a:p>
            <a:pPr marL="0" marR="0" lvl="0" indent="0" algn="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fld id="{7EBEA217-1E54-4992-8D41-4C65FA1A8CFA}" type="slidenum">
              <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mbria" panose="02040503050406030204" pitchFamily="18" charset="0"/>
              <a:ea typeface="华文楷体"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3"/>
            <p:custDataLst>
              <p:tags r:id="rId24"/>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6"/>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162.xml"/><Relationship Id="rId1" Type="http://schemas.openxmlformats.org/officeDocument/2006/relationships/tags" Target="../tags/tag161.xml"/></Relationships>
</file>

<file path=ppt/slides/_rels/slide10.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Layout" Target="../slideLayouts/slideLayout29.xml"/><Relationship Id="rId5" Type="http://schemas.openxmlformats.org/officeDocument/2006/relationships/tags" Target="../tags/tag204.xml"/><Relationship Id="rId4" Type="http://schemas.openxmlformats.org/officeDocument/2006/relationships/tags" Target="../tags/tag203.xml"/></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669.xml"/><Relationship Id="rId7" Type="http://schemas.openxmlformats.org/officeDocument/2006/relationships/slideLayout" Target="../slideLayouts/slideLayout29.xml"/><Relationship Id="rId2" Type="http://schemas.openxmlformats.org/officeDocument/2006/relationships/tags" Target="../tags/tag668.xml"/><Relationship Id="rId1" Type="http://schemas.openxmlformats.org/officeDocument/2006/relationships/tags" Target="../tags/tag667.xml"/><Relationship Id="rId6" Type="http://schemas.openxmlformats.org/officeDocument/2006/relationships/tags" Target="../tags/tag672.xml"/><Relationship Id="rId5" Type="http://schemas.openxmlformats.org/officeDocument/2006/relationships/tags" Target="../tags/tag671.xml"/><Relationship Id="rId4" Type="http://schemas.openxmlformats.org/officeDocument/2006/relationships/tags" Target="../tags/tag670.xml"/></Relationships>
</file>

<file path=ppt/slides/_rels/slide10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675.xml"/><Relationship Id="rId7" Type="http://schemas.openxmlformats.org/officeDocument/2006/relationships/notesSlide" Target="../notesSlides/notesSlide3.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slideLayout" Target="../slideLayouts/slideLayout29.xml"/><Relationship Id="rId5" Type="http://schemas.openxmlformats.org/officeDocument/2006/relationships/tags" Target="../tags/tag677.xml"/><Relationship Id="rId4" Type="http://schemas.openxmlformats.org/officeDocument/2006/relationships/tags" Target="../tags/tag676.xml"/></Relationships>
</file>

<file path=ppt/slides/_rels/slide102.xml.rels><?xml version="1.0" encoding="UTF-8" standalone="yes"?>
<Relationships xmlns="http://schemas.openxmlformats.org/package/2006/relationships"><Relationship Id="rId3" Type="http://schemas.openxmlformats.org/officeDocument/2006/relationships/tags" Target="../tags/tag680.xml"/><Relationship Id="rId7" Type="http://schemas.openxmlformats.org/officeDocument/2006/relationships/notesSlide" Target="../notesSlides/notesSlide4.xml"/><Relationship Id="rId2" Type="http://schemas.openxmlformats.org/officeDocument/2006/relationships/tags" Target="../tags/tag679.xml"/><Relationship Id="rId1" Type="http://schemas.openxmlformats.org/officeDocument/2006/relationships/tags" Target="../tags/tag678.xml"/><Relationship Id="rId6" Type="http://schemas.openxmlformats.org/officeDocument/2006/relationships/slideLayout" Target="../slideLayouts/slideLayout29.xml"/><Relationship Id="rId5" Type="http://schemas.openxmlformats.org/officeDocument/2006/relationships/tags" Target="../tags/tag682.xml"/><Relationship Id="rId4" Type="http://schemas.openxmlformats.org/officeDocument/2006/relationships/tags" Target="../tags/tag681.xml"/></Relationships>
</file>

<file path=ppt/slides/_rels/slide103.xml.rels><?xml version="1.0" encoding="UTF-8" standalone="yes"?>
<Relationships xmlns="http://schemas.openxmlformats.org/package/2006/relationships"><Relationship Id="rId3" Type="http://schemas.openxmlformats.org/officeDocument/2006/relationships/tags" Target="../tags/tag685.xml"/><Relationship Id="rId7" Type="http://schemas.openxmlformats.org/officeDocument/2006/relationships/slideLayout" Target="../slideLayouts/slideLayout29.xml"/><Relationship Id="rId2" Type="http://schemas.openxmlformats.org/officeDocument/2006/relationships/tags" Target="../tags/tag684.xml"/><Relationship Id="rId1" Type="http://schemas.openxmlformats.org/officeDocument/2006/relationships/tags" Target="../tags/tag683.xml"/><Relationship Id="rId6" Type="http://schemas.openxmlformats.org/officeDocument/2006/relationships/tags" Target="../tags/tag688.xml"/><Relationship Id="rId5" Type="http://schemas.openxmlformats.org/officeDocument/2006/relationships/tags" Target="../tags/tag687.xml"/><Relationship Id="rId4" Type="http://schemas.openxmlformats.org/officeDocument/2006/relationships/tags" Target="../tags/tag686.xml"/></Relationships>
</file>

<file path=ppt/slides/_rels/slide104.xml.rels><?xml version="1.0" encoding="UTF-8" standalone="yes"?>
<Relationships xmlns="http://schemas.openxmlformats.org/package/2006/relationships"><Relationship Id="rId3" Type="http://schemas.openxmlformats.org/officeDocument/2006/relationships/tags" Target="../tags/tag691.xml"/><Relationship Id="rId2" Type="http://schemas.openxmlformats.org/officeDocument/2006/relationships/tags" Target="../tags/tag690.xml"/><Relationship Id="rId1" Type="http://schemas.openxmlformats.org/officeDocument/2006/relationships/tags" Target="../tags/tag689.xml"/><Relationship Id="rId5" Type="http://schemas.openxmlformats.org/officeDocument/2006/relationships/slideLayout" Target="../slideLayouts/slideLayout29.xml"/><Relationship Id="rId4" Type="http://schemas.openxmlformats.org/officeDocument/2006/relationships/tags" Target="../tags/tag692.xml"/></Relationships>
</file>

<file path=ppt/slides/_rels/slide105.xml.rels><?xml version="1.0" encoding="UTF-8" standalone="yes"?>
<Relationships xmlns="http://schemas.openxmlformats.org/package/2006/relationships"><Relationship Id="rId3" Type="http://schemas.openxmlformats.org/officeDocument/2006/relationships/tags" Target="../tags/tag695.xml"/><Relationship Id="rId2" Type="http://schemas.openxmlformats.org/officeDocument/2006/relationships/tags" Target="../tags/tag694.xml"/><Relationship Id="rId1" Type="http://schemas.openxmlformats.org/officeDocument/2006/relationships/tags" Target="../tags/tag693.xml"/><Relationship Id="rId6" Type="http://schemas.openxmlformats.org/officeDocument/2006/relationships/slideLayout" Target="../slideLayouts/slideLayout29.xml"/><Relationship Id="rId5" Type="http://schemas.openxmlformats.org/officeDocument/2006/relationships/tags" Target="../tags/tag697.xml"/><Relationship Id="rId4" Type="http://schemas.openxmlformats.org/officeDocument/2006/relationships/tags" Target="../tags/tag696.xml"/></Relationships>
</file>

<file path=ppt/slides/_rels/slide106.xml.rels><?xml version="1.0" encoding="UTF-8" standalone="yes"?>
<Relationships xmlns="http://schemas.openxmlformats.org/package/2006/relationships"><Relationship Id="rId3" Type="http://schemas.openxmlformats.org/officeDocument/2006/relationships/tags" Target="../tags/tag700.xml"/><Relationship Id="rId7" Type="http://schemas.openxmlformats.org/officeDocument/2006/relationships/image" Target="../media/image4.jpeg"/><Relationship Id="rId2" Type="http://schemas.openxmlformats.org/officeDocument/2006/relationships/tags" Target="../tags/tag699.xml"/><Relationship Id="rId1" Type="http://schemas.openxmlformats.org/officeDocument/2006/relationships/tags" Target="../tags/tag698.xml"/><Relationship Id="rId6" Type="http://schemas.openxmlformats.org/officeDocument/2006/relationships/slideLayout" Target="../slideLayouts/slideLayout29.xml"/><Relationship Id="rId5" Type="http://schemas.openxmlformats.org/officeDocument/2006/relationships/tags" Target="../tags/tag702.xml"/><Relationship Id="rId4" Type="http://schemas.openxmlformats.org/officeDocument/2006/relationships/tags" Target="../tags/tag701.xml"/></Relationships>
</file>

<file path=ppt/slides/_rels/slide107.xml.rels><?xml version="1.0" encoding="UTF-8" standalone="yes"?>
<Relationships xmlns="http://schemas.openxmlformats.org/package/2006/relationships"><Relationship Id="rId3" Type="http://schemas.openxmlformats.org/officeDocument/2006/relationships/tags" Target="../tags/tag705.xml"/><Relationship Id="rId2" Type="http://schemas.openxmlformats.org/officeDocument/2006/relationships/tags" Target="../tags/tag704.xml"/><Relationship Id="rId1" Type="http://schemas.openxmlformats.org/officeDocument/2006/relationships/tags" Target="../tags/tag703.xml"/><Relationship Id="rId6" Type="http://schemas.openxmlformats.org/officeDocument/2006/relationships/slideLayout" Target="../slideLayouts/slideLayout29.xml"/><Relationship Id="rId5" Type="http://schemas.openxmlformats.org/officeDocument/2006/relationships/tags" Target="../tags/tag707.xml"/><Relationship Id="rId4" Type="http://schemas.openxmlformats.org/officeDocument/2006/relationships/tags" Target="../tags/tag706.xml"/></Relationships>
</file>

<file path=ppt/slides/_rels/slide108.xml.rels><?xml version="1.0" encoding="UTF-8" standalone="yes"?>
<Relationships xmlns="http://schemas.openxmlformats.org/package/2006/relationships"><Relationship Id="rId3" Type="http://schemas.openxmlformats.org/officeDocument/2006/relationships/tags" Target="../tags/tag710.xml"/><Relationship Id="rId7" Type="http://schemas.openxmlformats.org/officeDocument/2006/relationships/slideLayout" Target="../slideLayouts/slideLayout29.xml"/><Relationship Id="rId2" Type="http://schemas.openxmlformats.org/officeDocument/2006/relationships/tags" Target="../tags/tag709.xml"/><Relationship Id="rId1" Type="http://schemas.openxmlformats.org/officeDocument/2006/relationships/tags" Target="../tags/tag708.xml"/><Relationship Id="rId6" Type="http://schemas.openxmlformats.org/officeDocument/2006/relationships/tags" Target="../tags/tag713.xml"/><Relationship Id="rId5" Type="http://schemas.openxmlformats.org/officeDocument/2006/relationships/tags" Target="../tags/tag712.xml"/><Relationship Id="rId4" Type="http://schemas.openxmlformats.org/officeDocument/2006/relationships/tags" Target="../tags/tag711.xml"/></Relationships>
</file>

<file path=ppt/slides/_rels/slide109.xml.rels><?xml version="1.0" encoding="UTF-8" standalone="yes"?>
<Relationships xmlns="http://schemas.openxmlformats.org/package/2006/relationships"><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tags" Target="../tags/tag714.xml"/><Relationship Id="rId6" Type="http://schemas.openxmlformats.org/officeDocument/2006/relationships/slideLayout" Target="../slideLayouts/slideLayout29.xml"/><Relationship Id="rId5" Type="http://schemas.openxmlformats.org/officeDocument/2006/relationships/tags" Target="../tags/tag718.xml"/><Relationship Id="rId4" Type="http://schemas.openxmlformats.org/officeDocument/2006/relationships/tags" Target="../tags/tag717.xml"/></Relationships>
</file>

<file path=ppt/slides/_rels/slide11.xml.rels><?xml version="1.0" encoding="UTF-8" standalone="yes"?>
<Relationships xmlns="http://schemas.openxmlformats.org/package/2006/relationships"><Relationship Id="rId3" Type="http://schemas.openxmlformats.org/officeDocument/2006/relationships/tags" Target="../tags/tag207.xml"/><Relationship Id="rId7" Type="http://schemas.openxmlformats.org/officeDocument/2006/relationships/slideLayout" Target="../slideLayouts/slideLayout29.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s>
</file>

<file path=ppt/slides/_rels/slide110.xml.rels><?xml version="1.0" encoding="UTF-8" standalone="yes"?>
<Relationships xmlns="http://schemas.openxmlformats.org/package/2006/relationships"><Relationship Id="rId3" Type="http://schemas.openxmlformats.org/officeDocument/2006/relationships/tags" Target="../tags/tag721.xml"/><Relationship Id="rId2" Type="http://schemas.openxmlformats.org/officeDocument/2006/relationships/tags" Target="../tags/tag720.xml"/><Relationship Id="rId1" Type="http://schemas.openxmlformats.org/officeDocument/2006/relationships/tags" Target="../tags/tag719.xml"/><Relationship Id="rId6" Type="http://schemas.openxmlformats.org/officeDocument/2006/relationships/slideLayout" Target="../slideLayouts/slideLayout29.xml"/><Relationship Id="rId5" Type="http://schemas.openxmlformats.org/officeDocument/2006/relationships/tags" Target="../tags/tag723.xml"/><Relationship Id="rId4" Type="http://schemas.openxmlformats.org/officeDocument/2006/relationships/tags" Target="../tags/tag722.xml"/></Relationships>
</file>

<file path=ppt/slides/_rels/slide111.xml.rels><?xml version="1.0" encoding="UTF-8" standalone="yes"?>
<Relationships xmlns="http://schemas.openxmlformats.org/package/2006/relationships"><Relationship Id="rId3" Type="http://schemas.openxmlformats.org/officeDocument/2006/relationships/tags" Target="../tags/tag726.xml"/><Relationship Id="rId2" Type="http://schemas.openxmlformats.org/officeDocument/2006/relationships/tags" Target="../tags/tag725.xml"/><Relationship Id="rId1" Type="http://schemas.openxmlformats.org/officeDocument/2006/relationships/tags" Target="../tags/tag724.xml"/><Relationship Id="rId6" Type="http://schemas.openxmlformats.org/officeDocument/2006/relationships/slideLayout" Target="../slideLayouts/slideLayout29.xml"/><Relationship Id="rId5" Type="http://schemas.openxmlformats.org/officeDocument/2006/relationships/tags" Target="../tags/tag728.xml"/><Relationship Id="rId4" Type="http://schemas.openxmlformats.org/officeDocument/2006/relationships/tags" Target="../tags/tag727.xml"/></Relationships>
</file>

<file path=ppt/slides/_rels/slide112.xml.rels><?xml version="1.0" encoding="UTF-8" standalone="yes"?>
<Relationships xmlns="http://schemas.openxmlformats.org/package/2006/relationships"><Relationship Id="rId3" Type="http://schemas.openxmlformats.org/officeDocument/2006/relationships/tags" Target="../tags/tag731.xml"/><Relationship Id="rId2" Type="http://schemas.openxmlformats.org/officeDocument/2006/relationships/tags" Target="../tags/tag730.xml"/><Relationship Id="rId1" Type="http://schemas.openxmlformats.org/officeDocument/2006/relationships/tags" Target="../tags/tag729.xml"/><Relationship Id="rId6" Type="http://schemas.openxmlformats.org/officeDocument/2006/relationships/slideLayout" Target="../slideLayouts/slideLayout29.xml"/><Relationship Id="rId5" Type="http://schemas.openxmlformats.org/officeDocument/2006/relationships/tags" Target="../tags/tag733.xml"/><Relationship Id="rId4" Type="http://schemas.openxmlformats.org/officeDocument/2006/relationships/tags" Target="../tags/tag732.xml"/></Relationships>
</file>

<file path=ppt/slides/_rels/slide113.xml.rels><?xml version="1.0" encoding="UTF-8" standalone="yes"?>
<Relationships xmlns="http://schemas.openxmlformats.org/package/2006/relationships"><Relationship Id="rId3" Type="http://schemas.openxmlformats.org/officeDocument/2006/relationships/tags" Target="../tags/tag736.xml"/><Relationship Id="rId2" Type="http://schemas.openxmlformats.org/officeDocument/2006/relationships/tags" Target="../tags/tag735.xml"/><Relationship Id="rId1" Type="http://schemas.openxmlformats.org/officeDocument/2006/relationships/tags" Target="../tags/tag734.xml"/><Relationship Id="rId6" Type="http://schemas.openxmlformats.org/officeDocument/2006/relationships/slideLayout" Target="../slideLayouts/slideLayout29.xml"/><Relationship Id="rId5" Type="http://schemas.openxmlformats.org/officeDocument/2006/relationships/tags" Target="../tags/tag738.xml"/><Relationship Id="rId4" Type="http://schemas.openxmlformats.org/officeDocument/2006/relationships/tags" Target="../tags/tag737.xml"/></Relationships>
</file>

<file path=ppt/slides/_rels/slide114.xml.rels><?xml version="1.0" encoding="UTF-8" standalone="yes"?>
<Relationships xmlns="http://schemas.openxmlformats.org/package/2006/relationships"><Relationship Id="rId3" Type="http://schemas.openxmlformats.org/officeDocument/2006/relationships/tags" Target="../tags/tag741.xml"/><Relationship Id="rId2" Type="http://schemas.openxmlformats.org/officeDocument/2006/relationships/tags" Target="../tags/tag740.xml"/><Relationship Id="rId1" Type="http://schemas.openxmlformats.org/officeDocument/2006/relationships/tags" Target="../tags/tag739.xml"/><Relationship Id="rId5" Type="http://schemas.openxmlformats.org/officeDocument/2006/relationships/slideLayout" Target="../slideLayouts/slideLayout29.xml"/><Relationship Id="rId4" Type="http://schemas.openxmlformats.org/officeDocument/2006/relationships/tags" Target="../tags/tag742.xml"/></Relationships>
</file>

<file path=ppt/slides/_rels/slide12.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slideLayout" Target="../slideLayouts/slideLayout29.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s/_rels/slide13.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slideLayout" Target="../slideLayouts/slideLayout2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s>
</file>

<file path=ppt/slides/_rels/slide1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slideLayout" Target="../slideLayouts/slideLayout29.xml"/><Relationship Id="rId4" Type="http://schemas.openxmlformats.org/officeDocument/2006/relationships/tags" Target="../tags/tag226.xml"/></Relationships>
</file>

<file path=ppt/slides/_rels/slide15.xml.rels><?xml version="1.0" encoding="UTF-8" standalone="yes"?>
<Relationships xmlns="http://schemas.openxmlformats.org/package/2006/relationships"><Relationship Id="rId3" Type="http://schemas.openxmlformats.org/officeDocument/2006/relationships/tags" Target="../tags/tag229.xml"/><Relationship Id="rId7" Type="http://schemas.openxmlformats.org/officeDocument/2006/relationships/slideLayout" Target="../slideLayouts/slideLayout29.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s>
</file>

<file path=ppt/slides/_rels/slide16.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Layout" Target="../slideLayouts/slideLayout29.xml"/><Relationship Id="rId4" Type="http://schemas.openxmlformats.org/officeDocument/2006/relationships/tags" Target="../tags/tag236.xml"/></Relationships>
</file>

<file path=ppt/slides/_rels/slide17.xml.rels><?xml version="1.0" encoding="UTF-8" standalone="yes"?>
<Relationships xmlns="http://schemas.openxmlformats.org/package/2006/relationships"><Relationship Id="rId3" Type="http://schemas.openxmlformats.org/officeDocument/2006/relationships/tags" Target="../tags/tag239.xml"/><Relationship Id="rId7" Type="http://schemas.openxmlformats.org/officeDocument/2006/relationships/slideLayout" Target="../slideLayouts/slideLayout2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s>
</file>

<file path=ppt/slides/_rels/slide18.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slideLayout" Target="../slideLayouts/slideLayout29.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s>
</file>

<file path=ppt/slides/_rels/slide19.xml.rels><?xml version="1.0" encoding="UTF-8" standalone="yes"?>
<Relationships xmlns="http://schemas.openxmlformats.org/package/2006/relationships"><Relationship Id="rId3" Type="http://schemas.openxmlformats.org/officeDocument/2006/relationships/tags" Target="../tags/tag251.xml"/><Relationship Id="rId7" Type="http://schemas.openxmlformats.org/officeDocument/2006/relationships/slideLayout" Target="../slideLayouts/slideLayout29.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2.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29.xml"/><Relationship Id="rId5" Type="http://schemas.openxmlformats.org/officeDocument/2006/relationships/tags" Target="../tags/tag167.xml"/><Relationship Id="rId4" Type="http://schemas.openxmlformats.org/officeDocument/2006/relationships/tags" Target="../tags/tag166.xml"/></Relationships>
</file>

<file path=ppt/slides/_rels/slide20.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slideLayout" Target="../slideLayouts/slideLayout29.xml"/><Relationship Id="rId5" Type="http://schemas.openxmlformats.org/officeDocument/2006/relationships/tags" Target="../tags/tag259.xml"/><Relationship Id="rId4" Type="http://schemas.openxmlformats.org/officeDocument/2006/relationships/tags" Target="../tags/tag258.xml"/></Relationships>
</file>

<file path=ppt/slides/_rels/slide21.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slideLayout" Target="../slideLayouts/slideLayout29.xml"/><Relationship Id="rId5" Type="http://schemas.openxmlformats.org/officeDocument/2006/relationships/tags" Target="../tags/tag264.xml"/><Relationship Id="rId4" Type="http://schemas.openxmlformats.org/officeDocument/2006/relationships/tags" Target="../tags/tag263.xml"/></Relationships>
</file>

<file path=ppt/slides/_rels/slide22.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slideLayout" Target="../slideLayouts/slideLayout29.xml"/><Relationship Id="rId4" Type="http://schemas.openxmlformats.org/officeDocument/2006/relationships/tags" Target="../tags/tag268.xml"/></Relationships>
</file>

<file path=ppt/slides/_rels/slide23.xml.rels><?xml version="1.0" encoding="UTF-8" standalone="yes"?>
<Relationships xmlns="http://schemas.openxmlformats.org/package/2006/relationships"><Relationship Id="rId3" Type="http://schemas.openxmlformats.org/officeDocument/2006/relationships/tags" Target="../tags/tag271.xml"/><Relationship Id="rId7" Type="http://schemas.openxmlformats.org/officeDocument/2006/relationships/slideLayout" Target="../slideLayouts/slideLayout29.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s>
</file>

<file path=ppt/slides/_rels/slide24.xml.rels><?xml version="1.0" encoding="UTF-8" standalone="yes"?>
<Relationships xmlns="http://schemas.openxmlformats.org/package/2006/relationships"><Relationship Id="rId3" Type="http://schemas.openxmlformats.org/officeDocument/2006/relationships/tags" Target="../tags/tag277.xml"/><Relationship Id="rId7" Type="http://schemas.openxmlformats.org/officeDocument/2006/relationships/slideLayout" Target="../slideLayouts/slideLayout29.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s>
</file>

<file path=ppt/slides/_rels/slide2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Layout" Target="../slideLayouts/slideLayout29.xml"/><Relationship Id="rId5" Type="http://schemas.openxmlformats.org/officeDocument/2006/relationships/tags" Target="../tags/tag285.xml"/><Relationship Id="rId4" Type="http://schemas.openxmlformats.org/officeDocument/2006/relationships/tags" Target="../tags/tag28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s>
</file>

<file path=ppt/slides/_rels/slide27.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slideLayout" Target="../slideLayouts/slideLayout2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301.xml"/><Relationship Id="rId7" Type="http://schemas.openxmlformats.org/officeDocument/2006/relationships/tags" Target="../tags/tag305.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s>
</file>

<file path=ppt/slides/_rels/slide29.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5" Type="http://schemas.openxmlformats.org/officeDocument/2006/relationships/slideLayout" Target="../slideLayouts/slideLayout29.xml"/><Relationship Id="rId4" Type="http://schemas.openxmlformats.org/officeDocument/2006/relationships/tags" Target="../tags/tag309.xml"/></Relationships>
</file>

<file path=ppt/slides/_rels/slide3.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slideLayout" Target="../slideLayouts/slideLayout29.xml"/><Relationship Id="rId4" Type="http://schemas.openxmlformats.org/officeDocument/2006/relationships/tags" Target="../tags/tag171.xml"/></Relationships>
</file>

<file path=ppt/slides/_rels/slide30.xml.rels><?xml version="1.0" encoding="UTF-8" standalone="yes"?>
<Relationships xmlns="http://schemas.openxmlformats.org/package/2006/relationships"><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slideLayout" Target="../slideLayouts/slideLayout29.xml"/><Relationship Id="rId5" Type="http://schemas.openxmlformats.org/officeDocument/2006/relationships/tags" Target="../tags/tag314.xml"/><Relationship Id="rId4" Type="http://schemas.openxmlformats.org/officeDocument/2006/relationships/tags" Target="../tags/tag313.xml"/></Relationships>
</file>

<file path=ppt/slides/_rels/slide31.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slideLayout" Target="../slideLayouts/slideLayout29.xml"/><Relationship Id="rId5" Type="http://schemas.openxmlformats.org/officeDocument/2006/relationships/tags" Target="../tags/tag319.xml"/><Relationship Id="rId4" Type="http://schemas.openxmlformats.org/officeDocument/2006/relationships/tags" Target="../tags/tag318.xml"/></Relationships>
</file>

<file path=ppt/slides/_rels/slide32.xml.rels><?xml version="1.0" encoding="UTF-8" standalone="yes"?>
<Relationships xmlns="http://schemas.openxmlformats.org/package/2006/relationships"><Relationship Id="rId3" Type="http://schemas.openxmlformats.org/officeDocument/2006/relationships/tags" Target="../tags/tag322.xml"/><Relationship Id="rId7" Type="http://schemas.openxmlformats.org/officeDocument/2006/relationships/slideLayout" Target="../slideLayouts/slideLayout29.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s/_rels/slide33.xml.rels><?xml version="1.0" encoding="UTF-8" standalone="yes"?>
<Relationships xmlns="http://schemas.openxmlformats.org/package/2006/relationships"><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slideLayout" Target="../slideLayouts/slideLayout29.xml"/><Relationship Id="rId5" Type="http://schemas.openxmlformats.org/officeDocument/2006/relationships/tags" Target="../tags/tag330.xml"/><Relationship Id="rId4" Type="http://schemas.openxmlformats.org/officeDocument/2006/relationships/tags" Target="../tags/tag329.xml"/></Relationships>
</file>

<file path=ppt/slides/_rels/slide34.xml.rels><?xml version="1.0" encoding="UTF-8" standalone="yes"?>
<Relationships xmlns="http://schemas.openxmlformats.org/package/2006/relationships"><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slideLayout" Target="../slideLayouts/slideLayout29.xml"/><Relationship Id="rId5" Type="http://schemas.openxmlformats.org/officeDocument/2006/relationships/tags" Target="../tags/tag335.xml"/><Relationship Id="rId4" Type="http://schemas.openxmlformats.org/officeDocument/2006/relationships/tags" Target="../tags/tag334.xml"/></Relationships>
</file>

<file path=ppt/slides/_rels/slide35.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slideLayout" Target="../slideLayouts/slideLayout29.xml"/><Relationship Id="rId5" Type="http://schemas.openxmlformats.org/officeDocument/2006/relationships/tags" Target="../tags/tag340.xml"/><Relationship Id="rId4" Type="http://schemas.openxmlformats.org/officeDocument/2006/relationships/tags" Target="../tags/tag339.xml"/></Relationships>
</file>

<file path=ppt/slides/_rels/slide36.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slideLayout" Target="../slideLayouts/slideLayout29.xml"/><Relationship Id="rId5" Type="http://schemas.openxmlformats.org/officeDocument/2006/relationships/tags" Target="../tags/tag345.xml"/><Relationship Id="rId4" Type="http://schemas.openxmlformats.org/officeDocument/2006/relationships/tags" Target="../tags/tag344.xml"/></Relationships>
</file>

<file path=ppt/slides/_rels/slide37.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slideLayout" Target="../slideLayouts/slideLayout29.xml"/><Relationship Id="rId5" Type="http://schemas.openxmlformats.org/officeDocument/2006/relationships/tags" Target="../tags/tag350.xml"/><Relationship Id="rId4" Type="http://schemas.openxmlformats.org/officeDocument/2006/relationships/tags" Target="../tags/tag349.xml"/></Relationships>
</file>

<file path=ppt/slides/_rels/slide38.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slideLayout" Target="../slideLayouts/slideLayout29.xml"/><Relationship Id="rId5" Type="http://schemas.openxmlformats.org/officeDocument/2006/relationships/tags" Target="../tags/tag355.xml"/><Relationship Id="rId4" Type="http://schemas.openxmlformats.org/officeDocument/2006/relationships/tags" Target="../tags/tag354.xml"/></Relationships>
</file>

<file path=ppt/slides/_rels/slide39.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slideLayout" Target="../slideLayouts/slideLayout29.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s>
</file>

<file path=ppt/slides/_rels/slide4.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slideLayout" Target="../slideLayouts/slideLayout29.xml"/><Relationship Id="rId4" Type="http://schemas.openxmlformats.org/officeDocument/2006/relationships/tags" Target="../tags/tag175.xml"/></Relationships>
</file>

<file path=ppt/slides/_rels/slide40.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slideLayout" Target="../slideLayouts/slideLayout29.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370.xml"/><Relationship Id="rId7" Type="http://schemas.openxmlformats.org/officeDocument/2006/relationships/tags" Target="../tags/tag374.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377.xml"/><Relationship Id="rId7" Type="http://schemas.openxmlformats.org/officeDocument/2006/relationships/tags" Target="../tags/tag381.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s>
</file>

<file path=ppt/slides/_rels/slide43.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slideLayout" Target="../slideLayouts/slideLayout29.xml"/><Relationship Id="rId5" Type="http://schemas.openxmlformats.org/officeDocument/2006/relationships/tags" Target="../tags/tag386.xml"/><Relationship Id="rId4" Type="http://schemas.openxmlformats.org/officeDocument/2006/relationships/tags" Target="../tags/tag385.xml"/></Relationships>
</file>

<file path=ppt/slides/_rels/slide44.xml.rels><?xml version="1.0" encoding="UTF-8" standalone="yes"?>
<Relationships xmlns="http://schemas.openxmlformats.org/package/2006/relationships"><Relationship Id="rId8" Type="http://schemas.openxmlformats.org/officeDocument/2006/relationships/tags" Target="../tags/tag394.xml"/><Relationship Id="rId3" Type="http://schemas.openxmlformats.org/officeDocument/2006/relationships/tags" Target="../tags/tag389.xml"/><Relationship Id="rId7" Type="http://schemas.openxmlformats.org/officeDocument/2006/relationships/tags" Target="../tags/tag393.xml"/><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tags" Target="../tags/tag392.xml"/><Relationship Id="rId5" Type="http://schemas.openxmlformats.org/officeDocument/2006/relationships/tags" Target="../tags/tag391.xml"/><Relationship Id="rId10" Type="http://schemas.openxmlformats.org/officeDocument/2006/relationships/slideLayout" Target="../slideLayouts/slideLayout29.xml"/><Relationship Id="rId4" Type="http://schemas.openxmlformats.org/officeDocument/2006/relationships/tags" Target="../tags/tag390.xml"/><Relationship Id="rId9" Type="http://schemas.openxmlformats.org/officeDocument/2006/relationships/tags" Target="../tags/tag395.xml"/></Relationships>
</file>

<file path=ppt/slides/_rels/slide45.xml.rels><?xml version="1.0" encoding="UTF-8" standalone="yes"?>
<Relationships xmlns="http://schemas.openxmlformats.org/package/2006/relationships"><Relationship Id="rId8" Type="http://schemas.openxmlformats.org/officeDocument/2006/relationships/tags" Target="../tags/tag403.xml"/><Relationship Id="rId3" Type="http://schemas.openxmlformats.org/officeDocument/2006/relationships/tags" Target="../tags/tag398.xml"/><Relationship Id="rId7" Type="http://schemas.openxmlformats.org/officeDocument/2006/relationships/tags" Target="../tags/tag402.xml"/><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tags" Target="../tags/tag399.xml"/><Relationship Id="rId9"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slideLayout" Target="../slideLayouts/slideLayout29.xml"/><Relationship Id="rId5" Type="http://schemas.openxmlformats.org/officeDocument/2006/relationships/tags" Target="../tags/tag408.xml"/><Relationship Id="rId4" Type="http://schemas.openxmlformats.org/officeDocument/2006/relationships/tags" Target="../tags/tag407.xml"/></Relationships>
</file>

<file path=ppt/slides/_rels/slide47.xml.rels><?xml version="1.0" encoding="UTF-8" standalone="yes"?>
<Relationships xmlns="http://schemas.openxmlformats.org/package/2006/relationships"><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slideLayout" Target="../slideLayouts/slideLayout29.xml"/><Relationship Id="rId5" Type="http://schemas.openxmlformats.org/officeDocument/2006/relationships/tags" Target="../tags/tag413.xml"/><Relationship Id="rId4" Type="http://schemas.openxmlformats.org/officeDocument/2006/relationships/tags" Target="../tags/tag412.xml"/></Relationships>
</file>

<file path=ppt/slides/_rels/slide48.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slideLayout" Target="../slideLayouts/slideLayout29.xml"/><Relationship Id="rId5" Type="http://schemas.openxmlformats.org/officeDocument/2006/relationships/tags" Target="../tags/tag418.xml"/><Relationship Id="rId4" Type="http://schemas.openxmlformats.org/officeDocument/2006/relationships/tags" Target="../tags/tag417.xml"/></Relationships>
</file>

<file path=ppt/slides/_rels/slide49.xml.rels><?xml version="1.0" encoding="UTF-8" standalone="yes"?>
<Relationships xmlns="http://schemas.openxmlformats.org/package/2006/relationships"><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 Id="rId5" Type="http://schemas.openxmlformats.org/officeDocument/2006/relationships/slideLayout" Target="../slideLayouts/slideLayout29.xml"/><Relationship Id="rId4" Type="http://schemas.openxmlformats.org/officeDocument/2006/relationships/tags" Target="../tags/tag422.xml"/></Relationships>
</file>

<file path=ppt/slides/_rels/slide5.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Layout" Target="../slideLayouts/slideLayout29.xml"/><Relationship Id="rId4" Type="http://schemas.openxmlformats.org/officeDocument/2006/relationships/tags" Target="../tags/tag179.xml"/></Relationships>
</file>

<file path=ppt/slides/_rels/slide50.xml.rels><?xml version="1.0" encoding="UTF-8" standalone="yes"?>
<Relationships xmlns="http://schemas.openxmlformats.org/package/2006/relationships"><Relationship Id="rId3" Type="http://schemas.openxmlformats.org/officeDocument/2006/relationships/tags" Target="../tags/tag425.xml"/><Relationship Id="rId7" Type="http://schemas.openxmlformats.org/officeDocument/2006/relationships/slideLayout" Target="../slideLayouts/slideLayout29.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s>
</file>

<file path=ppt/slides/_rels/slide51.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 Id="rId5" Type="http://schemas.openxmlformats.org/officeDocument/2006/relationships/slideLayout" Target="../slideLayouts/slideLayout29.xml"/><Relationship Id="rId4" Type="http://schemas.openxmlformats.org/officeDocument/2006/relationships/tags" Target="../tags/tag432.xml"/></Relationships>
</file>

<file path=ppt/slides/_rels/slide52.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Layout" Target="../slideLayouts/slideLayout29.xml"/><Relationship Id="rId5" Type="http://schemas.openxmlformats.org/officeDocument/2006/relationships/tags" Target="../tags/tag437.xml"/><Relationship Id="rId4" Type="http://schemas.openxmlformats.org/officeDocument/2006/relationships/tags" Target="../tags/tag436.xml"/></Relationships>
</file>

<file path=ppt/slides/_rels/slide53.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slideLayout" Target="../slideLayouts/slideLayout29.xml"/><Relationship Id="rId5" Type="http://schemas.openxmlformats.org/officeDocument/2006/relationships/tags" Target="../tags/tag442.xml"/><Relationship Id="rId4" Type="http://schemas.openxmlformats.org/officeDocument/2006/relationships/tags" Target="../tags/tag441.xml"/></Relationships>
</file>

<file path=ppt/slides/_rels/slide54.xml.rels><?xml version="1.0" encoding="UTF-8" standalone="yes"?>
<Relationships xmlns="http://schemas.openxmlformats.org/package/2006/relationships"><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 Id="rId5" Type="http://schemas.openxmlformats.org/officeDocument/2006/relationships/slideLayout" Target="../slideLayouts/slideLayout29.xml"/><Relationship Id="rId4" Type="http://schemas.openxmlformats.org/officeDocument/2006/relationships/tags" Target="../tags/tag446.xml"/></Relationships>
</file>

<file path=ppt/slides/_rels/slide55.xml.rels><?xml version="1.0" encoding="UTF-8" standalone="yes"?>
<Relationships xmlns="http://schemas.openxmlformats.org/package/2006/relationships"><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slideLayout" Target="../slideLayouts/slideLayout29.xml"/><Relationship Id="rId5" Type="http://schemas.openxmlformats.org/officeDocument/2006/relationships/tags" Target="../tags/tag451.xml"/><Relationship Id="rId4" Type="http://schemas.openxmlformats.org/officeDocument/2006/relationships/tags" Target="../tags/tag450.xml"/></Relationships>
</file>

<file path=ppt/slides/_rels/slide56.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 Id="rId5" Type="http://schemas.openxmlformats.org/officeDocument/2006/relationships/slideLayout" Target="../slideLayouts/slideLayout29.xml"/><Relationship Id="rId4" Type="http://schemas.openxmlformats.org/officeDocument/2006/relationships/tags" Target="../tags/tag455.xml"/></Relationships>
</file>

<file path=ppt/slides/_rels/slide57.xml.rels><?xml version="1.0" encoding="UTF-8" standalone="yes"?>
<Relationships xmlns="http://schemas.openxmlformats.org/package/2006/relationships"><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slideLayout" Target="../slideLayouts/slideLayout29.xml"/><Relationship Id="rId5" Type="http://schemas.openxmlformats.org/officeDocument/2006/relationships/tags" Target="../tags/tag460.xml"/><Relationship Id="rId4" Type="http://schemas.openxmlformats.org/officeDocument/2006/relationships/tags" Target="../tags/tag459.xml"/></Relationships>
</file>

<file path=ppt/slides/_rels/slide58.xml.rels><?xml version="1.0" encoding="UTF-8" standalone="yes"?>
<Relationships xmlns="http://schemas.openxmlformats.org/package/2006/relationships"><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slideLayout" Target="../slideLayouts/slideLayout29.xml"/><Relationship Id="rId5" Type="http://schemas.openxmlformats.org/officeDocument/2006/relationships/tags" Target="../tags/tag465.xml"/><Relationship Id="rId4" Type="http://schemas.openxmlformats.org/officeDocument/2006/relationships/tags" Target="../tags/tag464.xml"/></Relationships>
</file>

<file path=ppt/slides/_rels/slide59.xml.rels><?xml version="1.0" encoding="UTF-8" standalone="yes"?>
<Relationships xmlns="http://schemas.openxmlformats.org/package/2006/relationships"><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slideLayout" Target="../slideLayouts/slideLayout29.xml"/><Relationship Id="rId5" Type="http://schemas.openxmlformats.org/officeDocument/2006/relationships/tags" Target="../tags/tag470.xml"/><Relationship Id="rId4" Type="http://schemas.openxmlformats.org/officeDocument/2006/relationships/tags" Target="../tags/tag469.xml"/></Relationships>
</file>

<file path=ppt/slides/_rels/slide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Layout" Target="../slideLayouts/slideLayout29.xml"/><Relationship Id="rId4" Type="http://schemas.openxmlformats.org/officeDocument/2006/relationships/tags" Target="../tags/tag183.xml"/></Relationships>
</file>

<file path=ppt/slides/_rels/slide60.xml.rels><?xml version="1.0" encoding="UTF-8" standalone="yes"?>
<Relationships xmlns="http://schemas.openxmlformats.org/package/2006/relationships"><Relationship Id="rId3" Type="http://schemas.openxmlformats.org/officeDocument/2006/relationships/tags" Target="../tags/tag473.xml"/><Relationship Id="rId2" Type="http://schemas.openxmlformats.org/officeDocument/2006/relationships/tags" Target="../tags/tag472.xml"/><Relationship Id="rId1" Type="http://schemas.openxmlformats.org/officeDocument/2006/relationships/tags" Target="../tags/tag471.xml"/><Relationship Id="rId6" Type="http://schemas.openxmlformats.org/officeDocument/2006/relationships/slideLayout" Target="../slideLayouts/slideLayout29.xml"/><Relationship Id="rId5" Type="http://schemas.openxmlformats.org/officeDocument/2006/relationships/tags" Target="../tags/tag475.xml"/><Relationship Id="rId4" Type="http://schemas.openxmlformats.org/officeDocument/2006/relationships/tags" Target="../tags/tag474.xml"/></Relationships>
</file>

<file path=ppt/slides/_rels/slide61.xml.rels><?xml version="1.0" encoding="UTF-8" standalone="yes"?>
<Relationships xmlns="http://schemas.openxmlformats.org/package/2006/relationships"><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slideLayout" Target="../slideLayouts/slideLayout29.xml"/><Relationship Id="rId5" Type="http://schemas.openxmlformats.org/officeDocument/2006/relationships/tags" Target="../tags/tag480.xml"/><Relationship Id="rId4" Type="http://schemas.openxmlformats.org/officeDocument/2006/relationships/tags" Target="../tags/tag479.xml"/></Relationships>
</file>

<file path=ppt/slides/_rels/slide62.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slideLayout" Target="../slideLayouts/slideLayout29.xml"/><Relationship Id="rId5" Type="http://schemas.openxmlformats.org/officeDocument/2006/relationships/tags" Target="../tags/tag485.xml"/><Relationship Id="rId4" Type="http://schemas.openxmlformats.org/officeDocument/2006/relationships/tags" Target="../tags/tag484.xml"/></Relationships>
</file>

<file path=ppt/slides/_rels/slide63.xml.rels><?xml version="1.0" encoding="UTF-8" standalone="yes"?>
<Relationships xmlns="http://schemas.openxmlformats.org/package/2006/relationships"><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slideLayout" Target="../slideLayouts/slideLayout29.xml"/><Relationship Id="rId5" Type="http://schemas.openxmlformats.org/officeDocument/2006/relationships/tags" Target="../tags/tag490.xml"/><Relationship Id="rId4" Type="http://schemas.openxmlformats.org/officeDocument/2006/relationships/tags" Target="../tags/tag489.xml"/></Relationships>
</file>

<file path=ppt/slides/_rels/slide64.xml.rels><?xml version="1.0" encoding="UTF-8" standalone="yes"?>
<Relationships xmlns="http://schemas.openxmlformats.org/package/2006/relationships"><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 Id="rId5" Type="http://schemas.openxmlformats.org/officeDocument/2006/relationships/slideLayout" Target="../slideLayouts/slideLayout29.xml"/><Relationship Id="rId4" Type="http://schemas.openxmlformats.org/officeDocument/2006/relationships/tags" Target="../tags/tag494.xml"/></Relationships>
</file>

<file path=ppt/slides/_rels/slide65.xml.rels><?xml version="1.0" encoding="UTF-8" standalone="yes"?>
<Relationships xmlns="http://schemas.openxmlformats.org/package/2006/relationships"><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slideLayout" Target="../slideLayouts/slideLayout29.xml"/><Relationship Id="rId5" Type="http://schemas.openxmlformats.org/officeDocument/2006/relationships/tags" Target="../tags/tag499.xml"/><Relationship Id="rId4" Type="http://schemas.openxmlformats.org/officeDocument/2006/relationships/tags" Target="../tags/tag498.xml"/></Relationships>
</file>

<file path=ppt/slides/_rels/slide66.xml.rels><?xml version="1.0" encoding="UTF-8" standalone="yes"?>
<Relationships xmlns="http://schemas.openxmlformats.org/package/2006/relationships"><Relationship Id="rId3" Type="http://schemas.openxmlformats.org/officeDocument/2006/relationships/tags" Target="../tags/tag502.xml"/><Relationship Id="rId2" Type="http://schemas.openxmlformats.org/officeDocument/2006/relationships/tags" Target="../tags/tag501.xml"/><Relationship Id="rId1" Type="http://schemas.openxmlformats.org/officeDocument/2006/relationships/tags" Target="../tags/tag500.xml"/><Relationship Id="rId5" Type="http://schemas.openxmlformats.org/officeDocument/2006/relationships/slideLayout" Target="../slideLayouts/slideLayout29.xml"/><Relationship Id="rId4" Type="http://schemas.openxmlformats.org/officeDocument/2006/relationships/tags" Target="../tags/tag503.xml"/></Relationships>
</file>

<file path=ppt/slides/_rels/slide67.xml.rels><?xml version="1.0" encoding="UTF-8" standalone="yes"?>
<Relationships xmlns="http://schemas.openxmlformats.org/package/2006/relationships"><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slideLayout" Target="../slideLayouts/slideLayout29.xml"/><Relationship Id="rId5" Type="http://schemas.openxmlformats.org/officeDocument/2006/relationships/tags" Target="../tags/tag508.xml"/><Relationship Id="rId4" Type="http://schemas.openxmlformats.org/officeDocument/2006/relationships/tags" Target="../tags/tag507.xml"/></Relationships>
</file>

<file path=ppt/slides/_rels/slide68.xml.rels><?xml version="1.0" encoding="UTF-8" standalone="yes"?>
<Relationships xmlns="http://schemas.openxmlformats.org/package/2006/relationships"><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slideLayout" Target="../slideLayouts/slideLayout29.xml"/><Relationship Id="rId5" Type="http://schemas.openxmlformats.org/officeDocument/2006/relationships/tags" Target="../tags/tag513.xml"/><Relationship Id="rId4" Type="http://schemas.openxmlformats.org/officeDocument/2006/relationships/tags" Target="../tags/tag512.xml"/></Relationships>
</file>

<file path=ppt/slides/_rels/slide69.xml.rels><?xml version="1.0" encoding="UTF-8" standalone="yes"?>
<Relationships xmlns="http://schemas.openxmlformats.org/package/2006/relationships"><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 Id="rId6" Type="http://schemas.openxmlformats.org/officeDocument/2006/relationships/slideLayout" Target="../slideLayouts/slideLayout29.xml"/><Relationship Id="rId5" Type="http://schemas.openxmlformats.org/officeDocument/2006/relationships/tags" Target="../tags/tag518.xml"/><Relationship Id="rId4" Type="http://schemas.openxmlformats.org/officeDocument/2006/relationships/tags" Target="../tags/tag517.xml"/></Relationships>
</file>

<file path=ppt/slides/_rels/slide7.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29.xml"/><Relationship Id="rId5" Type="http://schemas.openxmlformats.org/officeDocument/2006/relationships/tags" Target="../tags/tag188.xml"/><Relationship Id="rId4" Type="http://schemas.openxmlformats.org/officeDocument/2006/relationships/tags" Target="../tags/tag187.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520.xml"/><Relationship Id="rId1" Type="http://schemas.openxmlformats.org/officeDocument/2006/relationships/tags" Target="../tags/tag519.xml"/></Relationships>
</file>

<file path=ppt/slides/_rels/slide71.xml.rels><?xml version="1.0" encoding="UTF-8" standalone="yes"?>
<Relationships xmlns="http://schemas.openxmlformats.org/package/2006/relationships"><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 Id="rId5" Type="http://schemas.openxmlformats.org/officeDocument/2006/relationships/slideLayout" Target="../slideLayouts/slideLayout29.xml"/><Relationship Id="rId4" Type="http://schemas.openxmlformats.org/officeDocument/2006/relationships/tags" Target="../tags/tag524.xml"/></Relationships>
</file>

<file path=ppt/slides/_rels/slide72.xml.rels><?xml version="1.0" encoding="UTF-8" standalone="yes"?>
<Relationships xmlns="http://schemas.openxmlformats.org/package/2006/relationships"><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tags" Target="../tags/tag525.xml"/><Relationship Id="rId6" Type="http://schemas.openxmlformats.org/officeDocument/2006/relationships/slideLayout" Target="../slideLayouts/slideLayout29.xml"/><Relationship Id="rId5" Type="http://schemas.openxmlformats.org/officeDocument/2006/relationships/tags" Target="../tags/tag529.xml"/><Relationship Id="rId4" Type="http://schemas.openxmlformats.org/officeDocument/2006/relationships/tags" Target="../tags/tag528.xml"/></Relationships>
</file>

<file path=ppt/slides/_rels/slide73.xml.rels><?xml version="1.0" encoding="UTF-8" standalone="yes"?>
<Relationships xmlns="http://schemas.openxmlformats.org/package/2006/relationships"><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slideLayout" Target="../slideLayouts/slideLayout29.xml"/><Relationship Id="rId5" Type="http://schemas.openxmlformats.org/officeDocument/2006/relationships/tags" Target="../tags/tag534.xml"/><Relationship Id="rId4" Type="http://schemas.openxmlformats.org/officeDocument/2006/relationships/tags" Target="../tags/tag533.xml"/></Relationships>
</file>

<file path=ppt/slides/_rels/slide74.xml.rels><?xml version="1.0" encoding="UTF-8" standalone="yes"?>
<Relationships xmlns="http://schemas.openxmlformats.org/package/2006/relationships"><Relationship Id="rId8" Type="http://schemas.openxmlformats.org/officeDocument/2006/relationships/tags" Target="../tags/tag542.xml"/><Relationship Id="rId13" Type="http://schemas.openxmlformats.org/officeDocument/2006/relationships/tags" Target="../tags/tag547.xml"/><Relationship Id="rId3" Type="http://schemas.openxmlformats.org/officeDocument/2006/relationships/tags" Target="../tags/tag537.xml"/><Relationship Id="rId7" Type="http://schemas.openxmlformats.org/officeDocument/2006/relationships/tags" Target="../tags/tag541.xml"/><Relationship Id="rId12" Type="http://schemas.openxmlformats.org/officeDocument/2006/relationships/tags" Target="../tags/tag546.xml"/><Relationship Id="rId2" Type="http://schemas.openxmlformats.org/officeDocument/2006/relationships/tags" Target="../tags/tag536.xml"/><Relationship Id="rId1" Type="http://schemas.openxmlformats.org/officeDocument/2006/relationships/tags" Target="../tags/tag535.xml"/><Relationship Id="rId6" Type="http://schemas.openxmlformats.org/officeDocument/2006/relationships/tags" Target="../tags/tag540.xml"/><Relationship Id="rId11" Type="http://schemas.openxmlformats.org/officeDocument/2006/relationships/tags" Target="../tags/tag545.xml"/><Relationship Id="rId5" Type="http://schemas.openxmlformats.org/officeDocument/2006/relationships/tags" Target="../tags/tag539.xml"/><Relationship Id="rId10" Type="http://schemas.openxmlformats.org/officeDocument/2006/relationships/tags" Target="../tags/tag544.xml"/><Relationship Id="rId4" Type="http://schemas.openxmlformats.org/officeDocument/2006/relationships/tags" Target="../tags/tag538.xml"/><Relationship Id="rId9" Type="http://schemas.openxmlformats.org/officeDocument/2006/relationships/tags" Target="../tags/tag543.xml"/><Relationship Id="rId14"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3" Type="http://schemas.openxmlformats.org/officeDocument/2006/relationships/tags" Target="../tags/tag550.xml"/><Relationship Id="rId2" Type="http://schemas.openxmlformats.org/officeDocument/2006/relationships/tags" Target="../tags/tag549.xml"/><Relationship Id="rId1" Type="http://schemas.openxmlformats.org/officeDocument/2006/relationships/tags" Target="../tags/tag548.xml"/><Relationship Id="rId6" Type="http://schemas.openxmlformats.org/officeDocument/2006/relationships/slideLayout" Target="../slideLayouts/slideLayout29.xml"/><Relationship Id="rId5" Type="http://schemas.openxmlformats.org/officeDocument/2006/relationships/tags" Target="../tags/tag552.xml"/><Relationship Id="rId4" Type="http://schemas.openxmlformats.org/officeDocument/2006/relationships/tags" Target="../tags/tag551.xml"/></Relationships>
</file>

<file path=ppt/slides/_rels/slide76.xml.rels><?xml version="1.0" encoding="UTF-8" standalone="yes"?>
<Relationships xmlns="http://schemas.openxmlformats.org/package/2006/relationships"><Relationship Id="rId3" Type="http://schemas.openxmlformats.org/officeDocument/2006/relationships/tags" Target="../tags/tag555.xml"/><Relationship Id="rId7" Type="http://schemas.openxmlformats.org/officeDocument/2006/relationships/image" Target="../media/image2.jpeg"/><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slideLayout" Target="../slideLayouts/slideLayout29.xml"/><Relationship Id="rId5" Type="http://schemas.openxmlformats.org/officeDocument/2006/relationships/tags" Target="../tags/tag557.xml"/><Relationship Id="rId4" Type="http://schemas.openxmlformats.org/officeDocument/2006/relationships/tags" Target="../tags/tag556.xml"/></Relationships>
</file>

<file path=ppt/slides/_rels/slide77.xml.rels><?xml version="1.0" encoding="UTF-8" standalone="yes"?>
<Relationships xmlns="http://schemas.openxmlformats.org/package/2006/relationships"><Relationship Id="rId3" Type="http://schemas.openxmlformats.org/officeDocument/2006/relationships/tags" Target="../tags/tag560.xml"/><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slideLayout" Target="../slideLayouts/slideLayout29.xml"/><Relationship Id="rId5" Type="http://schemas.openxmlformats.org/officeDocument/2006/relationships/tags" Target="../tags/tag562.xml"/><Relationship Id="rId4" Type="http://schemas.openxmlformats.org/officeDocument/2006/relationships/tags" Target="../tags/tag561.xml"/></Relationships>
</file>

<file path=ppt/slides/_rels/slide78.xml.rels><?xml version="1.0" encoding="UTF-8" standalone="yes"?>
<Relationships xmlns="http://schemas.openxmlformats.org/package/2006/relationships"><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 Id="rId5" Type="http://schemas.openxmlformats.org/officeDocument/2006/relationships/slideLayout" Target="../slideLayouts/slideLayout29.xml"/><Relationship Id="rId4" Type="http://schemas.openxmlformats.org/officeDocument/2006/relationships/tags" Target="../tags/tag566.xml"/></Relationships>
</file>

<file path=ppt/slides/_rels/slide79.xml.rels><?xml version="1.0" encoding="UTF-8" standalone="yes"?>
<Relationships xmlns="http://schemas.openxmlformats.org/package/2006/relationships"><Relationship Id="rId3" Type="http://schemas.openxmlformats.org/officeDocument/2006/relationships/tags" Target="../tags/tag569.xml"/><Relationship Id="rId7" Type="http://schemas.openxmlformats.org/officeDocument/2006/relationships/slideLayout" Target="../slideLayouts/slideLayout29.xml"/><Relationship Id="rId2" Type="http://schemas.openxmlformats.org/officeDocument/2006/relationships/tags" Target="../tags/tag568.xml"/><Relationship Id="rId1" Type="http://schemas.openxmlformats.org/officeDocument/2006/relationships/tags" Target="../tags/tag567.xml"/><Relationship Id="rId6" Type="http://schemas.openxmlformats.org/officeDocument/2006/relationships/tags" Target="../tags/tag572.xml"/><Relationship Id="rId5" Type="http://schemas.openxmlformats.org/officeDocument/2006/relationships/tags" Target="../tags/tag571.xml"/><Relationship Id="rId4" Type="http://schemas.openxmlformats.org/officeDocument/2006/relationships/tags" Target="../tags/tag570.xml"/></Relationships>
</file>

<file path=ppt/slides/_rels/slide8.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slideLayout" Target="../slideLayouts/slideLayout29.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574.xml"/><Relationship Id="rId1" Type="http://schemas.openxmlformats.org/officeDocument/2006/relationships/tags" Target="../tags/tag573.xml"/></Relationships>
</file>

<file path=ppt/slides/_rels/slide81.xml.rels><?xml version="1.0" encoding="UTF-8" standalone="yes"?>
<Relationships xmlns="http://schemas.openxmlformats.org/package/2006/relationships"><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 Id="rId6" Type="http://schemas.openxmlformats.org/officeDocument/2006/relationships/slideLayout" Target="../slideLayouts/slideLayout29.xml"/><Relationship Id="rId5" Type="http://schemas.openxmlformats.org/officeDocument/2006/relationships/tags" Target="../tags/tag579.xml"/><Relationship Id="rId4" Type="http://schemas.openxmlformats.org/officeDocument/2006/relationships/tags" Target="../tags/tag578.xml"/></Relationships>
</file>

<file path=ppt/slides/_rels/slide82.xml.rels><?xml version="1.0" encoding="UTF-8" standalone="yes"?>
<Relationships xmlns="http://schemas.openxmlformats.org/package/2006/relationships"><Relationship Id="rId3" Type="http://schemas.openxmlformats.org/officeDocument/2006/relationships/tags" Target="../tags/tag582.xml"/><Relationship Id="rId7" Type="http://schemas.openxmlformats.org/officeDocument/2006/relationships/slide" Target="slide1.xml"/><Relationship Id="rId2" Type="http://schemas.openxmlformats.org/officeDocument/2006/relationships/tags" Target="../tags/tag581.xml"/><Relationship Id="rId1" Type="http://schemas.openxmlformats.org/officeDocument/2006/relationships/tags" Target="../tags/tag580.xml"/><Relationship Id="rId6" Type="http://schemas.openxmlformats.org/officeDocument/2006/relationships/slideLayout" Target="../slideLayouts/slideLayout29.xml"/><Relationship Id="rId5" Type="http://schemas.openxmlformats.org/officeDocument/2006/relationships/tags" Target="../tags/tag584.xml"/><Relationship Id="rId4" Type="http://schemas.openxmlformats.org/officeDocument/2006/relationships/tags" Target="../tags/tag583.xml"/></Relationships>
</file>

<file path=ppt/slides/_rels/slide83.xml.rels><?xml version="1.0" encoding="UTF-8" standalone="yes"?>
<Relationships xmlns="http://schemas.openxmlformats.org/package/2006/relationships"><Relationship Id="rId3" Type="http://schemas.openxmlformats.org/officeDocument/2006/relationships/tags" Target="../tags/tag587.xml"/><Relationship Id="rId2" Type="http://schemas.openxmlformats.org/officeDocument/2006/relationships/tags" Target="../tags/tag586.xml"/><Relationship Id="rId1" Type="http://schemas.openxmlformats.org/officeDocument/2006/relationships/tags" Target="../tags/tag585.xml"/><Relationship Id="rId6" Type="http://schemas.openxmlformats.org/officeDocument/2006/relationships/slideLayout" Target="../slideLayouts/slideLayout29.xml"/><Relationship Id="rId5" Type="http://schemas.openxmlformats.org/officeDocument/2006/relationships/tags" Target="../tags/tag589.xml"/><Relationship Id="rId4" Type="http://schemas.openxmlformats.org/officeDocument/2006/relationships/tags" Target="../tags/tag588.xml"/></Relationships>
</file>

<file path=ppt/slides/_rels/slide84.xml.rels><?xml version="1.0" encoding="UTF-8" standalone="yes"?>
<Relationships xmlns="http://schemas.openxmlformats.org/package/2006/relationships"><Relationship Id="rId3" Type="http://schemas.openxmlformats.org/officeDocument/2006/relationships/tags" Target="../tags/tag592.xml"/><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slideLayout" Target="../slideLayouts/slideLayout29.xml"/><Relationship Id="rId5" Type="http://schemas.openxmlformats.org/officeDocument/2006/relationships/tags" Target="../tags/tag594.xml"/><Relationship Id="rId4" Type="http://schemas.openxmlformats.org/officeDocument/2006/relationships/tags" Target="../tags/tag593.xml"/></Relationships>
</file>

<file path=ppt/slides/_rels/slide85.xml.rels><?xml version="1.0" encoding="UTF-8" standalone="yes"?>
<Relationships xmlns="http://schemas.openxmlformats.org/package/2006/relationships"><Relationship Id="rId3" Type="http://schemas.openxmlformats.org/officeDocument/2006/relationships/tags" Target="../tags/tag597.xml"/><Relationship Id="rId2" Type="http://schemas.openxmlformats.org/officeDocument/2006/relationships/tags" Target="../tags/tag596.xml"/><Relationship Id="rId1" Type="http://schemas.openxmlformats.org/officeDocument/2006/relationships/tags" Target="../tags/tag595.xml"/><Relationship Id="rId6" Type="http://schemas.openxmlformats.org/officeDocument/2006/relationships/slideLayout" Target="../slideLayouts/slideLayout29.xml"/><Relationship Id="rId5" Type="http://schemas.openxmlformats.org/officeDocument/2006/relationships/tags" Target="../tags/tag599.xml"/><Relationship Id="rId4" Type="http://schemas.openxmlformats.org/officeDocument/2006/relationships/tags" Target="../tags/tag598.xml"/></Relationships>
</file>

<file path=ppt/slides/_rels/slide86.xml.rels><?xml version="1.0" encoding="UTF-8" standalone="yes"?>
<Relationships xmlns="http://schemas.openxmlformats.org/package/2006/relationships"><Relationship Id="rId3" Type="http://schemas.openxmlformats.org/officeDocument/2006/relationships/tags" Target="../tags/tag602.xml"/><Relationship Id="rId2" Type="http://schemas.openxmlformats.org/officeDocument/2006/relationships/tags" Target="../tags/tag601.xml"/><Relationship Id="rId1" Type="http://schemas.openxmlformats.org/officeDocument/2006/relationships/tags" Target="../tags/tag600.xml"/><Relationship Id="rId5" Type="http://schemas.openxmlformats.org/officeDocument/2006/relationships/slideLayout" Target="../slideLayouts/slideLayout29.xml"/><Relationship Id="rId4" Type="http://schemas.openxmlformats.org/officeDocument/2006/relationships/tags" Target="../tags/tag603.xml"/></Relationships>
</file>

<file path=ppt/slides/_rels/slide87.xml.rels><?xml version="1.0" encoding="UTF-8" standalone="yes"?>
<Relationships xmlns="http://schemas.openxmlformats.org/package/2006/relationships"><Relationship Id="rId3" Type="http://schemas.openxmlformats.org/officeDocument/2006/relationships/tags" Target="../tags/tag606.xml"/><Relationship Id="rId2" Type="http://schemas.openxmlformats.org/officeDocument/2006/relationships/tags" Target="../tags/tag605.xml"/><Relationship Id="rId1" Type="http://schemas.openxmlformats.org/officeDocument/2006/relationships/tags" Target="../tags/tag604.xml"/><Relationship Id="rId6" Type="http://schemas.openxmlformats.org/officeDocument/2006/relationships/slideLayout" Target="../slideLayouts/slideLayout29.xml"/><Relationship Id="rId5" Type="http://schemas.openxmlformats.org/officeDocument/2006/relationships/tags" Target="../tags/tag608.xml"/><Relationship Id="rId4" Type="http://schemas.openxmlformats.org/officeDocument/2006/relationships/tags" Target="../tags/tag607.xml"/></Relationships>
</file>

<file path=ppt/slides/_rels/slide88.xml.rels><?xml version="1.0" encoding="UTF-8" standalone="yes"?>
<Relationships xmlns="http://schemas.openxmlformats.org/package/2006/relationships"><Relationship Id="rId3" Type="http://schemas.openxmlformats.org/officeDocument/2006/relationships/tags" Target="../tags/tag611.xml"/><Relationship Id="rId2" Type="http://schemas.openxmlformats.org/officeDocument/2006/relationships/tags" Target="../tags/tag610.xml"/><Relationship Id="rId1" Type="http://schemas.openxmlformats.org/officeDocument/2006/relationships/tags" Target="../tags/tag609.xml"/><Relationship Id="rId6" Type="http://schemas.openxmlformats.org/officeDocument/2006/relationships/slideLayout" Target="../slideLayouts/slideLayout29.xml"/><Relationship Id="rId5" Type="http://schemas.openxmlformats.org/officeDocument/2006/relationships/tags" Target="../tags/tag613.xml"/><Relationship Id="rId4" Type="http://schemas.openxmlformats.org/officeDocument/2006/relationships/tags" Target="../tags/tag612.xml"/></Relationships>
</file>

<file path=ppt/slides/_rels/slide89.xml.rels><?xml version="1.0" encoding="UTF-8" standalone="yes"?>
<Relationships xmlns="http://schemas.openxmlformats.org/package/2006/relationships"><Relationship Id="rId3" Type="http://schemas.openxmlformats.org/officeDocument/2006/relationships/tags" Target="../tags/tag616.xml"/><Relationship Id="rId2" Type="http://schemas.openxmlformats.org/officeDocument/2006/relationships/tags" Target="../tags/tag615.xml"/><Relationship Id="rId1" Type="http://schemas.openxmlformats.org/officeDocument/2006/relationships/tags" Target="../tags/tag614.xml"/><Relationship Id="rId6" Type="http://schemas.openxmlformats.org/officeDocument/2006/relationships/slideLayout" Target="../slideLayouts/slideLayout29.xml"/><Relationship Id="rId5" Type="http://schemas.openxmlformats.org/officeDocument/2006/relationships/tags" Target="../tags/tag618.xml"/><Relationship Id="rId4" Type="http://schemas.openxmlformats.org/officeDocument/2006/relationships/tags" Target="../tags/tag617.xml"/></Relationships>
</file>

<file path=ppt/slides/_rels/slide9.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29.xml"/><Relationship Id="rId5" Type="http://schemas.openxmlformats.org/officeDocument/2006/relationships/tags" Target="../tags/tag199.xml"/><Relationship Id="rId4" Type="http://schemas.openxmlformats.org/officeDocument/2006/relationships/tags" Target="../tags/tag198.xml"/></Relationships>
</file>

<file path=ppt/slides/_rels/slide90.xml.rels><?xml version="1.0" encoding="UTF-8" standalone="yes"?>
<Relationships xmlns="http://schemas.openxmlformats.org/package/2006/relationships"><Relationship Id="rId3" Type="http://schemas.openxmlformats.org/officeDocument/2006/relationships/tags" Target="../tags/tag621.xml"/><Relationship Id="rId2" Type="http://schemas.openxmlformats.org/officeDocument/2006/relationships/tags" Target="../tags/tag620.xml"/><Relationship Id="rId1" Type="http://schemas.openxmlformats.org/officeDocument/2006/relationships/tags" Target="../tags/tag619.xml"/><Relationship Id="rId6" Type="http://schemas.openxmlformats.org/officeDocument/2006/relationships/slideLayout" Target="../slideLayouts/slideLayout29.xml"/><Relationship Id="rId5" Type="http://schemas.openxmlformats.org/officeDocument/2006/relationships/tags" Target="../tags/tag623.xml"/><Relationship Id="rId4" Type="http://schemas.openxmlformats.org/officeDocument/2006/relationships/tags" Target="../tags/tag622.xml"/></Relationships>
</file>

<file path=ppt/slides/_rels/slide91.xml.rels><?xml version="1.0" encoding="UTF-8" standalone="yes"?>
<Relationships xmlns="http://schemas.openxmlformats.org/package/2006/relationships"><Relationship Id="rId3" Type="http://schemas.openxmlformats.org/officeDocument/2006/relationships/tags" Target="../tags/tag626.xml"/><Relationship Id="rId7" Type="http://schemas.openxmlformats.org/officeDocument/2006/relationships/notesSlide" Target="../notesSlides/notesSlide1.xml"/><Relationship Id="rId2" Type="http://schemas.openxmlformats.org/officeDocument/2006/relationships/tags" Target="../tags/tag625.xml"/><Relationship Id="rId1" Type="http://schemas.openxmlformats.org/officeDocument/2006/relationships/tags" Target="../tags/tag624.xml"/><Relationship Id="rId6" Type="http://schemas.openxmlformats.org/officeDocument/2006/relationships/slideLayout" Target="../slideLayouts/slideLayout29.xml"/><Relationship Id="rId5" Type="http://schemas.openxmlformats.org/officeDocument/2006/relationships/tags" Target="../tags/tag628.xml"/><Relationship Id="rId4" Type="http://schemas.openxmlformats.org/officeDocument/2006/relationships/tags" Target="../tags/tag627.xml"/></Relationships>
</file>

<file path=ppt/slides/_rels/slide92.xml.rels><?xml version="1.0" encoding="UTF-8" standalone="yes"?>
<Relationships xmlns="http://schemas.openxmlformats.org/package/2006/relationships"><Relationship Id="rId3" Type="http://schemas.openxmlformats.org/officeDocument/2006/relationships/tags" Target="../tags/tag631.xml"/><Relationship Id="rId2" Type="http://schemas.openxmlformats.org/officeDocument/2006/relationships/tags" Target="../tags/tag630.xml"/><Relationship Id="rId1" Type="http://schemas.openxmlformats.org/officeDocument/2006/relationships/tags" Target="../tags/tag629.xml"/><Relationship Id="rId6" Type="http://schemas.openxmlformats.org/officeDocument/2006/relationships/slideLayout" Target="../slideLayouts/slideLayout29.xml"/><Relationship Id="rId5" Type="http://schemas.openxmlformats.org/officeDocument/2006/relationships/tags" Target="../tags/tag633.xml"/><Relationship Id="rId4" Type="http://schemas.openxmlformats.org/officeDocument/2006/relationships/tags" Target="../tags/tag632.xml"/></Relationships>
</file>

<file path=ppt/slides/_rels/slide93.xml.rels><?xml version="1.0" encoding="UTF-8" standalone="yes"?>
<Relationships xmlns="http://schemas.openxmlformats.org/package/2006/relationships"><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 Id="rId5" Type="http://schemas.openxmlformats.org/officeDocument/2006/relationships/slideLayout" Target="../slideLayouts/slideLayout29.xml"/><Relationship Id="rId4" Type="http://schemas.openxmlformats.org/officeDocument/2006/relationships/tags" Target="../tags/tag637.xml"/></Relationships>
</file>

<file path=ppt/slides/_rels/slide94.xml.rels><?xml version="1.0" encoding="UTF-8" standalone="yes"?>
<Relationships xmlns="http://schemas.openxmlformats.org/package/2006/relationships"><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 Id="rId6" Type="http://schemas.openxmlformats.org/officeDocument/2006/relationships/slideLayout" Target="../slideLayouts/slideLayout29.xml"/><Relationship Id="rId5" Type="http://schemas.openxmlformats.org/officeDocument/2006/relationships/tags" Target="../tags/tag642.xml"/><Relationship Id="rId4" Type="http://schemas.openxmlformats.org/officeDocument/2006/relationships/tags" Target="../tags/tag641.xml"/></Relationships>
</file>

<file path=ppt/slides/_rels/slide95.xml.rels><?xml version="1.0" encoding="UTF-8" standalone="yes"?>
<Relationships xmlns="http://schemas.openxmlformats.org/package/2006/relationships"><Relationship Id="rId3" Type="http://schemas.openxmlformats.org/officeDocument/2006/relationships/tags" Target="../tags/tag645.xml"/><Relationship Id="rId2" Type="http://schemas.openxmlformats.org/officeDocument/2006/relationships/tags" Target="../tags/tag644.xml"/><Relationship Id="rId1" Type="http://schemas.openxmlformats.org/officeDocument/2006/relationships/tags" Target="../tags/tag643.xml"/><Relationship Id="rId6" Type="http://schemas.openxmlformats.org/officeDocument/2006/relationships/slideLayout" Target="../slideLayouts/slideLayout29.xml"/><Relationship Id="rId5" Type="http://schemas.openxmlformats.org/officeDocument/2006/relationships/tags" Target="../tags/tag647.xml"/><Relationship Id="rId4" Type="http://schemas.openxmlformats.org/officeDocument/2006/relationships/tags" Target="../tags/tag646.xml"/></Relationships>
</file>

<file path=ppt/slides/_rels/slide96.xml.rels><?xml version="1.0" encoding="UTF-8" standalone="yes"?>
<Relationships xmlns="http://schemas.openxmlformats.org/package/2006/relationships"><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tags" Target="../tags/tag648.xml"/><Relationship Id="rId6" Type="http://schemas.openxmlformats.org/officeDocument/2006/relationships/slideLayout" Target="../slideLayouts/slideLayout29.xml"/><Relationship Id="rId5" Type="http://schemas.openxmlformats.org/officeDocument/2006/relationships/tags" Target="../tags/tag652.xml"/><Relationship Id="rId4" Type="http://schemas.openxmlformats.org/officeDocument/2006/relationships/tags" Target="../tags/tag651.xml"/></Relationships>
</file>

<file path=ppt/slides/_rels/slide97.xml.rels><?xml version="1.0" encoding="UTF-8" standalone="yes"?>
<Relationships xmlns="http://schemas.openxmlformats.org/package/2006/relationships"><Relationship Id="rId3" Type="http://schemas.openxmlformats.org/officeDocument/2006/relationships/tags" Target="../tags/tag655.xml"/><Relationship Id="rId2" Type="http://schemas.openxmlformats.org/officeDocument/2006/relationships/tags" Target="../tags/tag654.xml"/><Relationship Id="rId1" Type="http://schemas.openxmlformats.org/officeDocument/2006/relationships/tags" Target="../tags/tag653.xml"/><Relationship Id="rId5" Type="http://schemas.openxmlformats.org/officeDocument/2006/relationships/slideLayout" Target="../slideLayouts/slideLayout29.xml"/><Relationship Id="rId4" Type="http://schemas.openxmlformats.org/officeDocument/2006/relationships/tags" Target="../tags/tag656.xml"/></Relationships>
</file>

<file path=ppt/slides/_rels/slide98.xml.rels><?xml version="1.0" encoding="UTF-8" standalone="yes"?>
<Relationships xmlns="http://schemas.openxmlformats.org/package/2006/relationships"><Relationship Id="rId3" Type="http://schemas.openxmlformats.org/officeDocument/2006/relationships/tags" Target="../tags/tag659.xml"/><Relationship Id="rId2" Type="http://schemas.openxmlformats.org/officeDocument/2006/relationships/tags" Target="../tags/tag658.xml"/><Relationship Id="rId1" Type="http://schemas.openxmlformats.org/officeDocument/2006/relationships/tags" Target="../tags/tag657.xml"/><Relationship Id="rId6" Type="http://schemas.openxmlformats.org/officeDocument/2006/relationships/slideLayout" Target="../slideLayouts/slideLayout29.xml"/><Relationship Id="rId5" Type="http://schemas.openxmlformats.org/officeDocument/2006/relationships/tags" Target="../tags/tag661.xml"/><Relationship Id="rId4" Type="http://schemas.openxmlformats.org/officeDocument/2006/relationships/tags" Target="../tags/tag660.xml"/></Relationships>
</file>

<file path=ppt/slides/_rels/slide99.xml.rels><?xml version="1.0" encoding="UTF-8" standalone="yes"?>
<Relationships xmlns="http://schemas.openxmlformats.org/package/2006/relationships"><Relationship Id="rId3" Type="http://schemas.openxmlformats.org/officeDocument/2006/relationships/tags" Target="../tags/tag664.xml"/><Relationship Id="rId2" Type="http://schemas.openxmlformats.org/officeDocument/2006/relationships/tags" Target="../tags/tag663.xml"/><Relationship Id="rId1" Type="http://schemas.openxmlformats.org/officeDocument/2006/relationships/tags" Target="../tags/tag662.xml"/><Relationship Id="rId6" Type="http://schemas.openxmlformats.org/officeDocument/2006/relationships/slideLayout" Target="../slideLayouts/slideLayout29.xml"/><Relationship Id="rId5" Type="http://schemas.openxmlformats.org/officeDocument/2006/relationships/tags" Target="../tags/tag666.xml"/><Relationship Id="rId4" Type="http://schemas.openxmlformats.org/officeDocument/2006/relationships/tags" Target="../tags/tag6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custDataLst>
              <p:tags r:id="rId2"/>
            </p:custDataLst>
          </p:nvPr>
        </p:nvSpPr>
        <p:spPr>
          <a:xfrm>
            <a:off x="2047739" y="2842611"/>
            <a:ext cx="5338159" cy="838901"/>
          </a:xfrm>
          <a:prstGeom prst="rect">
            <a:avLst/>
          </a:prstGeom>
        </p:spPr>
        <p:txBody>
          <a:bodyPr vert="horz" lIns="90000" tIns="46800" rIns="90000" bIns="46800" rtlCol="0" anchor="b" anchorCtr="0">
            <a:normAutofit/>
          </a:bodyPr>
          <a:lstStyle>
            <a:lvl1pPr algn="ctr" defTabSz="685800" rtl="0" eaLnBrk="1" fontAlgn="auto" latinLnBrk="0" hangingPunct="1">
              <a:lnSpc>
                <a:spcPct val="100000"/>
              </a:lnSpc>
              <a:spcBef>
                <a:spcPct val="0"/>
              </a:spcBef>
              <a:buNone/>
              <a:defRPr sz="4950" b="1" u="none" strike="noStrike" kern="1200" cap="none" spc="6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marL="0" indent="0" algn="ctr">
              <a:lnSpc>
                <a:spcPct val="100000"/>
              </a:lnSpc>
              <a:spcBef>
                <a:spcPts val="0"/>
              </a:spcBef>
              <a:spcAft>
                <a:spcPts val="0"/>
              </a:spcAft>
              <a:buSzPct val="100000"/>
              <a:buNone/>
            </a:pPr>
            <a:r>
              <a:rPr lang="zh-CN" altLang="en-US" sz="4500" dirty="0">
                <a:solidFill>
                  <a:schemeClr val="accent1"/>
                </a:solidFill>
              </a:rPr>
              <a:t>汉英翻译</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4339" name="标题 1"/>
          <p:cNvSpPr>
            <a:spLocks noGrp="1"/>
          </p:cNvSpPr>
          <p:nvPr>
            <p:ph type="title" idx="4294967295"/>
            <p:custDataLst>
              <p:tags r:id="rId3"/>
            </p:custDataLst>
          </p:nvPr>
        </p:nvSpPr>
        <p:spPr>
          <a:xfrm>
            <a:off x="457200" y="274638"/>
            <a:ext cx="8229600" cy="153987"/>
          </a:xfrm>
        </p:spPr>
        <p:txBody>
          <a:bodyPr vert="horz" wrap="square" lIns="91440" tIns="45720" rIns="91440" bIns="45720" anchor="ctr" anchorCtr="0"/>
          <a:lstStyle/>
          <a:p>
            <a:pPr eaLnBrk="1" hangingPunct="1"/>
            <a:br>
              <a:rPr lang="en-US" altLang="zh-CN" sz="4000" dirty="0">
                <a:solidFill>
                  <a:schemeClr val="dk1">
                    <a:lumMod val="85000"/>
                    <a:lumOff val="15000"/>
                  </a:schemeClr>
                </a:solidFill>
                <a:latin typeface="汉仪旗黑-85S" charset="0"/>
                <a:ea typeface="宋体" panose="02010600030101010101" pitchFamily="2" charset="-122"/>
                <a:cs typeface="汉仪旗黑-85S" charset="0"/>
              </a:rPr>
            </a:br>
            <a:endParaRPr lang="en-US" altLang="zh-CN" sz="4000" dirty="0">
              <a:solidFill>
                <a:schemeClr val="dk1">
                  <a:lumMod val="85000"/>
                  <a:lumOff val="15000"/>
                </a:schemeClr>
              </a:solidFill>
              <a:latin typeface="汉仪旗黑-85S" charset="0"/>
              <a:ea typeface="宋体" panose="02010600030101010101" pitchFamily="2" charset="-122"/>
              <a:cs typeface="汉仪旗黑-85S" charset="0"/>
            </a:endParaRPr>
          </a:p>
        </p:txBody>
      </p:sp>
      <p:sp>
        <p:nvSpPr>
          <p:cNvPr id="14340" name="内容占位符 2"/>
          <p:cNvSpPr>
            <a:spLocks noGrp="1"/>
          </p:cNvSpPr>
          <p:nvPr>
            <p:ph sz="half" idx="1"/>
          </p:nvPr>
        </p:nvSpPr>
        <p:spPr>
          <a:xfrm>
            <a:off x="971600" y="445266"/>
            <a:ext cx="7615238" cy="5626100"/>
          </a:xfrm>
        </p:spPr>
        <p:txBody>
          <a:bodyPr vert="horz" wrap="square" lIns="91440" tIns="45720" rIns="91440" bIns="45720" anchor="t" anchorCtr="0">
            <a:normAutofit fontScale="85000" lnSpcReduction="2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eaLnBrk="1" hangingPunct="1">
              <a:buNone/>
            </a:pPr>
            <a:r>
              <a:rPr lang="zh-CN" altLang="en-US" dirty="0">
                <a:solidFill>
                  <a:srgbClr val="000000"/>
                </a:solidFill>
                <a:latin typeface="微软雅黑" panose="020B0503020204020204" charset="-122"/>
                <a:cs typeface="微软雅黑" panose="020B0503020204020204" charset="-122"/>
              </a:rPr>
              <a:t>二、对等译法</a:t>
            </a:r>
            <a:endParaRPr lang="en-US" altLang="zh-CN" dirty="0">
              <a:solidFill>
                <a:srgbClr val="000000"/>
              </a:solidFill>
              <a:latin typeface="微软雅黑" panose="020B0503020204020204" charset="-122"/>
              <a:cs typeface="微软雅黑" panose="020B0503020204020204" charset="-122"/>
            </a:endParaRPr>
          </a:p>
          <a:p>
            <a:pPr marL="0" lvl="0" indent="0" eaLnBrk="1" hangingPunct="1">
              <a:buNone/>
            </a:pPr>
            <a:r>
              <a:rPr lang="zh-CN" altLang="en-US" dirty="0">
                <a:solidFill>
                  <a:srgbClr val="000000"/>
                </a:solidFill>
                <a:latin typeface="微软雅黑" panose="020B0503020204020204" charset="-122"/>
                <a:cs typeface="微软雅黑" panose="020B0503020204020204" charset="-122"/>
              </a:rPr>
              <a:t>即使在汉英这两种相差较大的语言之间，也存在大量的对等表达，其中以单词对等率最高，而成语、谚语、词组的对等率相对较低。</a:t>
            </a:r>
            <a:endParaRPr lang="en-US" altLang="zh-CN" dirty="0">
              <a:solidFill>
                <a:srgbClr val="000000"/>
              </a:solidFill>
              <a:latin typeface="微软雅黑" panose="020B0503020204020204" charset="-122"/>
              <a:cs typeface="微软雅黑" panose="020B0503020204020204" charset="-122"/>
            </a:endParaRPr>
          </a:p>
          <a:p>
            <a:pPr marL="0" lvl="0" indent="0" eaLnBrk="1" hangingPunct="1">
              <a:buNone/>
            </a:pPr>
            <a:r>
              <a:rPr lang="en-US" altLang="zh-CN" dirty="0">
                <a:solidFill>
                  <a:srgbClr val="000000"/>
                </a:solidFill>
                <a:latin typeface="微软雅黑" panose="020B0503020204020204" charset="-122"/>
                <a:cs typeface="微软雅黑" panose="020B0503020204020204" charset="-122"/>
              </a:rPr>
              <a:t>1. </a:t>
            </a:r>
            <a:r>
              <a:rPr lang="zh-CN" altLang="en-US" dirty="0">
                <a:solidFill>
                  <a:srgbClr val="000000"/>
                </a:solidFill>
                <a:latin typeface="微软雅黑" panose="020B0503020204020204" charset="-122"/>
                <a:cs typeface="微软雅黑" panose="020B0503020204020204" charset="-122"/>
              </a:rPr>
              <a:t>单词：</a:t>
            </a:r>
            <a:endParaRPr lang="en-US" altLang="zh-CN" dirty="0">
              <a:solidFill>
                <a:srgbClr val="000000"/>
              </a:solidFill>
              <a:latin typeface="微软雅黑" panose="020B0503020204020204" charset="-122"/>
              <a:cs typeface="微软雅黑" panose="020B0503020204020204" charset="-122"/>
            </a:endParaRPr>
          </a:p>
          <a:p>
            <a:pPr lvl="0" eaLnBrk="1" hangingPunct="1"/>
            <a:r>
              <a:rPr lang="zh-CN" altLang="en-US" dirty="0">
                <a:solidFill>
                  <a:srgbClr val="000000"/>
                </a:solidFill>
                <a:latin typeface="微软雅黑" panose="020B0503020204020204" charset="-122"/>
                <a:cs typeface="微软雅黑" panose="020B0503020204020204" charset="-122"/>
              </a:rPr>
              <a:t>草         </a:t>
            </a:r>
            <a:r>
              <a:rPr lang="en-US" altLang="zh-CN" dirty="0">
                <a:solidFill>
                  <a:srgbClr val="000000"/>
                </a:solidFill>
                <a:latin typeface="微软雅黑" panose="020B0503020204020204" charset="-122"/>
                <a:cs typeface="微软雅黑" panose="020B0503020204020204" charset="-122"/>
              </a:rPr>
              <a:t>grass</a:t>
            </a:r>
          </a:p>
          <a:p>
            <a:pPr lvl="0" eaLnBrk="1" hangingPunct="1"/>
            <a:r>
              <a:rPr lang="zh-CN" altLang="en-US" dirty="0">
                <a:solidFill>
                  <a:srgbClr val="000000"/>
                </a:solidFill>
                <a:latin typeface="微软雅黑" panose="020B0503020204020204" charset="-122"/>
                <a:cs typeface="微软雅黑" panose="020B0503020204020204" charset="-122"/>
              </a:rPr>
              <a:t>太阳      </a:t>
            </a:r>
            <a:r>
              <a:rPr lang="en-US" altLang="zh-CN" dirty="0">
                <a:solidFill>
                  <a:srgbClr val="000000"/>
                </a:solidFill>
                <a:latin typeface="微软雅黑" panose="020B0503020204020204" charset="-122"/>
                <a:cs typeface="微软雅黑" panose="020B0503020204020204" charset="-122"/>
              </a:rPr>
              <a:t>sun</a:t>
            </a:r>
          </a:p>
          <a:p>
            <a:pPr lvl="0" eaLnBrk="1" hangingPunct="1"/>
            <a:r>
              <a:rPr lang="zh-CN" altLang="en-US" dirty="0">
                <a:solidFill>
                  <a:srgbClr val="000000"/>
                </a:solidFill>
                <a:latin typeface="微软雅黑" panose="020B0503020204020204" charset="-122"/>
                <a:cs typeface="微软雅黑" panose="020B0503020204020204" charset="-122"/>
              </a:rPr>
              <a:t>唱歌      </a:t>
            </a:r>
            <a:r>
              <a:rPr lang="en-US" altLang="zh-CN" dirty="0">
                <a:solidFill>
                  <a:srgbClr val="000000"/>
                </a:solidFill>
                <a:latin typeface="微软雅黑" panose="020B0503020204020204" charset="-122"/>
                <a:cs typeface="微软雅黑" panose="020B0503020204020204" charset="-122"/>
              </a:rPr>
              <a:t>sing</a:t>
            </a:r>
          </a:p>
          <a:p>
            <a:pPr lvl="0" eaLnBrk="1" hangingPunct="1"/>
            <a:r>
              <a:rPr lang="zh-CN" altLang="en-US" dirty="0">
                <a:solidFill>
                  <a:srgbClr val="000000"/>
                </a:solidFill>
                <a:latin typeface="微软雅黑" panose="020B0503020204020204" charset="-122"/>
                <a:cs typeface="微软雅黑" panose="020B0503020204020204" charset="-122"/>
              </a:rPr>
              <a:t>漂亮的   </a:t>
            </a:r>
            <a:r>
              <a:rPr lang="en-US" altLang="zh-CN" dirty="0">
                <a:solidFill>
                  <a:srgbClr val="000000"/>
                </a:solidFill>
                <a:latin typeface="微软雅黑" panose="020B0503020204020204" charset="-122"/>
                <a:cs typeface="微软雅黑" panose="020B0503020204020204" charset="-122"/>
              </a:rPr>
              <a:t>beautiful</a:t>
            </a:r>
          </a:p>
          <a:p>
            <a:pPr lvl="0" eaLnBrk="1" hangingPunct="1"/>
            <a:r>
              <a:rPr lang="zh-CN" altLang="en-US" dirty="0">
                <a:solidFill>
                  <a:srgbClr val="000000"/>
                </a:solidFill>
                <a:latin typeface="微软雅黑" panose="020B0503020204020204" charset="-122"/>
                <a:cs typeface="微软雅黑" panose="020B0503020204020204" charset="-122"/>
              </a:rPr>
              <a:t>迅速的   </a:t>
            </a:r>
            <a:r>
              <a:rPr lang="en-US" altLang="zh-CN" dirty="0">
                <a:solidFill>
                  <a:srgbClr val="000000"/>
                </a:solidFill>
                <a:latin typeface="微软雅黑" panose="020B0503020204020204" charset="-122"/>
                <a:cs typeface="微软雅黑" panose="020B0503020204020204" charset="-122"/>
              </a:rPr>
              <a:t>fast</a:t>
            </a:r>
          </a:p>
          <a:p>
            <a:pPr lvl="0" eaLnBrk="1" hangingPunct="1"/>
            <a:r>
              <a:rPr lang="zh-CN" altLang="en-US" dirty="0">
                <a:solidFill>
                  <a:srgbClr val="000000"/>
                </a:solidFill>
                <a:latin typeface="微软雅黑" panose="020B0503020204020204" charset="-122"/>
                <a:cs typeface="微软雅黑" panose="020B0503020204020204" charset="-122"/>
              </a:rPr>
              <a:t>狡猾得像狐狸一般</a:t>
            </a:r>
            <a:r>
              <a:rPr lang="en-US" altLang="zh-CN" dirty="0">
                <a:solidFill>
                  <a:srgbClr val="000000"/>
                </a:solidFill>
                <a:latin typeface="微软雅黑" panose="020B0503020204020204" charset="-122"/>
                <a:cs typeface="微软雅黑" panose="020B0503020204020204" charset="-122"/>
              </a:rPr>
              <a:t> as cunning as a fox</a:t>
            </a: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1858" name="Text Box 2"/>
          <p:cNvSpPr txBox="1"/>
          <p:nvPr>
            <p:custDataLst>
              <p:tags r:id="rId3"/>
            </p:custDataLst>
          </p:nvPr>
        </p:nvSpPr>
        <p:spPr>
          <a:xfrm>
            <a:off x="1547813" y="2781300"/>
            <a:ext cx="52578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endParaRPr lang="en-US" altLang="en-US" sz="4000" b="1" dirty="0">
              <a:solidFill>
                <a:schemeClr val="dk2"/>
              </a:solidFill>
              <a:latin typeface="微软雅黑" panose="020B0503020204020204" charset="-122"/>
              <a:ea typeface="微软雅黑" panose="020B0503020204020204" charset="-122"/>
            </a:endParaRPr>
          </a:p>
        </p:txBody>
      </p:sp>
      <p:sp>
        <p:nvSpPr>
          <p:cNvPr id="46083" name="Rectangle 3"/>
          <p:cNvSpPr/>
          <p:nvPr>
            <p:custDataLst>
              <p:tags r:id="rId4"/>
            </p:custDataLst>
          </p:nvPr>
        </p:nvSpPr>
        <p:spPr>
          <a:xfrm>
            <a:off x="395288" y="995949"/>
            <a:ext cx="8353425" cy="5262979"/>
          </a:xfrm>
          <a:prstGeom prst="rect">
            <a:avLst/>
          </a:prstGeom>
          <a:solidFill>
            <a:schemeClr val="lt1"/>
          </a:solidFill>
          <a:ln w="9525">
            <a:noFill/>
          </a:ln>
        </p:spPr>
        <p:txBody>
          <a:bodyPr anchor="ctr" anchorCtr="0">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通过进一步的研究，科学家们推测存在着一种迄今尚未为人所知的粒子。</a:t>
            </a:r>
            <a:endPar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0" lvl="0" indent="0" eaLnBrk="1" hangingPunct="1">
              <a:spcBef>
                <a:spcPct val="0"/>
              </a:spcBef>
              <a:buClrTx/>
              <a:buSz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    </a:t>
            </a:r>
          </a:p>
          <a:p>
            <a:pPr marL="186055" lvl="0" indent="-186055" eaLnBrk="1" hangingPunct="1">
              <a:spcBef>
                <a:spcPct val="0"/>
              </a:spcBef>
              <a:buClrTx/>
              <a:buSzTx/>
              <a:buFont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译文</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1</a:t>
            </a: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Through further research/studies scientists conjectured that there was a hitherto unknown particle.</a:t>
            </a:r>
            <a:r>
              <a:rPr lang="en-US" altLang="zh-CN" sz="2400" dirty="0">
                <a:solidFill>
                  <a:srgbClr val="000000"/>
                </a:solidFill>
                <a:latin typeface="Georgia" panose="02040502050405020303" pitchFamily="18" charset="0"/>
                <a:ea typeface="微软雅黑" panose="020B0503020204020204" charset="-122"/>
                <a:cs typeface="微软雅黑" panose="020B0503020204020204" charset="-122"/>
              </a:rPr>
              <a:t> </a:t>
            </a:r>
          </a:p>
          <a:p>
            <a:pPr marL="186055" lvl="0" indent="-186055" eaLnBrk="1" hangingPunct="1">
              <a:spcBef>
                <a:spcPct val="0"/>
              </a:spcBef>
              <a:buClrTx/>
              <a:buSzTx/>
              <a:buFontTx/>
              <a:buNone/>
            </a:pPr>
            <a:endParaRPr lang="en-US" altLang="zh-CN" sz="2400" dirty="0">
              <a:solidFill>
                <a:srgbClr val="000000"/>
              </a:solidFill>
              <a:latin typeface="Georgia" panose="02040502050405020303" pitchFamily="18" charset="0"/>
              <a:ea typeface="微软雅黑" panose="020B0503020204020204" charset="-122"/>
              <a:cs typeface="微软雅黑" panose="020B0503020204020204" charset="-122"/>
            </a:endParaRPr>
          </a:p>
          <a:p>
            <a:pPr marL="186055" lvl="0" indent="-186055" eaLnBrk="1" hangingPunct="1">
              <a:spcBef>
                <a:spcPct val="0"/>
              </a:spcBef>
              <a:buClrTx/>
              <a:buSzTx/>
              <a:buFont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译文</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2</a:t>
            </a: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Further research led the scientists to conjecture  about the existence of a previously unknown particle.</a:t>
            </a:r>
          </a:p>
          <a:p>
            <a:pPr marL="186055" lvl="0" indent="-186055" eaLnBrk="1" hangingPunct="1">
              <a:spcBef>
                <a:spcPct val="0"/>
              </a:spcBef>
              <a:buClrTx/>
              <a:buSzTx/>
              <a:buFontTx/>
              <a:buNone/>
            </a:pPr>
            <a:endPar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186055" lvl="0" indent="-186055" eaLnBrk="1" hangingPunct="1">
              <a:spcBef>
                <a:spcPct val="0"/>
              </a:spcBef>
              <a:buClrTx/>
              <a:buSzTx/>
              <a:buFont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译文</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3</a:t>
            </a: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Further research by scientists pointed to the possible existence of a previously unknown particle.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 calcmode="lin" valueType="num">
                                      <p:cBhvr additive="base">
                                        <p:cTn id="25"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anim calcmode="lin" valueType="num">
                                      <p:cBhvr additive="base">
                                        <p:cTn id="31"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3906" name="Text Box 2"/>
          <p:cNvSpPr txBox="1"/>
          <p:nvPr>
            <p:custDataLst>
              <p:tags r:id="rId3"/>
            </p:custDataLst>
          </p:nvPr>
        </p:nvSpPr>
        <p:spPr>
          <a:xfrm>
            <a:off x="1547813" y="2781300"/>
            <a:ext cx="52578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endParaRPr lang="en-US" altLang="en-US" sz="4000" b="1" dirty="0">
              <a:solidFill>
                <a:schemeClr val="dk2"/>
              </a:solidFill>
              <a:latin typeface="微软雅黑" panose="020B0503020204020204" charset="-122"/>
              <a:ea typeface="微软雅黑" panose="020B0503020204020204" charset="-122"/>
            </a:endParaRPr>
          </a:p>
        </p:txBody>
      </p:sp>
      <p:sp>
        <p:nvSpPr>
          <p:cNvPr id="47107" name="Rectangle 3"/>
          <p:cNvSpPr/>
          <p:nvPr/>
        </p:nvSpPr>
        <p:spPr>
          <a:xfrm>
            <a:off x="395288" y="865694"/>
            <a:ext cx="8065144" cy="3046988"/>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buClr>
                <a:schemeClr val="hlink"/>
              </a:buClr>
              <a:buSzPct val="75000"/>
              <a:buNone/>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中国在过去的二十年中间发生了巨大的变化。</a:t>
            </a:r>
          </a:p>
          <a:p>
            <a:pPr marL="365125" lvl="1" indent="0" eaLnBrk="1" hangingPunct="1">
              <a:spcBef>
                <a:spcPct val="0"/>
              </a:spcBef>
              <a:buClrTx/>
              <a:buSzTx/>
              <a:buFontTx/>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The last/past two decades have witnessed enormous changes in China. </a:t>
            </a:r>
          </a:p>
          <a:p>
            <a:pPr marL="0" lvl="0" indent="0" eaLnBrk="1" hangingPunct="1">
              <a:spcBef>
                <a:spcPct val="0"/>
              </a:spcBef>
              <a:buClrTx/>
              <a:buSzTx/>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SzTx/>
              <a:buNone/>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中国在过去的二十年中经济快速增长。</a:t>
            </a:r>
            <a:endParaRPr lang="zh-CN" altLang="en-US" sz="2200" b="1" dirty="0">
              <a:solidFill>
                <a:srgbClr val="000000"/>
              </a:solidFill>
              <a:latin typeface="微软雅黑" panose="020B0503020204020204" charset="-122"/>
              <a:ea typeface="微软雅黑" panose="020B0503020204020204" charset="-122"/>
              <a:cs typeface="微软雅黑" panose="020B0503020204020204" charset="-122"/>
            </a:endParaRPr>
          </a:p>
          <a:p>
            <a:pPr marL="365125" lvl="1" indent="0" eaLnBrk="1" hangingPunct="1">
              <a:spcBef>
                <a:spcPct val="0"/>
              </a:spcBef>
              <a:buClrTx/>
              <a:buSzTx/>
              <a:buFontTx/>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The last two decades have witnessed rapid economic growth in China.     </a:t>
            </a:r>
          </a:p>
        </p:txBody>
      </p:sp>
      <p:sp>
        <p:nvSpPr>
          <p:cNvPr id="47109" name="Rectangle 5"/>
          <p:cNvSpPr/>
          <p:nvPr/>
        </p:nvSpPr>
        <p:spPr>
          <a:xfrm>
            <a:off x="179388" y="4868863"/>
            <a:ext cx="8569325" cy="1198880"/>
          </a:xfrm>
          <a:prstGeom prst="rect">
            <a:avLst/>
          </a:prstGeom>
          <a:blipFill rotWithShape="1">
            <a:blip r:embed="rId8"/>
          </a:blip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457200" lvl="1" indent="0" eaLnBrk="1" hangingPunct="1">
              <a:buClr>
                <a:schemeClr val="hlink"/>
              </a:buClr>
              <a:buSzPct val="75000"/>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原则：如果汉语句型表示在某时或某地发生某事，译法：取时间或地点做译文句子的主语，谓语用</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witness</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see</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find</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这几个动词。宾语是发生的某件事情。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107">
                                            <p:txEl>
                                              <p:pRg st="4" end="4"/>
                                            </p:txEl>
                                          </p:spTgt>
                                        </p:tgtEl>
                                        <p:attrNameLst>
                                          <p:attrName>style.visibility</p:attrName>
                                        </p:attrNameLst>
                                      </p:cBhvr>
                                      <p:to>
                                        <p:strVal val="visible"/>
                                      </p:to>
                                    </p:set>
                                    <p:animEffect transition="in" filter="box(in)">
                                      <p:cBhvr>
                                        <p:cTn id="25" dur="500"/>
                                        <p:tgtEl>
                                          <p:spTgt spid="471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47109"/>
                                        </p:tgtEl>
                                        <p:attrNameLst>
                                          <p:attrName>style.visibility</p:attrName>
                                        </p:attrNameLst>
                                      </p:cBhvr>
                                      <p:to>
                                        <p:strVal val="visible"/>
                                      </p:to>
                                    </p:set>
                                    <p:animEffect transition="in" filter="diamond(in)">
                                      <p:cBhvr>
                                        <p:cTn id="30"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5954" name="Text Box 2"/>
          <p:cNvSpPr txBox="1"/>
          <p:nvPr>
            <p:custDataLst>
              <p:tags r:id="rId3"/>
            </p:custDataLst>
          </p:nvPr>
        </p:nvSpPr>
        <p:spPr>
          <a:xfrm>
            <a:off x="1547813" y="2781300"/>
            <a:ext cx="52578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endParaRPr lang="en-US" altLang="en-US" sz="4000" b="1" dirty="0">
              <a:solidFill>
                <a:schemeClr val="dk2"/>
              </a:solidFill>
              <a:latin typeface="微软雅黑" panose="020B0503020204020204" charset="-122"/>
              <a:ea typeface="微软雅黑" panose="020B0503020204020204" charset="-122"/>
            </a:endParaRPr>
          </a:p>
        </p:txBody>
      </p:sp>
      <p:sp>
        <p:nvSpPr>
          <p:cNvPr id="50179" name="Rectangle 3"/>
          <p:cNvSpPr/>
          <p:nvPr/>
        </p:nvSpPr>
        <p:spPr>
          <a:xfrm>
            <a:off x="539751" y="1648093"/>
            <a:ext cx="8208714" cy="3785652"/>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186055" lvl="0" indent="-186055" eaLnBrk="1" hangingPunct="1">
              <a:spcBef>
                <a:spcPct val="0"/>
              </a:spcBef>
              <a:buClrTx/>
              <a:buSzTx/>
              <a:buFont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某时或某地发生某事：</a:t>
            </a:r>
            <a:endPar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186055" lvl="0" indent="-186055" eaLnBrk="1" hangingPunct="1">
              <a:spcBef>
                <a:spcPct val="0"/>
              </a:spcBef>
              <a:buClrTx/>
              <a:buSzTx/>
              <a:buFontTx/>
              <a:buNone/>
            </a:pPr>
            <a:endPar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0" lvl="0" indent="0" eaLnBrk="1" hangingPunct="1">
              <a:spcBef>
                <a:spcPct val="0"/>
              </a:spcBef>
              <a:buClrTx/>
              <a:buSz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众所周知，中国</a:t>
            </a: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2018</a:t>
            </a: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年成功地发射了一颗洲际制导导弹。</a:t>
            </a:r>
            <a:endPar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0" lvl="0" indent="0" eaLnBrk="1" hangingPunct="1">
              <a:spcBef>
                <a:spcPct val="0"/>
              </a:spcBef>
              <a:buClrTx/>
              <a:buSzTx/>
              <a:buNone/>
            </a:pPr>
            <a:r>
              <a:rPr lang="en-US" altLang="zh-CN" sz="2400" b="1" dirty="0">
                <a:latin typeface="Georgia" panose="02040502050405020303" pitchFamily="18" charset="0"/>
                <a:ea typeface="微软雅黑" panose="020B0503020204020204" charset="-122"/>
                <a:cs typeface="微软雅黑" panose="020B0503020204020204" charset="-122"/>
              </a:rPr>
              <a:t>As is known to all, 2018 saw/witnessed China’s  successful launch an intercontinental guided missile.</a:t>
            </a:r>
          </a:p>
          <a:p>
            <a:pPr marL="365125" lvl="1" indent="0" eaLnBrk="1" hangingPunct="1">
              <a:spcBef>
                <a:spcPct val="0"/>
              </a:spcBef>
              <a:buClrTx/>
              <a:buSzTx/>
              <a:buFontTx/>
              <a:buNone/>
            </a:pPr>
            <a:r>
              <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rPr>
              <a:t> </a:t>
            </a:r>
          </a:p>
          <a:p>
            <a:pPr marL="0" lvl="0" indent="0" eaLnBrk="1" hangingPunct="1">
              <a:spcBef>
                <a:spcPct val="0"/>
              </a:spcBef>
              <a:buClrTx/>
              <a:buSzTx/>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rPr>
              <a:t>他做实验时心不在焉，几乎引起化学药物爆炸。  </a:t>
            </a:r>
            <a:endParaRPr lang="en-US" altLang="zh-CN" sz="24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0" lvl="0" indent="0" eaLnBrk="1" hangingPunct="1">
              <a:spcBef>
                <a:spcPct val="0"/>
              </a:spcBef>
              <a:buClrTx/>
              <a:buSzTx/>
              <a:buNone/>
            </a:pPr>
            <a:r>
              <a:rPr lang="en-US" altLang="zh-CN" sz="2400" b="1" dirty="0">
                <a:latin typeface="Georgia" panose="02040502050405020303" pitchFamily="18" charset="0"/>
                <a:ea typeface="微软雅黑" panose="020B0503020204020204" charset="-122"/>
                <a:cs typeface="微软雅黑" panose="020B0503020204020204" charset="-122"/>
              </a:rPr>
              <a:t>His absent-mindedness during the experiments nearly caused an explosion of the chemical.    </a:t>
            </a:r>
          </a:p>
        </p:txBody>
      </p:sp>
      <p:sp>
        <p:nvSpPr>
          <p:cNvPr id="125956" name="Rectangle 2"/>
          <p:cNvSpPr>
            <a:spLocks noGrp="1" noRot="1"/>
          </p:cNvSpPr>
          <p:nvPr>
            <p:ph type="title" idx="4294967295"/>
          </p:nvPr>
        </p:nvSpPr>
        <p:spPr>
          <a:xfrm>
            <a:off x="250825" y="188913"/>
            <a:ext cx="8588375" cy="719137"/>
          </a:xfrm>
          <a:solidFill>
            <a:schemeClr val="bg1">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marL="609600" lvl="0" indent="-609600" algn="ctr" defTabSz="914400" eaLnBrk="1" hangingPunct="1">
              <a:buClrTx/>
              <a:buSzTx/>
              <a:buFontTx/>
            </a:pPr>
            <a:r>
              <a:rPr lang="en-US" altLang="zh-CN" sz="3200" b="1" dirty="0">
                <a:solidFill>
                  <a:schemeClr val="accent1"/>
                </a:solidFill>
                <a:latin typeface="汉仪旗黑-85S" charset="0"/>
                <a:ea typeface="楷体_GB2312" pitchFamily="49" charset="-122"/>
                <a:cs typeface="汉仪旗黑-85S" charset="0"/>
                <a:sym typeface="+mn-ea"/>
              </a:rPr>
              <a:t>3. 取原文的副词性成分做译文的主语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 calcmode="lin" valueType="num">
                                      <p:cBhvr additive="base">
                                        <p:cTn id="1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179">
                                            <p:txEl>
                                              <p:pRg st="5" end="5"/>
                                            </p:txEl>
                                          </p:spTgt>
                                        </p:tgtEl>
                                        <p:attrNameLst>
                                          <p:attrName>style.visibility</p:attrName>
                                        </p:attrNameLst>
                                      </p:cBhvr>
                                      <p:to>
                                        <p:strVal val="visible"/>
                                      </p:to>
                                    </p:set>
                                    <p:anim calcmode="lin" valueType="num">
                                      <p:cBhvr additive="base">
                                        <p:cTn id="31"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179">
                                            <p:txEl>
                                              <p:pRg st="6" end="6"/>
                                            </p:txEl>
                                          </p:spTgt>
                                        </p:tgtEl>
                                        <p:attrNameLst>
                                          <p:attrName>style.visibility</p:attrName>
                                        </p:attrNameLst>
                                      </p:cBhvr>
                                      <p:to>
                                        <p:strVal val="visible"/>
                                      </p:to>
                                    </p:set>
                                    <p:anim calcmode="lin" valueType="num">
                                      <p:cBhvr additive="base">
                                        <p:cTn id="37"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8002" name="Text Box 1026"/>
          <p:cNvSpPr txBox="1"/>
          <p:nvPr>
            <p:custDataLst>
              <p:tags r:id="rId3"/>
            </p:custDataLst>
          </p:nvPr>
        </p:nvSpPr>
        <p:spPr>
          <a:xfrm>
            <a:off x="1547813" y="2781300"/>
            <a:ext cx="52578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endParaRPr lang="en-US" altLang="en-US" sz="4000" b="1" dirty="0">
              <a:solidFill>
                <a:schemeClr val="dk2"/>
              </a:solidFill>
              <a:latin typeface="微软雅黑" panose="020B0503020204020204" charset="-122"/>
              <a:ea typeface="微软雅黑" panose="020B0503020204020204" charset="-122"/>
            </a:endParaRPr>
          </a:p>
        </p:txBody>
      </p:sp>
      <p:sp>
        <p:nvSpPr>
          <p:cNvPr id="54275" name="Rectangle 1027"/>
          <p:cNvSpPr/>
          <p:nvPr>
            <p:custDataLst>
              <p:tags r:id="rId4"/>
            </p:custDataLst>
          </p:nvPr>
        </p:nvSpPr>
        <p:spPr>
          <a:xfrm>
            <a:off x="323850" y="1218715"/>
            <a:ext cx="8497888" cy="4893647"/>
          </a:xfrm>
          <a:prstGeom prst="rect">
            <a:avLst/>
          </a:prstGeom>
          <a:solidFill>
            <a:schemeClr val="lt1"/>
          </a:solidFill>
          <a:ln w="9525">
            <a:noFill/>
          </a:ln>
        </p:spPr>
        <p:txBody>
          <a:bodyPr anchor="ctr" anchorCtr="0">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186055" lvl="0" indent="-186055" eaLnBrk="1" hangingPunct="1">
              <a:spcBef>
                <a:spcPct val="0"/>
              </a:spcBef>
              <a:buClrTx/>
              <a:buSzTx/>
              <a:buFontTx/>
              <a:buNone/>
            </a:pPr>
            <a:r>
              <a:rPr lang="zh-CN" altLang="en-US" sz="2600" b="1" dirty="0">
                <a:solidFill>
                  <a:srgbClr val="000000"/>
                </a:solidFill>
                <a:latin typeface="Georgia" panose="02040502050405020303" pitchFamily="18" charset="0"/>
                <a:ea typeface="微软雅黑" panose="020B0503020204020204" charset="-122"/>
                <a:cs typeface="微软雅黑" panose="020B0503020204020204" charset="-122"/>
              </a:rPr>
              <a:t>  近年来，中泰两国国民经济发展迅速，为两国的经济、贸易合作提供了良好的基础。</a:t>
            </a:r>
            <a:endParaRPr lang="en-US" altLang="zh-CN" sz="26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186055" lvl="0" indent="-186055" eaLnBrk="1" hangingPunct="1">
              <a:spcBef>
                <a:spcPct val="0"/>
              </a:spcBef>
              <a:buClrTx/>
              <a:buSzTx/>
              <a:buFontTx/>
              <a:buNone/>
            </a:pPr>
            <a:endParaRPr lang="zh-CN" altLang="en-US" sz="26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0" lvl="0" indent="0" eaLnBrk="1" hangingPunct="1">
              <a:spcBef>
                <a:spcPct val="0"/>
              </a:spcBef>
              <a:buClrTx/>
              <a:buSzTx/>
              <a:buNone/>
            </a:pPr>
            <a:r>
              <a:rPr lang="zh-CN" altLang="en-US" sz="2600" b="1" dirty="0">
                <a:solidFill>
                  <a:srgbClr val="000000"/>
                </a:solidFill>
                <a:latin typeface="Georgia" panose="02040502050405020303" pitchFamily="18" charset="0"/>
                <a:ea typeface="微软雅黑" panose="020B0503020204020204" charset="-122"/>
                <a:cs typeface="微软雅黑" panose="020B0503020204020204" charset="-122"/>
              </a:rPr>
              <a:t>译文</a:t>
            </a:r>
            <a:r>
              <a:rPr lang="en-US" altLang="zh-CN" sz="2600" b="1" dirty="0">
                <a:solidFill>
                  <a:srgbClr val="000000"/>
                </a:solidFill>
                <a:latin typeface="Georgia" panose="02040502050405020303" pitchFamily="18" charset="0"/>
                <a:ea typeface="微软雅黑" panose="020B0503020204020204" charset="-122"/>
                <a:cs typeface="微软雅黑" panose="020B0503020204020204" charset="-122"/>
              </a:rPr>
              <a:t>1</a:t>
            </a:r>
            <a:r>
              <a:rPr lang="zh-CN" altLang="en-US" sz="2600" b="1" dirty="0">
                <a:solidFill>
                  <a:srgbClr val="000000"/>
                </a:solidFill>
                <a:latin typeface="Georgia" panose="02040502050405020303" pitchFamily="18" charset="0"/>
                <a:ea typeface="微软雅黑" panose="020B0503020204020204" charset="-122"/>
                <a:cs typeface="微软雅黑" panose="020B0503020204020204" charset="-122"/>
              </a:rPr>
              <a:t>：</a:t>
            </a:r>
            <a:r>
              <a:rPr lang="en-US" altLang="zh-CN" sz="2600" b="1" dirty="0">
                <a:solidFill>
                  <a:srgbClr val="000000"/>
                </a:solidFill>
                <a:latin typeface="Georgia" panose="02040502050405020303" pitchFamily="18" charset="0"/>
                <a:ea typeface="微软雅黑" panose="020B0503020204020204" charset="-122"/>
                <a:cs typeface="微软雅黑" panose="020B0503020204020204" charset="-122"/>
              </a:rPr>
              <a:t>In recent years, the economies of China and Thailand have quickly developed, providing a good foundation for economic and trade cooperation between the two countries.</a:t>
            </a:r>
          </a:p>
          <a:p>
            <a:pPr marL="0" lvl="0" indent="0" eaLnBrk="1" hangingPunct="1">
              <a:spcBef>
                <a:spcPct val="0"/>
              </a:spcBef>
              <a:buClrTx/>
              <a:buSzTx/>
              <a:buNone/>
            </a:pPr>
            <a:endParaRPr lang="en-US" altLang="zh-CN" sz="2600" b="1" dirty="0">
              <a:solidFill>
                <a:srgbClr val="000000"/>
              </a:solidFill>
              <a:latin typeface="Georgia" panose="02040502050405020303" pitchFamily="18" charset="0"/>
              <a:ea typeface="微软雅黑" panose="020B0503020204020204" charset="-122"/>
              <a:cs typeface="微软雅黑" panose="020B0503020204020204" charset="-122"/>
            </a:endParaRPr>
          </a:p>
          <a:p>
            <a:pPr marL="0" lvl="0" indent="0" eaLnBrk="1" hangingPunct="1">
              <a:spcBef>
                <a:spcPct val="0"/>
              </a:spcBef>
              <a:buClrTx/>
              <a:buSzTx/>
              <a:buNone/>
            </a:pPr>
            <a:r>
              <a:rPr lang="zh-CN" altLang="en-US" sz="2600" b="1" dirty="0">
                <a:solidFill>
                  <a:srgbClr val="000000"/>
                </a:solidFill>
                <a:latin typeface="Georgia" panose="02040502050405020303" pitchFamily="18" charset="0"/>
                <a:ea typeface="微软雅黑" panose="020B0503020204020204" charset="-122"/>
                <a:cs typeface="微软雅黑" panose="020B0503020204020204" charset="-122"/>
              </a:rPr>
              <a:t>译文</a:t>
            </a:r>
            <a:r>
              <a:rPr lang="en-US" altLang="zh-CN" sz="2600" b="1" dirty="0">
                <a:solidFill>
                  <a:srgbClr val="000000"/>
                </a:solidFill>
                <a:latin typeface="Georgia" panose="02040502050405020303" pitchFamily="18" charset="0"/>
                <a:ea typeface="微软雅黑" panose="020B0503020204020204" charset="-122"/>
                <a:cs typeface="微软雅黑" panose="020B0503020204020204" charset="-122"/>
              </a:rPr>
              <a:t>2</a:t>
            </a:r>
            <a:r>
              <a:rPr lang="zh-CN" altLang="en-US" sz="2600" b="1" dirty="0">
                <a:solidFill>
                  <a:srgbClr val="000000"/>
                </a:solidFill>
                <a:latin typeface="Georgia" panose="02040502050405020303" pitchFamily="18" charset="0"/>
                <a:ea typeface="微软雅黑" panose="020B0503020204020204" charset="-122"/>
                <a:cs typeface="微软雅黑" panose="020B0503020204020204" charset="-122"/>
              </a:rPr>
              <a:t>：</a:t>
            </a:r>
            <a:r>
              <a:rPr lang="en-US" altLang="zh-CN" sz="2600" b="1" dirty="0">
                <a:solidFill>
                  <a:srgbClr val="000000"/>
                </a:solidFill>
                <a:latin typeface="Georgia" panose="02040502050405020303" pitchFamily="18" charset="0"/>
                <a:ea typeface="微软雅黑" panose="020B0503020204020204" charset="-122"/>
                <a:cs typeface="微软雅黑" panose="020B0503020204020204" charset="-122"/>
              </a:rPr>
              <a:t>The rapid development of economies of China and Thailand in recent years has laid a sound foundation for economics and trade cooperation between the two countries.    </a:t>
            </a:r>
          </a:p>
        </p:txBody>
      </p:sp>
      <p:sp>
        <p:nvSpPr>
          <p:cNvPr id="128004" name="Rectangle 1028"/>
          <p:cNvSpPr>
            <a:spLocks noGrp="1" noRot="1"/>
          </p:cNvSpPr>
          <p:nvPr>
            <p:ph type="ctrTitle" idx="4294967295"/>
          </p:nvPr>
        </p:nvSpPr>
        <p:spPr>
          <a:xfrm>
            <a:off x="0" y="0"/>
            <a:ext cx="7956550" cy="620713"/>
          </a:xfrm>
          <a:solidFill>
            <a:schemeClr val="bg1">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60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marL="609600" lvl="0" indent="-609600" algn="ctr" defTabSz="914400" eaLnBrk="1" hangingPunct="1">
              <a:buClrTx/>
              <a:buSzTx/>
              <a:buFontTx/>
            </a:pPr>
            <a:r>
              <a:rPr lang="en-US" altLang="zh-CN" sz="3200" b="1" dirty="0">
                <a:solidFill>
                  <a:schemeClr val="accent1"/>
                </a:solidFill>
                <a:latin typeface="汉仪旗黑-85S" charset="0"/>
                <a:ea typeface="楷体_GB2312" pitchFamily="49" charset="-122"/>
                <a:cs typeface="汉仪旗黑-85S" charset="0"/>
                <a:sym typeface="+mn-ea"/>
              </a:rPr>
              <a:t>3. 取原文的副词性成分做译文的主语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anim calcmode="lin" valueType="num">
                                      <p:cBhvr additive="base">
                                        <p:cTn id="19"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9026" name="Rectangle 2"/>
          <p:cNvSpPr>
            <a:spLocks noGrp="1"/>
          </p:cNvSpPr>
          <p:nvPr>
            <p:ph type="title" idx="4294967295"/>
          </p:nvPr>
        </p:nvSpPr>
        <p:spPr>
          <a:xfrm>
            <a:off x="539750" y="476250"/>
            <a:ext cx="8064698" cy="865188"/>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3600" b="1" dirty="0">
                <a:solidFill>
                  <a:schemeClr val="accent1"/>
                </a:solidFill>
                <a:latin typeface="汉仪旗黑-85S" charset="0"/>
                <a:ea typeface="楷体_GB2312" pitchFamily="49" charset="-122"/>
                <a:cs typeface="汉仪旗黑-85S" charset="0"/>
                <a:sym typeface="+mn-ea"/>
              </a:rPr>
              <a:t>4. 取原文的动词性成分做译文的主语</a:t>
            </a:r>
          </a:p>
        </p:txBody>
      </p:sp>
      <p:sp>
        <p:nvSpPr>
          <p:cNvPr id="129027" name="Rectangle 3"/>
          <p:cNvSpPr>
            <a:spLocks noGrp="1"/>
          </p:cNvSpPr>
          <p:nvPr>
            <p:ph idx="4294967295" hasCustomPrompt="1"/>
          </p:nvPr>
        </p:nvSpPr>
        <p:spPr>
          <a:xfrm>
            <a:off x="468313" y="1628775"/>
            <a:ext cx="8370887" cy="4895850"/>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defTabSz="914400" eaLnBrk="1" hangingPunct="1">
              <a:buFont typeface="Wingdings" panose="05000000000000000000" pitchFamily="2" charset="2"/>
              <a:buNone/>
            </a:pPr>
            <a:r>
              <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rPr>
              <a:t>这本书着重讲成语、格言和谚语的用法。 </a:t>
            </a:r>
          </a:p>
          <a:p>
            <a:pPr marL="0" lvl="0" algn="l" defTabSz="914400" eaLnBrk="1" hangingPunct="1">
              <a:buFont typeface="Wingdings" panose="05000000000000000000" pitchFamily="2" charset="2"/>
              <a:buNone/>
            </a:pPr>
            <a:r>
              <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rPr>
              <a:t>译文1：This book centers on the use of idioms, proverbs and aphorisms. </a:t>
            </a:r>
          </a:p>
          <a:p>
            <a:pPr marL="0" lvl="0" algn="l" defTabSz="914400" eaLnBrk="1" hangingPunct="1">
              <a:buFont typeface="Wingdings" panose="05000000000000000000" pitchFamily="2" charset="2"/>
              <a:buNone/>
            </a:pPr>
            <a:r>
              <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rPr>
              <a:t>译文2：The focus of this book is on the usage of idioms, proverbs and aphorisms.</a:t>
            </a:r>
            <a:endParaRPr lang="en-US" altLang="zh-CN" sz="2000" b="1" dirty="0">
              <a:solidFill>
                <a:srgbClr val="000000"/>
              </a:solidFill>
              <a:latin typeface="Georgia" panose="02040502050405020303" pitchFamily="18" charset="0"/>
              <a:ea typeface="微软雅黑" panose="020B0503020204020204" charset="-122"/>
              <a:cs typeface="微软雅黑" panose="020B0503020204020204" charset="-122"/>
              <a:sym typeface="+mn-ea"/>
            </a:endParaRPr>
          </a:p>
          <a:p>
            <a:pPr marL="0" lvl="0" algn="l" defTabSz="914400" eaLnBrk="1" hangingPunct="1">
              <a:buFont typeface="Wingdings" panose="05000000000000000000" pitchFamily="2" charset="2"/>
              <a:buNone/>
            </a:pPr>
            <a:endPar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endParaRPr>
          </a:p>
          <a:p>
            <a:pPr marL="0" lvl="0" algn="l" defTabSz="914400" eaLnBrk="1" hangingPunct="1">
              <a:buFont typeface="Wingdings" panose="05000000000000000000" pitchFamily="2" charset="2"/>
              <a:buNone/>
            </a:pPr>
            <a:r>
              <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rPr>
              <a:t>一想到出国深造，他就激动不已。</a:t>
            </a:r>
          </a:p>
          <a:p>
            <a:pPr marL="0" lvl="0" algn="l" defTabSz="914400" eaLnBrk="1" hangingPunct="1">
              <a:buFont typeface="Wingdings" panose="05000000000000000000" pitchFamily="2" charset="2"/>
              <a:buNone/>
            </a:pPr>
            <a:r>
              <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rPr>
              <a:t>译文1：When he was thinking about studying abroad, he felt very excited. </a:t>
            </a:r>
          </a:p>
          <a:p>
            <a:pPr marL="0" lvl="0" algn="l" defTabSz="914400" eaLnBrk="1" hangingPunct="1">
              <a:buFont typeface="Wingdings" panose="05000000000000000000" pitchFamily="2" charset="2"/>
              <a:buNone/>
            </a:pPr>
            <a:r>
              <a:rPr lang="zh-CN" altLang="en-US" sz="2000" b="1" dirty="0">
                <a:solidFill>
                  <a:srgbClr val="000000"/>
                </a:solidFill>
                <a:latin typeface="Georgia" panose="02040502050405020303" pitchFamily="18" charset="0"/>
                <a:ea typeface="微软雅黑" panose="020B0503020204020204" charset="-122"/>
                <a:cs typeface="微软雅黑" panose="020B0503020204020204" charset="-122"/>
                <a:sym typeface="+mn-ea"/>
              </a:rPr>
              <a:t>译文2：The idea of going abroad for further studies greatly excited him.</a:t>
            </a:r>
          </a:p>
          <a:p>
            <a:pPr marL="0" lvl="0" algn="l" defTabSz="914400" eaLnBrk="1" hangingPunct="1">
              <a:buFont typeface="Wingdings" panose="05000000000000000000" pitchFamily="2" charset="2"/>
              <a:buNone/>
            </a:pP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0050" name="Rectangle 3"/>
          <p:cNvSpPr>
            <a:spLocks noGrp="1"/>
          </p:cNvSpPr>
          <p:nvPr>
            <p:ph idx="4294967295" hasCustomPrompt="1"/>
            <p:custDataLst>
              <p:tags r:id="rId3"/>
            </p:custDataLst>
          </p:nvPr>
        </p:nvSpPr>
        <p:spPr>
          <a:xfrm>
            <a:off x="611188" y="908050"/>
            <a:ext cx="7772400" cy="5308600"/>
          </a:xfrm>
        </p:spPr>
        <p:txBody>
          <a:bodyPr vert="horz" wrap="square" lIns="91440" tIns="45720" rIns="91440" bIns="45720" anchor="t" anchorCtr="0">
            <a:normAutofit/>
          </a:bodyPr>
          <a:lstStyle/>
          <a:p>
            <a:pPr eaLnBrk="1" hangingPunct="1">
              <a:lnSpc>
                <a:spcPct val="90000"/>
              </a:lnSpc>
              <a:buFont typeface="Wingdings" panose="05000000000000000000" pitchFamily="2" charset="2"/>
              <a:buNone/>
            </a:pPr>
            <a:r>
              <a:rPr lang="zh-CN" altLang="en-US" sz="2400" b="1" dirty="0">
                <a:solidFill>
                  <a:schemeClr val="dk1">
                    <a:lumMod val="85000"/>
                    <a:lumOff val="15000"/>
                  </a:schemeClr>
                </a:solidFill>
                <a:latin typeface="Georgia" panose="02040502050405020303" pitchFamily="18" charset="0"/>
                <a:cs typeface="微软雅黑" panose="020B0503020204020204" charset="-122"/>
              </a:rPr>
              <a:t>  在那些日子里，只要一提到她已故丈夫的名字，她就伤心欲绝。</a:t>
            </a:r>
          </a:p>
          <a:p>
            <a:pPr eaLnBrk="1" hangingPunct="1">
              <a:lnSpc>
                <a:spcPct val="90000"/>
              </a:lnSpc>
              <a:buFont typeface="Wingdings" panose="05000000000000000000" pitchFamily="2" charset="2"/>
              <a:buNone/>
            </a:pPr>
            <a:r>
              <a:rPr lang="en-US" altLang="zh-CN" sz="2400" b="1" dirty="0">
                <a:solidFill>
                  <a:schemeClr val="dk1">
                    <a:lumMod val="85000"/>
                    <a:lumOff val="15000"/>
                  </a:schemeClr>
                </a:solidFill>
                <a:latin typeface="Georgia" panose="02040502050405020303" pitchFamily="18" charset="0"/>
                <a:cs typeface="微软雅黑" panose="020B0503020204020204" charset="-122"/>
              </a:rPr>
              <a:t>  In those days even the very mention of her dead husband’s name brought her to the verge of tears.</a:t>
            </a:r>
          </a:p>
          <a:p>
            <a:pPr eaLnBrk="1" hangingPunct="1">
              <a:lnSpc>
                <a:spcPct val="90000"/>
              </a:lnSpc>
              <a:buFont typeface="Wingdings" panose="05000000000000000000" pitchFamily="2" charset="2"/>
              <a:buNone/>
            </a:pPr>
            <a:endParaRPr lang="en-US" altLang="zh-CN" sz="2400" b="1" dirty="0">
              <a:solidFill>
                <a:schemeClr val="dk1">
                  <a:lumMod val="85000"/>
                  <a:lumOff val="15000"/>
                </a:schemeClr>
              </a:solidFill>
              <a:latin typeface="Georgia" panose="02040502050405020303" pitchFamily="18" charset="0"/>
              <a:cs typeface="微软雅黑" panose="020B0503020204020204" charset="-122"/>
            </a:endParaRPr>
          </a:p>
          <a:p>
            <a:pPr eaLnBrk="1" hangingPunct="1">
              <a:lnSpc>
                <a:spcPct val="90000"/>
              </a:lnSpc>
              <a:buFont typeface="Wingdings" panose="05000000000000000000" pitchFamily="2" charset="2"/>
              <a:buNone/>
            </a:pPr>
            <a:r>
              <a:rPr lang="zh-CN" altLang="en-US" sz="2400" b="1" dirty="0">
                <a:solidFill>
                  <a:schemeClr val="dk1">
                    <a:lumMod val="85000"/>
                    <a:lumOff val="15000"/>
                  </a:schemeClr>
                </a:solidFill>
                <a:latin typeface="Georgia" panose="02040502050405020303" pitchFamily="18" charset="0"/>
                <a:cs typeface="微软雅黑" panose="020B0503020204020204" charset="-122"/>
              </a:rPr>
              <a:t>  如果你真正意识到了这一点，你就会明白，活着世上，最重要的事就是活出你自己的特色和滋味来。</a:t>
            </a:r>
          </a:p>
          <a:p>
            <a:pPr eaLnBrk="1" hangingPunct="1">
              <a:lnSpc>
                <a:spcPct val="90000"/>
              </a:lnSpc>
              <a:buFont typeface="Wingdings" panose="05000000000000000000" pitchFamily="2" charset="2"/>
              <a:buNone/>
            </a:pPr>
            <a:r>
              <a:rPr lang="en-US" altLang="zh-CN" sz="2400" b="1" dirty="0">
                <a:solidFill>
                  <a:schemeClr val="dk1">
                    <a:lumMod val="85000"/>
                    <a:lumOff val="15000"/>
                  </a:schemeClr>
                </a:solidFill>
                <a:latin typeface="Georgia" panose="02040502050405020303" pitchFamily="18" charset="0"/>
                <a:cs typeface="微软雅黑" panose="020B0503020204020204" charset="-122"/>
              </a:rPr>
              <a:t>  A full awareness of this will point out to you that the most important thing in your existence is your distinctive individuality or something special of yours.</a:t>
            </a: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1074" name="Rectangle 2"/>
          <p:cNvSpPr>
            <a:spLocks noGrp="1" noRot="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b="1" dirty="0">
                <a:solidFill>
                  <a:schemeClr val="accent1"/>
                </a:solidFill>
                <a:latin typeface="汉仪旗黑-85S" charset="0"/>
                <a:ea typeface="汉仪旗黑-85S" charset="0"/>
                <a:sym typeface="+mn-ea"/>
              </a:rPr>
              <a:t>确定主语时，应遵循以下原则</a:t>
            </a:r>
          </a:p>
        </p:txBody>
      </p:sp>
      <p:sp>
        <p:nvSpPr>
          <p:cNvPr id="94211" name="Rectangle 3"/>
          <p:cNvSpPr>
            <a:spLocks noGrp="1" noRot="1"/>
          </p:cNvSpPr>
          <p:nvPr>
            <p:ph idx="4294967295" hasCustomPrompt="1"/>
            <p:custDataLst>
              <p:tags r:id="rId3"/>
            </p:custDataLst>
          </p:nvPr>
        </p:nvSpPr>
        <p:spPr>
          <a:xfrm>
            <a:off x="395288" y="2101850"/>
            <a:ext cx="8748712" cy="4114800"/>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680" lvl="1" algn="l" defTabSz="914400" eaLnBrk="1" hangingPunct="1">
              <a:lnSpc>
                <a:spcPct val="150000"/>
              </a:lnSpc>
              <a:buFont typeface="Wingdings" panose="05000000000000000000" pitchFamily="2" charset="2"/>
              <a:buBlip>
                <a:blip r:embed="rId7"/>
              </a:buBlip>
            </a:pPr>
            <a:r>
              <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ea"/>
              </a:rPr>
              <a:t> 必须符合英语的语言习惯和英美等国的文化习俗</a:t>
            </a:r>
          </a:p>
          <a:p>
            <a:pPr marL="360680" lvl="1" algn="l" defTabSz="914400" eaLnBrk="1" hangingPunct="1">
              <a:lnSpc>
                <a:spcPct val="150000"/>
              </a:lnSpc>
              <a:buFont typeface="Wingdings" panose="05000000000000000000" pitchFamily="2" charset="2"/>
              <a:buBlip>
                <a:blip r:embed="rId7"/>
              </a:buBlip>
            </a:pPr>
            <a:r>
              <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ea"/>
              </a:rPr>
              <a:t> 必须符合英美人的思维方式</a:t>
            </a:r>
          </a:p>
          <a:p>
            <a:pPr marL="360680" lvl="1" algn="l" defTabSz="914400" eaLnBrk="1" hangingPunct="1">
              <a:lnSpc>
                <a:spcPct val="150000"/>
              </a:lnSpc>
              <a:buFont typeface="Wingdings" panose="05000000000000000000" pitchFamily="2" charset="2"/>
              <a:buBlip>
                <a:blip r:embed="rId7"/>
              </a:buBlip>
            </a:pPr>
            <a:r>
              <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ea"/>
              </a:rPr>
              <a:t> 必须是句中应该突出的信息</a:t>
            </a:r>
          </a:p>
          <a:p>
            <a:pPr marL="360680" lvl="1" algn="l" defTabSz="914400" eaLnBrk="1" hangingPunct="1">
              <a:lnSpc>
                <a:spcPct val="150000"/>
              </a:lnSpc>
              <a:buFont typeface="Wingdings" panose="05000000000000000000" pitchFamily="2" charset="2"/>
              <a:buBlip>
                <a:blip r:embed="rId7"/>
              </a:buBlip>
            </a:pPr>
            <a:r>
              <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ea"/>
              </a:rPr>
              <a:t> 必须符合句中的逻辑关系</a:t>
            </a:r>
          </a:p>
          <a:p>
            <a:pPr marL="360680" lvl="1" algn="l" defTabSz="914400" eaLnBrk="1" hangingPunct="1">
              <a:lnSpc>
                <a:spcPct val="150000"/>
              </a:lnSpc>
              <a:buFont typeface="Wingdings" panose="05000000000000000000" pitchFamily="2" charset="2"/>
              <a:buBlip>
                <a:blip r:embed="rId7"/>
              </a:buBlip>
            </a:pPr>
            <a:r>
              <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ea"/>
              </a:rPr>
              <a:t> 在篇章翻译中，必须符合上下文行文的需要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 calcmode="lin" valueType="num">
                                      <p:cBhvr additive="base">
                                        <p:cTn id="25"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4211">
                                            <p:txEl>
                                              <p:pRg st="4" end="4"/>
                                            </p:txEl>
                                          </p:spTgt>
                                        </p:tgtEl>
                                        <p:attrNameLst>
                                          <p:attrName>style.visibility</p:attrName>
                                        </p:attrNameLst>
                                      </p:cBhvr>
                                      <p:to>
                                        <p:strVal val="visible"/>
                                      </p:to>
                                    </p:set>
                                    <p:anim calcmode="lin" valueType="num">
                                      <p:cBhvr additive="base">
                                        <p:cTn id="31"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2098" name="Rectangle 1026"/>
          <p:cNvSpPr>
            <a:spLocks noGrp="1"/>
          </p:cNvSpPr>
          <p:nvPr>
            <p:ph type="title" idx="4294967295"/>
          </p:nvPr>
        </p:nvSpPr>
        <p:spPr>
          <a:xfrm>
            <a:off x="250825" y="476250"/>
            <a:ext cx="8540750" cy="1143000"/>
          </a:xfrm>
          <a:solidFill>
            <a:schemeClr val="bg2">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3200" b="1" dirty="0">
                <a:solidFill>
                  <a:schemeClr val="accent1"/>
                </a:solidFill>
                <a:latin typeface="汉仪旗黑-85S" charset="0"/>
                <a:ea typeface="楷体_GB2312" pitchFamily="49" charset="-122"/>
                <a:cs typeface="汉仪旗黑-85S" charset="0"/>
                <a:sym typeface="+mn-ea"/>
              </a:rPr>
              <a:t>A. 符合英语的语言习惯和英美等国的文化习俗</a:t>
            </a:r>
          </a:p>
        </p:txBody>
      </p:sp>
      <p:sp>
        <p:nvSpPr>
          <p:cNvPr id="132099" name="Rectangle 1027"/>
          <p:cNvSpPr>
            <a:spLocks noGrp="1"/>
          </p:cNvSpPr>
          <p:nvPr>
            <p:ph idx="4294967295" hasCustomPrompt="1"/>
            <p:custDataLst>
              <p:tags r:id="rId3"/>
            </p:custDataLst>
          </p:nvPr>
        </p:nvSpPr>
        <p:spPr>
          <a:xfrm>
            <a:off x="457200" y="1600200"/>
            <a:ext cx="8229600" cy="4525963"/>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zh-CN" altLang="en-US" b="1" dirty="0">
                <a:solidFill>
                  <a:schemeClr val="dk2"/>
                </a:solidFill>
                <a:latin typeface="微软雅黑" panose="020B0503020204020204" charset="-122"/>
                <a:ea typeface="微软雅黑" panose="020B0503020204020204" charset="-122"/>
                <a:cs typeface="微软雅黑" panose="020B0503020204020204" charset="-122"/>
                <a:sym typeface="+mn-ea"/>
              </a:rPr>
              <a:t>例句：</a:t>
            </a:r>
          </a:p>
          <a:p>
            <a:pPr lvl="0" algn="l" defTabSz="914400" eaLnBrk="1" hangingPunct="1">
              <a:buFont typeface="Wingdings" panose="05000000000000000000" pitchFamily="2" charset="2"/>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sym typeface="+mn-ea"/>
              </a:rPr>
              <a:t>  热烈欢迎世界各地客商来此建立和发展贸易关系。</a:t>
            </a:r>
          </a:p>
          <a:p>
            <a:pPr lvl="0" algn="l" defTabSz="914400" eaLnBrk="1" hangingPunct="1">
              <a:buFont typeface="Wingdings" panose="05000000000000000000" pitchFamily="2" charset="2"/>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sym typeface="+mn-ea"/>
              </a:rPr>
              <a:t>  Businesspeople from around the world are warmly welcomed to establish and develop trade contacts with us.</a:t>
            </a:r>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3122" name="Text Box 1028"/>
          <p:cNvSpPr txBox="1"/>
          <p:nvPr>
            <p:custDataLst>
              <p:tags r:id="rId3"/>
            </p:custDataLst>
          </p:nvPr>
        </p:nvSpPr>
        <p:spPr>
          <a:xfrm>
            <a:off x="755650" y="836613"/>
            <a:ext cx="78486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endParaRPr lang="en-US" altLang="en-US" dirty="0">
              <a:solidFill>
                <a:schemeClr val="dk1"/>
              </a:solidFill>
              <a:latin typeface="微软雅黑" panose="020B0503020204020204" charset="-122"/>
              <a:ea typeface="微软雅黑" panose="020B0503020204020204" charset="-122"/>
            </a:endParaRPr>
          </a:p>
        </p:txBody>
      </p:sp>
      <p:sp>
        <p:nvSpPr>
          <p:cNvPr id="96261" name="Text Box 1029"/>
          <p:cNvSpPr txBox="1"/>
          <p:nvPr>
            <p:custDataLst>
              <p:tags r:id="rId4"/>
            </p:custDataLst>
          </p:nvPr>
        </p:nvSpPr>
        <p:spPr>
          <a:xfrm>
            <a:off x="468313" y="981075"/>
            <a:ext cx="8135937" cy="378565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eaLnBrk="1" hangingPunct="1">
              <a:spcBef>
                <a:spcPct val="50000"/>
              </a:spcBef>
              <a:buClr>
                <a:schemeClr val="hlink"/>
              </a:buClr>
              <a:buSzPct val="75000"/>
              <a:buFont typeface="Wingdings" panose="05000000000000000000" pitchFamily="2" charset="2"/>
              <a:buNone/>
            </a:pPr>
            <a:r>
              <a:rPr lang="zh-CN" altLang="en-US" b="1" dirty="0">
                <a:solidFill>
                  <a:schemeClr val="dk2"/>
                </a:solidFill>
                <a:latin typeface="微软雅黑" panose="020B0503020204020204" charset="-122"/>
                <a:ea typeface="微软雅黑" panose="020B0503020204020204" charset="-122"/>
                <a:cs typeface="微软雅黑" panose="020B0503020204020204" charset="-122"/>
              </a:rPr>
              <a:t>例句：</a:t>
            </a:r>
            <a:endParaRPr lang="en-US" altLang="zh-CN" b="1" dirty="0">
              <a:solidFill>
                <a:schemeClr val="dk2"/>
              </a:solidFill>
              <a:latin typeface="微软雅黑" panose="020B0503020204020204" charset="-122"/>
              <a:ea typeface="微软雅黑" panose="020B0503020204020204" charset="-122"/>
              <a:cs typeface="微软雅黑" panose="020B0503020204020204" charset="-122"/>
            </a:endParaRPr>
          </a:p>
          <a:p>
            <a:pPr marL="342900" lvl="0" indent="-342900" eaLnBrk="1" hangingPunct="1">
              <a:spcBef>
                <a:spcPct val="50000"/>
              </a:spcBef>
              <a:buClr>
                <a:schemeClr val="hlink"/>
              </a:buClr>
              <a:buSzPct val="75000"/>
              <a:buFont typeface="Wingdings" panose="05000000000000000000" pitchFamily="2" charset="2"/>
              <a:buNone/>
            </a:pPr>
            <a:r>
              <a:rPr lang="zh-CN" altLang="en-US" b="1" dirty="0">
                <a:solidFill>
                  <a:schemeClr val="dk2"/>
                </a:solidFill>
                <a:latin typeface="微软雅黑" panose="020B0503020204020204" charset="-122"/>
                <a:ea typeface="微软雅黑" panose="020B0503020204020204" charset="-122"/>
                <a:cs typeface="微软雅黑" panose="020B0503020204020204" charset="-122"/>
              </a:rPr>
              <a:t>   我知道你要说服他放弃那个计划是很困难的。</a:t>
            </a:r>
          </a:p>
          <a:p>
            <a:pPr marL="342900" lvl="0" indent="-342900" eaLnBrk="1" hangingPunct="1">
              <a:spcBef>
                <a:spcPct val="50000"/>
              </a:spcBef>
              <a:buClr>
                <a:schemeClr val="hlink"/>
              </a:buClr>
              <a:buSzPct val="75000"/>
              <a:buFont typeface="Wingdings" panose="05000000000000000000" pitchFamily="2" charset="2"/>
              <a:buNone/>
            </a:pPr>
            <a:endParaRPr lang="en-US" altLang="zh-CN" b="1" dirty="0">
              <a:solidFill>
                <a:schemeClr val="dk2"/>
              </a:solidFill>
              <a:latin typeface="微软雅黑" panose="020B0503020204020204" charset="-122"/>
              <a:ea typeface="微软雅黑" panose="020B0503020204020204" charset="-122"/>
              <a:cs typeface="微软雅黑" panose="020B0503020204020204" charset="-122"/>
            </a:endParaRPr>
          </a:p>
          <a:p>
            <a:pPr marL="342900" lvl="0" indent="-342900" eaLnBrk="1" hangingPunct="1">
              <a:spcBef>
                <a:spcPct val="50000"/>
              </a:spcBef>
              <a:buClr>
                <a:schemeClr val="hlink"/>
              </a:buClr>
              <a:buSzPct val="75000"/>
              <a:buFont typeface="Wingdings" panose="05000000000000000000" pitchFamily="2" charset="2"/>
              <a:buNone/>
            </a:pPr>
            <a:r>
              <a:rPr lang="en-US" altLang="zh-CN" b="1" dirty="0">
                <a:solidFill>
                  <a:schemeClr val="dk2"/>
                </a:solidFill>
                <a:latin typeface="微软雅黑" panose="020B0503020204020204" charset="-122"/>
                <a:ea typeface="微软雅黑" panose="020B0503020204020204" charset="-122"/>
                <a:cs typeface="微软雅黑" panose="020B0503020204020204" charset="-122"/>
              </a:rPr>
              <a:t>   I know it is difficult for you to talk him out of the plan.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96261">
                                            <p:txEl>
                                              <p:pRg st="3" end="3"/>
                                            </p:txEl>
                                          </p:spTgt>
                                        </p:tgtEl>
                                        <p:attrNameLst>
                                          <p:attrName>style.visibility</p:attrName>
                                        </p:attrNameLst>
                                      </p:cBhvr>
                                      <p:to>
                                        <p:strVal val="visible"/>
                                      </p:to>
                                    </p:set>
                                    <p:animEffect transition="in" filter="wheel(4)">
                                      <p:cBhvr>
                                        <p:cTn id="7"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4146" name="Rectangle 2"/>
          <p:cNvSpPr>
            <a:spLocks noGrp="1"/>
          </p:cNvSpPr>
          <p:nvPr>
            <p:ph type="title" idx="4294967295"/>
          </p:nvPr>
        </p:nvSpPr>
        <p:spPr>
          <a:xfrm>
            <a:off x="1066800" y="838200"/>
            <a:ext cx="6961584" cy="935038"/>
          </a:xfrm>
          <a:solidFill>
            <a:schemeClr val="bg2">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3600" b="1" dirty="0">
                <a:solidFill>
                  <a:schemeClr val="accent1"/>
                </a:solidFill>
                <a:latin typeface="汉仪旗黑-85S" charset="0"/>
                <a:ea typeface="楷体_GB2312" pitchFamily="49" charset="-122"/>
                <a:cs typeface="汉仪旗黑-85S" charset="0"/>
                <a:sym typeface="+mn-ea"/>
              </a:rPr>
              <a:t>B. 必须符合英美人的思维方式</a:t>
            </a:r>
          </a:p>
        </p:txBody>
      </p:sp>
      <p:sp>
        <p:nvSpPr>
          <p:cNvPr id="134147" name="Rectangle 3"/>
          <p:cNvSpPr>
            <a:spLocks noGrp="1"/>
          </p:cNvSpPr>
          <p:nvPr>
            <p:ph idx="4294967295" hasCustomPrompt="1"/>
            <p:custDataLst>
              <p:tags r:id="rId3"/>
            </p:custDataLst>
          </p:nvPr>
        </p:nvSpPr>
        <p:spPr>
          <a:xfrm>
            <a:off x="457200" y="1600200"/>
            <a:ext cx="8229600" cy="4525963"/>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defTabSz="914400" eaLnBrk="1" hangingPunct="1">
              <a:buNone/>
            </a:pPr>
            <a:endParaRPr lang="en-US" altLang="zh-CN"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indent="0" algn="l" defTabSz="914400" eaLnBrk="1" hangingPunct="1">
              <a:buNone/>
            </a:pPr>
            <a:r>
              <a:rPr lang="zh-CN" altLang="en-US" b="1" dirty="0">
                <a:solidFill>
                  <a:schemeClr val="dk1"/>
                </a:solidFill>
                <a:latin typeface="微软雅黑" panose="020B0503020204020204" charset="-122"/>
                <a:ea typeface="微软雅黑" panose="020B0503020204020204" charset="-122"/>
                <a:cs typeface="微软雅黑" panose="020B0503020204020204" charset="-122"/>
                <a:sym typeface="+mn-ea"/>
              </a:rPr>
              <a:t>例句：她从来没想到他是个不诚实的人。</a:t>
            </a:r>
          </a:p>
          <a:p>
            <a:pPr lvl="0" algn="l" defTabSz="914400" eaLnBrk="1" hangingPunct="1"/>
            <a:endParaRPr lang="zh-CN" altLang="en-US"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indent="0" algn="l" defTabSz="914400" eaLnBrk="1" hangingPunct="1">
              <a:buNone/>
            </a:pPr>
            <a:r>
              <a:rPr lang="zh-CN" altLang="en-US" b="1" dirty="0">
                <a:solidFill>
                  <a:schemeClr val="dk1"/>
                </a:solidFill>
                <a:latin typeface="微软雅黑" panose="020B0503020204020204" charset="-122"/>
                <a:ea typeface="微软雅黑" panose="020B0503020204020204" charset="-122"/>
                <a:cs typeface="微软雅黑" panose="020B0503020204020204" charset="-122"/>
                <a:sym typeface="+mn-ea"/>
              </a:rPr>
              <a:t>译文：It never occurred to her that he was a dishonest man.</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5363" name="标题 1"/>
          <p:cNvSpPr>
            <a:spLocks noGrp="1"/>
          </p:cNvSpPr>
          <p:nvPr>
            <p:ph type="title" idx="4294967295"/>
            <p:custDataLst>
              <p:tags r:id="rId3"/>
            </p:custDataLst>
          </p:nvPr>
        </p:nvSpPr>
        <p:spPr>
          <a:xfrm>
            <a:off x="457200" y="274638"/>
            <a:ext cx="8229600" cy="296862"/>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br>
              <a:rPr lang="en-US" altLang="zh-CN" sz="4000" dirty="0">
                <a:solidFill>
                  <a:schemeClr val="dk2"/>
                </a:solidFill>
                <a:latin typeface="汉仪旗黑-85S" charset="0"/>
                <a:ea typeface="宋体" panose="02010600030101010101" pitchFamily="2" charset="-122"/>
                <a:cs typeface="汉仪旗黑-85S" charset="0"/>
                <a:sym typeface="+mn-ea"/>
              </a:rPr>
            </a:br>
            <a:endParaRPr lang="en-US" altLang="zh-CN" sz="4000" dirty="0">
              <a:solidFill>
                <a:schemeClr val="dk2"/>
              </a:solidFill>
              <a:latin typeface="汉仪旗黑-85S" charset="0"/>
              <a:ea typeface="宋体" panose="02010600030101010101" pitchFamily="2" charset="-122"/>
              <a:cs typeface="汉仪旗黑-85S" charset="0"/>
              <a:sym typeface="+mn-ea"/>
            </a:endParaRPr>
          </a:p>
        </p:txBody>
      </p:sp>
      <p:sp>
        <p:nvSpPr>
          <p:cNvPr id="15364" name="内容占位符 2"/>
          <p:cNvSpPr>
            <a:spLocks noGrp="1"/>
          </p:cNvSpPr>
          <p:nvPr>
            <p:ph sz="half" idx="4294967295"/>
            <p:custDataLst>
              <p:tags r:id="rId4"/>
            </p:custDataLst>
          </p:nvPr>
        </p:nvSpPr>
        <p:spPr>
          <a:xfrm>
            <a:off x="1043608" y="836712"/>
            <a:ext cx="6840760" cy="487828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80000"/>
              </a:lnSpc>
              <a:buNone/>
            </a:pPr>
            <a:r>
              <a:rPr lang="en-US" altLang="zh-CN" sz="2400" dirty="0">
                <a:solidFill>
                  <a:schemeClr val="dk1">
                    <a:lumMod val="85000"/>
                    <a:lumOff val="15000"/>
                  </a:schemeClr>
                </a:solidFill>
                <a:latin typeface="微软雅黑" panose="020B0503020204020204" charset="-122"/>
                <a:cs typeface="微软雅黑" panose="020B0503020204020204" charset="-122"/>
                <a:sym typeface="+mn-ea"/>
              </a:rPr>
              <a:t>2.成语：</a:t>
            </a:r>
          </a:p>
          <a:p>
            <a:pPr marL="0" lvl="0" algn="l" defTabSz="914400" eaLnBrk="1" fontAlgn="auto" hangingPunct="1">
              <a:lnSpc>
                <a:spcPct val="80000"/>
              </a:lnSpc>
              <a:buNone/>
            </a:pPr>
            <a:endParaRPr lang="en-US" altLang="zh-CN" sz="2400"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lnSpc>
                <a:spcPct val="80000"/>
              </a:lnSpc>
              <a:buNone/>
            </a:pPr>
            <a:r>
              <a:rPr lang="en-US" altLang="zh-CN" sz="2400" dirty="0" err="1">
                <a:solidFill>
                  <a:schemeClr val="dk1">
                    <a:lumMod val="85000"/>
                    <a:lumOff val="15000"/>
                  </a:schemeClr>
                </a:solidFill>
                <a:latin typeface="微软雅黑" panose="020B0503020204020204" charset="-122"/>
                <a:cs typeface="微软雅黑" panose="020B0503020204020204" charset="-122"/>
                <a:sym typeface="+mn-ea"/>
              </a:rPr>
              <a:t>捕风捉影</a:t>
            </a:r>
            <a:r>
              <a:rPr lang="en-US" altLang="zh-CN" sz="2400" dirty="0">
                <a:solidFill>
                  <a:schemeClr val="dk1">
                    <a:lumMod val="85000"/>
                    <a:lumOff val="15000"/>
                  </a:schemeClr>
                </a:solidFill>
                <a:latin typeface="微软雅黑" panose="020B0503020204020204" charset="-122"/>
                <a:cs typeface="微软雅黑" panose="020B0503020204020204" charset="-122"/>
                <a:sym typeface="+mn-ea"/>
              </a:rPr>
              <a:t> to clutch at shadows</a:t>
            </a:r>
          </a:p>
          <a:p>
            <a:pPr marL="0" lvl="0" algn="l" defTabSz="914400" eaLnBrk="1" fontAlgn="auto" hangingPunct="1">
              <a:lnSpc>
                <a:spcPct val="80000"/>
              </a:lnSpc>
              <a:buNone/>
            </a:pPr>
            <a:endParaRPr lang="en-US" altLang="zh-CN" sz="2400"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lnSpc>
                <a:spcPct val="80000"/>
              </a:lnSpc>
              <a:buNone/>
            </a:pPr>
            <a:r>
              <a:rPr lang="en-US" altLang="zh-CN" sz="2400" dirty="0" err="1">
                <a:solidFill>
                  <a:schemeClr val="dk1">
                    <a:lumMod val="85000"/>
                    <a:lumOff val="15000"/>
                  </a:schemeClr>
                </a:solidFill>
                <a:latin typeface="微软雅黑" panose="020B0503020204020204" charset="-122"/>
                <a:cs typeface="微软雅黑" panose="020B0503020204020204" charset="-122"/>
                <a:sym typeface="+mn-ea"/>
              </a:rPr>
              <a:t>脚踏实地</a:t>
            </a:r>
            <a:r>
              <a:rPr lang="en-US" altLang="zh-CN" sz="2400" dirty="0">
                <a:solidFill>
                  <a:schemeClr val="dk1">
                    <a:lumMod val="85000"/>
                    <a:lumOff val="15000"/>
                  </a:schemeClr>
                </a:solidFill>
                <a:latin typeface="微软雅黑" panose="020B0503020204020204" charset="-122"/>
                <a:cs typeface="微软雅黑" panose="020B0503020204020204" charset="-122"/>
                <a:sym typeface="+mn-ea"/>
              </a:rPr>
              <a:t> </a:t>
            </a:r>
            <a:r>
              <a:rPr lang="en-US" altLang="zh-CN" sz="2400" dirty="0">
                <a:solidFill>
                  <a:schemeClr val="dk1">
                    <a:lumMod val="85000"/>
                    <a:lumOff val="15000"/>
                  </a:schemeClr>
                </a:solidFill>
                <a:latin typeface="微软雅黑" panose="020B0503020204020204" charset="-122"/>
                <a:cs typeface="Times New Roman" panose="02020603050405020304" pitchFamily="18" charset="0"/>
                <a:sym typeface="+mn-ea"/>
              </a:rPr>
              <a:t>with one</a:t>
            </a:r>
            <a:r>
              <a:rPr lang="zh-CN" altLang="en-US" sz="2400" dirty="0">
                <a:solidFill>
                  <a:schemeClr val="dk1">
                    <a:lumMod val="85000"/>
                    <a:lumOff val="15000"/>
                  </a:schemeClr>
                </a:solidFill>
                <a:latin typeface="微软雅黑" panose="020B0503020204020204" charset="-122"/>
                <a:cs typeface="微软雅黑" panose="020B0503020204020204" charset="-122"/>
                <a:sym typeface="+mn-ea"/>
              </a:rPr>
              <a:t>’</a:t>
            </a:r>
            <a:r>
              <a:rPr lang="en-US" altLang="zh-CN" sz="2400" dirty="0">
                <a:solidFill>
                  <a:schemeClr val="dk1">
                    <a:lumMod val="85000"/>
                    <a:lumOff val="15000"/>
                  </a:schemeClr>
                </a:solidFill>
                <a:latin typeface="微软雅黑" panose="020B0503020204020204" charset="-122"/>
                <a:cs typeface="Times New Roman" panose="02020603050405020304" pitchFamily="18" charset="0"/>
                <a:sym typeface="+mn-ea"/>
              </a:rPr>
              <a:t>s foot on the ground</a:t>
            </a:r>
          </a:p>
          <a:p>
            <a:pPr marL="0" lvl="0" algn="l" defTabSz="914400" eaLnBrk="1" fontAlgn="auto" hangingPunct="1">
              <a:lnSpc>
                <a:spcPct val="80000"/>
              </a:lnSpc>
              <a:buNone/>
            </a:pPr>
            <a:endParaRPr lang="en-US" altLang="zh-CN" sz="2400" dirty="0">
              <a:solidFill>
                <a:schemeClr val="dk1">
                  <a:lumMod val="85000"/>
                  <a:lumOff val="15000"/>
                </a:schemeClr>
              </a:solidFill>
              <a:latin typeface="微软雅黑" panose="020B0503020204020204" charset="-122"/>
              <a:cs typeface="Times New Roman" panose="02020603050405020304" pitchFamily="18" charset="0"/>
              <a:sym typeface="+mn-ea"/>
            </a:endParaRPr>
          </a:p>
          <a:p>
            <a:pPr marL="0" lvl="0" algn="l" defTabSz="914400" eaLnBrk="1" fontAlgn="auto" hangingPunct="1">
              <a:lnSpc>
                <a:spcPct val="80000"/>
              </a:lnSpc>
              <a:buNone/>
            </a:pPr>
            <a:r>
              <a:rPr lang="en-US" altLang="zh-CN" sz="2400" dirty="0" err="1">
                <a:solidFill>
                  <a:schemeClr val="dk1">
                    <a:lumMod val="85000"/>
                    <a:lumOff val="15000"/>
                  </a:schemeClr>
                </a:solidFill>
                <a:latin typeface="微软雅黑" panose="020B0503020204020204" charset="-122"/>
                <a:cs typeface="微软雅黑" panose="020B0503020204020204" charset="-122"/>
                <a:sym typeface="+mn-ea"/>
              </a:rPr>
              <a:t>既往不咎</a:t>
            </a:r>
            <a:r>
              <a:rPr lang="en-US" altLang="zh-CN" sz="2400" dirty="0">
                <a:solidFill>
                  <a:schemeClr val="dk1">
                    <a:lumMod val="85000"/>
                    <a:lumOff val="15000"/>
                  </a:schemeClr>
                </a:solidFill>
                <a:latin typeface="微软雅黑" panose="020B0503020204020204" charset="-122"/>
                <a:cs typeface="微软雅黑" panose="020B0503020204020204" charset="-122"/>
                <a:sym typeface="+mn-ea"/>
              </a:rPr>
              <a:t>  let bygones be bygones</a:t>
            </a:r>
          </a:p>
          <a:p>
            <a:pPr marL="0" lvl="0" algn="l" defTabSz="914400" eaLnBrk="1" fontAlgn="auto" hangingPunct="1">
              <a:lnSpc>
                <a:spcPct val="80000"/>
              </a:lnSpc>
              <a:buNone/>
            </a:pPr>
            <a:endParaRPr lang="en-US" altLang="zh-CN" sz="2400"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lnSpc>
                <a:spcPct val="80000"/>
              </a:lnSpc>
              <a:buNone/>
            </a:pPr>
            <a:r>
              <a:rPr lang="en-US" altLang="zh-CN" sz="2400" dirty="0" err="1">
                <a:solidFill>
                  <a:schemeClr val="dk1">
                    <a:lumMod val="85000"/>
                    <a:lumOff val="15000"/>
                  </a:schemeClr>
                </a:solidFill>
                <a:latin typeface="微软雅黑" panose="020B0503020204020204" charset="-122"/>
                <a:cs typeface="微软雅黑" panose="020B0503020204020204" charset="-122"/>
                <a:sym typeface="+mn-ea"/>
              </a:rPr>
              <a:t>灰心丧气</a:t>
            </a:r>
            <a:r>
              <a:rPr lang="en-US" altLang="zh-CN" sz="2400" dirty="0">
                <a:solidFill>
                  <a:schemeClr val="dk1">
                    <a:lumMod val="85000"/>
                    <a:lumOff val="15000"/>
                  </a:schemeClr>
                </a:solidFill>
                <a:latin typeface="微软雅黑" panose="020B0503020204020204" charset="-122"/>
                <a:cs typeface="微软雅黑" panose="020B0503020204020204" charset="-122"/>
                <a:sym typeface="+mn-ea"/>
              </a:rPr>
              <a:t> to  lose heart</a:t>
            </a:r>
          </a:p>
          <a:p>
            <a:pPr marL="0" lvl="0" algn="l" defTabSz="914400" eaLnBrk="1" fontAlgn="auto" hangingPunct="1">
              <a:lnSpc>
                <a:spcPct val="80000"/>
              </a:lnSpc>
              <a:buNone/>
            </a:pPr>
            <a:endParaRPr lang="en-US" altLang="zh-CN" sz="2400"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lnSpc>
                <a:spcPct val="80000"/>
              </a:lnSpc>
              <a:buNone/>
            </a:pPr>
            <a:r>
              <a:rPr lang="en-US" altLang="zh-CN" sz="2400" dirty="0" err="1">
                <a:solidFill>
                  <a:schemeClr val="dk1">
                    <a:lumMod val="85000"/>
                    <a:lumOff val="15000"/>
                  </a:schemeClr>
                </a:solidFill>
                <a:latin typeface="微软雅黑" panose="020B0503020204020204" charset="-122"/>
                <a:cs typeface="微软雅黑" panose="020B0503020204020204" charset="-122"/>
                <a:sym typeface="+mn-ea"/>
              </a:rPr>
              <a:t>沧海一粟</a:t>
            </a:r>
            <a:r>
              <a:rPr lang="en-US" altLang="zh-CN" sz="2400" dirty="0">
                <a:solidFill>
                  <a:schemeClr val="dk1">
                    <a:lumMod val="85000"/>
                    <a:lumOff val="15000"/>
                  </a:schemeClr>
                </a:solidFill>
                <a:latin typeface="微软雅黑" panose="020B0503020204020204" charset="-122"/>
                <a:cs typeface="微软雅黑" panose="020B0503020204020204" charset="-122"/>
                <a:sym typeface="+mn-ea"/>
              </a:rPr>
              <a:t> a drop in the ocean</a:t>
            </a:r>
          </a:p>
        </p:txBody>
      </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5170" name="Rectangle 3"/>
          <p:cNvSpPr>
            <a:spLocks noGrp="1"/>
          </p:cNvSpPr>
          <p:nvPr>
            <p:ph idx="4294967295" hasCustomPrompt="1"/>
            <p:custDataLst>
              <p:tags r:id="rId3"/>
            </p:custDataLst>
          </p:nvPr>
        </p:nvSpPr>
        <p:spPr>
          <a:xfrm>
            <a:off x="301625" y="476250"/>
            <a:ext cx="7798767" cy="5257006"/>
          </a:xfrm>
          <a:solidFill>
            <a:schemeClr val="lt1">
              <a:alpha val="100000"/>
            </a:schemeClr>
          </a:solid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endParaRPr lang="en-US" altLang="zh-CN" sz="36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buFont typeface="Wingdings" panose="05000000000000000000" pitchFamily="2" charset="2"/>
              <a:buNone/>
            </a:pPr>
            <a:r>
              <a:rPr lang="zh-CN" altLang="en-US" sz="3600" b="1"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3600" b="1" dirty="0">
                <a:solidFill>
                  <a:schemeClr val="dk1"/>
                </a:solidFill>
                <a:latin typeface="Georgia" panose="02040502050405020303" pitchFamily="18" charset="0"/>
                <a:ea typeface="微软雅黑" panose="020B0503020204020204" charset="-122"/>
                <a:cs typeface="微软雅黑" panose="020B0503020204020204" charset="-122"/>
                <a:sym typeface="+mn-ea"/>
              </a:rPr>
              <a:t>自</a:t>
            </a:r>
            <a:r>
              <a:rPr lang="en-US" altLang="zh-CN" sz="3600" b="1" dirty="0">
                <a:solidFill>
                  <a:schemeClr val="dk1"/>
                </a:solidFill>
                <a:latin typeface="Georgia" panose="02040502050405020303" pitchFamily="18" charset="0"/>
                <a:ea typeface="微软雅黑" panose="020B0503020204020204" charset="-122"/>
                <a:cs typeface="微软雅黑" panose="020B0503020204020204" charset="-122"/>
                <a:sym typeface="+mn-ea"/>
              </a:rPr>
              <a:t>2013</a:t>
            </a:r>
            <a:r>
              <a:rPr lang="zh-CN" altLang="en-US" sz="3600" b="1" dirty="0">
                <a:solidFill>
                  <a:schemeClr val="dk1"/>
                </a:solidFill>
                <a:latin typeface="Georgia" panose="02040502050405020303" pitchFamily="18" charset="0"/>
                <a:ea typeface="微软雅黑" panose="020B0503020204020204" charset="-122"/>
                <a:cs typeface="微软雅黑" panose="020B0503020204020204" charset="-122"/>
                <a:sym typeface="+mn-ea"/>
              </a:rPr>
              <a:t>年以来，已经建立了一百多个这样的组织。</a:t>
            </a:r>
          </a:p>
          <a:p>
            <a:pPr lvl="0" algn="l" defTabSz="914400" eaLnBrk="1" hangingPunct="1">
              <a:buFont typeface="Wingdings" panose="05000000000000000000" pitchFamily="2" charset="2"/>
              <a:buNone/>
            </a:pPr>
            <a:r>
              <a:rPr lang="zh-CN" altLang="en-US" sz="3600" b="1" dirty="0">
                <a:solidFill>
                  <a:schemeClr val="dk1"/>
                </a:solidFill>
                <a:latin typeface="Georgia" panose="02040502050405020303" pitchFamily="18" charset="0"/>
                <a:ea typeface="微软雅黑" panose="020B0503020204020204" charset="-122"/>
                <a:cs typeface="微软雅黑" panose="020B0503020204020204" charset="-122"/>
                <a:sym typeface="+mn-ea"/>
              </a:rPr>
              <a:t>  More than one hundred organizations like this have been established since </a:t>
            </a:r>
            <a:r>
              <a:rPr lang="en-US" altLang="zh-CN" sz="3600" b="1" dirty="0">
                <a:solidFill>
                  <a:schemeClr val="dk1"/>
                </a:solidFill>
                <a:latin typeface="Georgia" panose="02040502050405020303" pitchFamily="18" charset="0"/>
                <a:ea typeface="微软雅黑" panose="020B0503020204020204" charset="-122"/>
                <a:cs typeface="微软雅黑" panose="020B0503020204020204" charset="-122"/>
                <a:sym typeface="+mn-ea"/>
              </a:rPr>
              <a:t>2013</a:t>
            </a:r>
            <a:r>
              <a:rPr lang="zh-CN" altLang="en-US" sz="3600" b="1" dirty="0">
                <a:solidFill>
                  <a:schemeClr val="dk1"/>
                </a:solidFill>
                <a:latin typeface="Georgia" panose="02040502050405020303" pitchFamily="18" charset="0"/>
                <a:ea typeface="微软雅黑" panose="020B0503020204020204" charset="-122"/>
                <a:cs typeface="微软雅黑" panose="020B0503020204020204" charset="-122"/>
                <a:sym typeface="+mn-ea"/>
              </a:rPr>
              <a:t>.</a:t>
            </a:r>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6194" name="Rectangle 2"/>
          <p:cNvSpPr>
            <a:spLocks noGrp="1"/>
          </p:cNvSpPr>
          <p:nvPr>
            <p:ph type="title" idx="4294967295"/>
          </p:nvPr>
        </p:nvSpPr>
        <p:spPr>
          <a:xfrm>
            <a:off x="1066800" y="838200"/>
            <a:ext cx="6600825" cy="947738"/>
          </a:xfrm>
          <a:solidFill>
            <a:schemeClr val="bg2">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3600" b="1" dirty="0">
                <a:solidFill>
                  <a:schemeClr val="accent1"/>
                </a:solidFill>
                <a:latin typeface="汉仪旗黑-85S" charset="0"/>
                <a:ea typeface="隶书" panose="02010509060101010101" pitchFamily="49" charset="-122"/>
                <a:cs typeface="汉仪旗黑-85S" charset="0"/>
                <a:sym typeface="+mn-ea"/>
              </a:rPr>
              <a:t>C. 必须是句中应该突出的信息</a:t>
            </a:r>
          </a:p>
        </p:txBody>
      </p:sp>
      <p:sp>
        <p:nvSpPr>
          <p:cNvPr id="136195" name="Rectangle 3"/>
          <p:cNvSpPr>
            <a:spLocks noGrp="1"/>
          </p:cNvSpPr>
          <p:nvPr>
            <p:ph idx="4294967295" hasCustomPrompt="1"/>
            <p:custDataLst>
              <p:tags r:id="rId3"/>
            </p:custDataLst>
          </p:nvPr>
        </p:nvSpPr>
        <p:spPr>
          <a:xfrm>
            <a:off x="323850" y="1916113"/>
            <a:ext cx="8540750" cy="4194175"/>
          </a:xfrm>
        </p:spPr>
        <p:txBody>
          <a:bodyPr vert="horz" wrap="square" lIns="91440" tIns="45720" rIns="91440" bIns="45720" anchor="t" anchorCtr="0">
            <a:normAutofit/>
          </a:bodyPr>
          <a:lstStyle/>
          <a:p>
            <a:pPr eaLnBrk="1" hangingPunct="1">
              <a:lnSpc>
                <a:spcPct val="80000"/>
              </a:lnSpc>
              <a:buFont typeface="Wingdings" panose="05000000000000000000" pitchFamily="2" charset="2"/>
              <a:buNone/>
            </a:pPr>
            <a:r>
              <a:rPr lang="zh-CN" altLang="en-US" sz="2000" b="1" dirty="0">
                <a:solidFill>
                  <a:schemeClr val="dk2"/>
                </a:solidFill>
                <a:latin typeface="Georgia" panose="02040502050405020303" pitchFamily="18" charset="0"/>
                <a:cs typeface="微软雅黑" panose="020B0503020204020204" charset="-122"/>
              </a:rPr>
              <a:t>   我给你打国际直拨就跟给楼下的邻居打电话差不多，一拨就通。</a:t>
            </a:r>
          </a:p>
          <a:p>
            <a:pPr eaLnBrk="1" hangingPunct="1">
              <a:lnSpc>
                <a:spcPct val="80000"/>
              </a:lnSpc>
              <a:buFont typeface="Wingdings" panose="05000000000000000000" pitchFamily="2" charset="2"/>
              <a:buNone/>
            </a:pPr>
            <a:r>
              <a:rPr lang="en-US" altLang="zh-CN" sz="2000" b="1" dirty="0">
                <a:solidFill>
                  <a:schemeClr val="dk2"/>
                </a:solidFill>
                <a:latin typeface="Georgia" panose="02040502050405020303" pitchFamily="18" charset="0"/>
                <a:cs typeface="微软雅黑" panose="020B0503020204020204" charset="-122"/>
              </a:rPr>
              <a:t>  An international phone call to you is as easy as a call to my neighbor downstairs.</a:t>
            </a:r>
          </a:p>
          <a:p>
            <a:pPr eaLnBrk="1" hangingPunct="1">
              <a:lnSpc>
                <a:spcPct val="80000"/>
              </a:lnSpc>
              <a:buFont typeface="Wingdings" panose="05000000000000000000" pitchFamily="2" charset="2"/>
              <a:buNone/>
            </a:pPr>
            <a:endParaRPr lang="en-US" altLang="zh-CN" sz="2000" b="1" dirty="0">
              <a:solidFill>
                <a:schemeClr val="dk2"/>
              </a:solidFill>
              <a:latin typeface="Georgia" panose="02040502050405020303" pitchFamily="18" charset="0"/>
              <a:cs typeface="微软雅黑" panose="020B0503020204020204" charset="-122"/>
            </a:endParaRPr>
          </a:p>
          <a:p>
            <a:pPr eaLnBrk="1" hangingPunct="1">
              <a:lnSpc>
                <a:spcPct val="80000"/>
              </a:lnSpc>
              <a:buFont typeface="Wingdings" panose="05000000000000000000" pitchFamily="2" charset="2"/>
              <a:buNone/>
            </a:pPr>
            <a:r>
              <a:rPr lang="zh-CN" altLang="en-US" sz="2000" b="1" dirty="0">
                <a:solidFill>
                  <a:schemeClr val="dk2"/>
                </a:solidFill>
                <a:latin typeface="Georgia" panose="02040502050405020303" pitchFamily="18" charset="0"/>
                <a:cs typeface="微软雅黑" panose="020B0503020204020204" charset="-122"/>
              </a:rPr>
              <a:t>  这次国家调动了</a:t>
            </a:r>
            <a:r>
              <a:rPr lang="en-US" altLang="zh-CN" sz="2000" b="1" dirty="0">
                <a:solidFill>
                  <a:schemeClr val="dk2"/>
                </a:solidFill>
                <a:latin typeface="Georgia" panose="02040502050405020303" pitchFamily="18" charset="0"/>
                <a:cs typeface="微软雅黑" panose="020B0503020204020204" charset="-122"/>
              </a:rPr>
              <a:t>10</a:t>
            </a:r>
            <a:r>
              <a:rPr lang="zh-CN" altLang="en-US" sz="2000" b="1" dirty="0">
                <a:solidFill>
                  <a:schemeClr val="dk2"/>
                </a:solidFill>
                <a:latin typeface="Georgia" panose="02040502050405020303" pitchFamily="18" charset="0"/>
                <a:cs typeface="微软雅黑" panose="020B0503020204020204" charset="-122"/>
              </a:rPr>
              <a:t>万军队去帮助守护大堤，将被洪水淹没地区的百万百姓迁走。</a:t>
            </a:r>
          </a:p>
          <a:p>
            <a:pPr eaLnBrk="1" hangingPunct="1">
              <a:lnSpc>
                <a:spcPct val="80000"/>
              </a:lnSpc>
              <a:buFont typeface="Wingdings" panose="05000000000000000000" pitchFamily="2" charset="2"/>
              <a:buNone/>
            </a:pPr>
            <a:r>
              <a:rPr lang="en-US" altLang="zh-CN" sz="2000" b="1" dirty="0">
                <a:solidFill>
                  <a:schemeClr val="dk2"/>
                </a:solidFill>
                <a:latin typeface="Georgia" panose="02040502050405020303" pitchFamily="18" charset="0"/>
                <a:cs typeface="微软雅黑" panose="020B0503020204020204" charset="-122"/>
              </a:rPr>
              <a:t>  One hundred thousand soldiers have been mobilized to help protect the dikes and to move people out of the flooded areas.</a:t>
            </a:r>
          </a:p>
        </p:txBody>
      </p:sp>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7218" name="Rectangle 2"/>
          <p:cNvSpPr>
            <a:spLocks noGrp="1"/>
          </p:cNvSpPr>
          <p:nvPr>
            <p:ph type="title" idx="4294967295"/>
          </p:nvPr>
        </p:nvSpPr>
        <p:spPr>
          <a:xfrm>
            <a:off x="899592" y="476672"/>
            <a:ext cx="7200800" cy="1504528"/>
          </a:xfrm>
          <a:solidFill>
            <a:schemeClr val="bg2">
              <a:alpha val="100000"/>
            </a:schemeClr>
          </a:solidFill>
        </p:spPr>
        <p:txBody>
          <a:bodyPr vert="horz" wrap="square" lIns="91440" tIns="45720" rIns="91440" bIns="45720" anchor="ctr" anchorCtr="0"/>
          <a:lstStyle/>
          <a:p>
            <a:pPr eaLnBrk="1" hangingPunct="1"/>
            <a:r>
              <a:rPr lang="en-US" altLang="zh-CN" sz="3600" b="1" dirty="0">
                <a:solidFill>
                  <a:schemeClr val="accent1"/>
                </a:solidFill>
                <a:latin typeface="汉仪旗黑-85S" charset="0"/>
                <a:ea typeface="隶书" panose="02010509060101010101" pitchFamily="49" charset="-122"/>
                <a:cs typeface="汉仪旗黑-85S" charset="0"/>
              </a:rPr>
              <a:t>D. </a:t>
            </a:r>
            <a:r>
              <a:rPr lang="zh-CN" altLang="en-US" sz="3600" b="1" dirty="0">
                <a:solidFill>
                  <a:schemeClr val="accent1"/>
                </a:solidFill>
                <a:latin typeface="汉仪旗黑-85S" charset="0"/>
                <a:ea typeface="隶书" panose="02010509060101010101" pitchFamily="49" charset="-122"/>
                <a:cs typeface="汉仪旗黑-85S" charset="0"/>
              </a:rPr>
              <a:t>主语必须符合句中的逻辑关系</a:t>
            </a:r>
          </a:p>
        </p:txBody>
      </p:sp>
      <p:sp>
        <p:nvSpPr>
          <p:cNvPr id="137219" name="Rectangle 3"/>
          <p:cNvSpPr>
            <a:spLocks noGrp="1"/>
          </p:cNvSpPr>
          <p:nvPr>
            <p:ph idx="4294967295" hasCustomPrompt="1"/>
            <p:custDataLst>
              <p:tags r:id="rId3"/>
            </p:custDataLst>
          </p:nvPr>
        </p:nvSpPr>
        <p:spPr>
          <a:xfrm>
            <a:off x="457200" y="1600200"/>
            <a:ext cx="8229600" cy="4525963"/>
          </a:xfrm>
        </p:spPr>
        <p:txBody>
          <a:bodyPr vert="horz" wrap="square" lIns="91440" tIns="45720" rIns="91440" bIns="45720" anchor="t" anchorCtr="0">
            <a:normAutofit/>
          </a:bodyPr>
          <a:lstStyle/>
          <a:p>
            <a:pPr marL="0" indent="0" eaLnBrk="1" hangingPunct="1">
              <a:lnSpc>
                <a:spcPct val="90000"/>
              </a:lnSpc>
              <a:buFont typeface="Wingdings" panose="05000000000000000000" pitchFamily="2" charset="2"/>
              <a:buNone/>
            </a:pPr>
            <a:r>
              <a:rPr lang="zh-CN" altLang="en-US" sz="2800" b="1" dirty="0">
                <a:solidFill>
                  <a:schemeClr val="dk1">
                    <a:lumMod val="85000"/>
                    <a:lumOff val="15000"/>
                  </a:schemeClr>
                </a:solidFill>
                <a:latin typeface="微软雅黑" panose="020B0503020204020204" charset="-122"/>
                <a:cs typeface="微软雅黑" panose="020B0503020204020204" charset="-122"/>
              </a:rPr>
              <a:t>六种汉语主语：</a:t>
            </a:r>
          </a:p>
          <a:p>
            <a:pPr marL="0" indent="0" eaLnBrk="1" hangingPunct="1">
              <a:lnSpc>
                <a:spcPct val="90000"/>
              </a:lnSpc>
              <a:buFont typeface="Wingdings" panose="05000000000000000000" pitchFamily="2" charset="2"/>
              <a:buNone/>
            </a:pPr>
            <a:r>
              <a:rPr lang="en-US" altLang="zh-CN" sz="2800" b="1" dirty="0">
                <a:solidFill>
                  <a:schemeClr val="dk1">
                    <a:lumMod val="85000"/>
                    <a:lumOff val="15000"/>
                  </a:schemeClr>
                </a:solidFill>
                <a:latin typeface="微软雅黑" panose="020B0503020204020204" charset="-122"/>
                <a:cs typeface="微软雅黑" panose="020B0503020204020204" charset="-122"/>
              </a:rPr>
              <a:t>【1】 </a:t>
            </a:r>
            <a:r>
              <a:rPr lang="zh-CN" altLang="en-US" sz="2800" b="1" dirty="0">
                <a:solidFill>
                  <a:schemeClr val="dk1">
                    <a:lumMod val="85000"/>
                    <a:lumOff val="15000"/>
                  </a:schemeClr>
                </a:solidFill>
                <a:latin typeface="微软雅黑" panose="020B0503020204020204" charset="-122"/>
                <a:cs typeface="微软雅黑" panose="020B0503020204020204" charset="-122"/>
              </a:rPr>
              <a:t>名词性主语</a:t>
            </a:r>
          </a:p>
          <a:p>
            <a:pPr marL="0" indent="0" eaLnBrk="1" hangingPunct="1">
              <a:lnSpc>
                <a:spcPct val="90000"/>
              </a:lnSpc>
              <a:buFont typeface="Wingdings" panose="05000000000000000000" pitchFamily="2" charset="2"/>
              <a:buNone/>
            </a:pPr>
            <a:r>
              <a:rPr lang="en-US" altLang="zh-CN" sz="2800" b="1" dirty="0">
                <a:solidFill>
                  <a:schemeClr val="dk1">
                    <a:lumMod val="85000"/>
                    <a:lumOff val="15000"/>
                  </a:schemeClr>
                </a:solidFill>
                <a:latin typeface="微软雅黑" panose="020B0503020204020204" charset="-122"/>
                <a:cs typeface="微软雅黑" panose="020B0503020204020204" charset="-122"/>
              </a:rPr>
              <a:t>【2】 </a:t>
            </a:r>
            <a:r>
              <a:rPr lang="zh-CN" altLang="en-US" sz="2800" b="1" dirty="0">
                <a:solidFill>
                  <a:schemeClr val="dk1">
                    <a:lumMod val="85000"/>
                    <a:lumOff val="15000"/>
                  </a:schemeClr>
                </a:solidFill>
                <a:latin typeface="微软雅黑" panose="020B0503020204020204" charset="-122"/>
                <a:cs typeface="微软雅黑" panose="020B0503020204020204" charset="-122"/>
              </a:rPr>
              <a:t>动词性主语</a:t>
            </a:r>
          </a:p>
          <a:p>
            <a:pPr marL="0" indent="0" eaLnBrk="1" hangingPunct="1">
              <a:lnSpc>
                <a:spcPct val="90000"/>
              </a:lnSpc>
              <a:buFont typeface="Wingdings" panose="05000000000000000000" pitchFamily="2" charset="2"/>
              <a:buNone/>
            </a:pPr>
            <a:r>
              <a:rPr lang="en-US" altLang="zh-CN" sz="2800" b="1" dirty="0">
                <a:solidFill>
                  <a:schemeClr val="dk1">
                    <a:lumMod val="85000"/>
                    <a:lumOff val="15000"/>
                  </a:schemeClr>
                </a:solidFill>
                <a:latin typeface="微软雅黑" panose="020B0503020204020204" charset="-122"/>
                <a:cs typeface="微软雅黑" panose="020B0503020204020204" charset="-122"/>
              </a:rPr>
              <a:t>【3】</a:t>
            </a:r>
            <a:r>
              <a:rPr lang="zh-CN" altLang="en-US" sz="2800" b="1" dirty="0">
                <a:solidFill>
                  <a:schemeClr val="dk1">
                    <a:lumMod val="85000"/>
                    <a:lumOff val="15000"/>
                  </a:schemeClr>
                </a:solidFill>
                <a:latin typeface="微软雅黑" panose="020B0503020204020204" charset="-122"/>
                <a:cs typeface="微软雅黑" panose="020B0503020204020204" charset="-122"/>
              </a:rPr>
              <a:t>表时间处所和条件的词语</a:t>
            </a:r>
          </a:p>
          <a:p>
            <a:pPr marL="0" indent="0" eaLnBrk="1" hangingPunct="1">
              <a:lnSpc>
                <a:spcPct val="90000"/>
              </a:lnSpc>
              <a:buFont typeface="Wingdings" panose="05000000000000000000" pitchFamily="2" charset="2"/>
              <a:buNone/>
            </a:pPr>
            <a:r>
              <a:rPr lang="en-US" altLang="zh-CN" sz="2800" b="1" dirty="0">
                <a:solidFill>
                  <a:schemeClr val="dk1">
                    <a:lumMod val="85000"/>
                    <a:lumOff val="15000"/>
                  </a:schemeClr>
                </a:solidFill>
                <a:latin typeface="微软雅黑" panose="020B0503020204020204" charset="-122"/>
                <a:cs typeface="微软雅黑" panose="020B0503020204020204" charset="-122"/>
              </a:rPr>
              <a:t>【4】 </a:t>
            </a:r>
            <a:r>
              <a:rPr lang="zh-CN" altLang="en-US" sz="2800" b="1" dirty="0">
                <a:solidFill>
                  <a:schemeClr val="dk1">
                    <a:lumMod val="85000"/>
                    <a:lumOff val="15000"/>
                  </a:schemeClr>
                </a:solidFill>
                <a:latin typeface="微软雅黑" panose="020B0503020204020204" charset="-122"/>
                <a:cs typeface="微软雅黑" panose="020B0503020204020204" charset="-122"/>
              </a:rPr>
              <a:t>介词引出动作者做主语，如“由主席召集会议”</a:t>
            </a:r>
          </a:p>
          <a:p>
            <a:pPr marL="0" indent="0" eaLnBrk="1" hangingPunct="1">
              <a:lnSpc>
                <a:spcPct val="90000"/>
              </a:lnSpc>
              <a:buFont typeface="Wingdings" panose="05000000000000000000" pitchFamily="2" charset="2"/>
              <a:buNone/>
            </a:pPr>
            <a:r>
              <a:rPr lang="en-US" altLang="zh-CN" sz="2800" b="1" dirty="0">
                <a:solidFill>
                  <a:schemeClr val="dk1">
                    <a:lumMod val="85000"/>
                    <a:lumOff val="15000"/>
                  </a:schemeClr>
                </a:solidFill>
                <a:latin typeface="微软雅黑" panose="020B0503020204020204" charset="-122"/>
                <a:cs typeface="微软雅黑" panose="020B0503020204020204" charset="-122"/>
              </a:rPr>
              <a:t>【5】 </a:t>
            </a:r>
            <a:r>
              <a:rPr lang="zh-CN" altLang="en-US" sz="2800" b="1" dirty="0">
                <a:solidFill>
                  <a:schemeClr val="dk1">
                    <a:lumMod val="85000"/>
                    <a:lumOff val="15000"/>
                  </a:schemeClr>
                </a:solidFill>
                <a:latin typeface="微软雅黑" panose="020B0503020204020204" charset="-122"/>
                <a:cs typeface="微软雅黑" panose="020B0503020204020204" charset="-122"/>
              </a:rPr>
              <a:t>别的介词短语</a:t>
            </a:r>
          </a:p>
          <a:p>
            <a:pPr marL="0" indent="0" eaLnBrk="1" hangingPunct="1">
              <a:lnSpc>
                <a:spcPct val="90000"/>
              </a:lnSpc>
              <a:buFont typeface="Wingdings" panose="05000000000000000000" pitchFamily="2" charset="2"/>
              <a:buNone/>
            </a:pPr>
            <a:r>
              <a:rPr lang="en-US" altLang="zh-CN" sz="2800" b="1" dirty="0">
                <a:solidFill>
                  <a:schemeClr val="dk1">
                    <a:lumMod val="85000"/>
                    <a:lumOff val="15000"/>
                  </a:schemeClr>
                </a:solidFill>
                <a:latin typeface="微软雅黑" panose="020B0503020204020204" charset="-122"/>
                <a:cs typeface="微软雅黑" panose="020B0503020204020204" charset="-122"/>
              </a:rPr>
              <a:t>【6】 </a:t>
            </a:r>
            <a:r>
              <a:rPr lang="zh-CN" altLang="en-US" sz="2800" b="1" dirty="0">
                <a:solidFill>
                  <a:schemeClr val="dk1">
                    <a:lumMod val="85000"/>
                    <a:lumOff val="15000"/>
                  </a:schemeClr>
                </a:solidFill>
                <a:latin typeface="微软雅黑" panose="020B0503020204020204" charset="-122"/>
                <a:cs typeface="微软雅黑" panose="020B0503020204020204" charset="-122"/>
              </a:rPr>
              <a:t>主谓主语</a:t>
            </a:r>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1380" name="Text Box 1028"/>
          <p:cNvSpPr txBox="1"/>
          <p:nvPr>
            <p:custDataLst>
              <p:tags r:id="rId3"/>
            </p:custDataLst>
          </p:nvPr>
        </p:nvSpPr>
        <p:spPr>
          <a:xfrm>
            <a:off x="431800" y="397440"/>
            <a:ext cx="8280400" cy="50783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eaLnBrk="1" hangingPunct="1">
              <a:spcBef>
                <a:spcPct val="50000"/>
              </a:spcBef>
              <a:buClr>
                <a:schemeClr val="hlink"/>
              </a:buClr>
              <a:buSzPct val="75000"/>
              <a:buFont typeface="Wingdings" panose="05000000000000000000" pitchFamily="2" charset="2"/>
              <a:buNone/>
            </a:pPr>
            <a:r>
              <a:rPr lang="zh-CN" altLang="en-US" sz="2400" b="1" dirty="0">
                <a:solidFill>
                  <a:schemeClr val="dk1"/>
                </a:solidFill>
                <a:latin typeface="Georgia" panose="02040502050405020303" pitchFamily="18" charset="0"/>
                <a:ea typeface="微软雅黑" panose="020B0503020204020204" charset="-122"/>
                <a:cs typeface="微软雅黑" panose="020B0503020204020204" charset="-122"/>
              </a:rPr>
              <a:t>   我们的事业从胜利走向胜利。</a:t>
            </a:r>
          </a:p>
          <a:p>
            <a:pPr marL="342900" lvl="0" indent="-342900" eaLnBrk="1" hangingPunct="1">
              <a:spcBef>
                <a:spcPct val="50000"/>
              </a:spcBef>
              <a:buClr>
                <a:schemeClr val="hlink"/>
              </a:buClr>
              <a:buSzPct val="75000"/>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rPr>
              <a:t>    We have won one victory after another for our cause.</a:t>
            </a:r>
          </a:p>
          <a:p>
            <a:pPr marL="342900" lvl="0" indent="-342900" eaLnBrk="1" hangingPunct="1">
              <a:spcBef>
                <a:spcPct val="50000"/>
              </a:spcBef>
              <a:buClr>
                <a:schemeClr val="hlink"/>
              </a:buClr>
              <a:buSzPct val="75000"/>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rPr>
              <a:t>   A series of victories have been won for our cause.</a:t>
            </a:r>
          </a:p>
          <a:p>
            <a:pPr marL="342900" lvl="0" indent="-342900" eaLnBrk="1" hangingPunct="1">
              <a:spcBef>
                <a:spcPct val="50000"/>
              </a:spcBef>
              <a:buClr>
                <a:schemeClr val="hlink"/>
              </a:buClr>
              <a:buSzPct val="75000"/>
              <a:buFont typeface="Wingdings" panose="05000000000000000000" pitchFamily="2" charset="2"/>
              <a:buNone/>
            </a:pPr>
            <a:endPar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endParaRPr>
          </a:p>
          <a:p>
            <a:pPr marL="342900" lvl="0" indent="-342900" eaLnBrk="1" hangingPunct="1">
              <a:buClr>
                <a:schemeClr val="hlink"/>
              </a:buClr>
              <a:buSzPct val="75000"/>
              <a:buFont typeface="Wingdings" panose="05000000000000000000" pitchFamily="2" charset="2"/>
              <a:buNone/>
            </a:pPr>
            <a:r>
              <a:rPr lang="zh-CN" altLang="en-US" sz="2400" b="1" dirty="0">
                <a:solidFill>
                  <a:schemeClr val="dk1"/>
                </a:solidFill>
                <a:latin typeface="Georgia" panose="02040502050405020303" pitchFamily="18" charset="0"/>
                <a:ea typeface="微软雅黑" panose="020B0503020204020204" charset="-122"/>
                <a:cs typeface="微软雅黑" panose="020B0503020204020204" charset="-122"/>
              </a:rPr>
              <a:t>   走廊的地毯厚厚的，我走在上面，一点脚步声也没有。</a:t>
            </a:r>
          </a:p>
          <a:p>
            <a:pPr marL="342900" lvl="0" indent="-342900" eaLnBrk="1" hangingPunct="1">
              <a:buClr>
                <a:schemeClr val="hlink"/>
              </a:buClr>
              <a:buSzPct val="75000"/>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rPr>
              <a:t>   The thick carpet in the corridor killed the sound of my footsteps.</a:t>
            </a:r>
          </a:p>
          <a:p>
            <a:pPr marL="342900" lvl="0" indent="-342900" eaLnBrk="1" hangingPunct="1">
              <a:buClr>
                <a:schemeClr val="hlink"/>
              </a:buClr>
              <a:buSzPct val="75000"/>
              <a:buFont typeface="Wingdings" panose="05000000000000000000" pitchFamily="2" charset="2"/>
              <a:buNone/>
            </a:pPr>
            <a:endPar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endParaRPr>
          </a:p>
          <a:p>
            <a:pPr marL="342900" lvl="0" indent="-342900" eaLnBrk="1" hangingPunct="1">
              <a:buClr>
                <a:schemeClr val="hlink"/>
              </a:buClr>
              <a:buSzPct val="75000"/>
              <a:buFont typeface="Wingdings" panose="05000000000000000000" pitchFamily="2" charset="2"/>
              <a:buNone/>
            </a:pPr>
            <a:r>
              <a:rPr lang="zh-CN" altLang="en-US" sz="2400" b="1" dirty="0">
                <a:solidFill>
                  <a:schemeClr val="dk1"/>
                </a:solidFill>
                <a:latin typeface="Georgia" panose="02040502050405020303" pitchFamily="18" charset="0"/>
                <a:ea typeface="微软雅黑" panose="020B0503020204020204" charset="-122"/>
                <a:cs typeface="微软雅黑" panose="020B0503020204020204" charset="-122"/>
              </a:rPr>
              <a:t>   去年生产了一亿吨钢。</a:t>
            </a:r>
          </a:p>
          <a:p>
            <a:pPr marL="342900" lvl="0" indent="-342900" eaLnBrk="1" hangingPunct="1">
              <a:buClr>
                <a:schemeClr val="hlink"/>
              </a:buClr>
              <a:buSzPct val="75000"/>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rPr>
              <a:t>   Last year, 100 million tons of steel were produced.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animEffect transition="in" filter="plus(in)">
                                      <p:cBhvr>
                                        <p:cTn id="7" dur="2000"/>
                                        <p:tgtEl>
                                          <p:spTgt spid="101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32" fill="hold" grpId="0" nodeType="clickEffect">
                                  <p:stCondLst>
                                    <p:cond delay="0"/>
                                  </p:stCondLst>
                                  <p:childTnLst>
                                    <p:set>
                                      <p:cBhvr>
                                        <p:cTn id="11" dur="1" fill="hold">
                                          <p:stCondLst>
                                            <p:cond delay="0"/>
                                          </p:stCondLst>
                                        </p:cTn>
                                        <p:tgtEl>
                                          <p:spTgt spid="101380">
                                            <p:txEl>
                                              <p:pRg st="1" end="1"/>
                                            </p:txEl>
                                          </p:spTgt>
                                        </p:tgtEl>
                                        <p:attrNameLst>
                                          <p:attrName>style.visibility</p:attrName>
                                        </p:attrNameLst>
                                      </p:cBhvr>
                                      <p:to>
                                        <p:strVal val="visible"/>
                                      </p:to>
                                    </p:set>
                                    <p:animEffect transition="in" filter="plus(out)">
                                      <p:cBhvr>
                                        <p:cTn id="12" dur="500"/>
                                        <p:tgtEl>
                                          <p:spTgt spid="1013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32" fill="hold" grpId="0" nodeType="clickEffect">
                                  <p:stCondLst>
                                    <p:cond delay="0"/>
                                  </p:stCondLst>
                                  <p:childTnLst>
                                    <p:set>
                                      <p:cBhvr>
                                        <p:cTn id="16" dur="1" fill="hold">
                                          <p:stCondLst>
                                            <p:cond delay="0"/>
                                          </p:stCondLst>
                                        </p:cTn>
                                        <p:tgtEl>
                                          <p:spTgt spid="101380">
                                            <p:txEl>
                                              <p:pRg st="2" end="2"/>
                                            </p:txEl>
                                          </p:spTgt>
                                        </p:tgtEl>
                                        <p:attrNameLst>
                                          <p:attrName>style.visibility</p:attrName>
                                        </p:attrNameLst>
                                      </p:cBhvr>
                                      <p:to>
                                        <p:strVal val="visible"/>
                                      </p:to>
                                    </p:set>
                                    <p:animEffect transition="in" filter="plus(out)">
                                      <p:cBhvr>
                                        <p:cTn id="17" dur="500"/>
                                        <p:tgtEl>
                                          <p:spTgt spid="101380">
                                            <p:txEl>
                                              <p:pRg st="2" end="2"/>
                                            </p:txEl>
                                          </p:spTgt>
                                        </p:tgtEl>
                                      </p:cBhvr>
                                    </p:animEffect>
                                  </p:childTnLst>
                                </p:cTn>
                              </p:par>
                              <p:par>
                                <p:cTn id="18" presetID="13" presetClass="entr" presetSubtype="32" fill="hold" grpId="0" nodeType="withEffect">
                                  <p:stCondLst>
                                    <p:cond delay="0"/>
                                  </p:stCondLst>
                                  <p:childTnLst>
                                    <p:set>
                                      <p:cBhvr>
                                        <p:cTn id="19" dur="1" fill="hold">
                                          <p:stCondLst>
                                            <p:cond delay="0"/>
                                          </p:stCondLst>
                                        </p:cTn>
                                        <p:tgtEl>
                                          <p:spTgt spid="101380">
                                            <p:txEl>
                                              <p:pRg st="4" end="4"/>
                                            </p:txEl>
                                          </p:spTgt>
                                        </p:tgtEl>
                                        <p:attrNameLst>
                                          <p:attrName>style.visibility</p:attrName>
                                        </p:attrNameLst>
                                      </p:cBhvr>
                                      <p:to>
                                        <p:strVal val="visible"/>
                                      </p:to>
                                    </p:set>
                                    <p:animEffect transition="in" filter="plus(out)">
                                      <p:cBhvr>
                                        <p:cTn id="20" dur="500"/>
                                        <p:tgtEl>
                                          <p:spTgt spid="101380">
                                            <p:txEl>
                                              <p:pRg st="4" end="4"/>
                                            </p:txEl>
                                          </p:spTgt>
                                        </p:tgtEl>
                                      </p:cBhvr>
                                    </p:animEffect>
                                  </p:childTnLst>
                                </p:cTn>
                              </p:par>
                              <p:par>
                                <p:cTn id="21" presetID="13" presetClass="entr" presetSubtype="32" fill="hold" grpId="0" nodeType="withEffect">
                                  <p:stCondLst>
                                    <p:cond delay="0"/>
                                  </p:stCondLst>
                                  <p:childTnLst>
                                    <p:set>
                                      <p:cBhvr>
                                        <p:cTn id="22" dur="1" fill="hold">
                                          <p:stCondLst>
                                            <p:cond delay="0"/>
                                          </p:stCondLst>
                                        </p:cTn>
                                        <p:tgtEl>
                                          <p:spTgt spid="101380">
                                            <p:txEl>
                                              <p:pRg st="5" end="5"/>
                                            </p:txEl>
                                          </p:spTgt>
                                        </p:tgtEl>
                                        <p:attrNameLst>
                                          <p:attrName>style.visibility</p:attrName>
                                        </p:attrNameLst>
                                      </p:cBhvr>
                                      <p:to>
                                        <p:strVal val="visible"/>
                                      </p:to>
                                    </p:set>
                                    <p:animEffect transition="in" filter="plus(out)">
                                      <p:cBhvr>
                                        <p:cTn id="23" dur="500"/>
                                        <p:tgtEl>
                                          <p:spTgt spid="101380">
                                            <p:txEl>
                                              <p:pRg st="5" end="5"/>
                                            </p:txEl>
                                          </p:spTgt>
                                        </p:tgtEl>
                                      </p:cBhvr>
                                    </p:animEffect>
                                  </p:childTnLst>
                                </p:cTn>
                              </p:par>
                              <p:par>
                                <p:cTn id="24" presetID="13" presetClass="entr" presetSubtype="32" fill="hold" grpId="0" nodeType="withEffect">
                                  <p:stCondLst>
                                    <p:cond delay="0"/>
                                  </p:stCondLst>
                                  <p:childTnLst>
                                    <p:set>
                                      <p:cBhvr>
                                        <p:cTn id="25" dur="1" fill="hold">
                                          <p:stCondLst>
                                            <p:cond delay="0"/>
                                          </p:stCondLst>
                                        </p:cTn>
                                        <p:tgtEl>
                                          <p:spTgt spid="101380">
                                            <p:txEl>
                                              <p:pRg st="7" end="7"/>
                                            </p:txEl>
                                          </p:spTgt>
                                        </p:tgtEl>
                                        <p:attrNameLst>
                                          <p:attrName>style.visibility</p:attrName>
                                        </p:attrNameLst>
                                      </p:cBhvr>
                                      <p:to>
                                        <p:strVal val="visible"/>
                                      </p:to>
                                    </p:set>
                                    <p:animEffect transition="in" filter="plus(out)">
                                      <p:cBhvr>
                                        <p:cTn id="26" dur="500"/>
                                        <p:tgtEl>
                                          <p:spTgt spid="101380">
                                            <p:txEl>
                                              <p:pRg st="7" end="7"/>
                                            </p:txEl>
                                          </p:spTgt>
                                        </p:tgtEl>
                                      </p:cBhvr>
                                    </p:animEffect>
                                  </p:childTnLst>
                                </p:cTn>
                              </p:par>
                              <p:par>
                                <p:cTn id="27" presetID="13" presetClass="entr" presetSubtype="32" fill="hold" grpId="0" nodeType="withEffect">
                                  <p:stCondLst>
                                    <p:cond delay="0"/>
                                  </p:stCondLst>
                                  <p:childTnLst>
                                    <p:set>
                                      <p:cBhvr>
                                        <p:cTn id="28" dur="1" fill="hold">
                                          <p:stCondLst>
                                            <p:cond delay="0"/>
                                          </p:stCondLst>
                                        </p:cTn>
                                        <p:tgtEl>
                                          <p:spTgt spid="101380">
                                            <p:txEl>
                                              <p:pRg st="8" end="8"/>
                                            </p:txEl>
                                          </p:spTgt>
                                        </p:tgtEl>
                                        <p:attrNameLst>
                                          <p:attrName>style.visibility</p:attrName>
                                        </p:attrNameLst>
                                      </p:cBhvr>
                                      <p:to>
                                        <p:strVal val="visible"/>
                                      </p:to>
                                    </p:set>
                                    <p:animEffect transition="in" filter="plus(out)">
                                      <p:cBhvr>
                                        <p:cTn id="29" dur="500"/>
                                        <p:tgtEl>
                                          <p:spTgt spid="10138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uiExpand="1" build="allAtOnce"/>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9266" name="Rectangle 2"/>
          <p:cNvSpPr>
            <a:spLocks noGrp="1"/>
          </p:cNvSpPr>
          <p:nvPr>
            <p:ph type="title" idx="4294967295"/>
          </p:nvPr>
        </p:nvSpPr>
        <p:spPr>
          <a:xfrm>
            <a:off x="539750" y="0"/>
            <a:ext cx="77724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dirty="0">
                <a:solidFill>
                  <a:schemeClr val="accent1"/>
                </a:solidFill>
                <a:latin typeface="汉仪旗黑-85S" charset="0"/>
                <a:ea typeface="隶书" panose="02010509060101010101" pitchFamily="49" charset="-122"/>
                <a:cs typeface="汉仪旗黑-85S" charset="0"/>
                <a:sym typeface="+mn-ea"/>
              </a:rPr>
              <a:t>Example:</a:t>
            </a:r>
          </a:p>
        </p:txBody>
      </p:sp>
      <p:sp>
        <p:nvSpPr>
          <p:cNvPr id="139267" name="Rectangle 3"/>
          <p:cNvSpPr>
            <a:spLocks noGrp="1"/>
          </p:cNvSpPr>
          <p:nvPr>
            <p:ph idx="4294967295" hasCustomPrompt="1"/>
          </p:nvPr>
        </p:nvSpPr>
        <p:spPr>
          <a:xfrm>
            <a:off x="539750" y="1125538"/>
            <a:ext cx="8208963" cy="5399087"/>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lnSpc>
                <a:spcPct val="120000"/>
              </a:lnSpc>
              <a:buFont typeface="Wingdings" panose="05000000000000000000" pitchFamily="2" charset="2"/>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sym typeface="+mn-ea"/>
              </a:rPr>
              <a:t>   一个春天的傍晚，园中百花怒放，父母在园中设宴，一时宾客云集，笑语四溢。</a:t>
            </a:r>
          </a:p>
          <a:p>
            <a:pPr lvl="0" algn="l" defTabSz="914400" eaLnBrk="1" hangingPunct="1">
              <a:lnSpc>
                <a:spcPct val="120000"/>
              </a:lnSpc>
              <a:buFont typeface="Wingdings" panose="05000000000000000000" pitchFamily="2" charset="2"/>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sym typeface="+mn-ea"/>
              </a:rPr>
              <a:t>   At one dusk in spring, flowers were blooming wildly in the garden, my parents were holding a banquet, in which guests were gathering, laughters could be heard everywhere.</a:t>
            </a:r>
          </a:p>
          <a:p>
            <a:pPr lvl="0" algn="l" defTabSz="914400" eaLnBrk="1" hangingPunct="1">
              <a:lnSpc>
                <a:spcPct val="120000"/>
              </a:lnSpc>
              <a:buFont typeface="Wingdings" panose="05000000000000000000" pitchFamily="2" charset="2"/>
              <a:buNone/>
            </a:pPr>
            <a:r>
              <a:rPr lang="zh-CN" altLang="en-US" sz="2400" b="1" dirty="0">
                <a:solidFill>
                  <a:srgbClr val="000000"/>
                </a:solidFill>
                <a:latin typeface="Georgia" panose="02040502050405020303" pitchFamily="18" charset="0"/>
                <a:ea typeface="微软雅黑" panose="020B0503020204020204" charset="-122"/>
                <a:cs typeface="微软雅黑" panose="020B0503020204020204" charset="-122"/>
                <a:sym typeface="+mn-ea"/>
              </a:rPr>
              <a:t>    On a spring evening, my parents gave a banquet in the garden where a profusion of flowers were in full bloom. In no time, a crowd of their guests gathered, cheering and laughing.</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6387" name="标题 1"/>
          <p:cNvSpPr>
            <a:spLocks noGrp="1"/>
          </p:cNvSpPr>
          <p:nvPr>
            <p:ph type="title" idx="4294967295"/>
            <p:custDataLst>
              <p:tags r:id="rId3"/>
            </p:custDataLst>
          </p:nvPr>
        </p:nvSpPr>
        <p:spPr>
          <a:xfrm>
            <a:off x="457200" y="274638"/>
            <a:ext cx="8229600" cy="368300"/>
          </a:xfrm>
        </p:spPr>
        <p:txBody>
          <a:bodyPr vert="horz" wrap="square" lIns="91440" tIns="45720" rIns="91440" bIns="45720" anchor="ctr" anchorCtr="0"/>
          <a:lstStyle/>
          <a:p>
            <a:pPr eaLnBrk="1" hangingPunct="1"/>
            <a:br>
              <a:rPr lang="en-US" altLang="zh-CN" sz="4000" dirty="0">
                <a:solidFill>
                  <a:schemeClr val="dk1">
                    <a:lumMod val="85000"/>
                    <a:lumOff val="15000"/>
                  </a:schemeClr>
                </a:solidFill>
                <a:latin typeface="汉仪旗黑-85S" charset="0"/>
                <a:ea typeface="宋体" panose="02010600030101010101" pitchFamily="2" charset="-122"/>
                <a:cs typeface="汉仪旗黑-85S" charset="0"/>
              </a:rPr>
            </a:br>
            <a:endParaRPr lang="en-US" altLang="zh-CN" sz="4000" dirty="0">
              <a:solidFill>
                <a:schemeClr val="dk1">
                  <a:lumMod val="85000"/>
                  <a:lumOff val="15000"/>
                </a:schemeClr>
              </a:solidFill>
              <a:latin typeface="汉仪旗黑-85S" charset="0"/>
              <a:ea typeface="宋体" panose="02010600030101010101" pitchFamily="2" charset="-122"/>
              <a:cs typeface="汉仪旗黑-85S" charset="0"/>
            </a:endParaRPr>
          </a:p>
        </p:txBody>
      </p:sp>
      <p:sp>
        <p:nvSpPr>
          <p:cNvPr id="16388" name="内容占位符 3"/>
          <p:cNvSpPr>
            <a:spLocks noGrp="1"/>
          </p:cNvSpPr>
          <p:nvPr>
            <p:ph sz="half" idx="1"/>
            <p:custDataLst>
              <p:tags r:id="rId4"/>
            </p:custDataLst>
          </p:nvPr>
        </p:nvSpPr>
        <p:spPr>
          <a:xfrm>
            <a:off x="500063" y="571500"/>
            <a:ext cx="8186737" cy="5554663"/>
          </a:xfrm>
        </p:spPr>
        <p:txBody>
          <a:bodyPr vert="horz" wrap="square" lIns="91440" tIns="45720" rIns="91440" bIns="45720" anchor="t" anchorCtr="0">
            <a:normAutofit fontScale="92500" lnSpcReduction="1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90000"/>
              </a:lnSpc>
              <a:buNone/>
            </a:pPr>
            <a:r>
              <a:rPr lang="en-US" altLang="zh-CN" dirty="0">
                <a:solidFill>
                  <a:schemeClr val="dk1">
                    <a:lumMod val="85000"/>
                    <a:lumOff val="15000"/>
                  </a:schemeClr>
                </a:solidFill>
                <a:latin typeface="微软雅黑" panose="020B0503020204020204" charset="-122"/>
                <a:cs typeface="微软雅黑" panose="020B0503020204020204" charset="-122"/>
              </a:rPr>
              <a:t>3. </a:t>
            </a:r>
            <a:r>
              <a:rPr lang="zh-CN" altLang="en-US" dirty="0">
                <a:solidFill>
                  <a:schemeClr val="dk1">
                    <a:lumMod val="85000"/>
                    <a:lumOff val="15000"/>
                  </a:schemeClr>
                </a:solidFill>
                <a:latin typeface="微软雅黑" panose="020B0503020204020204" charset="-122"/>
                <a:cs typeface="微软雅黑" panose="020B0503020204020204" charset="-122"/>
              </a:rPr>
              <a:t>谚语：</a:t>
            </a:r>
            <a:endParaRPr lang="en-US" altLang="zh-CN" dirty="0">
              <a:solidFill>
                <a:schemeClr val="dk1">
                  <a:lumMod val="85000"/>
                  <a:lumOff val="15000"/>
                </a:schemeClr>
              </a:solidFill>
              <a:latin typeface="微软雅黑" panose="020B0503020204020204" charset="-122"/>
              <a:cs typeface="微软雅黑" panose="020B0503020204020204" charset="-122"/>
            </a:endParaRPr>
          </a:p>
          <a:p>
            <a:pPr lvl="0" eaLnBrk="1" hangingPunct="1">
              <a:lnSpc>
                <a:spcPct val="90000"/>
              </a:lnSpc>
              <a:buNone/>
            </a:pPr>
            <a:r>
              <a:rPr lang="zh-CN" altLang="en-US" dirty="0">
                <a:solidFill>
                  <a:schemeClr val="dk1">
                    <a:lumMod val="85000"/>
                    <a:lumOff val="15000"/>
                  </a:schemeClr>
                </a:solidFill>
                <a:latin typeface="微软雅黑" panose="020B0503020204020204" charset="-122"/>
                <a:cs typeface="微软雅黑" panose="020B0503020204020204" charset="-122"/>
              </a:rPr>
              <a:t>趁热打铁 </a:t>
            </a:r>
            <a:r>
              <a:rPr lang="en-US" altLang="zh-CN" dirty="0">
                <a:solidFill>
                  <a:schemeClr val="dk1">
                    <a:lumMod val="85000"/>
                    <a:lumOff val="15000"/>
                  </a:schemeClr>
                </a:solidFill>
                <a:latin typeface="微软雅黑" panose="020B0503020204020204" charset="-122"/>
                <a:cs typeface="微软雅黑" panose="020B0503020204020204" charset="-122"/>
              </a:rPr>
              <a:t>Strike while the iron is hot.</a:t>
            </a:r>
          </a:p>
          <a:p>
            <a:pPr lvl="0" eaLnBrk="1" hangingPunct="1">
              <a:lnSpc>
                <a:spcPct val="90000"/>
              </a:lnSpc>
              <a:buNone/>
            </a:pPr>
            <a:r>
              <a:rPr lang="zh-CN" altLang="en-US" dirty="0">
                <a:solidFill>
                  <a:schemeClr val="dk1">
                    <a:lumMod val="85000"/>
                    <a:lumOff val="15000"/>
                  </a:schemeClr>
                </a:solidFill>
                <a:latin typeface="微软雅黑" panose="020B0503020204020204" charset="-122"/>
                <a:cs typeface="微软雅黑" panose="020B0503020204020204" charset="-122"/>
              </a:rPr>
              <a:t>滴水穿石 </a:t>
            </a:r>
            <a:r>
              <a:rPr lang="en-US" altLang="zh-CN" dirty="0">
                <a:solidFill>
                  <a:schemeClr val="dk1">
                    <a:lumMod val="85000"/>
                    <a:lumOff val="15000"/>
                  </a:schemeClr>
                </a:solidFill>
                <a:latin typeface="微软雅黑" panose="020B0503020204020204" charset="-122"/>
                <a:cs typeface="微软雅黑" panose="020B0503020204020204" charset="-122"/>
              </a:rPr>
              <a:t>Constant dropping wears the stone.</a:t>
            </a:r>
          </a:p>
          <a:p>
            <a:pPr lvl="0" eaLnBrk="1" hangingPunct="1">
              <a:lnSpc>
                <a:spcPct val="90000"/>
              </a:lnSpc>
              <a:buNone/>
            </a:pPr>
            <a:r>
              <a:rPr lang="zh-CN" altLang="en-US" dirty="0">
                <a:solidFill>
                  <a:schemeClr val="dk1">
                    <a:lumMod val="85000"/>
                    <a:lumOff val="15000"/>
                  </a:schemeClr>
                </a:solidFill>
                <a:latin typeface="微软雅黑" panose="020B0503020204020204" charset="-122"/>
                <a:cs typeface="微软雅黑" panose="020B0503020204020204" charset="-122"/>
              </a:rPr>
              <a:t>留得青山在</a:t>
            </a:r>
            <a:r>
              <a:rPr lang="en-US" altLang="zh-CN" dirty="0">
                <a:solidFill>
                  <a:schemeClr val="dk1">
                    <a:lumMod val="85000"/>
                    <a:lumOff val="15000"/>
                  </a:schemeClr>
                </a:solidFill>
                <a:latin typeface="微软雅黑" panose="020B0503020204020204" charset="-122"/>
                <a:cs typeface="微软雅黑" panose="020B0503020204020204" charset="-122"/>
              </a:rPr>
              <a:t>,</a:t>
            </a:r>
            <a:r>
              <a:rPr lang="zh-CN" altLang="en-US" dirty="0">
                <a:solidFill>
                  <a:schemeClr val="dk1">
                    <a:lumMod val="85000"/>
                    <a:lumOff val="15000"/>
                  </a:schemeClr>
                </a:solidFill>
                <a:latin typeface="微软雅黑" panose="020B0503020204020204" charset="-122"/>
                <a:cs typeface="微软雅黑" panose="020B0503020204020204" charset="-122"/>
              </a:rPr>
              <a:t>不怕没柴烧  </a:t>
            </a:r>
            <a:r>
              <a:rPr lang="en-US" altLang="zh-CN" dirty="0">
                <a:solidFill>
                  <a:schemeClr val="dk1">
                    <a:lumMod val="85000"/>
                    <a:lumOff val="15000"/>
                  </a:schemeClr>
                </a:solidFill>
                <a:latin typeface="微软雅黑" panose="020B0503020204020204" charset="-122"/>
                <a:cs typeface="微软雅黑" panose="020B0503020204020204" charset="-122"/>
              </a:rPr>
              <a:t>As long as green hills remain, there will never be a shortage of firewood.</a:t>
            </a:r>
          </a:p>
          <a:p>
            <a:pPr lvl="0" eaLnBrk="1" hangingPunct="1">
              <a:lnSpc>
                <a:spcPct val="90000"/>
              </a:lnSpc>
              <a:buNone/>
            </a:pPr>
            <a:r>
              <a:rPr lang="zh-CN" altLang="en-US" dirty="0">
                <a:solidFill>
                  <a:schemeClr val="dk1">
                    <a:lumMod val="85000"/>
                    <a:lumOff val="15000"/>
                  </a:schemeClr>
                </a:solidFill>
                <a:latin typeface="微软雅黑" panose="020B0503020204020204" charset="-122"/>
                <a:cs typeface="微软雅黑" panose="020B0503020204020204" charset="-122"/>
              </a:rPr>
              <a:t>路遥知马力</a:t>
            </a:r>
            <a:r>
              <a:rPr lang="en-US" altLang="zh-CN" dirty="0">
                <a:solidFill>
                  <a:schemeClr val="dk1">
                    <a:lumMod val="85000"/>
                    <a:lumOff val="15000"/>
                  </a:schemeClr>
                </a:solidFill>
                <a:latin typeface="微软雅黑" panose="020B0503020204020204" charset="-122"/>
                <a:cs typeface="微软雅黑" panose="020B0503020204020204" charset="-122"/>
              </a:rPr>
              <a:t>,</a:t>
            </a:r>
            <a:r>
              <a:rPr lang="zh-CN" altLang="en-US" dirty="0">
                <a:solidFill>
                  <a:schemeClr val="dk1">
                    <a:lumMod val="85000"/>
                    <a:lumOff val="15000"/>
                  </a:schemeClr>
                </a:solidFill>
                <a:latin typeface="微软雅黑" panose="020B0503020204020204" charset="-122"/>
                <a:cs typeface="微软雅黑" panose="020B0503020204020204" charset="-122"/>
              </a:rPr>
              <a:t>日久见人心 </a:t>
            </a:r>
            <a:r>
              <a:rPr lang="en-US" altLang="zh-CN" dirty="0">
                <a:solidFill>
                  <a:schemeClr val="dk1">
                    <a:lumMod val="85000"/>
                    <a:lumOff val="15000"/>
                  </a:schemeClr>
                </a:solidFill>
                <a:latin typeface="微软雅黑" panose="020B0503020204020204" charset="-122"/>
                <a:cs typeface="微软雅黑" panose="020B0503020204020204" charset="-122"/>
              </a:rPr>
              <a:t>As distance tests a horse’s strength, so time reveals a person’s heart.</a:t>
            </a:r>
          </a:p>
          <a:p>
            <a:pPr lvl="0" eaLnBrk="1" hangingPunct="1">
              <a:lnSpc>
                <a:spcPct val="90000"/>
              </a:lnSpc>
              <a:buNone/>
            </a:pPr>
            <a:r>
              <a:rPr lang="zh-CN" altLang="en-US" dirty="0">
                <a:solidFill>
                  <a:schemeClr val="dk1">
                    <a:lumMod val="85000"/>
                    <a:lumOff val="15000"/>
                  </a:schemeClr>
                </a:solidFill>
                <a:latin typeface="微软雅黑" panose="020B0503020204020204" charset="-122"/>
                <a:cs typeface="微软雅黑" panose="020B0503020204020204" charset="-122"/>
              </a:rPr>
              <a:t>他是不到黄河不死心。</a:t>
            </a:r>
            <a:r>
              <a:rPr lang="en-US" altLang="zh-CN" dirty="0">
                <a:solidFill>
                  <a:schemeClr val="dk1">
                    <a:lumMod val="85000"/>
                    <a:lumOff val="15000"/>
                  </a:schemeClr>
                </a:solidFill>
                <a:latin typeface="微软雅黑" panose="020B0503020204020204" charset="-122"/>
                <a:cs typeface="微软雅黑" panose="020B0503020204020204" charset="-122"/>
              </a:rPr>
              <a:t>He would not stop until he reached the Yellow River— not to give up until all his hope was gone.</a:t>
            </a:r>
          </a:p>
          <a:p>
            <a:pPr lvl="0" eaLnBrk="1" hangingPunct="1">
              <a:lnSpc>
                <a:spcPct val="90000"/>
              </a:lnSpc>
              <a:buNone/>
            </a:pPr>
            <a:r>
              <a:rPr lang="zh-CN" altLang="en-US" dirty="0">
                <a:solidFill>
                  <a:schemeClr val="dk1">
                    <a:lumMod val="85000"/>
                    <a:lumOff val="15000"/>
                  </a:schemeClr>
                </a:solidFill>
                <a:latin typeface="微软雅黑" panose="020B0503020204020204" charset="-122"/>
                <a:cs typeface="微软雅黑" panose="020B0503020204020204" charset="-122"/>
              </a:rPr>
              <a:t>世上无难事只怕有心人 </a:t>
            </a:r>
            <a:r>
              <a:rPr lang="en-US" altLang="zh-CN" dirty="0">
                <a:solidFill>
                  <a:schemeClr val="dk1">
                    <a:lumMod val="85000"/>
                    <a:lumOff val="15000"/>
                  </a:schemeClr>
                </a:solidFill>
                <a:latin typeface="微软雅黑" panose="020B0503020204020204" charset="-122"/>
                <a:cs typeface="微软雅黑" panose="020B0503020204020204" charset="-122"/>
              </a:rPr>
              <a:t>Where there is a will , there is a way.</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7411" name="标题 1"/>
          <p:cNvSpPr>
            <a:spLocks noGrp="1"/>
          </p:cNvSpPr>
          <p:nvPr>
            <p:ph type="title" idx="4294967295"/>
          </p:nvPr>
        </p:nvSpPr>
        <p:spPr>
          <a:xfrm>
            <a:off x="457200" y="274638"/>
            <a:ext cx="8229600" cy="868362"/>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dirty="0">
                <a:solidFill>
                  <a:schemeClr val="accent1"/>
                </a:solidFill>
                <a:latin typeface="汉仪旗黑-85S" charset="0"/>
                <a:ea typeface="汉仪旗黑-85S" charset="0"/>
                <a:sym typeface="+mn-ea"/>
              </a:rPr>
              <a:t>练习</a:t>
            </a:r>
          </a:p>
        </p:txBody>
      </p:sp>
      <p:sp>
        <p:nvSpPr>
          <p:cNvPr id="2263" name="内容占位符 2"/>
          <p:cNvSpPr>
            <a:spLocks noGrp="1"/>
          </p:cNvSpPr>
          <p:nvPr>
            <p:ph sz="half" idx="4294967295"/>
            <p:custDataLst>
              <p:tags r:id="rId3"/>
            </p:custDataLst>
          </p:nvPr>
        </p:nvSpPr>
        <p:spPr>
          <a:xfrm>
            <a:off x="457200" y="1600200"/>
            <a:ext cx="2257425" cy="4525963"/>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好家长</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好孩子</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好妻子</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好丈夫</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大风</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大雾</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sym typeface="+mn-ea"/>
              </a:rPr>
              <a:t>大雨</a:t>
            </a:r>
          </a:p>
        </p:txBody>
      </p:sp>
      <p:sp>
        <p:nvSpPr>
          <p:cNvPr id="2264" name="内容占位符 3"/>
          <p:cNvSpPr>
            <a:spLocks noGrp="1"/>
          </p:cNvSpPr>
          <p:nvPr>
            <p:ph sz="half" idx="4294967295"/>
            <p:custDataLst>
              <p:tags r:id="rId4"/>
            </p:custDataLst>
          </p:nvPr>
        </p:nvSpPr>
        <p:spPr>
          <a:xfrm>
            <a:off x="2714625" y="1571625"/>
            <a:ext cx="4714875" cy="4525963"/>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a loving parent</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a well-behaved  child</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a virtuous wife</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a dutiful husband</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strong wind</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thick fog</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heavy rain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childTnLst>
                                    <p:set>
                                      <p:cBhvr additive="base">
                                        <p:cTn id="6" dur="1" fill="hold">
                                          <p:stCondLst>
                                            <p:cond delay="0"/>
                                          </p:stCondLst>
                                        </p:cTn>
                                        <p:tgtEl>
                                          <p:spTgt spid="2263">
                                            <p:txEl>
                                              <p:pRg st="0" end="0"/>
                                            </p:txEl>
                                          </p:spTgt>
                                        </p:tgtEl>
                                        <p:attrNameLst>
                                          <p:attrName>style.visibility</p:attrName>
                                        </p:attrNameLst>
                                      </p:cBhvr>
                                      <p:to>
                                        <p:strVal val="visible"/>
                                      </p:to>
                                    </p:set>
                                    <p:anim calcmode="lin" valueType="num">
                                      <p:cBhvr additive="base">
                                        <p:cTn id="7" dur="2000" fill="hold"/>
                                        <p:tgtEl>
                                          <p:spTgt spid="226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2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childTnLst>
                                    <p:set>
                                      <p:cBhvr additive="base">
                                        <p:cTn id="12" dur="1" fill="hold">
                                          <p:stCondLst>
                                            <p:cond delay="0"/>
                                          </p:stCondLst>
                                        </p:cTn>
                                        <p:tgtEl>
                                          <p:spTgt spid="2263">
                                            <p:txEl>
                                              <p:pRg st="1" end="1"/>
                                            </p:txEl>
                                          </p:spTgt>
                                        </p:tgtEl>
                                        <p:attrNameLst>
                                          <p:attrName>style.visibility</p:attrName>
                                        </p:attrNameLst>
                                      </p:cBhvr>
                                      <p:to>
                                        <p:strVal val="visible"/>
                                      </p:to>
                                    </p:set>
                                    <p:anim calcmode="lin" valueType="num">
                                      <p:cBhvr additive="base">
                                        <p:cTn id="13" dur="2000" fill="hold"/>
                                        <p:tgtEl>
                                          <p:spTgt spid="2263">
                                            <p:txEl>
                                              <p:pRg st="1" end="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22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childTnLst>
                                    <p:set>
                                      <p:cBhvr additive="base">
                                        <p:cTn id="18" dur="1" fill="hold">
                                          <p:stCondLst>
                                            <p:cond delay="0"/>
                                          </p:stCondLst>
                                        </p:cTn>
                                        <p:tgtEl>
                                          <p:spTgt spid="2263">
                                            <p:txEl>
                                              <p:pRg st="2" end="2"/>
                                            </p:txEl>
                                          </p:spTgt>
                                        </p:tgtEl>
                                        <p:attrNameLst>
                                          <p:attrName>style.visibility</p:attrName>
                                        </p:attrNameLst>
                                      </p:cBhvr>
                                      <p:to>
                                        <p:strVal val="visible"/>
                                      </p:to>
                                    </p:set>
                                    <p:anim calcmode="lin" valueType="num">
                                      <p:cBhvr additive="base">
                                        <p:cTn id="19" dur="2000" fill="hold"/>
                                        <p:tgtEl>
                                          <p:spTgt spid="2263">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22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childTnLst>
                                    <p:set>
                                      <p:cBhvr additive="base">
                                        <p:cTn id="24" dur="1" fill="hold">
                                          <p:stCondLst>
                                            <p:cond delay="0"/>
                                          </p:stCondLst>
                                        </p:cTn>
                                        <p:tgtEl>
                                          <p:spTgt spid="2263">
                                            <p:txEl>
                                              <p:pRg st="3" end="3"/>
                                            </p:txEl>
                                          </p:spTgt>
                                        </p:tgtEl>
                                        <p:attrNameLst>
                                          <p:attrName>style.visibility</p:attrName>
                                        </p:attrNameLst>
                                      </p:cBhvr>
                                      <p:to>
                                        <p:strVal val="visible"/>
                                      </p:to>
                                    </p:set>
                                    <p:anim calcmode="lin" valueType="num">
                                      <p:cBhvr additive="base">
                                        <p:cTn id="25" dur="2000" fill="hold"/>
                                        <p:tgtEl>
                                          <p:spTgt spid="2263">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2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childTnLst>
                                    <p:set>
                                      <p:cBhvr additive="base">
                                        <p:cTn id="30" dur="1" fill="hold">
                                          <p:stCondLst>
                                            <p:cond delay="0"/>
                                          </p:stCondLst>
                                        </p:cTn>
                                        <p:tgtEl>
                                          <p:spTgt spid="2263">
                                            <p:txEl>
                                              <p:pRg st="4" end="4"/>
                                            </p:txEl>
                                          </p:spTgt>
                                        </p:tgtEl>
                                        <p:attrNameLst>
                                          <p:attrName>style.visibility</p:attrName>
                                        </p:attrNameLst>
                                      </p:cBhvr>
                                      <p:to>
                                        <p:strVal val="visible"/>
                                      </p:to>
                                    </p:set>
                                    <p:anim calcmode="lin" valueType="num">
                                      <p:cBhvr additive="base">
                                        <p:cTn id="31" dur="2000" fill="hold"/>
                                        <p:tgtEl>
                                          <p:spTgt spid="2263">
                                            <p:txEl>
                                              <p:pRg st="4" end="4"/>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22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childTnLst>
                                    <p:set>
                                      <p:cBhvr additive="base">
                                        <p:cTn id="36" dur="1" fill="hold">
                                          <p:stCondLst>
                                            <p:cond delay="0"/>
                                          </p:stCondLst>
                                        </p:cTn>
                                        <p:tgtEl>
                                          <p:spTgt spid="2263">
                                            <p:txEl>
                                              <p:pRg st="5" end="5"/>
                                            </p:txEl>
                                          </p:spTgt>
                                        </p:tgtEl>
                                        <p:attrNameLst>
                                          <p:attrName>style.visibility</p:attrName>
                                        </p:attrNameLst>
                                      </p:cBhvr>
                                      <p:to>
                                        <p:strVal val="visible"/>
                                      </p:to>
                                    </p:set>
                                    <p:anim calcmode="lin" valueType="num">
                                      <p:cBhvr additive="base">
                                        <p:cTn id="37" dur="2000" fill="hold"/>
                                        <p:tgtEl>
                                          <p:spTgt spid="2263">
                                            <p:txEl>
                                              <p:pRg st="5" end="5"/>
                                            </p:txEl>
                                          </p:spTgt>
                                        </p:tgtEl>
                                        <p:attrNameLst>
                                          <p:attrName>ppt_x</p:attrName>
                                        </p:attrNameLst>
                                      </p:cBhvr>
                                      <p:tavLst>
                                        <p:tav tm="0">
                                          <p:val>
                                            <p:strVal val="0-#ppt_w/2"/>
                                          </p:val>
                                        </p:tav>
                                        <p:tav tm="100000">
                                          <p:val>
                                            <p:strVal val="#ppt_x"/>
                                          </p:val>
                                        </p:tav>
                                      </p:tavLst>
                                    </p:anim>
                                    <p:anim calcmode="lin" valueType="num">
                                      <p:cBhvr additive="base">
                                        <p:cTn id="38" dur="2000" fill="hold"/>
                                        <p:tgtEl>
                                          <p:spTgt spid="22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childTnLst>
                                    <p:set>
                                      <p:cBhvr additive="base">
                                        <p:cTn id="42" dur="1" fill="hold">
                                          <p:stCondLst>
                                            <p:cond delay="0"/>
                                          </p:stCondLst>
                                        </p:cTn>
                                        <p:tgtEl>
                                          <p:spTgt spid="2263">
                                            <p:txEl>
                                              <p:pRg st="6" end="6"/>
                                            </p:txEl>
                                          </p:spTgt>
                                        </p:tgtEl>
                                        <p:attrNameLst>
                                          <p:attrName>style.visibility</p:attrName>
                                        </p:attrNameLst>
                                      </p:cBhvr>
                                      <p:to>
                                        <p:strVal val="visible"/>
                                      </p:to>
                                    </p:set>
                                    <p:anim calcmode="lin" valueType="num">
                                      <p:cBhvr additive="base">
                                        <p:cTn id="43" dur="2000" fill="hold"/>
                                        <p:tgtEl>
                                          <p:spTgt spid="2263">
                                            <p:txEl>
                                              <p:pRg st="6" end="6"/>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22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 grpId="0" uiExpand="1" build="p" animBg="1"/>
      <p:bldP spid="2264"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8435" name="标题 1"/>
          <p:cNvSpPr>
            <a:spLocks noGrp="1"/>
          </p:cNvSpPr>
          <p:nvPr>
            <p:ph type="title" idx="4294967295"/>
          </p:nvPr>
        </p:nvSpPr>
        <p:spPr>
          <a:xfrm>
            <a:off x="457200" y="274638"/>
            <a:ext cx="8229600" cy="725487"/>
          </a:xfrm>
        </p:spPr>
        <p:txBody>
          <a:bodyPr vert="horz" wrap="square" lIns="91440" tIns="45720" rIns="91440" bIns="45720" anchor="ctr" anchorCtr="0"/>
          <a:lstStyle/>
          <a:p>
            <a:pPr eaLnBrk="1" hangingPunct="1"/>
            <a:r>
              <a:rPr lang="zh-CN" altLang="en-US" sz="4000" dirty="0">
                <a:solidFill>
                  <a:schemeClr val="accent1"/>
                </a:solidFill>
                <a:latin typeface="汉仪旗黑-85S" charset="0"/>
                <a:ea typeface="宋体" panose="02010600030101010101" pitchFamily="2" charset="-122"/>
                <a:cs typeface="汉仪旗黑-85S" charset="0"/>
              </a:rPr>
              <a:t>第二节 增词译法</a:t>
            </a:r>
          </a:p>
        </p:txBody>
      </p:sp>
      <p:sp>
        <p:nvSpPr>
          <p:cNvPr id="18436" name="内容占位符 2"/>
          <p:cNvSpPr>
            <a:spLocks noGrp="1"/>
          </p:cNvSpPr>
          <p:nvPr>
            <p:ph sz="half" idx="1"/>
          </p:nvPr>
        </p:nvSpPr>
        <p:spPr>
          <a:xfrm>
            <a:off x="457200" y="1071563"/>
            <a:ext cx="7972425" cy="5054600"/>
          </a:xfrm>
        </p:spPr>
        <p:txBody>
          <a:bodyPr vert="horz" wrap="square" lIns="91440" tIns="45720" rIns="91440" bIns="45720" anchor="t" anchorCtr="0">
            <a:norm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eaLnBrk="1" hangingPunct="1">
              <a:lnSpc>
                <a:spcPct val="90000"/>
              </a:lnSpc>
              <a:buNone/>
            </a:pPr>
            <a:r>
              <a:rPr lang="zh-CN" altLang="en-US" sz="4000" dirty="0">
                <a:solidFill>
                  <a:srgbClr val="000000"/>
                </a:solidFill>
                <a:latin typeface="微软雅黑" panose="020B0503020204020204" charset="-122"/>
                <a:cs typeface="微软雅黑" panose="020B0503020204020204" charset="-122"/>
              </a:rPr>
              <a:t>一、</a:t>
            </a:r>
            <a:r>
              <a:rPr lang="zh-CN" altLang="en-US" sz="4000" u="sng" dirty="0">
                <a:solidFill>
                  <a:srgbClr val="000000"/>
                </a:solidFill>
                <a:latin typeface="微软雅黑" panose="020B0503020204020204" charset="-122"/>
                <a:cs typeface="微软雅黑" panose="020B0503020204020204" charset="-122"/>
              </a:rPr>
              <a:t>语法需要的增词</a:t>
            </a:r>
            <a:endParaRPr lang="en-US" altLang="zh-CN" sz="4000" u="sng" dirty="0">
              <a:solidFill>
                <a:srgbClr val="000000"/>
              </a:solidFill>
              <a:latin typeface="微软雅黑" panose="020B0503020204020204" charset="-122"/>
              <a:cs typeface="微软雅黑" panose="020B0503020204020204" charset="-122"/>
            </a:endParaRPr>
          </a:p>
          <a:p>
            <a:pPr marL="0" lvl="0" indent="0" eaLnBrk="1" hangingPunct="1">
              <a:lnSpc>
                <a:spcPct val="90000"/>
              </a:lnSpc>
              <a:buNone/>
            </a:pPr>
            <a:r>
              <a:rPr lang="zh-CN" altLang="en-US" sz="3600" dirty="0">
                <a:solidFill>
                  <a:srgbClr val="000000"/>
                </a:solidFill>
                <a:latin typeface="微软雅黑" panose="020B0503020204020204" charset="-122"/>
                <a:cs typeface="微软雅黑" panose="020B0503020204020204" charset="-122"/>
              </a:rPr>
              <a:t>汉英属于两种不同的语系（汉藏语系和印欧语系），在词法、句法和语法上差异极大。</a:t>
            </a:r>
            <a:br>
              <a:rPr lang="en-US" altLang="zh-CN" sz="3600" dirty="0">
                <a:solidFill>
                  <a:srgbClr val="000000"/>
                </a:solidFill>
                <a:latin typeface="微软雅黑" panose="020B0503020204020204" charset="-122"/>
                <a:cs typeface="微软雅黑" panose="020B0503020204020204" charset="-122"/>
              </a:rPr>
            </a:br>
            <a:r>
              <a:rPr lang="en-US" altLang="zh-CN" sz="3600" dirty="0">
                <a:solidFill>
                  <a:srgbClr val="000000"/>
                </a:solidFill>
                <a:latin typeface="微软雅黑" panose="020B0503020204020204" charset="-122"/>
                <a:cs typeface="微软雅黑" panose="020B0503020204020204" charset="-122"/>
              </a:rPr>
              <a:t>1. </a:t>
            </a:r>
            <a:r>
              <a:rPr lang="zh-CN" altLang="en-US" sz="3600" dirty="0">
                <a:solidFill>
                  <a:srgbClr val="000000"/>
                </a:solidFill>
                <a:latin typeface="微软雅黑" panose="020B0503020204020204" charset="-122"/>
                <a:cs typeface="微软雅黑" panose="020B0503020204020204" charset="-122"/>
              </a:rPr>
              <a:t>增加冠词</a:t>
            </a:r>
            <a:endParaRPr lang="en-US" altLang="zh-CN" sz="3600" dirty="0">
              <a:solidFill>
                <a:srgbClr val="000000"/>
              </a:solidFill>
              <a:latin typeface="微软雅黑" panose="020B0503020204020204" charset="-122"/>
              <a:cs typeface="微软雅黑" panose="020B0503020204020204" charset="-122"/>
            </a:endParaRPr>
          </a:p>
          <a:p>
            <a:pPr marL="0" lvl="0" indent="0" eaLnBrk="1" hangingPunct="1">
              <a:lnSpc>
                <a:spcPct val="90000"/>
              </a:lnSpc>
              <a:buNone/>
            </a:pPr>
            <a:r>
              <a:rPr lang="zh-CN" altLang="en-US" sz="3600" dirty="0">
                <a:solidFill>
                  <a:srgbClr val="000000"/>
                </a:solidFill>
                <a:latin typeface="微软雅黑" panose="020B0503020204020204" charset="-122"/>
                <a:cs typeface="微软雅黑" panose="020B0503020204020204" charset="-122"/>
              </a:rPr>
              <a:t>冠词是英语所特有的一类词，汉语无对应词类，在翻译是要在英语的一些名词前加冠词（抽象名词、专有名词和物质名词除外）</a:t>
            </a:r>
            <a:r>
              <a:rPr lang="zh-CN" altLang="en-US" dirty="0">
                <a:solidFill>
                  <a:srgbClr val="000000"/>
                </a:solidFill>
                <a:latin typeface="微软雅黑" panose="020B0503020204020204" charset="-122"/>
                <a:cs typeface="微软雅黑" panose="020B0503020204020204" charset="-122"/>
              </a:rPr>
              <a:t>。</a:t>
            </a:r>
            <a:endParaRPr lang="en-US" altLang="zh-CN" dirty="0">
              <a:solidFill>
                <a:srgbClr val="000000"/>
              </a:solidFill>
              <a:latin typeface="微软雅黑" panose="020B0503020204020204" charset="-122"/>
              <a:cs typeface="微软雅黑" panose="020B0503020204020204" charset="-122"/>
            </a:endParaRPr>
          </a:p>
          <a:p>
            <a:pPr lvl="0" eaLnBrk="1" hangingPunct="1">
              <a:lnSpc>
                <a:spcPct val="90000"/>
              </a:lnSpc>
            </a:pPr>
            <a:endParaRPr lang="en-US" altLang="zh-CN" dirty="0">
              <a:solidFill>
                <a:srgbClr val="000000"/>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271" name="标题 1"/>
          <p:cNvSpPr>
            <a:spLocks noGrp="1"/>
          </p:cNvSpPr>
          <p:nvPr>
            <p:ph type="title" idx="4294967295"/>
          </p:nvPr>
        </p:nvSpPr>
        <p:spPr>
          <a:xfrm>
            <a:off x="428625" y="642938"/>
            <a:ext cx="8229600" cy="928687"/>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b="0"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3600" b="0" dirty="0">
                <a:solidFill>
                  <a:schemeClr val="dk1"/>
                </a:solidFill>
                <a:latin typeface="微软雅黑" panose="020B0503020204020204" charset="-122"/>
                <a:ea typeface="微软雅黑" panose="020B0503020204020204" charset="-122"/>
                <a:cs typeface="微软雅黑" panose="020B0503020204020204" charset="-122"/>
                <a:sym typeface="+mn-ea"/>
              </a:rPr>
              <a:t>例1. </a:t>
            </a:r>
            <a:r>
              <a:rPr lang="zh-CN" altLang="en-US" sz="3600" b="0" dirty="0">
                <a:solidFill>
                  <a:schemeClr val="dk1"/>
                </a:solidFill>
                <a:latin typeface="微软雅黑" panose="020B0503020204020204" charset="-122"/>
                <a:ea typeface="微软雅黑" panose="020B0503020204020204" charset="-122"/>
                <a:cs typeface="微软雅黑" panose="020B0503020204020204" charset="-122"/>
                <a:sym typeface="+mn-ea"/>
              </a:rPr>
              <a:t>他大学毕业后创业。</a:t>
            </a:r>
            <a:br>
              <a:rPr lang="en-US" altLang="zh-CN" sz="2800" dirty="0">
                <a:solidFill>
                  <a:schemeClr val="accent1"/>
                </a:solidFill>
                <a:latin typeface="汉仪旗黑-85S" charset="0"/>
                <a:ea typeface="宋体" panose="02010600030101010101" pitchFamily="2" charset="-122"/>
                <a:cs typeface="汉仪旗黑-85S" charset="0"/>
                <a:sym typeface="+mn-ea"/>
              </a:rPr>
            </a:br>
            <a:endParaRPr lang="en-US" altLang="zh-CN" sz="2800" dirty="0">
              <a:solidFill>
                <a:schemeClr val="accent1"/>
              </a:solidFill>
              <a:latin typeface="汉仪旗黑-85S" charset="0"/>
              <a:ea typeface="宋体" panose="02010600030101010101" pitchFamily="2" charset="-122"/>
              <a:cs typeface="汉仪旗黑-85S" charset="0"/>
              <a:sym typeface="+mn-ea"/>
            </a:endParaRPr>
          </a:p>
        </p:txBody>
      </p:sp>
      <p:sp>
        <p:nvSpPr>
          <p:cNvPr id="19460" name="内容占位符 2"/>
          <p:cNvSpPr>
            <a:spLocks noGrp="1"/>
          </p:cNvSpPr>
          <p:nvPr>
            <p:ph sz="half" idx="4294967295"/>
            <p:custDataLst>
              <p:tags r:id="rId3"/>
            </p:custDataLst>
          </p:nvPr>
        </p:nvSpPr>
        <p:spPr>
          <a:xfrm>
            <a:off x="827584" y="1398913"/>
            <a:ext cx="8186738" cy="1357312"/>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en-US" altLang="zh-CN" sz="3600" dirty="0">
                <a:solidFill>
                  <a:schemeClr val="dk1">
                    <a:lumMod val="85000"/>
                    <a:lumOff val="15000"/>
                  </a:schemeClr>
                </a:solidFill>
                <a:latin typeface="微软雅黑" panose="020B0503020204020204" charset="-122"/>
                <a:sym typeface="+mn-ea"/>
              </a:rPr>
              <a:t>After graduating from the university, he started a business.</a:t>
            </a:r>
          </a:p>
        </p:txBody>
      </p:sp>
      <p:sp>
        <p:nvSpPr>
          <p:cNvPr id="2273" name="TextBox 3"/>
          <p:cNvSpPr/>
          <p:nvPr>
            <p:custDataLst>
              <p:tags r:id="rId4"/>
            </p:custDataLst>
          </p:nvPr>
        </p:nvSpPr>
        <p:spPr>
          <a:xfrm>
            <a:off x="742606" y="3141729"/>
            <a:ext cx="7150100" cy="120032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他抓住了小偷的衣领。</a:t>
            </a:r>
          </a:p>
          <a:p>
            <a:pPr marL="0" lvl="0" indent="0" eaLnBrk="1" hangingPunct="1">
              <a:spcBef>
                <a:spcPct val="0"/>
              </a:spcBef>
              <a:buClrTx/>
              <a:buSzPct val="100000"/>
              <a:buFontTx/>
              <a:buNone/>
            </a:pPr>
            <a:endParaRPr lang="zh-CN" altLang="en-US" sz="360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274" name="TextBox 4"/>
          <p:cNvSpPr/>
          <p:nvPr/>
        </p:nvSpPr>
        <p:spPr>
          <a:xfrm>
            <a:off x="742606" y="4075311"/>
            <a:ext cx="7794625"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He seized the pickpocket by the collar.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childTnLst>
                                    <p:set>
                                      <p:cBhvr additive="base">
                                        <p:cTn id="6" dur="1" fill="hold">
                                          <p:stCondLst>
                                            <p:cond delay="0"/>
                                          </p:stCondLst>
                                        </p:cTn>
                                        <p:tgtEl>
                                          <p:spTgt spid="2271"/>
                                        </p:tgtEl>
                                        <p:attrNameLst>
                                          <p:attrName>style.visibility</p:attrName>
                                        </p:attrNameLst>
                                      </p:cBhvr>
                                      <p:to>
                                        <p:strVal val="visible"/>
                                      </p:to>
                                    </p:set>
                                    <p:anim calcmode="lin" valueType="num">
                                      <p:cBhvr additive="base">
                                        <p:cTn id="7" dur="3000" fill="hold"/>
                                        <p:tgtEl>
                                          <p:spTgt spid="2271"/>
                                        </p:tgtEl>
                                        <p:attrNameLst>
                                          <p:attrName>ppt_x</p:attrName>
                                        </p:attrNameLst>
                                      </p:cBhvr>
                                      <p:tavLst>
                                        <p:tav tm="0">
                                          <p:val>
                                            <p:strVal val="0-#ppt_w/2"/>
                                          </p:val>
                                        </p:tav>
                                        <p:tav tm="100000">
                                          <p:val>
                                            <p:strVal val="#ppt_x"/>
                                          </p:val>
                                        </p:tav>
                                      </p:tavLst>
                                    </p:anim>
                                    <p:anim calcmode="lin" valueType="num">
                                      <p:cBhvr additive="base">
                                        <p:cTn id="8" dur="3000" fill="hold"/>
                                        <p:tgtEl>
                                          <p:spTgt spid="22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childTnLst>
                                    <p:set>
                                      <p:cBhvr additive="base">
                                        <p:cTn id="12" dur="1" fill="hold">
                                          <p:stCondLst>
                                            <p:cond delay="0"/>
                                          </p:stCondLst>
                                        </p:cTn>
                                        <p:tgtEl>
                                          <p:spTgt spid="2273"/>
                                        </p:tgtEl>
                                        <p:attrNameLst>
                                          <p:attrName>style.visibility</p:attrName>
                                        </p:attrNameLst>
                                      </p:cBhvr>
                                      <p:to>
                                        <p:strVal val="visible"/>
                                      </p:to>
                                    </p:set>
                                    <p:anim calcmode="lin" valueType="num">
                                      <p:cBhvr additive="base">
                                        <p:cTn id="13" dur="3000" fill="hold"/>
                                        <p:tgtEl>
                                          <p:spTgt spid="2273"/>
                                        </p:tgtEl>
                                        <p:attrNameLst>
                                          <p:attrName>ppt_x</p:attrName>
                                        </p:attrNameLst>
                                      </p:cBhvr>
                                      <p:tavLst>
                                        <p:tav tm="0">
                                          <p:val>
                                            <p:strVal val="0-#ppt_w/2"/>
                                          </p:val>
                                        </p:tav>
                                        <p:tav tm="100000">
                                          <p:val>
                                            <p:strVal val="#ppt_x"/>
                                          </p:val>
                                        </p:tav>
                                      </p:tavLst>
                                    </p:anim>
                                    <p:anim calcmode="lin" valueType="num">
                                      <p:cBhvr additive="base">
                                        <p:cTn id="14" dur="3000" fill="hold"/>
                                        <p:tgtEl>
                                          <p:spTgt spid="227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childTnLst>
                                    <p:set>
                                      <p:cBhvr additive="base">
                                        <p:cTn id="18" dur="1" fill="hold">
                                          <p:stCondLst>
                                            <p:cond delay="0"/>
                                          </p:stCondLst>
                                        </p:cTn>
                                        <p:tgtEl>
                                          <p:spTgt spid="2274"/>
                                        </p:tgtEl>
                                        <p:attrNameLst>
                                          <p:attrName>style.visibility</p:attrName>
                                        </p:attrNameLst>
                                      </p:cBhvr>
                                      <p:to>
                                        <p:strVal val="visible"/>
                                      </p:to>
                                    </p:set>
                                    <p:anim calcmode="lin" valueType="num">
                                      <p:cBhvr additive="base">
                                        <p:cTn id="19" dur="3000" fill="hold"/>
                                        <p:tgtEl>
                                          <p:spTgt spid="2274"/>
                                        </p:tgtEl>
                                        <p:attrNameLst>
                                          <p:attrName>ppt_x</p:attrName>
                                        </p:attrNameLst>
                                      </p:cBhvr>
                                      <p:tavLst>
                                        <p:tav tm="0">
                                          <p:val>
                                            <p:strVal val="#ppt_x"/>
                                          </p:val>
                                        </p:tav>
                                        <p:tav tm="100000">
                                          <p:val>
                                            <p:strVal val="#ppt_x"/>
                                          </p:val>
                                        </p:tav>
                                      </p:tavLst>
                                    </p:anim>
                                    <p:anim calcmode="lin" valueType="num">
                                      <p:cBhvr additive="base">
                                        <p:cTn id="20" dur="3000" fill="hold"/>
                                        <p:tgtEl>
                                          <p:spTgt spid="2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1" grpId="0" animBg="1"/>
      <p:bldP spid="2273" grpId="0" animBg="1"/>
      <p:bldP spid="227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277" name="标题 4"/>
          <p:cNvSpPr>
            <a:spLocks noGrp="1"/>
          </p:cNvSpPr>
          <p:nvPr>
            <p:ph type="title" idx="4294967295"/>
          </p:nvPr>
        </p:nvSpPr>
        <p:spPr>
          <a:xfrm>
            <a:off x="428625" y="892493"/>
            <a:ext cx="8237538" cy="4615815"/>
          </a:xfrm>
        </p:spPr>
        <p:txBody>
          <a:bodyPr vert="horz" wrap="square" lIns="91440" tIns="45720" rIns="91440" bIns="45720" anchor="ctr" anchorCtr="0">
            <a:spAutoFit/>
          </a:bodyPr>
          <a:lstStyle/>
          <a:p>
            <a:pPr algn="l" eaLnBrk="1" hangingPunct="1"/>
            <a:r>
              <a:rPr lang="zh-CN" altLang="en-US" sz="4000" dirty="0">
                <a:solidFill>
                  <a:srgbClr val="000000"/>
                </a:solidFill>
                <a:latin typeface="汉仪旗黑-85S" charset="0"/>
                <a:ea typeface="宋体" panose="02010600030101010101" pitchFamily="2" charset="-122"/>
                <a:cs typeface="汉仪旗黑-85S" charset="0"/>
              </a:rPr>
              <a:t>注意：</a:t>
            </a:r>
            <a:r>
              <a:rPr lang="en-US" altLang="zh-CN" sz="4000" dirty="0">
                <a:solidFill>
                  <a:srgbClr val="000000"/>
                </a:solidFill>
                <a:latin typeface="汉仪旗黑-85S" charset="0"/>
                <a:ea typeface="宋体" panose="02010600030101010101" pitchFamily="2" charset="-122"/>
                <a:cs typeface="汉仪旗黑-85S" charset="0"/>
              </a:rPr>
              <a:t>seize/catch sb. by the …</a:t>
            </a:r>
            <a:r>
              <a:rPr lang="zh-CN" altLang="en-US" sz="4000" dirty="0">
                <a:solidFill>
                  <a:srgbClr val="000000"/>
                </a:solidFill>
                <a:latin typeface="汉仪旗黑-85S" charset="0"/>
                <a:ea typeface="宋体" panose="02010600030101010101" pitchFamily="2" charset="-122"/>
                <a:cs typeface="汉仪旗黑-85S" charset="0"/>
              </a:rPr>
              <a:t>或 </a:t>
            </a:r>
            <a:r>
              <a:rPr lang="en-US" altLang="zh-CN" sz="4000" dirty="0">
                <a:solidFill>
                  <a:srgbClr val="000000"/>
                </a:solidFill>
                <a:latin typeface="汉仪旗黑-85S" charset="0"/>
                <a:ea typeface="宋体" panose="02010600030101010101" pitchFamily="2" charset="-122"/>
                <a:cs typeface="汉仪旗黑-85S" charset="0"/>
              </a:rPr>
              <a:t>hit sb. in the face/on the head</a:t>
            </a:r>
            <a:r>
              <a:rPr lang="zh-CN" altLang="en-US" sz="4000" dirty="0">
                <a:solidFill>
                  <a:srgbClr val="000000"/>
                </a:solidFill>
                <a:latin typeface="汉仪旗黑-85S" charset="0"/>
                <a:ea typeface="宋体" panose="02010600030101010101" pitchFamily="2" charset="-122"/>
                <a:cs typeface="汉仪旗黑-85S" charset="0"/>
              </a:rPr>
              <a:t>是英语中的习惯用法，因此</a:t>
            </a:r>
            <a:r>
              <a:rPr lang="en-US" altLang="zh-CN" sz="4000" dirty="0">
                <a:solidFill>
                  <a:srgbClr val="000000"/>
                </a:solidFill>
                <a:latin typeface="汉仪旗黑-85S" charset="0"/>
                <a:ea typeface="宋体" panose="02010600030101010101" pitchFamily="2" charset="-122"/>
                <a:cs typeface="汉仪旗黑-85S" charset="0"/>
              </a:rPr>
              <a:t>collar</a:t>
            </a:r>
            <a:r>
              <a:rPr lang="zh-CN" altLang="en-US" sz="4000" dirty="0">
                <a:solidFill>
                  <a:srgbClr val="000000"/>
                </a:solidFill>
                <a:latin typeface="汉仪旗黑-85S" charset="0"/>
                <a:ea typeface="宋体" panose="02010600030101010101" pitchFamily="2" charset="-122"/>
                <a:cs typeface="汉仪旗黑-85S" charset="0"/>
              </a:rPr>
              <a:t>前的</a:t>
            </a:r>
            <a:r>
              <a:rPr lang="en-US" altLang="zh-CN" sz="4000" dirty="0">
                <a:solidFill>
                  <a:srgbClr val="000000"/>
                </a:solidFill>
                <a:latin typeface="汉仪旗黑-85S" charset="0"/>
                <a:ea typeface="宋体" panose="02010600030101010101" pitchFamily="2" charset="-122"/>
                <a:cs typeface="汉仪旗黑-85S" charset="0"/>
              </a:rPr>
              <a:t>the</a:t>
            </a:r>
            <a:r>
              <a:rPr lang="zh-CN" altLang="en-US" sz="4000" dirty="0">
                <a:solidFill>
                  <a:srgbClr val="000000"/>
                </a:solidFill>
                <a:latin typeface="汉仪旗黑-85S" charset="0"/>
                <a:ea typeface="宋体" panose="02010600030101010101" pitchFamily="2" charset="-122"/>
                <a:cs typeface="汉仪旗黑-85S" charset="0"/>
              </a:rPr>
              <a:t>一般不能改成</a:t>
            </a:r>
            <a:r>
              <a:rPr lang="en-US" altLang="zh-CN" sz="4000" dirty="0">
                <a:solidFill>
                  <a:srgbClr val="000000"/>
                </a:solidFill>
                <a:latin typeface="汉仪旗黑-85S" charset="0"/>
                <a:ea typeface="宋体" panose="02010600030101010101" pitchFamily="2" charset="-122"/>
                <a:cs typeface="汉仪旗黑-85S" charset="0"/>
              </a:rPr>
              <a:t>his</a:t>
            </a:r>
            <a:r>
              <a:rPr lang="zh-CN" altLang="en-US" sz="4000" dirty="0">
                <a:solidFill>
                  <a:srgbClr val="000000"/>
                </a:solidFill>
                <a:latin typeface="汉仪旗黑-85S" charset="0"/>
                <a:ea typeface="宋体" panose="02010600030101010101" pitchFamily="2" charset="-122"/>
                <a:cs typeface="汉仪旗黑-85S" charset="0"/>
              </a:rPr>
              <a:t>。注意英语中类似的表达。</a:t>
            </a:r>
            <a:br>
              <a:rPr lang="en-US" altLang="zh-CN" sz="4000" dirty="0">
                <a:solidFill>
                  <a:srgbClr val="000000"/>
                </a:solidFill>
                <a:latin typeface="汉仪旗黑-85S" charset="0"/>
                <a:ea typeface="宋体" panose="02010600030101010101" pitchFamily="2" charset="-122"/>
                <a:cs typeface="汉仪旗黑-85S" charset="0"/>
              </a:rPr>
            </a:br>
            <a:br>
              <a:rPr lang="en-US" altLang="zh-CN" sz="3600" dirty="0">
                <a:solidFill>
                  <a:srgbClr val="000000"/>
                </a:solidFill>
                <a:latin typeface="汉仪旗黑-85S" charset="0"/>
                <a:ea typeface="宋体" panose="02010600030101010101" pitchFamily="2" charset="-122"/>
                <a:cs typeface="汉仪旗黑-85S" charset="0"/>
              </a:rPr>
            </a:br>
            <a:endParaRPr lang="en-US" altLang="zh-CN" sz="3600" dirty="0">
              <a:solidFill>
                <a:srgbClr val="000000"/>
              </a:solidFill>
              <a:latin typeface="汉仪旗黑-85S" charset="0"/>
              <a:ea typeface="宋体" panose="02010600030101010101" pitchFamily="2" charset="-122"/>
              <a:cs typeface="汉仪旗黑-85S"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277"/>
                                        </p:tgtEl>
                                        <p:attrNameLst>
                                          <p:attrName>style.visibility</p:attrName>
                                        </p:attrNameLst>
                                      </p:cBhvr>
                                      <p:to>
                                        <p:strVal val="visible"/>
                                      </p:to>
                                    </p:set>
                                    <p:anim calcmode="lin" valueType="num">
                                      <p:cBhvr additive="base">
                                        <p:cTn id="7" dur="3000" fill="hold"/>
                                        <p:tgtEl>
                                          <p:spTgt spid="2277"/>
                                        </p:tgtEl>
                                        <p:attrNameLst>
                                          <p:attrName>ppt_x</p:attrName>
                                        </p:attrNameLst>
                                      </p:cBhvr>
                                      <p:tavLst>
                                        <p:tav tm="0">
                                          <p:val>
                                            <p:strVal val="#ppt_x"/>
                                          </p:val>
                                        </p:tav>
                                        <p:tav tm="100000">
                                          <p:val>
                                            <p:strVal val="#ppt_x"/>
                                          </p:val>
                                        </p:tav>
                                      </p:tavLst>
                                    </p:anim>
                                    <p:anim calcmode="lin" valueType="num">
                                      <p:cBhvr additive="base">
                                        <p:cTn id="8" dur="3000" fill="hold"/>
                                        <p:tgtEl>
                                          <p:spTgt spid="2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1507" name="标题 1"/>
          <p:cNvSpPr>
            <a:spLocks noGrp="1"/>
          </p:cNvSpPr>
          <p:nvPr>
            <p:ph type="title" idx="4294967295"/>
          </p:nvPr>
        </p:nvSpPr>
        <p:spPr>
          <a:xfrm>
            <a:off x="428625" y="1000125"/>
            <a:ext cx="8229600" cy="796925"/>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dirty="0">
                <a:solidFill>
                  <a:schemeClr val="accent1"/>
                </a:solidFill>
                <a:latin typeface="汉仪旗黑-85S" charset="0"/>
                <a:ea typeface="汉仪旗黑-85S" charset="0"/>
                <a:sym typeface="+mn-ea"/>
              </a:rPr>
              <a:t>增补介词</a:t>
            </a:r>
          </a:p>
        </p:txBody>
      </p:sp>
      <p:sp>
        <p:nvSpPr>
          <p:cNvPr id="2281" name="内容占位符 2"/>
          <p:cNvSpPr>
            <a:spLocks noGrp="1"/>
          </p:cNvSpPr>
          <p:nvPr>
            <p:ph sz="half" idx="4294967295"/>
            <p:custDataLst>
              <p:tags r:id="rId3"/>
            </p:custDataLst>
          </p:nvPr>
        </p:nvSpPr>
        <p:spPr>
          <a:xfrm>
            <a:off x="357188" y="2000250"/>
            <a:ext cx="8186737" cy="57150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90000"/>
              </a:lnSpc>
              <a:buNone/>
            </a:pPr>
            <a:r>
              <a:rPr lang="zh-CN" altLang="en-US" sz="3100" dirty="0">
                <a:solidFill>
                  <a:schemeClr val="dk1">
                    <a:lumMod val="85000"/>
                    <a:lumOff val="15000"/>
                  </a:schemeClr>
                </a:solidFill>
                <a:latin typeface="微软雅黑" panose="020B0503020204020204" charset="-122"/>
                <a:cs typeface="微软雅黑" panose="020B0503020204020204" charset="-122"/>
                <a:sym typeface="+mn-ea"/>
              </a:rPr>
              <a:t>例1: 中国是一个幅员广大、历史悠久的大国。</a:t>
            </a:r>
          </a:p>
        </p:txBody>
      </p:sp>
      <p:sp>
        <p:nvSpPr>
          <p:cNvPr id="2282" name="TextBox 4"/>
          <p:cNvSpPr/>
          <p:nvPr/>
        </p:nvSpPr>
        <p:spPr>
          <a:xfrm>
            <a:off x="428625" y="2571750"/>
            <a:ext cx="8939213"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China is a great country with a vast territory and a long history.</a:t>
            </a:r>
          </a:p>
        </p:txBody>
      </p:sp>
      <p:sp>
        <p:nvSpPr>
          <p:cNvPr id="2283" name="TextBox 5"/>
          <p:cNvSpPr/>
          <p:nvPr>
            <p:custDataLst>
              <p:tags r:id="rId4"/>
            </p:custDataLst>
          </p:nvPr>
        </p:nvSpPr>
        <p:spPr>
          <a:xfrm>
            <a:off x="500063" y="4214813"/>
            <a:ext cx="7794625"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公共场所禁止吸烟</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2284" name="TextBox 6"/>
          <p:cNvSpPr/>
          <p:nvPr/>
        </p:nvSpPr>
        <p:spPr>
          <a:xfrm>
            <a:off x="428625" y="5000625"/>
            <a:ext cx="8151813"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Smoking is</a:t>
            </a:r>
            <a:r>
              <a:rPr lang="zh-CN" altLang="en-US" sz="3600" dirty="0">
                <a:solidFill>
                  <a:srgbClr val="000000"/>
                </a:solidFill>
                <a:latin typeface="微软雅黑" panose="020B0503020204020204" charset="-122"/>
                <a:ea typeface="微软雅黑" panose="020B0503020204020204" charset="-122"/>
              </a:rPr>
              <a:t> </a:t>
            </a:r>
            <a:r>
              <a:rPr lang="en-US" altLang="zh-CN" sz="3600" dirty="0">
                <a:solidFill>
                  <a:srgbClr val="000000"/>
                </a:solidFill>
                <a:latin typeface="微软雅黑" panose="020B0503020204020204" charset="-122"/>
                <a:ea typeface="微软雅黑" panose="020B0503020204020204" charset="-122"/>
              </a:rPr>
              <a:t>prohibited in public places.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childTnLst>
                                    <p:set>
                                      <p:cBhvr additive="base">
                                        <p:cTn id="6" dur="1" fill="hold">
                                          <p:stCondLst>
                                            <p:cond delay="0"/>
                                          </p:stCondLst>
                                        </p:cTn>
                                        <p:tgtEl>
                                          <p:spTgt spid="2281">
                                            <p:txEl>
                                              <p:pRg st="0" end="0"/>
                                            </p:txEl>
                                          </p:spTgt>
                                        </p:tgtEl>
                                        <p:attrNameLst>
                                          <p:attrName>style.visibility</p:attrName>
                                        </p:attrNameLst>
                                      </p:cBhvr>
                                      <p:to>
                                        <p:strVal val="visible"/>
                                      </p:to>
                                    </p:set>
                                    <p:anim calcmode="lin" valueType="num">
                                      <p:cBhvr additive="base">
                                        <p:cTn id="7" dur="3000" fill="hold"/>
                                        <p:tgtEl>
                                          <p:spTgt spid="2281">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228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childTnLst>
                                    <p:set>
                                      <p:cBhvr additive="base">
                                        <p:cTn id="12" dur="1" fill="hold">
                                          <p:stCondLst>
                                            <p:cond delay="0"/>
                                          </p:stCondLst>
                                        </p:cTn>
                                        <p:tgtEl>
                                          <p:spTgt spid="2282"/>
                                        </p:tgtEl>
                                        <p:attrNameLst>
                                          <p:attrName>style.visibility</p:attrName>
                                        </p:attrNameLst>
                                      </p:cBhvr>
                                      <p:to>
                                        <p:strVal val="visible"/>
                                      </p:to>
                                    </p:set>
                                    <p:anim calcmode="lin" valueType="num">
                                      <p:cBhvr additive="base">
                                        <p:cTn id="13" dur="3000" fill="hold"/>
                                        <p:tgtEl>
                                          <p:spTgt spid="2282"/>
                                        </p:tgtEl>
                                        <p:attrNameLst>
                                          <p:attrName>ppt_x</p:attrName>
                                        </p:attrNameLst>
                                      </p:cBhvr>
                                      <p:tavLst>
                                        <p:tav tm="0">
                                          <p:val>
                                            <p:strVal val="1+#ppt_w/2"/>
                                          </p:val>
                                        </p:tav>
                                        <p:tav tm="100000">
                                          <p:val>
                                            <p:strVal val="#ppt_x"/>
                                          </p:val>
                                        </p:tav>
                                      </p:tavLst>
                                    </p:anim>
                                    <p:anim calcmode="lin" valueType="num">
                                      <p:cBhvr additive="base">
                                        <p:cTn id="14" dur="3000" fill="hold"/>
                                        <p:tgtEl>
                                          <p:spTgt spid="22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childTnLst>
                                    <p:set>
                                      <p:cBhvr additive="base">
                                        <p:cTn id="18" dur="1" fill="hold">
                                          <p:stCondLst>
                                            <p:cond delay="0"/>
                                          </p:stCondLst>
                                        </p:cTn>
                                        <p:tgtEl>
                                          <p:spTgt spid="2283"/>
                                        </p:tgtEl>
                                        <p:attrNameLst>
                                          <p:attrName>style.visibility</p:attrName>
                                        </p:attrNameLst>
                                      </p:cBhvr>
                                      <p:to>
                                        <p:strVal val="visible"/>
                                      </p:to>
                                    </p:set>
                                    <p:anim calcmode="lin" valueType="num">
                                      <p:cBhvr additive="base">
                                        <p:cTn id="19" dur="3000" fill="hold"/>
                                        <p:tgtEl>
                                          <p:spTgt spid="2283"/>
                                        </p:tgtEl>
                                        <p:attrNameLst>
                                          <p:attrName>ppt_x</p:attrName>
                                        </p:attrNameLst>
                                      </p:cBhvr>
                                      <p:tavLst>
                                        <p:tav tm="0">
                                          <p:val>
                                            <p:strVal val="0-#ppt_w/2"/>
                                          </p:val>
                                        </p:tav>
                                        <p:tav tm="100000">
                                          <p:val>
                                            <p:strVal val="#ppt_x"/>
                                          </p:val>
                                        </p:tav>
                                      </p:tavLst>
                                    </p:anim>
                                    <p:anim calcmode="lin" valueType="num">
                                      <p:cBhvr additive="base">
                                        <p:cTn id="20" dur="3000" fill="hold"/>
                                        <p:tgtEl>
                                          <p:spTgt spid="228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childTnLst>
                                    <p:set>
                                      <p:cBhvr additive="base">
                                        <p:cTn id="24" dur="1" fill="hold">
                                          <p:stCondLst>
                                            <p:cond delay="0"/>
                                          </p:stCondLst>
                                        </p:cTn>
                                        <p:tgtEl>
                                          <p:spTgt spid="2284"/>
                                        </p:tgtEl>
                                        <p:attrNameLst>
                                          <p:attrName>style.visibility</p:attrName>
                                        </p:attrNameLst>
                                      </p:cBhvr>
                                      <p:to>
                                        <p:strVal val="visible"/>
                                      </p:to>
                                    </p:set>
                                    <p:anim calcmode="lin" valueType="num">
                                      <p:cBhvr additive="base">
                                        <p:cTn id="25" dur="3000" fill="hold"/>
                                        <p:tgtEl>
                                          <p:spTgt spid="2284"/>
                                        </p:tgtEl>
                                        <p:attrNameLst>
                                          <p:attrName>ppt_x</p:attrName>
                                        </p:attrNameLst>
                                      </p:cBhvr>
                                      <p:tavLst>
                                        <p:tav tm="0">
                                          <p:val>
                                            <p:strVal val="1+#ppt_w/2"/>
                                          </p:val>
                                        </p:tav>
                                        <p:tav tm="100000">
                                          <p:val>
                                            <p:strVal val="#ppt_x"/>
                                          </p:val>
                                        </p:tav>
                                      </p:tavLst>
                                    </p:anim>
                                    <p:anim calcmode="lin" valueType="num">
                                      <p:cBhvr additive="base">
                                        <p:cTn id="26" dur="3000" fill="hold"/>
                                        <p:tgtEl>
                                          <p:spTgt spid="2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1" grpId="0" build="p" animBg="1"/>
      <p:bldP spid="2282" grpId="0"/>
      <p:bldP spid="2283" grpId="0" animBg="1"/>
      <p:bldP spid="228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2531" name="标题 1"/>
          <p:cNvSpPr>
            <a:spLocks noGrp="1"/>
          </p:cNvSpPr>
          <p:nvPr>
            <p:ph type="title" idx="4294967295"/>
          </p:nvPr>
        </p:nvSpPr>
        <p:spPr>
          <a:xfrm>
            <a:off x="457200" y="274638"/>
            <a:ext cx="8229600" cy="939800"/>
          </a:xfrm>
        </p:spPr>
        <p:txBody>
          <a:bodyPr vert="horz" wrap="square" lIns="91440" tIns="45720" rIns="91440" bIns="45720" anchor="ctr" anchorCtr="0"/>
          <a:lstStyle/>
          <a:p>
            <a:pPr algn="l" eaLnBrk="1" hangingPunct="1"/>
            <a:r>
              <a:rPr lang="zh-CN" altLang="en-US" sz="3600" dirty="0">
                <a:solidFill>
                  <a:schemeClr val="accent1"/>
                </a:solidFill>
                <a:latin typeface="汉仪旗黑-85S" charset="0"/>
                <a:ea typeface="汉仪旗黑-85S" charset="0"/>
              </a:rPr>
              <a:t>增补代词</a:t>
            </a:r>
          </a:p>
        </p:txBody>
      </p:sp>
      <p:sp>
        <p:nvSpPr>
          <p:cNvPr id="2288" name="内容占位符 2"/>
          <p:cNvSpPr>
            <a:spLocks noGrp="1"/>
          </p:cNvSpPr>
          <p:nvPr>
            <p:ph sz="half" idx="1"/>
            <p:custDataLst>
              <p:tags r:id="rId3"/>
            </p:custDataLst>
          </p:nvPr>
        </p:nvSpPr>
        <p:spPr>
          <a:xfrm>
            <a:off x="500063" y="1071563"/>
            <a:ext cx="8258175" cy="1114425"/>
          </a:xfrm>
        </p:spPr>
        <p:txBody>
          <a:bodyPr vert="horz" wrap="square" lIns="91440" tIns="45720" rIns="91440" bIns="45720" anchor="t" anchorCtr="0">
            <a:norm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eaLnBrk="1" hangingPunct="1">
              <a:lnSpc>
                <a:spcPct val="90000"/>
              </a:lnSpc>
              <a:buNone/>
            </a:pPr>
            <a:r>
              <a:rPr lang="zh-CN" altLang="en-US" sz="3200" dirty="0">
                <a:solidFill>
                  <a:schemeClr val="dk1">
                    <a:lumMod val="85000"/>
                    <a:lumOff val="15000"/>
                  </a:schemeClr>
                </a:solidFill>
                <a:latin typeface="微软雅黑" panose="020B0503020204020204" charset="-122"/>
                <a:cs typeface="微软雅黑" panose="020B0503020204020204" charset="-122"/>
              </a:rPr>
              <a:t>例</a:t>
            </a:r>
            <a:r>
              <a:rPr lang="en-US" altLang="zh-CN" sz="3200" dirty="0">
                <a:solidFill>
                  <a:schemeClr val="dk1">
                    <a:lumMod val="85000"/>
                    <a:lumOff val="15000"/>
                  </a:schemeClr>
                </a:solidFill>
                <a:latin typeface="微软雅黑" panose="020B0503020204020204" charset="-122"/>
                <a:cs typeface="微软雅黑" panose="020B0503020204020204" charset="-122"/>
              </a:rPr>
              <a:t>1. </a:t>
            </a:r>
            <a:r>
              <a:rPr lang="zh-CN" altLang="en-US" sz="3200" dirty="0">
                <a:solidFill>
                  <a:schemeClr val="dk1">
                    <a:lumMod val="85000"/>
                    <a:lumOff val="15000"/>
                  </a:schemeClr>
                </a:solidFill>
                <a:latin typeface="微软雅黑" panose="020B0503020204020204" charset="-122"/>
                <a:cs typeface="微软雅黑" panose="020B0503020204020204" charset="-122"/>
              </a:rPr>
              <a:t>学习外国的经验，必须有分析、有判断地学，不能盲目的学。</a:t>
            </a:r>
          </a:p>
        </p:txBody>
      </p:sp>
      <p:sp>
        <p:nvSpPr>
          <p:cNvPr id="2289" name="TextBox 4"/>
          <p:cNvSpPr/>
          <p:nvPr/>
        </p:nvSpPr>
        <p:spPr>
          <a:xfrm>
            <a:off x="357188" y="2143125"/>
            <a:ext cx="8796337" cy="10772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dirty="0">
                <a:solidFill>
                  <a:srgbClr val="000000"/>
                </a:solidFill>
                <a:latin typeface="微软雅黑" panose="020B0503020204020204" charset="-122"/>
                <a:ea typeface="微软雅黑" panose="020B0503020204020204" charset="-122"/>
              </a:rPr>
              <a:t>We must learn from foreign experience with an analytical and critical eye, not blindly.  </a:t>
            </a:r>
          </a:p>
        </p:txBody>
      </p:sp>
      <p:sp>
        <p:nvSpPr>
          <p:cNvPr id="2290" name="TextBox 5"/>
          <p:cNvSpPr/>
          <p:nvPr>
            <p:custDataLst>
              <p:tags r:id="rId4"/>
            </p:custDataLst>
          </p:nvPr>
        </p:nvSpPr>
        <p:spPr>
          <a:xfrm>
            <a:off x="571500" y="3429000"/>
            <a:ext cx="7866063" cy="10772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例</a:t>
            </a:r>
            <a:r>
              <a:rPr lang="en-US" altLang="zh-CN"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2. </a:t>
            </a:r>
            <a:r>
              <a:rPr lang="zh-CN" altLang="en-US" spc="15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他走进屋里，大衣上尽是雪，鼻子冻得通红。</a:t>
            </a:r>
          </a:p>
        </p:txBody>
      </p:sp>
      <p:sp>
        <p:nvSpPr>
          <p:cNvPr id="2291" name="TextBox 6"/>
          <p:cNvSpPr/>
          <p:nvPr/>
        </p:nvSpPr>
        <p:spPr>
          <a:xfrm>
            <a:off x="500063" y="4643438"/>
            <a:ext cx="8223250" cy="15696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dirty="0">
                <a:solidFill>
                  <a:srgbClr val="000000"/>
                </a:solidFill>
                <a:latin typeface="微软雅黑" panose="020B0503020204020204" charset="-122"/>
                <a:ea typeface="微软雅黑" panose="020B0503020204020204" charset="-122"/>
              </a:rPr>
              <a:t>He walked into the room,  his coat covered with snow and his nose red with cold.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childTnLst>
                                    <p:set>
                                      <p:cBhvr additive="base">
                                        <p:cTn id="6" dur="1" fill="hold">
                                          <p:stCondLst>
                                            <p:cond delay="0"/>
                                          </p:stCondLst>
                                        </p:cTn>
                                        <p:tgtEl>
                                          <p:spTgt spid="2288">
                                            <p:txEl>
                                              <p:pRg st="0" end="0"/>
                                            </p:txEl>
                                          </p:spTgt>
                                        </p:tgtEl>
                                        <p:attrNameLst>
                                          <p:attrName>style.visibility</p:attrName>
                                        </p:attrNameLst>
                                      </p:cBhvr>
                                      <p:to>
                                        <p:strVal val="visible"/>
                                      </p:to>
                                    </p:set>
                                    <p:anim calcmode="lin" valueType="num">
                                      <p:cBhvr additive="base">
                                        <p:cTn id="7" dur="3000" fill="hold"/>
                                        <p:tgtEl>
                                          <p:spTgt spid="2288">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228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289"/>
                                        </p:tgtEl>
                                        <p:attrNameLst>
                                          <p:attrName>style.visibility</p:attrName>
                                        </p:attrNameLst>
                                      </p:cBhvr>
                                      <p:to>
                                        <p:strVal val="visible"/>
                                      </p:to>
                                    </p:set>
                                    <p:anim calcmode="lin" valueType="num">
                                      <p:cBhvr additive="base">
                                        <p:cTn id="13" dur="3000" fill="hold"/>
                                        <p:tgtEl>
                                          <p:spTgt spid="2289"/>
                                        </p:tgtEl>
                                        <p:attrNameLst>
                                          <p:attrName>ppt_x</p:attrName>
                                        </p:attrNameLst>
                                      </p:cBhvr>
                                      <p:tavLst>
                                        <p:tav tm="0">
                                          <p:val>
                                            <p:strVal val="#ppt_x"/>
                                          </p:val>
                                        </p:tav>
                                        <p:tav tm="100000">
                                          <p:val>
                                            <p:strVal val="#ppt_x"/>
                                          </p:val>
                                        </p:tav>
                                      </p:tavLst>
                                    </p:anim>
                                    <p:anim calcmode="lin" valueType="num">
                                      <p:cBhvr additive="base">
                                        <p:cTn id="14" dur="3000" fill="hold"/>
                                        <p:tgtEl>
                                          <p:spTgt spid="22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childTnLst>
                                    <p:set>
                                      <p:cBhvr additive="base">
                                        <p:cTn id="18" dur="1" fill="hold">
                                          <p:stCondLst>
                                            <p:cond delay="0"/>
                                          </p:stCondLst>
                                        </p:cTn>
                                        <p:tgtEl>
                                          <p:spTgt spid="2290"/>
                                        </p:tgtEl>
                                        <p:attrNameLst>
                                          <p:attrName>style.visibility</p:attrName>
                                        </p:attrNameLst>
                                      </p:cBhvr>
                                      <p:to>
                                        <p:strVal val="visible"/>
                                      </p:to>
                                    </p:set>
                                    <p:anim calcmode="lin" valueType="num">
                                      <p:cBhvr additive="base">
                                        <p:cTn id="19" dur="3000" fill="hold"/>
                                        <p:tgtEl>
                                          <p:spTgt spid="2290"/>
                                        </p:tgtEl>
                                        <p:attrNameLst>
                                          <p:attrName>ppt_x</p:attrName>
                                        </p:attrNameLst>
                                      </p:cBhvr>
                                      <p:tavLst>
                                        <p:tav tm="0">
                                          <p:val>
                                            <p:strVal val="0-#ppt_w/2"/>
                                          </p:val>
                                        </p:tav>
                                        <p:tav tm="100000">
                                          <p:val>
                                            <p:strVal val="#ppt_x"/>
                                          </p:val>
                                        </p:tav>
                                      </p:tavLst>
                                    </p:anim>
                                    <p:anim calcmode="lin" valueType="num">
                                      <p:cBhvr additive="base">
                                        <p:cTn id="20" dur="3000" fill="hold"/>
                                        <p:tgtEl>
                                          <p:spTgt spid="229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childTnLst>
                                    <p:set>
                                      <p:cBhvr additive="base">
                                        <p:cTn id="24" dur="1" fill="hold">
                                          <p:stCondLst>
                                            <p:cond delay="0"/>
                                          </p:stCondLst>
                                        </p:cTn>
                                        <p:tgtEl>
                                          <p:spTgt spid="2291"/>
                                        </p:tgtEl>
                                        <p:attrNameLst>
                                          <p:attrName>style.visibility</p:attrName>
                                        </p:attrNameLst>
                                      </p:cBhvr>
                                      <p:to>
                                        <p:strVal val="visible"/>
                                      </p:to>
                                    </p:set>
                                    <p:anim calcmode="lin" valueType="num">
                                      <p:cBhvr additive="base">
                                        <p:cTn id="25" dur="3000" fill="hold"/>
                                        <p:tgtEl>
                                          <p:spTgt spid="2291"/>
                                        </p:tgtEl>
                                        <p:attrNameLst>
                                          <p:attrName>ppt_x</p:attrName>
                                        </p:attrNameLst>
                                      </p:cBhvr>
                                      <p:tavLst>
                                        <p:tav tm="0">
                                          <p:val>
                                            <p:strVal val="1+#ppt_w/2"/>
                                          </p:val>
                                        </p:tav>
                                        <p:tav tm="100000">
                                          <p:val>
                                            <p:strVal val="#ppt_x"/>
                                          </p:val>
                                        </p:tav>
                                      </p:tavLst>
                                    </p:anim>
                                    <p:anim calcmode="lin" valueType="num">
                                      <p:cBhvr additive="base">
                                        <p:cTn id="26" dur="3000" fill="hold"/>
                                        <p:tgtEl>
                                          <p:spTgt spid="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8" grpId="0" build="p" animBg="1"/>
      <p:bldP spid="2289" grpId="0" animBg="1"/>
      <p:bldP spid="2290" grpId="0" animBg="1"/>
      <p:bldP spid="22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3555"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dirty="0">
                <a:solidFill>
                  <a:schemeClr val="accent1"/>
                </a:solidFill>
                <a:latin typeface="汉仪旗黑-85S" charset="0"/>
                <a:ea typeface="汉仪旗黑-85S" charset="0"/>
                <a:sym typeface="+mn-ea"/>
              </a:rPr>
              <a:t>语义和修辞需要的增词</a:t>
            </a:r>
          </a:p>
        </p:txBody>
      </p:sp>
      <p:sp>
        <p:nvSpPr>
          <p:cNvPr id="2295" name="内容占位符 2"/>
          <p:cNvSpPr>
            <a:spLocks noGrp="1"/>
          </p:cNvSpPr>
          <p:nvPr>
            <p:ph sz="half" idx="4294967295"/>
            <p:custDataLst>
              <p:tags r:id="rId3"/>
            </p:custDataLst>
          </p:nvPr>
        </p:nvSpPr>
        <p:spPr>
          <a:xfrm>
            <a:off x="429208" y="1309687"/>
            <a:ext cx="8858250" cy="1071563"/>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例1. 人犯了法，要受处罚。</a:t>
            </a:r>
          </a:p>
        </p:txBody>
      </p:sp>
      <p:sp>
        <p:nvSpPr>
          <p:cNvPr id="2296" name="TextBox 4"/>
          <p:cNvSpPr/>
          <p:nvPr/>
        </p:nvSpPr>
        <p:spPr>
          <a:xfrm>
            <a:off x="383965" y="2310925"/>
            <a:ext cx="8302836"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When anyone breaks the law, he or she will be punished.</a:t>
            </a:r>
          </a:p>
        </p:txBody>
      </p:sp>
      <p:sp>
        <p:nvSpPr>
          <p:cNvPr id="2297" name="TextBox 5"/>
          <p:cNvSpPr/>
          <p:nvPr>
            <p:custDataLst>
              <p:tags r:id="rId4"/>
            </p:custDataLst>
          </p:nvPr>
        </p:nvSpPr>
        <p:spPr>
          <a:xfrm>
            <a:off x="457200" y="3641468"/>
            <a:ext cx="8080375"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结婚大办酒席，实在可以免去了。</a:t>
            </a:r>
          </a:p>
        </p:txBody>
      </p:sp>
      <p:sp>
        <p:nvSpPr>
          <p:cNvPr id="2298" name="TextBox 6"/>
          <p:cNvSpPr/>
          <p:nvPr/>
        </p:nvSpPr>
        <p:spPr>
          <a:xfrm>
            <a:off x="348246" y="4357688"/>
            <a:ext cx="8939212" cy="11906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The practice of giving lavish feasts at weddings can well be dispensed with.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childTnLst>
                                    <p:set>
                                      <p:cBhvr additive="base">
                                        <p:cTn id="6" dur="1" fill="hold">
                                          <p:stCondLst>
                                            <p:cond delay="0"/>
                                          </p:stCondLst>
                                        </p:cTn>
                                        <p:tgtEl>
                                          <p:spTgt spid="2295">
                                            <p:txEl>
                                              <p:pRg st="0" end="0"/>
                                            </p:txEl>
                                          </p:spTgt>
                                        </p:tgtEl>
                                        <p:attrNameLst>
                                          <p:attrName>style.visibility</p:attrName>
                                        </p:attrNameLst>
                                      </p:cBhvr>
                                      <p:to>
                                        <p:strVal val="visible"/>
                                      </p:to>
                                    </p:set>
                                    <p:anim calcmode="lin" valueType="num">
                                      <p:cBhvr additive="base">
                                        <p:cTn id="7" dur="3000" fill="hold"/>
                                        <p:tgtEl>
                                          <p:spTgt spid="2295">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229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childTnLst>
                                    <p:set>
                                      <p:cBhvr additive="base">
                                        <p:cTn id="12" dur="1" fill="hold">
                                          <p:stCondLst>
                                            <p:cond delay="0"/>
                                          </p:stCondLst>
                                        </p:cTn>
                                        <p:tgtEl>
                                          <p:spTgt spid="2296"/>
                                        </p:tgtEl>
                                        <p:attrNameLst>
                                          <p:attrName>style.visibility</p:attrName>
                                        </p:attrNameLst>
                                      </p:cBhvr>
                                      <p:to>
                                        <p:strVal val="visible"/>
                                      </p:to>
                                    </p:set>
                                    <p:anim calcmode="lin" valueType="num">
                                      <p:cBhvr additive="base">
                                        <p:cTn id="13" dur="3000" fill="hold"/>
                                        <p:tgtEl>
                                          <p:spTgt spid="2296"/>
                                        </p:tgtEl>
                                        <p:attrNameLst>
                                          <p:attrName>ppt_x</p:attrName>
                                        </p:attrNameLst>
                                      </p:cBhvr>
                                      <p:tavLst>
                                        <p:tav tm="0">
                                          <p:val>
                                            <p:strVal val="1+#ppt_w/2"/>
                                          </p:val>
                                        </p:tav>
                                        <p:tav tm="100000">
                                          <p:val>
                                            <p:strVal val="#ppt_x"/>
                                          </p:val>
                                        </p:tav>
                                      </p:tavLst>
                                    </p:anim>
                                    <p:anim calcmode="lin" valueType="num">
                                      <p:cBhvr additive="base">
                                        <p:cTn id="14" dur="3000" fill="hold"/>
                                        <p:tgtEl>
                                          <p:spTgt spid="22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childTnLst>
                                    <p:set>
                                      <p:cBhvr additive="base">
                                        <p:cTn id="18" dur="1" fill="hold">
                                          <p:stCondLst>
                                            <p:cond delay="0"/>
                                          </p:stCondLst>
                                        </p:cTn>
                                        <p:tgtEl>
                                          <p:spTgt spid="2297">
                                            <p:txEl>
                                              <p:pRg st="0" end="0"/>
                                            </p:txEl>
                                          </p:spTgt>
                                        </p:tgtEl>
                                        <p:attrNameLst>
                                          <p:attrName>style.visibility</p:attrName>
                                        </p:attrNameLst>
                                      </p:cBhvr>
                                      <p:to>
                                        <p:strVal val="visible"/>
                                      </p:to>
                                    </p:set>
                                    <p:anim calcmode="lin" valueType="num">
                                      <p:cBhvr additive="base">
                                        <p:cTn id="19" dur="3000" fill="hold"/>
                                        <p:tgtEl>
                                          <p:spTgt spid="2297">
                                            <p:txEl>
                                              <p:pRg st="0" end="0"/>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229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childTnLst>
                                    <p:set>
                                      <p:cBhvr additive="base">
                                        <p:cTn id="24" dur="1" fill="hold">
                                          <p:stCondLst>
                                            <p:cond delay="0"/>
                                          </p:stCondLst>
                                        </p:cTn>
                                        <p:tgtEl>
                                          <p:spTgt spid="2298"/>
                                        </p:tgtEl>
                                        <p:attrNameLst>
                                          <p:attrName>style.visibility</p:attrName>
                                        </p:attrNameLst>
                                      </p:cBhvr>
                                      <p:to>
                                        <p:strVal val="visible"/>
                                      </p:to>
                                    </p:set>
                                    <p:anim calcmode="lin" valueType="num">
                                      <p:cBhvr additive="base">
                                        <p:cTn id="25" dur="3000" fill="hold"/>
                                        <p:tgtEl>
                                          <p:spTgt spid="2298"/>
                                        </p:tgtEl>
                                        <p:attrNameLst>
                                          <p:attrName>ppt_x</p:attrName>
                                        </p:attrNameLst>
                                      </p:cBhvr>
                                      <p:tavLst>
                                        <p:tav tm="0">
                                          <p:val>
                                            <p:strVal val="1+#ppt_w/2"/>
                                          </p:val>
                                        </p:tav>
                                        <p:tav tm="100000">
                                          <p:val>
                                            <p:strVal val="#ppt_x"/>
                                          </p:val>
                                        </p:tav>
                                      </p:tavLst>
                                    </p:anim>
                                    <p:anim calcmode="lin" valueType="num">
                                      <p:cBhvr additive="base">
                                        <p:cTn id="26" dur="3000" fill="hold"/>
                                        <p:tgtEl>
                                          <p:spTgt spid="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 grpId="0" build="p" animBg="1"/>
      <p:bldP spid="2296" grpId="0"/>
      <p:bldP spid="229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6147" name="标题 1"/>
          <p:cNvSpPr>
            <a:spLocks noGrp="1"/>
          </p:cNvSpPr>
          <p:nvPr>
            <p:ph type="title" idx="4294967295"/>
          </p:nvPr>
        </p:nvSpPr>
        <p:spPr>
          <a:xfrm>
            <a:off x="457200" y="274638"/>
            <a:ext cx="8229600" cy="1143000"/>
          </a:xfrm>
        </p:spPr>
        <p:txBody>
          <a:bodyPr vert="horz" wrap="square" lIns="91440" tIns="45720" rIns="91440" bIns="45720" anchor="ctr" anchorCtr="0"/>
          <a:lstStyle/>
          <a:p>
            <a:r>
              <a:rPr lang="ru-RU" altLang="en-US" sz="2000" dirty="0">
                <a:solidFill>
                  <a:schemeClr val="accent1"/>
                </a:solidFill>
                <a:latin typeface="汉仪旗黑-85S" charset="0"/>
                <a:ea typeface="汉仪旗黑-85S" charset="0"/>
              </a:rPr>
              <a:t>词法翻译的一般技巧</a:t>
            </a:r>
          </a:p>
        </p:txBody>
      </p:sp>
      <p:sp>
        <p:nvSpPr>
          <p:cNvPr id="6148" name="内容占位符 2"/>
          <p:cNvSpPr>
            <a:spLocks noGrp="1"/>
          </p:cNvSpPr>
          <p:nvPr>
            <p:ph sz="half" idx="1"/>
            <p:custDataLst>
              <p:tags r:id="rId3"/>
            </p:custDataLst>
          </p:nvPr>
        </p:nvSpPr>
        <p:spPr>
          <a:xfrm>
            <a:off x="1331640" y="1468437"/>
            <a:ext cx="4038600" cy="4525963"/>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r>
              <a:rPr lang="zh-CN" altLang="en-US" dirty="0">
                <a:solidFill>
                  <a:schemeClr val="dk1">
                    <a:lumMod val="85000"/>
                    <a:lumOff val="15000"/>
                  </a:schemeClr>
                </a:solidFill>
                <a:latin typeface="微软雅黑" panose="020B0503020204020204" charset="-122"/>
              </a:rPr>
              <a:t>对等</a:t>
            </a:r>
            <a:endParaRPr lang="en-US" altLang="zh-CN" dirty="0">
              <a:solidFill>
                <a:schemeClr val="dk1">
                  <a:lumMod val="85000"/>
                  <a:lumOff val="15000"/>
                </a:schemeClr>
              </a:solidFill>
              <a:latin typeface="微软雅黑" panose="020B0503020204020204" charset="-122"/>
            </a:endParaRPr>
          </a:p>
          <a:p>
            <a:pPr lvl="0" eaLnBrk="1" hangingPunct="1"/>
            <a:r>
              <a:rPr lang="zh-CN" altLang="en-US" dirty="0">
                <a:solidFill>
                  <a:schemeClr val="dk1">
                    <a:lumMod val="85000"/>
                    <a:lumOff val="15000"/>
                  </a:schemeClr>
                </a:solidFill>
                <a:latin typeface="微软雅黑" panose="020B0503020204020204" charset="-122"/>
              </a:rPr>
              <a:t>增词</a:t>
            </a:r>
            <a:endParaRPr lang="en-US" altLang="zh-CN" dirty="0">
              <a:solidFill>
                <a:schemeClr val="dk1">
                  <a:lumMod val="85000"/>
                  <a:lumOff val="15000"/>
                </a:schemeClr>
              </a:solidFill>
              <a:latin typeface="微软雅黑" panose="020B0503020204020204" charset="-122"/>
            </a:endParaRPr>
          </a:p>
          <a:p>
            <a:pPr lvl="0" eaLnBrk="1" hangingPunct="1"/>
            <a:r>
              <a:rPr lang="zh-CN" altLang="en-US" dirty="0">
                <a:solidFill>
                  <a:schemeClr val="dk1">
                    <a:lumMod val="85000"/>
                    <a:lumOff val="15000"/>
                  </a:schemeClr>
                </a:solidFill>
                <a:latin typeface="微软雅黑" panose="020B0503020204020204" charset="-122"/>
              </a:rPr>
              <a:t>减词</a:t>
            </a:r>
            <a:endParaRPr lang="en-US" altLang="zh-CN" dirty="0">
              <a:solidFill>
                <a:schemeClr val="dk1">
                  <a:lumMod val="85000"/>
                  <a:lumOff val="15000"/>
                </a:schemeClr>
              </a:solidFill>
              <a:latin typeface="微软雅黑" panose="020B0503020204020204" charset="-122"/>
            </a:endParaRPr>
          </a:p>
          <a:p>
            <a:pPr lvl="0" eaLnBrk="1" hangingPunct="1"/>
            <a:r>
              <a:rPr lang="zh-CN" altLang="en-US" dirty="0">
                <a:solidFill>
                  <a:schemeClr val="dk1">
                    <a:lumMod val="85000"/>
                    <a:lumOff val="15000"/>
                  </a:schemeClr>
                </a:solidFill>
                <a:latin typeface="微软雅黑" panose="020B0503020204020204" charset="-122"/>
              </a:rPr>
              <a:t>合并</a:t>
            </a:r>
            <a:endParaRPr lang="en-US" altLang="zh-CN" dirty="0">
              <a:solidFill>
                <a:schemeClr val="dk1">
                  <a:lumMod val="85000"/>
                  <a:lumOff val="15000"/>
                </a:schemeClr>
              </a:solidFill>
              <a:latin typeface="微软雅黑" panose="020B0503020204020204" charset="-122"/>
            </a:endParaRPr>
          </a:p>
          <a:p>
            <a:pPr lvl="0" eaLnBrk="1" hangingPunct="1"/>
            <a:r>
              <a:rPr lang="zh-CN" altLang="en-US" dirty="0">
                <a:solidFill>
                  <a:schemeClr val="dk1">
                    <a:lumMod val="85000"/>
                    <a:lumOff val="15000"/>
                  </a:schemeClr>
                </a:solidFill>
                <a:latin typeface="微软雅黑" panose="020B0503020204020204" charset="-122"/>
              </a:rPr>
              <a:t>转性</a:t>
            </a:r>
            <a:endParaRPr lang="en-US" altLang="zh-CN" dirty="0">
              <a:solidFill>
                <a:schemeClr val="dk1">
                  <a:lumMod val="85000"/>
                  <a:lumOff val="15000"/>
                </a:schemeClr>
              </a:solidFill>
              <a:latin typeface="微软雅黑" panose="020B0503020204020204" charset="-122"/>
            </a:endParaRPr>
          </a:p>
          <a:p>
            <a:pPr lvl="0" eaLnBrk="1" hangingPunct="1"/>
            <a:r>
              <a:rPr lang="zh-CN" altLang="en-US" dirty="0">
                <a:solidFill>
                  <a:schemeClr val="dk1">
                    <a:lumMod val="85000"/>
                    <a:lumOff val="15000"/>
                  </a:schemeClr>
                </a:solidFill>
                <a:latin typeface="微软雅黑" panose="020B0503020204020204" charset="-122"/>
              </a:rPr>
              <a:t>换形</a:t>
            </a:r>
            <a:endParaRPr lang="en-US" altLang="zh-CN" dirty="0">
              <a:solidFill>
                <a:schemeClr val="dk1">
                  <a:lumMod val="85000"/>
                  <a:lumOff val="15000"/>
                </a:schemeClr>
              </a:solidFill>
              <a:latin typeface="微软雅黑" panose="020B0503020204020204" charset="-122"/>
            </a:endParaRPr>
          </a:p>
          <a:p>
            <a:pPr lvl="0"/>
            <a:endParaRPr lang="en-US" altLang="zh-CN" dirty="0">
              <a:solidFill>
                <a:schemeClr val="dk1">
                  <a:lumMod val="85000"/>
                  <a:lumOff val="15000"/>
                </a:schemeClr>
              </a:solidFill>
              <a:latin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6627"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dirty="0">
                <a:solidFill>
                  <a:schemeClr val="accent1"/>
                </a:solidFill>
                <a:latin typeface="汉仪旗黑-85S" charset="0"/>
                <a:ea typeface="宋体" panose="02010600030101010101" pitchFamily="2" charset="-122"/>
                <a:cs typeface="汉仪旗黑-85S" charset="0"/>
                <a:sym typeface="+mn-ea"/>
              </a:rPr>
              <a:t>第三节 减词译法</a:t>
            </a:r>
          </a:p>
        </p:txBody>
      </p:sp>
      <p:sp>
        <p:nvSpPr>
          <p:cNvPr id="26628" name="内容占位符 2"/>
          <p:cNvSpPr>
            <a:spLocks noGrp="1"/>
          </p:cNvSpPr>
          <p:nvPr>
            <p:ph sz="half" idx="4294967295"/>
            <p:custDataLst>
              <p:tags r:id="rId3"/>
            </p:custDataLst>
          </p:nvPr>
        </p:nvSpPr>
        <p:spPr>
          <a:xfrm>
            <a:off x="428625" y="1214438"/>
            <a:ext cx="8358188" cy="5286375"/>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200" dirty="0">
                <a:solidFill>
                  <a:schemeClr val="dk1">
                    <a:lumMod val="85000"/>
                    <a:lumOff val="15000"/>
                  </a:schemeClr>
                </a:solidFill>
                <a:latin typeface="微软雅黑" panose="020B0503020204020204" charset="-122"/>
                <a:sym typeface="+mn-ea"/>
              </a:rPr>
              <a:t>在汉英两种语言的翻译过程中，为了让译文更易于接受，对原文结构做些调整或增减词语是很必要的。减词译法也叫省略译法，就是在译文中删去原文一些可有可无的、或已经包含在上下文中的、不言自明的成分。与词的增补相反，原文中有些词语从译文的角度来看往往是多余的，可以甚至必须删去。</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7651" name="内容占位符 2"/>
          <p:cNvSpPr>
            <a:spLocks noGrp="1"/>
          </p:cNvSpPr>
          <p:nvPr>
            <p:ph sz="half" idx="4294967295"/>
            <p:custDataLst>
              <p:tags r:id="rId3"/>
            </p:custDataLst>
          </p:nvPr>
        </p:nvSpPr>
        <p:spPr>
          <a:xfrm>
            <a:off x="500063" y="785813"/>
            <a:ext cx="7972425" cy="4983162"/>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130000"/>
              </a:lnSpc>
              <a:buNone/>
            </a:pPr>
            <a:r>
              <a:rPr lang="zh-CN" altLang="en-US" sz="3300" dirty="0">
                <a:solidFill>
                  <a:schemeClr val="dk1">
                    <a:lumMod val="85000"/>
                    <a:lumOff val="15000"/>
                  </a:schemeClr>
                </a:solidFill>
                <a:latin typeface="微软雅黑" panose="020B0503020204020204" charset="-122"/>
                <a:sym typeface="+mn-ea"/>
              </a:rPr>
              <a:t>减词译法也是很常用的翻译方法。省略可以使译文用词不显得累赘、臃肿。如果汉译英时一字不漏地照译文直译，往往会使译文显得生硬累赘，而减词译法可使译文显得简洁、流畅。省略的目的正是为了使译文更加符合英语的表的习惯和修辞特点。</a:t>
            </a:r>
          </a:p>
          <a:p>
            <a:pPr marL="0" lvl="0" algn="l" defTabSz="914400" eaLnBrk="1" fontAlgn="auto" hangingPunct="1">
              <a:lnSpc>
                <a:spcPct val="130000"/>
              </a:lnSpc>
              <a:buNone/>
            </a:pPr>
            <a:endParaRPr lang="zh-CN" altLang="en-US" sz="3300" dirty="0">
              <a:solidFill>
                <a:schemeClr val="dk1">
                  <a:lumMod val="85000"/>
                  <a:lumOff val="15000"/>
                </a:schemeClr>
              </a:solidFill>
              <a:latin typeface="微软雅黑" panose="020B0503020204020204" charset="-122"/>
              <a:sym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8675" name="内容占位符 2"/>
          <p:cNvSpPr>
            <a:spLocks noGrp="1"/>
          </p:cNvSpPr>
          <p:nvPr>
            <p:ph sz="half" idx="4294967295"/>
          </p:nvPr>
        </p:nvSpPr>
        <p:spPr>
          <a:xfrm>
            <a:off x="500063" y="785813"/>
            <a:ext cx="8143875" cy="5000625"/>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200" dirty="0">
                <a:solidFill>
                  <a:srgbClr val="000000"/>
                </a:solidFill>
                <a:latin typeface="微软雅黑" panose="020B0503020204020204" charset="-122"/>
                <a:cs typeface="微软雅黑" panose="020B0503020204020204" charset="-122"/>
                <a:sym typeface="+mn-ea"/>
              </a:rPr>
              <a:t>注意：</a:t>
            </a:r>
          </a:p>
          <a:p>
            <a:pPr marL="0" lvl="0" algn="l" defTabSz="914400" eaLnBrk="1" fontAlgn="auto" hangingPunct="1">
              <a:buNone/>
            </a:pPr>
            <a:r>
              <a:rPr lang="zh-CN" altLang="en-US" sz="3200" dirty="0">
                <a:solidFill>
                  <a:srgbClr val="000000"/>
                </a:solidFill>
                <a:latin typeface="微软雅黑" panose="020B0503020204020204" charset="-122"/>
                <a:cs typeface="微软雅黑" panose="020B0503020204020204" charset="-122"/>
                <a:sym typeface="+mn-ea"/>
              </a:rPr>
              <a:t>省略词语见不意味着可以随意删减原文的词句，而是必须在遵循“信”的原则下，即忠实于原文的前提下，去掉一些冗余的词语，使得译文更加“达”，更加“雅”，做到“减词不可损意”。</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grpSp>
      <p:sp>
        <p:nvSpPr>
          <p:cNvPr id="29699" name="标题 1"/>
          <p:cNvSpPr>
            <a:spLocks noGrp="1"/>
          </p:cNvSpPr>
          <p:nvPr>
            <p:ph type="title" idx="4294967295"/>
          </p:nvPr>
        </p:nvSpPr>
        <p:spPr>
          <a:xfrm>
            <a:off x="457200" y="274638"/>
            <a:ext cx="8229600" cy="725487"/>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i="1" u="sng" dirty="0">
                <a:solidFill>
                  <a:schemeClr val="accent1"/>
                </a:solidFill>
                <a:latin typeface="汉仪旗黑-85S" charset="0"/>
                <a:ea typeface="汉仪旗黑-85S" charset="0"/>
                <a:sym typeface="+mn-ea"/>
              </a:rPr>
              <a:t>一、省略表示范畴的词语</a:t>
            </a:r>
          </a:p>
        </p:txBody>
      </p:sp>
      <p:sp>
        <p:nvSpPr>
          <p:cNvPr id="29700" name="内容占位符 2"/>
          <p:cNvSpPr>
            <a:spLocks noGrp="1"/>
          </p:cNvSpPr>
          <p:nvPr>
            <p:ph sz="half" idx="4294967295"/>
            <p:custDataLst>
              <p:tags r:id="rId3"/>
            </p:custDataLst>
          </p:nvPr>
        </p:nvSpPr>
        <p:spPr>
          <a:xfrm>
            <a:off x="1428750" y="1143000"/>
            <a:ext cx="2286000" cy="514350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治安措施</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整顿工作</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紧张局势</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分配关系</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越轨行为</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犯罪现象</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解决办法</a:t>
            </a:r>
          </a:p>
          <a:p>
            <a:pPr marL="0" lvl="0" algn="l" defTabSz="914400" eaLnBrk="1" fontAlgn="auto" hangingPunct="1">
              <a:lnSpc>
                <a:spcPct val="150000"/>
              </a:lnSpc>
              <a:buNone/>
            </a:pPr>
            <a:r>
              <a:rPr lang="zh-CN" altLang="en-US" sz="2400" dirty="0">
                <a:solidFill>
                  <a:schemeClr val="dk1">
                    <a:lumMod val="85000"/>
                    <a:lumOff val="15000"/>
                  </a:schemeClr>
                </a:solidFill>
                <a:latin typeface="微软雅黑" panose="020B0503020204020204" charset="-122"/>
                <a:sym typeface="+mn-ea"/>
              </a:rPr>
              <a:t>灵活态度</a:t>
            </a:r>
          </a:p>
        </p:txBody>
      </p:sp>
      <p:sp>
        <p:nvSpPr>
          <p:cNvPr id="29701" name="内容占位符 3"/>
          <p:cNvSpPr>
            <a:spLocks noGrp="1"/>
          </p:cNvSpPr>
          <p:nvPr>
            <p:ph sz="half" idx="4294967295"/>
            <p:custDataLst>
              <p:tags r:id="rId4"/>
            </p:custDataLst>
          </p:nvPr>
        </p:nvSpPr>
        <p:spPr>
          <a:xfrm>
            <a:off x="3929063" y="1143000"/>
            <a:ext cx="4038600" cy="514350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Security</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Check-up</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Tension</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Distribution</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Irregularities</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Crime</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Solution</a:t>
            </a:r>
          </a:p>
          <a:p>
            <a:pPr marL="0" lvl="0" algn="l" defTabSz="914400" eaLnBrk="1" fontAlgn="auto" hangingPunct="1">
              <a:lnSpc>
                <a:spcPct val="150000"/>
              </a:lnSpc>
              <a:buNone/>
            </a:pPr>
            <a:r>
              <a:rPr lang="en-US" altLang="zh-CN" sz="2400" dirty="0">
                <a:solidFill>
                  <a:schemeClr val="dk1">
                    <a:lumMod val="85000"/>
                    <a:lumOff val="15000"/>
                  </a:schemeClr>
                </a:solidFill>
                <a:latin typeface="微软雅黑" panose="020B0503020204020204" charset="-122"/>
                <a:sym typeface="+mn-ea"/>
              </a:rPr>
              <a:t>flexibility</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24" name="标题 1"/>
          <p:cNvSpPr>
            <a:spLocks noGrp="1"/>
          </p:cNvSpPr>
          <p:nvPr>
            <p:ph type="title" idx="4294967295"/>
          </p:nvPr>
        </p:nvSpPr>
        <p:spPr>
          <a:xfrm>
            <a:off x="457200" y="274638"/>
            <a:ext cx="8229600" cy="868362"/>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dirty="0">
                <a:solidFill>
                  <a:schemeClr val="tx1"/>
                </a:solidFill>
                <a:latin typeface="汉仪旗黑-85S" charset="0"/>
                <a:ea typeface="宋体" panose="02010600030101010101" pitchFamily="2" charset="-122"/>
                <a:cs typeface="汉仪旗黑-85S" charset="0"/>
                <a:sym typeface="+mn-ea"/>
              </a:rPr>
              <a:t>例1. 他是在我不知道的情况下拿走它的。</a:t>
            </a:r>
          </a:p>
        </p:txBody>
      </p:sp>
      <p:sp>
        <p:nvSpPr>
          <p:cNvPr id="2325" name="内容占位符 2"/>
          <p:cNvSpPr>
            <a:spLocks noGrp="1"/>
          </p:cNvSpPr>
          <p:nvPr>
            <p:ph sz="half" idx="4294967295"/>
            <p:custDataLst>
              <p:tags r:id="rId2"/>
            </p:custDataLst>
          </p:nvPr>
        </p:nvSpPr>
        <p:spPr>
          <a:xfrm>
            <a:off x="585787" y="1355090"/>
            <a:ext cx="7972425" cy="757237"/>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defTabSz="914400">
              <a:buNone/>
            </a:pPr>
            <a:r>
              <a:rPr lang="en-US" altLang="zh-CN" sz="3600" dirty="0">
                <a:solidFill>
                  <a:schemeClr val="dk1"/>
                </a:solidFill>
                <a:latin typeface="微软雅黑" panose="020B0503020204020204" charset="-122"/>
                <a:cs typeface="微软雅黑" panose="020B0503020204020204" charset="-122"/>
                <a:sym typeface="+mn-ea"/>
              </a:rPr>
              <a:t>He </a:t>
            </a:r>
            <a:r>
              <a:rPr lang="en-US" altLang="zh-CN" sz="3200" dirty="0">
                <a:solidFill>
                  <a:schemeClr val="dk1">
                    <a:lumMod val="85000"/>
                    <a:lumOff val="15000"/>
                  </a:schemeClr>
                </a:solidFill>
                <a:latin typeface="微软雅黑" panose="020B0503020204020204" charset="-122"/>
                <a:sym typeface="+mn-ea"/>
              </a:rPr>
              <a:t>took it without my knowledge.</a:t>
            </a:r>
          </a:p>
        </p:txBody>
      </p:sp>
      <p:sp>
        <p:nvSpPr>
          <p:cNvPr id="2326" name="TextBox 4"/>
          <p:cNvSpPr/>
          <p:nvPr>
            <p:custDataLst>
              <p:tags r:id="rId3"/>
            </p:custDataLst>
          </p:nvPr>
        </p:nvSpPr>
        <p:spPr>
          <a:xfrm>
            <a:off x="536575" y="2357438"/>
            <a:ext cx="7972425"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 我们必须杜绝浪费现象。</a:t>
            </a:r>
          </a:p>
        </p:txBody>
      </p:sp>
      <p:sp>
        <p:nvSpPr>
          <p:cNvPr id="2327" name="TextBox 5"/>
          <p:cNvSpPr/>
          <p:nvPr>
            <p:custDataLst>
              <p:tags r:id="rId4"/>
            </p:custDataLst>
          </p:nvPr>
        </p:nvSpPr>
        <p:spPr>
          <a:xfrm>
            <a:off x="571500" y="3214688"/>
            <a:ext cx="79375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We must put an end to waste.</a:t>
            </a:r>
          </a:p>
        </p:txBody>
      </p:sp>
      <p:sp>
        <p:nvSpPr>
          <p:cNvPr id="2328" name="TextBox 6"/>
          <p:cNvSpPr/>
          <p:nvPr>
            <p:custDataLst>
              <p:tags r:id="rId5"/>
            </p:custDataLst>
          </p:nvPr>
        </p:nvSpPr>
        <p:spPr>
          <a:xfrm>
            <a:off x="246061" y="4071938"/>
            <a:ext cx="8651875" cy="101324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dirty="0">
                <a:solidFill>
                  <a:schemeClr val="dk2"/>
                </a:solidFill>
                <a:latin typeface="微软雅黑" panose="020B0503020204020204" charset="-122"/>
                <a:ea typeface="微软雅黑" panose="020B0503020204020204" charset="-122"/>
                <a:cs typeface="微软雅黑" panose="020B0503020204020204" charset="-122"/>
              </a:rPr>
              <a:t>  例</a:t>
            </a:r>
            <a:r>
              <a:rPr lang="en-US" altLang="zh-CN" dirty="0">
                <a:solidFill>
                  <a:schemeClr val="dk2"/>
                </a:solidFill>
                <a:latin typeface="微软雅黑" panose="020B0503020204020204" charset="-122"/>
                <a:ea typeface="微软雅黑" panose="020B0503020204020204" charset="-122"/>
                <a:cs typeface="微软雅黑" panose="020B0503020204020204" charset="-122"/>
              </a:rPr>
              <a:t>3.  </a:t>
            </a:r>
            <a:r>
              <a:rPr lang="zh-CN" altLang="en-US" dirty="0">
                <a:solidFill>
                  <a:schemeClr val="dk2"/>
                </a:solidFill>
                <a:latin typeface="微软雅黑" panose="020B0503020204020204" charset="-122"/>
                <a:ea typeface="微软雅黑" panose="020B0503020204020204" charset="-122"/>
                <a:cs typeface="微软雅黑" panose="020B0503020204020204" charset="-122"/>
              </a:rPr>
              <a:t>周教授把自己的一生都献给了语言教学事业。</a:t>
            </a:r>
          </a:p>
        </p:txBody>
      </p:sp>
      <p:sp>
        <p:nvSpPr>
          <p:cNvPr id="2329" name="TextBox 7"/>
          <p:cNvSpPr/>
          <p:nvPr>
            <p:custDataLst>
              <p:tags r:id="rId6"/>
            </p:custDataLst>
          </p:nvPr>
        </p:nvSpPr>
        <p:spPr>
          <a:xfrm>
            <a:off x="320675" y="5187315"/>
            <a:ext cx="8366125" cy="10772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dirty="0">
                <a:solidFill>
                  <a:schemeClr val="dk1"/>
                </a:solidFill>
                <a:latin typeface="微软雅黑" panose="020B0503020204020204" charset="-122"/>
                <a:ea typeface="微软雅黑" panose="020B0503020204020204" charset="-122"/>
              </a:rPr>
              <a:t>Professor Zhou devoted his whole life to language teaching.</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childTnLst>
                                    <p:set>
                                      <p:cBhvr additive="base">
                                        <p:cTn id="6" dur="1" fill="hold">
                                          <p:stCondLst>
                                            <p:cond delay="0"/>
                                          </p:stCondLst>
                                        </p:cTn>
                                        <p:tgtEl>
                                          <p:spTgt spid="2324"/>
                                        </p:tgtEl>
                                        <p:attrNameLst>
                                          <p:attrName>style.visibility</p:attrName>
                                        </p:attrNameLst>
                                      </p:cBhvr>
                                      <p:to>
                                        <p:strVal val="visible"/>
                                      </p:to>
                                    </p:set>
                                    <p:anim calcmode="lin" valueType="num">
                                      <p:cBhvr additive="base">
                                        <p:cTn id="7" dur="3000" fill="hold"/>
                                        <p:tgtEl>
                                          <p:spTgt spid="2324"/>
                                        </p:tgtEl>
                                        <p:attrNameLst>
                                          <p:attrName>ppt_x</p:attrName>
                                        </p:attrNameLst>
                                      </p:cBhvr>
                                      <p:tavLst>
                                        <p:tav tm="0">
                                          <p:val>
                                            <p:strVal val="0-#ppt_w/2"/>
                                          </p:val>
                                        </p:tav>
                                        <p:tav tm="100000">
                                          <p:val>
                                            <p:strVal val="#ppt_x"/>
                                          </p:val>
                                        </p:tav>
                                      </p:tavLst>
                                    </p:anim>
                                    <p:anim calcmode="lin" valueType="num">
                                      <p:cBhvr additive="base">
                                        <p:cTn id="8" dur="3000" fill="hold"/>
                                        <p:tgtEl>
                                          <p:spTgt spid="23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childTnLst>
                                    <p:set>
                                      <p:cBhvr additive="base">
                                        <p:cTn id="12" dur="1" fill="hold">
                                          <p:stCondLst>
                                            <p:cond delay="0"/>
                                          </p:stCondLst>
                                        </p:cTn>
                                        <p:tgtEl>
                                          <p:spTgt spid="2326"/>
                                        </p:tgtEl>
                                        <p:attrNameLst>
                                          <p:attrName>style.visibility</p:attrName>
                                        </p:attrNameLst>
                                      </p:cBhvr>
                                      <p:to>
                                        <p:strVal val="visible"/>
                                      </p:to>
                                    </p:set>
                                    <p:anim calcmode="lin" valueType="num">
                                      <p:cBhvr additive="base">
                                        <p:cTn id="13" dur="3000" fill="hold"/>
                                        <p:tgtEl>
                                          <p:spTgt spid="2326"/>
                                        </p:tgtEl>
                                        <p:attrNameLst>
                                          <p:attrName>ppt_x</p:attrName>
                                        </p:attrNameLst>
                                      </p:cBhvr>
                                      <p:tavLst>
                                        <p:tav tm="0">
                                          <p:val>
                                            <p:strVal val="0-#ppt_w/2"/>
                                          </p:val>
                                        </p:tav>
                                        <p:tav tm="100000">
                                          <p:val>
                                            <p:strVal val="#ppt_x"/>
                                          </p:val>
                                        </p:tav>
                                      </p:tavLst>
                                    </p:anim>
                                    <p:anim calcmode="lin" valueType="num">
                                      <p:cBhvr additive="base">
                                        <p:cTn id="14" dur="3000" fill="hold"/>
                                        <p:tgtEl>
                                          <p:spTgt spid="232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childTnLst>
                                    <p:set>
                                      <p:cBhvr additive="base">
                                        <p:cTn id="18" dur="1" fill="hold">
                                          <p:stCondLst>
                                            <p:cond delay="0"/>
                                          </p:stCondLst>
                                        </p:cTn>
                                        <p:tgtEl>
                                          <p:spTgt spid="2327"/>
                                        </p:tgtEl>
                                        <p:attrNameLst>
                                          <p:attrName>style.visibility</p:attrName>
                                        </p:attrNameLst>
                                      </p:cBhvr>
                                      <p:to>
                                        <p:strVal val="visible"/>
                                      </p:to>
                                    </p:set>
                                    <p:anim calcmode="lin" valueType="num">
                                      <p:cBhvr additive="base">
                                        <p:cTn id="19" dur="3000" fill="hold"/>
                                        <p:tgtEl>
                                          <p:spTgt spid="2327"/>
                                        </p:tgtEl>
                                        <p:attrNameLst>
                                          <p:attrName>ppt_x</p:attrName>
                                        </p:attrNameLst>
                                      </p:cBhvr>
                                      <p:tavLst>
                                        <p:tav tm="0">
                                          <p:val>
                                            <p:strVal val="#ppt_x"/>
                                          </p:val>
                                        </p:tav>
                                        <p:tav tm="100000">
                                          <p:val>
                                            <p:strVal val="#ppt_x"/>
                                          </p:val>
                                        </p:tav>
                                      </p:tavLst>
                                    </p:anim>
                                    <p:anim calcmode="lin" valueType="num">
                                      <p:cBhvr additive="base">
                                        <p:cTn id="20" dur="3000" fill="hold"/>
                                        <p:tgtEl>
                                          <p:spTgt spid="23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childTnLst>
                                    <p:set>
                                      <p:cBhvr additive="base">
                                        <p:cTn id="24" dur="1" fill="hold">
                                          <p:stCondLst>
                                            <p:cond delay="0"/>
                                          </p:stCondLst>
                                        </p:cTn>
                                        <p:tgtEl>
                                          <p:spTgt spid="2328"/>
                                        </p:tgtEl>
                                        <p:attrNameLst>
                                          <p:attrName>style.visibility</p:attrName>
                                        </p:attrNameLst>
                                      </p:cBhvr>
                                      <p:to>
                                        <p:strVal val="visible"/>
                                      </p:to>
                                    </p:set>
                                    <p:anim calcmode="lin" valueType="num">
                                      <p:cBhvr additive="base">
                                        <p:cTn id="25" dur="3000" fill="hold"/>
                                        <p:tgtEl>
                                          <p:spTgt spid="2328"/>
                                        </p:tgtEl>
                                        <p:attrNameLst>
                                          <p:attrName>ppt_x</p:attrName>
                                        </p:attrNameLst>
                                      </p:cBhvr>
                                      <p:tavLst>
                                        <p:tav tm="0">
                                          <p:val>
                                            <p:strVal val="0-#ppt_w/2"/>
                                          </p:val>
                                        </p:tav>
                                        <p:tav tm="100000">
                                          <p:val>
                                            <p:strVal val="#ppt_x"/>
                                          </p:val>
                                        </p:tav>
                                      </p:tavLst>
                                    </p:anim>
                                    <p:anim calcmode="lin" valueType="num">
                                      <p:cBhvr additive="base">
                                        <p:cTn id="26" dur="3000" fill="hold"/>
                                        <p:tgtEl>
                                          <p:spTgt spid="232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childTnLst>
                                    <p:set>
                                      <p:cBhvr additive="base">
                                        <p:cTn id="30" dur="1" fill="hold">
                                          <p:stCondLst>
                                            <p:cond delay="0"/>
                                          </p:stCondLst>
                                        </p:cTn>
                                        <p:tgtEl>
                                          <p:spTgt spid="2329"/>
                                        </p:tgtEl>
                                        <p:attrNameLst>
                                          <p:attrName>style.visibility</p:attrName>
                                        </p:attrNameLst>
                                      </p:cBhvr>
                                      <p:to>
                                        <p:strVal val="visible"/>
                                      </p:to>
                                    </p:set>
                                    <p:anim calcmode="lin" valueType="num">
                                      <p:cBhvr additive="base">
                                        <p:cTn id="31" dur="3000" fill="hold"/>
                                        <p:tgtEl>
                                          <p:spTgt spid="2329"/>
                                        </p:tgtEl>
                                        <p:attrNameLst>
                                          <p:attrName>ppt_x</p:attrName>
                                        </p:attrNameLst>
                                      </p:cBhvr>
                                      <p:tavLst>
                                        <p:tav tm="0">
                                          <p:val>
                                            <p:strVal val="#ppt_x"/>
                                          </p:val>
                                        </p:tav>
                                        <p:tav tm="100000">
                                          <p:val>
                                            <p:strVal val="#ppt_x"/>
                                          </p:val>
                                        </p:tav>
                                      </p:tavLst>
                                    </p:anim>
                                    <p:anim calcmode="lin" valueType="num">
                                      <p:cBhvr additive="base">
                                        <p:cTn id="32" dur="3000" fill="hold"/>
                                        <p:tgtEl>
                                          <p:spTgt spid="2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 grpId="0"/>
      <p:bldP spid="2325" grpId="0" build="p" animBg="1"/>
      <p:bldP spid="2326" grpId="0" animBg="1"/>
      <p:bldP spid="2327" grpId="0" animBg="1"/>
      <p:bldP spid="2328" grpId="0" animBg="1"/>
      <p:bldP spid="23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1747" name="标题 1"/>
          <p:cNvSpPr>
            <a:spLocks noGrp="1"/>
          </p:cNvSpPr>
          <p:nvPr>
            <p:ph type="title" idx="4294967295"/>
          </p:nvPr>
        </p:nvSpPr>
        <p:spPr>
          <a:xfrm>
            <a:off x="457200" y="274638"/>
            <a:ext cx="8229600" cy="1143000"/>
          </a:xfrm>
        </p:spPr>
        <p:txBody>
          <a:bodyPr vert="horz" wrap="square" lIns="91440" tIns="45720" rIns="91440" bIns="45720" anchor="ctr" anchorCtr="0"/>
          <a:lstStyle/>
          <a:p>
            <a:pPr algn="l" eaLnBrk="1" hangingPunct="1"/>
            <a:r>
              <a:rPr lang="zh-CN" altLang="en-US" sz="3600" i="1" u="sng" dirty="0">
                <a:solidFill>
                  <a:schemeClr val="accent1"/>
                </a:solidFill>
                <a:latin typeface="汉仪旗黑-85S" charset="0"/>
                <a:ea typeface="汉仪旗黑-85S" charset="0"/>
              </a:rPr>
              <a:t>二、省略重复的词语</a:t>
            </a:r>
          </a:p>
        </p:txBody>
      </p:sp>
      <p:sp>
        <p:nvSpPr>
          <p:cNvPr id="31748" name="内容占位符 2"/>
          <p:cNvSpPr>
            <a:spLocks noGrp="1"/>
          </p:cNvSpPr>
          <p:nvPr>
            <p:ph sz="half" idx="1"/>
            <p:custDataLst>
              <p:tags r:id="rId3"/>
            </p:custDataLst>
          </p:nvPr>
        </p:nvSpPr>
        <p:spPr>
          <a:xfrm>
            <a:off x="457200" y="1214438"/>
            <a:ext cx="8258175" cy="4911725"/>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130000"/>
              </a:lnSpc>
            </a:pPr>
            <a:r>
              <a:rPr lang="zh-CN" altLang="en-US" sz="3300" dirty="0">
                <a:solidFill>
                  <a:schemeClr val="dk1">
                    <a:lumMod val="85000"/>
                    <a:lumOff val="15000"/>
                  </a:schemeClr>
                </a:solidFill>
                <a:latin typeface="微软雅黑" panose="020B0503020204020204" charset="-122"/>
                <a:cs typeface="微软雅黑" panose="020B0503020204020204" charset="-122"/>
              </a:rPr>
              <a:t>“重复”（</a:t>
            </a:r>
            <a:r>
              <a:rPr lang="en-US" altLang="zh-CN" sz="3300" dirty="0">
                <a:solidFill>
                  <a:schemeClr val="dk1">
                    <a:lumMod val="85000"/>
                    <a:lumOff val="15000"/>
                  </a:schemeClr>
                </a:solidFill>
                <a:latin typeface="微软雅黑" panose="020B0503020204020204" charset="-122"/>
                <a:cs typeface="微软雅黑" panose="020B0503020204020204" charset="-122"/>
              </a:rPr>
              <a:t>repetition</a:t>
            </a:r>
            <a:r>
              <a:rPr lang="zh-CN" altLang="en-US" sz="3300" dirty="0">
                <a:solidFill>
                  <a:schemeClr val="dk1">
                    <a:lumMod val="85000"/>
                    <a:lumOff val="15000"/>
                  </a:schemeClr>
                </a:solidFill>
                <a:latin typeface="微软雅黑" panose="020B0503020204020204" charset="-122"/>
                <a:cs typeface="微软雅黑" panose="020B0503020204020204" charset="-122"/>
              </a:rPr>
              <a:t>）在汉语修辞学上又叫“反复”，是汉语一种常见的语言现象，它通过有意识地重复某个词语或句子，突出某种思想，强调某种效果。而英语不喜欢原词的复现，一般需要通过省略替代等手段来表意。因此在汉译英时，对一些重复的词语进行省略。</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336" name="标题 1"/>
          <p:cNvSpPr>
            <a:spLocks noGrp="1"/>
          </p:cNvSpPr>
          <p:nvPr>
            <p:ph type="title" idx="4294967295"/>
          </p:nvPr>
        </p:nvSpPr>
        <p:spPr>
          <a:xfrm>
            <a:off x="500063" y="332656"/>
            <a:ext cx="7931224"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200" b="0" dirty="0">
                <a:solidFill>
                  <a:schemeClr val="tx1"/>
                </a:solidFill>
                <a:latin typeface="汉仪旗黑-85S" charset="0"/>
                <a:ea typeface="宋体" panose="02010600030101010101" pitchFamily="2" charset="-122"/>
                <a:cs typeface="汉仪旗黑-85S" charset="0"/>
                <a:sym typeface="+mn-ea"/>
              </a:rPr>
              <a:t>例1. </a:t>
            </a:r>
            <a:r>
              <a:rPr lang="zh-CN" altLang="en-US" sz="3200" dirty="0">
                <a:solidFill>
                  <a:schemeClr val="tx1"/>
                </a:solidFill>
                <a:latin typeface="汉仪旗黑-85S" charset="0"/>
                <a:ea typeface="宋体" panose="02010600030101010101" pitchFamily="2" charset="-122"/>
                <a:cs typeface="汉仪旗黑-85S" charset="0"/>
                <a:sym typeface="+mn-ea"/>
              </a:rPr>
              <a:t>我们从事了10多年的英语教学，教学经验丰富。</a:t>
            </a:r>
          </a:p>
        </p:txBody>
      </p:sp>
      <p:sp>
        <p:nvSpPr>
          <p:cNvPr id="2337" name="内容占位符 2"/>
          <p:cNvSpPr>
            <a:spLocks noGrp="1"/>
          </p:cNvSpPr>
          <p:nvPr>
            <p:ph sz="half" idx="4294967295"/>
            <p:custDataLst>
              <p:tags r:id="rId3"/>
            </p:custDataLst>
          </p:nvPr>
        </p:nvSpPr>
        <p:spPr>
          <a:xfrm>
            <a:off x="500063" y="1285875"/>
            <a:ext cx="8115300" cy="104298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en-US" altLang="zh-CN" dirty="0">
                <a:solidFill>
                  <a:schemeClr val="dk1">
                    <a:lumMod val="85000"/>
                    <a:lumOff val="15000"/>
                  </a:schemeClr>
                </a:solidFill>
                <a:latin typeface="微软雅黑" panose="020B0503020204020204" charset="-122"/>
                <a:sym typeface="+mn-ea"/>
              </a:rPr>
              <a:t>We have over ten years of experience in teaching English. </a:t>
            </a:r>
          </a:p>
        </p:txBody>
      </p:sp>
      <p:sp>
        <p:nvSpPr>
          <p:cNvPr id="2338" name="TextBox 4"/>
          <p:cNvSpPr/>
          <p:nvPr>
            <p:custDataLst>
              <p:tags r:id="rId4"/>
            </p:custDataLst>
          </p:nvPr>
        </p:nvSpPr>
        <p:spPr>
          <a:xfrm>
            <a:off x="317500" y="2900352"/>
            <a:ext cx="8509000" cy="98571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ts val="3600"/>
              </a:lnSpc>
              <a:spcBef>
                <a:spcPct val="0"/>
              </a:spcBef>
              <a:buClrTx/>
              <a:buSzPct val="100000"/>
              <a:buFontTx/>
              <a:buNone/>
            </a:pPr>
            <a:r>
              <a:rPr lang="zh-CN" altLang="en-US" sz="28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28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2800" dirty="0">
                <a:solidFill>
                  <a:schemeClr val="dk1"/>
                </a:solidFill>
                <a:latin typeface="微软雅黑" panose="020B0503020204020204" charset="-122"/>
                <a:ea typeface="微软雅黑" panose="020B0503020204020204" charset="-122"/>
                <a:cs typeface="微软雅黑" panose="020B0503020204020204" charset="-122"/>
              </a:rPr>
              <a:t>我们必须坚持社会主义道路，坚持人民民主专政，坚持共产党的领导，坚持马列主义、毛泽东思想。</a:t>
            </a:r>
          </a:p>
        </p:txBody>
      </p:sp>
      <p:sp>
        <p:nvSpPr>
          <p:cNvPr id="2339" name="TextBox 5"/>
          <p:cNvSpPr/>
          <p:nvPr>
            <p:custDataLst>
              <p:tags r:id="rId5"/>
            </p:custDataLst>
          </p:nvPr>
        </p:nvSpPr>
        <p:spPr>
          <a:xfrm>
            <a:off x="285750" y="3995738"/>
            <a:ext cx="8651875" cy="28368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2800" dirty="0">
                <a:solidFill>
                  <a:schemeClr val="dk1"/>
                </a:solidFill>
                <a:latin typeface="微软雅黑" panose="020B0503020204020204" charset="-122"/>
                <a:ea typeface="微软雅黑" panose="020B0503020204020204" charset="-122"/>
              </a:rPr>
              <a:t>We must adhere to the socialist road, the people’s democratic dictatorship, the Communist Party’s leadership and Marxism-Leninism and Mao Zedong Thought.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childTnLst>
                                    <p:set>
                                      <p:cBhvr additive="base">
                                        <p:cTn id="6" dur="1" fill="hold">
                                          <p:stCondLst>
                                            <p:cond delay="0"/>
                                          </p:stCondLst>
                                        </p:cTn>
                                        <p:tgtEl>
                                          <p:spTgt spid="2336"/>
                                        </p:tgtEl>
                                        <p:attrNameLst>
                                          <p:attrName>style.visibility</p:attrName>
                                        </p:attrNameLst>
                                      </p:cBhvr>
                                      <p:to>
                                        <p:strVal val="visible"/>
                                      </p:to>
                                    </p:set>
                                    <p:animEffect transition="in" filter="diamond(in)">
                                      <p:cBhvr additive="base">
                                        <p:cTn id="7" dur="3000"/>
                                        <p:tgtEl>
                                          <p:spTgt spid="233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childTnLst>
                                    <p:set>
                                      <p:cBhvr additive="base">
                                        <p:cTn id="11" dur="1" fill="hold">
                                          <p:stCondLst>
                                            <p:cond delay="0"/>
                                          </p:stCondLst>
                                        </p:cTn>
                                        <p:tgtEl>
                                          <p:spTgt spid="2338"/>
                                        </p:tgtEl>
                                        <p:attrNameLst>
                                          <p:attrName>style.visibility</p:attrName>
                                        </p:attrNameLst>
                                      </p:cBhvr>
                                      <p:to>
                                        <p:strVal val="visible"/>
                                      </p:to>
                                    </p:set>
                                    <p:animEffect transition="in" filter="diamond(in)">
                                      <p:cBhvr additive="base">
                                        <p:cTn id="12" dur="3000"/>
                                        <p:tgtEl>
                                          <p:spTgt spid="23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childTnLst>
                                    <p:set>
                                      <p:cBhvr additive="base">
                                        <p:cTn id="16" dur="1" fill="hold">
                                          <p:stCondLst>
                                            <p:cond delay="0"/>
                                          </p:stCondLst>
                                        </p:cTn>
                                        <p:tgtEl>
                                          <p:spTgt spid="2339"/>
                                        </p:tgtEl>
                                        <p:attrNameLst>
                                          <p:attrName>style.visibility</p:attrName>
                                        </p:attrNameLst>
                                      </p:cBhvr>
                                      <p:to>
                                        <p:strVal val="visible"/>
                                      </p:to>
                                    </p:set>
                                    <p:animEffect transition="in" filter="diamond(in)">
                                      <p:cBhvr additive="base">
                                        <p:cTn id="17" dur="3000"/>
                                        <p:tgtEl>
                                          <p:spTgt spid="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 grpId="0"/>
      <p:bldP spid="2337" grpId="0" build="p" animBg="1"/>
      <p:bldP spid="2338" grpId="0" animBg="1"/>
      <p:bldP spid="23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3795" name="标题 1"/>
          <p:cNvSpPr>
            <a:spLocks noGrp="1"/>
          </p:cNvSpPr>
          <p:nvPr>
            <p:ph type="title" idx="4294967295"/>
          </p:nvPr>
        </p:nvSpPr>
        <p:spPr>
          <a:xfrm>
            <a:off x="457200" y="274638"/>
            <a:ext cx="8229600" cy="1143000"/>
          </a:xfrm>
        </p:spPr>
        <p:txBody>
          <a:bodyPr vert="horz" wrap="square" lIns="91440" tIns="45720" rIns="91440" bIns="45720" anchor="ctr" anchorCtr="0"/>
          <a:lstStyle/>
          <a:p>
            <a:pPr algn="l" eaLnBrk="1" hangingPunct="1"/>
            <a:r>
              <a:rPr lang="zh-CN" altLang="en-US" sz="3600" i="1" u="sng" dirty="0">
                <a:solidFill>
                  <a:schemeClr val="accent1"/>
                </a:solidFill>
                <a:latin typeface="汉仪旗黑-85S" charset="0"/>
                <a:ea typeface="汉仪旗黑-85S" charset="0"/>
              </a:rPr>
              <a:t>三、省略华而不实的修饰语</a:t>
            </a:r>
          </a:p>
        </p:txBody>
      </p:sp>
      <p:sp>
        <p:nvSpPr>
          <p:cNvPr id="2343" name="内容占位符 2"/>
          <p:cNvSpPr>
            <a:spLocks noGrp="1"/>
          </p:cNvSpPr>
          <p:nvPr>
            <p:ph sz="half" idx="1"/>
            <p:custDataLst>
              <p:tags r:id="rId3"/>
            </p:custDataLst>
          </p:nvPr>
        </p:nvSpPr>
        <p:spPr>
          <a:xfrm>
            <a:off x="971550" y="1268413"/>
            <a:ext cx="3524250" cy="5160962"/>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150000"/>
              </a:lnSpc>
            </a:pPr>
            <a:r>
              <a:rPr lang="zh-CN" altLang="en-US" sz="2600" dirty="0">
                <a:solidFill>
                  <a:schemeClr val="dk1">
                    <a:lumMod val="85000"/>
                    <a:lumOff val="15000"/>
                  </a:schemeClr>
                </a:solidFill>
                <a:latin typeface="微软雅黑" panose="020B0503020204020204" charset="-122"/>
              </a:rPr>
              <a:t>不必要的浪费</a:t>
            </a:r>
            <a:endParaRPr lang="en-US" altLang="zh-CN" sz="2600" dirty="0">
              <a:solidFill>
                <a:schemeClr val="dk1">
                  <a:lumMod val="85000"/>
                  <a:lumOff val="15000"/>
                </a:schemeClr>
              </a:solidFill>
              <a:latin typeface="微软雅黑" panose="020B0503020204020204" charset="-122"/>
            </a:endParaRPr>
          </a:p>
          <a:p>
            <a:pPr lvl="0" eaLnBrk="1" hangingPunct="1">
              <a:lnSpc>
                <a:spcPct val="150000"/>
              </a:lnSpc>
            </a:pPr>
            <a:r>
              <a:rPr lang="zh-CN" altLang="en-US" sz="2600" dirty="0">
                <a:solidFill>
                  <a:schemeClr val="dk1">
                    <a:lumMod val="85000"/>
                    <a:lumOff val="15000"/>
                  </a:schemeClr>
                </a:solidFill>
                <a:latin typeface="微软雅黑" panose="020B0503020204020204" charset="-122"/>
              </a:rPr>
              <a:t>不应有的误解</a:t>
            </a:r>
            <a:endParaRPr lang="en-US" altLang="zh-CN" sz="2600" dirty="0">
              <a:solidFill>
                <a:schemeClr val="dk1">
                  <a:lumMod val="85000"/>
                  <a:lumOff val="15000"/>
                </a:schemeClr>
              </a:solidFill>
              <a:latin typeface="微软雅黑" panose="020B0503020204020204" charset="-122"/>
            </a:endParaRPr>
          </a:p>
          <a:p>
            <a:pPr lvl="0" eaLnBrk="1" hangingPunct="1">
              <a:lnSpc>
                <a:spcPct val="150000"/>
              </a:lnSpc>
            </a:pPr>
            <a:r>
              <a:rPr lang="zh-CN" altLang="en-US" sz="2600" dirty="0">
                <a:solidFill>
                  <a:schemeClr val="dk1">
                    <a:lumMod val="85000"/>
                    <a:lumOff val="15000"/>
                  </a:schemeClr>
                </a:solidFill>
                <a:latin typeface="微软雅黑" panose="020B0503020204020204" charset="-122"/>
              </a:rPr>
              <a:t>毫无根据的诽谤</a:t>
            </a:r>
            <a:endParaRPr lang="en-US" altLang="zh-CN" sz="2600" dirty="0">
              <a:solidFill>
                <a:schemeClr val="dk1">
                  <a:lumMod val="85000"/>
                  <a:lumOff val="15000"/>
                </a:schemeClr>
              </a:solidFill>
              <a:latin typeface="微软雅黑" panose="020B0503020204020204" charset="-122"/>
            </a:endParaRPr>
          </a:p>
          <a:p>
            <a:pPr lvl="0" eaLnBrk="1" hangingPunct="1">
              <a:lnSpc>
                <a:spcPct val="150000"/>
              </a:lnSpc>
            </a:pPr>
            <a:r>
              <a:rPr lang="zh-CN" altLang="en-US" sz="2600" dirty="0">
                <a:solidFill>
                  <a:schemeClr val="dk1">
                    <a:lumMod val="85000"/>
                    <a:lumOff val="15000"/>
                  </a:schemeClr>
                </a:solidFill>
                <a:latin typeface="微软雅黑" panose="020B0503020204020204" charset="-122"/>
              </a:rPr>
              <a:t>人类文明</a:t>
            </a:r>
            <a:endParaRPr lang="en-US" altLang="zh-CN" sz="2600" dirty="0">
              <a:solidFill>
                <a:schemeClr val="dk1">
                  <a:lumMod val="85000"/>
                  <a:lumOff val="15000"/>
                </a:schemeClr>
              </a:solidFill>
              <a:latin typeface="微软雅黑" panose="020B0503020204020204" charset="-122"/>
            </a:endParaRPr>
          </a:p>
          <a:p>
            <a:pPr lvl="0" eaLnBrk="1" hangingPunct="1">
              <a:lnSpc>
                <a:spcPct val="150000"/>
              </a:lnSpc>
            </a:pPr>
            <a:r>
              <a:rPr lang="zh-CN" altLang="en-US" sz="2600" dirty="0">
                <a:solidFill>
                  <a:schemeClr val="dk1">
                    <a:lumMod val="85000"/>
                    <a:lumOff val="15000"/>
                  </a:schemeClr>
                </a:solidFill>
                <a:latin typeface="微软雅黑" panose="020B0503020204020204" charset="-122"/>
              </a:rPr>
              <a:t>隆重召开</a:t>
            </a:r>
          </a:p>
          <a:p>
            <a:pPr lvl="0" eaLnBrk="1" hangingPunct="1">
              <a:lnSpc>
                <a:spcPct val="150000"/>
              </a:lnSpc>
            </a:pPr>
            <a:r>
              <a:rPr lang="zh-CN" altLang="en-US" sz="2600" dirty="0">
                <a:solidFill>
                  <a:schemeClr val="dk1">
                    <a:lumMod val="85000"/>
                    <a:lumOff val="15000"/>
                  </a:schemeClr>
                </a:solidFill>
                <a:latin typeface="微软雅黑" panose="020B0503020204020204" charset="-122"/>
              </a:rPr>
              <a:t>胜利闭幕</a:t>
            </a:r>
          </a:p>
          <a:p>
            <a:pPr lvl="0" eaLnBrk="1" hangingPunct="1">
              <a:lnSpc>
                <a:spcPct val="150000"/>
              </a:lnSpc>
            </a:pPr>
            <a:r>
              <a:rPr lang="zh-CN" altLang="en-US" sz="2600" dirty="0">
                <a:solidFill>
                  <a:schemeClr val="dk1">
                    <a:lumMod val="85000"/>
                    <a:lumOff val="15000"/>
                  </a:schemeClr>
                </a:solidFill>
                <a:latin typeface="微软雅黑" panose="020B0503020204020204" charset="-122"/>
              </a:rPr>
              <a:t>人民生活水平</a:t>
            </a:r>
          </a:p>
        </p:txBody>
      </p:sp>
      <p:sp>
        <p:nvSpPr>
          <p:cNvPr id="2344" name="内容占位符 3"/>
          <p:cNvSpPr>
            <a:spLocks noGrp="1"/>
          </p:cNvSpPr>
          <p:nvPr>
            <p:ph sz="half" idx="1"/>
            <p:custDataLst>
              <p:tags r:id="rId4"/>
            </p:custDataLst>
          </p:nvPr>
        </p:nvSpPr>
        <p:spPr>
          <a:xfrm>
            <a:off x="3835017" y="1268413"/>
            <a:ext cx="4337433" cy="5040312"/>
          </a:xfrm>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150000"/>
              </a:lnSpc>
            </a:pPr>
            <a:r>
              <a:rPr lang="en-US" altLang="zh-CN" sz="2600" dirty="0">
                <a:solidFill>
                  <a:schemeClr val="dk1">
                    <a:lumMod val="85000"/>
                    <a:lumOff val="15000"/>
                  </a:schemeClr>
                </a:solidFill>
                <a:latin typeface="微软雅黑" panose="020B0503020204020204" charset="-122"/>
              </a:rPr>
              <a:t>Waste</a:t>
            </a:r>
          </a:p>
          <a:p>
            <a:pPr lvl="0" eaLnBrk="1" hangingPunct="1">
              <a:lnSpc>
                <a:spcPct val="150000"/>
              </a:lnSpc>
            </a:pPr>
            <a:r>
              <a:rPr lang="en-US" altLang="zh-CN" sz="2600" dirty="0">
                <a:solidFill>
                  <a:schemeClr val="dk1">
                    <a:lumMod val="85000"/>
                    <a:lumOff val="15000"/>
                  </a:schemeClr>
                </a:solidFill>
                <a:latin typeface="微软雅黑" panose="020B0503020204020204" charset="-122"/>
              </a:rPr>
              <a:t>Misunderstanding</a:t>
            </a:r>
          </a:p>
          <a:p>
            <a:pPr lvl="0" eaLnBrk="1" hangingPunct="1">
              <a:lnSpc>
                <a:spcPct val="150000"/>
              </a:lnSpc>
            </a:pPr>
            <a:r>
              <a:rPr lang="en-US" altLang="zh-CN" sz="2600" dirty="0">
                <a:solidFill>
                  <a:schemeClr val="dk1">
                    <a:lumMod val="85000"/>
                    <a:lumOff val="15000"/>
                  </a:schemeClr>
                </a:solidFill>
                <a:latin typeface="微软雅黑" panose="020B0503020204020204" charset="-122"/>
              </a:rPr>
              <a:t>Slander</a:t>
            </a:r>
          </a:p>
          <a:p>
            <a:pPr lvl="0" eaLnBrk="1" hangingPunct="1">
              <a:lnSpc>
                <a:spcPct val="150000"/>
              </a:lnSpc>
            </a:pPr>
            <a:r>
              <a:rPr lang="en-US" altLang="zh-CN" sz="2600" dirty="0">
                <a:solidFill>
                  <a:schemeClr val="dk1">
                    <a:lumMod val="85000"/>
                    <a:lumOff val="15000"/>
                  </a:schemeClr>
                </a:solidFill>
                <a:latin typeface="微软雅黑" panose="020B0503020204020204" charset="-122"/>
              </a:rPr>
              <a:t>Civilization</a:t>
            </a:r>
          </a:p>
          <a:p>
            <a:pPr lvl="0" eaLnBrk="1" hangingPunct="1">
              <a:lnSpc>
                <a:spcPct val="150000"/>
              </a:lnSpc>
            </a:pPr>
            <a:r>
              <a:rPr lang="en-US" altLang="zh-CN" sz="2600" dirty="0">
                <a:solidFill>
                  <a:schemeClr val="dk1">
                    <a:lumMod val="85000"/>
                    <a:lumOff val="15000"/>
                  </a:schemeClr>
                </a:solidFill>
                <a:latin typeface="微软雅黑" panose="020B0503020204020204" charset="-122"/>
              </a:rPr>
              <a:t>Open/kick off</a:t>
            </a:r>
            <a:endParaRPr lang="zh-CN" altLang="en-US" sz="2600" dirty="0">
              <a:solidFill>
                <a:schemeClr val="dk1">
                  <a:lumMod val="85000"/>
                  <a:lumOff val="15000"/>
                </a:schemeClr>
              </a:solidFill>
              <a:latin typeface="微软雅黑" panose="020B0503020204020204" charset="-122"/>
            </a:endParaRPr>
          </a:p>
          <a:p>
            <a:pPr lvl="0" eaLnBrk="1" hangingPunct="1">
              <a:lnSpc>
                <a:spcPct val="150000"/>
              </a:lnSpc>
            </a:pPr>
            <a:r>
              <a:rPr lang="en-US" altLang="zh-CN" sz="2600" dirty="0">
                <a:solidFill>
                  <a:schemeClr val="dk1">
                    <a:lumMod val="85000"/>
                    <a:lumOff val="15000"/>
                  </a:schemeClr>
                </a:solidFill>
                <a:latin typeface="微软雅黑" panose="020B0503020204020204" charset="-122"/>
              </a:rPr>
              <a:t>Close/wrap up</a:t>
            </a:r>
          </a:p>
          <a:p>
            <a:pPr lvl="0" eaLnBrk="1" hangingPunct="1">
              <a:lnSpc>
                <a:spcPct val="150000"/>
              </a:lnSpc>
            </a:pPr>
            <a:r>
              <a:rPr lang="en-US" altLang="zh-CN" sz="2600" dirty="0">
                <a:solidFill>
                  <a:schemeClr val="dk1">
                    <a:lumMod val="85000"/>
                    <a:lumOff val="15000"/>
                  </a:schemeClr>
                </a:solidFill>
                <a:latin typeface="微软雅黑" panose="020B0503020204020204" charset="-122"/>
              </a:rPr>
              <a:t>The standard of living</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childTnLst>
                                    <p:set>
                                      <p:cBhvr additive="base">
                                        <p:cTn id="6" dur="1" fill="hold">
                                          <p:stCondLst>
                                            <p:cond delay="0"/>
                                          </p:stCondLst>
                                        </p:cTn>
                                        <p:tgtEl>
                                          <p:spTgt spid="2343">
                                            <p:txEl>
                                              <p:pRg st="0" end="0"/>
                                            </p:txEl>
                                          </p:spTgt>
                                        </p:tgtEl>
                                        <p:attrNameLst>
                                          <p:attrName>style.visibility</p:attrName>
                                        </p:attrNameLst>
                                      </p:cBhvr>
                                      <p:to>
                                        <p:strVal val="visible"/>
                                      </p:to>
                                    </p:set>
                                    <p:animEffect transition="in" filter="blinds(vertical)">
                                      <p:cBhvr additive="base">
                                        <p:cTn id="7" dur="3000"/>
                                        <p:tgtEl>
                                          <p:spTgt spid="23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childTnLst>
                                    <p:set>
                                      <p:cBhvr additive="base">
                                        <p:cTn id="11" dur="1" fill="hold">
                                          <p:stCondLst>
                                            <p:cond delay="0"/>
                                          </p:stCondLst>
                                        </p:cTn>
                                        <p:tgtEl>
                                          <p:spTgt spid="2343">
                                            <p:txEl>
                                              <p:pRg st="1" end="1"/>
                                            </p:txEl>
                                          </p:spTgt>
                                        </p:tgtEl>
                                        <p:attrNameLst>
                                          <p:attrName>style.visibility</p:attrName>
                                        </p:attrNameLst>
                                      </p:cBhvr>
                                      <p:to>
                                        <p:strVal val="visible"/>
                                      </p:to>
                                    </p:set>
                                    <p:animEffect transition="in" filter="blinds(vertical)">
                                      <p:cBhvr additive="base">
                                        <p:cTn id="12" dur="3000"/>
                                        <p:tgtEl>
                                          <p:spTgt spid="23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childTnLst>
                                    <p:set>
                                      <p:cBhvr additive="base">
                                        <p:cTn id="16" dur="1" fill="hold">
                                          <p:stCondLst>
                                            <p:cond delay="0"/>
                                          </p:stCondLst>
                                        </p:cTn>
                                        <p:tgtEl>
                                          <p:spTgt spid="2343">
                                            <p:txEl>
                                              <p:pRg st="2" end="2"/>
                                            </p:txEl>
                                          </p:spTgt>
                                        </p:tgtEl>
                                        <p:attrNameLst>
                                          <p:attrName>style.visibility</p:attrName>
                                        </p:attrNameLst>
                                      </p:cBhvr>
                                      <p:to>
                                        <p:strVal val="visible"/>
                                      </p:to>
                                    </p:set>
                                    <p:animEffect transition="in" filter="blinds(vertical)">
                                      <p:cBhvr additive="base">
                                        <p:cTn id="17" dur="3000"/>
                                        <p:tgtEl>
                                          <p:spTgt spid="23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childTnLst>
                                    <p:set>
                                      <p:cBhvr additive="base">
                                        <p:cTn id="21" dur="1" fill="hold">
                                          <p:stCondLst>
                                            <p:cond delay="0"/>
                                          </p:stCondLst>
                                        </p:cTn>
                                        <p:tgtEl>
                                          <p:spTgt spid="2343">
                                            <p:txEl>
                                              <p:pRg st="3" end="3"/>
                                            </p:txEl>
                                          </p:spTgt>
                                        </p:tgtEl>
                                        <p:attrNameLst>
                                          <p:attrName>style.visibility</p:attrName>
                                        </p:attrNameLst>
                                      </p:cBhvr>
                                      <p:to>
                                        <p:strVal val="visible"/>
                                      </p:to>
                                    </p:set>
                                    <p:animEffect transition="in" filter="blinds(vertical)">
                                      <p:cBhvr additive="base">
                                        <p:cTn id="22" dur="3000"/>
                                        <p:tgtEl>
                                          <p:spTgt spid="23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additive="base">
                                        <p:cTn id="26" dur="1" fill="hold">
                                          <p:stCondLst>
                                            <p:cond delay="0"/>
                                          </p:stCondLst>
                                        </p:cTn>
                                        <p:tgtEl>
                                          <p:spTgt spid="2343">
                                            <p:txEl>
                                              <p:pRg st="4" end="4"/>
                                            </p:txEl>
                                          </p:spTgt>
                                        </p:tgtEl>
                                        <p:attrNameLst>
                                          <p:attrName>style.visibility</p:attrName>
                                        </p:attrNameLst>
                                      </p:cBhvr>
                                      <p:to>
                                        <p:strVal val="visible"/>
                                      </p:to>
                                    </p:set>
                                    <p:animEffect transition="in" filter="blinds(vertical)">
                                      <p:cBhvr additive="base">
                                        <p:cTn id="27" dur="3000"/>
                                        <p:tgtEl>
                                          <p:spTgt spid="23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childTnLst>
                                    <p:set>
                                      <p:cBhvr additive="base">
                                        <p:cTn id="31" dur="1" fill="hold">
                                          <p:stCondLst>
                                            <p:cond delay="0"/>
                                          </p:stCondLst>
                                        </p:cTn>
                                        <p:tgtEl>
                                          <p:spTgt spid="2343">
                                            <p:txEl>
                                              <p:pRg st="5" end="5"/>
                                            </p:txEl>
                                          </p:spTgt>
                                        </p:tgtEl>
                                        <p:attrNameLst>
                                          <p:attrName>style.visibility</p:attrName>
                                        </p:attrNameLst>
                                      </p:cBhvr>
                                      <p:to>
                                        <p:strVal val="visible"/>
                                      </p:to>
                                    </p:set>
                                    <p:animEffect transition="in" filter="blinds(vertical)">
                                      <p:cBhvr additive="base">
                                        <p:cTn id="32" dur="3000"/>
                                        <p:tgtEl>
                                          <p:spTgt spid="23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additive="base">
                                        <p:cTn id="36" dur="1" fill="hold">
                                          <p:stCondLst>
                                            <p:cond delay="0"/>
                                          </p:stCondLst>
                                        </p:cTn>
                                        <p:tgtEl>
                                          <p:spTgt spid="2343">
                                            <p:txEl>
                                              <p:pRg st="6" end="6"/>
                                            </p:txEl>
                                          </p:spTgt>
                                        </p:tgtEl>
                                        <p:attrNameLst>
                                          <p:attrName>style.visibility</p:attrName>
                                        </p:attrNameLst>
                                      </p:cBhvr>
                                      <p:to>
                                        <p:strVal val="visible"/>
                                      </p:to>
                                    </p:set>
                                    <p:animEffect transition="in" filter="blinds(vertical)">
                                      <p:cBhvr additive="base">
                                        <p:cTn id="37" dur="3000"/>
                                        <p:tgtEl>
                                          <p:spTgt spid="23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3" grpId="0" uiExpand="1" build="p" animBg="1"/>
      <p:bldP spid="234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5843" name="内容占位符 2"/>
          <p:cNvSpPr>
            <a:spLocks noGrp="1"/>
          </p:cNvSpPr>
          <p:nvPr>
            <p:ph sz="half" idx="4294967295"/>
          </p:nvPr>
        </p:nvSpPr>
        <p:spPr>
          <a:xfrm>
            <a:off x="571500" y="260648"/>
            <a:ext cx="7272840" cy="960499"/>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tx1"/>
                </a:solidFill>
                <a:latin typeface="微软雅黑" panose="020B0503020204020204" charset="-122"/>
                <a:cs typeface="微软雅黑" panose="020B0503020204020204" charset="-122"/>
                <a:sym typeface="+mn-ea"/>
              </a:rPr>
              <a:t>例</a:t>
            </a:r>
            <a:r>
              <a:rPr lang="en-US" altLang="zh-CN" sz="3600" dirty="0">
                <a:solidFill>
                  <a:schemeClr val="tx1"/>
                </a:solidFill>
                <a:latin typeface="微软雅黑" panose="020B0503020204020204" charset="-122"/>
                <a:cs typeface="微软雅黑" panose="020B0503020204020204" charset="-122"/>
                <a:sym typeface="+mn-ea"/>
              </a:rPr>
              <a:t>1</a:t>
            </a:r>
            <a:r>
              <a:rPr lang="zh-CN" altLang="en-US" sz="3600" dirty="0">
                <a:solidFill>
                  <a:schemeClr val="tx1"/>
                </a:solidFill>
                <a:latin typeface="微软雅黑" panose="020B0503020204020204" charset="-122"/>
                <a:cs typeface="微软雅黑" panose="020B0503020204020204" charset="-122"/>
                <a:sym typeface="+mn-ea"/>
              </a:rPr>
              <a:t>. 人群渐渐地安静了下来。</a:t>
            </a:r>
          </a:p>
        </p:txBody>
      </p:sp>
      <p:sp>
        <p:nvSpPr>
          <p:cNvPr id="35844" name="TextBox 4"/>
          <p:cNvSpPr/>
          <p:nvPr>
            <p:custDataLst>
              <p:tags r:id="rId3"/>
            </p:custDataLst>
          </p:nvPr>
        </p:nvSpPr>
        <p:spPr>
          <a:xfrm>
            <a:off x="561947" y="1143001"/>
            <a:ext cx="7294563"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The crowd came to silence.</a:t>
            </a:r>
          </a:p>
        </p:txBody>
      </p:sp>
      <p:sp>
        <p:nvSpPr>
          <p:cNvPr id="35845" name="TextBox 9"/>
          <p:cNvSpPr/>
          <p:nvPr>
            <p:custDataLst>
              <p:tags r:id="rId4"/>
            </p:custDataLst>
          </p:nvPr>
        </p:nvSpPr>
        <p:spPr>
          <a:xfrm>
            <a:off x="571500" y="1928813"/>
            <a:ext cx="772318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一座古塔阴森森地矗立在山腰上</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35846" name="TextBox 10"/>
          <p:cNvSpPr/>
          <p:nvPr>
            <p:custDataLst>
              <p:tags r:id="rId5"/>
            </p:custDataLst>
          </p:nvPr>
        </p:nvSpPr>
        <p:spPr>
          <a:xfrm>
            <a:off x="571500" y="2776856"/>
            <a:ext cx="79375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An ancient pagoda looms on the mountainside.</a:t>
            </a:r>
          </a:p>
        </p:txBody>
      </p:sp>
      <p:sp>
        <p:nvSpPr>
          <p:cNvPr id="35847" name="TextBox 12"/>
          <p:cNvSpPr/>
          <p:nvPr/>
        </p:nvSpPr>
        <p:spPr>
          <a:xfrm>
            <a:off x="395536" y="4077072"/>
            <a:ext cx="8424936" cy="230425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上述两例中的副词“渐渐地”和“阴森森地”都已经包含在动词</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came to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looms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的含义中了，无需赘译。因此在汉译英时， 选择合适的动词很重要，也反映出译者的英语功底。</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6867" name="内容占位符 2"/>
          <p:cNvSpPr>
            <a:spLocks noGrp="1"/>
          </p:cNvSpPr>
          <p:nvPr>
            <p:ph sz="half" idx="1"/>
          </p:nvPr>
        </p:nvSpPr>
        <p:spPr>
          <a:xfrm>
            <a:off x="500063" y="571500"/>
            <a:ext cx="8072437" cy="5000625"/>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buNone/>
            </a:pPr>
            <a:r>
              <a:rPr lang="zh-CN" altLang="en-US" sz="3600" i="1" u="sng" dirty="0">
                <a:solidFill>
                  <a:srgbClr val="000000"/>
                </a:solidFill>
                <a:latin typeface="微软雅黑" panose="020B0503020204020204" charset="-122"/>
                <a:cs typeface="微软雅黑" panose="020B0503020204020204" charset="-122"/>
              </a:rPr>
              <a:t>四、调整句法结构，省译某些词语</a:t>
            </a:r>
            <a:endParaRPr lang="en-US" altLang="zh-CN" sz="3600" i="1" u="sng" dirty="0">
              <a:solidFill>
                <a:srgbClr val="000000"/>
              </a:solidFill>
              <a:latin typeface="微软雅黑" panose="020B0503020204020204" charset="-122"/>
              <a:cs typeface="微软雅黑" panose="020B0503020204020204" charset="-122"/>
            </a:endParaRPr>
          </a:p>
          <a:p>
            <a:pPr lvl="0" eaLnBrk="1" hangingPunct="1">
              <a:buNone/>
            </a:pPr>
            <a:endParaRPr lang="en-US" altLang="zh-CN" sz="3600" dirty="0">
              <a:solidFill>
                <a:srgbClr val="000000"/>
              </a:solidFill>
              <a:latin typeface="微软雅黑" panose="020B0503020204020204" charset="-122"/>
              <a:cs typeface="微软雅黑" panose="020B0503020204020204" charset="-122"/>
            </a:endParaRPr>
          </a:p>
          <a:p>
            <a:pPr lvl="0" eaLnBrk="1" hangingPunct="1">
              <a:buNone/>
            </a:pPr>
            <a:r>
              <a:rPr lang="zh-CN" altLang="en-US" sz="3600" dirty="0">
                <a:solidFill>
                  <a:srgbClr val="000000"/>
                </a:solidFill>
                <a:latin typeface="微软雅黑" panose="020B0503020204020204" charset="-122"/>
                <a:cs typeface="微软雅黑" panose="020B0503020204020204" charset="-122"/>
              </a:rPr>
              <a:t>    汉译英时，有时按原文的句子结构直译也能得到勉强过关的译文；但是如果调整句法结构，会得到地道简洁的译文。</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7171"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dirty="0">
                <a:solidFill>
                  <a:schemeClr val="accent1"/>
                </a:solidFill>
                <a:latin typeface="汉仪旗黑-85S" charset="0"/>
                <a:ea typeface="宋体" panose="02010600030101010101" pitchFamily="2" charset="-122"/>
                <a:cs typeface="汉仪旗黑-85S" charset="0"/>
                <a:sym typeface="+mn-ea"/>
              </a:rPr>
              <a:t>第一节 对等译法</a:t>
            </a:r>
          </a:p>
        </p:txBody>
      </p:sp>
      <p:sp>
        <p:nvSpPr>
          <p:cNvPr id="7172" name="内容占位符 2"/>
          <p:cNvSpPr>
            <a:spLocks noGrp="1"/>
          </p:cNvSpPr>
          <p:nvPr>
            <p:ph sz="half" idx="1"/>
          </p:nvPr>
        </p:nvSpPr>
        <p:spPr>
          <a:xfrm>
            <a:off x="457200" y="1285875"/>
            <a:ext cx="8258175" cy="4840288"/>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eaLnBrk="1" hangingPunct="1">
              <a:lnSpc>
                <a:spcPct val="150000"/>
              </a:lnSpc>
              <a:buNone/>
            </a:pPr>
            <a:r>
              <a:rPr lang="zh-CN" altLang="en-US" sz="3600" dirty="0">
                <a:solidFill>
                  <a:srgbClr val="000000"/>
                </a:solidFill>
                <a:latin typeface="微软雅黑" panose="020B0503020204020204" charset="-122"/>
                <a:cs typeface="微软雅黑" panose="020B0503020204020204" charset="-122"/>
              </a:rPr>
              <a:t>一、“假朋友”问题（</a:t>
            </a:r>
            <a:r>
              <a:rPr lang="en-US" altLang="zh-CN" sz="3600" dirty="0">
                <a:solidFill>
                  <a:srgbClr val="000000"/>
                </a:solidFill>
                <a:latin typeface="微软雅黑" panose="020B0503020204020204" charset="-122"/>
                <a:cs typeface="微软雅黑" panose="020B0503020204020204" charset="-122"/>
              </a:rPr>
              <a:t>false friend</a:t>
            </a:r>
            <a:r>
              <a:rPr lang="zh-CN" altLang="en-US" sz="3600" dirty="0">
                <a:solidFill>
                  <a:srgbClr val="000000"/>
                </a:solidFill>
                <a:latin typeface="微软雅黑" panose="020B0503020204020204" charset="-122"/>
                <a:cs typeface="微软雅黑" panose="020B0503020204020204" charset="-122"/>
              </a:rPr>
              <a:t>）</a:t>
            </a:r>
            <a:endParaRPr lang="en-US" altLang="zh-CN" sz="3600" dirty="0">
              <a:solidFill>
                <a:srgbClr val="000000"/>
              </a:solidFill>
              <a:latin typeface="微软雅黑" panose="020B0503020204020204" charset="-122"/>
              <a:cs typeface="微软雅黑" panose="020B0503020204020204" charset="-122"/>
            </a:endParaRPr>
          </a:p>
          <a:p>
            <a:pPr lvl="0" eaLnBrk="1" hangingPunct="1">
              <a:lnSpc>
                <a:spcPct val="150000"/>
              </a:lnSpc>
              <a:buNone/>
            </a:pPr>
            <a:r>
              <a:rPr lang="en-US" altLang="zh-CN" sz="3600" dirty="0">
                <a:solidFill>
                  <a:srgbClr val="000000"/>
                </a:solidFill>
                <a:latin typeface="微软雅黑" panose="020B0503020204020204" charset="-122"/>
                <a:cs typeface="微软雅黑" panose="020B0503020204020204" charset="-122"/>
              </a:rPr>
              <a:t> </a:t>
            </a:r>
            <a:r>
              <a:rPr lang="zh-CN" altLang="en-US" sz="3600" dirty="0">
                <a:solidFill>
                  <a:srgbClr val="000000"/>
                </a:solidFill>
                <a:latin typeface="微软雅黑" panose="020B0503020204020204" charset="-122"/>
                <a:cs typeface="微软雅黑" panose="020B0503020204020204" charset="-122"/>
              </a:rPr>
              <a:t>“假朋友”即“看似相同，实则有别”的假词义相符词语。翻译过程中很多误译现象往往由“假朋友”所导致。</a:t>
            </a:r>
            <a:endParaRPr lang="en-US" altLang="zh-CN" sz="3600" dirty="0">
              <a:solidFill>
                <a:srgbClr val="000000"/>
              </a:solidFill>
              <a:latin typeface="微软雅黑" panose="020B0503020204020204" charset="-122"/>
              <a:cs typeface="微软雅黑" panose="020B0503020204020204" charset="-122"/>
            </a:endParaRPr>
          </a:p>
          <a:p>
            <a:pPr lvl="0" eaLnBrk="1" hangingPunct="1">
              <a:lnSpc>
                <a:spcPct val="150000"/>
              </a:lnSpc>
              <a:buNone/>
            </a:pPr>
            <a:r>
              <a:rPr lang="zh-CN" altLang="en-US" sz="3600" dirty="0">
                <a:solidFill>
                  <a:srgbClr val="000000"/>
                </a:solidFill>
                <a:latin typeface="微软雅黑" panose="020B0503020204020204" charset="-122"/>
                <a:cs typeface="微软雅黑" panose="020B0503020204020204" charset="-122"/>
              </a:rPr>
              <a:t>这里介绍四种类型的“假朋友”：</a:t>
            </a:r>
          </a:p>
          <a:p>
            <a:pPr lvl="0" eaLnBrk="1" hangingPunct="1"/>
            <a:endParaRPr lang="zh-CN" altLang="en-US" sz="3600" dirty="0">
              <a:solidFill>
                <a:srgbClr val="000000"/>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364" name="内容占位符 2"/>
          <p:cNvSpPr>
            <a:spLocks noGrp="1"/>
          </p:cNvSpPr>
          <p:nvPr>
            <p:ph sz="half" idx="4294967295"/>
          </p:nvPr>
        </p:nvSpPr>
        <p:spPr>
          <a:xfrm>
            <a:off x="285750" y="357188"/>
            <a:ext cx="8215313" cy="1285875"/>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accent1"/>
                </a:solidFill>
                <a:latin typeface="微软雅黑" panose="020B0503020204020204" charset="-122"/>
                <a:cs typeface="微软雅黑" panose="020B0503020204020204" charset="-122"/>
                <a:sym typeface="+mn-ea"/>
              </a:rPr>
              <a:t>例1. 有个年轻人名叫比尔，家里很穷，住的房子很小，生活艰难。</a:t>
            </a:r>
          </a:p>
          <a:p>
            <a:pPr marL="0" lvl="0" algn="l" defTabSz="914400" eaLnBrk="1" fontAlgn="auto" hangingPunct="1">
              <a:buNone/>
            </a:pPr>
            <a:endParaRPr lang="zh-CN" altLang="en-US" sz="3600" dirty="0">
              <a:solidFill>
                <a:schemeClr val="accent1"/>
              </a:solidFill>
              <a:latin typeface="微软雅黑" panose="020B0503020204020204" charset="-122"/>
              <a:cs typeface="微软雅黑" panose="020B0503020204020204" charset="-122"/>
              <a:sym typeface="+mn-ea"/>
            </a:endParaRPr>
          </a:p>
        </p:txBody>
      </p:sp>
      <p:sp>
        <p:nvSpPr>
          <p:cNvPr id="37892" name="TextBox 4"/>
          <p:cNvSpPr/>
          <p:nvPr>
            <p:custDataLst>
              <p:tags r:id="rId3"/>
            </p:custDataLst>
          </p:nvPr>
        </p:nvSpPr>
        <p:spPr>
          <a:xfrm>
            <a:off x="642938" y="2214563"/>
            <a:ext cx="786606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1800" dirty="0">
                <a:solidFill>
                  <a:schemeClr val="dk1"/>
                </a:solidFill>
                <a:latin typeface="微软雅黑" panose="020B0503020204020204" charset="-122"/>
                <a:ea typeface="微软雅黑" panose="020B0503020204020204" charset="-122"/>
              </a:rPr>
              <a:t>。</a:t>
            </a:r>
          </a:p>
        </p:txBody>
      </p:sp>
      <p:sp>
        <p:nvSpPr>
          <p:cNvPr id="2366" name="TextBox 5"/>
          <p:cNvSpPr/>
          <p:nvPr/>
        </p:nvSpPr>
        <p:spPr>
          <a:xfrm>
            <a:off x="357188" y="2143125"/>
            <a:ext cx="8437562" cy="23069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rgbClr val="000000"/>
                </a:solidFill>
                <a:latin typeface="微软雅黑" panose="020B0503020204020204" charset="-122"/>
                <a:ea typeface="微软雅黑" panose="020B0503020204020204" charset="-122"/>
                <a:cs typeface="微软雅黑" panose="020B0503020204020204" charset="-122"/>
              </a:rPr>
              <a:t>译文</a:t>
            </a:r>
            <a:r>
              <a:rPr lang="en-US" altLang="zh-CN" sz="3600" dirty="0">
                <a:solidFill>
                  <a:srgbClr val="000000"/>
                </a:solidFill>
                <a:latin typeface="微软雅黑" panose="020B0503020204020204" charset="-122"/>
                <a:ea typeface="微软雅黑" panose="020B0503020204020204" charset="-122"/>
                <a:cs typeface="微软雅黑" panose="020B0503020204020204" charset="-122"/>
              </a:rPr>
              <a:t>1. There was a young man named Bill. Gates. His family was poor and lived in a small house, and life was hard for them.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childTnLst>
                                    <p:set>
                                      <p:cBhvr additive="base">
                                        <p:cTn id="6" dur="1" fill="hold">
                                          <p:stCondLst>
                                            <p:cond delay="0"/>
                                          </p:stCondLst>
                                        </p:cTn>
                                        <p:tgtEl>
                                          <p:spTgt spid="2366"/>
                                        </p:tgtEl>
                                        <p:attrNameLst>
                                          <p:attrName>style.visibility</p:attrName>
                                        </p:attrNameLst>
                                      </p:cBhvr>
                                      <p:to>
                                        <p:strVal val="visible"/>
                                      </p:to>
                                    </p:set>
                                    <p:animEffect transition="in" filter="blinds(horizontal)">
                                      <p:cBhvr additive="base">
                                        <p:cTn id="7" dur="3000"/>
                                        <p:tgtEl>
                                          <p:spTgt spid="23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childTnLst>
                                    <p:set>
                                      <p:cBhvr additive="base">
                                        <p:cTn id="11" dur="1" fill="hold">
                                          <p:stCondLst>
                                            <p:cond delay="0"/>
                                          </p:stCondLst>
                                        </p:cTn>
                                        <p:tgtEl>
                                          <p:spTgt spid="2364">
                                            <p:txEl>
                                              <p:pRg st="0" end="0"/>
                                            </p:txEl>
                                          </p:spTgt>
                                        </p:tgtEl>
                                        <p:attrNameLst>
                                          <p:attrName>style.visibility</p:attrName>
                                        </p:attrNameLst>
                                      </p:cBhvr>
                                      <p:to>
                                        <p:strVal val="visible"/>
                                      </p:to>
                                    </p:set>
                                    <p:anim calcmode="lin" valueType="num">
                                      <p:cBhvr additive="base">
                                        <p:cTn id="12" dur="3000" fill="hold"/>
                                        <p:tgtEl>
                                          <p:spTgt spid="2364">
                                            <p:txEl>
                                              <p:pRg st="0" end="0"/>
                                            </p:txEl>
                                          </p:spTgt>
                                        </p:tgtEl>
                                        <p:attrNameLst>
                                          <p:attrName>ppt_x</p:attrName>
                                        </p:attrNameLst>
                                      </p:cBhvr>
                                      <p:tavLst>
                                        <p:tav tm="0">
                                          <p:val>
                                            <p:strVal val="#ppt_x"/>
                                          </p:val>
                                        </p:tav>
                                        <p:tav tm="100000">
                                          <p:val>
                                            <p:strVal val="#ppt_x"/>
                                          </p:val>
                                        </p:tav>
                                      </p:tavLst>
                                    </p:anim>
                                    <p:anim calcmode="lin" valueType="num">
                                      <p:cBhvr additive="base">
                                        <p:cTn id="13" dur="3000" fill="hold"/>
                                        <p:tgtEl>
                                          <p:spTgt spid="2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childTnLst>
                                    <p:set>
                                      <p:cBhvr additive="base">
                                        <p:cTn id="17" dur="1" fill="hold">
                                          <p:stCondLst>
                                            <p:cond delay="0"/>
                                          </p:stCondLst>
                                        </p:cTn>
                                        <p:tgtEl>
                                          <p:spTgt spid="2366"/>
                                        </p:tgtEl>
                                        <p:attrNameLst>
                                          <p:attrName>style.visibility</p:attrName>
                                        </p:attrNameLst>
                                      </p:cBhvr>
                                      <p:to>
                                        <p:strVal val="visible"/>
                                      </p:to>
                                    </p:set>
                                    <p:anim calcmode="lin" valueType="num">
                                      <p:cBhvr additive="base">
                                        <p:cTn id="18" dur="3000" fill="hold"/>
                                        <p:tgtEl>
                                          <p:spTgt spid="2366"/>
                                        </p:tgtEl>
                                        <p:attrNameLst>
                                          <p:attrName>ppt_x</p:attrName>
                                        </p:attrNameLst>
                                      </p:cBhvr>
                                      <p:tavLst>
                                        <p:tav tm="0">
                                          <p:val>
                                            <p:strVal val="#ppt_x"/>
                                          </p:val>
                                        </p:tav>
                                        <p:tav tm="100000">
                                          <p:val>
                                            <p:strVal val="#ppt_x"/>
                                          </p:val>
                                        </p:tav>
                                      </p:tavLst>
                                    </p:anim>
                                    <p:anim calcmode="lin" valueType="num">
                                      <p:cBhvr additive="base">
                                        <p:cTn id="19" dur="3000" fill="hold"/>
                                        <p:tgtEl>
                                          <p:spTgt spid="2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4" grpId="0" build="p" animBg="1"/>
      <p:bldP spid="2366" grpId="0" animBg="1"/>
      <p:bldP spid="236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369" name="内容占位符 4"/>
          <p:cNvSpPr>
            <a:spLocks noGrp="1"/>
          </p:cNvSpPr>
          <p:nvPr>
            <p:ph sz="half" idx="4294967295"/>
          </p:nvPr>
        </p:nvSpPr>
        <p:spPr>
          <a:xfrm>
            <a:off x="285750" y="428625"/>
            <a:ext cx="8437563" cy="2278381"/>
          </a:xfrm>
          <a:noFill/>
          <a:ln w="9525">
            <a:noFill/>
          </a:ln>
        </p:spPr>
        <p:txBody>
          <a:bodyPr vert="horz" wrap="square" lIns="91440" tIns="45720" rIns="91440" bIns="45720" anchor="t" anchorCtr="0">
            <a:sp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dirty="0">
                <a:solidFill>
                  <a:srgbClr val="000000"/>
                </a:solidFill>
                <a:latin typeface="微软雅黑" panose="020B0503020204020204" charset="-122"/>
                <a:cs typeface="微软雅黑" panose="020B0503020204020204" charset="-122"/>
                <a:sym typeface="+mn-ea"/>
              </a:rPr>
              <a:t>译文2. There was a young man named Bill, who was from a poor family. The family lived in a small house and was struggling to make a living.</a:t>
            </a:r>
          </a:p>
        </p:txBody>
      </p:sp>
      <p:sp>
        <p:nvSpPr>
          <p:cNvPr id="2370" name="TextBox 5"/>
          <p:cNvSpPr/>
          <p:nvPr>
            <p:custDataLst>
              <p:tags r:id="rId3"/>
            </p:custDataLst>
          </p:nvPr>
        </p:nvSpPr>
        <p:spPr>
          <a:xfrm>
            <a:off x="357188" y="3286125"/>
            <a:ext cx="8008937" cy="25545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dirty="0">
                <a:solidFill>
                  <a:schemeClr val="dk1"/>
                </a:solidFill>
                <a:latin typeface="微软雅黑" panose="020B0503020204020204" charset="-122"/>
                <a:ea typeface="微软雅黑" panose="020B0503020204020204" charset="-122"/>
                <a:cs typeface="微软雅黑" panose="020B0503020204020204" charset="-122"/>
              </a:rPr>
              <a:t>译文</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1</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“照单”全译，结构未调整，句子失衡、啰嗦，。</a:t>
            </a:r>
          </a:p>
          <a:p>
            <a:pPr marL="0" lvl="0" indent="0" eaLnBrk="1" hangingPunct="1">
              <a:spcBef>
                <a:spcPct val="0"/>
              </a:spcBef>
              <a:buClrTx/>
              <a:buSzPct val="100000"/>
              <a:buFontTx/>
              <a:buNone/>
            </a:pPr>
            <a:r>
              <a:rPr lang="zh-CN" altLang="en-US" dirty="0">
                <a:solidFill>
                  <a:schemeClr val="dk1"/>
                </a:solidFill>
                <a:latin typeface="微软雅黑" panose="020B0503020204020204" charset="-122"/>
                <a:ea typeface="微软雅黑" panose="020B0503020204020204" charset="-122"/>
                <a:cs typeface="微软雅黑" panose="020B0503020204020204" charset="-122"/>
              </a:rPr>
              <a:t>译文</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在不改变原文意思的情况下对语序作出调整，句子结构紧凑，合理，符合英语表达习惯。</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369">
                                            <p:txEl>
                                              <p:pRg st="0" end="0"/>
                                            </p:txEl>
                                          </p:spTgt>
                                        </p:tgtEl>
                                        <p:attrNameLst>
                                          <p:attrName>style.visibility</p:attrName>
                                        </p:attrNameLst>
                                      </p:cBhvr>
                                      <p:to>
                                        <p:strVal val="visible"/>
                                      </p:to>
                                    </p:set>
                                    <p:animEffect transition="in" filter="blinds(horizontal)">
                                      <p:cBhvr additive="base">
                                        <p:cTn id="7" dur="3000"/>
                                        <p:tgtEl>
                                          <p:spTgt spid="2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2370"/>
                                        </p:tgtEl>
                                        <p:attrNameLst>
                                          <p:attrName>style.visibility</p:attrName>
                                        </p:attrNameLst>
                                      </p:cBhvr>
                                      <p:to>
                                        <p:strVal val="visible"/>
                                      </p:to>
                                    </p:set>
                                    <p:animEffect transition="in" filter="blinds(horizontal)">
                                      <p:cBhvr additive="base">
                                        <p:cTn id="12" dur="3000"/>
                                        <p:tgtEl>
                                          <p:spTgt spid="2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9" grpId="0" build="p" animBg="1"/>
      <p:bldP spid="23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373" name="内容占位符 2"/>
          <p:cNvSpPr>
            <a:spLocks noGrp="1"/>
          </p:cNvSpPr>
          <p:nvPr>
            <p:ph sz="half" idx="4294967295"/>
          </p:nvPr>
        </p:nvSpPr>
        <p:spPr>
          <a:xfrm>
            <a:off x="428625" y="785813"/>
            <a:ext cx="8043863" cy="1214437"/>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accent1"/>
                </a:solidFill>
                <a:latin typeface="微软雅黑" panose="020B0503020204020204" charset="-122"/>
                <a:cs typeface="微软雅黑" panose="020B0503020204020204" charset="-122"/>
                <a:sym typeface="+mn-ea"/>
              </a:rPr>
              <a:t>例2. 推动农产品生产、加工和销售的有机结合。</a:t>
            </a:r>
          </a:p>
        </p:txBody>
      </p:sp>
      <p:sp>
        <p:nvSpPr>
          <p:cNvPr id="39940" name="TextBox 6"/>
          <p:cNvSpPr/>
          <p:nvPr>
            <p:custDataLst>
              <p:tags r:id="rId3"/>
            </p:custDataLst>
          </p:nvPr>
        </p:nvSpPr>
        <p:spPr>
          <a:xfrm>
            <a:off x="428625" y="2412454"/>
            <a:ext cx="8437562"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We should </a:t>
            </a:r>
            <a:r>
              <a:rPr lang="en-US" altLang="zh-CN" sz="3600" u="sng" dirty="0">
                <a:solidFill>
                  <a:schemeClr val="dk1"/>
                </a:solidFill>
                <a:latin typeface="微软雅黑" panose="020B0503020204020204" charset="-122"/>
                <a:ea typeface="微软雅黑" panose="020B0503020204020204" charset="-122"/>
              </a:rPr>
              <a:t>integrate</a:t>
            </a:r>
            <a:r>
              <a:rPr lang="en-US" altLang="zh-CN" sz="3600" dirty="0">
                <a:solidFill>
                  <a:schemeClr val="dk1"/>
                </a:solidFill>
                <a:latin typeface="微软雅黑" panose="020B0503020204020204" charset="-122"/>
                <a:ea typeface="微软雅黑" panose="020B0503020204020204" charset="-122"/>
              </a:rPr>
              <a:t> the production, processing and marketing of agricultural products.</a:t>
            </a:r>
          </a:p>
        </p:txBody>
      </p:sp>
      <p:sp>
        <p:nvSpPr>
          <p:cNvPr id="39941" name="TextBox 7"/>
          <p:cNvSpPr/>
          <p:nvPr>
            <p:custDataLst>
              <p:tags r:id="rId4"/>
            </p:custDataLst>
          </p:nvPr>
        </p:nvSpPr>
        <p:spPr>
          <a:xfrm>
            <a:off x="428625" y="4214813"/>
            <a:ext cx="7723188" cy="23069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Integrate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的语气较强，包括</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combine</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so as to become fully a part of sth. else</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两层意思，与“有机结合”匹配。</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373">
                                            <p:txEl>
                                              <p:pRg st="0" end="0"/>
                                            </p:txEl>
                                          </p:spTgt>
                                        </p:tgtEl>
                                        <p:attrNameLst>
                                          <p:attrName>style.visibility</p:attrName>
                                        </p:attrNameLst>
                                      </p:cBhvr>
                                      <p:to>
                                        <p:strVal val="visible"/>
                                      </p:to>
                                    </p:set>
                                    <p:animEffect transition="in" filter="blinds(horizontal)">
                                      <p:cBhvr additive="base">
                                        <p:cTn id="7" dur="3000"/>
                                        <p:tgtEl>
                                          <p:spTgt spid="23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40963" name="内容占位符 2"/>
          <p:cNvSpPr>
            <a:spLocks noGrp="1"/>
          </p:cNvSpPr>
          <p:nvPr>
            <p:ph sz="half" idx="4294967295"/>
          </p:nvPr>
        </p:nvSpPr>
        <p:spPr>
          <a:xfrm>
            <a:off x="500063" y="285750"/>
            <a:ext cx="8143875" cy="64293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accent1"/>
                </a:solidFill>
                <a:latin typeface="微软雅黑" panose="020B0503020204020204" charset="-122"/>
                <a:sym typeface="+mn-ea"/>
              </a:rPr>
              <a:t>练习翻译句子</a:t>
            </a:r>
          </a:p>
        </p:txBody>
      </p:sp>
      <p:sp>
        <p:nvSpPr>
          <p:cNvPr id="40964" name="TextBox 4"/>
          <p:cNvSpPr/>
          <p:nvPr>
            <p:custDataLst>
              <p:tags r:id="rId3"/>
            </p:custDataLst>
          </p:nvPr>
        </p:nvSpPr>
        <p:spPr>
          <a:xfrm>
            <a:off x="285750" y="1143000"/>
            <a:ext cx="8867775" cy="5308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eaLnBrk="1" hangingPunct="1">
              <a:spcBef>
                <a:spcPct val="0"/>
              </a:spcBef>
              <a:buClrTx/>
              <a:buSzPct val="100000"/>
              <a:buFontTx/>
              <a:buNone/>
            </a:pPr>
            <a:r>
              <a:rPr lang="zh-CN" altLang="en-US" u="sng" dirty="0">
                <a:solidFill>
                  <a:schemeClr val="dk1"/>
                </a:solidFill>
                <a:latin typeface="微软雅黑" panose="020B0503020204020204" charset="-122"/>
                <a:ea typeface="微软雅黑" panose="020B0503020204020204" charset="-122"/>
                <a:cs typeface="微软雅黑" panose="020B0503020204020204" charset="-122"/>
              </a:rPr>
              <a:t>省略范畴词</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a:t>
            </a:r>
          </a:p>
          <a:p>
            <a:pPr marL="342900" lvl="0" indent="-342900" eaLnBrk="1" hangingPunct="1">
              <a:spcBef>
                <a:spcPct val="0"/>
              </a:spcBef>
              <a:buClrTx/>
              <a:buSzPct val="100000"/>
              <a:buFontTx/>
              <a:buAutoNum type="arabicPeriod"/>
            </a:pPr>
            <a:r>
              <a:rPr lang="zh-CN" altLang="en-US" dirty="0">
                <a:solidFill>
                  <a:schemeClr val="dk1"/>
                </a:solidFill>
                <a:latin typeface="微软雅黑" panose="020B0503020204020204" charset="-122"/>
                <a:ea typeface="微软雅黑" panose="020B0503020204020204" charset="-122"/>
                <a:cs typeface="微软雅黑" panose="020B0503020204020204" charset="-122"/>
              </a:rPr>
              <a:t>改革开放扭转了经济停滞不前的局面。</a:t>
            </a:r>
          </a:p>
          <a:p>
            <a:pPr marL="342900" lvl="0" indent="-342900" eaLnBrk="1" hangingPunct="1">
              <a:spcBef>
                <a:spcPct val="0"/>
              </a:spcBef>
              <a:buClrTx/>
              <a:buSzPct val="100000"/>
              <a:buFontTx/>
              <a:buAutoNum type="arabicPeriod"/>
            </a:pPr>
            <a:r>
              <a:rPr lang="zh-CN" altLang="en-US" dirty="0">
                <a:solidFill>
                  <a:schemeClr val="dk1"/>
                </a:solidFill>
                <a:latin typeface="微软雅黑" panose="020B0503020204020204" charset="-122"/>
                <a:ea typeface="微软雅黑" panose="020B0503020204020204" charset="-122"/>
                <a:cs typeface="微软雅黑" panose="020B0503020204020204" charset="-122"/>
              </a:rPr>
              <a:t>他担任了鲁迅作品的翻译任务。</a:t>
            </a:r>
          </a:p>
          <a:p>
            <a:pPr marL="342900" lvl="0" indent="-342900" eaLnBrk="1" hangingPunct="1">
              <a:spcBef>
                <a:spcPct val="0"/>
              </a:spcBef>
              <a:buClrTx/>
              <a:buSzPct val="100000"/>
              <a:buFontTx/>
              <a:buAutoNum type="arabicPeriod"/>
            </a:pPr>
            <a:r>
              <a:rPr lang="zh-CN" altLang="en-US" dirty="0">
                <a:solidFill>
                  <a:schemeClr val="dk1"/>
                </a:solidFill>
                <a:latin typeface="微软雅黑" panose="020B0503020204020204" charset="-122"/>
                <a:ea typeface="微软雅黑" panose="020B0503020204020204" charset="-122"/>
                <a:cs typeface="微软雅黑" panose="020B0503020204020204" charset="-122"/>
              </a:rPr>
              <a:t>会上，双方集中讨论了保护知识产权的问题。</a:t>
            </a:r>
          </a:p>
          <a:p>
            <a:pPr marL="342900" lvl="0" indent="-342900" eaLnBrk="1" hangingPunct="1">
              <a:spcBef>
                <a:spcPct val="0"/>
              </a:spcBef>
              <a:buClrTx/>
              <a:buSzPct val="100000"/>
              <a:buFontTx/>
              <a:buNone/>
            </a:pPr>
            <a:r>
              <a:rPr lang="zh-CN" altLang="en-US" u="sng" dirty="0">
                <a:solidFill>
                  <a:schemeClr val="dk1"/>
                </a:solidFill>
                <a:latin typeface="微软雅黑" panose="020B0503020204020204" charset="-122"/>
                <a:ea typeface="微软雅黑" panose="020B0503020204020204" charset="-122"/>
                <a:cs typeface="微软雅黑" panose="020B0503020204020204" charset="-122"/>
              </a:rPr>
              <a:t>省略原文的重复成分</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a:t>
            </a:r>
          </a:p>
          <a:p>
            <a:pPr marL="342900" lvl="0" indent="-342900" eaLnBrk="1" hangingPunct="1">
              <a:spcBef>
                <a:spcPct val="0"/>
              </a:spcBef>
              <a:buClrTx/>
              <a:buSzPct val="100000"/>
              <a:buFontTx/>
              <a:buNone/>
            </a:pPr>
            <a:r>
              <a:rPr lang="en-US" altLang="zh-CN" dirty="0">
                <a:solidFill>
                  <a:schemeClr val="dk1"/>
                </a:solidFill>
                <a:latin typeface="微软雅黑" panose="020B0503020204020204" charset="-122"/>
                <a:ea typeface="微软雅黑" panose="020B0503020204020204" charset="-122"/>
                <a:cs typeface="微软雅黑" panose="020B0503020204020204" charset="-122"/>
              </a:rPr>
              <a:t>4.</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低碳经济是一种以低能耗、低污染、低排放为基础的新型经济发展模式。 </a:t>
            </a:r>
            <a:endParaRPr lang="en-US" altLang="zh-CN" dirty="0">
              <a:solidFill>
                <a:schemeClr val="dk1"/>
              </a:solidFill>
              <a:latin typeface="微软雅黑" panose="020B0503020204020204" charset="-122"/>
              <a:ea typeface="微软雅黑" panose="020B0503020204020204" charset="-122"/>
              <a:cs typeface="微软雅黑" panose="020B0503020204020204" charset="-122"/>
            </a:endParaRPr>
          </a:p>
          <a:p>
            <a:pPr marL="342900" lvl="0" indent="-342900" eaLnBrk="1" hangingPunct="1">
              <a:spcBef>
                <a:spcPct val="0"/>
              </a:spcBef>
              <a:buClrTx/>
              <a:buSzPct val="100000"/>
              <a:buFontTx/>
              <a:buNone/>
            </a:pPr>
            <a:r>
              <a:rPr lang="en-US" altLang="zh-CN" dirty="0">
                <a:solidFill>
                  <a:schemeClr val="dk1"/>
                </a:solidFill>
                <a:latin typeface="微软雅黑" panose="020B0503020204020204" charset="-122"/>
                <a:ea typeface="微软雅黑" panose="020B0503020204020204" charset="-122"/>
                <a:cs typeface="微软雅黑" panose="020B0503020204020204" charset="-122"/>
              </a:rPr>
              <a:t>5.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出现问题也容易纠正和改正。</a:t>
            </a:r>
          </a:p>
          <a:p>
            <a:pPr marL="342900" lvl="0" indent="-342900" eaLnBrk="1" hangingPunct="1">
              <a:spcBef>
                <a:spcPct val="0"/>
              </a:spcBef>
              <a:buClrTx/>
              <a:buSzPct val="100000"/>
              <a:buFontTx/>
              <a:buChar char="•"/>
            </a:pPr>
            <a:endParaRPr lang="zh-CN" altLang="en-US" sz="3600"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41987" name="内容占位符 2"/>
          <p:cNvSpPr>
            <a:spLocks noGrp="1"/>
          </p:cNvSpPr>
          <p:nvPr>
            <p:ph sz="half" idx="4294967295"/>
            <p:custDataLst>
              <p:tags r:id="rId3"/>
            </p:custDataLst>
          </p:nvPr>
        </p:nvSpPr>
        <p:spPr>
          <a:xfrm>
            <a:off x="214313" y="428625"/>
            <a:ext cx="8929687" cy="4525963"/>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140000"/>
              </a:lnSpc>
              <a:buNone/>
            </a:pPr>
            <a:r>
              <a:rPr lang="zh-CN" altLang="en-US" sz="3600" u="sng" dirty="0">
                <a:solidFill>
                  <a:schemeClr val="dk1">
                    <a:lumMod val="85000"/>
                    <a:lumOff val="15000"/>
                  </a:schemeClr>
                </a:solidFill>
                <a:latin typeface="微软雅黑" panose="020B0503020204020204" charset="-122"/>
                <a:cs typeface="微软雅黑" panose="020B0503020204020204" charset="-122"/>
                <a:sym typeface="+mn-ea"/>
              </a:rPr>
              <a:t>省略原文中多余或空洞的词语：</a:t>
            </a:r>
          </a:p>
          <a:p>
            <a:pPr marL="0" lvl="0" algn="l" defTabSz="914400" eaLnBrk="1" fontAlgn="auto" hangingPunct="1">
              <a:lnSpc>
                <a:spcPct val="140000"/>
              </a:lnSpc>
              <a:buNone/>
            </a:pPr>
            <a:r>
              <a:rPr lang="zh-CN" altLang="en-US" sz="3600" u="sng" dirty="0">
                <a:solidFill>
                  <a:schemeClr val="dk1">
                    <a:lumMod val="85000"/>
                    <a:lumOff val="15000"/>
                  </a:schemeClr>
                </a:solidFill>
                <a:latin typeface="微软雅黑" panose="020B0503020204020204" charset="-122"/>
                <a:cs typeface="微软雅黑" panose="020B0503020204020204" charset="-122"/>
                <a:sym typeface="+mn-ea"/>
              </a:rPr>
              <a:t>6. 我们需要从其他国家进口先进的工艺设备。</a:t>
            </a:r>
          </a:p>
          <a:p>
            <a:pPr marL="0" lvl="0" algn="l" defTabSz="914400" eaLnBrk="1" fontAlgn="auto" hangingPunct="1">
              <a:lnSpc>
                <a:spcPct val="140000"/>
              </a:lnSpc>
              <a:buNone/>
            </a:pPr>
            <a:r>
              <a:rPr lang="zh-CN" altLang="en-US" sz="3600" u="sng" dirty="0">
                <a:solidFill>
                  <a:schemeClr val="dk1">
                    <a:lumMod val="85000"/>
                    <a:lumOff val="15000"/>
                  </a:schemeClr>
                </a:solidFill>
                <a:latin typeface="微软雅黑" panose="020B0503020204020204" charset="-122"/>
                <a:cs typeface="微软雅黑" panose="020B0503020204020204" charset="-122"/>
                <a:sym typeface="+mn-ea"/>
              </a:rPr>
              <a:t>7. 我们强烈要求美国政府就这次事件向中国郑重道歉。</a:t>
            </a:r>
          </a:p>
          <a:p>
            <a:pPr marL="0" lvl="0" algn="l" defTabSz="914400" eaLnBrk="1" fontAlgn="auto" hangingPunct="1">
              <a:lnSpc>
                <a:spcPct val="140000"/>
              </a:lnSpc>
              <a:buNone/>
            </a:pPr>
            <a:r>
              <a:rPr lang="zh-CN" altLang="en-US" sz="3600" u="sng" dirty="0">
                <a:solidFill>
                  <a:schemeClr val="dk1">
                    <a:lumMod val="85000"/>
                    <a:lumOff val="15000"/>
                  </a:schemeClr>
                </a:solidFill>
                <a:latin typeface="微软雅黑" panose="020B0503020204020204" charset="-122"/>
                <a:cs typeface="微软雅黑" panose="020B0503020204020204" charset="-122"/>
                <a:sym typeface="+mn-ea"/>
              </a:rPr>
              <a:t>8. 鼓励国内外投资者到中西部投资。</a:t>
            </a:r>
          </a:p>
          <a:p>
            <a:pPr marL="0" lvl="0" algn="l" defTabSz="914400" eaLnBrk="1" fontAlgn="auto" hangingPunct="1">
              <a:lnSpc>
                <a:spcPct val="140000"/>
              </a:lnSpc>
              <a:buNone/>
            </a:pPr>
            <a:endParaRPr lang="zh-CN" altLang="en-US" sz="3600" u="sng" dirty="0">
              <a:solidFill>
                <a:schemeClr val="dk1">
                  <a:lumMod val="85000"/>
                  <a:lumOff val="15000"/>
                </a:schemeClr>
              </a:solidFill>
              <a:latin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9939" name="内容占位符 2"/>
          <p:cNvSpPr>
            <a:spLocks noGrp="1" noChangeArrowheads="1"/>
          </p:cNvSpPr>
          <p:nvPr>
            <p:ph sz="half" idx="1"/>
            <p:custDataLst>
              <p:tags r:id="rId3"/>
            </p:custDataLst>
          </p:nvPr>
        </p:nvSpPr>
        <p:spPr>
          <a:xfrm>
            <a:off x="214313" y="428625"/>
            <a:ext cx="8358188" cy="5857875"/>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accent1"/>
              </a:buClr>
              <a:buSzPct val="50000"/>
              <a:buFont typeface="+mj-lt"/>
              <a:buAutoNum type="arabicPeriod"/>
              <a:defRPr/>
            </a:pPr>
            <a:r>
              <a:rPr kumimoji="0" lang="en-US" sz="2600" b="0" i="0" u="none" strike="noStrike" kern="1200" cap="none" spc="0" normalizeH="0" baseline="0" noProof="0" dirty="0">
                <a:ln>
                  <a:noFill/>
                </a:ln>
                <a:solidFill>
                  <a:schemeClr val="dk1"/>
                </a:solidFill>
                <a:effectLst/>
                <a:uLnTx/>
                <a:uFillTx/>
                <a:latin typeface="微软雅黑" panose="020B0503020204020204" charset="-122"/>
                <a:cs typeface="+mn-cs"/>
              </a:rPr>
              <a:t>Reform and opening-up reversed the stagnation of the national economy.</a:t>
            </a:r>
          </a:p>
          <a:p>
            <a:pPr marL="514350" marR="0" lvl="0" indent="-514350" algn="l" defTabSz="914400" rtl="0" eaLnBrk="0" fontAlgn="base" latinLnBrk="0" hangingPunct="0">
              <a:lnSpc>
                <a:spcPct val="100000"/>
              </a:lnSpc>
              <a:spcBef>
                <a:spcPct val="20000"/>
              </a:spcBef>
              <a:spcAft>
                <a:spcPct val="0"/>
              </a:spcAft>
              <a:buClr>
                <a:schemeClr val="accent1"/>
              </a:buClr>
              <a:buSzPct val="50000"/>
              <a:buFont typeface="+mj-lt"/>
              <a:buAutoNum type="arabicPeriod"/>
              <a:defRPr/>
            </a:pPr>
            <a:r>
              <a:rPr kumimoji="0" lang="en-US" sz="2600" b="0" i="0" u="none" strike="noStrike" kern="1200" cap="none" spc="0" normalizeH="0" baseline="0" noProof="0" dirty="0">
                <a:ln>
                  <a:noFill/>
                </a:ln>
                <a:solidFill>
                  <a:schemeClr val="dk1"/>
                </a:solidFill>
                <a:effectLst/>
                <a:uLnTx/>
                <a:uFillTx/>
                <a:latin typeface="微软雅黑" panose="020B0503020204020204" charset="-122"/>
                <a:cs typeface="+mn-cs"/>
              </a:rPr>
              <a:t>He has undertaken the translation of Lu </a:t>
            </a:r>
            <a:r>
              <a:rPr kumimoji="0" lang="en-US" sz="2600" b="0" i="0" u="none" strike="noStrike" kern="1200" cap="none" spc="0" normalizeH="0" baseline="0" noProof="0" dirty="0" err="1">
                <a:ln>
                  <a:noFill/>
                </a:ln>
                <a:solidFill>
                  <a:schemeClr val="dk1"/>
                </a:solidFill>
                <a:effectLst/>
                <a:uLnTx/>
                <a:uFillTx/>
                <a:latin typeface="微软雅黑" panose="020B0503020204020204" charset="-122"/>
                <a:cs typeface="+mn-cs"/>
              </a:rPr>
              <a:t>Xun’s</a:t>
            </a:r>
            <a:r>
              <a:rPr kumimoji="0" lang="en-US" sz="2600" b="0" i="0" u="none" strike="noStrike" kern="1200" cap="none" spc="0" normalizeH="0" baseline="0" noProof="0" dirty="0">
                <a:ln>
                  <a:noFill/>
                </a:ln>
                <a:solidFill>
                  <a:schemeClr val="dk1"/>
                </a:solidFill>
                <a:effectLst/>
                <a:uLnTx/>
                <a:uFillTx/>
                <a:latin typeface="微软雅黑" panose="020B0503020204020204" charset="-122"/>
                <a:cs typeface="+mn-cs"/>
              </a:rPr>
              <a:t> works.</a:t>
            </a:r>
          </a:p>
          <a:p>
            <a:pPr marL="514350" marR="0" lvl="0" indent="-514350" algn="l" defTabSz="914400" rtl="0" eaLnBrk="0" fontAlgn="base" latinLnBrk="0" hangingPunct="0">
              <a:lnSpc>
                <a:spcPct val="100000"/>
              </a:lnSpc>
              <a:spcBef>
                <a:spcPct val="20000"/>
              </a:spcBef>
              <a:spcAft>
                <a:spcPct val="0"/>
              </a:spcAft>
              <a:buClr>
                <a:schemeClr val="accent1"/>
              </a:buClr>
              <a:buSzPct val="50000"/>
              <a:buFont typeface="+mj-lt"/>
              <a:buAutoNum type="arabicPeriod"/>
              <a:defRPr/>
            </a:pPr>
            <a:r>
              <a:rPr kumimoji="0" lang="en-US" sz="2600" b="0" i="0" u="none" strike="noStrike" kern="1200" cap="none" spc="0" normalizeH="0" baseline="0" noProof="0" dirty="0">
                <a:ln>
                  <a:noFill/>
                </a:ln>
                <a:solidFill>
                  <a:schemeClr val="dk1"/>
                </a:solidFill>
                <a:effectLst/>
                <a:uLnTx/>
                <a:uFillTx/>
                <a:latin typeface="微软雅黑" panose="020B0503020204020204" charset="-122"/>
                <a:cs typeface="+mn-cs"/>
              </a:rPr>
              <a:t>During the meeting, their discussion centered around the protection of intellectual property rights.</a:t>
            </a:r>
          </a:p>
          <a:p>
            <a:pPr marL="514350" marR="0" lvl="0" indent="-514350" algn="l" defTabSz="914400" rtl="0" eaLnBrk="0" fontAlgn="base" latinLnBrk="0" hangingPunct="0">
              <a:lnSpc>
                <a:spcPct val="100000"/>
              </a:lnSpc>
              <a:spcBef>
                <a:spcPct val="20000"/>
              </a:spcBef>
              <a:spcAft>
                <a:spcPct val="0"/>
              </a:spcAft>
              <a:buClr>
                <a:schemeClr val="accent1"/>
              </a:buClr>
              <a:buSzPct val="50000"/>
              <a:buFont typeface="+mj-lt"/>
              <a:buAutoNum type="arabicPeriod"/>
              <a:defRPr/>
            </a:pPr>
            <a:r>
              <a:rPr kumimoji="0" lang="en-US" sz="2600" b="0" i="0" u="none" strike="noStrike" kern="1200" cap="none" spc="0" normalizeH="0" baseline="0" noProof="0" dirty="0">
                <a:ln>
                  <a:noFill/>
                </a:ln>
                <a:solidFill>
                  <a:schemeClr val="dk1"/>
                </a:solidFill>
                <a:effectLst/>
                <a:uLnTx/>
                <a:uFillTx/>
                <a:latin typeface="微软雅黑" panose="020B0503020204020204" charset="-122"/>
                <a:cs typeface="+mn-cs"/>
              </a:rPr>
              <a:t>The low-carbon economy represents a new model of economic development characterized by low levels of energy consumption, pollution and emissions. </a:t>
            </a:r>
          </a:p>
          <a:p>
            <a:pPr marL="514350" marR="0" lvl="0" indent="-514350" algn="l" defTabSz="914400" rtl="0" eaLnBrk="0" fontAlgn="base" latinLnBrk="0" hangingPunct="0">
              <a:lnSpc>
                <a:spcPct val="100000"/>
              </a:lnSpc>
              <a:spcBef>
                <a:spcPct val="20000"/>
              </a:spcBef>
              <a:spcAft>
                <a:spcPct val="0"/>
              </a:spcAft>
              <a:buClr>
                <a:schemeClr val="accent1"/>
              </a:buClr>
              <a:buSzPct val="50000"/>
              <a:buFont typeface="+mj-lt"/>
              <a:buAutoNum type="arabicPeriod"/>
              <a:defRPr/>
            </a:pPr>
            <a:r>
              <a:rPr kumimoji="0" lang="en-US" sz="2600" b="0" i="0" u="none" strike="noStrike" kern="1200" cap="none" spc="0" normalizeH="0" baseline="0" noProof="0" dirty="0">
                <a:ln>
                  <a:noFill/>
                </a:ln>
                <a:solidFill>
                  <a:schemeClr val="dk1"/>
                </a:solidFill>
                <a:effectLst/>
                <a:uLnTx/>
                <a:uFillTx/>
                <a:latin typeface="微软雅黑" panose="020B0503020204020204" charset="-122"/>
                <a:cs typeface="+mn-cs"/>
              </a:rPr>
              <a:t>When problems emerge, they can be easily put right.</a:t>
            </a:r>
            <a:endParaRPr kumimoji="0" lang="en-US" sz="2800" b="0" i="0" u="none" strike="noStrike" kern="1200" cap="none" spc="0" normalizeH="0" baseline="0" noProof="0" dirty="0">
              <a:ln>
                <a:noFill/>
              </a:ln>
              <a:solidFill>
                <a:schemeClr val="dk1"/>
              </a:solidFill>
              <a:effectLst/>
              <a:uLnTx/>
              <a:uFillTx/>
              <a:latin typeface="微软雅黑" panose="020B0503020204020204" charset="-122"/>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50000"/>
              <a:buFont typeface="Wingdings 2" panose="05020102010507070707" pitchFamily="18" charset="2"/>
              <a:buAutoNum type="arabicPeriod"/>
              <a:defRPr/>
            </a:pPr>
            <a:endParaRPr kumimoji="0" lang="en-US" altLang="zh-CN" sz="2800" b="0" i="0" u="none" strike="noStrike" kern="1200" cap="none" spc="0" normalizeH="0" baseline="0" noProof="0" dirty="0">
              <a:ln>
                <a:noFill/>
              </a:ln>
              <a:solidFill>
                <a:schemeClr val="dk1"/>
              </a:solidFill>
              <a:effectLst/>
              <a:uLnTx/>
              <a:uFillTx/>
              <a:latin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1"/>
              </a:buClr>
              <a:buSzPct val="50000"/>
              <a:buFont typeface="Wingdings 2" panose="05020102010507070707" pitchFamily="18" charset="2"/>
              <a:buNone/>
              <a:defRPr/>
            </a:pPr>
            <a:endParaRPr kumimoji="0" lang="en-US" altLang="zh-CN" sz="2800" b="0" i="0" u="none" strike="noStrike" kern="1200" cap="none" spc="0" normalizeH="0" baseline="0" noProof="0" dirty="0">
              <a:ln>
                <a:noFill/>
              </a:ln>
              <a:solidFill>
                <a:schemeClr val="dk1"/>
              </a:solidFill>
              <a:effectLst/>
              <a:uLnTx/>
              <a:uFillTx/>
              <a:latin typeface="微软雅黑" panose="020B0503020204020204" charset="-122"/>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50000"/>
              <a:buFont typeface="Wingdings 2" panose="05020102010507070707" pitchFamily="18" charset="2"/>
              <a:buNone/>
              <a:defRPr/>
            </a:pPr>
            <a:endParaRPr kumimoji="0" lang="en-US" altLang="zh-CN" sz="2800" b="0" i="0" u="none" strike="noStrike" kern="1200" cap="none" spc="0" normalizeH="0" baseline="0" noProof="0" dirty="0">
              <a:ln>
                <a:noFill/>
              </a:ln>
              <a:solidFill>
                <a:schemeClr val="dk1"/>
              </a:solidFill>
              <a:effectLst/>
              <a:uLnTx/>
              <a:uFillTx/>
              <a:latin typeface="微软雅黑" panose="020B0503020204020204" charset="-122"/>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50000"/>
              <a:buFont typeface="Wingdings 2" panose="05020102010507070707" pitchFamily="18" charset="2"/>
              <a:buNone/>
              <a:defRPr/>
            </a:pPr>
            <a:endParaRPr kumimoji="0" lang="en-US" altLang="zh-CN" sz="2800" b="0" i="0" u="none" strike="noStrike" kern="1200" cap="none" spc="0" normalizeH="0" baseline="0" noProof="0" dirty="0">
              <a:ln>
                <a:noFill/>
              </a:ln>
              <a:solidFill>
                <a:schemeClr val="dk1"/>
              </a:solidFill>
              <a:effectLst/>
              <a:uLnTx/>
              <a:uFillTx/>
              <a:latin typeface="微软雅黑" panose="020B0503020204020204" charset="-122"/>
              <a:cs typeface="+mn-cs"/>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44035" name="内容占位符 2"/>
          <p:cNvSpPr>
            <a:spLocks noGrp="1"/>
          </p:cNvSpPr>
          <p:nvPr>
            <p:ph sz="half" idx="4294967295"/>
            <p:custDataLst>
              <p:tags r:id="rId3"/>
            </p:custDataLst>
          </p:nvPr>
        </p:nvSpPr>
        <p:spPr>
          <a:xfrm>
            <a:off x="285750" y="642938"/>
            <a:ext cx="8429625" cy="5357812"/>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150000"/>
              </a:lnSpc>
              <a:buNone/>
            </a:pPr>
            <a:r>
              <a:rPr lang="en-US" altLang="zh-CN" dirty="0">
                <a:solidFill>
                  <a:schemeClr val="dk1">
                    <a:lumMod val="85000"/>
                    <a:lumOff val="15000"/>
                  </a:schemeClr>
                </a:solidFill>
                <a:latin typeface="微软雅黑" panose="020B0503020204020204" charset="-122"/>
                <a:sym typeface="+mn-ea"/>
              </a:rPr>
              <a:t>6. We need to import advanced industrial equipment.,</a:t>
            </a:r>
          </a:p>
          <a:p>
            <a:pPr marL="0" lvl="0" algn="l" defTabSz="914400" eaLnBrk="1" fontAlgn="auto" hangingPunct="1">
              <a:lnSpc>
                <a:spcPct val="150000"/>
              </a:lnSpc>
              <a:buNone/>
            </a:pPr>
            <a:r>
              <a:rPr lang="en-US" altLang="zh-CN" dirty="0">
                <a:solidFill>
                  <a:schemeClr val="dk1">
                    <a:lumMod val="85000"/>
                    <a:lumOff val="15000"/>
                  </a:schemeClr>
                </a:solidFill>
                <a:latin typeface="微软雅黑" panose="020B0503020204020204" charset="-122"/>
                <a:sym typeface="+mn-ea"/>
              </a:rPr>
              <a:t>7. We demand that the US government apologize to China for this incident.</a:t>
            </a:r>
          </a:p>
          <a:p>
            <a:pPr marL="0" lvl="0" algn="l" defTabSz="914400" eaLnBrk="1" fontAlgn="auto" hangingPunct="1">
              <a:lnSpc>
                <a:spcPct val="150000"/>
              </a:lnSpc>
              <a:buNone/>
            </a:pPr>
            <a:r>
              <a:rPr lang="en-US" altLang="zh-CN" dirty="0">
                <a:solidFill>
                  <a:schemeClr val="dk1">
                    <a:lumMod val="85000"/>
                    <a:lumOff val="15000"/>
                  </a:schemeClr>
                </a:solidFill>
                <a:latin typeface="微软雅黑" panose="020B0503020204020204" charset="-122"/>
                <a:sym typeface="+mn-ea"/>
              </a:rPr>
              <a:t>8. Both Chinese and foreign investments are encouraged in the central and western regions.</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45059"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dirty="0">
                <a:solidFill>
                  <a:schemeClr val="accent1"/>
                </a:solidFill>
                <a:latin typeface="汉仪旗黑-85S" charset="0"/>
                <a:ea typeface="宋体" panose="02010600030101010101" pitchFamily="2" charset="-122"/>
                <a:cs typeface="汉仪旗黑-85S" charset="0"/>
                <a:sym typeface="+mn-ea"/>
              </a:rPr>
              <a:t>第四节 合并译法</a:t>
            </a:r>
          </a:p>
        </p:txBody>
      </p:sp>
      <p:sp>
        <p:nvSpPr>
          <p:cNvPr id="45060" name="内容占位符 2"/>
          <p:cNvSpPr>
            <a:spLocks noGrp="1"/>
          </p:cNvSpPr>
          <p:nvPr>
            <p:ph sz="half" idx="1"/>
            <p:custDataLst>
              <p:tags r:id="rId3"/>
            </p:custDataLst>
          </p:nvPr>
        </p:nvSpPr>
        <p:spPr>
          <a:xfrm>
            <a:off x="428625" y="1285875"/>
            <a:ext cx="8215313" cy="5000625"/>
          </a:xfrm>
        </p:spPr>
        <p:txBody>
          <a:bodyPr vert="horz" wrap="square" lIns="91440" tIns="45720" rIns="91440" bIns="45720" anchor="t" anchorCtr="0">
            <a:normAutofit fontScale="925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150000"/>
              </a:lnSpc>
            </a:pPr>
            <a:r>
              <a:rPr lang="zh-CN" altLang="en-US" sz="3300" dirty="0">
                <a:solidFill>
                  <a:schemeClr val="dk1">
                    <a:lumMod val="85000"/>
                    <a:lumOff val="15000"/>
                  </a:schemeClr>
                </a:solidFill>
                <a:latin typeface="微软雅黑" panose="020B0503020204020204" charset="-122"/>
                <a:cs typeface="微软雅黑" panose="020B0503020204020204" charset="-122"/>
              </a:rPr>
              <a:t>汉语中四字词组或成语经常在一起使用，起到加强语气的效果。英语中也有类似的体现，只不过是成对的词，如： </a:t>
            </a:r>
            <a:r>
              <a:rPr lang="en-US" altLang="zh-CN" sz="3300" dirty="0">
                <a:solidFill>
                  <a:schemeClr val="dk1">
                    <a:lumMod val="85000"/>
                    <a:lumOff val="15000"/>
                  </a:schemeClr>
                </a:solidFill>
                <a:latin typeface="微软雅黑" panose="020B0503020204020204" charset="-122"/>
                <a:cs typeface="微软雅黑" panose="020B0503020204020204" charset="-122"/>
              </a:rPr>
              <a:t>fair and square </a:t>
            </a:r>
            <a:r>
              <a:rPr lang="zh-CN" altLang="en-US" sz="3300" dirty="0">
                <a:solidFill>
                  <a:schemeClr val="dk1">
                    <a:lumMod val="85000"/>
                    <a:lumOff val="15000"/>
                  </a:schemeClr>
                </a:solidFill>
                <a:latin typeface="微软雅黑" panose="020B0503020204020204" charset="-122"/>
                <a:cs typeface="微软雅黑" panose="020B0503020204020204" charset="-122"/>
              </a:rPr>
              <a:t>公平、公正；</a:t>
            </a:r>
            <a:r>
              <a:rPr lang="en-US" altLang="zh-CN" sz="3300" dirty="0">
                <a:solidFill>
                  <a:schemeClr val="dk1">
                    <a:lumMod val="85000"/>
                    <a:lumOff val="15000"/>
                  </a:schemeClr>
                </a:solidFill>
                <a:latin typeface="微软雅黑" panose="020B0503020204020204" charset="-122"/>
                <a:cs typeface="微软雅黑" panose="020B0503020204020204" charset="-122"/>
              </a:rPr>
              <a:t>hard and fast </a:t>
            </a:r>
            <a:r>
              <a:rPr lang="zh-CN" altLang="en-US" sz="3300" dirty="0">
                <a:solidFill>
                  <a:schemeClr val="dk1">
                    <a:lumMod val="85000"/>
                    <a:lumOff val="15000"/>
                  </a:schemeClr>
                </a:solidFill>
                <a:latin typeface="微软雅黑" panose="020B0503020204020204" charset="-122"/>
                <a:cs typeface="微软雅黑" panose="020B0503020204020204" charset="-122"/>
              </a:rPr>
              <a:t>严格；</a:t>
            </a:r>
            <a:r>
              <a:rPr lang="en-US" altLang="zh-CN" sz="3300" dirty="0">
                <a:solidFill>
                  <a:schemeClr val="dk1">
                    <a:lumMod val="85000"/>
                    <a:lumOff val="15000"/>
                  </a:schemeClr>
                </a:solidFill>
                <a:latin typeface="微软雅黑" panose="020B0503020204020204" charset="-122"/>
                <a:cs typeface="微软雅黑" panose="020B0503020204020204" charset="-122"/>
              </a:rPr>
              <a:t>clean and clear </a:t>
            </a:r>
            <a:r>
              <a:rPr lang="zh-CN" altLang="en-US" sz="3300" dirty="0">
                <a:solidFill>
                  <a:schemeClr val="dk1">
                    <a:lumMod val="85000"/>
                    <a:lumOff val="15000"/>
                  </a:schemeClr>
                </a:solidFill>
                <a:latin typeface="微软雅黑" panose="020B0503020204020204" charset="-122"/>
                <a:cs typeface="微软雅黑" panose="020B0503020204020204" charset="-122"/>
              </a:rPr>
              <a:t>干干净净；</a:t>
            </a:r>
            <a:r>
              <a:rPr lang="zh-CN" altLang="en-US" sz="3200" dirty="0">
                <a:solidFill>
                  <a:schemeClr val="dk1">
                    <a:lumMod val="85000"/>
                    <a:lumOff val="15000"/>
                  </a:schemeClr>
                </a:solidFill>
                <a:latin typeface="微软雅黑" panose="020B0503020204020204" charset="-122"/>
                <a:cs typeface="微软雅黑" panose="020B0503020204020204" charset="-122"/>
              </a:rPr>
              <a:t> </a:t>
            </a:r>
            <a:r>
              <a:rPr lang="en-US" altLang="zh-CN" sz="3200" dirty="0">
                <a:solidFill>
                  <a:schemeClr val="dk1">
                    <a:lumMod val="85000"/>
                    <a:lumOff val="15000"/>
                  </a:schemeClr>
                </a:solidFill>
                <a:latin typeface="微软雅黑" panose="020B0503020204020204" charset="-122"/>
                <a:cs typeface="微软雅黑" panose="020B0503020204020204" charset="-122"/>
              </a:rPr>
              <a:t>doom and gloom </a:t>
            </a:r>
            <a:r>
              <a:rPr lang="zh-CN" altLang="en-US" sz="3300" dirty="0">
                <a:solidFill>
                  <a:schemeClr val="dk1">
                    <a:lumMod val="85000"/>
                    <a:lumOff val="15000"/>
                  </a:schemeClr>
                </a:solidFill>
                <a:latin typeface="微软雅黑" panose="020B0503020204020204" charset="-122"/>
                <a:cs typeface="微软雅黑" panose="020B0503020204020204" charset="-122"/>
              </a:rPr>
              <a:t>悲观失望，一片惨淡；等等。</a:t>
            </a:r>
            <a:endParaRPr lang="en-US" altLang="zh-CN" sz="3300" dirty="0">
              <a:solidFill>
                <a:schemeClr val="dk1">
                  <a:lumMod val="85000"/>
                  <a:lumOff val="15000"/>
                </a:schemeClr>
              </a:solidFill>
              <a:latin typeface="微软雅黑" panose="020B0503020204020204" charset="-122"/>
              <a:cs typeface="微软雅黑" panose="020B0503020204020204" charset="-122"/>
            </a:endParaRPr>
          </a:p>
          <a:p>
            <a:pPr lvl="0" eaLnBrk="1" hangingPunct="1"/>
            <a:endParaRPr lang="en-US" altLang="zh-CN" sz="3300" dirty="0">
              <a:solidFill>
                <a:schemeClr val="dk1">
                  <a:lumMod val="85000"/>
                  <a:lumOff val="15000"/>
                </a:schemeClr>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46083"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dirty="0">
                <a:solidFill>
                  <a:schemeClr val="accent1"/>
                </a:solidFill>
                <a:latin typeface="汉仪旗黑-85S" charset="0"/>
                <a:ea typeface="宋体" panose="02010600030101010101" pitchFamily="2" charset="-122"/>
                <a:cs typeface="汉仪旗黑-85S" charset="0"/>
                <a:sym typeface="+mn-ea"/>
              </a:rPr>
              <a:t>一、 异词同义重复</a:t>
            </a:r>
          </a:p>
        </p:txBody>
      </p:sp>
      <p:sp>
        <p:nvSpPr>
          <p:cNvPr id="46084" name="内容占位符 2"/>
          <p:cNvSpPr>
            <a:spLocks noGrp="1"/>
          </p:cNvSpPr>
          <p:nvPr>
            <p:ph sz="half" idx="4294967295"/>
            <p:custDataLst>
              <p:tags r:id="rId3"/>
            </p:custDataLst>
          </p:nvPr>
        </p:nvSpPr>
        <p:spPr>
          <a:xfrm>
            <a:off x="357188" y="1214438"/>
            <a:ext cx="8572500" cy="542925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   </a:t>
            </a: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异词同义重复，即同义词的重复，在汉语中很普遍。汉语表达讲究平衡，对称，尤其是四字词组，用两个同义词或近义词成为对称结构，极富感染力。而英语与汉语不同，如果将汉语的对称结构照搬到英语中，则多余啰嗦。所以，翻译四字词组时要么只翻译其中的一个同义或近义词，要么用笼统的英语词对这两个同义或近义词概括翻译。</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08" name="内容占位符 2"/>
          <p:cNvSpPr>
            <a:spLocks noGrp="1"/>
          </p:cNvSpPr>
          <p:nvPr>
            <p:ph sz="half" idx="1"/>
            <p:custDataLst>
              <p:tags r:id="rId3"/>
            </p:custDataLst>
          </p:nvPr>
        </p:nvSpPr>
        <p:spPr>
          <a:xfrm>
            <a:off x="1857375" y="785813"/>
            <a:ext cx="2681288" cy="5786437"/>
          </a:xfrm>
        </p:spPr>
        <p:txBody>
          <a:bodyPr vert="horz" wrap="square" lIns="91440" tIns="45720" rIns="91440" bIns="45720" anchor="t" anchorCtr="0">
            <a:normAutofit fontScale="90000" lnSpcReduction="1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r>
              <a:rPr lang="zh-CN" altLang="en-US" sz="3600" dirty="0">
                <a:solidFill>
                  <a:schemeClr val="dk1">
                    <a:lumMod val="85000"/>
                    <a:lumOff val="15000"/>
                  </a:schemeClr>
                </a:solidFill>
                <a:latin typeface="微软雅黑" panose="020B0503020204020204" charset="-122"/>
              </a:rPr>
              <a:t>贪官污吏</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生动活泼</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浓妆艳抹</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街谈巷议</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土崩瓦解</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光辉灿烂</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繁荣昌盛</a:t>
            </a:r>
            <a:endParaRPr lang="en-US" altLang="zh-CN" sz="3600" dirty="0">
              <a:solidFill>
                <a:schemeClr val="dk1">
                  <a:lumMod val="85000"/>
                  <a:lumOff val="15000"/>
                </a:schemeClr>
              </a:solidFill>
              <a:latin typeface="微软雅黑" panose="020B0503020204020204" charset="-122"/>
            </a:endParaRPr>
          </a:p>
          <a:p>
            <a:pPr lvl="0" eaLnBrk="1" hangingPunct="1"/>
            <a:r>
              <a:rPr lang="zh-CN" altLang="en-US" sz="3600" dirty="0">
                <a:solidFill>
                  <a:schemeClr val="dk1">
                    <a:lumMod val="85000"/>
                    <a:lumOff val="15000"/>
                  </a:schemeClr>
                </a:solidFill>
                <a:latin typeface="微软雅黑" panose="020B0503020204020204" charset="-122"/>
              </a:rPr>
              <a:t>医德医风</a:t>
            </a:r>
          </a:p>
        </p:txBody>
      </p:sp>
      <p:sp>
        <p:nvSpPr>
          <p:cNvPr id="2409" name="内容占位符 3"/>
          <p:cNvSpPr>
            <a:spLocks noGrp="1"/>
          </p:cNvSpPr>
          <p:nvPr>
            <p:ph sz="half" idx="1"/>
            <p:custDataLst>
              <p:tags r:id="rId4"/>
            </p:custDataLst>
          </p:nvPr>
        </p:nvSpPr>
        <p:spPr>
          <a:xfrm>
            <a:off x="4211960" y="785813"/>
            <a:ext cx="4214812" cy="5663530"/>
          </a:xfrm>
        </p:spPr>
        <p:txBody>
          <a:bodyPr vert="horz" wrap="square" lIns="91440" tIns="45720" rIns="91440" bIns="45720" anchor="t" anchorCtr="0">
            <a:normAutofit fontScale="90000" lnSpcReduction="1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r>
              <a:rPr lang="en-US" altLang="zh-CN" sz="3600" dirty="0">
                <a:solidFill>
                  <a:schemeClr val="dk1">
                    <a:lumMod val="85000"/>
                    <a:lumOff val="15000"/>
                  </a:schemeClr>
                </a:solidFill>
                <a:latin typeface="微软雅黑" panose="020B0503020204020204" charset="-122"/>
              </a:rPr>
              <a:t>Corrupt officials</a:t>
            </a:r>
          </a:p>
          <a:p>
            <a:pPr lvl="0" eaLnBrk="1" hangingPunct="1"/>
            <a:r>
              <a:rPr lang="en-US" altLang="zh-CN" sz="3600" dirty="0">
                <a:solidFill>
                  <a:schemeClr val="dk1">
                    <a:lumMod val="85000"/>
                    <a:lumOff val="15000"/>
                  </a:schemeClr>
                </a:solidFill>
                <a:latin typeface="微软雅黑" panose="020B0503020204020204" charset="-122"/>
              </a:rPr>
              <a:t>Lively</a:t>
            </a:r>
          </a:p>
          <a:p>
            <a:pPr lvl="0" eaLnBrk="1" hangingPunct="1"/>
            <a:r>
              <a:rPr lang="en-US" altLang="zh-CN" sz="3600" dirty="0">
                <a:solidFill>
                  <a:schemeClr val="dk1">
                    <a:lumMod val="85000"/>
                    <a:lumOff val="15000"/>
                  </a:schemeClr>
                </a:solidFill>
                <a:latin typeface="微软雅黑" panose="020B0503020204020204" charset="-122"/>
              </a:rPr>
              <a:t>Heavily made up</a:t>
            </a:r>
          </a:p>
          <a:p>
            <a:pPr lvl="0" eaLnBrk="1" hangingPunct="1"/>
            <a:r>
              <a:rPr lang="en-US" altLang="zh-CN" sz="3600" dirty="0">
                <a:solidFill>
                  <a:schemeClr val="dk1">
                    <a:lumMod val="85000"/>
                    <a:lumOff val="15000"/>
                  </a:schemeClr>
                </a:solidFill>
                <a:latin typeface="微软雅黑" panose="020B0503020204020204" charset="-122"/>
              </a:rPr>
              <a:t>Street gossip</a:t>
            </a:r>
          </a:p>
          <a:p>
            <a:pPr lvl="0" eaLnBrk="1" hangingPunct="1"/>
            <a:r>
              <a:rPr lang="en-US" altLang="zh-CN" sz="3600" dirty="0">
                <a:solidFill>
                  <a:schemeClr val="dk1">
                    <a:lumMod val="85000"/>
                    <a:lumOff val="15000"/>
                  </a:schemeClr>
                </a:solidFill>
                <a:latin typeface="微软雅黑" panose="020B0503020204020204" charset="-122"/>
              </a:rPr>
              <a:t>Fall apart</a:t>
            </a:r>
          </a:p>
          <a:p>
            <a:pPr lvl="0" eaLnBrk="1" hangingPunct="1"/>
            <a:r>
              <a:rPr lang="en-US" altLang="zh-CN" sz="3600" dirty="0">
                <a:solidFill>
                  <a:schemeClr val="dk1">
                    <a:lumMod val="85000"/>
                    <a:lumOff val="15000"/>
                  </a:schemeClr>
                </a:solidFill>
                <a:latin typeface="微软雅黑" panose="020B0503020204020204" charset="-122"/>
              </a:rPr>
              <a:t>Brilliant</a:t>
            </a:r>
          </a:p>
          <a:p>
            <a:pPr lvl="0" eaLnBrk="1" hangingPunct="1"/>
            <a:r>
              <a:rPr lang="en-US" altLang="zh-CN" sz="3600" dirty="0">
                <a:solidFill>
                  <a:schemeClr val="dk1">
                    <a:lumMod val="85000"/>
                    <a:lumOff val="15000"/>
                  </a:schemeClr>
                </a:solidFill>
                <a:latin typeface="微软雅黑" panose="020B0503020204020204" charset="-122"/>
              </a:rPr>
              <a:t>Prosperity</a:t>
            </a:r>
          </a:p>
          <a:p>
            <a:pPr lvl="0" eaLnBrk="1" hangingPunct="1"/>
            <a:r>
              <a:rPr lang="en-US" altLang="zh-CN" sz="3600" dirty="0">
                <a:solidFill>
                  <a:schemeClr val="dk1">
                    <a:lumMod val="85000"/>
                    <a:lumOff val="15000"/>
                  </a:schemeClr>
                </a:solidFill>
                <a:latin typeface="微软雅黑" panose="020B0503020204020204" charset="-122"/>
              </a:rPr>
              <a:t>Medical ethics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childTnLst>
                                    <p:set>
                                      <p:cBhvr additive="base">
                                        <p:cTn id="6" dur="1" fill="hold">
                                          <p:stCondLst>
                                            <p:cond delay="0"/>
                                          </p:stCondLst>
                                        </p:cTn>
                                        <p:tgtEl>
                                          <p:spTgt spid="2408">
                                            <p:txEl>
                                              <p:pRg st="0" end="0"/>
                                            </p:txEl>
                                          </p:spTgt>
                                        </p:tgtEl>
                                        <p:attrNameLst>
                                          <p:attrName>style.visibility</p:attrName>
                                        </p:attrNameLst>
                                      </p:cBhvr>
                                      <p:to>
                                        <p:strVal val="visible"/>
                                      </p:to>
                                    </p:set>
                                    <p:animEffect transition="in" filter="box(in)">
                                      <p:cBhvr additive="base">
                                        <p:cTn id="7" dur="3000"/>
                                        <p:tgtEl>
                                          <p:spTgt spid="24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childTnLst>
                                    <p:set>
                                      <p:cBhvr additive="base">
                                        <p:cTn id="11" dur="1" fill="hold">
                                          <p:stCondLst>
                                            <p:cond delay="0"/>
                                          </p:stCondLst>
                                        </p:cTn>
                                        <p:tgtEl>
                                          <p:spTgt spid="2408">
                                            <p:txEl>
                                              <p:pRg st="1" end="1"/>
                                            </p:txEl>
                                          </p:spTgt>
                                        </p:tgtEl>
                                        <p:attrNameLst>
                                          <p:attrName>style.visibility</p:attrName>
                                        </p:attrNameLst>
                                      </p:cBhvr>
                                      <p:to>
                                        <p:strVal val="visible"/>
                                      </p:to>
                                    </p:set>
                                    <p:animEffect transition="in" filter="box(in)">
                                      <p:cBhvr additive="base">
                                        <p:cTn id="12" dur="3000"/>
                                        <p:tgtEl>
                                          <p:spTgt spid="24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childTnLst>
                                    <p:set>
                                      <p:cBhvr additive="base">
                                        <p:cTn id="16" dur="1" fill="hold">
                                          <p:stCondLst>
                                            <p:cond delay="0"/>
                                          </p:stCondLst>
                                        </p:cTn>
                                        <p:tgtEl>
                                          <p:spTgt spid="2408">
                                            <p:txEl>
                                              <p:pRg st="2" end="2"/>
                                            </p:txEl>
                                          </p:spTgt>
                                        </p:tgtEl>
                                        <p:attrNameLst>
                                          <p:attrName>style.visibility</p:attrName>
                                        </p:attrNameLst>
                                      </p:cBhvr>
                                      <p:to>
                                        <p:strVal val="visible"/>
                                      </p:to>
                                    </p:set>
                                    <p:animEffect transition="in" filter="box(in)">
                                      <p:cBhvr additive="base">
                                        <p:cTn id="17" dur="3000"/>
                                        <p:tgtEl>
                                          <p:spTgt spid="24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childTnLst>
                                    <p:set>
                                      <p:cBhvr additive="base">
                                        <p:cTn id="21" dur="1" fill="hold">
                                          <p:stCondLst>
                                            <p:cond delay="0"/>
                                          </p:stCondLst>
                                        </p:cTn>
                                        <p:tgtEl>
                                          <p:spTgt spid="2408">
                                            <p:txEl>
                                              <p:pRg st="3" end="3"/>
                                            </p:txEl>
                                          </p:spTgt>
                                        </p:tgtEl>
                                        <p:attrNameLst>
                                          <p:attrName>style.visibility</p:attrName>
                                        </p:attrNameLst>
                                      </p:cBhvr>
                                      <p:to>
                                        <p:strVal val="visible"/>
                                      </p:to>
                                    </p:set>
                                    <p:animEffect transition="in" filter="box(in)">
                                      <p:cBhvr additive="base">
                                        <p:cTn id="22" dur="3000"/>
                                        <p:tgtEl>
                                          <p:spTgt spid="24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childTnLst>
                                    <p:set>
                                      <p:cBhvr additive="base">
                                        <p:cTn id="26" dur="1" fill="hold">
                                          <p:stCondLst>
                                            <p:cond delay="0"/>
                                          </p:stCondLst>
                                        </p:cTn>
                                        <p:tgtEl>
                                          <p:spTgt spid="2408">
                                            <p:txEl>
                                              <p:pRg st="4" end="4"/>
                                            </p:txEl>
                                          </p:spTgt>
                                        </p:tgtEl>
                                        <p:attrNameLst>
                                          <p:attrName>style.visibility</p:attrName>
                                        </p:attrNameLst>
                                      </p:cBhvr>
                                      <p:to>
                                        <p:strVal val="visible"/>
                                      </p:to>
                                    </p:set>
                                    <p:animEffect transition="in" filter="box(in)">
                                      <p:cBhvr additive="base">
                                        <p:cTn id="27" dur="3000"/>
                                        <p:tgtEl>
                                          <p:spTgt spid="24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childTnLst>
                                    <p:set>
                                      <p:cBhvr additive="base">
                                        <p:cTn id="31" dur="1" fill="hold">
                                          <p:stCondLst>
                                            <p:cond delay="0"/>
                                          </p:stCondLst>
                                        </p:cTn>
                                        <p:tgtEl>
                                          <p:spTgt spid="2408">
                                            <p:txEl>
                                              <p:pRg st="5" end="5"/>
                                            </p:txEl>
                                          </p:spTgt>
                                        </p:tgtEl>
                                        <p:attrNameLst>
                                          <p:attrName>style.visibility</p:attrName>
                                        </p:attrNameLst>
                                      </p:cBhvr>
                                      <p:to>
                                        <p:strVal val="visible"/>
                                      </p:to>
                                    </p:set>
                                    <p:animEffect transition="in" filter="box(in)">
                                      <p:cBhvr additive="base">
                                        <p:cTn id="32" dur="3000"/>
                                        <p:tgtEl>
                                          <p:spTgt spid="24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childTnLst>
                                    <p:set>
                                      <p:cBhvr additive="base">
                                        <p:cTn id="36" dur="1" fill="hold">
                                          <p:stCondLst>
                                            <p:cond delay="0"/>
                                          </p:stCondLst>
                                        </p:cTn>
                                        <p:tgtEl>
                                          <p:spTgt spid="2408">
                                            <p:txEl>
                                              <p:pRg st="6" end="6"/>
                                            </p:txEl>
                                          </p:spTgt>
                                        </p:tgtEl>
                                        <p:attrNameLst>
                                          <p:attrName>style.visibility</p:attrName>
                                        </p:attrNameLst>
                                      </p:cBhvr>
                                      <p:to>
                                        <p:strVal val="visible"/>
                                      </p:to>
                                    </p:set>
                                    <p:animEffect transition="in" filter="box(in)">
                                      <p:cBhvr additive="base">
                                        <p:cTn id="37" dur="3000"/>
                                        <p:tgtEl>
                                          <p:spTgt spid="240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childTnLst>
                                    <p:set>
                                      <p:cBhvr additive="base">
                                        <p:cTn id="41" dur="1" fill="hold">
                                          <p:stCondLst>
                                            <p:cond delay="0"/>
                                          </p:stCondLst>
                                        </p:cTn>
                                        <p:tgtEl>
                                          <p:spTgt spid="2408">
                                            <p:txEl>
                                              <p:pRg st="7" end="7"/>
                                            </p:txEl>
                                          </p:spTgt>
                                        </p:tgtEl>
                                        <p:attrNameLst>
                                          <p:attrName>style.visibility</p:attrName>
                                        </p:attrNameLst>
                                      </p:cBhvr>
                                      <p:to>
                                        <p:strVal val="visible"/>
                                      </p:to>
                                    </p:set>
                                    <p:animEffect transition="in" filter="box(in)">
                                      <p:cBhvr additive="base">
                                        <p:cTn id="42" dur="3000"/>
                                        <p:tgtEl>
                                          <p:spTgt spid="24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8" grpId="0" uiExpand="1" build="p" animBg="1"/>
      <p:bldP spid="240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195" name="标题 1"/>
          <p:cNvSpPr>
            <a:spLocks noGrp="1"/>
          </p:cNvSpPr>
          <p:nvPr>
            <p:ph type="title" idx="4294967295"/>
          </p:nvPr>
        </p:nvSpPr>
        <p:spPr>
          <a:xfrm>
            <a:off x="457200" y="274638"/>
            <a:ext cx="8229600" cy="65405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4000" dirty="0">
                <a:solidFill>
                  <a:schemeClr val="accent1"/>
                </a:solidFill>
                <a:latin typeface="汉仪旗黑-85S" charset="0"/>
                <a:ea typeface="宋体" panose="02010600030101010101" pitchFamily="2" charset="-122"/>
                <a:cs typeface="汉仪旗黑-85S" charset="0"/>
                <a:sym typeface="+mn-ea"/>
              </a:rPr>
              <a:t>1、生搬硬套</a:t>
            </a:r>
          </a:p>
        </p:txBody>
      </p:sp>
      <p:graphicFrame>
        <p:nvGraphicFramePr>
          <p:cNvPr id="2063" name="内容占位符 4"/>
          <p:cNvGraphicFramePr>
            <a:graphicFrameLocks noGrp="1"/>
          </p:cNvGraphicFramePr>
          <p:nvPr/>
        </p:nvGraphicFramePr>
        <p:xfrm>
          <a:off x="428625" y="1071563"/>
          <a:ext cx="8115300" cy="5545455"/>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tblGrid>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rPr>
                        <a:t>原文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rPr>
                        <a:t>假朋友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rPr>
                        <a:t>正确译文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白菜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White cabbage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Chinese cabbage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密码</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Secret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Password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手机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Hand phone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Mobile phone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救火</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To save a fire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To fight a fire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早恋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Early love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Puppy love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买一赠一</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Buy one, present 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Buy one, get one free.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青春痘</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Youth spot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Acne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长镜头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Long lens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Zoom lens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方便面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Convenience noodles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Instant noodles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4603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隐形眼镜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Invisible glasses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rPr>
                        <a:t>Contact lens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12" name="内容占位符 2"/>
          <p:cNvSpPr>
            <a:spLocks noGrp="1"/>
          </p:cNvSpPr>
          <p:nvPr>
            <p:ph sz="half" idx="4294967295"/>
          </p:nvPr>
        </p:nvSpPr>
        <p:spPr>
          <a:xfrm>
            <a:off x="457200" y="357188"/>
            <a:ext cx="8258175" cy="1285875"/>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tx1"/>
                </a:solidFill>
                <a:latin typeface="微软雅黑" panose="020B0503020204020204" charset="-122"/>
                <a:cs typeface="微软雅黑" panose="020B0503020204020204" charset="-122"/>
                <a:sym typeface="+mn-ea"/>
              </a:rPr>
              <a:t>例1. 中国人民正满怀信心，昂首阔步地迈向21世纪。</a:t>
            </a:r>
          </a:p>
        </p:txBody>
      </p:sp>
      <p:sp>
        <p:nvSpPr>
          <p:cNvPr id="2413" name="TextBox 4"/>
          <p:cNvSpPr/>
          <p:nvPr>
            <p:custDataLst>
              <p:tags r:id="rId3"/>
            </p:custDataLst>
          </p:nvPr>
        </p:nvSpPr>
        <p:spPr>
          <a:xfrm>
            <a:off x="357188" y="1857375"/>
            <a:ext cx="8366125"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The people of China are advancing </a:t>
            </a:r>
            <a:r>
              <a:rPr lang="en-US" altLang="zh-CN" sz="3600" u="sng" dirty="0">
                <a:solidFill>
                  <a:schemeClr val="dk1"/>
                </a:solidFill>
                <a:latin typeface="微软雅黑" panose="020B0503020204020204" charset="-122"/>
                <a:ea typeface="微软雅黑" panose="020B0503020204020204" charset="-122"/>
              </a:rPr>
              <a:t>confidently </a:t>
            </a:r>
            <a:r>
              <a:rPr lang="en-US" altLang="zh-CN" sz="3600" dirty="0">
                <a:solidFill>
                  <a:schemeClr val="dk1"/>
                </a:solidFill>
                <a:latin typeface="微软雅黑" panose="020B0503020204020204" charset="-122"/>
                <a:ea typeface="微软雅黑" panose="020B0503020204020204" charset="-122"/>
              </a:rPr>
              <a:t>towards the 21</a:t>
            </a:r>
            <a:r>
              <a:rPr lang="en-US" altLang="zh-CN" sz="3600" baseline="30000" dirty="0">
                <a:solidFill>
                  <a:schemeClr val="dk1"/>
                </a:solidFill>
                <a:latin typeface="微软雅黑" panose="020B0503020204020204" charset="-122"/>
                <a:ea typeface="微软雅黑" panose="020B0503020204020204" charset="-122"/>
              </a:rPr>
              <a:t>st</a:t>
            </a:r>
            <a:r>
              <a:rPr lang="en-US" altLang="zh-CN" sz="3600" dirty="0">
                <a:solidFill>
                  <a:schemeClr val="dk1"/>
                </a:solidFill>
                <a:latin typeface="微软雅黑" panose="020B0503020204020204" charset="-122"/>
                <a:ea typeface="微软雅黑" panose="020B0503020204020204" charset="-122"/>
              </a:rPr>
              <a:t> Century.</a:t>
            </a:r>
          </a:p>
          <a:p>
            <a:pPr marL="0" lvl="0" indent="0" eaLnBrk="1" hangingPunct="1">
              <a:spcBef>
                <a:spcPct val="0"/>
              </a:spcBef>
              <a:buClrTx/>
              <a:buSzPct val="100000"/>
              <a:buFontTx/>
              <a:buNone/>
            </a:pPr>
            <a:endParaRPr lang="en-US" altLang="zh-CN" sz="1800" dirty="0">
              <a:solidFill>
                <a:schemeClr val="dk1"/>
              </a:solidFill>
              <a:latin typeface="微软雅黑" panose="020B0503020204020204" charset="-122"/>
              <a:ea typeface="微软雅黑" panose="020B0503020204020204" charset="-122"/>
            </a:endParaRPr>
          </a:p>
          <a:p>
            <a:pPr marL="0" lvl="0" indent="0" eaLnBrk="1" hangingPunct="1">
              <a:spcBef>
                <a:spcPct val="0"/>
              </a:spcBef>
              <a:buClrTx/>
              <a:buSzPct val="100000"/>
              <a:buFontTx/>
              <a:buNone/>
            </a:pPr>
            <a:endParaRPr lang="en-US" altLang="zh-CN" sz="1800" dirty="0">
              <a:solidFill>
                <a:schemeClr val="dk1"/>
              </a:solidFill>
              <a:latin typeface="微软雅黑" panose="020B0503020204020204" charset="-122"/>
              <a:ea typeface="微软雅黑" panose="020B0503020204020204" charset="-122"/>
            </a:endParaRPr>
          </a:p>
        </p:txBody>
      </p:sp>
      <p:sp>
        <p:nvSpPr>
          <p:cNvPr id="2414" name="TextBox 5"/>
          <p:cNvSpPr/>
          <p:nvPr>
            <p:custDataLst>
              <p:tags r:id="rId4"/>
            </p:custDataLst>
          </p:nvPr>
        </p:nvSpPr>
        <p:spPr>
          <a:xfrm>
            <a:off x="642938" y="3571875"/>
            <a:ext cx="7366000" cy="28613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3600" u="sng" dirty="0">
                <a:solidFill>
                  <a:schemeClr val="dk1"/>
                </a:solidFill>
                <a:latin typeface="微软雅黑" panose="020B0503020204020204" charset="-122"/>
                <a:ea typeface="微软雅黑" panose="020B0503020204020204" charset="-122"/>
                <a:cs typeface="微软雅黑" panose="020B0503020204020204" charset="-122"/>
              </a:rPr>
              <a:t>满怀信心，昂首阔步</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是异词同义，合在一起表达是一个意思，即自信。</a:t>
            </a:r>
          </a:p>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并且英语中无“昂首阔步”的形象，翻译时只把“满怀信心”译出即可。</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12">
                                            <p:txEl>
                                              <p:pRg st="0" end="0"/>
                                            </p:txEl>
                                          </p:spTgt>
                                        </p:tgtEl>
                                        <p:attrNameLst>
                                          <p:attrName>style.visibility</p:attrName>
                                        </p:attrNameLst>
                                      </p:cBhvr>
                                      <p:to>
                                        <p:strVal val="visible"/>
                                      </p:to>
                                    </p:set>
                                    <p:anim calcmode="lin" valueType="num">
                                      <p:cBhvr additive="base">
                                        <p:cTn id="7" dur="3000" fill="hold"/>
                                        <p:tgtEl>
                                          <p:spTgt spid="2412">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13"/>
                                        </p:tgtEl>
                                        <p:attrNameLst>
                                          <p:attrName>style.visibility</p:attrName>
                                        </p:attrNameLst>
                                      </p:cBhvr>
                                      <p:to>
                                        <p:strVal val="visible"/>
                                      </p:to>
                                    </p:set>
                                    <p:anim calcmode="lin" valueType="num">
                                      <p:cBhvr additive="base">
                                        <p:cTn id="13" dur="3000" fill="hold"/>
                                        <p:tgtEl>
                                          <p:spTgt spid="2413"/>
                                        </p:tgtEl>
                                        <p:attrNameLst>
                                          <p:attrName>ppt_x</p:attrName>
                                        </p:attrNameLst>
                                      </p:cBhvr>
                                      <p:tavLst>
                                        <p:tav tm="0">
                                          <p:val>
                                            <p:strVal val="#ppt_x"/>
                                          </p:val>
                                        </p:tav>
                                        <p:tav tm="100000">
                                          <p:val>
                                            <p:strVal val="#ppt_x"/>
                                          </p:val>
                                        </p:tav>
                                      </p:tavLst>
                                    </p:anim>
                                    <p:anim calcmode="lin" valueType="num">
                                      <p:cBhvr additive="base">
                                        <p:cTn id="14" dur="3000" fill="hold"/>
                                        <p:tgtEl>
                                          <p:spTgt spid="24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childTnLst>
                                    <p:set>
                                      <p:cBhvr additive="base">
                                        <p:cTn id="18" dur="1" fill="hold">
                                          <p:stCondLst>
                                            <p:cond delay="0"/>
                                          </p:stCondLst>
                                        </p:cTn>
                                        <p:tgtEl>
                                          <p:spTgt spid="2414"/>
                                        </p:tgtEl>
                                        <p:attrNameLst>
                                          <p:attrName>style.visibility</p:attrName>
                                        </p:attrNameLst>
                                      </p:cBhvr>
                                      <p:to>
                                        <p:strVal val="visible"/>
                                      </p:to>
                                    </p:set>
                                    <p:anim calcmode="lin" valueType="num">
                                      <p:cBhvr additive="base">
                                        <p:cTn id="19" dur="5000" fill="hold"/>
                                        <p:tgtEl>
                                          <p:spTgt spid="2414"/>
                                        </p:tgtEl>
                                        <p:attrNameLst>
                                          <p:attrName>ppt_x</p:attrName>
                                        </p:attrNameLst>
                                      </p:cBhvr>
                                      <p:tavLst>
                                        <p:tav tm="0">
                                          <p:val>
                                            <p:strVal val="#ppt_x"/>
                                          </p:val>
                                        </p:tav>
                                        <p:tav tm="100000">
                                          <p:val>
                                            <p:strVal val="#ppt_x"/>
                                          </p:val>
                                        </p:tav>
                                      </p:tavLst>
                                    </p:anim>
                                    <p:anim calcmode="lin" valueType="num">
                                      <p:cBhvr additive="base">
                                        <p:cTn id="20" dur="5000" fill="hold"/>
                                        <p:tgtEl>
                                          <p:spTgt spid="24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mph" presetSubtype="0" nodeType="clickEffect">
                                  <p:childTnLst>
                                    <p:set>
                                      <p:cBhvr additive="base">
                                        <p:cTn id="24" dur="indefinite"/>
                                        <p:tgtEl>
                                          <p:spTgt spid="2414"/>
                                        </p:tgtEl>
                                        <p:attrNameLst>
                                          <p:attrName>style.fontFamily</p:attrName>
                                        </p:attrNameLst>
                                      </p:cBhvr>
                                      <p:to>
                                        <p:strVal val="华文行楷"/>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 grpId="0" build="p"/>
      <p:bldP spid="2413" grpId="0" animBg="1"/>
      <p:bldP spid="2414" grpId="0" animBg="1"/>
      <p:bldP spid="241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17" name="内容占位符 2"/>
          <p:cNvSpPr>
            <a:spLocks noGrp="1"/>
          </p:cNvSpPr>
          <p:nvPr>
            <p:ph sz="half" idx="4294967295"/>
            <p:custDataLst>
              <p:tags r:id="rId3"/>
            </p:custDataLst>
          </p:nvPr>
        </p:nvSpPr>
        <p:spPr>
          <a:xfrm>
            <a:off x="428625" y="500063"/>
            <a:ext cx="8072438" cy="1214437"/>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例2. 本公司生产的地毯美丽大方、光彩夺目、富丽堂皇。</a:t>
            </a:r>
          </a:p>
        </p:txBody>
      </p:sp>
      <p:sp>
        <p:nvSpPr>
          <p:cNvPr id="2418" name="TextBox 4"/>
          <p:cNvSpPr/>
          <p:nvPr>
            <p:custDataLst>
              <p:tags r:id="rId4"/>
            </p:custDataLst>
          </p:nvPr>
        </p:nvSpPr>
        <p:spPr>
          <a:xfrm>
            <a:off x="428625" y="1785938"/>
            <a:ext cx="8080375"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The carpets made by our company are beautiful and magnificent</a:t>
            </a:r>
            <a:r>
              <a:rPr lang="en-US" altLang="zh-CN" sz="1800" dirty="0">
                <a:solidFill>
                  <a:schemeClr val="dk1"/>
                </a:solidFill>
                <a:latin typeface="微软雅黑" panose="020B0503020204020204" charset="-122"/>
                <a:ea typeface="微软雅黑" panose="020B0503020204020204" charset="-122"/>
              </a:rPr>
              <a:t>.</a:t>
            </a:r>
          </a:p>
        </p:txBody>
      </p:sp>
      <p:sp>
        <p:nvSpPr>
          <p:cNvPr id="2419" name="TextBox 5"/>
          <p:cNvSpPr/>
          <p:nvPr/>
        </p:nvSpPr>
        <p:spPr>
          <a:xfrm>
            <a:off x="428625" y="3786188"/>
            <a:ext cx="79375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rgbClr val="000000"/>
                </a:solidFill>
                <a:latin typeface="微软雅黑" panose="020B0503020204020204" charset="-122"/>
                <a:ea typeface="微软雅黑" panose="020B0503020204020204" charset="-122"/>
                <a:cs typeface="微软雅黑" panose="020B0503020204020204" charset="-122"/>
              </a:rPr>
              <a:t>例</a:t>
            </a:r>
            <a:r>
              <a:rPr lang="en-US" altLang="zh-CN" sz="3600" dirty="0">
                <a:solidFill>
                  <a:srgbClr val="000000"/>
                </a:solidFill>
                <a:latin typeface="微软雅黑" panose="020B0503020204020204" charset="-122"/>
                <a:ea typeface="微软雅黑" panose="020B0503020204020204" charset="-122"/>
                <a:cs typeface="微软雅黑" panose="020B0503020204020204" charset="-122"/>
              </a:rPr>
              <a:t>3. </a:t>
            </a:r>
            <a:r>
              <a:rPr lang="zh-CN" altLang="en-US" sz="3600" dirty="0">
                <a:solidFill>
                  <a:srgbClr val="000000"/>
                </a:solidFill>
                <a:latin typeface="微软雅黑" panose="020B0503020204020204" charset="-122"/>
                <a:ea typeface="微软雅黑" panose="020B0503020204020204" charset="-122"/>
                <a:cs typeface="微软雅黑" panose="020B0503020204020204" charset="-122"/>
              </a:rPr>
              <a:t>我们为此进行了</a:t>
            </a:r>
            <a:r>
              <a:rPr lang="zh-CN" altLang="en-US" sz="3600" u="sng" dirty="0">
                <a:solidFill>
                  <a:srgbClr val="000000"/>
                </a:solidFill>
                <a:latin typeface="微软雅黑" panose="020B0503020204020204" charset="-122"/>
                <a:ea typeface="微软雅黑" panose="020B0503020204020204" charset="-122"/>
                <a:cs typeface="微软雅黑" panose="020B0503020204020204" charset="-122"/>
              </a:rPr>
              <a:t>长期不懈</a:t>
            </a:r>
            <a:r>
              <a:rPr lang="zh-CN" altLang="en-US" sz="3600" dirty="0">
                <a:solidFill>
                  <a:srgbClr val="000000"/>
                </a:solidFill>
                <a:latin typeface="微软雅黑" panose="020B0503020204020204" charset="-122"/>
                <a:ea typeface="微软雅黑" panose="020B0503020204020204" charset="-122"/>
                <a:cs typeface="微软雅黑" panose="020B0503020204020204" charset="-122"/>
              </a:rPr>
              <a:t>的努力。</a:t>
            </a:r>
          </a:p>
        </p:txBody>
      </p:sp>
      <p:sp>
        <p:nvSpPr>
          <p:cNvPr id="2420" name="TextBox 6"/>
          <p:cNvSpPr/>
          <p:nvPr>
            <p:custDataLst>
              <p:tags r:id="rId5"/>
            </p:custDataLst>
          </p:nvPr>
        </p:nvSpPr>
        <p:spPr>
          <a:xfrm>
            <a:off x="428625" y="4643438"/>
            <a:ext cx="82232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We have made unremitting efforts for it.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17">
                                            <p:txEl>
                                              <p:pRg st="0" end="0"/>
                                            </p:txEl>
                                          </p:spTgt>
                                        </p:tgtEl>
                                        <p:attrNameLst>
                                          <p:attrName>style.visibility</p:attrName>
                                        </p:attrNameLst>
                                      </p:cBhvr>
                                      <p:to>
                                        <p:strVal val="visible"/>
                                      </p:to>
                                    </p:set>
                                    <p:anim calcmode="lin" valueType="num">
                                      <p:cBhvr additive="base">
                                        <p:cTn id="7" dur="3000" fill="hold"/>
                                        <p:tgtEl>
                                          <p:spTgt spid="241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4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18"/>
                                        </p:tgtEl>
                                        <p:attrNameLst>
                                          <p:attrName>style.visibility</p:attrName>
                                        </p:attrNameLst>
                                      </p:cBhvr>
                                      <p:to>
                                        <p:strVal val="visible"/>
                                      </p:to>
                                    </p:set>
                                    <p:anim calcmode="lin" valueType="num">
                                      <p:cBhvr additive="base">
                                        <p:cTn id="13" dur="3000" fill="hold"/>
                                        <p:tgtEl>
                                          <p:spTgt spid="2418"/>
                                        </p:tgtEl>
                                        <p:attrNameLst>
                                          <p:attrName>ppt_x</p:attrName>
                                        </p:attrNameLst>
                                      </p:cBhvr>
                                      <p:tavLst>
                                        <p:tav tm="0">
                                          <p:val>
                                            <p:strVal val="#ppt_x"/>
                                          </p:val>
                                        </p:tav>
                                        <p:tav tm="100000">
                                          <p:val>
                                            <p:strVal val="#ppt_x"/>
                                          </p:val>
                                        </p:tav>
                                      </p:tavLst>
                                    </p:anim>
                                    <p:anim calcmode="lin" valueType="num">
                                      <p:cBhvr additive="base">
                                        <p:cTn id="14" dur="3000" fill="hold"/>
                                        <p:tgtEl>
                                          <p:spTgt spid="24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childTnLst>
                                    <p:set>
                                      <p:cBhvr additive="base">
                                        <p:cTn id="18" dur="1" fill="hold">
                                          <p:stCondLst>
                                            <p:cond delay="0"/>
                                          </p:stCondLst>
                                        </p:cTn>
                                        <p:tgtEl>
                                          <p:spTgt spid="2419"/>
                                        </p:tgtEl>
                                        <p:attrNameLst>
                                          <p:attrName>style.visibility</p:attrName>
                                        </p:attrNameLst>
                                      </p:cBhvr>
                                      <p:to>
                                        <p:strVal val="visible"/>
                                      </p:to>
                                    </p:set>
                                    <p:anim calcmode="lin" valueType="num">
                                      <p:cBhvr additive="base">
                                        <p:cTn id="19" dur="2000" fill="hold"/>
                                        <p:tgtEl>
                                          <p:spTgt spid="2419"/>
                                        </p:tgtEl>
                                        <p:attrNameLst>
                                          <p:attrName>ppt_x</p:attrName>
                                        </p:attrNameLst>
                                      </p:cBhvr>
                                      <p:tavLst>
                                        <p:tav tm="0">
                                          <p:val>
                                            <p:strVal val="#ppt_x"/>
                                          </p:val>
                                        </p:tav>
                                        <p:tav tm="100000">
                                          <p:val>
                                            <p:strVal val="#ppt_x"/>
                                          </p:val>
                                        </p:tav>
                                      </p:tavLst>
                                    </p:anim>
                                    <p:anim calcmode="lin" valueType="num">
                                      <p:cBhvr additive="base">
                                        <p:cTn id="20" dur="2000" fill="hold"/>
                                        <p:tgtEl>
                                          <p:spTgt spid="24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childTnLst>
                                    <p:set>
                                      <p:cBhvr additive="base">
                                        <p:cTn id="24" dur="1" fill="hold">
                                          <p:stCondLst>
                                            <p:cond delay="0"/>
                                          </p:stCondLst>
                                        </p:cTn>
                                        <p:tgtEl>
                                          <p:spTgt spid="2420"/>
                                        </p:tgtEl>
                                        <p:attrNameLst>
                                          <p:attrName>style.visibility</p:attrName>
                                        </p:attrNameLst>
                                      </p:cBhvr>
                                      <p:to>
                                        <p:strVal val="visible"/>
                                      </p:to>
                                    </p:set>
                                    <p:anim calcmode="lin" valueType="num">
                                      <p:cBhvr additive="base">
                                        <p:cTn id="25" dur="2000" fill="hold"/>
                                        <p:tgtEl>
                                          <p:spTgt spid="2420"/>
                                        </p:tgtEl>
                                        <p:attrNameLst>
                                          <p:attrName>ppt_x</p:attrName>
                                        </p:attrNameLst>
                                      </p:cBhvr>
                                      <p:tavLst>
                                        <p:tav tm="0">
                                          <p:val>
                                            <p:strVal val="#ppt_x"/>
                                          </p:val>
                                        </p:tav>
                                        <p:tav tm="100000">
                                          <p:val>
                                            <p:strVal val="#ppt_x"/>
                                          </p:val>
                                        </p:tav>
                                      </p:tavLst>
                                    </p:anim>
                                    <p:anim calcmode="lin" valueType="num">
                                      <p:cBhvr additive="base">
                                        <p:cTn id="26" dur="2000" fill="hold"/>
                                        <p:tgtEl>
                                          <p:spTgt spid="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 grpId="0" build="p" animBg="1"/>
      <p:bldP spid="2418" grpId="0" animBg="1"/>
      <p:bldP spid="2419" grpId="0" animBg="1"/>
      <p:bldP spid="24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50179"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dirty="0">
                <a:solidFill>
                  <a:schemeClr val="accent1"/>
                </a:solidFill>
                <a:latin typeface="汉仪旗黑-85S" charset="0"/>
                <a:ea typeface="宋体" panose="02010600030101010101" pitchFamily="2" charset="-122"/>
                <a:cs typeface="汉仪旗黑-85S" charset="0"/>
                <a:sym typeface="+mn-ea"/>
              </a:rPr>
              <a:t>二、 并列成分的省略</a:t>
            </a:r>
          </a:p>
        </p:txBody>
      </p:sp>
      <p:sp>
        <p:nvSpPr>
          <p:cNvPr id="50180" name="内容占位符 2"/>
          <p:cNvSpPr>
            <a:spLocks noGrp="1"/>
          </p:cNvSpPr>
          <p:nvPr>
            <p:ph sz="half" idx="1"/>
            <p:custDataLst>
              <p:tags r:id="rId3"/>
            </p:custDataLst>
          </p:nvPr>
        </p:nvSpPr>
        <p:spPr>
          <a:xfrm>
            <a:off x="500063" y="1214438"/>
            <a:ext cx="7858125" cy="1785937"/>
          </a:xfrm>
        </p:spPr>
        <p:txBody>
          <a:bodyPr vert="horz" wrap="square" lIns="91440" tIns="45720" rIns="91440" bIns="45720" anchor="t" anchorCtr="0">
            <a:normAutofit fontScale="90000" lnSpcReduction="2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r>
              <a:rPr lang="zh-CN" altLang="en-US" sz="3600" dirty="0">
                <a:solidFill>
                  <a:schemeClr val="dk1">
                    <a:lumMod val="85000"/>
                    <a:lumOff val="15000"/>
                  </a:schemeClr>
                </a:solidFill>
                <a:latin typeface="微软雅黑" panose="020B0503020204020204" charset="-122"/>
              </a:rPr>
              <a:t>汉语中常常用两个并列的词语或词组，甚至两个并列的句子来表示强调或加强语气。英译时，应合译。</a:t>
            </a:r>
          </a:p>
        </p:txBody>
      </p:sp>
      <p:sp>
        <p:nvSpPr>
          <p:cNvPr id="2425" name="TextBox 4"/>
          <p:cNvSpPr/>
          <p:nvPr>
            <p:custDataLst>
              <p:tags r:id="rId4"/>
            </p:custDataLst>
          </p:nvPr>
        </p:nvSpPr>
        <p:spPr>
          <a:xfrm>
            <a:off x="571500" y="3429000"/>
            <a:ext cx="79375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1.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目标的</a:t>
            </a:r>
            <a:r>
              <a:rPr lang="zh-CN" altLang="en-US" sz="3600" u="sng" dirty="0">
                <a:solidFill>
                  <a:schemeClr val="dk1"/>
                </a:solidFill>
                <a:latin typeface="微软雅黑" panose="020B0503020204020204" charset="-122"/>
                <a:ea typeface="微软雅黑" panose="020B0503020204020204" charset="-122"/>
                <a:cs typeface="微软雅黑" panose="020B0503020204020204" charset="-122"/>
              </a:rPr>
              <a:t>轻重缓急、孰先孰后</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应该</a:t>
            </a:r>
            <a:r>
              <a:rPr lang="zh-CN" altLang="en-US" sz="3600" u="sng" dirty="0">
                <a:solidFill>
                  <a:schemeClr val="dk1"/>
                </a:solidFill>
                <a:latin typeface="微软雅黑" panose="020B0503020204020204" charset="-122"/>
                <a:ea typeface="微软雅黑" panose="020B0503020204020204" charset="-122"/>
                <a:cs typeface="微软雅黑" panose="020B0503020204020204" charset="-122"/>
              </a:rPr>
              <a:t>仔细研究、认真考虑和反复推敲</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2426" name="TextBox 5"/>
          <p:cNvSpPr/>
          <p:nvPr>
            <p:custDataLst>
              <p:tags r:id="rId5"/>
            </p:custDataLst>
          </p:nvPr>
        </p:nvSpPr>
        <p:spPr>
          <a:xfrm>
            <a:off x="642938" y="4797152"/>
            <a:ext cx="7937500"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Target priorities should be very carefully studied.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25"/>
                                        </p:tgtEl>
                                        <p:attrNameLst>
                                          <p:attrName>style.visibility</p:attrName>
                                        </p:attrNameLst>
                                      </p:cBhvr>
                                      <p:to>
                                        <p:strVal val="visible"/>
                                      </p:to>
                                    </p:set>
                                    <p:anim calcmode="lin" valueType="num">
                                      <p:cBhvr additive="base">
                                        <p:cTn id="7" dur="2000" fill="hold"/>
                                        <p:tgtEl>
                                          <p:spTgt spid="2425"/>
                                        </p:tgtEl>
                                        <p:attrNameLst>
                                          <p:attrName>ppt_x</p:attrName>
                                        </p:attrNameLst>
                                      </p:cBhvr>
                                      <p:tavLst>
                                        <p:tav tm="0">
                                          <p:val>
                                            <p:strVal val="#ppt_x"/>
                                          </p:val>
                                        </p:tav>
                                        <p:tav tm="100000">
                                          <p:val>
                                            <p:strVal val="#ppt_x"/>
                                          </p:val>
                                        </p:tav>
                                      </p:tavLst>
                                    </p:anim>
                                    <p:anim calcmode="lin" valueType="num">
                                      <p:cBhvr additive="base">
                                        <p:cTn id="8" dur="2000" fill="hold"/>
                                        <p:tgtEl>
                                          <p:spTgt spid="24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26"/>
                                        </p:tgtEl>
                                        <p:attrNameLst>
                                          <p:attrName>style.visibility</p:attrName>
                                        </p:attrNameLst>
                                      </p:cBhvr>
                                      <p:to>
                                        <p:strVal val="visible"/>
                                      </p:to>
                                    </p:set>
                                    <p:anim calcmode="lin" valueType="num">
                                      <p:cBhvr additive="base">
                                        <p:cTn id="13" dur="2000" fill="hold"/>
                                        <p:tgtEl>
                                          <p:spTgt spid="2426"/>
                                        </p:tgtEl>
                                        <p:attrNameLst>
                                          <p:attrName>ppt_x</p:attrName>
                                        </p:attrNameLst>
                                      </p:cBhvr>
                                      <p:tavLst>
                                        <p:tav tm="0">
                                          <p:val>
                                            <p:strVal val="#ppt_x"/>
                                          </p:val>
                                        </p:tav>
                                        <p:tav tm="100000">
                                          <p:val>
                                            <p:strVal val="#ppt_x"/>
                                          </p:val>
                                        </p:tav>
                                      </p:tavLst>
                                    </p:anim>
                                    <p:anim calcmode="lin" valueType="num">
                                      <p:cBhvr additive="base">
                                        <p:cTn id="14" dur="2000" fill="hold"/>
                                        <p:tgtEl>
                                          <p:spTgt spid="2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5" grpId="0" animBg="1"/>
      <p:bldP spid="24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29" name="内容占位符 2"/>
          <p:cNvSpPr>
            <a:spLocks noGrp="1"/>
          </p:cNvSpPr>
          <p:nvPr>
            <p:ph sz="half" idx="1"/>
          </p:nvPr>
        </p:nvSpPr>
        <p:spPr>
          <a:xfrm>
            <a:off x="500063" y="1214438"/>
            <a:ext cx="8143875" cy="1357312"/>
          </a:xfrm>
        </p:spPr>
        <p:txBody>
          <a:bodyPr vert="horz" wrap="square" lIns="91440" tIns="45720" rIns="91440" bIns="45720" anchor="t" anchorCtr="0">
            <a:normAutofit lnSpcReduction="1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buNone/>
            </a:pPr>
            <a:r>
              <a:rPr lang="zh-CN" altLang="en-US" sz="3600" dirty="0">
                <a:solidFill>
                  <a:schemeClr val="tx1"/>
                </a:solidFill>
                <a:latin typeface="微软雅黑" panose="020B0503020204020204" charset="-122"/>
                <a:cs typeface="微软雅黑" panose="020B0503020204020204" charset="-122"/>
              </a:rPr>
              <a:t>例</a:t>
            </a:r>
            <a:r>
              <a:rPr lang="en-US" altLang="zh-CN" sz="3600" dirty="0">
                <a:solidFill>
                  <a:schemeClr val="tx1"/>
                </a:solidFill>
                <a:latin typeface="微软雅黑" panose="020B0503020204020204" charset="-122"/>
                <a:cs typeface="微软雅黑" panose="020B0503020204020204" charset="-122"/>
              </a:rPr>
              <a:t>2. </a:t>
            </a:r>
            <a:r>
              <a:rPr lang="zh-CN" altLang="en-US" sz="3600" dirty="0">
                <a:solidFill>
                  <a:schemeClr val="tx1"/>
                </a:solidFill>
                <a:latin typeface="微软雅黑" panose="020B0503020204020204" charset="-122"/>
                <a:cs typeface="微软雅黑" panose="020B0503020204020204" charset="-122"/>
              </a:rPr>
              <a:t>那件令人不快的事件，已经是</a:t>
            </a:r>
            <a:r>
              <a:rPr lang="zh-CN" altLang="en-US" sz="3600" u="sng" dirty="0">
                <a:solidFill>
                  <a:schemeClr val="tx1"/>
                </a:solidFill>
                <a:latin typeface="微软雅黑" panose="020B0503020204020204" charset="-122"/>
                <a:cs typeface="微软雅黑" panose="020B0503020204020204" charset="-122"/>
              </a:rPr>
              <a:t>满城风雨、人人皆知</a:t>
            </a:r>
            <a:r>
              <a:rPr lang="zh-CN" altLang="en-US" sz="3600" dirty="0">
                <a:solidFill>
                  <a:schemeClr val="tx1"/>
                </a:solidFill>
                <a:latin typeface="微软雅黑" panose="020B0503020204020204" charset="-122"/>
                <a:cs typeface="微软雅黑" panose="020B0503020204020204" charset="-122"/>
              </a:rPr>
              <a:t>了。</a:t>
            </a:r>
          </a:p>
        </p:txBody>
      </p:sp>
      <p:sp>
        <p:nvSpPr>
          <p:cNvPr id="2430" name="TextBox 4"/>
          <p:cNvSpPr/>
          <p:nvPr>
            <p:custDataLst>
              <p:tags r:id="rId3"/>
            </p:custDataLst>
          </p:nvPr>
        </p:nvSpPr>
        <p:spPr>
          <a:xfrm>
            <a:off x="357188" y="2928938"/>
            <a:ext cx="8294687"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The unpleasant incident is now the talk of the town.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childTnLst>
                                    <p:set>
                                      <p:cBhvr additive="base">
                                        <p:cTn id="6" dur="1" fill="hold">
                                          <p:stCondLst>
                                            <p:cond delay="0"/>
                                          </p:stCondLst>
                                        </p:cTn>
                                        <p:tgtEl>
                                          <p:spTgt spid="2429">
                                            <p:txEl>
                                              <p:pRg st="0" end="0"/>
                                            </p:txEl>
                                          </p:spTgt>
                                        </p:tgtEl>
                                        <p:attrNameLst>
                                          <p:attrName>style.visibility</p:attrName>
                                        </p:attrNameLst>
                                      </p:cBhvr>
                                      <p:to>
                                        <p:strVal val="visible"/>
                                      </p:to>
                                    </p:set>
                                    <p:anim calcmode="lin" valueType="num">
                                      <p:cBhvr additive="base">
                                        <p:cTn id="7" dur="2000" fill="hold"/>
                                        <p:tgtEl>
                                          <p:spTgt spid="242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4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30"/>
                                        </p:tgtEl>
                                        <p:attrNameLst>
                                          <p:attrName>style.visibility</p:attrName>
                                        </p:attrNameLst>
                                      </p:cBhvr>
                                      <p:to>
                                        <p:strVal val="visible"/>
                                      </p:to>
                                    </p:set>
                                    <p:anim calcmode="lin" valueType="num">
                                      <p:cBhvr additive="base">
                                        <p:cTn id="13" dur="2000" fill="hold"/>
                                        <p:tgtEl>
                                          <p:spTgt spid="2430"/>
                                        </p:tgtEl>
                                        <p:attrNameLst>
                                          <p:attrName>ppt_x</p:attrName>
                                        </p:attrNameLst>
                                      </p:cBhvr>
                                      <p:tavLst>
                                        <p:tav tm="0">
                                          <p:val>
                                            <p:strVal val="#ppt_x"/>
                                          </p:val>
                                        </p:tav>
                                        <p:tav tm="100000">
                                          <p:val>
                                            <p:strVal val="#ppt_x"/>
                                          </p:val>
                                        </p:tav>
                                      </p:tavLst>
                                    </p:anim>
                                    <p:anim calcmode="lin" valueType="num">
                                      <p:cBhvr additive="base">
                                        <p:cTn id="14" dur="2000" fill="hold"/>
                                        <p:tgtEl>
                                          <p:spTgt spid="2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8"/>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9"/>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54275" name="标题 1"/>
          <p:cNvSpPr>
            <a:spLocks noGrp="1"/>
          </p:cNvSpPr>
          <p:nvPr>
            <p:ph type="title" idx="4294967295"/>
          </p:nvPr>
        </p:nvSpPr>
        <p:spPr>
          <a:xfrm>
            <a:off x="457200" y="274638"/>
            <a:ext cx="8229600" cy="796925"/>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dirty="0">
                <a:solidFill>
                  <a:schemeClr val="accent1"/>
                </a:solidFill>
                <a:latin typeface="汉仪旗黑-85S" charset="0"/>
                <a:ea typeface="宋体" panose="02010600030101010101" pitchFamily="2" charset="-122"/>
                <a:cs typeface="汉仪旗黑-85S" charset="0"/>
                <a:sym typeface="+mn-ea"/>
              </a:rPr>
              <a:t>第五节 转性译法</a:t>
            </a:r>
          </a:p>
        </p:txBody>
      </p:sp>
      <p:sp>
        <p:nvSpPr>
          <p:cNvPr id="54276" name="内容占位符 2"/>
          <p:cNvSpPr>
            <a:spLocks noGrp="1"/>
          </p:cNvSpPr>
          <p:nvPr>
            <p:ph sz="half" idx="4294967295"/>
            <p:custDataLst>
              <p:tags r:id="rId3"/>
            </p:custDataLst>
          </p:nvPr>
        </p:nvSpPr>
        <p:spPr>
          <a:xfrm>
            <a:off x="285750" y="857250"/>
            <a:ext cx="8429625" cy="1928813"/>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200" dirty="0">
                <a:solidFill>
                  <a:schemeClr val="dk1">
                    <a:lumMod val="85000"/>
                    <a:lumOff val="15000"/>
                  </a:schemeClr>
                </a:solidFill>
                <a:latin typeface="微软雅黑" panose="020B0503020204020204" charset="-122"/>
                <a:sym typeface="+mn-ea"/>
              </a:rPr>
              <a:t>转性译法是指在翻译过程中，根据译入语的规范，把原文中某种词类转换成另一种词类的词，即词类转换。</a:t>
            </a:r>
          </a:p>
        </p:txBody>
      </p:sp>
      <p:sp>
        <p:nvSpPr>
          <p:cNvPr id="2442" name="TextBox 4"/>
          <p:cNvSpPr/>
          <p:nvPr>
            <p:custDataLst>
              <p:tags r:id="rId4"/>
            </p:custDataLst>
          </p:nvPr>
        </p:nvSpPr>
        <p:spPr>
          <a:xfrm>
            <a:off x="276419" y="2796030"/>
            <a:ext cx="829468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rPr>
              <a:t>我</a:t>
            </a:r>
            <a:r>
              <a:rPr lang="zh-CN" altLang="en-US" sz="3600" u="sng" dirty="0">
                <a:solidFill>
                  <a:schemeClr val="dk1"/>
                </a:solidFill>
                <a:latin typeface="微软雅黑" panose="020B0503020204020204" charset="-122"/>
                <a:ea typeface="微软雅黑" panose="020B0503020204020204" charset="-122"/>
              </a:rPr>
              <a:t>怀疑</a:t>
            </a:r>
            <a:r>
              <a:rPr lang="zh-CN" altLang="en-US" sz="3600" dirty="0">
                <a:solidFill>
                  <a:schemeClr val="dk1"/>
                </a:solidFill>
                <a:latin typeface="微软雅黑" panose="020B0503020204020204" charset="-122"/>
                <a:ea typeface="微软雅黑" panose="020B0503020204020204" charset="-122"/>
              </a:rPr>
              <a:t>他是否还</a:t>
            </a:r>
            <a:r>
              <a:rPr lang="zh-CN" altLang="en-US" sz="3600" u="sng" dirty="0">
                <a:solidFill>
                  <a:schemeClr val="dk1"/>
                </a:solidFill>
                <a:latin typeface="微软雅黑" panose="020B0503020204020204" charset="-122"/>
                <a:ea typeface="微软雅黑" panose="020B0503020204020204" charset="-122"/>
              </a:rPr>
              <a:t>活着</a:t>
            </a:r>
            <a:r>
              <a:rPr lang="zh-CN" altLang="en-US" sz="3600" dirty="0">
                <a:solidFill>
                  <a:schemeClr val="dk1"/>
                </a:solidFill>
                <a:latin typeface="微软雅黑" panose="020B0503020204020204" charset="-122"/>
                <a:ea typeface="微软雅黑" panose="020B0503020204020204" charset="-122"/>
              </a:rPr>
              <a:t>。</a:t>
            </a:r>
          </a:p>
        </p:txBody>
      </p:sp>
      <p:sp>
        <p:nvSpPr>
          <p:cNvPr id="2443" name="TextBox 5"/>
          <p:cNvSpPr/>
          <p:nvPr>
            <p:custDataLst>
              <p:tags r:id="rId5"/>
            </p:custDataLst>
          </p:nvPr>
        </p:nvSpPr>
        <p:spPr>
          <a:xfrm>
            <a:off x="308265" y="3441190"/>
            <a:ext cx="82946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I am </a:t>
            </a:r>
            <a:r>
              <a:rPr lang="en-US" altLang="zh-CN" sz="3600" u="sng" dirty="0">
                <a:solidFill>
                  <a:schemeClr val="dk1"/>
                </a:solidFill>
                <a:latin typeface="微软雅黑" panose="020B0503020204020204" charset="-122"/>
                <a:ea typeface="微软雅黑" panose="020B0503020204020204" charset="-122"/>
              </a:rPr>
              <a:t>doubtful</a:t>
            </a:r>
            <a:r>
              <a:rPr lang="en-US" altLang="zh-CN" sz="3600" dirty="0">
                <a:solidFill>
                  <a:schemeClr val="dk1"/>
                </a:solidFill>
                <a:latin typeface="微软雅黑" panose="020B0503020204020204" charset="-122"/>
                <a:ea typeface="微软雅黑" panose="020B0503020204020204" charset="-122"/>
              </a:rPr>
              <a:t> whether he is still </a:t>
            </a:r>
            <a:r>
              <a:rPr lang="en-US" altLang="zh-CN" sz="3600" u="sng" dirty="0">
                <a:solidFill>
                  <a:schemeClr val="dk1"/>
                </a:solidFill>
                <a:latin typeface="微软雅黑" panose="020B0503020204020204" charset="-122"/>
                <a:ea typeface="微软雅黑" panose="020B0503020204020204" charset="-122"/>
              </a:rPr>
              <a:t>alive</a:t>
            </a:r>
            <a:r>
              <a:rPr lang="en-US" altLang="zh-CN" sz="3600" dirty="0">
                <a:solidFill>
                  <a:schemeClr val="dk1"/>
                </a:solidFill>
                <a:latin typeface="微软雅黑" panose="020B0503020204020204" charset="-122"/>
                <a:ea typeface="微软雅黑" panose="020B0503020204020204" charset="-122"/>
              </a:rPr>
              <a:t>.</a:t>
            </a:r>
          </a:p>
          <a:p>
            <a:pPr marL="0" lvl="0" indent="0" eaLnBrk="1" hangingPunct="1">
              <a:spcBef>
                <a:spcPct val="0"/>
              </a:spcBef>
              <a:buClrTx/>
              <a:buSzPct val="100000"/>
              <a:buFontTx/>
              <a:buNone/>
            </a:pPr>
            <a:endParaRPr lang="en-US" altLang="zh-CN" sz="3600" dirty="0">
              <a:solidFill>
                <a:schemeClr val="dk1"/>
              </a:solidFill>
              <a:latin typeface="微软雅黑" panose="020B0503020204020204" charset="-122"/>
              <a:ea typeface="微软雅黑" panose="020B0503020204020204" charset="-122"/>
            </a:endParaRPr>
          </a:p>
        </p:txBody>
      </p:sp>
      <p:sp>
        <p:nvSpPr>
          <p:cNvPr id="2444" name="TextBox 6"/>
          <p:cNvSpPr/>
          <p:nvPr>
            <p:custDataLst>
              <p:tags r:id="rId6"/>
            </p:custDataLst>
          </p:nvPr>
        </p:nvSpPr>
        <p:spPr>
          <a:xfrm>
            <a:off x="285750" y="4214813"/>
            <a:ext cx="7866063"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rPr>
              <a:t>她是美丽优雅的</a:t>
            </a:r>
            <a:r>
              <a:rPr lang="zh-CN" altLang="en-US" sz="3600" u="sng" dirty="0">
                <a:solidFill>
                  <a:schemeClr val="dk1"/>
                </a:solidFill>
                <a:latin typeface="微软雅黑" panose="020B0503020204020204" charset="-122"/>
                <a:ea typeface="微软雅黑" panose="020B0503020204020204" charset="-122"/>
              </a:rPr>
              <a:t>化身</a:t>
            </a:r>
            <a:r>
              <a:rPr lang="zh-CN" altLang="en-US" sz="3600" dirty="0">
                <a:solidFill>
                  <a:schemeClr val="dk1"/>
                </a:solidFill>
                <a:latin typeface="微软雅黑" panose="020B0503020204020204" charset="-122"/>
                <a:ea typeface="微软雅黑" panose="020B0503020204020204" charset="-122"/>
              </a:rPr>
              <a:t>。</a:t>
            </a:r>
          </a:p>
        </p:txBody>
      </p:sp>
      <p:sp>
        <p:nvSpPr>
          <p:cNvPr id="2445" name="TextBox 7"/>
          <p:cNvSpPr/>
          <p:nvPr>
            <p:custDataLst>
              <p:tags r:id="rId7"/>
            </p:custDataLst>
          </p:nvPr>
        </p:nvSpPr>
        <p:spPr>
          <a:xfrm>
            <a:off x="286543" y="4800600"/>
            <a:ext cx="8151813"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rPr>
              <a:t>She </a:t>
            </a:r>
            <a:r>
              <a:rPr lang="en-US" altLang="zh-CN" sz="3600" u="sng" dirty="0">
                <a:solidFill>
                  <a:schemeClr val="dk1"/>
                </a:solidFill>
                <a:latin typeface="微软雅黑" panose="020B0503020204020204" charset="-122"/>
                <a:ea typeface="微软雅黑" panose="020B0503020204020204" charset="-122"/>
              </a:rPr>
              <a:t>personified</a:t>
            </a:r>
            <a:r>
              <a:rPr lang="en-US" altLang="zh-CN" sz="3600" dirty="0">
                <a:solidFill>
                  <a:schemeClr val="dk1"/>
                </a:solidFill>
                <a:latin typeface="微软雅黑" panose="020B0503020204020204" charset="-122"/>
                <a:ea typeface="微软雅黑" panose="020B0503020204020204" charset="-122"/>
              </a:rPr>
              <a:t> beauty and grace.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42"/>
                                        </p:tgtEl>
                                        <p:attrNameLst>
                                          <p:attrName>style.visibility</p:attrName>
                                        </p:attrNameLst>
                                      </p:cBhvr>
                                      <p:to>
                                        <p:strVal val="visible"/>
                                      </p:to>
                                    </p:set>
                                    <p:anim calcmode="lin" valueType="num">
                                      <p:cBhvr additive="base">
                                        <p:cTn id="7" dur="2000" fill="hold"/>
                                        <p:tgtEl>
                                          <p:spTgt spid="2442"/>
                                        </p:tgtEl>
                                        <p:attrNameLst>
                                          <p:attrName>ppt_x</p:attrName>
                                        </p:attrNameLst>
                                      </p:cBhvr>
                                      <p:tavLst>
                                        <p:tav tm="0">
                                          <p:val>
                                            <p:strVal val="#ppt_x"/>
                                          </p:val>
                                        </p:tav>
                                        <p:tav tm="100000">
                                          <p:val>
                                            <p:strVal val="#ppt_x"/>
                                          </p:val>
                                        </p:tav>
                                      </p:tavLst>
                                    </p:anim>
                                    <p:anim calcmode="lin" valueType="num">
                                      <p:cBhvr additive="base">
                                        <p:cTn id="8" dur="2000" fill="hold"/>
                                        <p:tgtEl>
                                          <p:spTgt spid="2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43"/>
                                        </p:tgtEl>
                                        <p:attrNameLst>
                                          <p:attrName>style.visibility</p:attrName>
                                        </p:attrNameLst>
                                      </p:cBhvr>
                                      <p:to>
                                        <p:strVal val="visible"/>
                                      </p:to>
                                    </p:set>
                                    <p:anim calcmode="lin" valueType="num">
                                      <p:cBhvr additive="base">
                                        <p:cTn id="13" dur="2000" fill="hold"/>
                                        <p:tgtEl>
                                          <p:spTgt spid="2443"/>
                                        </p:tgtEl>
                                        <p:attrNameLst>
                                          <p:attrName>ppt_x</p:attrName>
                                        </p:attrNameLst>
                                      </p:cBhvr>
                                      <p:tavLst>
                                        <p:tav tm="0">
                                          <p:val>
                                            <p:strVal val="#ppt_x"/>
                                          </p:val>
                                        </p:tav>
                                        <p:tav tm="100000">
                                          <p:val>
                                            <p:strVal val="#ppt_x"/>
                                          </p:val>
                                        </p:tav>
                                      </p:tavLst>
                                    </p:anim>
                                    <p:anim calcmode="lin" valueType="num">
                                      <p:cBhvr additive="base">
                                        <p:cTn id="14" dur="2000" fill="hold"/>
                                        <p:tgtEl>
                                          <p:spTgt spid="24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childTnLst>
                                    <p:set>
                                      <p:cBhvr additive="base">
                                        <p:cTn id="18" dur="1" fill="hold">
                                          <p:stCondLst>
                                            <p:cond delay="0"/>
                                          </p:stCondLst>
                                        </p:cTn>
                                        <p:tgtEl>
                                          <p:spTgt spid="2444">
                                            <p:txEl>
                                              <p:pRg st="0" end="0"/>
                                            </p:txEl>
                                          </p:spTgt>
                                        </p:tgtEl>
                                        <p:attrNameLst>
                                          <p:attrName>style.visibility</p:attrName>
                                        </p:attrNameLst>
                                      </p:cBhvr>
                                      <p:to>
                                        <p:strVal val="visible"/>
                                      </p:to>
                                    </p:set>
                                    <p:anim calcmode="lin" valueType="num">
                                      <p:cBhvr additive="base">
                                        <p:cTn id="19" dur="2000" fill="hold"/>
                                        <p:tgtEl>
                                          <p:spTgt spid="2444">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4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childTnLst>
                                    <p:set>
                                      <p:cBhvr additive="base">
                                        <p:cTn id="24" dur="1" fill="hold">
                                          <p:stCondLst>
                                            <p:cond delay="0"/>
                                          </p:stCondLst>
                                        </p:cTn>
                                        <p:tgtEl>
                                          <p:spTgt spid="2445">
                                            <p:txEl>
                                              <p:pRg st="0" end="0"/>
                                            </p:txEl>
                                          </p:spTgt>
                                        </p:tgtEl>
                                        <p:attrNameLst>
                                          <p:attrName>style.visibility</p:attrName>
                                        </p:attrNameLst>
                                      </p:cBhvr>
                                      <p:to>
                                        <p:strVal val="visible"/>
                                      </p:to>
                                    </p:set>
                                    <p:anim calcmode="lin" valueType="num">
                                      <p:cBhvr additive="base">
                                        <p:cTn id="25" dur="2000" fill="hold"/>
                                        <p:tgtEl>
                                          <p:spTgt spid="2445">
                                            <p:txEl>
                                              <p:pRg st="0" end="0"/>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4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2" grpId="0" animBg="1"/>
      <p:bldP spid="24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8"/>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48" name="内容占位符 2"/>
          <p:cNvSpPr>
            <a:spLocks noGrp="1"/>
          </p:cNvSpPr>
          <p:nvPr>
            <p:ph sz="half" idx="1"/>
            <p:custDataLst>
              <p:tags r:id="rId3"/>
            </p:custDataLst>
          </p:nvPr>
        </p:nvSpPr>
        <p:spPr>
          <a:xfrm>
            <a:off x="428625" y="1143000"/>
            <a:ext cx="8358188" cy="714375"/>
          </a:xfrm>
        </p:spPr>
        <p:txBody>
          <a:bodyPr vert="horz" wrap="square" lIns="91440" tIns="45720" rIns="91440" bIns="45720" anchor="t" anchorCtr="0">
            <a:normAutofit lnSpcReduction="1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buNone/>
            </a:pPr>
            <a:r>
              <a:rPr lang="zh-CN" altLang="en-US" sz="3600" dirty="0">
                <a:solidFill>
                  <a:schemeClr val="dk1">
                    <a:lumMod val="85000"/>
                    <a:lumOff val="15000"/>
                  </a:schemeClr>
                </a:solidFill>
                <a:latin typeface="微软雅黑" panose="020B0503020204020204" charset="-122"/>
              </a:rPr>
              <a:t>他不参加比赛，我感到很</a:t>
            </a:r>
            <a:r>
              <a:rPr lang="zh-CN" altLang="en-US" sz="3600" u="sng" dirty="0">
                <a:solidFill>
                  <a:schemeClr val="dk1">
                    <a:lumMod val="85000"/>
                    <a:lumOff val="15000"/>
                  </a:schemeClr>
                </a:solidFill>
                <a:latin typeface="微软雅黑" panose="020B0503020204020204" charset="-122"/>
              </a:rPr>
              <a:t>失望</a:t>
            </a:r>
            <a:r>
              <a:rPr lang="zh-CN" altLang="en-US" sz="3600" dirty="0">
                <a:solidFill>
                  <a:schemeClr val="dk1">
                    <a:lumMod val="85000"/>
                    <a:lumOff val="15000"/>
                  </a:schemeClr>
                </a:solidFill>
                <a:latin typeface="微软雅黑" panose="020B0503020204020204" charset="-122"/>
              </a:rPr>
              <a:t>。</a:t>
            </a:r>
          </a:p>
        </p:txBody>
      </p:sp>
      <p:sp>
        <p:nvSpPr>
          <p:cNvPr id="2449" name="TextBox 4"/>
          <p:cNvSpPr/>
          <p:nvPr>
            <p:custDataLst>
              <p:tags r:id="rId4"/>
            </p:custDataLst>
          </p:nvPr>
        </p:nvSpPr>
        <p:spPr>
          <a:xfrm>
            <a:off x="428625" y="2000250"/>
            <a:ext cx="8366125"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u="sng" dirty="0">
                <a:solidFill>
                  <a:schemeClr val="dk1"/>
                </a:solidFill>
                <a:latin typeface="微软雅黑" panose="020B0503020204020204" charset="-122"/>
                <a:ea typeface="微软雅黑" panose="020B0503020204020204" charset="-122"/>
              </a:rPr>
              <a:t>To my disappointment</a:t>
            </a:r>
            <a:r>
              <a:rPr lang="en-US" altLang="zh-CN" sz="3600" dirty="0">
                <a:solidFill>
                  <a:schemeClr val="dk1"/>
                </a:solidFill>
                <a:latin typeface="微软雅黑" panose="020B0503020204020204" charset="-122"/>
                <a:ea typeface="微软雅黑" panose="020B0503020204020204" charset="-122"/>
              </a:rPr>
              <a:t>, he did not attend the competition.</a:t>
            </a:r>
          </a:p>
        </p:txBody>
      </p:sp>
      <p:sp>
        <p:nvSpPr>
          <p:cNvPr id="2450" name="TextBox 5"/>
          <p:cNvSpPr/>
          <p:nvPr>
            <p:custDataLst>
              <p:tags r:id="rId5"/>
            </p:custDataLst>
          </p:nvPr>
        </p:nvSpPr>
        <p:spPr>
          <a:xfrm>
            <a:off x="285750" y="3571875"/>
            <a:ext cx="800893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他</a:t>
            </a:r>
            <a:r>
              <a:rPr lang="zh-CN" altLang="en-US" sz="3600" u="sng" dirty="0">
                <a:solidFill>
                  <a:schemeClr val="dk1"/>
                </a:solidFill>
                <a:latin typeface="微软雅黑" panose="020B0503020204020204" charset="-122"/>
                <a:ea typeface="微软雅黑" panose="020B0503020204020204" charset="-122"/>
                <a:cs typeface="微软雅黑" panose="020B0503020204020204" charset="-122"/>
              </a:rPr>
              <a:t>跑步</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很快。</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He is a fast </a:t>
            </a:r>
            <a:r>
              <a:rPr lang="en-US" altLang="zh-CN" sz="3600" u="sng" dirty="0">
                <a:solidFill>
                  <a:schemeClr val="dk1"/>
                </a:solidFill>
                <a:latin typeface="微软雅黑" panose="020B0503020204020204" charset="-122"/>
                <a:ea typeface="微软雅黑" panose="020B0503020204020204" charset="-122"/>
                <a:cs typeface="微软雅黑" panose="020B0503020204020204" charset="-122"/>
              </a:rPr>
              <a:t>runner</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 </a:t>
            </a:r>
          </a:p>
        </p:txBody>
      </p:sp>
      <p:sp>
        <p:nvSpPr>
          <p:cNvPr id="2451" name="TextBox 6"/>
          <p:cNvSpPr/>
          <p:nvPr>
            <p:custDataLst>
              <p:tags r:id="rId6"/>
            </p:custDataLst>
          </p:nvPr>
        </p:nvSpPr>
        <p:spPr>
          <a:xfrm>
            <a:off x="285750" y="4429125"/>
            <a:ext cx="8151813"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胰岛素用于</a:t>
            </a:r>
            <a:r>
              <a:rPr lang="zh-CN" altLang="en-US" sz="3600" u="sng" dirty="0">
                <a:solidFill>
                  <a:schemeClr val="dk1"/>
                </a:solidFill>
                <a:latin typeface="微软雅黑" panose="020B0503020204020204" charset="-122"/>
                <a:ea typeface="微软雅黑" panose="020B0503020204020204" charset="-122"/>
                <a:cs typeface="微软雅黑" panose="020B0503020204020204" charset="-122"/>
              </a:rPr>
              <a:t>治疗</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糖尿病。</a:t>
            </a:r>
            <a:endParaRPr lang="en-US" altLang="zh-CN" sz="3600" dirty="0">
              <a:solidFill>
                <a:schemeClr val="dk1"/>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SzPct val="100000"/>
              <a:buNone/>
            </a:pP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Insulin is used in the </a:t>
            </a:r>
            <a:r>
              <a:rPr lang="en-US" altLang="zh-CN" sz="3600" u="sng" dirty="0">
                <a:solidFill>
                  <a:schemeClr val="dk1"/>
                </a:solidFill>
                <a:latin typeface="微软雅黑" panose="020B0503020204020204" charset="-122"/>
                <a:ea typeface="微软雅黑" panose="020B0503020204020204" charset="-122"/>
                <a:cs typeface="微软雅黑" panose="020B0503020204020204" charset="-122"/>
              </a:rPr>
              <a:t>treatment</a:t>
            </a: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 of diabetes.</a:t>
            </a:r>
            <a:endParaRPr lang="en-US" altLang="zh-CN" sz="3600" u="sng"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48">
                                            <p:txEl>
                                              <p:pRg st="0" end="0"/>
                                            </p:txEl>
                                          </p:spTgt>
                                        </p:tgtEl>
                                        <p:attrNameLst>
                                          <p:attrName>style.visibility</p:attrName>
                                        </p:attrNameLst>
                                      </p:cBhvr>
                                      <p:to>
                                        <p:strVal val="visible"/>
                                      </p:to>
                                    </p:set>
                                    <p:anim calcmode="lin" valueType="num">
                                      <p:cBhvr additive="base">
                                        <p:cTn id="7" dur="1000" fill="hold"/>
                                        <p:tgtEl>
                                          <p:spTgt spid="244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4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49"/>
                                        </p:tgtEl>
                                        <p:attrNameLst>
                                          <p:attrName>style.visibility</p:attrName>
                                        </p:attrNameLst>
                                      </p:cBhvr>
                                      <p:to>
                                        <p:strVal val="visible"/>
                                      </p:to>
                                    </p:set>
                                    <p:anim calcmode="lin" valueType="num">
                                      <p:cBhvr additive="base">
                                        <p:cTn id="13" dur="1000" fill="hold"/>
                                        <p:tgtEl>
                                          <p:spTgt spid="2449"/>
                                        </p:tgtEl>
                                        <p:attrNameLst>
                                          <p:attrName>ppt_x</p:attrName>
                                        </p:attrNameLst>
                                      </p:cBhvr>
                                      <p:tavLst>
                                        <p:tav tm="0">
                                          <p:val>
                                            <p:strVal val="#ppt_x"/>
                                          </p:val>
                                        </p:tav>
                                        <p:tav tm="100000">
                                          <p:val>
                                            <p:strVal val="#ppt_x"/>
                                          </p:val>
                                        </p:tav>
                                      </p:tavLst>
                                    </p:anim>
                                    <p:anim calcmode="lin" valueType="num">
                                      <p:cBhvr additive="base">
                                        <p:cTn id="14" dur="1000" fill="hold"/>
                                        <p:tgtEl>
                                          <p:spTgt spid="24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childTnLst>
                                    <p:set>
                                      <p:cBhvr additive="base">
                                        <p:cTn id="18" dur="1" fill="hold">
                                          <p:stCondLst>
                                            <p:cond delay="0"/>
                                          </p:stCondLst>
                                        </p:cTn>
                                        <p:tgtEl>
                                          <p:spTgt spid="2450"/>
                                        </p:tgtEl>
                                        <p:attrNameLst>
                                          <p:attrName>style.visibility</p:attrName>
                                        </p:attrNameLst>
                                      </p:cBhvr>
                                      <p:to>
                                        <p:strVal val="visible"/>
                                      </p:to>
                                    </p:set>
                                    <p:anim calcmode="lin" valueType="num">
                                      <p:cBhvr additive="base">
                                        <p:cTn id="19" dur="1000" fill="hold"/>
                                        <p:tgtEl>
                                          <p:spTgt spid="2450"/>
                                        </p:tgtEl>
                                        <p:attrNameLst>
                                          <p:attrName>ppt_x</p:attrName>
                                        </p:attrNameLst>
                                      </p:cBhvr>
                                      <p:tavLst>
                                        <p:tav tm="0">
                                          <p:val>
                                            <p:strVal val="#ppt_x"/>
                                          </p:val>
                                        </p:tav>
                                        <p:tav tm="100000">
                                          <p:val>
                                            <p:strVal val="#ppt_x"/>
                                          </p:val>
                                        </p:tav>
                                      </p:tavLst>
                                    </p:anim>
                                    <p:anim calcmode="lin" valueType="num">
                                      <p:cBhvr additive="base">
                                        <p:cTn id="20" dur="1000" fill="hold"/>
                                        <p:tgtEl>
                                          <p:spTgt spid="24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childTnLst>
                                    <p:set>
                                      <p:cBhvr additive="base">
                                        <p:cTn id="24" dur="1" fill="hold">
                                          <p:stCondLst>
                                            <p:cond delay="0"/>
                                          </p:stCondLst>
                                        </p:cTn>
                                        <p:tgtEl>
                                          <p:spTgt spid="2451"/>
                                        </p:tgtEl>
                                        <p:attrNameLst>
                                          <p:attrName>style.visibility</p:attrName>
                                        </p:attrNameLst>
                                      </p:cBhvr>
                                      <p:to>
                                        <p:strVal val="visible"/>
                                      </p:to>
                                    </p:set>
                                    <p:anim calcmode="lin" valueType="num">
                                      <p:cBhvr additive="base">
                                        <p:cTn id="25" dur="1000" fill="hold"/>
                                        <p:tgtEl>
                                          <p:spTgt spid="2451"/>
                                        </p:tgtEl>
                                        <p:attrNameLst>
                                          <p:attrName>ppt_x</p:attrName>
                                        </p:attrNameLst>
                                      </p:cBhvr>
                                      <p:tavLst>
                                        <p:tav tm="0">
                                          <p:val>
                                            <p:strVal val="#ppt_x"/>
                                          </p:val>
                                        </p:tav>
                                        <p:tav tm="100000">
                                          <p:val>
                                            <p:strVal val="#ppt_x"/>
                                          </p:val>
                                        </p:tav>
                                      </p:tavLst>
                                    </p:anim>
                                    <p:anim calcmode="lin" valueType="num">
                                      <p:cBhvr additive="base">
                                        <p:cTn id="26" dur="1000" fill="hold"/>
                                        <p:tgtEl>
                                          <p:spTgt spid="2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 grpId="0" build="p" animBg="1"/>
      <p:bldP spid="2449" grpId="0" animBg="1"/>
      <p:bldP spid="2450" grpId="0" animBg="1"/>
      <p:bldP spid="245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56323" name="标题 1"/>
          <p:cNvSpPr>
            <a:spLocks noGrp="1"/>
          </p:cNvSpPr>
          <p:nvPr>
            <p:ph type="title" idx="4294967295"/>
          </p:nvPr>
        </p:nvSpPr>
        <p:spPr>
          <a:xfrm>
            <a:off x="457200" y="274638"/>
            <a:ext cx="8229600" cy="868362"/>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dirty="0">
                <a:solidFill>
                  <a:schemeClr val="accent1"/>
                </a:solidFill>
                <a:latin typeface="汉仪旗黑-85S" charset="0"/>
                <a:ea typeface="宋体" panose="02010600030101010101" pitchFamily="2" charset="-122"/>
                <a:cs typeface="汉仪旗黑-85S" charset="0"/>
                <a:sym typeface="+mn-ea"/>
              </a:rPr>
              <a:t>第六节 换形译法</a:t>
            </a:r>
          </a:p>
        </p:txBody>
      </p:sp>
      <p:sp>
        <p:nvSpPr>
          <p:cNvPr id="56324" name="内容占位符 2"/>
          <p:cNvSpPr>
            <a:spLocks noGrp="1"/>
          </p:cNvSpPr>
          <p:nvPr>
            <p:ph sz="half" idx="4294967295"/>
            <p:custDataLst>
              <p:tags r:id="rId3"/>
            </p:custDataLst>
          </p:nvPr>
        </p:nvSpPr>
        <p:spPr>
          <a:xfrm>
            <a:off x="611559" y="1000125"/>
            <a:ext cx="8075241" cy="526440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2400" dirty="0">
                <a:solidFill>
                  <a:schemeClr val="dk1">
                    <a:lumMod val="85000"/>
                    <a:lumOff val="15000"/>
                  </a:schemeClr>
                </a:solidFill>
                <a:latin typeface="微软雅黑" panose="020B0503020204020204" charset="-122"/>
                <a:cs typeface="微软雅黑" panose="020B0503020204020204" charset="-122"/>
                <a:sym typeface="+mn-ea"/>
              </a:rPr>
              <a:t>两种民族的文化差异一定会体现在语言上，由于文化或习惯的差异，翻译过程中有时要转换不同的表达方式，即换形， 以符合译入语的习惯。</a:t>
            </a:r>
          </a:p>
          <a:p>
            <a:pPr marL="0" lvl="0" algn="l" defTabSz="914400" eaLnBrk="1" fontAlgn="auto" hangingPunct="1">
              <a:buNone/>
            </a:pPr>
            <a:r>
              <a:rPr lang="zh-CN" altLang="en-US" sz="2400" dirty="0">
                <a:solidFill>
                  <a:schemeClr val="dk1">
                    <a:lumMod val="85000"/>
                    <a:lumOff val="15000"/>
                  </a:schemeClr>
                </a:solidFill>
                <a:latin typeface="微软雅黑" panose="020B0503020204020204" charset="-122"/>
                <a:cs typeface="微软雅黑" panose="020B0503020204020204" charset="-122"/>
                <a:sym typeface="+mn-ea"/>
              </a:rPr>
              <a:t>英语中有：four score and seven years; a quarter century; half a million dolllars; a dozen and a half apples</a:t>
            </a:r>
          </a:p>
          <a:p>
            <a:pPr marL="0" lvl="0" algn="l" defTabSz="914400" eaLnBrk="1" fontAlgn="auto" hangingPunct="1">
              <a:buNone/>
            </a:pPr>
            <a:r>
              <a:rPr lang="zh-CN" altLang="en-US" sz="2400" dirty="0">
                <a:solidFill>
                  <a:schemeClr val="dk1">
                    <a:lumMod val="85000"/>
                    <a:lumOff val="15000"/>
                  </a:schemeClr>
                </a:solidFill>
                <a:latin typeface="微软雅黑" panose="020B0503020204020204" charset="-122"/>
                <a:cs typeface="微软雅黑" panose="020B0503020204020204" charset="-122"/>
                <a:sym typeface="+mn-ea"/>
              </a:rPr>
              <a:t>但汉译时要灵活处理为：87年；25年；50万美元；18个苹果。这就是换形译法，通过改变表达方式来符合译入语的习惯。最重要的换形方式是替代。</a:t>
            </a:r>
          </a:p>
          <a:p>
            <a:pPr marL="0" lvl="0" algn="l" defTabSz="914400" eaLnBrk="1" fontAlgn="auto" hangingPunct="1">
              <a:buNone/>
            </a:pPr>
            <a:endParaRPr lang="zh-CN" altLang="en-US"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endParaRPr lang="zh-CN" altLang="en-US" dirty="0">
              <a:solidFill>
                <a:schemeClr val="dk1">
                  <a:lumMod val="85000"/>
                  <a:lumOff val="15000"/>
                </a:schemeClr>
              </a:solidFill>
              <a:latin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grpSp>
      <p:sp>
        <p:nvSpPr>
          <p:cNvPr id="57347" name="内容占位符 2"/>
          <p:cNvSpPr>
            <a:spLocks noGrp="1"/>
          </p:cNvSpPr>
          <p:nvPr>
            <p:ph sz="half" idx="4294967295"/>
            <p:custDataLst>
              <p:tags r:id="rId3"/>
            </p:custDataLst>
          </p:nvPr>
        </p:nvSpPr>
        <p:spPr>
          <a:xfrm>
            <a:off x="457200" y="428625"/>
            <a:ext cx="8186738" cy="569753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90000"/>
              </a:lnSpc>
              <a:buNone/>
            </a:pP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替代（substitution）是在新语境中用来再现已知信息的一种方法，以避免重复、连接上下文。汉语多原词复现，通过重复原词，力求把意思表达清楚，很少使用替代。英语则力求用词简洁，不重复啰嗦，多用替代省略手段。</a:t>
            </a:r>
          </a:p>
          <a:p>
            <a:pPr marL="0" lvl="0" algn="l" defTabSz="914400" eaLnBrk="1" fontAlgn="auto" hangingPunct="1">
              <a:lnSpc>
                <a:spcPct val="90000"/>
              </a:lnSpc>
              <a:buNone/>
            </a:pP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下面介绍三种替代方法：</a:t>
            </a:r>
          </a:p>
          <a:p>
            <a:pPr marL="0" lvl="0" algn="l" defTabSz="914400" eaLnBrk="1" fontAlgn="auto" hangingPunct="1">
              <a:lnSpc>
                <a:spcPct val="90000"/>
              </a:lnSpc>
              <a:buNone/>
            </a:pP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名词性替代</a:t>
            </a:r>
          </a:p>
          <a:p>
            <a:pPr marL="0" lvl="0" algn="l" defTabSz="914400" eaLnBrk="1" fontAlgn="auto" hangingPunct="1">
              <a:lnSpc>
                <a:spcPct val="90000"/>
              </a:lnSpc>
              <a:buNone/>
            </a:pP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动词性替代</a:t>
            </a:r>
          </a:p>
          <a:p>
            <a:pPr marL="0" lvl="0" algn="l" defTabSz="914400" eaLnBrk="1" fontAlgn="auto" hangingPunct="1">
              <a:lnSpc>
                <a:spcPct val="90000"/>
              </a:lnSpc>
              <a:buNone/>
            </a:pP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分句式替代</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58371"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en-US" altLang="zh-CN" dirty="0">
                <a:solidFill>
                  <a:schemeClr val="accent1"/>
                </a:solidFill>
                <a:latin typeface="汉仪旗黑-85S" charset="0"/>
                <a:ea typeface="宋体" panose="02010600030101010101" pitchFamily="2" charset="-122"/>
                <a:cs typeface="汉仪旗黑-85S" charset="0"/>
                <a:sym typeface="+mn-ea"/>
              </a:rPr>
              <a:t>1.名词性替代</a:t>
            </a:r>
          </a:p>
        </p:txBody>
      </p:sp>
      <p:sp>
        <p:nvSpPr>
          <p:cNvPr id="58372" name="内容占位符 2"/>
          <p:cNvSpPr>
            <a:spLocks noGrp="1"/>
          </p:cNvSpPr>
          <p:nvPr>
            <p:ph sz="half" idx="1"/>
            <p:custDataLst>
              <p:tags r:id="rId3"/>
            </p:custDataLst>
          </p:nvPr>
        </p:nvSpPr>
        <p:spPr>
          <a:xfrm>
            <a:off x="457200" y="1214438"/>
            <a:ext cx="7829550" cy="5000625"/>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90000"/>
              </a:lnSpc>
            </a:pPr>
            <a:r>
              <a:rPr lang="zh-CN" altLang="en-US" sz="3600" dirty="0">
                <a:solidFill>
                  <a:schemeClr val="dk1">
                    <a:lumMod val="85000"/>
                    <a:lumOff val="15000"/>
                  </a:schemeClr>
                </a:solidFill>
                <a:latin typeface="微软雅黑" panose="020B0503020204020204" charset="-122"/>
                <a:cs typeface="微软雅黑" panose="020B0503020204020204" charset="-122"/>
              </a:rPr>
              <a:t>汉语中重复的名词和名词性短语，译文常用代词、同义词或近义词来替代。可分为</a:t>
            </a:r>
            <a:r>
              <a:rPr lang="zh-CN" altLang="en-US" sz="3600" u="sng" dirty="0">
                <a:solidFill>
                  <a:schemeClr val="dk1">
                    <a:lumMod val="85000"/>
                    <a:lumOff val="15000"/>
                  </a:schemeClr>
                </a:solidFill>
                <a:latin typeface="微软雅黑" panose="020B0503020204020204" charset="-122"/>
                <a:cs typeface="微软雅黑" panose="020B0503020204020204" charset="-122"/>
              </a:rPr>
              <a:t>代词替代</a:t>
            </a:r>
            <a:r>
              <a:rPr lang="zh-CN" altLang="en-US" sz="3600" dirty="0">
                <a:solidFill>
                  <a:schemeClr val="dk1">
                    <a:lumMod val="85000"/>
                    <a:lumOff val="15000"/>
                  </a:schemeClr>
                </a:solidFill>
                <a:latin typeface="微软雅黑" panose="020B0503020204020204" charset="-122"/>
                <a:cs typeface="微软雅黑" panose="020B0503020204020204" charset="-122"/>
              </a:rPr>
              <a:t>和</a:t>
            </a:r>
            <a:r>
              <a:rPr lang="zh-CN" altLang="en-US" sz="3600" u="sng" dirty="0">
                <a:solidFill>
                  <a:schemeClr val="dk1">
                    <a:lumMod val="85000"/>
                    <a:lumOff val="15000"/>
                  </a:schemeClr>
                </a:solidFill>
                <a:latin typeface="微软雅黑" panose="020B0503020204020204" charset="-122"/>
                <a:cs typeface="微软雅黑" panose="020B0503020204020204" charset="-122"/>
              </a:rPr>
              <a:t>同义近义替代。</a:t>
            </a:r>
            <a:endParaRPr lang="en-US" altLang="zh-CN" sz="3600" u="sng" dirty="0">
              <a:solidFill>
                <a:schemeClr val="dk1">
                  <a:lumMod val="85000"/>
                  <a:lumOff val="15000"/>
                </a:schemeClr>
              </a:solidFill>
              <a:latin typeface="微软雅黑" panose="020B0503020204020204" charset="-122"/>
              <a:cs typeface="微软雅黑" panose="020B0503020204020204" charset="-122"/>
            </a:endParaRPr>
          </a:p>
          <a:p>
            <a:pPr lvl="0" eaLnBrk="1" hangingPunct="1">
              <a:lnSpc>
                <a:spcPct val="90000"/>
              </a:lnSpc>
            </a:pPr>
            <a:r>
              <a:rPr lang="en-US" altLang="zh-CN" sz="3600" dirty="0">
                <a:solidFill>
                  <a:schemeClr val="dk1">
                    <a:lumMod val="85000"/>
                    <a:lumOff val="15000"/>
                  </a:schemeClr>
                </a:solidFill>
                <a:latin typeface="微软雅黑" panose="020B0503020204020204" charset="-122"/>
                <a:cs typeface="微软雅黑" panose="020B0503020204020204" charset="-122"/>
              </a:rPr>
              <a:t>1</a:t>
            </a:r>
            <a:r>
              <a:rPr lang="zh-CN" altLang="en-US" sz="3600" dirty="0">
                <a:solidFill>
                  <a:schemeClr val="dk1">
                    <a:lumMod val="85000"/>
                    <a:lumOff val="15000"/>
                  </a:schemeClr>
                </a:solidFill>
                <a:latin typeface="微软雅黑" panose="020B0503020204020204" charset="-122"/>
                <a:cs typeface="微软雅黑" panose="020B0503020204020204" charset="-122"/>
              </a:rPr>
              <a:t>）代词替代：把汉语句子中重复的名词，根据不同的语境和句法结构在英语中用代词替代，使译文流畅自然，使原文的“意”与译文的“形”融为一体。</a:t>
            </a:r>
            <a:endParaRPr lang="en-US" altLang="zh-CN" sz="3600" dirty="0">
              <a:solidFill>
                <a:schemeClr val="dk1">
                  <a:lumMod val="85000"/>
                  <a:lumOff val="15000"/>
                </a:schemeClr>
              </a:solidFill>
              <a:latin typeface="微软雅黑" panose="020B0503020204020204" charset="-122"/>
              <a:cs typeface="微软雅黑" panose="020B0503020204020204" charset="-122"/>
            </a:endParaRPr>
          </a:p>
          <a:p>
            <a:pPr lvl="0" eaLnBrk="1" hangingPunct="1">
              <a:lnSpc>
                <a:spcPct val="90000"/>
              </a:lnSpc>
            </a:pPr>
            <a:endParaRPr lang="en-US" altLang="zh-CN" sz="3600" dirty="0">
              <a:solidFill>
                <a:schemeClr val="dk1">
                  <a:lumMod val="85000"/>
                  <a:lumOff val="15000"/>
                </a:schemeClr>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65" name="内容占位符 2"/>
          <p:cNvSpPr>
            <a:spLocks noGrp="1"/>
          </p:cNvSpPr>
          <p:nvPr>
            <p:ph sz="half" idx="1"/>
          </p:nvPr>
        </p:nvSpPr>
        <p:spPr>
          <a:xfrm>
            <a:off x="357188" y="1500188"/>
            <a:ext cx="8429625" cy="1285875"/>
          </a:xfrm>
        </p:spPr>
        <p:txBody>
          <a:bodyPr vert="horz" wrap="square" lIns="91440" tIns="45720" rIns="91440" bIns="45720" anchor="t" anchorCtr="0">
            <a:normAutofit fontScale="90000" lnSpcReduction="1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eaLnBrk="1" hangingPunct="1">
              <a:buNone/>
            </a:pPr>
            <a:r>
              <a:rPr lang="zh-CN" altLang="en-US" sz="3600" dirty="0">
                <a:solidFill>
                  <a:schemeClr val="accent1"/>
                </a:solidFill>
                <a:latin typeface="微软雅黑" panose="020B0503020204020204" charset="-122"/>
                <a:cs typeface="微软雅黑" panose="020B0503020204020204" charset="-122"/>
              </a:rPr>
              <a:t>例</a:t>
            </a:r>
            <a:r>
              <a:rPr lang="en-US" altLang="zh-CN" sz="3600" dirty="0">
                <a:solidFill>
                  <a:schemeClr val="accent1"/>
                </a:solidFill>
                <a:latin typeface="微软雅黑" panose="020B0503020204020204" charset="-122"/>
                <a:cs typeface="微软雅黑" panose="020B0503020204020204" charset="-122"/>
              </a:rPr>
              <a:t>1. 2020</a:t>
            </a:r>
            <a:r>
              <a:rPr lang="zh-CN" altLang="en-US" sz="3600" dirty="0">
                <a:solidFill>
                  <a:schemeClr val="accent1"/>
                </a:solidFill>
                <a:latin typeface="微软雅黑" panose="020B0503020204020204" charset="-122"/>
                <a:cs typeface="微软雅黑" panose="020B0503020204020204" charset="-122"/>
              </a:rPr>
              <a:t>年，上海</a:t>
            </a:r>
            <a:r>
              <a:rPr lang="zh-CN" altLang="en-US" sz="3600" u="sng" dirty="0">
                <a:solidFill>
                  <a:schemeClr val="accent1"/>
                </a:solidFill>
                <a:latin typeface="微软雅黑" panose="020B0503020204020204" charset="-122"/>
                <a:cs typeface="微软雅黑" panose="020B0503020204020204" charset="-122"/>
              </a:rPr>
              <a:t>人均收入</a:t>
            </a:r>
            <a:r>
              <a:rPr lang="zh-CN" altLang="en-US" sz="3600" dirty="0">
                <a:solidFill>
                  <a:schemeClr val="accent1"/>
                </a:solidFill>
                <a:latin typeface="微软雅黑" panose="020B0503020204020204" charset="-122"/>
                <a:cs typeface="微软雅黑" panose="020B0503020204020204" charset="-122"/>
              </a:rPr>
              <a:t>是</a:t>
            </a:r>
            <a:r>
              <a:rPr lang="en-US" altLang="zh-CN" sz="3600" dirty="0">
                <a:solidFill>
                  <a:schemeClr val="accent1"/>
                </a:solidFill>
                <a:latin typeface="微软雅黑" panose="020B0503020204020204" charset="-122"/>
                <a:cs typeface="微软雅黑" panose="020B0503020204020204" charset="-122"/>
              </a:rPr>
              <a:t>72000</a:t>
            </a:r>
            <a:r>
              <a:rPr lang="zh-CN" altLang="en-US" sz="3600" dirty="0">
                <a:solidFill>
                  <a:schemeClr val="accent1"/>
                </a:solidFill>
                <a:latin typeface="微软雅黑" panose="020B0503020204020204" charset="-122"/>
                <a:cs typeface="微软雅黑" panose="020B0503020204020204" charset="-122"/>
              </a:rPr>
              <a:t>元，北京</a:t>
            </a:r>
            <a:r>
              <a:rPr lang="zh-CN" altLang="en-US" sz="3600" u="sng" dirty="0">
                <a:solidFill>
                  <a:schemeClr val="accent1"/>
                </a:solidFill>
                <a:latin typeface="微软雅黑" panose="020B0503020204020204" charset="-122"/>
                <a:cs typeface="微软雅黑" panose="020B0503020204020204" charset="-122"/>
              </a:rPr>
              <a:t>人均收入</a:t>
            </a:r>
            <a:r>
              <a:rPr lang="zh-CN" altLang="en-US" sz="3600" dirty="0">
                <a:solidFill>
                  <a:schemeClr val="accent1"/>
                </a:solidFill>
                <a:latin typeface="微软雅黑" panose="020B0503020204020204" charset="-122"/>
                <a:cs typeface="微软雅黑" panose="020B0503020204020204" charset="-122"/>
              </a:rPr>
              <a:t>是</a:t>
            </a:r>
            <a:r>
              <a:rPr lang="en-US" altLang="zh-CN" sz="3600" dirty="0">
                <a:solidFill>
                  <a:schemeClr val="accent1"/>
                </a:solidFill>
                <a:latin typeface="微软雅黑" panose="020B0503020204020204" charset="-122"/>
                <a:cs typeface="微软雅黑" panose="020B0503020204020204" charset="-122"/>
              </a:rPr>
              <a:t>69000</a:t>
            </a:r>
            <a:r>
              <a:rPr lang="zh-CN" altLang="en-US" sz="3600" dirty="0">
                <a:solidFill>
                  <a:schemeClr val="accent1"/>
                </a:solidFill>
                <a:latin typeface="微软雅黑" panose="020B0503020204020204" charset="-122"/>
                <a:cs typeface="微软雅黑" panose="020B0503020204020204" charset="-122"/>
              </a:rPr>
              <a:t>元。</a:t>
            </a:r>
          </a:p>
        </p:txBody>
      </p:sp>
      <p:sp>
        <p:nvSpPr>
          <p:cNvPr id="2466" name="TextBox 4"/>
          <p:cNvSpPr/>
          <p:nvPr/>
        </p:nvSpPr>
        <p:spPr>
          <a:xfrm>
            <a:off x="357188" y="3071813"/>
            <a:ext cx="8366125"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In 2020, the per capita income of Shanghai was 72,000 yuan, while that of Beijing was 69,000 yuan.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65">
                                            <p:txEl>
                                              <p:pRg st="0" end="0"/>
                                            </p:txEl>
                                          </p:spTgt>
                                        </p:tgtEl>
                                        <p:attrNameLst>
                                          <p:attrName>style.visibility</p:attrName>
                                        </p:attrNameLst>
                                      </p:cBhvr>
                                      <p:to>
                                        <p:strVal val="visible"/>
                                      </p:to>
                                    </p:set>
                                    <p:anim calcmode="lin" valueType="num">
                                      <p:cBhvr additive="base">
                                        <p:cTn id="7" dur="1000" fill="hold"/>
                                        <p:tgtEl>
                                          <p:spTgt spid="246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4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66"/>
                                        </p:tgtEl>
                                        <p:attrNameLst>
                                          <p:attrName>style.visibility</p:attrName>
                                        </p:attrNameLst>
                                      </p:cBhvr>
                                      <p:to>
                                        <p:strVal val="visible"/>
                                      </p:to>
                                    </p:set>
                                    <p:anim calcmode="lin" valueType="num">
                                      <p:cBhvr additive="base">
                                        <p:cTn id="13" dur="1000" fill="hold"/>
                                        <p:tgtEl>
                                          <p:spTgt spid="2466"/>
                                        </p:tgtEl>
                                        <p:attrNameLst>
                                          <p:attrName>ppt_x</p:attrName>
                                        </p:attrNameLst>
                                      </p:cBhvr>
                                      <p:tavLst>
                                        <p:tav tm="0">
                                          <p:val>
                                            <p:strVal val="#ppt_x"/>
                                          </p:val>
                                        </p:tav>
                                        <p:tav tm="100000">
                                          <p:val>
                                            <p:strVal val="#ppt_x"/>
                                          </p:val>
                                        </p:tav>
                                      </p:tavLst>
                                    </p:anim>
                                    <p:anim calcmode="lin" valueType="num">
                                      <p:cBhvr additive="base">
                                        <p:cTn id="14" dur="1000" fill="hold"/>
                                        <p:tgtEl>
                                          <p:spTgt spid="24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 grpId="0" build="p" animBg="1"/>
      <p:bldP spid="24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219" name="标题 1"/>
          <p:cNvSpPr>
            <a:spLocks noGrp="1"/>
          </p:cNvSpPr>
          <p:nvPr>
            <p:ph type="title" idx="4294967295"/>
          </p:nvPr>
        </p:nvSpPr>
        <p:spPr>
          <a:xfrm>
            <a:off x="457200" y="274638"/>
            <a:ext cx="8229600" cy="796925"/>
          </a:xfrm>
        </p:spPr>
        <p:txBody>
          <a:bodyPr vert="horz" wrap="square" lIns="91440" tIns="45720" rIns="91440" bIns="45720" anchor="ctr" anchorCtr="0"/>
          <a:lstStyle/>
          <a:p>
            <a:pPr eaLnBrk="1" hangingPunct="1"/>
            <a:r>
              <a:rPr lang="en-US" altLang="zh-CN" dirty="0">
                <a:solidFill>
                  <a:schemeClr val="accent1"/>
                </a:solidFill>
                <a:latin typeface="汉仪旗黑-85S" charset="0"/>
                <a:ea typeface="宋体" panose="02010600030101010101" pitchFamily="2" charset="-122"/>
                <a:cs typeface="汉仪旗黑-85S" charset="0"/>
              </a:rPr>
              <a:t>2</a:t>
            </a:r>
            <a:r>
              <a:rPr lang="zh-CN" altLang="en-US" dirty="0">
                <a:solidFill>
                  <a:schemeClr val="accent1"/>
                </a:solidFill>
                <a:latin typeface="汉仪旗黑-85S" charset="0"/>
                <a:ea typeface="宋体" panose="02010600030101010101" pitchFamily="2" charset="-122"/>
                <a:cs typeface="汉仪旗黑-85S" charset="0"/>
              </a:rPr>
              <a:t>、字面对应</a:t>
            </a:r>
          </a:p>
        </p:txBody>
      </p:sp>
      <p:graphicFrame>
        <p:nvGraphicFramePr>
          <p:cNvPr id="2116" name="内容占位符 4"/>
          <p:cNvGraphicFramePr>
            <a:graphicFrameLocks noGrp="1"/>
          </p:cNvGraphicFramePr>
          <p:nvPr/>
        </p:nvGraphicFramePr>
        <p:xfrm>
          <a:off x="457200" y="1071563"/>
          <a:ext cx="8186738" cy="4445320"/>
        </p:xfrm>
        <a:graphic>
          <a:graphicData uri="http://schemas.openxmlformats.org/drawingml/2006/table">
            <a:tbl>
              <a:tblPr/>
              <a:tblGrid>
                <a:gridCol w="2114550">
                  <a:extLst>
                    <a:ext uri="{9D8B030D-6E8A-4147-A177-3AD203B41FA5}">
                      <a16:colId xmlns:a16="http://schemas.microsoft.com/office/drawing/2014/main" val="20000"/>
                    </a:ext>
                  </a:extLst>
                </a:gridCol>
                <a:gridCol w="2936354">
                  <a:extLst>
                    <a:ext uri="{9D8B030D-6E8A-4147-A177-3AD203B41FA5}">
                      <a16:colId xmlns:a16="http://schemas.microsoft.com/office/drawing/2014/main" val="20001"/>
                    </a:ext>
                  </a:extLst>
                </a:gridCol>
                <a:gridCol w="3135834">
                  <a:extLst>
                    <a:ext uri="{9D8B030D-6E8A-4147-A177-3AD203B41FA5}">
                      <a16:colId xmlns:a16="http://schemas.microsoft.com/office/drawing/2014/main" val="20002"/>
                    </a:ext>
                  </a:extLst>
                </a:gridCol>
              </a:tblGrid>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rPr>
                        <a:t>原文</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rPr>
                        <a:t>假朋友</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rPr>
                        <a:t>正确译文</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温泉</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Warm springs</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Hot springs</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卧室</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Living room</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Bedroom</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试穿</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To have a fit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To try </a:t>
                      </a: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rPr>
                        <a:t>sth</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 on</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9510">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拉后腿</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Pull one’s leg</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kern="1200" cap="none" normalizeH="0" baseline="0" dirty="0">
                          <a:ln>
                            <a:noFill/>
                          </a:ln>
                          <a:solidFill>
                            <a:srgbClr val="000000"/>
                          </a:solidFill>
                          <a:effectLst/>
                          <a:latin typeface="微软雅黑" panose="020B0503020204020204" charset="-122"/>
                          <a:ea typeface="微软雅黑" panose="020B0503020204020204" charset="-122"/>
                          <a:cs typeface="Arial" panose="020B0604020202020204" pitchFamily="34" charset="0"/>
                        </a:rPr>
                        <a:t>B</a:t>
                      </a:r>
                      <a:r>
                        <a:rPr kumimoji="0" lang="en-US" sz="1800" b="0" i="0" u="none" strike="noStrike" kern="1200" cap="none" normalizeH="0" baseline="0" dirty="0">
                          <a:ln>
                            <a:noFill/>
                          </a:ln>
                          <a:solidFill>
                            <a:srgbClr val="000000"/>
                          </a:solidFill>
                          <a:effectLst/>
                          <a:latin typeface="微软雅黑" panose="020B0503020204020204" charset="-122"/>
                          <a:ea typeface="微软雅黑" panose="020B0503020204020204" charset="-122"/>
                          <a:cs typeface="Arial" panose="020B0604020202020204" pitchFamily="34" charset="0"/>
                        </a:rPr>
                        <a:t>e a drag on sb./</a:t>
                      </a:r>
                      <a:r>
                        <a:rPr kumimoji="0" lang="en-US" sz="1800" b="0" i="0" u="none" strike="noStrike" kern="1200" cap="none" normalizeH="0" baseline="0" dirty="0" err="1">
                          <a:ln>
                            <a:noFill/>
                          </a:ln>
                          <a:solidFill>
                            <a:srgbClr val="000000"/>
                          </a:solidFill>
                          <a:effectLst/>
                          <a:latin typeface="微软雅黑" panose="020B0503020204020204" charset="-122"/>
                          <a:ea typeface="微软雅黑" panose="020B0503020204020204" charset="-122"/>
                          <a:cs typeface="Arial" panose="020B0604020202020204" pitchFamily="34" charset="0"/>
                        </a:rPr>
                        <a:t>sth</a:t>
                      </a:r>
                      <a:r>
                        <a:rPr kumimoji="0" lang="en-US" sz="1800" b="0" i="0" u="none" strike="noStrike" kern="1200" cap="none" normalizeH="0" baseline="0" dirty="0">
                          <a:ln>
                            <a:noFill/>
                          </a:ln>
                          <a:solidFill>
                            <a:srgbClr val="000000"/>
                          </a:solidFill>
                          <a:effectLst/>
                          <a:latin typeface="微软雅黑" panose="020B0503020204020204" charset="-122"/>
                          <a:ea typeface="微软雅黑" panose="020B0503020204020204" charset="-122"/>
                          <a:cs typeface="Arial" panose="020B0604020202020204" pitchFamily="34" charset="0"/>
                        </a:rPr>
                        <a:t>.</a:t>
                      </a:r>
                      <a:endParaRPr kumimoji="0" lang="en-US" altLang="zh-CN" sz="1800" b="0" i="0" u="none" strike="noStrike" kern="1200" cap="none" normalizeH="0" baseline="0" dirty="0">
                        <a:ln>
                          <a:noFill/>
                        </a:ln>
                        <a:solidFill>
                          <a:srgbClr val="000000"/>
                        </a:solidFill>
                        <a:effectLst/>
                        <a:latin typeface="微软雅黑" panose="020B0503020204020204" charset="-122"/>
                        <a:ea typeface="微软雅黑" panose="020B0503020204020204" charset="-122"/>
                        <a:cs typeface="Arial" panose="020B0604020202020204"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番茄酱</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Tomato sauce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Ketchup</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农民</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Peasant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Farmer</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戴绿帽子</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To wear a green bonnet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To cuckold sb.</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68">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黄色书刊</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Yellow books</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Pornography</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高等学校</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High school</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Higher education institutions </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71493">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宣传</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Propaganda</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Publicity</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69" name="内容占位符 2"/>
          <p:cNvSpPr>
            <a:spLocks noGrp="1"/>
          </p:cNvSpPr>
          <p:nvPr>
            <p:ph sz="half" idx="4294967295"/>
            <p:custDataLst>
              <p:tags r:id="rId3"/>
            </p:custDataLst>
          </p:nvPr>
        </p:nvSpPr>
        <p:spPr>
          <a:xfrm>
            <a:off x="457200" y="571500"/>
            <a:ext cx="8186738" cy="150018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例2. 如果他是一位英雄，是他的父母使他成为英雄的。</a:t>
            </a:r>
          </a:p>
        </p:txBody>
      </p:sp>
      <p:sp>
        <p:nvSpPr>
          <p:cNvPr id="2470" name="TextBox 4"/>
          <p:cNvSpPr/>
          <p:nvPr/>
        </p:nvSpPr>
        <p:spPr>
          <a:xfrm>
            <a:off x="500063" y="1928813"/>
            <a:ext cx="82232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accent1"/>
                </a:solidFill>
                <a:latin typeface="微软雅黑" panose="020B0503020204020204" charset="-122"/>
                <a:ea typeface="微软雅黑" panose="020B0503020204020204" charset="-122"/>
              </a:rPr>
              <a:t>If he is a hero, it is his parents who have made him so.</a:t>
            </a:r>
          </a:p>
        </p:txBody>
      </p:sp>
      <p:sp>
        <p:nvSpPr>
          <p:cNvPr id="60421" name="TextBox 5"/>
          <p:cNvSpPr/>
          <p:nvPr>
            <p:custDataLst>
              <p:tags r:id="rId4"/>
            </p:custDataLst>
          </p:nvPr>
        </p:nvSpPr>
        <p:spPr>
          <a:xfrm>
            <a:off x="357188" y="3857625"/>
            <a:ext cx="8437562"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同义近义替代</a:t>
            </a:r>
          </a:p>
          <a:p>
            <a:pPr marL="0" lvl="0" indent="0" eaLnBrk="1" hangingPunct="1">
              <a:spcBef>
                <a:spcPct val="0"/>
              </a:spcBef>
              <a:buClrTx/>
              <a:buSzPct val="100000"/>
              <a:buFontTx/>
              <a:buNone/>
            </a:pPr>
            <a:r>
              <a:rPr lang="zh-CN" altLang="en-US" sz="3600" dirty="0">
                <a:solidFill>
                  <a:schemeClr val="dk1"/>
                </a:solidFill>
                <a:latin typeface="微软雅黑" panose="020B0503020204020204" charset="-122"/>
                <a:ea typeface="微软雅黑" panose="020B0503020204020204" charset="-122"/>
                <a:cs typeface="微软雅黑" panose="020B0503020204020204" charset="-122"/>
              </a:rPr>
              <a:t>在减词译法中，已经探讨过重复词语的省略译法，现在讨论重复词语的替代问题。</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69">
                                            <p:txEl>
                                              <p:pRg st="0" end="0"/>
                                            </p:txEl>
                                          </p:spTgt>
                                        </p:tgtEl>
                                        <p:attrNameLst>
                                          <p:attrName>style.visibility</p:attrName>
                                        </p:attrNameLst>
                                      </p:cBhvr>
                                      <p:to>
                                        <p:strVal val="visible"/>
                                      </p:to>
                                    </p:set>
                                    <p:anim calcmode="lin" valueType="num">
                                      <p:cBhvr additive="base">
                                        <p:cTn id="7" dur="1000" fill="hold"/>
                                        <p:tgtEl>
                                          <p:spTgt spid="246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70"/>
                                        </p:tgtEl>
                                        <p:attrNameLst>
                                          <p:attrName>style.visibility</p:attrName>
                                        </p:attrNameLst>
                                      </p:cBhvr>
                                      <p:to>
                                        <p:strVal val="visible"/>
                                      </p:to>
                                    </p:set>
                                    <p:anim calcmode="lin" valueType="num">
                                      <p:cBhvr additive="base">
                                        <p:cTn id="13" dur="1000" fill="hold"/>
                                        <p:tgtEl>
                                          <p:spTgt spid="2470"/>
                                        </p:tgtEl>
                                        <p:attrNameLst>
                                          <p:attrName>ppt_x</p:attrName>
                                        </p:attrNameLst>
                                      </p:cBhvr>
                                      <p:tavLst>
                                        <p:tav tm="0">
                                          <p:val>
                                            <p:strVal val="#ppt_x"/>
                                          </p:val>
                                        </p:tav>
                                        <p:tav tm="100000">
                                          <p:val>
                                            <p:strVal val="#ppt_x"/>
                                          </p:val>
                                        </p:tav>
                                      </p:tavLst>
                                    </p:anim>
                                    <p:anim calcmode="lin" valueType="num">
                                      <p:cBhvr additive="base">
                                        <p:cTn id="14" dur="1000" fill="hold"/>
                                        <p:tgtEl>
                                          <p:spTgt spid="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9" grpId="0" build="p" animBg="1"/>
      <p:bldP spid="247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74" name="内容占位符 2"/>
          <p:cNvSpPr>
            <a:spLocks noGrp="1"/>
          </p:cNvSpPr>
          <p:nvPr>
            <p:ph sz="half" idx="4294967295"/>
          </p:nvPr>
        </p:nvSpPr>
        <p:spPr>
          <a:xfrm>
            <a:off x="571500" y="1857375"/>
            <a:ext cx="8258175" cy="85725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accent1"/>
                </a:solidFill>
                <a:latin typeface="微软雅黑" panose="020B0503020204020204" charset="-122"/>
                <a:cs typeface="微软雅黑" panose="020B0503020204020204" charset="-122"/>
                <a:sym typeface="+mn-ea"/>
              </a:rPr>
              <a:t>我们要抓住机会， 现在就是好机会。</a:t>
            </a:r>
          </a:p>
        </p:txBody>
      </p:sp>
      <p:sp>
        <p:nvSpPr>
          <p:cNvPr id="2475" name="TextBox 4"/>
          <p:cNvSpPr/>
          <p:nvPr/>
        </p:nvSpPr>
        <p:spPr>
          <a:xfrm>
            <a:off x="571500" y="3429000"/>
            <a:ext cx="82232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FontTx/>
              <a:buNone/>
            </a:pPr>
            <a:r>
              <a:rPr lang="en-US" altLang="zh-CN" sz="3600" dirty="0">
                <a:solidFill>
                  <a:srgbClr val="000000"/>
                </a:solidFill>
                <a:latin typeface="微软雅黑" panose="020B0503020204020204" charset="-122"/>
                <a:ea typeface="微软雅黑" panose="020B0503020204020204" charset="-122"/>
              </a:rPr>
              <a:t>We must grasp opportunities; the present offers an excellent one.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474">
                                            <p:txEl>
                                              <p:pRg st="0" end="0"/>
                                            </p:txEl>
                                          </p:spTgt>
                                        </p:tgtEl>
                                        <p:attrNameLst>
                                          <p:attrName>style.visibility</p:attrName>
                                        </p:attrNameLst>
                                      </p:cBhvr>
                                      <p:to>
                                        <p:strVal val="visible"/>
                                      </p:to>
                                    </p:set>
                                    <p:anim calcmode="lin" valueType="num">
                                      <p:cBhvr additive="base">
                                        <p:cTn id="7" dur="1000" fill="hold"/>
                                        <p:tgtEl>
                                          <p:spTgt spid="247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4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475"/>
                                        </p:tgtEl>
                                        <p:attrNameLst>
                                          <p:attrName>style.visibility</p:attrName>
                                        </p:attrNameLst>
                                      </p:cBhvr>
                                      <p:to>
                                        <p:strVal val="visible"/>
                                      </p:to>
                                    </p:set>
                                    <p:anim calcmode="lin" valueType="num">
                                      <p:cBhvr additive="base">
                                        <p:cTn id="13" dur="1000" fill="hold"/>
                                        <p:tgtEl>
                                          <p:spTgt spid="2475"/>
                                        </p:tgtEl>
                                        <p:attrNameLst>
                                          <p:attrName>ppt_x</p:attrName>
                                        </p:attrNameLst>
                                      </p:cBhvr>
                                      <p:tavLst>
                                        <p:tav tm="0">
                                          <p:val>
                                            <p:strVal val="#ppt_x"/>
                                          </p:val>
                                        </p:tav>
                                        <p:tav tm="100000">
                                          <p:val>
                                            <p:strVal val="#ppt_x"/>
                                          </p:val>
                                        </p:tav>
                                      </p:tavLst>
                                    </p:anim>
                                    <p:anim calcmode="lin" valueType="num">
                                      <p:cBhvr additive="base">
                                        <p:cTn id="14" dur="1000" fill="hold"/>
                                        <p:tgtEl>
                                          <p:spTgt spid="2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4" grpId="0" build="p" animBg="1"/>
      <p:bldP spid="24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478" name="内容占位符 5"/>
          <p:cNvSpPr>
            <a:spLocks noGrp="1"/>
          </p:cNvSpPr>
          <p:nvPr>
            <p:ph idx="1"/>
            <p:custDataLst>
              <p:tags r:id="rId3"/>
            </p:custDataLst>
          </p:nvPr>
        </p:nvSpPr>
        <p:spPr>
          <a:xfrm>
            <a:off x="457200" y="404813"/>
            <a:ext cx="8229600" cy="5721350"/>
          </a:xfrm>
        </p:spPr>
        <p:txBody>
          <a:bodyPr vert="horz" wrap="square" lIns="91440" tIns="45720" rIns="91440" bIns="45720" anchor="t" anchorCtr="0">
            <a:normAutofit/>
          </a:bodyPr>
          <a:lstStyle/>
          <a:p>
            <a:r>
              <a:rPr lang="zh-CN" altLang="en-US" sz="3200" u="sng" dirty="0">
                <a:solidFill>
                  <a:schemeClr val="dk1">
                    <a:lumMod val="85000"/>
                    <a:lumOff val="15000"/>
                  </a:schemeClr>
                </a:solidFill>
                <a:latin typeface="微软雅黑" panose="020B0503020204020204" charset="-122"/>
                <a:cs typeface="微软雅黑" panose="020B0503020204020204" charset="-122"/>
              </a:rPr>
              <a:t>一定</a:t>
            </a:r>
            <a:r>
              <a:rPr lang="zh-CN" altLang="en-US" sz="3200" dirty="0">
                <a:solidFill>
                  <a:schemeClr val="dk1">
                    <a:lumMod val="85000"/>
                    <a:lumOff val="15000"/>
                  </a:schemeClr>
                </a:solidFill>
                <a:latin typeface="微软雅黑" panose="020B0503020204020204" charset="-122"/>
                <a:cs typeface="微软雅黑" panose="020B0503020204020204" charset="-122"/>
              </a:rPr>
              <a:t>的文化是</a:t>
            </a:r>
            <a:r>
              <a:rPr lang="zh-CN" altLang="en-US" sz="3200" u="sng" dirty="0">
                <a:solidFill>
                  <a:schemeClr val="dk1">
                    <a:lumMod val="85000"/>
                    <a:lumOff val="15000"/>
                  </a:schemeClr>
                </a:solidFill>
                <a:latin typeface="微软雅黑" panose="020B0503020204020204" charset="-122"/>
                <a:cs typeface="微软雅黑" panose="020B0503020204020204" charset="-122"/>
              </a:rPr>
              <a:t>一定的</a:t>
            </a:r>
            <a:r>
              <a:rPr lang="zh-CN" altLang="en-US" sz="3200" dirty="0">
                <a:solidFill>
                  <a:schemeClr val="dk1">
                    <a:lumMod val="85000"/>
                    <a:lumOff val="15000"/>
                  </a:schemeClr>
                </a:solidFill>
                <a:latin typeface="微软雅黑" panose="020B0503020204020204" charset="-122"/>
                <a:cs typeface="微软雅黑" panose="020B0503020204020204" charset="-122"/>
              </a:rPr>
              <a:t>社会的政治和经济之反映，</a:t>
            </a:r>
            <a:r>
              <a:rPr lang="zh-CN" altLang="en-US" sz="3200" u="sng" dirty="0">
                <a:solidFill>
                  <a:schemeClr val="dk1">
                    <a:lumMod val="85000"/>
                    <a:lumOff val="15000"/>
                  </a:schemeClr>
                </a:solidFill>
                <a:latin typeface="微软雅黑" panose="020B0503020204020204" charset="-122"/>
                <a:cs typeface="微软雅黑" panose="020B0503020204020204" charset="-122"/>
              </a:rPr>
              <a:t>一定</a:t>
            </a:r>
            <a:r>
              <a:rPr lang="zh-CN" altLang="en-US" sz="3200" dirty="0">
                <a:solidFill>
                  <a:schemeClr val="dk1">
                    <a:lumMod val="85000"/>
                    <a:lumOff val="15000"/>
                  </a:schemeClr>
                </a:solidFill>
                <a:latin typeface="微软雅黑" panose="020B0503020204020204" charset="-122"/>
                <a:cs typeface="微软雅黑" panose="020B0503020204020204" charset="-122"/>
              </a:rPr>
              <a:t>的文化又给予</a:t>
            </a:r>
            <a:r>
              <a:rPr lang="zh-CN" altLang="en-US" sz="3200" u="sng" dirty="0">
                <a:solidFill>
                  <a:schemeClr val="dk1">
                    <a:lumMod val="85000"/>
                    <a:lumOff val="15000"/>
                  </a:schemeClr>
                </a:solidFill>
                <a:latin typeface="微软雅黑" panose="020B0503020204020204" charset="-122"/>
                <a:cs typeface="微软雅黑" panose="020B0503020204020204" charset="-122"/>
              </a:rPr>
              <a:t>一定</a:t>
            </a:r>
            <a:r>
              <a:rPr lang="zh-CN" altLang="en-US" sz="3200" dirty="0">
                <a:solidFill>
                  <a:schemeClr val="dk1">
                    <a:lumMod val="85000"/>
                    <a:lumOff val="15000"/>
                  </a:schemeClr>
                </a:solidFill>
                <a:latin typeface="微软雅黑" panose="020B0503020204020204" charset="-122"/>
                <a:cs typeface="微软雅黑" panose="020B0503020204020204" charset="-122"/>
              </a:rPr>
              <a:t>社会政治和经济译巨大的作用和影响。</a:t>
            </a:r>
            <a:endParaRPr lang="en-US" altLang="zh-CN" sz="3200" dirty="0">
              <a:solidFill>
                <a:schemeClr val="dk1">
                  <a:lumMod val="85000"/>
                  <a:lumOff val="15000"/>
                </a:schemeClr>
              </a:solidFill>
              <a:latin typeface="微软雅黑" panose="020B0503020204020204" charset="-122"/>
              <a:cs typeface="微软雅黑" panose="020B0503020204020204" charset="-122"/>
            </a:endParaRPr>
          </a:p>
          <a:p>
            <a:r>
              <a:rPr lang="en-US" altLang="zh-CN" sz="3200" dirty="0">
                <a:solidFill>
                  <a:schemeClr val="dk1">
                    <a:lumMod val="85000"/>
                    <a:lumOff val="15000"/>
                  </a:schemeClr>
                </a:solidFill>
                <a:latin typeface="微软雅黑" panose="020B0503020204020204" charset="-122"/>
                <a:cs typeface="微软雅黑" panose="020B0503020204020204" charset="-122"/>
              </a:rPr>
              <a:t>Any given culture is a reflection of the polities and economics of a given society, and </a:t>
            </a:r>
            <a:r>
              <a:rPr lang="en-US" altLang="zh-CN" sz="3200" u="sng" dirty="0">
                <a:solidFill>
                  <a:schemeClr val="dk1">
                    <a:lumMod val="85000"/>
                    <a:lumOff val="15000"/>
                  </a:schemeClr>
                </a:solidFill>
                <a:latin typeface="微软雅黑" panose="020B0503020204020204" charset="-122"/>
                <a:cs typeface="微软雅黑" panose="020B0503020204020204" charset="-122"/>
              </a:rPr>
              <a:t>the former </a:t>
            </a:r>
            <a:r>
              <a:rPr lang="en-US" altLang="zh-CN" sz="3200" dirty="0">
                <a:solidFill>
                  <a:schemeClr val="dk1">
                    <a:lumMod val="85000"/>
                    <a:lumOff val="15000"/>
                  </a:schemeClr>
                </a:solidFill>
                <a:latin typeface="微软雅黑" panose="020B0503020204020204" charset="-122"/>
                <a:cs typeface="微软雅黑" panose="020B0503020204020204" charset="-122"/>
              </a:rPr>
              <a:t>in turn has a tremendous effect and influence on </a:t>
            </a:r>
            <a:r>
              <a:rPr lang="en-US" altLang="zh-CN" sz="3200" u="sng" dirty="0">
                <a:solidFill>
                  <a:schemeClr val="dk1">
                    <a:lumMod val="85000"/>
                    <a:lumOff val="15000"/>
                  </a:schemeClr>
                </a:solidFill>
                <a:latin typeface="微软雅黑" panose="020B0503020204020204" charset="-122"/>
                <a:cs typeface="微软雅黑" panose="020B0503020204020204" charset="-122"/>
              </a:rPr>
              <a:t>the latter</a:t>
            </a:r>
            <a:r>
              <a:rPr lang="en-US" altLang="zh-CN" sz="3200" dirty="0">
                <a:solidFill>
                  <a:schemeClr val="dk1">
                    <a:lumMod val="85000"/>
                    <a:lumOff val="15000"/>
                  </a:schemeClr>
                </a:solidFill>
                <a:latin typeface="微软雅黑" panose="020B0503020204020204" charset="-122"/>
                <a:cs typeface="微软雅黑" panose="020B0503020204020204" charset="-12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childTnLst>
                                    <p:set>
                                      <p:cBhvr additive="base">
                                        <p:cTn id="6" dur="1" fill="hold">
                                          <p:stCondLst>
                                            <p:cond delay="0"/>
                                          </p:stCondLst>
                                        </p:cTn>
                                        <p:tgtEl>
                                          <p:spTgt spid="24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childTnLst>
                                    <p:set>
                                      <p:cBhvr additive="base">
                                        <p:cTn id="10" dur="1" fill="hold">
                                          <p:stCondLst>
                                            <p:cond delay="0"/>
                                          </p:stCondLst>
                                        </p:cTn>
                                        <p:tgtEl>
                                          <p:spTgt spid="24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63491"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en-US" altLang="zh-CN" sz="3600" dirty="0">
                <a:solidFill>
                  <a:schemeClr val="accent1"/>
                </a:solidFill>
                <a:latin typeface="汉仪旗黑-85S" charset="0"/>
                <a:ea typeface="宋体" panose="02010600030101010101" pitchFamily="2" charset="-122"/>
                <a:cs typeface="汉仪旗黑-85S" charset="0"/>
                <a:sym typeface="+mn-ea"/>
              </a:rPr>
              <a:t>2.  求雅换词 Elegant Variation</a:t>
            </a:r>
          </a:p>
        </p:txBody>
      </p:sp>
      <p:sp>
        <p:nvSpPr>
          <p:cNvPr id="63492" name="内容占位符 2"/>
          <p:cNvSpPr>
            <a:spLocks noGrp="1"/>
          </p:cNvSpPr>
          <p:nvPr>
            <p:ph sz="half" idx="4294967295"/>
            <p:custDataLst>
              <p:tags r:id="rId3"/>
            </p:custDataLst>
          </p:nvPr>
        </p:nvSpPr>
        <p:spPr>
          <a:xfrm>
            <a:off x="323850" y="1174750"/>
            <a:ext cx="8215313" cy="518160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200" dirty="0">
                <a:solidFill>
                  <a:schemeClr val="dk1">
                    <a:lumMod val="85000"/>
                    <a:lumOff val="15000"/>
                  </a:schemeClr>
                </a:solidFill>
                <a:latin typeface="微软雅黑" panose="020B0503020204020204" charset="-122"/>
                <a:cs typeface="微软雅黑" panose="020B0503020204020204" charset="-122"/>
                <a:sym typeface="+mn-ea"/>
              </a:rPr>
              <a:t> </a:t>
            </a:r>
            <a:r>
              <a:rPr lang="zh-CN" altLang="en-US" sz="2000" dirty="0">
                <a:solidFill>
                  <a:schemeClr val="dk1">
                    <a:lumMod val="85000"/>
                    <a:lumOff val="15000"/>
                  </a:schemeClr>
                </a:solidFill>
                <a:latin typeface="微软雅黑" panose="020B0503020204020204" charset="-122"/>
                <a:cs typeface="微软雅黑" panose="020B0503020204020204" charset="-122"/>
                <a:sym typeface="+mn-ea"/>
              </a:rPr>
              <a:t>"换词求雅"作为一种修辞手段,在避免重复、增加文章的文体色彩方面起到了积极的作用</a:t>
            </a:r>
          </a:p>
          <a:p>
            <a:pPr marL="0" lvl="0" algn="l" defTabSz="914400" eaLnBrk="1" fontAlgn="auto" hangingPunct="1">
              <a:buNone/>
            </a:pPr>
            <a:r>
              <a:rPr lang="zh-CN" altLang="en-US" sz="2000" i="1" dirty="0">
                <a:solidFill>
                  <a:schemeClr val="dk1">
                    <a:lumMod val="85000"/>
                    <a:lumOff val="15000"/>
                  </a:schemeClr>
                </a:solidFill>
                <a:latin typeface="微软雅黑" panose="020B0503020204020204" charset="-122"/>
                <a:cs typeface="微软雅黑" panose="020B0503020204020204" charset="-122"/>
                <a:sym typeface="+mn-ea"/>
              </a:rPr>
              <a:t>Google turns 21: A look back at </a:t>
            </a:r>
            <a:r>
              <a:rPr lang="zh-CN" altLang="en-US" sz="2000" i="1" dirty="0">
                <a:solidFill>
                  <a:srgbClr val="FF0000"/>
                </a:solidFill>
                <a:latin typeface="微软雅黑" panose="020B0503020204020204" charset="-122"/>
                <a:cs typeface="微软雅黑" panose="020B0503020204020204" charset="-122"/>
                <a:sym typeface="+mn-ea"/>
              </a:rPr>
              <a:t>the search engine giant</a:t>
            </a:r>
            <a:r>
              <a:rPr lang="zh-CN" altLang="en-US" sz="2000" i="1" dirty="0">
                <a:solidFill>
                  <a:schemeClr val="dk1">
                    <a:lumMod val="85000"/>
                    <a:lumOff val="15000"/>
                  </a:schemeClr>
                </a:solidFill>
                <a:latin typeface="微软雅黑" panose="020B0503020204020204" charset="-122"/>
                <a:cs typeface="微软雅黑" panose="020B0503020204020204" charset="-122"/>
                <a:sym typeface="+mn-ea"/>
              </a:rPr>
              <a:t>’s iconic life</a:t>
            </a:r>
          </a:p>
          <a:p>
            <a:pPr marL="0" lvl="0" algn="l" defTabSz="914400" eaLnBrk="1" fontAlgn="auto" hangingPunct="1">
              <a:buNone/>
            </a:pPr>
            <a:r>
              <a:rPr lang="zh-CN" altLang="en-US" sz="2000" dirty="0">
                <a:solidFill>
                  <a:schemeClr val="dk1">
                    <a:lumMod val="85000"/>
                    <a:lumOff val="15000"/>
                  </a:schemeClr>
                </a:solidFill>
                <a:latin typeface="微软雅黑" panose="020B0503020204020204" charset="-122"/>
                <a:cs typeface="微软雅黑" panose="020B0503020204020204" charset="-122"/>
                <a:sym typeface="+mn-ea"/>
              </a:rPr>
              <a:t>Raise a glass to Google, it’s finally old enough to drink. The </a:t>
            </a:r>
            <a:r>
              <a:rPr lang="zh-CN" altLang="en-US" sz="2000" dirty="0">
                <a:solidFill>
                  <a:srgbClr val="FF0000"/>
                </a:solidFill>
                <a:latin typeface="微软雅黑" panose="020B0503020204020204" charset="-122"/>
                <a:cs typeface="微软雅黑" panose="020B0503020204020204" charset="-122"/>
                <a:sym typeface="+mn-ea"/>
              </a:rPr>
              <a:t>popular search engine </a:t>
            </a:r>
            <a:r>
              <a:rPr lang="zh-CN" altLang="en-US" sz="2000" dirty="0">
                <a:solidFill>
                  <a:schemeClr val="dk1">
                    <a:lumMod val="85000"/>
                    <a:lumOff val="15000"/>
                  </a:schemeClr>
                </a:solidFill>
                <a:latin typeface="微软雅黑" panose="020B0503020204020204" charset="-122"/>
                <a:cs typeface="微软雅黑" panose="020B0503020204020204" charset="-122"/>
                <a:sym typeface="+mn-ea"/>
              </a:rPr>
              <a:t>celebrated its 21st birthday Friday. In its lifetime, the </a:t>
            </a:r>
            <a:r>
              <a:rPr lang="zh-CN" altLang="en-US" sz="2000" dirty="0">
                <a:solidFill>
                  <a:srgbClr val="FF0000"/>
                </a:solidFill>
                <a:latin typeface="微软雅黑" panose="020B0503020204020204" charset="-122"/>
                <a:cs typeface="微软雅黑" panose="020B0503020204020204" charset="-122"/>
                <a:sym typeface="+mn-ea"/>
              </a:rPr>
              <a:t>tech giant </a:t>
            </a:r>
            <a:r>
              <a:rPr lang="zh-CN" altLang="en-US" sz="2000" dirty="0">
                <a:solidFill>
                  <a:schemeClr val="dk1">
                    <a:lumMod val="85000"/>
                    <a:lumOff val="15000"/>
                  </a:schemeClr>
                </a:solidFill>
                <a:latin typeface="微软雅黑" panose="020B0503020204020204" charset="-122"/>
                <a:cs typeface="微软雅黑" panose="020B0503020204020204" charset="-122"/>
                <a:sym typeface="+mn-ea"/>
              </a:rPr>
              <a:t>has gone from a viral startup that quickly became the best way to look up info online to a behemoth corporation that affects so much of daily life. </a:t>
            </a:r>
          </a:p>
          <a:p>
            <a:pPr marL="0" lvl="0" algn="l" defTabSz="914400" eaLnBrk="1" fontAlgn="auto" hangingPunct="1">
              <a:buNone/>
            </a:pPr>
            <a:endParaRPr lang="zh-CN" altLang="en-US" sz="3200" dirty="0">
              <a:solidFill>
                <a:schemeClr val="dk1">
                  <a:lumMod val="85000"/>
                  <a:lumOff val="15000"/>
                </a:schemeClr>
              </a:solidFill>
              <a:latin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64515" name="标题 1"/>
          <p:cNvSpPr>
            <a:spLocks noGrp="1"/>
          </p:cNvSpPr>
          <p:nvPr>
            <p:ph type="title" idx="4294967295"/>
          </p:nvPr>
        </p:nvSpPr>
        <p:spPr>
          <a:xfrm>
            <a:off x="428625" y="714375"/>
            <a:ext cx="8229600" cy="5378450"/>
          </a:xfrm>
        </p:spPr>
        <p:txBody>
          <a:bodyPr vert="horz" wrap="square" lIns="91440" tIns="45720" rIns="91440" bIns="45720" anchor="ctr" anchorCtr="0"/>
          <a:lstStyle/>
          <a:p>
            <a:pPr algn="l" eaLnBrk="1" hangingPunct="1"/>
            <a:r>
              <a:rPr lang="en-US" altLang="en-US" sz="3600" dirty="0">
                <a:solidFill>
                  <a:srgbClr val="000000"/>
                </a:solidFill>
                <a:latin typeface="汉仪旗黑-85S" charset="0"/>
                <a:cs typeface="汉仪旗黑-85S" charset="0"/>
              </a:rPr>
              <a:t>Get enough hours of </a:t>
            </a:r>
            <a:r>
              <a:rPr lang="en-US" altLang="en-US" sz="3600" dirty="0">
                <a:solidFill>
                  <a:srgbClr val="FF0000"/>
                </a:solidFill>
                <a:latin typeface="汉仪旗黑-85S" charset="0"/>
                <a:cs typeface="汉仪旗黑-85S" charset="0"/>
              </a:rPr>
              <a:t>sleep</a:t>
            </a:r>
            <a:r>
              <a:rPr lang="en-US" altLang="en-US" sz="3600" dirty="0">
                <a:solidFill>
                  <a:srgbClr val="000000"/>
                </a:solidFill>
                <a:latin typeface="汉仪旗黑-85S" charset="0"/>
                <a:cs typeface="汉仪旗黑-85S" charset="0"/>
              </a:rPr>
              <a:t>; research links too little </a:t>
            </a:r>
            <a:r>
              <a:rPr lang="en-US" altLang="en-US" sz="3600" dirty="0">
                <a:solidFill>
                  <a:srgbClr val="FF0000"/>
                </a:solidFill>
                <a:latin typeface="汉仪旗黑-85S" charset="0"/>
                <a:cs typeface="汉仪旗黑-85S" charset="0"/>
              </a:rPr>
              <a:t>shut-eye</a:t>
            </a:r>
            <a:r>
              <a:rPr lang="en-US" altLang="en-US" sz="3600" dirty="0">
                <a:solidFill>
                  <a:srgbClr val="000000"/>
                </a:solidFill>
                <a:latin typeface="汉仪旗黑-85S" charset="0"/>
                <a:cs typeface="汉仪旗黑-85S" charset="0"/>
              </a:rPr>
              <a:t> to increased diabetes risk. Make it a good night’s sleep—sleep quality may matter as much to your health as the number of hours of </a:t>
            </a:r>
            <a:r>
              <a:rPr lang="en-US" altLang="en-US" sz="3600" dirty="0">
                <a:solidFill>
                  <a:srgbClr val="FF0000"/>
                </a:solidFill>
                <a:latin typeface="汉仪旗黑-85S" charset="0"/>
                <a:cs typeface="汉仪旗黑-85S" charset="0"/>
              </a:rPr>
              <a:t>slumber</a:t>
            </a:r>
            <a:r>
              <a:rPr lang="en-US" altLang="en-US" sz="3600" dirty="0">
                <a:solidFill>
                  <a:srgbClr val="000000"/>
                </a:solidFill>
                <a:latin typeface="汉仪旗黑-85S" charset="0"/>
                <a:cs typeface="汉仪旗黑-85S" charset="0"/>
              </a:rPr>
              <a:t> you log. </a:t>
            </a:r>
            <a:br>
              <a:rPr lang="en-US" altLang="en-US" dirty="0">
                <a:solidFill>
                  <a:srgbClr val="000000"/>
                </a:solidFill>
                <a:latin typeface="汉仪旗黑-85S" charset="0"/>
                <a:cs typeface="汉仪旗黑-85S" charset="0"/>
              </a:rPr>
            </a:br>
            <a:endParaRPr lang="en-US" altLang="en-US" sz="3600" dirty="0">
              <a:solidFill>
                <a:srgbClr val="000000"/>
              </a:solidFill>
              <a:latin typeface="汉仪旗黑-85S" charset="0"/>
              <a:ea typeface="宋体" panose="02010600030101010101" pitchFamily="2" charset="-122"/>
              <a:cs typeface="汉仪旗黑-85S"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65539" name="标题 1"/>
          <p:cNvSpPr>
            <a:spLocks noGrp="1"/>
          </p:cNvSpPr>
          <p:nvPr>
            <p:ph type="title" idx="4294967295"/>
            <p:custDataLst>
              <p:tags r:id="rId3"/>
            </p:custDataLst>
          </p:nvPr>
        </p:nvSpPr>
        <p:spPr>
          <a:xfrm>
            <a:off x="611188" y="619125"/>
            <a:ext cx="8229600" cy="5891213"/>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en-US" altLang="en-US" sz="2400" dirty="0">
                <a:solidFill>
                  <a:schemeClr val="dk1"/>
                </a:solidFill>
                <a:latin typeface="汉仪旗黑-85S" charset="0"/>
                <a:cs typeface="汉仪旗黑-85S" charset="0"/>
                <a:sym typeface="+mn-ea"/>
              </a:rPr>
              <a:t>Perhaps the most important cultural </a:t>
            </a:r>
            <a:r>
              <a:rPr lang="en-US" altLang="en-US" sz="2400" dirty="0">
                <a:solidFill>
                  <a:srgbClr val="FF0000"/>
                </a:solidFill>
                <a:latin typeface="汉仪旗黑-85S" charset="0"/>
                <a:cs typeface="汉仪旗黑-85S" charset="0"/>
                <a:sym typeface="+mn-ea"/>
              </a:rPr>
              <a:t>diffusion</a:t>
            </a:r>
            <a:r>
              <a:rPr lang="en-US" altLang="en-US" sz="2400" dirty="0">
                <a:solidFill>
                  <a:schemeClr val="dk1"/>
                </a:solidFill>
                <a:latin typeface="汉仪旗黑-85S" charset="0"/>
                <a:cs typeface="汉仪旗黑-85S" charset="0"/>
                <a:sym typeface="+mn-ea"/>
              </a:rPr>
              <a:t> was the </a:t>
            </a:r>
            <a:r>
              <a:rPr lang="en-US" altLang="en-US" sz="2400" dirty="0">
                <a:solidFill>
                  <a:srgbClr val="FF0000"/>
                </a:solidFill>
                <a:latin typeface="汉仪旗黑-85S" charset="0"/>
                <a:cs typeface="汉仪旗黑-85S" charset="0"/>
                <a:sym typeface="+mn-ea"/>
              </a:rPr>
              <a:t>spread</a:t>
            </a:r>
            <a:r>
              <a:rPr lang="en-US" altLang="en-US" sz="2400" dirty="0">
                <a:solidFill>
                  <a:schemeClr val="dk1"/>
                </a:solidFill>
                <a:latin typeface="汉仪旗黑-85S" charset="0"/>
                <a:cs typeface="汉仪旗黑-85S" charset="0"/>
                <a:sym typeface="+mn-ea"/>
              </a:rPr>
              <a:t> of Buddhism to China, which occurred about six hundred years after its origin in northern India. Printing was invented in China in the eighth century A.D. and movable type in the eleventh century, but this technology only reached Europe in the fifteenth century. Paper </a:t>
            </a:r>
            <a:r>
              <a:rPr lang="en-US" altLang="en-US" sz="2400" dirty="0">
                <a:solidFill>
                  <a:srgbClr val="FF0000"/>
                </a:solidFill>
                <a:latin typeface="汉仪旗黑-85S" charset="0"/>
                <a:cs typeface="汉仪旗黑-85S" charset="0"/>
                <a:sym typeface="+mn-ea"/>
              </a:rPr>
              <a:t>was introduced into </a:t>
            </a:r>
            <a:r>
              <a:rPr lang="en-US" altLang="en-US" sz="2400" dirty="0">
                <a:solidFill>
                  <a:schemeClr val="dk1"/>
                </a:solidFill>
                <a:latin typeface="汉仪旗黑-85S" charset="0"/>
                <a:cs typeface="汉仪旗黑-85S" charset="0"/>
                <a:sym typeface="+mn-ea"/>
              </a:rPr>
              <a:t>China in the second century A.D., </a:t>
            </a:r>
            <a:r>
              <a:rPr lang="en-US" altLang="en-US" sz="2400" dirty="0">
                <a:solidFill>
                  <a:srgbClr val="FF0000"/>
                </a:solidFill>
                <a:latin typeface="汉仪旗黑-85S" charset="0"/>
                <a:cs typeface="汉仪旗黑-85S" charset="0"/>
                <a:sym typeface="+mn-ea"/>
              </a:rPr>
              <a:t>came to </a:t>
            </a:r>
            <a:r>
              <a:rPr lang="en-US" altLang="en-US" sz="2400" dirty="0">
                <a:solidFill>
                  <a:schemeClr val="dk1"/>
                </a:solidFill>
                <a:latin typeface="汉仪旗黑-85S" charset="0"/>
                <a:cs typeface="汉仪旗黑-85S" charset="0"/>
                <a:sym typeface="+mn-ea"/>
              </a:rPr>
              <a:t>Japan in the seventh century, and </a:t>
            </a:r>
            <a:r>
              <a:rPr lang="en-US" altLang="en-US" sz="2400" dirty="0">
                <a:solidFill>
                  <a:srgbClr val="FF0000"/>
                </a:solidFill>
                <a:latin typeface="汉仪旗黑-85S" charset="0"/>
                <a:cs typeface="汉仪旗黑-85S" charset="0"/>
                <a:sym typeface="+mn-ea"/>
              </a:rPr>
              <a:t>was diffused </a:t>
            </a:r>
            <a:r>
              <a:rPr lang="en-US" altLang="en-US" sz="2400" dirty="0">
                <a:solidFill>
                  <a:schemeClr val="dk1"/>
                </a:solidFill>
                <a:latin typeface="汉仪旗黑-85S" charset="0"/>
                <a:cs typeface="汉仪旗黑-85S" charset="0"/>
                <a:sym typeface="+mn-ea"/>
              </a:rPr>
              <a:t>westward to Central Asia in the eighth century, North Africa in the tenth, Spain in the twelfth, and northern Europe in the thirteenth. Another Chinese invention, gunpowder, made in the ninth century, </a:t>
            </a:r>
            <a:r>
              <a:rPr lang="en-US" altLang="en-US" sz="2400" dirty="0">
                <a:solidFill>
                  <a:srgbClr val="FF0000"/>
                </a:solidFill>
                <a:latin typeface="汉仪旗黑-85S" charset="0"/>
                <a:cs typeface="汉仪旗黑-85S" charset="0"/>
                <a:sym typeface="+mn-ea"/>
              </a:rPr>
              <a:t>disseminated</a:t>
            </a:r>
            <a:r>
              <a:rPr lang="en-US" altLang="en-US" sz="2400" dirty="0">
                <a:solidFill>
                  <a:schemeClr val="dk1"/>
                </a:solidFill>
                <a:latin typeface="汉仪旗黑-85S" charset="0"/>
                <a:cs typeface="汉仪旗黑-85S" charset="0"/>
                <a:sym typeface="+mn-ea"/>
              </a:rPr>
              <a:t> to the Arabs a few hundred years later. </a:t>
            </a:r>
            <a:br>
              <a:rPr lang="en-US" altLang="en-US" sz="2400" dirty="0">
                <a:solidFill>
                  <a:schemeClr val="dk1"/>
                </a:solidFill>
                <a:latin typeface="汉仪旗黑-85S" charset="0"/>
                <a:cs typeface="汉仪旗黑-85S" charset="0"/>
                <a:sym typeface="+mn-ea"/>
              </a:rPr>
            </a:br>
            <a:endParaRPr lang="en-US" altLang="en-US" sz="2400" dirty="0">
              <a:solidFill>
                <a:schemeClr val="dk1"/>
              </a:solidFill>
              <a:latin typeface="汉仪旗黑-85S" charset="0"/>
              <a:cs typeface="汉仪旗黑-85S" charset="0"/>
              <a:sym typeface="+mn-ea"/>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66563" name="标题 1"/>
          <p:cNvSpPr>
            <a:spLocks noGrp="1"/>
          </p:cNvSpPr>
          <p:nvPr>
            <p:ph type="title" idx="4294967295"/>
          </p:nvPr>
        </p:nvSpPr>
        <p:spPr>
          <a:xfrm>
            <a:off x="611188" y="908050"/>
            <a:ext cx="8229600" cy="5602288"/>
          </a:xfrm>
        </p:spPr>
        <p:txBody>
          <a:bodyPr vert="horz" wrap="square" lIns="91440" tIns="45720" rIns="91440" bIns="45720" anchor="ctr" anchorCtr="0"/>
          <a:lstStyle/>
          <a:p>
            <a:pPr algn="l"/>
            <a:br>
              <a:rPr lang="en-US" altLang="zh-CN" sz="2000" dirty="0">
                <a:solidFill>
                  <a:srgbClr val="000000"/>
                </a:solidFill>
                <a:latin typeface="汉仪旗黑-85S" charset="0"/>
                <a:ea typeface="隶书" panose="02010509060101010101" pitchFamily="49" charset="-122"/>
                <a:cs typeface="汉仪旗黑-85S" charset="0"/>
              </a:rPr>
            </a:br>
            <a:r>
              <a:rPr lang="zh-CN" altLang="en-US" sz="2400" dirty="0">
                <a:solidFill>
                  <a:srgbClr val="000000"/>
                </a:solidFill>
                <a:latin typeface="汉仪旗黑-85S" charset="0"/>
                <a:ea typeface="隶书" panose="02010509060101010101" pitchFamily="49" charset="-122"/>
                <a:cs typeface="汉仪旗黑-85S" charset="0"/>
              </a:rPr>
              <a:t>未来</a:t>
            </a:r>
            <a:r>
              <a:rPr lang="en-US" altLang="en-US" sz="2400" dirty="0">
                <a:solidFill>
                  <a:srgbClr val="000000"/>
                </a:solidFill>
                <a:latin typeface="汉仪旗黑-85S" charset="0"/>
                <a:cs typeface="汉仪旗黑-85S" charset="0"/>
              </a:rPr>
              <a:t>5</a:t>
            </a:r>
            <a:r>
              <a:rPr lang="zh-CN" altLang="en-US" sz="2400" dirty="0">
                <a:solidFill>
                  <a:srgbClr val="000000"/>
                </a:solidFill>
                <a:latin typeface="汉仪旗黑-85S" charset="0"/>
                <a:ea typeface="隶书" panose="02010509060101010101" pitchFamily="49" charset="-122"/>
                <a:cs typeface="汉仪旗黑-85S" charset="0"/>
              </a:rPr>
              <a:t>年，中国将按照创新、协调、绿色、开放、共享的发展理念，着力实施创新驱动发展战略，</a:t>
            </a:r>
            <a:r>
              <a:rPr lang="zh-CN" altLang="en-US" sz="2400" dirty="0">
                <a:solidFill>
                  <a:srgbClr val="FF0000"/>
                </a:solidFill>
                <a:latin typeface="汉仪旗黑-85S" charset="0"/>
                <a:ea typeface="隶书" panose="02010509060101010101" pitchFamily="49" charset="-122"/>
                <a:cs typeface="汉仪旗黑-85S" charset="0"/>
              </a:rPr>
              <a:t>坚持</a:t>
            </a:r>
            <a:r>
              <a:rPr lang="zh-CN" altLang="en-US" sz="2400" dirty="0">
                <a:solidFill>
                  <a:srgbClr val="000000"/>
                </a:solidFill>
                <a:latin typeface="汉仪旗黑-85S" charset="0"/>
                <a:ea typeface="隶书" panose="02010509060101010101" pitchFamily="49" charset="-122"/>
                <a:cs typeface="汉仪旗黑-85S" charset="0"/>
              </a:rPr>
              <a:t>新型工业化、信息化、城镇化、农业现代化同步发展；</a:t>
            </a:r>
            <a:r>
              <a:rPr lang="zh-CN" altLang="en-US" sz="2400" dirty="0">
                <a:solidFill>
                  <a:srgbClr val="FF0000"/>
                </a:solidFill>
                <a:latin typeface="汉仪旗黑-85S" charset="0"/>
                <a:ea typeface="隶书" panose="02010509060101010101" pitchFamily="49" charset="-122"/>
                <a:cs typeface="汉仪旗黑-85S" charset="0"/>
              </a:rPr>
              <a:t>坚持</a:t>
            </a:r>
            <a:r>
              <a:rPr lang="zh-CN" altLang="en-US" sz="2400" dirty="0">
                <a:solidFill>
                  <a:srgbClr val="000000"/>
                </a:solidFill>
                <a:latin typeface="汉仪旗黑-85S" charset="0"/>
                <a:ea typeface="隶书" panose="02010509060101010101" pitchFamily="49" charset="-122"/>
                <a:cs typeface="汉仪旗黑-85S" charset="0"/>
              </a:rPr>
              <a:t>绿色低碳发展，改善环境质量；</a:t>
            </a:r>
            <a:r>
              <a:rPr lang="zh-CN" altLang="en-US" sz="2400" dirty="0">
                <a:solidFill>
                  <a:srgbClr val="FF0000"/>
                </a:solidFill>
                <a:latin typeface="汉仪旗黑-85S" charset="0"/>
                <a:ea typeface="隶书" panose="02010509060101010101" pitchFamily="49" charset="-122"/>
                <a:cs typeface="汉仪旗黑-85S" charset="0"/>
              </a:rPr>
              <a:t>坚持</a:t>
            </a:r>
            <a:r>
              <a:rPr lang="zh-CN" altLang="en-US" sz="2400" dirty="0">
                <a:solidFill>
                  <a:srgbClr val="000000"/>
                </a:solidFill>
                <a:latin typeface="汉仪旗黑-85S" charset="0"/>
                <a:ea typeface="隶书" panose="02010509060101010101" pitchFamily="49" charset="-122"/>
                <a:cs typeface="汉仪旗黑-85S" charset="0"/>
              </a:rPr>
              <a:t>深度融入全球经济，落实</a:t>
            </a:r>
            <a:r>
              <a:rPr lang="en-US" altLang="en-US" sz="2400" dirty="0">
                <a:solidFill>
                  <a:srgbClr val="000000"/>
                </a:solidFill>
                <a:latin typeface="汉仪旗黑-85S" charset="0"/>
                <a:cs typeface="汉仪旗黑-85S" charset="0"/>
              </a:rPr>
              <a:t>“</a:t>
            </a:r>
            <a:r>
              <a:rPr lang="zh-CN" altLang="en-US" sz="2400" dirty="0">
                <a:solidFill>
                  <a:srgbClr val="000000"/>
                </a:solidFill>
                <a:latin typeface="汉仪旗黑-85S" charset="0"/>
                <a:ea typeface="隶书" panose="02010509060101010101" pitchFamily="49" charset="-122"/>
                <a:cs typeface="汉仪旗黑-85S" charset="0"/>
              </a:rPr>
              <a:t>一带一路</a:t>
            </a:r>
            <a:r>
              <a:rPr lang="en-US" altLang="en-US" sz="2400" dirty="0">
                <a:solidFill>
                  <a:srgbClr val="000000"/>
                </a:solidFill>
                <a:latin typeface="汉仪旗黑-85S" charset="0"/>
                <a:cs typeface="汉仪旗黑-85S" charset="0"/>
              </a:rPr>
              <a:t>”</a:t>
            </a:r>
            <a:r>
              <a:rPr lang="zh-CN" altLang="en-US" sz="2400" dirty="0">
                <a:solidFill>
                  <a:srgbClr val="000000"/>
                </a:solidFill>
                <a:latin typeface="汉仪旗黑-85S" charset="0"/>
                <a:ea typeface="隶书" panose="02010509060101010101" pitchFamily="49" charset="-122"/>
                <a:cs typeface="汉仪旗黑-85S" charset="0"/>
              </a:rPr>
              <a:t>倡议；</a:t>
            </a:r>
            <a:r>
              <a:rPr lang="zh-CN" altLang="en-US" sz="2400" dirty="0">
                <a:solidFill>
                  <a:srgbClr val="FF0000"/>
                </a:solidFill>
                <a:latin typeface="汉仪旗黑-85S" charset="0"/>
                <a:ea typeface="隶书" panose="02010509060101010101" pitchFamily="49" charset="-122"/>
                <a:cs typeface="汉仪旗黑-85S" charset="0"/>
              </a:rPr>
              <a:t>坚持</a:t>
            </a:r>
            <a:r>
              <a:rPr lang="zh-CN" altLang="en-US" sz="2400" dirty="0">
                <a:solidFill>
                  <a:srgbClr val="000000"/>
                </a:solidFill>
                <a:latin typeface="汉仪旗黑-85S" charset="0"/>
                <a:ea typeface="隶书" panose="02010509060101010101" pitchFamily="49" charset="-122"/>
                <a:cs typeface="汉仪旗黑-85S" charset="0"/>
              </a:rPr>
              <a:t>全面保障和改善民生，使发展成果更多更公平惠及全体人民。</a:t>
            </a:r>
            <a:br>
              <a:rPr lang="en-US" altLang="en-US" sz="2000" dirty="0">
                <a:solidFill>
                  <a:srgbClr val="000000"/>
                </a:solidFill>
                <a:latin typeface="汉仪旗黑-85S" charset="0"/>
                <a:cs typeface="汉仪旗黑-85S" charset="0"/>
              </a:rPr>
            </a:br>
            <a:r>
              <a:rPr lang="en-US" altLang="en-US" sz="2000" b="1" dirty="0">
                <a:solidFill>
                  <a:srgbClr val="000000"/>
                </a:solidFill>
                <a:latin typeface="汉仪旗黑-85S" charset="0"/>
                <a:cs typeface="汉仪旗黑-85S" charset="0"/>
              </a:rPr>
              <a:t>In the next five years, China will adhere to a path of innovative, coordinated, green, open and shared development, and will encourage a system that nurtures innovation. The country will </a:t>
            </a:r>
            <a:r>
              <a:rPr lang="en-US" altLang="en-US" sz="2000" b="1" dirty="0">
                <a:solidFill>
                  <a:srgbClr val="FF0000"/>
                </a:solidFill>
                <a:latin typeface="汉仪旗黑-85S" charset="0"/>
                <a:cs typeface="汉仪旗黑-85S" charset="0"/>
              </a:rPr>
              <a:t>try to </a:t>
            </a:r>
            <a:r>
              <a:rPr lang="en-US" altLang="en-US" sz="2000" b="1" dirty="0">
                <a:solidFill>
                  <a:srgbClr val="000000"/>
                </a:solidFill>
                <a:latin typeface="汉仪旗黑-85S" charset="0"/>
                <a:cs typeface="汉仪旗黑-85S" charset="0"/>
              </a:rPr>
              <a:t>realize the synchronous development of the new type of industrialization, IT application, urbanization and agricultural modernization. In the coming years, China will </a:t>
            </a:r>
            <a:r>
              <a:rPr lang="en-US" altLang="en-US" sz="2000" b="1" dirty="0">
                <a:solidFill>
                  <a:srgbClr val="FF0000"/>
                </a:solidFill>
                <a:latin typeface="汉仪旗黑-85S" charset="0"/>
                <a:cs typeface="汉仪旗黑-85S" charset="0"/>
              </a:rPr>
              <a:t>highlight</a:t>
            </a:r>
            <a:r>
              <a:rPr lang="en-US" altLang="en-US" sz="2000" b="1" dirty="0">
                <a:solidFill>
                  <a:srgbClr val="000000"/>
                </a:solidFill>
                <a:latin typeface="汉仪旗黑-85S" charset="0"/>
                <a:cs typeface="汉仪旗黑-85S" charset="0"/>
              </a:rPr>
              <a:t> green and low-carbon development, </a:t>
            </a:r>
            <a:r>
              <a:rPr lang="en-US" altLang="en-US" sz="2000" b="1" dirty="0">
                <a:solidFill>
                  <a:srgbClr val="FF0000"/>
                </a:solidFill>
                <a:latin typeface="汉仪旗黑-85S" charset="0"/>
                <a:cs typeface="汉仪旗黑-85S" charset="0"/>
              </a:rPr>
              <a:t>improve</a:t>
            </a:r>
            <a:r>
              <a:rPr lang="en-US" altLang="en-US" sz="2000" b="1" dirty="0">
                <a:solidFill>
                  <a:srgbClr val="000000"/>
                </a:solidFill>
                <a:latin typeface="汉仪旗黑-85S" charset="0"/>
                <a:cs typeface="汉仪旗黑-85S" charset="0"/>
              </a:rPr>
              <a:t> its environmental quality, </a:t>
            </a:r>
            <a:r>
              <a:rPr lang="en-US" altLang="en-US" sz="2000" b="1" dirty="0">
                <a:solidFill>
                  <a:srgbClr val="FF0000"/>
                </a:solidFill>
                <a:latin typeface="汉仪旗黑-85S" charset="0"/>
                <a:cs typeface="汉仪旗黑-85S" charset="0"/>
              </a:rPr>
              <a:t>become heavily involved </a:t>
            </a:r>
            <a:r>
              <a:rPr lang="en-US" altLang="en-US" sz="2000" b="1" dirty="0">
                <a:solidFill>
                  <a:srgbClr val="000000"/>
                </a:solidFill>
                <a:latin typeface="汉仪旗黑-85S" charset="0"/>
                <a:cs typeface="汉仪旗黑-85S" charset="0"/>
              </a:rPr>
              <a:t>in global economy, and </a:t>
            </a:r>
            <a:r>
              <a:rPr lang="en-US" altLang="en-US" sz="2000" b="1" dirty="0">
                <a:solidFill>
                  <a:srgbClr val="FF0000"/>
                </a:solidFill>
                <a:latin typeface="汉仪旗黑-85S" charset="0"/>
                <a:cs typeface="汉仪旗黑-85S" charset="0"/>
              </a:rPr>
              <a:t>carry out </a:t>
            </a:r>
            <a:r>
              <a:rPr lang="en-US" altLang="en-US" sz="2000" b="1" dirty="0">
                <a:solidFill>
                  <a:srgbClr val="000000"/>
                </a:solidFill>
                <a:latin typeface="汉仪旗黑-85S" charset="0"/>
                <a:cs typeface="汉仪旗黑-85S" charset="0"/>
              </a:rPr>
              <a:t>the Belt and Road Initiative. The world's second largest economy will </a:t>
            </a:r>
            <a:r>
              <a:rPr lang="en-US" altLang="en-US" sz="2000" b="1" dirty="0">
                <a:solidFill>
                  <a:srgbClr val="FF0000"/>
                </a:solidFill>
                <a:latin typeface="汉仪旗黑-85S" charset="0"/>
                <a:cs typeface="汉仪旗黑-85S" charset="0"/>
              </a:rPr>
              <a:t>continue</a:t>
            </a:r>
            <a:r>
              <a:rPr lang="en-US" altLang="en-US" sz="2000" b="1" dirty="0">
                <a:solidFill>
                  <a:srgbClr val="000000"/>
                </a:solidFill>
                <a:latin typeface="汉仪旗黑-85S" charset="0"/>
                <a:cs typeface="汉仪旗黑-85S" charset="0"/>
              </a:rPr>
              <a:t> to vigorously improve its people's well-being and ensure that the benefits of development are shared by all.</a:t>
            </a:r>
            <a:br>
              <a:rPr lang="en-US" altLang="en-US" dirty="0">
                <a:solidFill>
                  <a:srgbClr val="000000"/>
                </a:solidFill>
                <a:latin typeface="汉仪旗黑-85S" charset="0"/>
                <a:cs typeface="汉仪旗黑-85S" charset="0"/>
              </a:rPr>
            </a:br>
            <a:br>
              <a:rPr lang="en-US" altLang="en-US" dirty="0">
                <a:solidFill>
                  <a:srgbClr val="000000"/>
                </a:solidFill>
                <a:latin typeface="汉仪旗黑-85S" charset="0"/>
                <a:cs typeface="汉仪旗黑-85S" charset="0"/>
              </a:rPr>
            </a:br>
            <a:endParaRPr lang="en-US" altLang="en-US" sz="3600" dirty="0">
              <a:solidFill>
                <a:srgbClr val="000000"/>
              </a:solidFill>
              <a:latin typeface="汉仪旗黑-85S" charset="0"/>
              <a:ea typeface="宋体" panose="02010600030101010101" pitchFamily="2" charset="-122"/>
              <a:cs typeface="汉仪旗黑-85S"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67587"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dirty="0">
                <a:solidFill>
                  <a:schemeClr val="accent1"/>
                </a:solidFill>
                <a:latin typeface="汉仪旗黑-85S" charset="0"/>
                <a:ea typeface="汉仪旗黑-85S" charset="0"/>
                <a:sym typeface="+mn-ea"/>
              </a:rPr>
              <a:t>汉译英时冠词的活用</a:t>
            </a:r>
          </a:p>
        </p:txBody>
      </p:sp>
      <p:sp>
        <p:nvSpPr>
          <p:cNvPr id="2555" name="内容占位符 2"/>
          <p:cNvSpPr>
            <a:spLocks noGrp="1"/>
          </p:cNvSpPr>
          <p:nvPr>
            <p:ph sz="half" idx="4294967295"/>
            <p:custDataLst>
              <p:tags r:id="rId3"/>
            </p:custDataLst>
          </p:nvPr>
        </p:nvSpPr>
        <p:spPr>
          <a:xfrm>
            <a:off x="457200" y="1214438"/>
            <a:ext cx="8329613" cy="4911725"/>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冠词（article）是英语特有的词类，分定冠词、不定冠词和零冠词， 是英语中使用频率最高的虚词。</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冠词的意义看似简单，但其与所限定的名词和名词短语 英语紧密相关，与名词数的概念紧密相关，不同的语境下意义不同。</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汉语没有与英语冠词对应的词类。因此在汉译英时很容易忽略冠词，在汉译英时一定要注意冠词的添加。</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childTnLst>
                                    <p:set>
                                      <p:cBhvr additive="base">
                                        <p:cTn id="6" dur="1" fill="hold">
                                          <p:stCondLst>
                                            <p:cond delay="0"/>
                                          </p:stCondLst>
                                        </p:cTn>
                                        <p:tgtEl>
                                          <p:spTgt spid="2555">
                                            <p:txEl>
                                              <p:pRg st="0" end="0"/>
                                            </p:txEl>
                                          </p:spTgt>
                                        </p:tgtEl>
                                        <p:attrNameLst>
                                          <p:attrName>style.visibility</p:attrName>
                                        </p:attrNameLst>
                                      </p:cBhvr>
                                      <p:to>
                                        <p:strVal val="visible"/>
                                      </p:to>
                                    </p:set>
                                    <p:animEffect transition="in" filter="box(in)">
                                      <p:cBhvr additive="base">
                                        <p:cTn id="7" dur="5000"/>
                                        <p:tgtEl>
                                          <p:spTgt spid="2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childTnLst>
                                    <p:set>
                                      <p:cBhvr additive="base">
                                        <p:cTn id="11" dur="1" fill="hold">
                                          <p:stCondLst>
                                            <p:cond delay="0"/>
                                          </p:stCondLst>
                                        </p:cTn>
                                        <p:tgtEl>
                                          <p:spTgt spid="2555">
                                            <p:txEl>
                                              <p:pRg st="1" end="1"/>
                                            </p:txEl>
                                          </p:spTgt>
                                        </p:tgtEl>
                                        <p:attrNameLst>
                                          <p:attrName>style.visibility</p:attrName>
                                        </p:attrNameLst>
                                      </p:cBhvr>
                                      <p:to>
                                        <p:strVal val="visible"/>
                                      </p:to>
                                    </p:set>
                                    <p:animEffect transition="in" filter="box(in)">
                                      <p:cBhvr additive="base">
                                        <p:cTn id="12" dur="5000"/>
                                        <p:tgtEl>
                                          <p:spTgt spid="2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childTnLst>
                                    <p:set>
                                      <p:cBhvr additive="base">
                                        <p:cTn id="16" dur="1" fill="hold">
                                          <p:stCondLst>
                                            <p:cond delay="0"/>
                                          </p:stCondLst>
                                        </p:cTn>
                                        <p:tgtEl>
                                          <p:spTgt spid="2555">
                                            <p:txEl>
                                              <p:pRg st="2" end="2"/>
                                            </p:txEl>
                                          </p:spTgt>
                                        </p:tgtEl>
                                        <p:attrNameLst>
                                          <p:attrName>style.visibility</p:attrName>
                                        </p:attrNameLst>
                                      </p:cBhvr>
                                      <p:to>
                                        <p:strVal val="visible"/>
                                      </p:to>
                                    </p:set>
                                    <p:animEffect transition="in" filter="box(in)">
                                      <p:cBhvr additive="base">
                                        <p:cTn id="17" dur="5000"/>
                                        <p:tgtEl>
                                          <p:spTgt spid="2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75779" name="标题 1"/>
          <p:cNvSpPr>
            <a:spLocks noGrp="1"/>
          </p:cNvSpPr>
          <p:nvPr>
            <p:ph type="title" idx="4294967295"/>
          </p:nvPr>
        </p:nvSpPr>
        <p:spPr>
          <a:xfrm>
            <a:off x="457200" y="274638"/>
            <a:ext cx="8229600" cy="1143000"/>
          </a:xfrm>
        </p:spPr>
        <p:txBody>
          <a:bodyPr vert="horz" wrap="square" lIns="91440" tIns="45720" rIns="91440" bIns="45720" anchor="ctr" anchorCtr="0"/>
          <a:lstStyle/>
          <a:p>
            <a:pPr algn="l" eaLnBrk="1" hangingPunct="1"/>
            <a:r>
              <a:rPr lang="zh-CN" altLang="en-US" sz="3600" dirty="0">
                <a:solidFill>
                  <a:schemeClr val="accent1"/>
                </a:solidFill>
                <a:latin typeface="汉仪旗黑-85S" charset="0"/>
                <a:ea typeface="宋体" panose="02010600030101010101" pitchFamily="2" charset="-122"/>
                <a:cs typeface="汉仪旗黑-85S" charset="0"/>
              </a:rPr>
              <a:t>补足定冠词、限定词</a:t>
            </a:r>
          </a:p>
        </p:txBody>
      </p:sp>
      <p:sp>
        <p:nvSpPr>
          <p:cNvPr id="75780" name="内容占位符 2"/>
          <p:cNvSpPr>
            <a:spLocks noGrp="1"/>
          </p:cNvSpPr>
          <p:nvPr>
            <p:ph sz="half" idx="1"/>
            <p:custDataLst>
              <p:tags r:id="rId3"/>
            </p:custDataLst>
          </p:nvPr>
        </p:nvSpPr>
        <p:spPr>
          <a:xfrm>
            <a:off x="214313" y="1214438"/>
            <a:ext cx="8743075" cy="4911725"/>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eaLnBrk="1" hangingPunct="1">
              <a:lnSpc>
                <a:spcPct val="150000"/>
              </a:lnSpc>
              <a:buNone/>
            </a:pPr>
            <a:r>
              <a:rPr lang="zh-CN" altLang="en-US" sz="4000" dirty="0">
                <a:solidFill>
                  <a:schemeClr val="dk1">
                    <a:lumMod val="85000"/>
                    <a:lumOff val="15000"/>
                  </a:schemeClr>
                </a:solidFill>
                <a:latin typeface="微软雅黑" panose="020B0503020204020204" charset="-122"/>
                <a:cs typeface="微软雅黑" panose="020B0503020204020204" charset="-122"/>
              </a:rPr>
              <a:t>汉语中名词英译时要添加限定词，常用的限定词包括</a:t>
            </a:r>
            <a:r>
              <a:rPr lang="en-US" altLang="zh-CN" sz="4000" dirty="0">
                <a:solidFill>
                  <a:schemeClr val="dk1">
                    <a:lumMod val="85000"/>
                    <a:lumOff val="15000"/>
                  </a:schemeClr>
                </a:solidFill>
                <a:latin typeface="微软雅黑" panose="020B0503020204020204" charset="-122"/>
                <a:cs typeface="微软雅黑" panose="020B0503020204020204" charset="-122"/>
              </a:rPr>
              <a:t>the</a:t>
            </a:r>
            <a:r>
              <a:rPr lang="zh-CN" altLang="en-US" sz="3600" dirty="0">
                <a:solidFill>
                  <a:schemeClr val="dk1">
                    <a:lumMod val="85000"/>
                    <a:lumOff val="15000"/>
                  </a:schemeClr>
                </a:solidFill>
                <a:latin typeface="微软雅黑" panose="020B0503020204020204" charset="-122"/>
                <a:cs typeface="微软雅黑" panose="020B0503020204020204" charset="-122"/>
              </a:rPr>
              <a:t>。</a:t>
            </a: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587" name="内容占位符 2"/>
          <p:cNvSpPr>
            <a:spLocks noGrp="1"/>
          </p:cNvSpPr>
          <p:nvPr>
            <p:ph sz="half" idx="4294967295"/>
            <p:custDataLst>
              <p:tags r:id="rId3"/>
            </p:custDataLst>
          </p:nvPr>
        </p:nvSpPr>
        <p:spPr>
          <a:xfrm>
            <a:off x="457200" y="571500"/>
            <a:ext cx="7900988" cy="5554663"/>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例1. 犯罪行为很快就被发现了。</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The crime was soon discovered.</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例2. 犯罪行为在增加。</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Crime is increasing. (Crime is on the increase.)</a:t>
            </a:r>
          </a:p>
          <a:p>
            <a:pPr marL="0" lvl="0" algn="l" defTabSz="914400" eaLnBrk="1" fontAlgn="auto" hangingPunct="1">
              <a:buNone/>
            </a:pPr>
            <a:r>
              <a:rPr lang="zh-CN" altLang="en-US" dirty="0">
                <a:solidFill>
                  <a:schemeClr val="dk1">
                    <a:lumMod val="85000"/>
                    <a:lumOff val="15000"/>
                  </a:schemeClr>
                </a:solidFill>
                <a:latin typeface="微软雅黑" panose="020B0503020204020204" charset="-122"/>
                <a:cs typeface="微软雅黑" panose="020B0503020204020204" charset="-122"/>
                <a:sym typeface="+mn-ea"/>
              </a:rPr>
              <a:t> 注意：例1中的“犯罪行为”是特指某一具体的事件，所以在crime前加定冠词the；例2在的“犯罪行为”是泛指，crime前不能加定冠词。</a:t>
            </a:r>
          </a:p>
          <a:p>
            <a:pPr marL="0" lvl="0" algn="l" defTabSz="914400" eaLnBrk="1" fontAlgn="auto" hangingPunct="1">
              <a:buNone/>
            </a:pPr>
            <a:endParaRPr lang="zh-CN" altLang="en-US" sz="3600"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endParaRPr lang="zh-CN" altLang="en-US" sz="3600" dirty="0">
              <a:solidFill>
                <a:schemeClr val="dk1">
                  <a:lumMod val="85000"/>
                  <a:lumOff val="15000"/>
                </a:schemeClr>
              </a:solidFill>
              <a:latin typeface="微软雅黑" panose="020B0503020204020204" charset="-122"/>
              <a:cs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587">
                                            <p:txEl>
                                              <p:pRg st="0" end="0"/>
                                            </p:txEl>
                                          </p:spTgt>
                                        </p:tgtEl>
                                        <p:attrNameLst>
                                          <p:attrName>style.visibility</p:attrName>
                                        </p:attrNameLst>
                                      </p:cBhvr>
                                      <p:to>
                                        <p:strVal val="visible"/>
                                      </p:to>
                                    </p:set>
                                    <p:animEffect transition="in" filter="blinds(horizontal)">
                                      <p:cBhvr additive="base">
                                        <p:cTn id="7" dur="2000"/>
                                        <p:tgtEl>
                                          <p:spTgt spid="2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2587">
                                            <p:txEl>
                                              <p:pRg st="1" end="1"/>
                                            </p:txEl>
                                          </p:spTgt>
                                        </p:tgtEl>
                                        <p:attrNameLst>
                                          <p:attrName>style.visibility</p:attrName>
                                        </p:attrNameLst>
                                      </p:cBhvr>
                                      <p:to>
                                        <p:strVal val="visible"/>
                                      </p:to>
                                    </p:set>
                                    <p:animEffect transition="in" filter="blinds(horizontal)">
                                      <p:cBhvr additive="base">
                                        <p:cTn id="12" dur="2000"/>
                                        <p:tgtEl>
                                          <p:spTgt spid="2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2587">
                                            <p:txEl>
                                              <p:pRg st="2" end="2"/>
                                            </p:txEl>
                                          </p:spTgt>
                                        </p:tgtEl>
                                        <p:attrNameLst>
                                          <p:attrName>style.visibility</p:attrName>
                                        </p:attrNameLst>
                                      </p:cBhvr>
                                      <p:to>
                                        <p:strVal val="visible"/>
                                      </p:to>
                                    </p:set>
                                    <p:animEffect transition="in" filter="blinds(horizontal)">
                                      <p:cBhvr additive="base">
                                        <p:cTn id="17" dur="2000"/>
                                        <p:tgtEl>
                                          <p:spTgt spid="2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2587">
                                            <p:txEl>
                                              <p:pRg st="3" end="3"/>
                                            </p:txEl>
                                          </p:spTgt>
                                        </p:tgtEl>
                                        <p:attrNameLst>
                                          <p:attrName>style.visibility</p:attrName>
                                        </p:attrNameLst>
                                      </p:cBhvr>
                                      <p:to>
                                        <p:strVal val="visible"/>
                                      </p:to>
                                    </p:set>
                                    <p:animEffect transition="in" filter="blinds(horizontal)">
                                      <p:cBhvr additive="base">
                                        <p:cTn id="22" dur="2000"/>
                                        <p:tgtEl>
                                          <p:spTgt spid="2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2587">
                                            <p:txEl>
                                              <p:pRg st="4" end="4"/>
                                            </p:txEl>
                                          </p:spTgt>
                                        </p:tgtEl>
                                        <p:attrNameLst>
                                          <p:attrName>style.visibility</p:attrName>
                                        </p:attrNameLst>
                                      </p:cBhvr>
                                      <p:to>
                                        <p:strVal val="visible"/>
                                      </p:to>
                                    </p:set>
                                    <p:animEffect transition="in" filter="blinds(horizontal)">
                                      <p:cBhvr additive="base">
                                        <p:cTn id="27" dur="2000"/>
                                        <p:tgtEl>
                                          <p:spTgt spid="2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243"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3200" dirty="0">
                <a:solidFill>
                  <a:schemeClr val="accent1"/>
                </a:solidFill>
                <a:latin typeface="汉仪旗黑-85S" charset="0"/>
                <a:ea typeface="宋体" panose="02010600030101010101" pitchFamily="2" charset="-122"/>
                <a:cs typeface="汉仪旗黑-85S" charset="0"/>
                <a:sym typeface="+mn-ea"/>
              </a:rPr>
              <a:t>3、 具体搭配</a:t>
            </a:r>
          </a:p>
        </p:txBody>
      </p:sp>
      <p:graphicFrame>
        <p:nvGraphicFramePr>
          <p:cNvPr id="2202" name="内容占位符 4"/>
          <p:cNvGraphicFramePr>
            <a:graphicFrameLocks noGrp="1"/>
          </p:cNvGraphicFramePr>
          <p:nvPr/>
        </p:nvGraphicFramePr>
        <p:xfrm>
          <a:off x="457200" y="1600200"/>
          <a:ext cx="7900988" cy="3714750"/>
        </p:xfrm>
        <a:graphic>
          <a:graphicData uri="http://schemas.openxmlformats.org/drawingml/2006/table">
            <a:tbl>
              <a:tblPr/>
              <a:tblGrid>
                <a:gridCol w="2633663">
                  <a:extLst>
                    <a:ext uri="{9D8B030D-6E8A-4147-A177-3AD203B41FA5}">
                      <a16:colId xmlns:a16="http://schemas.microsoft.com/office/drawing/2014/main" val="20000"/>
                    </a:ext>
                  </a:extLst>
                </a:gridCol>
                <a:gridCol w="2633662">
                  <a:extLst>
                    <a:ext uri="{9D8B030D-6E8A-4147-A177-3AD203B41FA5}">
                      <a16:colId xmlns:a16="http://schemas.microsoft.com/office/drawing/2014/main" val="20001"/>
                    </a:ext>
                  </a:extLst>
                </a:gridCol>
                <a:gridCol w="2633663">
                  <a:extLst>
                    <a:ext uri="{9D8B030D-6E8A-4147-A177-3AD203B41FA5}">
                      <a16:colId xmlns:a16="http://schemas.microsoft.com/office/drawing/2014/main" val="20002"/>
                    </a:ext>
                  </a:extLst>
                </a:gridCol>
              </a:tblGrid>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rPr>
                        <a:t>原文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rPr>
                        <a:t>假朋友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rPr>
                        <a:t>正确译文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假花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False flower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Artificial flower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假唱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False singing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Lip-synch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假钞</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False money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Counterfeit money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假酒</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False wine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Adulterated wine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假新闻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False news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Fake news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伪科学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False science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Pseudo-science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恶性循环</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Harmful circle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Vicious circle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恶性肿瘤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Harmful tumor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Malignant tumor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71475">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恶性通货膨胀</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Harmful inflation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Clr>
                          <a:schemeClr val="accent1"/>
                        </a:buClr>
                        <a:buSzPct val="50000"/>
                        <a:buFont typeface="Wingdings 2" panose="05020102010507070707" pitchFamily="18" charset="2"/>
                        <a:defRPr sz="2800">
                          <a:solidFill>
                            <a:schemeClr val="tx1"/>
                          </a:solidFill>
                          <a:latin typeface="Cambria" panose="02040503050406030204" pitchFamily="18" charset="0"/>
                          <a:cs typeface="Arial" panose="020B0604020202020204" pitchFamily="34" charset="0"/>
                        </a:defRPr>
                      </a:lvl1pPr>
                      <a:lvl2pPr eaLnBrk="0" hangingPunct="0">
                        <a:spcBef>
                          <a:spcPct val="20000"/>
                        </a:spcBef>
                        <a:buClr>
                          <a:schemeClr val="accent2"/>
                        </a:buClr>
                        <a:buSzPct val="50000"/>
                        <a:buFont typeface="Wingdings 2" panose="05020102010507070707" pitchFamily="18" charset="2"/>
                        <a:defRPr sz="2400">
                          <a:solidFill>
                            <a:schemeClr val="tx1"/>
                          </a:solidFill>
                          <a:latin typeface="Cambria" panose="02040503050406030204" pitchFamily="18" charset="0"/>
                          <a:cs typeface="Arial" panose="020B0604020202020204" pitchFamily="34" charset="0"/>
                        </a:defRPr>
                      </a:lvl2pPr>
                      <a:lvl3pPr eaLnBrk="0" hangingPunct="0">
                        <a:spcBef>
                          <a:spcPct val="20000"/>
                        </a:spcBef>
                        <a:buClr>
                          <a:srgbClr val="9BBB59"/>
                        </a:buClr>
                        <a:buSzPct val="60000"/>
                        <a:buFont typeface="Wingdings 2" panose="05020102010507070707" pitchFamily="18" charset="2"/>
                        <a:defRPr sz="2000">
                          <a:solidFill>
                            <a:schemeClr val="tx1"/>
                          </a:solidFill>
                          <a:latin typeface="Cambria" panose="02040503050406030204" pitchFamily="18" charset="0"/>
                          <a:cs typeface="Arial" panose="020B0604020202020204" pitchFamily="34" charset="0"/>
                        </a:defRPr>
                      </a:lvl3pPr>
                      <a:lvl4pPr eaLnBrk="0" hangingPunct="0">
                        <a:spcBef>
                          <a:spcPct val="20000"/>
                        </a:spcBef>
                        <a:buClr>
                          <a:srgbClr val="4BACC6"/>
                        </a:buClr>
                        <a:buSzPct val="45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4pPr>
                      <a:lvl5pPr eaLnBrk="0" hangingPunct="0">
                        <a:spcBef>
                          <a:spcPct val="20000"/>
                        </a:spcBef>
                        <a:buClr>
                          <a:srgbClr val="F79646"/>
                        </a:buClr>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5pPr>
                      <a:lvl6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6pPr>
                      <a:lvl7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7pPr>
                      <a:lvl8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8pPr>
                      <a:lvl9pPr eaLnBrk="0" fontAlgn="base" hangingPunct="0">
                        <a:spcBef>
                          <a:spcPct val="20000"/>
                        </a:spcBef>
                        <a:spcAft>
                          <a:spcPct val="0"/>
                        </a:spcAft>
                        <a:buClr>
                          <a:srgbClr val="F79646"/>
                        </a:buClr>
                        <a:buSzPct val="100000"/>
                        <a:buFont typeface="Wingdings 2" panose="05020102010507070707" pitchFamily="18" charset="2"/>
                        <a:defRPr>
                          <a:solidFill>
                            <a:schemeClr val="tx1"/>
                          </a:solidFill>
                          <a:latin typeface="Cambria" panose="020405030504060302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rPr>
                        <a:t>Inflationary spiral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590" name="内容占位符 2"/>
          <p:cNvSpPr>
            <a:spLocks noGrp="1"/>
          </p:cNvSpPr>
          <p:nvPr>
            <p:ph sz="half" idx="4294967295"/>
            <p:custDataLst>
              <p:tags r:id="rId3"/>
            </p:custDataLst>
          </p:nvPr>
        </p:nvSpPr>
        <p:spPr>
          <a:xfrm>
            <a:off x="457200" y="357188"/>
            <a:ext cx="8115300" cy="5768975"/>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lnSpc>
                <a:spcPct val="150000"/>
              </a:lnSpc>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例3. 你听的音乐怎样啊？</a:t>
            </a:r>
          </a:p>
          <a:p>
            <a:pPr marL="0" lvl="0" algn="l" defTabSz="914400" eaLnBrk="1" fontAlgn="auto" hangingPunct="1">
              <a:lnSpc>
                <a:spcPct val="150000"/>
              </a:lnSpc>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What do you think of the music?</a:t>
            </a:r>
          </a:p>
          <a:p>
            <a:pPr marL="0" lvl="0" algn="l" defTabSz="914400" eaLnBrk="1" fontAlgn="auto" hangingPunct="1">
              <a:lnSpc>
                <a:spcPct val="150000"/>
              </a:lnSpc>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 例4. 他的工作是制作音乐。</a:t>
            </a:r>
          </a:p>
          <a:p>
            <a:pPr marL="0" lvl="0" algn="l" defTabSz="914400" eaLnBrk="1" fontAlgn="auto" hangingPunct="1">
              <a:lnSpc>
                <a:spcPct val="150000"/>
              </a:lnSpc>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 His work is to compose music.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590">
                                            <p:txEl>
                                              <p:pRg st="0" end="0"/>
                                            </p:txEl>
                                          </p:spTgt>
                                        </p:tgtEl>
                                        <p:attrNameLst>
                                          <p:attrName>style.visibility</p:attrName>
                                        </p:attrNameLst>
                                      </p:cBhvr>
                                      <p:to>
                                        <p:strVal val="visible"/>
                                      </p:to>
                                    </p:set>
                                    <p:animEffect transition="in" filter="blinds(horizontal)">
                                      <p:cBhvr additive="base">
                                        <p:cTn id="7" dur="2000"/>
                                        <p:tgtEl>
                                          <p:spTgt spid="25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2590">
                                            <p:txEl>
                                              <p:pRg st="1" end="1"/>
                                            </p:txEl>
                                          </p:spTgt>
                                        </p:tgtEl>
                                        <p:attrNameLst>
                                          <p:attrName>style.visibility</p:attrName>
                                        </p:attrNameLst>
                                      </p:cBhvr>
                                      <p:to>
                                        <p:strVal val="visible"/>
                                      </p:to>
                                    </p:set>
                                    <p:animEffect transition="in" filter="blinds(horizontal)">
                                      <p:cBhvr additive="base">
                                        <p:cTn id="12" dur="2000"/>
                                        <p:tgtEl>
                                          <p:spTgt spid="25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2590">
                                            <p:txEl>
                                              <p:pRg st="2" end="2"/>
                                            </p:txEl>
                                          </p:spTgt>
                                        </p:tgtEl>
                                        <p:attrNameLst>
                                          <p:attrName>style.visibility</p:attrName>
                                        </p:attrNameLst>
                                      </p:cBhvr>
                                      <p:to>
                                        <p:strVal val="visible"/>
                                      </p:to>
                                    </p:set>
                                    <p:animEffect transition="in" filter="blinds(horizontal)">
                                      <p:cBhvr additive="base">
                                        <p:cTn id="17" dur="2000"/>
                                        <p:tgtEl>
                                          <p:spTgt spid="25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2590">
                                            <p:txEl>
                                              <p:pRg st="3" end="3"/>
                                            </p:txEl>
                                          </p:spTgt>
                                        </p:tgtEl>
                                        <p:attrNameLst>
                                          <p:attrName>style.visibility</p:attrName>
                                        </p:attrNameLst>
                                      </p:cBhvr>
                                      <p:to>
                                        <p:strVal val="visible"/>
                                      </p:to>
                                    </p:set>
                                    <p:animEffect transition="in" filter="blinds(horizontal)">
                                      <p:cBhvr additive="base">
                                        <p:cTn id="22" dur="2000"/>
                                        <p:tgtEl>
                                          <p:spTgt spid="25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grpSp>
      <p:sp>
        <p:nvSpPr>
          <p:cNvPr id="78851" name="标题 1"/>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dirty="0">
                <a:solidFill>
                  <a:schemeClr val="accent1"/>
                </a:solidFill>
                <a:latin typeface="汉仪旗黑-85S" charset="0"/>
                <a:ea typeface="汉仪旗黑-85S" charset="0"/>
                <a:sym typeface="+mn-ea"/>
              </a:rPr>
              <a:t>零冠词</a:t>
            </a:r>
          </a:p>
        </p:txBody>
      </p:sp>
      <p:sp>
        <p:nvSpPr>
          <p:cNvPr id="2594" name="内容占位符 2"/>
          <p:cNvSpPr>
            <a:spLocks noGrp="1"/>
          </p:cNvSpPr>
          <p:nvPr>
            <p:ph sz="half" idx="4294967295"/>
            <p:custDataLst>
              <p:tags r:id="rId3"/>
            </p:custDataLst>
          </p:nvPr>
        </p:nvSpPr>
        <p:spPr>
          <a:xfrm>
            <a:off x="457200" y="1285875"/>
            <a:ext cx="8186738" cy="4840288"/>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在现代音乐中有不需要冠词的现象，即零冠词。</a:t>
            </a:r>
          </a:p>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零冠词并非冠词的省略，它与名词搭配时赋予名词一定的意义色彩。其语法功能也产生作用。</a:t>
            </a:r>
          </a:p>
          <a:p>
            <a:pPr marL="0" lvl="0" algn="l" defTabSz="914400" eaLnBrk="1" fontAlgn="auto" hangingPunct="1">
              <a:buNone/>
            </a:pPr>
            <a:r>
              <a:rPr lang="zh-CN" altLang="en-US" sz="3600" dirty="0">
                <a:solidFill>
                  <a:schemeClr val="dk1">
                    <a:lumMod val="85000"/>
                    <a:lumOff val="15000"/>
                  </a:schemeClr>
                </a:solidFill>
                <a:latin typeface="微软雅黑" panose="020B0503020204020204" charset="-122"/>
                <a:cs typeface="微软雅黑" panose="020B0503020204020204" charset="-122"/>
                <a:sym typeface="+mn-ea"/>
              </a:rPr>
              <a:t>1. 表示处所、建筑物、人物、事物的可数具体名词前</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childTnLst>
                                    <p:set>
                                      <p:cBhvr additive="base">
                                        <p:cTn id="6" dur="1" fill="hold">
                                          <p:stCondLst>
                                            <p:cond delay="0"/>
                                          </p:stCondLst>
                                        </p:cTn>
                                        <p:tgtEl>
                                          <p:spTgt spid="2594">
                                            <p:txEl>
                                              <p:pRg st="0" end="0"/>
                                            </p:txEl>
                                          </p:spTgt>
                                        </p:tgtEl>
                                        <p:attrNameLst>
                                          <p:attrName>style.visibility</p:attrName>
                                        </p:attrNameLst>
                                      </p:cBhvr>
                                      <p:to>
                                        <p:strVal val="visible"/>
                                      </p:to>
                                    </p:set>
                                    <p:animEffect transition="in" filter="box(in)">
                                      <p:cBhvr additive="base">
                                        <p:cTn id="7" dur="2000"/>
                                        <p:tgtEl>
                                          <p:spTgt spid="2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childTnLst>
                                    <p:set>
                                      <p:cBhvr additive="base">
                                        <p:cTn id="11" dur="1" fill="hold">
                                          <p:stCondLst>
                                            <p:cond delay="0"/>
                                          </p:stCondLst>
                                        </p:cTn>
                                        <p:tgtEl>
                                          <p:spTgt spid="2594">
                                            <p:txEl>
                                              <p:pRg st="1" end="1"/>
                                            </p:txEl>
                                          </p:spTgt>
                                        </p:tgtEl>
                                        <p:attrNameLst>
                                          <p:attrName>style.visibility</p:attrName>
                                        </p:attrNameLst>
                                      </p:cBhvr>
                                      <p:to>
                                        <p:strVal val="visible"/>
                                      </p:to>
                                    </p:set>
                                    <p:animEffect transition="in" filter="box(in)">
                                      <p:cBhvr additive="base">
                                        <p:cTn id="12" dur="2000"/>
                                        <p:tgtEl>
                                          <p:spTgt spid="25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childTnLst>
                                    <p:set>
                                      <p:cBhvr additive="base">
                                        <p:cTn id="16" dur="1" fill="hold">
                                          <p:stCondLst>
                                            <p:cond delay="0"/>
                                          </p:stCondLst>
                                        </p:cTn>
                                        <p:tgtEl>
                                          <p:spTgt spid="2594">
                                            <p:txEl>
                                              <p:pRg st="2" end="2"/>
                                            </p:txEl>
                                          </p:spTgt>
                                        </p:tgtEl>
                                        <p:attrNameLst>
                                          <p:attrName>style.visibility</p:attrName>
                                        </p:attrNameLst>
                                      </p:cBhvr>
                                      <p:to>
                                        <p:strVal val="visible"/>
                                      </p:to>
                                    </p:set>
                                    <p:animEffect transition="in" filter="box(in)">
                                      <p:cBhvr additive="base">
                                        <p:cTn id="17" dur="2000"/>
                                        <p:tgtEl>
                                          <p:spTgt spid="25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4" grpId="0" uiExpand="1"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597" name="内容占位符 2"/>
          <p:cNvSpPr>
            <a:spLocks noGrp="1"/>
          </p:cNvSpPr>
          <p:nvPr>
            <p:ph sz="half" idx="1"/>
            <p:custDataLst>
              <p:tags r:id="rId3"/>
            </p:custDataLst>
          </p:nvPr>
        </p:nvSpPr>
        <p:spPr>
          <a:xfrm>
            <a:off x="0" y="428625"/>
            <a:ext cx="9001125" cy="5929313"/>
          </a:xfrm>
        </p:spPr>
        <p:txBody>
          <a:bodyPr vert="horz" wrap="square" lIns="91440" tIns="45720" rIns="91440" bIns="45720" anchor="t" anchorCtr="0"/>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lvl="0" eaLnBrk="1" hangingPunct="1">
              <a:lnSpc>
                <a:spcPct val="150000"/>
              </a:lnSpc>
            </a:pPr>
            <a:r>
              <a:rPr lang="en-US" altLang="zh-CN" sz="2400" dirty="0">
                <a:solidFill>
                  <a:schemeClr val="dk1">
                    <a:lumMod val="85000"/>
                    <a:lumOff val="15000"/>
                  </a:schemeClr>
                </a:solidFill>
                <a:latin typeface="微软雅黑" panose="020B0503020204020204" charset="-122"/>
              </a:rPr>
              <a:t>Go to school/college/bed/hospital/market/prison/war</a:t>
            </a:r>
          </a:p>
          <a:p>
            <a:pPr lvl="0" eaLnBrk="1" hangingPunct="1">
              <a:lnSpc>
                <a:spcPct val="150000"/>
              </a:lnSpc>
            </a:pPr>
            <a:r>
              <a:rPr lang="en-US" altLang="zh-CN" sz="2400" dirty="0">
                <a:solidFill>
                  <a:schemeClr val="dk1">
                    <a:lumMod val="85000"/>
                    <a:lumOff val="15000"/>
                  </a:schemeClr>
                </a:solidFill>
                <a:latin typeface="微软雅黑" panose="020B0503020204020204" charset="-122"/>
              </a:rPr>
              <a:t>In bed/town/prison/jail/church</a:t>
            </a:r>
          </a:p>
          <a:p>
            <a:pPr lvl="0" eaLnBrk="1" hangingPunct="1">
              <a:lnSpc>
                <a:spcPct val="150000"/>
              </a:lnSpc>
            </a:pPr>
            <a:r>
              <a:rPr lang="en-US" altLang="zh-CN" sz="2400" dirty="0">
                <a:solidFill>
                  <a:schemeClr val="dk1">
                    <a:lumMod val="85000"/>
                    <a:lumOff val="15000"/>
                  </a:schemeClr>
                </a:solidFill>
                <a:latin typeface="微软雅黑" panose="020B0503020204020204" charset="-122"/>
              </a:rPr>
              <a:t>At school/college/sea/table/desk/church</a:t>
            </a:r>
          </a:p>
          <a:p>
            <a:pPr lvl="0" eaLnBrk="1" hangingPunct="1">
              <a:lnSpc>
                <a:spcPct val="150000"/>
              </a:lnSpc>
            </a:pPr>
            <a:r>
              <a:rPr lang="en-US" altLang="zh-CN" sz="2400" dirty="0">
                <a:solidFill>
                  <a:schemeClr val="dk1">
                    <a:lumMod val="85000"/>
                    <a:lumOff val="15000"/>
                  </a:schemeClr>
                </a:solidFill>
                <a:latin typeface="微软雅黑" panose="020B0503020204020204" charset="-122"/>
              </a:rPr>
              <a:t>Play chess/basketball/golf/bridge</a:t>
            </a:r>
          </a:p>
          <a:p>
            <a:pPr lvl="0" eaLnBrk="1" hangingPunct="1">
              <a:buNone/>
            </a:pPr>
            <a:endParaRPr lang="en-US" altLang="zh-CN" dirty="0">
              <a:solidFill>
                <a:schemeClr val="dk1">
                  <a:lumMod val="85000"/>
                  <a:lumOff val="15000"/>
                </a:schemeClr>
              </a:solidFill>
              <a:latin typeface="微软雅黑" panose="020B0503020204020204" charset="-122"/>
            </a:endParaRPr>
          </a:p>
          <a:p>
            <a:pPr lvl="0" eaLnBrk="1" hangingPunct="1"/>
            <a:endParaRPr lang="en-US" altLang="zh-CN" dirty="0">
              <a:solidFill>
                <a:schemeClr val="dk1">
                  <a:lumMod val="85000"/>
                  <a:lumOff val="15000"/>
                </a:schemeClr>
              </a:solidFill>
              <a:latin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597">
                                            <p:txEl>
                                              <p:pRg st="0" end="0"/>
                                            </p:txEl>
                                          </p:spTgt>
                                        </p:tgtEl>
                                        <p:attrNameLst>
                                          <p:attrName>style.visibility</p:attrName>
                                        </p:attrNameLst>
                                      </p:cBhvr>
                                      <p:to>
                                        <p:strVal val="visible"/>
                                      </p:to>
                                    </p:set>
                                    <p:anim calcmode="lin" valueType="num">
                                      <p:cBhvr additive="base">
                                        <p:cTn id="7" dur="2000" fill="hold"/>
                                        <p:tgtEl>
                                          <p:spTgt spid="259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5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597">
                                            <p:txEl>
                                              <p:pRg st="1" end="1"/>
                                            </p:txEl>
                                          </p:spTgt>
                                        </p:tgtEl>
                                        <p:attrNameLst>
                                          <p:attrName>style.visibility</p:attrName>
                                        </p:attrNameLst>
                                      </p:cBhvr>
                                      <p:to>
                                        <p:strVal val="visible"/>
                                      </p:to>
                                    </p:set>
                                    <p:anim calcmode="lin" valueType="num">
                                      <p:cBhvr additive="base">
                                        <p:cTn id="13" dur="2000" fill="hold"/>
                                        <p:tgtEl>
                                          <p:spTgt spid="259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5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childTnLst>
                                    <p:set>
                                      <p:cBhvr additive="base">
                                        <p:cTn id="18" dur="1" fill="hold">
                                          <p:stCondLst>
                                            <p:cond delay="0"/>
                                          </p:stCondLst>
                                        </p:cTn>
                                        <p:tgtEl>
                                          <p:spTgt spid="2597">
                                            <p:txEl>
                                              <p:pRg st="2" end="2"/>
                                            </p:txEl>
                                          </p:spTgt>
                                        </p:tgtEl>
                                        <p:attrNameLst>
                                          <p:attrName>style.visibility</p:attrName>
                                        </p:attrNameLst>
                                      </p:cBhvr>
                                      <p:to>
                                        <p:strVal val="visible"/>
                                      </p:to>
                                    </p:set>
                                    <p:anim calcmode="lin" valueType="num">
                                      <p:cBhvr additive="base">
                                        <p:cTn id="19" dur="2000" fill="hold"/>
                                        <p:tgtEl>
                                          <p:spTgt spid="259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5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childTnLst>
                                    <p:set>
                                      <p:cBhvr additive="base">
                                        <p:cTn id="24" dur="1" fill="hold">
                                          <p:stCondLst>
                                            <p:cond delay="0"/>
                                          </p:stCondLst>
                                        </p:cTn>
                                        <p:tgtEl>
                                          <p:spTgt spid="2597">
                                            <p:txEl>
                                              <p:pRg st="3" end="3"/>
                                            </p:txEl>
                                          </p:spTgt>
                                        </p:tgtEl>
                                        <p:attrNameLst>
                                          <p:attrName>style.visibility</p:attrName>
                                        </p:attrNameLst>
                                      </p:cBhvr>
                                      <p:to>
                                        <p:strVal val="visible"/>
                                      </p:to>
                                    </p:set>
                                    <p:anim calcmode="lin" valueType="num">
                                      <p:cBhvr additive="base">
                                        <p:cTn id="25" dur="2000" fill="hold"/>
                                        <p:tgtEl>
                                          <p:spTgt spid="259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59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7" grpId="0" uiExpand="1"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600" name="内容占位符 2"/>
          <p:cNvSpPr>
            <a:spLocks noGrp="1"/>
          </p:cNvSpPr>
          <p:nvPr>
            <p:ph sz="half" idx="4294967295"/>
            <p:custDataLst>
              <p:tags r:id="rId3"/>
            </p:custDataLst>
          </p:nvPr>
        </p:nvSpPr>
        <p:spPr>
          <a:xfrm>
            <a:off x="683569" y="500063"/>
            <a:ext cx="7920880" cy="5545137"/>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2. 零冠词与名词连用泛指一般人或事物</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信用卡是由商业银行发行的。</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Credit cards are issued by commercial banks.</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新鲜的空气有益于健康。</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Fresh air is good for health.</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狗是人类最好的朋友。</a:t>
            </a:r>
          </a:p>
          <a:p>
            <a:pPr marL="0" lvl="0" algn="l" defTabSz="914400" eaLnBrk="1" fontAlgn="auto" hangingPunct="1">
              <a:buNone/>
            </a:pPr>
            <a:r>
              <a:rPr lang="en-US" altLang="zh-CN" dirty="0">
                <a:solidFill>
                  <a:schemeClr val="dk1">
                    <a:lumMod val="85000"/>
                    <a:lumOff val="15000"/>
                  </a:schemeClr>
                </a:solidFill>
                <a:latin typeface="微软雅黑" panose="020B0503020204020204" charset="-122"/>
                <a:cs typeface="微软雅黑" panose="020B0503020204020204" charset="-122"/>
                <a:sym typeface="+mn-ea"/>
              </a:rPr>
              <a:t>Dogs are man’s best friends.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childTnLst>
                                    <p:set>
                                      <p:cBhvr additive="base">
                                        <p:cTn id="6" dur="1" fill="hold">
                                          <p:stCondLst>
                                            <p:cond delay="0"/>
                                          </p:stCondLst>
                                        </p:cTn>
                                        <p:tgtEl>
                                          <p:spTgt spid="2600">
                                            <p:txEl>
                                              <p:pRg st="0" end="0"/>
                                            </p:txEl>
                                          </p:spTgt>
                                        </p:tgtEl>
                                        <p:attrNameLst>
                                          <p:attrName>style.visibility</p:attrName>
                                        </p:attrNameLst>
                                      </p:cBhvr>
                                      <p:to>
                                        <p:strVal val="visible"/>
                                      </p:to>
                                    </p:set>
                                    <p:anim calcmode="lin" valueType="num">
                                      <p:cBhvr additive="base">
                                        <p:cTn id="7" dur="2000" fill="hold"/>
                                        <p:tgtEl>
                                          <p:spTgt spid="2600">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6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childTnLst>
                                    <p:set>
                                      <p:cBhvr additive="base">
                                        <p:cTn id="12" dur="1" fill="hold">
                                          <p:stCondLst>
                                            <p:cond delay="0"/>
                                          </p:stCondLst>
                                        </p:cTn>
                                        <p:tgtEl>
                                          <p:spTgt spid="2600">
                                            <p:txEl>
                                              <p:pRg st="1" end="1"/>
                                            </p:txEl>
                                          </p:spTgt>
                                        </p:tgtEl>
                                        <p:attrNameLst>
                                          <p:attrName>style.visibility</p:attrName>
                                        </p:attrNameLst>
                                      </p:cBhvr>
                                      <p:to>
                                        <p:strVal val="visible"/>
                                      </p:to>
                                    </p:set>
                                    <p:anim calcmode="lin" valueType="num">
                                      <p:cBhvr additive="base">
                                        <p:cTn id="13" dur="2000" fill="hold"/>
                                        <p:tgtEl>
                                          <p:spTgt spid="2600">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6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childTnLst>
                                    <p:set>
                                      <p:cBhvr additive="base">
                                        <p:cTn id="18" dur="1" fill="hold">
                                          <p:stCondLst>
                                            <p:cond delay="0"/>
                                          </p:stCondLst>
                                        </p:cTn>
                                        <p:tgtEl>
                                          <p:spTgt spid="2600">
                                            <p:txEl>
                                              <p:pRg st="2" end="2"/>
                                            </p:txEl>
                                          </p:spTgt>
                                        </p:tgtEl>
                                        <p:attrNameLst>
                                          <p:attrName>style.visibility</p:attrName>
                                        </p:attrNameLst>
                                      </p:cBhvr>
                                      <p:to>
                                        <p:strVal val="visible"/>
                                      </p:to>
                                    </p:set>
                                    <p:anim calcmode="lin" valueType="num">
                                      <p:cBhvr additive="base">
                                        <p:cTn id="19" dur="2000" fill="hold"/>
                                        <p:tgtEl>
                                          <p:spTgt spid="2600">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6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childTnLst>
                                    <p:set>
                                      <p:cBhvr additive="base">
                                        <p:cTn id="24" dur="1" fill="hold">
                                          <p:stCondLst>
                                            <p:cond delay="0"/>
                                          </p:stCondLst>
                                        </p:cTn>
                                        <p:tgtEl>
                                          <p:spTgt spid="2600">
                                            <p:txEl>
                                              <p:pRg st="3" end="3"/>
                                            </p:txEl>
                                          </p:spTgt>
                                        </p:tgtEl>
                                        <p:attrNameLst>
                                          <p:attrName>style.visibility</p:attrName>
                                        </p:attrNameLst>
                                      </p:cBhvr>
                                      <p:to>
                                        <p:strVal val="visible"/>
                                      </p:to>
                                    </p:set>
                                    <p:anim calcmode="lin" valueType="num">
                                      <p:cBhvr additive="base">
                                        <p:cTn id="25" dur="2000" fill="hold"/>
                                        <p:tgtEl>
                                          <p:spTgt spid="2600">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6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childTnLst>
                                    <p:set>
                                      <p:cBhvr additive="base">
                                        <p:cTn id="30" dur="1" fill="hold">
                                          <p:stCondLst>
                                            <p:cond delay="0"/>
                                          </p:stCondLst>
                                        </p:cTn>
                                        <p:tgtEl>
                                          <p:spTgt spid="2600">
                                            <p:txEl>
                                              <p:pRg st="4" end="4"/>
                                            </p:txEl>
                                          </p:spTgt>
                                        </p:tgtEl>
                                        <p:attrNameLst>
                                          <p:attrName>style.visibility</p:attrName>
                                        </p:attrNameLst>
                                      </p:cBhvr>
                                      <p:to>
                                        <p:strVal val="visible"/>
                                      </p:to>
                                    </p:set>
                                    <p:anim calcmode="lin" valueType="num">
                                      <p:cBhvr additive="base">
                                        <p:cTn id="31" dur="2000" fill="hold"/>
                                        <p:tgtEl>
                                          <p:spTgt spid="2600">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26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childTnLst>
                                    <p:set>
                                      <p:cBhvr additive="base">
                                        <p:cTn id="36" dur="1" fill="hold">
                                          <p:stCondLst>
                                            <p:cond delay="0"/>
                                          </p:stCondLst>
                                        </p:cTn>
                                        <p:tgtEl>
                                          <p:spTgt spid="2600">
                                            <p:txEl>
                                              <p:pRg st="5" end="5"/>
                                            </p:txEl>
                                          </p:spTgt>
                                        </p:tgtEl>
                                        <p:attrNameLst>
                                          <p:attrName>style.visibility</p:attrName>
                                        </p:attrNameLst>
                                      </p:cBhvr>
                                      <p:to>
                                        <p:strVal val="visible"/>
                                      </p:to>
                                    </p:set>
                                    <p:anim calcmode="lin" valueType="num">
                                      <p:cBhvr additive="base">
                                        <p:cTn id="37" dur="2000" fill="hold"/>
                                        <p:tgtEl>
                                          <p:spTgt spid="2600">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26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childTnLst>
                                    <p:set>
                                      <p:cBhvr additive="base">
                                        <p:cTn id="42" dur="1" fill="hold">
                                          <p:stCondLst>
                                            <p:cond delay="0"/>
                                          </p:stCondLst>
                                        </p:cTn>
                                        <p:tgtEl>
                                          <p:spTgt spid="2600">
                                            <p:txEl>
                                              <p:pRg st="6" end="6"/>
                                            </p:txEl>
                                          </p:spTgt>
                                        </p:tgtEl>
                                        <p:attrNameLst>
                                          <p:attrName>style.visibility</p:attrName>
                                        </p:attrNameLst>
                                      </p:cBhvr>
                                      <p:to>
                                        <p:strVal val="visible"/>
                                      </p:to>
                                    </p:set>
                                    <p:anim calcmode="lin" valueType="num">
                                      <p:cBhvr additive="base">
                                        <p:cTn id="43" dur="2000" fill="hold"/>
                                        <p:tgtEl>
                                          <p:spTgt spid="2600">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260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 grpId="0" uiExpand="1"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1922" name="Rectangle 1026"/>
          <p:cNvSpPr>
            <a:spLocks noGrp="1"/>
          </p:cNvSpPr>
          <p:nvPr>
            <p:ph type="ctrTitle" idx="4294967295"/>
          </p:nvPr>
        </p:nvSpPr>
        <p:spPr>
          <a:xfrm>
            <a:off x="1331640" y="1196975"/>
            <a:ext cx="6624910" cy="1944688"/>
          </a:xfrm>
          <a:noFill/>
          <a:ln w="9525">
            <a:noFill/>
          </a:ln>
        </p:spPr>
        <p:txBody>
          <a:bodyPr vert="horz" wrap="square" lIns="91440" tIns="45720" rIns="91440" bIns="45720" anchor="b" anchorCtr="0">
            <a:noAutofit/>
          </a:bodyPr>
          <a:lstStyle>
            <a:lvl1pPr algn="ctr" rtl="0" eaLnBrk="0" fontAlgn="base" hangingPunct="0">
              <a:spcBef>
                <a:spcPct val="0"/>
              </a:spcBef>
              <a:spcAft>
                <a:spcPct val="0"/>
              </a:spcAft>
              <a:buSzPct val="100000"/>
              <a:defRPr sz="60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sz="5400" dirty="0">
                <a:solidFill>
                  <a:schemeClr val="accent1"/>
                </a:solidFill>
                <a:latin typeface="汉仪旗黑-85S" charset="0"/>
                <a:ea typeface="汉仪旗黑-85S" charset="0"/>
                <a:sym typeface="+mn-ea"/>
              </a:rPr>
              <a:t>汉译英的特点和步骤</a:t>
            </a: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2946" name="Rectangle 2"/>
          <p:cNvSpPr>
            <a:spLocks noGrp="1"/>
          </p:cNvSpPr>
          <p:nvPr>
            <p:ph type="title" idx="4294967295"/>
          </p:nvPr>
        </p:nvSpPr>
        <p:spPr>
          <a:xfrm>
            <a:off x="457200" y="274638"/>
            <a:ext cx="8229600" cy="1143000"/>
          </a:xfrm>
        </p:spPr>
        <p:txBody>
          <a:bodyPr vert="horz" wrap="square" lIns="91440" tIns="45720" rIns="91440" bIns="45720" anchor="ctr" anchorCtr="0"/>
          <a:lstStyle/>
          <a:p>
            <a:pPr eaLnBrk="1" hangingPunct="1"/>
            <a:r>
              <a:rPr lang="zh-CN" altLang="en-US" sz="2800" dirty="0">
                <a:solidFill>
                  <a:schemeClr val="accent1"/>
                </a:solidFill>
                <a:latin typeface="汉仪旗黑-85S" charset="0"/>
                <a:ea typeface="汉仪旗黑-85S" charset="0"/>
              </a:rPr>
              <a:t>重点及难点</a:t>
            </a:r>
            <a:endParaRPr lang="zh-CN" altLang="en-US" sz="2800" b="1" dirty="0">
              <a:solidFill>
                <a:schemeClr val="accent1"/>
              </a:solidFill>
              <a:latin typeface="汉仪旗黑-85S" charset="0"/>
              <a:ea typeface="汉仪旗黑-85S" charset="0"/>
            </a:endParaRPr>
          </a:p>
        </p:txBody>
      </p:sp>
      <p:sp>
        <p:nvSpPr>
          <p:cNvPr id="82947" name="Rectangle 3"/>
          <p:cNvSpPr>
            <a:spLocks noGrp="1"/>
          </p:cNvSpPr>
          <p:nvPr>
            <p:ph idx="4294967295" hasCustomPrompt="1"/>
            <p:custDataLst>
              <p:tags r:id="rId3"/>
            </p:custDataLst>
          </p:nvPr>
        </p:nvSpPr>
        <p:spPr>
          <a:xfrm>
            <a:off x="457200" y="1600200"/>
            <a:ext cx="8229600" cy="4525963"/>
          </a:xfrm>
        </p:spPr>
        <p:txBody>
          <a:bodyPr vert="horz" wrap="square" lIns="91440" tIns="45720" rIns="91440" bIns="45720" anchor="t" anchorCtr="0"/>
          <a:lstStyle/>
          <a:p>
            <a:pPr eaLnBrk="1" hangingPunct="1">
              <a:buFont typeface="Wingdings" panose="05000000000000000000" pitchFamily="2" charset="2"/>
              <a:buNone/>
            </a:pP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eaLnBrk="1" hangingPunct="1">
              <a:buFont typeface="Wingdings" panose="05000000000000000000" pitchFamily="2" charset="2"/>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汉译英的特点</a:t>
            </a:r>
          </a:p>
          <a:p>
            <a:pPr eaLnBrk="1" hangingPunct="1">
              <a:buFont typeface="Wingdings" panose="05000000000000000000" pitchFamily="2" charset="2"/>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汉译英的过程</a:t>
            </a:r>
          </a:p>
          <a:p>
            <a:pPr eaLnBrk="1" hangingPunct="1">
              <a:buFont typeface="Wingdings" panose="05000000000000000000" pitchFamily="2" charset="2"/>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汉译英句子翻译步骤</a:t>
            </a:r>
            <a:r>
              <a:rPr lang="zh-CN" altLang="en-US" b="1" dirty="0">
                <a:solidFill>
                  <a:schemeClr val="dk1">
                    <a:lumMod val="85000"/>
                    <a:lumOff val="15000"/>
                  </a:schemeClr>
                </a:solidFill>
                <a:latin typeface="微软雅黑" panose="020B0503020204020204" charset="-122"/>
                <a:cs typeface="微软雅黑" panose="020B0503020204020204" charset="-122"/>
              </a:rPr>
              <a:t>                </a:t>
            </a:r>
          </a:p>
          <a:p>
            <a:pPr eaLnBrk="1" hangingPunct="1">
              <a:buFont typeface="Wingdings" panose="05000000000000000000" pitchFamily="2" charset="2"/>
              <a:buNone/>
            </a:pPr>
            <a:r>
              <a:rPr lang="zh-CN" altLang="en-US" b="1" dirty="0">
                <a:solidFill>
                  <a:schemeClr val="dk1">
                    <a:lumMod val="85000"/>
                    <a:lumOff val="15000"/>
                  </a:schemeClr>
                </a:solidFill>
                <a:latin typeface="微软雅黑" panose="020B0503020204020204" charset="-122"/>
                <a:cs typeface="微软雅黑" panose="020B0503020204020204" charset="-122"/>
              </a:rPr>
              <a:t>                   </a:t>
            </a:r>
          </a:p>
          <a:p>
            <a:pPr eaLnBrk="1" hangingPunct="1">
              <a:buFont typeface="Wingdings" panose="05000000000000000000" pitchFamily="2" charset="2"/>
              <a:buNone/>
            </a:pPr>
            <a:endParaRPr lang="zh-CN" altLang="en-US" b="1" dirty="0">
              <a:solidFill>
                <a:schemeClr val="dk1">
                  <a:lumMod val="85000"/>
                  <a:lumOff val="15000"/>
                </a:schemeClr>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3970" name="Rectangle 2"/>
          <p:cNvSpPr>
            <a:spLocks noGrp="1"/>
          </p:cNvSpPr>
          <p:nvPr>
            <p:ph type="title" idx="4294967295"/>
          </p:nvPr>
        </p:nvSpPr>
        <p:spPr>
          <a:xfrm>
            <a:off x="247650" y="457201"/>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dirty="0">
                <a:solidFill>
                  <a:schemeClr val="accent1"/>
                </a:solidFill>
                <a:latin typeface="汉仪旗黑-85S" charset="0"/>
                <a:ea typeface="汉仪旗黑-85S" charset="0"/>
                <a:sym typeface="+mn-ea"/>
              </a:rPr>
              <a:t>汉译英的要求</a:t>
            </a:r>
          </a:p>
        </p:txBody>
      </p:sp>
      <p:sp>
        <p:nvSpPr>
          <p:cNvPr id="83971" name="Rectangle 3"/>
          <p:cNvSpPr>
            <a:spLocks noGrp="1"/>
          </p:cNvSpPr>
          <p:nvPr>
            <p:ph idx="4294967295" hasCustomPrompt="1"/>
          </p:nvPr>
        </p:nvSpPr>
        <p:spPr>
          <a:xfrm>
            <a:off x="457200" y="1600201"/>
            <a:ext cx="8229600" cy="4277072"/>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mn-ea"/>
              </a:rPr>
              <a:t>  汉译英要求运用汉译英理论与技巧，以每小时译约250－300汉字的速度完成翻译。译文要求忠实原文，语言表达通顺流畅。</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lvl="0" defTabSz="914400" eaLnBrk="1" hangingPunct="1">
              <a:buNone/>
            </a:pPr>
            <a:r>
              <a:rPr lang="zh-CN" altLang="en-US" dirty="0"/>
              <a:t>  </a:t>
            </a:r>
            <a:r>
              <a:rPr lang="zh-CN" altLang="en-US" sz="2800" dirty="0"/>
              <a:t>英语四级段落翻译</a:t>
            </a:r>
            <a:r>
              <a:rPr lang="en-US" altLang="zh-CN" sz="2800" dirty="0"/>
              <a:t>150</a:t>
            </a:r>
            <a:r>
              <a:rPr lang="zh-CN" altLang="en-US" sz="2800" dirty="0"/>
              <a:t>个汉字左右，分数占据总分的</a:t>
            </a:r>
            <a:r>
              <a:rPr lang="en-US" altLang="zh-CN" sz="2800" dirty="0"/>
              <a:t>15%</a:t>
            </a:r>
            <a:r>
              <a:rPr lang="zh-CN" altLang="en-US" sz="2800" dirty="0"/>
              <a:t>左右，处于难度以及分数考虑，给出</a:t>
            </a:r>
            <a:r>
              <a:rPr lang="en-US" altLang="zh-CN" sz="2800" dirty="0"/>
              <a:t>25-30</a:t>
            </a:r>
            <a:r>
              <a:rPr lang="zh-CN" altLang="en-US" sz="2800" dirty="0"/>
              <a:t>分钟的时间进行段落翻译。翻译是注重意译，勿逐字逐句排列，造成译文生硬。</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4994" name="Rectangle 2"/>
          <p:cNvSpPr>
            <a:spLocks noGrp="1"/>
          </p:cNvSpPr>
          <p:nvPr>
            <p:ph type="title" idx="4294967295"/>
          </p:nvPr>
        </p:nvSpPr>
        <p:spPr>
          <a:xfrm>
            <a:off x="179388" y="0"/>
            <a:ext cx="7772400" cy="1143000"/>
          </a:xfrm>
        </p:spPr>
        <p:txBody>
          <a:bodyPr vert="horz" wrap="square" lIns="91440" tIns="45720" rIns="91440" bIns="45720" anchor="ctr" anchorCtr="0"/>
          <a:lstStyle/>
          <a:p>
            <a:pPr eaLnBrk="1" hangingPunct="1"/>
            <a:r>
              <a:rPr lang="en-US" altLang="zh-CN" dirty="0">
                <a:solidFill>
                  <a:schemeClr val="accent1"/>
                </a:solidFill>
                <a:latin typeface="汉仪旗黑-85S" charset="0"/>
                <a:ea typeface="隶书" panose="02010509060101010101" pitchFamily="49" charset="-122"/>
                <a:cs typeface="汉仪旗黑-85S" charset="0"/>
              </a:rPr>
              <a:t>Chinese-English Translation</a:t>
            </a:r>
          </a:p>
        </p:txBody>
      </p:sp>
      <p:sp>
        <p:nvSpPr>
          <p:cNvPr id="84995" name="Rectangle 3"/>
          <p:cNvSpPr>
            <a:spLocks noGrp="1"/>
          </p:cNvSpPr>
          <p:nvPr>
            <p:ph idx="4294967295" hasCustomPrompt="1"/>
            <p:custDataLst>
              <p:tags r:id="rId3"/>
            </p:custDataLst>
          </p:nvPr>
        </p:nvSpPr>
        <p:spPr>
          <a:xfrm>
            <a:off x="468313" y="1268413"/>
            <a:ext cx="8424862" cy="5400675"/>
          </a:xfrm>
          <a:solidFill>
            <a:schemeClr val="lt1">
              <a:alpha val="100000"/>
            </a:schemeClr>
          </a:solidFill>
        </p:spPr>
        <p:txBody>
          <a:bodyPr vert="horz" wrap="square" lIns="91440" tIns="45720" rIns="91440" bIns="45720" anchor="t" anchorCtr="0">
            <a:normAutofit fontScale="85000" lnSpcReduction="20000"/>
          </a:bodyPr>
          <a:lstStyle/>
          <a:p>
            <a:pPr eaLnBrk="1" hangingPunct="1">
              <a:buFont typeface="Wingdings" panose="05000000000000000000" pitchFamily="2" charset="2"/>
              <a:buNone/>
            </a:pPr>
            <a:r>
              <a:rPr lang="en-US" altLang="zh-CN" sz="2800" b="1" u="sng" dirty="0">
                <a:solidFill>
                  <a:srgbClr val="000000"/>
                </a:solidFill>
                <a:latin typeface="微软雅黑" panose="020B0503020204020204" charset="-122"/>
              </a:rPr>
              <a:t>10-9 Excellent translation</a:t>
            </a:r>
          </a:p>
          <a:p>
            <a:pPr eaLnBrk="1" hangingPunct="1">
              <a:buFont typeface="Wingdings" panose="05000000000000000000" pitchFamily="2" charset="2"/>
              <a:buNone/>
            </a:pPr>
            <a:r>
              <a:rPr lang="en-US" altLang="zh-CN" sz="2800" b="1" dirty="0">
                <a:solidFill>
                  <a:srgbClr val="000000"/>
                </a:solidFill>
                <a:latin typeface="微软雅黑" panose="020B0503020204020204" charset="-122"/>
              </a:rPr>
              <a:t>The translation faithfully reflects all the original passage with only 1 or 2 minor errors </a:t>
            </a:r>
            <a:r>
              <a:rPr lang="en-US" altLang="zh-CN" sz="2800" b="1" u="sng" dirty="0">
                <a:solidFill>
                  <a:srgbClr val="000000"/>
                </a:solidFill>
                <a:latin typeface="微软雅黑" panose="020B0503020204020204" charset="-122"/>
              </a:rPr>
              <a:t>in vocabulary, syntax, punctuation or spelling.</a:t>
            </a:r>
            <a:r>
              <a:rPr lang="en-US" altLang="zh-CN" sz="2800" b="1" dirty="0">
                <a:solidFill>
                  <a:srgbClr val="000000"/>
                </a:solidFill>
                <a:latin typeface="微软雅黑" panose="020B0503020204020204" charset="-122"/>
              </a:rPr>
              <a:t> The translation is elegant (appropriate choice of words, a variety in sentence patterns).</a:t>
            </a:r>
          </a:p>
          <a:p>
            <a:pPr eaLnBrk="1" hangingPunct="1">
              <a:buFont typeface="Wingdings" panose="05000000000000000000" pitchFamily="2" charset="2"/>
              <a:buNone/>
            </a:pPr>
            <a:r>
              <a:rPr lang="en-US" altLang="zh-CN" sz="2800" b="1" u="sng" dirty="0">
                <a:solidFill>
                  <a:srgbClr val="000000"/>
                </a:solidFill>
                <a:latin typeface="微软雅黑" panose="020B0503020204020204" charset="-122"/>
              </a:rPr>
              <a:t>8-7 Good translation with few inaccuracies</a:t>
            </a:r>
          </a:p>
          <a:p>
            <a:pPr eaLnBrk="1" hangingPunct="1">
              <a:buFont typeface="Wingdings" panose="05000000000000000000" pitchFamily="2" charset="2"/>
              <a:buNone/>
            </a:pPr>
            <a:r>
              <a:rPr lang="en-US" altLang="zh-CN" sz="2800" b="1" dirty="0">
                <a:solidFill>
                  <a:srgbClr val="000000"/>
                </a:solidFill>
                <a:latin typeface="微软雅黑" panose="020B0503020204020204" charset="-122"/>
              </a:rPr>
              <a:t>The translation reflects almost all the original passage with relatively few significant errors of vocabulary, syntax, spelling or punctuation. The translation is readable (generally clear, smooth and cohesive).</a:t>
            </a:r>
          </a:p>
        </p:txBody>
      </p:sp>
    </p:spTree>
    <p:custDataLst>
      <p:tags r:id="rId1"/>
    </p:custData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6018" name="Rectangle 3"/>
          <p:cNvSpPr>
            <a:spLocks noGrp="1"/>
          </p:cNvSpPr>
          <p:nvPr>
            <p:ph idx="4294967295" hasCustomPrompt="1"/>
            <p:custDataLst>
              <p:tags r:id="rId3"/>
            </p:custDataLst>
          </p:nvPr>
        </p:nvSpPr>
        <p:spPr>
          <a:xfrm>
            <a:off x="250825" y="692150"/>
            <a:ext cx="8496300" cy="5832475"/>
          </a:xfrm>
          <a:solidFill>
            <a:schemeClr val="lt1">
              <a:alpha val="100000"/>
            </a:schemeClr>
          </a:solid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6-5 Passable translation with some inaccuracies</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The translation adequately reflects most of the original passage with occasional errors of vocabulary, syntax, spelling or punctuation. The translation is, for the most part, readable.</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4-3 Inadequate translation with frequent inaccuracies</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half, with frequent errors; in some parts, unreadable</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2-1 Poor translation</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less than half</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Almost all sentences contain errors of…</a:t>
            </a:r>
          </a:p>
          <a:p>
            <a:pPr lvl="0" algn="l" defTabSz="914400" eaLnBrk="1" hangingPunct="1">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For the most part, unreadable</a:t>
            </a:r>
          </a:p>
        </p:txBody>
      </p:sp>
    </p:spTree>
    <p:custDataLst>
      <p:tags r:id="rId1"/>
    </p:custData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7042" name="Rectangle 2"/>
          <p:cNvSpPr>
            <a:spLocks noGrp="1"/>
          </p:cNvSpPr>
          <p:nvPr>
            <p:ph type="title" idx="4294967295"/>
          </p:nvPr>
        </p:nvSpPr>
        <p:spPr>
          <a:xfrm>
            <a:off x="0" y="0"/>
            <a:ext cx="3478213" cy="731838"/>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sz="3200" b="1" dirty="0">
                <a:solidFill>
                  <a:schemeClr val="accent1"/>
                </a:solidFill>
                <a:latin typeface="汉仪旗黑-85S" charset="0"/>
                <a:ea typeface="汉仪旗黑-85S" charset="0"/>
                <a:sym typeface="+mn-ea"/>
              </a:rPr>
              <a:t>汉译英的过程</a:t>
            </a:r>
          </a:p>
        </p:txBody>
      </p:sp>
      <p:sp>
        <p:nvSpPr>
          <p:cNvPr id="87043" name="Rectangle 3"/>
          <p:cNvSpPr>
            <a:spLocks noGrp="1"/>
          </p:cNvSpPr>
          <p:nvPr>
            <p:ph idx="4294967295" hasCustomPrompt="1"/>
          </p:nvPr>
        </p:nvSpPr>
        <p:spPr>
          <a:xfrm>
            <a:off x="1152525" y="2254251"/>
            <a:ext cx="7019875" cy="2830934"/>
          </a:xfrm>
        </p:spPr>
        <p:txBody>
          <a:bodyPr vert="horz" wrap="square" lIns="91440" tIns="45720" rIns="91440" bIns="45720" anchor="t" anchorCtr="0"/>
          <a:lstStyle/>
          <a:p>
            <a:pPr marL="342900" lvl="1" indent="0">
              <a:buNone/>
            </a:pPr>
            <a:r>
              <a:rPr lang="zh-CN" altLang="en-US" sz="3600" b="1" dirty="0">
                <a:solidFill>
                  <a:srgbClr val="000000"/>
                </a:solidFill>
                <a:latin typeface="微软雅黑" panose="020B0503020204020204" charset="-122"/>
                <a:cs typeface="微软雅黑" panose="020B0503020204020204" charset="-122"/>
              </a:rPr>
              <a:t>充分的准备</a:t>
            </a:r>
            <a:endParaRPr lang="en-US" altLang="zh-CN" b="1" dirty="0">
              <a:solidFill>
                <a:srgbClr val="000000"/>
              </a:solidFill>
              <a:latin typeface="微软雅黑" panose="020B0503020204020204" charset="-122"/>
              <a:cs typeface="微软雅黑" panose="020B0503020204020204" charset="-122"/>
            </a:endParaRPr>
          </a:p>
          <a:p>
            <a:pPr marL="342900" lvl="1" indent="0">
              <a:buNone/>
            </a:pPr>
            <a:r>
              <a:rPr lang="zh-CN" altLang="en-US" sz="3600" b="1" dirty="0">
                <a:solidFill>
                  <a:srgbClr val="000000"/>
                </a:solidFill>
                <a:latin typeface="微软雅黑" panose="020B0503020204020204" charset="-122"/>
                <a:cs typeface="微软雅黑" panose="020B0503020204020204" charset="-122"/>
              </a:rPr>
              <a:t>透彻的理解和表达</a:t>
            </a:r>
            <a:endParaRPr lang="en-US" altLang="zh-CN" sz="3600" b="1" dirty="0">
              <a:solidFill>
                <a:srgbClr val="000000"/>
              </a:solidFill>
              <a:latin typeface="微软雅黑" panose="020B0503020204020204" charset="-122"/>
              <a:cs typeface="微软雅黑" panose="020B0503020204020204" charset="-122"/>
            </a:endParaRPr>
          </a:p>
          <a:p>
            <a:pPr marL="342900" lvl="1" indent="0">
              <a:buNone/>
            </a:pPr>
            <a:r>
              <a:rPr lang="zh-CN" altLang="en-US" sz="3600" b="1" dirty="0">
                <a:solidFill>
                  <a:srgbClr val="000000"/>
                </a:solidFill>
                <a:latin typeface="微软雅黑" panose="020B0503020204020204" charset="-122"/>
                <a:cs typeface="微软雅黑" panose="020B0503020204020204" charset="-122"/>
              </a:rPr>
              <a:t>仔细的校核</a:t>
            </a:r>
          </a:p>
        </p:txBody>
      </p:sp>
      <p:sp>
        <p:nvSpPr>
          <p:cNvPr id="87044" name="Line 4"/>
          <p:cNvSpPr/>
          <p:nvPr>
            <p:custDataLst>
              <p:tags r:id="rId3"/>
            </p:custDataLst>
          </p:nvPr>
        </p:nvSpPr>
        <p:spPr>
          <a:xfrm>
            <a:off x="0" y="620713"/>
            <a:ext cx="9144000" cy="0"/>
          </a:xfrm>
          <a:prstGeom prst="line">
            <a:avLst/>
          </a:prstGeom>
          <a:ln w="9525" cap="flat" cmpd="sng">
            <a:solidFill>
              <a:schemeClr val="dk2"/>
            </a:solidFill>
            <a:prstDash val="solid"/>
            <a:headEnd type="none" w="med" len="med"/>
            <a:tailEnd type="none" w="med" len="med"/>
          </a:ln>
        </p:spPr>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1267" name="标题 1"/>
          <p:cNvSpPr>
            <a:spLocks noGrp="1"/>
          </p:cNvSpPr>
          <p:nvPr>
            <p:ph type="title" idx="4294967295"/>
            <p:custDataLst>
              <p:tags r:id="rId3"/>
            </p:custDataLst>
          </p:nvPr>
        </p:nvSpPr>
        <p:spPr>
          <a:xfrm>
            <a:off x="457200" y="274638"/>
            <a:ext cx="8229600" cy="153987"/>
          </a:xfrm>
        </p:spPr>
        <p:txBody>
          <a:bodyPr vert="horz" wrap="square" lIns="91440" tIns="45720" rIns="91440" bIns="45720" anchor="ctr" anchorCtr="0"/>
          <a:lstStyle/>
          <a:p>
            <a:pPr eaLnBrk="1" hangingPunct="1"/>
            <a:br>
              <a:rPr lang="en-US" altLang="zh-CN" sz="4000" dirty="0">
                <a:solidFill>
                  <a:schemeClr val="dk1">
                    <a:lumMod val="85000"/>
                    <a:lumOff val="15000"/>
                  </a:schemeClr>
                </a:solidFill>
                <a:latin typeface="汉仪旗黑-85S" charset="0"/>
                <a:ea typeface="宋体" panose="02010600030101010101" pitchFamily="2" charset="-122"/>
                <a:cs typeface="汉仪旗黑-85S" charset="0"/>
              </a:rPr>
            </a:br>
            <a:endParaRPr lang="en-US" altLang="zh-CN" sz="4000" dirty="0">
              <a:solidFill>
                <a:schemeClr val="dk1">
                  <a:lumMod val="85000"/>
                  <a:lumOff val="15000"/>
                </a:schemeClr>
              </a:solidFill>
              <a:latin typeface="汉仪旗黑-85S" charset="0"/>
              <a:ea typeface="宋体" panose="02010600030101010101" pitchFamily="2" charset="-122"/>
              <a:cs typeface="汉仪旗黑-85S" charset="0"/>
            </a:endParaRPr>
          </a:p>
        </p:txBody>
      </p:sp>
      <p:sp>
        <p:nvSpPr>
          <p:cNvPr id="11268" name="内容占位符 2"/>
          <p:cNvSpPr>
            <a:spLocks noGrp="1"/>
          </p:cNvSpPr>
          <p:nvPr>
            <p:ph sz="half" idx="1"/>
          </p:nvPr>
        </p:nvSpPr>
        <p:spPr>
          <a:xfrm>
            <a:off x="457200" y="500063"/>
            <a:ext cx="7615238" cy="6083300"/>
          </a:xfrm>
        </p:spPr>
        <p:txBody>
          <a:bodyPr vert="horz" wrap="square" lIns="91440" tIns="45720" rIns="91440" bIns="45720" anchor="t" anchorCtr="0">
            <a:normAutofit fontScale="67500" lnSpcReduction="20000"/>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indent="0">
              <a:buNone/>
            </a:pPr>
            <a:r>
              <a:rPr lang="zh-CN" altLang="en-US" sz="3300" b="1" dirty="0">
                <a:solidFill>
                  <a:srgbClr val="FF0000"/>
                </a:solidFill>
                <a:latin typeface="微软雅黑" panose="020B0503020204020204" charset="-122"/>
                <a:cs typeface="微软雅黑" panose="020B0503020204020204" charset="-122"/>
              </a:rPr>
              <a:t>具体搭配 </a:t>
            </a:r>
            <a:r>
              <a:rPr lang="en-US" altLang="zh-CN" sz="3300" b="1" dirty="0">
                <a:solidFill>
                  <a:srgbClr val="FF0000"/>
                </a:solidFill>
                <a:latin typeface="微软雅黑" panose="020B0503020204020204" charset="-122"/>
                <a:cs typeface="微软雅黑" panose="020B0503020204020204" charset="-122"/>
              </a:rPr>
              <a:t>— </a:t>
            </a:r>
            <a:r>
              <a:rPr lang="zh-CN" altLang="en-US" sz="3300" b="1" dirty="0">
                <a:solidFill>
                  <a:srgbClr val="FF0000"/>
                </a:solidFill>
                <a:latin typeface="微软雅黑" panose="020B0503020204020204" charset="-122"/>
                <a:cs typeface="微软雅黑" panose="020B0503020204020204" charset="-122"/>
              </a:rPr>
              <a:t>“针对”一词的不同译法：</a:t>
            </a:r>
            <a:endParaRPr lang="en-US" altLang="en-US" sz="3300" dirty="0">
              <a:solidFill>
                <a:srgbClr val="FF0000"/>
              </a:solidFill>
              <a:latin typeface="微软雅黑" panose="020B0503020204020204" charset="-122"/>
              <a:cs typeface="微软雅黑" panose="020B0503020204020204" charset="-122"/>
            </a:endParaRPr>
          </a:p>
          <a:p>
            <a:pPr marL="0" lvl="0" indent="0">
              <a:buNone/>
            </a:pPr>
            <a:endParaRPr lang="en-US" altLang="zh-CN" sz="2400" b="1" dirty="0">
              <a:solidFill>
                <a:srgbClr val="000000"/>
              </a:solidFill>
              <a:latin typeface="微软雅黑" panose="020B0503020204020204" charset="-122"/>
              <a:cs typeface="微软雅黑" panose="020B0503020204020204" charset="-122"/>
            </a:endParaRPr>
          </a:p>
          <a:p>
            <a:pPr marL="0" lvl="0" indent="0">
              <a:buNone/>
            </a:pPr>
            <a:r>
              <a:rPr lang="zh-CN" altLang="en-US" sz="3000" b="1" dirty="0">
                <a:solidFill>
                  <a:srgbClr val="000000"/>
                </a:solidFill>
                <a:latin typeface="微软雅黑" panose="020B0503020204020204" charset="-122"/>
                <a:cs typeface="微软雅黑" panose="020B0503020204020204" charset="-122"/>
              </a:rPr>
              <a:t>针对</a:t>
            </a:r>
            <a:r>
              <a:rPr lang="zh-CN" altLang="en-US" sz="3000" dirty="0">
                <a:solidFill>
                  <a:srgbClr val="000000"/>
                </a:solidFill>
                <a:latin typeface="微软雅黑" panose="020B0503020204020204" charset="-122"/>
                <a:cs typeface="微软雅黑" panose="020B0503020204020204" charset="-122"/>
              </a:rPr>
              <a:t>你今天的表现，我们决定你不适合再留在公司了。</a:t>
            </a:r>
            <a:endParaRPr lang="en-US" altLang="en-US" sz="3000" dirty="0">
              <a:solidFill>
                <a:srgbClr val="000000"/>
              </a:solidFill>
              <a:latin typeface="微软雅黑" panose="020B0503020204020204" charset="-122"/>
              <a:cs typeface="微软雅黑" panose="020B0503020204020204" charset="-122"/>
            </a:endParaRPr>
          </a:p>
          <a:p>
            <a:pPr marL="0" lvl="0" indent="0">
              <a:buNone/>
            </a:pPr>
            <a:r>
              <a:rPr lang="en-US" altLang="en-US" sz="3000" b="1" dirty="0">
                <a:solidFill>
                  <a:srgbClr val="000000"/>
                </a:solidFill>
                <a:latin typeface="微软雅黑" panose="020B0503020204020204" charset="-122"/>
                <a:cs typeface="微软雅黑" panose="020B0503020204020204" charset="-122"/>
              </a:rPr>
              <a:t>In light of/in view of/considering/given</a:t>
            </a:r>
            <a:r>
              <a:rPr lang="en-US" altLang="en-US" sz="3000" dirty="0">
                <a:solidFill>
                  <a:srgbClr val="000000"/>
                </a:solidFill>
                <a:latin typeface="微软雅黑" panose="020B0503020204020204" charset="-122"/>
                <a:cs typeface="微软雅黑" panose="020B0503020204020204" charset="-122"/>
              </a:rPr>
              <a:t> your performance today, we have decided you should no longer work in the company.</a:t>
            </a:r>
          </a:p>
          <a:p>
            <a:pPr marL="0" lvl="0" indent="0">
              <a:buNone/>
            </a:pPr>
            <a:endParaRPr lang="en-US" altLang="en-US" sz="3000" dirty="0">
              <a:solidFill>
                <a:srgbClr val="000000"/>
              </a:solidFill>
              <a:latin typeface="微软雅黑" panose="020B0503020204020204" charset="-122"/>
              <a:cs typeface="微软雅黑" panose="020B0503020204020204" charset="-122"/>
            </a:endParaRPr>
          </a:p>
          <a:p>
            <a:pPr marL="0" lvl="0" indent="0">
              <a:buNone/>
            </a:pPr>
            <a:r>
              <a:rPr lang="zh-CN" altLang="en-US" sz="3000" b="1" dirty="0">
                <a:solidFill>
                  <a:srgbClr val="000000"/>
                </a:solidFill>
                <a:latin typeface="微软雅黑" panose="020B0503020204020204" charset="-122"/>
                <a:cs typeface="微软雅黑" panose="020B0503020204020204" charset="-122"/>
              </a:rPr>
              <a:t>针对</a:t>
            </a:r>
            <a:r>
              <a:rPr lang="zh-CN" altLang="en-US" sz="3000" dirty="0">
                <a:solidFill>
                  <a:srgbClr val="000000"/>
                </a:solidFill>
                <a:latin typeface="微软雅黑" panose="020B0503020204020204" charset="-122"/>
                <a:cs typeface="微软雅黑" panose="020B0503020204020204" charset="-122"/>
              </a:rPr>
              <a:t>你提的问题，我们有以下几点解释。</a:t>
            </a:r>
            <a:endParaRPr lang="en-US" altLang="en-US" sz="3000" dirty="0">
              <a:solidFill>
                <a:srgbClr val="000000"/>
              </a:solidFill>
              <a:latin typeface="微软雅黑" panose="020B0503020204020204" charset="-122"/>
              <a:cs typeface="微软雅黑" panose="020B0503020204020204" charset="-122"/>
            </a:endParaRPr>
          </a:p>
          <a:p>
            <a:pPr marL="0" lvl="0" indent="0">
              <a:buNone/>
            </a:pPr>
            <a:r>
              <a:rPr lang="en-US" altLang="en-US" sz="3000" b="1" dirty="0">
                <a:solidFill>
                  <a:srgbClr val="000000"/>
                </a:solidFill>
                <a:latin typeface="微软雅黑" panose="020B0503020204020204" charset="-122"/>
                <a:cs typeface="微软雅黑" panose="020B0503020204020204" charset="-122"/>
              </a:rPr>
              <a:t>In response to</a:t>
            </a:r>
            <a:r>
              <a:rPr lang="en-US" altLang="en-US" sz="3000" dirty="0">
                <a:solidFill>
                  <a:srgbClr val="000000"/>
                </a:solidFill>
                <a:latin typeface="微软雅黑" panose="020B0503020204020204" charset="-122"/>
                <a:cs typeface="微软雅黑" panose="020B0503020204020204" charset="-122"/>
              </a:rPr>
              <a:t> your questions, we have the following explanations.</a:t>
            </a:r>
          </a:p>
          <a:p>
            <a:pPr marL="0" lvl="0" indent="0">
              <a:buNone/>
            </a:pPr>
            <a:endParaRPr lang="en-US" altLang="zh-CN" sz="3000" b="1" dirty="0">
              <a:solidFill>
                <a:srgbClr val="000000"/>
              </a:solidFill>
              <a:latin typeface="微软雅黑" panose="020B0503020204020204" charset="-122"/>
              <a:cs typeface="微软雅黑" panose="020B0503020204020204" charset="-122"/>
            </a:endParaRPr>
          </a:p>
          <a:p>
            <a:pPr marL="0" lvl="0" indent="0">
              <a:buNone/>
            </a:pPr>
            <a:r>
              <a:rPr lang="zh-CN" altLang="en-US" sz="3000" b="1" dirty="0">
                <a:solidFill>
                  <a:srgbClr val="000000"/>
                </a:solidFill>
                <a:latin typeface="微软雅黑" panose="020B0503020204020204" charset="-122"/>
                <a:cs typeface="微软雅黑" panose="020B0503020204020204" charset="-122"/>
              </a:rPr>
              <a:t>针对</a:t>
            </a:r>
            <a:r>
              <a:rPr lang="zh-CN" altLang="en-US" sz="3000" dirty="0">
                <a:solidFill>
                  <a:srgbClr val="000000"/>
                </a:solidFill>
                <a:latin typeface="微软雅黑" panose="020B0503020204020204" charset="-122"/>
                <a:cs typeface="微软雅黑" panose="020B0503020204020204" charset="-122"/>
              </a:rPr>
              <a:t>没有上网经验的人，我们制定了一系列计划。</a:t>
            </a:r>
            <a:endParaRPr lang="en-US" altLang="en-US" sz="3000" dirty="0">
              <a:solidFill>
                <a:srgbClr val="000000"/>
              </a:solidFill>
              <a:latin typeface="微软雅黑" panose="020B0503020204020204" charset="-122"/>
              <a:cs typeface="微软雅黑" panose="020B0503020204020204" charset="-122"/>
            </a:endParaRPr>
          </a:p>
          <a:p>
            <a:pPr marL="0" lvl="0" indent="0">
              <a:buNone/>
            </a:pPr>
            <a:r>
              <a:rPr lang="en-US" altLang="en-US" sz="3000" b="1" dirty="0">
                <a:solidFill>
                  <a:srgbClr val="000000"/>
                </a:solidFill>
                <a:latin typeface="微软雅黑" panose="020B0503020204020204" charset="-122"/>
                <a:cs typeface="微软雅黑" panose="020B0503020204020204" charset="-122"/>
              </a:rPr>
              <a:t>For</a:t>
            </a:r>
            <a:r>
              <a:rPr lang="en-US" altLang="en-US" sz="3000" dirty="0">
                <a:solidFill>
                  <a:srgbClr val="000000"/>
                </a:solidFill>
                <a:latin typeface="微软雅黑" panose="020B0503020204020204" charset="-122"/>
                <a:cs typeface="微软雅黑" panose="020B0503020204020204" charset="-122"/>
              </a:rPr>
              <a:t> those who do not have online experience, we have made a series of plans</a:t>
            </a:r>
            <a:r>
              <a:rPr lang="en-US" altLang="en-US" sz="2400" dirty="0">
                <a:solidFill>
                  <a:srgbClr val="000000"/>
                </a:solidFill>
                <a:latin typeface="微软雅黑" panose="020B0503020204020204" charset="-122"/>
                <a:cs typeface="微软雅黑" panose="020B0503020204020204" charset="-122"/>
              </a:rPr>
              <a:t>. </a:t>
            </a:r>
          </a:p>
          <a:p>
            <a:pPr marL="0" lvl="0" indent="0" eaLnBrk="1" hangingPunct="1"/>
            <a:endParaRPr lang="en-US" altLang="en-US" sz="2400" dirty="0">
              <a:solidFill>
                <a:srgbClr val="000000"/>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1547813" y="476250"/>
            <a:ext cx="5688012" cy="1143000"/>
          </a:xfrm>
          <a:solidFill>
            <a:schemeClr val="bg1">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b="1" dirty="0">
                <a:solidFill>
                  <a:schemeClr val="accent1"/>
                </a:solidFill>
                <a:latin typeface="汉仪旗黑-85S" charset="0"/>
                <a:ea typeface="汉仪旗黑-85S" charset="0"/>
                <a:sym typeface="+mn-ea"/>
              </a:rPr>
              <a:t>翻译的一般程序</a:t>
            </a:r>
          </a:p>
        </p:txBody>
      </p:sp>
      <p:sp>
        <p:nvSpPr>
          <p:cNvPr id="160771" name="Rectangle 3"/>
          <p:cNvSpPr>
            <a:spLocks noGrp="1"/>
          </p:cNvSpPr>
          <p:nvPr>
            <p:ph idx="4294967295" hasCustomPrompt="1"/>
            <p:custDataLst>
              <p:tags r:id="rId2"/>
            </p:custDataLst>
          </p:nvPr>
        </p:nvSpPr>
        <p:spPr>
          <a:xfrm>
            <a:off x="899592" y="1619249"/>
            <a:ext cx="7560840" cy="409228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lvl="0" indent="-533400" defTabSz="914400" eaLnBrk="1" hangingPunct="1">
              <a:lnSpc>
                <a:spcPct val="90000"/>
              </a:lnSpc>
              <a:buFont typeface="Wingdings" panose="05000000000000000000" pitchFamily="2" charset="2"/>
              <a:buNone/>
            </a:pPr>
            <a:r>
              <a:rPr lang="en-US" altLang="zh-CN" b="1" dirty="0">
                <a:solidFill>
                  <a:schemeClr val="dk2"/>
                </a:solidFill>
                <a:latin typeface="微软雅黑" panose="020B0503020204020204" charset="-122"/>
                <a:ea typeface="微软雅黑" panose="020B0503020204020204" charset="-122"/>
                <a:cs typeface="微软雅黑" panose="020B0503020204020204" charset="-122"/>
                <a:sym typeface="+mn-ea"/>
              </a:rPr>
              <a:t>    </a:t>
            </a:r>
            <a:r>
              <a:rPr lang="en-US" altLang="zh-CN" sz="2400" b="1" dirty="0" err="1">
                <a:solidFill>
                  <a:schemeClr val="dk2"/>
                </a:solidFill>
                <a:latin typeface="微软雅黑" panose="020B0503020204020204" charset="-122"/>
                <a:ea typeface="微软雅黑" panose="020B0503020204020204" charset="-122"/>
                <a:cs typeface="微软雅黑" panose="020B0503020204020204" charset="-122"/>
                <a:sym typeface="+mn-ea"/>
              </a:rPr>
              <a:t>译前准备工作</a:t>
            </a:r>
            <a:r>
              <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rPr>
              <a:t> preparation： </a:t>
            </a:r>
            <a:r>
              <a:rPr lang="en-US" altLang="zh-CN" sz="2400" b="1" dirty="0" err="1">
                <a:solidFill>
                  <a:schemeClr val="dk2"/>
                </a:solidFill>
                <a:latin typeface="微软雅黑" panose="020B0503020204020204" charset="-122"/>
                <a:ea typeface="微软雅黑" panose="020B0503020204020204" charset="-122"/>
                <a:cs typeface="微软雅黑" panose="020B0503020204020204" charset="-122"/>
                <a:sym typeface="+mn-ea"/>
              </a:rPr>
              <a:t>反复读汉语原文</a:t>
            </a: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r>
              <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rPr>
              <a:t>     </a:t>
            </a:r>
            <a:r>
              <a:rPr lang="en-US" altLang="zh-CN" sz="2400" b="1" dirty="0" err="1">
                <a:solidFill>
                  <a:schemeClr val="dk2"/>
                </a:solidFill>
                <a:latin typeface="微软雅黑" panose="020B0503020204020204" charset="-122"/>
                <a:ea typeface="微软雅黑" panose="020B0503020204020204" charset="-122"/>
                <a:cs typeface="微软雅黑" panose="020B0503020204020204" charset="-122"/>
                <a:sym typeface="+mn-ea"/>
              </a:rPr>
              <a:t>理解与表达</a:t>
            </a:r>
            <a:r>
              <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rPr>
              <a:t> working： </a:t>
            </a:r>
            <a:r>
              <a:rPr lang="en-US" altLang="zh-CN" sz="2400" b="1" dirty="0" err="1">
                <a:solidFill>
                  <a:schemeClr val="dk2"/>
                </a:solidFill>
                <a:latin typeface="微软雅黑" panose="020B0503020204020204" charset="-122"/>
                <a:ea typeface="微软雅黑" panose="020B0503020204020204" charset="-122"/>
                <a:cs typeface="微软雅黑" panose="020B0503020204020204" charset="-122"/>
                <a:sym typeface="+mn-ea"/>
              </a:rPr>
              <a:t>以句子为单位，逐段处理</a:t>
            </a: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r>
              <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rPr>
              <a:t>     </a:t>
            </a:r>
            <a:r>
              <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rPr>
              <a:t>首先考虑句子的基本句型和主要信息点的安排，其依据上下文的思路、事物情理等。</a:t>
            </a: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r>
              <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rPr>
              <a:t>     其次才是适用的短语、词汇。</a:t>
            </a: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endPar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marL="533400" lvl="0" indent="-533400" defTabSz="914400" eaLnBrk="1" hangingPunct="1">
              <a:lnSpc>
                <a:spcPct val="90000"/>
              </a:lnSpc>
              <a:buFont typeface="Wingdings" panose="05000000000000000000" pitchFamily="2" charset="2"/>
              <a:buNone/>
            </a:pPr>
            <a:r>
              <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rPr>
              <a:t>     </a:t>
            </a:r>
            <a:r>
              <a:rPr lang="en-US" altLang="zh-CN" sz="2400" b="1" dirty="0" err="1">
                <a:solidFill>
                  <a:schemeClr val="dk2"/>
                </a:solidFill>
                <a:latin typeface="微软雅黑" panose="020B0503020204020204" charset="-122"/>
                <a:ea typeface="微软雅黑" panose="020B0503020204020204" charset="-122"/>
                <a:cs typeface="微软雅黑" panose="020B0503020204020204" charset="-122"/>
                <a:sym typeface="+mn-ea"/>
              </a:rPr>
              <a:t>校核</a:t>
            </a:r>
            <a:r>
              <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rPr>
              <a:t> checking： 检查修改译文</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89090" name="Rectangle 4"/>
          <p:cNvSpPr>
            <a:spLocks noGrp="1"/>
          </p:cNvSpPr>
          <p:nvPr>
            <p:ph idx="4294967295" hasCustomPrompt="1"/>
          </p:nvPr>
        </p:nvSpPr>
        <p:spPr>
          <a:xfrm>
            <a:off x="708025" y="1743834"/>
            <a:ext cx="7464375" cy="4114800"/>
          </a:xfrm>
        </p:spPr>
        <p:txBody>
          <a:bodyPr vert="horz" wrap="square" lIns="91440" tIns="45720" rIns="91440" bIns="45720" anchor="t" anchorCtr="0"/>
          <a:lstStyle/>
          <a:p>
            <a:pPr eaLnBrk="1" hangingPunct="1"/>
            <a:r>
              <a:rPr lang="zh-CN" altLang="en-US" sz="2000" b="1" dirty="0">
                <a:solidFill>
                  <a:srgbClr val="000000"/>
                </a:solidFill>
                <a:latin typeface="微软雅黑" panose="020B0503020204020204" charset="-122"/>
                <a:cs typeface="微软雅黑" panose="020B0503020204020204" charset="-122"/>
              </a:rPr>
              <a:t>通读并透彻理解原文汉语句子，分析原文汉语句子的风格、逻辑和句型。</a:t>
            </a:r>
          </a:p>
          <a:p>
            <a:pPr eaLnBrk="1" hangingPunct="1"/>
            <a:endParaRPr lang="zh-CN" altLang="en-US" sz="2000" b="1" dirty="0">
              <a:solidFill>
                <a:srgbClr val="000000"/>
              </a:solidFill>
              <a:latin typeface="微软雅黑" panose="020B0503020204020204" charset="-122"/>
              <a:cs typeface="微软雅黑" panose="020B0503020204020204" charset="-122"/>
            </a:endParaRPr>
          </a:p>
          <a:p>
            <a:pPr lvl="2" eaLnBrk="1" hangingPunct="1"/>
            <a:r>
              <a:rPr lang="zh-CN" altLang="en-US" sz="2000" b="1" dirty="0">
                <a:solidFill>
                  <a:srgbClr val="000000"/>
                </a:solidFill>
                <a:latin typeface="微软雅黑" panose="020B0503020204020204" charset="-122"/>
                <a:cs typeface="微软雅黑" panose="020B0503020204020204" charset="-122"/>
              </a:rPr>
              <a:t>   风格：正式还是非正式</a:t>
            </a:r>
          </a:p>
          <a:p>
            <a:pPr lvl="2" eaLnBrk="1" hangingPunct="1"/>
            <a:r>
              <a:rPr lang="zh-CN" altLang="en-US" sz="2000" b="1" dirty="0">
                <a:solidFill>
                  <a:srgbClr val="000000"/>
                </a:solidFill>
                <a:latin typeface="微软雅黑" panose="020B0503020204020204" charset="-122"/>
                <a:cs typeface="微软雅黑" panose="020B0503020204020204" charset="-122"/>
              </a:rPr>
              <a:t>   逻辑：短语和短语之间的逻辑关系</a:t>
            </a:r>
          </a:p>
          <a:p>
            <a:pPr lvl="2" eaLnBrk="1" hangingPunct="1"/>
            <a:r>
              <a:rPr lang="zh-CN" altLang="en-US" sz="2000" b="1" dirty="0">
                <a:solidFill>
                  <a:srgbClr val="000000"/>
                </a:solidFill>
                <a:latin typeface="微软雅黑" panose="020B0503020204020204" charset="-122"/>
                <a:cs typeface="微软雅黑" panose="020B0503020204020204" charset="-122"/>
              </a:rPr>
              <a:t>   句型：分析汉语句型，因为汉语句型和英语句型有着特定的对应关系。</a:t>
            </a:r>
          </a:p>
          <a:p>
            <a:pPr eaLnBrk="1" hangingPunct="1">
              <a:buFont typeface="Wingdings" panose="05000000000000000000" pitchFamily="2" charset="2"/>
              <a:buNone/>
            </a:pPr>
            <a:endParaRPr lang="zh-CN" altLang="en-US" b="1" dirty="0">
              <a:solidFill>
                <a:srgbClr val="000000"/>
              </a:solidFill>
              <a:latin typeface="微软雅黑" panose="020B0503020204020204" charset="-122"/>
              <a:cs typeface="微软雅黑" panose="020B0503020204020204" charset="-122"/>
            </a:endParaRPr>
          </a:p>
        </p:txBody>
      </p:sp>
      <p:sp>
        <p:nvSpPr>
          <p:cNvPr id="89091" name="Rectangle 5"/>
          <p:cNvSpPr>
            <a:spLocks noGrp="1" noRot="1"/>
          </p:cNvSpPr>
          <p:nvPr>
            <p:ph type="title" idx="4294967295"/>
          </p:nvPr>
        </p:nvSpPr>
        <p:spPr>
          <a:xfrm>
            <a:off x="323850" y="620713"/>
            <a:ext cx="8540750" cy="1143000"/>
          </a:xfrm>
        </p:spPr>
        <p:txBody>
          <a:bodyPr vert="horz" wrap="square" lIns="91440" tIns="45720" rIns="91440" bIns="45720" anchor="ctr" anchorCtr="0"/>
          <a:lstStyle/>
          <a:p>
            <a:pPr eaLnBrk="1" hangingPunct="1"/>
            <a:r>
              <a:rPr lang="zh-CN" altLang="en-US" b="1" dirty="0">
                <a:solidFill>
                  <a:schemeClr val="accent1"/>
                </a:solidFill>
                <a:latin typeface="汉仪旗黑-85S" charset="0"/>
                <a:ea typeface="汉仪旗黑-85S" charset="0"/>
              </a:rPr>
              <a:t>充分的准备</a:t>
            </a: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0114" name="Rectangle 2"/>
          <p:cNvSpPr>
            <a:spLocks noGrp="1" noRot="1"/>
          </p:cNvSpPr>
          <p:nvPr>
            <p:ph type="ctrTitle" idx="4294967295"/>
          </p:nvPr>
        </p:nvSpPr>
        <p:spPr>
          <a:xfrm>
            <a:off x="468313" y="115888"/>
            <a:ext cx="4391025" cy="620712"/>
          </a:xfrm>
          <a:noFill/>
          <a:ln w="9525">
            <a:noFill/>
          </a:ln>
        </p:spPr>
        <p:txBody>
          <a:bodyPr vert="horz" wrap="square" lIns="91440" tIns="45720" rIns="91440" bIns="45720" anchor="b" anchorCtr="0">
            <a:noAutofit/>
          </a:bodyPr>
          <a:lstStyle>
            <a:lvl1pPr algn="ctr" rtl="0" eaLnBrk="0" fontAlgn="base" hangingPunct="0">
              <a:spcBef>
                <a:spcPct val="0"/>
              </a:spcBef>
              <a:spcAft>
                <a:spcPct val="0"/>
              </a:spcAft>
              <a:buSzPct val="100000"/>
              <a:defRPr sz="60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l" defTabSz="914400" eaLnBrk="1" hangingPunct="1">
              <a:buClrTx/>
              <a:buSzTx/>
              <a:buFontTx/>
            </a:pPr>
            <a:r>
              <a:rPr lang="zh-CN" altLang="en-US" sz="3600" dirty="0">
                <a:solidFill>
                  <a:schemeClr val="accent1"/>
                </a:solidFill>
                <a:latin typeface="汉仪旗黑-85S" charset="0"/>
                <a:ea typeface="隶书" panose="02010509060101010101" pitchFamily="49" charset="-122"/>
                <a:cs typeface="汉仪旗黑-85S" charset="0"/>
                <a:sym typeface="+mn-ea"/>
              </a:rPr>
              <a:t>准备—例句</a:t>
            </a:r>
          </a:p>
        </p:txBody>
      </p:sp>
      <p:sp>
        <p:nvSpPr>
          <p:cNvPr id="19459" name="Rectangle 3"/>
          <p:cNvSpPr>
            <a:spLocks noGrp="1" noRot="1"/>
          </p:cNvSpPr>
          <p:nvPr>
            <p:ph type="subTitle" idx="4294967295"/>
            <p:custDataLst>
              <p:tags r:id="rId3"/>
            </p:custDataLst>
          </p:nvPr>
        </p:nvSpPr>
        <p:spPr>
          <a:xfrm>
            <a:off x="323850" y="836613"/>
            <a:ext cx="8496300" cy="5761037"/>
          </a:xfrm>
          <a:solidFill>
            <a:schemeClr val="lt1">
              <a:alpha val="100000"/>
            </a:schemeClr>
          </a:solidFill>
          <a:ln w="9525">
            <a:noFill/>
          </a:ln>
        </p:spPr>
        <p:txBody>
          <a:bodyPr vert="horz" wrap="square" lIns="91440" tIns="45720" rIns="91440" bIns="45720" anchor="t" anchorCtr="0">
            <a:noAutofit/>
          </a:bodyPr>
          <a:lstStyle>
            <a:lvl1pPr marL="0" indent="0" algn="ctr" rtl="0" eaLnBrk="0" fontAlgn="base" hangingPunct="0">
              <a:spcBef>
                <a:spcPct val="20000"/>
              </a:spcBef>
              <a:spcAft>
                <a:spcPct val="0"/>
              </a:spcAft>
              <a:buClr>
                <a:schemeClr val="accent1"/>
              </a:buClr>
              <a:buSzPct val="50000"/>
              <a:buFont typeface="Wingdings 2" panose="05020102010507070707" pitchFamily="18" charset="2"/>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50000"/>
              <a:buFont typeface="Wingdings 2" panose="05020102010507070707" pitchFamily="18" charset="2"/>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Clr>
                <a:srgbClr val="9BBB59"/>
              </a:buClr>
              <a:buSzPct val="60000"/>
              <a:buFont typeface="Wingdings 2" panose="05020102010507070707" pitchFamily="18" charset="2"/>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4BACC6"/>
              </a:buClr>
              <a:buSzPct val="45000"/>
              <a:buFont typeface="Wingdings 2" panose="05020102010507070707" pitchFamily="18" charset="2"/>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Clr>
                <a:srgbClr val="F79646"/>
              </a:buClr>
              <a:buSzPct val="100000"/>
              <a:buFont typeface="Wingdings 2" panose="05020102010507070707"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现在必须采取措施来保护环境（表目的）</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无主语：对应英文三种句型：形式主语、there be句型、被动句型。</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形式主语: It is necessary..., It is essential...</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It is necessary to take measures to protect the environment.</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It is imperative to adopt measures to protect environment.</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there be 句型</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There is necessity to adopt measures to protect the environment.</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Measures should be adopted (taken) to protect the environment.</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特殊句型：</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是到做某事的时候了     It is time to do sth.... </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It is high time to adopt measures to protect the environment.</a:t>
            </a:r>
          </a:p>
          <a:p>
            <a:pPr marL="381000" lvl="0" indent="-381000" algn="l" defTabSz="914400" eaLnBrk="1" hangingPunct="1">
              <a:lnSpc>
                <a:spcPct val="8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     It is high time that measures were adopted to protect the environment.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bg/>
                                          </p:spTgt>
                                        </p:tgtEl>
                                        <p:attrNameLst>
                                          <p:attrName>style.visibility</p:attrName>
                                        </p:attrNameLst>
                                      </p:cBhvr>
                                      <p:to>
                                        <p:strVal val="visible"/>
                                      </p:to>
                                    </p:set>
                                    <p:anim calcmode="lin" valueType="num">
                                      <p:cBhvr additive="base">
                                        <p:cTn id="7" dur="500" fill="hold"/>
                                        <p:tgtEl>
                                          <p:spTgt spid="1945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 calcmode="lin" valueType="num">
                                      <p:cBhvr additive="base">
                                        <p:cTn id="13"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1" end="1"/>
                                            </p:txEl>
                                          </p:spTgt>
                                        </p:tgtEl>
                                        <p:attrNameLst>
                                          <p:attrName>style.visibility</p:attrName>
                                        </p:attrNameLst>
                                      </p:cBhvr>
                                      <p:to>
                                        <p:strVal val="visible"/>
                                      </p:to>
                                    </p:set>
                                    <p:anim calcmode="lin" valueType="num">
                                      <p:cBhvr additive="base">
                                        <p:cTn id="19"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2" end="2"/>
                                            </p:txEl>
                                          </p:spTgt>
                                        </p:tgtEl>
                                        <p:attrNameLst>
                                          <p:attrName>style.visibility</p:attrName>
                                        </p:attrNameLst>
                                      </p:cBhvr>
                                      <p:to>
                                        <p:strVal val="visible"/>
                                      </p:to>
                                    </p:set>
                                    <p:anim calcmode="lin" valueType="num">
                                      <p:cBhvr additive="base">
                                        <p:cTn id="25"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59">
                                            <p:txEl>
                                              <p:pRg st="3" end="3"/>
                                            </p:txEl>
                                          </p:spTgt>
                                        </p:tgtEl>
                                        <p:attrNameLst>
                                          <p:attrName>style.visibility</p:attrName>
                                        </p:attrNameLst>
                                      </p:cBhvr>
                                      <p:to>
                                        <p:strVal val="visible"/>
                                      </p:to>
                                    </p:set>
                                    <p:anim calcmode="lin" valueType="num">
                                      <p:cBhvr additive="base">
                                        <p:cTn id="31"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59">
                                            <p:txEl>
                                              <p:pRg st="4" end="4"/>
                                            </p:txEl>
                                          </p:spTgt>
                                        </p:tgtEl>
                                        <p:attrNameLst>
                                          <p:attrName>style.visibility</p:attrName>
                                        </p:attrNameLst>
                                      </p:cBhvr>
                                      <p:to>
                                        <p:strVal val="visible"/>
                                      </p:to>
                                    </p:set>
                                    <p:anim calcmode="lin" valueType="num">
                                      <p:cBhvr additive="base">
                                        <p:cTn id="37"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459">
                                            <p:txEl>
                                              <p:pRg st="5" end="5"/>
                                            </p:txEl>
                                          </p:spTgt>
                                        </p:tgtEl>
                                        <p:attrNameLst>
                                          <p:attrName>style.visibility</p:attrName>
                                        </p:attrNameLst>
                                      </p:cBhvr>
                                      <p:to>
                                        <p:strVal val="visible"/>
                                      </p:to>
                                    </p:set>
                                    <p:anim calcmode="lin" valueType="num">
                                      <p:cBhvr additive="base">
                                        <p:cTn id="43"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459">
                                            <p:txEl>
                                              <p:pRg st="6" end="6"/>
                                            </p:txEl>
                                          </p:spTgt>
                                        </p:tgtEl>
                                        <p:attrNameLst>
                                          <p:attrName>style.visibility</p:attrName>
                                        </p:attrNameLst>
                                      </p:cBhvr>
                                      <p:to>
                                        <p:strVal val="visible"/>
                                      </p:to>
                                    </p:set>
                                    <p:anim calcmode="lin" valueType="num">
                                      <p:cBhvr additive="base">
                                        <p:cTn id="49"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459">
                                            <p:txEl>
                                              <p:pRg st="7" end="7"/>
                                            </p:txEl>
                                          </p:spTgt>
                                        </p:tgtEl>
                                        <p:attrNameLst>
                                          <p:attrName>style.visibility</p:attrName>
                                        </p:attrNameLst>
                                      </p:cBhvr>
                                      <p:to>
                                        <p:strVal val="visible"/>
                                      </p:to>
                                    </p:set>
                                    <p:anim calcmode="lin" valueType="num">
                                      <p:cBhvr additive="base">
                                        <p:cTn id="55"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459">
                                            <p:txEl>
                                              <p:pRg st="8" end="8"/>
                                            </p:txEl>
                                          </p:spTgt>
                                        </p:tgtEl>
                                        <p:attrNameLst>
                                          <p:attrName>style.visibility</p:attrName>
                                        </p:attrNameLst>
                                      </p:cBhvr>
                                      <p:to>
                                        <p:strVal val="visible"/>
                                      </p:to>
                                    </p:set>
                                    <p:anim calcmode="lin" valueType="num">
                                      <p:cBhvr additive="base">
                                        <p:cTn id="61"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459">
                                            <p:txEl>
                                              <p:pRg st="9" end="9"/>
                                            </p:txEl>
                                          </p:spTgt>
                                        </p:tgtEl>
                                        <p:attrNameLst>
                                          <p:attrName>style.visibility</p:attrName>
                                        </p:attrNameLst>
                                      </p:cBhvr>
                                      <p:to>
                                        <p:strVal val="visible"/>
                                      </p:to>
                                    </p:set>
                                    <p:anim calcmode="lin" valueType="num">
                                      <p:cBhvr additive="base">
                                        <p:cTn id="67"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4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459">
                                            <p:txEl>
                                              <p:pRg st="10" end="10"/>
                                            </p:txEl>
                                          </p:spTgt>
                                        </p:tgtEl>
                                        <p:attrNameLst>
                                          <p:attrName>style.visibility</p:attrName>
                                        </p:attrNameLst>
                                      </p:cBhvr>
                                      <p:to>
                                        <p:strVal val="visible"/>
                                      </p:to>
                                    </p:set>
                                    <p:anim calcmode="lin" valueType="num">
                                      <p:cBhvr additive="base">
                                        <p:cTn id="73" dur="5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4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459">
                                            <p:txEl>
                                              <p:pRg st="11" end="11"/>
                                            </p:txEl>
                                          </p:spTgt>
                                        </p:tgtEl>
                                        <p:attrNameLst>
                                          <p:attrName>style.visibility</p:attrName>
                                        </p:attrNameLst>
                                      </p:cBhvr>
                                      <p:to>
                                        <p:strVal val="visible"/>
                                      </p:to>
                                    </p:set>
                                    <p:anim calcmode="lin" valueType="num">
                                      <p:cBhvr additive="base">
                                        <p:cTn id="79" dur="5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94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1138" name="Rectangle 1026"/>
          <p:cNvSpPr>
            <a:spLocks noGrp="1"/>
          </p:cNvSpPr>
          <p:nvPr>
            <p:ph type="ctrTitle" idx="4294967295"/>
          </p:nvPr>
        </p:nvSpPr>
        <p:spPr>
          <a:xfrm>
            <a:off x="755650" y="1125538"/>
            <a:ext cx="7772400" cy="1143000"/>
          </a:xfrm>
          <a:noFill/>
          <a:ln w="9525">
            <a:noFill/>
          </a:ln>
        </p:spPr>
        <p:txBody>
          <a:bodyPr vert="horz" wrap="square" lIns="91440" tIns="45720" rIns="91440" bIns="45720" anchor="b" anchorCtr="0">
            <a:noAutofit/>
          </a:bodyPr>
          <a:lstStyle>
            <a:lvl1pPr algn="ctr" rtl="0" eaLnBrk="0" fontAlgn="base" hangingPunct="0">
              <a:spcBef>
                <a:spcPct val="0"/>
              </a:spcBef>
              <a:spcAft>
                <a:spcPct val="0"/>
              </a:spcAft>
              <a:buSzPct val="100000"/>
              <a:defRPr sz="60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sz="5400" b="1" dirty="0">
                <a:solidFill>
                  <a:schemeClr val="accent1"/>
                </a:solidFill>
                <a:latin typeface="汉仪旗黑-85S" charset="0"/>
                <a:ea typeface="汉仪旗黑-85S" charset="0"/>
                <a:sym typeface="+mn-ea"/>
              </a:rPr>
              <a:t>理解与表达</a:t>
            </a:r>
          </a:p>
        </p:txBody>
      </p:sp>
      <p:sp>
        <p:nvSpPr>
          <p:cNvPr id="91139" name="Rectangle 1027"/>
          <p:cNvSpPr/>
          <p:nvPr>
            <p:custDataLst>
              <p:tags r:id="rId3"/>
            </p:custDataLst>
          </p:nvPr>
        </p:nvSpPr>
        <p:spPr>
          <a:xfrm>
            <a:off x="755650" y="2636838"/>
            <a:ext cx="7632700" cy="3228975"/>
          </a:xfrm>
          <a:prstGeom prst="rect">
            <a:avLst/>
          </a:prstGeom>
          <a:solidFill>
            <a:schemeClr val="lt1"/>
          </a:solid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881380" lvl="3" indent="0" algn="ctr" eaLnBrk="1" hangingPunct="1">
              <a:buClr>
                <a:schemeClr val="hlink"/>
              </a:buClr>
              <a:buSzPct val="75000"/>
              <a:buFont typeface="Wingdings" panose="05000000000000000000" pitchFamily="2" charset="2"/>
              <a:buNone/>
            </a:pPr>
            <a:r>
              <a:rPr lang="zh-CN" altLang="en-US" sz="3600" b="1" dirty="0">
                <a:solidFill>
                  <a:srgbClr val="000000"/>
                </a:solidFill>
                <a:latin typeface="微软雅黑" panose="020B0503020204020204" charset="-122"/>
                <a:ea typeface="微软雅黑" panose="020B0503020204020204" charset="-122"/>
                <a:cs typeface="微软雅黑" panose="020B0503020204020204" charset="-122"/>
              </a:rPr>
              <a:t>汉译英过程的核心阶段：</a:t>
            </a: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 </a:t>
            </a:r>
          </a:p>
          <a:p>
            <a:pPr marL="881380" lvl="3" indent="0" eaLnBrk="1" hangingPunct="1">
              <a:buClr>
                <a:schemeClr val="hlink"/>
              </a:buClr>
              <a:buSzPct val="75000"/>
              <a:buFont typeface="Wingdings" panose="05000000000000000000" pitchFamily="2" charset="2"/>
              <a:buChar char="v"/>
            </a:pP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marL="1828800" lvl="4" indent="-309245" eaLnBrk="1" hangingPunct="1">
              <a:buClr>
                <a:schemeClr val="hlink"/>
              </a:buClr>
              <a:buSzPct val="75000"/>
              <a:buFont typeface="Wingdings" panose="05000000000000000000" pitchFamily="2" charset="2"/>
              <a:buChar char="v"/>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 理解是表达的前提</a:t>
            </a:r>
          </a:p>
          <a:p>
            <a:pPr marL="881380" lvl="3" indent="0" eaLnBrk="1" hangingPunct="1">
              <a:buClr>
                <a:schemeClr val="hlink"/>
              </a:buClr>
              <a:buSzPct val="75000"/>
              <a:buFont typeface="Wingdings" panose="05000000000000000000" pitchFamily="2" charset="2"/>
              <a:buNone/>
            </a:pP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marL="1828800" lvl="4" indent="-309245" eaLnBrk="1" hangingPunct="1">
              <a:buClr>
                <a:schemeClr val="hlink"/>
              </a:buClr>
              <a:buSzPct val="75000"/>
              <a:buFont typeface="Wingdings" panose="05000000000000000000" pitchFamily="2" charset="2"/>
              <a:buChar char="v"/>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 表达是理解的结晶，表达深化理解</a:t>
            </a:r>
          </a:p>
          <a:p>
            <a:pPr marL="881380" lvl="3" indent="0" eaLnBrk="1" hangingPunct="1">
              <a:buClr>
                <a:schemeClr val="hlink"/>
              </a:buClr>
              <a:buSzPct val="75000"/>
              <a:buFont typeface="Wingdings" panose="05000000000000000000" pitchFamily="2" charset="2"/>
              <a:buNone/>
            </a:pP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1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1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2162" name="Text Box 2"/>
          <p:cNvSpPr txBox="1"/>
          <p:nvPr/>
        </p:nvSpPr>
        <p:spPr>
          <a:xfrm>
            <a:off x="1371600" y="561975"/>
            <a:ext cx="5262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4000" b="1" dirty="0">
                <a:solidFill>
                  <a:schemeClr val="accent1"/>
                </a:solidFill>
                <a:latin typeface="微软雅黑" panose="020B0503020204020204" charset="-122"/>
                <a:ea typeface="微软雅黑" panose="020B0503020204020204" charset="-122"/>
              </a:rPr>
              <a:t>汉译英中的理解与表达</a:t>
            </a:r>
          </a:p>
        </p:txBody>
      </p:sp>
      <p:sp>
        <p:nvSpPr>
          <p:cNvPr id="92163" name="Text Box 3"/>
          <p:cNvSpPr txBox="1"/>
          <p:nvPr>
            <p:custDataLst>
              <p:tags r:id="rId3"/>
            </p:custDataLst>
          </p:nvPr>
        </p:nvSpPr>
        <p:spPr>
          <a:xfrm>
            <a:off x="611188" y="1700213"/>
            <a:ext cx="3409950" cy="1383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原文表层结构</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Source language</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Surface structure</a:t>
            </a:r>
          </a:p>
        </p:txBody>
      </p:sp>
      <p:sp>
        <p:nvSpPr>
          <p:cNvPr id="92164" name="Text Box 4"/>
          <p:cNvSpPr txBox="1"/>
          <p:nvPr>
            <p:custDataLst>
              <p:tags r:id="rId4"/>
            </p:custDataLst>
          </p:nvPr>
        </p:nvSpPr>
        <p:spPr>
          <a:xfrm>
            <a:off x="5228749" y="1700213"/>
            <a:ext cx="3253740" cy="1383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译文表层结构</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Target language</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Surface structure</a:t>
            </a:r>
          </a:p>
        </p:txBody>
      </p:sp>
      <p:sp>
        <p:nvSpPr>
          <p:cNvPr id="92165" name="Line 5"/>
          <p:cNvSpPr/>
          <p:nvPr>
            <p:custDataLst>
              <p:tags r:id="rId5"/>
            </p:custDataLst>
          </p:nvPr>
        </p:nvSpPr>
        <p:spPr>
          <a:xfrm>
            <a:off x="1295400" y="5334000"/>
            <a:ext cx="1981200" cy="0"/>
          </a:xfrm>
          <a:prstGeom prst="line">
            <a:avLst/>
          </a:prstGeom>
          <a:ln w="9525" cap="flat" cmpd="sng">
            <a:solidFill>
              <a:schemeClr val="accent2"/>
            </a:solidFill>
            <a:prstDash val="solid"/>
            <a:headEnd type="none" w="med" len="med"/>
            <a:tailEnd type="triangle" w="med" len="med"/>
          </a:ln>
        </p:spPr>
      </p:sp>
      <p:sp>
        <p:nvSpPr>
          <p:cNvPr id="92166" name="Line 6"/>
          <p:cNvSpPr/>
          <p:nvPr>
            <p:custDataLst>
              <p:tags r:id="rId6"/>
            </p:custDataLst>
          </p:nvPr>
        </p:nvSpPr>
        <p:spPr>
          <a:xfrm flipV="1">
            <a:off x="6084888" y="3284538"/>
            <a:ext cx="0" cy="1524000"/>
          </a:xfrm>
          <a:prstGeom prst="line">
            <a:avLst/>
          </a:prstGeom>
          <a:ln w="9525" cap="flat" cmpd="sng">
            <a:solidFill>
              <a:schemeClr val="accent2"/>
            </a:solidFill>
            <a:prstDash val="solid"/>
            <a:headEnd type="none" w="med" len="med"/>
            <a:tailEnd type="triangle" w="med" len="med"/>
          </a:ln>
        </p:spPr>
      </p:sp>
      <p:sp>
        <p:nvSpPr>
          <p:cNvPr id="92167" name="Text Box 7"/>
          <p:cNvSpPr txBox="1"/>
          <p:nvPr>
            <p:custDataLst>
              <p:tags r:id="rId7"/>
            </p:custDataLst>
          </p:nvPr>
        </p:nvSpPr>
        <p:spPr>
          <a:xfrm>
            <a:off x="777399" y="3321050"/>
            <a:ext cx="1888490" cy="18148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解读</a:t>
            </a:r>
          </a:p>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（分析）</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analyzing</a:t>
            </a:r>
          </a:p>
          <a:p>
            <a:pPr marL="0" lvl="0" indent="0" algn="ctr" eaLnBrk="1" hangingPunct="1">
              <a:spcBef>
                <a:spcPct val="0"/>
              </a:spcBef>
              <a:buClrTx/>
              <a:buSzTx/>
              <a:buFontTx/>
              <a:buNone/>
            </a:pPr>
            <a:endParaRPr lang="en-US" altLang="zh-CN" sz="2800" b="1"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92168" name="Text Box 8"/>
          <p:cNvSpPr txBox="1"/>
          <p:nvPr>
            <p:custDataLst>
              <p:tags r:id="rId8"/>
            </p:custDataLst>
          </p:nvPr>
        </p:nvSpPr>
        <p:spPr>
          <a:xfrm>
            <a:off x="3266123" y="4997450"/>
            <a:ext cx="2316480" cy="1383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信息（意义）</a:t>
            </a:r>
          </a:p>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Message</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 (meaning)</a:t>
            </a:r>
          </a:p>
        </p:txBody>
      </p:sp>
      <p:sp>
        <p:nvSpPr>
          <p:cNvPr id="92169" name="Text Box 9"/>
          <p:cNvSpPr txBox="1"/>
          <p:nvPr>
            <p:custDataLst>
              <p:tags r:id="rId9"/>
            </p:custDataLst>
          </p:nvPr>
        </p:nvSpPr>
        <p:spPr>
          <a:xfrm>
            <a:off x="6077744" y="3190875"/>
            <a:ext cx="2527300" cy="1383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组织 </a:t>
            </a:r>
          </a:p>
          <a:p>
            <a:pPr marL="0" lvl="0" indent="0" algn="ctr" eaLnBrk="1" hangingPunct="1">
              <a:spcBef>
                <a:spcPct val="0"/>
              </a:spcBef>
              <a:buClrTx/>
              <a:buSzTx/>
              <a:buFontTx/>
              <a:buNone/>
            </a:pPr>
            <a:r>
              <a:rPr lang="zh-CN" altLang="en-US" sz="2800" b="1" dirty="0">
                <a:solidFill>
                  <a:schemeClr val="dk2"/>
                </a:solidFill>
                <a:latin typeface="微软雅黑" panose="020B0503020204020204" charset="-122"/>
                <a:ea typeface="微软雅黑" panose="020B0503020204020204" charset="-122"/>
                <a:cs typeface="微软雅黑" panose="020B0503020204020204" charset="-122"/>
              </a:rPr>
              <a:t>（重构）</a:t>
            </a:r>
          </a:p>
          <a:p>
            <a:pPr marL="0" lvl="0" indent="0" algn="ctr" eaLnBrk="1" hangingPunct="1">
              <a:spcBef>
                <a:spcPct val="0"/>
              </a:spcBef>
              <a:buClrTx/>
              <a:buSzTx/>
              <a:buFontTx/>
              <a:buNone/>
            </a:pPr>
            <a:r>
              <a:rPr lang="en-US" altLang="zh-CN" sz="2800" b="1" dirty="0">
                <a:solidFill>
                  <a:schemeClr val="dk2"/>
                </a:solidFill>
                <a:latin typeface="微软雅黑" panose="020B0503020204020204" charset="-122"/>
                <a:ea typeface="微软雅黑" panose="020B0503020204020204" charset="-122"/>
                <a:cs typeface="微软雅黑" panose="020B0503020204020204" charset="-122"/>
              </a:rPr>
              <a:t>restructuring</a:t>
            </a:r>
          </a:p>
        </p:txBody>
      </p:sp>
      <p:sp>
        <p:nvSpPr>
          <p:cNvPr id="92170" name="Line 10"/>
          <p:cNvSpPr/>
          <p:nvPr>
            <p:custDataLst>
              <p:tags r:id="rId10"/>
            </p:custDataLst>
          </p:nvPr>
        </p:nvSpPr>
        <p:spPr>
          <a:xfrm>
            <a:off x="2987675" y="3429000"/>
            <a:ext cx="0" cy="1368425"/>
          </a:xfrm>
          <a:prstGeom prst="line">
            <a:avLst/>
          </a:prstGeom>
          <a:ln w="9525" cap="flat" cmpd="sng">
            <a:solidFill>
              <a:schemeClr val="accent2"/>
            </a:solidFill>
            <a:prstDash val="solid"/>
            <a:headEnd type="none" w="med" len="med"/>
            <a:tailEnd type="triangle" w="med" len="med"/>
          </a:ln>
        </p:spPr>
      </p:sp>
      <p:sp>
        <p:nvSpPr>
          <p:cNvPr id="92171" name="Line 11"/>
          <p:cNvSpPr/>
          <p:nvPr>
            <p:custDataLst>
              <p:tags r:id="rId11"/>
            </p:custDataLst>
          </p:nvPr>
        </p:nvSpPr>
        <p:spPr>
          <a:xfrm>
            <a:off x="5508625" y="5300663"/>
            <a:ext cx="1657350" cy="0"/>
          </a:xfrm>
          <a:prstGeom prst="line">
            <a:avLst/>
          </a:prstGeom>
          <a:ln w="9525" cap="flat" cmpd="sng">
            <a:solidFill>
              <a:schemeClr val="accent2"/>
            </a:solidFill>
            <a:prstDash val="solid"/>
            <a:headEnd type="none" w="med" len="med"/>
            <a:tailEnd type="triangle" w="med" len="med"/>
          </a:ln>
        </p:spPr>
      </p:sp>
    </p:spTree>
    <p:custDataLst>
      <p:tags r:id="rId1"/>
    </p:custData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3186" name="Rectangle 2"/>
          <p:cNvSpPr>
            <a:spLocks noGrp="1"/>
          </p:cNvSpPr>
          <p:nvPr>
            <p:ph type="title" idx="4294967295"/>
          </p:nvPr>
        </p:nvSpPr>
        <p:spPr>
          <a:xfrm>
            <a:off x="468313" y="260350"/>
            <a:ext cx="8229600" cy="1139825"/>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dirty="0">
                <a:solidFill>
                  <a:schemeClr val="accent1"/>
                </a:solidFill>
                <a:latin typeface="汉仪旗黑-85S" charset="0"/>
                <a:ea typeface="汉仪旗黑-85S" charset="0"/>
                <a:sym typeface="+mn-ea"/>
              </a:rPr>
              <a:t>确定句型、结构</a:t>
            </a:r>
          </a:p>
        </p:txBody>
      </p:sp>
      <p:sp>
        <p:nvSpPr>
          <p:cNvPr id="178179" name="Rectangle 3"/>
          <p:cNvSpPr>
            <a:spLocks noGrp="1"/>
          </p:cNvSpPr>
          <p:nvPr>
            <p:ph idx="4294967295" hasCustomPrompt="1"/>
            <p:custDataLst>
              <p:tags r:id="rId3"/>
            </p:custDataLst>
          </p:nvPr>
        </p:nvSpPr>
        <p:spPr>
          <a:xfrm>
            <a:off x="611560" y="1400175"/>
            <a:ext cx="8229600" cy="453072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lnSpc>
                <a:spcPct val="90000"/>
              </a:lnSpc>
              <a:buFont typeface="Wingdings" panose="05000000000000000000" pitchFamily="2" charset="2"/>
              <a:buNone/>
            </a:pPr>
            <a:r>
              <a:rPr lang="zh-CN" altLang="en-US" sz="2800" b="1" dirty="0">
                <a:solidFill>
                  <a:schemeClr val="hlink"/>
                </a:solidFill>
                <a:latin typeface="微软雅黑" panose="020B0503020204020204" charset="-122"/>
                <a:ea typeface="微软雅黑" panose="020B0503020204020204" charset="-122"/>
                <a:cs typeface="微软雅黑" panose="020B0503020204020204" charset="-122"/>
                <a:sym typeface="+mn-ea"/>
              </a:rPr>
              <a:t>  </a:t>
            </a: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确定基准时态，能够避免犯大的语法错误</a:t>
            </a:r>
          </a:p>
          <a:p>
            <a:pPr lvl="0" algn="l" defTabSz="914400" eaLnBrk="1" hangingPunct="1">
              <a:lnSpc>
                <a:spcPct val="90000"/>
              </a:lnSpc>
              <a:buFont typeface="Wingdings" panose="05000000000000000000" pitchFamily="2" charset="2"/>
              <a:buNone/>
            </a:pP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  比如：记叙文――[一般过去时,以及他的变化]</a:t>
            </a:r>
          </a:p>
          <a:p>
            <a:pPr lvl="0" algn="l" defTabSz="914400" eaLnBrk="1" hangingPunct="1">
              <a:lnSpc>
                <a:spcPct val="90000"/>
              </a:lnSpc>
              <a:buFont typeface="Wingdings" panose="05000000000000000000" pitchFamily="2" charset="2"/>
              <a:buNone/>
            </a:pP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           议论文、说明文――一般现在时</a:t>
            </a:r>
            <a:endParaRPr lang="en-US" altLang="zh-CN" sz="2400" b="1" dirty="0">
              <a:solidFill>
                <a:schemeClr val="hlink"/>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endPar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   确定主语、定句型、结构、定修饰语(定、状、补)位置</a:t>
            </a:r>
          </a:p>
          <a:p>
            <a:pPr lvl="0" algn="l" defTabSz="914400" eaLnBrk="1" hangingPunct="1">
              <a:lnSpc>
                <a:spcPct val="90000"/>
              </a:lnSpc>
              <a:buFont typeface="Wingdings" panose="05000000000000000000" pitchFamily="2" charset="2"/>
              <a:buNone/>
            </a:pP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   </a:t>
            </a:r>
            <a:endParaRPr lang="en-US" altLang="zh-CN" sz="2400" b="1" dirty="0">
              <a:solidFill>
                <a:schemeClr val="hlink"/>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   在理解基础上变换原文汉语句子的说法和词序的过程，即汉英两种语言表达方式的转换过程</a:t>
            </a:r>
            <a:endParaRPr lang="en-US" altLang="zh-CN" sz="2400" b="1" dirty="0">
              <a:solidFill>
                <a:schemeClr val="hlink"/>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endPar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zh-CN" altLang="en-US" sz="2400" b="1" dirty="0">
                <a:solidFill>
                  <a:schemeClr val="hlink"/>
                </a:solidFill>
                <a:latin typeface="微软雅黑" panose="020B0503020204020204" charset="-122"/>
                <a:ea typeface="微软雅黑" panose="020B0503020204020204" charset="-122"/>
                <a:cs typeface="微软雅黑" panose="020B0503020204020204" charset="-122"/>
                <a:sym typeface="+mn-ea"/>
              </a:rPr>
              <a:t>  译文句子的组织、表达</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79">
                                            <p:txEl>
                                              <p:pRg st="1" end="1"/>
                                            </p:txEl>
                                          </p:spTgt>
                                        </p:tgtEl>
                                        <p:attrNameLst>
                                          <p:attrName>style.visibility</p:attrName>
                                        </p:attrNameLst>
                                      </p:cBhvr>
                                      <p:to>
                                        <p:strVal val="visible"/>
                                      </p:to>
                                    </p:set>
                                    <p:anim calcmode="lin" valueType="num">
                                      <p:cBhvr additive="base">
                                        <p:cTn id="13" dur="500" fill="hold"/>
                                        <p:tgtEl>
                                          <p:spTgt spid="178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79">
                                            <p:txEl>
                                              <p:pRg st="2" end="2"/>
                                            </p:txEl>
                                          </p:spTgt>
                                        </p:tgtEl>
                                        <p:attrNameLst>
                                          <p:attrName>style.visibility</p:attrName>
                                        </p:attrNameLst>
                                      </p:cBhvr>
                                      <p:to>
                                        <p:strVal val="visible"/>
                                      </p:to>
                                    </p:set>
                                    <p:anim calcmode="lin" valueType="num">
                                      <p:cBhvr additive="base">
                                        <p:cTn id="19" dur="500" fill="hold"/>
                                        <p:tgtEl>
                                          <p:spTgt spid="178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179">
                                            <p:txEl>
                                              <p:pRg st="4" end="4"/>
                                            </p:txEl>
                                          </p:spTgt>
                                        </p:tgtEl>
                                        <p:attrNameLst>
                                          <p:attrName>style.visibility</p:attrName>
                                        </p:attrNameLst>
                                      </p:cBhvr>
                                      <p:to>
                                        <p:strVal val="visible"/>
                                      </p:to>
                                    </p:set>
                                    <p:anim calcmode="lin" valueType="num">
                                      <p:cBhvr additive="base">
                                        <p:cTn id="25" dur="500" fill="hold"/>
                                        <p:tgtEl>
                                          <p:spTgt spid="1781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179">
                                            <p:txEl>
                                              <p:pRg st="5" end="5"/>
                                            </p:txEl>
                                          </p:spTgt>
                                        </p:tgtEl>
                                        <p:attrNameLst>
                                          <p:attrName>style.visibility</p:attrName>
                                        </p:attrNameLst>
                                      </p:cBhvr>
                                      <p:to>
                                        <p:strVal val="visible"/>
                                      </p:to>
                                    </p:set>
                                    <p:anim calcmode="lin" valueType="num">
                                      <p:cBhvr additive="base">
                                        <p:cTn id="31" dur="500" fill="hold"/>
                                        <p:tgtEl>
                                          <p:spTgt spid="178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179">
                                            <p:txEl>
                                              <p:pRg st="6" end="6"/>
                                            </p:txEl>
                                          </p:spTgt>
                                        </p:tgtEl>
                                        <p:attrNameLst>
                                          <p:attrName>style.visibility</p:attrName>
                                        </p:attrNameLst>
                                      </p:cBhvr>
                                      <p:to>
                                        <p:strVal val="visible"/>
                                      </p:to>
                                    </p:set>
                                    <p:anim calcmode="lin" valueType="num">
                                      <p:cBhvr additive="base">
                                        <p:cTn id="37" dur="500" fill="hold"/>
                                        <p:tgtEl>
                                          <p:spTgt spid="1781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8179">
                                            <p:txEl>
                                              <p:pRg st="8" end="8"/>
                                            </p:txEl>
                                          </p:spTgt>
                                        </p:tgtEl>
                                        <p:attrNameLst>
                                          <p:attrName>style.visibility</p:attrName>
                                        </p:attrNameLst>
                                      </p:cBhvr>
                                      <p:to>
                                        <p:strVal val="visible"/>
                                      </p:to>
                                    </p:set>
                                    <p:anim calcmode="lin" valueType="num">
                                      <p:cBhvr additive="base">
                                        <p:cTn id="43" dur="500" fill="hold"/>
                                        <p:tgtEl>
                                          <p:spTgt spid="17817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81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8915" name="Rectangle 3"/>
          <p:cNvSpPr/>
          <p:nvPr>
            <p:custDataLst>
              <p:tags r:id="rId3"/>
            </p:custDataLst>
          </p:nvPr>
        </p:nvSpPr>
        <p:spPr>
          <a:xfrm>
            <a:off x="179388" y="260350"/>
            <a:ext cx="8353052" cy="5880969"/>
          </a:xfrm>
          <a:prstGeom prst="rect">
            <a:avLst/>
          </a:prstGeom>
          <a:solidFill>
            <a:schemeClr val="lt1"/>
          </a:solidFill>
          <a:ln w="9525">
            <a:noFill/>
          </a:ln>
        </p:spPr>
        <p:txBody>
          <a:bodyPr wrap="square">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457200" lvl="1" indent="0" eaLnBrk="1" hangingPunct="1">
              <a:lnSpc>
                <a:spcPct val="130000"/>
              </a:lnSpc>
              <a:spcBef>
                <a:spcPct val="30000"/>
              </a:spcBef>
              <a:buClr>
                <a:schemeClr val="hlink"/>
              </a:buClr>
              <a:buSzPct val="75000"/>
              <a:buFont typeface="Wingdings" panose="05000000000000000000" pitchFamily="2" charset="2"/>
              <a:buBlip>
                <a:blip r:embed="rId7"/>
              </a:buBlip>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400" b="1" u="sng" dirty="0">
                <a:solidFill>
                  <a:srgbClr val="000000"/>
                </a:solidFill>
                <a:latin typeface="微软雅黑" panose="020B0503020204020204" charset="-122"/>
                <a:ea typeface="微软雅黑" panose="020B0503020204020204" charset="-122"/>
                <a:cs typeface="微软雅黑" panose="020B0503020204020204" charset="-122"/>
              </a:rPr>
              <a:t>社会力量</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办学也为发展教育事业作出了贡献。</a:t>
            </a:r>
          </a:p>
          <a:p>
            <a:pPr marL="457200" lvl="1" indent="0" eaLnBrk="1" hangingPunct="1">
              <a:lnSpc>
                <a:spcPct val="130000"/>
              </a:lnSpc>
              <a:spcBef>
                <a:spcPct val="30000"/>
              </a:spcBef>
              <a:buClr>
                <a:schemeClr val="hlink"/>
              </a:buClr>
              <a:buSzPct val="75000"/>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   译文</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The running of schools by </a:t>
            </a:r>
            <a:r>
              <a:rPr lang="en-US" altLang="zh-CN" sz="2400" b="1" u="sng" dirty="0">
                <a:solidFill>
                  <a:srgbClr val="000000"/>
                </a:solidFill>
                <a:latin typeface="微软雅黑" panose="020B0503020204020204" charset="-122"/>
                <a:ea typeface="微软雅黑" panose="020B0503020204020204" charset="-122"/>
                <a:cs typeface="微软雅黑" panose="020B0503020204020204" charset="-122"/>
              </a:rPr>
              <a:t>social forces</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also conducted to the development of education.</a:t>
            </a:r>
          </a:p>
          <a:p>
            <a:pPr marL="457200" lvl="1" indent="0" eaLnBrk="1" hangingPunct="1">
              <a:lnSpc>
                <a:spcPct val="130000"/>
              </a:lnSpc>
              <a:spcBef>
                <a:spcPct val="30000"/>
              </a:spcBef>
              <a:buClr>
                <a:schemeClr val="hlink"/>
              </a:buClr>
              <a:buSzPct val="75000"/>
              <a:buFont typeface="Wingdings" panose="05000000000000000000" pitchFamily="2" charset="2"/>
              <a:buNone/>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The running of schools by </a:t>
            </a:r>
            <a:r>
              <a:rPr lang="en-US" altLang="zh-CN" sz="2400" b="1" u="sng" dirty="0">
                <a:solidFill>
                  <a:srgbClr val="000000"/>
                </a:solidFill>
                <a:latin typeface="微软雅黑" panose="020B0503020204020204" charset="-122"/>
                <a:ea typeface="微软雅黑" panose="020B0503020204020204" charset="-122"/>
                <a:cs typeface="微软雅黑" panose="020B0503020204020204" charset="-122"/>
              </a:rPr>
              <a:t>non-governmental sectors</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also contributed to the development of education.</a:t>
            </a:r>
          </a:p>
          <a:p>
            <a:pPr marL="457200" lvl="1" indent="0" eaLnBrk="1" hangingPunct="1">
              <a:lnSpc>
                <a:spcPct val="130000"/>
              </a:lnSpc>
              <a:spcBef>
                <a:spcPct val="30000"/>
              </a:spcBef>
              <a:buClr>
                <a:schemeClr val="hlink"/>
              </a:buClr>
              <a:buSzPct val="75000"/>
              <a:buFont typeface="Wingdings" panose="05000000000000000000" pitchFamily="2" charset="2"/>
              <a:buBlip>
                <a:blip r:embed="rId7"/>
              </a:buBlip>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在整个改革开放过程中都要</a:t>
            </a:r>
            <a:r>
              <a:rPr lang="zh-CN" altLang="en-US" sz="2400" b="1" u="sng" dirty="0">
                <a:solidFill>
                  <a:srgbClr val="000000"/>
                </a:solidFill>
                <a:latin typeface="微软雅黑" panose="020B0503020204020204" charset="-122"/>
                <a:ea typeface="微软雅黑" panose="020B0503020204020204" charset="-122"/>
                <a:cs typeface="微软雅黑" panose="020B0503020204020204" charset="-122"/>
              </a:rPr>
              <a:t>反对</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腐败。</a:t>
            </a:r>
          </a:p>
          <a:p>
            <a:pPr marL="457200" lvl="1" indent="0" eaLnBrk="1" hangingPunct="1">
              <a:lnSpc>
                <a:spcPct val="130000"/>
              </a:lnSpc>
              <a:spcBef>
                <a:spcPct val="30000"/>
              </a:spcBef>
              <a:buClr>
                <a:schemeClr val="hlink"/>
              </a:buClr>
              <a:buSzPct val="75000"/>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  译文</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During the entire process of reform and opening, we must persistently </a:t>
            </a:r>
            <a:r>
              <a:rPr lang="en-US" altLang="zh-CN" sz="2400" b="1" u="sng" dirty="0">
                <a:solidFill>
                  <a:srgbClr val="000000"/>
                </a:solidFill>
                <a:latin typeface="微软雅黑" panose="020B0503020204020204" charset="-122"/>
                <a:ea typeface="微软雅黑" panose="020B0503020204020204" charset="-122"/>
                <a:cs typeface="微软雅黑" panose="020B0503020204020204" charset="-122"/>
              </a:rPr>
              <a:t>oppose</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corruption.</a:t>
            </a:r>
          </a:p>
          <a:p>
            <a:pPr marL="457200" lvl="1" indent="0" eaLnBrk="1" hangingPunct="1">
              <a:lnSpc>
                <a:spcPct val="130000"/>
              </a:lnSpc>
              <a:spcBef>
                <a:spcPct val="30000"/>
              </a:spcBef>
              <a:buClr>
                <a:schemeClr val="hlink"/>
              </a:buClr>
              <a:buSzPct val="75000"/>
              <a:buFont typeface="Wingdings" panose="05000000000000000000" pitchFamily="2" charset="2"/>
              <a:buNone/>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Throughout the process of reform and opening-up, we must</a:t>
            </a:r>
            <a:r>
              <a:rPr lang="en-US" altLang="zh-CN" sz="2400" b="1" u="sng" dirty="0">
                <a:solidFill>
                  <a:srgbClr val="000000"/>
                </a:solidFill>
                <a:latin typeface="微软雅黑" panose="020B0503020204020204" charset="-122"/>
                <a:ea typeface="微软雅黑" panose="020B0503020204020204" charset="-122"/>
                <a:cs typeface="微软雅黑" panose="020B0503020204020204" charset="-122"/>
              </a:rPr>
              <a:t> combat</a:t>
            </a: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 corruption.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 calcmode="lin" valueType="num">
                                      <p:cBhvr additive="base">
                                        <p:cTn id="3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5234" name="Rectangle 1026"/>
          <p:cNvSpPr>
            <a:spLocks noGrp="1"/>
          </p:cNvSpPr>
          <p:nvPr>
            <p:ph type="ctrTitle" idx="4294967295"/>
          </p:nvPr>
        </p:nvSpPr>
        <p:spPr>
          <a:xfrm>
            <a:off x="971550" y="1700213"/>
            <a:ext cx="7772400" cy="1143000"/>
          </a:xfrm>
          <a:noFill/>
          <a:ln w="9525">
            <a:noFill/>
          </a:ln>
        </p:spPr>
        <p:txBody>
          <a:bodyPr vert="horz" wrap="square" lIns="91440" tIns="45720" rIns="91440" bIns="45720" anchor="b" anchorCtr="0">
            <a:noAutofit/>
          </a:bodyPr>
          <a:lstStyle>
            <a:lvl1pPr algn="ctr" rtl="0" eaLnBrk="0" fontAlgn="base" hangingPunct="0">
              <a:spcBef>
                <a:spcPct val="0"/>
              </a:spcBef>
              <a:spcAft>
                <a:spcPct val="0"/>
              </a:spcAft>
              <a:buSzPct val="100000"/>
              <a:defRPr sz="60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defTabSz="914400" eaLnBrk="1" hangingPunct="1">
              <a:buClrTx/>
              <a:buSzTx/>
              <a:buFontTx/>
            </a:pPr>
            <a:r>
              <a:rPr lang="en-US" altLang="zh-CN" sz="5400" b="1" dirty="0">
                <a:solidFill>
                  <a:schemeClr val="accent1"/>
                </a:solidFill>
                <a:latin typeface="汉仪旗黑-85S" charset="0"/>
                <a:ea typeface="隶书" panose="02010509060101010101" pitchFamily="49" charset="-122"/>
                <a:cs typeface="汉仪旗黑-85S" charset="0"/>
                <a:sym typeface="+mn-ea"/>
              </a:rPr>
              <a:t>仔细校核</a:t>
            </a:r>
          </a:p>
        </p:txBody>
      </p:sp>
      <p:sp>
        <p:nvSpPr>
          <p:cNvPr id="17411" name="Rectangle 1027"/>
          <p:cNvSpPr/>
          <p:nvPr>
            <p:custDataLst>
              <p:tags r:id="rId3"/>
            </p:custDataLst>
          </p:nvPr>
        </p:nvSpPr>
        <p:spPr>
          <a:xfrm>
            <a:off x="0" y="1557338"/>
            <a:ext cx="8893175" cy="650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1371600" lvl="3" indent="0" eaLnBrk="1" hangingPunct="1">
              <a:lnSpc>
                <a:spcPct val="130000"/>
              </a:lnSpc>
              <a:spcBef>
                <a:spcPct val="30000"/>
              </a:spcBef>
              <a:buClr>
                <a:schemeClr val="hlink"/>
              </a:buClr>
              <a:buSzPct val="75000"/>
              <a:buFont typeface="Wingdings" panose="05000000000000000000" pitchFamily="2" charset="2"/>
              <a:buNone/>
            </a:pPr>
            <a:endParaRPr lang="en-US" altLang="en-US" sz="2800" b="1" dirty="0">
              <a:solidFill>
                <a:schemeClr val="accent2"/>
              </a:solidFill>
              <a:latin typeface="微软雅黑" panose="020B0503020204020204" charset="-122"/>
              <a:ea typeface="微软雅黑" panose="020B0503020204020204" charset="-122"/>
            </a:endParaRPr>
          </a:p>
        </p:txBody>
      </p:sp>
      <p:sp>
        <p:nvSpPr>
          <p:cNvPr id="95236" name="Text Box 1028"/>
          <p:cNvSpPr txBox="1"/>
          <p:nvPr/>
        </p:nvSpPr>
        <p:spPr>
          <a:xfrm>
            <a:off x="2085181" y="3933056"/>
            <a:ext cx="5545137"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r>
              <a:rPr lang="zh-CN" altLang="en-US" sz="4000" b="1" dirty="0">
                <a:solidFill>
                  <a:srgbClr val="000000"/>
                </a:solidFill>
                <a:latin typeface="微软雅黑" panose="020B0503020204020204" charset="-122"/>
                <a:ea typeface="微软雅黑" panose="020B0503020204020204" charset="-122"/>
                <a:cs typeface="微软雅黑" panose="020B0503020204020204" charset="-122"/>
              </a:rPr>
              <a:t>当局者 </a:t>
            </a:r>
            <a:r>
              <a:rPr lang="en-US" altLang="zh-CN" sz="4000" b="1" dirty="0">
                <a:solidFill>
                  <a:srgbClr val="000000"/>
                </a:solidFill>
                <a:latin typeface="微软雅黑" panose="020B0503020204020204" charset="-122"/>
                <a:ea typeface="微软雅黑" panose="020B0503020204020204" charset="-122"/>
                <a:cs typeface="微软雅黑" panose="020B0503020204020204" charset="-122"/>
              </a:rPr>
              <a:t>vs. </a:t>
            </a:r>
            <a:r>
              <a:rPr lang="zh-CN" altLang="en-US" sz="4000" b="1" dirty="0">
                <a:solidFill>
                  <a:srgbClr val="000000"/>
                </a:solidFill>
                <a:latin typeface="微软雅黑" panose="020B0503020204020204" charset="-122"/>
                <a:ea typeface="微软雅黑" panose="020B0503020204020204" charset="-122"/>
                <a:cs typeface="微软雅黑" panose="020B0503020204020204" charset="-122"/>
              </a:rPr>
              <a:t>旁观者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96258" name="Rectangle 2"/>
          <p:cNvSpPr>
            <a:spLocks noGrp="1"/>
          </p:cNvSpPr>
          <p:nvPr>
            <p:ph type="title" idx="4294967295"/>
          </p:nvPr>
        </p:nvSpPr>
        <p:spPr>
          <a:xfrm>
            <a:off x="684213" y="476250"/>
            <a:ext cx="7772400" cy="1143000"/>
          </a:xfrm>
        </p:spPr>
        <p:txBody>
          <a:bodyPr vert="horz" wrap="square" lIns="91440" tIns="45720" rIns="91440" bIns="45720" anchor="ctr" anchorCtr="0"/>
          <a:lstStyle/>
          <a:p>
            <a:pPr eaLnBrk="1" hangingPunct="1"/>
            <a:r>
              <a:rPr lang="zh-CN" altLang="en-US" sz="2800" dirty="0">
                <a:solidFill>
                  <a:schemeClr val="accent1"/>
                </a:solidFill>
                <a:latin typeface="汉仪旗黑-85S" charset="0"/>
                <a:ea typeface="汉仪旗黑-85S" charset="0"/>
              </a:rPr>
              <a:t>审校</a:t>
            </a:r>
          </a:p>
        </p:txBody>
      </p:sp>
      <p:sp>
        <p:nvSpPr>
          <p:cNvPr id="96259" name="Rectangle 3"/>
          <p:cNvSpPr>
            <a:spLocks noGrp="1"/>
          </p:cNvSpPr>
          <p:nvPr>
            <p:ph idx="4294967295" hasCustomPrompt="1"/>
          </p:nvPr>
        </p:nvSpPr>
        <p:spPr>
          <a:xfrm>
            <a:off x="684212" y="1508980"/>
            <a:ext cx="8059738" cy="4548187"/>
          </a:xfrm>
        </p:spPr>
        <p:txBody>
          <a:bodyPr vert="horz" wrap="square" lIns="91440" tIns="45720" rIns="91440" bIns="45720" anchor="t" anchorCtr="0">
            <a:normAutofit lnSpcReduction="10000"/>
          </a:bodyPr>
          <a:lstStyle/>
          <a:p>
            <a:pPr eaLnBrk="1" hangingPunct="1">
              <a:lnSpc>
                <a:spcPct val="90000"/>
              </a:lnSpc>
              <a:buFont typeface="Wingdings" panose="05000000000000000000" pitchFamily="2" charset="2"/>
              <a:buNone/>
            </a:pPr>
            <a:r>
              <a:rPr lang="en-US" altLang="zh-CN" sz="2800" dirty="0">
                <a:solidFill>
                  <a:srgbClr val="000000"/>
                </a:solidFill>
                <a:latin typeface="微软雅黑" panose="020B0503020204020204" charset="-122"/>
                <a:cs typeface="微软雅黑" panose="020B0503020204020204" charset="-122"/>
              </a:rPr>
              <a:t> </a:t>
            </a:r>
            <a:r>
              <a:rPr lang="zh-CN" altLang="en-US" sz="2800" b="1" dirty="0">
                <a:solidFill>
                  <a:srgbClr val="000000"/>
                </a:solidFill>
                <a:latin typeface="微软雅黑" panose="020B0503020204020204" charset="-122"/>
                <a:cs typeface="微软雅黑" panose="020B0503020204020204" charset="-122"/>
              </a:rPr>
              <a:t>检查译文是否正确的转述了原文的内容，是否有错译和漏译；</a:t>
            </a:r>
          </a:p>
          <a:p>
            <a:pPr eaLnBrk="1" hangingPunct="1">
              <a:lnSpc>
                <a:spcPct val="90000"/>
              </a:lnSpc>
              <a:buFont typeface="Wingdings" panose="05000000000000000000" pitchFamily="2" charset="2"/>
              <a:buNone/>
            </a:pPr>
            <a:r>
              <a:rPr lang="zh-CN" altLang="en-US" sz="2800" b="1" dirty="0">
                <a:solidFill>
                  <a:srgbClr val="000000"/>
                </a:solidFill>
                <a:latin typeface="微软雅黑" panose="020B0503020204020204" charset="-122"/>
                <a:cs typeface="微软雅黑" panose="020B0503020204020204" charset="-122"/>
              </a:rPr>
              <a:t> 检查是否有语言上的明显错误，如：时态、语态、单复数、拼写、大小写、标点符号等，发现错误，及时改正。动词上的错误永远是大错误。</a:t>
            </a:r>
          </a:p>
          <a:p>
            <a:pPr eaLnBrk="1" hangingPunct="1">
              <a:lnSpc>
                <a:spcPct val="90000"/>
              </a:lnSpc>
              <a:buFont typeface="Wingdings" panose="05000000000000000000" pitchFamily="2" charset="2"/>
              <a:buNone/>
            </a:pPr>
            <a:r>
              <a:rPr lang="zh-CN" altLang="en-US" sz="2800" b="1" dirty="0">
                <a:solidFill>
                  <a:srgbClr val="000000"/>
                </a:solidFill>
                <a:latin typeface="微软雅黑" panose="020B0503020204020204" charset="-122"/>
                <a:cs typeface="微软雅黑" panose="020B0503020204020204" charset="-122"/>
              </a:rPr>
              <a:t> 全文审校：进行各单句审校的同时，检查译文全文的风格、逻辑是否与原文吻合。</a:t>
            </a:r>
          </a:p>
          <a:p>
            <a:pPr eaLnBrk="1" hangingPunct="1">
              <a:lnSpc>
                <a:spcPct val="90000"/>
              </a:lnSpc>
              <a:buFont typeface="Wingdings" panose="05000000000000000000" pitchFamily="2" charset="2"/>
              <a:buNone/>
            </a:pPr>
            <a:r>
              <a:rPr lang="zh-CN" altLang="en-US" sz="2800" b="1" dirty="0">
                <a:solidFill>
                  <a:srgbClr val="000000"/>
                </a:solidFill>
                <a:latin typeface="微软雅黑" panose="020B0503020204020204" charset="-122"/>
                <a:cs typeface="微软雅黑" panose="020B0503020204020204" charset="-122"/>
              </a:rPr>
              <a:t>     原则一：每写一个动词，要考虑它的形态</a:t>
            </a:r>
          </a:p>
          <a:p>
            <a:pPr eaLnBrk="1" hangingPunct="1">
              <a:lnSpc>
                <a:spcPct val="90000"/>
              </a:lnSpc>
              <a:buFont typeface="Wingdings" panose="05000000000000000000" pitchFamily="2" charset="2"/>
              <a:buNone/>
            </a:pPr>
            <a:r>
              <a:rPr lang="zh-CN" altLang="en-US" sz="2800" b="1" dirty="0">
                <a:solidFill>
                  <a:srgbClr val="000000"/>
                </a:solidFill>
                <a:latin typeface="微软雅黑" panose="020B0503020204020204" charset="-122"/>
                <a:cs typeface="微软雅黑" panose="020B0503020204020204" charset="-122"/>
              </a:rPr>
              <a:t>     原则二：落笔写每句话之前，考虑使用连接词和连接结 构的必要性</a:t>
            </a: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9939" name="Rectangle 3"/>
          <p:cNvSpPr/>
          <p:nvPr>
            <p:custDataLst>
              <p:tags r:id="rId3"/>
            </p:custDataLst>
          </p:nvPr>
        </p:nvSpPr>
        <p:spPr>
          <a:xfrm>
            <a:off x="0" y="1989138"/>
            <a:ext cx="8893175" cy="650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1371600" lvl="3" indent="0" eaLnBrk="1" hangingPunct="1">
              <a:lnSpc>
                <a:spcPct val="130000"/>
              </a:lnSpc>
              <a:spcBef>
                <a:spcPct val="30000"/>
              </a:spcBef>
              <a:buClr>
                <a:schemeClr val="hlink"/>
              </a:buClr>
              <a:buSzPct val="75000"/>
              <a:buFont typeface="Wingdings" panose="05000000000000000000" pitchFamily="2" charset="2"/>
              <a:buNone/>
            </a:pPr>
            <a:endParaRPr lang="en-US" altLang="en-US" sz="2800" b="1" dirty="0">
              <a:solidFill>
                <a:schemeClr val="accent2"/>
              </a:solidFill>
              <a:latin typeface="微软雅黑" panose="020B0503020204020204" charset="-122"/>
              <a:ea typeface="微软雅黑" panose="020B0503020204020204" charset="-122"/>
            </a:endParaRPr>
          </a:p>
        </p:txBody>
      </p:sp>
      <p:sp>
        <p:nvSpPr>
          <p:cNvPr id="97283" name="Rectangle 5"/>
          <p:cNvSpPr>
            <a:spLocks noRot="1"/>
          </p:cNvSpPr>
          <p:nvPr>
            <p:custDataLst>
              <p:tags r:id="rId4"/>
            </p:custDataLst>
          </p:nvPr>
        </p:nvSpPr>
        <p:spPr>
          <a:xfrm>
            <a:off x="395288" y="0"/>
            <a:ext cx="5184775" cy="620713"/>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4400" dirty="0">
              <a:solidFill>
                <a:schemeClr val="dk2"/>
              </a:solidFill>
              <a:latin typeface="微软雅黑" panose="020B0503020204020204" charset="-122"/>
              <a:ea typeface="微软雅黑" panose="020B0503020204020204" charset="-122"/>
            </a:endParaRPr>
          </a:p>
        </p:txBody>
      </p:sp>
      <p:sp>
        <p:nvSpPr>
          <p:cNvPr id="97284" name="Rectangle 0"/>
          <p:cNvSpPr>
            <a:spLocks noGrp="1"/>
          </p:cNvSpPr>
          <p:nvPr>
            <p:ph type="ctrTitle" idx="4294967295"/>
          </p:nvPr>
        </p:nvSpPr>
        <p:spPr>
          <a:xfrm>
            <a:off x="1143000" y="1122363"/>
            <a:ext cx="6858000" cy="2387600"/>
          </a:xfrm>
          <a:noFill/>
          <a:ln w="9525">
            <a:noFill/>
          </a:ln>
        </p:spPr>
        <p:txBody>
          <a:bodyPr vert="horz" wrap="square" lIns="91440" tIns="45720" rIns="91440" bIns="45720" anchor="b" anchorCtr="0">
            <a:noAutofit/>
          </a:bodyPr>
          <a:lstStyle>
            <a:lvl1pPr algn="ctr" rtl="0" eaLnBrk="0" fontAlgn="base" hangingPunct="0">
              <a:spcBef>
                <a:spcPct val="0"/>
              </a:spcBef>
              <a:spcAft>
                <a:spcPct val="0"/>
              </a:spcAft>
              <a:buSzPct val="100000"/>
              <a:defRPr sz="60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b="1" dirty="0">
                <a:solidFill>
                  <a:schemeClr val="accent1"/>
                </a:solidFill>
                <a:latin typeface="汉仪旗黑-85S" charset="0"/>
                <a:ea typeface="汉仪旗黑-85S" charset="0"/>
                <a:sym typeface="+mn-ea"/>
              </a:rPr>
              <a:t>汉译英翻译步骤</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291" name="标题 1"/>
          <p:cNvSpPr>
            <a:spLocks noGrp="1"/>
          </p:cNvSpPr>
          <p:nvPr>
            <p:ph type="title" idx="4294967295"/>
            <p:custDataLst>
              <p:tags r:id="rId3"/>
            </p:custDataLst>
          </p:nvPr>
        </p:nvSpPr>
        <p:spPr>
          <a:xfrm>
            <a:off x="457200" y="274638"/>
            <a:ext cx="8229600" cy="153987"/>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br>
              <a:rPr lang="en-US" altLang="zh-CN" sz="4000" dirty="0">
                <a:solidFill>
                  <a:schemeClr val="dk2"/>
                </a:solidFill>
                <a:latin typeface="汉仪旗黑-85S" charset="0"/>
                <a:ea typeface="宋体" panose="02010600030101010101" pitchFamily="2" charset="-122"/>
                <a:cs typeface="汉仪旗黑-85S" charset="0"/>
                <a:sym typeface="+mn-ea"/>
              </a:rPr>
            </a:br>
            <a:endParaRPr lang="en-US" altLang="zh-CN" sz="4000" dirty="0">
              <a:solidFill>
                <a:schemeClr val="dk2"/>
              </a:solidFill>
              <a:latin typeface="汉仪旗黑-85S" charset="0"/>
              <a:ea typeface="宋体" panose="02010600030101010101" pitchFamily="2" charset="-122"/>
              <a:cs typeface="汉仪旗黑-85S" charset="0"/>
              <a:sym typeface="+mn-ea"/>
            </a:endParaRPr>
          </a:p>
        </p:txBody>
      </p:sp>
      <p:sp>
        <p:nvSpPr>
          <p:cNvPr id="12292" name="内容占位符 2"/>
          <p:cNvSpPr>
            <a:spLocks noGrp="1"/>
          </p:cNvSpPr>
          <p:nvPr>
            <p:ph sz="half" idx="4294967295"/>
            <p:custDataLst>
              <p:tags r:id="rId4"/>
            </p:custDataLst>
          </p:nvPr>
        </p:nvSpPr>
        <p:spPr>
          <a:xfrm>
            <a:off x="642143" y="500062"/>
            <a:ext cx="7859713" cy="6083300"/>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针对他今天在会上提的问题，咱们还是找个解决方案吧。</a:t>
            </a: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Regarding the issues he raised today at the meeting, we had better work out a solution.</a:t>
            </a:r>
            <a:endParaRPr lang="en-US" altLang="zh-CN" sz="16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endParaRPr lang="zh-CN" altLang="en-US" sz="16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针对百年罕见的旱情，村民们采取了各种方法。</a:t>
            </a: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The villagers were doing all they could to combat the drought that would hit the region in a century.</a:t>
            </a:r>
            <a:endParaRPr lang="en-US" altLang="zh-CN" sz="16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endParaRPr lang="zh-CN" altLang="en-US" sz="16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针对消化不良者，医生建议要放松心情，多多运动。</a:t>
            </a: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To help those with indigestion, the doctor suggested that they should relax and exercise more.</a:t>
            </a:r>
            <a:endParaRPr lang="en-US" altLang="zh-CN" sz="16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endParaRPr lang="zh-CN" altLang="en-US" sz="16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他的这番话不是针对你的。</a:t>
            </a:r>
          </a:p>
          <a:p>
            <a:pPr marL="0" lvl="0" algn="l" defTabSz="914400" eaLnBrk="1" fontAlgn="auto" hangingPunct="1">
              <a:buNone/>
            </a:pPr>
            <a:r>
              <a:rPr lang="zh-CN" altLang="en-US" sz="1600" b="1" dirty="0">
                <a:solidFill>
                  <a:schemeClr val="dk1">
                    <a:lumMod val="85000"/>
                    <a:lumOff val="15000"/>
                  </a:schemeClr>
                </a:solidFill>
                <a:latin typeface="微软雅黑" panose="020B0503020204020204" charset="-122"/>
                <a:cs typeface="微软雅黑" panose="020B0503020204020204" charset="-122"/>
                <a:sym typeface="+mn-ea"/>
              </a:rPr>
              <a:t>His words were not meant for you.</a:t>
            </a:r>
          </a:p>
          <a:p>
            <a:pPr marL="0" lvl="0" algn="l" defTabSz="914400" eaLnBrk="1" fontAlgn="auto" hangingPunct="1">
              <a:buNone/>
            </a:pPr>
            <a:endParaRPr lang="zh-CN" altLang="en-US" sz="2400" b="1" dirty="0">
              <a:solidFill>
                <a:schemeClr val="dk1">
                  <a:lumMod val="85000"/>
                  <a:lumOff val="15000"/>
                </a:schemeClr>
              </a:solidFill>
              <a:latin typeface="微软雅黑" panose="020B0503020204020204" charset="-122"/>
              <a:cs typeface="微软雅黑" panose="020B0503020204020204" charset="-122"/>
              <a:sym typeface="+mn-ea"/>
            </a:endParaRPr>
          </a:p>
          <a:p>
            <a:pPr marL="0" lvl="0" algn="l" defTabSz="914400" eaLnBrk="1" fontAlgn="auto" hangingPunct="1">
              <a:buNone/>
            </a:pPr>
            <a:endParaRPr lang="zh-CN" altLang="en-US" sz="2400" b="1" dirty="0">
              <a:solidFill>
                <a:schemeClr val="dk1">
                  <a:lumMod val="85000"/>
                  <a:lumOff val="15000"/>
                </a:schemeClr>
              </a:solidFill>
              <a:latin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330" name="Rectangle 3"/>
          <p:cNvSpPr>
            <a:spLocks noGrp="1"/>
          </p:cNvSpPr>
          <p:nvPr>
            <p:ph idx="4294967295" hasCustomPrompt="1"/>
            <p:custDataLst>
              <p:tags r:id="rId2"/>
            </p:custDataLst>
          </p:nvPr>
        </p:nvSpPr>
        <p:spPr>
          <a:xfrm>
            <a:off x="539552" y="692696"/>
            <a:ext cx="8228013" cy="5112791"/>
          </a:xfrm>
          <a:solidFill>
            <a:schemeClr val="lt1">
              <a:alpha val="100000"/>
            </a:schemeClr>
          </a:solid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lnSpc>
                <a:spcPct val="80000"/>
              </a:lnSpc>
              <a:buFont typeface="Wingdings" panose="05000000000000000000" pitchFamily="2" charset="2"/>
              <a:buNone/>
            </a:pPr>
            <a:endPar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  看到这惨状，大家立即陷入了恐慌。</a:t>
            </a: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endPar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   译文1. On seeing this miserable scene, people got panic-stricken very soon.</a:t>
            </a: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endPar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   译文2. At the sight of this miserable scene, people was seized with panic/overwhelmed by panic/great terror, or people were thrown in panic.</a:t>
            </a: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endPar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80000"/>
              </a:lnSpc>
              <a:buFont typeface="Wingdings" panose="05000000000000000000" pitchFamily="2" charset="2"/>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   译文3. The sight of this miserable scene threw people in panic. </a:t>
            </a: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0354" name="Rectangle 3"/>
          <p:cNvSpPr>
            <a:spLocks noGrp="1"/>
          </p:cNvSpPr>
          <p:nvPr>
            <p:ph idx="4294967295" hasCustomPrompt="1"/>
            <p:custDataLst>
              <p:tags r:id="rId3"/>
            </p:custDataLst>
          </p:nvPr>
        </p:nvSpPr>
        <p:spPr>
          <a:xfrm>
            <a:off x="827088" y="765175"/>
            <a:ext cx="7417320" cy="4680049"/>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buFont typeface="Wingdings" panose="05000000000000000000" pitchFamily="2" charset="2"/>
              <a:buNone/>
            </a:pPr>
            <a:r>
              <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rPr>
              <a:t>  看到这惨状，大家立即陷入了恐慌，有人甚至有了打退堂鼓的心思。</a:t>
            </a:r>
          </a:p>
          <a:p>
            <a:pPr lvl="0" algn="l" defTabSz="914400" eaLnBrk="1" hangingPunct="1">
              <a:buFont typeface="Wingdings" panose="05000000000000000000" pitchFamily="2" charset="2"/>
              <a:buNone/>
            </a:pPr>
            <a:r>
              <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rPr>
              <a:t>  The sight of the miserable scene threw people into such a panic that some of them even had the idea of making a retreat. </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1378" name="Rectangle 2"/>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b="1" dirty="0">
                <a:solidFill>
                  <a:schemeClr val="accent1"/>
                </a:solidFill>
                <a:latin typeface="汉仪旗黑-85S" charset="0"/>
                <a:ea typeface="汉仪旗黑-85S" charset="0"/>
                <a:sym typeface="+mn-ea"/>
              </a:rPr>
              <a:t>汉译英翻译步骤</a:t>
            </a:r>
          </a:p>
        </p:txBody>
      </p:sp>
      <p:sp>
        <p:nvSpPr>
          <p:cNvPr id="101379" name="Rectangle 3"/>
          <p:cNvSpPr>
            <a:spLocks noGrp="1"/>
          </p:cNvSpPr>
          <p:nvPr>
            <p:ph idx="4294967295" hasCustomPrompt="1"/>
            <p:custDataLst>
              <p:tags r:id="rId3"/>
            </p:custDataLst>
          </p:nvPr>
        </p:nvSpPr>
        <p:spPr>
          <a:xfrm>
            <a:off x="457200" y="1519237"/>
            <a:ext cx="8229600" cy="4525963"/>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endParaRPr lang="en-US" altLang="zh-CN" b="1" dirty="0">
              <a:solidFill>
                <a:schemeClr val="dk1"/>
              </a:solidFill>
              <a:latin typeface="微软雅黑" panose="020B0503020204020204" charset="-122"/>
              <a:ea typeface="微软雅黑" panose="020B0503020204020204" charset="-122"/>
              <a:sym typeface="+mn-ea"/>
            </a:endParaRPr>
          </a:p>
          <a:p>
            <a:pPr lvl="0" algn="l" defTabSz="914400" eaLnBrk="1" hangingPunct="1">
              <a:buFont typeface="Wingdings" panose="05000000000000000000" pitchFamily="2" charset="2"/>
              <a:buNone/>
            </a:pPr>
            <a:r>
              <a:rPr lang="en-US" altLang="zh-CN" b="1" dirty="0">
                <a:latin typeface="微软雅黑" panose="020B0503020204020204" charset="-122"/>
                <a:ea typeface="微软雅黑" panose="020B0503020204020204" charset="-122"/>
                <a:sym typeface="+mn-ea"/>
                <a:hlinkClick r:id="rId7" action="ppaction://hlinksldjump">
                  <a:extLst>
                    <a:ext uri="{A12FA001-AC4F-418D-AE19-62706E023703}">
                      <ahyp:hlinkClr xmlns:ahyp="http://schemas.microsoft.com/office/drawing/2018/hyperlinkcolor" val="tx"/>
                    </a:ext>
                  </a:extLst>
                </a:hlinkClick>
              </a:rPr>
              <a:t>确定主语做题，主语决定谓语</a:t>
            </a:r>
            <a:endParaRPr lang="en-US" altLang="zh-CN" b="1" dirty="0">
              <a:latin typeface="微软雅黑" panose="020B0503020204020204" charset="-122"/>
              <a:ea typeface="微软雅黑" panose="020B0503020204020204" charset="-122"/>
              <a:sym typeface="+mn-ea"/>
            </a:endParaRPr>
          </a:p>
          <a:p>
            <a:pPr lvl="0" algn="l" defTabSz="914400" eaLnBrk="1" hangingPunct="1">
              <a:buFont typeface="Wingdings" panose="05000000000000000000" pitchFamily="2" charset="2"/>
              <a:buNone/>
            </a:pPr>
            <a:r>
              <a:rPr lang="en-US" altLang="zh-CN" b="1" dirty="0">
                <a:latin typeface="微软雅黑" panose="020B0503020204020204" charset="-122"/>
                <a:ea typeface="微软雅黑" panose="020B0503020204020204" charset="-122"/>
                <a:sym typeface="+mn-ea"/>
                <a:hlinkClick r:id="rId7" action="ppaction://hlinksldjump">
                  <a:extLst>
                    <a:ext uri="{A12FA001-AC4F-418D-AE19-62706E023703}">
                      <ahyp:hlinkClr xmlns:ahyp="http://schemas.microsoft.com/office/drawing/2018/hyperlinkcolor" val="tx"/>
                    </a:ext>
                  </a:extLst>
                </a:hlinkClick>
              </a:rPr>
              <a:t>谓语的选择</a:t>
            </a:r>
            <a:endParaRPr lang="en-US" altLang="zh-CN" b="1" dirty="0">
              <a:latin typeface="微软雅黑" panose="020B0503020204020204" charset="-122"/>
              <a:ea typeface="微软雅黑" panose="020B0503020204020204" charset="-122"/>
              <a:sym typeface="+mn-ea"/>
            </a:endParaRPr>
          </a:p>
          <a:p>
            <a:pPr lvl="0" algn="l" defTabSz="914400" eaLnBrk="1" hangingPunct="1">
              <a:buFont typeface="Wingdings" panose="05000000000000000000" pitchFamily="2" charset="2"/>
              <a:buNone/>
            </a:pPr>
            <a:r>
              <a:rPr lang="en-US" altLang="zh-CN" b="1" u="sng" dirty="0">
                <a:latin typeface="微软雅黑" panose="020B0503020204020204" charset="-122"/>
                <a:ea typeface="微软雅黑" panose="020B0503020204020204" charset="-122"/>
                <a:sym typeface="+mn-ea"/>
              </a:rPr>
              <a:t>语序的调整</a:t>
            </a:r>
          </a:p>
          <a:p>
            <a:pPr lvl="0" algn="l" defTabSz="914400" eaLnBrk="1" hangingPunct="1">
              <a:buFont typeface="Wingdings" panose="05000000000000000000" pitchFamily="2" charset="2"/>
              <a:buNone/>
            </a:pPr>
            <a:endParaRPr lang="en-US" altLang="zh-CN" b="1" dirty="0">
              <a:solidFill>
                <a:schemeClr val="dk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2402" name="Rectangle 2"/>
          <p:cNvSpPr>
            <a:spLocks noGrp="1"/>
          </p:cNvSpPr>
          <p:nvPr>
            <p:ph type="title" idx="4294967295"/>
          </p:nvPr>
        </p:nvSpPr>
        <p:spPr>
          <a:xfrm>
            <a:off x="468313" y="620713"/>
            <a:ext cx="7772400" cy="936625"/>
          </a:xfrm>
        </p:spPr>
        <p:txBody>
          <a:bodyPr vert="horz" wrap="square" lIns="91440" tIns="45720" rIns="91440" bIns="45720" anchor="ctr" anchorCtr="0"/>
          <a:lstStyle/>
          <a:p>
            <a:pPr eaLnBrk="1" hangingPunct="1"/>
            <a:r>
              <a:rPr lang="zh-CN" altLang="en-US" sz="2400" dirty="0">
                <a:solidFill>
                  <a:schemeClr val="accent1"/>
                </a:solidFill>
                <a:latin typeface="汉仪旗黑-85S" charset="0"/>
                <a:ea typeface="汉仪旗黑-85S" charset="0"/>
              </a:rPr>
              <a:t>怎样翻译才地道？</a:t>
            </a:r>
          </a:p>
        </p:txBody>
      </p:sp>
      <p:sp>
        <p:nvSpPr>
          <p:cNvPr id="102403" name="Rectangle 3"/>
          <p:cNvSpPr>
            <a:spLocks noGrp="1"/>
          </p:cNvSpPr>
          <p:nvPr>
            <p:ph idx="4294967295" hasCustomPrompt="1"/>
            <p:custDataLst>
              <p:tags r:id="rId3"/>
            </p:custDataLst>
          </p:nvPr>
        </p:nvSpPr>
        <p:spPr>
          <a:xfrm>
            <a:off x="684213" y="1844675"/>
            <a:ext cx="7772400" cy="4114800"/>
          </a:xfrm>
        </p:spPr>
        <p:txBody>
          <a:bodyPr vert="horz" wrap="square" lIns="91440" tIns="45720" rIns="91440" bIns="45720" anchor="t" anchorCtr="0">
            <a:normAutofit fontScale="92500" lnSpcReduction="20000"/>
          </a:bodyPr>
          <a:lstStyle/>
          <a:p>
            <a:pPr eaLnBrk="1" hangingPunct="1">
              <a:lnSpc>
                <a:spcPct val="80000"/>
              </a:lnSpc>
              <a:buFont typeface="Wingdings" panose="05000000000000000000" pitchFamily="2" charset="2"/>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在美国，人人都能够买到枪。</a:t>
            </a: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endParaRPr lang="zh-CN" altLang="en-US"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r>
              <a:rPr lang="en-US" altLang="zh-CN" sz="2400" b="1" dirty="0">
                <a:solidFill>
                  <a:schemeClr val="dk1">
                    <a:lumMod val="85000"/>
                    <a:lumOff val="15000"/>
                  </a:schemeClr>
                </a:solidFill>
                <a:latin typeface="微软雅黑" panose="020B0503020204020204" charset="-122"/>
                <a:cs typeface="微软雅黑" panose="020B0503020204020204" charset="-122"/>
              </a:rPr>
              <a:t> In the United States, everyone can buy guns.</a:t>
            </a:r>
          </a:p>
          <a:p>
            <a:pPr eaLnBrk="1" hangingPunct="1">
              <a:lnSpc>
                <a:spcPct val="80000"/>
              </a:lnSpc>
              <a:buFont typeface="Wingdings" panose="05000000000000000000" pitchFamily="2" charset="2"/>
              <a:buNone/>
            </a:pP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r>
              <a:rPr lang="en-US" altLang="zh-CN" sz="2400" b="1" dirty="0">
                <a:solidFill>
                  <a:schemeClr val="dk1">
                    <a:lumMod val="85000"/>
                    <a:lumOff val="15000"/>
                  </a:schemeClr>
                </a:solidFill>
                <a:latin typeface="微软雅黑" panose="020B0503020204020204" charset="-122"/>
                <a:cs typeface="微软雅黑" panose="020B0503020204020204" charset="-122"/>
              </a:rPr>
              <a:t>In the United States, guns are easy to come by / easily available. </a:t>
            </a:r>
          </a:p>
          <a:p>
            <a:pPr eaLnBrk="1" hangingPunct="1">
              <a:lnSpc>
                <a:spcPct val="80000"/>
              </a:lnSpc>
              <a:buFont typeface="Wingdings" panose="05000000000000000000" pitchFamily="2" charset="2"/>
              <a:buNone/>
            </a:pP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你可以从因特网上获得这一信息。</a:t>
            </a: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endParaRPr lang="zh-CN" altLang="en-US"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r>
              <a:rPr lang="en-US" altLang="zh-CN" sz="2400" b="1" dirty="0">
                <a:solidFill>
                  <a:schemeClr val="dk1">
                    <a:lumMod val="85000"/>
                    <a:lumOff val="15000"/>
                  </a:schemeClr>
                </a:solidFill>
                <a:latin typeface="微软雅黑" panose="020B0503020204020204" charset="-122"/>
                <a:cs typeface="微软雅黑" panose="020B0503020204020204" charset="-122"/>
              </a:rPr>
              <a:t>You can obtain this information on the internet.</a:t>
            </a:r>
          </a:p>
          <a:p>
            <a:pPr eaLnBrk="1" hangingPunct="1">
              <a:lnSpc>
                <a:spcPct val="80000"/>
              </a:lnSpc>
              <a:buFont typeface="Wingdings" panose="05000000000000000000" pitchFamily="2" charset="2"/>
              <a:buNone/>
            </a:pP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eaLnBrk="1" hangingPunct="1">
              <a:lnSpc>
                <a:spcPct val="80000"/>
              </a:lnSpc>
              <a:buFont typeface="Wingdings" panose="05000000000000000000" pitchFamily="2" charset="2"/>
              <a:buNone/>
            </a:pPr>
            <a:r>
              <a:rPr lang="en-US" altLang="zh-CN" sz="2400" b="1" dirty="0">
                <a:solidFill>
                  <a:schemeClr val="dk1">
                    <a:lumMod val="85000"/>
                    <a:lumOff val="15000"/>
                  </a:schemeClr>
                </a:solidFill>
                <a:latin typeface="微软雅黑" panose="020B0503020204020204" charset="-122"/>
                <a:cs typeface="微软雅黑" panose="020B0503020204020204" charset="-122"/>
              </a:rPr>
              <a:t>This information is available on the internet.</a:t>
            </a: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3426" name="Rectangle 3"/>
          <p:cNvSpPr>
            <a:spLocks noGrp="1"/>
          </p:cNvSpPr>
          <p:nvPr>
            <p:ph idx="4294967295" hasCustomPrompt="1"/>
            <p:custDataLst>
              <p:tags r:id="rId3"/>
            </p:custDataLst>
          </p:nvPr>
        </p:nvSpPr>
        <p:spPr>
          <a:xfrm>
            <a:off x="611560" y="620688"/>
            <a:ext cx="8064896" cy="5424512"/>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sym typeface="+mn-ea"/>
              </a:rPr>
              <a:t>    谁也不能以不懂法律来为自己辩解。 </a:t>
            </a:r>
          </a:p>
          <a:p>
            <a:pPr lvl="0" algn="l" defTabSz="914400" eaLnBrk="1" hangingPunct="1">
              <a:buFont typeface="Wingdings" panose="05000000000000000000" pitchFamily="2" charset="2"/>
              <a:buNone/>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sym typeface="+mn-ea"/>
              </a:rPr>
              <a:t>    Ignorance of the law excuses no man. </a:t>
            </a:r>
          </a:p>
          <a:p>
            <a:pPr lvl="0" algn="l" defTabSz="914400" eaLnBrk="1" hangingPunct="1">
              <a:buFont typeface="Wingdings" panose="05000000000000000000" pitchFamily="2" charset="2"/>
              <a:buNone/>
            </a:pPr>
            <a:endParaRPr lang="zh-CN" altLang="en-US" sz="1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defTabSz="914400" eaLnBrk="1" hangingPunct="1">
              <a:buNone/>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sym typeface="+mn-ea"/>
              </a:rPr>
              <a:t>    他申请入党十次最后才成功。</a:t>
            </a:r>
            <a:endParaRPr lang="en-US" altLang="zh-CN" sz="1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defTabSz="914400" eaLnBrk="1" hangingPunct="1">
              <a:buNone/>
            </a:pPr>
            <a:r>
              <a:rPr lang="en-US" sz="1800" b="1" dirty="0">
                <a:solidFill>
                  <a:schemeClr val="dk1"/>
                </a:solidFill>
                <a:latin typeface="微软雅黑" panose="020B0503020204020204" charset="-122"/>
                <a:ea typeface="微软雅黑" panose="020B0503020204020204" charset="-122"/>
                <a:sym typeface="+mn-ea"/>
              </a:rPr>
              <a:t>    </a:t>
            </a:r>
            <a:r>
              <a:rPr lang="en-US" altLang="zh-CN" sz="1800" b="1" dirty="0"/>
              <a:t>It</a:t>
            </a:r>
            <a:r>
              <a:rPr lang="en-US" sz="1800" b="1" dirty="0"/>
              <a:t> took him ten attempts to join the Communist Party.</a:t>
            </a:r>
          </a:p>
          <a:p>
            <a:pPr lvl="0" defTabSz="914400" eaLnBrk="1" hangingPunct="1">
              <a:buNone/>
            </a:pPr>
            <a:endParaRPr lang="en-US" sz="1800" b="1" dirty="0"/>
          </a:p>
          <a:p>
            <a:pPr lvl="0" defTabSz="914400" eaLnBrk="1" hangingPunct="1">
              <a:buNone/>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sym typeface="+mn-ea"/>
              </a:rPr>
              <a:t>这位摄影师走遍全国各地，记录人们生活的变化。</a:t>
            </a:r>
            <a:endParaRPr lang="en-US" altLang="zh-CN" sz="1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defTabSz="914400" eaLnBrk="1" hangingPunct="1">
              <a:buNone/>
            </a:pPr>
            <a:r>
              <a:rPr lang="en-US" altLang="zh-CN" sz="1800" b="1" dirty="0">
                <a:solidFill>
                  <a:schemeClr val="dk1"/>
                </a:solidFill>
                <a:latin typeface="微软雅黑" panose="020B0503020204020204" charset="-122"/>
                <a:ea typeface="微软雅黑" panose="020B0503020204020204" charset="-122"/>
                <a:sym typeface="+mn-ea"/>
              </a:rPr>
              <a:t>    </a:t>
            </a:r>
            <a:r>
              <a:rPr lang="en-US" altLang="zh-CN" sz="1800" b="1" dirty="0"/>
              <a:t>The photographer </a:t>
            </a:r>
            <a:r>
              <a:rPr lang="en-US" sz="1800" b="1" dirty="0"/>
              <a:t>traveled the length and breadth of China</a:t>
            </a:r>
            <a:r>
              <a:rPr lang="zh-CN" altLang="en-US" sz="1800" b="1" dirty="0"/>
              <a:t>，</a:t>
            </a:r>
            <a:r>
              <a:rPr lang="en-US" sz="1800" b="1" dirty="0"/>
              <a:t>documenting life in the fast-changing country.</a:t>
            </a:r>
          </a:p>
          <a:p>
            <a:pPr lvl="0" defTabSz="914400" eaLnBrk="1" hangingPunct="1">
              <a:buNone/>
            </a:pPr>
            <a:r>
              <a:rPr lang="en-US" sz="1800" b="1" dirty="0"/>
              <a:t>    </a:t>
            </a:r>
          </a:p>
          <a:p>
            <a:pPr lvl="0" defTabSz="914400" eaLnBrk="1" hangingPunct="1">
              <a:buNone/>
            </a:pPr>
            <a:r>
              <a:rPr lang="en-US" sz="1800" b="1" dirty="0"/>
              <a:t>    </a:t>
            </a:r>
            <a:r>
              <a:rPr lang="zh-CN" altLang="en-US" sz="1800" b="1" dirty="0"/>
              <a:t>当时不少著名教授任教于厦门大学，包括鲁迅和林语堂。</a:t>
            </a:r>
            <a:endParaRPr lang="en-US" sz="1800" b="1" dirty="0"/>
          </a:p>
          <a:p>
            <a:pPr lvl="0" defTabSz="914400" eaLnBrk="1" hangingPunct="1">
              <a:buNone/>
            </a:pPr>
            <a:r>
              <a:rPr lang="en-US" sz="1800" b="1" dirty="0"/>
              <a:t>    </a:t>
            </a:r>
            <a:r>
              <a:rPr lang="en-US" altLang="zh-CN" sz="1800" b="1" dirty="0"/>
              <a:t>At that time, Xiamen University counted </a:t>
            </a:r>
            <a:r>
              <a:rPr lang="en-US" sz="1800" b="1" dirty="0"/>
              <a:t>among its faculty a host of notable scholars, such as Lu </a:t>
            </a:r>
            <a:r>
              <a:rPr lang="en-US" sz="1800" b="1" dirty="0" err="1"/>
              <a:t>Xun</a:t>
            </a:r>
            <a:r>
              <a:rPr lang="en-US" sz="1800" b="1" dirty="0"/>
              <a:t> and Lin </a:t>
            </a:r>
            <a:r>
              <a:rPr lang="en-US" sz="1800" b="1" dirty="0" err="1"/>
              <a:t>Yutang</a:t>
            </a:r>
            <a:r>
              <a:rPr lang="en-US" sz="1800" b="1" dirty="0"/>
              <a:t>.</a:t>
            </a:r>
          </a:p>
          <a:p>
            <a:pPr lvl="0" defTabSz="914400" eaLnBrk="1" hangingPunct="1">
              <a:buNone/>
            </a:pPr>
            <a:endParaRPr lang="en-US" altLang="zh-CN" sz="2000" b="1" dirty="0">
              <a:sym typeface="+mn-ea"/>
            </a:endParaRPr>
          </a:p>
          <a:p>
            <a:pPr lvl="0" defTabSz="914400" eaLnBrk="1" hangingPunct="1">
              <a:buNone/>
            </a:pPr>
            <a:endParaRPr lang="zh-CN" altLang="en-US" sz="2000" b="1" dirty="0">
              <a:sym typeface="+mn-ea"/>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4450" name="Rectangle 2"/>
          <p:cNvSpPr>
            <a:spLocks noGrp="1"/>
          </p:cNvSpPr>
          <p:nvPr>
            <p:ph type="title" idx="4294967295"/>
          </p:nvPr>
        </p:nvSpPr>
        <p:spPr>
          <a:xfrm>
            <a:off x="457200" y="274638"/>
            <a:ext cx="8229600" cy="11430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dirty="0">
                <a:solidFill>
                  <a:schemeClr val="accent1"/>
                </a:solidFill>
                <a:latin typeface="汉仪旗黑-85S" charset="0"/>
                <a:ea typeface="隶书" panose="02010509060101010101" pitchFamily="49" charset="-122"/>
                <a:cs typeface="汉仪旗黑-85S" charset="0"/>
                <a:sym typeface="+mn-ea"/>
              </a:rPr>
              <a:t>汉译英之 --- 主语确定</a:t>
            </a:r>
          </a:p>
        </p:txBody>
      </p:sp>
      <p:sp>
        <p:nvSpPr>
          <p:cNvPr id="186371" name="Rectangle 3"/>
          <p:cNvSpPr>
            <a:spLocks noGrp="1"/>
          </p:cNvSpPr>
          <p:nvPr>
            <p:ph idx="4294967295" hasCustomPrompt="1"/>
            <p:custDataLst>
              <p:tags r:id="rId3"/>
            </p:custDataLst>
          </p:nvPr>
        </p:nvSpPr>
        <p:spPr>
          <a:xfrm>
            <a:off x="468313" y="1628775"/>
            <a:ext cx="8229600" cy="453072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Char char="ÿ"/>
            </a:pPr>
            <a:endParaRPr lang="en-US" altLang="zh-CN" sz="3600" b="1" dirty="0">
              <a:solidFill>
                <a:schemeClr val="dk1"/>
              </a:solidFill>
              <a:latin typeface="微软雅黑" panose="020B0503020204020204" charset="-122"/>
              <a:ea typeface="微软雅黑" panose="020B0503020204020204" charset="-122"/>
              <a:sym typeface="+mn-ea"/>
            </a:endParaRPr>
          </a:p>
          <a:p>
            <a:pPr lvl="0" algn="l" defTabSz="914400" eaLnBrk="1" hangingPunct="1">
              <a:buFont typeface="Wingdings" panose="05000000000000000000" pitchFamily="2" charset="2"/>
              <a:buChar char="ÿ"/>
            </a:pPr>
            <a:r>
              <a:rPr lang="en-US" altLang="zh-CN" sz="3600" b="1" dirty="0">
                <a:solidFill>
                  <a:schemeClr val="dk1"/>
                </a:solidFill>
                <a:latin typeface="微软雅黑" panose="020B0503020204020204" charset="-122"/>
                <a:ea typeface="微软雅黑" panose="020B0503020204020204" charset="-122"/>
                <a:sym typeface="+mn-ea"/>
              </a:rPr>
              <a:t>使用原主语</a:t>
            </a:r>
          </a:p>
          <a:p>
            <a:pPr lvl="0" algn="l" defTabSz="914400" eaLnBrk="1" hangingPunct="1">
              <a:buFont typeface="Wingdings" panose="05000000000000000000" pitchFamily="2" charset="2"/>
              <a:buChar char="ÿ"/>
            </a:pPr>
            <a:r>
              <a:rPr lang="en-US" altLang="zh-CN" sz="3600" b="1" dirty="0">
                <a:solidFill>
                  <a:schemeClr val="dk1"/>
                </a:solidFill>
                <a:latin typeface="微软雅黑" panose="020B0503020204020204" charset="-122"/>
                <a:ea typeface="微软雅黑" panose="020B0503020204020204" charset="-122"/>
                <a:sym typeface="+mn-ea"/>
              </a:rPr>
              <a:t>重新确定主语</a:t>
            </a:r>
          </a:p>
          <a:p>
            <a:pPr lvl="0" algn="l" defTabSz="914400" eaLnBrk="1" hangingPunct="1">
              <a:buFont typeface="Wingdings" panose="05000000000000000000" pitchFamily="2" charset="2"/>
              <a:buChar char="ÿ"/>
            </a:pPr>
            <a:r>
              <a:rPr lang="en-US" altLang="zh-CN" sz="3600" b="1" dirty="0">
                <a:solidFill>
                  <a:schemeClr val="dk1"/>
                </a:solidFill>
                <a:latin typeface="微软雅黑" panose="020B0503020204020204" charset="-122"/>
                <a:ea typeface="微软雅黑" panose="020B0503020204020204" charset="-122"/>
                <a:sym typeface="+mn-ea"/>
              </a:rPr>
              <a:t>增补主语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5474" name="Rectangle 2"/>
          <p:cNvSpPr>
            <a:spLocks noGrp="1"/>
          </p:cNvSpPr>
          <p:nvPr>
            <p:ph type="title" idx="4294967295"/>
          </p:nvPr>
        </p:nvSpPr>
        <p:spPr>
          <a:xfrm>
            <a:off x="457200" y="277813"/>
            <a:ext cx="8218488" cy="630237"/>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sz="3800" b="1" dirty="0">
                <a:solidFill>
                  <a:schemeClr val="accent1"/>
                </a:solidFill>
                <a:latin typeface="汉仪旗黑-85S" charset="0"/>
                <a:ea typeface="汉仪旗黑-85S" charset="0"/>
                <a:sym typeface="+mn-ea"/>
              </a:rPr>
              <a:t>重新确定主语</a:t>
            </a:r>
          </a:p>
        </p:txBody>
      </p:sp>
      <p:sp>
        <p:nvSpPr>
          <p:cNvPr id="187395" name="Rectangle 3"/>
          <p:cNvSpPr>
            <a:spLocks noGrp="1"/>
          </p:cNvSpPr>
          <p:nvPr>
            <p:ph idx="4294967295" hasCustomPrompt="1"/>
          </p:nvPr>
        </p:nvSpPr>
        <p:spPr>
          <a:xfrm>
            <a:off x="539750" y="1484313"/>
            <a:ext cx="8001000" cy="4535487"/>
          </a:xfrm>
        </p:spPr>
        <p:txBody>
          <a:bodyPr vert="horz" wrap="square" lIns="91440" tIns="45720" rIns="91440" bIns="45720" anchor="t" anchorCtr="0">
            <a:normAutofit/>
          </a:bodyPr>
          <a:lstStyle/>
          <a:p>
            <a:pPr marL="0" indent="0" eaLnBrk="1" hangingPunct="1">
              <a:buClr>
                <a:srgbClr val="FF0000"/>
              </a:buClr>
              <a:buNone/>
            </a:pPr>
            <a:r>
              <a:rPr lang="zh-CN" altLang="en-US" sz="2400" b="1" dirty="0">
                <a:solidFill>
                  <a:srgbClr val="000000"/>
                </a:solidFill>
                <a:latin typeface="微软雅黑" panose="020B0503020204020204" charset="-122"/>
                <a:cs typeface="微软雅黑" panose="020B0503020204020204" charset="-122"/>
              </a:rPr>
              <a:t>在历史上，由于长江不断改道</a:t>
            </a:r>
            <a:r>
              <a:rPr lang="en-US" altLang="zh-CN" sz="2400" b="1" dirty="0">
                <a:solidFill>
                  <a:srgbClr val="000000"/>
                </a:solidFill>
                <a:latin typeface="微软雅黑" panose="020B0503020204020204" charset="-122"/>
                <a:cs typeface="微软雅黑" panose="020B0503020204020204" charset="-122"/>
              </a:rPr>
              <a:t>,</a:t>
            </a:r>
            <a:r>
              <a:rPr lang="zh-CN" altLang="en-US" sz="2400" b="1" dirty="0">
                <a:solidFill>
                  <a:srgbClr val="000000"/>
                </a:solidFill>
                <a:latin typeface="微软雅黑" panose="020B0503020204020204" charset="-122"/>
                <a:cs typeface="微软雅黑" panose="020B0503020204020204" charset="-122"/>
              </a:rPr>
              <a:t>在武汉地区形成了众多的湖泊</a:t>
            </a:r>
            <a:r>
              <a:rPr lang="en-US" altLang="zh-CN" sz="2400" b="1" dirty="0">
                <a:solidFill>
                  <a:srgbClr val="000000"/>
                </a:solidFill>
                <a:latin typeface="微软雅黑" panose="020B0503020204020204" charset="-122"/>
                <a:cs typeface="微软雅黑" panose="020B0503020204020204" charset="-122"/>
              </a:rPr>
              <a:t>.</a:t>
            </a:r>
          </a:p>
          <a:p>
            <a:pPr marL="0" indent="0" eaLnBrk="1" hangingPunct="1">
              <a:buClr>
                <a:srgbClr val="FF0000"/>
              </a:buClr>
              <a:buNone/>
            </a:pPr>
            <a:r>
              <a:rPr lang="en-US" altLang="zh-CN" sz="2400" b="1" dirty="0">
                <a:solidFill>
                  <a:srgbClr val="000000"/>
                </a:solidFill>
                <a:latin typeface="微软雅黑" panose="020B0503020204020204" charset="-122"/>
                <a:cs typeface="微软雅黑" panose="020B0503020204020204" charset="-122"/>
              </a:rPr>
              <a:t>The constant change of the course of the Yangtze River in history resulted in a great number of lakes in the areas around Wuhan. </a:t>
            </a:r>
          </a:p>
          <a:p>
            <a:pPr marL="0" indent="0" eaLnBrk="1" hangingPunct="1">
              <a:buClr>
                <a:srgbClr val="FF0000"/>
              </a:buClr>
              <a:buNone/>
            </a:pPr>
            <a:r>
              <a:rPr lang="en-US" altLang="zh-CN" sz="2400" b="1" dirty="0">
                <a:solidFill>
                  <a:srgbClr val="000000"/>
                </a:solidFill>
                <a:latin typeface="微软雅黑" panose="020B0503020204020204" charset="-122"/>
                <a:cs typeface="微软雅黑" panose="020B0503020204020204" charset="-122"/>
              </a:rPr>
              <a:t>Many lakes came into being in the areas around Wuhan because of the constant change of course of the Yangtze in history.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425987" name="Rectangle 3"/>
          <p:cNvSpPr>
            <a:spLocks noGrp="1"/>
          </p:cNvSpPr>
          <p:nvPr>
            <p:ph idx="4294967295" hasCustomPrompt="1"/>
            <p:custDataLst>
              <p:tags r:id="rId3"/>
            </p:custDataLst>
          </p:nvPr>
        </p:nvSpPr>
        <p:spPr>
          <a:xfrm>
            <a:off x="457200" y="1600200"/>
            <a:ext cx="8229600" cy="4525963"/>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zh-CN" altLang="en-US" b="1" dirty="0">
                <a:solidFill>
                  <a:schemeClr val="dk1"/>
                </a:solidFill>
                <a:latin typeface="微软雅黑" panose="020B0503020204020204" charset="-122"/>
                <a:ea typeface="微软雅黑" panose="020B0503020204020204" charset="-122"/>
                <a:cs typeface="微软雅黑" panose="020B0503020204020204" charset="-122"/>
                <a:sym typeface="+mn-ea"/>
              </a:rPr>
              <a:t>  这些矿工的年龄都在31岁至52岁之间，平均年龄不足38岁。</a:t>
            </a:r>
          </a:p>
          <a:p>
            <a:pPr lvl="0" algn="l" defTabSz="914400" eaLnBrk="1" hangingPunct="1">
              <a:buFont typeface="Wingdings" panose="05000000000000000000" pitchFamily="2" charset="2"/>
              <a:buNone/>
            </a:pPr>
            <a:r>
              <a:rPr lang="zh-CN" altLang="en-US" b="1" dirty="0">
                <a:solidFill>
                  <a:schemeClr val="dk1"/>
                </a:solidFill>
                <a:latin typeface="微软雅黑" panose="020B0503020204020204" charset="-122"/>
                <a:ea typeface="微软雅黑" panose="020B0503020204020204" charset="-122"/>
                <a:cs typeface="微软雅黑" panose="020B0503020204020204" charset="-122"/>
                <a:sym typeface="+mn-ea"/>
              </a:rPr>
              <a:t>  The miners ranged in age from 31 to 52, with an average age of just under 38.</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 calcmode="lin" valueType="num">
                                      <p:cBhvr additive="base">
                                        <p:cTn id="7" dur="500" fill="hold"/>
                                        <p:tgtEl>
                                          <p:spTgt spid="425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5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5987">
                                            <p:txEl>
                                              <p:pRg st="1" end="1"/>
                                            </p:txEl>
                                          </p:spTgt>
                                        </p:tgtEl>
                                        <p:attrNameLst>
                                          <p:attrName>style.visibility</p:attrName>
                                        </p:attrNameLst>
                                      </p:cBhvr>
                                      <p:to>
                                        <p:strVal val="visible"/>
                                      </p:to>
                                    </p:set>
                                    <p:anim calcmode="lin" valueType="num">
                                      <p:cBhvr additive="base">
                                        <p:cTn id="13" dur="500" fill="hold"/>
                                        <p:tgtEl>
                                          <p:spTgt spid="425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5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7522" name="Rectangle 2"/>
          <p:cNvSpPr>
            <a:spLocks noGrp="1"/>
          </p:cNvSpPr>
          <p:nvPr>
            <p:ph type="title" idx="4294967295"/>
          </p:nvPr>
        </p:nvSpPr>
        <p:spPr>
          <a:xfrm>
            <a:off x="323850" y="404813"/>
            <a:ext cx="8374063" cy="1295400"/>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zh-CN" altLang="en-US" b="1" dirty="0">
                <a:solidFill>
                  <a:schemeClr val="accent1"/>
                </a:solidFill>
                <a:latin typeface="汉仪旗黑-85S" charset="0"/>
                <a:ea typeface="隶书" panose="02010509060101010101" pitchFamily="49" charset="-122"/>
                <a:cs typeface="汉仪旗黑-85S" charset="0"/>
                <a:sym typeface="+mn-ea"/>
              </a:rPr>
              <a:t>汉语“以人为本”,英语“以事为本”</a:t>
            </a:r>
          </a:p>
        </p:txBody>
      </p:sp>
      <p:sp>
        <p:nvSpPr>
          <p:cNvPr id="188419" name="Rectangle 3"/>
          <p:cNvSpPr>
            <a:spLocks noGrp="1"/>
          </p:cNvSpPr>
          <p:nvPr>
            <p:ph idx="4294967295" hasCustomPrompt="1"/>
            <p:custDataLst>
              <p:tags r:id="rId3"/>
            </p:custDataLst>
          </p:nvPr>
        </p:nvSpPr>
        <p:spPr>
          <a:xfrm>
            <a:off x="468313" y="2205038"/>
            <a:ext cx="8229600" cy="3954462"/>
          </a:xfrm>
        </p:spPr>
        <p:txBody>
          <a:bodyPr vert="horz" wrap="square" lIns="91440" tIns="45720" rIns="91440" bIns="45720" anchor="t" anchorCtr="0">
            <a:normAutofit/>
          </a:bodyPr>
          <a:lstStyle/>
          <a:p>
            <a:pPr marL="0" indent="0" eaLnBrk="1" hangingPunct="1">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我看当然像这么回事。</a:t>
            </a:r>
          </a:p>
          <a:p>
            <a:pPr marL="0" indent="0" eaLnBrk="1" hangingPunct="1">
              <a:buNone/>
            </a:pPr>
            <a:r>
              <a:rPr lang="en-US" altLang="zh-CN" sz="2400" b="1" dirty="0">
                <a:solidFill>
                  <a:schemeClr val="dk1">
                    <a:lumMod val="85000"/>
                    <a:lumOff val="15000"/>
                  </a:schemeClr>
                </a:solidFill>
                <a:latin typeface="微软雅黑" panose="020B0503020204020204" charset="-122"/>
                <a:cs typeface="微软雅黑" panose="020B0503020204020204" charset="-122"/>
              </a:rPr>
              <a:t>It certainly seems so to me.</a:t>
            </a:r>
          </a:p>
          <a:p>
            <a:pPr eaLnBrk="1" hangingPunct="1">
              <a:buFont typeface="Wingdings" panose="05000000000000000000" pitchFamily="2" charset="2"/>
              <a:buChar char="T"/>
            </a:pPr>
            <a:endParaRPr lang="en-US" altLang="zh-CN" sz="24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buNone/>
            </a:pPr>
            <a:r>
              <a:rPr lang="zh-CN" altLang="en-US" sz="2400" b="1" dirty="0">
                <a:solidFill>
                  <a:schemeClr val="dk1">
                    <a:lumMod val="85000"/>
                    <a:lumOff val="15000"/>
                  </a:schemeClr>
                </a:solidFill>
                <a:latin typeface="微软雅黑" panose="020B0503020204020204" charset="-122"/>
                <a:cs typeface="微软雅黑" panose="020B0503020204020204" charset="-122"/>
              </a:rPr>
              <a:t>你做这件事不费吹灰之力。   </a:t>
            </a:r>
          </a:p>
          <a:p>
            <a:pPr marL="0" indent="0" eaLnBrk="1" hangingPunct="1">
              <a:buNone/>
            </a:pPr>
            <a:r>
              <a:rPr lang="en-US" altLang="zh-CN" sz="2400" b="1" dirty="0">
                <a:solidFill>
                  <a:schemeClr val="dk1">
                    <a:lumMod val="85000"/>
                    <a:lumOff val="15000"/>
                  </a:schemeClr>
                </a:solidFill>
                <a:latin typeface="微软雅黑" panose="020B0503020204020204" charset="-122"/>
                <a:cs typeface="微软雅黑" panose="020B0503020204020204" charset="-122"/>
              </a:rPr>
              <a:t>It is very easy for you to do such a thing.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 calcmode="lin" valueType="num">
                                      <p:cBhvr additive="base">
                                        <p:cTn id="13" dur="5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8419">
                                            <p:txEl>
                                              <p:pRg st="3" end="3"/>
                                            </p:txEl>
                                          </p:spTgt>
                                        </p:tgtEl>
                                        <p:attrNameLst>
                                          <p:attrName>style.visibility</p:attrName>
                                        </p:attrNameLst>
                                      </p:cBhvr>
                                      <p:to>
                                        <p:strVal val="visible"/>
                                      </p:to>
                                    </p:set>
                                    <p:anim calcmode="lin" valueType="num">
                                      <p:cBhvr additive="base">
                                        <p:cTn id="19" dur="5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8419">
                                            <p:txEl>
                                              <p:pRg st="4" end="4"/>
                                            </p:txEl>
                                          </p:spTgt>
                                        </p:tgtEl>
                                        <p:attrNameLst>
                                          <p:attrName>style.visibility</p:attrName>
                                        </p:attrNameLst>
                                      </p:cBhvr>
                                      <p:to>
                                        <p:strVal val="visible"/>
                                      </p:to>
                                    </p:set>
                                    <p:anim calcmode="lin" valueType="num">
                                      <p:cBhvr additive="base">
                                        <p:cTn id="25" dur="5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8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08546" name="Rectangle 2"/>
          <p:cNvSpPr>
            <a:spLocks noGrp="1"/>
          </p:cNvSpPr>
          <p:nvPr>
            <p:ph type="title" idx="4294967295"/>
          </p:nvPr>
        </p:nvSpPr>
        <p:spPr>
          <a:xfrm>
            <a:off x="457200" y="274638"/>
            <a:ext cx="8229600" cy="1143000"/>
          </a:xfrm>
        </p:spPr>
        <p:txBody>
          <a:bodyPr vert="horz" wrap="square" lIns="91440" tIns="45720" rIns="91440" bIns="45720" anchor="ctr" anchorCtr="0"/>
          <a:lstStyle/>
          <a:p>
            <a:pPr eaLnBrk="1" hangingPunct="1"/>
            <a:r>
              <a:rPr lang="zh-CN" altLang="en-US" dirty="0">
                <a:solidFill>
                  <a:schemeClr val="accent1"/>
                </a:solidFill>
                <a:latin typeface="汉仪旗黑-85S" charset="0"/>
                <a:ea typeface="汉仪旗黑-85S" charset="0"/>
              </a:rPr>
              <a:t>增补主语</a:t>
            </a:r>
          </a:p>
        </p:txBody>
      </p:sp>
      <p:sp>
        <p:nvSpPr>
          <p:cNvPr id="189443" name="Rectangle 3"/>
          <p:cNvSpPr>
            <a:spLocks noGrp="1"/>
          </p:cNvSpPr>
          <p:nvPr>
            <p:ph idx="4294967295" hasCustomPrompt="1"/>
            <p:custDataLst>
              <p:tags r:id="rId3"/>
            </p:custDataLst>
          </p:nvPr>
        </p:nvSpPr>
        <p:spPr>
          <a:xfrm>
            <a:off x="457200" y="1600200"/>
            <a:ext cx="8229600" cy="4525963"/>
          </a:xfrm>
        </p:spPr>
        <p:txBody>
          <a:bodyPr vert="horz" wrap="square" lIns="91440" tIns="45720" rIns="91440" bIns="45720" anchor="t" anchorCtr="0">
            <a:normAutofit lnSpcReduction="10000"/>
          </a:bodyPr>
          <a:lstStyle/>
          <a:p>
            <a:pPr eaLnBrk="1" hangingPunct="1">
              <a:lnSpc>
                <a:spcPct val="90000"/>
              </a:lnSpc>
              <a:buClr>
                <a:srgbClr val="FF0000"/>
              </a:buClr>
              <a:buFont typeface="Wingdings" panose="05000000000000000000" pitchFamily="2" charset="2"/>
              <a:buNone/>
            </a:pPr>
            <a:r>
              <a:rPr lang="en-US" altLang="zh-CN" sz="2000" b="1" dirty="0">
                <a:solidFill>
                  <a:schemeClr val="dk1">
                    <a:lumMod val="85000"/>
                    <a:lumOff val="15000"/>
                  </a:schemeClr>
                </a:solidFill>
                <a:latin typeface="微软雅黑" panose="020B0503020204020204" charset="-122"/>
                <a:cs typeface="微软雅黑" panose="020B0503020204020204" charset="-122"/>
              </a:rPr>
              <a:t>(</a:t>
            </a:r>
            <a:r>
              <a:rPr lang="zh-CN" altLang="en-US" sz="2000" b="1" dirty="0">
                <a:solidFill>
                  <a:schemeClr val="dk1">
                    <a:lumMod val="85000"/>
                    <a:lumOff val="15000"/>
                  </a:schemeClr>
                </a:solidFill>
                <a:latin typeface="微软雅黑" panose="020B0503020204020204" charset="-122"/>
                <a:cs typeface="微软雅黑" panose="020B0503020204020204" charset="-122"/>
              </a:rPr>
              <a:t>一</a:t>
            </a:r>
            <a:r>
              <a:rPr lang="en-US" altLang="zh-CN" sz="2000" b="1" dirty="0">
                <a:solidFill>
                  <a:schemeClr val="dk1">
                    <a:lumMod val="85000"/>
                    <a:lumOff val="15000"/>
                  </a:schemeClr>
                </a:solidFill>
                <a:latin typeface="微软雅黑" panose="020B0503020204020204" charset="-122"/>
                <a:cs typeface="微软雅黑" panose="020B0503020204020204" charset="-122"/>
              </a:rPr>
              <a:t>)</a:t>
            </a:r>
            <a:r>
              <a:rPr lang="zh-CN" altLang="en-US" sz="2000" b="1" dirty="0">
                <a:solidFill>
                  <a:schemeClr val="dk1">
                    <a:lumMod val="85000"/>
                    <a:lumOff val="15000"/>
                  </a:schemeClr>
                </a:solidFill>
                <a:latin typeface="微软雅黑" panose="020B0503020204020204" charset="-122"/>
                <a:cs typeface="微软雅黑" panose="020B0503020204020204" charset="-122"/>
              </a:rPr>
              <a:t>有</a:t>
            </a:r>
            <a:r>
              <a:rPr lang="en-US" altLang="zh-CN" sz="2000" b="1" dirty="0">
                <a:solidFill>
                  <a:schemeClr val="dk1">
                    <a:lumMod val="85000"/>
                    <a:lumOff val="15000"/>
                  </a:schemeClr>
                </a:solidFill>
                <a:latin typeface="微软雅黑" panose="020B0503020204020204" charset="-122"/>
                <a:cs typeface="微软雅黑" panose="020B0503020204020204" charset="-122"/>
              </a:rPr>
              <a:t>,</a:t>
            </a:r>
            <a:r>
              <a:rPr lang="zh-CN" altLang="en-US" sz="2000" b="1" dirty="0">
                <a:solidFill>
                  <a:schemeClr val="dk1">
                    <a:lumMod val="85000"/>
                    <a:lumOff val="15000"/>
                  </a:schemeClr>
                </a:solidFill>
                <a:latin typeface="微软雅黑" panose="020B0503020204020204" charset="-122"/>
                <a:cs typeface="微软雅黑" panose="020B0503020204020204" charset="-122"/>
              </a:rPr>
              <a:t>发生</a:t>
            </a:r>
            <a:r>
              <a:rPr lang="en-US" altLang="zh-CN" sz="2000" b="1" dirty="0">
                <a:solidFill>
                  <a:schemeClr val="dk1">
                    <a:lumMod val="85000"/>
                    <a:lumOff val="15000"/>
                  </a:schemeClr>
                </a:solidFill>
                <a:latin typeface="微软雅黑" panose="020B0503020204020204" charset="-122"/>
                <a:cs typeface="微软雅黑" panose="020B0503020204020204" charset="-122"/>
              </a:rPr>
              <a:t>,</a:t>
            </a:r>
            <a:r>
              <a:rPr lang="zh-CN" altLang="en-US" sz="2000" b="1" dirty="0">
                <a:solidFill>
                  <a:schemeClr val="dk1">
                    <a:lumMod val="85000"/>
                    <a:lumOff val="15000"/>
                  </a:schemeClr>
                </a:solidFill>
                <a:latin typeface="微软雅黑" panose="020B0503020204020204" charset="-122"/>
                <a:cs typeface="微软雅黑" panose="020B0503020204020204" charset="-122"/>
              </a:rPr>
              <a:t>出现 </a:t>
            </a:r>
            <a:r>
              <a:rPr lang="en-US" altLang="zh-CN" sz="2000" b="1" dirty="0">
                <a:solidFill>
                  <a:schemeClr val="dk1">
                    <a:lumMod val="85000"/>
                    <a:lumOff val="15000"/>
                  </a:schemeClr>
                </a:solidFill>
                <a:latin typeface="微软雅黑" panose="020B0503020204020204" charset="-122"/>
                <a:cs typeface="微软雅黑" panose="020B0503020204020204" charset="-122"/>
              </a:rPr>
              <a:t>--- there be</a:t>
            </a:r>
          </a:p>
          <a:p>
            <a:pPr eaLnBrk="1" hangingPunct="1">
              <a:lnSpc>
                <a:spcPct val="90000"/>
              </a:lnSpc>
              <a:buClr>
                <a:srgbClr val="FF0000"/>
              </a:buClr>
              <a:buFont typeface="Wingdings" panose="05000000000000000000" pitchFamily="2" charset="2"/>
              <a:buNone/>
            </a:pPr>
            <a:endParaRPr lang="en-US" altLang="zh-CN" sz="20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lnSpc>
                <a:spcPct val="90000"/>
              </a:lnSpc>
              <a:buClr>
                <a:srgbClr val="FF0000"/>
              </a:buClr>
              <a:buNone/>
            </a:pPr>
            <a:r>
              <a:rPr lang="zh-CN" altLang="en-US" sz="2000" b="1" dirty="0">
                <a:solidFill>
                  <a:schemeClr val="dk1">
                    <a:lumMod val="85000"/>
                    <a:lumOff val="15000"/>
                  </a:schemeClr>
                </a:solidFill>
                <a:latin typeface="微软雅黑" panose="020B0503020204020204" charset="-122"/>
                <a:cs typeface="微软雅黑" panose="020B0503020204020204" charset="-122"/>
              </a:rPr>
              <a:t>好象有点不对头</a:t>
            </a:r>
            <a:r>
              <a:rPr lang="en-US" altLang="zh-CN" sz="2000" b="1" dirty="0">
                <a:solidFill>
                  <a:schemeClr val="dk1">
                    <a:lumMod val="85000"/>
                    <a:lumOff val="15000"/>
                  </a:schemeClr>
                </a:solidFill>
                <a:latin typeface="微软雅黑" panose="020B0503020204020204" charset="-122"/>
                <a:cs typeface="微软雅黑" panose="020B0503020204020204" charset="-122"/>
              </a:rPr>
              <a:t>.</a:t>
            </a:r>
          </a:p>
          <a:p>
            <a:pPr marL="0" indent="0" eaLnBrk="1" hangingPunct="1">
              <a:lnSpc>
                <a:spcPct val="90000"/>
              </a:lnSpc>
              <a:buClr>
                <a:srgbClr val="FF0000"/>
              </a:buClr>
              <a:buNone/>
            </a:pPr>
            <a:endParaRPr lang="en-US" altLang="zh-CN" sz="20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lnSpc>
                <a:spcPct val="90000"/>
              </a:lnSpc>
              <a:buClr>
                <a:srgbClr val="FF0000"/>
              </a:buClr>
              <a:buNone/>
            </a:pPr>
            <a:r>
              <a:rPr lang="en-US" altLang="zh-CN" sz="2000" b="1" dirty="0">
                <a:solidFill>
                  <a:schemeClr val="dk1">
                    <a:lumMod val="85000"/>
                    <a:lumOff val="15000"/>
                  </a:schemeClr>
                </a:solidFill>
                <a:latin typeface="微软雅黑" panose="020B0503020204020204" charset="-122"/>
                <a:cs typeface="微软雅黑" panose="020B0503020204020204" charset="-122"/>
              </a:rPr>
              <a:t>There seems something wrong with it.</a:t>
            </a:r>
          </a:p>
          <a:p>
            <a:pPr eaLnBrk="1" hangingPunct="1">
              <a:lnSpc>
                <a:spcPct val="90000"/>
              </a:lnSpc>
              <a:buClr>
                <a:srgbClr val="FF0000"/>
              </a:buClr>
              <a:buFont typeface="Wingdings" panose="05000000000000000000" pitchFamily="2" charset="2"/>
              <a:buChar char="Q"/>
            </a:pPr>
            <a:endParaRPr lang="en-US" altLang="zh-CN" sz="20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lnSpc>
                <a:spcPct val="90000"/>
              </a:lnSpc>
              <a:buClr>
                <a:srgbClr val="FF0000"/>
              </a:buClr>
              <a:buNone/>
            </a:pPr>
            <a:r>
              <a:rPr lang="zh-CN" altLang="en-US" sz="2000" b="1" dirty="0">
                <a:solidFill>
                  <a:schemeClr val="dk1">
                    <a:lumMod val="85000"/>
                    <a:lumOff val="15000"/>
                  </a:schemeClr>
                </a:solidFill>
                <a:latin typeface="微软雅黑" panose="020B0503020204020204" charset="-122"/>
                <a:cs typeface="微软雅黑" panose="020B0503020204020204" charset="-122"/>
              </a:rPr>
              <a:t>南京近几年发生了重大变化。</a:t>
            </a:r>
            <a:endParaRPr lang="en-US" altLang="zh-CN" sz="20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lnSpc>
                <a:spcPct val="90000"/>
              </a:lnSpc>
              <a:buClr>
                <a:srgbClr val="FF0000"/>
              </a:buClr>
              <a:buNone/>
            </a:pPr>
            <a:endParaRPr lang="zh-CN" altLang="en-US" sz="20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lnSpc>
                <a:spcPct val="90000"/>
              </a:lnSpc>
              <a:buClr>
                <a:srgbClr val="FF0000"/>
              </a:buClr>
              <a:buNone/>
            </a:pPr>
            <a:r>
              <a:rPr lang="en-US" altLang="zh-CN" sz="2000" b="1" dirty="0">
                <a:solidFill>
                  <a:schemeClr val="dk1">
                    <a:lumMod val="85000"/>
                    <a:lumOff val="15000"/>
                  </a:schemeClr>
                </a:solidFill>
                <a:latin typeface="微软雅黑" panose="020B0503020204020204" charset="-122"/>
                <a:cs typeface="微软雅黑" panose="020B0503020204020204" charset="-122"/>
              </a:rPr>
              <a:t>There have been great changes in Nanjing these years.</a:t>
            </a:r>
          </a:p>
          <a:p>
            <a:pPr marL="0" indent="0" eaLnBrk="1" hangingPunct="1">
              <a:lnSpc>
                <a:spcPct val="90000"/>
              </a:lnSpc>
              <a:buClr>
                <a:srgbClr val="FF0000"/>
              </a:buClr>
              <a:buNone/>
            </a:pPr>
            <a:endParaRPr lang="en-US" altLang="zh-CN" sz="2000" b="1" dirty="0">
              <a:solidFill>
                <a:schemeClr val="dk1">
                  <a:lumMod val="85000"/>
                  <a:lumOff val="15000"/>
                </a:schemeClr>
              </a:solidFill>
              <a:latin typeface="微软雅黑" panose="020B0503020204020204" charset="-122"/>
              <a:cs typeface="微软雅黑" panose="020B0503020204020204" charset="-122"/>
            </a:endParaRPr>
          </a:p>
          <a:p>
            <a:pPr marL="0" indent="0" eaLnBrk="1" hangingPunct="1">
              <a:lnSpc>
                <a:spcPct val="90000"/>
              </a:lnSpc>
              <a:buClr>
                <a:srgbClr val="FF0000"/>
              </a:buClr>
              <a:buNone/>
            </a:pPr>
            <a:r>
              <a:rPr lang="en-US" altLang="zh-CN" sz="2000" b="1" dirty="0">
                <a:solidFill>
                  <a:schemeClr val="dk1">
                    <a:lumMod val="85000"/>
                    <a:lumOff val="15000"/>
                  </a:schemeClr>
                </a:solidFill>
                <a:latin typeface="微软雅黑" panose="020B0503020204020204" charset="-122"/>
                <a:cs typeface="微软雅黑" panose="020B0503020204020204" charset="-122"/>
              </a:rPr>
              <a:t>Dramatic changes have happened in Nanjing these years.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94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944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9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3315" name="标题 1"/>
          <p:cNvSpPr>
            <a:spLocks noGrp="1"/>
          </p:cNvSpPr>
          <p:nvPr>
            <p:ph type="title" idx="4294967295"/>
            <p:custDataLst>
              <p:tags r:id="rId3"/>
            </p:custDataLst>
          </p:nvPr>
        </p:nvSpPr>
        <p:spPr>
          <a:xfrm>
            <a:off x="457200" y="274638"/>
            <a:ext cx="8229600" cy="153987"/>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br>
              <a:rPr lang="en-US" altLang="zh-CN" sz="4000" dirty="0">
                <a:solidFill>
                  <a:schemeClr val="dk2"/>
                </a:solidFill>
                <a:latin typeface="汉仪旗黑-85S" charset="0"/>
                <a:ea typeface="宋体" panose="02010600030101010101" pitchFamily="2" charset="-122"/>
                <a:cs typeface="汉仪旗黑-85S" charset="0"/>
                <a:sym typeface="+mn-ea"/>
              </a:rPr>
            </a:br>
            <a:endParaRPr lang="en-US" altLang="zh-CN" sz="4000" dirty="0">
              <a:solidFill>
                <a:schemeClr val="dk2"/>
              </a:solidFill>
              <a:latin typeface="汉仪旗黑-85S" charset="0"/>
              <a:ea typeface="宋体" panose="02010600030101010101" pitchFamily="2" charset="-122"/>
              <a:cs typeface="汉仪旗黑-85S" charset="0"/>
              <a:sym typeface="+mn-ea"/>
            </a:endParaRPr>
          </a:p>
        </p:txBody>
      </p:sp>
      <p:sp>
        <p:nvSpPr>
          <p:cNvPr id="13316" name="内容占位符 2"/>
          <p:cNvSpPr>
            <a:spLocks noGrp="1"/>
          </p:cNvSpPr>
          <p:nvPr>
            <p:ph sz="half" idx="4294967295"/>
          </p:nvPr>
        </p:nvSpPr>
        <p:spPr>
          <a:xfrm>
            <a:off x="457200" y="500063"/>
            <a:ext cx="7859713" cy="5449887"/>
          </a:xfrm>
          <a:noFill/>
          <a:ln w="9525">
            <a:noFill/>
          </a:ln>
        </p:spPr>
        <p:txBody>
          <a:bodyPr vert="horz" wrap="square" lIns="91440" tIns="45720" rIns="91440" bIns="45720" anchor="t" anchorCtr="0">
            <a:noAutofit/>
          </a:bodyPr>
          <a:lstStyle>
            <a:lvl1pPr lvl="0">
              <a:buClr>
                <a:schemeClr val="accent1"/>
              </a:buClr>
              <a:buSzPct val="50000"/>
              <a:buFont typeface="Wingdings 2" panose="05020102010507070707" pitchFamily="18" charset="2"/>
              <a:defRPr sz="2800"/>
            </a:lvl1pPr>
            <a:lvl2pPr lvl="1">
              <a:buClr>
                <a:schemeClr val="accent2"/>
              </a:buClr>
              <a:buSzPct val="50000"/>
              <a:buFont typeface="Wingdings 2" panose="05020102010507070707" pitchFamily="18" charset="2"/>
              <a:defRPr sz="2400"/>
            </a:lvl2pPr>
            <a:lvl3pPr lvl="2">
              <a:buClr>
                <a:srgbClr val="9BBB59"/>
              </a:buClr>
              <a:buSzPct val="60000"/>
              <a:buFont typeface="Wingdings 2" panose="05020102010507070707" pitchFamily="18" charset="2"/>
              <a:defRPr sz="2000"/>
            </a:lvl3pPr>
            <a:lvl4pPr lvl="3">
              <a:buClr>
                <a:srgbClr val="4BACC6"/>
              </a:buClr>
              <a:buSzPct val="45000"/>
              <a:buFont typeface="Wingdings 2" panose="05020102010507070707" pitchFamily="18" charset="2"/>
              <a:defRPr sz="1800"/>
            </a:lvl4pPr>
            <a:lvl5pPr lvl="4">
              <a:buClr>
                <a:srgbClr val="F79646"/>
              </a:buClr>
              <a:buSzPct val="100000"/>
              <a:buFont typeface="Wingdings 2" panose="05020102010507070707" pitchFamily="18" charset="2"/>
              <a:defRPr sz="1800"/>
            </a:lvl5pPr>
          </a:lstStyle>
          <a:p>
            <a:pPr marL="0" lvl="0" algn="l" defTabSz="914400" eaLnBrk="1" fontAlgn="auto" hangingPunct="1">
              <a:buNone/>
            </a:pPr>
            <a:r>
              <a:rPr lang="zh-CN" altLang="en-US" sz="1800" b="1" dirty="0">
                <a:solidFill>
                  <a:srgbClr val="FF0000"/>
                </a:solidFill>
                <a:latin typeface="微软雅黑" panose="020B0503020204020204" charset="-122"/>
                <a:cs typeface="微软雅黑" panose="020B0503020204020204" charset="-122"/>
                <a:sym typeface="+mn-ea"/>
              </a:rPr>
              <a:t>具体搭配 — “从…出发”的不同译法：</a:t>
            </a:r>
          </a:p>
          <a:p>
            <a:pPr marL="0" lvl="0" algn="l" defTabSz="914400" eaLnBrk="1" fontAlgn="auto" hangingPunct="1">
              <a:buNone/>
            </a:pPr>
            <a:endParaRPr lang="zh-CN" altLang="en-US" sz="1800" b="1" dirty="0">
              <a:solidFill>
                <a:srgbClr val="000000"/>
              </a:solidFill>
              <a:latin typeface="微软雅黑" panose="020B0503020204020204" charset="-122"/>
              <a:cs typeface="微软雅黑" panose="020B0503020204020204" charset="-122"/>
              <a:sym typeface="+mn-ea"/>
            </a:endParaRP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我们要从我国实际出发，先进口设备，然后自行研发。</a:t>
            </a: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In light of China’s actual conditions, we should import equipment first and later develop it on our own.</a:t>
            </a:r>
          </a:p>
          <a:p>
            <a:pPr marL="0" lvl="0" algn="l" defTabSz="914400" eaLnBrk="1" fontAlgn="auto" hangingPunct="1">
              <a:buNone/>
            </a:pPr>
            <a:endParaRPr lang="zh-CN" altLang="en-US" sz="1800" b="1" dirty="0">
              <a:solidFill>
                <a:srgbClr val="000000"/>
              </a:solidFill>
              <a:latin typeface="微软雅黑" panose="020B0503020204020204" charset="-122"/>
              <a:cs typeface="微软雅黑" panose="020B0503020204020204" charset="-122"/>
              <a:sym typeface="+mn-ea"/>
            </a:endParaRP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我们要从全局出发，不能只考虑自己。</a:t>
            </a: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We must keep in mind the larger picture and not be preoccupied only with our own interests.</a:t>
            </a: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 </a:t>
            </a: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制定计划时，我们要从长远利益出发，把眼光放远一点。</a:t>
            </a:r>
          </a:p>
          <a:p>
            <a:pPr marL="0" lvl="0" algn="l" defTabSz="914400" eaLnBrk="1" fontAlgn="auto" hangingPunct="1">
              <a:buNone/>
            </a:pPr>
            <a:r>
              <a:rPr lang="zh-CN" altLang="en-US" sz="1800" b="1" dirty="0">
                <a:solidFill>
                  <a:srgbClr val="000000"/>
                </a:solidFill>
                <a:latin typeface="微软雅黑" panose="020B0503020204020204" charset="-122"/>
                <a:cs typeface="微软雅黑" panose="020B0503020204020204" charset="-122"/>
                <a:sym typeface="+mn-ea"/>
              </a:rPr>
              <a:t>When making plans, we must take into account long-term interest and look far into the future.</a:t>
            </a:r>
          </a:p>
          <a:p>
            <a:pPr marL="0" lvl="0" algn="l" defTabSz="914400" eaLnBrk="1" fontAlgn="auto" hangingPunct="1">
              <a:buNone/>
            </a:pPr>
            <a:endParaRPr lang="zh-CN" altLang="en-US" b="1" dirty="0">
              <a:solidFill>
                <a:srgbClr val="000000"/>
              </a:solidFill>
              <a:latin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90467" name="Rectangle 3"/>
          <p:cNvSpPr>
            <a:spLocks noGrp="1"/>
          </p:cNvSpPr>
          <p:nvPr>
            <p:ph idx="4294967295" hasCustomPrompt="1"/>
            <p:custDataLst>
              <p:tags r:id="rId3"/>
            </p:custDataLst>
          </p:nvPr>
        </p:nvSpPr>
        <p:spPr>
          <a:xfrm>
            <a:off x="539750" y="549275"/>
            <a:ext cx="8001000" cy="5470525"/>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lnSpc>
                <a:spcPct val="90000"/>
              </a:lnSpc>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(二) 无主句的增补---五大类无主句</a:t>
            </a: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1. 表示自然现象和人类自身感受 --- it</a:t>
            </a:r>
          </a:p>
          <a:p>
            <a:pPr lvl="0" algn="l" defTabSz="914400" eaLnBrk="1" hangingPunct="1">
              <a:lnSpc>
                <a:spcPct val="90000"/>
              </a:lnSpc>
              <a:buFont typeface="Wingdings" panose="05000000000000000000" pitchFamily="2" charset="2"/>
              <a:buNone/>
            </a:pPr>
            <a:endPar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刮风了. It’s blowing.</a:t>
            </a:r>
          </a:p>
          <a:p>
            <a:pPr lvl="0" algn="l" defTabSz="914400" eaLnBrk="1" hangingPunct="1">
              <a:lnSpc>
                <a:spcPct val="90000"/>
              </a:lnSpc>
              <a:buFont typeface="Wingdings" panose="05000000000000000000" pitchFamily="2" charset="2"/>
              <a:buNone/>
            </a:pPr>
            <a:endPar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出太阳了.</a:t>
            </a: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The sun is rising. / The sun appears.</a:t>
            </a:r>
          </a:p>
          <a:p>
            <a:pPr lvl="0" algn="l" defTabSz="914400" eaLnBrk="1" hangingPunct="1">
              <a:lnSpc>
                <a:spcPct val="90000"/>
              </a:lnSpc>
              <a:buFont typeface="Wingdings" panose="05000000000000000000" pitchFamily="2" charset="2"/>
              <a:buNone/>
            </a:pPr>
            <a:endPar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冷死我了. </a:t>
            </a: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I am dead cold. / It chills me to the bone.</a:t>
            </a:r>
          </a:p>
          <a:p>
            <a:pPr lvl="0" algn="l" defTabSz="914400" eaLnBrk="1" hangingPunct="1">
              <a:lnSpc>
                <a:spcPct val="90000"/>
              </a:lnSpc>
              <a:buFont typeface="Wingdings" panose="05000000000000000000" pitchFamily="2" charset="2"/>
              <a:buNone/>
            </a:pPr>
            <a:endPar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热得他们全身冒汗.</a:t>
            </a: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It’s so hot that they’re sweating like a pig. </a:t>
            </a:r>
          </a:p>
          <a:p>
            <a:pPr lvl="0" algn="l" defTabSz="914400" eaLnBrk="1" hangingPunct="1">
              <a:lnSpc>
                <a:spcPct val="90000"/>
              </a:lnSpc>
              <a:buFont typeface="Wingdings" panose="05000000000000000000" pitchFamily="2" charset="2"/>
              <a:buNone/>
            </a:pPr>
            <a:r>
              <a:rPr lang="en-US" altLang="zh-CN" sz="2000" b="1" dirty="0">
                <a:solidFill>
                  <a:schemeClr val="dk1"/>
                </a:solidFill>
                <a:latin typeface="Georgia" panose="02040502050405020303" pitchFamily="18" charset="0"/>
                <a:ea typeface="微软雅黑" panose="020B0503020204020204" charset="-122"/>
                <a:cs typeface="微软雅黑" panose="020B0503020204020204" charset="-122"/>
                <a:sym typeface="+mn-ea"/>
              </a:rPr>
              <a:t>The heat makes them sweat like a pig.</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anim calcmode="lin" valueType="num">
                                      <p:cBhvr additive="base">
                                        <p:cTn id="19"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0467">
                                            <p:txEl>
                                              <p:pRg st="5" end="5"/>
                                            </p:txEl>
                                          </p:spTgt>
                                        </p:tgtEl>
                                        <p:attrNameLst>
                                          <p:attrName>style.visibility</p:attrName>
                                        </p:attrNameLst>
                                      </p:cBhvr>
                                      <p:to>
                                        <p:strVal val="visible"/>
                                      </p:to>
                                    </p:set>
                                    <p:anim calcmode="lin" valueType="num">
                                      <p:cBhvr additive="base">
                                        <p:cTn id="25"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0467">
                                            <p:txEl>
                                              <p:pRg st="6" end="6"/>
                                            </p:txEl>
                                          </p:spTgt>
                                        </p:tgtEl>
                                        <p:attrNameLst>
                                          <p:attrName>style.visibility</p:attrName>
                                        </p:attrNameLst>
                                      </p:cBhvr>
                                      <p:to>
                                        <p:strVal val="visible"/>
                                      </p:to>
                                    </p:set>
                                    <p:anim calcmode="lin" valueType="num">
                                      <p:cBhvr additive="base">
                                        <p:cTn id="31" dur="5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0467">
                                            <p:txEl>
                                              <p:pRg st="8" end="8"/>
                                            </p:txEl>
                                          </p:spTgt>
                                        </p:tgtEl>
                                        <p:attrNameLst>
                                          <p:attrName>style.visibility</p:attrName>
                                        </p:attrNameLst>
                                      </p:cBhvr>
                                      <p:to>
                                        <p:strVal val="visible"/>
                                      </p:to>
                                    </p:set>
                                    <p:anim calcmode="lin" valueType="num">
                                      <p:cBhvr additive="base">
                                        <p:cTn id="37" dur="500" fill="hold"/>
                                        <p:tgtEl>
                                          <p:spTgt spid="1904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0467">
                                            <p:txEl>
                                              <p:pRg st="9" end="9"/>
                                            </p:txEl>
                                          </p:spTgt>
                                        </p:tgtEl>
                                        <p:attrNameLst>
                                          <p:attrName>style.visibility</p:attrName>
                                        </p:attrNameLst>
                                      </p:cBhvr>
                                      <p:to>
                                        <p:strVal val="visible"/>
                                      </p:to>
                                    </p:set>
                                    <p:anim calcmode="lin" valueType="num">
                                      <p:cBhvr additive="base">
                                        <p:cTn id="43" dur="500" fill="hold"/>
                                        <p:tgtEl>
                                          <p:spTgt spid="19046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0467">
                                            <p:txEl>
                                              <p:pRg st="11" end="11"/>
                                            </p:txEl>
                                          </p:spTgt>
                                        </p:tgtEl>
                                        <p:attrNameLst>
                                          <p:attrName>style.visibility</p:attrName>
                                        </p:attrNameLst>
                                      </p:cBhvr>
                                      <p:to>
                                        <p:strVal val="visible"/>
                                      </p:to>
                                    </p:set>
                                    <p:anim calcmode="lin" valueType="num">
                                      <p:cBhvr additive="base">
                                        <p:cTn id="49" dur="500" fill="hold"/>
                                        <p:tgtEl>
                                          <p:spTgt spid="19046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0467">
                                            <p:txEl>
                                              <p:pRg st="12" end="12"/>
                                            </p:txEl>
                                          </p:spTgt>
                                        </p:tgtEl>
                                        <p:attrNameLst>
                                          <p:attrName>style.visibility</p:attrName>
                                        </p:attrNameLst>
                                      </p:cBhvr>
                                      <p:to>
                                        <p:strVal val="visible"/>
                                      </p:to>
                                    </p:set>
                                    <p:anim calcmode="lin" valueType="num">
                                      <p:cBhvr additive="base">
                                        <p:cTn id="55" dur="500" fill="hold"/>
                                        <p:tgtEl>
                                          <p:spTgt spid="19046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0467">
                                            <p:txEl>
                                              <p:pRg st="13" end="13"/>
                                            </p:txEl>
                                          </p:spTgt>
                                        </p:tgtEl>
                                        <p:attrNameLst>
                                          <p:attrName>style.visibility</p:attrName>
                                        </p:attrNameLst>
                                      </p:cBhvr>
                                      <p:to>
                                        <p:strVal val="visible"/>
                                      </p:to>
                                    </p:set>
                                    <p:anim calcmode="lin" valueType="num">
                                      <p:cBhvr additive="base">
                                        <p:cTn id="61" dur="500" fill="hold"/>
                                        <p:tgtEl>
                                          <p:spTgt spid="190467">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46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92515" name="Rectangle 3"/>
          <p:cNvSpPr>
            <a:spLocks noGrp="1"/>
          </p:cNvSpPr>
          <p:nvPr>
            <p:ph idx="4294967295" hasCustomPrompt="1"/>
            <p:custDataLst>
              <p:tags r:id="rId3"/>
            </p:custDataLst>
          </p:nvPr>
        </p:nvSpPr>
        <p:spPr>
          <a:xfrm>
            <a:off x="468313" y="692150"/>
            <a:ext cx="8229600" cy="5467350"/>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en-US" altLang="zh-CN" sz="2200" b="1" dirty="0">
                <a:solidFill>
                  <a:schemeClr val="accent1"/>
                </a:solidFill>
                <a:latin typeface="微软雅黑" panose="020B0503020204020204" charset="-122"/>
                <a:ea typeface="微软雅黑" panose="020B0503020204020204" charset="-122"/>
                <a:cs typeface="微软雅黑" panose="020B0503020204020204" charset="-122"/>
                <a:sym typeface="+mn-ea"/>
              </a:rPr>
              <a:t>3.类似祈使句的泛指人称句</a:t>
            </a:r>
          </a:p>
          <a:p>
            <a:pPr lvl="0" algn="l" defTabSz="914400" eaLnBrk="1" hangingPunct="1">
              <a:buFont typeface="Wingdings" panose="05000000000000000000" pitchFamily="2" charset="2"/>
              <a:buNone/>
            </a:pPr>
            <a:r>
              <a:rPr lang="en-US" altLang="zh-CN" sz="2200" b="1" dirty="0">
                <a:solidFill>
                  <a:schemeClr val="dk1"/>
                </a:solidFill>
                <a:latin typeface="微软雅黑" panose="020B0503020204020204" charset="-122"/>
                <a:ea typeface="微软雅黑" panose="020B0503020204020204" charset="-122"/>
                <a:cs typeface="微软雅黑" panose="020B0503020204020204" charset="-122"/>
                <a:sym typeface="+mn-ea"/>
              </a:rPr>
              <a:t>   </a:t>
            </a: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打得赢就打，打不赢就走。</a:t>
            </a:r>
          </a:p>
          <a:p>
            <a:pPr lvl="0" algn="l" defTabSz="914400" eaLnBrk="1" hangingPunct="1">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   Fight when you can win, move away when you cannot.</a:t>
            </a:r>
          </a:p>
          <a:p>
            <a:pPr lvl="0" algn="l" defTabSz="914400" eaLnBrk="1" hangingPunct="1">
              <a:buFont typeface="Wingdings" panose="05000000000000000000" pitchFamily="2" charset="2"/>
              <a:buNone/>
            </a:pPr>
            <a:endPar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   生了儿子，吃啥有啥； 生了女儿， 有啥吃啥。</a:t>
            </a:r>
          </a:p>
          <a:p>
            <a:pPr lvl="0" algn="l" defTabSz="914400" eaLnBrk="1" hangingPunct="1">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   If a woman gives birth to a boy, she eats what she wants; if to a girl, she just eats what there is. </a:t>
            </a:r>
          </a:p>
          <a:p>
            <a:pPr lvl="0" algn="l" defTabSz="914400" eaLnBrk="1" hangingPunct="1">
              <a:buFont typeface="Wingdings" panose="05000000000000000000" pitchFamily="2" charset="2"/>
              <a:buNone/>
            </a:pPr>
            <a:endParaRPr lang="en-US" altLang="zh-CN" sz="2000"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   弄得不好， 就会前功尽弃。</a:t>
            </a:r>
          </a:p>
          <a:p>
            <a:pPr lvl="0" algn="l" defTabSz="914400" eaLnBrk="1" hangingPunct="1">
              <a:buFont typeface="Wingdings" panose="05000000000000000000" pitchFamily="2" charset="2"/>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   If things are not properly handled, our labor will be totally lost /all our efforts will go down the drain.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to="" calcmode="lin" valueType="num">
                                      <p:cBhvr>
                                        <p:cTn id="7" dur="1" fill="hold"/>
                                        <p:tgtEl>
                                          <p:spTgt spid="192515">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 to="" calcmode="lin" valueType="num">
                                      <p:cBhvr>
                                        <p:cTn id="12" dur="1" fill="hold"/>
                                        <p:tgtEl>
                                          <p:spTgt spid="192515">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to="" calcmode="lin" valueType="num">
                                      <p:cBhvr>
                                        <p:cTn id="17" dur="1" fill="hold"/>
                                        <p:tgtEl>
                                          <p:spTgt spid="192515">
                                            <p:txEl>
                                              <p:pRg st="2" end="2"/>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2515">
                                            <p:txEl>
                                              <p:pRg st="4" end="4"/>
                                            </p:txEl>
                                          </p:spTgt>
                                        </p:tgtEl>
                                        <p:attrNameLst>
                                          <p:attrName>style.visibility</p:attrName>
                                        </p:attrNameLst>
                                      </p:cBhvr>
                                      <p:to>
                                        <p:strVal val="visible"/>
                                      </p:to>
                                    </p:set>
                                    <p:anim to="" calcmode="lin" valueType="num">
                                      <p:cBhvr>
                                        <p:cTn id="22" dur="1" fill="hold"/>
                                        <p:tgtEl>
                                          <p:spTgt spid="192515">
                                            <p:txEl>
                                              <p:pRg st="4" end="4"/>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to="" calcmode="lin" valueType="num">
                                      <p:cBhvr>
                                        <p:cTn id="27" dur="1" fill="hold"/>
                                        <p:tgtEl>
                                          <p:spTgt spid="192515">
                                            <p:txEl>
                                              <p:pRg st="5" end="5"/>
                                            </p:txEl>
                                          </p:spTgt>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92515">
                                            <p:txEl>
                                              <p:pRg st="7" end="7"/>
                                            </p:txEl>
                                          </p:spTgt>
                                        </p:tgtEl>
                                        <p:attrNameLst>
                                          <p:attrName>style.visibility</p:attrName>
                                        </p:attrNameLst>
                                      </p:cBhvr>
                                      <p:to>
                                        <p:strVal val="visible"/>
                                      </p:to>
                                    </p:set>
                                    <p:anim to="" calcmode="lin" valueType="num">
                                      <p:cBhvr>
                                        <p:cTn id="32" dur="1" fill="hold"/>
                                        <p:tgtEl>
                                          <p:spTgt spid="192515">
                                            <p:txEl>
                                              <p:pRg st="7" end="7"/>
                                            </p:txEl>
                                          </p:spTgt>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92515">
                                            <p:txEl>
                                              <p:pRg st="8" end="8"/>
                                            </p:txEl>
                                          </p:spTgt>
                                        </p:tgtEl>
                                        <p:attrNameLst>
                                          <p:attrName>style.visibility</p:attrName>
                                        </p:attrNameLst>
                                      </p:cBhvr>
                                      <p:to>
                                        <p:strVal val="visible"/>
                                      </p:to>
                                    </p:set>
                                    <p:anim to="" calcmode="lin" valueType="num">
                                      <p:cBhvr>
                                        <p:cTn id="37" dur="1" fill="hold"/>
                                        <p:tgtEl>
                                          <p:spTgt spid="192515">
                                            <p:txEl>
                                              <p:pRg st="8" end="8"/>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94563" name="Rectangle 3"/>
          <p:cNvSpPr>
            <a:spLocks noGrp="1"/>
          </p:cNvSpPr>
          <p:nvPr>
            <p:ph idx="4294967295" hasCustomPrompt="1"/>
            <p:custDataLst>
              <p:tags r:id="rId3"/>
            </p:custDataLst>
          </p:nvPr>
        </p:nvSpPr>
        <p:spPr>
          <a:xfrm>
            <a:off x="539750" y="476250"/>
            <a:ext cx="8253413" cy="5543550"/>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4. 成语/警句/格言类</a:t>
            </a:r>
          </a:p>
          <a:p>
            <a:pPr lvl="0" algn="l" defTabSz="914400" eaLnBrk="1" hangingPunct="1">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三思而后行</a:t>
            </a:r>
          </a:p>
          <a:p>
            <a:pPr lvl="0" algn="l" defTabSz="914400" eaLnBrk="1" hangingPunct="1">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Look before you leap. / Think twice before you act.</a:t>
            </a:r>
          </a:p>
          <a:p>
            <a:pPr lvl="0" algn="l" defTabSz="914400" eaLnBrk="1" hangingPunct="1">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 </a:t>
            </a:r>
          </a:p>
          <a:p>
            <a:pPr lvl="0" defTabSz="914400" eaLnBrk="1" hangingPunct="1">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入乡随俗</a:t>
            </a:r>
          </a:p>
          <a:p>
            <a:pPr lvl="0" defTabSz="914400" eaLnBrk="1" hangingPunct="1">
              <a:buNone/>
            </a:pPr>
            <a:r>
              <a:rPr lang="en-US" sz="2400" b="1" dirty="0">
                <a:solidFill>
                  <a:schemeClr val="dk1"/>
                </a:solidFill>
                <a:latin typeface="Georgia" panose="02040502050405020303" pitchFamily="18" charset="0"/>
                <a:ea typeface="微软雅黑" panose="020B0503020204020204" charset="-122"/>
                <a:cs typeface="微软雅黑" panose="020B0503020204020204" charset="-122"/>
              </a:rPr>
              <a:t>When in Rome, do as the Romans do. </a:t>
            </a:r>
          </a:p>
          <a:p>
            <a:pPr lvl="0" defTabSz="914400" eaLnBrk="1" hangingPunct="1">
              <a:buNone/>
            </a:pPr>
            <a:endParaRPr lang="en-US" sz="2400" b="1" dirty="0">
              <a:solidFill>
                <a:schemeClr val="dk1"/>
              </a:solidFill>
              <a:latin typeface="Georgia" panose="02040502050405020303" pitchFamily="18" charset="0"/>
              <a:ea typeface="微软雅黑" panose="020B0503020204020204" charset="-122"/>
              <a:cs typeface="微软雅黑" panose="020B0503020204020204" charset="-122"/>
            </a:endParaRPr>
          </a:p>
          <a:p>
            <a:pPr lvl="0" defTabSz="914400" eaLnBrk="1" hangingPunct="1">
              <a:buNone/>
            </a:pPr>
            <a:r>
              <a:rPr lang="zh-CN" altLang="en-US" sz="2400" b="1" dirty="0">
                <a:solidFill>
                  <a:schemeClr val="dk1"/>
                </a:solidFill>
                <a:latin typeface="Georgia" panose="02040502050405020303" pitchFamily="18" charset="0"/>
                <a:ea typeface="微软雅黑" panose="020B0503020204020204" charset="-122"/>
                <a:cs typeface="微软雅黑" panose="020B0503020204020204" charset="-122"/>
              </a:rPr>
              <a:t>吃一堑长一智</a:t>
            </a:r>
            <a:endPar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endParaRPr>
          </a:p>
          <a:p>
            <a:pPr lvl="0" defTabSz="914400" eaLnBrk="1" hangingPunct="1">
              <a:buNone/>
            </a:pPr>
            <a:r>
              <a:rPr lang="en-US" sz="2400" b="1" dirty="0">
                <a:solidFill>
                  <a:schemeClr val="dk1"/>
                </a:solidFill>
                <a:latin typeface="Georgia" panose="02040502050405020303" pitchFamily="18" charset="0"/>
                <a:ea typeface="微软雅黑" panose="020B0503020204020204" charset="-122"/>
                <a:cs typeface="微软雅黑" panose="020B0503020204020204" charset="-122"/>
              </a:rPr>
              <a:t>A fall into the pit, a gain in your wit.</a:t>
            </a:r>
            <a:endPar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to="" calcmode="lin" valueType="num">
                                      <p:cBhvr>
                                        <p:cTn id="7" dur="1" fill="hold"/>
                                        <p:tgtEl>
                                          <p:spTgt spid="194563">
                                            <p:txEl>
                                              <p:pRg st="0" end="0"/>
                                            </p:txEl>
                                          </p:spTgt>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 to="" calcmode="lin" valueType="num">
                                      <p:cBhvr>
                                        <p:cTn id="12" dur="1" fill="hold"/>
                                        <p:tgtEl>
                                          <p:spTgt spid="194563">
                                            <p:txEl>
                                              <p:pRg st="1" end="1"/>
                                            </p:txEl>
                                          </p:spTgt>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 to="" calcmode="lin" valueType="num">
                                      <p:cBhvr>
                                        <p:cTn id="17" dur="1" fill="hold"/>
                                        <p:tgtEl>
                                          <p:spTgt spid="194563">
                                            <p:txEl>
                                              <p:pRg st="2" end="2"/>
                                            </p:txEl>
                                          </p:spTgt>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4563">
                                            <p:txEl>
                                              <p:pRg st="3" end="3"/>
                                            </p:txEl>
                                          </p:spTgt>
                                        </p:tgtEl>
                                        <p:attrNameLst>
                                          <p:attrName>style.visibility</p:attrName>
                                        </p:attrNameLst>
                                      </p:cBhvr>
                                      <p:to>
                                        <p:strVal val="visible"/>
                                      </p:to>
                                    </p:set>
                                    <p:anim to="" calcmode="lin" valueType="num">
                                      <p:cBhvr>
                                        <p:cTn id="22" dur="1" fill="hold"/>
                                        <p:tgtEl>
                                          <p:spTgt spid="194563">
                                            <p:txEl>
                                              <p:pRg st="3" end="3"/>
                                            </p:txEl>
                                          </p:spTgt>
                                        </p:tgtEl>
                                        <p:attrNameLst>
                                          <p:attrName>style.visibility</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94563">
                                            <p:txEl>
                                              <p:pRg st="4" end="4"/>
                                            </p:txEl>
                                          </p:spTgt>
                                        </p:tgtEl>
                                        <p:attrNameLst>
                                          <p:attrName>style.visibility</p:attrName>
                                        </p:attrNameLst>
                                      </p:cBhvr>
                                      <p:to>
                                        <p:strVal val="visible"/>
                                      </p:to>
                                    </p:set>
                                    <p:anim to="" calcmode="lin" valueType="num">
                                      <p:cBhvr>
                                        <p:cTn id="27" dur="1" fill="hold"/>
                                        <p:tgtEl>
                                          <p:spTgt spid="194563">
                                            <p:txEl>
                                              <p:pRg st="4" end="4"/>
                                            </p:txEl>
                                          </p:spTgt>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94563">
                                            <p:txEl>
                                              <p:pRg st="5" end="5"/>
                                            </p:txEl>
                                          </p:spTgt>
                                        </p:tgtEl>
                                        <p:attrNameLst>
                                          <p:attrName>style.visibility</p:attrName>
                                        </p:attrNameLst>
                                      </p:cBhvr>
                                      <p:to>
                                        <p:strVal val="visible"/>
                                      </p:to>
                                    </p:set>
                                    <p:anim to="" calcmode="lin" valueType="num">
                                      <p:cBhvr>
                                        <p:cTn id="32" dur="1" fill="hold"/>
                                        <p:tgtEl>
                                          <p:spTgt spid="194563">
                                            <p:txEl>
                                              <p:pRg st="5" end="5"/>
                                            </p:txEl>
                                          </p:spTgt>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94563">
                                            <p:txEl>
                                              <p:pRg st="7" end="7"/>
                                            </p:txEl>
                                          </p:spTgt>
                                        </p:tgtEl>
                                        <p:attrNameLst>
                                          <p:attrName>style.visibility</p:attrName>
                                        </p:attrNameLst>
                                      </p:cBhvr>
                                      <p:to>
                                        <p:strVal val="visible"/>
                                      </p:to>
                                    </p:set>
                                    <p:anim to="" calcmode="lin" valueType="num">
                                      <p:cBhvr>
                                        <p:cTn id="37" dur="1" fill="hold"/>
                                        <p:tgtEl>
                                          <p:spTgt spid="194563">
                                            <p:txEl>
                                              <p:pRg st="7" end="7"/>
                                            </p:txEl>
                                          </p:spTgt>
                                        </p:tgtEl>
                                        <p:attrNameLst>
                                          <p:attrName>style.visibility</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94563">
                                            <p:txEl>
                                              <p:pRg st="8" end="8"/>
                                            </p:txEl>
                                          </p:spTgt>
                                        </p:tgtEl>
                                        <p:attrNameLst>
                                          <p:attrName>style.visibility</p:attrName>
                                        </p:attrNameLst>
                                      </p:cBhvr>
                                      <p:to>
                                        <p:strVal val="visible"/>
                                      </p:to>
                                    </p:set>
                                    <p:anim to="" calcmode="lin" valueType="num">
                                      <p:cBhvr>
                                        <p:cTn id="42" dur="1" fill="hold"/>
                                        <p:tgtEl>
                                          <p:spTgt spid="194563">
                                            <p:txEl>
                                              <p:pRg st="8" end="8"/>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95587" name="Rectangle 3"/>
          <p:cNvSpPr>
            <a:spLocks noGrp="1"/>
          </p:cNvSpPr>
          <p:nvPr>
            <p:ph idx="4294967295" hasCustomPrompt="1"/>
          </p:nvPr>
        </p:nvSpPr>
        <p:spPr>
          <a:xfrm>
            <a:off x="539750" y="549275"/>
            <a:ext cx="8001000" cy="5470525"/>
          </a:xfrm>
        </p:spPr>
        <p:txBody>
          <a:bodyPr vert="horz" wrap="square" lIns="91440" tIns="45720" rIns="91440" bIns="45720" anchor="t" anchorCtr="0">
            <a:normAutofit fontScale="97500"/>
          </a:bodyPr>
          <a:lstStyle/>
          <a:p>
            <a:pPr eaLnBrk="1" hangingPunct="1">
              <a:buClr>
                <a:srgbClr val="FF0000"/>
              </a:buClr>
              <a:buFont typeface="Wingdings" panose="05000000000000000000" pitchFamily="2" charset="2"/>
              <a:buNone/>
            </a:pPr>
            <a:r>
              <a:rPr lang="en-US" altLang="zh-CN" sz="3600" b="1" dirty="0">
                <a:solidFill>
                  <a:srgbClr val="000000"/>
                </a:solidFill>
                <a:latin typeface="微软雅黑" panose="020B0503020204020204" charset="-122"/>
                <a:cs typeface="微软雅黑" panose="020B0503020204020204" charset="-122"/>
              </a:rPr>
              <a:t>5. </a:t>
            </a:r>
            <a:r>
              <a:rPr lang="zh-CN" altLang="en-US" sz="3600" b="1" dirty="0">
                <a:solidFill>
                  <a:srgbClr val="000000"/>
                </a:solidFill>
                <a:latin typeface="微软雅黑" panose="020B0503020204020204" charset="-122"/>
                <a:cs typeface="微软雅黑" panose="020B0503020204020204" charset="-122"/>
              </a:rPr>
              <a:t>根据上下文增补省略的主语</a:t>
            </a:r>
          </a:p>
          <a:p>
            <a:pPr marL="0" indent="0" eaLnBrk="1" hangingPunct="1">
              <a:buClr>
                <a:srgbClr val="FF0000"/>
              </a:buClr>
              <a:buNone/>
            </a:pPr>
            <a:r>
              <a:rPr lang="zh-CN" altLang="en-US" sz="2600" b="1" dirty="0">
                <a:solidFill>
                  <a:srgbClr val="000000"/>
                </a:solidFill>
                <a:latin typeface="微软雅黑" panose="020B0503020204020204" charset="-122"/>
                <a:cs typeface="微软雅黑" panose="020B0503020204020204" charset="-122"/>
              </a:rPr>
              <a:t>“不行就算了”</a:t>
            </a:r>
          </a:p>
          <a:p>
            <a:pPr marL="0" indent="0" eaLnBrk="1" hangingPunct="1">
              <a:buClr>
                <a:srgbClr val="FF0000"/>
              </a:buClr>
              <a:buNone/>
            </a:pPr>
            <a:r>
              <a:rPr lang="zh-CN" altLang="en-US" sz="2600" b="1" i="1" dirty="0">
                <a:solidFill>
                  <a:srgbClr val="000000"/>
                </a:solidFill>
                <a:latin typeface="微软雅黑" panose="020B0503020204020204" charset="-122"/>
                <a:cs typeface="微软雅黑" panose="020B0503020204020204" charset="-122"/>
              </a:rPr>
              <a:t>问地址 </a:t>
            </a:r>
          </a:p>
          <a:p>
            <a:pPr marL="0" indent="0" eaLnBrk="1" hangingPunct="1">
              <a:buClr>
                <a:srgbClr val="FF0000"/>
              </a:buClr>
              <a:buNone/>
            </a:pPr>
            <a:r>
              <a:rPr lang="en-US" altLang="zh-CN" sz="2600" b="1" dirty="0">
                <a:solidFill>
                  <a:srgbClr val="000000"/>
                </a:solidFill>
                <a:latin typeface="Georgia" panose="02040502050405020303" pitchFamily="18" charset="0"/>
                <a:cs typeface="微软雅黑" panose="020B0503020204020204" charset="-122"/>
              </a:rPr>
              <a:t>If the address is unavailable, we should give up. </a:t>
            </a:r>
          </a:p>
          <a:p>
            <a:pPr marL="0" indent="0" eaLnBrk="1" hangingPunct="1">
              <a:buClr>
                <a:srgbClr val="FF0000"/>
              </a:buClr>
              <a:buNone/>
            </a:pPr>
            <a:endParaRPr lang="en-US" altLang="zh-CN" sz="2600" b="1" dirty="0">
              <a:solidFill>
                <a:srgbClr val="000000"/>
              </a:solidFill>
              <a:latin typeface="微软雅黑" panose="020B0503020204020204" charset="-122"/>
              <a:cs typeface="微软雅黑" panose="020B0503020204020204" charset="-122"/>
            </a:endParaRPr>
          </a:p>
          <a:p>
            <a:pPr marL="0" indent="0" eaLnBrk="1" hangingPunct="1">
              <a:buClr>
                <a:srgbClr val="FF0000"/>
              </a:buClr>
              <a:buNone/>
            </a:pPr>
            <a:r>
              <a:rPr lang="zh-CN" altLang="en-US" sz="2600" b="1" i="1" dirty="0">
                <a:solidFill>
                  <a:srgbClr val="000000"/>
                </a:solidFill>
                <a:latin typeface="微软雅黑" panose="020B0503020204020204" charset="-122"/>
                <a:cs typeface="微软雅黑" panose="020B0503020204020204" charset="-122"/>
              </a:rPr>
              <a:t>借钱</a:t>
            </a:r>
          </a:p>
          <a:p>
            <a:pPr marL="0" indent="0" eaLnBrk="1" hangingPunct="1">
              <a:buClr>
                <a:srgbClr val="FF0000"/>
              </a:buClr>
              <a:buNone/>
            </a:pPr>
            <a:r>
              <a:rPr lang="en-US" altLang="zh-CN" sz="2600" b="1" dirty="0">
                <a:solidFill>
                  <a:srgbClr val="000000"/>
                </a:solidFill>
                <a:latin typeface="Georgia" panose="02040502050405020303" pitchFamily="18" charset="0"/>
                <a:cs typeface="微软雅黑" panose="020B0503020204020204" charset="-122"/>
              </a:rPr>
              <a:t>If you don’t have extra money, forget it.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additive="base">
                                        <p:cTn id="7" dur="500" fill="hold"/>
                                        <p:tgtEl>
                                          <p:spTgt spid="195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5587">
                                            <p:txEl>
                                              <p:pRg st="1" end="1"/>
                                            </p:txEl>
                                          </p:spTgt>
                                        </p:tgtEl>
                                        <p:attrNameLst>
                                          <p:attrName>style.visibility</p:attrName>
                                        </p:attrNameLst>
                                      </p:cBhvr>
                                      <p:to>
                                        <p:strVal val="visible"/>
                                      </p:to>
                                    </p:set>
                                    <p:anim calcmode="lin" valueType="num">
                                      <p:cBhvr additive="base">
                                        <p:cTn id="13" dur="500" fill="hold"/>
                                        <p:tgtEl>
                                          <p:spTgt spid="195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5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587">
                                            <p:txEl>
                                              <p:pRg st="2" end="2"/>
                                            </p:txEl>
                                          </p:spTgt>
                                        </p:tgtEl>
                                        <p:attrNameLst>
                                          <p:attrName>style.visibility</p:attrName>
                                        </p:attrNameLst>
                                      </p:cBhvr>
                                      <p:to>
                                        <p:strVal val="visible"/>
                                      </p:to>
                                    </p:set>
                                    <p:anim calcmode="lin" valueType="num">
                                      <p:cBhvr additive="base">
                                        <p:cTn id="19" dur="500" fill="hold"/>
                                        <p:tgtEl>
                                          <p:spTgt spid="195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5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5587">
                                            <p:txEl>
                                              <p:pRg st="3" end="3"/>
                                            </p:txEl>
                                          </p:spTgt>
                                        </p:tgtEl>
                                        <p:attrNameLst>
                                          <p:attrName>style.visibility</p:attrName>
                                        </p:attrNameLst>
                                      </p:cBhvr>
                                      <p:to>
                                        <p:strVal val="visible"/>
                                      </p:to>
                                    </p:set>
                                    <p:anim calcmode="lin" valueType="num">
                                      <p:cBhvr additive="base">
                                        <p:cTn id="25" dur="500" fill="hold"/>
                                        <p:tgtEl>
                                          <p:spTgt spid="195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5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5587">
                                            <p:txEl>
                                              <p:pRg st="5" end="5"/>
                                            </p:txEl>
                                          </p:spTgt>
                                        </p:tgtEl>
                                        <p:attrNameLst>
                                          <p:attrName>style.visibility</p:attrName>
                                        </p:attrNameLst>
                                      </p:cBhvr>
                                      <p:to>
                                        <p:strVal val="visible"/>
                                      </p:to>
                                    </p:set>
                                    <p:anim calcmode="lin" valueType="num">
                                      <p:cBhvr additive="base">
                                        <p:cTn id="31" dur="500" fill="hold"/>
                                        <p:tgtEl>
                                          <p:spTgt spid="1955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5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 calcmode="lin" valueType="num">
                                      <p:cBhvr additive="base">
                                        <p:cTn id="37" dur="500" fill="hold"/>
                                        <p:tgtEl>
                                          <p:spTgt spid="1955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5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97634" name="Rectangle 2"/>
          <p:cNvSpPr>
            <a:spLocks noGrp="1"/>
          </p:cNvSpPr>
          <p:nvPr>
            <p:ph idx="4294967295" hasCustomPrompt="1"/>
            <p:custDataLst>
              <p:tags r:id="rId3"/>
            </p:custDataLst>
          </p:nvPr>
        </p:nvSpPr>
        <p:spPr>
          <a:xfrm>
            <a:off x="539750" y="333375"/>
            <a:ext cx="8001000" cy="5759450"/>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defTabSz="914400" eaLnBrk="1" hangingPunct="1">
              <a:lnSpc>
                <a:spcPct val="90000"/>
              </a:lnSpc>
              <a:buNone/>
            </a:pP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indent="0" algn="l" defTabSz="914400" eaLnBrk="1" hangingPunct="1">
              <a:lnSpc>
                <a:spcPct val="90000"/>
              </a:lnSpc>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鼓励合营企业向中国境外销售产品</a:t>
            </a:r>
          </a:p>
          <a:p>
            <a:pPr marL="0" lvl="0" indent="0" algn="l" defTabSz="914400" eaLnBrk="1" hangingPunct="1">
              <a:lnSpc>
                <a:spcPct val="90000"/>
              </a:lnSpc>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Joint ventures in China are encouraged to sell their products abroad.</a:t>
            </a: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indent="0" algn="l" defTabSz="914400" eaLnBrk="1" hangingPunct="1">
              <a:lnSpc>
                <a:spcPct val="90000"/>
              </a:lnSpc>
              <a:buNone/>
            </a:pPr>
            <a:endParaRPr lang="en-US" altLang="zh-CN"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indent="0" algn="l" defTabSz="914400" eaLnBrk="1" hangingPunct="1">
              <a:lnSpc>
                <a:spcPct val="90000"/>
              </a:lnSpc>
              <a:buNone/>
            </a:pPr>
            <a:endPar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indent="0" algn="l" defTabSz="914400" eaLnBrk="1" hangingPunct="1">
              <a:lnSpc>
                <a:spcPct val="90000"/>
              </a:lnSpc>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成功的经验鼓励了我们，增加了我们的信心。</a:t>
            </a:r>
          </a:p>
          <a:p>
            <a:pPr marL="0" lvl="0" indent="0" algn="l" defTabSz="914400" eaLnBrk="1" hangingPunct="1">
              <a:lnSpc>
                <a:spcPct val="90000"/>
              </a:lnSpc>
              <a:buNone/>
            </a:pPr>
            <a:r>
              <a:rPr lang="zh-CN" altLang="en-US" sz="2800" b="1" dirty="0">
                <a:solidFill>
                  <a:schemeClr val="dk1"/>
                </a:solidFill>
                <a:latin typeface="微软雅黑" panose="020B0503020204020204" charset="-122"/>
                <a:ea typeface="微软雅黑" panose="020B0503020204020204" charset="-122"/>
                <a:cs typeface="微软雅黑" panose="020B0503020204020204" charset="-122"/>
                <a:sym typeface="+mn-ea"/>
              </a:rPr>
              <a:t>The encouragement from the experience of success boosted our confidence.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16738" name="Rectangle 2"/>
          <p:cNvSpPr>
            <a:spLocks noGrp="1"/>
          </p:cNvSpPr>
          <p:nvPr>
            <p:ph type="title" idx="4294967295"/>
          </p:nvPr>
        </p:nvSpPr>
        <p:spPr>
          <a:xfrm>
            <a:off x="457200" y="274638"/>
            <a:ext cx="8229600" cy="1143000"/>
          </a:xfrm>
        </p:spPr>
        <p:txBody>
          <a:bodyPr vert="horz" wrap="square" lIns="91440" tIns="45720" rIns="91440" bIns="45720" anchor="ctr" anchorCtr="0"/>
          <a:lstStyle/>
          <a:p>
            <a:pPr eaLnBrk="1" hangingPunct="1"/>
            <a:r>
              <a:rPr lang="zh-CN" altLang="en-US" sz="2800" dirty="0">
                <a:solidFill>
                  <a:schemeClr val="accent1"/>
                </a:solidFill>
                <a:latin typeface="汉仪旗黑-85S" charset="0"/>
                <a:ea typeface="汉仪旗黑-85S" charset="0"/>
              </a:rPr>
              <a:t>汉语句子中哪些成分可以作主语</a:t>
            </a:r>
          </a:p>
        </p:txBody>
      </p:sp>
      <p:sp>
        <p:nvSpPr>
          <p:cNvPr id="238595" name="Rectangle 3"/>
          <p:cNvSpPr>
            <a:spLocks noGrp="1"/>
          </p:cNvSpPr>
          <p:nvPr>
            <p:ph idx="4294967295" hasCustomPrompt="1"/>
            <p:custDataLst>
              <p:tags r:id="rId3"/>
            </p:custDataLst>
          </p:nvPr>
        </p:nvSpPr>
        <p:spPr>
          <a:xfrm>
            <a:off x="457200" y="1600200"/>
            <a:ext cx="8229600" cy="4525963"/>
          </a:xfrm>
        </p:spPr>
        <p:txBody>
          <a:bodyPr vert="horz" wrap="square" lIns="91440" tIns="45720" rIns="91440" bIns="45720" anchor="t" anchorCtr="0"/>
          <a:lstStyle/>
          <a:p>
            <a:pPr algn="ctr" eaLnBrk="1" hangingPunct="1">
              <a:buClr>
                <a:srgbClr val="652BB3"/>
              </a:buClr>
              <a:buFont typeface="Wingdings" panose="05000000000000000000" pitchFamily="2" charset="2"/>
              <a:buChar char="ÿ"/>
            </a:pPr>
            <a:endParaRPr lang="en-US" altLang="zh-CN" sz="3600" b="1" dirty="0">
              <a:solidFill>
                <a:schemeClr val="dk1">
                  <a:lumMod val="85000"/>
                  <a:lumOff val="15000"/>
                </a:schemeClr>
              </a:solidFill>
              <a:latin typeface="微软雅黑" panose="020B0503020204020204" charset="-122"/>
            </a:endParaRPr>
          </a:p>
          <a:p>
            <a:pPr algn="ctr" eaLnBrk="1" hangingPunct="1">
              <a:buClr>
                <a:srgbClr val="652BB3"/>
              </a:buClr>
              <a:buFont typeface="Wingdings" panose="05000000000000000000" pitchFamily="2" charset="2"/>
              <a:buChar char="ÿ"/>
            </a:pPr>
            <a:r>
              <a:rPr lang="zh-CN" altLang="en-US" sz="3600" b="1" dirty="0">
                <a:solidFill>
                  <a:schemeClr val="dk1">
                    <a:lumMod val="85000"/>
                    <a:lumOff val="15000"/>
                  </a:schemeClr>
                </a:solidFill>
                <a:latin typeface="微软雅黑" panose="020B0503020204020204" charset="-122"/>
              </a:rPr>
              <a:t>形容性成分</a:t>
            </a:r>
          </a:p>
          <a:p>
            <a:pPr algn="ctr" eaLnBrk="1" hangingPunct="1">
              <a:buClr>
                <a:srgbClr val="652BB3"/>
              </a:buClr>
              <a:buFont typeface="Wingdings" panose="05000000000000000000" pitchFamily="2" charset="2"/>
              <a:buChar char="ÿ"/>
            </a:pPr>
            <a:r>
              <a:rPr lang="zh-CN" altLang="en-US" sz="3600" b="1" dirty="0">
                <a:solidFill>
                  <a:schemeClr val="dk1">
                    <a:lumMod val="85000"/>
                    <a:lumOff val="15000"/>
                  </a:schemeClr>
                </a:solidFill>
                <a:latin typeface="微软雅黑" panose="020B0503020204020204" charset="-122"/>
              </a:rPr>
              <a:t>名词性成分</a:t>
            </a:r>
          </a:p>
          <a:p>
            <a:pPr algn="ctr" eaLnBrk="1" hangingPunct="1">
              <a:buClr>
                <a:srgbClr val="652BB3"/>
              </a:buClr>
              <a:buFont typeface="Wingdings" panose="05000000000000000000" pitchFamily="2" charset="2"/>
              <a:buChar char="ÿ"/>
            </a:pPr>
            <a:r>
              <a:rPr lang="zh-CN" altLang="en-US" sz="3600" b="1" dirty="0">
                <a:solidFill>
                  <a:schemeClr val="dk1">
                    <a:lumMod val="85000"/>
                    <a:lumOff val="15000"/>
                  </a:schemeClr>
                </a:solidFill>
                <a:latin typeface="微软雅黑" panose="020B0503020204020204" charset="-122"/>
              </a:rPr>
              <a:t>副词性成分</a:t>
            </a:r>
          </a:p>
          <a:p>
            <a:pPr algn="ctr" eaLnBrk="1" hangingPunct="1">
              <a:buClr>
                <a:srgbClr val="652BB3"/>
              </a:buClr>
              <a:buFont typeface="Wingdings" panose="05000000000000000000" pitchFamily="2" charset="2"/>
              <a:buChar char="ÿ"/>
            </a:pPr>
            <a:r>
              <a:rPr lang="zh-CN" altLang="en-US" sz="3600" b="1" dirty="0">
                <a:solidFill>
                  <a:schemeClr val="dk1">
                    <a:lumMod val="85000"/>
                    <a:lumOff val="15000"/>
                  </a:schemeClr>
                </a:solidFill>
                <a:latin typeface="微软雅黑" panose="020B0503020204020204" charset="-122"/>
              </a:rPr>
              <a:t>动词性成分</a:t>
            </a:r>
          </a:p>
          <a:p>
            <a:pPr algn="ctr" eaLnBrk="1" hangingPunct="1">
              <a:buClr>
                <a:srgbClr val="652BB3"/>
              </a:buClr>
              <a:buFont typeface="Wingdings" panose="05000000000000000000" pitchFamily="2" charset="2"/>
              <a:buChar char="ÿ"/>
            </a:pPr>
            <a:endParaRPr lang="zh-CN" altLang="en-US" sz="3600" b="1" dirty="0">
              <a:solidFill>
                <a:schemeClr val="dk1">
                  <a:lumMod val="85000"/>
                  <a:lumOff val="15000"/>
                </a:schemeClr>
              </a:solidFill>
              <a:latin typeface="微软雅黑" panose="020B0503020204020204" charset="-122"/>
            </a:endParaRPr>
          </a:p>
          <a:p>
            <a:pPr algn="ctr" eaLnBrk="1" hangingPunct="1">
              <a:buClr>
                <a:srgbClr val="652BB3"/>
              </a:buClr>
              <a:buFont typeface="Wingdings" panose="05000000000000000000" pitchFamily="2" charset="2"/>
              <a:buChar char="ÿ"/>
            </a:pPr>
            <a:endParaRPr lang="zh-CN" altLang="en-US" sz="3600" b="1" dirty="0">
              <a:solidFill>
                <a:schemeClr val="dk1">
                  <a:lumMod val="85000"/>
                  <a:lumOff val="15000"/>
                </a:schemeClr>
              </a:solidFill>
              <a:latin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 calcmode="lin" valueType="num">
                                      <p:cBhvr additive="base">
                                        <p:cTn id="7" dur="500" fill="hold"/>
                                        <p:tgtEl>
                                          <p:spTgt spid="238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595">
                                            <p:txEl>
                                              <p:pRg st="2" end="2"/>
                                            </p:txEl>
                                          </p:spTgt>
                                        </p:tgtEl>
                                        <p:attrNameLst>
                                          <p:attrName>style.visibility</p:attrName>
                                        </p:attrNameLst>
                                      </p:cBhvr>
                                      <p:to>
                                        <p:strVal val="visible"/>
                                      </p:to>
                                    </p:set>
                                    <p:anim calcmode="lin" valueType="num">
                                      <p:cBhvr additive="base">
                                        <p:cTn id="13" dur="500" fill="hold"/>
                                        <p:tgtEl>
                                          <p:spTgt spid="2385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8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8595">
                                            <p:txEl>
                                              <p:pRg st="3" end="3"/>
                                            </p:txEl>
                                          </p:spTgt>
                                        </p:tgtEl>
                                        <p:attrNameLst>
                                          <p:attrName>style.visibility</p:attrName>
                                        </p:attrNameLst>
                                      </p:cBhvr>
                                      <p:to>
                                        <p:strVal val="visible"/>
                                      </p:to>
                                    </p:set>
                                    <p:anim calcmode="lin" valueType="num">
                                      <p:cBhvr additive="base">
                                        <p:cTn id="19" dur="500" fill="hold"/>
                                        <p:tgtEl>
                                          <p:spTgt spid="2385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8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8595">
                                            <p:txEl>
                                              <p:pRg st="4" end="4"/>
                                            </p:txEl>
                                          </p:spTgt>
                                        </p:tgtEl>
                                        <p:attrNameLst>
                                          <p:attrName>style.visibility</p:attrName>
                                        </p:attrNameLst>
                                      </p:cBhvr>
                                      <p:to>
                                        <p:strVal val="visible"/>
                                      </p:to>
                                    </p:set>
                                    <p:anim calcmode="lin" valueType="num">
                                      <p:cBhvr additive="base">
                                        <p:cTn id="25" dur="500" fill="hold"/>
                                        <p:tgtEl>
                                          <p:spTgt spid="2385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85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263171" name="Rectangle 3"/>
          <p:cNvSpPr>
            <a:spLocks noGrp="1"/>
          </p:cNvSpPr>
          <p:nvPr>
            <p:ph idx="4294967295" hasCustomPrompt="1"/>
            <p:custDataLst>
              <p:tags r:id="rId3"/>
            </p:custDataLst>
          </p:nvPr>
        </p:nvSpPr>
        <p:spPr>
          <a:xfrm>
            <a:off x="395288" y="1196975"/>
            <a:ext cx="8291512" cy="4933950"/>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defTabSz="914400" eaLnBrk="1" hangingPunct="1">
              <a:buFont typeface="Wingdings" panose="05000000000000000000" pitchFamily="2" charset="2"/>
              <a:buNone/>
            </a:pPr>
            <a:r>
              <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rPr>
              <a:t>这个男人为有个聪明、漂亮的妻子而自豪。</a:t>
            </a:r>
          </a:p>
          <a:p>
            <a:pPr lvl="1" algn="l" defTabSz="914400" eaLnBrk="1" hangingPunct="1">
              <a:buFont typeface="Wingdings" panose="05000000000000000000" pitchFamily="2" charset="2"/>
              <a:buNone/>
            </a:pPr>
            <a:endPar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lvl="1" algn="l" defTabSz="914400" eaLnBrk="1" hangingPunct="1">
              <a:buFont typeface="Wingdings" panose="05000000000000000000" pitchFamily="2" charset="2"/>
              <a:buNone/>
            </a:pPr>
            <a:r>
              <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rPr>
              <a:t>译文1：The man is very proud to have an intelligent and pretty wife. </a:t>
            </a:r>
          </a:p>
          <a:p>
            <a:pPr lvl="1" algn="l" defTabSz="914400" eaLnBrk="1" hangingPunct="1">
              <a:buFont typeface="Wingdings" panose="05000000000000000000" pitchFamily="2" charset="2"/>
              <a:buNone/>
            </a:pPr>
            <a:endPar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lvl="1" algn="l" defTabSz="914400" eaLnBrk="1" hangingPunct="1">
              <a:buFont typeface="Wingdings" panose="05000000000000000000" pitchFamily="2" charset="2"/>
              <a:buNone/>
            </a:pPr>
            <a:r>
              <a:rPr lang="zh-CN" altLang="en-US" sz="2400" b="1" dirty="0">
                <a:solidFill>
                  <a:schemeClr val="dk2"/>
                </a:solidFill>
                <a:latin typeface="微软雅黑" panose="020B0503020204020204" charset="-122"/>
                <a:ea typeface="微软雅黑" panose="020B0503020204020204" charset="-122"/>
                <a:cs typeface="微软雅黑" panose="020B0503020204020204" charset="-122"/>
                <a:sym typeface="+mn-ea"/>
              </a:rPr>
              <a:t>译文2：The intelligence and beauty of his wife makes the man very proud. </a:t>
            </a:r>
          </a:p>
          <a:p>
            <a:pPr lvl="0" algn="l" defTabSz="914400" eaLnBrk="1" hangingPunct="1">
              <a:lnSpc>
                <a:spcPct val="120000"/>
              </a:lnSpc>
              <a:buFont typeface="Wingdings" panose="05000000000000000000" pitchFamily="2" charset="2"/>
              <a:buNone/>
            </a:pP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a:p>
            <a:pPr lvl="0" algn="l" defTabSz="914400" eaLnBrk="1" hangingPunct="1">
              <a:lnSpc>
                <a:spcPct val="120000"/>
              </a:lnSpc>
              <a:buFont typeface="Wingdings" panose="05000000000000000000" pitchFamily="2" charset="2"/>
              <a:buNone/>
            </a:pPr>
            <a:endParaRPr lang="en-US" altLang="zh-CN" sz="2400" b="1" dirty="0">
              <a:solidFill>
                <a:schemeClr val="dk2"/>
              </a:solidFill>
              <a:latin typeface="微软雅黑" panose="020B0503020204020204" charset="-122"/>
              <a:ea typeface="微软雅黑" panose="020B0503020204020204" charset="-122"/>
              <a:cs typeface="微软雅黑" panose="020B0503020204020204" charset="-122"/>
              <a:sym typeface="+mn-ea"/>
            </a:endParaRPr>
          </a:p>
        </p:txBody>
      </p:sp>
      <p:sp>
        <p:nvSpPr>
          <p:cNvPr id="117763" name="Rectangle 8"/>
          <p:cNvSpPr>
            <a:spLocks noGrp="1"/>
          </p:cNvSpPr>
          <p:nvPr>
            <p:ph type="title" idx="4294967295"/>
          </p:nvPr>
        </p:nvSpPr>
        <p:spPr>
          <a:xfrm>
            <a:off x="457200" y="277813"/>
            <a:ext cx="7931150" cy="703262"/>
          </a:xfr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lvl="0" algn="ctr" defTabSz="914400" eaLnBrk="1" hangingPunct="1">
              <a:buClrTx/>
              <a:buSzTx/>
              <a:buFontTx/>
            </a:pPr>
            <a:r>
              <a:rPr lang="en-US" altLang="zh-CN" sz="3800" dirty="0">
                <a:solidFill>
                  <a:schemeClr val="accent1"/>
                </a:solidFill>
                <a:latin typeface="汉仪旗黑-85S" charset="0"/>
                <a:ea typeface="隶书" panose="02010509060101010101" pitchFamily="49" charset="-122"/>
                <a:cs typeface="汉仪旗黑-85S" charset="0"/>
                <a:sym typeface="+mn-ea"/>
              </a:rPr>
              <a:t>1. 取原文的形容性成分做译文主语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3171">
                                            <p:txEl>
                                              <p:pRg st="2" end="2"/>
                                            </p:txEl>
                                          </p:spTgt>
                                        </p:tgtEl>
                                        <p:attrNameLst>
                                          <p:attrName>style.visibility</p:attrName>
                                        </p:attrNameLst>
                                      </p:cBhvr>
                                      <p:to>
                                        <p:strVal val="visible"/>
                                      </p:to>
                                    </p:set>
                                    <p:anim calcmode="lin" valueType="num">
                                      <p:cBhvr additive="base">
                                        <p:cTn id="13"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3171">
                                            <p:txEl>
                                              <p:pRg st="4" end="4"/>
                                            </p:txEl>
                                          </p:spTgt>
                                        </p:tgtEl>
                                        <p:attrNameLst>
                                          <p:attrName>style.visibility</p:attrName>
                                        </p:attrNameLst>
                                      </p:cBhvr>
                                      <p:to>
                                        <p:strVal val="visible"/>
                                      </p:to>
                                    </p:set>
                                    <p:anim calcmode="lin" valueType="num">
                                      <p:cBhvr additive="base">
                                        <p:cTn id="19"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354307" name="Rectangle 3"/>
          <p:cNvSpPr>
            <a:spLocks noGrp="1"/>
          </p:cNvSpPr>
          <p:nvPr>
            <p:ph idx="4294967295" hasCustomPrompt="1"/>
          </p:nvPr>
        </p:nvSpPr>
        <p:spPr>
          <a:xfrm>
            <a:off x="457200" y="765175"/>
            <a:ext cx="8229600" cy="5365750"/>
          </a:xfrm>
        </p:spPr>
        <p:txBody>
          <a:bodyPr vert="horz" wrap="square" lIns="91440" tIns="45720" rIns="91440" bIns="45720" anchor="t" anchorCtr="0">
            <a:normAutofit lnSpcReduction="10000"/>
          </a:bodyPr>
          <a:lstStyle/>
          <a:p>
            <a:pPr eaLnBrk="1" hangingPunct="1">
              <a:lnSpc>
                <a:spcPct val="90000"/>
              </a:lnSpc>
              <a:buFont typeface="Wingdings" panose="05000000000000000000" pitchFamily="2" charset="2"/>
              <a:buNone/>
            </a:pPr>
            <a:r>
              <a:rPr lang="zh-CN" altLang="en-US" sz="2400" b="1" dirty="0">
                <a:solidFill>
                  <a:srgbClr val="000000"/>
                </a:solidFill>
                <a:latin typeface="微软雅黑" panose="020B0503020204020204" charset="-122"/>
                <a:cs typeface="微软雅黑" panose="020B0503020204020204" charset="-122"/>
              </a:rPr>
              <a:t> 任何新生事物的成长都要经过艰难曲折。</a:t>
            </a:r>
          </a:p>
          <a:p>
            <a:pPr eaLnBrk="1" hangingPunct="1">
              <a:lnSpc>
                <a:spcPct val="90000"/>
              </a:lnSpc>
              <a:buFont typeface="Wingdings" panose="05000000000000000000" pitchFamily="2" charset="2"/>
              <a:buNone/>
            </a:pPr>
            <a:r>
              <a:rPr lang="en-US" altLang="zh-CN" sz="2400" b="1" dirty="0">
                <a:solidFill>
                  <a:srgbClr val="000000"/>
                </a:solidFill>
                <a:latin typeface="微软雅黑" panose="020B0503020204020204" charset="-122"/>
                <a:cs typeface="微软雅黑" panose="020B0503020204020204" charset="-122"/>
              </a:rPr>
              <a:t> All new things have to grow up through  twists and turns.</a:t>
            </a:r>
          </a:p>
          <a:p>
            <a:pPr eaLnBrk="1" hangingPunct="1">
              <a:lnSpc>
                <a:spcPct val="90000"/>
              </a:lnSpc>
              <a:buFont typeface="Wingdings" panose="05000000000000000000" pitchFamily="2" charset="2"/>
              <a:buNone/>
            </a:pPr>
            <a:endParaRPr lang="en-US" altLang="zh-CN" sz="2400" b="1" dirty="0">
              <a:solidFill>
                <a:srgbClr val="000000"/>
              </a:solidFill>
              <a:latin typeface="微软雅黑" panose="020B0503020204020204" charset="-122"/>
              <a:cs typeface="微软雅黑" panose="020B0503020204020204" charset="-122"/>
            </a:endParaRPr>
          </a:p>
          <a:p>
            <a:pPr eaLnBrk="1" hangingPunct="1">
              <a:lnSpc>
                <a:spcPct val="90000"/>
              </a:lnSpc>
              <a:buFont typeface="Wingdings" panose="05000000000000000000" pitchFamily="2" charset="2"/>
              <a:buNone/>
            </a:pPr>
            <a:r>
              <a:rPr lang="zh-CN" altLang="en-US" sz="2400" b="1" dirty="0">
                <a:solidFill>
                  <a:srgbClr val="000000"/>
                </a:solidFill>
                <a:latin typeface="微软雅黑" panose="020B0503020204020204" charset="-122"/>
                <a:cs typeface="微软雅黑" panose="020B0503020204020204" charset="-122"/>
              </a:rPr>
              <a:t> 懒惰的人不会成功。</a:t>
            </a:r>
          </a:p>
          <a:p>
            <a:pPr lvl="1" eaLnBrk="1" hangingPunct="1">
              <a:lnSpc>
                <a:spcPct val="90000"/>
              </a:lnSpc>
              <a:buFont typeface="Wingdings" panose="05000000000000000000" pitchFamily="2" charset="2"/>
              <a:buNone/>
            </a:pPr>
            <a:r>
              <a:rPr lang="zh-CN" altLang="en-US" sz="2400" b="1" dirty="0">
                <a:solidFill>
                  <a:srgbClr val="000000"/>
                </a:solidFill>
                <a:latin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cs typeface="微软雅黑" panose="020B0503020204020204" charset="-122"/>
              </a:rPr>
              <a:t>1: A lazy person will never succeed.</a:t>
            </a:r>
          </a:p>
          <a:p>
            <a:pPr lvl="1" eaLnBrk="1" hangingPunct="1">
              <a:lnSpc>
                <a:spcPct val="90000"/>
              </a:lnSpc>
              <a:buFont typeface="Wingdings" panose="05000000000000000000" pitchFamily="2" charset="2"/>
              <a:buNone/>
            </a:pPr>
            <a:r>
              <a:rPr lang="zh-CN" altLang="en-US" sz="2400" b="1" dirty="0">
                <a:solidFill>
                  <a:srgbClr val="000000"/>
                </a:solidFill>
                <a:latin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cs typeface="微软雅黑" panose="020B0503020204020204" charset="-122"/>
              </a:rPr>
              <a:t>2: Laziness makes it impossible for one to succeed. </a:t>
            </a:r>
          </a:p>
          <a:p>
            <a:pPr lvl="1" eaLnBrk="1" hangingPunct="1">
              <a:lnSpc>
                <a:spcPct val="90000"/>
              </a:lnSpc>
              <a:buFont typeface="Wingdings" panose="05000000000000000000" pitchFamily="2" charset="2"/>
              <a:buNone/>
            </a:pPr>
            <a:r>
              <a:rPr lang="zh-CN" altLang="en-US" sz="2400" b="1" dirty="0">
                <a:solidFill>
                  <a:srgbClr val="000000"/>
                </a:solidFill>
                <a:latin typeface="微软雅黑" panose="020B0503020204020204" charset="-122"/>
                <a:cs typeface="微软雅黑" panose="020B0503020204020204" charset="-122"/>
              </a:rPr>
              <a:t>译文</a:t>
            </a:r>
            <a:r>
              <a:rPr lang="en-US" altLang="zh-CN" sz="2400" b="1" dirty="0">
                <a:solidFill>
                  <a:srgbClr val="000000"/>
                </a:solidFill>
                <a:latin typeface="微软雅黑" panose="020B0503020204020204" charset="-122"/>
                <a:cs typeface="微软雅黑" panose="020B0503020204020204" charset="-122"/>
              </a:rPr>
              <a:t>3: Laziness makes success impossible.</a:t>
            </a:r>
          </a:p>
          <a:p>
            <a:pPr lvl="1" eaLnBrk="1" hangingPunct="1">
              <a:lnSpc>
                <a:spcPct val="90000"/>
              </a:lnSpc>
              <a:buFont typeface="Wingdings" panose="05000000000000000000" pitchFamily="2" charset="2"/>
              <a:buNone/>
            </a:pPr>
            <a:endParaRPr lang="en-US" altLang="zh-CN" sz="2400" b="1" dirty="0">
              <a:solidFill>
                <a:srgbClr val="000000"/>
              </a:solidFill>
              <a:latin typeface="微软雅黑" panose="020B0503020204020204" charset="-122"/>
              <a:cs typeface="微软雅黑" panose="020B0503020204020204" charset="-122"/>
            </a:endParaRPr>
          </a:p>
          <a:p>
            <a:pPr eaLnBrk="1" hangingPunct="1">
              <a:lnSpc>
                <a:spcPct val="90000"/>
              </a:lnSpc>
              <a:buFont typeface="Wingdings" panose="05000000000000000000" pitchFamily="2" charset="2"/>
              <a:buNone/>
            </a:pPr>
            <a:r>
              <a:rPr lang="zh-CN" altLang="en-US" sz="2400" b="1" dirty="0">
                <a:solidFill>
                  <a:srgbClr val="000000"/>
                </a:solidFill>
                <a:latin typeface="微软雅黑" panose="020B0503020204020204" charset="-122"/>
                <a:cs typeface="微软雅黑" panose="020B0503020204020204" charset="-122"/>
              </a:rPr>
              <a:t> 矿物的分类通常是根据它们的化学成分。</a:t>
            </a:r>
          </a:p>
          <a:p>
            <a:pPr eaLnBrk="1" hangingPunct="1">
              <a:lnSpc>
                <a:spcPct val="90000"/>
              </a:lnSpc>
              <a:buFont typeface="Wingdings" panose="05000000000000000000" pitchFamily="2" charset="2"/>
              <a:buNone/>
            </a:pPr>
            <a:r>
              <a:rPr lang="en-US" altLang="zh-CN" sz="2400" b="1" dirty="0">
                <a:solidFill>
                  <a:srgbClr val="000000"/>
                </a:solidFill>
                <a:latin typeface="微软雅黑" panose="020B0503020204020204" charset="-122"/>
                <a:cs typeface="微软雅黑" panose="020B0503020204020204" charset="-122"/>
              </a:rPr>
              <a:t> Minerals are commonly classified according to their chemical compositions.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anim calcmode="lin" valueType="num">
                                      <p:cBhvr additive="base">
                                        <p:cTn id="19" dur="500" fill="hold"/>
                                        <p:tgtEl>
                                          <p:spTgt spid="3543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4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4307">
                                            <p:txEl>
                                              <p:pRg st="4" end="4"/>
                                            </p:txEl>
                                          </p:spTgt>
                                        </p:tgtEl>
                                        <p:attrNameLst>
                                          <p:attrName>style.visibility</p:attrName>
                                        </p:attrNameLst>
                                      </p:cBhvr>
                                      <p:to>
                                        <p:strVal val="visible"/>
                                      </p:to>
                                    </p:set>
                                    <p:anim calcmode="lin" valueType="num">
                                      <p:cBhvr additive="base">
                                        <p:cTn id="25" dur="500" fill="hold"/>
                                        <p:tgtEl>
                                          <p:spTgt spid="3543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4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4307">
                                            <p:txEl>
                                              <p:pRg st="5" end="5"/>
                                            </p:txEl>
                                          </p:spTgt>
                                        </p:tgtEl>
                                        <p:attrNameLst>
                                          <p:attrName>style.visibility</p:attrName>
                                        </p:attrNameLst>
                                      </p:cBhvr>
                                      <p:to>
                                        <p:strVal val="visible"/>
                                      </p:to>
                                    </p:set>
                                    <p:anim calcmode="lin" valueType="num">
                                      <p:cBhvr additive="base">
                                        <p:cTn id="31" dur="500" fill="hold"/>
                                        <p:tgtEl>
                                          <p:spTgt spid="3543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4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4307">
                                            <p:txEl>
                                              <p:pRg st="6" end="6"/>
                                            </p:txEl>
                                          </p:spTgt>
                                        </p:tgtEl>
                                        <p:attrNameLst>
                                          <p:attrName>style.visibility</p:attrName>
                                        </p:attrNameLst>
                                      </p:cBhvr>
                                      <p:to>
                                        <p:strVal val="visible"/>
                                      </p:to>
                                    </p:set>
                                    <p:anim calcmode="lin" valueType="num">
                                      <p:cBhvr additive="base">
                                        <p:cTn id="37" dur="500" fill="hold"/>
                                        <p:tgtEl>
                                          <p:spTgt spid="3543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4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4307">
                                            <p:txEl>
                                              <p:pRg st="8" end="8"/>
                                            </p:txEl>
                                          </p:spTgt>
                                        </p:tgtEl>
                                        <p:attrNameLst>
                                          <p:attrName>style.visibility</p:attrName>
                                        </p:attrNameLst>
                                      </p:cBhvr>
                                      <p:to>
                                        <p:strVal val="visible"/>
                                      </p:to>
                                    </p:set>
                                    <p:anim calcmode="lin" valueType="num">
                                      <p:cBhvr additive="base">
                                        <p:cTn id="43" dur="500" fill="hold"/>
                                        <p:tgtEl>
                                          <p:spTgt spid="35430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43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4307">
                                            <p:txEl>
                                              <p:pRg st="9" end="9"/>
                                            </p:txEl>
                                          </p:spTgt>
                                        </p:tgtEl>
                                        <p:attrNameLst>
                                          <p:attrName>style.visibility</p:attrName>
                                        </p:attrNameLst>
                                      </p:cBhvr>
                                      <p:to>
                                        <p:strVal val="visible"/>
                                      </p:to>
                                    </p:set>
                                    <p:anim calcmode="lin" valueType="num">
                                      <p:cBhvr additive="base">
                                        <p:cTn id="49" dur="500" fill="hold"/>
                                        <p:tgtEl>
                                          <p:spTgt spid="35430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43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19810" name="Rectangle 3"/>
          <p:cNvSpPr>
            <a:spLocks noGrp="1"/>
          </p:cNvSpPr>
          <p:nvPr>
            <p:ph idx="4294967295" hasCustomPrompt="1"/>
            <p:custDataLst>
              <p:tags r:id="rId3"/>
            </p:custDataLst>
          </p:nvPr>
        </p:nvSpPr>
        <p:spPr>
          <a:xfrm>
            <a:off x="611560" y="1268760"/>
            <a:ext cx="7345312" cy="4995773"/>
          </a:xfrm>
          <a:noFill/>
          <a:ln w="9525">
            <a:noFill/>
          </a:ln>
        </p:spPr>
        <p:txBody>
          <a:bodyPr vert="horz" wrap="square" lIns="91440" tIns="45720" rIns="91440" bIns="45720" anchor="t" anchorCtr="0">
            <a:no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400" eaLnBrk="1" hangingPunct="1">
              <a:lnSpc>
                <a:spcPct val="90000"/>
              </a:lnSpc>
              <a:buFont typeface="Wingdings" panose="05000000000000000000" pitchFamily="2" charset="2"/>
              <a:buNone/>
            </a:pPr>
            <a:r>
              <a:rPr lang="zh-CN" altLang="en-US"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   </a:t>
            </a:r>
            <a:endPar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en-US" altLang="zh-CN" sz="2400" b="1" dirty="0">
                <a:solidFill>
                  <a:schemeClr val="dk1"/>
                </a:solidFill>
                <a:latin typeface="Georgia" panose="02040502050405020303" pitchFamily="18" charset="0"/>
                <a:ea typeface="微软雅黑" panose="020B0503020204020204" charset="-122"/>
                <a:cs typeface="微软雅黑" panose="020B0503020204020204" charset="-122"/>
                <a:sym typeface="+mn-ea"/>
              </a:rPr>
              <a:t>   </a:t>
            </a: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用塑料袋可以制成各种各样的必需品。</a:t>
            </a:r>
          </a:p>
          <a:p>
            <a:pPr lvl="0" algn="l" defTabSz="914400" eaLnBrk="1" hangingPunct="1">
              <a:lnSpc>
                <a:spcPct val="90000"/>
              </a:lnSpc>
              <a:buFont typeface="Wingdings" panose="05000000000000000000" pitchFamily="2" charset="2"/>
              <a:buNone/>
            </a:pP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   All sorts of necessities can be made of plastics.</a:t>
            </a:r>
            <a:endParaRPr lang="en-US" altLang="zh-CN" sz="22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endPar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   侦探突然注意到了墙上的血迹。</a:t>
            </a:r>
          </a:p>
          <a:p>
            <a:pPr lvl="0" algn="l" defTabSz="914400" eaLnBrk="1" hangingPunct="1">
              <a:lnSpc>
                <a:spcPct val="90000"/>
              </a:lnSpc>
              <a:buFont typeface="Wingdings" panose="05000000000000000000" pitchFamily="2" charset="2"/>
              <a:buNone/>
            </a:pP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   The bloodstain on the wall suddenly caught the detective</a:t>
            </a:r>
            <a:r>
              <a:rPr lang="en-US" altLang="zh-CN"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a:t>
            </a: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s attention.</a:t>
            </a:r>
            <a:endParaRPr lang="en-US" altLang="zh-CN" sz="22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endPar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endParaRPr>
          </a:p>
          <a:p>
            <a:pPr lvl="0" algn="l" defTabSz="914400" eaLnBrk="1" hangingPunct="1">
              <a:lnSpc>
                <a:spcPct val="90000"/>
              </a:lnSpc>
              <a:buFont typeface="Wingdings" panose="05000000000000000000" pitchFamily="2" charset="2"/>
              <a:buNone/>
            </a:pP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   马可波罗的中国之行，给他留下最深刻印象的是杭州西湖之秀美。</a:t>
            </a:r>
          </a:p>
          <a:p>
            <a:pPr lvl="0" algn="l" defTabSz="914400" eaLnBrk="1" hangingPunct="1">
              <a:lnSpc>
                <a:spcPct val="90000"/>
              </a:lnSpc>
              <a:buFont typeface="Wingdings" panose="05000000000000000000" pitchFamily="2" charset="2"/>
              <a:buNone/>
            </a:pPr>
            <a:r>
              <a:rPr lang="zh-CN" altLang="en-US" sz="2200" b="1" dirty="0">
                <a:solidFill>
                  <a:schemeClr val="dk1"/>
                </a:solidFill>
                <a:latin typeface="Georgia" panose="02040502050405020303" pitchFamily="18" charset="0"/>
                <a:ea typeface="微软雅黑" panose="020B0503020204020204" charset="-122"/>
                <a:cs typeface="微软雅黑" panose="020B0503020204020204" charset="-122"/>
                <a:sym typeface="+mn-ea"/>
              </a:rPr>
              <a:t>   The beauty of the West Lake in Hangzhou was what impressed Marco Polo most during his trip to China.</a:t>
            </a:r>
          </a:p>
        </p:txBody>
      </p:sp>
      <p:sp>
        <p:nvSpPr>
          <p:cNvPr id="119811" name="Rectangle 4"/>
          <p:cNvSpPr>
            <a:spLocks noGrp="1"/>
          </p:cNvSpPr>
          <p:nvPr>
            <p:ph type="title" idx="4294967295"/>
          </p:nvPr>
        </p:nvSpPr>
        <p:spPr>
          <a:xfrm>
            <a:off x="323850" y="333375"/>
            <a:ext cx="7772400" cy="1143000"/>
          </a:xfrm>
          <a:solidFill>
            <a:schemeClr val="bg1">
              <a:alpha val="100000"/>
            </a:schemeClr>
          </a:solidFill>
          <a:ln w="9525">
            <a:noFill/>
          </a:ln>
        </p:spPr>
        <p:txBody>
          <a:bodyPr vert="horz" wrap="square" lIns="91440" tIns="45720" rIns="91440" bIns="45720" anchor="ctr" anchorCtr="0">
            <a:noAutofit/>
          </a:bodyPr>
          <a:lstStyle>
            <a:lvl1pPr algn="ctr" rtl="0" eaLnBrk="0" fontAlgn="base" hangingPunct="0">
              <a:spcBef>
                <a:spcPct val="0"/>
              </a:spcBef>
              <a:spcAft>
                <a:spcPct val="0"/>
              </a:spcAft>
              <a:buSzPct val="100000"/>
              <a:defRPr sz="4400" kern="1200">
                <a:solidFill>
                  <a:schemeClr val="tx2"/>
                </a:solidFill>
                <a:latin typeface="+mj-lt"/>
                <a:ea typeface="+mj-ea"/>
                <a:cs typeface="+mj-cs"/>
              </a:defRPr>
            </a:lvl1pPr>
            <a:lvl2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2pPr>
            <a:lvl3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3pPr>
            <a:lvl4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4pPr>
            <a:lvl5pPr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5pPr>
            <a:lvl6pPr marL="4572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6pPr>
            <a:lvl7pPr marL="9144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7pPr>
            <a:lvl8pPr marL="13716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8pPr>
            <a:lvl9pPr marL="1828800" algn="ctr" rtl="0" eaLnBrk="0" fontAlgn="base" hangingPunct="0">
              <a:spcBef>
                <a:spcPct val="0"/>
              </a:spcBef>
              <a:spcAft>
                <a:spcPct val="0"/>
              </a:spcAft>
              <a:buSzPct val="100000"/>
              <a:defRPr sz="4400">
                <a:solidFill>
                  <a:schemeClr val="tx2"/>
                </a:solidFill>
                <a:latin typeface="Maiandra GD" panose="020E0502030308020204" pitchFamily="34" charset="0"/>
                <a:ea typeface="隶书" panose="02010509060101010101" pitchFamily="49" charset="-122"/>
                <a:cs typeface="Arial" panose="020B0604020202020204" pitchFamily="34" charset="0"/>
              </a:defRPr>
            </a:lvl9pPr>
          </a:lstStyle>
          <a:p>
            <a:pPr marL="342900" lvl="0" indent="-342900" algn="ctr" defTabSz="914400" eaLnBrk="1" hangingPunct="1">
              <a:spcBef>
                <a:spcPct val="20000"/>
              </a:spcBef>
              <a:buClr>
                <a:schemeClr val="hlink"/>
              </a:buClr>
              <a:buFont typeface="Wingdings" panose="05000000000000000000" pitchFamily="2" charset="2"/>
            </a:pPr>
            <a:r>
              <a:rPr lang="en-US" altLang="zh-CN" b="1" dirty="0">
                <a:solidFill>
                  <a:schemeClr val="accent1"/>
                </a:solidFill>
                <a:latin typeface="汉仪旗黑-85S" charset="0"/>
                <a:ea typeface="隶书" panose="02010509060101010101" pitchFamily="49" charset="-122"/>
                <a:cs typeface="汉仪旗黑-85S" charset="0"/>
                <a:sym typeface="+mn-ea"/>
              </a:rPr>
              <a:t>2. 取原文名词性成分做主语</a:t>
            </a: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001198" y="6045200"/>
            <a:ext cx="6142802"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latin typeface="微软雅黑" panose="020B0503020204020204" charset="-122"/>
                <a:ea typeface="微软雅黑" panose="020B0503020204020204" charset="-122"/>
              </a:endParaRPr>
            </a:p>
          </p:txBody>
        </p:sp>
      </p:grpSp>
      <p:sp>
        <p:nvSpPr>
          <p:cNvPr id="120834" name="Text Box 2"/>
          <p:cNvSpPr txBox="1"/>
          <p:nvPr>
            <p:custDataLst>
              <p:tags r:id="rId3"/>
            </p:custDataLst>
          </p:nvPr>
        </p:nvSpPr>
        <p:spPr>
          <a:xfrm>
            <a:off x="1547813" y="2781300"/>
            <a:ext cx="52578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eaLnBrk="1" hangingPunct="1">
              <a:spcBef>
                <a:spcPct val="50000"/>
              </a:spcBef>
              <a:buClr>
                <a:schemeClr val="hlink"/>
              </a:buClr>
              <a:buSzPct val="75000"/>
              <a:buFont typeface="Wingdings" panose="05000000000000000000" pitchFamily="2" charset="2"/>
              <a:buNone/>
            </a:pPr>
            <a:endParaRPr lang="en-US" altLang="en-US" sz="4000" b="1" dirty="0">
              <a:solidFill>
                <a:schemeClr val="dk2"/>
              </a:solidFill>
              <a:latin typeface="微软雅黑" panose="020B0503020204020204" charset="-122"/>
              <a:ea typeface="微软雅黑" panose="020B0503020204020204" charset="-122"/>
            </a:endParaRPr>
          </a:p>
        </p:txBody>
      </p:sp>
      <p:sp>
        <p:nvSpPr>
          <p:cNvPr id="45059" name="Rectangle 3"/>
          <p:cNvSpPr/>
          <p:nvPr/>
        </p:nvSpPr>
        <p:spPr>
          <a:xfrm>
            <a:off x="323056" y="2013327"/>
            <a:ext cx="8497888" cy="403187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BBB59"/>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4BACC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79646"/>
              </a:buClr>
              <a:buSzPct val="10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因为天气太糟，我们未能成行</a:t>
            </a:r>
          </a:p>
          <a:p>
            <a:pPr marL="713105" lvl="1" indent="-347980" eaLnBrk="1" hangingPunct="1">
              <a:buClr>
                <a:schemeClr val="hlink"/>
              </a:buClr>
              <a:buSzPct val="75000"/>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译</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Because of poor weather, we did not go.</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marL="713105" lvl="1" indent="-347980" eaLnBrk="1" hangingPunct="1">
              <a:buClr>
                <a:schemeClr val="hlink"/>
              </a:buClr>
              <a:buSzPct val="75000"/>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译</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Bad weather prevented us from making the trip.</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marL="713105" lvl="1" indent="-347980" eaLnBrk="1" hangingPunct="1">
              <a:buClr>
                <a:schemeClr val="hlink"/>
              </a:buClr>
              <a:buSzPct val="75000"/>
              <a:buFont typeface="Wingdings" panose="05000000000000000000" pitchFamily="2" charset="2"/>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译</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Bad weather forced us to cancel the trip.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713105" lvl="1" indent="-347980" eaLnBrk="1" hangingPunct="1">
              <a:buClr>
                <a:schemeClr val="hlink"/>
              </a:buClr>
              <a:buSzPct val="75000"/>
              <a:buFont typeface="Wingdings" panose="05000000000000000000" pitchFamily="2" charset="2"/>
              <a:buNone/>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eaLnBrk="1" hangingPunct="1">
              <a:spcBef>
                <a:spcPct val="0"/>
              </a:spcBef>
              <a:buClrTx/>
              <a:buSzTx/>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在持续了一年的内战中，数千人丧生。</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713105" lvl="1" indent="-347980" eaLnBrk="1" hangingPunct="1">
              <a:spcBef>
                <a:spcPct val="0"/>
              </a:spcBef>
              <a:buClrTx/>
              <a:buSzTx/>
              <a:buFontTx/>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译</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Thousands of people have died/ been killed in the civil war which has last for one year.</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marL="713105" lvl="1" indent="-347980" eaLnBrk="1" hangingPunct="1">
              <a:spcBef>
                <a:spcPct val="0"/>
              </a:spcBef>
              <a:buClrTx/>
              <a:buSzTx/>
              <a:buFontTx/>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译</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The civil war, which has been going on for a year, has claimed thousands of lives.</a:t>
            </a:r>
          </a:p>
          <a:p>
            <a:pPr marL="713105" lvl="1" indent="-347980" eaLnBrk="1" hangingPunct="1">
              <a:spcBef>
                <a:spcPct val="0"/>
              </a:spcBef>
              <a:buClrTx/>
              <a:buSzTx/>
              <a:buFontTx/>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译</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The death toll of the civil war, which broke out a year ago, has amounted to several thousand.</a:t>
            </a:r>
          </a:p>
        </p:txBody>
      </p:sp>
      <p:sp>
        <p:nvSpPr>
          <p:cNvPr id="120836" name="Rectangle 4"/>
          <p:cNvSpPr>
            <a:spLocks noGrp="1" noRot="1"/>
          </p:cNvSpPr>
          <p:nvPr>
            <p:ph type="title" idx="4294967295"/>
          </p:nvPr>
        </p:nvSpPr>
        <p:spPr>
          <a:xfrm>
            <a:off x="457200" y="277813"/>
            <a:ext cx="8435975" cy="1135062"/>
          </a:xfrm>
          <a:solidFill>
            <a:schemeClr val="bg1">
              <a:alpha val="100000"/>
            </a:schemeClr>
          </a:solidFill>
        </p:spPr>
        <p:txBody>
          <a:bodyPr vert="horz" wrap="square" lIns="91440" tIns="45720" rIns="91440" bIns="45720" anchor="ctr" anchorCtr="0"/>
          <a:lstStyle/>
          <a:p>
            <a:pPr marL="609600" indent="-609600" eaLnBrk="1" hangingPunct="1"/>
            <a:r>
              <a:rPr lang="en-US" altLang="zh-CN" sz="3600" b="1" dirty="0">
                <a:solidFill>
                  <a:schemeClr val="accent1"/>
                </a:solidFill>
                <a:latin typeface="汉仪旗黑-85S" charset="0"/>
                <a:ea typeface="楷体_GB2312" pitchFamily="49" charset="-122"/>
                <a:cs typeface="汉仪旗黑-85S" charset="0"/>
              </a:rPr>
              <a:t>3. </a:t>
            </a:r>
            <a:r>
              <a:rPr lang="zh-CN" altLang="en-US" sz="3600" b="1" dirty="0">
                <a:solidFill>
                  <a:schemeClr val="accent1"/>
                </a:solidFill>
                <a:latin typeface="汉仪旗黑-85S" charset="0"/>
                <a:ea typeface="楷体_GB2312" pitchFamily="49" charset="-122"/>
                <a:cs typeface="汉仪旗黑-85S" charset="0"/>
              </a:rPr>
              <a:t>取原文的副词性成分做译文的主语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 calcmode="lin" valueType="num">
                                      <p:cBhvr additive="base">
                                        <p:cTn id="12"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5059">
                                            <p:txEl>
                                              <p:pRg st="2" end="2"/>
                                            </p:txEl>
                                          </p:spTgt>
                                        </p:tgtEl>
                                        <p:attrNameLst>
                                          <p:attrName>style.visibility</p:attrName>
                                        </p:attrNameLst>
                                      </p:cBhvr>
                                      <p:to>
                                        <p:strVal val="visible"/>
                                      </p:to>
                                    </p:set>
                                    <p:animEffect transition="in" filter="box(in)">
                                      <p:cBhvr>
                                        <p:cTn id="18" dur="500"/>
                                        <p:tgtEl>
                                          <p:spTgt spid="4505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5059">
                                            <p:txEl>
                                              <p:pRg st="3" end="3"/>
                                            </p:txEl>
                                          </p:spTgt>
                                        </p:tgtEl>
                                        <p:attrNameLst>
                                          <p:attrName>style.visibility</p:attrName>
                                        </p:attrNameLst>
                                      </p:cBhvr>
                                      <p:to>
                                        <p:strVal val="visible"/>
                                      </p:to>
                                    </p:set>
                                    <p:animEffect transition="in" filter="box(in)">
                                      <p:cBhvr>
                                        <p:cTn id="23" dur="500"/>
                                        <p:tgtEl>
                                          <p:spTgt spid="4505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45059">
                                            <p:txEl>
                                              <p:pRg st="5" end="5"/>
                                            </p:txEl>
                                          </p:spTgt>
                                        </p:tgtEl>
                                        <p:attrNameLst>
                                          <p:attrName>style.visibility</p:attrName>
                                        </p:attrNameLst>
                                      </p:cBhvr>
                                      <p:to>
                                        <p:strVal val="visible"/>
                                      </p:to>
                                    </p:set>
                                    <p:animEffect transition="in" filter="diamond(in)">
                                      <p:cBhvr>
                                        <p:cTn id="28" dur="500"/>
                                        <p:tgtEl>
                                          <p:spTgt spid="4505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5059">
                                            <p:txEl>
                                              <p:pRg st="6" end="6"/>
                                            </p:txEl>
                                          </p:spTgt>
                                        </p:tgtEl>
                                        <p:attrNameLst>
                                          <p:attrName>style.visibility</p:attrName>
                                        </p:attrNameLst>
                                      </p:cBhvr>
                                      <p:to>
                                        <p:strVal val="visible"/>
                                      </p:to>
                                    </p:set>
                                    <p:animEffect transition="in" filter="checkerboard(across)">
                                      <p:cBhvr>
                                        <p:cTn id="33" dur="500"/>
                                        <p:tgtEl>
                                          <p:spTgt spid="4505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5059">
                                            <p:txEl>
                                              <p:pRg st="7" end="7"/>
                                            </p:txEl>
                                          </p:spTgt>
                                        </p:tgtEl>
                                        <p:attrNameLst>
                                          <p:attrName>style.visibility</p:attrName>
                                        </p:attrNameLst>
                                      </p:cBhvr>
                                      <p:to>
                                        <p:strVal val="visible"/>
                                      </p:to>
                                    </p:set>
                                    <p:animEffect transition="in" filter="box(in)">
                                      <p:cBhvr>
                                        <p:cTn id="38" dur="500"/>
                                        <p:tgtEl>
                                          <p:spTgt spid="4505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5059">
                                            <p:txEl>
                                              <p:pRg st="8" end="8"/>
                                            </p:txEl>
                                          </p:spTgt>
                                        </p:tgtEl>
                                        <p:attrNameLst>
                                          <p:attrName>style.visibility</p:attrName>
                                        </p:attrNameLst>
                                      </p:cBhvr>
                                      <p:to>
                                        <p:strVal val="visible"/>
                                      </p:to>
                                    </p:set>
                                    <p:animEffect transition="in" filter="box(in)">
                                      <p:cBhvr>
                                        <p:cTn id="43"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Add the title"/>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ae1eca6-dbba-44d3-9530-fa796aa02b02}"/>
  <p:tag name="KSO_WM_UNIT_TYPE" val="i"/>
</p:tagLst>
</file>

<file path=ppt/tags/tag1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a6ac2b1f-e015-4a68-8cd7-6fa59b5509f1}"/>
  <p:tag name="KSO_WM_UNIT_TYPE" val="i"/>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d13ec31-9c64-4e32-8553-0ad56d221185}"/>
  <p:tag name="KSO_WM_UNIT_TYPE" val="i"/>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256d0c44-2934-4614-9bfa-d3e9aed24be8}"/>
  <p:tag name="KSO_WM_UNIT_TYPE" val="i"/>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cd3d98e-15b7-4adc-8768-449592de8212}"/>
  <p:tag name="KSO_WM_UNIT_TYPE" val="i"/>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647aa06b-1cae-41de-b601-954c985361eb}"/>
  <p:tag name="KSO_WM_UNIT_TYPE" val="i"/>
</p:tagLst>
</file>

<file path=ppt/tags/tag1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306a0be-af36-4ea7-ad89-3a1cdba5635a}"/>
  <p:tag name="KSO_WM_UNIT_TYPE" val="i"/>
</p:tagLst>
</file>

<file path=ppt/tags/tag1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2753307a-4979-4ae0-89fb-a2fd1a1aa886}"/>
  <p:tag name="KSO_WM_UNIT_TYPE" val="i"/>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e53499d4-205d-402c-a9ac-f16d40d0b30f}"/>
  <p:tag name="KSO_WM_UNIT_TYPE" val="i"/>
</p:tagLst>
</file>

<file path=ppt/tags/tag2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c8833a8-77a4-48a9-b58b-eef0786b3793}"/>
  <p:tag name="KSO_WM_UNIT_TYPE" val="i"/>
</p:tagLst>
</file>

<file path=ppt/tags/tag2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dc92a8b-677f-44c6-95ed-df41782614da}"/>
  <p:tag name="KSO_WM_UNIT_TYPE" val="i"/>
</p:tagLst>
</file>

<file path=ppt/tags/tag2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bd70afc6-e8ed-4ac1-987b-7368c1617a80}"/>
  <p:tag name="KSO_WM_UNIT_TYPE" val="i"/>
</p:tagLst>
</file>

<file path=ppt/tags/tag2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f9b1cc6-3b3c-48a5-8626-08cad6e79135}"/>
  <p:tag name="KSO_WM_UNIT_TYPE" val="i"/>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22d0e0a-4ed8-4f01-a84b-a06418f8931c}"/>
  <p:tag name="KSO_WM_UNIT_TYPE" val="i"/>
</p:tagLst>
</file>

<file path=ppt/tags/tag2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701dab6-70a4-4019-b097-8df6bb084c5c}"/>
  <p:tag name="KSO_WM_UNIT_TYPE" val="i"/>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5b0f046-d125-4a7e-a655-82ac365f107a}"/>
  <p:tag name="KSO_WM_UNIT_TYPE" val="i"/>
</p:tagLst>
</file>

<file path=ppt/tags/tag2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fb3db378-35be-4761-9954-8ceedffa3ecd}"/>
  <p:tag name="KSO_WM_UNIT_TYPE" val="i"/>
</p:tagLst>
</file>

<file path=ppt/tags/tag2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842f5f2-2c95-4e7b-8d0e-3d577f0aa1f4}"/>
  <p:tag name="KSO_WM_UNIT_TYPE" val="i"/>
</p:tagLst>
</file>

<file path=ppt/tags/tag2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a7e1b83e-36bb-4899-b6a5-b861ec5cffa1}"/>
  <p:tag name="KSO_WM_UNIT_TYPE" val="i"/>
</p:tagLst>
</file>

<file path=ppt/tags/tag2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482338c-832c-4cc2-90c3-94d9446e6baa}"/>
  <p:tag name="KSO_WM_UNIT_TYPE" val="i"/>
</p:tagLst>
</file>

<file path=ppt/tags/tag2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5294302-df55-4fe0-bea7-6f9cdd0ae746}"/>
  <p:tag name="KSO_WM_UNIT_TYPE" val="i"/>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2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2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2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2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0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1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2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3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5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5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33f133c5-f1ab-4c22-afa7-491d52a8a1fa}"/>
  <p:tag name="KSO_WM_UNIT_TYPE" val="i"/>
</p:tagLst>
</file>

<file path=ppt/tags/tag3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3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3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3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2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3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5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5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6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a045bde-35e6-4f29-a409-1e2eac834104}"/>
  <p:tag name="KSO_WM_UNIT_TYPE" val="i"/>
</p:tagLst>
</file>

<file path=ppt/tags/tag4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4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4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4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4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4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4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4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5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1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5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5"/>
  <p:tag name="KSO_WM_UNIT_LINE_FILL_TYPE" val="2"/>
</p:tagLst>
</file>

<file path=ppt/tags/tag5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2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2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2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5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5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5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5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6"/>
  <p:tag name="KSO_WM_UNIT_TEXT_FILL_TYPE" val="1"/>
</p:tagLst>
</file>

<file path=ppt/tags/tag5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6"/>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57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5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5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5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6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6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3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6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6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5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6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6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6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6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6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6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6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6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6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70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0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7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7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7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7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3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3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3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3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303b14-f127-4488-a70d-1fe33d4a9541}"/>
  <p:tag name="KSO_WM_UNIT_TYPE" val="i"/>
</p:tagLst>
</file>

<file path=ppt/tags/tag7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1_龙腾四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龙腾四海">
      <a:majorFont>
        <a:latin typeface="Maiandra GD"/>
        <a:ea typeface="Arial"/>
        <a:cs typeface="Arial"/>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Arial"/>
        <a:cs typeface="Arial"/>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a:stretch>
            <a:fillRect/>
          </a:stretch>
        </a:blipFill>
      </a:bgFillStyleLst>
    </a:fmtScheme>
  </a:themeElements>
  <a:objectDefaults/>
  <a:extraClrSchemeLst>
    <a:extraClrScheme>
      <a:clrScheme name="1_龙腾四海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1_龙腾四海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1_龙腾四海 3">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1_龙腾四海 4">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龙腾四海">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龙腾四海">
      <a:majorFont>
        <a:latin typeface="Maiandra GD"/>
        <a:ea typeface="Arial"/>
        <a:cs typeface="Arial"/>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Arial"/>
        <a:cs typeface="Arial"/>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a:stretch>
            <a:fillRect/>
          </a:stretch>
        </a:blipFill>
      </a:bgFillStyleLst>
    </a:fmtScheme>
  </a:themeElements>
  <a:objectDefaults/>
  <a:extraClrSchemeLst>
    <a:extraClrScheme>
      <a:clrScheme name="2_龙腾四海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_龙腾四海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_龙腾四海 3">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2_龙腾四海 4">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130</TotalTime>
  <Words>6509</Words>
  <Application>Microsoft Office PowerPoint</Application>
  <PresentationFormat>全屏显示(4:3)</PresentationFormat>
  <Paragraphs>760</Paragraphs>
  <Slides>114</Slides>
  <Notes>4</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114</vt:i4>
      </vt:variant>
    </vt:vector>
  </HeadingPairs>
  <TitlesOfParts>
    <vt:vector size="134" baseType="lpstr">
      <vt:lpstr>等线</vt:lpstr>
      <vt:lpstr>汉仪旗黑-85S</vt:lpstr>
      <vt:lpstr>华文楷体</vt:lpstr>
      <vt:lpstr>华文行楷</vt:lpstr>
      <vt:lpstr>楷体_GB2312</vt:lpstr>
      <vt:lpstr>隶书</vt:lpstr>
      <vt:lpstr>宋体</vt:lpstr>
      <vt:lpstr>微软雅黑</vt:lpstr>
      <vt:lpstr>Arial</vt:lpstr>
      <vt:lpstr>Calibri</vt:lpstr>
      <vt:lpstr>Cambria</vt:lpstr>
      <vt:lpstr>Georgia</vt:lpstr>
      <vt:lpstr>Maiandra GD</vt:lpstr>
      <vt:lpstr>Times New Roman</vt:lpstr>
      <vt:lpstr>Viner Hand ITC</vt:lpstr>
      <vt:lpstr>Wingdings</vt:lpstr>
      <vt:lpstr>Wingdings 2</vt:lpstr>
      <vt:lpstr>1_龙腾四海</vt:lpstr>
      <vt:lpstr>2_龙腾四海</vt:lpstr>
      <vt:lpstr>1_Office 主题​​</vt:lpstr>
      <vt:lpstr>PowerPoint 演示文稿</vt:lpstr>
      <vt:lpstr>词法翻译的一般技巧</vt:lpstr>
      <vt:lpstr>第一节 对等译法</vt:lpstr>
      <vt:lpstr>1、生搬硬套</vt:lpstr>
      <vt:lpstr>2、字面对应</vt:lpstr>
      <vt:lpstr>3、 具体搭配</vt:lpstr>
      <vt:lpstr> </vt:lpstr>
      <vt:lpstr> </vt:lpstr>
      <vt:lpstr> </vt:lpstr>
      <vt:lpstr> </vt:lpstr>
      <vt:lpstr> </vt:lpstr>
      <vt:lpstr> </vt:lpstr>
      <vt:lpstr>练习</vt:lpstr>
      <vt:lpstr>第二节 增词译法</vt:lpstr>
      <vt:lpstr>  例1. 他大学毕业后创业。 </vt:lpstr>
      <vt:lpstr>注意：seize/catch sb. by the …或 hit sb. in the face/on the head是英语中的习惯用法，因此collar前的the一般不能改成his。注意英语中类似的表达。  </vt:lpstr>
      <vt:lpstr>增补介词</vt:lpstr>
      <vt:lpstr>增补代词</vt:lpstr>
      <vt:lpstr>语义和修辞需要的增词</vt:lpstr>
      <vt:lpstr>第三节 减词译法</vt:lpstr>
      <vt:lpstr>PowerPoint 演示文稿</vt:lpstr>
      <vt:lpstr>PowerPoint 演示文稿</vt:lpstr>
      <vt:lpstr>一、省略表示范畴的词语</vt:lpstr>
      <vt:lpstr>例1. 他是在我不知道的情况下拿走它的。</vt:lpstr>
      <vt:lpstr>二、省略重复的词语</vt:lpstr>
      <vt:lpstr>例1. 我们从事了10多年的英语教学，教学经验丰富。</vt:lpstr>
      <vt:lpstr>三、省略华而不实的修饰语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合并译法</vt:lpstr>
      <vt:lpstr>一、 异词同义重复</vt:lpstr>
      <vt:lpstr>PowerPoint 演示文稿</vt:lpstr>
      <vt:lpstr>PowerPoint 演示文稿</vt:lpstr>
      <vt:lpstr>PowerPoint 演示文稿</vt:lpstr>
      <vt:lpstr>二、 并列成分的省略</vt:lpstr>
      <vt:lpstr>PowerPoint 演示文稿</vt:lpstr>
      <vt:lpstr>第五节 转性译法</vt:lpstr>
      <vt:lpstr>PowerPoint 演示文稿</vt:lpstr>
      <vt:lpstr>第六节 换形译法</vt:lpstr>
      <vt:lpstr>PowerPoint 演示文稿</vt:lpstr>
      <vt:lpstr>1.名词性替代</vt:lpstr>
      <vt:lpstr>PowerPoint 演示文稿</vt:lpstr>
      <vt:lpstr>PowerPoint 演示文稿</vt:lpstr>
      <vt:lpstr>PowerPoint 演示文稿</vt:lpstr>
      <vt:lpstr>PowerPoint 演示文稿</vt:lpstr>
      <vt:lpstr>2.  求雅换词 Elegant Variation</vt:lpstr>
      <vt:lpstr>Get enough hours of sleep; research links too little shut-eye to increased diabetes risk. Make it a good night’s sleep—sleep quality may matter as much to your health as the number of hours of slumber you log.  </vt:lpstr>
      <vt:lpstr>Perhaps the most important cultural diffusion was the spread of Buddhism to China, which occurred about six hundred years after its origin in northern India. Printing was invented in China in the eighth century A.D. and movable type in the eleventh century, but this technology only reached Europe in the fifteenth century. Paper was introduced into China in the second century A.D., came to Japan in the seventh century, and was diffused westward to Central Asia in the eighth century, North Africa in the tenth, Spain in the twelfth, and northern Europe in the thirteenth. Another Chinese invention, gunpowder, made in the ninth century, disseminated to the Arabs a few hundred years later.  </vt:lpstr>
      <vt:lpstr> 未来5年，中国将按照创新、协调、绿色、开放、共享的发展理念，着力实施创新驱动发展战略，坚持新型工业化、信息化、城镇化、农业现代化同步发展；坚持绿色低碳发展，改善环境质量；坚持深度融入全球经济，落实“一带一路”倡议；坚持全面保障和改善民生，使发展成果更多更公平惠及全体人民。 In the next five years, China will adhere to a path of innovative, coordinated, green, open and shared development, and will encourage a system that nurtures innovation. The country will try to realize the synchronous development of the new type of industrialization, IT application, urbanization and agricultural modernization. In the coming years, China will highlight green and low-carbon development, improve its environmental quality, become heavily involved in global economy, and carry out the Belt and Road Initiative. The world's second largest economy will continue to vigorously improve its people's well-being and ensure that the benefits of development are shared by all.  </vt:lpstr>
      <vt:lpstr>汉译英时冠词的活用</vt:lpstr>
      <vt:lpstr>补足定冠词、限定词</vt:lpstr>
      <vt:lpstr>PowerPoint 演示文稿</vt:lpstr>
      <vt:lpstr>PowerPoint 演示文稿</vt:lpstr>
      <vt:lpstr>零冠词</vt:lpstr>
      <vt:lpstr>PowerPoint 演示文稿</vt:lpstr>
      <vt:lpstr>PowerPoint 演示文稿</vt:lpstr>
      <vt:lpstr>汉译英的特点和步骤</vt:lpstr>
      <vt:lpstr>重点及难点</vt:lpstr>
      <vt:lpstr>汉译英的要求</vt:lpstr>
      <vt:lpstr>Chinese-English Translation</vt:lpstr>
      <vt:lpstr>PowerPoint 演示文稿</vt:lpstr>
      <vt:lpstr>汉译英的过程</vt:lpstr>
      <vt:lpstr>翻译的一般程序</vt:lpstr>
      <vt:lpstr>充分的准备</vt:lpstr>
      <vt:lpstr>准备—例句</vt:lpstr>
      <vt:lpstr>理解与表达</vt:lpstr>
      <vt:lpstr>PowerPoint 演示文稿</vt:lpstr>
      <vt:lpstr>确定句型、结构</vt:lpstr>
      <vt:lpstr>PowerPoint 演示文稿</vt:lpstr>
      <vt:lpstr>仔细校核</vt:lpstr>
      <vt:lpstr>审校</vt:lpstr>
      <vt:lpstr>汉译英翻译步骤</vt:lpstr>
      <vt:lpstr>PowerPoint 演示文稿</vt:lpstr>
      <vt:lpstr>PowerPoint 演示文稿</vt:lpstr>
      <vt:lpstr>汉译英翻译步骤</vt:lpstr>
      <vt:lpstr>怎样翻译才地道？</vt:lpstr>
      <vt:lpstr>PowerPoint 演示文稿</vt:lpstr>
      <vt:lpstr>汉译英之 --- 主语确定</vt:lpstr>
      <vt:lpstr>重新确定主语</vt:lpstr>
      <vt:lpstr>PowerPoint 演示文稿</vt:lpstr>
      <vt:lpstr>汉语“以人为本”,英语“以事为本”</vt:lpstr>
      <vt:lpstr>增补主语</vt:lpstr>
      <vt:lpstr>PowerPoint 演示文稿</vt:lpstr>
      <vt:lpstr>PowerPoint 演示文稿</vt:lpstr>
      <vt:lpstr>PowerPoint 演示文稿</vt:lpstr>
      <vt:lpstr>PowerPoint 演示文稿</vt:lpstr>
      <vt:lpstr>PowerPoint 演示文稿</vt:lpstr>
      <vt:lpstr>汉语句子中哪些成分可以作主语</vt:lpstr>
      <vt:lpstr>1. 取原文的形容性成分做译文主语</vt:lpstr>
      <vt:lpstr>PowerPoint 演示文稿</vt:lpstr>
      <vt:lpstr>2. 取原文名词性成分做主语</vt:lpstr>
      <vt:lpstr>3. 取原文的副词性成分做译文的主语 </vt:lpstr>
      <vt:lpstr>PowerPoint 演示文稿</vt:lpstr>
      <vt:lpstr>PowerPoint 演示文稿</vt:lpstr>
      <vt:lpstr>3. 取原文的副词性成分做译文的主语 </vt:lpstr>
      <vt:lpstr>3. 取原文的副词性成分做译文的主语 </vt:lpstr>
      <vt:lpstr>4. 取原文的动词性成分做译文的主语</vt:lpstr>
      <vt:lpstr>PowerPoint 演示文稿</vt:lpstr>
      <vt:lpstr>确定主语时，应遵循以下原则</vt:lpstr>
      <vt:lpstr>A. 符合英语的语言习惯和英美等国的文化习俗</vt:lpstr>
      <vt:lpstr>PowerPoint 演示文稿</vt:lpstr>
      <vt:lpstr>B. 必须符合英美人的思维方式</vt:lpstr>
      <vt:lpstr>PowerPoint 演示文稿</vt:lpstr>
      <vt:lpstr>C. 必须是句中应该突出的信息</vt:lpstr>
      <vt:lpstr>D. 主语必须符合句中的逻辑关系</vt:lpstr>
      <vt:lpstr>PowerPoint 演示文稿</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dc:creator>
  <cp:lastModifiedBy>连哲彧</cp:lastModifiedBy>
  <cp:revision>295</cp:revision>
  <dcterms:created xsi:type="dcterms:W3CDTF">2013-03-04T08:42:00Z</dcterms:created>
  <dcterms:modified xsi:type="dcterms:W3CDTF">2022-02-23T15:17:10Z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054D89B407CD43EF945494D5FEFB5E65</vt:lpwstr>
  </property>
  <property fmtid="{D5CDD505-2E9C-101B-9397-08002B2CF9AE}" pid="3" name="KSOProductBuildVer">
    <vt:lpwstr>2052-11.1.0.11365</vt:lpwstr>
  </property>
</Properties>
</file>