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C55B-3D37-4835-9261-47FC348D4DCB}" type="datetimeFigureOut">
              <a:rPr lang="zh-CN" altLang="en-US" smtClean="0"/>
              <a:pPr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F2CB-2E08-4635-BD82-BBA725C24C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C55B-3D37-4835-9261-47FC348D4DCB}" type="datetimeFigureOut">
              <a:rPr lang="zh-CN" altLang="en-US" smtClean="0"/>
              <a:pPr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F2CB-2E08-4635-BD82-BBA725C24C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C55B-3D37-4835-9261-47FC348D4DCB}" type="datetimeFigureOut">
              <a:rPr lang="zh-CN" altLang="en-US" smtClean="0"/>
              <a:pPr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F2CB-2E08-4635-BD82-BBA725C24C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C55B-3D37-4835-9261-47FC348D4DCB}" type="datetimeFigureOut">
              <a:rPr lang="zh-CN" altLang="en-US" smtClean="0"/>
              <a:pPr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F2CB-2E08-4635-BD82-BBA725C24C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C55B-3D37-4835-9261-47FC348D4DCB}" type="datetimeFigureOut">
              <a:rPr lang="zh-CN" altLang="en-US" smtClean="0"/>
              <a:pPr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F2CB-2E08-4635-BD82-BBA725C24C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C55B-3D37-4835-9261-47FC348D4DCB}" type="datetimeFigureOut">
              <a:rPr lang="zh-CN" altLang="en-US" smtClean="0"/>
              <a:pPr/>
              <a:t>2022/4/1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F2CB-2E08-4635-BD82-BBA725C24C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C55B-3D37-4835-9261-47FC348D4DCB}" type="datetimeFigureOut">
              <a:rPr lang="zh-CN" altLang="en-US" smtClean="0"/>
              <a:pPr/>
              <a:t>2022/4/1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F2CB-2E08-4635-BD82-BBA725C24C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C55B-3D37-4835-9261-47FC348D4DCB}" type="datetimeFigureOut">
              <a:rPr lang="zh-CN" altLang="en-US" smtClean="0"/>
              <a:pPr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F2CB-2E08-4635-BD82-BBA725C24C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C55B-3D37-4835-9261-47FC348D4DCB}" type="datetimeFigureOut">
              <a:rPr lang="zh-CN" altLang="en-US" smtClean="0"/>
              <a:pPr/>
              <a:t>2022/4/1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F2CB-2E08-4635-BD82-BBA725C24C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C55B-3D37-4835-9261-47FC348D4DCB}" type="datetimeFigureOut">
              <a:rPr lang="zh-CN" altLang="en-US" smtClean="0"/>
              <a:pPr/>
              <a:t>2022/4/1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F2CB-2E08-4635-BD82-BBA725C24C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C55B-3D37-4835-9261-47FC348D4DCB}" type="datetimeFigureOut">
              <a:rPr lang="zh-CN" altLang="en-US" smtClean="0"/>
              <a:pPr/>
              <a:t>2022/4/1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F2CB-2E08-4635-BD82-BBA725C24C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EC55B-3D37-4835-9261-47FC348D4DCB}" type="datetimeFigureOut">
              <a:rPr lang="zh-CN" altLang="en-US" smtClean="0"/>
              <a:pPr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6F2CB-2E08-4635-BD82-BBA725C24C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Chapter 6</a:t>
            </a:r>
            <a:br>
              <a:rPr lang="en-US" altLang="zh-CN" dirty="0" smtClean="0"/>
            </a:br>
            <a:r>
              <a:rPr lang="en-US" altLang="zh-CN" dirty="0" smtClean="0"/>
              <a:t>Queen’s Role in Gov.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472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>Words and terms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100" dirty="0" smtClean="0"/>
              <a:t>Chapter 6</a:t>
            </a:r>
            <a:endParaRPr lang="zh-CN" altLang="en-US" sz="3100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457200" y="1357298"/>
            <a:ext cx="4038600" cy="5286412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3200" dirty="0" smtClean="0"/>
              <a:t>by </a:t>
            </a:r>
            <a:r>
              <a:rPr lang="en-US" altLang="zh-CN" sz="3200" b="1" dirty="0" smtClean="0"/>
              <a:t>convention</a:t>
            </a:r>
            <a:r>
              <a:rPr lang="en-US" altLang="zh-CN" sz="3200" dirty="0" smtClean="0"/>
              <a:t>: an unwritten under</a:t>
            </a:r>
            <a:r>
              <a:rPr lang="en-US" sz="3200" dirty="0" smtClean="0"/>
              <a:t>standing about how </a:t>
            </a:r>
            <a:r>
              <a:rPr lang="en-US" sz="3200" dirty="0" err="1" smtClean="0"/>
              <a:t>sth</a:t>
            </a:r>
            <a:r>
              <a:rPr lang="en-US" sz="3200" dirty="0" smtClean="0"/>
              <a:t>. in Parliament should be done</a:t>
            </a:r>
            <a:endParaRPr lang="zh-CN" altLang="en-US" sz="3200" dirty="0" smtClean="0"/>
          </a:p>
          <a:p>
            <a:r>
              <a:rPr lang="en-US" altLang="zh-CN" sz="3200" b="1" dirty="0" smtClean="0"/>
              <a:t>session</a:t>
            </a:r>
            <a:r>
              <a:rPr lang="en-US" altLang="zh-CN" sz="3200" dirty="0" smtClean="0"/>
              <a:t> of parliament</a:t>
            </a:r>
          </a:p>
          <a:p>
            <a:r>
              <a:rPr lang="en-US" altLang="zh-CN" sz="3200" dirty="0" smtClean="0"/>
              <a:t>the devolved assemblies</a:t>
            </a:r>
          </a:p>
          <a:p>
            <a:r>
              <a:rPr lang="en-US" altLang="zh-CN" sz="3200" dirty="0" smtClean="0"/>
              <a:t>give audience to</a:t>
            </a:r>
          </a:p>
          <a:p>
            <a:r>
              <a:rPr lang="en-US" altLang="zh-CN" sz="3200" dirty="0" smtClean="0"/>
              <a:t>bill: </a:t>
            </a:r>
            <a:r>
              <a:rPr lang="en-US" sz="3200" dirty="0" smtClean="0"/>
              <a:t>an idea for a new law</a:t>
            </a:r>
            <a:r>
              <a:rPr lang="en-US" altLang="zh-CN" sz="3200" dirty="0" smtClean="0"/>
              <a:t> </a:t>
            </a:r>
          </a:p>
          <a:p>
            <a:r>
              <a:rPr lang="en-US" altLang="zh-CN" sz="3200" dirty="0" smtClean="0"/>
              <a:t>prerogative: privilege, right</a:t>
            </a:r>
          </a:p>
          <a:p>
            <a:r>
              <a:rPr lang="en-US" altLang="zh-CN" sz="3200" dirty="0" smtClean="0"/>
              <a:t>confidential</a:t>
            </a:r>
          </a:p>
          <a:p>
            <a:r>
              <a:rPr lang="en-US" altLang="zh-CN" sz="3200" dirty="0" smtClean="0"/>
              <a:t>abide by</a:t>
            </a:r>
          </a:p>
          <a:p>
            <a:r>
              <a:rPr lang="en-US" altLang="zh-CN" sz="3200" dirty="0" smtClean="0"/>
              <a:t>exercise </a:t>
            </a:r>
            <a:r>
              <a:rPr lang="en-US" altLang="zh-CN" sz="3200" b="1" dirty="0" smtClean="0"/>
              <a:t>discretion</a:t>
            </a:r>
            <a:r>
              <a:rPr lang="en-US" altLang="zh-CN" sz="3200" dirty="0" smtClean="0"/>
              <a:t>: authority or freedom to act as one thinks fit</a:t>
            </a:r>
          </a:p>
          <a:p>
            <a:r>
              <a:rPr lang="en-US" altLang="zh-CN" sz="3200" dirty="0" smtClean="0"/>
              <a:t>literally:  by word, matter-of-fact</a:t>
            </a:r>
          </a:p>
          <a:p>
            <a:r>
              <a:rPr lang="en-US" altLang="zh-CN" sz="3200" dirty="0" smtClean="0"/>
              <a:t>final </a:t>
            </a:r>
            <a:r>
              <a:rPr lang="en-US" altLang="zh-CN" sz="3200" b="1" dirty="0" smtClean="0"/>
              <a:t>appeal: </a:t>
            </a:r>
            <a:r>
              <a:rPr lang="en-US" altLang="zh-CN" sz="3200" dirty="0" smtClean="0"/>
              <a:t>applying to higher court</a:t>
            </a:r>
          </a:p>
          <a:p>
            <a:r>
              <a:rPr lang="en-US" altLang="zh-CN" sz="3200" dirty="0" smtClean="0"/>
              <a:t>coinage</a:t>
            </a:r>
          </a:p>
          <a:p>
            <a:r>
              <a:rPr lang="en-US" altLang="zh-CN" sz="3200" dirty="0" smtClean="0"/>
              <a:t>public domain </a:t>
            </a:r>
          </a:p>
          <a:p>
            <a:r>
              <a:rPr lang="en-US" altLang="zh-CN" sz="3200" dirty="0" err="1" smtClean="0"/>
              <a:t>counsellor</a:t>
            </a:r>
            <a:endParaRPr lang="zh-CN" altLang="en-US" sz="3200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648200" y="1285860"/>
            <a:ext cx="4038600" cy="514353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3200" b="1" dirty="0" smtClean="0"/>
              <a:t>Royal Assent </a:t>
            </a:r>
            <a:r>
              <a:rPr lang="en-US" altLang="zh-CN" sz="3200" dirty="0" smtClean="0"/>
              <a:t>to legislation: </a:t>
            </a:r>
            <a:r>
              <a:rPr lang="en-US" sz="3200" dirty="0" smtClean="0"/>
              <a:t> the Monarch signs Bills to make them law</a:t>
            </a:r>
            <a:endParaRPr lang="en-US" altLang="zh-CN" sz="3200" dirty="0" smtClean="0"/>
          </a:p>
          <a:p>
            <a:r>
              <a:rPr lang="en-US" sz="3200" dirty="0" smtClean="0"/>
              <a:t>Standing Orders: written rules formulated by each House to regulate its own proceedings</a:t>
            </a:r>
            <a:endParaRPr lang="en-US" altLang="zh-CN" sz="3200" dirty="0" smtClean="0"/>
          </a:p>
          <a:p>
            <a:r>
              <a:rPr lang="en-US" altLang="zh-CN" sz="3200" dirty="0" smtClean="0"/>
              <a:t>Proclamations: formal notices (of Privy Council)</a:t>
            </a:r>
          </a:p>
          <a:p>
            <a:r>
              <a:rPr lang="en-US" altLang="zh-CN" sz="3200" dirty="0" smtClean="0"/>
              <a:t>Privy Council</a:t>
            </a:r>
          </a:p>
          <a:p>
            <a:r>
              <a:rPr lang="en-US" altLang="zh-CN" sz="3200" dirty="0" smtClean="0"/>
              <a:t>Succession to the Crown</a:t>
            </a:r>
          </a:p>
          <a:p>
            <a:r>
              <a:rPr lang="en-US" altLang="zh-CN" sz="3200" dirty="0" smtClean="0"/>
              <a:t>The Court Circular: a daily report of activities of royal family members</a:t>
            </a:r>
          </a:p>
          <a:p>
            <a:r>
              <a:rPr lang="en-US" altLang="zh-CN" sz="3200" dirty="0" smtClean="0"/>
              <a:t>Chartered Bodies</a:t>
            </a:r>
          </a:p>
          <a:p>
            <a:r>
              <a:rPr lang="en-US" altLang="zh-CN" sz="3200" dirty="0" smtClean="0"/>
              <a:t>High </a:t>
            </a:r>
            <a:r>
              <a:rPr lang="en-US" altLang="zh-CN" sz="3200" b="1" dirty="0" smtClean="0"/>
              <a:t>Sheriff: </a:t>
            </a:r>
            <a:r>
              <a:rPr lang="en-US" altLang="zh-CN" sz="3200" dirty="0" smtClean="0"/>
              <a:t>executive officer of Crown in a shire</a:t>
            </a:r>
          </a:p>
          <a:p>
            <a:r>
              <a:rPr lang="en-US" altLang="zh-CN" sz="3200" dirty="0" smtClean="0"/>
              <a:t>Duchy: Duke’s territory</a:t>
            </a:r>
          </a:p>
          <a:p>
            <a:r>
              <a:rPr lang="en-US" altLang="zh-CN" sz="3200" dirty="0" smtClean="0"/>
              <a:t>Crown Depende</a:t>
            </a:r>
            <a:r>
              <a:rPr lang="en-US" altLang="zh-CN" dirty="0" smtClean="0"/>
              <a:t>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Review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100" dirty="0" smtClean="0"/>
              <a:t>chapter 6</a:t>
            </a:r>
            <a:endParaRPr lang="zh-CN" altLang="en-US" sz="31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Does  the Queen open and close each session of Parliament? What does she do in each?</a:t>
            </a:r>
          </a:p>
          <a:p>
            <a:r>
              <a:rPr lang="en-US" altLang="zh-CN" dirty="0" smtClean="0"/>
              <a:t>What is the monarch’s role in the enactment of bills?</a:t>
            </a:r>
          </a:p>
          <a:p>
            <a:r>
              <a:rPr lang="en-US" altLang="zh-CN" dirty="0" smtClean="0"/>
              <a:t>How does the monarch appoint Prime Minister and keep in touch with PM?</a:t>
            </a:r>
          </a:p>
          <a:p>
            <a:r>
              <a:rPr lang="en-US" altLang="zh-CN" dirty="0" smtClean="0"/>
              <a:t>What is the early history of Privy Council? How does Privy Council function for the Monarch today? Is Privy Council as private as before?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After-class work before</a:t>
            </a:r>
            <a:br>
              <a:rPr lang="en-US" altLang="zh-CN" sz="2800" dirty="0" smtClean="0"/>
            </a:br>
            <a:r>
              <a:rPr lang="en-US" altLang="zh-CN" sz="2800" dirty="0" smtClean="0"/>
              <a:t> chapter 7 in class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Learn words and expressions of Chapter 6 by heart</a:t>
            </a:r>
          </a:p>
          <a:p>
            <a:r>
              <a:rPr lang="en-US" altLang="zh-CN" dirty="0" smtClean="0"/>
              <a:t>Do listening practice for full understanding : two pieces on QQ, for any new words check up in the dictionary and learn them by heart</a:t>
            </a:r>
          </a:p>
          <a:p>
            <a:r>
              <a:rPr lang="en-US" altLang="zh-CN" dirty="0" smtClean="0"/>
              <a:t>Read </a:t>
            </a:r>
            <a:r>
              <a:rPr lang="en-US" altLang="zh-CN" smtClean="0"/>
              <a:t>chapter 7 </a:t>
            </a:r>
            <a:r>
              <a:rPr lang="en-US" altLang="zh-CN" dirty="0" smtClean="0"/>
              <a:t>and come up with questions and main ideas.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Notice: Test for next class</a:t>
            </a:r>
            <a:br>
              <a:rPr lang="en-US" altLang="zh-CN" dirty="0" smtClean="0"/>
            </a:br>
            <a:r>
              <a:rPr lang="en-US" altLang="zh-CN" sz="3100" dirty="0" smtClean="0"/>
              <a:t>Chapter 1-6</a:t>
            </a:r>
            <a:endParaRPr lang="zh-CN" altLang="en-US" sz="31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Words and terms: words and expression in bold type in each chapter</a:t>
            </a:r>
          </a:p>
          <a:p>
            <a:r>
              <a:rPr lang="en-US" altLang="zh-CN" dirty="0" smtClean="0"/>
              <a:t>Translation from Chapter 1-6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165</Words>
  <Application>Microsoft Office PowerPoint</Application>
  <PresentationFormat>全屏显示(4:3)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Chapter 6 Queen’s Role in Gov.</vt:lpstr>
      <vt:lpstr>Words and terms Chapter 6</vt:lpstr>
      <vt:lpstr>Review  chapter 6</vt:lpstr>
      <vt:lpstr>After-class work before  chapter 7 in class</vt:lpstr>
      <vt:lpstr>Notice: Test for next class Chapter 1-6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Queen’s Role in Gov.</dc:title>
  <dc:creator>微软用户</dc:creator>
  <cp:lastModifiedBy>微软用户</cp:lastModifiedBy>
  <cp:revision>4</cp:revision>
  <dcterms:created xsi:type="dcterms:W3CDTF">2022-03-31T01:54:44Z</dcterms:created>
  <dcterms:modified xsi:type="dcterms:W3CDTF">2022-04-01T12:57:51Z</dcterms:modified>
</cp:coreProperties>
</file>