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79" r:id="rId10"/>
    <p:sldId id="264" r:id="rId11"/>
    <p:sldId id="265" r:id="rId12"/>
    <p:sldId id="266" r:id="rId13"/>
    <p:sldId id="267" r:id="rId14"/>
    <p:sldId id="268" r:id="rId15"/>
    <p:sldId id="269" r:id="rId16"/>
    <p:sldId id="273" r:id="rId17"/>
    <p:sldId id="274" r:id="rId18"/>
    <p:sldId id="275" r:id="rId19"/>
    <p:sldId id="280" r:id="rId20"/>
    <p:sldId id="276" r:id="rId21"/>
    <p:sldId id="277" r:id="rId22"/>
    <p:sldId id="270" r:id="rId23"/>
    <p:sldId id="278" r:id="rId24"/>
    <p:sldId id="271" r:id="rId25"/>
    <p:sldId id="27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34" y="120"/>
      </p:cViewPr>
      <p:guideLst>
        <p:guide orient="horz" pos="3840"/>
        <p:guide pos="54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emf"/><Relationship Id="rId3" Type="http://schemas.openxmlformats.org/officeDocument/2006/relationships/image" Target="../media/image63.e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8.emf"/><Relationship Id="rId4" Type="http://schemas.openxmlformats.org/officeDocument/2006/relationships/image" Target="../media/image67.wmf"/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e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39.wmf"/><Relationship Id="rId1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3.wmf"/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7" Type="http://schemas.openxmlformats.org/officeDocument/2006/relationships/image" Target="../media/image18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2" Type="http://schemas.openxmlformats.org/officeDocument/2006/relationships/image" Target="../media/image31.emf"/><Relationship Id="rId11" Type="http://schemas.openxmlformats.org/officeDocument/2006/relationships/image" Target="../media/image30.emf"/><Relationship Id="rId10" Type="http://schemas.openxmlformats.org/officeDocument/2006/relationships/image" Target="../media/image29.e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emf"/><Relationship Id="rId3" Type="http://schemas.openxmlformats.org/officeDocument/2006/relationships/image" Target="../media/image1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093127A-6F8A-4BB0-8C10-300A44AAE3B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5. PowerPoint &#28436;&#31034;&#25991;&#31295;" TargetMode="External"/><Relationship Id="rId5" Type="http://schemas.openxmlformats.org/officeDocument/2006/relationships/slide" Target="slide21.xml"/><Relationship Id="rId4" Type="http://schemas.openxmlformats.org/officeDocument/2006/relationships/slide" Target="slide6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oleObject" Target="../embeddings/oleObject72.bin"/><Relationship Id="rId7" Type="http://schemas.openxmlformats.org/officeDocument/2006/relationships/oleObject" Target="../embeddings/oleObject71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49.wmf"/><Relationship Id="rId13" Type="http://schemas.openxmlformats.org/officeDocument/2006/relationships/vmlDrawing" Target="../drawings/vmlDrawing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73.bin"/><Relationship Id="rId1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7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72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7.w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9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95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100.bin"/><Relationship Id="rId3" Type="http://schemas.openxmlformats.org/officeDocument/2006/relationships/oleObject" Target="../embeddings/oleObject99.bin"/><Relationship Id="rId2" Type="http://schemas.openxmlformats.org/officeDocument/2006/relationships/image" Target="../media/image82.wmf"/><Relationship Id="rId1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84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0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109.bin"/><Relationship Id="rId21" Type="http://schemas.openxmlformats.org/officeDocument/2006/relationships/vmlDrawing" Target="../drawings/vmlDrawing1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00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2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05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8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7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oleObject" Target="../embeddings/oleObject23.bin"/><Relationship Id="rId7" Type="http://schemas.openxmlformats.org/officeDocument/2006/relationships/oleObject" Target="../embeddings/oleObject22.bin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8" Type="http://schemas.openxmlformats.org/officeDocument/2006/relationships/vmlDrawing" Target="../drawings/vmlDrawing4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31.emf"/><Relationship Id="rId35" Type="http://schemas.openxmlformats.org/officeDocument/2006/relationships/oleObject" Target="../embeddings/oleObject41.bin"/><Relationship Id="rId34" Type="http://schemas.openxmlformats.org/officeDocument/2006/relationships/image" Target="../media/image30.emf"/><Relationship Id="rId33" Type="http://schemas.openxmlformats.org/officeDocument/2006/relationships/oleObject" Target="../embeddings/oleObject40.bin"/><Relationship Id="rId32" Type="http://schemas.openxmlformats.org/officeDocument/2006/relationships/image" Target="../media/image29.emf"/><Relationship Id="rId31" Type="http://schemas.openxmlformats.org/officeDocument/2006/relationships/oleObject" Target="../embeddings/oleObject39.bin"/><Relationship Id="rId30" Type="http://schemas.openxmlformats.org/officeDocument/2006/relationships/image" Target="../media/image28.emf"/><Relationship Id="rId3" Type="http://schemas.openxmlformats.org/officeDocument/2006/relationships/oleObject" Target="../embeddings/oleObject19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27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26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25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24.emf"/><Relationship Id="rId21" Type="http://schemas.openxmlformats.org/officeDocument/2006/relationships/oleObject" Target="../embeddings/oleObject34.bin"/><Relationship Id="rId20" Type="http://schemas.openxmlformats.org/officeDocument/2006/relationships/oleObject" Target="../embeddings/oleObject33.bin"/><Relationship Id="rId2" Type="http://schemas.openxmlformats.org/officeDocument/2006/relationships/image" Target="../media/image20.wmf"/><Relationship Id="rId19" Type="http://schemas.openxmlformats.org/officeDocument/2006/relationships/oleObject" Target="../embeddings/oleObject32.bin"/><Relationship Id="rId18" Type="http://schemas.openxmlformats.org/officeDocument/2006/relationships/oleObject" Target="../embeddings/oleObject31.bin"/><Relationship Id="rId17" Type="http://schemas.openxmlformats.org/officeDocument/2006/relationships/oleObject" Target="../embeddings/oleObject30.bin"/><Relationship Id="rId16" Type="http://schemas.openxmlformats.org/officeDocument/2006/relationships/oleObject" Target="../embeddings/oleObject29.bin"/><Relationship Id="rId15" Type="http://schemas.openxmlformats.org/officeDocument/2006/relationships/oleObject" Target="../embeddings/oleObject28.bin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32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41.e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39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9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8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7" name="Picture 29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49663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ARR3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0847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2955925"/>
            <a:ext cx="4343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2" name="Rectangle 2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775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32275"/>
            <a:ext cx="373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Rectangle 33">
            <a:hlinkClick r:id="rId6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Rectangle 34">
            <a:hlinkClick r:id="rId7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990600" y="3124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例如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2438400" y="2667000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1" imgW="2006600" imgH="1625600" progId="Equation.3">
                  <p:embed/>
                </p:oleObj>
              </mc:Choice>
              <mc:Fallback>
                <p:oleObj name="公式" r:id="rId1" imgW="2006600" imgH="162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2006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4724400" y="312420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是一个</a:t>
            </a:r>
            <a:r>
              <a:rPr lang="en-US" altLang="zh-CN" sz="2800" b="1">
                <a:solidFill>
                  <a:schemeClr val="bg2"/>
                </a:solidFill>
              </a:rPr>
              <a:t>3 </a:t>
            </a:r>
            <a:r>
              <a:rPr lang="zh-CN" altLang="en-US" sz="2800" b="1">
                <a:solidFill>
                  <a:schemeClr val="bg2"/>
                </a:solidFill>
              </a:rPr>
              <a:t>阶方阵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914400" y="838200"/>
            <a:ext cx="232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几种特殊矩阵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447800" y="4397375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只有一行的矩阵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2819400" y="50292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3" imgW="2641600" imgH="431800" progId="Equation.3">
                  <p:embed/>
                </p:oleObj>
              </mc:Choice>
              <mc:Fallback>
                <p:oleObj name="Equation" r:id="rId3" imgW="26416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29200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914400" y="5576888"/>
            <a:ext cx="3848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行矩阵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行向量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/>
          </a:p>
        </p:txBody>
      </p:sp>
      <p:grpSp>
        <p:nvGrpSpPr>
          <p:cNvPr id="39960" name="Group 24"/>
          <p:cNvGrpSpPr/>
          <p:nvPr/>
        </p:nvGrpSpPr>
        <p:grpSpPr bwMode="auto">
          <a:xfrm>
            <a:off x="914400" y="1524000"/>
            <a:ext cx="8001000" cy="1041400"/>
            <a:chOff x="576" y="960"/>
            <a:chExt cx="5040" cy="656"/>
          </a:xfrm>
        </p:grpSpPr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960" y="960"/>
              <a:ext cx="46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Both"/>
              </a:pP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行数与列数都等于  的矩阵  ，称为  阶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9949" name="Object 13"/>
            <p:cNvGraphicFramePr>
              <a:graphicFrameLocks noChangeAspect="1"/>
            </p:cNvGraphicFramePr>
            <p:nvPr/>
          </p:nvGraphicFramePr>
          <p:xfrm>
            <a:off x="3168" y="1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1" name="Equation" r:id="rId5" imgW="228600" imgH="241300" progId="Equation.3">
                    <p:embed/>
                  </p:oleObj>
                </mc:Choice>
                <mc:Fallback>
                  <p:oleObj name="Equation" r:id="rId5" imgW="228600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14"/>
            <p:cNvGraphicFramePr>
              <a:graphicFrameLocks noChangeAspect="1"/>
            </p:cNvGraphicFramePr>
            <p:nvPr/>
          </p:nvGraphicFramePr>
          <p:xfrm>
            <a:off x="4992" y="105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2" name="Equation" r:id="rId7" imgW="228600" imgH="241300" progId="Equation.3">
                    <p:embed/>
                  </p:oleObj>
                </mc:Choice>
                <mc:Fallback>
                  <p:oleObj name="Equation" r:id="rId7" imgW="2286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05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15"/>
            <p:cNvGraphicFramePr>
              <a:graphicFrameLocks noChangeAspect="1"/>
            </p:cNvGraphicFramePr>
            <p:nvPr/>
          </p:nvGraphicFramePr>
          <p:xfrm>
            <a:off x="4080" y="105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3" name="Equation" r:id="rId8" imgW="292100" imgH="304800" progId="Equation.3">
                    <p:embed/>
                  </p:oleObj>
                </mc:Choice>
                <mc:Fallback>
                  <p:oleObj name="Equation" r:id="rId8" imgW="2921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05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16"/>
            <p:cNvGraphicFramePr>
              <a:graphicFrameLocks noChangeAspect="1"/>
            </p:cNvGraphicFramePr>
            <p:nvPr/>
          </p:nvGraphicFramePr>
          <p:xfrm>
            <a:off x="2112" y="1344"/>
            <a:ext cx="32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84" name="Equation" r:id="rId10" imgW="520700" imgH="431800" progId="Equation.3">
                    <p:embed/>
                  </p:oleObj>
                </mc:Choice>
                <mc:Fallback>
                  <p:oleObj name="Equation" r:id="rId10" imgW="520700" imgH="431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32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8" name="Rectangle 22"/>
            <p:cNvSpPr>
              <a:spLocks noChangeArrowheads="1"/>
            </p:cNvSpPr>
            <p:nvPr/>
          </p:nvSpPr>
          <p:spPr bwMode="auto">
            <a:xfrm>
              <a:off x="576" y="1282"/>
              <a:ext cx="1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方阵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也可记作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utoUpdateAnimBg="0"/>
      <p:bldP spid="39946" grpId="0" autoUpdateAnimBg="0"/>
      <p:bldP spid="39955" grpId="0" autoUpdateAnimBg="0"/>
      <p:bldP spid="3995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1981200" y="1600200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1" imgW="1447800" imgH="2057400" progId="Equation.3">
                  <p:embed/>
                </p:oleObj>
              </mc:Choice>
              <mc:Fallback>
                <p:oleObj name="Equation" r:id="rId1" imgW="14478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1447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1600200" y="83820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只有一列的矩阵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657600" y="2339975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列矩阵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列向量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).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5715000" y="4648200"/>
            <a:ext cx="4572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           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对角</a:t>
            </a:r>
            <a:endParaRPr lang="zh-CN" altLang="en-US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矩阵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r>
              <a:rPr lang="zh-CN" altLang="en-US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对角阵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/>
          </a:p>
        </p:txBody>
      </p:sp>
      <p:grpSp>
        <p:nvGrpSpPr>
          <p:cNvPr id="40973" name="Group 13"/>
          <p:cNvGrpSpPr/>
          <p:nvPr/>
        </p:nvGrpSpPr>
        <p:grpSpPr bwMode="auto">
          <a:xfrm>
            <a:off x="1219200" y="4051300"/>
            <a:ext cx="5876925" cy="2044700"/>
            <a:chOff x="864" y="2552"/>
            <a:chExt cx="3702" cy="1288"/>
          </a:xfrm>
        </p:grpSpPr>
        <p:graphicFrame>
          <p:nvGraphicFramePr>
            <p:cNvPr id="40968" name="Object 8"/>
            <p:cNvGraphicFramePr>
              <a:graphicFrameLocks noChangeAspect="1"/>
            </p:cNvGraphicFramePr>
            <p:nvPr/>
          </p:nvGraphicFramePr>
          <p:xfrm>
            <a:off x="1968" y="2552"/>
            <a:ext cx="1680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7" name="公式" r:id="rId3" imgW="2882900" imgH="2209800" progId="Equation.3">
                    <p:embed/>
                  </p:oleObj>
                </mc:Choice>
                <mc:Fallback>
                  <p:oleObj name="公式" r:id="rId3" imgW="2882900" imgH="220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52"/>
                          <a:ext cx="1680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864" y="2976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（</a:t>
              </a:r>
              <a:r>
                <a:rPr lang="en-US" altLang="zh-CN" sz="2800" b="1">
                  <a:solidFill>
                    <a:schemeClr val="bg2"/>
                  </a:solidFill>
                </a:rPr>
                <a:t>3</a:t>
              </a:r>
              <a:r>
                <a:rPr lang="zh-CN" altLang="en-US" sz="2800" b="1">
                  <a:solidFill>
                    <a:schemeClr val="bg2"/>
                  </a:solidFill>
                </a:rPr>
                <a:t>）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1392" y="2928"/>
              <a:ext cx="31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形如                的方阵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endParaRPr lang="en-US" altLang="zh-CN" sz="28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40974" name="Group 14"/>
          <p:cNvGrpSpPr/>
          <p:nvPr/>
        </p:nvGrpSpPr>
        <p:grpSpPr bwMode="auto">
          <a:xfrm>
            <a:off x="3048000" y="4572000"/>
            <a:ext cx="2057400" cy="1524000"/>
            <a:chOff x="2304" y="1056"/>
            <a:chExt cx="1296" cy="960"/>
          </a:xfrm>
        </p:grpSpPr>
        <p:sp>
          <p:nvSpPr>
            <p:cNvPr id="40975" name="AutoShape 15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6" name="Object 16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8" name="Equation" r:id="rId5" imgW="393700" imgH="419100" progId="Equation.3">
                    <p:embed/>
                  </p:oleObj>
                </mc:Choice>
                <mc:Fallback>
                  <p:oleObj name="Equation" r:id="rId5" imgW="393700" imgH="419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7" name="Group 17"/>
          <p:cNvGrpSpPr/>
          <p:nvPr/>
        </p:nvGrpSpPr>
        <p:grpSpPr bwMode="auto">
          <a:xfrm>
            <a:off x="3505200" y="4114800"/>
            <a:ext cx="2057400" cy="1600200"/>
            <a:chOff x="3888" y="1152"/>
            <a:chExt cx="1296" cy="1008"/>
          </a:xfrm>
        </p:grpSpPr>
        <p:sp>
          <p:nvSpPr>
            <p:cNvPr id="40978" name="AutoShape 18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79" name="Object 19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9" name="Equation" r:id="rId7" imgW="393700" imgH="419100" progId="Equation.3">
                    <p:embed/>
                  </p:oleObj>
                </mc:Choice>
                <mc:Fallback>
                  <p:oleObj name="Equation" r:id="rId7" imgW="3937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80" name="Oval 20"/>
          <p:cNvSpPr>
            <a:spLocks noChangeArrowheads="1"/>
          </p:cNvSpPr>
          <p:nvPr/>
        </p:nvSpPr>
        <p:spPr bwMode="auto">
          <a:xfrm rot="2524426">
            <a:off x="2616200" y="4733925"/>
            <a:ext cx="3221038" cy="685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83" name="Group 23"/>
          <p:cNvGrpSpPr/>
          <p:nvPr/>
        </p:nvGrpSpPr>
        <p:grpSpPr bwMode="auto">
          <a:xfrm>
            <a:off x="3352800" y="3352800"/>
            <a:ext cx="1819275" cy="685800"/>
            <a:chOff x="2112" y="2112"/>
            <a:chExt cx="1146" cy="432"/>
          </a:xfrm>
        </p:grpSpPr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2112" y="23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Text Box 22"/>
            <p:cNvSpPr txBox="1">
              <a:spLocks noChangeArrowheads="1"/>
            </p:cNvSpPr>
            <p:nvPr/>
          </p:nvSpPr>
          <p:spPr bwMode="auto">
            <a:xfrm>
              <a:off x="2352" y="2112"/>
              <a:ext cx="9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不全为</a:t>
              </a:r>
              <a:r>
                <a:rPr lang="en-US" altLang="zh-CN" sz="2800" b="1"/>
                <a:t>0</a:t>
              </a:r>
              <a:endParaRPr lang="en-US" altLang="zh-CN" sz="2800" b="1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utoUpdateAnimBg="0"/>
      <p:bldP spid="40969" grpId="0" autoUpdateAnimBg="0"/>
      <p:bldP spid="409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/>
          <p:nvPr/>
        </p:nvGrpSpPr>
        <p:grpSpPr bwMode="auto">
          <a:xfrm>
            <a:off x="815975" y="1841500"/>
            <a:ext cx="7859713" cy="946150"/>
            <a:chOff x="576" y="2544"/>
            <a:chExt cx="4951" cy="596"/>
          </a:xfrm>
        </p:grpSpPr>
        <p:sp>
          <p:nvSpPr>
            <p:cNvPr id="41987" name="Rectangle 3"/>
            <p:cNvSpPr>
              <a:spLocks noChangeArrowheads="1"/>
            </p:cNvSpPr>
            <p:nvPr/>
          </p:nvSpPr>
          <p:spPr bwMode="auto">
            <a:xfrm>
              <a:off x="576" y="2544"/>
              <a:ext cx="4951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</a:rPr>
                <a:t>      </a:t>
              </a:r>
              <a:r>
                <a:rPr lang="zh-CN" altLang="en-US" sz="2800" b="1">
                  <a:solidFill>
                    <a:schemeClr val="bg2"/>
                  </a:solidFill>
                </a:rPr>
                <a:t>（</a:t>
              </a:r>
              <a:r>
                <a:rPr lang="en-US" altLang="zh-CN" sz="2800" b="1">
                  <a:solidFill>
                    <a:schemeClr val="bg2"/>
                  </a:solidFill>
                </a:rPr>
                <a:t>4</a:t>
              </a:r>
              <a:r>
                <a:rPr lang="zh-CN" altLang="en-US" sz="2800" b="1">
                  <a:solidFill>
                    <a:schemeClr val="bg2"/>
                  </a:solidFill>
                </a:rPr>
                <a:t>）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元素全为零的矩阵称为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零矩阵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     零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矩阵记作     或   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4608" y="2640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2" name="公式" r:id="rId1" imgW="875665" imgH="254000" progId="Equation.3">
                    <p:embed/>
                  </p:oleObj>
                </mc:Choice>
                <mc:Fallback>
                  <p:oleObj name="公式" r:id="rId1" imgW="875665" imgH="254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640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9" name="Object 5"/>
            <p:cNvGraphicFramePr>
              <a:graphicFrameLocks noChangeAspect="1"/>
            </p:cNvGraphicFramePr>
            <p:nvPr/>
          </p:nvGraphicFramePr>
          <p:xfrm>
            <a:off x="1611" y="2805"/>
            <a:ext cx="4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3" name="Equation" r:id="rId3" imgW="622300" imgH="431800" progId="Equation.3">
                    <p:embed/>
                  </p:oleObj>
                </mc:Choice>
                <mc:Fallback>
                  <p:oleObj name="Equation" r:id="rId3" imgW="6223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2805"/>
                          <a:ext cx="45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0" name="Object 6"/>
            <p:cNvGraphicFramePr>
              <a:graphicFrameLocks noChangeAspect="1"/>
            </p:cNvGraphicFramePr>
            <p:nvPr/>
          </p:nvGraphicFramePr>
          <p:xfrm>
            <a:off x="2429" y="2885"/>
            <a:ext cx="192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4" name="Equation" r:id="rId5" imgW="215900" imgH="241300" progId="Equation.3">
                    <p:embed/>
                  </p:oleObj>
                </mc:Choice>
                <mc:Fallback>
                  <p:oleObj name="Equation" r:id="rId5" imgW="2159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9" y="2885"/>
                          <a:ext cx="192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815975" y="30607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注意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133600" y="4051300"/>
          <a:ext cx="4457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7" imgW="4457700" imgH="2044700" progId="Equation.3">
                  <p:embed/>
                </p:oleObj>
              </mc:Choice>
              <mc:Fallback>
                <p:oleObj name="Equation" r:id="rId7" imgW="4457700" imgH="204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51300"/>
                        <a:ext cx="4457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2133600" y="3048000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不同阶数的零矩阵是不相等的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815975" y="41275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例如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822325" y="882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记作</a:t>
            </a:r>
            <a:endParaRPr lang="zh-CN" altLang="en-US" sz="2800" b="1"/>
          </a:p>
        </p:txBody>
      </p:sp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2286000" y="990600"/>
          <a:ext cx="334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9" imgW="4457700" imgH="571500" progId="Equation.3">
                  <p:embed/>
                </p:oleObj>
              </mc:Choice>
              <mc:Fallback>
                <p:oleObj name="Equation" r:id="rId9" imgW="44577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334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1" grpId="0" autoUpdateAnimBg="0"/>
      <p:bldP spid="41993" grpId="0" autoUpdateAnimBg="0"/>
      <p:bldP spid="4199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447800" y="860425"/>
            <a:ext cx="1309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(5)</a:t>
            </a: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方阵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2133600" y="1219200"/>
          <a:ext cx="4000500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公式" r:id="rId1" imgW="4292600" imgH="2184400" progId="Equation.3">
                  <p:embed/>
                </p:oleObj>
              </mc:Choice>
              <mc:Fallback>
                <p:oleObj name="公式" r:id="rId1" imgW="4292600" imgH="218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4000500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14400" y="3429000"/>
            <a:ext cx="46466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单位矩阵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（或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单位阵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533400" y="4191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800" b="1">
                <a:ea typeface="黑体" panose="02010609060101010101" pitchFamily="2" charset="-122"/>
              </a:rPr>
              <a:t>同型矩阵与矩阵相等的概念</a:t>
            </a:r>
            <a:endParaRPr lang="zh-CN" altLang="en-US" sz="2800"/>
          </a:p>
        </p:txBody>
      </p:sp>
      <p:grpSp>
        <p:nvGrpSpPr>
          <p:cNvPr id="43022" name="Group 14"/>
          <p:cNvGrpSpPr/>
          <p:nvPr/>
        </p:nvGrpSpPr>
        <p:grpSpPr bwMode="auto">
          <a:xfrm>
            <a:off x="3657600" y="1676400"/>
            <a:ext cx="2057400" cy="1524000"/>
            <a:chOff x="2304" y="1056"/>
            <a:chExt cx="1296" cy="960"/>
          </a:xfrm>
        </p:grpSpPr>
        <p:sp>
          <p:nvSpPr>
            <p:cNvPr id="43017" name="AutoShape 9"/>
            <p:cNvSpPr>
              <a:spLocks noChangeArrowheads="1"/>
            </p:cNvSpPr>
            <p:nvPr/>
          </p:nvSpPr>
          <p:spPr bwMode="auto">
            <a:xfrm>
              <a:off x="2304" y="1056"/>
              <a:ext cx="1296" cy="960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19" name="Object 11"/>
            <p:cNvGraphicFramePr>
              <a:graphicFrameLocks noChangeAspect="1"/>
            </p:cNvGraphicFramePr>
            <p:nvPr/>
          </p:nvGraphicFramePr>
          <p:xfrm>
            <a:off x="2592" y="158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1" name="Equation" r:id="rId3" imgW="393700" imgH="419100" progId="Equation.3">
                    <p:embed/>
                  </p:oleObj>
                </mc:Choice>
                <mc:Fallback>
                  <p:oleObj name="Equation" r:id="rId3" imgW="393700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3" name="Group 15"/>
          <p:cNvGrpSpPr/>
          <p:nvPr/>
        </p:nvGrpSpPr>
        <p:grpSpPr bwMode="auto">
          <a:xfrm>
            <a:off x="3962400" y="1295400"/>
            <a:ext cx="2057400" cy="1600200"/>
            <a:chOff x="3888" y="1152"/>
            <a:chExt cx="1296" cy="1008"/>
          </a:xfrm>
        </p:grpSpPr>
        <p:sp>
          <p:nvSpPr>
            <p:cNvPr id="43018" name="AutoShape 10"/>
            <p:cNvSpPr>
              <a:spLocks noChangeArrowheads="1"/>
            </p:cNvSpPr>
            <p:nvPr/>
          </p:nvSpPr>
          <p:spPr bwMode="auto">
            <a:xfrm rot="-10800000">
              <a:off x="3888" y="1152"/>
              <a:ext cx="1296" cy="1008"/>
            </a:xfrm>
            <a:prstGeom prst="rtTriangl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4752" y="134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2" name="Equation" r:id="rId5" imgW="393700" imgH="419100" progId="Equation.3">
                    <p:embed/>
                  </p:oleObj>
                </mc:Choice>
                <mc:Fallback>
                  <p:oleObj name="Equation" r:id="rId5" imgW="3937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34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914400" y="4935538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    1.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两个矩阵的行数相等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列数相等时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称为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同型矩阵</a:t>
            </a:r>
            <a:r>
              <a:rPr lang="en-US" altLang="zh-CN" sz="2800"/>
              <a:t>.</a:t>
            </a:r>
            <a:endParaRPr lang="en-US" altLang="zh-CN" sz="2800"/>
          </a:p>
        </p:txBody>
      </p:sp>
      <p:grpSp>
        <p:nvGrpSpPr>
          <p:cNvPr id="43030" name="Group 22"/>
          <p:cNvGrpSpPr/>
          <p:nvPr/>
        </p:nvGrpSpPr>
        <p:grpSpPr bwMode="auto">
          <a:xfrm>
            <a:off x="3276600" y="1905000"/>
            <a:ext cx="4356100" cy="1371600"/>
            <a:chOff x="2064" y="1200"/>
            <a:chExt cx="2744" cy="864"/>
          </a:xfrm>
        </p:grpSpPr>
        <p:sp>
          <p:nvSpPr>
            <p:cNvPr id="43025" name="Oval 17"/>
            <p:cNvSpPr>
              <a:spLocks noChangeArrowheads="1"/>
            </p:cNvSpPr>
            <p:nvPr/>
          </p:nvSpPr>
          <p:spPr bwMode="auto">
            <a:xfrm rot="2524426">
              <a:off x="2064" y="1200"/>
              <a:ext cx="2029" cy="43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026" name="Group 18"/>
            <p:cNvGrpSpPr/>
            <p:nvPr/>
          </p:nvGrpSpPr>
          <p:grpSpPr bwMode="auto">
            <a:xfrm>
              <a:off x="3888" y="1632"/>
              <a:ext cx="920" cy="432"/>
              <a:chOff x="2112" y="2112"/>
              <a:chExt cx="920" cy="432"/>
            </a:xfrm>
          </p:grpSpPr>
          <p:sp>
            <p:nvSpPr>
              <p:cNvPr id="43027" name="Line 19"/>
              <p:cNvSpPr>
                <a:spLocks noChangeShapeType="1"/>
              </p:cNvSpPr>
              <p:nvPr/>
            </p:nvSpPr>
            <p:spPr bwMode="auto">
              <a:xfrm flipV="1">
                <a:off x="2112" y="2352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3028" name="Text Box 20"/>
              <p:cNvSpPr txBox="1">
                <a:spLocks noChangeArrowheads="1"/>
              </p:cNvSpPr>
              <p:nvPr/>
            </p:nvSpPr>
            <p:spPr bwMode="auto">
              <a:xfrm>
                <a:off x="2352" y="2112"/>
                <a:ext cx="6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/>
                  <a:t>全为</a:t>
                </a:r>
                <a:r>
                  <a:rPr lang="en-US" altLang="zh-CN" sz="2800" b="1"/>
                  <a:t>1</a:t>
                </a:r>
                <a:endParaRPr lang="en-US" altLang="zh-CN" sz="2800" b="1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  <p:bldP spid="43016" grpId="0" autoUpdateAnimBg="0"/>
      <p:bldP spid="4302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45" name="Group 13"/>
          <p:cNvGrpSpPr/>
          <p:nvPr/>
        </p:nvGrpSpPr>
        <p:grpSpPr bwMode="auto">
          <a:xfrm>
            <a:off x="838200" y="3200400"/>
            <a:ext cx="8001000" cy="2424113"/>
            <a:chOff x="528" y="2112"/>
            <a:chExt cx="5040" cy="1527"/>
          </a:xfrm>
        </p:grpSpPr>
        <p:sp>
          <p:nvSpPr>
            <p:cNvPr id="44036" name="Rectangle 4"/>
            <p:cNvSpPr>
              <a:spLocks noChangeArrowheads="1"/>
            </p:cNvSpPr>
            <p:nvPr/>
          </p:nvSpPr>
          <p:spPr bwMode="auto">
            <a:xfrm>
              <a:off x="576" y="2112"/>
              <a:ext cx="499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    2.</a:t>
              </a: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两个矩阵              为</a:t>
              </a:r>
              <a:r>
                <a:rPr lang="zh-CN" altLang="en-US" sz="2800" b="1">
                  <a:ea typeface="黑体" panose="02010609060101010101" pitchFamily="2" charset="-122"/>
                </a:rPr>
                <a:t>同型矩阵</a:t>
              </a:r>
              <a:r>
                <a:rPr lang="en-US" altLang="zh-CN" sz="2800" b="1">
                  <a:ea typeface="黑体" panose="02010609060101010101" pitchFamily="2" charset="-122"/>
                </a:rPr>
                <a:t>,</a:t>
              </a:r>
              <a:r>
                <a:rPr lang="zh-CN" altLang="en-US" sz="2800" b="1">
                  <a:ea typeface="黑体" panose="02010609060101010101" pitchFamily="2" charset="-122"/>
                </a:rPr>
                <a:t>并且对应元素相等</a:t>
              </a:r>
              <a:r>
                <a:rPr lang="en-US" altLang="zh-CN" sz="2800" b="1">
                  <a:ea typeface="黑体" panose="02010609060101010101" pitchFamily="2" charset="-122"/>
                </a:rPr>
                <a:t>,</a:t>
              </a:r>
              <a:r>
                <a:rPr lang="zh-CN" altLang="en-US" sz="2800" b="1">
                  <a:ea typeface="黑体" panose="02010609060101010101" pitchFamily="2" charset="-122"/>
                </a:rPr>
                <a:t>即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255" y="2149"/>
            <a:ext cx="15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1" name="Equation" r:id="rId1" imgW="35661600" imgH="6705600" progId="Equation.DSMT4">
                    <p:embed/>
                  </p:oleObj>
                </mc:Choice>
                <mc:Fallback>
                  <p:oleObj name="Equation" r:id="rId1" imgW="35661600" imgH="6705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2149"/>
                          <a:ext cx="15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8" name="Object 6"/>
            <p:cNvGraphicFramePr>
              <a:graphicFrameLocks noChangeAspect="1"/>
            </p:cNvGraphicFramePr>
            <p:nvPr/>
          </p:nvGraphicFramePr>
          <p:xfrm>
            <a:off x="1344" y="2832"/>
            <a:ext cx="324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2" name="Equation" r:id="rId3" imgW="5156200" imgH="469900" progId="Equation.3">
                    <p:embed/>
                  </p:oleObj>
                </mc:Choice>
                <mc:Fallback>
                  <p:oleObj name="Equation" r:id="rId3" imgW="51562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32"/>
                          <a:ext cx="324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528" y="3312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则称</a:t>
              </a: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矩阵     </a:t>
              </a: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相等</a:t>
              </a:r>
              <a:r>
                <a:rPr lang="en-US" altLang="zh-CN" sz="2800" b="1">
                  <a:ea typeface="黑体" panose="02010609060101010101" pitchFamily="2" charset="-122"/>
                </a:rPr>
                <a:t>,</a:t>
              </a:r>
              <a:r>
                <a:rPr lang="zh-CN" altLang="en-US" sz="2800" b="1">
                  <a:ea typeface="黑体" panose="02010609060101010101" pitchFamily="2" charset="-122"/>
                </a:rPr>
                <a:t>记作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44040" name="Object 8"/>
            <p:cNvGraphicFramePr>
              <a:graphicFrameLocks noChangeAspect="1"/>
            </p:cNvGraphicFramePr>
            <p:nvPr/>
          </p:nvGraphicFramePr>
          <p:xfrm>
            <a:off x="1488" y="3360"/>
            <a:ext cx="5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3" name="Equation" r:id="rId5" imgW="1206500" imgH="508000" progId="Equation.3">
                    <p:embed/>
                  </p:oleObj>
                </mc:Choice>
                <mc:Fallback>
                  <p:oleObj name="Equation" r:id="rId5" imgW="1206500" imgH="508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60"/>
                          <a:ext cx="5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1" name="Object 9"/>
            <p:cNvGraphicFramePr>
              <a:graphicFrameLocks noChangeAspect="1"/>
            </p:cNvGraphicFramePr>
            <p:nvPr/>
          </p:nvGraphicFramePr>
          <p:xfrm>
            <a:off x="3072" y="3408"/>
            <a:ext cx="6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64" name="Equation" r:id="rId7" imgW="1002665" imgH="317500" progId="Equation.3">
                    <p:embed/>
                  </p:oleObj>
                </mc:Choice>
                <mc:Fallback>
                  <p:oleObj name="Equation" r:id="rId7" imgW="1002665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08"/>
                          <a:ext cx="6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066800" y="1600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例如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133600" y="1143000"/>
          <a:ext cx="260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5" name="Equation" r:id="rId9" imgW="2603500" imgH="1511300" progId="Equation.3">
                  <p:embed/>
                </p:oleObj>
              </mc:Choice>
              <mc:Fallback>
                <p:oleObj name="Equation" r:id="rId9" imgW="26035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143000"/>
                        <a:ext cx="260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4876800" y="1546225"/>
            <a:ext cx="206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</a:rPr>
              <a:t>为</a:t>
            </a:r>
            <a:r>
              <a:rPr lang="zh-CN" altLang="en-US" sz="2800" b="1"/>
              <a:t>同型矩阵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6" name="Group 8"/>
          <p:cNvGrpSpPr/>
          <p:nvPr/>
        </p:nvGrpSpPr>
        <p:grpSpPr bwMode="auto">
          <a:xfrm>
            <a:off x="822325" y="752475"/>
            <a:ext cx="7788275" cy="1030288"/>
            <a:chOff x="518" y="474"/>
            <a:chExt cx="4906" cy="649"/>
          </a:xfrm>
        </p:grpSpPr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518" y="47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ea typeface="黑体" panose="02010609060101010101" pitchFamily="2" charset="-122"/>
                </a:rPr>
                <a:t>1</a:t>
              </a:r>
              <a:endParaRPr lang="en-US" altLang="zh-CN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1120" y="480"/>
            <a:ext cx="4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1" name="Equation" r:id="rId1" imgW="6832600" imgH="457200" progId="Equation.3">
                    <p:embed/>
                  </p:oleObj>
                </mc:Choice>
                <mc:Fallback>
                  <p:oleObj name="Equation" r:id="rId1" imgW="6832600" imgH="457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0" y="480"/>
                          <a:ext cx="4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518" y="796"/>
              <a:ext cx="1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间的关系式</a:t>
              </a:r>
              <a:endParaRPr lang="zh-CN" altLang="en-US" sz="2800" b="1"/>
            </a:p>
          </p:txBody>
        </p:sp>
      </p:grpSp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209800" y="1981200"/>
          <a:ext cx="491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2" name="Equation" r:id="rId3" imgW="4914900" imgH="2057400" progId="Equation.3">
                  <p:embed/>
                </p:oleObj>
              </mc:Choice>
              <mc:Fallback>
                <p:oleObj name="Equation" r:id="rId3" imgW="49149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91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90600" y="4419600"/>
          <a:ext cx="762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3" name="Equation" r:id="rId5" imgW="7620000" imgH="457200" progId="Equation.3">
                  <p:embed/>
                </p:oleObj>
              </mc:Choice>
              <mc:Fallback>
                <p:oleObj name="Equation" r:id="rId5" imgW="76200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762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822325" y="4943475"/>
            <a:ext cx="169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线性变换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901700" y="56134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Equation" r:id="rId7" imgW="2273300" imgH="482600" progId="Equation.3">
                  <p:embed/>
                </p:oleObj>
              </mc:Choice>
              <mc:Fallback>
                <p:oleObj name="Equation" r:id="rId7" imgW="22733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6134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057400" y="838200"/>
          <a:ext cx="4914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5" name="Equation" r:id="rId1" imgW="4914900" imgH="2057400" progId="Equation.3">
                  <p:embed/>
                </p:oleObj>
              </mc:Choice>
              <mc:Fallback>
                <p:oleObj name="Equation" r:id="rId1" imgW="491490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838200"/>
                        <a:ext cx="4914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3048000" y="8382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4191000" y="8382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5943600" y="838200"/>
            <a:ext cx="457200" cy="205740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057400" y="3657600"/>
          <a:ext cx="45720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公式" r:id="rId3" imgW="3987800" imgH="2209800" progId="Equation.3">
                  <p:embed/>
                </p:oleObj>
              </mc:Choice>
              <mc:Fallback>
                <p:oleObj name="公式" r:id="rId3" imgW="3987800" imgH="220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45720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Line 9"/>
          <p:cNvSpPr>
            <a:spLocks noChangeShapeType="1"/>
          </p:cNvSpPr>
          <p:nvPr/>
        </p:nvSpPr>
        <p:spPr bwMode="auto">
          <a:xfrm>
            <a:off x="3352800" y="28956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2" name="Line 10"/>
          <p:cNvSpPr>
            <a:spLocks noChangeShapeType="1"/>
          </p:cNvSpPr>
          <p:nvPr/>
        </p:nvSpPr>
        <p:spPr bwMode="auto">
          <a:xfrm>
            <a:off x="4419600" y="28956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>
            <a:off x="6248400" y="2895600"/>
            <a:ext cx="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4953000" y="32004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7" name="Equation" r:id="rId5" imgW="673100" imgH="101600" progId="Equation.3">
                  <p:embed/>
                </p:oleObj>
              </mc:Choice>
              <mc:Fallback>
                <p:oleObj name="Equation" r:id="rId5" imgW="673100" imgH="101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200400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6705600" y="43434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系数矩阵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/>
      <p:bldP spid="49157" grpId="0" animBg="1"/>
      <p:bldP spid="49158" grpId="0" animBg="1"/>
      <p:bldP spid="49161" grpId="0" animBg="1"/>
      <p:bldP spid="49162" grpId="0" animBg="1"/>
      <p:bldP spid="49163" grpId="0" animBg="1"/>
      <p:bldP spid="4916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676400" y="762000"/>
            <a:ext cx="680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线性变换与矩阵之间存在着一一对应关系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90600" y="2362200"/>
            <a:ext cx="232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若线性变换为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3505200" y="1600200"/>
          <a:ext cx="1384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1" imgW="1384300" imgH="2057400" progId="Equation.3">
                  <p:embed/>
                </p:oleObj>
              </mc:Choice>
              <mc:Fallback>
                <p:oleObj name="Equation" r:id="rId1" imgW="13843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13843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5181600" y="2362200"/>
            <a:ext cx="287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称之为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恒等变换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/>
        </p:nvGraphicFramePr>
        <p:xfrm>
          <a:off x="1524000" y="3810000"/>
          <a:ext cx="13843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1384300" imgH="2057400" progId="Equation.3">
                  <p:embed/>
                </p:oleObj>
              </mc:Choice>
              <mc:Fallback>
                <p:oleObj name="Equation" r:id="rId3" imgW="13843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3843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7" name="Group 11"/>
          <p:cNvGrpSpPr/>
          <p:nvPr/>
        </p:nvGrpSpPr>
        <p:grpSpPr bwMode="auto">
          <a:xfrm>
            <a:off x="3276600" y="4343400"/>
            <a:ext cx="1600200" cy="685800"/>
            <a:chOff x="2064" y="2736"/>
            <a:chExt cx="1008" cy="432"/>
          </a:xfrm>
        </p:grpSpPr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2064" y="3168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2304" y="2736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对应</a:t>
              </a:r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4918075" y="3886200"/>
          <a:ext cx="241617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4" imgW="2590800" imgH="2044700" progId="Equation.3">
                  <p:embed/>
                </p:oleObj>
              </mc:Choice>
              <mc:Fallback>
                <p:oleObj name="Equation" r:id="rId4" imgW="25908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3886200"/>
                        <a:ext cx="241617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7169150" y="4572000"/>
            <a:ext cx="162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单位阵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1" grpId="0" autoUpdateAnimBg="0"/>
      <p:bldP spid="5018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1596504" y="1952972"/>
          <a:ext cx="990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1" imgW="495300" imgH="469900" progId="Equation.DSMT4">
                  <p:embed/>
                </p:oleObj>
              </mc:Choice>
              <mc:Fallback>
                <p:oleObj name="Equation" r:id="rId1" imgW="495300" imgH="469900" progId="Equation.DSMT4">
                  <p:embed/>
                  <p:pic>
                    <p:nvPicPr>
                      <p:cNvPr id="0" name="图片 624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504" y="1952972"/>
                        <a:ext cx="990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1" name="Group 3"/>
          <p:cNvGrpSpPr/>
          <p:nvPr/>
        </p:nvGrpSpPr>
        <p:grpSpPr bwMode="auto">
          <a:xfrm>
            <a:off x="2676004" y="1794222"/>
            <a:ext cx="1600200" cy="633413"/>
            <a:chOff x="2688" y="1041"/>
            <a:chExt cx="1008" cy="399"/>
          </a:xfrm>
        </p:grpSpPr>
        <p:sp>
          <p:nvSpPr>
            <p:cNvPr id="73732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2928" y="1041"/>
              <a:ext cx="5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对应 </a:t>
              </a:r>
              <a:endPara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4366692" y="1957735"/>
          <a:ext cx="1141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4" name="Equation" r:id="rId3" imgW="571500" imgH="482600" progId="Equation.DSMT4">
                  <p:embed/>
                </p:oleObj>
              </mc:Choice>
              <mc:Fallback>
                <p:oleObj name="Equation" r:id="rId3" imgW="571500" imgH="482600" progId="Equation.DSMT4">
                  <p:embed/>
                  <p:pic>
                    <p:nvPicPr>
                      <p:cNvPr id="0" name="图片 624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6692" y="1957735"/>
                        <a:ext cx="1141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05" name="Group 77"/>
          <p:cNvGrpSpPr/>
          <p:nvPr/>
        </p:nvGrpSpPr>
        <p:grpSpPr bwMode="auto">
          <a:xfrm>
            <a:off x="5181600" y="3284984"/>
            <a:ext cx="3048000" cy="2190750"/>
            <a:chOff x="3264" y="436"/>
            <a:chExt cx="1920" cy="1380"/>
          </a:xfrm>
        </p:grpSpPr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3456" y="473"/>
            <a:ext cx="1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5" name="Equation" r:id="rId5" imgW="139700" imgH="165100" progId="Equation.DSMT4">
                    <p:embed/>
                  </p:oleObj>
                </mc:Choice>
                <mc:Fallback>
                  <p:oleObj name="Equation" r:id="rId5" imgW="139700" imgH="165100" progId="Equation.DSMT4">
                    <p:embed/>
                    <p:pic>
                      <p:nvPicPr>
                        <p:cNvPr id="0" name="图片 624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473"/>
                          <a:ext cx="172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3264" y="1588"/>
              <a:ext cx="19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 flipV="1">
              <a:off x="3648" y="436"/>
              <a:ext cx="0" cy="13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73739" name="Object 11"/>
            <p:cNvGraphicFramePr>
              <a:graphicFrameLocks noChangeAspect="1"/>
            </p:cNvGraphicFramePr>
            <p:nvPr/>
          </p:nvGraphicFramePr>
          <p:xfrm>
            <a:off x="4968" y="1644"/>
            <a:ext cx="172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6" name="Equation" r:id="rId7" imgW="139700" imgH="139700" progId="Equation.DSMT4">
                    <p:embed/>
                  </p:oleObj>
                </mc:Choice>
                <mc:Fallback>
                  <p:oleObj name="Equation" r:id="rId7" imgW="139700" imgH="139700" progId="Equation.DSMT4">
                    <p:embed/>
                    <p:pic>
                      <p:nvPicPr>
                        <p:cNvPr id="0" name="图片 624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1644"/>
                          <a:ext cx="172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0" name="Object 12"/>
            <p:cNvGraphicFramePr>
              <a:graphicFrameLocks noChangeAspect="1"/>
            </p:cNvGraphicFramePr>
            <p:nvPr/>
          </p:nvGraphicFramePr>
          <p:xfrm>
            <a:off x="3427" y="1592"/>
            <a:ext cx="15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7" name="Equation" r:id="rId9" imgW="127000" imgH="177165" progId="Equation.DSMT4">
                    <p:embed/>
                  </p:oleObj>
                </mc:Choice>
                <mc:Fallback>
                  <p:oleObj name="Equation" r:id="rId9" imgW="127000" imgH="177165" progId="Equation.DSMT4">
                    <p:embed/>
                    <p:pic>
                      <p:nvPicPr>
                        <p:cNvPr id="0" name="图片 624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7" y="1592"/>
                          <a:ext cx="15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5791200" y="4008884"/>
            <a:ext cx="1157288" cy="11049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7004050" y="3764409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1" imgW="508000" imgH="203200" progId="Equation.DSMT4">
                  <p:embed/>
                </p:oleObj>
              </mc:Choice>
              <mc:Fallback>
                <p:oleObj name="Equation" r:id="rId11" imgW="508000" imgH="203200" progId="Equation.DSMT4">
                  <p:embed/>
                  <p:pic>
                    <p:nvPicPr>
                      <p:cNvPr id="0" name="图片 62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764409"/>
                        <a:ext cx="762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7004050" y="4729609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13" imgW="635000" imgH="228600" progId="Equation.DSMT4">
                  <p:embed/>
                </p:oleObj>
              </mc:Choice>
              <mc:Fallback>
                <p:oleObj name="Equation" r:id="rId13" imgW="635000" imgH="228600" progId="Equation.DSMT4">
                  <p:embed/>
                  <p:pic>
                    <p:nvPicPr>
                      <p:cNvPr id="0" name="图片 624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4729609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5" name="Text Box 17"/>
          <p:cNvSpPr txBox="1">
            <a:spLocks noChangeArrowheads="1"/>
          </p:cNvSpPr>
          <p:nvPr/>
        </p:nvSpPr>
        <p:spPr bwMode="auto">
          <a:xfrm>
            <a:off x="6819900" y="2899792"/>
            <a:ext cx="148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投影变换 </a:t>
            </a:r>
            <a:endParaRPr kumimoji="1" lang="zh-CN" altLang="en-US" sz="2400" b="1" dirty="0" smtClean="0">
              <a:solidFill>
                <a:srgbClr val="000000"/>
              </a:solidFill>
              <a:latin typeface="Symbol" panose="05050102010706020507" pitchFamily="18" charset="2"/>
              <a:ea typeface="楷体_GB2312" pitchFamily="49" charset="-122"/>
            </a:endParaRPr>
          </a:p>
        </p:txBody>
      </p:sp>
      <p:sp>
        <p:nvSpPr>
          <p:cNvPr id="73754" name="Rectangle 26"/>
          <p:cNvSpPr>
            <a:spLocks noChangeArrowheads="1"/>
          </p:cNvSpPr>
          <p:nvPr/>
        </p:nvSpPr>
        <p:spPr bwMode="auto">
          <a:xfrm>
            <a:off x="940866" y="1268760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阶方阵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 flipV="1">
            <a:off x="5867400" y="5089972"/>
            <a:ext cx="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5799138" y="5104259"/>
            <a:ext cx="11509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73761" name="Line 33"/>
          <p:cNvSpPr>
            <a:spLocks noChangeShapeType="1"/>
          </p:cNvSpPr>
          <p:nvPr/>
        </p:nvSpPr>
        <p:spPr bwMode="auto">
          <a:xfrm>
            <a:off x="6948488" y="4008884"/>
            <a:ext cx="0" cy="1081088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1" grpId="0" animBg="1"/>
      <p:bldP spid="73745" grpId="0"/>
      <p:bldP spid="73754" grpId="0" autoUpdateAnimBg="0"/>
      <p:bldP spid="73760" grpId="0" animBg="1"/>
      <p:bldP spid="7376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676400" y="9906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</a:rPr>
              <a:t>线性变换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1066800" y="1752600"/>
          <a:ext cx="307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4" name="Equation" r:id="rId1" imgW="3073400" imgH="977900" progId="Equation.3">
                  <p:embed/>
                </p:oleObj>
              </mc:Choice>
              <mc:Fallback>
                <p:oleObj name="Equation" r:id="rId1" imgW="3073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52600"/>
                        <a:ext cx="307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9" name="Group 29"/>
          <p:cNvGrpSpPr/>
          <p:nvPr/>
        </p:nvGrpSpPr>
        <p:grpSpPr bwMode="auto">
          <a:xfrm>
            <a:off x="4267200" y="1600200"/>
            <a:ext cx="1600200" cy="685800"/>
            <a:chOff x="2688" y="1008"/>
            <a:chExt cx="1008" cy="432"/>
          </a:xfrm>
        </p:grpSpPr>
        <p:sp>
          <p:nvSpPr>
            <p:cNvPr id="51204" name="Line 4"/>
            <p:cNvSpPr>
              <a:spLocks noChangeShapeType="1"/>
            </p:cNvSpPr>
            <p:nvPr/>
          </p:nvSpPr>
          <p:spPr bwMode="auto">
            <a:xfrm>
              <a:off x="2688" y="1440"/>
              <a:ext cx="100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2928" y="1008"/>
              <a:ext cx="5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对应</a:t>
              </a:r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5943600" y="1828800"/>
          <a:ext cx="2425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5" name="Equation" r:id="rId3" imgW="2425700" imgH="977900" progId="Equation.3">
                  <p:embed/>
                </p:oleObj>
              </mc:Choice>
              <mc:Fallback>
                <p:oleObj name="Equation" r:id="rId3" imgW="24257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828800"/>
                        <a:ext cx="2425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31" name="Group 31"/>
          <p:cNvGrpSpPr/>
          <p:nvPr/>
        </p:nvGrpSpPr>
        <p:grpSpPr bwMode="auto">
          <a:xfrm>
            <a:off x="5181600" y="3276600"/>
            <a:ext cx="3162300" cy="2514600"/>
            <a:chOff x="3264" y="2064"/>
            <a:chExt cx="1992" cy="1584"/>
          </a:xfrm>
        </p:grpSpPr>
        <p:grpSp>
          <p:nvGrpSpPr>
            <p:cNvPr id="51212" name="Group 12"/>
            <p:cNvGrpSpPr/>
            <p:nvPr/>
          </p:nvGrpSpPr>
          <p:grpSpPr bwMode="auto">
            <a:xfrm>
              <a:off x="3264" y="2112"/>
              <a:ext cx="1952" cy="1536"/>
              <a:chOff x="3312" y="2304"/>
              <a:chExt cx="1952" cy="1536"/>
            </a:xfrm>
          </p:grpSpPr>
          <p:sp>
            <p:nvSpPr>
              <p:cNvPr id="51207" name="Line 7"/>
              <p:cNvSpPr>
                <a:spLocks noChangeShapeType="1"/>
              </p:cNvSpPr>
              <p:nvPr/>
            </p:nvSpPr>
            <p:spPr bwMode="auto">
              <a:xfrm>
                <a:off x="3312" y="3456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208" name="Line 8"/>
              <p:cNvSpPr>
                <a:spLocks noChangeShapeType="1"/>
              </p:cNvSpPr>
              <p:nvPr/>
            </p:nvSpPr>
            <p:spPr bwMode="auto">
              <a:xfrm flipV="1">
                <a:off x="3696" y="2304"/>
                <a:ext cx="0" cy="15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51209" name="Object 9"/>
              <p:cNvGraphicFramePr>
                <a:graphicFrameLocks noChangeAspect="1"/>
              </p:cNvGraphicFramePr>
              <p:nvPr/>
            </p:nvGraphicFramePr>
            <p:xfrm>
              <a:off x="5040" y="3504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6" name="Equation" r:id="rId5" imgW="355600" imgH="292100" progId="Equation.3">
                      <p:embed/>
                    </p:oleObj>
                  </mc:Choice>
                  <mc:Fallback>
                    <p:oleObj name="Equation" r:id="rId5" imgW="355600" imgH="2921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3504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0" name="Object 10"/>
              <p:cNvGraphicFramePr>
                <a:graphicFrameLocks noChangeAspect="1"/>
              </p:cNvGraphicFramePr>
              <p:nvPr/>
            </p:nvGraphicFramePr>
            <p:xfrm>
              <a:off x="3456" y="2304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7" name="Equation" r:id="rId7" imgW="279400" imgH="292100" progId="Equation.3">
                      <p:embed/>
                    </p:oleObj>
                  </mc:Choice>
                  <mc:Fallback>
                    <p:oleObj name="Equation" r:id="rId7" imgW="279400" imgH="2921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304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11" name="Object 11"/>
              <p:cNvGraphicFramePr>
                <a:graphicFrameLocks noChangeAspect="1"/>
              </p:cNvGraphicFramePr>
              <p:nvPr/>
            </p:nvGraphicFramePr>
            <p:xfrm>
              <a:off x="3504" y="3456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8" name="Equation" r:id="rId9" imgW="292100" imgH="317500" progId="Equation.3">
                      <p:embed/>
                    </p:oleObj>
                  </mc:Choice>
                  <mc:Fallback>
                    <p:oleObj name="Equation" r:id="rId9" imgW="292100" imgH="3175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3456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13" name="Line 13"/>
            <p:cNvSpPr>
              <a:spLocks noChangeShapeType="1"/>
            </p:cNvSpPr>
            <p:nvPr/>
          </p:nvSpPr>
          <p:spPr bwMode="auto">
            <a:xfrm flipV="1">
              <a:off x="3648" y="2928"/>
              <a:ext cx="96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4"/>
            <p:cNvSpPr>
              <a:spLocks noChangeShapeType="1"/>
            </p:cNvSpPr>
            <p:nvPr/>
          </p:nvSpPr>
          <p:spPr bwMode="auto">
            <a:xfrm rot="18694332" flipV="1">
              <a:off x="3384" y="2616"/>
              <a:ext cx="960" cy="3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Arc 15"/>
            <p:cNvSpPr/>
            <p:nvPr/>
          </p:nvSpPr>
          <p:spPr bwMode="auto">
            <a:xfrm>
              <a:off x="4032" y="2400"/>
              <a:ext cx="495" cy="672"/>
            </a:xfrm>
            <a:custGeom>
              <a:avLst/>
              <a:gdLst>
                <a:gd name="G0" fmla="+- 6329 0 0"/>
                <a:gd name="G1" fmla="+- 21600 0 0"/>
                <a:gd name="G2" fmla="+- 21600 0 0"/>
                <a:gd name="T0" fmla="*/ 0 w 27755"/>
                <a:gd name="T1" fmla="*/ 948 h 21600"/>
                <a:gd name="T2" fmla="*/ 27755 w 27755"/>
                <a:gd name="T3" fmla="*/ 18862 h 21600"/>
                <a:gd name="T4" fmla="*/ 6329 w 277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55" h="21600" fill="none" extrusionOk="0">
                  <a:moveTo>
                    <a:pt x="0" y="948"/>
                  </a:moveTo>
                  <a:cubicBezTo>
                    <a:pt x="2050" y="319"/>
                    <a:pt x="4183" y="-1"/>
                    <a:pt x="6329" y="0"/>
                  </a:cubicBezTo>
                  <a:cubicBezTo>
                    <a:pt x="17199" y="0"/>
                    <a:pt x="26376" y="8078"/>
                    <a:pt x="27754" y="18862"/>
                  </a:cubicBezTo>
                </a:path>
                <a:path w="27755" h="21600" stroke="0" extrusionOk="0">
                  <a:moveTo>
                    <a:pt x="0" y="948"/>
                  </a:moveTo>
                  <a:cubicBezTo>
                    <a:pt x="2050" y="319"/>
                    <a:pt x="4183" y="-1"/>
                    <a:pt x="6329" y="0"/>
                  </a:cubicBezTo>
                  <a:cubicBezTo>
                    <a:pt x="17199" y="0"/>
                    <a:pt x="26376" y="8078"/>
                    <a:pt x="27754" y="18862"/>
                  </a:cubicBezTo>
                  <a:lnTo>
                    <a:pt x="6329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16" name="Object 16"/>
            <p:cNvGraphicFramePr>
              <a:graphicFrameLocks noChangeAspect="1"/>
            </p:cNvGraphicFramePr>
            <p:nvPr/>
          </p:nvGraphicFramePr>
          <p:xfrm>
            <a:off x="4176" y="30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9" name="Equation" r:id="rId11" imgW="241300" imgH="317500" progId="Equation.3">
                    <p:embed/>
                  </p:oleObj>
                </mc:Choice>
                <mc:Fallback>
                  <p:oleObj name="Equation" r:id="rId11" imgW="241300" imgH="317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3840" y="2880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0" name="Equation" r:id="rId13" imgW="266065" imgH="316865" progId="Equation.3">
                    <p:embed/>
                  </p:oleObj>
                </mc:Choice>
                <mc:Fallback>
                  <p:oleObj name="Equation" r:id="rId13" imgW="266065" imgH="31686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880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Freeform 20"/>
            <p:cNvSpPr/>
            <p:nvPr/>
          </p:nvSpPr>
          <p:spPr bwMode="auto">
            <a:xfrm>
              <a:off x="4032" y="3120"/>
              <a:ext cx="48" cy="144"/>
            </a:xfrm>
            <a:custGeom>
              <a:avLst/>
              <a:gdLst>
                <a:gd name="T0" fmla="*/ 0 w 48"/>
                <a:gd name="T1" fmla="*/ 144 h 144"/>
                <a:gd name="T2" fmla="*/ 48 w 48"/>
                <a:gd name="T3" fmla="*/ 96 h 144"/>
                <a:gd name="T4" fmla="*/ 0 w 48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44">
                  <a:moveTo>
                    <a:pt x="0" y="144"/>
                  </a:moveTo>
                  <a:cubicBezTo>
                    <a:pt x="24" y="132"/>
                    <a:pt x="48" y="120"/>
                    <a:pt x="48" y="96"/>
                  </a:cubicBezTo>
                  <a:cubicBezTo>
                    <a:pt x="48" y="72"/>
                    <a:pt x="8" y="16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3" name="Freeform 23"/>
            <p:cNvSpPr/>
            <p:nvPr/>
          </p:nvSpPr>
          <p:spPr bwMode="auto">
            <a:xfrm>
              <a:off x="3744" y="3072"/>
              <a:ext cx="144" cy="112"/>
            </a:xfrm>
            <a:custGeom>
              <a:avLst/>
              <a:gdLst>
                <a:gd name="T0" fmla="*/ 144 w 144"/>
                <a:gd name="T1" fmla="*/ 112 h 112"/>
                <a:gd name="T2" fmla="*/ 96 w 144"/>
                <a:gd name="T3" fmla="*/ 16 h 112"/>
                <a:gd name="T4" fmla="*/ 0 w 144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12">
                  <a:moveTo>
                    <a:pt x="144" y="112"/>
                  </a:moveTo>
                  <a:cubicBezTo>
                    <a:pt x="132" y="72"/>
                    <a:pt x="120" y="32"/>
                    <a:pt x="96" y="16"/>
                  </a:cubicBezTo>
                  <a:cubicBezTo>
                    <a:pt x="72" y="0"/>
                    <a:pt x="16" y="16"/>
                    <a:pt x="0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24" name="Object 24"/>
            <p:cNvGraphicFramePr>
              <a:graphicFrameLocks noChangeAspect="1"/>
            </p:cNvGraphicFramePr>
            <p:nvPr/>
          </p:nvGraphicFramePr>
          <p:xfrm>
            <a:off x="4560" y="2784"/>
            <a:ext cx="6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1" name="Equation" r:id="rId15" imgW="1104900" imgH="419100" progId="Equation.3">
                    <p:embed/>
                  </p:oleObj>
                </mc:Choice>
                <mc:Fallback>
                  <p:oleObj name="Equation" r:id="rId15" imgW="1104900" imgH="419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784"/>
                          <a:ext cx="6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25"/>
            <p:cNvGraphicFramePr>
              <a:graphicFrameLocks noChangeAspect="1"/>
            </p:cNvGraphicFramePr>
            <p:nvPr/>
          </p:nvGraphicFramePr>
          <p:xfrm>
            <a:off x="3888" y="2064"/>
            <a:ext cx="8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2" name="Equation" r:id="rId17" imgW="1384300" imgH="419100" progId="Equation.3">
                    <p:embed/>
                  </p:oleObj>
                </mc:Choice>
                <mc:Fallback>
                  <p:oleObj name="Equation" r:id="rId17" imgW="1384300" imgH="419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064"/>
                          <a:ext cx="8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28" name="Group 28"/>
          <p:cNvGrpSpPr/>
          <p:nvPr/>
        </p:nvGrpSpPr>
        <p:grpSpPr bwMode="auto">
          <a:xfrm>
            <a:off x="1143000" y="3962400"/>
            <a:ext cx="3763963" cy="946150"/>
            <a:chOff x="720" y="2448"/>
            <a:chExt cx="2371" cy="596"/>
          </a:xfrm>
        </p:grpSpPr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720" y="2448"/>
              <a:ext cx="237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这是一个以原点为中心</a:t>
              </a:r>
              <a:endParaRPr lang="zh-CN" altLang="en-US" sz="2800" b="1"/>
            </a:p>
            <a:p>
              <a:r>
                <a:rPr lang="zh-CN" altLang="en-US" sz="2800" b="1"/>
                <a:t>旋转      角的</a:t>
              </a:r>
              <a:r>
                <a:rPr lang="zh-CN" altLang="en-US" sz="2800" b="1">
                  <a:solidFill>
                    <a:srgbClr val="0000FF"/>
                  </a:solidFill>
                </a:rPr>
                <a:t>旋转变换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graphicFrame>
          <p:nvGraphicFramePr>
            <p:cNvPr id="51227" name="Object 27"/>
            <p:cNvGraphicFramePr>
              <a:graphicFrameLocks noChangeAspect="1"/>
            </p:cNvGraphicFramePr>
            <p:nvPr/>
          </p:nvGraphicFramePr>
          <p:xfrm>
            <a:off x="1296" y="2784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3" name="Equation" r:id="rId19" imgW="266065" imgH="316865" progId="Equation.3">
                    <p:embed/>
                  </p:oleObj>
                </mc:Choice>
                <mc:Fallback>
                  <p:oleObj name="Equation" r:id="rId19" imgW="266065" imgH="31686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784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200400" y="1905000"/>
          <a:ext cx="4876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公式" r:id="rId1" imgW="4876800" imgH="2209800" progId="Equation.3">
                  <p:embed/>
                </p:oleObj>
              </mc:Choice>
              <mc:Fallback>
                <p:oleObj name="公式" r:id="rId1" imgW="48768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4876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17575" y="2627313"/>
            <a:ext cx="2293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1. </a:t>
            </a:r>
            <a:r>
              <a:rPr lang="zh-CN" altLang="en-US" sz="2800" b="1">
                <a:solidFill>
                  <a:schemeClr val="bg2"/>
                </a:solidFill>
              </a:rPr>
              <a:t>线性方程组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17575" y="4757738"/>
            <a:ext cx="281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的解取决于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pSp>
        <p:nvGrpSpPr>
          <p:cNvPr id="32773" name="Group 5"/>
          <p:cNvGrpSpPr/>
          <p:nvPr/>
        </p:nvGrpSpPr>
        <p:grpSpPr bwMode="auto">
          <a:xfrm>
            <a:off x="3276600" y="4495800"/>
            <a:ext cx="3754438" cy="557213"/>
            <a:chOff x="2064" y="2832"/>
            <a:chExt cx="2365" cy="351"/>
          </a:xfrm>
        </p:grpSpPr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2962" y="2888"/>
            <a:ext cx="14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1" name="Equation" r:id="rId3" imgW="2692400" imgH="469900" progId="Equation.3">
                    <p:embed/>
                  </p:oleObj>
                </mc:Choice>
                <mc:Fallback>
                  <p:oleObj name="Equation" r:id="rId3" imgW="26924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" y="2888"/>
                          <a:ext cx="146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2064" y="283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系数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32776" name="Group 8"/>
          <p:cNvGrpSpPr/>
          <p:nvPr/>
        </p:nvGrpSpPr>
        <p:grpSpPr bwMode="auto">
          <a:xfrm>
            <a:off x="3276600" y="5302250"/>
            <a:ext cx="3387725" cy="519113"/>
            <a:chOff x="2064" y="3184"/>
            <a:chExt cx="2134" cy="327"/>
          </a:xfrm>
        </p:grpSpPr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2976" y="3204"/>
            <a:ext cx="1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2" name="公式" r:id="rId5" imgW="2413000" imgH="457200" progId="Equation.3">
                    <p:embed/>
                  </p:oleObj>
                </mc:Choice>
                <mc:Fallback>
                  <p:oleObj name="公式" r:id="rId5" imgW="24130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204"/>
                          <a:ext cx="1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8" name="Text Box 10"/>
            <p:cNvSpPr txBox="1">
              <a:spLocks noChangeArrowheads="1"/>
            </p:cNvSpPr>
            <p:nvPr/>
          </p:nvSpPr>
          <p:spPr bwMode="auto">
            <a:xfrm>
              <a:off x="2064" y="3184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常数项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32780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一、矩阵概念的引入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914400" y="8382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ea typeface="黑体" panose="02010609060101010101" pitchFamily="2" charset="-122"/>
              </a:rPr>
              <a:t>2     </a:t>
            </a:r>
            <a:r>
              <a:rPr lang="zh-CN" altLang="en-US" sz="2800" b="1"/>
              <a:t>设</a:t>
            </a:r>
            <a:endParaRPr lang="zh-CN" altLang="en-US" sz="2800" b="1"/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752600" y="1600200"/>
          <a:ext cx="5359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1" imgW="5359400" imgH="977900" progId="Equation.3">
                  <p:embed/>
                </p:oleObj>
              </mc:Choice>
              <mc:Fallback>
                <p:oleObj name="Equation" r:id="rId1" imgW="5359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5359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90600" y="3505200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3" imgW="3327400" imgH="431800" progId="Equation.3">
                  <p:embed/>
                </p:oleObj>
              </mc:Choice>
              <mc:Fallback>
                <p:oleObj name="Equation" r:id="rId3" imgW="3327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5200"/>
                        <a:ext cx="332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914400" y="4191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905000" y="43434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Equation" r:id="rId5" imgW="1396365" imgH="393700" progId="Equation.3">
                  <p:embed/>
                </p:oleObj>
              </mc:Choice>
              <mc:Fallback>
                <p:oleObj name="Equation" r:id="rId5" imgW="1396365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1397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905000" y="5105400"/>
          <a:ext cx="318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3" name="Equation" r:id="rId7" imgW="3187700" imgH="393700" progId="Equation.3">
                  <p:embed/>
                </p:oleObj>
              </mc:Choice>
              <mc:Fallback>
                <p:oleObj name="Equation" r:id="rId7" imgW="31877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0"/>
                        <a:ext cx="318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Freeform 8"/>
          <p:cNvSpPr/>
          <p:nvPr/>
        </p:nvSpPr>
        <p:spPr bwMode="auto">
          <a:xfrm>
            <a:off x="3276600" y="1295400"/>
            <a:ext cx="2895600" cy="558800"/>
          </a:xfrm>
          <a:custGeom>
            <a:avLst/>
            <a:gdLst>
              <a:gd name="T0" fmla="*/ 0 w 1824"/>
              <a:gd name="T1" fmla="*/ 256 h 352"/>
              <a:gd name="T2" fmla="*/ 864 w 1824"/>
              <a:gd name="T3" fmla="*/ 16 h 352"/>
              <a:gd name="T4" fmla="*/ 1824 w 1824"/>
              <a:gd name="T5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4" h="352">
                <a:moveTo>
                  <a:pt x="0" y="256"/>
                </a:moveTo>
                <a:cubicBezTo>
                  <a:pt x="280" y="128"/>
                  <a:pt x="560" y="0"/>
                  <a:pt x="864" y="16"/>
                </a:cubicBezTo>
                <a:cubicBezTo>
                  <a:pt x="1168" y="32"/>
                  <a:pt x="1656" y="296"/>
                  <a:pt x="1824" y="352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3" name="Freeform 9"/>
          <p:cNvSpPr/>
          <p:nvPr/>
        </p:nvSpPr>
        <p:spPr bwMode="auto">
          <a:xfrm>
            <a:off x="2590800" y="2362200"/>
            <a:ext cx="3048000" cy="711200"/>
          </a:xfrm>
          <a:custGeom>
            <a:avLst/>
            <a:gdLst>
              <a:gd name="T0" fmla="*/ 0 w 1920"/>
              <a:gd name="T1" fmla="*/ 0 h 448"/>
              <a:gd name="T2" fmla="*/ 1056 w 1920"/>
              <a:gd name="T3" fmla="*/ 432 h 448"/>
              <a:gd name="T4" fmla="*/ 1920 w 1920"/>
              <a:gd name="T5" fmla="*/ 96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448">
                <a:moveTo>
                  <a:pt x="0" y="0"/>
                </a:moveTo>
                <a:cubicBezTo>
                  <a:pt x="368" y="208"/>
                  <a:pt x="736" y="416"/>
                  <a:pt x="1056" y="432"/>
                </a:cubicBezTo>
                <a:cubicBezTo>
                  <a:pt x="1376" y="448"/>
                  <a:pt x="1776" y="152"/>
                  <a:pt x="1920" y="96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4" name="Freeform 10"/>
          <p:cNvSpPr/>
          <p:nvPr/>
        </p:nvSpPr>
        <p:spPr bwMode="auto">
          <a:xfrm>
            <a:off x="3733800" y="2438400"/>
            <a:ext cx="3048000" cy="622300"/>
          </a:xfrm>
          <a:custGeom>
            <a:avLst/>
            <a:gdLst>
              <a:gd name="T0" fmla="*/ 0 w 1920"/>
              <a:gd name="T1" fmla="*/ 0 h 392"/>
              <a:gd name="T2" fmla="*/ 1200 w 1920"/>
              <a:gd name="T3" fmla="*/ 384 h 392"/>
              <a:gd name="T4" fmla="*/ 1920 w 1920"/>
              <a:gd name="T5" fmla="*/ 4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0" h="392">
                <a:moveTo>
                  <a:pt x="0" y="0"/>
                </a:moveTo>
                <a:cubicBezTo>
                  <a:pt x="440" y="188"/>
                  <a:pt x="880" y="376"/>
                  <a:pt x="1200" y="384"/>
                </a:cubicBezTo>
                <a:cubicBezTo>
                  <a:pt x="1520" y="392"/>
                  <a:pt x="1800" y="104"/>
                  <a:pt x="1920" y="48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2" grpId="0" animBg="1"/>
      <p:bldP spid="52233" grpId="0" animBg="1"/>
      <p:bldP spid="522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三、小结</a:t>
            </a:r>
            <a:endParaRPr lang="zh-CN" alt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14400" y="21113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宋体" panose="02010600030101010101" pitchFamily="2" charset="-122"/>
              </a:rPr>
              <a:t>(1)</a:t>
            </a:r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矩阵的概念</a:t>
            </a:r>
            <a:endParaRPr lang="zh-CN" altLang="en-US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828800" y="3048000"/>
          <a:ext cx="3987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公式" r:id="rId1" imgW="3987800" imgH="2209800" progId="Equation.3">
                  <p:embed/>
                </p:oleObj>
              </mc:Choice>
              <mc:Fallback>
                <p:oleObj name="公式" r:id="rId1" imgW="3987800" imgH="220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3987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3581400" y="2209800"/>
          <a:ext cx="3048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3" imgW="4064000" imgH="546100" progId="Equation.3">
                  <p:embed/>
                </p:oleObj>
              </mc:Choice>
              <mc:Fallback>
                <p:oleObj name="Equation" r:id="rId3" imgW="4064000" imgH="546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209800"/>
                        <a:ext cx="3048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38200" y="2362200"/>
            <a:ext cx="210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ea typeface="黑体" panose="02010609060101010101" pitchFamily="2" charset="-122"/>
              </a:rPr>
              <a:t>(2) </a:t>
            </a:r>
            <a:r>
              <a:rPr lang="zh-CN" altLang="en-US" sz="2800" b="1">
                <a:ea typeface="黑体" panose="02010609060101010101" pitchFamily="2" charset="-122"/>
              </a:rPr>
              <a:t>特殊矩阵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2895600" y="838200"/>
          <a:ext cx="42703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4" name="Equation" r:id="rId1" imgW="381000" imgH="2044700" progId="Equation.3">
                  <p:embed/>
                </p:oleObj>
              </mc:Choice>
              <mc:Fallback>
                <p:oleObj name="Equation" r:id="rId1" imgW="3810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42703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200400" y="838200"/>
            <a:ext cx="893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方阵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4222750" y="914400"/>
          <a:ext cx="1219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5" name="Equation" r:id="rId3" imgW="1218565" imgH="406400" progId="Equation.3">
                  <p:embed/>
                </p:oleObj>
              </mc:Choice>
              <mc:Fallback>
                <p:oleObj name="Equation" r:id="rId3" imgW="1218565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914400"/>
                        <a:ext cx="1219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200400" y="1622425"/>
            <a:ext cx="2782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行矩阵与列矩阵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3200400" y="2286000"/>
            <a:ext cx="1784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单位矩阵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;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200400" y="30480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对角矩阵</a:t>
            </a:r>
            <a:r>
              <a:rPr lang="en-US" altLang="zh-CN" sz="2800" b="1"/>
              <a:t>;</a:t>
            </a:r>
            <a:endParaRPr lang="en-US" altLang="zh-CN" sz="2800" b="1"/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3200400" y="3832225"/>
            <a:ext cx="133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零矩阵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5410200" y="2133600"/>
          <a:ext cx="24987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6" name="Equation" r:id="rId5" imgW="3568700" imgH="2730500" progId="Equation.3">
                  <p:embed/>
                </p:oleObj>
              </mc:Choice>
              <mc:Fallback>
                <p:oleObj name="Equation" r:id="rId5" imgW="3568700" imgH="2730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133600"/>
                        <a:ext cx="24987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6705600" y="914400"/>
          <a:ext cx="1447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7" name="Equation" r:id="rId7" imgW="1930400" imgH="2743200" progId="Equation.3">
                  <p:embed/>
                </p:oleObj>
              </mc:Choice>
              <mc:Fallback>
                <p:oleObj name="Equation" r:id="rId7" imgW="1930400" imgH="274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914400"/>
                        <a:ext cx="1447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5969000" y="1676400"/>
          <a:ext cx="264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8" name="Equation" r:id="rId9" imgW="3517900" imgH="571500" progId="Equation.3">
                  <p:embed/>
                </p:oleObj>
              </mc:Choice>
              <mc:Fallback>
                <p:oleObj name="Equation" r:id="rId9" imgW="3517900" imgH="571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676400"/>
                        <a:ext cx="264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15"/>
          <p:cNvGraphicFramePr>
            <a:graphicFrameLocks noChangeAspect="1"/>
          </p:cNvGraphicFramePr>
          <p:nvPr/>
        </p:nvGraphicFramePr>
        <p:xfrm>
          <a:off x="5257800" y="2057400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公式" r:id="rId11" imgW="3848100" imgH="2946400" progId="Equation.3">
                  <p:embed/>
                </p:oleObj>
              </mc:Choice>
              <mc:Fallback>
                <p:oleObj name="公式" r:id="rId11" imgW="3848100" imgH="2946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2667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autoUpdateAnimBg="0"/>
      <p:bldP spid="53255" grpId="0" autoUpdateAnimBg="0"/>
      <p:bldP spid="53256" grpId="0" autoUpdateAnimBg="0"/>
      <p:bldP spid="53257" grpId="0" autoUpdateAnimBg="0"/>
      <p:bldP spid="532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1752600" y="1752600"/>
            <a:ext cx="431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宋体" panose="02010600030101010101" pitchFamily="2" charset="-122"/>
              </a:rPr>
              <a:t>矩阵与行列式的有何区别</a:t>
            </a:r>
            <a:r>
              <a:rPr lang="en-US" altLang="zh-CN" sz="2800" b="1">
                <a:solidFill>
                  <a:schemeClr val="bg2"/>
                </a:solidFill>
                <a:latin typeface="宋体" panose="02010600030101010101" pitchFamily="2" charset="-122"/>
              </a:rPr>
              <a:t>?</a:t>
            </a:r>
            <a:endParaRPr lang="en-US" altLang="zh-CN" sz="2800" b="1">
              <a:solidFill>
                <a:schemeClr val="bg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58745" algn="l"/>
              </a:tabLst>
              <a:defRPr kumimoji="1" sz="240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bg2"/>
                </a:solidFill>
              </a:rPr>
              <a:t>         </a:t>
            </a:r>
            <a:r>
              <a:rPr lang="zh-CN" altLang="en-US" sz="2800" b="1">
                <a:solidFill>
                  <a:schemeClr val="bg2"/>
                </a:solidFill>
              </a:rPr>
              <a:t>矩阵与行列式有本质的区别，行列式是一个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rgbClr val="0000FF"/>
                </a:solidFill>
              </a:rPr>
              <a:t>算式</a:t>
            </a:r>
            <a:r>
              <a:rPr lang="zh-CN" altLang="en-US" sz="2800" b="1">
                <a:solidFill>
                  <a:schemeClr val="bg2"/>
                </a:solidFill>
              </a:rPr>
              <a:t>，一个数字行列式经过计算可求得其值，而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矩阵仅仅是一个</a:t>
            </a:r>
            <a:r>
              <a:rPr lang="zh-CN" altLang="en-US" sz="2800" b="1">
                <a:solidFill>
                  <a:srgbClr val="0000FF"/>
                </a:solidFill>
              </a:rPr>
              <a:t>数表</a:t>
            </a:r>
            <a:r>
              <a:rPr lang="zh-CN" altLang="en-US" sz="2800" b="1">
                <a:solidFill>
                  <a:schemeClr val="bg2"/>
                </a:solidFill>
              </a:rPr>
              <a:t>，它的行数和列数可以不同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1026"/>
          <p:cNvGraphicFramePr>
            <a:graphicFrameLocks noChangeAspect="1"/>
          </p:cNvGraphicFramePr>
          <p:nvPr/>
        </p:nvGraphicFramePr>
        <p:xfrm>
          <a:off x="1219200" y="1447800"/>
          <a:ext cx="3873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1" imgW="5168900" imgH="2946400" progId="Equation.3">
                  <p:embed/>
                </p:oleObj>
              </mc:Choice>
              <mc:Fallback>
                <p:oleObj name="公式" r:id="rId1" imgW="5168900" imgH="2946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47800"/>
                        <a:ext cx="38735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1027"/>
          <p:cNvSpPr>
            <a:spLocks noChangeArrowheads="1"/>
          </p:cNvSpPr>
          <p:nvPr/>
        </p:nvSpPr>
        <p:spPr bwMode="auto">
          <a:xfrm>
            <a:off x="5334000" y="1905000"/>
            <a:ext cx="2819400" cy="1373188"/>
          </a:xfrm>
          <a:prstGeom prst="rect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对线性方程组的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研究可转化为对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这张表的研究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33796" name="Rectangle 1028"/>
          <p:cNvSpPr>
            <a:spLocks noChangeArrowheads="1"/>
          </p:cNvSpPr>
          <p:nvPr/>
        </p:nvSpPr>
        <p:spPr bwMode="auto">
          <a:xfrm>
            <a:off x="914400" y="762000"/>
            <a:ext cx="731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线性方程组的系数与常数项按原位置可排为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sp>
        <p:nvSpPr>
          <p:cNvPr id="33797" name="Text Box 1029"/>
          <p:cNvSpPr txBox="1">
            <a:spLocks noChangeArrowheads="1"/>
          </p:cNvSpPr>
          <p:nvPr/>
        </p:nvSpPr>
        <p:spPr bwMode="auto">
          <a:xfrm>
            <a:off x="838200" y="3886200"/>
            <a:ext cx="4495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2. </a:t>
            </a:r>
            <a:r>
              <a:rPr lang="zh-CN" altLang="en-US" sz="2800" b="1"/>
              <a:t>某航空公司在</a:t>
            </a:r>
            <a:r>
              <a:rPr lang="en-US" altLang="zh-CN" sz="2800" b="1"/>
              <a:t>A,B,C,D</a:t>
            </a:r>
            <a:r>
              <a:rPr lang="zh-CN" altLang="en-US" sz="2800" b="1"/>
              <a:t>四城市之间开辟了若干航线 </a:t>
            </a:r>
            <a:r>
              <a:rPr lang="en-US" altLang="zh-CN" sz="2800" b="1"/>
              <a:t>,</a:t>
            </a:r>
            <a:r>
              <a:rPr lang="zh-CN" altLang="en-US" sz="2800" b="1"/>
              <a:t>如图所示表示了四城市间的航班图</a:t>
            </a:r>
            <a:r>
              <a:rPr lang="en-US" altLang="zh-CN" sz="2800" b="1"/>
              <a:t>,</a:t>
            </a:r>
            <a:r>
              <a:rPr lang="zh-CN" altLang="en-US" sz="2800" b="1"/>
              <a:t>如果从</a:t>
            </a:r>
            <a:r>
              <a:rPr lang="en-US" altLang="zh-CN" sz="2800" b="1"/>
              <a:t>A</a:t>
            </a:r>
            <a:r>
              <a:rPr lang="zh-CN" altLang="en-US" sz="2800" b="1"/>
              <a:t>到</a:t>
            </a:r>
            <a:r>
              <a:rPr lang="en-US" altLang="zh-CN" sz="2800" b="1"/>
              <a:t>B</a:t>
            </a:r>
            <a:r>
              <a:rPr lang="zh-CN" altLang="en-US" sz="2800" b="1"/>
              <a:t>有航班</a:t>
            </a:r>
            <a:r>
              <a:rPr lang="en-US" altLang="zh-CN" sz="2800" b="1"/>
              <a:t>,</a:t>
            </a:r>
            <a:r>
              <a:rPr lang="zh-CN" altLang="en-US" sz="2800" b="1"/>
              <a:t>则用带箭头的线连接 </a:t>
            </a:r>
            <a:r>
              <a:rPr lang="en-US" altLang="zh-CN" sz="2800" b="1"/>
              <a:t>A </a:t>
            </a:r>
            <a:r>
              <a:rPr lang="zh-CN" altLang="en-US" sz="2800" b="1"/>
              <a:t>与</a:t>
            </a:r>
            <a:r>
              <a:rPr lang="en-US" altLang="zh-CN" sz="2800" b="1"/>
              <a:t>B.</a:t>
            </a:r>
            <a:endParaRPr lang="en-US" altLang="zh-CN" sz="2800" b="1"/>
          </a:p>
        </p:txBody>
      </p:sp>
      <p:grpSp>
        <p:nvGrpSpPr>
          <p:cNvPr id="33798" name="Group 1030"/>
          <p:cNvGrpSpPr/>
          <p:nvPr/>
        </p:nvGrpSpPr>
        <p:grpSpPr bwMode="auto">
          <a:xfrm>
            <a:off x="5638800" y="3657600"/>
            <a:ext cx="2654300" cy="2349500"/>
            <a:chOff x="3552" y="2304"/>
            <a:chExt cx="1672" cy="1480"/>
          </a:xfrm>
        </p:grpSpPr>
        <p:graphicFrame>
          <p:nvGraphicFramePr>
            <p:cNvPr id="33799" name="Object 1031"/>
            <p:cNvGraphicFramePr>
              <a:graphicFrameLocks noChangeAspect="1"/>
            </p:cNvGraphicFramePr>
            <p:nvPr/>
          </p:nvGraphicFramePr>
          <p:xfrm>
            <a:off x="3552" y="302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0" name="Equation" r:id="rId3" imgW="393700" imgH="406400" progId="Equation.3">
                    <p:embed/>
                  </p:oleObj>
                </mc:Choice>
                <mc:Fallback>
                  <p:oleObj name="Equation" r:id="rId3" imgW="393700" imgH="4064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02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0" name="Object 1032"/>
            <p:cNvGraphicFramePr>
              <a:graphicFrameLocks noChangeAspect="1"/>
            </p:cNvGraphicFramePr>
            <p:nvPr/>
          </p:nvGraphicFramePr>
          <p:xfrm>
            <a:off x="4416" y="2304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1" name="Equation" r:id="rId5" imgW="393700" imgH="393700" progId="Equation.3">
                    <p:embed/>
                  </p:oleObj>
                </mc:Choice>
                <mc:Fallback>
                  <p:oleObj name="Equation" r:id="rId5" imgW="393700" imgH="3937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04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1" name="Object 1033"/>
            <p:cNvGraphicFramePr>
              <a:graphicFrameLocks noChangeAspect="1"/>
            </p:cNvGraphicFramePr>
            <p:nvPr/>
          </p:nvGraphicFramePr>
          <p:xfrm>
            <a:off x="5040" y="307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2" name="Equation" r:id="rId7" imgW="393700" imgH="419100" progId="Equation.3">
                    <p:embed/>
                  </p:oleObj>
                </mc:Choice>
                <mc:Fallback>
                  <p:oleObj name="Equation" r:id="rId7" imgW="393700" imgH="419100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07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34"/>
            <p:cNvGraphicFramePr>
              <a:graphicFrameLocks noChangeAspect="1"/>
            </p:cNvGraphicFramePr>
            <p:nvPr/>
          </p:nvGraphicFramePr>
          <p:xfrm>
            <a:off x="4416" y="360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33" name="Equation" r:id="rId9" imgW="419100" imgH="393700" progId="Equation.3">
                    <p:embed/>
                  </p:oleObj>
                </mc:Choice>
                <mc:Fallback>
                  <p:oleObj name="Equation" r:id="rId9" imgW="419100" imgH="3937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60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03" name="Line 1035"/>
          <p:cNvSpPr>
            <a:spLocks noChangeShapeType="1"/>
          </p:cNvSpPr>
          <p:nvPr/>
        </p:nvSpPr>
        <p:spPr bwMode="auto">
          <a:xfrm flipH="1">
            <a:off x="6019800" y="3962400"/>
            <a:ext cx="990600" cy="990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4" name="Line 1036"/>
          <p:cNvSpPr>
            <a:spLocks noChangeShapeType="1"/>
          </p:cNvSpPr>
          <p:nvPr/>
        </p:nvSpPr>
        <p:spPr bwMode="auto">
          <a:xfrm flipH="1">
            <a:off x="6248400" y="4114800"/>
            <a:ext cx="609600" cy="609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Line 1037"/>
          <p:cNvSpPr>
            <a:spLocks noChangeShapeType="1"/>
          </p:cNvSpPr>
          <p:nvPr/>
        </p:nvSpPr>
        <p:spPr bwMode="auto">
          <a:xfrm>
            <a:off x="7239000" y="3962400"/>
            <a:ext cx="76200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Line 1038"/>
          <p:cNvSpPr>
            <a:spLocks noChangeShapeType="1"/>
          </p:cNvSpPr>
          <p:nvPr/>
        </p:nvSpPr>
        <p:spPr bwMode="auto">
          <a:xfrm>
            <a:off x="6096000" y="5029200"/>
            <a:ext cx="19050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039"/>
          <p:cNvSpPr>
            <a:spLocks noChangeShapeType="1"/>
          </p:cNvSpPr>
          <p:nvPr/>
        </p:nvSpPr>
        <p:spPr bwMode="auto">
          <a:xfrm>
            <a:off x="6477000" y="5029200"/>
            <a:ext cx="1219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Line 1040"/>
          <p:cNvSpPr>
            <a:spLocks noChangeShapeType="1"/>
          </p:cNvSpPr>
          <p:nvPr/>
        </p:nvSpPr>
        <p:spPr bwMode="auto">
          <a:xfrm>
            <a:off x="7162800" y="3962400"/>
            <a:ext cx="0" cy="1752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9" name="Line 1041"/>
          <p:cNvSpPr>
            <a:spLocks noChangeShapeType="1"/>
          </p:cNvSpPr>
          <p:nvPr/>
        </p:nvSpPr>
        <p:spPr bwMode="auto">
          <a:xfrm flipH="1">
            <a:off x="7239000" y="5105400"/>
            <a:ext cx="68580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3810" name="Object 1042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1" imgW="190500" imgH="419100" progId="Equation.3">
                  <p:embed/>
                </p:oleObj>
              </mc:Choice>
              <mc:Fallback>
                <p:oleObj name="Equation" r:id="rId11" imgW="190500" imgH="4191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7" grpId="0" autoUpdateAnimBg="0"/>
      <p:bldP spid="33803" grpId="0" animBg="1"/>
      <p:bldP spid="33804" grpId="0" animBg="1"/>
      <p:bldP spid="33805" grpId="0" animBg="1"/>
      <p:bldP spid="33806" grpId="0" animBg="1"/>
      <p:bldP spid="33807" grpId="0" animBg="1"/>
      <p:bldP spid="33808" grpId="0" animBg="1"/>
      <p:bldP spid="3380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914400" y="762000"/>
            <a:ext cx="640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四城市间的航班图情况常用表格来表示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1143000" y="3048000"/>
            <a:ext cx="9017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发站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4724400" y="1219200"/>
            <a:ext cx="901700" cy="519113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FFFF00"/>
                </a:solidFill>
              </a:rPr>
              <a:t>到站</a:t>
            </a:r>
            <a:endParaRPr lang="zh-CN" altLang="en-US" sz="2800" b="1">
              <a:solidFill>
                <a:srgbClr val="FFFF00"/>
              </a:solidFill>
            </a:endParaRPr>
          </a:p>
        </p:txBody>
      </p:sp>
      <p:grpSp>
        <p:nvGrpSpPr>
          <p:cNvPr id="34821" name="Group 5"/>
          <p:cNvGrpSpPr/>
          <p:nvPr/>
        </p:nvGrpSpPr>
        <p:grpSpPr bwMode="auto">
          <a:xfrm>
            <a:off x="2895600" y="2286000"/>
            <a:ext cx="4953000" cy="2133600"/>
            <a:chOff x="1296" y="1824"/>
            <a:chExt cx="3120" cy="1344"/>
          </a:xfrm>
        </p:grpSpPr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0" name="Line 14"/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832" name="Group 16"/>
          <p:cNvGrpSpPr/>
          <p:nvPr/>
        </p:nvGrpSpPr>
        <p:grpSpPr bwMode="auto">
          <a:xfrm>
            <a:off x="3352800" y="1828800"/>
            <a:ext cx="4127500" cy="317500"/>
            <a:chOff x="2112" y="1152"/>
            <a:chExt cx="2600" cy="200"/>
          </a:xfrm>
        </p:grpSpPr>
        <p:graphicFrame>
          <p:nvGraphicFramePr>
            <p:cNvPr id="34833" name="Object 17"/>
            <p:cNvGraphicFramePr>
              <a:graphicFrameLocks noChangeAspect="1"/>
            </p:cNvGraphicFramePr>
            <p:nvPr/>
          </p:nvGraphicFramePr>
          <p:xfrm>
            <a:off x="2112" y="11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Equation" r:id="rId1" imgW="393700" imgH="406400" progId="Equation.3">
                    <p:embed/>
                  </p:oleObj>
                </mc:Choice>
                <mc:Fallback>
                  <p:oleObj name="Equation" r:id="rId1" imgW="393700" imgH="406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1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18"/>
            <p:cNvGraphicFramePr>
              <a:graphicFrameLocks noChangeAspect="1"/>
            </p:cNvGraphicFramePr>
            <p:nvPr/>
          </p:nvGraphicFramePr>
          <p:xfrm>
            <a:off x="2928" y="115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0" name="Equation" r:id="rId3" imgW="393700" imgH="393700" progId="Equation.3">
                    <p:embed/>
                  </p:oleObj>
                </mc:Choice>
                <mc:Fallback>
                  <p:oleObj name="Equation" r:id="rId3" imgW="393700" imgH="393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5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5" name="Object 19"/>
            <p:cNvGraphicFramePr>
              <a:graphicFrameLocks noChangeAspect="1"/>
            </p:cNvGraphicFramePr>
            <p:nvPr/>
          </p:nvGraphicFramePr>
          <p:xfrm>
            <a:off x="3744" y="115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1" name="Equation" r:id="rId5" imgW="393700" imgH="419100" progId="Equation.3">
                    <p:embed/>
                  </p:oleObj>
                </mc:Choice>
                <mc:Fallback>
                  <p:oleObj name="Equation" r:id="rId5" imgW="393700" imgH="419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15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20"/>
            <p:cNvGraphicFramePr>
              <a:graphicFrameLocks noChangeAspect="1"/>
            </p:cNvGraphicFramePr>
            <p:nvPr/>
          </p:nvGraphicFramePr>
          <p:xfrm>
            <a:off x="4512" y="115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2" name="Equation" r:id="rId7" imgW="419100" imgH="393700" progId="Equation.3">
                    <p:embed/>
                  </p:oleObj>
                </mc:Choice>
                <mc:Fallback>
                  <p:oleObj name="Equation" r:id="rId7" imgW="419100" imgH="3937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15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37" name="Group 21"/>
          <p:cNvGrpSpPr/>
          <p:nvPr/>
        </p:nvGrpSpPr>
        <p:grpSpPr bwMode="auto">
          <a:xfrm>
            <a:off x="2362200" y="2438400"/>
            <a:ext cx="368300" cy="1892300"/>
            <a:chOff x="1488" y="1536"/>
            <a:chExt cx="232" cy="1192"/>
          </a:xfrm>
        </p:grpSpPr>
        <p:graphicFrame>
          <p:nvGraphicFramePr>
            <p:cNvPr id="34838" name="Object 22"/>
            <p:cNvGraphicFramePr>
              <a:graphicFrameLocks noChangeAspect="1"/>
            </p:cNvGraphicFramePr>
            <p:nvPr/>
          </p:nvGraphicFramePr>
          <p:xfrm>
            <a:off x="1536" y="153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3" name="Equation" r:id="rId9" imgW="393700" imgH="406400" progId="Equation.3">
                    <p:embed/>
                  </p:oleObj>
                </mc:Choice>
                <mc:Fallback>
                  <p:oleObj name="Equation" r:id="rId9" imgW="393700" imgH="406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53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23"/>
            <p:cNvGraphicFramePr>
              <a:graphicFrameLocks noChangeAspect="1"/>
            </p:cNvGraphicFramePr>
            <p:nvPr/>
          </p:nvGraphicFramePr>
          <p:xfrm>
            <a:off x="1536" y="187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4" name="Equation" r:id="rId11" imgW="393700" imgH="393700" progId="Equation.3">
                    <p:embed/>
                  </p:oleObj>
                </mc:Choice>
                <mc:Fallback>
                  <p:oleObj name="Equation" r:id="rId11" imgW="393700" imgH="393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87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0" name="Object 24"/>
            <p:cNvGraphicFramePr>
              <a:graphicFrameLocks noChangeAspect="1"/>
            </p:cNvGraphicFramePr>
            <p:nvPr/>
          </p:nvGraphicFramePr>
          <p:xfrm>
            <a:off x="1536" y="220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5" name="Equation" r:id="rId13" imgW="393700" imgH="419100" progId="Equation.3">
                    <p:embed/>
                  </p:oleObj>
                </mc:Choice>
                <mc:Fallback>
                  <p:oleObj name="Equation" r:id="rId13" imgW="393700" imgH="419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20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1" name="Object 25"/>
            <p:cNvGraphicFramePr>
              <a:graphicFrameLocks noChangeAspect="1"/>
            </p:cNvGraphicFramePr>
            <p:nvPr/>
          </p:nvGraphicFramePr>
          <p:xfrm>
            <a:off x="1488" y="2544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6" name="Equation" r:id="rId15" imgW="419100" imgH="393700" progId="Equation.3">
                    <p:embed/>
                  </p:oleObj>
                </mc:Choice>
                <mc:Fallback>
                  <p:oleObj name="Equation" r:id="rId15" imgW="419100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42" name="Freeform 26"/>
          <p:cNvSpPr/>
          <p:nvPr/>
        </p:nvSpPr>
        <p:spPr bwMode="auto">
          <a:xfrm>
            <a:off x="4495800" y="25146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Freeform 27"/>
          <p:cNvSpPr/>
          <p:nvPr/>
        </p:nvSpPr>
        <p:spPr bwMode="auto">
          <a:xfrm>
            <a:off x="3200400" y="3048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4" name="Freeform 28"/>
          <p:cNvSpPr/>
          <p:nvPr/>
        </p:nvSpPr>
        <p:spPr bwMode="auto">
          <a:xfrm>
            <a:off x="5715000" y="25146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5" name="Freeform 29"/>
          <p:cNvSpPr/>
          <p:nvPr/>
        </p:nvSpPr>
        <p:spPr bwMode="auto">
          <a:xfrm>
            <a:off x="5715000" y="3048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6" name="Freeform 30"/>
          <p:cNvSpPr/>
          <p:nvPr/>
        </p:nvSpPr>
        <p:spPr bwMode="auto">
          <a:xfrm>
            <a:off x="6934200" y="35052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7" name="Freeform 31"/>
          <p:cNvSpPr/>
          <p:nvPr/>
        </p:nvSpPr>
        <p:spPr bwMode="auto">
          <a:xfrm>
            <a:off x="4572000" y="41148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8" name="Freeform 32"/>
          <p:cNvSpPr/>
          <p:nvPr/>
        </p:nvSpPr>
        <p:spPr bwMode="auto">
          <a:xfrm>
            <a:off x="3200400" y="35814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144 h 144"/>
              <a:gd name="T4" fmla="*/ 432 w 432"/>
              <a:gd name="T5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144">
                <a:moveTo>
                  <a:pt x="0" y="0"/>
                </a:moveTo>
                <a:cubicBezTo>
                  <a:pt x="36" y="72"/>
                  <a:pt x="72" y="144"/>
                  <a:pt x="144" y="144"/>
                </a:cubicBezTo>
                <a:cubicBezTo>
                  <a:pt x="216" y="144"/>
                  <a:pt x="384" y="24"/>
                  <a:pt x="432" y="0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49" name="Group 33"/>
          <p:cNvGrpSpPr/>
          <p:nvPr/>
        </p:nvGrpSpPr>
        <p:grpSpPr bwMode="auto">
          <a:xfrm>
            <a:off x="990600" y="4648200"/>
            <a:ext cx="3495675" cy="519113"/>
            <a:chOff x="672" y="3086"/>
            <a:chExt cx="2202" cy="327"/>
          </a:xfrm>
        </p:grpSpPr>
        <p:sp>
          <p:nvSpPr>
            <p:cNvPr id="34850" name="Rectangle 34"/>
            <p:cNvSpPr>
              <a:spLocks noChangeArrowheads="1"/>
            </p:cNvSpPr>
            <p:nvPr/>
          </p:nvSpPr>
          <p:spPr bwMode="auto">
            <a:xfrm>
              <a:off x="672" y="3086"/>
              <a:ext cx="2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其中        表示有航班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  <p:sp>
          <p:nvSpPr>
            <p:cNvPr id="34851" name="Freeform 35"/>
            <p:cNvSpPr/>
            <p:nvPr/>
          </p:nvSpPr>
          <p:spPr bwMode="auto">
            <a:xfrm>
              <a:off x="1200" y="3216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852" name="Group 36"/>
          <p:cNvGrpSpPr/>
          <p:nvPr/>
        </p:nvGrpSpPr>
        <p:grpSpPr bwMode="auto">
          <a:xfrm>
            <a:off x="974725" y="5248275"/>
            <a:ext cx="7700963" cy="946150"/>
            <a:chOff x="614" y="3306"/>
            <a:chExt cx="4851" cy="596"/>
          </a:xfrm>
        </p:grpSpPr>
        <p:sp>
          <p:nvSpPr>
            <p:cNvPr id="34853" name="Text Box 37"/>
            <p:cNvSpPr txBox="1">
              <a:spLocks noChangeArrowheads="1"/>
            </p:cNvSpPr>
            <p:nvPr/>
          </p:nvSpPr>
          <p:spPr bwMode="auto">
            <a:xfrm>
              <a:off x="614" y="3306"/>
              <a:ext cx="485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为了便于计算</a:t>
              </a:r>
              <a:r>
                <a:rPr lang="en-US" altLang="zh-CN" sz="2800" b="1"/>
                <a:t>,</a:t>
              </a:r>
              <a:r>
                <a:rPr lang="zh-CN" altLang="en-US" sz="2800" b="1"/>
                <a:t>把表中的        改成</a:t>
              </a:r>
              <a:r>
                <a:rPr lang="en-US" altLang="zh-CN" sz="2800" b="1"/>
                <a:t>1,</a:t>
              </a:r>
              <a:r>
                <a:rPr lang="zh-CN" altLang="en-US" sz="2800" b="1"/>
                <a:t>空白地方填上</a:t>
              </a:r>
              <a:endParaRPr lang="zh-CN" altLang="en-US" sz="2800" b="1"/>
            </a:p>
            <a:p>
              <a:r>
                <a:rPr lang="en-US" altLang="zh-CN" sz="2800" b="1"/>
                <a:t>0,</a:t>
              </a:r>
              <a:r>
                <a:rPr lang="zh-CN" altLang="en-US" sz="2800" b="1"/>
                <a:t>就得到一个数表</a:t>
              </a:r>
              <a:r>
                <a:rPr lang="en-US" altLang="zh-CN" sz="2800" b="1"/>
                <a:t>:</a:t>
              </a:r>
              <a:endParaRPr lang="en-US" altLang="zh-CN" sz="2800" b="1"/>
            </a:p>
          </p:txBody>
        </p:sp>
        <p:sp>
          <p:nvSpPr>
            <p:cNvPr id="34854" name="Freeform 38"/>
            <p:cNvSpPr/>
            <p:nvPr/>
          </p:nvSpPr>
          <p:spPr bwMode="auto">
            <a:xfrm>
              <a:off x="3024" y="3408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nimBg="1" autoUpdateAnimBg="0"/>
      <p:bldP spid="34820" grpId="0" animBg="1" autoUpdateAnimBg="0"/>
      <p:bldP spid="34842" grpId="0" animBg="1"/>
      <p:bldP spid="34843" grpId="0" animBg="1"/>
      <p:bldP spid="34844" grpId="0" animBg="1"/>
      <p:bldP spid="34845" grpId="0" animBg="1"/>
      <p:bldP spid="34846" grpId="0" animBg="1"/>
      <p:bldP spid="34847" grpId="0" animBg="1"/>
      <p:bldP spid="348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/>
          <p:nvPr/>
        </p:nvGrpSpPr>
        <p:grpSpPr bwMode="auto">
          <a:xfrm>
            <a:off x="1219200" y="3505200"/>
            <a:ext cx="6705600" cy="2133600"/>
            <a:chOff x="1296" y="1824"/>
            <a:chExt cx="3120" cy="1344"/>
          </a:xfrm>
        </p:grpSpPr>
        <p:sp>
          <p:nvSpPr>
            <p:cNvPr id="35843" name="Line 3"/>
            <p:cNvSpPr>
              <a:spLocks noChangeShapeType="1"/>
            </p:cNvSpPr>
            <p:nvPr/>
          </p:nvSpPr>
          <p:spPr bwMode="auto">
            <a:xfrm>
              <a:off x="1296" y="1824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4" name="Line 4"/>
            <p:cNvSpPr>
              <a:spLocks noChangeShapeType="1"/>
            </p:cNvSpPr>
            <p:nvPr/>
          </p:nvSpPr>
          <p:spPr bwMode="auto">
            <a:xfrm>
              <a:off x="1296" y="2160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1296" y="2496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1296" y="2832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296" y="3168"/>
              <a:ext cx="312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441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9" name="Line 9"/>
            <p:cNvSpPr>
              <a:spLocks noChangeShapeType="1"/>
            </p:cNvSpPr>
            <p:nvPr/>
          </p:nvSpPr>
          <p:spPr bwMode="auto">
            <a:xfrm>
              <a:off x="12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696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2880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2064" y="1824"/>
              <a:ext cx="0" cy="134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657600" y="3657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4" name="Equation" r:id="rId1" imgW="177800" imgH="304165" progId="Equation.3">
                  <p:embed/>
                </p:oleObj>
              </mc:Choice>
              <mc:Fallback>
                <p:oleObj name="Equation" r:id="rId1" imgW="177800" imgH="3041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6576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5486400" y="3657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5" name="Equation" r:id="rId3" imgW="177800" imgH="304165" progId="Equation.3">
                  <p:embed/>
                </p:oleObj>
              </mc:Choice>
              <mc:Fallback>
                <p:oleObj name="Equation" r:id="rId3" imgW="177800" imgH="3041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6576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1905000" y="41910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6" name="Equation" r:id="rId5" imgW="177800" imgH="304165" progId="Equation.3">
                  <p:embed/>
                </p:oleObj>
              </mc:Choice>
              <mc:Fallback>
                <p:oleObj name="Equation" r:id="rId5" imgW="177800" imgH="30416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16"/>
          <p:cNvGraphicFramePr>
            <a:graphicFrameLocks noChangeAspect="1"/>
          </p:cNvGraphicFramePr>
          <p:nvPr/>
        </p:nvGraphicFramePr>
        <p:xfrm>
          <a:off x="5486400" y="41910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Equation" r:id="rId6" imgW="177800" imgH="304165" progId="Equation.3">
                  <p:embed/>
                </p:oleObj>
              </mc:Choice>
              <mc:Fallback>
                <p:oleObj name="Equation" r:id="rId6" imgW="177800" imgH="30416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1910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7086600" y="47244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Equation" r:id="rId7" imgW="177800" imgH="304165" progId="Equation.3">
                  <p:embed/>
                </p:oleObj>
              </mc:Choice>
              <mc:Fallback>
                <p:oleObj name="Equation" r:id="rId7" imgW="177800" imgH="30416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7244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1905000" y="47244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Equation" r:id="rId8" imgW="177800" imgH="304165" progId="Equation.3">
                  <p:embed/>
                </p:oleObj>
              </mc:Choice>
              <mc:Fallback>
                <p:oleObj name="Equation" r:id="rId8" imgW="177800" imgH="30416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7244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3657600" y="52578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9" imgW="177800" imgH="304165" progId="Equation.3">
                  <p:embed/>
                </p:oleObj>
              </mc:Choice>
              <mc:Fallback>
                <p:oleObj name="Equation" r:id="rId9" imgW="177800" imgH="30416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257800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20"/>
          <p:cNvGraphicFramePr>
            <a:graphicFrameLocks noChangeAspect="1"/>
          </p:cNvGraphicFramePr>
          <p:nvPr/>
        </p:nvGraphicFramePr>
        <p:xfrm>
          <a:off x="1905000" y="36576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10" imgW="203200" imgH="317500" progId="Equation.3">
                  <p:embed/>
                </p:oleObj>
              </mc:Choice>
              <mc:Fallback>
                <p:oleObj name="Equation" r:id="rId10" imgW="203200" imgH="317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6576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97" name="Group 57"/>
          <p:cNvGrpSpPr/>
          <p:nvPr/>
        </p:nvGrpSpPr>
        <p:grpSpPr bwMode="auto">
          <a:xfrm>
            <a:off x="1905000" y="3657600"/>
            <a:ext cx="5384800" cy="1917700"/>
            <a:chOff x="1200" y="2304"/>
            <a:chExt cx="3392" cy="1208"/>
          </a:xfrm>
        </p:grpSpPr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3456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2" name="Equation" r:id="rId12" imgW="203200" imgH="317500" progId="Equation.3">
                    <p:embed/>
                  </p:oleObj>
                </mc:Choice>
                <mc:Fallback>
                  <p:oleObj name="Equation" r:id="rId12" imgW="203200" imgH="317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2" name="Object 22"/>
            <p:cNvGraphicFramePr>
              <a:graphicFrameLocks noChangeAspect="1"/>
            </p:cNvGraphicFramePr>
            <p:nvPr/>
          </p:nvGraphicFramePr>
          <p:xfrm>
            <a:off x="3456" y="297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3" name="Equation" r:id="rId14" imgW="203200" imgH="317500" progId="Equation.3">
                    <p:embed/>
                  </p:oleObj>
                </mc:Choice>
                <mc:Fallback>
                  <p:oleObj name="Equation" r:id="rId14" imgW="203200" imgH="317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97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23"/>
            <p:cNvGraphicFramePr>
              <a:graphicFrameLocks noChangeAspect="1"/>
            </p:cNvGraphicFramePr>
            <p:nvPr/>
          </p:nvGraphicFramePr>
          <p:xfrm>
            <a:off x="1200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4" name="Equation" r:id="rId15" imgW="203200" imgH="317500" progId="Equation.3">
                    <p:embed/>
                  </p:oleObj>
                </mc:Choice>
                <mc:Fallback>
                  <p:oleObj name="Equation" r:id="rId15" imgW="203200" imgH="317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24"/>
            <p:cNvGraphicFramePr>
              <a:graphicFrameLocks noChangeAspect="1"/>
            </p:cNvGraphicFramePr>
            <p:nvPr/>
          </p:nvGraphicFramePr>
          <p:xfrm>
            <a:off x="2304" y="297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5" name="Equation" r:id="rId16" imgW="203200" imgH="317500" progId="Equation.3">
                    <p:embed/>
                  </p:oleObj>
                </mc:Choice>
                <mc:Fallback>
                  <p:oleObj name="Equation" r:id="rId16" imgW="203200" imgH="3175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5"/>
            <p:cNvGraphicFramePr>
              <a:graphicFrameLocks noChangeAspect="1"/>
            </p:cNvGraphicFramePr>
            <p:nvPr/>
          </p:nvGraphicFramePr>
          <p:xfrm>
            <a:off x="4464" y="264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6" name="Equation" r:id="rId17" imgW="203200" imgH="317500" progId="Equation.3">
                    <p:embed/>
                  </p:oleObj>
                </mc:Choice>
                <mc:Fallback>
                  <p:oleObj name="Equation" r:id="rId17" imgW="203200" imgH="3175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64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6"/>
            <p:cNvGraphicFramePr>
              <a:graphicFrameLocks noChangeAspect="1"/>
            </p:cNvGraphicFramePr>
            <p:nvPr/>
          </p:nvGraphicFramePr>
          <p:xfrm>
            <a:off x="4464" y="3312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7" name="Equation" r:id="rId18" imgW="203200" imgH="317500" progId="Equation.3">
                    <p:embed/>
                  </p:oleObj>
                </mc:Choice>
                <mc:Fallback>
                  <p:oleObj name="Equation" r:id="rId18" imgW="203200" imgH="317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312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7"/>
            <p:cNvGraphicFramePr>
              <a:graphicFrameLocks noChangeAspect="1"/>
            </p:cNvGraphicFramePr>
            <p:nvPr/>
          </p:nvGraphicFramePr>
          <p:xfrm>
            <a:off x="2304" y="264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8" name="Equation" r:id="rId19" imgW="203200" imgH="317500" progId="Equation.3">
                    <p:embed/>
                  </p:oleObj>
                </mc:Choice>
                <mc:Fallback>
                  <p:oleObj name="Equation" r:id="rId19" imgW="203200" imgH="3175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64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28"/>
            <p:cNvGraphicFramePr>
              <a:graphicFrameLocks noChangeAspect="1"/>
            </p:cNvGraphicFramePr>
            <p:nvPr/>
          </p:nvGraphicFramePr>
          <p:xfrm>
            <a:off x="4464" y="230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59" name="Equation" r:id="rId20" imgW="203200" imgH="317500" progId="Equation.3">
                    <p:embed/>
                  </p:oleObj>
                </mc:Choice>
                <mc:Fallback>
                  <p:oleObj name="Equation" r:id="rId20" imgW="203200" imgH="317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914400" y="5715000"/>
            <a:ext cx="636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这个数表反映了四城市间交通联接情况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35870" name="Group 30"/>
          <p:cNvGrpSpPr/>
          <p:nvPr/>
        </p:nvGrpSpPr>
        <p:grpSpPr bwMode="auto">
          <a:xfrm>
            <a:off x="1905000" y="762000"/>
            <a:ext cx="5410200" cy="2590800"/>
            <a:chOff x="1200" y="480"/>
            <a:chExt cx="3408" cy="1632"/>
          </a:xfrm>
        </p:grpSpPr>
        <p:grpSp>
          <p:nvGrpSpPr>
            <p:cNvPr id="35871" name="Group 31"/>
            <p:cNvGrpSpPr/>
            <p:nvPr/>
          </p:nvGrpSpPr>
          <p:grpSpPr bwMode="auto">
            <a:xfrm>
              <a:off x="1488" y="768"/>
              <a:ext cx="3120" cy="1344"/>
              <a:chOff x="1296" y="1824"/>
              <a:chExt cx="3120" cy="1344"/>
            </a:xfrm>
          </p:grpSpPr>
          <p:sp>
            <p:nvSpPr>
              <p:cNvPr id="35872" name="Line 32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3" name="Line 33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4" name="Line 34"/>
              <p:cNvSpPr>
                <a:spLocks noChangeShapeType="1"/>
              </p:cNvSpPr>
              <p:nvPr/>
            </p:nvSpPr>
            <p:spPr bwMode="auto">
              <a:xfrm>
                <a:off x="1296" y="2496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5" name="Line 35"/>
              <p:cNvSpPr>
                <a:spLocks noChangeShapeType="1"/>
              </p:cNvSpPr>
              <p:nvPr/>
            </p:nvSpPr>
            <p:spPr bwMode="auto">
              <a:xfrm>
                <a:off x="1296" y="2832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7" name="Line 37"/>
              <p:cNvSpPr>
                <a:spLocks noChangeShapeType="1"/>
              </p:cNvSpPr>
              <p:nvPr/>
            </p:nvSpPr>
            <p:spPr bwMode="auto">
              <a:xfrm>
                <a:off x="441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8" name="Line 38"/>
              <p:cNvSpPr>
                <a:spLocks noChangeShapeType="1"/>
              </p:cNvSpPr>
              <p:nvPr/>
            </p:nvSpPr>
            <p:spPr bwMode="auto">
              <a:xfrm>
                <a:off x="129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9" name="Line 39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0" name="Line 40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1" name="Line 41"/>
              <p:cNvSpPr>
                <a:spLocks noChangeShapeType="1"/>
              </p:cNvSpPr>
              <p:nvPr/>
            </p:nvSpPr>
            <p:spPr bwMode="auto">
              <a:xfrm>
                <a:off x="2064" y="1824"/>
                <a:ext cx="0" cy="13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35882" name="Object 42"/>
            <p:cNvGraphicFramePr>
              <a:graphicFrameLocks noChangeAspect="1"/>
            </p:cNvGraphicFramePr>
            <p:nvPr/>
          </p:nvGraphicFramePr>
          <p:xfrm>
            <a:off x="1776" y="4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0" name="Equation" r:id="rId21" imgW="393700" imgH="406400" progId="Equation.3">
                    <p:embed/>
                  </p:oleObj>
                </mc:Choice>
                <mc:Fallback>
                  <p:oleObj name="Equation" r:id="rId21" imgW="393700" imgH="4064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4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Object 43"/>
            <p:cNvGraphicFramePr>
              <a:graphicFrameLocks noChangeAspect="1"/>
            </p:cNvGraphicFramePr>
            <p:nvPr/>
          </p:nvGraphicFramePr>
          <p:xfrm>
            <a:off x="2592" y="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1" name="Equation" r:id="rId23" imgW="393700" imgH="393700" progId="Equation.3">
                    <p:embed/>
                  </p:oleObj>
                </mc:Choice>
                <mc:Fallback>
                  <p:oleObj name="Equation" r:id="rId23" imgW="393700" imgH="3937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44"/>
            <p:cNvGraphicFramePr>
              <a:graphicFrameLocks noChangeAspect="1"/>
            </p:cNvGraphicFramePr>
            <p:nvPr/>
          </p:nvGraphicFramePr>
          <p:xfrm>
            <a:off x="3408" y="48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2" name="Equation" r:id="rId25" imgW="393700" imgH="419100" progId="Equation.3">
                    <p:embed/>
                  </p:oleObj>
                </mc:Choice>
                <mc:Fallback>
                  <p:oleObj name="Equation" r:id="rId25" imgW="393700" imgH="4191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48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5" name="Object 45"/>
            <p:cNvGraphicFramePr>
              <a:graphicFrameLocks noChangeAspect="1"/>
            </p:cNvGraphicFramePr>
            <p:nvPr/>
          </p:nvGraphicFramePr>
          <p:xfrm>
            <a:off x="4176" y="4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3" name="Equation" r:id="rId27" imgW="419100" imgH="393700" progId="Equation.3">
                    <p:embed/>
                  </p:oleObj>
                </mc:Choice>
                <mc:Fallback>
                  <p:oleObj name="Equation" r:id="rId27" imgW="419100" imgH="3937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4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6" name="Object 46"/>
            <p:cNvGraphicFramePr>
              <a:graphicFrameLocks noChangeAspect="1"/>
            </p:cNvGraphicFramePr>
            <p:nvPr/>
          </p:nvGraphicFramePr>
          <p:xfrm>
            <a:off x="1200" y="86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4" name="Equation" r:id="rId29" imgW="393700" imgH="406400" progId="Equation.3">
                    <p:embed/>
                  </p:oleObj>
                </mc:Choice>
                <mc:Fallback>
                  <p:oleObj name="Equation" r:id="rId29" imgW="393700" imgH="4064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86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7" name="Object 47"/>
            <p:cNvGraphicFramePr>
              <a:graphicFrameLocks noChangeAspect="1"/>
            </p:cNvGraphicFramePr>
            <p:nvPr/>
          </p:nvGraphicFramePr>
          <p:xfrm>
            <a:off x="1200" y="120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5" name="Equation" r:id="rId31" imgW="393700" imgH="393700" progId="Equation.3">
                    <p:embed/>
                  </p:oleObj>
                </mc:Choice>
                <mc:Fallback>
                  <p:oleObj name="Equation" r:id="rId31" imgW="393700" imgH="3937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20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Object 48"/>
            <p:cNvGraphicFramePr>
              <a:graphicFrameLocks noChangeAspect="1"/>
            </p:cNvGraphicFramePr>
            <p:nvPr/>
          </p:nvGraphicFramePr>
          <p:xfrm>
            <a:off x="1200" y="15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6" name="Equation" r:id="rId33" imgW="393700" imgH="419100" progId="Equation.3">
                    <p:embed/>
                  </p:oleObj>
                </mc:Choice>
                <mc:Fallback>
                  <p:oleObj name="Equation" r:id="rId33" imgW="393700" imgH="4191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5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9" name="Object 49"/>
            <p:cNvGraphicFramePr>
              <a:graphicFrameLocks noChangeAspect="1"/>
            </p:cNvGraphicFramePr>
            <p:nvPr/>
          </p:nvGraphicFramePr>
          <p:xfrm>
            <a:off x="1200" y="187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67" name="Equation" r:id="rId35" imgW="419100" imgH="393700" progId="Equation.3">
                    <p:embed/>
                  </p:oleObj>
                </mc:Choice>
                <mc:Fallback>
                  <p:oleObj name="Equation" r:id="rId35" imgW="419100" imgH="3937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87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0" name="Freeform 50"/>
            <p:cNvSpPr/>
            <p:nvPr/>
          </p:nvSpPr>
          <p:spPr bwMode="auto">
            <a:xfrm>
              <a:off x="2496" y="912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1" name="Freeform 51"/>
            <p:cNvSpPr/>
            <p:nvPr/>
          </p:nvSpPr>
          <p:spPr bwMode="auto">
            <a:xfrm>
              <a:off x="1680" y="1248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2" name="Freeform 52"/>
            <p:cNvSpPr/>
            <p:nvPr/>
          </p:nvSpPr>
          <p:spPr bwMode="auto">
            <a:xfrm>
              <a:off x="3264" y="912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3" name="Freeform 53"/>
            <p:cNvSpPr/>
            <p:nvPr/>
          </p:nvSpPr>
          <p:spPr bwMode="auto">
            <a:xfrm>
              <a:off x="3264" y="1248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4" name="Freeform 54"/>
            <p:cNvSpPr/>
            <p:nvPr/>
          </p:nvSpPr>
          <p:spPr bwMode="auto">
            <a:xfrm>
              <a:off x="4032" y="1536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5" name="Freeform 55"/>
            <p:cNvSpPr/>
            <p:nvPr/>
          </p:nvSpPr>
          <p:spPr bwMode="auto">
            <a:xfrm>
              <a:off x="2544" y="1872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96" name="Freeform 56"/>
            <p:cNvSpPr/>
            <p:nvPr/>
          </p:nvSpPr>
          <p:spPr bwMode="auto">
            <a:xfrm>
              <a:off x="1680" y="1584"/>
              <a:ext cx="432" cy="144"/>
            </a:xfrm>
            <a:custGeom>
              <a:avLst/>
              <a:gdLst>
                <a:gd name="T0" fmla="*/ 0 w 432"/>
                <a:gd name="T1" fmla="*/ 0 h 144"/>
                <a:gd name="T2" fmla="*/ 144 w 432"/>
                <a:gd name="T3" fmla="*/ 144 h 144"/>
                <a:gd name="T4" fmla="*/ 432 w 43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144">
                  <a:moveTo>
                    <a:pt x="0" y="0"/>
                  </a:moveTo>
                  <a:cubicBezTo>
                    <a:pt x="36" y="72"/>
                    <a:pt x="72" y="144"/>
                    <a:pt x="144" y="144"/>
                  </a:cubicBezTo>
                  <a:cubicBezTo>
                    <a:pt x="216" y="144"/>
                    <a:pt x="384" y="24"/>
                    <a:pt x="432" y="0"/>
                  </a:cubicBez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二、矩阵的定义</a:t>
            </a:r>
            <a:endParaRPr lang="zh-CN" altLang="en-US"/>
          </a:p>
        </p:txBody>
      </p:sp>
      <p:grpSp>
        <p:nvGrpSpPr>
          <p:cNvPr id="36867" name="Group 3"/>
          <p:cNvGrpSpPr/>
          <p:nvPr/>
        </p:nvGrpSpPr>
        <p:grpSpPr bwMode="auto">
          <a:xfrm>
            <a:off x="914400" y="1676400"/>
            <a:ext cx="7404100" cy="946150"/>
            <a:chOff x="576" y="1200"/>
            <a:chExt cx="4664" cy="596"/>
          </a:xfrm>
        </p:grpSpPr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576" y="1200"/>
              <a:ext cx="237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由     个数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排成的  行  列的数表</a:t>
              </a:r>
              <a:endPara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869" name="Object 5"/>
            <p:cNvGraphicFramePr>
              <a:graphicFrameLocks noChangeAspect="1"/>
            </p:cNvGraphicFramePr>
            <p:nvPr/>
          </p:nvGraphicFramePr>
          <p:xfrm>
            <a:off x="1344" y="1336"/>
            <a:ext cx="50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1" name="Equation" r:id="rId1" imgW="799465" imgH="317500" progId="Equation.3">
                    <p:embed/>
                  </p:oleObj>
                </mc:Choice>
                <mc:Fallback>
                  <p:oleObj name="Equation" r:id="rId1" imgW="799465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336"/>
                          <a:ext cx="50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6"/>
            <p:cNvGraphicFramePr>
              <a:graphicFrameLocks noChangeAspect="1"/>
            </p:cNvGraphicFramePr>
            <p:nvPr/>
          </p:nvGraphicFramePr>
          <p:xfrm>
            <a:off x="1344" y="1584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2" name="公式" r:id="rId3" imgW="342900" imgH="254000" progId="Equation.3">
                    <p:embed/>
                  </p:oleObj>
                </mc:Choice>
                <mc:Fallback>
                  <p:oleObj name="公式" r:id="rId3" imgW="3429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84"/>
                          <a:ext cx="21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1824" y="1584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3" name="公式" r:id="rId5" imgW="241300" imgH="254000" progId="Equation.3">
                    <p:embed/>
                  </p:oleObj>
                </mc:Choice>
                <mc:Fallback>
                  <p:oleObj name="公式" r:id="rId5" imgW="2413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584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2448" y="1240"/>
            <a:ext cx="279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4" name="Equation" r:id="rId7" imgW="4432300" imgH="469900" progId="Equation.3">
                    <p:embed/>
                  </p:oleObj>
                </mc:Choice>
                <mc:Fallback>
                  <p:oleObj name="Equation" r:id="rId7" imgW="4432300" imgH="46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240"/>
                          <a:ext cx="279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2971800" y="2895600"/>
          <a:ext cx="28575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9" imgW="2857500" imgH="2032000" progId="Equation.3">
                  <p:embed/>
                </p:oleObj>
              </mc:Choice>
              <mc:Fallback>
                <p:oleObj name="Equation" r:id="rId9" imgW="2857500" imgH="2032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895600"/>
                        <a:ext cx="28575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4" name="Group 10"/>
          <p:cNvGrpSpPr/>
          <p:nvPr/>
        </p:nvGrpSpPr>
        <p:grpSpPr bwMode="auto">
          <a:xfrm>
            <a:off x="1066800" y="5181600"/>
            <a:ext cx="5194300" cy="519113"/>
            <a:chOff x="576" y="3264"/>
            <a:chExt cx="3272" cy="327"/>
          </a:xfrm>
        </p:grpSpPr>
        <p:sp>
          <p:nvSpPr>
            <p:cNvPr id="36875" name="Text Box 11"/>
            <p:cNvSpPr txBox="1">
              <a:spLocks noChangeArrowheads="1"/>
            </p:cNvSpPr>
            <p:nvPr/>
          </p:nvSpPr>
          <p:spPr bwMode="auto">
            <a:xfrm>
              <a:off x="576" y="3264"/>
              <a:ext cx="3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称为     矩阵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r>
                <a:rPr lang="zh-CN" altLang="en-US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简称     矩阵</a:t>
              </a:r>
              <a:r>
                <a:rPr lang="en-US" altLang="zh-CN" sz="2800" b="1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6876" name="Object 12"/>
            <p:cNvGraphicFramePr>
              <a:graphicFrameLocks noChangeAspect="1"/>
            </p:cNvGraphicFramePr>
            <p:nvPr/>
          </p:nvGraphicFramePr>
          <p:xfrm>
            <a:off x="1104" y="3360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6" name="公式" r:id="rId11" imgW="875665" imgH="254000" progId="Equation.3">
                    <p:embed/>
                  </p:oleObj>
                </mc:Choice>
                <mc:Fallback>
                  <p:oleObj name="公式" r:id="rId11" imgW="875665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60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2688" y="3360"/>
            <a:ext cx="51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07" name="Equation" r:id="rId13" imgW="812165" imgH="241300" progId="Equation.3">
                    <p:embed/>
                  </p:oleObj>
                </mc:Choice>
                <mc:Fallback>
                  <p:oleObj name="Equation" r:id="rId13" imgW="812165" imgH="24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360"/>
                          <a:ext cx="51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400800" y="5181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记作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209800" y="762000"/>
          <a:ext cx="39878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1" imgW="3987800" imgH="2209800" progId="Equation.3">
                  <p:embed/>
                </p:oleObj>
              </mc:Choice>
              <mc:Fallback>
                <p:oleObj name="公式" r:id="rId1" imgW="3987800" imgH="220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762000"/>
                        <a:ext cx="39878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933450" y="333375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简记为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438400" y="3429000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Equation" r:id="rId3" imgW="3721100" imgH="495300" progId="Equation.3">
                  <p:embed/>
                </p:oleObj>
              </mc:Choice>
              <mc:Fallback>
                <p:oleObj name="Equation" r:id="rId3" imgW="37211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429000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4495800" y="33528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5" imgW="190500" imgH="419100" progId="Equation.3">
                  <p:embed/>
                </p:oleObj>
              </mc:Choice>
              <mc:Fallback>
                <p:oleObj name="Equation" r:id="rId5" imgW="190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3528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4" name="Group 6"/>
          <p:cNvGrpSpPr/>
          <p:nvPr/>
        </p:nvGrpSpPr>
        <p:grpSpPr bwMode="auto">
          <a:xfrm>
            <a:off x="5867400" y="1219200"/>
            <a:ext cx="2743200" cy="1524000"/>
            <a:chOff x="3696" y="768"/>
            <a:chExt cx="1728" cy="960"/>
          </a:xfrm>
        </p:grpSpPr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H="1">
              <a:off x="3696" y="1488"/>
              <a:ext cx="576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4128" y="768"/>
              <a:ext cx="1296" cy="72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4372" y="864"/>
            <a:ext cx="840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3" name="Equation" r:id="rId7" imgW="1778000" imgH="1270000" progId="Equation.3">
                    <p:embed/>
                  </p:oleObj>
                </mc:Choice>
                <mc:Fallback>
                  <p:oleObj name="Equation" r:id="rId7" imgW="1778000" imgH="1270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864"/>
                          <a:ext cx="840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898" name="Object 10"/>
          <p:cNvGraphicFramePr>
            <a:graphicFrameLocks noChangeAspect="1"/>
          </p:cNvGraphicFramePr>
          <p:nvPr/>
        </p:nvGraphicFramePr>
        <p:xfrm>
          <a:off x="990600" y="4191000"/>
          <a:ext cx="563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9" imgW="5575300" imgH="406400" progId="Equation.3">
                  <p:embed/>
                </p:oleObj>
              </mc:Choice>
              <mc:Fallback>
                <p:oleObj name="Equation" r:id="rId9" imgW="55753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563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752600" y="4800600"/>
            <a:ext cx="489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元素是实数的矩阵称为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实矩阵</a:t>
            </a:r>
            <a:r>
              <a:rPr lang="en-US" altLang="zh-CN" sz="2800"/>
              <a:t>,</a:t>
            </a:r>
            <a:endParaRPr lang="en-US" altLang="zh-CN" sz="280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752600" y="5486400"/>
            <a:ext cx="4897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元素是复数的矩阵称为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复矩阵</a:t>
            </a:r>
            <a:r>
              <a:rPr lang="en-US" altLang="zh-CN" sz="2800"/>
              <a:t>.</a:t>
            </a:r>
            <a:endParaRPr lang="en-US" altLang="zh-CN" sz="2800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124200" y="990600"/>
            <a:ext cx="2743200" cy="1905000"/>
          </a:xfrm>
          <a:prstGeom prst="line">
            <a:avLst/>
          </a:prstGeom>
          <a:noFill/>
          <a:ln w="28575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1219200" y="762000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主对角线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H="1">
            <a:off x="3200400" y="990600"/>
            <a:ext cx="2514600" cy="18288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295400" y="2514600"/>
            <a:ext cx="1611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</a:rPr>
              <a:t>副对角线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/>
      <p:bldP spid="37899" grpId="0" autoUpdateAnimBg="0"/>
      <p:bldP spid="37900" grpId="0" autoUpdateAnimBg="0"/>
      <p:bldP spid="37901" grpId="0" animBg="1"/>
      <p:bldP spid="37902" grpId="0" autoUpdateAnimBg="0"/>
      <p:bldP spid="37903" grpId="0" animBg="1"/>
      <p:bldP spid="379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5003800" y="5192713"/>
            <a:ext cx="36830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57200" y="5192713"/>
            <a:ext cx="45466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003800" y="3860800"/>
            <a:ext cx="36830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行数不等于列数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共有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本质上就是一个数表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457200" y="3860800"/>
            <a:ext cx="45466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行数等于列数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共有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b="1" baseline="30000" smtClean="0">
                <a:solidFill>
                  <a:srgbClr val="000000"/>
                </a:solidFill>
                <a:latin typeface="Times New Roman" panose="02020603050405020304" charset="0"/>
              </a:rPr>
              <a:t>2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个元素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5003800" y="981075"/>
            <a:ext cx="36830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400" b="1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457200" y="981075"/>
            <a:ext cx="4546600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zh-CN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003800" y="476250"/>
            <a:ext cx="36830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矩阵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457200" y="476250"/>
            <a:ext cx="45466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行列式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pSp>
        <p:nvGrpSpPr>
          <p:cNvPr id="79918" name="Group 46"/>
          <p:cNvGrpSpPr/>
          <p:nvPr/>
        </p:nvGrpSpPr>
        <p:grpSpPr bwMode="auto">
          <a:xfrm>
            <a:off x="457200" y="476250"/>
            <a:ext cx="8229600" cy="5797550"/>
            <a:chOff x="288" y="300"/>
            <a:chExt cx="5184" cy="3652"/>
          </a:xfrm>
        </p:grpSpPr>
        <p:sp>
          <p:nvSpPr>
            <p:cNvPr id="79887" name="Line 15"/>
            <p:cNvSpPr>
              <a:spLocks noChangeShapeType="1"/>
            </p:cNvSpPr>
            <p:nvPr/>
          </p:nvSpPr>
          <p:spPr bwMode="auto">
            <a:xfrm>
              <a:off x="288" y="300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288" y="61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288" y="2432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288" y="327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>
              <a:off x="288" y="3952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288" y="300"/>
              <a:ext cx="0" cy="3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3152" y="300"/>
              <a:ext cx="0" cy="3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472" y="300"/>
              <a:ext cx="0" cy="3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79898" name="Object 26"/>
          <p:cNvGraphicFramePr>
            <a:graphicFrameLocks noChangeAspect="1"/>
          </p:cNvGraphicFramePr>
          <p:nvPr/>
        </p:nvGraphicFramePr>
        <p:xfrm>
          <a:off x="5465763" y="1125538"/>
          <a:ext cx="2792412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name="Equation" r:id="rId1" imgW="1397000" imgH="939800" progId="Equation.DSMT4">
                  <p:embed/>
                </p:oleObj>
              </mc:Choice>
              <mc:Fallback>
                <p:oleObj name="Equation" r:id="rId1" imgW="1397000" imgH="939800" progId="Equation.DSMT4">
                  <p:embed/>
                  <p:pic>
                    <p:nvPicPr>
                      <p:cNvPr id="0" name="图片 614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5763" y="1125538"/>
                        <a:ext cx="2792412" cy="187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2" name="Object 30"/>
          <p:cNvGraphicFramePr>
            <a:graphicFrameLocks noChangeAspect="1"/>
          </p:cNvGraphicFramePr>
          <p:nvPr/>
        </p:nvGraphicFramePr>
        <p:xfrm>
          <a:off x="709613" y="1125538"/>
          <a:ext cx="4367212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1" name="Equation" r:id="rId3" imgW="2184400" imgH="1320800" progId="Equation.DSMT4">
                  <p:embed/>
                </p:oleObj>
              </mc:Choice>
              <mc:Fallback>
                <p:oleObj name="Equation" r:id="rId3" imgW="2184400" imgH="1320800" progId="Equation.DSMT4">
                  <p:embed/>
                  <p:pic>
                    <p:nvPicPr>
                      <p:cNvPr id="0" name="图片 614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25538"/>
                        <a:ext cx="4367212" cy="2640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08" name="Object 36"/>
          <p:cNvGraphicFramePr>
            <a:graphicFrameLocks noChangeAspect="1"/>
          </p:cNvGraphicFramePr>
          <p:nvPr/>
        </p:nvGraphicFramePr>
        <p:xfrm>
          <a:off x="1619250" y="5445125"/>
          <a:ext cx="11128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2" name="Equation" r:id="rId5" imgW="508000" imgH="241300" progId="Equation.DSMT4">
                  <p:embed/>
                </p:oleObj>
              </mc:Choice>
              <mc:Fallback>
                <p:oleObj name="Equation" r:id="rId5" imgW="508000" imgH="241300" progId="Equation.DSMT4">
                  <p:embed/>
                  <p:pic>
                    <p:nvPicPr>
                      <p:cNvPr id="0" name="图片 614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45125"/>
                        <a:ext cx="1112838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5" name="Object 43"/>
          <p:cNvGraphicFramePr>
            <a:graphicFrameLocks noChangeAspect="1"/>
          </p:cNvGraphicFramePr>
          <p:nvPr/>
        </p:nvGraphicFramePr>
        <p:xfrm>
          <a:off x="6380163" y="5468938"/>
          <a:ext cx="963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3" name="Equation" r:id="rId7" imgW="482600" imgH="241300" progId="Equation.DSMT4">
                  <p:embed/>
                </p:oleObj>
              </mc:Choice>
              <mc:Fallback>
                <p:oleObj name="Equation" r:id="rId7" imgW="482600" imgH="241300" progId="Equation.DSMT4">
                  <p:embed/>
                  <p:pic>
                    <p:nvPicPr>
                      <p:cNvPr id="0" name="图片 614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0163" y="5468938"/>
                        <a:ext cx="9636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6" name="Rectangle 44"/>
          <p:cNvSpPr>
            <a:spLocks noChangeArrowheads="1"/>
          </p:cNvSpPr>
          <p:nvPr/>
        </p:nvSpPr>
        <p:spPr bwMode="auto">
          <a:xfrm>
            <a:off x="639763" y="3082925"/>
            <a:ext cx="4321175" cy="7191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9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9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9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9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 build="allAtOnce"/>
      <p:bldP spid="79881" grpId="0" build="allAtOnce"/>
      <p:bldP spid="799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36" name="Group 24"/>
          <p:cNvGrpSpPr/>
          <p:nvPr/>
        </p:nvGrpSpPr>
        <p:grpSpPr bwMode="auto">
          <a:xfrm>
            <a:off x="914400" y="1022350"/>
            <a:ext cx="3816350" cy="977900"/>
            <a:chOff x="576" y="644"/>
            <a:chExt cx="2404" cy="616"/>
          </a:xfrm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576" y="720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例如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38915" name="Object 3"/>
            <p:cNvGraphicFramePr>
              <a:graphicFrameLocks noChangeAspect="1"/>
            </p:cNvGraphicFramePr>
            <p:nvPr/>
          </p:nvGraphicFramePr>
          <p:xfrm>
            <a:off x="1492" y="644"/>
            <a:ext cx="148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name="Equation" r:id="rId1" imgW="2362200" imgH="977900" progId="Equation.3">
                    <p:embed/>
                  </p:oleObj>
                </mc:Choice>
                <mc:Fallback>
                  <p:oleObj name="Equation" r:id="rId1" imgW="2362200" imgH="977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2" y="644"/>
                          <a:ext cx="148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6" name="Group 4"/>
          <p:cNvGrpSpPr/>
          <p:nvPr/>
        </p:nvGrpSpPr>
        <p:grpSpPr bwMode="auto">
          <a:xfrm>
            <a:off x="4876800" y="1295400"/>
            <a:ext cx="3379788" cy="519113"/>
            <a:chOff x="3295" y="816"/>
            <a:chExt cx="2129" cy="327"/>
          </a:xfrm>
        </p:grpSpPr>
        <p:sp>
          <p:nvSpPr>
            <p:cNvPr id="38917" name="Text Box 5"/>
            <p:cNvSpPr txBox="1">
              <a:spLocks noChangeArrowheads="1"/>
            </p:cNvSpPr>
            <p:nvPr/>
          </p:nvSpPr>
          <p:spPr bwMode="auto">
            <a:xfrm>
              <a:off x="3295" y="816"/>
              <a:ext cx="21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  实矩阵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38918" name="Object 6"/>
            <p:cNvGraphicFramePr>
              <a:graphicFrameLocks noChangeAspect="1"/>
            </p:cNvGraphicFramePr>
            <p:nvPr/>
          </p:nvGraphicFramePr>
          <p:xfrm>
            <a:off x="4133" y="874"/>
            <a:ext cx="42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8" name="Equation" r:id="rId3" imgW="673100" imgH="304800" progId="Equation.3">
                    <p:embed/>
                  </p:oleObj>
                </mc:Choice>
                <mc:Fallback>
                  <p:oleObj name="Equation" r:id="rId3" imgW="673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874"/>
                          <a:ext cx="424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219200" y="2438400"/>
          <a:ext cx="20066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5" imgW="2006600" imgH="1625600" progId="Equation.3">
                  <p:embed/>
                </p:oleObj>
              </mc:Choice>
              <mc:Fallback>
                <p:oleObj name="公式" r:id="rId5" imgW="2006600" imgH="162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20066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" name="Group 8"/>
          <p:cNvGrpSpPr/>
          <p:nvPr/>
        </p:nvGrpSpPr>
        <p:grpSpPr bwMode="auto">
          <a:xfrm>
            <a:off x="3276600" y="2819400"/>
            <a:ext cx="3403600" cy="519113"/>
            <a:chOff x="3072" y="3552"/>
            <a:chExt cx="2144" cy="327"/>
          </a:xfrm>
        </p:grpSpPr>
        <p:sp>
          <p:nvSpPr>
            <p:cNvPr id="38921" name="Rectangle 9"/>
            <p:cNvSpPr>
              <a:spLocks noChangeArrowheads="1"/>
            </p:cNvSpPr>
            <p:nvPr/>
          </p:nvSpPr>
          <p:spPr bwMode="auto">
            <a:xfrm>
              <a:off x="3072" y="3552"/>
              <a:ext cx="21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  复矩阵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38922" name="Object 10"/>
            <p:cNvGraphicFramePr>
              <a:graphicFrameLocks noChangeAspect="1"/>
            </p:cNvGraphicFramePr>
            <p:nvPr/>
          </p:nvGraphicFramePr>
          <p:xfrm>
            <a:off x="3888" y="3600"/>
            <a:ext cx="45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公式" r:id="rId7" imgW="723900" imgH="330200" progId="Equation.3">
                    <p:embed/>
                  </p:oleObj>
                </mc:Choice>
                <mc:Fallback>
                  <p:oleObj name="公式" r:id="rId7" imgW="723900" imgH="330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600"/>
                          <a:ext cx="45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7086600" y="2514600"/>
          <a:ext cx="571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1" name="Equation" r:id="rId9" imgW="571500" imgH="1511300" progId="Equation.3">
                  <p:embed/>
                </p:oleObj>
              </mc:Choice>
              <mc:Fallback>
                <p:oleObj name="Equation" r:id="rId9" imgW="5715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514600"/>
                        <a:ext cx="571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4" name="Group 12"/>
          <p:cNvGrpSpPr/>
          <p:nvPr/>
        </p:nvGrpSpPr>
        <p:grpSpPr bwMode="auto">
          <a:xfrm>
            <a:off x="5743575" y="4191000"/>
            <a:ext cx="2867025" cy="519113"/>
            <a:chOff x="1056" y="3120"/>
            <a:chExt cx="1806" cy="327"/>
          </a:xfrm>
        </p:grpSpPr>
        <p:sp>
          <p:nvSpPr>
            <p:cNvPr id="38925" name="Rectangle 13"/>
            <p:cNvSpPr>
              <a:spLocks noChangeArrowheads="1"/>
            </p:cNvSpPr>
            <p:nvPr/>
          </p:nvSpPr>
          <p:spPr bwMode="auto">
            <a:xfrm>
              <a:off x="1056" y="3120"/>
              <a:ext cx="1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38926" name="Object 14"/>
            <p:cNvGraphicFramePr>
              <a:graphicFrameLocks noChangeAspect="1"/>
            </p:cNvGraphicFramePr>
            <p:nvPr/>
          </p:nvGraphicFramePr>
          <p:xfrm>
            <a:off x="1824" y="3168"/>
            <a:ext cx="40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Equation" r:id="rId11" imgW="647700" imgH="317500" progId="Equation.3">
                    <p:embed/>
                  </p:oleObj>
                </mc:Choice>
                <mc:Fallback>
                  <p:oleObj name="Equation" r:id="rId11" imgW="647700" imgH="317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168"/>
                          <a:ext cx="40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1295400" y="4724400"/>
          <a:ext cx="196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3" name="Equation" r:id="rId13" imgW="1968500" imgH="419100" progId="Equation.3">
                  <p:embed/>
                </p:oleObj>
              </mc:Choice>
              <mc:Fallback>
                <p:oleObj name="Equation" r:id="rId13" imgW="19685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724400"/>
                        <a:ext cx="196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8" name="Group 16"/>
          <p:cNvGrpSpPr/>
          <p:nvPr/>
        </p:nvGrpSpPr>
        <p:grpSpPr bwMode="auto">
          <a:xfrm>
            <a:off x="1143000" y="5334000"/>
            <a:ext cx="2867025" cy="519113"/>
            <a:chOff x="3168" y="3312"/>
            <a:chExt cx="1806" cy="327"/>
          </a:xfrm>
        </p:grpSpPr>
        <p:sp>
          <p:nvSpPr>
            <p:cNvPr id="38929" name="Rectangle 17"/>
            <p:cNvSpPr>
              <a:spLocks noChangeArrowheads="1"/>
            </p:cNvSpPr>
            <p:nvPr/>
          </p:nvSpPr>
          <p:spPr bwMode="auto">
            <a:xfrm>
              <a:off x="3168" y="3312"/>
              <a:ext cx="1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38930" name="Object 18"/>
            <p:cNvGraphicFramePr>
              <a:graphicFrameLocks noChangeAspect="1"/>
            </p:cNvGraphicFramePr>
            <p:nvPr/>
          </p:nvGraphicFramePr>
          <p:xfrm>
            <a:off x="3940" y="3364"/>
            <a:ext cx="39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Equation" r:id="rId15" imgW="635000" imgH="304800" progId="Equation.3">
                    <p:embed/>
                  </p:oleObj>
                </mc:Choice>
                <mc:Fallback>
                  <p:oleObj name="Equation" r:id="rId15" imgW="6350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0" y="3364"/>
                          <a:ext cx="39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931" name="Object 19"/>
          <p:cNvGraphicFramePr>
            <a:graphicFrameLocks noChangeAspect="1"/>
          </p:cNvGraphicFramePr>
          <p:nvPr/>
        </p:nvGraphicFramePr>
        <p:xfrm>
          <a:off x="5181600" y="4724400"/>
          <a:ext cx="44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5" name="Equation" r:id="rId17" imgW="443865" imgH="405765" progId="Equation.3">
                  <p:embed/>
                </p:oleObj>
              </mc:Choice>
              <mc:Fallback>
                <p:oleObj name="Equation" r:id="rId17" imgW="443865" imgH="40576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724400"/>
                        <a:ext cx="444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5" name="Group 23"/>
          <p:cNvGrpSpPr/>
          <p:nvPr/>
        </p:nvGrpSpPr>
        <p:grpSpPr bwMode="auto">
          <a:xfrm>
            <a:off x="4724400" y="5334000"/>
            <a:ext cx="2867025" cy="519113"/>
            <a:chOff x="2976" y="3360"/>
            <a:chExt cx="1806" cy="327"/>
          </a:xfrm>
        </p:grpSpPr>
        <p:sp>
          <p:nvSpPr>
            <p:cNvPr id="38933" name="Rectangle 21"/>
            <p:cNvSpPr>
              <a:spLocks noChangeArrowheads="1"/>
            </p:cNvSpPr>
            <p:nvPr/>
          </p:nvSpPr>
          <p:spPr bwMode="auto">
            <a:xfrm>
              <a:off x="2976" y="3360"/>
              <a:ext cx="18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矩阵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38934" name="Object 22"/>
            <p:cNvGraphicFramePr>
              <a:graphicFrameLocks noChangeAspect="1"/>
            </p:cNvGraphicFramePr>
            <p:nvPr/>
          </p:nvGraphicFramePr>
          <p:xfrm>
            <a:off x="3756" y="3412"/>
            <a:ext cx="38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name="Equation" r:id="rId19" imgW="609600" imgH="304800" progId="Equation.3">
                    <p:embed/>
                  </p:oleObj>
                </mc:Choice>
                <mc:Fallback>
                  <p:oleObj name="Equation" r:id="rId19" imgW="609600" imgH="3048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6" y="3412"/>
                          <a:ext cx="38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1028</Words>
  <Application>WPS 演示</Application>
  <PresentationFormat>全屏显示(4:3)</PresentationFormat>
  <Paragraphs>196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129</vt:i4>
      </vt:variant>
      <vt:variant>
        <vt:lpstr>幻灯片标题</vt:lpstr>
      </vt:variant>
      <vt:variant>
        <vt:i4>24</vt:i4>
      </vt:variant>
    </vt:vector>
  </HeadingPairs>
  <TitlesOfParts>
    <vt:vector size="167" baseType="lpstr">
      <vt:lpstr>Arial</vt:lpstr>
      <vt:lpstr>宋体</vt:lpstr>
      <vt:lpstr>Wingdings</vt:lpstr>
      <vt:lpstr>Times New Roman</vt:lpstr>
      <vt:lpstr>Arial</vt:lpstr>
      <vt:lpstr>Arial Black</vt:lpstr>
      <vt:lpstr>黑体</vt:lpstr>
      <vt:lpstr>楷体_GB2312</vt:lpstr>
      <vt:lpstr>新宋体</vt:lpstr>
      <vt:lpstr>微软雅黑</vt:lpstr>
      <vt:lpstr>Arial Unicode MS</vt:lpstr>
      <vt:lpstr>Calibri</vt:lpstr>
      <vt:lpstr>Symbol</vt:lpstr>
      <vt:lpstr>主题1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一、矩阵概念的引入</vt:lpstr>
      <vt:lpstr>PowerPoint 演示文稿</vt:lpstr>
      <vt:lpstr>PowerPoint 演示文稿</vt:lpstr>
      <vt:lpstr>PowerPoint 演示文稿</vt:lpstr>
      <vt:lpstr>二、矩阵的定义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思考题</vt:lpstr>
      <vt:lpstr>思考题解答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eye</cp:lastModifiedBy>
  <cp:revision>47</cp:revision>
  <dcterms:created xsi:type="dcterms:W3CDTF">1990-03-25T13:43:00Z</dcterms:created>
  <dcterms:modified xsi:type="dcterms:W3CDTF">2021-10-06T13:52:21Z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A6E421C5111340A78D89A202DAC5D619</vt:lpwstr>
  </property>
  <property fmtid="{D5CDD505-2E9C-101B-9397-08002B2CF9AE}" pid="3" name="KSOProductBuildVer">
    <vt:lpwstr>2052-11.1.0.10700</vt:lpwstr>
  </property>
</Properties>
</file>