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9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06" r:id="rId12"/>
    <p:sldId id="318" r:id="rId13"/>
    <p:sldId id="307" r:id="rId14"/>
    <p:sldId id="308" r:id="rId15"/>
    <p:sldId id="319" r:id="rId16"/>
    <p:sldId id="310" r:id="rId17"/>
    <p:sldId id="321" r:id="rId18"/>
    <p:sldId id="303" r:id="rId19"/>
    <p:sldId id="335" r:id="rId20"/>
    <p:sldId id="322" r:id="rId21"/>
    <p:sldId id="312" r:id="rId22"/>
    <p:sldId id="286" r:id="rId23"/>
    <p:sldId id="287" r:id="rId24"/>
    <p:sldId id="320" r:id="rId25"/>
    <p:sldId id="273" r:id="rId26"/>
    <p:sldId id="275" r:id="rId27"/>
    <p:sldId id="314" r:id="rId28"/>
    <p:sldId id="276" r:id="rId29"/>
    <p:sldId id="277" r:id="rId30"/>
    <p:sldId id="278" r:id="rId31"/>
    <p:sldId id="279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13" r:id="rId42"/>
    <p:sldId id="334" r:id="rId43"/>
    <p:sldId id="316" r:id="rId44"/>
    <p:sldId id="317" r:id="rId45"/>
    <p:sldId id="323" r:id="rId46"/>
    <p:sldId id="324" r:id="rId47"/>
    <p:sldId id="325" r:id="rId48"/>
    <p:sldId id="371" r:id="rId49"/>
    <p:sldId id="372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65" d="100"/>
          <a:sy n="165" d="100"/>
        </p:scale>
        <p:origin x="2764" y="96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38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9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4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8.wmf"/><Relationship Id="rId5" Type="http://schemas.openxmlformats.org/officeDocument/2006/relationships/image" Target="../media/image10.wmf"/><Relationship Id="rId4" Type="http://schemas.openxmlformats.org/officeDocument/2006/relationships/image" Target="../media/image8.wmf"/><Relationship Id="rId3" Type="http://schemas.openxmlformats.org/officeDocument/2006/relationships/image" Target="../media/image17.wmf"/><Relationship Id="rId2" Type="http://schemas.openxmlformats.org/officeDocument/2006/relationships/image" Target="../media/image11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7" Type="http://schemas.openxmlformats.org/officeDocument/2006/relationships/hyperlink" Target="/&#32447;&#24615;&#20195;&#25968;&#30005;&#23376;&#25945;&#26696;/&#20027;&#30028;&#38754;.ppt#6. PowerPoint &#28436;&#31034;&#25991;&#31295;" TargetMode="External"/><Relationship Id="rId6" Type="http://schemas.openxmlformats.org/officeDocument/2006/relationships/hyperlink" Target="/&#32447;&#24615;&#20195;&#25968;&#30005;&#23376;&#25945;&#26696;/&#20027;&#30028;&#38754;.ppt#5. PowerPoint &#28436;&#31034;&#25991;&#31295;" TargetMode="External"/><Relationship Id="rId5" Type="http://schemas.openxmlformats.org/officeDocument/2006/relationships/slide" Target="slide40.xml"/><Relationship Id="rId4" Type="http://schemas.openxmlformats.org/officeDocument/2006/relationships/slide" Target="slide15.xml"/><Relationship Id="rId3" Type="http://schemas.openxmlformats.org/officeDocument/2006/relationships/slide" Target="slide10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4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39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44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wmf"/><Relationship Id="rId1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50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2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59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7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7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2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69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8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73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8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9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81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9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9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86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99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7.wmf"/><Relationship Id="rId1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103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3.wmf"/><Relationship Id="rId1" Type="http://schemas.openxmlformats.org/officeDocument/2006/relationships/oleObject" Target="../embeddings/oleObject106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94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10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99.wmf"/><Relationship Id="rId1" Type="http://schemas.openxmlformats.org/officeDocument/2006/relationships/oleObject" Target="../embeddings/oleObject112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11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116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94.wmf"/><Relationship Id="rId1" Type="http://schemas.openxmlformats.org/officeDocument/2006/relationships/oleObject" Target="../embeddings/oleObject11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119.bin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11.bin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16.wmf"/><Relationship Id="rId19" Type="http://schemas.openxmlformats.org/officeDocument/2006/relationships/vmlDrawing" Target="../drawings/vmlDrawing37.vml"/><Relationship Id="rId18" Type="http://schemas.openxmlformats.org/officeDocument/2006/relationships/slideLayout" Target="../slideLayouts/slideLayout6.xml"/><Relationship Id="rId17" Type="http://schemas.openxmlformats.org/officeDocument/2006/relationships/image" Target="../media/image123.wmf"/><Relationship Id="rId16" Type="http://schemas.openxmlformats.org/officeDocument/2006/relationships/oleObject" Target="../embeddings/oleObject130.bin"/><Relationship Id="rId15" Type="http://schemas.openxmlformats.org/officeDocument/2006/relationships/image" Target="../media/image122.wmf"/><Relationship Id="rId14" Type="http://schemas.openxmlformats.org/officeDocument/2006/relationships/oleObject" Target="../embeddings/oleObject129.bin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22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31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133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34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29.wmf"/><Relationship Id="rId10" Type="http://schemas.openxmlformats.org/officeDocument/2006/relationships/vmlDrawing" Target="../drawings/vmlDrawing41.vml"/><Relationship Id="rId1" Type="http://schemas.openxmlformats.org/officeDocument/2006/relationships/oleObject" Target="../embeddings/oleObject13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33.wmf"/><Relationship Id="rId1" Type="http://schemas.openxmlformats.org/officeDocument/2006/relationships/oleObject" Target="../embeddings/oleObject14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36.wmf"/><Relationship Id="rId1" Type="http://schemas.openxmlformats.org/officeDocument/2006/relationships/oleObject" Target="../embeddings/oleObject143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tags" Target="../tags/tag1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4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0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16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01" name="Picture 2081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8150"/>
            <a:ext cx="457200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02" name="Picture 2082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03" name="Picture 2083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02125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97" name="Rectangle 207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751013" y="2895600"/>
            <a:ext cx="586898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8" name="Rectangle 207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81400"/>
            <a:ext cx="449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9" name="Rectangle 207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00200" y="4191000"/>
            <a:ext cx="381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5" name="Rectangle 2085">
            <a:hlinkClick r:id="rId6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7" name="Rectangle 2087">
            <a:hlinkClick r:id="rId7"/>
          </p:cNvPr>
          <p:cNvSpPr>
            <a:spLocks noChangeArrowheads="1"/>
          </p:cNvSpPr>
          <p:nvPr/>
        </p:nvSpPr>
        <p:spPr bwMode="auto">
          <a:xfrm>
            <a:off x="7769225" y="640715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8" name="Rectangle 2088">
            <a:hlinkClick r:id="rId8"/>
          </p:cNvPr>
          <p:cNvSpPr>
            <a:spLocks noChangeArrowheads="1"/>
          </p:cNvSpPr>
          <p:nvPr/>
        </p:nvSpPr>
        <p:spPr bwMode="auto">
          <a:xfrm>
            <a:off x="6781800" y="64008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81" name="Object 1109"/>
          <p:cNvGraphicFramePr>
            <a:graphicFrameLocks noChangeAspect="1"/>
          </p:cNvGraphicFramePr>
          <p:nvPr/>
        </p:nvGraphicFramePr>
        <p:xfrm>
          <a:off x="1022350" y="3111500"/>
          <a:ext cx="7512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9" name="Equation" r:id="rId1" imgW="7416800" imgH="1003300" progId="Equation.3">
                  <p:embed/>
                </p:oleObj>
              </mc:Choice>
              <mc:Fallback>
                <p:oleObj name="Equation" r:id="rId1" imgW="7416800" imgH="1003300" progId="Equation.3">
                  <p:embed/>
                  <p:pic>
                    <p:nvPicPr>
                      <p:cNvPr id="0" name="Object 1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3111500"/>
                        <a:ext cx="75120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87" name="Rectangle 11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 Black" panose="020B0A04020102020204" pitchFamily="34" charset="0"/>
              </a:rPr>
              <a:t>一、线性方程组有解的判定条件</a:t>
            </a:r>
            <a:endParaRPr lang="zh-CN" altLang="en-US">
              <a:latin typeface="Arial Black" panose="020B0A04020102020204" pitchFamily="34" charset="0"/>
            </a:endParaRPr>
          </a:p>
        </p:txBody>
      </p:sp>
      <p:graphicFrame>
        <p:nvGraphicFramePr>
          <p:cNvPr id="55388" name="Object 1116"/>
          <p:cNvGraphicFramePr>
            <a:graphicFrameLocks noChangeAspect="1"/>
          </p:cNvGraphicFramePr>
          <p:nvPr/>
        </p:nvGraphicFramePr>
        <p:xfrm>
          <a:off x="1295400" y="1866900"/>
          <a:ext cx="7099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0" name="Equation" r:id="rId3" imgW="7099300" imgH="977900" progId="Equation.3">
                  <p:embed/>
                </p:oleObj>
              </mc:Choice>
              <mc:Fallback>
                <p:oleObj name="Equation" r:id="rId3" imgW="7099300" imgH="977900" progId="Equation.3">
                  <p:embed/>
                  <p:pic>
                    <p:nvPicPr>
                      <p:cNvPr id="0" name="Object 1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66900"/>
                        <a:ext cx="7099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89" name="Text Box 1117"/>
          <p:cNvSpPr txBox="1">
            <a:spLocks noChangeArrowheads="1"/>
          </p:cNvSpPr>
          <p:nvPr/>
        </p:nvSpPr>
        <p:spPr bwMode="auto">
          <a:xfrm>
            <a:off x="914400" y="17780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问题：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55390" name="Rectangle 1118"/>
          <p:cNvSpPr>
            <a:spLocks noChangeArrowheads="1"/>
          </p:cNvSpPr>
          <p:nvPr/>
        </p:nvSpPr>
        <p:spPr bwMode="auto">
          <a:xfrm>
            <a:off x="914400" y="4311650"/>
            <a:ext cx="60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sp>
        <p:nvSpPr>
          <p:cNvPr id="55391" name="Rectangle 1119"/>
          <p:cNvSpPr>
            <a:spLocks noChangeArrowheads="1"/>
          </p:cNvSpPr>
          <p:nvPr/>
        </p:nvSpPr>
        <p:spPr bwMode="auto">
          <a:xfrm>
            <a:off x="1676400" y="4311650"/>
            <a:ext cx="12573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必要性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/>
          </a:p>
        </p:txBody>
      </p:sp>
      <p:grpSp>
        <p:nvGrpSpPr>
          <p:cNvPr id="55392" name="Group 1120"/>
          <p:cNvGrpSpPr/>
          <p:nvPr/>
        </p:nvGrpSpPr>
        <p:grpSpPr bwMode="auto">
          <a:xfrm>
            <a:off x="860425" y="4803775"/>
            <a:ext cx="7059613" cy="606425"/>
            <a:chOff x="542" y="2278"/>
            <a:chExt cx="4447" cy="382"/>
          </a:xfrm>
        </p:grpSpPr>
        <p:sp>
          <p:nvSpPr>
            <p:cNvPr id="55393" name="Rectangle 1121"/>
            <p:cNvSpPr>
              <a:spLocks noChangeArrowheads="1"/>
            </p:cNvSpPr>
            <p:nvPr/>
          </p:nvSpPr>
          <p:spPr bwMode="auto">
            <a:xfrm>
              <a:off x="923" y="2278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5394" name="Rectangle 1122"/>
            <p:cNvSpPr>
              <a:spLocks noChangeArrowheads="1"/>
            </p:cNvSpPr>
            <p:nvPr/>
          </p:nvSpPr>
          <p:spPr bwMode="auto">
            <a:xfrm>
              <a:off x="1174" y="2278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5395" name="Rectangle 1123"/>
            <p:cNvSpPr>
              <a:spLocks noChangeArrowheads="1"/>
            </p:cNvSpPr>
            <p:nvPr/>
          </p:nvSpPr>
          <p:spPr bwMode="auto">
            <a:xfrm>
              <a:off x="4933" y="236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endParaRPr lang="en-US" altLang="zh-CN" sz="2800" b="1"/>
            </a:p>
          </p:txBody>
        </p:sp>
        <p:sp>
          <p:nvSpPr>
            <p:cNvPr id="55396" name="Rectangle 1124"/>
            <p:cNvSpPr>
              <a:spLocks noChangeArrowheads="1"/>
            </p:cNvSpPr>
            <p:nvPr/>
          </p:nvSpPr>
          <p:spPr bwMode="auto">
            <a:xfrm>
              <a:off x="1604" y="236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endParaRPr lang="en-US" altLang="zh-CN" sz="2800" b="1"/>
            </a:p>
          </p:txBody>
        </p:sp>
        <p:sp>
          <p:nvSpPr>
            <p:cNvPr id="55397" name="Rectangle 1125"/>
            <p:cNvSpPr>
              <a:spLocks noChangeArrowheads="1"/>
            </p:cNvSpPr>
            <p:nvPr/>
          </p:nvSpPr>
          <p:spPr bwMode="auto">
            <a:xfrm>
              <a:off x="4835" y="2497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55398" name="Rectangle 1126"/>
            <p:cNvSpPr>
              <a:spLocks noChangeArrowheads="1"/>
            </p:cNvSpPr>
            <p:nvPr/>
          </p:nvSpPr>
          <p:spPr bwMode="auto">
            <a:xfrm>
              <a:off x="4679" y="2362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D</a:t>
              </a:r>
              <a:endParaRPr lang="en-US" altLang="zh-CN" sz="2800" b="1"/>
            </a:p>
          </p:txBody>
        </p:sp>
        <p:sp>
          <p:nvSpPr>
            <p:cNvPr id="55399" name="Rectangle 1127"/>
            <p:cNvSpPr>
              <a:spLocks noChangeArrowheads="1"/>
            </p:cNvSpPr>
            <p:nvPr/>
          </p:nvSpPr>
          <p:spPr bwMode="auto">
            <a:xfrm>
              <a:off x="3415" y="2362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55400" name="Rectangle 1128"/>
            <p:cNvSpPr>
              <a:spLocks noChangeArrowheads="1"/>
            </p:cNvSpPr>
            <p:nvPr/>
          </p:nvSpPr>
          <p:spPr bwMode="auto">
            <a:xfrm>
              <a:off x="2127" y="236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55401" name="Rectangle 1129"/>
            <p:cNvSpPr>
              <a:spLocks noChangeArrowheads="1"/>
            </p:cNvSpPr>
            <p:nvPr/>
          </p:nvSpPr>
          <p:spPr bwMode="auto">
            <a:xfrm>
              <a:off x="1478" y="2362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55402" name="Rectangle 1130"/>
            <p:cNvSpPr>
              <a:spLocks noChangeArrowheads="1"/>
            </p:cNvSpPr>
            <p:nvPr/>
          </p:nvSpPr>
          <p:spPr bwMode="auto">
            <a:xfrm>
              <a:off x="1019" y="236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55403" name="Rectangle 1131"/>
            <p:cNvSpPr>
              <a:spLocks noChangeArrowheads="1"/>
            </p:cNvSpPr>
            <p:nvPr/>
          </p:nvSpPr>
          <p:spPr bwMode="auto">
            <a:xfrm>
              <a:off x="770" y="236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5404" name="Rectangle 1132"/>
            <p:cNvSpPr>
              <a:spLocks noChangeArrowheads="1"/>
            </p:cNvSpPr>
            <p:nvPr/>
          </p:nvSpPr>
          <p:spPr bwMode="auto">
            <a:xfrm>
              <a:off x="3541" y="2369"/>
              <a:ext cx="11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阶非零子式</a:t>
              </a:r>
              <a:endParaRPr lang="zh-CN" altLang="en-US" sz="2800" b="1"/>
            </a:p>
          </p:txBody>
        </p:sp>
        <p:sp>
          <p:nvSpPr>
            <p:cNvPr id="55405" name="Rectangle 1133"/>
            <p:cNvSpPr>
              <a:spLocks noChangeArrowheads="1"/>
            </p:cNvSpPr>
            <p:nvPr/>
          </p:nvSpPr>
          <p:spPr bwMode="auto">
            <a:xfrm>
              <a:off x="2277" y="2369"/>
              <a:ext cx="11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中应有一个</a:t>
              </a:r>
              <a:endParaRPr lang="zh-CN" altLang="en-US" sz="2800" b="1"/>
            </a:p>
          </p:txBody>
        </p:sp>
        <p:sp>
          <p:nvSpPr>
            <p:cNvPr id="55406" name="Rectangle 1134"/>
            <p:cNvSpPr>
              <a:spLocks noChangeArrowheads="1"/>
            </p:cNvSpPr>
            <p:nvPr/>
          </p:nvSpPr>
          <p:spPr bwMode="auto">
            <a:xfrm>
              <a:off x="1672" y="2369"/>
              <a:ext cx="4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则在</a:t>
              </a:r>
              <a:endParaRPr lang="zh-CN" altLang="en-US" sz="2800" b="1"/>
            </a:p>
          </p:txBody>
        </p:sp>
        <p:sp>
          <p:nvSpPr>
            <p:cNvPr id="55407" name="Rectangle 1135"/>
            <p:cNvSpPr>
              <a:spLocks noChangeArrowheads="1"/>
            </p:cNvSpPr>
            <p:nvPr/>
          </p:nvSpPr>
          <p:spPr bwMode="auto">
            <a:xfrm>
              <a:off x="542" y="2369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endParaRPr lang="zh-CN" altLang="en-US" sz="2800" b="1"/>
            </a:p>
          </p:txBody>
        </p:sp>
        <p:sp>
          <p:nvSpPr>
            <p:cNvPr id="55408" name="Rectangle 1136"/>
            <p:cNvSpPr>
              <a:spLocks noChangeArrowheads="1"/>
            </p:cNvSpPr>
            <p:nvPr/>
          </p:nvSpPr>
          <p:spPr bwMode="auto">
            <a:xfrm>
              <a:off x="1293" y="233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</p:grpSp>
      <p:grpSp>
        <p:nvGrpSpPr>
          <p:cNvPr id="55409" name="Group 1137"/>
          <p:cNvGrpSpPr/>
          <p:nvPr/>
        </p:nvGrpSpPr>
        <p:grpSpPr bwMode="auto">
          <a:xfrm>
            <a:off x="895350" y="5389563"/>
            <a:ext cx="7713663" cy="630237"/>
            <a:chOff x="564" y="2647"/>
            <a:chExt cx="4859" cy="397"/>
          </a:xfrm>
        </p:grpSpPr>
        <p:sp>
          <p:nvSpPr>
            <p:cNvPr id="55410" name="Rectangle 1138"/>
            <p:cNvSpPr>
              <a:spLocks noChangeArrowheads="1"/>
            </p:cNvSpPr>
            <p:nvPr/>
          </p:nvSpPr>
          <p:spPr bwMode="auto">
            <a:xfrm>
              <a:off x="3554" y="2647"/>
              <a:ext cx="99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5411" name="Rectangle 1139"/>
            <p:cNvSpPr>
              <a:spLocks noChangeArrowheads="1"/>
            </p:cNvSpPr>
            <p:nvPr/>
          </p:nvSpPr>
          <p:spPr bwMode="auto">
            <a:xfrm>
              <a:off x="5302" y="2647"/>
              <a:ext cx="99" cy="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7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5412" name="Rectangle 1140"/>
            <p:cNvSpPr>
              <a:spLocks noChangeArrowheads="1"/>
            </p:cNvSpPr>
            <p:nvPr/>
          </p:nvSpPr>
          <p:spPr bwMode="auto">
            <a:xfrm>
              <a:off x="5367" y="274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endParaRPr lang="en-US" altLang="zh-CN" sz="2800" b="1"/>
            </a:p>
          </p:txBody>
        </p:sp>
        <p:sp>
          <p:nvSpPr>
            <p:cNvPr id="55413" name="Rectangle 1141"/>
            <p:cNvSpPr>
              <a:spLocks noChangeArrowheads="1"/>
            </p:cNvSpPr>
            <p:nvPr/>
          </p:nvSpPr>
          <p:spPr bwMode="auto">
            <a:xfrm>
              <a:off x="3626" y="2753"/>
              <a:ext cx="15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根据克拉默定理</a:t>
              </a:r>
              <a:endParaRPr lang="zh-CN" altLang="en-US" sz="2800" b="1"/>
            </a:p>
          </p:txBody>
        </p:sp>
        <p:sp>
          <p:nvSpPr>
            <p:cNvPr id="55414" name="Rectangle 1142"/>
            <p:cNvSpPr>
              <a:spLocks noChangeArrowheads="1"/>
            </p:cNvSpPr>
            <p:nvPr/>
          </p:nvSpPr>
          <p:spPr bwMode="auto">
            <a:xfrm>
              <a:off x="1892" y="2753"/>
              <a:ext cx="15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个方程只有零解</a:t>
              </a:r>
              <a:endParaRPr lang="zh-CN" altLang="en-US" sz="2800" b="1"/>
            </a:p>
          </p:txBody>
        </p:sp>
        <p:sp>
          <p:nvSpPr>
            <p:cNvPr id="55415" name="Rectangle 1143"/>
            <p:cNvSpPr>
              <a:spLocks noChangeArrowheads="1"/>
            </p:cNvSpPr>
            <p:nvPr/>
          </p:nvSpPr>
          <p:spPr bwMode="auto">
            <a:xfrm>
              <a:off x="808" y="2753"/>
              <a:ext cx="8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所对应的</a:t>
              </a:r>
              <a:endParaRPr lang="zh-CN" altLang="en-US" sz="2800" b="1"/>
            </a:p>
          </p:txBody>
        </p:sp>
        <p:sp>
          <p:nvSpPr>
            <p:cNvPr id="55416" name="Rectangle 1144"/>
            <p:cNvSpPr>
              <a:spLocks noChangeArrowheads="1"/>
            </p:cNvSpPr>
            <p:nvPr/>
          </p:nvSpPr>
          <p:spPr bwMode="auto">
            <a:xfrm>
              <a:off x="1760" y="274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55417" name="Rectangle 1145"/>
            <p:cNvSpPr>
              <a:spLocks noChangeArrowheads="1"/>
            </p:cNvSpPr>
            <p:nvPr/>
          </p:nvSpPr>
          <p:spPr bwMode="auto">
            <a:xfrm>
              <a:off x="564" y="2746"/>
              <a:ext cx="1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D</a:t>
              </a:r>
              <a:endParaRPr lang="en-US" altLang="zh-CN" sz="2800" b="1"/>
            </a:p>
          </p:txBody>
        </p:sp>
        <p:sp>
          <p:nvSpPr>
            <p:cNvPr id="55418" name="Rectangle 1146"/>
            <p:cNvSpPr>
              <a:spLocks noChangeArrowheads="1"/>
            </p:cNvSpPr>
            <p:nvPr/>
          </p:nvSpPr>
          <p:spPr bwMode="auto">
            <a:xfrm>
              <a:off x="727" y="2881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</p:grpSp>
      <p:sp>
        <p:nvSpPr>
          <p:cNvPr id="55419" name="Rectangle 1147"/>
          <p:cNvSpPr>
            <a:spLocks noChangeArrowheads="1"/>
          </p:cNvSpPr>
          <p:nvPr/>
        </p:nvSpPr>
        <p:spPr bwMode="auto">
          <a:xfrm>
            <a:off x="7921625" y="4919663"/>
            <a:ext cx="717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从而</a:t>
            </a:r>
            <a:endParaRPr lang="zh-CN" altLang="en-US" sz="2800" b="1"/>
          </a:p>
        </p:txBody>
      </p:sp>
      <p:graphicFrame>
        <p:nvGraphicFramePr>
          <p:cNvPr id="55420" name="Object 1148"/>
          <p:cNvGraphicFramePr>
            <a:graphicFrameLocks noChangeAspect="1"/>
          </p:cNvGraphicFramePr>
          <p:nvPr/>
        </p:nvGraphicFramePr>
        <p:xfrm>
          <a:off x="3175000" y="4343400"/>
          <a:ext cx="420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1" name="Equation" r:id="rId5" imgW="4203700" imgH="431800" progId="Equation.3">
                  <p:embed/>
                </p:oleObj>
              </mc:Choice>
              <mc:Fallback>
                <p:oleObj name="Equation" r:id="rId5" imgW="4203700" imgH="431800" progId="Equation.3">
                  <p:embed/>
                  <p:pic>
                    <p:nvPicPr>
                      <p:cNvPr id="0" name="Object 1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4343400"/>
                        <a:ext cx="420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89" grpId="0" autoUpdateAnimBg="0"/>
      <p:bldP spid="55390" grpId="0" autoUpdateAnimBg="0"/>
      <p:bldP spid="55391" grpId="0" autoUpdateAnimBg="0"/>
      <p:bldP spid="5541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26" name="Rectangle 1058"/>
          <p:cNvSpPr>
            <a:spLocks noChangeArrowheads="1"/>
          </p:cNvSpPr>
          <p:nvPr/>
        </p:nvSpPr>
        <p:spPr bwMode="auto">
          <a:xfrm>
            <a:off x="914400" y="838200"/>
            <a:ext cx="50228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这与原方程组有非零解相矛盾，</a:t>
            </a:r>
            <a:endParaRPr lang="zh-CN" altLang="en-US" sz="2800" b="1"/>
          </a:p>
        </p:txBody>
      </p:sp>
      <p:grpSp>
        <p:nvGrpSpPr>
          <p:cNvPr id="85038" name="Group 1070"/>
          <p:cNvGrpSpPr/>
          <p:nvPr/>
        </p:nvGrpSpPr>
        <p:grpSpPr bwMode="auto">
          <a:xfrm>
            <a:off x="5394325" y="1333500"/>
            <a:ext cx="1844675" cy="571500"/>
            <a:chOff x="1732" y="3462"/>
            <a:chExt cx="1162" cy="360"/>
          </a:xfrm>
        </p:grpSpPr>
        <p:sp>
          <p:nvSpPr>
            <p:cNvPr id="85039" name="Rectangle 1071"/>
            <p:cNvSpPr>
              <a:spLocks noChangeArrowheads="1"/>
            </p:cNvSpPr>
            <p:nvPr/>
          </p:nvSpPr>
          <p:spPr bwMode="auto">
            <a:xfrm>
              <a:off x="2161" y="346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85040" name="Rectangle 1072"/>
            <p:cNvSpPr>
              <a:spLocks noChangeArrowheads="1"/>
            </p:cNvSpPr>
            <p:nvPr/>
          </p:nvSpPr>
          <p:spPr bwMode="auto">
            <a:xfrm>
              <a:off x="2412" y="346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85041" name="Rectangle 1073"/>
            <p:cNvSpPr>
              <a:spLocks noChangeArrowheads="1"/>
            </p:cNvSpPr>
            <p:nvPr/>
          </p:nvSpPr>
          <p:spPr bwMode="auto">
            <a:xfrm>
              <a:off x="2838" y="354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.</a:t>
              </a:r>
              <a:endParaRPr lang="en-US" altLang="zh-CN" sz="2800" b="1"/>
            </a:p>
          </p:txBody>
        </p:sp>
        <p:sp>
          <p:nvSpPr>
            <p:cNvPr id="85042" name="Rectangle 1074"/>
            <p:cNvSpPr>
              <a:spLocks noChangeArrowheads="1"/>
            </p:cNvSpPr>
            <p:nvPr/>
          </p:nvSpPr>
          <p:spPr bwMode="auto">
            <a:xfrm>
              <a:off x="2712" y="354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85043" name="Rectangle 1075"/>
            <p:cNvSpPr>
              <a:spLocks noChangeArrowheads="1"/>
            </p:cNvSpPr>
            <p:nvPr/>
          </p:nvSpPr>
          <p:spPr bwMode="auto">
            <a:xfrm>
              <a:off x="2257" y="354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85044" name="Rectangle 1076"/>
            <p:cNvSpPr>
              <a:spLocks noChangeArrowheads="1"/>
            </p:cNvSpPr>
            <p:nvPr/>
          </p:nvSpPr>
          <p:spPr bwMode="auto">
            <a:xfrm>
              <a:off x="2008" y="354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85045" name="Rectangle 1077"/>
            <p:cNvSpPr>
              <a:spLocks noChangeArrowheads="1"/>
            </p:cNvSpPr>
            <p:nvPr/>
          </p:nvSpPr>
          <p:spPr bwMode="auto">
            <a:xfrm>
              <a:off x="2527" y="352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 sz="2800" b="1"/>
            </a:p>
          </p:txBody>
        </p:sp>
        <p:sp>
          <p:nvSpPr>
            <p:cNvPr id="85046" name="Rectangle 1078"/>
            <p:cNvSpPr>
              <a:spLocks noChangeArrowheads="1"/>
            </p:cNvSpPr>
            <p:nvPr/>
          </p:nvSpPr>
          <p:spPr bwMode="auto">
            <a:xfrm>
              <a:off x="1732" y="3553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即</a:t>
              </a:r>
              <a:endParaRPr lang="zh-CN" altLang="en-US" sz="2800" b="1"/>
            </a:p>
          </p:txBody>
        </p:sp>
      </p:grpSp>
      <p:graphicFrame>
        <p:nvGraphicFramePr>
          <p:cNvPr id="85047" name="Object 1079"/>
          <p:cNvGraphicFramePr>
            <a:graphicFrameLocks noChangeAspect="1"/>
          </p:cNvGraphicFramePr>
          <p:nvPr/>
        </p:nvGraphicFramePr>
        <p:xfrm>
          <a:off x="1231900" y="1524000"/>
          <a:ext cx="356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6" name="Equation" r:id="rId1" imgW="3568700" imgH="431800" progId="Equation.3">
                  <p:embed/>
                </p:oleObj>
              </mc:Choice>
              <mc:Fallback>
                <p:oleObj name="Equation" r:id="rId1" imgW="3568700" imgH="431800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524000"/>
                        <a:ext cx="356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49" name="Rectangle 1081"/>
          <p:cNvSpPr>
            <a:spLocks noChangeArrowheads="1"/>
          </p:cNvSpPr>
          <p:nvPr/>
        </p:nvSpPr>
        <p:spPr bwMode="auto">
          <a:xfrm>
            <a:off x="1525588" y="2163763"/>
            <a:ext cx="1257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充分性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/>
          </a:p>
        </p:txBody>
      </p:sp>
      <p:grpSp>
        <p:nvGrpSpPr>
          <p:cNvPr id="85051" name="Group 1083"/>
          <p:cNvGrpSpPr/>
          <p:nvPr/>
        </p:nvGrpSpPr>
        <p:grpSpPr bwMode="auto">
          <a:xfrm>
            <a:off x="2998788" y="2057400"/>
            <a:ext cx="2411412" cy="571500"/>
            <a:chOff x="1440" y="446"/>
            <a:chExt cx="1519" cy="360"/>
          </a:xfrm>
        </p:grpSpPr>
        <p:sp>
          <p:nvSpPr>
            <p:cNvPr id="85052" name="Rectangle 1084"/>
            <p:cNvSpPr>
              <a:spLocks noChangeArrowheads="1"/>
            </p:cNvSpPr>
            <p:nvPr/>
          </p:nvSpPr>
          <p:spPr bwMode="auto">
            <a:xfrm>
              <a:off x="1883" y="44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85053" name="Rectangle 1085"/>
            <p:cNvSpPr>
              <a:spLocks noChangeArrowheads="1"/>
            </p:cNvSpPr>
            <p:nvPr/>
          </p:nvSpPr>
          <p:spPr bwMode="auto">
            <a:xfrm>
              <a:off x="2134" y="44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85054" name="Rectangle 1086"/>
            <p:cNvSpPr>
              <a:spLocks noChangeArrowheads="1"/>
            </p:cNvSpPr>
            <p:nvPr/>
          </p:nvSpPr>
          <p:spPr bwMode="auto">
            <a:xfrm>
              <a:off x="2903" y="53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endParaRPr lang="en-US" altLang="zh-CN" sz="2800" b="1"/>
            </a:p>
          </p:txBody>
        </p:sp>
        <p:sp>
          <p:nvSpPr>
            <p:cNvPr id="85055" name="Rectangle 1087"/>
            <p:cNvSpPr>
              <a:spLocks noChangeArrowheads="1"/>
            </p:cNvSpPr>
            <p:nvPr/>
          </p:nvSpPr>
          <p:spPr bwMode="auto">
            <a:xfrm>
              <a:off x="2777" y="53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85056" name="Rectangle 1088"/>
            <p:cNvSpPr>
              <a:spLocks noChangeArrowheads="1"/>
            </p:cNvSpPr>
            <p:nvPr/>
          </p:nvSpPr>
          <p:spPr bwMode="auto">
            <a:xfrm>
              <a:off x="2438" y="530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85057" name="Rectangle 1089"/>
            <p:cNvSpPr>
              <a:spLocks noChangeArrowheads="1"/>
            </p:cNvSpPr>
            <p:nvPr/>
          </p:nvSpPr>
          <p:spPr bwMode="auto">
            <a:xfrm>
              <a:off x="1980" y="53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85058" name="Rectangle 1090"/>
            <p:cNvSpPr>
              <a:spLocks noChangeArrowheads="1"/>
            </p:cNvSpPr>
            <p:nvPr/>
          </p:nvSpPr>
          <p:spPr bwMode="auto">
            <a:xfrm>
              <a:off x="1730" y="53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85059" name="Rectangle 1091"/>
            <p:cNvSpPr>
              <a:spLocks noChangeArrowheads="1"/>
            </p:cNvSpPr>
            <p:nvPr/>
          </p:nvSpPr>
          <p:spPr bwMode="auto">
            <a:xfrm>
              <a:off x="2592" y="50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 sz="2800" b="1"/>
            </a:p>
          </p:txBody>
        </p:sp>
        <p:sp>
          <p:nvSpPr>
            <p:cNvPr id="85060" name="Rectangle 1092"/>
            <p:cNvSpPr>
              <a:spLocks noChangeArrowheads="1"/>
            </p:cNvSpPr>
            <p:nvPr/>
          </p:nvSpPr>
          <p:spPr bwMode="auto">
            <a:xfrm>
              <a:off x="2253" y="50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  <p:sp>
          <p:nvSpPr>
            <p:cNvPr id="85061" name="Rectangle 1093"/>
            <p:cNvSpPr>
              <a:spLocks noChangeArrowheads="1"/>
            </p:cNvSpPr>
            <p:nvPr/>
          </p:nvSpPr>
          <p:spPr bwMode="auto">
            <a:xfrm>
              <a:off x="1440" y="537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endParaRPr lang="zh-CN" altLang="en-US" sz="2800" b="1"/>
            </a:p>
          </p:txBody>
        </p:sp>
      </p:grpSp>
      <p:grpSp>
        <p:nvGrpSpPr>
          <p:cNvPr id="85070" name="Group 1102"/>
          <p:cNvGrpSpPr/>
          <p:nvPr/>
        </p:nvGrpSpPr>
        <p:grpSpPr bwMode="auto">
          <a:xfrm>
            <a:off x="1004888" y="3505200"/>
            <a:ext cx="4862512" cy="477838"/>
            <a:chOff x="1776" y="862"/>
            <a:chExt cx="3063" cy="301"/>
          </a:xfrm>
        </p:grpSpPr>
        <p:sp>
          <p:nvSpPr>
            <p:cNvPr id="85071" name="Rectangle 1103"/>
            <p:cNvSpPr>
              <a:spLocks noChangeArrowheads="1"/>
            </p:cNvSpPr>
            <p:nvPr/>
          </p:nvSpPr>
          <p:spPr bwMode="auto">
            <a:xfrm>
              <a:off x="4783" y="887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.</a:t>
              </a:r>
              <a:endParaRPr lang="en-US" altLang="zh-CN" sz="2800" b="1"/>
            </a:p>
          </p:txBody>
        </p:sp>
        <p:sp>
          <p:nvSpPr>
            <p:cNvPr id="85072" name="Rectangle 1104"/>
            <p:cNvSpPr>
              <a:spLocks noChangeArrowheads="1"/>
            </p:cNvSpPr>
            <p:nvPr/>
          </p:nvSpPr>
          <p:spPr bwMode="auto">
            <a:xfrm>
              <a:off x="3407" y="894"/>
              <a:ext cx="13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个自由未知量</a:t>
              </a:r>
              <a:endParaRPr lang="zh-CN" altLang="en-US" sz="2800" b="1"/>
            </a:p>
          </p:txBody>
        </p:sp>
        <p:sp>
          <p:nvSpPr>
            <p:cNvPr id="85073" name="Rectangle 1105"/>
            <p:cNvSpPr>
              <a:spLocks noChangeArrowheads="1"/>
            </p:cNvSpPr>
            <p:nvPr/>
          </p:nvSpPr>
          <p:spPr bwMode="auto">
            <a:xfrm>
              <a:off x="1776" y="894"/>
              <a:ext cx="11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从而知其有</a:t>
              </a:r>
              <a:endParaRPr lang="zh-CN" altLang="en-US" sz="2800" b="1"/>
            </a:p>
          </p:txBody>
        </p:sp>
        <p:sp>
          <p:nvSpPr>
            <p:cNvPr id="85074" name="Rectangle 1106"/>
            <p:cNvSpPr>
              <a:spLocks noChangeArrowheads="1"/>
            </p:cNvSpPr>
            <p:nvPr/>
          </p:nvSpPr>
          <p:spPr bwMode="auto">
            <a:xfrm>
              <a:off x="3286" y="887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85075" name="Rectangle 1107"/>
            <p:cNvSpPr>
              <a:spLocks noChangeArrowheads="1"/>
            </p:cNvSpPr>
            <p:nvPr/>
          </p:nvSpPr>
          <p:spPr bwMode="auto">
            <a:xfrm>
              <a:off x="2945" y="887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85076" name="Rectangle 1108"/>
            <p:cNvSpPr>
              <a:spLocks noChangeArrowheads="1"/>
            </p:cNvSpPr>
            <p:nvPr/>
          </p:nvSpPr>
          <p:spPr bwMode="auto">
            <a:xfrm>
              <a:off x="3112" y="86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2800" b="1"/>
            </a:p>
          </p:txBody>
        </p:sp>
      </p:grpSp>
      <p:sp>
        <p:nvSpPr>
          <p:cNvPr id="85077" name="Rectangle 1109"/>
          <p:cNvSpPr>
            <a:spLocks noChangeArrowheads="1"/>
          </p:cNvSpPr>
          <p:nvPr/>
        </p:nvSpPr>
        <p:spPr bwMode="auto">
          <a:xfrm>
            <a:off x="990600" y="4144963"/>
            <a:ext cx="78930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任取一个自由未知量为１，其余自由未知量为０，</a:t>
            </a:r>
            <a:endParaRPr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85082" name="Group 1114"/>
          <p:cNvGrpSpPr/>
          <p:nvPr/>
        </p:nvGrpSpPr>
        <p:grpSpPr bwMode="auto">
          <a:xfrm>
            <a:off x="1066800" y="4813300"/>
            <a:ext cx="4387850" cy="444500"/>
            <a:chOff x="2648" y="1196"/>
            <a:chExt cx="2764" cy="280"/>
          </a:xfrm>
        </p:grpSpPr>
        <p:sp>
          <p:nvSpPr>
            <p:cNvPr id="85083" name="Rectangle 1115"/>
            <p:cNvSpPr>
              <a:spLocks noChangeArrowheads="1"/>
            </p:cNvSpPr>
            <p:nvPr/>
          </p:nvSpPr>
          <p:spPr bwMode="auto">
            <a:xfrm>
              <a:off x="2648" y="1207"/>
              <a:ext cx="27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即可得方程组的一个非零解</a:t>
              </a:r>
              <a:endParaRPr lang="zh-CN" altLang="en-US" sz="2800" b="1"/>
            </a:p>
          </p:txBody>
        </p:sp>
        <p:sp>
          <p:nvSpPr>
            <p:cNvPr id="85084" name="Rectangle 1116"/>
            <p:cNvSpPr>
              <a:spLocks noChangeArrowheads="1"/>
            </p:cNvSpPr>
            <p:nvPr/>
          </p:nvSpPr>
          <p:spPr bwMode="auto">
            <a:xfrm>
              <a:off x="5300" y="119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 .</a:t>
              </a:r>
              <a:endParaRPr lang="en-US" altLang="zh-CN" sz="2800" b="1"/>
            </a:p>
          </p:txBody>
        </p:sp>
      </p:grpSp>
      <p:graphicFrame>
        <p:nvGraphicFramePr>
          <p:cNvPr id="85085" name="Object 1117"/>
          <p:cNvGraphicFramePr>
            <a:graphicFrameLocks noChangeAspect="1"/>
          </p:cNvGraphicFramePr>
          <p:nvPr/>
        </p:nvGraphicFramePr>
        <p:xfrm>
          <a:off x="990600" y="2908300"/>
          <a:ext cx="589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Equation" r:id="rId3" imgW="5892800" imgH="444500" progId="Equation.3">
                  <p:embed/>
                </p:oleObj>
              </mc:Choice>
              <mc:Fallback>
                <p:oleObj name="Equation" r:id="rId3" imgW="5892800" imgH="444500" progId="Equation.3">
                  <p:embed/>
                  <p:pic>
                    <p:nvPicPr>
                      <p:cNvPr id="0" name="Object 1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08300"/>
                        <a:ext cx="589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8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49" grpId="0" autoUpdateAnimBg="0"/>
      <p:bldP spid="850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89" name="Rectangle 69"/>
          <p:cNvSpPr>
            <a:spLocks noChangeArrowheads="1"/>
          </p:cNvSpPr>
          <p:nvPr/>
        </p:nvSpPr>
        <p:spPr bwMode="auto">
          <a:xfrm>
            <a:off x="936625" y="2925763"/>
            <a:ext cx="5111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  <a:endParaRPr lang="zh-CN" altLang="en-US" sz="2800" b="1"/>
          </a:p>
        </p:txBody>
      </p:sp>
      <p:sp>
        <p:nvSpPr>
          <p:cNvPr id="56391" name="Rectangle 71"/>
          <p:cNvSpPr>
            <a:spLocks noChangeArrowheads="1"/>
          </p:cNvSpPr>
          <p:nvPr/>
        </p:nvSpPr>
        <p:spPr bwMode="auto">
          <a:xfrm>
            <a:off x="1752600" y="2913063"/>
            <a:ext cx="14351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必要性．</a:t>
            </a:r>
            <a:endParaRPr lang="zh-CN" altLang="en-US" sz="2800" b="1"/>
          </a:p>
        </p:txBody>
      </p:sp>
      <p:grpSp>
        <p:nvGrpSpPr>
          <p:cNvPr id="56399" name="Group 79"/>
          <p:cNvGrpSpPr/>
          <p:nvPr/>
        </p:nvGrpSpPr>
        <p:grpSpPr bwMode="auto">
          <a:xfrm>
            <a:off x="3149600" y="2870200"/>
            <a:ext cx="3419475" cy="477838"/>
            <a:chOff x="2208" y="2761"/>
            <a:chExt cx="2154" cy="301"/>
          </a:xfrm>
        </p:grpSpPr>
        <p:sp>
          <p:nvSpPr>
            <p:cNvPr id="56393" name="Rectangle 73"/>
            <p:cNvSpPr>
              <a:spLocks noChangeArrowheads="1"/>
            </p:cNvSpPr>
            <p:nvPr/>
          </p:nvSpPr>
          <p:spPr bwMode="auto">
            <a:xfrm>
              <a:off x="4306" y="278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endParaRPr lang="en-US" altLang="zh-CN" sz="2800" b="1"/>
            </a:p>
          </p:txBody>
        </p:sp>
        <p:sp>
          <p:nvSpPr>
            <p:cNvPr id="56394" name="Rectangle 74"/>
            <p:cNvSpPr>
              <a:spLocks noChangeArrowheads="1"/>
            </p:cNvSpPr>
            <p:nvPr/>
          </p:nvSpPr>
          <p:spPr bwMode="auto">
            <a:xfrm>
              <a:off x="3855" y="2793"/>
              <a:ext cx="4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有解</a:t>
              </a:r>
              <a:endParaRPr lang="zh-CN" altLang="en-US" sz="2800" b="1"/>
            </a:p>
          </p:txBody>
        </p:sp>
        <p:sp>
          <p:nvSpPr>
            <p:cNvPr id="56395" name="Rectangle 75"/>
            <p:cNvSpPr>
              <a:spLocks noChangeArrowheads="1"/>
            </p:cNvSpPr>
            <p:nvPr/>
          </p:nvSpPr>
          <p:spPr bwMode="auto">
            <a:xfrm>
              <a:off x="2208" y="2793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设方程组</a:t>
              </a:r>
              <a:endParaRPr lang="zh-CN" altLang="en-US" sz="2800" b="1"/>
            </a:p>
          </p:txBody>
        </p:sp>
        <p:sp>
          <p:nvSpPr>
            <p:cNvPr id="56396" name="Rectangle 76"/>
            <p:cNvSpPr>
              <a:spLocks noChangeArrowheads="1"/>
            </p:cNvSpPr>
            <p:nvPr/>
          </p:nvSpPr>
          <p:spPr bwMode="auto">
            <a:xfrm>
              <a:off x="3694" y="278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56397" name="Rectangle 77"/>
            <p:cNvSpPr>
              <a:spLocks noChangeArrowheads="1"/>
            </p:cNvSpPr>
            <p:nvPr/>
          </p:nvSpPr>
          <p:spPr bwMode="auto">
            <a:xfrm>
              <a:off x="3188" y="2786"/>
              <a:ext cx="2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Ax</a:t>
              </a:r>
              <a:endParaRPr lang="en-US" altLang="zh-CN" sz="2800" b="1"/>
            </a:p>
          </p:txBody>
        </p:sp>
        <p:sp>
          <p:nvSpPr>
            <p:cNvPr id="56398" name="Rectangle 78"/>
            <p:cNvSpPr>
              <a:spLocks noChangeArrowheads="1"/>
            </p:cNvSpPr>
            <p:nvPr/>
          </p:nvSpPr>
          <p:spPr bwMode="auto">
            <a:xfrm>
              <a:off x="3513" y="27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</p:grpSp>
      <p:grpSp>
        <p:nvGrpSpPr>
          <p:cNvPr id="56426" name="Group 106"/>
          <p:cNvGrpSpPr/>
          <p:nvPr/>
        </p:nvGrpSpPr>
        <p:grpSpPr bwMode="auto">
          <a:xfrm>
            <a:off x="1676400" y="3467100"/>
            <a:ext cx="2333625" cy="571500"/>
            <a:chOff x="2928" y="3038"/>
            <a:chExt cx="1470" cy="360"/>
          </a:xfrm>
        </p:grpSpPr>
        <p:sp>
          <p:nvSpPr>
            <p:cNvPr id="56415" name="Rectangle 95"/>
            <p:cNvSpPr>
              <a:spLocks noChangeArrowheads="1"/>
            </p:cNvSpPr>
            <p:nvPr/>
          </p:nvSpPr>
          <p:spPr bwMode="auto">
            <a:xfrm>
              <a:off x="3309" y="3038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6416" name="Rectangle 96"/>
            <p:cNvSpPr>
              <a:spLocks noChangeArrowheads="1"/>
            </p:cNvSpPr>
            <p:nvPr/>
          </p:nvSpPr>
          <p:spPr bwMode="auto">
            <a:xfrm>
              <a:off x="3560" y="3038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6417" name="Rectangle 97"/>
            <p:cNvSpPr>
              <a:spLocks noChangeArrowheads="1"/>
            </p:cNvSpPr>
            <p:nvPr/>
          </p:nvSpPr>
          <p:spPr bwMode="auto">
            <a:xfrm>
              <a:off x="4024" y="3038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6418" name="Rectangle 98"/>
            <p:cNvSpPr>
              <a:spLocks noChangeArrowheads="1"/>
            </p:cNvSpPr>
            <p:nvPr/>
          </p:nvSpPr>
          <p:spPr bwMode="auto">
            <a:xfrm>
              <a:off x="4275" y="3038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6419" name="Rectangle 99"/>
            <p:cNvSpPr>
              <a:spLocks noChangeArrowheads="1"/>
            </p:cNvSpPr>
            <p:nvPr/>
          </p:nvSpPr>
          <p:spPr bwMode="auto">
            <a:xfrm>
              <a:off x="4342" y="312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endParaRPr lang="en-US" altLang="zh-CN" sz="2800" b="1"/>
            </a:p>
          </p:txBody>
        </p:sp>
        <p:sp>
          <p:nvSpPr>
            <p:cNvPr id="56420" name="Rectangle 100"/>
            <p:cNvSpPr>
              <a:spLocks noChangeArrowheads="1"/>
            </p:cNvSpPr>
            <p:nvPr/>
          </p:nvSpPr>
          <p:spPr bwMode="auto">
            <a:xfrm>
              <a:off x="4110" y="312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56421" name="Rectangle 101"/>
            <p:cNvSpPr>
              <a:spLocks noChangeArrowheads="1"/>
            </p:cNvSpPr>
            <p:nvPr/>
          </p:nvSpPr>
          <p:spPr bwMode="auto">
            <a:xfrm>
              <a:off x="3871" y="312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6422" name="Rectangle 102"/>
            <p:cNvSpPr>
              <a:spLocks noChangeArrowheads="1"/>
            </p:cNvSpPr>
            <p:nvPr/>
          </p:nvSpPr>
          <p:spPr bwMode="auto">
            <a:xfrm>
              <a:off x="3405" y="312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56423" name="Rectangle 103"/>
            <p:cNvSpPr>
              <a:spLocks noChangeArrowheads="1"/>
            </p:cNvSpPr>
            <p:nvPr/>
          </p:nvSpPr>
          <p:spPr bwMode="auto">
            <a:xfrm>
              <a:off x="3156" y="312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6424" name="Rectangle 104"/>
            <p:cNvSpPr>
              <a:spLocks noChangeArrowheads="1"/>
            </p:cNvSpPr>
            <p:nvPr/>
          </p:nvSpPr>
          <p:spPr bwMode="auto">
            <a:xfrm>
              <a:off x="3675" y="309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 sz="2800" b="1"/>
            </a:p>
          </p:txBody>
        </p:sp>
        <p:sp>
          <p:nvSpPr>
            <p:cNvPr id="56425" name="Rectangle 105"/>
            <p:cNvSpPr>
              <a:spLocks noChangeArrowheads="1"/>
            </p:cNvSpPr>
            <p:nvPr/>
          </p:nvSpPr>
          <p:spPr bwMode="auto">
            <a:xfrm>
              <a:off x="2928" y="3129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endParaRPr lang="zh-CN" altLang="en-US" sz="2800" b="1"/>
            </a:p>
          </p:txBody>
        </p:sp>
      </p:grp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990600" y="4265613"/>
            <a:ext cx="7543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r>
              <a:rPr lang="en-US" altLang="zh-CN" sz="2800" b="1" i="1">
                <a:solidFill>
                  <a:srgbClr val="000000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的行阶梯形矩阵中最后一个非零行对应矛盾方程０＝１，</a:t>
            </a:r>
            <a:endParaRPr lang="zh-CN" altLang="en-US" sz="2800" b="1"/>
          </a:p>
        </p:txBody>
      </p:sp>
      <p:graphicFrame>
        <p:nvGraphicFramePr>
          <p:cNvPr id="56435" name="Object 115"/>
          <p:cNvGraphicFramePr>
            <a:graphicFrameLocks noChangeAspect="1"/>
          </p:cNvGraphicFramePr>
          <p:nvPr/>
        </p:nvGraphicFramePr>
        <p:xfrm>
          <a:off x="990600" y="1054100"/>
          <a:ext cx="726598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Equation" r:id="rId1" imgW="7264400" imgH="1536700" progId="Equation.3">
                  <p:embed/>
                </p:oleObj>
              </mc:Choice>
              <mc:Fallback>
                <p:oleObj name="Equation" r:id="rId1" imgW="7264400" imgH="153670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54100"/>
                        <a:ext cx="7265988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448" name="Group 128"/>
          <p:cNvGrpSpPr/>
          <p:nvPr/>
        </p:nvGrpSpPr>
        <p:grpSpPr bwMode="auto">
          <a:xfrm>
            <a:off x="914400" y="5194300"/>
            <a:ext cx="3830638" cy="520700"/>
            <a:chOff x="530" y="482"/>
            <a:chExt cx="2413" cy="328"/>
          </a:xfrm>
        </p:grpSpPr>
        <p:sp>
          <p:nvSpPr>
            <p:cNvPr id="56449" name="Rectangle 129"/>
            <p:cNvSpPr>
              <a:spLocks noChangeArrowheads="1"/>
            </p:cNvSpPr>
            <p:nvPr/>
          </p:nvSpPr>
          <p:spPr bwMode="auto">
            <a:xfrm>
              <a:off x="530" y="482"/>
              <a:ext cx="2413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50" name="Rectangle 130"/>
            <p:cNvSpPr>
              <a:spLocks noChangeArrowheads="1"/>
            </p:cNvSpPr>
            <p:nvPr/>
          </p:nvSpPr>
          <p:spPr bwMode="auto">
            <a:xfrm>
              <a:off x="588" y="535"/>
              <a:ext cx="22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这与方程组有解相矛盾</a:t>
              </a:r>
              <a:endParaRPr lang="zh-CN" altLang="en-US" sz="2800" b="1"/>
            </a:p>
          </p:txBody>
        </p:sp>
        <p:sp>
          <p:nvSpPr>
            <p:cNvPr id="56451" name="Rectangle 131"/>
            <p:cNvSpPr>
              <a:spLocks noChangeArrowheads="1"/>
            </p:cNvSpPr>
            <p:nvPr/>
          </p:nvSpPr>
          <p:spPr bwMode="auto">
            <a:xfrm>
              <a:off x="2828" y="524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.</a:t>
              </a:r>
              <a:endParaRPr lang="en-US" altLang="zh-CN" sz="2800" b="1"/>
            </a:p>
          </p:txBody>
        </p:sp>
      </p:grpSp>
      <p:grpSp>
        <p:nvGrpSpPr>
          <p:cNvPr id="56452" name="Group 132"/>
          <p:cNvGrpSpPr/>
          <p:nvPr/>
        </p:nvGrpSpPr>
        <p:grpSpPr bwMode="auto">
          <a:xfrm>
            <a:off x="4705350" y="5137150"/>
            <a:ext cx="2798763" cy="571500"/>
            <a:chOff x="2918" y="446"/>
            <a:chExt cx="1763" cy="360"/>
          </a:xfrm>
        </p:grpSpPr>
        <p:sp>
          <p:nvSpPr>
            <p:cNvPr id="56453" name="Rectangle 133"/>
            <p:cNvSpPr>
              <a:spLocks noChangeArrowheads="1"/>
            </p:cNvSpPr>
            <p:nvPr/>
          </p:nvSpPr>
          <p:spPr bwMode="auto">
            <a:xfrm>
              <a:off x="3589" y="44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6454" name="Rectangle 134"/>
            <p:cNvSpPr>
              <a:spLocks noChangeArrowheads="1"/>
            </p:cNvSpPr>
            <p:nvPr/>
          </p:nvSpPr>
          <p:spPr bwMode="auto">
            <a:xfrm>
              <a:off x="3840" y="44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6455" name="Rectangle 135"/>
            <p:cNvSpPr>
              <a:spLocks noChangeArrowheads="1"/>
            </p:cNvSpPr>
            <p:nvPr/>
          </p:nvSpPr>
          <p:spPr bwMode="auto">
            <a:xfrm>
              <a:off x="4307" y="44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6456" name="Rectangle 136"/>
            <p:cNvSpPr>
              <a:spLocks noChangeArrowheads="1"/>
            </p:cNvSpPr>
            <p:nvPr/>
          </p:nvSpPr>
          <p:spPr bwMode="auto">
            <a:xfrm>
              <a:off x="4558" y="44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6457" name="Rectangle 137"/>
            <p:cNvSpPr>
              <a:spLocks noChangeArrowheads="1"/>
            </p:cNvSpPr>
            <p:nvPr/>
          </p:nvSpPr>
          <p:spPr bwMode="auto">
            <a:xfrm>
              <a:off x="4625" y="53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.</a:t>
              </a:r>
              <a:endParaRPr lang="en-US" altLang="zh-CN" sz="2800" b="1"/>
            </a:p>
          </p:txBody>
        </p:sp>
        <p:sp>
          <p:nvSpPr>
            <p:cNvPr id="56458" name="Rectangle 138"/>
            <p:cNvSpPr>
              <a:spLocks noChangeArrowheads="1"/>
            </p:cNvSpPr>
            <p:nvPr/>
          </p:nvSpPr>
          <p:spPr bwMode="auto">
            <a:xfrm>
              <a:off x="4393" y="53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56459" name="Rectangle 139"/>
            <p:cNvSpPr>
              <a:spLocks noChangeArrowheads="1"/>
            </p:cNvSpPr>
            <p:nvPr/>
          </p:nvSpPr>
          <p:spPr bwMode="auto">
            <a:xfrm>
              <a:off x="4154" y="53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6460" name="Rectangle 140"/>
            <p:cNvSpPr>
              <a:spLocks noChangeArrowheads="1"/>
            </p:cNvSpPr>
            <p:nvPr/>
          </p:nvSpPr>
          <p:spPr bwMode="auto">
            <a:xfrm>
              <a:off x="3685" y="53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56461" name="Rectangle 141"/>
            <p:cNvSpPr>
              <a:spLocks noChangeArrowheads="1"/>
            </p:cNvSpPr>
            <p:nvPr/>
          </p:nvSpPr>
          <p:spPr bwMode="auto">
            <a:xfrm>
              <a:off x="3436" y="53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6462" name="Rectangle 142"/>
            <p:cNvSpPr>
              <a:spLocks noChangeArrowheads="1"/>
            </p:cNvSpPr>
            <p:nvPr/>
          </p:nvSpPr>
          <p:spPr bwMode="auto">
            <a:xfrm>
              <a:off x="3959" y="50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  <p:sp>
          <p:nvSpPr>
            <p:cNvPr id="56463" name="Rectangle 143"/>
            <p:cNvSpPr>
              <a:spLocks noChangeArrowheads="1"/>
            </p:cNvSpPr>
            <p:nvPr/>
          </p:nvSpPr>
          <p:spPr bwMode="auto">
            <a:xfrm>
              <a:off x="2918" y="537"/>
              <a:ext cx="4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因此</a:t>
              </a:r>
              <a:endParaRPr lang="zh-CN" altLang="en-US" sz="2800" b="1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89" grpId="0" autoUpdateAnimBg="0"/>
      <p:bldP spid="56391" grpId="0" autoUpdateAnimBg="0"/>
      <p:bldP spid="564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54" name="Group 210"/>
          <p:cNvGrpSpPr/>
          <p:nvPr/>
        </p:nvGrpSpPr>
        <p:grpSpPr bwMode="auto">
          <a:xfrm>
            <a:off x="1447800" y="4343400"/>
            <a:ext cx="4851400" cy="468313"/>
            <a:chOff x="1934" y="2295"/>
            <a:chExt cx="3056" cy="295"/>
          </a:xfrm>
        </p:grpSpPr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1934" y="2317"/>
              <a:ext cx="30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并令    个自由未知量全取</a:t>
              </a: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0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，</a:t>
              </a:r>
              <a:endParaRPr lang="zh-CN" altLang="en-US" sz="2800" b="1"/>
            </a:p>
          </p:txBody>
        </p:sp>
        <p:grpSp>
          <p:nvGrpSpPr>
            <p:cNvPr id="57369" name="Group 25"/>
            <p:cNvGrpSpPr/>
            <p:nvPr/>
          </p:nvGrpSpPr>
          <p:grpSpPr bwMode="auto">
            <a:xfrm>
              <a:off x="2406" y="2295"/>
              <a:ext cx="426" cy="295"/>
              <a:chOff x="2559" y="2337"/>
              <a:chExt cx="426" cy="295"/>
            </a:xfrm>
          </p:grpSpPr>
          <p:sp>
            <p:nvSpPr>
              <p:cNvPr id="57366" name="Rectangle 22"/>
              <p:cNvSpPr>
                <a:spLocks noChangeArrowheads="1"/>
              </p:cNvSpPr>
              <p:nvPr/>
            </p:nvSpPr>
            <p:spPr bwMode="auto">
              <a:xfrm>
                <a:off x="2898" y="2363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</a:rPr>
                  <a:t>r</a:t>
                </a:r>
                <a:endParaRPr lang="en-US" altLang="zh-CN" sz="2800" b="1"/>
              </a:p>
            </p:txBody>
          </p:sp>
          <p:sp>
            <p:nvSpPr>
              <p:cNvPr id="57367" name="Rectangle 23"/>
              <p:cNvSpPr>
                <a:spLocks noChangeArrowheads="1"/>
              </p:cNvSpPr>
              <p:nvPr/>
            </p:nvSpPr>
            <p:spPr bwMode="auto">
              <a:xfrm>
                <a:off x="2559" y="2363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i="1">
                    <a:solidFill>
                      <a:srgbClr val="000000"/>
                    </a:solidFill>
                  </a:rPr>
                  <a:t>n</a:t>
                </a:r>
                <a:endParaRPr lang="en-US" altLang="zh-CN" sz="2800" b="1"/>
              </a:p>
            </p:txBody>
          </p:sp>
          <p:sp>
            <p:nvSpPr>
              <p:cNvPr id="57368" name="Rectangle 24"/>
              <p:cNvSpPr>
                <a:spLocks noChangeArrowheads="1"/>
              </p:cNvSpPr>
              <p:nvPr/>
            </p:nvSpPr>
            <p:spPr bwMode="auto">
              <a:xfrm>
                <a:off x="2725" y="233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 sz="2800" b="1"/>
              </a:p>
            </p:txBody>
          </p:sp>
        </p:grpSp>
      </p:grp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1066800" y="5029200"/>
            <a:ext cx="39385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即可得方程组的一个解．</a:t>
            </a:r>
            <a:endParaRPr lang="zh-CN" altLang="en-US" sz="2800" b="1"/>
          </a:p>
        </p:txBody>
      </p:sp>
      <p:sp>
        <p:nvSpPr>
          <p:cNvPr id="57402" name="Rectangle 58"/>
          <p:cNvSpPr>
            <a:spLocks noChangeArrowheads="1"/>
          </p:cNvSpPr>
          <p:nvPr/>
        </p:nvSpPr>
        <p:spPr bwMode="auto">
          <a:xfrm>
            <a:off x="1463675" y="944563"/>
            <a:ext cx="1257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充分性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/>
          </a:p>
        </p:txBody>
      </p:sp>
      <p:grpSp>
        <p:nvGrpSpPr>
          <p:cNvPr id="57415" name="Group 71"/>
          <p:cNvGrpSpPr/>
          <p:nvPr/>
        </p:nvGrpSpPr>
        <p:grpSpPr bwMode="auto">
          <a:xfrm>
            <a:off x="2895600" y="787400"/>
            <a:ext cx="2438400" cy="571500"/>
            <a:chOff x="1348" y="847"/>
            <a:chExt cx="1536" cy="360"/>
          </a:xfrm>
        </p:grpSpPr>
        <p:sp>
          <p:nvSpPr>
            <p:cNvPr id="57404" name="Rectangle 60"/>
            <p:cNvSpPr>
              <a:spLocks noChangeArrowheads="1"/>
            </p:cNvSpPr>
            <p:nvPr/>
          </p:nvSpPr>
          <p:spPr bwMode="auto">
            <a:xfrm>
              <a:off x="1791" y="847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7405" name="Rectangle 61"/>
            <p:cNvSpPr>
              <a:spLocks noChangeArrowheads="1"/>
            </p:cNvSpPr>
            <p:nvPr/>
          </p:nvSpPr>
          <p:spPr bwMode="auto">
            <a:xfrm>
              <a:off x="2042" y="847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7406" name="Rectangle 62"/>
            <p:cNvSpPr>
              <a:spLocks noChangeArrowheads="1"/>
            </p:cNvSpPr>
            <p:nvPr/>
          </p:nvSpPr>
          <p:spPr bwMode="auto">
            <a:xfrm>
              <a:off x="2510" y="847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7407" name="Rectangle 63"/>
            <p:cNvSpPr>
              <a:spLocks noChangeArrowheads="1"/>
            </p:cNvSpPr>
            <p:nvPr/>
          </p:nvSpPr>
          <p:spPr bwMode="auto">
            <a:xfrm>
              <a:off x="2761" y="847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7408" name="Rectangle 64"/>
            <p:cNvSpPr>
              <a:spLocks noChangeArrowheads="1"/>
            </p:cNvSpPr>
            <p:nvPr/>
          </p:nvSpPr>
          <p:spPr bwMode="auto">
            <a:xfrm>
              <a:off x="2828" y="931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endParaRPr lang="en-US" altLang="zh-CN" sz="2800" b="1"/>
            </a:p>
          </p:txBody>
        </p:sp>
        <p:sp>
          <p:nvSpPr>
            <p:cNvPr id="57409" name="Rectangle 65"/>
            <p:cNvSpPr>
              <a:spLocks noChangeArrowheads="1"/>
            </p:cNvSpPr>
            <p:nvPr/>
          </p:nvSpPr>
          <p:spPr bwMode="auto">
            <a:xfrm>
              <a:off x="2596" y="931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57410" name="Rectangle 66"/>
            <p:cNvSpPr>
              <a:spLocks noChangeArrowheads="1"/>
            </p:cNvSpPr>
            <p:nvPr/>
          </p:nvSpPr>
          <p:spPr bwMode="auto">
            <a:xfrm>
              <a:off x="2357" y="931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1888" y="931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57412" name="Rectangle 68"/>
            <p:cNvSpPr>
              <a:spLocks noChangeArrowheads="1"/>
            </p:cNvSpPr>
            <p:nvPr/>
          </p:nvSpPr>
          <p:spPr bwMode="auto">
            <a:xfrm>
              <a:off x="1638" y="931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7413" name="Rectangle 69"/>
            <p:cNvSpPr>
              <a:spLocks noChangeArrowheads="1"/>
            </p:cNvSpPr>
            <p:nvPr/>
          </p:nvSpPr>
          <p:spPr bwMode="auto">
            <a:xfrm>
              <a:off x="2161" y="90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  <p:sp>
          <p:nvSpPr>
            <p:cNvPr id="57414" name="Rectangle 70"/>
            <p:cNvSpPr>
              <a:spLocks noChangeArrowheads="1"/>
            </p:cNvSpPr>
            <p:nvPr/>
          </p:nvSpPr>
          <p:spPr bwMode="auto">
            <a:xfrm>
              <a:off x="1348" y="938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endParaRPr lang="zh-CN" altLang="en-US" sz="2800" b="1"/>
            </a:p>
          </p:txBody>
        </p:sp>
      </p:grpSp>
      <p:grpSp>
        <p:nvGrpSpPr>
          <p:cNvPr id="57442" name="Group 98"/>
          <p:cNvGrpSpPr/>
          <p:nvPr/>
        </p:nvGrpSpPr>
        <p:grpSpPr bwMode="auto">
          <a:xfrm>
            <a:off x="1449388" y="1447800"/>
            <a:ext cx="3960812" cy="571500"/>
            <a:chOff x="1780" y="1166"/>
            <a:chExt cx="2495" cy="360"/>
          </a:xfrm>
        </p:grpSpPr>
        <p:sp>
          <p:nvSpPr>
            <p:cNvPr id="57424" name="Rectangle 80"/>
            <p:cNvSpPr>
              <a:spLocks noChangeArrowheads="1"/>
            </p:cNvSpPr>
            <p:nvPr/>
          </p:nvSpPr>
          <p:spPr bwMode="auto">
            <a:xfrm>
              <a:off x="2223" y="11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7425" name="Rectangle 81"/>
            <p:cNvSpPr>
              <a:spLocks noChangeArrowheads="1"/>
            </p:cNvSpPr>
            <p:nvPr/>
          </p:nvSpPr>
          <p:spPr bwMode="auto">
            <a:xfrm>
              <a:off x="2474" y="11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7426" name="Rectangle 82"/>
            <p:cNvSpPr>
              <a:spLocks noChangeArrowheads="1"/>
            </p:cNvSpPr>
            <p:nvPr/>
          </p:nvSpPr>
          <p:spPr bwMode="auto">
            <a:xfrm>
              <a:off x="2942" y="11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7427" name="Rectangle 83"/>
            <p:cNvSpPr>
              <a:spLocks noChangeArrowheads="1"/>
            </p:cNvSpPr>
            <p:nvPr/>
          </p:nvSpPr>
          <p:spPr bwMode="auto">
            <a:xfrm>
              <a:off x="3193" y="11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7428" name="Rectangle 84"/>
            <p:cNvSpPr>
              <a:spLocks noChangeArrowheads="1"/>
            </p:cNvSpPr>
            <p:nvPr/>
          </p:nvSpPr>
          <p:spPr bwMode="auto">
            <a:xfrm>
              <a:off x="3601" y="11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57429" name="Rectangle 85"/>
            <p:cNvSpPr>
              <a:spLocks noChangeArrowheads="1"/>
            </p:cNvSpPr>
            <p:nvPr/>
          </p:nvSpPr>
          <p:spPr bwMode="auto">
            <a:xfrm>
              <a:off x="4152" y="11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57430" name="Rectangle 86"/>
            <p:cNvSpPr>
              <a:spLocks noChangeArrowheads="1"/>
            </p:cNvSpPr>
            <p:nvPr/>
          </p:nvSpPr>
          <p:spPr bwMode="auto">
            <a:xfrm>
              <a:off x="4219" y="125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,</a:t>
              </a:r>
              <a:endParaRPr lang="en-US" altLang="zh-CN" sz="2800" b="1"/>
            </a:p>
          </p:txBody>
        </p:sp>
        <p:sp>
          <p:nvSpPr>
            <p:cNvPr id="57431" name="Rectangle 87"/>
            <p:cNvSpPr>
              <a:spLocks noChangeArrowheads="1"/>
            </p:cNvSpPr>
            <p:nvPr/>
          </p:nvSpPr>
          <p:spPr bwMode="auto">
            <a:xfrm>
              <a:off x="4018" y="125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57432" name="Rectangle 88"/>
            <p:cNvSpPr>
              <a:spLocks noChangeArrowheads="1"/>
            </p:cNvSpPr>
            <p:nvPr/>
          </p:nvSpPr>
          <p:spPr bwMode="auto">
            <a:xfrm>
              <a:off x="3680" y="1250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7433" name="Rectangle 89"/>
            <p:cNvSpPr>
              <a:spLocks noChangeArrowheads="1"/>
            </p:cNvSpPr>
            <p:nvPr/>
          </p:nvSpPr>
          <p:spPr bwMode="auto">
            <a:xfrm>
              <a:off x="3497" y="1250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7434" name="Rectangle 90"/>
            <p:cNvSpPr>
              <a:spLocks noChangeArrowheads="1"/>
            </p:cNvSpPr>
            <p:nvPr/>
          </p:nvSpPr>
          <p:spPr bwMode="auto">
            <a:xfrm>
              <a:off x="3028" y="12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57435" name="Rectangle 91"/>
            <p:cNvSpPr>
              <a:spLocks noChangeArrowheads="1"/>
            </p:cNvSpPr>
            <p:nvPr/>
          </p:nvSpPr>
          <p:spPr bwMode="auto">
            <a:xfrm>
              <a:off x="2789" y="12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7436" name="Rectangle 92"/>
            <p:cNvSpPr>
              <a:spLocks noChangeArrowheads="1"/>
            </p:cNvSpPr>
            <p:nvPr/>
          </p:nvSpPr>
          <p:spPr bwMode="auto">
            <a:xfrm>
              <a:off x="2320" y="12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57437" name="Rectangle 93"/>
            <p:cNvSpPr>
              <a:spLocks noChangeArrowheads="1"/>
            </p:cNvSpPr>
            <p:nvPr/>
          </p:nvSpPr>
          <p:spPr bwMode="auto">
            <a:xfrm>
              <a:off x="2070" y="12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57438" name="Rectangle 94"/>
            <p:cNvSpPr>
              <a:spLocks noChangeArrowheads="1"/>
            </p:cNvSpPr>
            <p:nvPr/>
          </p:nvSpPr>
          <p:spPr bwMode="auto">
            <a:xfrm>
              <a:off x="3833" y="12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£</a:t>
              </a:r>
              <a:endParaRPr lang="en-US" altLang="zh-CN" sz="2800" b="1"/>
            </a:p>
          </p:txBody>
        </p:sp>
        <p:sp>
          <p:nvSpPr>
            <p:cNvPr id="57439" name="Rectangle 95"/>
            <p:cNvSpPr>
              <a:spLocks noChangeArrowheads="1"/>
            </p:cNvSpPr>
            <p:nvPr/>
          </p:nvSpPr>
          <p:spPr bwMode="auto">
            <a:xfrm>
              <a:off x="3312" y="12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  <p:sp>
          <p:nvSpPr>
            <p:cNvPr id="57440" name="Rectangle 96"/>
            <p:cNvSpPr>
              <a:spLocks noChangeArrowheads="1"/>
            </p:cNvSpPr>
            <p:nvPr/>
          </p:nvSpPr>
          <p:spPr bwMode="auto">
            <a:xfrm>
              <a:off x="2593" y="12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  <p:sp>
          <p:nvSpPr>
            <p:cNvPr id="57441" name="Rectangle 97"/>
            <p:cNvSpPr>
              <a:spLocks noChangeArrowheads="1"/>
            </p:cNvSpPr>
            <p:nvPr/>
          </p:nvSpPr>
          <p:spPr bwMode="auto">
            <a:xfrm>
              <a:off x="1780" y="1257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endParaRPr lang="zh-CN" altLang="en-US" sz="2800" b="1"/>
            </a:p>
          </p:txBody>
        </p:sp>
      </p:grpSp>
      <p:sp>
        <p:nvSpPr>
          <p:cNvPr id="57448" name="Rectangle 104"/>
          <p:cNvSpPr>
            <a:spLocks noChangeArrowheads="1"/>
          </p:cNvSpPr>
          <p:nvPr/>
        </p:nvSpPr>
        <p:spPr bwMode="auto">
          <a:xfrm>
            <a:off x="7620000" y="5059363"/>
            <a:ext cx="717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证毕</a:t>
            </a:r>
            <a:endParaRPr lang="zh-CN" altLang="en-US" sz="2800" b="1"/>
          </a:p>
        </p:txBody>
      </p:sp>
      <p:graphicFrame>
        <p:nvGraphicFramePr>
          <p:cNvPr id="57548" name="Object 204"/>
          <p:cNvGraphicFramePr>
            <a:graphicFrameLocks noChangeAspect="1"/>
          </p:cNvGraphicFramePr>
          <p:nvPr/>
        </p:nvGraphicFramePr>
        <p:xfrm>
          <a:off x="990600" y="2184400"/>
          <a:ext cx="589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name="Equation" r:id="rId1" imgW="5892800" imgH="444500" progId="Equation.3">
                  <p:embed/>
                </p:oleObj>
              </mc:Choice>
              <mc:Fallback>
                <p:oleObj name="Equation" r:id="rId1" imgW="5892800" imgH="444500" progId="Equation.3">
                  <p:embed/>
                  <p:pic>
                    <p:nvPicPr>
                      <p:cNvPr id="0" name="Object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84400"/>
                        <a:ext cx="589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551" name="Group 207"/>
          <p:cNvGrpSpPr/>
          <p:nvPr/>
        </p:nvGrpSpPr>
        <p:grpSpPr bwMode="auto">
          <a:xfrm>
            <a:off x="1447800" y="3754438"/>
            <a:ext cx="4492625" cy="427037"/>
            <a:chOff x="2256" y="2064"/>
            <a:chExt cx="2830" cy="269"/>
          </a:xfrm>
        </p:grpSpPr>
        <p:sp>
          <p:nvSpPr>
            <p:cNvPr id="57549" name="Rectangle 205"/>
            <p:cNvSpPr>
              <a:spLocks noChangeArrowheads="1"/>
            </p:cNvSpPr>
            <p:nvPr/>
          </p:nvSpPr>
          <p:spPr bwMode="auto">
            <a:xfrm>
              <a:off x="2256" y="2064"/>
              <a:ext cx="28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其余    个作为自由未知量</a:t>
              </a: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endParaRPr lang="en-US" altLang="zh-CN" sz="2800" b="1"/>
            </a:p>
          </p:txBody>
        </p:sp>
        <p:graphicFrame>
          <p:nvGraphicFramePr>
            <p:cNvPr id="57550" name="Object 206"/>
            <p:cNvGraphicFramePr>
              <a:graphicFrameLocks noChangeAspect="1"/>
            </p:cNvGraphicFramePr>
            <p:nvPr/>
          </p:nvGraphicFramePr>
          <p:xfrm>
            <a:off x="2712" y="2136"/>
            <a:ext cx="46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1" name="Equation" r:id="rId3" imgW="736600" imgH="241300" progId="Equation.3">
                    <p:embed/>
                  </p:oleObj>
                </mc:Choice>
                <mc:Fallback>
                  <p:oleObj name="Equation" r:id="rId3" imgW="736600" imgH="241300" progId="Equation.3">
                    <p:embed/>
                    <p:pic>
                      <p:nvPicPr>
                        <p:cNvPr id="0" name="Object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2136"/>
                          <a:ext cx="46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553" name="Group 209"/>
          <p:cNvGrpSpPr/>
          <p:nvPr/>
        </p:nvGrpSpPr>
        <p:grpSpPr bwMode="auto">
          <a:xfrm>
            <a:off x="908050" y="2717800"/>
            <a:ext cx="7699375" cy="854075"/>
            <a:chOff x="572" y="1670"/>
            <a:chExt cx="4850" cy="538"/>
          </a:xfrm>
        </p:grpSpPr>
        <p:sp>
          <p:nvSpPr>
            <p:cNvPr id="57383" name="Rectangle 39"/>
            <p:cNvSpPr>
              <a:spLocks noChangeArrowheads="1"/>
            </p:cNvSpPr>
            <p:nvPr/>
          </p:nvSpPr>
          <p:spPr bwMode="auto">
            <a:xfrm>
              <a:off x="572" y="1670"/>
              <a:ext cx="485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   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把这</a:t>
              </a:r>
              <a:r>
                <a:rPr lang="zh-CN" altLang="en-US" sz="2800" b="1" i="1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行的第一个非零元所对应的未知量作为</a:t>
              </a:r>
              <a:endParaRPr lang="zh-CN" altLang="en-US" sz="28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非自由未知量</a:t>
              </a: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,</a:t>
              </a:r>
              <a:endParaRPr lang="en-US" altLang="zh-CN" sz="2800" b="1"/>
            </a:p>
          </p:txBody>
        </p:sp>
        <p:graphicFrame>
          <p:nvGraphicFramePr>
            <p:cNvPr id="57552" name="Object 208"/>
            <p:cNvGraphicFramePr>
              <a:graphicFrameLocks noChangeAspect="1"/>
            </p:cNvGraphicFramePr>
            <p:nvPr/>
          </p:nvGraphicFramePr>
          <p:xfrm>
            <a:off x="1432" y="1736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2" name="Equation" r:id="rId5" imgW="203200" imgH="228600" progId="Equation.3">
                    <p:embed/>
                  </p:oleObj>
                </mc:Choice>
                <mc:Fallback>
                  <p:oleObj name="Equation" r:id="rId5" imgW="203200" imgH="228600" progId="Equation.3">
                    <p:embed/>
                    <p:pic>
                      <p:nvPicPr>
                        <p:cNvPr id="0" name="Object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" y="1736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2" grpId="0" autoUpdateAnimBg="0"/>
      <p:bldP spid="574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075"/>
          <p:cNvSpPr>
            <a:spLocks noChangeArrowheads="1"/>
          </p:cNvSpPr>
          <p:nvPr/>
        </p:nvSpPr>
        <p:spPr bwMode="auto">
          <a:xfrm>
            <a:off x="958850" y="939800"/>
            <a:ext cx="7175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小结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pSp>
        <p:nvGrpSpPr>
          <p:cNvPr id="86020" name="Group 3076"/>
          <p:cNvGrpSpPr/>
          <p:nvPr/>
        </p:nvGrpSpPr>
        <p:grpSpPr bwMode="auto">
          <a:xfrm>
            <a:off x="5029200" y="963613"/>
            <a:ext cx="2417763" cy="477837"/>
            <a:chOff x="3104" y="3049"/>
            <a:chExt cx="1523" cy="301"/>
          </a:xfrm>
        </p:grpSpPr>
        <p:sp>
          <p:nvSpPr>
            <p:cNvPr id="86021" name="Rectangle 3077"/>
            <p:cNvSpPr>
              <a:spLocks noChangeArrowheads="1"/>
            </p:cNvSpPr>
            <p:nvPr/>
          </p:nvSpPr>
          <p:spPr bwMode="auto">
            <a:xfrm>
              <a:off x="3723" y="3081"/>
              <a:ext cx="9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有唯一解</a:t>
              </a:r>
              <a:endParaRPr lang="zh-CN" altLang="en-US" sz="2800" b="1"/>
            </a:p>
          </p:txBody>
        </p:sp>
        <p:sp>
          <p:nvSpPr>
            <p:cNvPr id="86022" name="Rectangle 3078"/>
            <p:cNvSpPr>
              <a:spLocks noChangeArrowheads="1"/>
            </p:cNvSpPr>
            <p:nvPr/>
          </p:nvSpPr>
          <p:spPr bwMode="auto">
            <a:xfrm>
              <a:off x="3611" y="307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86023" name="Rectangle 3079"/>
            <p:cNvSpPr>
              <a:spLocks noChangeArrowheads="1"/>
            </p:cNvSpPr>
            <p:nvPr/>
          </p:nvSpPr>
          <p:spPr bwMode="auto">
            <a:xfrm>
              <a:off x="3104" y="3074"/>
              <a:ext cx="2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Ax</a:t>
              </a:r>
              <a:endParaRPr lang="en-US" altLang="zh-CN" sz="2800" b="1"/>
            </a:p>
          </p:txBody>
        </p:sp>
        <p:sp>
          <p:nvSpPr>
            <p:cNvPr id="86024" name="Rectangle 3080"/>
            <p:cNvSpPr>
              <a:spLocks noChangeArrowheads="1"/>
            </p:cNvSpPr>
            <p:nvPr/>
          </p:nvSpPr>
          <p:spPr bwMode="auto">
            <a:xfrm>
              <a:off x="3429" y="304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</p:grpSp>
      <p:grpSp>
        <p:nvGrpSpPr>
          <p:cNvPr id="86025" name="Group 3081"/>
          <p:cNvGrpSpPr/>
          <p:nvPr/>
        </p:nvGrpSpPr>
        <p:grpSpPr bwMode="auto">
          <a:xfrm>
            <a:off x="1905000" y="860425"/>
            <a:ext cx="2463800" cy="560388"/>
            <a:chOff x="1273" y="2982"/>
            <a:chExt cx="1552" cy="353"/>
          </a:xfrm>
        </p:grpSpPr>
        <p:sp>
          <p:nvSpPr>
            <p:cNvPr id="86026" name="Rectangle 3082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86027" name="Rectangle 3083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86028" name="Rectangle 3084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86029" name="Rectangle 3085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86030" name="Rectangle 3086"/>
            <p:cNvSpPr>
              <a:spLocks noChangeArrowheads="1"/>
            </p:cNvSpPr>
            <p:nvPr/>
          </p:nvSpPr>
          <p:spPr bwMode="auto">
            <a:xfrm>
              <a:off x="2700" y="306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86031" name="Rectangle 3087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86032" name="Rectangle 3088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86033" name="Rectangle 3089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86034" name="Rectangle 3090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86035" name="Rectangle 3091"/>
            <p:cNvSpPr>
              <a:spLocks noChangeArrowheads="1"/>
            </p:cNvSpPr>
            <p:nvPr/>
          </p:nvSpPr>
          <p:spPr bwMode="auto">
            <a:xfrm>
              <a:off x="2515" y="30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  <p:sp>
          <p:nvSpPr>
            <p:cNvPr id="86036" name="Rectangle 3092"/>
            <p:cNvSpPr>
              <a:spLocks noChangeArrowheads="1"/>
            </p:cNvSpPr>
            <p:nvPr/>
          </p:nvSpPr>
          <p:spPr bwMode="auto">
            <a:xfrm>
              <a:off x="1796" y="30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</p:grpSp>
      <p:sp>
        <p:nvSpPr>
          <p:cNvPr id="86037" name="Rectangle 3093"/>
          <p:cNvSpPr>
            <a:spLocks noChangeArrowheads="1"/>
          </p:cNvSpPr>
          <p:nvPr/>
        </p:nvSpPr>
        <p:spPr bwMode="auto">
          <a:xfrm>
            <a:off x="4533900" y="1000125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</a:rPr>
              <a:t>Û</a:t>
            </a:r>
            <a:endParaRPr lang="en-US" altLang="zh-CN" sz="2800" b="1"/>
          </a:p>
        </p:txBody>
      </p:sp>
      <p:grpSp>
        <p:nvGrpSpPr>
          <p:cNvPr id="86038" name="Group 3094"/>
          <p:cNvGrpSpPr/>
          <p:nvPr/>
        </p:nvGrpSpPr>
        <p:grpSpPr bwMode="auto">
          <a:xfrm>
            <a:off x="1905000" y="1573213"/>
            <a:ext cx="2457450" cy="560387"/>
            <a:chOff x="1273" y="3366"/>
            <a:chExt cx="1548" cy="353"/>
          </a:xfrm>
        </p:grpSpPr>
        <p:sp>
          <p:nvSpPr>
            <p:cNvPr id="86039" name="Rectangle 3095"/>
            <p:cNvSpPr>
              <a:spLocks noChangeArrowheads="1"/>
            </p:cNvSpPr>
            <p:nvPr/>
          </p:nvSpPr>
          <p:spPr bwMode="auto">
            <a:xfrm>
              <a:off x="1426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86040" name="Rectangle 3096"/>
            <p:cNvSpPr>
              <a:spLocks noChangeArrowheads="1"/>
            </p:cNvSpPr>
            <p:nvPr/>
          </p:nvSpPr>
          <p:spPr bwMode="auto">
            <a:xfrm>
              <a:off x="1677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86041" name="Rectangle 3097"/>
            <p:cNvSpPr>
              <a:spLocks noChangeArrowheads="1"/>
            </p:cNvSpPr>
            <p:nvPr/>
          </p:nvSpPr>
          <p:spPr bwMode="auto">
            <a:xfrm>
              <a:off x="2145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86042" name="Rectangle 3098"/>
            <p:cNvSpPr>
              <a:spLocks noChangeArrowheads="1"/>
            </p:cNvSpPr>
            <p:nvPr/>
          </p:nvSpPr>
          <p:spPr bwMode="auto">
            <a:xfrm>
              <a:off x="2396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86043" name="Rectangle 3099"/>
            <p:cNvSpPr>
              <a:spLocks noChangeArrowheads="1"/>
            </p:cNvSpPr>
            <p:nvPr/>
          </p:nvSpPr>
          <p:spPr bwMode="auto">
            <a:xfrm>
              <a:off x="2696" y="345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86044" name="Rectangle 3100"/>
            <p:cNvSpPr>
              <a:spLocks noChangeArrowheads="1"/>
            </p:cNvSpPr>
            <p:nvPr/>
          </p:nvSpPr>
          <p:spPr bwMode="auto">
            <a:xfrm>
              <a:off x="2231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86045" name="Rectangle 3101"/>
            <p:cNvSpPr>
              <a:spLocks noChangeArrowheads="1"/>
            </p:cNvSpPr>
            <p:nvPr/>
          </p:nvSpPr>
          <p:spPr bwMode="auto">
            <a:xfrm>
              <a:off x="1992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86046" name="Rectangle 3102"/>
            <p:cNvSpPr>
              <a:spLocks noChangeArrowheads="1"/>
            </p:cNvSpPr>
            <p:nvPr/>
          </p:nvSpPr>
          <p:spPr bwMode="auto">
            <a:xfrm>
              <a:off x="1523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86047" name="Rectangle 3103"/>
            <p:cNvSpPr>
              <a:spLocks noChangeArrowheads="1"/>
            </p:cNvSpPr>
            <p:nvPr/>
          </p:nvSpPr>
          <p:spPr bwMode="auto">
            <a:xfrm>
              <a:off x="1273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86048" name="Rectangle 3104"/>
            <p:cNvSpPr>
              <a:spLocks noChangeArrowheads="1"/>
            </p:cNvSpPr>
            <p:nvPr/>
          </p:nvSpPr>
          <p:spPr bwMode="auto">
            <a:xfrm>
              <a:off x="2511" y="34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 sz="2800" b="1"/>
            </a:p>
          </p:txBody>
        </p:sp>
        <p:sp>
          <p:nvSpPr>
            <p:cNvPr id="86049" name="Rectangle 3105"/>
            <p:cNvSpPr>
              <a:spLocks noChangeArrowheads="1"/>
            </p:cNvSpPr>
            <p:nvPr/>
          </p:nvSpPr>
          <p:spPr bwMode="auto">
            <a:xfrm>
              <a:off x="1796" y="34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</p:grpSp>
      <p:sp>
        <p:nvSpPr>
          <p:cNvPr id="86050" name="Rectangle 3106"/>
          <p:cNvSpPr>
            <a:spLocks noChangeArrowheads="1"/>
          </p:cNvSpPr>
          <p:nvPr/>
        </p:nvSpPr>
        <p:spPr bwMode="auto">
          <a:xfrm>
            <a:off x="4572000" y="1649413"/>
            <a:ext cx="371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</a:rPr>
              <a:t>Û</a:t>
            </a:r>
            <a:endParaRPr lang="en-US" altLang="zh-CN" sz="2800" b="1"/>
          </a:p>
        </p:txBody>
      </p:sp>
      <p:grpSp>
        <p:nvGrpSpPr>
          <p:cNvPr id="86051" name="Group 3107"/>
          <p:cNvGrpSpPr/>
          <p:nvPr/>
        </p:nvGrpSpPr>
        <p:grpSpPr bwMode="auto">
          <a:xfrm>
            <a:off x="5105400" y="1649413"/>
            <a:ext cx="2957513" cy="477837"/>
            <a:chOff x="3200" y="3433"/>
            <a:chExt cx="1863" cy="301"/>
          </a:xfrm>
        </p:grpSpPr>
        <p:sp>
          <p:nvSpPr>
            <p:cNvPr id="86052" name="Rectangle 3108"/>
            <p:cNvSpPr>
              <a:spLocks noChangeArrowheads="1"/>
            </p:cNvSpPr>
            <p:nvPr/>
          </p:nvSpPr>
          <p:spPr bwMode="auto">
            <a:xfrm>
              <a:off x="4725" y="3458"/>
              <a:ext cx="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2800" b="1"/>
            </a:p>
          </p:txBody>
        </p:sp>
        <p:sp>
          <p:nvSpPr>
            <p:cNvPr id="86053" name="Rectangle 3109"/>
            <p:cNvSpPr>
              <a:spLocks noChangeArrowheads="1"/>
            </p:cNvSpPr>
            <p:nvPr/>
          </p:nvSpPr>
          <p:spPr bwMode="auto">
            <a:xfrm>
              <a:off x="3819" y="3465"/>
              <a:ext cx="12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有无穷多解</a:t>
              </a: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endParaRPr lang="en-US" altLang="zh-CN" sz="2800" b="1"/>
            </a:p>
          </p:txBody>
        </p:sp>
        <p:sp>
          <p:nvSpPr>
            <p:cNvPr id="86054" name="Rectangle 3110"/>
            <p:cNvSpPr>
              <a:spLocks noChangeArrowheads="1"/>
            </p:cNvSpPr>
            <p:nvPr/>
          </p:nvSpPr>
          <p:spPr bwMode="auto">
            <a:xfrm>
              <a:off x="3707" y="345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86055" name="Rectangle 3111"/>
            <p:cNvSpPr>
              <a:spLocks noChangeArrowheads="1"/>
            </p:cNvSpPr>
            <p:nvPr/>
          </p:nvSpPr>
          <p:spPr bwMode="auto">
            <a:xfrm>
              <a:off x="3200" y="3458"/>
              <a:ext cx="2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Ax</a:t>
              </a:r>
              <a:endParaRPr lang="en-US" altLang="zh-CN" sz="2800" b="1"/>
            </a:p>
          </p:txBody>
        </p:sp>
        <p:sp>
          <p:nvSpPr>
            <p:cNvPr id="86056" name="Rectangle 3112"/>
            <p:cNvSpPr>
              <a:spLocks noChangeArrowheads="1"/>
            </p:cNvSpPr>
            <p:nvPr/>
          </p:nvSpPr>
          <p:spPr bwMode="auto">
            <a:xfrm>
              <a:off x="3525" y="343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</p:grpSp>
      <p:graphicFrame>
        <p:nvGraphicFramePr>
          <p:cNvPr id="86057" name="Object 3113"/>
          <p:cNvGraphicFramePr>
            <a:graphicFrameLocks noChangeAspect="1"/>
          </p:cNvGraphicFramePr>
          <p:nvPr/>
        </p:nvGraphicFramePr>
        <p:xfrm>
          <a:off x="990600" y="2438400"/>
          <a:ext cx="760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1" imgW="7607300" imgH="939800" progId="Equation.3">
                  <p:embed/>
                </p:oleObj>
              </mc:Choice>
              <mc:Fallback>
                <p:oleObj name="Equation" r:id="rId1" imgW="7607300" imgH="939800" progId="Equation.3">
                  <p:embed/>
                  <p:pic>
                    <p:nvPicPr>
                      <p:cNvPr id="0" name="Object 3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607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8" name="Text Box 3114"/>
          <p:cNvSpPr txBox="1">
            <a:spLocks noChangeArrowheads="1"/>
          </p:cNvSpPr>
          <p:nvPr/>
        </p:nvSpPr>
        <p:spPr bwMode="auto">
          <a:xfrm>
            <a:off x="1066800" y="355600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齐次线性方程组</a:t>
            </a:r>
            <a:r>
              <a:rPr lang="zh-CN" altLang="en-US" sz="2800" b="1"/>
              <a:t>：系数矩阵化成行最简形矩阵，便可写出其通解；</a:t>
            </a:r>
            <a:endParaRPr lang="zh-CN" altLang="en-US" sz="2800" b="1"/>
          </a:p>
        </p:txBody>
      </p:sp>
      <p:sp>
        <p:nvSpPr>
          <p:cNvPr id="86059" name="Text Box 3115"/>
          <p:cNvSpPr txBox="1">
            <a:spLocks noChangeArrowheads="1"/>
          </p:cNvSpPr>
          <p:nvPr/>
        </p:nvSpPr>
        <p:spPr bwMode="auto">
          <a:xfrm>
            <a:off x="990600" y="4572000"/>
            <a:ext cx="7467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非齐次线性方程组：</a:t>
            </a:r>
            <a:r>
              <a:rPr lang="zh-CN" altLang="en-US" sz="2800" b="1"/>
              <a:t>增广矩阵化成行阶梯形矩阵，便可判断其是否有解．若有解，化成行最简形矩阵，便可写出其通解；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7" grpId="0" autoUpdateAnimBg="0"/>
      <p:bldP spid="86050" grpId="0" autoUpdateAnimBg="0"/>
      <p:bldP spid="86058" grpId="0" autoUpdateAnimBg="0"/>
      <p:bldP spid="8605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914400" y="1690688"/>
            <a:ext cx="421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800" b="1">
                <a:solidFill>
                  <a:schemeClr val="bg2"/>
                </a:solidFill>
              </a:rPr>
              <a:t>   </a:t>
            </a:r>
            <a:r>
              <a:rPr lang="zh-CN" altLang="en-US" sz="2800" b="1">
                <a:solidFill>
                  <a:schemeClr val="bg2"/>
                </a:solidFill>
              </a:rPr>
              <a:t>求解齐次线性方程组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203450" y="2286000"/>
          <a:ext cx="4191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Equation" r:id="rId1" imgW="4191000" imgH="1536700" progId="Equation.3">
                  <p:embed/>
                </p:oleObj>
              </mc:Choice>
              <mc:Fallback>
                <p:oleObj name="Equation" r:id="rId1" imgW="4191000" imgH="153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2286000"/>
                        <a:ext cx="4191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930275" y="38735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143000" y="4495800"/>
          <a:ext cx="2895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3" imgW="3530600" imgH="1511300" progId="Equation.3">
                  <p:embed/>
                </p:oleObj>
              </mc:Choice>
              <mc:Fallback>
                <p:oleObj name="Equation" r:id="rId3" imgW="35306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5800"/>
                        <a:ext cx="2895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5257800" y="4495800"/>
          <a:ext cx="236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Equation" r:id="rId5" imgW="2908300" imgH="1511300" progId="Equation.3">
                  <p:embed/>
                </p:oleObj>
              </mc:Choice>
              <mc:Fallback>
                <p:oleObj name="Equation" r:id="rId5" imgW="29083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495800"/>
                        <a:ext cx="2362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 Black" panose="020B0A04020102020204" pitchFamily="34" charset="0"/>
              </a:rPr>
              <a:t>二、线性方程组的解法</a:t>
            </a:r>
            <a:endParaRPr lang="zh-CN" altLang="en-US">
              <a:latin typeface="Arial Black" panose="020B0A04020102020204" pitchFamily="34" charset="0"/>
            </a:endParaRPr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1752600" y="3962400"/>
          <a:ext cx="490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Equation" r:id="rId7" imgW="4902200" imgH="444500" progId="Equation.3">
                  <p:embed/>
                </p:oleObj>
              </mc:Choice>
              <mc:Fallback>
                <p:oleObj name="Equation" r:id="rId7" imgW="49022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490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2" name="Group 20"/>
          <p:cNvGrpSpPr/>
          <p:nvPr/>
        </p:nvGrpSpPr>
        <p:grpSpPr bwMode="auto">
          <a:xfrm>
            <a:off x="4191000" y="4737100"/>
            <a:ext cx="1028700" cy="977900"/>
            <a:chOff x="2640" y="2984"/>
            <a:chExt cx="648" cy="616"/>
          </a:xfrm>
        </p:grpSpPr>
        <p:graphicFrame>
          <p:nvGraphicFramePr>
            <p:cNvPr id="59410" name="Object 18"/>
            <p:cNvGraphicFramePr>
              <a:graphicFrameLocks noChangeAspect="1"/>
            </p:cNvGraphicFramePr>
            <p:nvPr/>
          </p:nvGraphicFramePr>
          <p:xfrm>
            <a:off x="2648" y="2984"/>
            <a:ext cx="64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7" name="Equation" r:id="rId9" imgW="1016000" imgH="977900" progId="Equation.3">
                    <p:embed/>
                  </p:oleObj>
                </mc:Choice>
                <mc:Fallback>
                  <p:oleObj name="Equation" r:id="rId9" imgW="1016000" imgH="977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8" y="2984"/>
                          <a:ext cx="64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1" name="Freeform 19"/>
            <p:cNvSpPr/>
            <p:nvPr/>
          </p:nvSpPr>
          <p:spPr bwMode="auto">
            <a:xfrm rot="374069">
              <a:off x="2640" y="331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7" name="Object 2051"/>
          <p:cNvGraphicFramePr>
            <a:graphicFrameLocks noChangeAspect="1"/>
          </p:cNvGraphicFramePr>
          <p:nvPr/>
        </p:nvGraphicFramePr>
        <p:xfrm>
          <a:off x="2544763" y="1333500"/>
          <a:ext cx="1722437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0" name="Equation" r:id="rId1" imgW="2120900" imgH="1638300" progId="Equation.3">
                  <p:embed/>
                </p:oleObj>
              </mc:Choice>
              <mc:Fallback>
                <p:oleObj name="Equation" r:id="rId1" imgW="2120900" imgH="16383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1333500"/>
                        <a:ext cx="1722437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3" name="Group 2057"/>
          <p:cNvGrpSpPr/>
          <p:nvPr/>
        </p:nvGrpSpPr>
        <p:grpSpPr bwMode="auto">
          <a:xfrm>
            <a:off x="1238250" y="1676400"/>
            <a:ext cx="1308100" cy="977900"/>
            <a:chOff x="684" y="816"/>
            <a:chExt cx="824" cy="616"/>
          </a:xfrm>
        </p:grpSpPr>
        <p:graphicFrame>
          <p:nvGraphicFramePr>
            <p:cNvPr id="88069" name="Object 2053"/>
            <p:cNvGraphicFramePr>
              <a:graphicFrameLocks noChangeAspect="1"/>
            </p:cNvGraphicFramePr>
            <p:nvPr/>
          </p:nvGraphicFramePr>
          <p:xfrm>
            <a:off x="684" y="816"/>
            <a:ext cx="824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1" name="Equation" r:id="rId3" imgW="1308100" imgH="977900" progId="Equation.3">
                    <p:embed/>
                  </p:oleObj>
                </mc:Choice>
                <mc:Fallback>
                  <p:oleObj name="Equation" r:id="rId3" imgW="1308100" imgH="977900" progId="Equation.3">
                    <p:embed/>
                    <p:pic>
                      <p:nvPicPr>
                        <p:cNvPr id="0" name="Object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816"/>
                          <a:ext cx="824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0" name="Freeform 2054"/>
            <p:cNvSpPr/>
            <p:nvPr/>
          </p:nvSpPr>
          <p:spPr bwMode="auto">
            <a:xfrm rot="374069">
              <a:off x="768" y="11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8074" name="Group 2058"/>
          <p:cNvGrpSpPr/>
          <p:nvPr/>
        </p:nvGrpSpPr>
        <p:grpSpPr bwMode="auto">
          <a:xfrm>
            <a:off x="4330700" y="1663700"/>
            <a:ext cx="1231900" cy="546100"/>
            <a:chOff x="2776" y="808"/>
            <a:chExt cx="776" cy="344"/>
          </a:xfrm>
        </p:grpSpPr>
        <p:graphicFrame>
          <p:nvGraphicFramePr>
            <p:cNvPr id="88071" name="Object 2055"/>
            <p:cNvGraphicFramePr>
              <a:graphicFrameLocks noChangeAspect="1"/>
            </p:cNvGraphicFramePr>
            <p:nvPr/>
          </p:nvGraphicFramePr>
          <p:xfrm>
            <a:off x="2776" y="808"/>
            <a:ext cx="7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2" name="Equation" r:id="rId5" imgW="1231265" imgH="419100" progId="Equation.3">
                    <p:embed/>
                  </p:oleObj>
                </mc:Choice>
                <mc:Fallback>
                  <p:oleObj name="Equation" r:id="rId5" imgW="1231265" imgH="419100" progId="Equation.3">
                    <p:embed/>
                    <p:pic>
                      <p:nvPicPr>
                        <p:cNvPr id="0" name="Object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6" y="808"/>
                          <a:ext cx="77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2" name="Freeform 2056"/>
            <p:cNvSpPr/>
            <p:nvPr/>
          </p:nvSpPr>
          <p:spPr bwMode="auto">
            <a:xfrm rot="374069">
              <a:off x="2908" y="110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8075" name="Object 2059"/>
          <p:cNvGraphicFramePr>
            <a:graphicFrameLocks noChangeAspect="1"/>
          </p:cNvGraphicFramePr>
          <p:nvPr/>
        </p:nvGraphicFramePr>
        <p:xfrm>
          <a:off x="5683250" y="914400"/>
          <a:ext cx="216535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3" name="Equation" r:id="rId7" imgW="2667000" imgH="2552700" progId="Equation.3">
                  <p:embed/>
                </p:oleObj>
              </mc:Choice>
              <mc:Fallback>
                <p:oleObj name="Equation" r:id="rId7" imgW="2667000" imgH="2552700" progId="Equation.3">
                  <p:embed/>
                  <p:pic>
                    <p:nvPicPr>
                      <p:cNvPr id="0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914400"/>
                        <a:ext cx="216535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2060"/>
          <p:cNvSpPr txBox="1">
            <a:spLocks noChangeArrowheads="1"/>
          </p:cNvSpPr>
          <p:nvPr/>
        </p:nvSpPr>
        <p:spPr bwMode="auto">
          <a:xfrm>
            <a:off x="914400" y="3519488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即得与原方程组同解的方程组</a:t>
            </a:r>
            <a:endParaRPr lang="zh-CN" altLang="en-US" sz="2800" b="1"/>
          </a:p>
        </p:txBody>
      </p:sp>
      <p:graphicFrame>
        <p:nvGraphicFramePr>
          <p:cNvPr id="88077" name="Object 2061"/>
          <p:cNvGraphicFramePr>
            <a:graphicFrameLocks noChangeAspect="1"/>
          </p:cNvGraphicFramePr>
          <p:nvPr/>
        </p:nvGraphicFramePr>
        <p:xfrm>
          <a:off x="1957388" y="4254500"/>
          <a:ext cx="2690812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4" name="Equation" r:id="rId9" imgW="3035300" imgH="1689100" progId="Equation.3">
                  <p:embed/>
                </p:oleObj>
              </mc:Choice>
              <mc:Fallback>
                <p:oleObj name="Equation" r:id="rId9" imgW="3035300" imgH="1689100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254500"/>
                        <a:ext cx="2690812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454150" y="3289300"/>
          <a:ext cx="304165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4" name="Equation" r:id="rId1" imgW="3403600" imgH="2654300" progId="Equation.3">
                  <p:embed/>
                </p:oleObj>
              </mc:Choice>
              <mc:Fallback>
                <p:oleObj name="Equation" r:id="rId1" imgW="3403600" imgH="265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3289300"/>
                        <a:ext cx="3041650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5410200" y="2071688"/>
          <a:ext cx="3149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5" name="Equation" r:id="rId3" imgW="3149600" imgH="444500" progId="Equation.3">
                  <p:embed/>
                </p:oleObj>
              </mc:Choice>
              <mc:Fallback>
                <p:oleObj name="Equation" r:id="rId3" imgW="3149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71688"/>
                        <a:ext cx="3149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914400" y="12954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由此即得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2667000" y="838200"/>
          <a:ext cx="23971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6" name="Equation" r:id="rId5" imgW="2705100" imgH="1689100" progId="Equation.3">
                  <p:embed/>
                </p:oleObj>
              </mc:Choice>
              <mc:Fallback>
                <p:oleObj name="Equation" r:id="rId5" imgW="2705100" imgH="168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838200"/>
                        <a:ext cx="239712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914400" y="2755900"/>
          <a:ext cx="689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7" name="Equation" r:id="rId7" imgW="6896100" imgH="444500" progId="Equation.3">
                  <p:embed/>
                </p:oleObj>
              </mc:Choice>
              <mc:Fallback>
                <p:oleObj name="Equation" r:id="rId7" imgW="68961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55900"/>
                        <a:ext cx="689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4414838" y="3365500"/>
          <a:ext cx="3738562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8" name="Equation" r:id="rId9" imgW="4343400" imgH="2628900" progId="Equation.3">
                  <p:embed/>
                </p:oleObj>
              </mc:Choice>
              <mc:Fallback>
                <p:oleObj name="Equation" r:id="rId9" imgW="4343400" imgH="2628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3365500"/>
                        <a:ext cx="3738562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57200" y="5334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例：</a:t>
            </a:r>
            <a:r>
              <a:rPr lang="zh-CN" altLang="en-US" sz="2400" b="1">
                <a:solidFill>
                  <a:srgbClr val="000000"/>
                </a:solidFill>
              </a:rPr>
              <a:t>求解齐次</a:t>
            </a:r>
            <a:r>
              <a:rPr kumimoji="1" lang="zh-CN" altLang="en-US" sz="2400" b="1">
                <a:solidFill>
                  <a:srgbClr val="000000"/>
                </a:solidFill>
              </a:rPr>
              <a:t>线性方程组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840038" y="1290638"/>
          <a:ext cx="343376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6" name="Equation" r:id="rId1" imgW="1714500" imgH="711200" progId="Equation.DSMT4">
                  <p:embed/>
                </p:oleObj>
              </mc:Choice>
              <mc:Fallback>
                <p:oleObj name="Equation" r:id="rId1" imgW="1714500" imgH="711200" progId="Equation.DSMT4">
                  <p:embed/>
                  <p:pic>
                    <p:nvPicPr>
                      <p:cNvPr id="0" name="图片 122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1290638"/>
                        <a:ext cx="343376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00063" y="3089275"/>
            <a:ext cx="82296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提问：</a:t>
            </a:r>
            <a:r>
              <a:rPr lang="zh-CN" altLang="en-US" sz="2400" b="1">
                <a:solidFill>
                  <a:srgbClr val="000000"/>
                </a:solidFill>
              </a:rPr>
              <a:t>为什么只对系数矩阵 </a:t>
            </a:r>
            <a:r>
              <a:rPr lang="en-US" altLang="zh-CN" sz="2400" b="1" i="1">
                <a:solidFill>
                  <a:srgbClr val="000000"/>
                </a:solidFill>
              </a:rPr>
              <a:t>A </a:t>
            </a:r>
            <a:r>
              <a:rPr lang="zh-CN" altLang="en-US" sz="2400" b="1">
                <a:solidFill>
                  <a:srgbClr val="000000"/>
                </a:solidFill>
              </a:rPr>
              <a:t>进行初等行变换变为行最简形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矩阵？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457200" y="4321175"/>
            <a:ext cx="82296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答：</a:t>
            </a:r>
            <a:r>
              <a:rPr kumimoji="1" lang="zh-CN" altLang="en-US" sz="2400" b="1">
                <a:solidFill>
                  <a:srgbClr val="000000"/>
                </a:solidFill>
              </a:rPr>
              <a:t>因为齐次线性方程组 </a:t>
            </a:r>
            <a:r>
              <a:rPr kumimoji="1" lang="en-US" altLang="zh-CN" sz="2400" b="1" i="1">
                <a:solidFill>
                  <a:srgbClr val="000000"/>
                </a:solidFill>
              </a:rPr>
              <a:t>AX </a:t>
            </a:r>
            <a:r>
              <a:rPr kumimoji="1" lang="en-US" altLang="zh-CN" sz="2400" b="1">
                <a:solidFill>
                  <a:srgbClr val="000000"/>
                </a:solidFill>
              </a:rPr>
              <a:t>= 0 </a:t>
            </a:r>
            <a:r>
              <a:rPr kumimoji="1" lang="zh-CN" altLang="en-US" sz="2400" b="1">
                <a:solidFill>
                  <a:srgbClr val="000000"/>
                </a:solidFill>
              </a:rPr>
              <a:t>的常数项都等于零，于是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必有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0) =</a:t>
            </a:r>
            <a:r>
              <a:rPr kumimoji="1" lang="en-US" altLang="zh-CN" sz="2400" b="1">
                <a:solidFill>
                  <a:srgbClr val="0000FF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</a:t>
            </a:r>
            <a:r>
              <a:rPr kumimoji="1" lang="zh-CN" altLang="en-US" sz="2400" b="1">
                <a:solidFill>
                  <a:srgbClr val="000000"/>
                </a:solidFill>
              </a:rPr>
              <a:t>，所以可从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 </a:t>
            </a:r>
            <a:r>
              <a:rPr kumimoji="1" lang="zh-CN" altLang="en-US" sz="2400" b="1">
                <a:solidFill>
                  <a:srgbClr val="000000"/>
                </a:solidFill>
              </a:rPr>
              <a:t>判断齐次线性方程组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的解的情况．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1027"/>
          <p:cNvSpPr>
            <a:spLocks noChangeArrowheads="1"/>
          </p:cNvSpPr>
          <p:nvPr/>
        </p:nvSpPr>
        <p:spPr bwMode="auto">
          <a:xfrm>
            <a:off x="914400" y="838200"/>
            <a:ext cx="475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例２</a:t>
            </a:r>
            <a:r>
              <a:rPr lang="zh-CN" altLang="en-US" sz="2800" b="1">
                <a:solidFill>
                  <a:schemeClr val="bg2"/>
                </a:solidFill>
              </a:rPr>
              <a:t>   求解非齐次线性方程组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89092" name="Object 1028"/>
          <p:cNvGraphicFramePr>
            <a:graphicFrameLocks noChangeAspect="1"/>
          </p:cNvGraphicFramePr>
          <p:nvPr/>
        </p:nvGraphicFramePr>
        <p:xfrm>
          <a:off x="2127250" y="1435100"/>
          <a:ext cx="4343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0" name="Equation" r:id="rId1" imgW="4343400" imgH="1536700" progId="Equation.3">
                  <p:embed/>
                </p:oleObj>
              </mc:Choice>
              <mc:Fallback>
                <p:oleObj name="Equation" r:id="rId1" imgW="4343400" imgH="1536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1435100"/>
                        <a:ext cx="4343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Text Box 1029"/>
          <p:cNvSpPr txBox="1">
            <a:spLocks noChangeArrowheads="1"/>
          </p:cNvSpPr>
          <p:nvPr/>
        </p:nvSpPr>
        <p:spPr bwMode="auto">
          <a:xfrm>
            <a:off x="930275" y="30241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89095" name="Rectangle 1031"/>
          <p:cNvSpPr>
            <a:spLocks noChangeArrowheads="1"/>
          </p:cNvSpPr>
          <p:nvPr/>
        </p:nvSpPr>
        <p:spPr bwMode="auto">
          <a:xfrm>
            <a:off x="1739900" y="3062288"/>
            <a:ext cx="471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对增广矩阵</a:t>
            </a:r>
            <a:r>
              <a:rPr lang="en-US" altLang="zh-CN" sz="2800" b="1" i="1">
                <a:solidFill>
                  <a:schemeClr val="bg2"/>
                </a:solidFill>
              </a:rPr>
              <a:t>B</a:t>
            </a:r>
            <a:r>
              <a:rPr lang="zh-CN" altLang="en-US" sz="2800" b="1">
                <a:solidFill>
                  <a:schemeClr val="bg2"/>
                </a:solidFill>
              </a:rPr>
              <a:t>进行初等变换，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89096" name="Object 1032"/>
          <p:cNvGraphicFramePr>
            <a:graphicFrameLocks noChangeAspect="1"/>
          </p:cNvGraphicFramePr>
          <p:nvPr/>
        </p:nvGraphicFramePr>
        <p:xfrm>
          <a:off x="838200" y="3733800"/>
          <a:ext cx="33623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1" name="Equation" r:id="rId3" imgW="3797300" imgH="1511300" progId="Equation.3">
                  <p:embed/>
                </p:oleObj>
              </mc:Choice>
              <mc:Fallback>
                <p:oleObj name="Equation" r:id="rId3" imgW="3797300" imgH="15113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33623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34"/>
          <p:cNvGraphicFramePr>
            <a:graphicFrameLocks noChangeAspect="1"/>
          </p:cNvGraphicFramePr>
          <p:nvPr/>
        </p:nvGraphicFramePr>
        <p:xfrm>
          <a:off x="4343400" y="3581400"/>
          <a:ext cx="101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Equation" r:id="rId5" imgW="1016000" imgH="977900" progId="Equation.3">
                  <p:embed/>
                </p:oleObj>
              </mc:Choice>
              <mc:Fallback>
                <p:oleObj name="Equation" r:id="rId5" imgW="1016000" imgH="9779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81400"/>
                        <a:ext cx="101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Freeform 1035"/>
          <p:cNvSpPr/>
          <p:nvPr/>
        </p:nvSpPr>
        <p:spPr bwMode="auto">
          <a:xfrm rot="374069">
            <a:off x="4343400" y="4572000"/>
            <a:ext cx="990600" cy="76200"/>
          </a:xfrm>
          <a:custGeom>
            <a:avLst/>
            <a:gdLst>
              <a:gd name="T0" fmla="*/ 0 w 624"/>
              <a:gd name="T1" fmla="*/ 48 h 48"/>
              <a:gd name="T2" fmla="*/ 192 w 624"/>
              <a:gd name="T3" fmla="*/ 0 h 48"/>
              <a:gd name="T4" fmla="*/ 384 w 624"/>
              <a:gd name="T5" fmla="*/ 48 h 48"/>
              <a:gd name="T6" fmla="*/ 624 w 624"/>
              <a:gd name="T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48">
                <a:moveTo>
                  <a:pt x="0" y="48"/>
                </a:moveTo>
                <a:cubicBezTo>
                  <a:pt x="64" y="24"/>
                  <a:pt x="128" y="0"/>
                  <a:pt x="192" y="0"/>
                </a:cubicBezTo>
                <a:cubicBezTo>
                  <a:pt x="256" y="0"/>
                  <a:pt x="312" y="48"/>
                  <a:pt x="384" y="48"/>
                </a:cubicBezTo>
                <a:cubicBezTo>
                  <a:pt x="456" y="48"/>
                  <a:pt x="540" y="24"/>
                  <a:pt x="62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89100" name="Object 1036"/>
          <p:cNvGraphicFramePr>
            <a:graphicFrameLocks noChangeAspect="1"/>
          </p:cNvGraphicFramePr>
          <p:nvPr/>
        </p:nvGraphicFramePr>
        <p:xfrm>
          <a:off x="5334000" y="3746500"/>
          <a:ext cx="32162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name="Equation" r:id="rId7" imgW="3632200" imgH="1511300" progId="Equation.3">
                  <p:embed/>
                </p:oleObj>
              </mc:Choice>
              <mc:Fallback>
                <p:oleObj name="Equation" r:id="rId7" imgW="3632200" imgH="15113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46500"/>
                        <a:ext cx="32162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037"/>
          <p:cNvGraphicFramePr>
            <a:graphicFrameLocks noChangeAspect="1"/>
          </p:cNvGraphicFramePr>
          <p:nvPr/>
        </p:nvGraphicFramePr>
        <p:xfrm>
          <a:off x="4375150" y="4648200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4" name="Equation" r:id="rId9" imgW="850265" imgH="431800" progId="Equation.3">
                  <p:embed/>
                </p:oleObj>
              </mc:Choice>
              <mc:Fallback>
                <p:oleObj name="Equation" r:id="rId9" imgW="850265" imgH="4318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4648200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2" name="Object 1038"/>
          <p:cNvGraphicFramePr>
            <a:graphicFrameLocks noChangeAspect="1"/>
          </p:cNvGraphicFramePr>
          <p:nvPr/>
        </p:nvGraphicFramePr>
        <p:xfrm>
          <a:off x="5334000" y="3733800"/>
          <a:ext cx="32162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5" name="Equation" r:id="rId11" imgW="3632200" imgH="1511300" progId="Equation.3">
                  <p:embed/>
                </p:oleObj>
              </mc:Choice>
              <mc:Fallback>
                <p:oleObj name="Equation" r:id="rId11" imgW="3632200" imgH="15113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733800"/>
                        <a:ext cx="32162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039"/>
          <p:cNvGraphicFramePr>
            <a:graphicFrameLocks noChangeAspect="1"/>
          </p:cNvGraphicFramePr>
          <p:nvPr/>
        </p:nvGraphicFramePr>
        <p:xfrm>
          <a:off x="990600" y="5511800"/>
          <a:ext cx="400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6" name="Equation" r:id="rId13" imgW="4000500" imgH="431800" progId="Equation.3">
                  <p:embed/>
                </p:oleObj>
              </mc:Choice>
              <mc:Fallback>
                <p:oleObj name="Equation" r:id="rId13" imgW="4000500" imgH="4318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11800"/>
                        <a:ext cx="400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4" name="Text Box 1040"/>
          <p:cNvSpPr txBox="1">
            <a:spLocks noChangeArrowheads="1"/>
          </p:cNvSpPr>
          <p:nvPr/>
        </p:nvSpPr>
        <p:spPr bwMode="auto">
          <a:xfrm>
            <a:off x="5257800" y="54102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故方程组无解．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5" grpId="0" autoUpdateAnimBg="0"/>
      <p:bldP spid="89099" grpId="0" animBg="1"/>
      <p:bldP spid="8910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一、线性方程组的表达式</a:t>
            </a:r>
            <a:endParaRPr lang="zh-CN" altLang="en-US" sz="3200" dirty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4038600" cy="4454525"/>
          </a:xfrm>
          <a:noFill/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r>
              <a:rPr lang="zh-CN" altLang="en-US" sz="2400">
                <a:solidFill>
                  <a:srgbClr val="0000FF"/>
                </a:solidFill>
              </a:rPr>
              <a:t>一般形式</a:t>
            </a:r>
            <a:endParaRPr lang="zh-CN" altLang="en-US" sz="240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240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/>
            </a:pPr>
            <a:endParaRPr lang="zh-CN" altLang="en-US" sz="240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400">
              <a:solidFill>
                <a:srgbClr val="0000FF"/>
              </a:solidFill>
            </a:endParaRPr>
          </a:p>
          <a:p>
            <a:pPr marL="381000" indent="-381000" eaLnBrk="1" hangingPunct="1">
              <a:lnSpc>
                <a:spcPct val="80000"/>
              </a:lnSpc>
              <a:buClr>
                <a:srgbClr val="0000FF"/>
              </a:buClr>
              <a:buSzTx/>
              <a:buFont typeface="Wingdings" panose="05000000000000000000" pitchFamily="2" charset="2"/>
              <a:buAutoNum type="arabicPeriod" startAt="3"/>
            </a:pPr>
            <a:r>
              <a:rPr kumimoji="1" lang="zh-CN" altLang="en-US" sz="2400">
                <a:solidFill>
                  <a:srgbClr val="0000FF"/>
                </a:solidFill>
              </a:rPr>
              <a:t> 向量方程的形式</a:t>
            </a:r>
            <a:endParaRPr lang="zh-CN" altLang="en-US" sz="2400">
              <a:solidFill>
                <a:srgbClr val="0000FF"/>
              </a:solidFill>
            </a:endParaRPr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endParaRPr lang="zh-CN" altLang="en-US" sz="2400"/>
          </a:p>
          <a:p>
            <a:pPr marL="381000" indent="-381000" eaLnBrk="1" hangingPunct="1">
              <a:buFont typeface="Wingdings" panose="05000000000000000000" pitchFamily="2" charset="2"/>
              <a:buNone/>
            </a:pPr>
            <a:r>
              <a:rPr kumimoji="1" lang="zh-CN" altLang="en-US" sz="2400"/>
              <a:t>方程组可简化为 </a:t>
            </a:r>
            <a:r>
              <a:rPr kumimoji="1" lang="en-US" altLang="zh-CN" sz="2400" i="1"/>
              <a:t>AX </a:t>
            </a:r>
            <a:r>
              <a:rPr kumimoji="1" lang="en-US" altLang="zh-CN" sz="2400"/>
              <a:t>= </a:t>
            </a:r>
            <a:r>
              <a:rPr kumimoji="1" lang="en-US" altLang="zh-CN" sz="2400" i="1"/>
              <a:t>b </a:t>
            </a:r>
            <a:r>
              <a:rPr kumimoji="1" lang="zh-CN" altLang="en-US" sz="2400"/>
              <a:t>．</a:t>
            </a:r>
            <a:endParaRPr kumimoji="1" lang="zh-CN" altLang="en-US" sz="2400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295400"/>
            <a:ext cx="4038600" cy="4454525"/>
          </a:xfrm>
          <a:noFill/>
        </p:spPr>
        <p:txBody>
          <a:bodyPr/>
          <a:lstStyle/>
          <a:p>
            <a:pPr marL="381000" indent="-381000" eaLnBrk="1" hangingPunct="1">
              <a:buClr>
                <a:srgbClr val="0000FF"/>
              </a:buClr>
              <a:buSzTx/>
              <a:buFont typeface="Wingdings" panose="05000000000000000000" pitchFamily="2" charset="2"/>
              <a:buAutoNum type="arabicPeriod" startAt="2"/>
            </a:pPr>
            <a:r>
              <a:rPr kumimoji="1" lang="zh-CN" altLang="en-US" sz="2400">
                <a:solidFill>
                  <a:srgbClr val="0000FF"/>
                </a:solidFill>
              </a:rPr>
              <a:t>增广矩阵的形式</a:t>
            </a:r>
            <a:endParaRPr kumimoji="1" lang="zh-CN" altLang="en-US" sz="240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anose="05000000000000000000" pitchFamily="2" charset="2"/>
              <a:buAutoNum type="arabicPeriod" startAt="2"/>
            </a:pPr>
            <a:endParaRPr kumimoji="1" lang="zh-CN" altLang="en-US" sz="240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anose="05000000000000000000" pitchFamily="2" charset="2"/>
              <a:buAutoNum type="arabicPeriod" startAt="2"/>
            </a:pPr>
            <a:endParaRPr kumimoji="1" lang="zh-CN" altLang="en-US" sz="240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anose="05000000000000000000" pitchFamily="2" charset="2"/>
              <a:buAutoNum type="arabicPeriod" startAt="2"/>
            </a:pPr>
            <a:endParaRPr kumimoji="1" lang="zh-CN" altLang="en-US" sz="2400">
              <a:solidFill>
                <a:srgbClr val="0000FF"/>
              </a:solidFill>
            </a:endParaRPr>
          </a:p>
          <a:p>
            <a:pPr marL="381000" indent="-381000" eaLnBrk="1" hangingPunct="1">
              <a:buClr>
                <a:srgbClr val="0000FF"/>
              </a:buClr>
              <a:buSzTx/>
              <a:buFont typeface="Wingdings" panose="05000000000000000000" pitchFamily="2" charset="2"/>
              <a:buAutoNum type="arabicPeriod" startAt="4"/>
            </a:pPr>
            <a:r>
              <a:rPr kumimoji="1" lang="zh-CN" altLang="en-US" sz="2400">
                <a:solidFill>
                  <a:srgbClr val="0000FF"/>
                </a:solidFill>
              </a:rPr>
              <a:t>向量组线性组合的形式</a:t>
            </a:r>
            <a:endParaRPr kumimoji="1" lang="zh-CN" altLang="en-US" sz="2400">
              <a:solidFill>
                <a:srgbClr val="0000FF"/>
              </a:solidFill>
            </a:endParaRP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198563" y="1857375"/>
          <a:ext cx="2640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Equation" r:id="rId1" imgW="1320165" imgH="482600" progId="Equation.DSMT4">
                  <p:embed/>
                </p:oleObj>
              </mc:Choice>
              <mc:Fallback>
                <p:oleObj name="Equation" r:id="rId1" imgW="1320165" imgH="482600" progId="Equation.DSMT4">
                  <p:embed/>
                  <p:pic>
                    <p:nvPicPr>
                      <p:cNvPr id="0" name="图片 114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1857375"/>
                        <a:ext cx="26400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5553075" y="1857375"/>
          <a:ext cx="23606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1" name="Equation" r:id="rId3" imgW="1180465" imgH="469900" progId="Equation.DSMT4">
                  <p:embed/>
                </p:oleObj>
              </mc:Choice>
              <mc:Fallback>
                <p:oleObj name="Equation" r:id="rId3" imgW="1180465" imgH="469900" progId="Equation.DSMT4">
                  <p:embed/>
                  <p:pic>
                    <p:nvPicPr>
                      <p:cNvPr id="0" name="图片 114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1857375"/>
                        <a:ext cx="23606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836613" y="3659188"/>
          <a:ext cx="33655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Equation" r:id="rId5" imgW="1676400" imgH="711200" progId="Equation.DSMT4">
                  <p:embed/>
                </p:oleObj>
              </mc:Choice>
              <mc:Fallback>
                <p:oleObj name="Equation" r:id="rId5" imgW="1676400" imgH="711200" progId="Equation.DSMT4">
                  <p:embed/>
                  <p:pic>
                    <p:nvPicPr>
                      <p:cNvPr id="0" name="图片 114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659188"/>
                        <a:ext cx="33655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4575175" y="3902075"/>
          <a:ext cx="4318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Equation" r:id="rId7" imgW="2159000" imgH="469900" progId="Equation.DSMT4">
                  <p:embed/>
                </p:oleObj>
              </mc:Choice>
              <mc:Fallback>
                <p:oleObj name="Equation" r:id="rId7" imgW="2159000" imgH="469900" progId="Equation.DSMT4">
                  <p:embed/>
                  <p:pic>
                    <p:nvPicPr>
                      <p:cNvPr id="0" name="图片 114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3902075"/>
                        <a:ext cx="4318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9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  <p:bldP spid="194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026"/>
          <p:cNvSpPr txBox="1">
            <a:spLocks noChangeArrowheads="1"/>
          </p:cNvSpPr>
          <p:nvPr/>
        </p:nvSpPr>
        <p:spPr bwMode="auto">
          <a:xfrm>
            <a:off x="838200" y="914400"/>
            <a:ext cx="510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例３</a:t>
            </a:r>
            <a:r>
              <a:rPr lang="zh-CN" altLang="en-US" sz="2800" b="1">
                <a:solidFill>
                  <a:schemeClr val="bg2"/>
                </a:solidFill>
              </a:rPr>
              <a:t>   求解非齐次方程组的通解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1443" name="Object 1027"/>
          <p:cNvGraphicFramePr>
            <a:graphicFrameLocks noChangeAspect="1"/>
          </p:cNvGraphicFramePr>
          <p:nvPr/>
        </p:nvGraphicFramePr>
        <p:xfrm>
          <a:off x="2470150" y="1524000"/>
          <a:ext cx="41656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0" name="Equation" r:id="rId1" imgW="4165600" imgH="1536700" progId="Equation.3">
                  <p:embed/>
                </p:oleObj>
              </mc:Choice>
              <mc:Fallback>
                <p:oleObj name="Equation" r:id="rId1" imgW="4165600" imgH="1536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524000"/>
                        <a:ext cx="41656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1028"/>
          <p:cNvSpPr>
            <a:spLocks noChangeArrowheads="1"/>
          </p:cNvSpPr>
          <p:nvPr/>
        </p:nvSpPr>
        <p:spPr bwMode="auto">
          <a:xfrm>
            <a:off x="914400" y="3289300"/>
            <a:ext cx="506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</a:t>
            </a:r>
            <a:r>
              <a:rPr lang="zh-CN" altLang="en-US" sz="2800" b="1">
                <a:solidFill>
                  <a:schemeClr val="bg2"/>
                </a:solidFill>
              </a:rPr>
              <a:t>    对增广矩阵</a:t>
            </a:r>
            <a:r>
              <a:rPr lang="en-US" altLang="zh-CN" sz="2800" b="1" i="1">
                <a:solidFill>
                  <a:schemeClr val="bg2"/>
                </a:solidFill>
              </a:rPr>
              <a:t>B</a:t>
            </a:r>
            <a:r>
              <a:rPr lang="zh-CN" altLang="en-US" sz="2800" b="1">
                <a:solidFill>
                  <a:schemeClr val="bg2"/>
                </a:solidFill>
              </a:rPr>
              <a:t>进行初等变换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1445" name="Object 1029"/>
          <p:cNvGraphicFramePr>
            <a:graphicFrameLocks noChangeAspect="1"/>
          </p:cNvGraphicFramePr>
          <p:nvPr/>
        </p:nvGraphicFramePr>
        <p:xfrm>
          <a:off x="838200" y="4051300"/>
          <a:ext cx="4038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1" name="Equation" r:id="rId3" imgW="4559300" imgH="1511300" progId="Equation.3">
                  <p:embed/>
                </p:oleObj>
              </mc:Choice>
              <mc:Fallback>
                <p:oleObj name="Equation" r:id="rId3" imgW="4559300" imgH="15113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51300"/>
                        <a:ext cx="4038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1030"/>
          <p:cNvGraphicFramePr>
            <a:graphicFrameLocks noChangeAspect="1"/>
          </p:cNvGraphicFramePr>
          <p:nvPr/>
        </p:nvGraphicFramePr>
        <p:xfrm>
          <a:off x="4940300" y="4038600"/>
          <a:ext cx="3733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name="Equation" r:id="rId5" imgW="4203700" imgH="1511300" progId="Equation.3">
                  <p:embed/>
                </p:oleObj>
              </mc:Choice>
              <mc:Fallback>
                <p:oleObj name="Equation" r:id="rId5" imgW="4203700" imgH="15113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038600"/>
                        <a:ext cx="3733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676400" y="895350"/>
          <a:ext cx="3771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name="Equation" r:id="rId1" imgW="3771900" imgH="1511300" progId="Equation.3">
                  <p:embed/>
                </p:oleObj>
              </mc:Choice>
              <mc:Fallback>
                <p:oleObj name="Equation" r:id="rId1" imgW="37719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95350"/>
                        <a:ext cx="3771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092200" y="2595563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Equation" r:id="rId3" imgW="3238500" imgH="419100" progId="Equation.3">
                  <p:embed/>
                </p:oleObj>
              </mc:Choice>
              <mc:Fallback>
                <p:oleObj name="Equation" r:id="rId3" imgW="32385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2595563"/>
                        <a:ext cx="323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343400" y="2528888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故方程组有解，且有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1371600" y="3810000"/>
          <a:ext cx="2781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Equation" r:id="rId5" imgW="2781300" imgH="990600" progId="Equation.3">
                  <p:embed/>
                </p:oleObj>
              </mc:Choice>
              <mc:Fallback>
                <p:oleObj name="Equation" r:id="rId5" imgW="2781300" imgH="990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781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4267200" y="3276600"/>
          <a:ext cx="4102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name="Equation" r:id="rId7" imgW="4102100" imgH="2044700" progId="Equation.3">
                  <p:embed/>
                </p:oleObj>
              </mc:Choice>
              <mc:Fallback>
                <p:oleObj name="Equation" r:id="rId7" imgW="4102100" imgH="2044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4102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981200" y="1600200"/>
          <a:ext cx="4483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2" name="Equation" r:id="rId1" imgW="4483100" imgH="2044700" progId="Equation.3">
                  <p:embed/>
                </p:oleObj>
              </mc:Choice>
              <mc:Fallback>
                <p:oleObj name="Equation" r:id="rId1" imgW="4483100" imgH="2044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4483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6172200" y="4114800"/>
          <a:ext cx="2324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Equation" r:id="rId3" imgW="2324100" imgH="431800" progId="Equation.3">
                  <p:embed/>
                </p:oleObj>
              </mc:Choice>
              <mc:Fallback>
                <p:oleObj name="Equation" r:id="rId3" imgW="23241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2324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1001713" y="865188"/>
            <a:ext cx="3405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所以方程组的通解为</a:t>
            </a:r>
            <a:endParaRPr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050"/>
          <p:cNvSpPr>
            <a:spLocks noChangeArrowheads="1"/>
          </p:cNvSpPr>
          <p:nvPr/>
        </p:nvSpPr>
        <p:spPr bwMode="auto">
          <a:xfrm>
            <a:off x="838200" y="18430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例４</a:t>
            </a:r>
            <a:r>
              <a:rPr lang="zh-CN" altLang="en-US" sz="2800" b="1">
                <a:solidFill>
                  <a:schemeClr val="bg2"/>
                </a:solidFill>
              </a:rPr>
              <a:t>  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87043" name="Object 2051"/>
          <p:cNvGraphicFramePr>
            <a:graphicFrameLocks noChangeAspect="1"/>
          </p:cNvGraphicFramePr>
          <p:nvPr/>
        </p:nvGraphicFramePr>
        <p:xfrm>
          <a:off x="1828800" y="914400"/>
          <a:ext cx="6705600" cy="352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Equation" r:id="rId1" imgW="6705600" imgH="3657600" progId="Equation.3">
                  <p:embed/>
                </p:oleObj>
              </mc:Choice>
              <mc:Fallback>
                <p:oleObj name="Equation" r:id="rId1" imgW="6705600" imgH="36576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6705600" cy="352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Text Box 2055"/>
          <p:cNvSpPr txBox="1">
            <a:spLocks noChangeArrowheads="1"/>
          </p:cNvSpPr>
          <p:nvPr/>
        </p:nvSpPr>
        <p:spPr bwMode="auto">
          <a:xfrm>
            <a:off x="914400" y="46926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解证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87048" name="Rectangle 2056"/>
          <p:cNvSpPr>
            <a:spLocks noChangeArrowheads="1"/>
          </p:cNvSpPr>
          <p:nvPr/>
        </p:nvSpPr>
        <p:spPr bwMode="auto">
          <a:xfrm>
            <a:off x="1981200" y="4719638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对增广矩阵</a:t>
            </a:r>
            <a:r>
              <a:rPr lang="en-US" altLang="zh-CN" sz="2800" b="1" i="1">
                <a:solidFill>
                  <a:schemeClr val="bg2"/>
                </a:solidFill>
              </a:rPr>
              <a:t>B</a:t>
            </a:r>
            <a:r>
              <a:rPr lang="zh-CN" altLang="en-US" sz="2800" b="1">
                <a:solidFill>
                  <a:schemeClr val="bg2"/>
                </a:solidFill>
              </a:rPr>
              <a:t>进行初等变换，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87049" name="Text Box 2057"/>
          <p:cNvSpPr txBox="1">
            <a:spLocks noChangeArrowheads="1"/>
          </p:cNvSpPr>
          <p:nvPr/>
        </p:nvSpPr>
        <p:spPr bwMode="auto">
          <a:xfrm>
            <a:off x="1066800" y="5410200"/>
            <a:ext cx="3389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方程组的增广矩阵为</a:t>
            </a:r>
            <a:endParaRPr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 autoUpdateAnimBg="0"/>
      <p:bldP spid="87048" grpId="0" autoUpdateAnimBg="0"/>
      <p:bldP spid="8704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260475" y="914400"/>
          <a:ext cx="4506913" cy="238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6" name="Equation" r:id="rId1" imgW="5118100" imgH="2590800" progId="Equation.3">
                  <p:embed/>
                </p:oleObj>
              </mc:Choice>
              <mc:Fallback>
                <p:oleObj name="Equation" r:id="rId1" imgW="5118100" imgH="2590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914400"/>
                        <a:ext cx="4506913" cy="238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1447800" y="3468688"/>
          <a:ext cx="4519613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7" name="Equation" r:id="rId3" imgW="4914900" imgH="3009900" progId="Equation.3">
                  <p:embed/>
                </p:oleObj>
              </mc:Choice>
              <mc:Fallback>
                <p:oleObj name="Equation" r:id="rId3" imgW="4914900" imgH="3009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68688"/>
                        <a:ext cx="4519613" cy="262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6223000" y="3797300"/>
          <a:ext cx="2235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8" name="Equation" r:id="rId5" imgW="2235200" imgH="1460500" progId="Equation.3">
                  <p:embed/>
                </p:oleObj>
              </mc:Choice>
              <mc:Fallback>
                <p:oleObj name="Equation" r:id="rId5" imgW="2235200" imgH="1460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797300"/>
                        <a:ext cx="22352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103313" y="838200"/>
          <a:ext cx="57546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6" name="Equation" r:id="rId1" imgW="5715000" imgH="952500" progId="Equation.3">
                  <p:embed/>
                </p:oleObj>
              </mc:Choice>
              <mc:Fallback>
                <p:oleObj name="Equation" r:id="rId1" imgW="5715000" imgH="952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838200"/>
                        <a:ext cx="57546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914400" y="2605088"/>
            <a:ext cx="448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由于原方程组等价于方程组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5422900" y="1905000"/>
          <a:ext cx="19685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7" name="Equation" r:id="rId3" imgW="1968500" imgH="2057400" progId="Equation.3">
                  <p:embed/>
                </p:oleObj>
              </mc:Choice>
              <mc:Fallback>
                <p:oleObj name="Equation" r:id="rId3" imgW="196850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905000"/>
                        <a:ext cx="19685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914400" y="3595688"/>
            <a:ext cx="233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由此得通解：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752600" y="4052888"/>
          <a:ext cx="4343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8" name="Equation" r:id="rId5" imgW="4343400" imgH="2057400" progId="Equation.3">
                  <p:embed/>
                </p:oleObj>
              </mc:Choice>
              <mc:Fallback>
                <p:oleObj name="Equation" r:id="rId5" imgW="4343400" imgH="2057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52888"/>
                        <a:ext cx="4343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6096000" y="5562600"/>
          <a:ext cx="2463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9" name="Equation" r:id="rId7" imgW="2463800" imgH="444500" progId="Equation.3">
                  <p:embed/>
                </p:oleObj>
              </mc:Choice>
              <mc:Fallback>
                <p:oleObj name="Equation" r:id="rId7" imgW="24638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562600"/>
                        <a:ext cx="2463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052"/>
          <p:cNvSpPr>
            <a:spLocks noChangeArrowheads="1"/>
          </p:cNvSpPr>
          <p:nvPr/>
        </p:nvSpPr>
        <p:spPr bwMode="auto">
          <a:xfrm>
            <a:off x="914400" y="838200"/>
            <a:ext cx="368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例５ </a:t>
            </a:r>
            <a:r>
              <a:rPr lang="zh-CN" altLang="en-US" sz="2800" b="1">
                <a:solidFill>
                  <a:schemeClr val="bg2"/>
                </a:solidFill>
              </a:rPr>
              <a:t> 设有线性方程组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3493" name="Object 2053"/>
          <p:cNvGraphicFramePr>
            <a:graphicFrameLocks noChangeAspect="1"/>
          </p:cNvGraphicFramePr>
          <p:nvPr/>
        </p:nvGraphicFramePr>
        <p:xfrm>
          <a:off x="2590800" y="1447800"/>
          <a:ext cx="2832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6" name="Equation" r:id="rId1" imgW="2832100" imgH="1536700" progId="Equation.3">
                  <p:embed/>
                </p:oleObj>
              </mc:Choice>
              <mc:Fallback>
                <p:oleObj name="Equation" r:id="rId1" imgW="2832100" imgH="15367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47800"/>
                        <a:ext cx="2832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2054"/>
          <p:cNvGraphicFramePr>
            <a:graphicFrameLocks noChangeAspect="1"/>
          </p:cNvGraphicFramePr>
          <p:nvPr/>
        </p:nvGraphicFramePr>
        <p:xfrm>
          <a:off x="914400" y="3200400"/>
          <a:ext cx="53990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7" name="Equation" r:id="rId3" imgW="5397500" imgH="419100" progId="Equation.3">
                  <p:embed/>
                </p:oleObj>
              </mc:Choice>
              <mc:Fallback>
                <p:oleObj name="Equation" r:id="rId3" imgW="5397500" imgH="4191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53990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Text Box 2060"/>
          <p:cNvSpPr txBox="1">
            <a:spLocks noChangeArrowheads="1"/>
          </p:cNvSpPr>
          <p:nvPr/>
        </p:nvSpPr>
        <p:spPr bwMode="auto">
          <a:xfrm>
            <a:off x="914400" y="38242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3501" name="Object 2061"/>
          <p:cNvGraphicFramePr>
            <a:graphicFrameLocks noChangeAspect="1"/>
          </p:cNvGraphicFramePr>
          <p:nvPr/>
        </p:nvGraphicFramePr>
        <p:xfrm>
          <a:off x="1371600" y="4540250"/>
          <a:ext cx="3048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8" name="Equation" r:id="rId5" imgW="3048000" imgH="1511300" progId="Equation.3">
                  <p:embed/>
                </p:oleObj>
              </mc:Choice>
              <mc:Fallback>
                <p:oleObj name="Equation" r:id="rId5" imgW="3048000" imgH="1511300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40250"/>
                        <a:ext cx="3048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2062"/>
          <p:cNvGraphicFramePr>
            <a:graphicFrameLocks noChangeAspect="1"/>
          </p:cNvGraphicFramePr>
          <p:nvPr/>
        </p:nvGraphicFramePr>
        <p:xfrm>
          <a:off x="4495800" y="4483100"/>
          <a:ext cx="27051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9" name="Equation" r:id="rId7" imgW="2705100" imgH="1612900" progId="Equation.3">
                  <p:embed/>
                </p:oleObj>
              </mc:Choice>
              <mc:Fallback>
                <p:oleObj name="Equation" r:id="rId7" imgW="2705100" imgH="1612900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83100"/>
                        <a:ext cx="27051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2063"/>
          <p:cNvGraphicFramePr>
            <a:graphicFrameLocks noChangeAspect="1"/>
          </p:cNvGraphicFramePr>
          <p:nvPr/>
        </p:nvGraphicFramePr>
        <p:xfrm>
          <a:off x="1663700" y="3886200"/>
          <a:ext cx="572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0" name="Equation" r:id="rId9" imgW="5727700" imgH="444500" progId="Equation.3">
                  <p:embed/>
                </p:oleObj>
              </mc:Choice>
              <mc:Fallback>
                <p:oleObj name="Equation" r:id="rId9" imgW="5727700" imgH="444500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886200"/>
                        <a:ext cx="572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524000" y="825500"/>
          <a:ext cx="42799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8" name="Equation" r:id="rId1" imgW="4279900" imgH="1612900" progId="Equation.3">
                  <p:embed/>
                </p:oleObj>
              </mc:Choice>
              <mc:Fallback>
                <p:oleObj name="Equation" r:id="rId1" imgW="4279900" imgH="1612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25500"/>
                        <a:ext cx="42799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497013" y="2514600"/>
          <a:ext cx="604678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name="Equation" r:id="rId3" imgW="6045200" imgH="1612900" progId="Equation.3">
                  <p:embed/>
                </p:oleObj>
              </mc:Choice>
              <mc:Fallback>
                <p:oleObj name="Equation" r:id="rId3" imgW="6045200" imgH="161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2514600"/>
                        <a:ext cx="6046787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524000" y="4330700"/>
          <a:ext cx="656748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0" name="Equation" r:id="rId5" imgW="6565900" imgH="1612900" progId="Equation.3">
                  <p:embed/>
                </p:oleObj>
              </mc:Choice>
              <mc:Fallback>
                <p:oleObj name="Equation" r:id="rId5" imgW="6565900" imgH="1612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30700"/>
                        <a:ext cx="656748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092200" y="990600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4" name="Equation" r:id="rId1" imgW="2260600" imgH="431800" progId="Equation.3">
                  <p:embed/>
                </p:oleObj>
              </mc:Choice>
              <mc:Fallback>
                <p:oleObj name="Equation" r:id="rId1" imgW="2260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990600"/>
                        <a:ext cx="226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057400" y="1536700"/>
          <a:ext cx="271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5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36700"/>
                        <a:ext cx="271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914400" y="3352800"/>
          <a:ext cx="586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6" name="Equation" r:id="rId5" imgW="5562600" imgH="419100" progId="Equation.3">
                  <p:embed/>
                </p:oleObj>
              </mc:Choice>
              <mc:Fallback>
                <p:oleObj name="Equation" r:id="rId5" imgW="55626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586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971550" y="4419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其通解为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667000" y="4025900"/>
          <a:ext cx="2463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7" name="Equation" r:id="rId7" imgW="2463800" imgH="1536700" progId="Equation.3">
                  <p:embed/>
                </p:oleObj>
              </mc:Choice>
              <mc:Fallback>
                <p:oleObj name="Equation" r:id="rId7" imgW="2463800" imgH="153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025900"/>
                        <a:ext cx="2463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257800" y="5424488"/>
          <a:ext cx="3200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8" name="Equation" r:id="rId9" imgW="2984500" imgH="444500" progId="Equation.3">
                  <p:embed/>
                </p:oleObj>
              </mc:Choice>
              <mc:Fallback>
                <p:oleObj name="Equation" r:id="rId9" imgW="29845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424488"/>
                        <a:ext cx="3200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977900" y="1016000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Equation" r:id="rId1" imgW="2298700" imgH="431800" progId="Equation.3">
                  <p:embed/>
                </p:oleObj>
              </mc:Choice>
              <mc:Fallback>
                <p:oleObj name="Equation" r:id="rId1" imgW="2298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016000"/>
                        <a:ext cx="229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981200" y="1600200"/>
          <a:ext cx="42291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3" name="Equation" r:id="rId3" imgW="4229100" imgH="1612900" progId="Equation.3">
                  <p:embed/>
                </p:oleObj>
              </mc:Choice>
              <mc:Fallback>
                <p:oleObj name="Equation" r:id="rId3" imgW="4229100" imgH="161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42291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14400" y="3367088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这时又分两种情形：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925513" y="4191000"/>
          <a:ext cx="70754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4" name="Equation" r:id="rId5" imgW="7073900" imgH="431800" progId="Equation.3">
                  <p:embed/>
                </p:oleObj>
              </mc:Choice>
              <mc:Fallback>
                <p:oleObj name="Equation" r:id="rId5" imgW="7073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191000"/>
                        <a:ext cx="70754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458913" y="4773613"/>
          <a:ext cx="6161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5" name="Equation" r:id="rId7" imgW="6159500" imgH="914400" progId="Equation.3">
                  <p:embed/>
                </p:oleObj>
              </mc:Choice>
              <mc:Fallback>
                <p:oleObj name="Equation" r:id="rId7" imgW="61595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773613"/>
                        <a:ext cx="61610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二、线性方程组的解的判定</a:t>
            </a:r>
            <a:endParaRPr lang="zh-CN" alt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设有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/>
              <a:t>个未知数 </a:t>
            </a:r>
            <a:r>
              <a:rPr lang="en-US" altLang="zh-CN" i="1"/>
              <a:t>m</a:t>
            </a:r>
            <a:r>
              <a:rPr lang="en-US" altLang="zh-CN"/>
              <a:t> </a:t>
            </a:r>
            <a:r>
              <a:rPr lang="zh-CN" altLang="en-US"/>
              <a:t>个方程的线性方程组</a:t>
            </a:r>
            <a:endParaRPr lang="zh-CN" altLang="en-US"/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478088" y="2125663"/>
          <a:ext cx="41878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9" name="Equation" r:id="rId1" imgW="2095500" imgH="939800" progId="Equation.DSMT4">
                  <p:embed/>
                </p:oleObj>
              </mc:Choice>
              <mc:Fallback>
                <p:oleObj name="Equation" r:id="rId1" imgW="2095500" imgH="939800" progId="Equation.DSMT4">
                  <p:embed/>
                  <p:pic>
                    <p:nvPicPr>
                      <p:cNvPr id="0" name="图片 115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125663"/>
                        <a:ext cx="41878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57200" y="4149725"/>
            <a:ext cx="8229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定义：</a:t>
            </a:r>
            <a:r>
              <a:rPr lang="zh-CN" altLang="en-US" sz="2400" b="1">
                <a:solidFill>
                  <a:srgbClr val="000000"/>
                </a:solidFill>
              </a:rPr>
              <a:t>线性方程组如果有解，就称它是</a:t>
            </a:r>
            <a:r>
              <a:rPr lang="zh-CN" altLang="en-US" sz="2400" b="1">
                <a:solidFill>
                  <a:srgbClr val="FF0000"/>
                </a:solidFill>
              </a:rPr>
              <a:t>相容的</a:t>
            </a:r>
            <a:r>
              <a:rPr lang="zh-CN" altLang="en-US" sz="2400" b="1">
                <a:solidFill>
                  <a:srgbClr val="000000"/>
                </a:solidFill>
              </a:rPr>
              <a:t>；如果无解，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就称它是</a:t>
            </a:r>
            <a:r>
              <a:rPr lang="zh-CN" altLang="en-US" sz="2400" b="1">
                <a:solidFill>
                  <a:srgbClr val="FF0000"/>
                </a:solidFill>
              </a:rPr>
              <a:t>不相容的</a:t>
            </a:r>
            <a:r>
              <a:rPr lang="zh-CN" altLang="en-US" sz="2400" b="1">
                <a:solidFill>
                  <a:srgbClr val="000000"/>
                </a:solidFill>
              </a:rPr>
              <a:t>．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57200" y="5191125"/>
            <a:ext cx="823118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问题</a:t>
            </a:r>
            <a:r>
              <a:rPr lang="en-US" altLang="zh-CN" sz="2400" b="1">
                <a:solidFill>
                  <a:srgbClr val="0000FF"/>
                </a:solidFill>
              </a:rPr>
              <a:t>1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zh-CN" altLang="en-US" sz="2400" b="1">
                <a:solidFill>
                  <a:srgbClr val="000000"/>
                </a:solidFill>
              </a:rPr>
              <a:t>方程组是否有解？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问题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zh-CN" altLang="en-US" sz="2400" b="1">
                <a:solidFill>
                  <a:srgbClr val="000000"/>
                </a:solidFill>
              </a:rPr>
              <a:t>若方程组有解，则解是否唯一？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问题</a:t>
            </a:r>
            <a:r>
              <a:rPr lang="en-US" altLang="zh-CN" sz="2400" b="1">
                <a:solidFill>
                  <a:srgbClr val="0000FF"/>
                </a:solidFill>
              </a:rPr>
              <a:t>3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zh-CN" altLang="en-US" sz="2400" b="1">
                <a:solidFill>
                  <a:srgbClr val="000000"/>
                </a:solidFill>
              </a:rPr>
              <a:t>若方程组有解且不唯一，则如何掌握解的全体？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6659563" y="1052513"/>
            <a:ext cx="2016125" cy="1008062"/>
          </a:xfrm>
          <a:prstGeom prst="cloudCallout">
            <a:avLst>
              <a:gd name="adj1" fmla="val -51023"/>
              <a:gd name="adj2" fmla="val 77245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b="1" i="1">
                <a:solidFill>
                  <a:srgbClr val="000000"/>
                </a:solidFill>
              </a:rPr>
              <a:t>m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不一定相等！</a:t>
            </a: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3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3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23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build="p"/>
      <p:bldP spid="23561" grpId="0"/>
      <p:bldP spid="23563" grpId="0" build="p"/>
      <p:bldP spid="235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143000" y="3810000"/>
          <a:ext cx="4425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0" name="Equation" r:id="rId1" imgW="4292600" imgH="419100" progId="Equation.3">
                  <p:embed/>
                </p:oleObj>
              </mc:Choice>
              <mc:Fallback>
                <p:oleObj name="Equation" r:id="rId1" imgW="4292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4425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1219200" y="1219200"/>
          <a:ext cx="18288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1" name="Equation" r:id="rId3" imgW="1828800" imgH="431800" progId="Equation.3">
                  <p:embed/>
                </p:oleObj>
              </mc:Choice>
              <mc:Fallback>
                <p:oleObj name="Equation" r:id="rId3" imgW="18288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19200"/>
                        <a:ext cx="18288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1397000" y="1981200"/>
          <a:ext cx="3556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2" name="Equation" r:id="rId5" imgW="3556000" imgH="1511300" progId="Equation.3">
                  <p:embed/>
                </p:oleObj>
              </mc:Choice>
              <mc:Fallback>
                <p:oleObj name="Equation" r:id="rId5" imgW="3556000" imgH="151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981200"/>
                        <a:ext cx="3556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57200" y="5334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例：</a:t>
            </a:r>
            <a:r>
              <a:rPr lang="zh-CN" altLang="en-US" sz="2400" b="1">
                <a:solidFill>
                  <a:srgbClr val="000000"/>
                </a:solidFill>
              </a:rPr>
              <a:t>设有</a:t>
            </a:r>
            <a:r>
              <a:rPr kumimoji="1" lang="zh-CN" altLang="en-US" sz="2400" b="1">
                <a:solidFill>
                  <a:srgbClr val="000000"/>
                </a:solidFill>
              </a:rPr>
              <a:t>线性方程组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500063" y="3089275"/>
            <a:ext cx="82296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问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取何值时，此方程组有</a:t>
            </a:r>
            <a:r>
              <a:rPr kumimoji="1" lang="en-US" altLang="zh-CN" sz="2400" b="1">
                <a:solidFill>
                  <a:srgbClr val="000000"/>
                </a:solidFill>
              </a:rPr>
              <a:t>(1) </a:t>
            </a:r>
            <a:r>
              <a:rPr kumimoji="1" lang="zh-CN" altLang="en-US" sz="2400" b="1">
                <a:solidFill>
                  <a:srgbClr val="000000"/>
                </a:solidFill>
              </a:rPr>
              <a:t>唯一解；</a:t>
            </a:r>
            <a:r>
              <a:rPr kumimoji="1" lang="en-US" altLang="zh-CN" sz="2400" b="1">
                <a:solidFill>
                  <a:srgbClr val="000000"/>
                </a:solidFill>
              </a:rPr>
              <a:t>(2) </a:t>
            </a:r>
            <a:r>
              <a:rPr kumimoji="1" lang="zh-CN" altLang="en-US" sz="2400" b="1">
                <a:solidFill>
                  <a:srgbClr val="000000"/>
                </a:solidFill>
              </a:rPr>
              <a:t>无解；</a:t>
            </a:r>
            <a:r>
              <a:rPr kumimoji="1" lang="en-US" altLang="zh-CN" sz="2400" b="1">
                <a:solidFill>
                  <a:srgbClr val="000000"/>
                </a:solidFill>
              </a:rPr>
              <a:t>(3) </a:t>
            </a:r>
            <a:r>
              <a:rPr kumimoji="1" lang="zh-CN" altLang="en-US" sz="2400" b="1">
                <a:solidFill>
                  <a:srgbClr val="000000"/>
                </a:solidFill>
              </a:rPr>
              <a:t>有无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限多个解？并在有无限多解时求其通解．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2090738" y="1290638"/>
          <a:ext cx="493395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0" name="Equation" r:id="rId1" imgW="2463800" imgH="711200" progId="Equation.DSMT4">
                  <p:embed/>
                </p:oleObj>
              </mc:Choice>
              <mc:Fallback>
                <p:oleObj name="Equation" r:id="rId1" imgW="2463800" imgH="711200" progId="Equation.DSMT4">
                  <p:embed/>
                  <p:pic>
                    <p:nvPicPr>
                      <p:cNvPr id="0" name="图片 123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1290638"/>
                        <a:ext cx="493395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57200" y="4357688"/>
            <a:ext cx="82296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元线性方程组 </a:t>
            </a:r>
            <a:r>
              <a:rPr kumimoji="1" lang="en-US" altLang="zh-CN" sz="2400" b="1" i="1">
                <a:solidFill>
                  <a:srgbClr val="000000"/>
                </a:solidFill>
              </a:rPr>
              <a:t>AX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endParaRPr kumimoji="1" lang="en-US" altLang="zh-CN" sz="2400" b="1" i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AutoNum type="circleNumDbPlain"/>
            </a:pPr>
            <a:r>
              <a:rPr kumimoji="1" lang="zh-CN" altLang="en-US" sz="2400" b="1">
                <a:solidFill>
                  <a:srgbClr val="000000"/>
                </a:solidFill>
              </a:rPr>
              <a:t>无解的充分必要条件是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</a:rPr>
              <a:t>；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AutoNum type="circleNumDbPlain"/>
            </a:pPr>
            <a:r>
              <a:rPr kumimoji="1" lang="zh-CN" altLang="en-US" sz="2400" b="1">
                <a:solidFill>
                  <a:srgbClr val="000000"/>
                </a:solidFill>
              </a:rPr>
              <a:t>有唯一解的充分必要条件是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；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AutoNum type="circleNumDbPlain"/>
            </a:pPr>
            <a:r>
              <a:rPr kumimoji="1" lang="zh-CN" altLang="en-US" sz="2400" b="1">
                <a:solidFill>
                  <a:srgbClr val="000000"/>
                </a:solidFill>
              </a:rPr>
              <a:t>有无限多解的充分必要条件是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7"/>
          <p:cNvGraphicFramePr>
            <a:graphicFrameLocks noChangeAspect="1"/>
          </p:cNvGraphicFramePr>
          <p:nvPr/>
        </p:nvGraphicFramePr>
        <p:xfrm>
          <a:off x="2649538" y="431800"/>
          <a:ext cx="381476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0" name="Equation" r:id="rId1" imgW="1905000" imgH="698500" progId="Equation.DSMT4">
                  <p:embed/>
                </p:oleObj>
              </mc:Choice>
              <mc:Fallback>
                <p:oleObj name="Equation" r:id="rId1" imgW="1905000" imgH="698500" progId="Equation.DSMT4">
                  <p:embed/>
                  <p:pic>
                    <p:nvPicPr>
                      <p:cNvPr id="0" name="图片 124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431800"/>
                        <a:ext cx="381476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57200" y="1916113"/>
            <a:ext cx="82296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解法</a:t>
            </a:r>
            <a:r>
              <a:rPr kumimoji="1" lang="en-US" altLang="zh-CN" sz="2400" b="1">
                <a:solidFill>
                  <a:srgbClr val="0000FF"/>
                </a:solidFill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</a:rPr>
              <a:t>对增广矩阵作初等行变换把它变为行阶梯形矩阵．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1743075" y="2600325"/>
          <a:ext cx="291147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1" name="Equation" r:id="rId3" imgW="1625600" imgH="698500" progId="Equation.DSMT4">
                  <p:embed/>
                </p:oleObj>
              </mc:Choice>
              <mc:Fallback>
                <p:oleObj name="Equation" r:id="rId3" imgW="1625600" imgH="698500" progId="Equation.DSMT4">
                  <p:embed/>
                  <p:pic>
                    <p:nvPicPr>
                      <p:cNvPr id="0" name="图片 124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600325"/>
                        <a:ext cx="2911475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4622800" y="2601913"/>
          <a:ext cx="3389313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2" name="Equation" r:id="rId5" imgW="1892300" imgH="698500" progId="Equation.DSMT4">
                  <p:embed/>
                </p:oleObj>
              </mc:Choice>
              <mc:Fallback>
                <p:oleObj name="Equation" r:id="rId5" imgW="1892300" imgH="698500" progId="Equation.DSMT4">
                  <p:embed/>
                  <p:pic>
                    <p:nvPicPr>
                      <p:cNvPr id="0" name="图片 124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2601913"/>
                        <a:ext cx="3389313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82550" y="4221163"/>
          <a:ext cx="45720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3" name="Equation" r:id="rId7" imgW="2552700" imgH="698500" progId="Equation.DSMT4">
                  <p:embed/>
                </p:oleObj>
              </mc:Choice>
              <mc:Fallback>
                <p:oleObj name="Equation" r:id="rId7" imgW="2552700" imgH="698500" progId="Equation.DSMT4">
                  <p:embed/>
                  <p:pic>
                    <p:nvPicPr>
                      <p:cNvPr id="0" name="图片 1249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4221163"/>
                        <a:ext cx="4572000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4622800" y="4221163"/>
          <a:ext cx="441325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4" name="Equation" r:id="rId9" imgW="2463800" imgH="698500" progId="Equation.DSMT4">
                  <p:embed/>
                </p:oleObj>
              </mc:Choice>
              <mc:Fallback>
                <p:oleObj name="Equation" r:id="rId9" imgW="2463800" imgH="698500" progId="Equation.DSMT4">
                  <p:embed/>
                  <p:pic>
                    <p:nvPicPr>
                      <p:cNvPr id="0" name="图片 124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221163"/>
                        <a:ext cx="4413250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520700"/>
            <a:ext cx="8229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附注：</a:t>
            </a:r>
            <a:endParaRPr lang="zh-CN" altLang="en-US" sz="2400" b="1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b="1">
                <a:solidFill>
                  <a:srgbClr val="000000"/>
                </a:solidFill>
              </a:rPr>
              <a:t>对含参数的矩阵作初等变换时，由于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>
                <a:solidFill>
                  <a:srgbClr val="000000"/>
                </a:solidFill>
              </a:rPr>
              <a:t> +1</a:t>
            </a:r>
            <a:r>
              <a:rPr kumimoji="1" lang="zh-CN" altLang="en-US" sz="2400" b="1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>
                <a:solidFill>
                  <a:srgbClr val="000000"/>
                </a:solidFill>
              </a:rPr>
              <a:t> +3 </a:t>
            </a:r>
            <a:r>
              <a:rPr kumimoji="1" lang="zh-CN" altLang="en-US" sz="2400" b="1">
                <a:solidFill>
                  <a:srgbClr val="000000"/>
                </a:solidFill>
              </a:rPr>
              <a:t>等因式可能等于零，故不宜进行下列的变换：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b="1">
                <a:solidFill>
                  <a:srgbClr val="000000"/>
                </a:solidFill>
              </a:rPr>
              <a:t>如果作了这样的变换，则需对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>
                <a:solidFill>
                  <a:srgbClr val="000000"/>
                </a:solidFill>
              </a:rPr>
              <a:t> +1 = 0</a:t>
            </a:r>
            <a:r>
              <a:rPr kumimoji="1" lang="zh-CN" altLang="en-US" sz="2400" b="1">
                <a:solidFill>
                  <a:srgbClr val="000000"/>
                </a:solidFill>
              </a:rPr>
              <a:t>（或 </a:t>
            </a:r>
            <a:r>
              <a:rPr kumimoji="1"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 b="1">
                <a:solidFill>
                  <a:srgbClr val="000000"/>
                </a:solidFill>
              </a:rPr>
              <a:t> +3 = 0</a:t>
            </a:r>
            <a:r>
              <a:rPr kumimoji="1" lang="zh-CN" altLang="en-US" sz="2400" b="1">
                <a:solidFill>
                  <a:srgbClr val="000000"/>
                </a:solidFill>
              </a:rPr>
              <a:t>）的情况另作讨论． 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763713" y="1943100"/>
          <a:ext cx="144621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6" name="Equation" r:id="rId1" imgW="723900" imgH="406400" progId="Equation.DSMT4">
                  <p:embed/>
                </p:oleObj>
              </mc:Choice>
              <mc:Fallback>
                <p:oleObj name="Equation" r:id="rId1" imgW="723900" imgH="406400" progId="Equation.DSMT4">
                  <p:embed/>
                  <p:pic>
                    <p:nvPicPr>
                      <p:cNvPr id="0" name="图片 1259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43100"/>
                        <a:ext cx="144621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868738" y="21209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7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图片 125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120900"/>
                        <a:ext cx="137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5900738" y="2120900"/>
          <a:ext cx="1420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8" name="Equation" r:id="rId5" imgW="711200" imgH="228600" progId="Equation.DSMT4">
                  <p:embed/>
                </p:oleObj>
              </mc:Choice>
              <mc:Fallback>
                <p:oleObj name="Equation" r:id="rId5" imgW="711200" imgH="228600" progId="Equation.DSMT4">
                  <p:embed/>
                  <p:pic>
                    <p:nvPicPr>
                      <p:cNvPr id="0" name="图片 125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2120900"/>
                        <a:ext cx="1420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34963" y="431800"/>
          <a:ext cx="84439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2" name="Equation" r:id="rId1" imgW="4216400" imgH="698500" progId="Equation.DSMT4">
                  <p:embed/>
                </p:oleObj>
              </mc:Choice>
              <mc:Fallback>
                <p:oleObj name="Equation" r:id="rId1" imgW="4216400" imgH="698500" progId="Equation.DSMT4">
                  <p:embed/>
                  <p:pic>
                    <p:nvPicPr>
                      <p:cNvPr id="0" name="图片 126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31800"/>
                        <a:ext cx="84439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457200" y="1916113"/>
            <a:ext cx="8229600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分析：</a:t>
            </a:r>
            <a:endParaRPr lang="zh-CN" altLang="en-US" sz="2400" b="1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lang="zh-CN" altLang="en-US" sz="2400" b="1">
                <a:solidFill>
                  <a:srgbClr val="000000"/>
                </a:solidFill>
              </a:rPr>
              <a:t>讨论方程组的解的情况，就是讨论参数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取何值时，</a:t>
            </a:r>
            <a:r>
              <a:rPr lang="en-US" altLang="zh-CN" sz="2400" b="1" i="1">
                <a:solidFill>
                  <a:srgbClr val="000000"/>
                </a:solidFill>
              </a:rPr>
              <a:t>r</a:t>
            </a:r>
            <a:r>
              <a:rPr lang="en-US" altLang="zh-CN" sz="2400" b="1" baseline="-25000">
                <a:solidFill>
                  <a:srgbClr val="000000"/>
                </a:solidFill>
              </a:rPr>
              <a:t>2 </a:t>
            </a:r>
            <a:r>
              <a:rPr lang="zh-CN" altLang="en-US" sz="2400" b="1" baseline="-25000">
                <a:solidFill>
                  <a:srgbClr val="000000"/>
                </a:solidFill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r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是非零行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zh-CN" altLang="en-US" sz="2400" b="1">
                <a:solidFill>
                  <a:srgbClr val="000000"/>
                </a:solidFill>
              </a:rPr>
              <a:t>在 </a:t>
            </a:r>
            <a:r>
              <a:rPr lang="en-US" altLang="zh-CN" sz="2400" b="1" i="1">
                <a:solidFill>
                  <a:srgbClr val="000000"/>
                </a:solidFill>
              </a:rPr>
              <a:t>r</a:t>
            </a:r>
            <a:r>
              <a:rPr lang="en-US" altLang="zh-CN" sz="2400" b="1" baseline="-25000">
                <a:solidFill>
                  <a:srgbClr val="000000"/>
                </a:solidFill>
              </a:rPr>
              <a:t>2 </a:t>
            </a:r>
            <a:r>
              <a:rPr lang="zh-CN" altLang="en-US" sz="2400" b="1" baseline="-25000">
                <a:solidFill>
                  <a:srgbClr val="000000"/>
                </a:solidFill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</a:rPr>
              <a:t>r</a:t>
            </a:r>
            <a:r>
              <a:rPr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中，有 </a:t>
            </a:r>
            <a:r>
              <a:rPr kumimoji="1" lang="en-US" altLang="zh-CN" sz="2400" b="1">
                <a:solidFill>
                  <a:srgbClr val="000000"/>
                </a:solidFill>
              </a:rPr>
              <a:t>5 </a:t>
            </a:r>
            <a:r>
              <a:rPr kumimoji="1" lang="zh-CN" altLang="en-US" sz="2400" b="1">
                <a:solidFill>
                  <a:srgbClr val="000000"/>
                </a:solidFill>
              </a:rPr>
              <a:t>处地方出现了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，要使这 </a:t>
            </a:r>
            <a:r>
              <a:rPr lang="en-US" altLang="zh-CN" sz="2400" b="1">
                <a:solidFill>
                  <a:srgbClr val="000000"/>
                </a:solidFill>
              </a:rPr>
              <a:t>5 </a:t>
            </a:r>
            <a:r>
              <a:rPr lang="zh-CN" altLang="en-US" sz="2400" b="1">
                <a:solidFill>
                  <a:srgbClr val="000000"/>
                </a:solidFill>
              </a:rPr>
              <a:t>个元素等于零，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= 0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  <a:r>
              <a:rPr lang="en-US" altLang="zh-CN" sz="2400" b="1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</a:rPr>
              <a:t>，－</a:t>
            </a:r>
            <a:r>
              <a:rPr lang="en-US" altLang="zh-CN" sz="2400" b="1">
                <a:solidFill>
                  <a:srgbClr val="000000"/>
                </a:solidFill>
              </a:rPr>
              <a:t>3</a:t>
            </a:r>
            <a:r>
              <a:rPr lang="zh-CN" altLang="en-US" sz="2400" b="1">
                <a:solidFill>
                  <a:srgbClr val="000000"/>
                </a:solidFill>
              </a:rPr>
              <a:t>，</a:t>
            </a:r>
            <a:r>
              <a:rPr lang="en-US" altLang="zh-CN" sz="2400" b="1">
                <a:solidFill>
                  <a:srgbClr val="000000"/>
                </a:solidFill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zh-CN" altLang="en-US" sz="2400" b="1">
                <a:solidFill>
                  <a:srgbClr val="000000"/>
                </a:solidFill>
              </a:rPr>
              <a:t>实际上没有必要对这 </a:t>
            </a:r>
            <a:r>
              <a:rPr kumimoji="1" lang="en-US" altLang="zh-CN" sz="2400" b="1">
                <a:solidFill>
                  <a:srgbClr val="000000"/>
                </a:solidFill>
              </a:rPr>
              <a:t>4 </a:t>
            </a:r>
            <a:r>
              <a:rPr kumimoji="1" lang="zh-CN" altLang="en-US" sz="2400" b="1">
                <a:solidFill>
                  <a:srgbClr val="000000"/>
                </a:solidFill>
              </a:rPr>
              <a:t>个可能取值逐一进行讨论，</a:t>
            </a:r>
            <a:r>
              <a:rPr lang="zh-CN" altLang="en-US" sz="2400" b="1">
                <a:solidFill>
                  <a:srgbClr val="000000"/>
                </a:solidFill>
              </a:rPr>
              <a:t>先</a:t>
            </a:r>
            <a:r>
              <a:rPr kumimoji="1" lang="zh-CN" altLang="en-US" sz="2400" b="1">
                <a:solidFill>
                  <a:srgbClr val="000000"/>
                </a:solidFill>
              </a:rPr>
              <a:t>从方程组有唯一解入手．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334963" y="431800"/>
          <a:ext cx="844391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6" name="Equation" r:id="rId1" imgW="4216400" imgH="698500" progId="Equation.DSMT4">
                  <p:embed/>
                </p:oleObj>
              </mc:Choice>
              <mc:Fallback>
                <p:oleObj name="Equation" r:id="rId1" imgW="4216400" imgH="698500" progId="Equation.DSMT4">
                  <p:embed/>
                  <p:pic>
                    <p:nvPicPr>
                      <p:cNvPr id="0" name="图片 128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431800"/>
                        <a:ext cx="844391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1916113"/>
            <a:ext cx="8229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于是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en-US" sz="2400" b="1">
                <a:solidFill>
                  <a:srgbClr val="000000"/>
                </a:solidFill>
              </a:rPr>
              <a:t>≠</a:t>
            </a:r>
            <a:r>
              <a:rPr lang="en-US" altLang="zh-CN" sz="2400" b="1">
                <a:solidFill>
                  <a:srgbClr val="000000"/>
                </a:solidFill>
              </a:rPr>
              <a:t> 0 </a:t>
            </a:r>
            <a:r>
              <a:rPr lang="zh-CN" altLang="en-US" sz="2400" b="1">
                <a:solidFill>
                  <a:srgbClr val="000000"/>
                </a:solidFill>
              </a:rPr>
              <a:t>且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en-US" sz="2400" b="1">
                <a:solidFill>
                  <a:srgbClr val="000000"/>
                </a:solidFill>
              </a:rPr>
              <a:t>≠</a:t>
            </a:r>
            <a:r>
              <a:rPr lang="zh-CN" altLang="en-US" sz="2400" b="1">
                <a:solidFill>
                  <a:srgbClr val="000000"/>
                </a:solidFill>
              </a:rPr>
              <a:t>－</a:t>
            </a:r>
            <a:r>
              <a:rPr lang="en-US" altLang="zh-CN" sz="2400" b="1">
                <a:solidFill>
                  <a:srgbClr val="000000"/>
                </a:solidFill>
              </a:rPr>
              <a:t>3 </a:t>
            </a:r>
            <a:r>
              <a:rPr lang="zh-CN" altLang="en-US" sz="2400" b="1">
                <a:solidFill>
                  <a:srgbClr val="000000"/>
                </a:solidFill>
              </a:rPr>
              <a:t>时，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3 </a:t>
            </a:r>
            <a:r>
              <a:rPr kumimoji="1" lang="zh-CN" altLang="en-US" sz="2400" b="1">
                <a:solidFill>
                  <a:srgbClr val="000000"/>
                </a:solidFill>
              </a:rPr>
              <a:t>，有唯一解．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= 0 </a:t>
            </a:r>
            <a:r>
              <a:rPr lang="zh-CN" altLang="en-US" sz="2400" b="1">
                <a:solidFill>
                  <a:srgbClr val="000000"/>
                </a:solidFill>
              </a:rPr>
              <a:t>时，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1</a:t>
            </a:r>
            <a:r>
              <a:rPr kumimoji="1" lang="zh-CN" altLang="en-US" sz="2400" b="1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2 </a:t>
            </a:r>
            <a:r>
              <a:rPr kumimoji="1" lang="zh-CN" altLang="en-US" sz="2400" b="1">
                <a:solidFill>
                  <a:srgbClr val="000000"/>
                </a:solidFill>
              </a:rPr>
              <a:t>，无解．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zh-CN" altLang="en-US" sz="2400" b="1">
                <a:solidFill>
                  <a:srgbClr val="000000"/>
                </a:solidFill>
              </a:rPr>
              <a:t>－</a:t>
            </a:r>
            <a:r>
              <a:rPr lang="en-US" altLang="zh-CN" sz="2400" b="1">
                <a:solidFill>
                  <a:srgbClr val="000000"/>
                </a:solidFill>
              </a:rPr>
              <a:t>3 </a:t>
            </a:r>
            <a:r>
              <a:rPr lang="zh-CN" altLang="en-US" sz="2400" b="1">
                <a:solidFill>
                  <a:srgbClr val="000000"/>
                </a:solidFill>
              </a:rPr>
              <a:t>时，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2 </a:t>
            </a:r>
            <a:r>
              <a:rPr kumimoji="1" lang="zh-CN" altLang="en-US" sz="2400" b="1">
                <a:solidFill>
                  <a:srgbClr val="000000"/>
                </a:solidFill>
              </a:rPr>
              <a:t>，有无限多解．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649538" y="431800"/>
          <a:ext cx="3814762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4" name="Equation" r:id="rId1" imgW="1905000" imgH="698500" progId="Equation.DSMT4">
                  <p:embed/>
                </p:oleObj>
              </mc:Choice>
              <mc:Fallback>
                <p:oleObj name="Equation" r:id="rId1" imgW="1905000" imgH="698500" progId="Equation.DSMT4">
                  <p:embed/>
                  <p:pic>
                    <p:nvPicPr>
                      <p:cNvPr id="0" name="图片 129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431800"/>
                        <a:ext cx="3814762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57200" y="1968500"/>
            <a:ext cx="8229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解法</a:t>
            </a:r>
            <a:r>
              <a:rPr kumimoji="1" lang="en-US" altLang="zh-CN" sz="2400" b="1">
                <a:solidFill>
                  <a:srgbClr val="0000FF"/>
                </a:solidFill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</a:rPr>
              <a:t>因为系数矩阵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是方阵，所以方程组有唯一解的充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分必要条件是 </a:t>
            </a:r>
            <a:r>
              <a:rPr kumimoji="1" lang="en-US" altLang="zh-CN" sz="2400" b="1">
                <a:solidFill>
                  <a:srgbClr val="000000"/>
                </a:solidFill>
              </a:rPr>
              <a:t>|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| </a:t>
            </a:r>
            <a:r>
              <a:rPr kumimoji="1" lang="en-US" altLang="en-US" sz="2400" b="1">
                <a:solidFill>
                  <a:srgbClr val="FF0000"/>
                </a:solidFill>
              </a:rPr>
              <a:t>≠</a:t>
            </a:r>
            <a:r>
              <a:rPr kumimoji="1" lang="en-US" altLang="zh-CN" sz="2400" b="1">
                <a:solidFill>
                  <a:srgbClr val="000000"/>
                </a:solidFill>
              </a:rPr>
              <a:t> 0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451100" y="3073400"/>
          <a:ext cx="420846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Equation" r:id="rId3" imgW="2349500" imgH="698500" progId="Equation.DSMT4">
                  <p:embed/>
                </p:oleObj>
              </mc:Choice>
              <mc:Fallback>
                <p:oleObj name="Equation" r:id="rId3" imgW="2349500" imgH="698500" progId="Equation.DSMT4">
                  <p:embed/>
                  <p:pic>
                    <p:nvPicPr>
                      <p:cNvPr id="0" name="图片 129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073400"/>
                        <a:ext cx="4208463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57200" y="4464050"/>
            <a:ext cx="82296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于是</a:t>
            </a: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en-US" sz="2400" b="1">
                <a:solidFill>
                  <a:srgbClr val="000000"/>
                </a:solidFill>
              </a:rPr>
              <a:t>≠</a:t>
            </a:r>
            <a:r>
              <a:rPr lang="en-US" altLang="zh-CN" sz="2400" b="1">
                <a:solidFill>
                  <a:srgbClr val="000000"/>
                </a:solidFill>
              </a:rPr>
              <a:t> 0 </a:t>
            </a:r>
            <a:r>
              <a:rPr lang="zh-CN" altLang="en-US" sz="2400" b="1">
                <a:solidFill>
                  <a:srgbClr val="000000"/>
                </a:solidFill>
              </a:rPr>
              <a:t>且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en-US" sz="2400" b="1">
                <a:solidFill>
                  <a:srgbClr val="000000"/>
                </a:solidFill>
              </a:rPr>
              <a:t>≠</a:t>
            </a:r>
            <a:r>
              <a:rPr lang="zh-CN" altLang="en-US" sz="2400" b="1">
                <a:solidFill>
                  <a:srgbClr val="000000"/>
                </a:solidFill>
              </a:rPr>
              <a:t>－</a:t>
            </a:r>
            <a:r>
              <a:rPr lang="en-US" altLang="zh-CN" sz="2400" b="1">
                <a:solidFill>
                  <a:srgbClr val="000000"/>
                </a:solidFill>
              </a:rPr>
              <a:t>3 </a:t>
            </a:r>
            <a:r>
              <a:rPr lang="zh-CN" altLang="en-US" sz="2400" b="1">
                <a:solidFill>
                  <a:srgbClr val="000000"/>
                </a:solidFill>
              </a:rPr>
              <a:t>时，</a:t>
            </a:r>
            <a:r>
              <a:rPr kumimoji="1" lang="zh-CN" altLang="en-US" sz="2400" b="1">
                <a:solidFill>
                  <a:srgbClr val="000000"/>
                </a:solidFill>
              </a:rPr>
              <a:t>方程组有唯一解．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  <p:bldP spid="4199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57200" y="952500"/>
            <a:ext cx="82296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= 0 </a:t>
            </a:r>
            <a:r>
              <a:rPr lang="zh-CN" altLang="en-US" sz="2400" b="1">
                <a:solidFill>
                  <a:srgbClr val="000000"/>
                </a:solidFill>
              </a:rPr>
              <a:t>时，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1</a:t>
            </a:r>
            <a:r>
              <a:rPr kumimoji="1" lang="zh-CN" altLang="en-US" sz="2400" b="1">
                <a:solidFill>
                  <a:srgbClr val="000000"/>
                </a:solidFill>
              </a:rPr>
              <a:t>，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2 </a:t>
            </a:r>
            <a:r>
              <a:rPr kumimoji="1" lang="zh-CN" altLang="en-US" sz="2400" b="1">
                <a:solidFill>
                  <a:srgbClr val="000000"/>
                </a:solidFill>
              </a:rPr>
              <a:t>，方程组无解．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238375" y="444500"/>
          <a:ext cx="434975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2" name="Equation" r:id="rId1" imgW="2171700" imgH="698500" progId="Equation.DSMT4">
                  <p:embed/>
                </p:oleObj>
              </mc:Choice>
              <mc:Fallback>
                <p:oleObj name="Equation" r:id="rId1" imgW="2171700" imgH="698500" progId="Equation.DSMT4">
                  <p:embed/>
                  <p:pic>
                    <p:nvPicPr>
                      <p:cNvPr id="0" name="图片 130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444500"/>
                        <a:ext cx="434975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4787900" y="908050"/>
            <a:ext cx="1728788" cy="504825"/>
            <a:chOff x="3016" y="572"/>
            <a:chExt cx="1089" cy="318"/>
          </a:xfrm>
        </p:grpSpPr>
        <p:sp>
          <p:nvSpPr>
            <p:cNvPr id="26636" name="Line 6"/>
            <p:cNvSpPr>
              <a:spLocks noChangeShapeType="1"/>
            </p:cNvSpPr>
            <p:nvPr/>
          </p:nvSpPr>
          <p:spPr bwMode="auto">
            <a:xfrm>
              <a:off x="3016" y="572"/>
              <a:ext cx="8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Line 7"/>
            <p:cNvSpPr>
              <a:spLocks noChangeShapeType="1"/>
            </p:cNvSpPr>
            <p:nvPr/>
          </p:nvSpPr>
          <p:spPr bwMode="auto">
            <a:xfrm>
              <a:off x="3833" y="572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Line 8"/>
            <p:cNvSpPr>
              <a:spLocks noChangeShapeType="1"/>
            </p:cNvSpPr>
            <p:nvPr/>
          </p:nvSpPr>
          <p:spPr bwMode="auto">
            <a:xfrm>
              <a:off x="3833" y="890"/>
              <a:ext cx="27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457200" y="3244850"/>
            <a:ext cx="82296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当 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zh-CN" altLang="en-US" sz="2400" b="1">
                <a:solidFill>
                  <a:srgbClr val="000000"/>
                </a:solidFill>
              </a:rPr>
              <a:t>－</a:t>
            </a:r>
            <a:r>
              <a:rPr lang="en-US" altLang="zh-CN" sz="2400" b="1">
                <a:solidFill>
                  <a:srgbClr val="000000"/>
                </a:solidFill>
              </a:rPr>
              <a:t>3 </a:t>
            </a:r>
            <a:r>
              <a:rPr lang="zh-CN" altLang="en-US" sz="2400" b="1">
                <a:solidFill>
                  <a:srgbClr val="000000"/>
                </a:solidFill>
              </a:rPr>
              <a:t>时，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2 </a:t>
            </a:r>
            <a:r>
              <a:rPr kumimoji="1" lang="zh-CN" altLang="en-US" sz="2400" b="1">
                <a:solidFill>
                  <a:srgbClr val="000000"/>
                </a:solidFill>
              </a:rPr>
              <a:t>，方程组有无限多个解，其通解为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43019" name="Object 11"/>
          <p:cNvGraphicFramePr>
            <a:graphicFrameLocks noChangeAspect="1"/>
          </p:cNvGraphicFramePr>
          <p:nvPr/>
        </p:nvGraphicFramePr>
        <p:xfrm>
          <a:off x="2559050" y="2736850"/>
          <a:ext cx="5468938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3" name="Equation" r:id="rId3" imgW="2730500" imgH="698500" progId="Equation.DSMT4">
                  <p:embed/>
                </p:oleObj>
              </mc:Choice>
              <mc:Fallback>
                <p:oleObj name="Equation" r:id="rId3" imgW="2730500" imgH="698500" progId="Equation.DSMT4">
                  <p:embed/>
                  <p:pic>
                    <p:nvPicPr>
                      <p:cNvPr id="0" name="图片 130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736850"/>
                        <a:ext cx="5468938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3286125" y="4956175"/>
          <a:ext cx="25685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4" name="Equation" r:id="rId5" imgW="1282700" imgH="711200" progId="Equation.DSMT4">
                  <p:embed/>
                </p:oleObj>
              </mc:Choice>
              <mc:Fallback>
                <p:oleObj name="Equation" r:id="rId5" imgW="1282700" imgH="711200" progId="Equation.DSMT4">
                  <p:embed/>
                  <p:pic>
                    <p:nvPicPr>
                      <p:cNvPr id="0" name="图片 130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956175"/>
                        <a:ext cx="256857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 bwMode="auto">
          <a:xfrm>
            <a:off x="5895975" y="3197225"/>
            <a:ext cx="2060575" cy="504825"/>
            <a:chOff x="3714" y="2014"/>
            <a:chExt cx="1298" cy="318"/>
          </a:xfrm>
        </p:grpSpPr>
        <p:sp>
          <p:nvSpPr>
            <p:cNvPr id="26633" name="Line 14"/>
            <p:cNvSpPr>
              <a:spLocks noChangeShapeType="1"/>
            </p:cNvSpPr>
            <p:nvPr/>
          </p:nvSpPr>
          <p:spPr bwMode="auto">
            <a:xfrm>
              <a:off x="3714" y="2023"/>
              <a:ext cx="24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Line 15"/>
            <p:cNvSpPr>
              <a:spLocks noChangeShapeType="1"/>
            </p:cNvSpPr>
            <p:nvPr/>
          </p:nvSpPr>
          <p:spPr bwMode="auto">
            <a:xfrm>
              <a:off x="3969" y="2014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Line 16"/>
            <p:cNvSpPr>
              <a:spLocks noChangeShapeType="1"/>
            </p:cNvSpPr>
            <p:nvPr/>
          </p:nvSpPr>
          <p:spPr bwMode="auto">
            <a:xfrm>
              <a:off x="3969" y="2332"/>
              <a:ext cx="104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3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3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  <p:bldP spid="4301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7632848" cy="37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7789"/>
            <a:ext cx="76485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47582"/>
            <a:ext cx="7639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80363"/>
            <a:ext cx="3971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53" y="4749345"/>
            <a:ext cx="6886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85184"/>
            <a:ext cx="57245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1336"/>
            <a:ext cx="8451664" cy="151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15752"/>
            <a:ext cx="7809613" cy="52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57200" y="533400"/>
            <a:ext cx="8229600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定理：</a:t>
            </a:r>
            <a:r>
              <a:rPr lang="en-US" altLang="zh-CN" sz="2400" b="1" i="1">
                <a:solidFill>
                  <a:srgbClr val="000000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zh-CN" altLang="en-US" sz="2400" b="1">
                <a:solidFill>
                  <a:srgbClr val="000000"/>
                </a:solidFill>
              </a:rPr>
              <a:t>元线性方程组 </a:t>
            </a:r>
            <a:r>
              <a:rPr kumimoji="1" lang="en-US" altLang="zh-CN" sz="2400" b="1" i="1">
                <a:solidFill>
                  <a:srgbClr val="000000"/>
                </a:solidFill>
              </a:rPr>
              <a:t>Ax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endParaRPr kumimoji="1" lang="en-US" altLang="zh-CN" sz="2400" b="1" i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AutoNum type="circleNumDbPlain"/>
            </a:pPr>
            <a:r>
              <a:rPr kumimoji="1" lang="zh-CN" altLang="en-US" sz="2400" b="1">
                <a:solidFill>
                  <a:srgbClr val="000000"/>
                </a:solidFill>
              </a:rPr>
              <a:t>无解的充分必要条件是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  <a:r>
              <a:rPr kumimoji="1" lang="zh-CN" altLang="en-US" sz="2400" b="1">
                <a:solidFill>
                  <a:srgbClr val="000000"/>
                </a:solidFill>
              </a:rPr>
              <a:t>；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AutoNum type="circleNumDbPlain"/>
            </a:pPr>
            <a:r>
              <a:rPr kumimoji="1" lang="zh-CN" altLang="en-US" sz="2400" b="1">
                <a:solidFill>
                  <a:srgbClr val="000000"/>
                </a:solidFill>
              </a:rPr>
              <a:t>有唯一解的充分必要条件是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；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AutoNum type="circleNumDbPlain"/>
            </a:pPr>
            <a:r>
              <a:rPr kumimoji="1" lang="zh-CN" altLang="en-US" sz="2400" b="1">
                <a:solidFill>
                  <a:srgbClr val="000000"/>
                </a:solidFill>
              </a:rPr>
              <a:t>有无限多解的充分必要条件是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57200" y="2611438"/>
            <a:ext cx="822960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分析：</a:t>
            </a:r>
            <a:r>
              <a:rPr lang="zh-CN" altLang="en-US" sz="2400" b="1">
                <a:solidFill>
                  <a:srgbClr val="000000"/>
                </a:solidFill>
              </a:rPr>
              <a:t>只需证明条件的充分性，即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       </a:t>
            </a:r>
            <a:r>
              <a:rPr kumimoji="1" lang="zh-CN" altLang="en-US" sz="2400" b="1">
                <a:solidFill>
                  <a:srgbClr val="000000"/>
                </a:solidFill>
              </a:rPr>
              <a:t>无解；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        </a:t>
            </a:r>
            <a:r>
              <a:rPr kumimoji="1" lang="zh-CN" altLang="en-US" sz="2400" b="1">
                <a:solidFill>
                  <a:srgbClr val="000000"/>
                </a:solidFill>
              </a:rPr>
              <a:t>唯一解；</a:t>
            </a:r>
            <a:endParaRPr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Tx/>
              <a:buChar char="•"/>
            </a:pP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        </a:t>
            </a:r>
            <a:r>
              <a:rPr kumimoji="1" lang="zh-CN" altLang="en-US" sz="2400" b="1">
                <a:solidFill>
                  <a:srgbClr val="000000"/>
                </a:solidFill>
              </a:rPr>
              <a:t>无穷多解</a:t>
            </a:r>
            <a:r>
              <a:rPr kumimoji="1" lang="zh-CN" altLang="en-US" sz="2400" b="1" i="1">
                <a:solidFill>
                  <a:srgbClr val="000000"/>
                </a:solidFill>
              </a:rPr>
              <a:t>．</a:t>
            </a:r>
            <a:endParaRPr kumimoji="1" lang="zh-CN" altLang="en-US" sz="2400" b="1" i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</a:pPr>
            <a:r>
              <a:rPr kumimoji="1" lang="zh-CN" altLang="en-US" sz="2400" b="1">
                <a:solidFill>
                  <a:srgbClr val="000000"/>
                </a:solidFill>
              </a:rPr>
              <a:t>那么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b="1">
                <a:solidFill>
                  <a:srgbClr val="000000"/>
                </a:solidFill>
              </a:rPr>
              <a:t>无解        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</a:t>
            </a:r>
            <a:r>
              <a:rPr kumimoji="1" lang="zh-CN" altLang="en-US" sz="2400" b="1">
                <a:solidFill>
                  <a:srgbClr val="000000"/>
                </a:solidFill>
              </a:rPr>
              <a:t>；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b="1">
                <a:solidFill>
                  <a:srgbClr val="000000"/>
                </a:solidFill>
              </a:rPr>
              <a:t>唯一解        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；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b="1">
                <a:solidFill>
                  <a:srgbClr val="000000"/>
                </a:solidFill>
              </a:rPr>
              <a:t>无穷多解        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 </a:t>
            </a:r>
            <a:r>
              <a:rPr kumimoji="1" lang="zh-CN" altLang="en-US" sz="2400" b="1">
                <a:solidFill>
                  <a:srgbClr val="000000"/>
                </a:solidFill>
              </a:rPr>
              <a:t>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2870200" y="3192463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8" name="Equation" r:id="rId1" imgW="203200" imgH="139700" progId="Equation.DSMT4">
                  <p:embed/>
                </p:oleObj>
              </mc:Choice>
              <mc:Fallback>
                <p:oleObj name="Equation" r:id="rId1" imgW="203200" imgH="139700" progId="Equation.DSMT4">
                  <p:embed/>
                  <p:pic>
                    <p:nvPicPr>
                      <p:cNvPr id="0" name="图片 116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192463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3373438" y="3675063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9" name="Equation" r:id="rId3" imgW="203200" imgH="139700" progId="Equation.DSMT4">
                  <p:embed/>
                </p:oleObj>
              </mc:Choice>
              <mc:Fallback>
                <p:oleObj name="Equation" r:id="rId3" imgW="203200" imgH="139700" progId="Equation.DSMT4">
                  <p:embed/>
                  <p:pic>
                    <p:nvPicPr>
                      <p:cNvPr id="0" name="图片 116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3675063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3373438" y="4157663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0" name="Equation" r:id="rId4" imgW="203200" imgH="139700" progId="Equation.DSMT4">
                  <p:embed/>
                </p:oleObj>
              </mc:Choice>
              <mc:Fallback>
                <p:oleObj name="Equation" r:id="rId4" imgW="203200" imgH="139700" progId="Equation.DSMT4">
                  <p:embed/>
                  <p:pic>
                    <p:nvPicPr>
                      <p:cNvPr id="0" name="图片 116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4157663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646238" y="5049838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1" name="Equation" r:id="rId5" imgW="203200" imgH="139700" progId="Equation.DSMT4">
                  <p:embed/>
                </p:oleObj>
              </mc:Choice>
              <mc:Fallback>
                <p:oleObj name="Equation" r:id="rId5" imgW="203200" imgH="139700" progId="Equation.DSMT4">
                  <p:embed/>
                  <p:pic>
                    <p:nvPicPr>
                      <p:cNvPr id="0" name="图片 116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5049838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1947863" y="5538788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2" name="Equation" r:id="rId6" imgW="203200" imgH="139700" progId="Equation.DSMT4">
                  <p:embed/>
                </p:oleObj>
              </mc:Choice>
              <mc:Fallback>
                <p:oleObj name="Equation" r:id="rId6" imgW="203200" imgH="139700" progId="Equation.DSMT4">
                  <p:embed/>
                  <p:pic>
                    <p:nvPicPr>
                      <p:cNvPr id="0" name="图片 116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5538788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2279650" y="6029325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3" name="Equation" r:id="rId7" imgW="203200" imgH="139700" progId="Equation.DSMT4">
                  <p:embed/>
                </p:oleObj>
              </mc:Choice>
              <mc:Fallback>
                <p:oleObj name="Equation" r:id="rId7" imgW="203200" imgH="139700" progId="Equation.DSMT4">
                  <p:embed/>
                  <p:pic>
                    <p:nvPicPr>
                      <p:cNvPr id="0" name="图片 116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6029325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66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6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/>
      <p:bldP spid="2663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72" name="Group 1032"/>
          <p:cNvGrpSpPr/>
          <p:nvPr/>
        </p:nvGrpSpPr>
        <p:grpSpPr bwMode="auto">
          <a:xfrm>
            <a:off x="1676400" y="4419600"/>
            <a:ext cx="2463800" cy="560388"/>
            <a:chOff x="1273" y="2982"/>
            <a:chExt cx="1552" cy="353"/>
          </a:xfrm>
        </p:grpSpPr>
        <p:sp>
          <p:nvSpPr>
            <p:cNvPr id="62473" name="Rectangle 1033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chemeClr val="bg2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62474" name="Rectangle 1034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chemeClr val="bg2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62475" name="Rectangle 1035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chemeClr val="bg2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62476" name="Rectangle 1036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chemeClr val="bg2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62477" name="Rectangle 1037"/>
            <p:cNvSpPr>
              <a:spLocks noChangeArrowheads="1"/>
            </p:cNvSpPr>
            <p:nvPr/>
          </p:nvSpPr>
          <p:spPr bwMode="auto">
            <a:xfrm>
              <a:off x="2700" y="306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bg2"/>
                  </a:solidFill>
                </a:rPr>
                <a:t>n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62478" name="Rectangle 1038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bg2"/>
                  </a:solidFill>
                </a:rPr>
                <a:t>B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62479" name="Rectangle 1039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bg2"/>
                  </a:solidFill>
                </a:rPr>
                <a:t>R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62480" name="Rectangle 1040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bg2"/>
                  </a:solidFill>
                </a:rPr>
                <a:t>A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62481" name="Rectangle 1041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chemeClr val="bg2"/>
                  </a:solidFill>
                </a:rPr>
                <a:t>R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62482" name="Rectangle 1042"/>
            <p:cNvSpPr>
              <a:spLocks noChangeArrowheads="1"/>
            </p:cNvSpPr>
            <p:nvPr/>
          </p:nvSpPr>
          <p:spPr bwMode="auto">
            <a:xfrm>
              <a:off x="2515" y="30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bg2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62483" name="Rectangle 1043"/>
            <p:cNvSpPr>
              <a:spLocks noChangeArrowheads="1"/>
            </p:cNvSpPr>
            <p:nvPr/>
          </p:nvSpPr>
          <p:spPr bwMode="auto">
            <a:xfrm>
              <a:off x="1796" y="30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chemeClr val="bg2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</p:grpSp>
      <p:sp>
        <p:nvSpPr>
          <p:cNvPr id="62484" name="Rectangle 1044"/>
          <p:cNvSpPr>
            <a:spLocks noChangeArrowheads="1"/>
          </p:cNvSpPr>
          <p:nvPr/>
        </p:nvSpPr>
        <p:spPr bwMode="auto">
          <a:xfrm>
            <a:off x="4343400" y="4572000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latin typeface="Symbol" panose="05050102010706020507" pitchFamily="18" charset="2"/>
              </a:rPr>
              <a:t>Û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grpSp>
        <p:nvGrpSpPr>
          <p:cNvPr id="62485" name="Group 1045"/>
          <p:cNvGrpSpPr/>
          <p:nvPr/>
        </p:nvGrpSpPr>
        <p:grpSpPr bwMode="auto">
          <a:xfrm>
            <a:off x="1676400" y="5105400"/>
            <a:ext cx="2457450" cy="560388"/>
            <a:chOff x="1273" y="3366"/>
            <a:chExt cx="1548" cy="353"/>
          </a:xfrm>
        </p:grpSpPr>
        <p:sp>
          <p:nvSpPr>
            <p:cNvPr id="62486" name="Rectangle 1046"/>
            <p:cNvSpPr>
              <a:spLocks noChangeArrowheads="1"/>
            </p:cNvSpPr>
            <p:nvPr/>
          </p:nvSpPr>
          <p:spPr bwMode="auto">
            <a:xfrm>
              <a:off x="1426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62487" name="Rectangle 1047"/>
            <p:cNvSpPr>
              <a:spLocks noChangeArrowheads="1"/>
            </p:cNvSpPr>
            <p:nvPr/>
          </p:nvSpPr>
          <p:spPr bwMode="auto">
            <a:xfrm>
              <a:off x="1677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62488" name="Rectangle 1048"/>
            <p:cNvSpPr>
              <a:spLocks noChangeArrowheads="1"/>
            </p:cNvSpPr>
            <p:nvPr/>
          </p:nvSpPr>
          <p:spPr bwMode="auto">
            <a:xfrm>
              <a:off x="2145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 b="1"/>
            </a:p>
          </p:txBody>
        </p:sp>
        <p:sp>
          <p:nvSpPr>
            <p:cNvPr id="62489" name="Rectangle 1049"/>
            <p:cNvSpPr>
              <a:spLocks noChangeArrowheads="1"/>
            </p:cNvSpPr>
            <p:nvPr/>
          </p:nvSpPr>
          <p:spPr bwMode="auto">
            <a:xfrm>
              <a:off x="2396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 b="1"/>
            </a:p>
          </p:txBody>
        </p:sp>
        <p:sp>
          <p:nvSpPr>
            <p:cNvPr id="62490" name="Rectangle 1050"/>
            <p:cNvSpPr>
              <a:spLocks noChangeArrowheads="1"/>
            </p:cNvSpPr>
            <p:nvPr/>
          </p:nvSpPr>
          <p:spPr bwMode="auto">
            <a:xfrm>
              <a:off x="2696" y="345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n</a:t>
              </a:r>
              <a:endParaRPr lang="en-US" altLang="zh-CN" sz="2800" b="1"/>
            </a:p>
          </p:txBody>
        </p:sp>
        <p:sp>
          <p:nvSpPr>
            <p:cNvPr id="62491" name="Rectangle 1051"/>
            <p:cNvSpPr>
              <a:spLocks noChangeArrowheads="1"/>
            </p:cNvSpPr>
            <p:nvPr/>
          </p:nvSpPr>
          <p:spPr bwMode="auto">
            <a:xfrm>
              <a:off x="2231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62492" name="Rectangle 1052"/>
            <p:cNvSpPr>
              <a:spLocks noChangeArrowheads="1"/>
            </p:cNvSpPr>
            <p:nvPr/>
          </p:nvSpPr>
          <p:spPr bwMode="auto">
            <a:xfrm>
              <a:off x="1992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62493" name="Rectangle 1053"/>
            <p:cNvSpPr>
              <a:spLocks noChangeArrowheads="1"/>
            </p:cNvSpPr>
            <p:nvPr/>
          </p:nvSpPr>
          <p:spPr bwMode="auto">
            <a:xfrm>
              <a:off x="1523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</a:t>
              </a:r>
              <a:endParaRPr lang="en-US" altLang="zh-CN" sz="2800" b="1"/>
            </a:p>
          </p:txBody>
        </p:sp>
        <p:sp>
          <p:nvSpPr>
            <p:cNvPr id="62494" name="Rectangle 1054"/>
            <p:cNvSpPr>
              <a:spLocks noChangeArrowheads="1"/>
            </p:cNvSpPr>
            <p:nvPr/>
          </p:nvSpPr>
          <p:spPr bwMode="auto">
            <a:xfrm>
              <a:off x="1273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R</a:t>
              </a:r>
              <a:endParaRPr lang="en-US" altLang="zh-CN" sz="2800" b="1"/>
            </a:p>
          </p:txBody>
        </p:sp>
        <p:sp>
          <p:nvSpPr>
            <p:cNvPr id="62495" name="Rectangle 1055"/>
            <p:cNvSpPr>
              <a:spLocks noChangeArrowheads="1"/>
            </p:cNvSpPr>
            <p:nvPr/>
          </p:nvSpPr>
          <p:spPr bwMode="auto">
            <a:xfrm>
              <a:off x="2511" y="34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 sz="2800" b="1"/>
            </a:p>
          </p:txBody>
        </p:sp>
        <p:sp>
          <p:nvSpPr>
            <p:cNvPr id="62496" name="Rectangle 1056"/>
            <p:cNvSpPr>
              <a:spLocks noChangeArrowheads="1"/>
            </p:cNvSpPr>
            <p:nvPr/>
          </p:nvSpPr>
          <p:spPr bwMode="auto">
            <a:xfrm>
              <a:off x="1796" y="34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</p:grpSp>
      <p:sp>
        <p:nvSpPr>
          <p:cNvPr id="62497" name="Rectangle 1057"/>
          <p:cNvSpPr>
            <a:spLocks noChangeArrowheads="1"/>
          </p:cNvSpPr>
          <p:nvPr/>
        </p:nvSpPr>
        <p:spPr bwMode="auto">
          <a:xfrm>
            <a:off x="4343400" y="5181600"/>
            <a:ext cx="37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Symbol" panose="05050102010706020507" pitchFamily="18" charset="2"/>
              </a:rPr>
              <a:t>Û</a:t>
            </a:r>
            <a:endParaRPr lang="en-US" altLang="zh-CN" sz="2800" b="1"/>
          </a:p>
        </p:txBody>
      </p:sp>
      <p:grpSp>
        <p:nvGrpSpPr>
          <p:cNvPr id="62498" name="Group 1058"/>
          <p:cNvGrpSpPr/>
          <p:nvPr/>
        </p:nvGrpSpPr>
        <p:grpSpPr bwMode="auto">
          <a:xfrm>
            <a:off x="4800600" y="5181600"/>
            <a:ext cx="2957513" cy="477838"/>
            <a:chOff x="3200" y="3433"/>
            <a:chExt cx="1863" cy="301"/>
          </a:xfrm>
        </p:grpSpPr>
        <p:sp>
          <p:nvSpPr>
            <p:cNvPr id="62499" name="Rectangle 1059"/>
            <p:cNvSpPr>
              <a:spLocks noChangeArrowheads="1"/>
            </p:cNvSpPr>
            <p:nvPr/>
          </p:nvSpPr>
          <p:spPr bwMode="auto">
            <a:xfrm>
              <a:off x="4725" y="3458"/>
              <a:ext cx="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zh-CN" sz="2800" b="1"/>
            </a:p>
          </p:txBody>
        </p:sp>
        <p:sp>
          <p:nvSpPr>
            <p:cNvPr id="62500" name="Rectangle 1060"/>
            <p:cNvSpPr>
              <a:spLocks noChangeArrowheads="1"/>
            </p:cNvSpPr>
            <p:nvPr/>
          </p:nvSpPr>
          <p:spPr bwMode="auto">
            <a:xfrm>
              <a:off x="3819" y="3465"/>
              <a:ext cx="124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有无穷多解</a:t>
              </a:r>
              <a:r>
                <a:rPr lang="en-US" altLang="zh-CN" sz="2800" b="1">
                  <a:solidFill>
                    <a:srgbClr val="000000"/>
                  </a:solidFill>
                  <a:latin typeface="宋体" panose="02010600030101010101" pitchFamily="2" charset="-122"/>
                </a:rPr>
                <a:t>.</a:t>
              </a:r>
              <a:endParaRPr lang="en-US" altLang="zh-CN" sz="2800" b="1"/>
            </a:p>
          </p:txBody>
        </p:sp>
        <p:sp>
          <p:nvSpPr>
            <p:cNvPr id="62501" name="Rectangle 1061"/>
            <p:cNvSpPr>
              <a:spLocks noChangeArrowheads="1"/>
            </p:cNvSpPr>
            <p:nvPr/>
          </p:nvSpPr>
          <p:spPr bwMode="auto">
            <a:xfrm>
              <a:off x="3707" y="345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b</a:t>
              </a:r>
              <a:endParaRPr lang="en-US" altLang="zh-CN" sz="2800" b="1"/>
            </a:p>
          </p:txBody>
        </p:sp>
        <p:sp>
          <p:nvSpPr>
            <p:cNvPr id="62502" name="Rectangle 1062"/>
            <p:cNvSpPr>
              <a:spLocks noChangeArrowheads="1"/>
            </p:cNvSpPr>
            <p:nvPr/>
          </p:nvSpPr>
          <p:spPr bwMode="auto">
            <a:xfrm>
              <a:off x="3200" y="3458"/>
              <a:ext cx="2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 i="1">
                  <a:solidFill>
                    <a:srgbClr val="000000"/>
                  </a:solidFill>
                </a:rPr>
                <a:t>Ax</a:t>
              </a:r>
              <a:endParaRPr lang="en-US" altLang="zh-CN" sz="2800" b="1"/>
            </a:p>
          </p:txBody>
        </p:sp>
        <p:sp>
          <p:nvSpPr>
            <p:cNvPr id="62503" name="Rectangle 1063"/>
            <p:cNvSpPr>
              <a:spLocks noChangeArrowheads="1"/>
            </p:cNvSpPr>
            <p:nvPr/>
          </p:nvSpPr>
          <p:spPr bwMode="auto">
            <a:xfrm>
              <a:off x="3525" y="343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 b="1"/>
            </a:p>
          </p:txBody>
        </p:sp>
      </p:grpSp>
      <p:sp>
        <p:nvSpPr>
          <p:cNvPr id="62506" name="Rectangle 1066"/>
          <p:cNvSpPr>
            <a:spLocks noChangeArrowheads="1"/>
          </p:cNvSpPr>
          <p:nvPr/>
        </p:nvSpPr>
        <p:spPr bwMode="auto">
          <a:xfrm>
            <a:off x="914400" y="38862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非齐次线性方程组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2507" name="Object 1067"/>
          <p:cNvGraphicFramePr>
            <a:graphicFrameLocks noChangeAspect="1"/>
          </p:cNvGraphicFramePr>
          <p:nvPr/>
        </p:nvGraphicFramePr>
        <p:xfrm>
          <a:off x="4038600" y="3962400"/>
          <a:ext cx="10541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8" name="Equation" r:id="rId1" imgW="1053465" imgH="317500" progId="Equation.3">
                  <p:embed/>
                </p:oleObj>
              </mc:Choice>
              <mc:Fallback>
                <p:oleObj name="Equation" r:id="rId1" imgW="1053465" imgH="317500" progId="Equation.3">
                  <p:embed/>
                  <p:pic>
                    <p:nvPicPr>
                      <p:cNvPr id="0" name="Object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10541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8" name="Rectangle 1068"/>
          <p:cNvSpPr>
            <a:spLocks noChangeArrowheads="1"/>
          </p:cNvSpPr>
          <p:nvPr/>
        </p:nvSpPr>
        <p:spPr bwMode="auto">
          <a:xfrm>
            <a:off x="914400" y="1843088"/>
            <a:ext cx="269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齐次线性方程组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2509" name="Object 1069"/>
          <p:cNvGraphicFramePr>
            <a:graphicFrameLocks noChangeAspect="1"/>
          </p:cNvGraphicFramePr>
          <p:nvPr/>
        </p:nvGraphicFramePr>
        <p:xfrm>
          <a:off x="3810000" y="1970088"/>
          <a:ext cx="1041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9" name="Equation" r:id="rId3" imgW="1040765" imgH="317500" progId="Equation.3">
                  <p:embed/>
                </p:oleObj>
              </mc:Choice>
              <mc:Fallback>
                <p:oleObj name="Equation" r:id="rId3" imgW="1040765" imgH="317500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70088"/>
                        <a:ext cx="10414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0" name="Object 1070"/>
          <p:cNvGraphicFramePr>
            <a:graphicFrameLocks noChangeAspect="1"/>
          </p:cNvGraphicFramePr>
          <p:nvPr/>
        </p:nvGraphicFramePr>
        <p:xfrm>
          <a:off x="1746250" y="2546350"/>
          <a:ext cx="1371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0" name="Equation" r:id="rId5" imgW="1371600" imgH="406400" progId="Equation.3">
                  <p:embed/>
                </p:oleObj>
              </mc:Choice>
              <mc:Fallback>
                <p:oleObj name="Equation" r:id="rId5" imgW="1371600" imgH="406400" progId="Equation.3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2546350"/>
                        <a:ext cx="1371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1" name="Object 1071"/>
          <p:cNvGraphicFramePr>
            <a:graphicFrameLocks noChangeAspect="1"/>
          </p:cNvGraphicFramePr>
          <p:nvPr/>
        </p:nvGraphicFramePr>
        <p:xfrm>
          <a:off x="3276600" y="2655888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1" name="Equation" r:id="rId7" imgW="419100" imgH="241300" progId="Equation.3">
                  <p:embed/>
                </p:oleObj>
              </mc:Choice>
              <mc:Fallback>
                <p:oleObj name="Equation" r:id="rId7" imgW="419100" imgH="241300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55888"/>
                        <a:ext cx="4191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2" name="Object 1072"/>
          <p:cNvGraphicFramePr>
            <a:graphicFrameLocks noChangeAspect="1"/>
          </p:cNvGraphicFramePr>
          <p:nvPr/>
        </p:nvGraphicFramePr>
        <p:xfrm>
          <a:off x="3770313" y="2508250"/>
          <a:ext cx="26701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2" name="Equation" r:id="rId9" imgW="2552700" imgH="406400" progId="Equation.3">
                  <p:embed/>
                </p:oleObj>
              </mc:Choice>
              <mc:Fallback>
                <p:oleObj name="Equation" r:id="rId9" imgW="2552700" imgH="406400" progId="Equation.3">
                  <p:embed/>
                  <p:pic>
                    <p:nvPicPr>
                      <p:cNvPr id="0" name="Object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2508250"/>
                        <a:ext cx="26701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3" name="Object 1073"/>
          <p:cNvGraphicFramePr>
            <a:graphicFrameLocks noChangeAspect="1"/>
          </p:cNvGraphicFramePr>
          <p:nvPr/>
        </p:nvGraphicFramePr>
        <p:xfrm>
          <a:off x="1752600" y="3200400"/>
          <a:ext cx="1371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3" name="Equation" r:id="rId11" imgW="1371600" imgH="406400" progId="Equation.3">
                  <p:embed/>
                </p:oleObj>
              </mc:Choice>
              <mc:Fallback>
                <p:oleObj name="Equation" r:id="rId11" imgW="1371600" imgH="406400" progId="Equation.3">
                  <p:embed/>
                  <p:pic>
                    <p:nvPicPr>
                      <p:cNvPr id="0" name="Object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1371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4" name="Object 1074"/>
          <p:cNvGraphicFramePr>
            <a:graphicFrameLocks noChangeAspect="1"/>
          </p:cNvGraphicFramePr>
          <p:nvPr/>
        </p:nvGraphicFramePr>
        <p:xfrm>
          <a:off x="3276600" y="3341688"/>
          <a:ext cx="4191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4" name="Equation" r:id="rId13" imgW="419100" imgH="241300" progId="Equation.3">
                  <p:embed/>
                </p:oleObj>
              </mc:Choice>
              <mc:Fallback>
                <p:oleObj name="Equation" r:id="rId13" imgW="419100" imgH="241300" progId="Equation.3">
                  <p:embed/>
                  <p:pic>
                    <p:nvPicPr>
                      <p:cNvPr id="0" name="Object 1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41688"/>
                        <a:ext cx="4191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5" name="Object 1075"/>
          <p:cNvGraphicFramePr>
            <a:graphicFrameLocks noChangeAspect="1"/>
          </p:cNvGraphicFramePr>
          <p:nvPr/>
        </p:nvGraphicFramePr>
        <p:xfrm>
          <a:off x="3763963" y="3189288"/>
          <a:ext cx="26844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5" name="Equation" r:id="rId14" imgW="2565400" imgH="393700" progId="Equation.3">
                  <p:embed/>
                </p:oleObj>
              </mc:Choice>
              <mc:Fallback>
                <p:oleObj name="Equation" r:id="rId14" imgW="2565400" imgH="393700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3189288"/>
                        <a:ext cx="26844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21" name="Rectangle 10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 Black" panose="020B0A04020102020204" pitchFamily="34" charset="0"/>
              </a:rPr>
              <a:t>三、小结</a:t>
            </a:r>
            <a:endParaRPr lang="zh-CN" altLang="en-US">
              <a:latin typeface="Arial Black" panose="020B0A04020102020204" pitchFamily="34" charset="0"/>
            </a:endParaRPr>
          </a:p>
        </p:txBody>
      </p:sp>
      <p:graphicFrame>
        <p:nvGraphicFramePr>
          <p:cNvPr id="62523" name="Object 1083"/>
          <p:cNvGraphicFramePr>
            <a:graphicFrameLocks noChangeAspect="1"/>
          </p:cNvGraphicFramePr>
          <p:nvPr/>
        </p:nvGraphicFramePr>
        <p:xfrm>
          <a:off x="4800600" y="4572000"/>
          <a:ext cx="2565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6" name="Equation" r:id="rId16" imgW="2565400" imgH="406400" progId="Equation.3">
                  <p:embed/>
                </p:oleObj>
              </mc:Choice>
              <mc:Fallback>
                <p:oleObj name="Equation" r:id="rId16" imgW="2565400" imgH="406400" progId="Equation.3">
                  <p:embed/>
                  <p:pic>
                    <p:nvPicPr>
                      <p:cNvPr id="0" name="Object 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0"/>
                        <a:ext cx="2565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4" grpId="0" autoUpdateAnimBg="0"/>
      <p:bldP spid="62497" grpId="0" autoUpdateAnimBg="0"/>
      <p:bldP spid="62506" grpId="0" autoUpdateAnimBg="0"/>
      <p:bldP spid="6250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4"/>
          <p:cNvSpPr>
            <a:spLocks noChangeArrowheads="1"/>
          </p:cNvSpPr>
          <p:nvPr/>
        </p:nvSpPr>
        <p:spPr bwMode="auto">
          <a:xfrm flipV="1">
            <a:off x="4006850" y="549275"/>
            <a:ext cx="3240088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非齐次线性方程组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4038600" y="1455738"/>
            <a:ext cx="3244850" cy="1079500"/>
          </a:xfrm>
          <a:prstGeom prst="flowChartDecision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5662613" y="1023938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7283450" y="1993900"/>
            <a:ext cx="611188" cy="431800"/>
            <a:chOff x="4942" y="1456"/>
            <a:chExt cx="385" cy="272"/>
          </a:xfrm>
        </p:grpSpPr>
        <p:sp>
          <p:nvSpPr>
            <p:cNvPr id="31771" name="Line 11"/>
            <p:cNvSpPr>
              <a:spLocks noChangeShapeType="1"/>
            </p:cNvSpPr>
            <p:nvPr/>
          </p:nvSpPr>
          <p:spPr bwMode="auto">
            <a:xfrm>
              <a:off x="4942" y="1456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2" name="Line 12"/>
            <p:cNvSpPr>
              <a:spLocks noChangeShapeType="1"/>
            </p:cNvSpPr>
            <p:nvPr/>
          </p:nvSpPr>
          <p:spPr bwMode="auto">
            <a:xfrm>
              <a:off x="5327" y="145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65" name="AutoShape 13"/>
          <p:cNvSpPr>
            <a:spLocks noChangeArrowheads="1"/>
          </p:cNvSpPr>
          <p:nvPr/>
        </p:nvSpPr>
        <p:spPr bwMode="auto">
          <a:xfrm flipV="1">
            <a:off x="7356475" y="2435225"/>
            <a:ext cx="1119188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无解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7323138" y="1536700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否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3427413" y="1993900"/>
            <a:ext cx="611187" cy="431800"/>
            <a:chOff x="1812" y="1459"/>
            <a:chExt cx="385" cy="272"/>
          </a:xfrm>
        </p:grpSpPr>
        <p:sp>
          <p:nvSpPr>
            <p:cNvPr id="31769" name="Line 17"/>
            <p:cNvSpPr>
              <a:spLocks noChangeShapeType="1"/>
            </p:cNvSpPr>
            <p:nvPr/>
          </p:nvSpPr>
          <p:spPr bwMode="auto">
            <a:xfrm>
              <a:off x="1812" y="1459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70" name="Line 18"/>
            <p:cNvSpPr>
              <a:spLocks noChangeShapeType="1"/>
            </p:cNvSpPr>
            <p:nvPr/>
          </p:nvSpPr>
          <p:spPr bwMode="auto">
            <a:xfrm>
              <a:off x="1822" y="1459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3506788" y="15414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是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49172" name="AutoShape 20"/>
          <p:cNvSpPr>
            <a:spLocks noChangeArrowheads="1"/>
          </p:cNvSpPr>
          <p:nvPr/>
        </p:nvSpPr>
        <p:spPr bwMode="auto">
          <a:xfrm>
            <a:off x="1822450" y="2433638"/>
            <a:ext cx="3244850" cy="1079500"/>
          </a:xfrm>
          <a:prstGeom prst="flowChartDecision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23"/>
          <p:cNvGrpSpPr/>
          <p:nvPr/>
        </p:nvGrpSpPr>
        <p:grpSpPr bwMode="auto">
          <a:xfrm>
            <a:off x="5081588" y="2971800"/>
            <a:ext cx="611187" cy="431800"/>
            <a:chOff x="4942" y="1456"/>
            <a:chExt cx="385" cy="272"/>
          </a:xfrm>
        </p:grpSpPr>
        <p:sp>
          <p:nvSpPr>
            <p:cNvPr id="31767" name="Line 24"/>
            <p:cNvSpPr>
              <a:spLocks noChangeShapeType="1"/>
            </p:cNvSpPr>
            <p:nvPr/>
          </p:nvSpPr>
          <p:spPr bwMode="auto">
            <a:xfrm>
              <a:off x="4942" y="1456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8" name="Line 25"/>
            <p:cNvSpPr>
              <a:spLocks noChangeShapeType="1"/>
            </p:cNvSpPr>
            <p:nvPr/>
          </p:nvSpPr>
          <p:spPr bwMode="auto">
            <a:xfrm>
              <a:off x="5327" y="145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78" name="AutoShape 26"/>
          <p:cNvSpPr>
            <a:spLocks noChangeArrowheads="1"/>
          </p:cNvSpPr>
          <p:nvPr/>
        </p:nvSpPr>
        <p:spPr bwMode="auto">
          <a:xfrm flipV="1">
            <a:off x="4672013" y="3429000"/>
            <a:ext cx="2047875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无限多个解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5129213" y="246856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否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5" name="Group 29"/>
          <p:cNvGrpSpPr/>
          <p:nvPr/>
        </p:nvGrpSpPr>
        <p:grpSpPr bwMode="auto">
          <a:xfrm>
            <a:off x="1239838" y="2976563"/>
            <a:ext cx="611187" cy="431800"/>
            <a:chOff x="1812" y="1459"/>
            <a:chExt cx="385" cy="272"/>
          </a:xfrm>
        </p:grpSpPr>
        <p:sp>
          <p:nvSpPr>
            <p:cNvPr id="31765" name="Line 30"/>
            <p:cNvSpPr>
              <a:spLocks noChangeShapeType="1"/>
            </p:cNvSpPr>
            <p:nvPr/>
          </p:nvSpPr>
          <p:spPr bwMode="auto">
            <a:xfrm>
              <a:off x="1812" y="1459"/>
              <a:ext cx="3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6" name="Line 31"/>
            <p:cNvSpPr>
              <a:spLocks noChangeShapeType="1"/>
            </p:cNvSpPr>
            <p:nvPr/>
          </p:nvSpPr>
          <p:spPr bwMode="auto">
            <a:xfrm>
              <a:off x="1822" y="1459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1312863" y="2473325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是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49185" name="AutoShape 33"/>
          <p:cNvSpPr>
            <a:spLocks noChangeArrowheads="1"/>
          </p:cNvSpPr>
          <p:nvPr/>
        </p:nvSpPr>
        <p:spPr bwMode="auto">
          <a:xfrm flipV="1">
            <a:off x="539750" y="3429000"/>
            <a:ext cx="1408113" cy="47625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唯一解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5695950" y="390525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auto">
          <a:xfrm flipV="1">
            <a:off x="3751263" y="4365625"/>
            <a:ext cx="3889375" cy="914400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bg2"/>
            </a:solidFill>
            <a:miter lim="800000"/>
          </a:ln>
        </p:spPr>
        <p:txBody>
          <a:bodyPr rot="10800000" anchor="ctr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包含 </a:t>
            </a:r>
            <a:r>
              <a:rPr kumimoji="1" lang="en-US" altLang="zh-CN" sz="2400" b="1" i="1">
                <a:solidFill>
                  <a:srgbClr val="000000"/>
                </a:solidFill>
              </a:rPr>
              <a:t>n-R(A</a:t>
            </a:r>
            <a:r>
              <a:rPr kumimoji="1" lang="en-US" altLang="zh-CN" sz="2400" b="1">
                <a:solidFill>
                  <a:srgbClr val="000000"/>
                </a:solidFill>
              </a:rPr>
              <a:t>) </a:t>
            </a:r>
            <a:r>
              <a:rPr kumimoji="1" lang="zh-CN" altLang="en-US" sz="2400" b="1">
                <a:solidFill>
                  <a:srgbClr val="000000"/>
                </a:solidFill>
              </a:rPr>
              <a:t>个自由变量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的通解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49189" name="Object 37"/>
          <p:cNvGraphicFramePr>
            <a:graphicFrameLocks noChangeAspect="1"/>
          </p:cNvGraphicFramePr>
          <p:nvPr/>
        </p:nvGraphicFramePr>
        <p:xfrm>
          <a:off x="4797425" y="1790700"/>
          <a:ext cx="17287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2" name="Equation" r:id="rId1" imgW="862965" imgH="203200" progId="Equation.DSMT4">
                  <p:embed/>
                </p:oleObj>
              </mc:Choice>
              <mc:Fallback>
                <p:oleObj name="Equation" r:id="rId1" imgW="862965" imgH="203200" progId="Equation.DSMT4">
                  <p:embed/>
                  <p:pic>
                    <p:nvPicPr>
                      <p:cNvPr id="0" name="图片 13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1790700"/>
                        <a:ext cx="17287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0" name="Object 38"/>
          <p:cNvGraphicFramePr>
            <a:graphicFrameLocks noChangeAspect="1"/>
          </p:cNvGraphicFramePr>
          <p:nvPr/>
        </p:nvGraphicFramePr>
        <p:xfrm>
          <a:off x="2822575" y="2770188"/>
          <a:ext cx="1244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Equation" r:id="rId3" imgW="622300" imgH="203200" progId="Equation.DSMT4">
                  <p:embed/>
                </p:oleObj>
              </mc:Choice>
              <mc:Fallback>
                <p:oleObj name="Equation" r:id="rId3" imgW="622300" imgH="203200" progId="Equation.DSMT4">
                  <p:embed/>
                  <p:pic>
                    <p:nvPicPr>
                      <p:cNvPr id="0" name="图片 13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770188"/>
                        <a:ext cx="12446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10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10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60" grpId="0" animBg="1"/>
      <p:bldP spid="49165" grpId="0" animBg="1"/>
      <p:bldP spid="49166" grpId="0"/>
      <p:bldP spid="49171" grpId="0"/>
      <p:bldP spid="49172" grpId="0" animBg="1"/>
      <p:bldP spid="49178" grpId="0" animBg="1"/>
      <p:bldP spid="49179" grpId="0"/>
      <p:bldP spid="49184" grpId="0"/>
      <p:bldP spid="49185" grpId="0" animBg="1"/>
      <p:bldP spid="49187" grpId="0" animBg="1"/>
      <p:bldP spid="491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7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 Black" panose="020B0A04020102020204" pitchFamily="34" charset="0"/>
              </a:rPr>
              <a:t>思考题</a:t>
            </a:r>
            <a:endParaRPr lang="zh-CN" altLang="en-US">
              <a:latin typeface="Arial Black" panose="020B0A04020102020204" pitchFamily="34" charset="0"/>
            </a:endParaRPr>
          </a:p>
        </p:txBody>
      </p:sp>
      <p:graphicFrame>
        <p:nvGraphicFramePr>
          <p:cNvPr id="65549" name="Object 1037"/>
          <p:cNvGraphicFramePr>
            <a:graphicFrameLocks noChangeAspect="1"/>
          </p:cNvGraphicFramePr>
          <p:nvPr/>
        </p:nvGraphicFramePr>
        <p:xfrm>
          <a:off x="1066800" y="1752600"/>
          <a:ext cx="63246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6" name="Equation" r:id="rId1" imgW="6019800" imgH="4203700" progId="Equation.3">
                  <p:embed/>
                </p:oleObj>
              </mc:Choice>
              <mc:Fallback>
                <p:oleObj name="Equation" r:id="rId1" imgW="6019800" imgH="42037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6324600" cy="420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2" name="Rectangle 20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71693" name="Object 2061"/>
          <p:cNvGraphicFramePr>
            <a:graphicFrameLocks noChangeAspect="1"/>
          </p:cNvGraphicFramePr>
          <p:nvPr/>
        </p:nvGraphicFramePr>
        <p:xfrm>
          <a:off x="2133600" y="1295400"/>
          <a:ext cx="40894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Equation" r:id="rId1" imgW="4089400" imgH="3111500" progId="Equation.3">
                  <p:embed/>
                </p:oleObj>
              </mc:Choice>
              <mc:Fallback>
                <p:oleObj name="Equation" r:id="rId1" imgW="4089400" imgH="3111500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40894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Text Box 2062"/>
          <p:cNvSpPr txBox="1">
            <a:spLocks noChangeArrowheads="1"/>
          </p:cNvSpPr>
          <p:nvPr/>
        </p:nvSpPr>
        <p:spPr bwMode="auto">
          <a:xfrm>
            <a:off x="914400" y="1905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71695" name="Object 2063"/>
          <p:cNvGraphicFramePr>
            <a:graphicFrameLocks noChangeAspect="1"/>
          </p:cNvGraphicFramePr>
          <p:nvPr/>
        </p:nvGraphicFramePr>
        <p:xfrm>
          <a:off x="1828800" y="3517900"/>
          <a:ext cx="4762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Equation" r:id="rId3" imgW="4762500" imgH="2578100" progId="Equation.3">
                  <p:embed/>
                </p:oleObj>
              </mc:Choice>
              <mc:Fallback>
                <p:oleObj name="Equation" r:id="rId3" imgW="4762500" imgH="2578100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17900"/>
                        <a:ext cx="4762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2133600" y="762000"/>
          <a:ext cx="4597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0" name="Equation" r:id="rId1" imgW="4597400" imgH="2044700" progId="Equation.3">
                  <p:embed/>
                </p:oleObj>
              </mc:Choice>
              <mc:Fallback>
                <p:oleObj name="Equation" r:id="rId1" imgW="45974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762000"/>
                        <a:ext cx="4597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/>
          <p:cNvGraphicFramePr>
            <a:graphicFrameLocks noChangeAspect="1"/>
          </p:cNvGraphicFramePr>
          <p:nvPr/>
        </p:nvGraphicFramePr>
        <p:xfrm>
          <a:off x="1143000" y="2895600"/>
          <a:ext cx="711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1" name="Equation" r:id="rId3" imgW="7112000" imgH="431800" progId="Equation.3">
                  <p:embed/>
                </p:oleObj>
              </mc:Choice>
              <mc:Fallback>
                <p:oleObj name="Equation" r:id="rId3" imgW="7112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711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914400" y="4051300"/>
          <a:ext cx="7823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2" name="Equation" r:id="rId5" imgW="7823200" imgH="2044700" progId="Equation.3">
                  <p:embed/>
                </p:oleObj>
              </mc:Choice>
              <mc:Fallback>
                <p:oleObj name="Equation" r:id="rId5" imgW="78232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51300"/>
                        <a:ext cx="7823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143000" y="3429000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3" name="Equation" r:id="rId7" imgW="2324100" imgH="431800" progId="Equation.3">
                  <p:embed/>
                </p:oleObj>
              </mc:Choice>
              <mc:Fallback>
                <p:oleObj name="Equation" r:id="rId7" imgW="2324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232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914400" y="990600"/>
          <a:ext cx="645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8" name="Equation" r:id="rId1" imgW="6451600" imgH="431800" progId="Equation.3">
                  <p:embed/>
                </p:oleObj>
              </mc:Choice>
              <mc:Fallback>
                <p:oleObj name="Equation" r:id="rId1" imgW="64516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645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914400" y="2667000"/>
          <a:ext cx="69088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9" name="Equation" r:id="rId3" imgW="6908800" imgH="2578100" progId="Equation.3">
                  <p:embed/>
                </p:oleObj>
              </mc:Choice>
              <mc:Fallback>
                <p:oleObj name="Equation" r:id="rId3" imgW="69088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69088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914400" y="1752600"/>
          <a:ext cx="699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0" name="Equation" r:id="rId5" imgW="6997700" imgH="431800" progId="Equation.3">
                  <p:embed/>
                </p:oleObj>
              </mc:Choice>
              <mc:Fallback>
                <p:oleObj name="Equation" r:id="rId5" imgW="6997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699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914400" y="762000"/>
          <a:ext cx="4343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2" name="Equation" r:id="rId1" imgW="4330700" imgH="876300" progId="Equation.3">
                  <p:embed/>
                </p:oleObj>
              </mc:Choice>
              <mc:Fallback>
                <p:oleObj name="Equation" r:id="rId1" imgW="4330700" imgH="87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4343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1371600" y="3810000"/>
          <a:ext cx="491013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3" name="Equation" r:id="rId3" imgW="4737100" imgH="2044700" progId="Equation.3">
                  <p:embed/>
                </p:oleObj>
              </mc:Choice>
              <mc:Fallback>
                <p:oleObj name="Equation" r:id="rId3" imgW="4737100" imgH="204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491013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2971800" y="1371600"/>
          <a:ext cx="21605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4" name="Equation" r:id="rId5" imgW="2082800" imgH="2044700" progId="Equation.3">
                  <p:embed/>
                </p:oleObj>
              </mc:Choice>
              <mc:Fallback>
                <p:oleObj name="Equation" r:id="rId5" imgW="20828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71600"/>
                        <a:ext cx="216058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822325" y="3016250"/>
            <a:ext cx="340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故原方程组的通解为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692785"/>
            <a:ext cx="6773545" cy="3068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4076700"/>
            <a:ext cx="6129655" cy="218059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836295"/>
            <a:ext cx="7644130" cy="1902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3068955"/>
            <a:ext cx="6014720" cy="21291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5300980"/>
            <a:ext cx="7947025" cy="280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5805170"/>
            <a:ext cx="6948805" cy="3708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57200" y="533400"/>
            <a:ext cx="8229600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证明：</a:t>
            </a:r>
            <a:r>
              <a:rPr lang="zh-CN" altLang="en-US" sz="2400" b="1" dirty="0">
                <a:solidFill>
                  <a:srgbClr val="000000"/>
                </a:solidFill>
              </a:rPr>
              <a:t>设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，为叙述方便，不妨设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= (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行最</a:t>
            </a:r>
            <a:endParaRPr kumimoji="1" lang="zh-CN" altLang="en-US" sz="2400" b="1" dirty="0">
              <a:solidFill>
                <a:srgbClr val="FF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FF0000"/>
                </a:solidFill>
              </a:rPr>
              <a:t>简形矩阵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为</a:t>
            </a: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FF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</a:rPr>
              <a:t>第一步：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往证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     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无解．</a:t>
            </a: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，即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b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=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</a:t>
            </a:r>
            <a:r>
              <a:rPr kumimoji="1" lang="en-US" altLang="en-US" sz="2400" b="1" dirty="0">
                <a:solidFill>
                  <a:srgbClr val="FF0000"/>
                </a:solidFill>
              </a:rPr>
              <a:t>＋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，则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d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+1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= 1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</a:t>
            </a:r>
            <a:endParaRPr kumimoji="1" lang="zh-CN" altLang="en-US" sz="2400" b="1" dirty="0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于是 第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r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+1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行对应矛盾方程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0 = 1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，故原线性方程组无解．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561975" y="1455738"/>
          <a:ext cx="45720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2" name="Equation" r:id="rId1" imgW="3048000" imgH="1866900" progId="Equation.DSMT4">
                  <p:embed/>
                </p:oleObj>
              </mc:Choice>
              <mc:Fallback>
                <p:oleObj name="Equation" r:id="rId1" imgW="3048000" imgH="1866900" progId="Equation.DSMT4">
                  <p:embed/>
                  <p:pic>
                    <p:nvPicPr>
                      <p:cNvPr id="0" name="图片 117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1455738"/>
                        <a:ext cx="4572000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4427538" y="4826000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3" name="Equation" r:id="rId3" imgW="203200" imgH="139700" progId="Equation.DSMT4">
                  <p:embed/>
                </p:oleObj>
              </mc:Choice>
              <mc:Fallback>
                <p:oleObj name="Equation" r:id="rId3" imgW="203200" imgH="139700" progId="Equation.DSMT4">
                  <p:embed/>
                  <p:pic>
                    <p:nvPicPr>
                      <p:cNvPr id="0" name="图片 117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826000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 bwMode="auto">
          <a:xfrm>
            <a:off x="1014413" y="1800225"/>
            <a:ext cx="3521075" cy="1420813"/>
            <a:chOff x="1882" y="1032"/>
            <a:chExt cx="2218" cy="895"/>
          </a:xfrm>
        </p:grpSpPr>
        <p:sp>
          <p:nvSpPr>
            <p:cNvPr id="9228" name="Line 9"/>
            <p:cNvSpPr>
              <a:spLocks noChangeShapeType="1"/>
            </p:cNvSpPr>
            <p:nvPr/>
          </p:nvSpPr>
          <p:spPr bwMode="auto">
            <a:xfrm>
              <a:off x="1882" y="1044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9" name="Line 10"/>
            <p:cNvSpPr>
              <a:spLocks noChangeShapeType="1"/>
            </p:cNvSpPr>
            <p:nvPr/>
          </p:nvSpPr>
          <p:spPr bwMode="auto">
            <a:xfrm>
              <a:off x="2064" y="1032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0" name="Line 11"/>
            <p:cNvSpPr>
              <a:spLocks noChangeShapeType="1"/>
            </p:cNvSpPr>
            <p:nvPr/>
          </p:nvSpPr>
          <p:spPr bwMode="auto">
            <a:xfrm>
              <a:off x="2057" y="1253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1" name="Line 13"/>
            <p:cNvSpPr>
              <a:spLocks noChangeShapeType="1"/>
            </p:cNvSpPr>
            <p:nvPr/>
          </p:nvSpPr>
          <p:spPr bwMode="auto">
            <a:xfrm>
              <a:off x="2251" y="1241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2" name="Line 14"/>
            <p:cNvSpPr>
              <a:spLocks noChangeShapeType="1"/>
            </p:cNvSpPr>
            <p:nvPr/>
          </p:nvSpPr>
          <p:spPr bwMode="auto">
            <a:xfrm>
              <a:off x="2244" y="1462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3" name="Line 16"/>
            <p:cNvSpPr>
              <a:spLocks noChangeShapeType="1"/>
            </p:cNvSpPr>
            <p:nvPr/>
          </p:nvSpPr>
          <p:spPr bwMode="auto">
            <a:xfrm>
              <a:off x="2530" y="1485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>
              <a:off x="2523" y="1706"/>
              <a:ext cx="124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5" name="Line 18"/>
            <p:cNvSpPr>
              <a:spLocks noChangeShapeType="1"/>
            </p:cNvSpPr>
            <p:nvPr/>
          </p:nvSpPr>
          <p:spPr bwMode="auto">
            <a:xfrm>
              <a:off x="3767" y="1700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6" name="Line 19"/>
            <p:cNvSpPr>
              <a:spLocks noChangeShapeType="1"/>
            </p:cNvSpPr>
            <p:nvPr/>
          </p:nvSpPr>
          <p:spPr bwMode="auto">
            <a:xfrm>
              <a:off x="3760" y="1921"/>
              <a:ext cx="3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70" name="AutoShape 22"/>
          <p:cNvSpPr>
            <a:spLocks noChangeArrowheads="1"/>
          </p:cNvSpPr>
          <p:nvPr/>
        </p:nvSpPr>
        <p:spPr bwMode="auto">
          <a:xfrm>
            <a:off x="5003800" y="3068638"/>
            <a:ext cx="3914775" cy="5254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0000"/>
                </a:solidFill>
              </a:rPr>
              <a:t>R</a:t>
            </a:r>
            <a:r>
              <a:rPr kumimoji="1" lang="en-US" altLang="zh-CN" sz="2400" b="1">
                <a:solidFill>
                  <a:srgbClr val="FF0000"/>
                </a:solidFill>
              </a:rPr>
              <a:t>(</a:t>
            </a:r>
            <a:r>
              <a:rPr kumimoji="1"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en-US" altLang="zh-CN" sz="2400" b="1">
                <a:solidFill>
                  <a:srgbClr val="FF0000"/>
                </a:solidFill>
              </a:rPr>
              <a:t>)</a:t>
            </a:r>
            <a:r>
              <a:rPr kumimoji="1" lang="zh-CN" altLang="en-US" sz="2400" b="1">
                <a:solidFill>
                  <a:srgbClr val="FF0000"/>
                </a:solidFill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</a:rPr>
              <a:t>≤</a:t>
            </a:r>
            <a:r>
              <a:rPr kumimoji="1" lang="zh-CN" altLang="en-US" sz="2400" b="1">
                <a:solidFill>
                  <a:srgbClr val="FF0000"/>
                </a:solidFill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</a:rPr>
              <a:t>R</a:t>
            </a:r>
            <a:r>
              <a:rPr kumimoji="1" lang="en-US" altLang="zh-CN" sz="2400" b="1">
                <a:solidFill>
                  <a:srgbClr val="FF0000"/>
                </a:solidFill>
              </a:rPr>
              <a:t>(</a:t>
            </a:r>
            <a:r>
              <a:rPr kumimoji="1"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en-US" altLang="zh-CN" sz="2400" b="1">
                <a:solidFill>
                  <a:srgbClr val="FF0000"/>
                </a:solidFill>
              </a:rPr>
              <a:t>, </a:t>
            </a:r>
            <a:r>
              <a:rPr kumimoji="1" lang="en-US" altLang="zh-CN" sz="2400" b="1" i="1">
                <a:solidFill>
                  <a:srgbClr val="FF0000"/>
                </a:solidFill>
              </a:rPr>
              <a:t>b</a:t>
            </a:r>
            <a:r>
              <a:rPr kumimoji="1" lang="en-US" altLang="zh-CN" sz="2400" b="1">
                <a:solidFill>
                  <a:srgbClr val="FF0000"/>
                </a:solidFill>
              </a:rPr>
              <a:t>)</a:t>
            </a:r>
            <a:r>
              <a:rPr kumimoji="1" lang="zh-CN" altLang="en-US" sz="2400" b="1">
                <a:solidFill>
                  <a:srgbClr val="FF0000"/>
                </a:solidFill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</a:rPr>
              <a:t>≤</a:t>
            </a:r>
            <a:r>
              <a:rPr kumimoji="1" lang="zh-CN" altLang="en-US" sz="2400" b="1">
                <a:solidFill>
                  <a:srgbClr val="FF0000"/>
                </a:solidFill>
              </a:rPr>
              <a:t> </a:t>
            </a:r>
            <a:r>
              <a:rPr kumimoji="1" lang="en-US" altLang="zh-CN" sz="2400" b="1" i="1">
                <a:solidFill>
                  <a:srgbClr val="FF0000"/>
                </a:solidFill>
              </a:rPr>
              <a:t>R</a:t>
            </a:r>
            <a:r>
              <a:rPr kumimoji="1" lang="en-US" altLang="zh-CN" sz="2400" b="1">
                <a:solidFill>
                  <a:srgbClr val="FF0000"/>
                </a:solidFill>
              </a:rPr>
              <a:t>(</a:t>
            </a:r>
            <a:r>
              <a:rPr kumimoji="1" lang="en-US" altLang="zh-CN" sz="2400" b="1" i="1">
                <a:solidFill>
                  <a:srgbClr val="FF0000"/>
                </a:solidFill>
              </a:rPr>
              <a:t>A</a:t>
            </a:r>
            <a:r>
              <a:rPr kumimoji="1" lang="en-US" altLang="zh-CN" sz="2400" b="1">
                <a:solidFill>
                  <a:srgbClr val="FF0000"/>
                </a:solidFill>
              </a:rPr>
              <a:t>)</a:t>
            </a:r>
            <a:r>
              <a:rPr kumimoji="1" lang="en-US" altLang="en-US" sz="2400" b="1">
                <a:solidFill>
                  <a:srgbClr val="FF0000"/>
                </a:solidFill>
              </a:rPr>
              <a:t>＋</a:t>
            </a:r>
            <a:r>
              <a:rPr kumimoji="1" lang="en-US" altLang="zh-CN" sz="2400" b="1">
                <a:solidFill>
                  <a:srgbClr val="FF0000"/>
                </a:solidFill>
              </a:rPr>
              <a:t>1  </a:t>
            </a:r>
            <a:endParaRPr kumimoji="1"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7671" name="AutoShape 23"/>
          <p:cNvSpPr/>
          <p:nvPr/>
        </p:nvSpPr>
        <p:spPr bwMode="auto">
          <a:xfrm rot="-5400000">
            <a:off x="1573213" y="3787775"/>
            <a:ext cx="179387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139825" y="4292600"/>
            <a:ext cx="962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前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  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7673" name="AutoShape 25"/>
          <p:cNvSpPr/>
          <p:nvPr/>
        </p:nvSpPr>
        <p:spPr bwMode="auto">
          <a:xfrm rot="-5400000">
            <a:off x="3041650" y="3787776"/>
            <a:ext cx="179387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2443163" y="4292600"/>
            <a:ext cx="1279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-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  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rot="5400000">
            <a:off x="2631281" y="2829719"/>
            <a:ext cx="2714625" cy="1588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00"/>
                            </p:stCondLst>
                            <p:childTnLst>
                              <p:par>
                                <p:cTn id="1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9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27670" grpId="0" animBg="1"/>
      <p:bldP spid="27671" grpId="0" animBg="1"/>
      <p:bldP spid="27672" grpId="0"/>
      <p:bldP spid="27673" grpId="0" animBg="1"/>
      <p:bldP spid="276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2373313" y="433388"/>
            <a:ext cx="1512887" cy="26654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101725" y="32845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前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1139825" y="3284538"/>
            <a:ext cx="96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前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45" name="Object 27"/>
          <p:cNvGraphicFramePr>
            <a:graphicFrameLocks noChangeAspect="1"/>
          </p:cNvGraphicFramePr>
          <p:nvPr/>
        </p:nvGraphicFramePr>
        <p:xfrm>
          <a:off x="566738" y="385763"/>
          <a:ext cx="1771650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1" name="Equation" r:id="rId1" imgW="1181100" imgH="1841500" progId="Equation.DSMT4">
                  <p:embed/>
                </p:oleObj>
              </mc:Choice>
              <mc:Fallback>
                <p:oleObj name="Equation" r:id="rId1" imgW="1181100" imgH="1841500" progId="Equation.DSMT4">
                  <p:embed/>
                  <p:pic>
                    <p:nvPicPr>
                      <p:cNvPr id="0" name="图片 118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85763"/>
                        <a:ext cx="1771650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9"/>
          <p:cNvGraphicFramePr>
            <a:graphicFrameLocks noChangeAspect="1"/>
          </p:cNvGraphicFramePr>
          <p:nvPr/>
        </p:nvGraphicFramePr>
        <p:xfrm>
          <a:off x="4184650" y="385763"/>
          <a:ext cx="93345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2" name="Equation" r:id="rId3" imgW="622300" imgH="1866900" progId="Equation.DSMT4">
                  <p:embed/>
                </p:oleObj>
              </mc:Choice>
              <mc:Fallback>
                <p:oleObj name="Equation" r:id="rId3" imgW="622300" imgH="1866900" progId="Equation.DSMT4">
                  <p:embed/>
                  <p:pic>
                    <p:nvPicPr>
                      <p:cNvPr id="0" name="图片 1188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85763"/>
                        <a:ext cx="933450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57200" y="3860800"/>
            <a:ext cx="82296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第二步：</a:t>
            </a:r>
            <a:r>
              <a:rPr kumimoji="1" lang="zh-CN" altLang="en-US" sz="2400" b="1">
                <a:solidFill>
                  <a:srgbClr val="000000"/>
                </a:solidFill>
              </a:rPr>
              <a:t>往证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        </a:t>
            </a:r>
            <a:r>
              <a:rPr kumimoji="1" lang="zh-CN" altLang="en-US" sz="2400" b="1">
                <a:solidFill>
                  <a:srgbClr val="000000"/>
                </a:solidFill>
              </a:rPr>
              <a:t>唯一解．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故原线性方程组有唯一解．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5003800" y="4013200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3" name="Equation" r:id="rId5" imgW="203200" imgH="139700" progId="Equation.DSMT4">
                  <p:embed/>
                </p:oleObj>
              </mc:Choice>
              <mc:Fallback>
                <p:oleObj name="Equation" r:id="rId5" imgW="203200" imgH="139700" progId="Equation.DSMT4">
                  <p:embed/>
                  <p:pic>
                    <p:nvPicPr>
                      <p:cNvPr id="0" name="图片 118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013200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 bwMode="auto">
          <a:xfrm>
            <a:off x="1014413" y="730250"/>
            <a:ext cx="3536950" cy="1079500"/>
            <a:chOff x="639" y="460"/>
            <a:chExt cx="2228" cy="680"/>
          </a:xfrm>
        </p:grpSpPr>
        <p:sp>
          <p:nvSpPr>
            <p:cNvPr id="10282" name="Line 6"/>
            <p:cNvSpPr>
              <a:spLocks noChangeShapeType="1"/>
            </p:cNvSpPr>
            <p:nvPr/>
          </p:nvSpPr>
          <p:spPr bwMode="auto">
            <a:xfrm>
              <a:off x="639" y="472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3" name="Line 7"/>
            <p:cNvSpPr>
              <a:spLocks noChangeShapeType="1"/>
            </p:cNvSpPr>
            <p:nvPr/>
          </p:nvSpPr>
          <p:spPr bwMode="auto">
            <a:xfrm>
              <a:off x="821" y="460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4" name="Line 8"/>
            <p:cNvSpPr>
              <a:spLocks noChangeShapeType="1"/>
            </p:cNvSpPr>
            <p:nvPr/>
          </p:nvSpPr>
          <p:spPr bwMode="auto">
            <a:xfrm>
              <a:off x="814" y="681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5" name="Line 9"/>
            <p:cNvSpPr>
              <a:spLocks noChangeShapeType="1"/>
            </p:cNvSpPr>
            <p:nvPr/>
          </p:nvSpPr>
          <p:spPr bwMode="auto">
            <a:xfrm>
              <a:off x="1008" y="66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6" name="Line 10"/>
            <p:cNvSpPr>
              <a:spLocks noChangeShapeType="1"/>
            </p:cNvSpPr>
            <p:nvPr/>
          </p:nvSpPr>
          <p:spPr bwMode="auto">
            <a:xfrm>
              <a:off x="1001" y="890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7" name="Line 11"/>
            <p:cNvSpPr>
              <a:spLocks noChangeShapeType="1"/>
            </p:cNvSpPr>
            <p:nvPr/>
          </p:nvSpPr>
          <p:spPr bwMode="auto">
            <a:xfrm>
              <a:off x="1287" y="91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8" name="Line 12"/>
            <p:cNvSpPr>
              <a:spLocks noChangeShapeType="1"/>
            </p:cNvSpPr>
            <p:nvPr/>
          </p:nvSpPr>
          <p:spPr bwMode="auto">
            <a:xfrm>
              <a:off x="1280" y="1134"/>
              <a:ext cx="15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50" name="AutoShape 19"/>
          <p:cNvSpPr/>
          <p:nvPr/>
        </p:nvSpPr>
        <p:spPr bwMode="auto">
          <a:xfrm rot="-5400000">
            <a:off x="1573213" y="2727325"/>
            <a:ext cx="179387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3" name="AutoShape 21"/>
          <p:cNvSpPr/>
          <p:nvPr/>
        </p:nvSpPr>
        <p:spPr bwMode="auto">
          <a:xfrm rot="-5400000">
            <a:off x="3041650" y="2727326"/>
            <a:ext cx="179387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443163" y="3284538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-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  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>
            <a:off x="457200" y="4352925"/>
            <a:ext cx="816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                                         则 </a:t>
            </a:r>
            <a:r>
              <a:rPr kumimoji="1" lang="en-US" altLang="zh-CN" sz="2400" b="1" i="1">
                <a:solidFill>
                  <a:srgbClr val="000000"/>
                </a:solidFill>
              </a:rPr>
              <a:t>d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+1</a:t>
            </a:r>
            <a:r>
              <a:rPr kumimoji="1" lang="en-US" altLang="zh-CN" sz="2400" b="1">
                <a:solidFill>
                  <a:srgbClr val="000000"/>
                </a:solidFill>
              </a:rPr>
              <a:t> = 0 </a:t>
            </a:r>
            <a:r>
              <a:rPr kumimoji="1" lang="zh-CN" altLang="en-US" sz="2400" b="1">
                <a:solidFill>
                  <a:srgbClr val="000000"/>
                </a:solidFill>
              </a:rPr>
              <a:t>且 </a:t>
            </a:r>
            <a:r>
              <a:rPr kumimoji="1" lang="en-US" altLang="zh-CN" sz="2400" b="1" i="1">
                <a:solidFill>
                  <a:srgbClr val="FF0000"/>
                </a:solidFill>
              </a:rPr>
              <a:t>r</a:t>
            </a:r>
            <a:r>
              <a:rPr kumimoji="1" lang="en-US" altLang="zh-CN" sz="2400" b="1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>
                <a:solidFill>
                  <a:srgbClr val="FF0000"/>
                </a:solidFill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grpSp>
        <p:nvGrpSpPr>
          <p:cNvPr id="3" name="Group 33"/>
          <p:cNvGrpSpPr/>
          <p:nvPr/>
        </p:nvGrpSpPr>
        <p:grpSpPr bwMode="auto">
          <a:xfrm>
            <a:off x="1014413" y="730250"/>
            <a:ext cx="3521075" cy="1420813"/>
            <a:chOff x="1882" y="1032"/>
            <a:chExt cx="2218" cy="895"/>
          </a:xfrm>
        </p:grpSpPr>
        <p:sp>
          <p:nvSpPr>
            <p:cNvPr id="10273" name="Line 34"/>
            <p:cNvSpPr>
              <a:spLocks noChangeShapeType="1"/>
            </p:cNvSpPr>
            <p:nvPr/>
          </p:nvSpPr>
          <p:spPr bwMode="auto">
            <a:xfrm>
              <a:off x="1882" y="1044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4" name="Line 35"/>
            <p:cNvSpPr>
              <a:spLocks noChangeShapeType="1"/>
            </p:cNvSpPr>
            <p:nvPr/>
          </p:nvSpPr>
          <p:spPr bwMode="auto">
            <a:xfrm>
              <a:off x="2064" y="1032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5" name="Line 36"/>
            <p:cNvSpPr>
              <a:spLocks noChangeShapeType="1"/>
            </p:cNvSpPr>
            <p:nvPr/>
          </p:nvSpPr>
          <p:spPr bwMode="auto">
            <a:xfrm>
              <a:off x="2057" y="1253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6" name="Line 37"/>
            <p:cNvSpPr>
              <a:spLocks noChangeShapeType="1"/>
            </p:cNvSpPr>
            <p:nvPr/>
          </p:nvSpPr>
          <p:spPr bwMode="auto">
            <a:xfrm>
              <a:off x="2251" y="1241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7" name="Line 38"/>
            <p:cNvSpPr>
              <a:spLocks noChangeShapeType="1"/>
            </p:cNvSpPr>
            <p:nvPr/>
          </p:nvSpPr>
          <p:spPr bwMode="auto">
            <a:xfrm>
              <a:off x="2244" y="1462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8" name="Line 39"/>
            <p:cNvSpPr>
              <a:spLocks noChangeShapeType="1"/>
            </p:cNvSpPr>
            <p:nvPr/>
          </p:nvSpPr>
          <p:spPr bwMode="auto">
            <a:xfrm>
              <a:off x="2530" y="1485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9" name="Line 40"/>
            <p:cNvSpPr>
              <a:spLocks noChangeShapeType="1"/>
            </p:cNvSpPr>
            <p:nvPr/>
          </p:nvSpPr>
          <p:spPr bwMode="auto">
            <a:xfrm>
              <a:off x="2523" y="1706"/>
              <a:ext cx="124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0" name="Line 41"/>
            <p:cNvSpPr>
              <a:spLocks noChangeShapeType="1"/>
            </p:cNvSpPr>
            <p:nvPr/>
          </p:nvSpPr>
          <p:spPr bwMode="auto">
            <a:xfrm>
              <a:off x="3767" y="1700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1" name="Line 42"/>
            <p:cNvSpPr>
              <a:spLocks noChangeShapeType="1"/>
            </p:cNvSpPr>
            <p:nvPr/>
          </p:nvSpPr>
          <p:spPr bwMode="auto">
            <a:xfrm>
              <a:off x="3760" y="1921"/>
              <a:ext cx="3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58"/>
          <p:cNvGrpSpPr/>
          <p:nvPr/>
        </p:nvGrpSpPr>
        <p:grpSpPr bwMode="auto">
          <a:xfrm>
            <a:off x="1014413" y="730250"/>
            <a:ext cx="1779587" cy="1079500"/>
            <a:chOff x="639" y="460"/>
            <a:chExt cx="1121" cy="680"/>
          </a:xfrm>
        </p:grpSpPr>
        <p:sp>
          <p:nvSpPr>
            <p:cNvPr id="10266" name="Line 44"/>
            <p:cNvSpPr>
              <a:spLocks noChangeShapeType="1"/>
            </p:cNvSpPr>
            <p:nvPr/>
          </p:nvSpPr>
          <p:spPr bwMode="auto">
            <a:xfrm>
              <a:off x="639" y="472"/>
              <a:ext cx="1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Line 45"/>
            <p:cNvSpPr>
              <a:spLocks noChangeShapeType="1"/>
            </p:cNvSpPr>
            <p:nvPr/>
          </p:nvSpPr>
          <p:spPr bwMode="auto">
            <a:xfrm>
              <a:off x="815" y="460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8" name="Line 46"/>
            <p:cNvSpPr>
              <a:spLocks noChangeShapeType="1"/>
            </p:cNvSpPr>
            <p:nvPr/>
          </p:nvSpPr>
          <p:spPr bwMode="auto">
            <a:xfrm>
              <a:off x="808" y="681"/>
              <a:ext cx="20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69" name="Line 47"/>
            <p:cNvSpPr>
              <a:spLocks noChangeShapeType="1"/>
            </p:cNvSpPr>
            <p:nvPr/>
          </p:nvSpPr>
          <p:spPr bwMode="auto">
            <a:xfrm>
              <a:off x="1004" y="66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0" name="Line 48"/>
            <p:cNvSpPr>
              <a:spLocks noChangeShapeType="1"/>
            </p:cNvSpPr>
            <p:nvPr/>
          </p:nvSpPr>
          <p:spPr bwMode="auto">
            <a:xfrm>
              <a:off x="989" y="890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1" name="Line 49"/>
            <p:cNvSpPr>
              <a:spLocks noChangeShapeType="1"/>
            </p:cNvSpPr>
            <p:nvPr/>
          </p:nvSpPr>
          <p:spPr bwMode="auto">
            <a:xfrm>
              <a:off x="1291" y="91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72" name="Line 50"/>
            <p:cNvSpPr>
              <a:spLocks noChangeShapeType="1"/>
            </p:cNvSpPr>
            <p:nvPr/>
          </p:nvSpPr>
          <p:spPr bwMode="auto">
            <a:xfrm>
              <a:off x="1284" y="1134"/>
              <a:ext cx="4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5076825" y="457200"/>
            <a:ext cx="248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</a:rPr>
              <a:t>对应的线性方程组为</a:t>
            </a:r>
            <a:endParaRPr kumimoji="1"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28726" name="Object 54"/>
          <p:cNvGraphicFramePr>
            <a:graphicFrameLocks noChangeAspect="1"/>
          </p:cNvGraphicFramePr>
          <p:nvPr/>
        </p:nvGraphicFramePr>
        <p:xfrm>
          <a:off x="5881688" y="1076325"/>
          <a:ext cx="126682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4" name="Equation" r:id="rId7" imgW="635000" imgH="939165" progId="Equation.DSMT4">
                  <p:embed/>
                </p:oleObj>
              </mc:Choice>
              <mc:Fallback>
                <p:oleObj name="Equation" r:id="rId7" imgW="635000" imgH="939165" progId="Equation.DSMT4">
                  <p:embed/>
                  <p:pic>
                    <p:nvPicPr>
                      <p:cNvPr id="0" name="图片 118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1076325"/>
                        <a:ext cx="1266825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7" name="Object 55"/>
          <p:cNvGraphicFramePr>
            <a:graphicFrameLocks noChangeAspect="1"/>
          </p:cNvGraphicFramePr>
          <p:nvPr/>
        </p:nvGraphicFramePr>
        <p:xfrm>
          <a:off x="4929188" y="504825"/>
          <a:ext cx="247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5" name="Equation" r:id="rId9" imgW="165100" imgH="203200" progId="Equation.DSMT4">
                  <p:embed/>
                </p:oleObj>
              </mc:Choice>
              <mc:Fallback>
                <p:oleObj name="Equation" r:id="rId9" imgW="165100" imgH="203200" progId="Equation.DSMT4">
                  <p:embed/>
                  <p:pic>
                    <p:nvPicPr>
                      <p:cNvPr id="0" name="图片 118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04825"/>
                        <a:ext cx="247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457200" y="4352925"/>
            <a:ext cx="816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</a:rPr>
              <a:t>                                                                           </a:t>
            </a:r>
            <a:r>
              <a:rPr kumimoji="1" lang="zh-CN" altLang="en-US" sz="2400" b="1">
                <a:solidFill>
                  <a:srgbClr val="000000"/>
                </a:solidFill>
              </a:rPr>
              <a:t>从而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ij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都不出现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kumimoji="1" lang="en-US" altLang="zh-CN" sz="24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28733" name="Object 61"/>
          <p:cNvGraphicFramePr>
            <a:graphicFrameLocks noChangeAspect="1"/>
          </p:cNvGraphicFramePr>
          <p:nvPr/>
        </p:nvGraphicFramePr>
        <p:xfrm>
          <a:off x="2451100" y="433388"/>
          <a:ext cx="144780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6" name="Equation" r:id="rId11" imgW="965200" imgH="1816100" progId="Equation.DSMT4">
                  <p:embed/>
                </p:oleObj>
              </mc:Choice>
              <mc:Fallback>
                <p:oleObj name="Equation" r:id="rId11" imgW="965200" imgH="1816100" progId="Equation.DSMT4">
                  <p:embed/>
                  <p:pic>
                    <p:nvPicPr>
                      <p:cNvPr id="0" name="图片 118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433388"/>
                        <a:ext cx="1447800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4" name="Object 62"/>
          <p:cNvGraphicFramePr>
            <a:graphicFrameLocks noChangeAspect="1"/>
          </p:cNvGraphicFramePr>
          <p:nvPr/>
        </p:nvGraphicFramePr>
        <p:xfrm>
          <a:off x="4051300" y="395288"/>
          <a:ext cx="10668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7" name="Equation" r:id="rId13" imgW="711200" imgH="1866900" progId="Equation.DSMT4">
                  <p:embed/>
                </p:oleObj>
              </mc:Choice>
              <mc:Fallback>
                <p:oleObj name="Equation" r:id="rId13" imgW="711200" imgH="1866900" progId="Equation.DSMT4">
                  <p:embed/>
                  <p:pic>
                    <p:nvPicPr>
                      <p:cNvPr id="0" name="图片 118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95288"/>
                        <a:ext cx="1066800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矩形 49"/>
          <p:cNvSpPr/>
          <p:nvPr/>
        </p:nvSpPr>
        <p:spPr>
          <a:xfrm>
            <a:off x="6099175" y="1143000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099175" y="1571625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99175" y="2000250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99175" y="2428875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63 3.33333E-6 L -0.18177 0.0018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7" y="9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28704" grpId="0"/>
      <p:bldP spid="28692" grpId="0"/>
      <p:bldP spid="28674" grpId="0" build="p"/>
      <p:bldP spid="28693" grpId="0" animBg="1"/>
      <p:bldP spid="28694" grpId="0"/>
      <p:bldP spid="28698" grpId="0"/>
      <p:bldP spid="28725" grpId="0"/>
      <p:bldP spid="28696" grpId="0"/>
      <p:bldP spid="50" grpId="0" animBg="1"/>
      <p:bldP spid="51" grpId="0" animBg="1"/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2095500" y="433388"/>
            <a:ext cx="1512888" cy="26654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43" name="Rectangle 71"/>
          <p:cNvSpPr>
            <a:spLocks noChangeArrowheads="1"/>
          </p:cNvSpPr>
          <p:nvPr/>
        </p:nvSpPr>
        <p:spPr bwMode="auto">
          <a:xfrm>
            <a:off x="725488" y="1801813"/>
            <a:ext cx="3473450" cy="1295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869950" y="3284538"/>
            <a:ext cx="96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前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2154238" y="404813"/>
          <a:ext cx="1447800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5" name="Equation" r:id="rId1" imgW="965200" imgH="1816100" progId="Equation.DSMT4">
                  <p:embed/>
                </p:oleObj>
              </mc:Choice>
              <mc:Fallback>
                <p:oleObj name="Equation" r:id="rId1" imgW="965200" imgH="1816100" progId="Equation.DSMT4">
                  <p:embed/>
                  <p:pic>
                    <p:nvPicPr>
                      <p:cNvPr id="0" name="图片 119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404813"/>
                        <a:ext cx="1447800" cy="272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07" name="Object 35"/>
          <p:cNvGraphicFramePr>
            <a:graphicFrameLocks noChangeAspect="1"/>
          </p:cNvGraphicFramePr>
          <p:nvPr/>
        </p:nvGraphicFramePr>
        <p:xfrm>
          <a:off x="3824288" y="385763"/>
          <a:ext cx="93345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6" name="Equation" r:id="rId3" imgW="622300" imgH="1866900" progId="Equation.DSMT4">
                  <p:embed/>
                </p:oleObj>
              </mc:Choice>
              <mc:Fallback>
                <p:oleObj name="Equation" r:id="rId3" imgW="622300" imgH="1866900" progId="Equation.DSMT4">
                  <p:embed/>
                  <p:pic>
                    <p:nvPicPr>
                      <p:cNvPr id="0" name="图片 119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385763"/>
                        <a:ext cx="933450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/>
          <p:nvPr/>
        </p:nvGrpSpPr>
        <p:grpSpPr bwMode="auto">
          <a:xfrm>
            <a:off x="698500" y="730250"/>
            <a:ext cx="3521075" cy="1420813"/>
            <a:chOff x="1882" y="1032"/>
            <a:chExt cx="2218" cy="895"/>
          </a:xfrm>
        </p:grpSpPr>
        <p:sp>
          <p:nvSpPr>
            <p:cNvPr id="11300" name="Line 38"/>
            <p:cNvSpPr>
              <a:spLocks noChangeShapeType="1"/>
            </p:cNvSpPr>
            <p:nvPr/>
          </p:nvSpPr>
          <p:spPr bwMode="auto">
            <a:xfrm>
              <a:off x="1882" y="1044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1" name="Line 39"/>
            <p:cNvSpPr>
              <a:spLocks noChangeShapeType="1"/>
            </p:cNvSpPr>
            <p:nvPr/>
          </p:nvSpPr>
          <p:spPr bwMode="auto">
            <a:xfrm>
              <a:off x="2064" y="1032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2" name="Line 40"/>
            <p:cNvSpPr>
              <a:spLocks noChangeShapeType="1"/>
            </p:cNvSpPr>
            <p:nvPr/>
          </p:nvSpPr>
          <p:spPr bwMode="auto">
            <a:xfrm>
              <a:off x="2057" y="1253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3" name="Line 41"/>
            <p:cNvSpPr>
              <a:spLocks noChangeShapeType="1"/>
            </p:cNvSpPr>
            <p:nvPr/>
          </p:nvSpPr>
          <p:spPr bwMode="auto">
            <a:xfrm>
              <a:off x="2251" y="1241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4" name="Line 42"/>
            <p:cNvSpPr>
              <a:spLocks noChangeShapeType="1"/>
            </p:cNvSpPr>
            <p:nvPr/>
          </p:nvSpPr>
          <p:spPr bwMode="auto">
            <a:xfrm>
              <a:off x="2244" y="1462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5" name="Line 43"/>
            <p:cNvSpPr>
              <a:spLocks noChangeShapeType="1"/>
            </p:cNvSpPr>
            <p:nvPr/>
          </p:nvSpPr>
          <p:spPr bwMode="auto">
            <a:xfrm>
              <a:off x="2530" y="1485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6" name="Line 44"/>
            <p:cNvSpPr>
              <a:spLocks noChangeShapeType="1"/>
            </p:cNvSpPr>
            <p:nvPr/>
          </p:nvSpPr>
          <p:spPr bwMode="auto">
            <a:xfrm>
              <a:off x="2523" y="1706"/>
              <a:ext cx="124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7" name="Line 45"/>
            <p:cNvSpPr>
              <a:spLocks noChangeShapeType="1"/>
            </p:cNvSpPr>
            <p:nvPr/>
          </p:nvSpPr>
          <p:spPr bwMode="auto">
            <a:xfrm>
              <a:off x="3767" y="1700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8" name="Line 46"/>
            <p:cNvSpPr>
              <a:spLocks noChangeShapeType="1"/>
            </p:cNvSpPr>
            <p:nvPr/>
          </p:nvSpPr>
          <p:spPr bwMode="auto">
            <a:xfrm>
              <a:off x="3760" y="1921"/>
              <a:ext cx="3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3763963" y="395288"/>
          <a:ext cx="10668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7" name="Equation" r:id="rId5" imgW="711200" imgH="1866900" progId="Equation.DSMT4">
                  <p:embed/>
                </p:oleObj>
              </mc:Choice>
              <mc:Fallback>
                <p:oleObj name="Equation" r:id="rId5" imgW="711200" imgH="1866900" progId="Equation.DSMT4">
                  <p:embed/>
                  <p:pic>
                    <p:nvPicPr>
                      <p:cNvPr id="0" name="图片 119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395288"/>
                        <a:ext cx="1066800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828675" y="3284538"/>
            <a:ext cx="1000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列</a:t>
            </a:r>
            <a:endParaRPr lang="zh-CN" altLang="en-US" b="1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3860800"/>
            <a:ext cx="82296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第二步：</a:t>
            </a:r>
            <a:r>
              <a:rPr kumimoji="1" lang="zh-CN" altLang="en-US" sz="2400" b="1">
                <a:solidFill>
                  <a:srgbClr val="000000"/>
                </a:solidFill>
              </a:rPr>
              <a:t>往证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        </a:t>
            </a:r>
            <a:r>
              <a:rPr kumimoji="1" lang="zh-CN" altLang="en-US" sz="2400" b="1">
                <a:solidFill>
                  <a:srgbClr val="000000"/>
                </a:solidFill>
              </a:rPr>
              <a:t>唯一解．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故原线性方程组有唯一解．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457200" y="4357688"/>
            <a:ext cx="816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</a:rPr>
              <a:t>                                                           </a:t>
            </a:r>
            <a:r>
              <a:rPr kumimoji="1" lang="zh-CN" altLang="en-US" sz="2400" b="1">
                <a:solidFill>
                  <a:srgbClr val="000000"/>
                </a:solidFill>
              </a:rPr>
              <a:t>则 </a:t>
            </a:r>
            <a:r>
              <a:rPr kumimoji="1" lang="en-US" altLang="zh-CN" sz="2400" b="1" i="1">
                <a:solidFill>
                  <a:srgbClr val="000000"/>
                </a:solidFill>
              </a:rPr>
              <a:t>d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+1</a:t>
            </a:r>
            <a:r>
              <a:rPr kumimoji="1" lang="en-US" altLang="zh-CN" sz="2400" b="1">
                <a:solidFill>
                  <a:srgbClr val="000000"/>
                </a:solidFill>
              </a:rPr>
              <a:t> = 0 </a:t>
            </a:r>
            <a:r>
              <a:rPr kumimoji="1" lang="zh-CN" altLang="en-US" sz="2400" b="1">
                <a:solidFill>
                  <a:srgbClr val="000000"/>
                </a:solidFill>
              </a:rPr>
              <a:t>且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ij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都不出现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kumimoji="1" lang="en-US" altLang="zh-CN" sz="24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5003800" y="4013200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8" name="Equation" r:id="rId7" imgW="203200" imgH="139700" progId="Equation.DSMT4">
                  <p:embed/>
                </p:oleObj>
              </mc:Choice>
              <mc:Fallback>
                <p:oleObj name="Equation" r:id="rId7" imgW="203200" imgH="139700" progId="Equation.DSMT4">
                  <p:embed/>
                  <p:pic>
                    <p:nvPicPr>
                      <p:cNvPr id="0" name="图片 119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013200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490538" y="4357688"/>
            <a:ext cx="816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</a:rPr>
              <a:t>                                        </a:t>
            </a:r>
            <a:r>
              <a:rPr kumimoji="1" lang="zh-CN" altLang="en-US" sz="2400" b="1">
                <a:solidFill>
                  <a:srgbClr val="000000"/>
                </a:solidFill>
              </a:rPr>
              <a:t>即 </a:t>
            </a:r>
            <a:r>
              <a:rPr kumimoji="1" lang="en-US" altLang="zh-CN" sz="2400" b="1" i="1">
                <a:solidFill>
                  <a:srgbClr val="FF0000"/>
                </a:solidFill>
              </a:rPr>
              <a:t>r</a:t>
            </a:r>
            <a:r>
              <a:rPr kumimoji="1" lang="en-US" altLang="zh-CN" sz="2400" b="1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>
                <a:solidFill>
                  <a:srgbClr val="FF0000"/>
                </a:solidFill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1278" name="Object 7"/>
          <p:cNvGraphicFramePr>
            <a:graphicFrameLocks noChangeAspect="1"/>
          </p:cNvGraphicFramePr>
          <p:nvPr/>
        </p:nvGraphicFramePr>
        <p:xfrm>
          <a:off x="250825" y="385763"/>
          <a:ext cx="1771650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9" name="Equation" r:id="rId9" imgW="1181100" imgH="1841500" progId="Equation.DSMT4">
                  <p:embed/>
                </p:oleObj>
              </mc:Choice>
              <mc:Fallback>
                <p:oleObj name="Equation" r:id="rId9" imgW="1181100" imgH="1841500" progId="Equation.DSMT4">
                  <p:embed/>
                  <p:pic>
                    <p:nvPicPr>
                      <p:cNvPr id="0" name="图片 119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85763"/>
                        <a:ext cx="1771650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AutoShape 24"/>
          <p:cNvSpPr/>
          <p:nvPr/>
        </p:nvSpPr>
        <p:spPr bwMode="auto">
          <a:xfrm>
            <a:off x="4500563" y="549275"/>
            <a:ext cx="176212" cy="1150938"/>
          </a:xfrm>
          <a:prstGeom prst="rightBrace">
            <a:avLst>
              <a:gd name="adj1" fmla="val 5443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4710113" y="9413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前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行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1281" name="AutoShape 26"/>
          <p:cNvSpPr/>
          <p:nvPr/>
        </p:nvSpPr>
        <p:spPr bwMode="auto">
          <a:xfrm>
            <a:off x="4500563" y="1901825"/>
            <a:ext cx="176212" cy="1150938"/>
          </a:xfrm>
          <a:prstGeom prst="rightBrace">
            <a:avLst>
              <a:gd name="adj1" fmla="val 54430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710113" y="2293938"/>
            <a:ext cx="1263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后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m</a:t>
            </a:r>
            <a:r>
              <a:rPr lang="en-US" altLang="en-US" b="1">
                <a:solidFill>
                  <a:srgbClr val="000000"/>
                </a:solidFill>
              </a:rPr>
              <a:t>－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行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1283" name="AutoShape 31"/>
          <p:cNvSpPr/>
          <p:nvPr/>
        </p:nvSpPr>
        <p:spPr bwMode="auto">
          <a:xfrm rot="-5400000">
            <a:off x="1257300" y="2727326"/>
            <a:ext cx="179387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4" name="AutoShape 32"/>
          <p:cNvSpPr/>
          <p:nvPr/>
        </p:nvSpPr>
        <p:spPr bwMode="auto">
          <a:xfrm rot="-5400000">
            <a:off x="2725738" y="2727325"/>
            <a:ext cx="179387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57"/>
          <p:cNvGrpSpPr/>
          <p:nvPr/>
        </p:nvGrpSpPr>
        <p:grpSpPr bwMode="auto">
          <a:xfrm>
            <a:off x="684213" y="730250"/>
            <a:ext cx="3536950" cy="1079500"/>
            <a:chOff x="639" y="460"/>
            <a:chExt cx="2228" cy="680"/>
          </a:xfrm>
        </p:grpSpPr>
        <p:sp>
          <p:nvSpPr>
            <p:cNvPr id="11293" name="Line 58"/>
            <p:cNvSpPr>
              <a:spLocks noChangeShapeType="1"/>
            </p:cNvSpPr>
            <p:nvPr/>
          </p:nvSpPr>
          <p:spPr bwMode="auto">
            <a:xfrm>
              <a:off x="639" y="472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4" name="Line 59"/>
            <p:cNvSpPr>
              <a:spLocks noChangeShapeType="1"/>
            </p:cNvSpPr>
            <p:nvPr/>
          </p:nvSpPr>
          <p:spPr bwMode="auto">
            <a:xfrm>
              <a:off x="821" y="460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Line 60"/>
            <p:cNvSpPr>
              <a:spLocks noChangeShapeType="1"/>
            </p:cNvSpPr>
            <p:nvPr/>
          </p:nvSpPr>
          <p:spPr bwMode="auto">
            <a:xfrm>
              <a:off x="814" y="681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6" name="Line 61"/>
            <p:cNvSpPr>
              <a:spLocks noChangeShapeType="1"/>
            </p:cNvSpPr>
            <p:nvPr/>
          </p:nvSpPr>
          <p:spPr bwMode="auto">
            <a:xfrm>
              <a:off x="1008" y="669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7" name="Line 62"/>
            <p:cNvSpPr>
              <a:spLocks noChangeShapeType="1"/>
            </p:cNvSpPr>
            <p:nvPr/>
          </p:nvSpPr>
          <p:spPr bwMode="auto">
            <a:xfrm>
              <a:off x="1001" y="890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8" name="Line 63"/>
            <p:cNvSpPr>
              <a:spLocks noChangeShapeType="1"/>
            </p:cNvSpPr>
            <p:nvPr/>
          </p:nvSpPr>
          <p:spPr bwMode="auto">
            <a:xfrm>
              <a:off x="1287" y="913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9" name="Line 64"/>
            <p:cNvSpPr>
              <a:spLocks noChangeShapeType="1"/>
            </p:cNvSpPr>
            <p:nvPr/>
          </p:nvSpPr>
          <p:spPr bwMode="auto">
            <a:xfrm>
              <a:off x="1280" y="1134"/>
              <a:ext cx="15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86" name="Text Box 33"/>
          <p:cNvSpPr txBox="1">
            <a:spLocks noChangeArrowheads="1"/>
          </p:cNvSpPr>
          <p:nvPr/>
        </p:nvSpPr>
        <p:spPr bwMode="auto">
          <a:xfrm>
            <a:off x="2173288" y="3284538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-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  </a:t>
            </a:r>
            <a:endParaRPr lang="zh-CN" altLang="en-US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54338" name="Text Box 66"/>
          <p:cNvSpPr txBox="1">
            <a:spLocks noChangeArrowheads="1"/>
          </p:cNvSpPr>
          <p:nvPr/>
        </p:nvSpPr>
        <p:spPr bwMode="auto">
          <a:xfrm>
            <a:off x="4833938" y="941388"/>
            <a:ext cx="59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行</a:t>
            </a:r>
            <a:endParaRPr lang="zh-CN" altLang="en-US" b="1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4340" name="Object 68"/>
          <p:cNvGraphicFramePr>
            <a:graphicFrameLocks noChangeAspect="1"/>
          </p:cNvGraphicFramePr>
          <p:nvPr/>
        </p:nvGraphicFramePr>
        <p:xfrm>
          <a:off x="6438900" y="404813"/>
          <a:ext cx="1924050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0" name="Equation" r:id="rId11" imgW="1282700" imgH="939800" progId="Equation.DSMT4">
                  <p:embed/>
                </p:oleObj>
              </mc:Choice>
              <mc:Fallback>
                <p:oleObj name="Equation" r:id="rId11" imgW="1282700" imgH="939800" progId="Equation.DSMT4">
                  <p:embed/>
                  <p:pic>
                    <p:nvPicPr>
                      <p:cNvPr id="0" name="图片 119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404813"/>
                        <a:ext cx="1924050" cy="141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41" name="Rectangle 69"/>
          <p:cNvSpPr>
            <a:spLocks noChangeArrowheads="1"/>
          </p:cNvSpPr>
          <p:nvPr/>
        </p:nvSpPr>
        <p:spPr bwMode="auto">
          <a:xfrm>
            <a:off x="5981700" y="1916113"/>
            <a:ext cx="247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</a:rPr>
              <a:t>对应的线性方程组为</a:t>
            </a:r>
            <a:endParaRPr kumimoji="1"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54342" name="Object 70"/>
          <p:cNvGraphicFramePr>
            <a:graphicFrameLocks noChangeAspect="1"/>
          </p:cNvGraphicFramePr>
          <p:nvPr/>
        </p:nvGraphicFramePr>
        <p:xfrm>
          <a:off x="6742113" y="2395538"/>
          <a:ext cx="949325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1" name="Equation" r:id="rId13" imgW="635000" imgH="939165" progId="Equation.DSMT4">
                  <p:embed/>
                </p:oleObj>
              </mc:Choice>
              <mc:Fallback>
                <p:oleObj name="Equation" r:id="rId13" imgW="635000" imgH="939165" progId="Equation.DSMT4">
                  <p:embed/>
                  <p:pic>
                    <p:nvPicPr>
                      <p:cNvPr id="0" name="图片 119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2395538"/>
                        <a:ext cx="949325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66"/>
          <p:cNvSpPr txBox="1">
            <a:spLocks noChangeArrowheads="1"/>
          </p:cNvSpPr>
          <p:nvPr/>
        </p:nvSpPr>
        <p:spPr bwMode="auto">
          <a:xfrm>
            <a:off x="4710113" y="2293938"/>
            <a:ext cx="1301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后</a:t>
            </a:r>
            <a:r>
              <a:rPr lang="zh-CN" altLang="en-US" b="1" i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m</a:t>
            </a:r>
            <a:r>
              <a:rPr lang="en-US" altLang="en-US" b="1">
                <a:solidFill>
                  <a:srgbClr val="FF0000"/>
                </a:solidFill>
              </a:rPr>
              <a:t>－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行</a:t>
            </a:r>
            <a:endParaRPr lang="zh-CN" altLang="en-US" b="1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cxnSp>
        <p:nvCxnSpPr>
          <p:cNvPr id="47" name="直接连接符 46"/>
          <p:cNvCxnSpPr/>
          <p:nvPr/>
        </p:nvCxnSpPr>
        <p:spPr>
          <a:xfrm rot="5400000">
            <a:off x="7194550" y="1106488"/>
            <a:ext cx="1357313" cy="1587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4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5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5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10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4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5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54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1000"/>
                                        <p:tgtEl>
                                          <p:spTgt spid="5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6" grpId="0" animBg="1"/>
      <p:bldP spid="54343" grpId="0" animBg="1"/>
      <p:bldP spid="54302" grpId="0"/>
      <p:bldP spid="54276" grpId="0" build="p"/>
      <p:bldP spid="54301" grpId="0"/>
      <p:bldP spid="54278" grpId="0"/>
      <p:bldP spid="54297" grpId="0"/>
      <p:bldP spid="54299" grpId="0"/>
      <p:bldP spid="54338" grpId="0"/>
      <p:bldP spid="54341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457200" y="3860800"/>
            <a:ext cx="8229600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第三步：</a:t>
            </a:r>
            <a:r>
              <a:rPr kumimoji="1" lang="zh-CN" altLang="en-US" sz="2400" b="1">
                <a:solidFill>
                  <a:srgbClr val="000000"/>
                </a:solidFill>
              </a:rPr>
              <a:t>往证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        </a:t>
            </a:r>
            <a:r>
              <a:rPr kumimoji="1" lang="zh-CN" altLang="en-US" sz="2400" b="1">
                <a:solidFill>
                  <a:srgbClr val="000000"/>
                </a:solidFill>
              </a:rPr>
              <a:t>无穷多解</a:t>
            </a:r>
            <a:r>
              <a:rPr kumimoji="1" lang="zh-CN" altLang="en-US" sz="2400" b="1" i="1">
                <a:solidFill>
                  <a:srgbClr val="000000"/>
                </a:solidFill>
              </a:rPr>
              <a:t>．</a:t>
            </a:r>
            <a:endParaRPr kumimoji="1" lang="zh-CN" altLang="en-US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若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en-US" altLang="zh-CN" sz="2400" b="1" i="1">
                <a:solidFill>
                  <a:srgbClr val="000000"/>
                </a:solidFill>
              </a:rPr>
              <a:t>b</a:t>
            </a:r>
            <a:r>
              <a:rPr kumimoji="1" lang="en-US" altLang="zh-CN" sz="2400" b="1">
                <a:solidFill>
                  <a:srgbClr val="000000"/>
                </a:solidFill>
              </a:rPr>
              <a:t>) &lt; </a:t>
            </a:r>
            <a:r>
              <a:rPr kumimoji="1" lang="en-US" altLang="zh-CN" sz="2400" b="1" i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endParaRPr kumimoji="1" lang="en-US" altLang="zh-CN" sz="2400" b="1">
              <a:solidFill>
                <a:srgbClr val="000000"/>
              </a:solidFill>
            </a:endParaRP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</a:pPr>
            <a:r>
              <a:rPr kumimoji="1" lang="zh-CN" altLang="en-US" sz="2400" b="1">
                <a:solidFill>
                  <a:srgbClr val="000000"/>
                </a:solidFill>
              </a:rPr>
              <a:t>     对应的线性方程组为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5003800" y="4013200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Equation" r:id="rId1" imgW="203200" imgH="139700" progId="Equation.DSMT4">
                  <p:embed/>
                </p:oleObj>
              </mc:Choice>
              <mc:Fallback>
                <p:oleObj name="Equation" r:id="rId1" imgW="203200" imgH="139700" progId="Equation.DSMT4">
                  <p:embed/>
                  <p:pic>
                    <p:nvPicPr>
                      <p:cNvPr id="0" name="图片 120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013200"/>
                        <a:ext cx="406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1014413" y="730250"/>
            <a:ext cx="3536950" cy="1079500"/>
            <a:chOff x="639" y="460"/>
            <a:chExt cx="2228" cy="680"/>
          </a:xfrm>
        </p:grpSpPr>
        <p:sp>
          <p:nvSpPr>
            <p:cNvPr id="12306" name="Line 8"/>
            <p:cNvSpPr>
              <a:spLocks noChangeShapeType="1"/>
            </p:cNvSpPr>
            <p:nvPr/>
          </p:nvSpPr>
          <p:spPr bwMode="auto">
            <a:xfrm>
              <a:off x="639" y="472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7" name="Line 9"/>
            <p:cNvSpPr>
              <a:spLocks noChangeShapeType="1"/>
            </p:cNvSpPr>
            <p:nvPr/>
          </p:nvSpPr>
          <p:spPr bwMode="auto">
            <a:xfrm>
              <a:off x="821" y="460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8" name="Line 10"/>
            <p:cNvSpPr>
              <a:spLocks noChangeShapeType="1"/>
            </p:cNvSpPr>
            <p:nvPr/>
          </p:nvSpPr>
          <p:spPr bwMode="auto">
            <a:xfrm>
              <a:off x="814" y="681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Line 11"/>
            <p:cNvSpPr>
              <a:spLocks noChangeShapeType="1"/>
            </p:cNvSpPr>
            <p:nvPr/>
          </p:nvSpPr>
          <p:spPr bwMode="auto">
            <a:xfrm>
              <a:off x="1008" y="669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0" name="Line 12"/>
            <p:cNvSpPr>
              <a:spLocks noChangeShapeType="1"/>
            </p:cNvSpPr>
            <p:nvPr/>
          </p:nvSpPr>
          <p:spPr bwMode="auto">
            <a:xfrm>
              <a:off x="1001" y="890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Line 13"/>
            <p:cNvSpPr>
              <a:spLocks noChangeShapeType="1"/>
            </p:cNvSpPr>
            <p:nvPr/>
          </p:nvSpPr>
          <p:spPr bwMode="auto">
            <a:xfrm>
              <a:off x="1287" y="913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2" name="Line 14"/>
            <p:cNvSpPr>
              <a:spLocks noChangeShapeType="1"/>
            </p:cNvSpPr>
            <p:nvPr/>
          </p:nvSpPr>
          <p:spPr bwMode="auto">
            <a:xfrm>
              <a:off x="1280" y="1134"/>
              <a:ext cx="158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293" name="AutoShape 15"/>
          <p:cNvSpPr/>
          <p:nvPr/>
        </p:nvSpPr>
        <p:spPr bwMode="auto">
          <a:xfrm rot="-5400000">
            <a:off x="1573213" y="2727325"/>
            <a:ext cx="179387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Text Box 16"/>
          <p:cNvSpPr txBox="1">
            <a:spLocks noChangeArrowheads="1"/>
          </p:cNvSpPr>
          <p:nvPr/>
        </p:nvSpPr>
        <p:spPr bwMode="auto">
          <a:xfrm>
            <a:off x="1014413" y="3284538"/>
            <a:ext cx="1087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前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 </a:t>
            </a:r>
            <a:endParaRPr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2295" name="AutoShape 17"/>
          <p:cNvSpPr/>
          <p:nvPr/>
        </p:nvSpPr>
        <p:spPr bwMode="auto">
          <a:xfrm rot="-5400000">
            <a:off x="3041650" y="2727326"/>
            <a:ext cx="179387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457200" y="4411663"/>
            <a:ext cx="816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</a:rPr>
              <a:t>                                                           </a:t>
            </a:r>
            <a:r>
              <a:rPr kumimoji="1" lang="zh-CN" altLang="en-US" sz="2400" b="1">
                <a:solidFill>
                  <a:srgbClr val="000000"/>
                </a:solidFill>
              </a:rPr>
              <a:t>则 </a:t>
            </a:r>
            <a:r>
              <a:rPr kumimoji="1" lang="en-US" altLang="zh-CN" sz="2400" b="1" i="1">
                <a:solidFill>
                  <a:srgbClr val="000000"/>
                </a:solidFill>
              </a:rPr>
              <a:t>d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+1</a:t>
            </a:r>
            <a:r>
              <a:rPr kumimoji="1" lang="en-US" altLang="zh-CN" sz="2400" b="1">
                <a:solidFill>
                  <a:srgbClr val="000000"/>
                </a:solidFill>
              </a:rPr>
              <a:t> = 0 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kumimoji="1" lang="en-US" altLang="zh-CN" sz="24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12297" name="Text Box 19"/>
          <p:cNvSpPr txBox="1">
            <a:spLocks noChangeArrowheads="1"/>
          </p:cNvSpPr>
          <p:nvPr/>
        </p:nvSpPr>
        <p:spPr bwMode="auto">
          <a:xfrm>
            <a:off x="2339753" y="3284538"/>
            <a:ext cx="151216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后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-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 </a:t>
            </a:r>
            <a:endParaRPr lang="zh-CN" altLang="en-US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490538" y="4411663"/>
            <a:ext cx="8164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</a:rPr>
              <a:t>                                         </a:t>
            </a:r>
            <a:r>
              <a:rPr kumimoji="1" lang="zh-CN" altLang="en-US" sz="2400" b="1">
                <a:solidFill>
                  <a:srgbClr val="000000"/>
                </a:solidFill>
              </a:rPr>
              <a:t>即 </a:t>
            </a:r>
            <a:r>
              <a:rPr kumimoji="1" lang="en-US" altLang="zh-CN" sz="2400" b="1" i="1">
                <a:solidFill>
                  <a:srgbClr val="FF0000"/>
                </a:solidFill>
              </a:rPr>
              <a:t>r</a:t>
            </a:r>
            <a:r>
              <a:rPr kumimoji="1" lang="en-US" altLang="zh-CN" sz="2400" b="1">
                <a:solidFill>
                  <a:srgbClr val="FF0000"/>
                </a:solidFill>
              </a:rPr>
              <a:t> &lt; </a:t>
            </a:r>
            <a:r>
              <a:rPr kumimoji="1" lang="en-US" altLang="zh-CN" sz="2400" b="1" i="1">
                <a:solidFill>
                  <a:srgbClr val="FF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，   </a:t>
            </a:r>
            <a:endParaRPr kumimoji="1" lang="zh-CN" altLang="en-US" sz="2400" b="1">
              <a:solidFill>
                <a:srgbClr val="000000"/>
              </a:solidFill>
              <a:latin typeface="楷体_GB2312" pitchFamily="49" charset="-122"/>
            </a:endParaRPr>
          </a:p>
        </p:txBody>
      </p:sp>
      <p:graphicFrame>
        <p:nvGraphicFramePr>
          <p:cNvPr id="12299" name="Object 42"/>
          <p:cNvGraphicFramePr>
            <a:graphicFrameLocks noChangeAspect="1"/>
          </p:cNvGraphicFramePr>
          <p:nvPr/>
        </p:nvGraphicFramePr>
        <p:xfrm>
          <a:off x="561975" y="404813"/>
          <a:ext cx="4572000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5" name="Equation" r:id="rId3" imgW="3048000" imgH="1866900" progId="Equation.DSMT4">
                  <p:embed/>
                </p:oleObj>
              </mc:Choice>
              <mc:Fallback>
                <p:oleObj name="Equation" r:id="rId3" imgW="3048000" imgH="1866900" progId="Equation.DSMT4">
                  <p:embed/>
                  <p:pic>
                    <p:nvPicPr>
                      <p:cNvPr id="0" name="图片 120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404813"/>
                        <a:ext cx="4572000" cy="280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6" name="Object 48"/>
          <p:cNvGraphicFramePr>
            <a:graphicFrameLocks noChangeAspect="1"/>
          </p:cNvGraphicFramePr>
          <p:nvPr/>
        </p:nvGraphicFramePr>
        <p:xfrm>
          <a:off x="4000500" y="4967288"/>
          <a:ext cx="4602163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6" name="Equation" r:id="rId5" imgW="2565400" imgH="952500" progId="Equation.DSMT4">
                  <p:embed/>
                </p:oleObj>
              </mc:Choice>
              <mc:Fallback>
                <p:oleObj name="Equation" r:id="rId5" imgW="2565400" imgH="952500" progId="Equation.DSMT4">
                  <p:embed/>
                  <p:pic>
                    <p:nvPicPr>
                      <p:cNvPr id="0" name="图片 120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967288"/>
                        <a:ext cx="4602163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7" name="Object 49"/>
          <p:cNvGraphicFramePr>
            <a:graphicFrameLocks noChangeAspect="1"/>
          </p:cNvGraphicFramePr>
          <p:nvPr/>
        </p:nvGraphicFramePr>
        <p:xfrm>
          <a:off x="571500" y="4786313"/>
          <a:ext cx="3317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7" name="Equation" r:id="rId7" imgW="165100" imgH="203200" progId="Equation.DSMT4">
                  <p:embed/>
                </p:oleObj>
              </mc:Choice>
              <mc:Fallback>
                <p:oleObj name="Equation" r:id="rId7" imgW="165100" imgH="203200" progId="Equation.DSMT4">
                  <p:embed/>
                  <p:pic>
                    <p:nvPicPr>
                      <p:cNvPr id="0" name="图片 120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786313"/>
                        <a:ext cx="3317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4214813" y="5000625"/>
            <a:ext cx="45720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14813" y="5429250"/>
            <a:ext cx="45720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14813" y="5857875"/>
            <a:ext cx="45720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14813" y="6286500"/>
            <a:ext cx="45720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  <p:bldP spid="32786" grpId="0"/>
      <p:bldP spid="32788" grpId="0"/>
      <p:bldP spid="24" grpId="0" animBg="1"/>
      <p:bldP spid="25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646363" y="404813"/>
          <a:ext cx="38465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8" name="Equation" r:id="rId1" imgW="2565400" imgH="952500" progId="Equation.DSMT4">
                  <p:embed/>
                </p:oleObj>
              </mc:Choice>
              <mc:Fallback>
                <p:oleObj name="Equation" r:id="rId1" imgW="2565400" imgH="952500" progId="Equation.DSMT4">
                  <p:embed/>
                  <p:pic>
                    <p:nvPicPr>
                      <p:cNvPr id="0" name="图片 1218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404813"/>
                        <a:ext cx="38465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981325" y="2470150"/>
          <a:ext cx="319881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79" name="Equation" r:id="rId3" imgW="2133600" imgH="952500" progId="Equation.DSMT4">
                  <p:embed/>
                </p:oleObj>
              </mc:Choice>
              <mc:Fallback>
                <p:oleObj name="Equation" r:id="rId3" imgW="2133600" imgH="952500" progId="Equation.DSMT4">
                  <p:embed/>
                  <p:pic>
                    <p:nvPicPr>
                      <p:cNvPr id="0" name="图片 1218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2470150"/>
                        <a:ext cx="319881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90538" y="1920875"/>
            <a:ext cx="418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令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+1</a:t>
            </a:r>
            <a:r>
              <a:rPr kumimoji="1" lang="en-US" altLang="zh-CN" sz="2400" b="1">
                <a:solidFill>
                  <a:srgbClr val="000000"/>
                </a:solidFill>
              </a:rPr>
              <a:t>, …,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作自由变量，则 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490538" y="3987800"/>
            <a:ext cx="561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再令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+1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2400" b="1">
                <a:solidFill>
                  <a:srgbClr val="000000"/>
                </a:solidFill>
              </a:rPr>
              <a:t>, 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+2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c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,  …, 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</a:rPr>
              <a:t> = </a:t>
            </a:r>
            <a:r>
              <a:rPr kumimoji="1" lang="en-US" altLang="zh-CN" sz="2400" b="1" i="1">
                <a:solidFill>
                  <a:srgbClr val="000000"/>
                </a:solidFill>
              </a:rPr>
              <a:t>c</a:t>
            </a:r>
            <a:r>
              <a:rPr kumimoji="1" lang="en-US" altLang="zh-CN" sz="2400" b="1" i="1" baseline="-25000">
                <a:solidFill>
                  <a:srgbClr val="000000"/>
                </a:solidFill>
              </a:rPr>
              <a:t>n-r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，则 </a:t>
            </a:r>
            <a:endParaRPr kumimoji="1" lang="zh-CN" altLang="en-US" sz="2400" b="1">
              <a:solidFill>
                <a:srgbClr val="000000"/>
              </a:solidFill>
            </a:endParaRP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993775" y="4537075"/>
          <a:ext cx="3541713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0" name="Equation" r:id="rId5" imgW="2362200" imgH="1397000" progId="Equation.DSMT4">
                  <p:embed/>
                </p:oleObj>
              </mc:Choice>
              <mc:Fallback>
                <p:oleObj name="Equation" r:id="rId5" imgW="2362200" imgH="1397000" progId="Equation.DSMT4">
                  <p:embed/>
                  <p:pic>
                    <p:nvPicPr>
                      <p:cNvPr id="0" name="图片 1218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537075"/>
                        <a:ext cx="3541713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4529138" y="4546600"/>
          <a:ext cx="3579812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1" name="Equation" r:id="rId7" imgW="2387600" imgH="1384300" progId="Equation.DSMT4">
                  <p:embed/>
                </p:oleObj>
              </mc:Choice>
              <mc:Fallback>
                <p:oleObj name="Equation" r:id="rId7" imgW="2387600" imgH="1384300" progId="Equation.DSMT4">
                  <p:embed/>
                  <p:pic>
                    <p:nvPicPr>
                      <p:cNvPr id="0" name="图片 1218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4546600"/>
                        <a:ext cx="3579812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6804025" y="3141663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</a:rPr>
              <a:t>线性方程组的通解</a:t>
            </a: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2484438" y="4076700"/>
            <a:ext cx="1295400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762375" y="4076700"/>
            <a:ext cx="2217738" cy="360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23" grpId="0"/>
      <p:bldP spid="34826" grpId="0" animBg="1"/>
      <p:bldP spid="8202" grpId="0" animBg="1"/>
      <p:bldP spid="8203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480,&quot;width&quot;:7680}"/>
</p:tagLst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3070</Words>
  <Application>WPS 演示</Application>
  <PresentationFormat>全屏显示(4:3)</PresentationFormat>
  <Paragraphs>642</Paragraphs>
  <Slides>48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145</vt:i4>
      </vt:variant>
      <vt:variant>
        <vt:lpstr>幻灯片标题</vt:lpstr>
      </vt:variant>
      <vt:variant>
        <vt:i4>48</vt:i4>
      </vt:variant>
    </vt:vector>
  </HeadingPairs>
  <TitlesOfParts>
    <vt:vector size="207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黑体</vt:lpstr>
      <vt:lpstr>Symbol</vt:lpstr>
      <vt:lpstr>微软雅黑</vt:lpstr>
      <vt:lpstr>Arial Unicode MS</vt:lpstr>
      <vt:lpstr>Calibri</vt:lpstr>
      <vt:lpstr>主题1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一、线性方程组的表达式</vt:lpstr>
      <vt:lpstr>二、线性方程组的解的判定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一、线性方程组有解的判定条件</vt:lpstr>
      <vt:lpstr>PowerPoint 演示文稿</vt:lpstr>
      <vt:lpstr>PowerPoint 演示文稿</vt:lpstr>
      <vt:lpstr>PowerPoint 演示文稿</vt:lpstr>
      <vt:lpstr>PowerPoint 演示文稿</vt:lpstr>
      <vt:lpstr>二、线性方程组的解法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  <vt:lpstr>思考题</vt:lpstr>
      <vt:lpstr>思考题解答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eye</dc:creator>
  <cp:lastModifiedBy>eye</cp:lastModifiedBy>
  <cp:revision>101</cp:revision>
  <dcterms:created xsi:type="dcterms:W3CDTF">2000-01-02T01:17:00Z</dcterms:created>
  <dcterms:modified xsi:type="dcterms:W3CDTF">2021-10-26T07:31:54Z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AEA49AE4A0DD4808A9B506956653BDCE</vt:lpwstr>
  </property>
  <property fmtid="{D5CDD505-2E9C-101B-9397-08002B2CF9AE}" pid="3" name="KSOProductBuildVer">
    <vt:lpwstr>2052-11.1.0.11045</vt:lpwstr>
  </property>
</Properties>
</file>