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handoutMasterIdLst>
    <p:handoutMasterId r:id="rId57"/>
  </p:handoutMasterIdLst>
  <p:sldIdLst>
    <p:sldId id="279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0" r:id="rId13"/>
    <p:sldId id="301" r:id="rId14"/>
    <p:sldId id="302" r:id="rId15"/>
    <p:sldId id="296" r:id="rId16"/>
    <p:sldId id="297" r:id="rId17"/>
    <p:sldId id="298" r:id="rId18"/>
    <p:sldId id="299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282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83" r:id="rId39"/>
    <p:sldId id="272" r:id="rId40"/>
    <p:sldId id="273" r:id="rId41"/>
    <p:sldId id="284" r:id="rId42"/>
    <p:sldId id="285" r:id="rId43"/>
    <p:sldId id="286" r:id="rId44"/>
    <p:sldId id="287" r:id="rId45"/>
    <p:sldId id="274" r:id="rId46"/>
    <p:sldId id="280" r:id="rId47"/>
    <p:sldId id="275" r:id="rId48"/>
    <p:sldId id="276" r:id="rId49"/>
    <p:sldId id="620" r:id="rId50"/>
    <p:sldId id="621" r:id="rId51"/>
    <p:sldId id="622" r:id="rId52"/>
    <p:sldId id="623" r:id="rId53"/>
    <p:sldId id="624" r:id="rId54"/>
    <p:sldId id="625" r:id="rId55"/>
    <p:sldId id="626" r:id="rId56"/>
  </p:sldIdLst>
  <p:sldSz cx="9144000" cy="6858000" type="screen4x3"/>
  <p:notesSz cx="6797675" cy="992632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4" autoAdjust="0"/>
    <p:restoredTop sz="90929"/>
  </p:normalViewPr>
  <p:slideViewPr>
    <p:cSldViewPr>
      <p:cViewPr varScale="1">
        <p:scale>
          <a:sx n="106" d="100"/>
          <a:sy n="106" d="100"/>
        </p:scale>
        <p:origin x="1014" y="48"/>
      </p:cViewPr>
      <p:guideLst>
        <p:guide orient="horz" pos="3504"/>
        <p:guide pos="7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8.wmf"/><Relationship Id="rId1" Type="http://schemas.openxmlformats.org/officeDocument/2006/relationships/image" Target="../media/image90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4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3.e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e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0CC9-2537-4F7D-A39F-441DF7EFD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06D3-315D-4B5C-85AA-6A312E749F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7B25C-AAFD-4FA7-8CF9-B916EA3F6F3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151E8-5605-4211-AD78-19387C0C22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A297-2611-4922-AC0C-62552F6A382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20C07-02DB-4B9C-935D-A96BC99D7E8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75B7B-B452-450F-9A52-10E144C07B1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FF83-C10F-45D8-88A8-7D64A1E7B5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76DB-6B3F-427B-8950-70C2365EE76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BD82-2D59-40B2-B7A6-9DE756C7515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9343B-9FA5-4090-A60C-63FA2E46057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42E87-2516-47EB-80C4-48652EA0F5A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7602F-E45A-4F89-A5AD-4156149FC32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27890D7-BC28-4712-BF23-E49CCD82568D}" type="slidenum">
              <a:rPr kumimoji="0" lang="en-US" altLang="zh-CN">
                <a:solidFill>
                  <a:srgbClr val="000000"/>
                </a:solidFill>
              </a:rPr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6" Type="http://schemas.openxmlformats.org/officeDocument/2006/relationships/slide" Target="slide44.xml"/><Relationship Id="rId5" Type="http://schemas.openxmlformats.org/officeDocument/2006/relationships/slide" Target="slide27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17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5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2.bin"/><Relationship Id="rId20" Type="http://schemas.openxmlformats.org/officeDocument/2006/relationships/vmlDrawing" Target="../drawings/vmlDrawing19.vml"/><Relationship Id="rId2" Type="http://schemas.openxmlformats.org/officeDocument/2006/relationships/image" Target="../media/image4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4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0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5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0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76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2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8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9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9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96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105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1.w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1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01.wmf"/><Relationship Id="rId17" Type="http://schemas.openxmlformats.org/officeDocument/2006/relationships/vmlDrawing" Target="../drawings/vmlDrawing32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17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08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3.e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2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31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3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71" name="Picture 1047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87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2" name="Picture 1048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385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3" name="Picture 1049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530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4" name="Picture 105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53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75" name="Rectangle 105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Rectangle 105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433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7" name="Rectangle 105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1910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8" name="Rectangle 105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577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Rectangle 1055">
            <a:hlinkClick r:id="rId7"/>
          </p:cNvPr>
          <p:cNvSpPr>
            <a:spLocks noChangeArrowheads="1"/>
          </p:cNvSpPr>
          <p:nvPr/>
        </p:nvSpPr>
        <p:spPr bwMode="auto">
          <a:xfrm>
            <a:off x="76708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1" name="Rectangle 1057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613793" y="1956842"/>
          <a:ext cx="80183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8" name="Equation" r:id="rId1" imgW="7581900" imgH="927100" progId="Equation.3">
                  <p:embed/>
                </p:oleObj>
              </mc:Choice>
              <mc:Fallback>
                <p:oleObj name="Equation" r:id="rId1" imgW="7581900" imgH="927100" progId="Equation.3">
                  <p:embed/>
                  <p:pic>
                    <p:nvPicPr>
                      <p:cNvPr id="0" name="图片 61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93" y="1956842"/>
                        <a:ext cx="801833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39192" y="3045867"/>
          <a:ext cx="40293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9" name="Equation" r:id="rId3" imgW="508000" imgH="469900" progId="Equation.3">
                  <p:embed/>
                </p:oleObj>
              </mc:Choice>
              <mc:Fallback>
                <p:oleObj name="Equation" r:id="rId3" imgW="508000" imgH="469900" progId="Equation.3">
                  <p:embed/>
                  <p:pic>
                    <p:nvPicPr>
                      <p:cNvPr id="0" name="图片 61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92" y="3045867"/>
                        <a:ext cx="40293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20143" y="3039517"/>
          <a:ext cx="769599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Equation" r:id="rId5" imgW="7277100" imgH="977900" progId="Equation.3">
                  <p:embed/>
                </p:oleObj>
              </mc:Choice>
              <mc:Fallback>
                <p:oleObj name="Equation" r:id="rId5" imgW="7277100" imgH="977900" progId="Equation.3">
                  <p:embed/>
                  <p:pic>
                    <p:nvPicPr>
                      <p:cNvPr id="0" name="图片 61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143" y="3039517"/>
                        <a:ext cx="769599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05843" y="1855242"/>
            <a:ext cx="133303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定理１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505844" y="3568154"/>
          <a:ext cx="8022778" cy="935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公式" r:id="rId7" imgW="86868000" imgH="10972800" progId="Equation.3">
                  <p:embed/>
                </p:oleObj>
              </mc:Choice>
              <mc:Fallback>
                <p:oleObj name="公式" r:id="rId7" imgW="86868000" imgH="10972800" progId="Equation.3">
                  <p:embed/>
                  <p:pic>
                    <p:nvPicPr>
                      <p:cNvPr id="0" name="图片 61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44" y="3568154"/>
                        <a:ext cx="8022778" cy="935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94742" y="4114254"/>
          <a:ext cx="7964614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9" imgW="7531100" imgH="939800" progId="Equation.3">
                  <p:embed/>
                </p:oleObj>
              </mc:Choice>
              <mc:Fallback>
                <p:oleObj name="Equation" r:id="rId9" imgW="7531100" imgH="939800" progId="Equation.3">
                  <p:embed/>
                  <p:pic>
                    <p:nvPicPr>
                      <p:cNvPr id="0" name="图片 61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42" y="4114254"/>
                        <a:ext cx="7964614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31256" y="4647654"/>
          <a:ext cx="804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3" name="Equation" r:id="rId11" imgW="7607300" imgH="952500" progId="Equation.3">
                  <p:embed/>
                </p:oleObj>
              </mc:Choice>
              <mc:Fallback>
                <p:oleObj name="Equation" r:id="rId11" imgW="7607300" imgH="952500" progId="Equation.3">
                  <p:embed/>
                  <p:pic>
                    <p:nvPicPr>
                      <p:cNvPr id="0" name="图片 61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56" y="4647654"/>
                        <a:ext cx="804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658243" y="5201692"/>
          <a:ext cx="788402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Equation" r:id="rId13" imgW="7454900" imgH="927100" progId="Equation.3">
                  <p:embed/>
                </p:oleObj>
              </mc:Choice>
              <mc:Fallback>
                <p:oleObj name="Equation" r:id="rId13" imgW="7454900" imgH="927100" progId="Equation.3">
                  <p:embed/>
                  <p:pic>
                    <p:nvPicPr>
                      <p:cNvPr id="0" name="图片 61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43" y="5201692"/>
                        <a:ext cx="788402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1661543" y="5720804"/>
          <a:ext cx="65140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15" imgW="6159500" imgH="444500" progId="Equation.3">
                  <p:embed/>
                </p:oleObj>
              </mc:Choice>
              <mc:Fallback>
                <p:oleObj name="Equation" r:id="rId15" imgW="6159500" imgH="444500" progId="Equation.3">
                  <p:embed/>
                  <p:pic>
                    <p:nvPicPr>
                      <p:cNvPr id="0" name="图片 61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543" y="5720804"/>
                        <a:ext cx="651406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Rectangle 19"/>
          <p:cNvSpPr>
            <a:spLocks noGrp="1" noChangeArrowheads="1"/>
          </p:cNvSpPr>
          <p:nvPr>
            <p:ph type="title"/>
          </p:nvPr>
        </p:nvSpPr>
        <p:spPr>
          <a:xfrm>
            <a:off x="457200" y="473224"/>
            <a:ext cx="8229600" cy="1371600"/>
          </a:xfrm>
        </p:spPr>
        <p:txBody>
          <a:bodyPr/>
          <a:lstStyle/>
          <a:p>
            <a:r>
              <a:rPr lang="zh-CN" altLang="en-US"/>
              <a:t>二、矩阵与向量组秩的关系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587500" y="1031875"/>
          <a:ext cx="458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1" name="Equation" r:id="rId1" imgW="4584700" imgH="444500" progId="Equation.3">
                  <p:embed/>
                </p:oleObj>
              </mc:Choice>
              <mc:Fallback>
                <p:oleObj name="Equation" r:id="rId1" imgW="4584700" imgH="444500" progId="Equation.3">
                  <p:embed/>
                  <p:pic>
                    <p:nvPicPr>
                      <p:cNvPr id="0" name="图片 62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031875"/>
                        <a:ext cx="458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914400" y="2286000"/>
          <a:ext cx="7467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2" name="Equation" r:id="rId3" imgW="7467600" imgH="1524000" progId="Equation.3">
                  <p:embed/>
                </p:oleObj>
              </mc:Choice>
              <mc:Fallback>
                <p:oleObj name="Equation" r:id="rId3" imgW="7467600" imgH="1524000" progId="Equation.3">
                  <p:embed/>
                  <p:pic>
                    <p:nvPicPr>
                      <p:cNvPr id="0" name="图片 62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467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644650" y="4718050"/>
          <a:ext cx="360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Equation" r:id="rId5" imgW="3606800" imgH="406400" progId="Equation.3">
                  <p:embed/>
                </p:oleObj>
              </mc:Choice>
              <mc:Fallback>
                <p:oleObj name="Equation" r:id="rId5" imgW="3606800" imgH="406400" progId="Equation.3">
                  <p:embed/>
                  <p:pic>
                    <p:nvPicPr>
                      <p:cNvPr id="0" name="图片 62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718050"/>
                        <a:ext cx="360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096000" y="1017588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7" imgW="3098800" imgH="571500" progId="Equation.3">
                  <p:embed/>
                </p:oleObj>
              </mc:Choice>
              <mc:Fallback>
                <p:oleObj name="Equation" r:id="rId7" imgW="3098800" imgH="571500" progId="Equation.3">
                  <p:embed/>
                  <p:pic>
                    <p:nvPicPr>
                      <p:cNvPr id="0" name="图片 62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17588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850900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结论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838200" y="40528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651000" y="5383213"/>
          <a:ext cx="644939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9" imgW="6159500" imgH="393700" progId="Equation.3">
                  <p:embed/>
                </p:oleObj>
              </mc:Choice>
              <mc:Fallback>
                <p:oleObj name="Equation" r:id="rId9" imgW="6159500" imgH="393700" progId="Equation.3">
                  <p:embed/>
                  <p:pic>
                    <p:nvPicPr>
                      <p:cNvPr id="0" name="图片 625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383213"/>
                        <a:ext cx="644939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718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65200" y="2362200"/>
          <a:ext cx="6311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Equation" r:id="rId1" imgW="6311900" imgH="1485900" progId="Equation.3">
                  <p:embed/>
                </p:oleObj>
              </mc:Choice>
              <mc:Fallback>
                <p:oleObj name="Equation" r:id="rId1" imgW="6311900" imgH="1485900" progId="Equation.3">
                  <p:embed/>
                  <p:pic>
                    <p:nvPicPr>
                      <p:cNvPr id="0" name="图片 63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362200"/>
                        <a:ext cx="6311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827584" y="1041400"/>
          <a:ext cx="780447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Equation" r:id="rId3" imgW="7531100" imgH="1016000" progId="Equation.3">
                  <p:embed/>
                </p:oleObj>
              </mc:Choice>
              <mc:Fallback>
                <p:oleObj name="Equation" r:id="rId3" imgW="7531100" imgH="1016000" progId="Equation.3">
                  <p:embed/>
                  <p:pic>
                    <p:nvPicPr>
                      <p:cNvPr id="0" name="图片 63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41400"/>
                        <a:ext cx="780447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1025525" y="3429000"/>
          <a:ext cx="723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5" imgW="7239000" imgH="977900" progId="Equation.3">
                  <p:embed/>
                </p:oleObj>
              </mc:Choice>
              <mc:Fallback>
                <p:oleObj name="Equation" r:id="rId5" imgW="7239000" imgH="977900" progId="Equation.3">
                  <p:embed/>
                  <p:pic>
                    <p:nvPicPr>
                      <p:cNvPr id="0" name="图片 63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429000"/>
                        <a:ext cx="723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990600" y="4016375"/>
          <a:ext cx="749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7" imgW="7493000" imgH="977900" progId="Equation.3">
                  <p:embed/>
                </p:oleObj>
              </mc:Choice>
              <mc:Fallback>
                <p:oleObj name="Equation" r:id="rId7" imgW="7493000" imgH="977900" progId="Equation.3">
                  <p:embed/>
                  <p:pic>
                    <p:nvPicPr>
                      <p:cNvPr id="0" name="图片 63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16375"/>
                        <a:ext cx="749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  <a:endParaRPr kumimoji="0" lang="zh-CN" altLang="en-US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FF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38138" y="4927600"/>
            <a:ext cx="8437562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一般地，</a:t>
            </a:r>
            <a:endParaRPr kumimoji="0" lang="zh-CN" altLang="en-US" sz="20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矩阵的秩等于它的列向量组的秩．</a:t>
            </a:r>
            <a:endParaRPr kumimoji="0" lang="zh-CN" altLang="en-US" sz="20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矩阵的秩等于它的行向量组的秩．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（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P.93 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定理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6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）</a:t>
            </a:r>
            <a:endParaRPr kumimoji="0" lang="zh-CN" altLang="en-US" sz="2000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/>
      <p:bldP spid="21" grpId="0" build="p"/>
      <p:bldP spid="21" grpId="1" build="allAtOnce"/>
      <p:bldP spid="25" grpId="0"/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38138" y="455613"/>
            <a:ext cx="8437562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一般地，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矩阵的秩等于它的列向量组的秩．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	矩阵的秩等于它的行向量组的秩．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P.93 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定理</a:t>
            </a:r>
            <a:r>
              <a:rPr kumimoji="0"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6</a:t>
            </a:r>
            <a:r>
              <a:rPr kumimoji="0"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）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今后，向量组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的秩也记作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的一个最高阶非零子式，则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所在的</a:t>
            </a:r>
            <a:r>
              <a:rPr kumimoji="0" lang="zh-CN" altLang="en-US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列是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的列向量组的一个最大无关组，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D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所在的</a:t>
            </a:r>
            <a:r>
              <a:rPr kumimoji="0" lang="zh-CN" altLang="en-US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行是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的行向量组的一个最大无关组．</a:t>
            </a:r>
            <a:endParaRPr kumimoji="0" lang="zh-CN" altLang="en-US" b="1" dirty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向量组的最大无关组一般是不唯一的．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57200" y="974725"/>
            <a:ext cx="82296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试讨论向量组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及向量组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的线性相关性．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可见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，故向量组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同时，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，故向量组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的一个最大无关组．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4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事实上，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也是最大无关组．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863725" y="455613"/>
          <a:ext cx="39322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Equation" r:id="rId1" imgW="1968500" imgH="698500" progId="Equation.DSMT4">
                  <p:embed/>
                </p:oleObj>
              </mc:Choice>
              <mc:Fallback>
                <p:oleObj name="Equation" r:id="rId1" imgW="1968500" imgH="698500" progId="Equation.DSMT4">
                  <p:embed/>
                  <p:pic>
                    <p:nvPicPr>
                      <p:cNvPr id="0" name="图片 60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55613"/>
                        <a:ext cx="393223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092450" y="2701925"/>
          <a:ext cx="299243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Equation" r:id="rId3" imgW="1498600" imgH="698500" progId="Equation.DSMT4">
                  <p:embed/>
                </p:oleObj>
              </mc:Choice>
              <mc:Fallback>
                <p:oleObj name="Equation" r:id="rId3" imgW="1498600" imgH="698500" progId="Equation.DSMT4">
                  <p:embed/>
                  <p:pic>
                    <p:nvPicPr>
                      <p:cNvPr id="0" name="图片 60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701925"/>
                        <a:ext cx="299243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93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93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最大无关组的等价定义</a:t>
            </a:r>
            <a:endParaRPr lang="zh-CN" alt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5448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结论：</a:t>
            </a: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和它自己的最大无关组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是等价的</a:t>
            </a:r>
            <a:r>
              <a:rPr lang="zh-CN" altLang="en-US" dirty="0"/>
              <a:t>．</a:t>
            </a:r>
            <a:endParaRPr kumimoji="1" lang="zh-CN" altLang="en-US" dirty="0">
              <a:solidFill>
                <a:srgbClr val="0000FF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000FF"/>
                </a:solidFill>
              </a:rPr>
              <a:t>定义：</a:t>
            </a:r>
            <a:r>
              <a:rPr kumimoji="1" lang="zh-CN" altLang="en-US" dirty="0"/>
              <a:t>设有向量组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，如果在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中能选出 </a:t>
            </a:r>
            <a:r>
              <a:rPr kumimoji="1" lang="en-US" altLang="zh-CN" i="1" dirty="0"/>
              <a:t>r </a:t>
            </a:r>
            <a:r>
              <a:rPr kumimoji="1" lang="zh-CN" altLang="en-US" dirty="0"/>
              <a:t>个向量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</a:t>
            </a:r>
            <a:endParaRPr kumimoji="1" lang="en-US" altLang="zh-CN" dirty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dirty="0"/>
              <a:t> 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r</a:t>
            </a:r>
            <a:r>
              <a:rPr kumimoji="1" lang="zh-CN" altLang="en-US" dirty="0"/>
              <a:t>，满足</a:t>
            </a:r>
            <a:endParaRPr kumimoji="1" lang="zh-CN" altLang="en-US" dirty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：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r</a:t>
            </a:r>
            <a:r>
              <a:rPr kumimoji="1" lang="en-US" altLang="zh-CN" i="1" baseline="-25000" dirty="0"/>
              <a:t> </a:t>
            </a:r>
            <a:r>
              <a:rPr kumimoji="1" lang="zh-CN" altLang="en-US" dirty="0"/>
              <a:t>线性无关；</a:t>
            </a:r>
            <a:endParaRPr kumimoji="1" lang="zh-CN" altLang="en-US" dirty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 dirty="0"/>
              <a:t>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中任意 </a:t>
            </a:r>
            <a:r>
              <a:rPr kumimoji="1" lang="en-US" altLang="zh-CN" i="1" dirty="0"/>
              <a:t>r </a:t>
            </a:r>
            <a:r>
              <a:rPr kumimoji="1" lang="en-US" altLang="zh-CN" dirty="0"/>
              <a:t>+ 1</a:t>
            </a:r>
            <a:r>
              <a:rPr kumimoji="1" lang="zh-CN" altLang="en-US" dirty="0"/>
              <a:t>个向量（如果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中有 </a:t>
            </a:r>
            <a:r>
              <a:rPr kumimoji="1" lang="en-US" altLang="zh-CN" i="1" dirty="0"/>
              <a:t>r </a:t>
            </a:r>
            <a:r>
              <a:rPr kumimoji="1" lang="en-US" altLang="zh-CN" dirty="0"/>
              <a:t>+ 1</a:t>
            </a:r>
            <a:r>
              <a:rPr kumimoji="1" lang="zh-CN" altLang="en-US" dirty="0"/>
              <a:t>个向量的话）都线性相关；</a:t>
            </a:r>
            <a:endParaRPr kumimoji="1" lang="en-US" altLang="zh-CN" dirty="0"/>
          </a:p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SzTx/>
              <a:buFont typeface="楷体_GB2312" pitchFamily="49" charset="-122"/>
              <a:buAutoNum type="circleNumDbPlain" startAt="2"/>
            </a:pPr>
            <a:r>
              <a:rPr kumimoji="1" lang="zh-CN" altLang="en-US" dirty="0">
                <a:solidFill>
                  <a:srgbClr val="008000"/>
                </a:solidFill>
              </a:rPr>
              <a:t>向量组 </a:t>
            </a:r>
            <a:r>
              <a:rPr kumimoji="1" lang="en-US" altLang="zh-CN" i="1" dirty="0">
                <a:solidFill>
                  <a:srgbClr val="008000"/>
                </a:solidFill>
              </a:rPr>
              <a:t>A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</a:rPr>
              <a:t>中任意一个向量都能由向量组 </a:t>
            </a:r>
            <a:r>
              <a:rPr kumimoji="1" lang="en-US" altLang="zh-CN" i="1" dirty="0">
                <a:solidFill>
                  <a:srgbClr val="008000"/>
                </a:solidFill>
              </a:rPr>
              <a:t>A</a:t>
            </a:r>
            <a:r>
              <a:rPr kumimoji="1" lang="en-US" altLang="zh-CN" baseline="-25000" dirty="0">
                <a:solidFill>
                  <a:srgbClr val="008000"/>
                </a:solidFill>
              </a:rPr>
              <a:t>0</a:t>
            </a:r>
            <a:r>
              <a:rPr kumimoji="1" lang="en-US" altLang="zh-CN" dirty="0">
                <a:solidFill>
                  <a:srgbClr val="008000"/>
                </a:solidFill>
              </a:rPr>
              <a:t> </a:t>
            </a:r>
            <a:r>
              <a:rPr kumimoji="1" lang="zh-CN" altLang="en-US" dirty="0">
                <a:solidFill>
                  <a:srgbClr val="008000"/>
                </a:solidFill>
              </a:rPr>
              <a:t>线性表示；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dirty="0"/>
              <a:t>那么称向量组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0 </a:t>
            </a:r>
            <a:r>
              <a:rPr kumimoji="1" lang="zh-CN" altLang="en-US" dirty="0"/>
              <a:t>是向量组 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的一个</a:t>
            </a:r>
            <a:r>
              <a:rPr kumimoji="1" lang="zh-CN" altLang="en-US" dirty="0">
                <a:solidFill>
                  <a:srgbClr val="FF0000"/>
                </a:solidFill>
              </a:rPr>
              <a:t>最大无关组</a:t>
            </a:r>
            <a:r>
              <a:rPr kumimoji="1" lang="zh-CN" altLang="en-US" dirty="0"/>
              <a:t>．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3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3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无限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  <a:endParaRPr kumimoji="0" lang="zh-CN" altLang="en-US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向量组与自己的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最大无关组等价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最大无关组的意义</a:t>
            </a: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1956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结论：</a:t>
            </a: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和它自己的最大无关组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是等价的</a:t>
            </a:r>
            <a:r>
              <a:rPr lang="zh-CN" altLang="en-US"/>
              <a:t>．</a:t>
            </a:r>
            <a:endParaRPr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/>
              <a:t>用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来代表 </a:t>
            </a:r>
            <a:r>
              <a:rPr kumimoji="1" lang="en-US" altLang="zh-CN" i="1"/>
              <a:t>A</a:t>
            </a:r>
            <a:r>
              <a:rPr kumimoji="1" lang="zh-CN" altLang="en-US"/>
              <a:t>，掌握了最大无关组，就掌握了向量组的全体．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/>
              <a:t>	特别，当向量组 </a:t>
            </a:r>
            <a:r>
              <a:rPr kumimoji="1" lang="en-US" altLang="zh-CN" i="1"/>
              <a:t>A </a:t>
            </a:r>
            <a:r>
              <a:rPr kumimoji="1" lang="zh-CN" altLang="en-US"/>
              <a:t>为无限向量组，就能用有限向量组来代表．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/>
              <a:t>凡是对有限向量组成立的结论，用最大无关组作过渡，立即可推广到无限向量组的情形中去．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55613" y="455613"/>
            <a:ext cx="83645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全体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维向量构成的向量组记作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，求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的一个最大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无关组及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55613" y="2122488"/>
            <a:ext cx="8364537" cy="432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阶单位矩阵                                                             的列向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量组是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的一个最大无关组，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的秩等于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思考：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上三角形矩阵                           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i="1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一个最大无关组吗？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3059113" y="1431925"/>
          <a:ext cx="449897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1" imgW="2247900" imgH="927100" progId="Equation.DSMT4">
                  <p:embed/>
                </p:oleObj>
              </mc:Choice>
              <mc:Fallback>
                <p:oleObj name="Equation" r:id="rId1" imgW="2247900" imgH="927100" progId="Equation.DSMT4">
                  <p:embed/>
                  <p:pic>
                    <p:nvPicPr>
                      <p:cNvPr id="0" name="图片 68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31925"/>
                        <a:ext cx="4498975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333750" y="3995738"/>
          <a:ext cx="2490788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3" imgW="1244600" imgH="927100" progId="Equation.DSMT4">
                  <p:embed/>
                </p:oleObj>
              </mc:Choice>
              <mc:Fallback>
                <p:oleObj name="Equation" r:id="rId3" imgW="1244600" imgH="927100" progId="Equation.DSMT4">
                  <p:embed/>
                  <p:pic>
                    <p:nvPicPr>
                      <p:cNvPr id="0" name="图片 68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995738"/>
                        <a:ext cx="2490788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6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57413" y="542925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矩阵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288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线性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方程组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71938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有限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58050" y="2857500"/>
            <a:ext cx="1428750" cy="107156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无限</a:t>
            </a:r>
            <a:endParaRPr kumimoji="0" lang="en-US" altLang="zh-CN" sz="20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</a:rPr>
              <a:t>向量组</a:t>
            </a:r>
            <a:endParaRPr kumimoji="0" lang="zh-CN" altLang="en-US" sz="2000" b="1" dirty="0">
              <a:solidFill>
                <a:srgbClr val="000000"/>
              </a:solidFill>
            </a:endParaRPr>
          </a:p>
        </p:txBody>
      </p:sp>
      <p:cxnSp>
        <p:nvCxnSpPr>
          <p:cNvPr id="10" name="直接连接符 9"/>
          <p:cNvCxnSpPr>
            <a:stCxn id="5" idx="3"/>
            <a:endCxn id="6" idx="0"/>
          </p:cNvCxnSpPr>
          <p:nvPr/>
        </p:nvCxnSpPr>
        <p:spPr>
          <a:xfrm rot="5400000">
            <a:off x="96202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7" idx="0"/>
          </p:cNvCxnSpPr>
          <p:nvPr/>
        </p:nvCxnSpPr>
        <p:spPr>
          <a:xfrm rot="16200000" flipH="1">
            <a:off x="3381375" y="1452563"/>
            <a:ext cx="1400175" cy="14097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7" idx="2"/>
          </p:cNvCxnSpPr>
          <p:nvPr/>
        </p:nvCxnSpPr>
        <p:spPr>
          <a:xfrm>
            <a:off x="1671638" y="3392488"/>
            <a:ext cx="2400300" cy="31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8" idx="2"/>
            <a:endCxn id="7" idx="6"/>
          </p:cNvCxnSpPr>
          <p:nvPr/>
        </p:nvCxnSpPr>
        <p:spPr>
          <a:xfrm rot="10800000">
            <a:off x="5500688" y="3392488"/>
            <a:ext cx="1757362" cy="3175"/>
          </a:xfrm>
          <a:prstGeom prst="line">
            <a:avLst/>
          </a:prstGeom>
          <a:ln w="28575">
            <a:solidFill>
              <a:srgbClr val="0000F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788" y="1571625"/>
            <a:ext cx="1211262" cy="808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系数矩阵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增广矩阵</a:t>
            </a:r>
            <a:endParaRPr kumimoji="0" lang="zh-CN" altLang="en-US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54500" y="1571625"/>
            <a:ext cx="4032250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有限向量组与矩阵一一对应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+mn-ea"/>
                <a:ea typeface="楷体_GB2312"/>
              </a:rPr>
              <a:t>矩阵的秩等于列（行）向量组的秩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9963" y="3638550"/>
            <a:ext cx="3803650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当且仅当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能否由向量组 </a:t>
            </a:r>
            <a:r>
              <a:rPr kumimoji="0" lang="en-US" altLang="zh-CN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zh-CN" altLang="en-US" sz="2000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89563" y="3638550"/>
            <a:ext cx="1979612" cy="8620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向量组与自己的</a:t>
            </a:r>
            <a:endParaRPr kumimoji="0" lang="en-US" altLang="zh-CN" sz="2000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最大无关组等价</a:t>
            </a:r>
            <a:endParaRPr kumimoji="0" lang="en-US" altLang="zh-CN" sz="2000" b="1" dirty="0">
              <a:solidFill>
                <a:srgbClr val="000000"/>
              </a:solidFill>
              <a:latin typeface="+mn-ea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1" grpId="0" build="p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666751" y="422254"/>
            <a:ext cx="8231187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设齐次线性方程组                                            的通解是</a:t>
            </a: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试求全体解向量构成的向量组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779912" y="352004"/>
          <a:ext cx="3198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1" imgW="1600200" imgH="711200" progId="Equation.DSMT4">
                  <p:embed/>
                </p:oleObj>
              </mc:Choice>
              <mc:Fallback>
                <p:oleObj name="Equation" r:id="rId1" imgW="1600200" imgH="711200" progId="Equation.DSMT4">
                  <p:embed/>
                  <p:pic>
                    <p:nvPicPr>
                      <p:cNvPr id="0" name="图片 69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52004"/>
                        <a:ext cx="31988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681956" y="1772816"/>
          <a:ext cx="314801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3" imgW="1574800" imgH="939800" progId="Equation.DSMT4">
                  <p:embed/>
                </p:oleObj>
              </mc:Choice>
              <mc:Fallback>
                <p:oleObj name="Equation" r:id="rId3" imgW="1574800" imgH="939800" progId="Equation.DSMT4">
                  <p:embed/>
                  <p:pic>
                    <p:nvPicPr>
                      <p:cNvPr id="0" name="图片 69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956" y="1772816"/>
                        <a:ext cx="314801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62000" y="3969916"/>
            <a:ext cx="813593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【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解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】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把通解记作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x=c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+c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，则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			S={x=c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+c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| 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R}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marR="0" lvl="0" indent="0" defTabSz="914400" eaLnBrk="0" fontAlgn="auto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即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能由向量组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线性表示，又因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的四个分量显然不成比例，故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线性无关，因此根据最大无关组的等价定义可知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1,</a:t>
            </a:r>
            <a:r>
              <a:rPr kumimoji="1" lang="el-GR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ζ</a:t>
            </a:r>
            <a:r>
              <a:rPr kumimoji="1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是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的最大无关组，从而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=2.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57200" y="1081088"/>
            <a:ext cx="822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                                             的秩，并求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的一个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最高阶非零子式．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124075" y="406400"/>
          <a:ext cx="33559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0" name="Equation" r:id="rId1" imgW="1676400" imgH="927100" progId="Equation.DSMT4">
                  <p:embed/>
                </p:oleObj>
              </mc:Choice>
              <mc:Fallback>
                <p:oleObj name="Equation" r:id="rId1" imgW="1676400" imgH="927100" progId="Equation.DSMT4">
                  <p:embed/>
                  <p:pic>
                    <p:nvPicPr>
                      <p:cNvPr id="0" name="图片 70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6400"/>
                        <a:ext cx="33559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455613" y="3775075"/>
            <a:ext cx="82311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设矩阵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求矩阵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的列向量组的一个最大无关组，并把不属于最大无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关组的列向量用最大无关组线性表示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151063" y="3125788"/>
          <a:ext cx="33575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Equation" r:id="rId3" imgW="1676400" imgH="927100" progId="Equation.DSMT4">
                  <p:embed/>
                </p:oleObj>
              </mc:Choice>
              <mc:Fallback>
                <p:oleObj name="Equation" r:id="rId3" imgW="1676400" imgH="927100" progId="Equation.DSMT4">
                  <p:embed/>
                  <p:pic>
                    <p:nvPicPr>
                      <p:cNvPr id="0" name="图片 70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3125788"/>
                        <a:ext cx="33575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57200" y="3630613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第二步求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选取行阶梯形矩阵中非零行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的第一个非零元所在的列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57200" y="4068763"/>
            <a:ext cx="86868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，与之对应的是选取矩阵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的第一、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二、四列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第一步先用初等行变换把矩阵化成行阶梯形矩阵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457200" y="30114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行阶梯形矩阵有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个非零行，故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0" name="Equation" r:id="rId1" imgW="3086100" imgH="927100" progId="Equation.DSMT4">
                  <p:embed/>
                </p:oleObj>
              </mc:Choice>
              <mc:Fallback>
                <p:oleObj name="Equation" r:id="rId1" imgW="3086100" imgH="927100" progId="Equation.DSMT4">
                  <p:embed/>
                  <p:pic>
                    <p:nvPicPr>
                      <p:cNvPr id="0" name="图片 71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012825"/>
                        <a:ext cx="6170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1320800" y="4662488"/>
          <a:ext cx="41894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3" imgW="2095500" imgH="927100" progId="Equation.DSMT4">
                  <p:embed/>
                </p:oleObj>
              </mc:Choice>
              <mc:Fallback>
                <p:oleObj name="Equation" r:id="rId3" imgW="2095500" imgH="927100" progId="Equation.DSMT4">
                  <p:embed/>
                  <p:pic>
                    <p:nvPicPr>
                      <p:cNvPr id="0" name="图片 71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62488"/>
                        <a:ext cx="41894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5478463" y="4660900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5" imgW="1016000" imgH="927100" progId="Equation.DSMT4">
                  <p:embed/>
                </p:oleObj>
              </mc:Choice>
              <mc:Fallback>
                <p:oleObj name="Equation" r:id="rId5" imgW="1016000" imgH="927100" progId="Equation.DSMT4">
                  <p:embed/>
                  <p:pic>
                    <p:nvPicPr>
                      <p:cNvPr id="0" name="图片 71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660900"/>
                        <a:ext cx="203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4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48" grpId="0" animBg="1"/>
      <p:bldP spid="82949" grpId="0" animBg="1"/>
      <p:bldP spid="82950" grpId="0" animBg="1"/>
      <p:bldP spid="82951" grpId="0" animBg="1"/>
      <p:bldP spid="82952" grpId="0" animBg="1"/>
      <p:bldP spid="82953" grpId="0" animBg="1"/>
      <p:bldP spid="82954" grpId="0"/>
      <p:bldP spid="829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3，计算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的前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行构成的子式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3200400" y="3194050"/>
          <a:ext cx="2667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1" imgW="1333500" imgH="698500" progId="Equation.DSMT4">
                  <p:embed/>
                </p:oleObj>
              </mc:Choice>
              <mc:Fallback>
                <p:oleObj name="Equation" r:id="rId1" imgW="1333500" imgH="698500" progId="Equation.DSMT4">
                  <p:embed/>
                  <p:pic>
                    <p:nvPicPr>
                      <p:cNvPr id="0" name="图片 727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94050"/>
                        <a:ext cx="2667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455613" y="4652963"/>
            <a:ext cx="8231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因此这就是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个列向量就是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的列向量组的一个最大无关组．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3" imgW="3086100" imgH="927100" progId="Equation.DSMT4">
                  <p:embed/>
                </p:oleObj>
              </mc:Choice>
              <mc:Fallback>
                <p:oleObj name="Equation" r:id="rId3" imgW="3086100" imgH="927100" progId="Equation.DSMT4">
                  <p:embed/>
                  <p:pic>
                    <p:nvPicPr>
                      <p:cNvPr id="0" name="图片 72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80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735138" y="406400"/>
          <a:ext cx="5694362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1" imgW="2844800" imgH="927100" progId="Equation.DSMT4">
                  <p:embed/>
                </p:oleObj>
              </mc:Choice>
              <mc:Fallback>
                <p:oleObj name="Equation" r:id="rId1" imgW="2844800" imgH="927100" progId="Equation.DSMT4">
                  <p:embed/>
                  <p:pic>
                    <p:nvPicPr>
                      <p:cNvPr id="0" name="图片 73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406400"/>
                        <a:ext cx="5694362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2387600"/>
            <a:ext cx="8362950" cy="3600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思考：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如何把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表示成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的线性组合？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defRPr/>
            </a:pP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思路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利用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的结论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endParaRPr lang="en-US" altLang="zh-CN" b="1" dirty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思路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利用矩阵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行最简形矩阵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439738" y="3808413"/>
            <a:ext cx="1900237" cy="1335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609975" y="3808413"/>
            <a:ext cx="1900238" cy="1335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线性方程组        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2687638" y="4246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63" y="3808413"/>
            <a:ext cx="3103562" cy="12001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令  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defRPr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求解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endParaRPr kumimoji="0" lang="en-US" altLang="zh-CN" b="1" baseline="-250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defRPr/>
            </a:pPr>
            <a:r>
              <a:rPr kumimoji="0"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</a:t>
            </a:r>
            <a:endParaRPr kumimoji="0" lang="en-US" altLang="zh-CN" b="1" baseline="-25000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9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55613"/>
            <a:ext cx="83629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解（续）：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为把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表示成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的线性组合，把矩阵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6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再变成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行最简形矩阵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187450" y="1519238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Equation" r:id="rId1" imgW="3352800" imgH="927100" progId="Equation.DSMT4">
                  <p:embed/>
                </p:oleObj>
              </mc:Choice>
              <mc:Fallback>
                <p:oleObj name="Equation" r:id="rId1" imgW="3352800" imgH="927100" progId="Equation.DSMT4">
                  <p:embed/>
                  <p:pic>
                    <p:nvPicPr>
                      <p:cNvPr id="0" name="图片 74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19238"/>
                        <a:ext cx="67040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457200" y="3395663"/>
            <a:ext cx="83629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/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 algn="ctr">
              <a:lnSpc>
                <a:spcPct val="16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6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同解．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6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即矩阵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有相同的线性关系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/>
      <p:bldP spid="675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187450" y="417513"/>
          <a:ext cx="67040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1" imgW="3352800" imgH="927100" progId="Equation.DSMT4">
                  <p:embed/>
                </p:oleObj>
              </mc:Choice>
              <mc:Fallback>
                <p:oleObj name="Equation" r:id="rId1" imgW="3352800" imgH="927100" progId="Equation.DSMT4">
                  <p:embed/>
                  <p:pic>
                    <p:nvPicPr>
                      <p:cNvPr id="0" name="图片 75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7513"/>
                        <a:ext cx="67040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57200" y="2293938"/>
            <a:ext cx="836295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可以看出：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4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endParaRPr lang="en-US" altLang="zh-CN" b="1" baseline="-25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5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4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endParaRPr lang="en-US" altLang="zh-CN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38813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6732588" y="476250"/>
            <a:ext cx="503237" cy="17287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build="p"/>
      <p:bldP spid="78853" grpId="0" animBg="1"/>
      <p:bldP spid="788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1544638"/>
          <a:ext cx="758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3" name="Equation" r:id="rId1" imgW="7581900" imgH="927100" progId="Equation.3">
                  <p:embed/>
                </p:oleObj>
              </mc:Choice>
              <mc:Fallback>
                <p:oleObj name="Equation" r:id="rId1" imgW="7581900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44638"/>
                        <a:ext cx="758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990600" y="2603500"/>
          <a:ext cx="7594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4" name="Equation" r:id="rId3" imgW="7594600" imgH="1473200" progId="Equation.3">
                  <p:embed/>
                </p:oleObj>
              </mc:Choice>
              <mc:Fallback>
                <p:oleObj name="Equation" r:id="rId3" imgW="7594600" imgH="147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03500"/>
                        <a:ext cx="7594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38200" y="1446213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884238" y="4124325"/>
          <a:ext cx="7556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5" name="Equation" r:id="rId5" imgW="7556500" imgH="1003300" progId="Equation.3">
                  <p:embed/>
                </p:oleObj>
              </mc:Choice>
              <mc:Fallback>
                <p:oleObj name="Equation" r:id="rId5" imgW="75565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124325"/>
                        <a:ext cx="7556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577975" y="5154613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6" name="Equation" r:id="rId7" imgW="4051300" imgH="444500" progId="Equation.3">
                  <p:embed/>
                </p:oleObj>
              </mc:Choice>
              <mc:Fallback>
                <p:oleObj name="Equation" r:id="rId7" imgW="40513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154613"/>
                        <a:ext cx="405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1601788" y="5648325"/>
          <a:ext cx="513045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7" name="Equation" r:id="rId9" imgW="4889500" imgH="482600" progId="Equation.3">
                  <p:embed/>
                </p:oleObj>
              </mc:Choice>
              <mc:Fallback>
                <p:oleObj name="Equation" r:id="rId9" imgW="48895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648325"/>
                        <a:ext cx="513045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371600"/>
          </a:xfrm>
        </p:spPr>
        <p:txBody>
          <a:bodyPr/>
          <a:lstStyle/>
          <a:p>
            <a:r>
              <a:rPr lang="zh-CN" altLang="en-US" dirty="0"/>
              <a:t>三、向量组秩的重要结论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797050" y="769938"/>
          <a:ext cx="5549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1" imgW="5549900" imgH="1536700" progId="Equation.3">
                  <p:embed/>
                </p:oleObj>
              </mc:Choice>
              <mc:Fallback>
                <p:oleObj name="Equation" r:id="rId1" imgW="55499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769938"/>
                        <a:ext cx="5549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914400" y="2230438"/>
          <a:ext cx="7708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Equation" r:id="rId3" imgW="7708900" imgH="2070100" progId="Equation.3">
                  <p:embed/>
                </p:oleObj>
              </mc:Choice>
              <mc:Fallback>
                <p:oleObj name="Equation" r:id="rId3" imgW="7708900" imgH="2070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0438"/>
                        <a:ext cx="7708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914400" y="3860800"/>
          <a:ext cx="6629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Equation" r:id="rId5" imgW="6629400" imgH="1473200" progId="Equation.3">
                  <p:embed/>
                </p:oleObj>
              </mc:Choice>
              <mc:Fallback>
                <p:oleObj name="Equation" r:id="rId5" imgW="6629400" imgH="147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60800"/>
                        <a:ext cx="66294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667000" y="4973638"/>
          <a:ext cx="402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" name="Equation" r:id="rId7" imgW="4025900" imgH="431800" progId="Equation.3">
                  <p:embed/>
                </p:oleObj>
              </mc:Choice>
              <mc:Fallback>
                <p:oleObj name="Equation" r:id="rId7" imgW="40259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73638"/>
                        <a:ext cx="402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947738" y="4973638"/>
          <a:ext cx="760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" name="Equation" r:id="rId9" imgW="7607300" imgH="952500" progId="Equation.3">
                  <p:embed/>
                </p:oleObj>
              </mc:Choice>
              <mc:Fallback>
                <p:oleObj name="Equation" r:id="rId9" imgW="76073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973638"/>
                        <a:ext cx="760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990600" y="1530350"/>
          <a:ext cx="690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0" name="Equation" r:id="rId1" imgW="6908800" imgH="393700" progId="Equation.3">
                  <p:embed/>
                </p:oleObj>
              </mc:Choice>
              <mc:Fallback>
                <p:oleObj name="Equation" r:id="rId1" imgW="69088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30350"/>
                        <a:ext cx="690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5" name="Group 23"/>
          <p:cNvGrpSpPr/>
          <p:nvPr/>
        </p:nvGrpSpPr>
        <p:grpSpPr bwMode="auto">
          <a:xfrm>
            <a:off x="857250" y="892175"/>
            <a:ext cx="5149850" cy="519113"/>
            <a:chOff x="540" y="562"/>
            <a:chExt cx="3244" cy="327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416" y="612"/>
            <a:ext cx="236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1" name="Equation" r:id="rId3" imgW="3759200" imgH="406400" progId="Equation.3">
                    <p:embed/>
                  </p:oleObj>
                </mc:Choice>
                <mc:Fallback>
                  <p:oleObj name="Equation" r:id="rId3" imgW="3759200" imgH="406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612"/>
                          <a:ext cx="236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540" y="562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推论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524000" y="2544763"/>
          <a:ext cx="365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Equation" r:id="rId5" imgW="3657600" imgH="406400" progId="Equation.3">
                  <p:embed/>
                </p:oleObj>
              </mc:Choice>
              <mc:Fallback>
                <p:oleObj name="Equation" r:id="rId5" imgW="36576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44763"/>
                        <a:ext cx="365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990600" y="2079625"/>
          <a:ext cx="758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name="Equation" r:id="rId7" imgW="7581900" imgH="927100" progId="Equation.3">
                  <p:embed/>
                </p:oleObj>
              </mc:Choice>
              <mc:Fallback>
                <p:oleObj name="Equation" r:id="rId7" imgW="7581900" imgH="927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9625"/>
                        <a:ext cx="758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5230813" y="2555875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Equation" r:id="rId9" imgW="1536700" imgH="381000" progId="Equation.3">
                  <p:embed/>
                </p:oleObj>
              </mc:Choice>
              <mc:Fallback>
                <p:oleObj name="Equation" r:id="rId9" imgW="15367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555875"/>
                        <a:ext cx="153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6" name="Group 24"/>
          <p:cNvGrpSpPr/>
          <p:nvPr/>
        </p:nvGrpSpPr>
        <p:grpSpPr bwMode="auto">
          <a:xfrm>
            <a:off x="838200" y="3194050"/>
            <a:ext cx="5791200" cy="1060450"/>
            <a:chOff x="528" y="2012"/>
            <a:chExt cx="3648" cy="668"/>
          </a:xfrm>
        </p:grpSpPr>
        <p:graphicFrame>
          <p:nvGraphicFramePr>
            <p:cNvPr id="13327" name="Object 15"/>
            <p:cNvGraphicFramePr>
              <a:graphicFrameLocks noChangeAspect="1"/>
            </p:cNvGraphicFramePr>
            <p:nvPr/>
          </p:nvGraphicFramePr>
          <p:xfrm>
            <a:off x="840" y="2064"/>
            <a:ext cx="33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5" name="Equation" r:id="rId11" imgW="5295900" imgH="977900" progId="Equation.3">
                    <p:embed/>
                  </p:oleObj>
                </mc:Choice>
                <mc:Fallback>
                  <p:oleObj name="Equation" r:id="rId11" imgW="5295900" imgH="977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064"/>
                          <a:ext cx="33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528" y="2012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推论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952500" y="4610100"/>
          <a:ext cx="5600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6" name="Equation" r:id="rId13" imgW="5486400" imgH="393700" progId="Equation.3">
                  <p:embed/>
                </p:oleObj>
              </mc:Choice>
              <mc:Fallback>
                <p:oleObj name="Equation" r:id="rId13" imgW="54864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610100"/>
                        <a:ext cx="56007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689100" y="5305425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7" name="Equation" r:id="rId15" imgW="4483100" imgH="431800" progId="Equation.3">
                  <p:embed/>
                </p:oleObj>
              </mc:Choice>
              <mc:Fallback>
                <p:oleObj name="Equation" r:id="rId15" imgW="44831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305425"/>
                        <a:ext cx="448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6362700" y="5321300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8" name="Equation" r:id="rId17" imgW="1714500" imgH="469900" progId="Equation.3">
                  <p:embed/>
                </p:oleObj>
              </mc:Choice>
              <mc:Fallback>
                <p:oleObj name="Equation" r:id="rId17" imgW="1714500" imgH="469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321300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14313" y="571500"/>
          <a:ext cx="8643939" cy="5741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"/>
                <a:gridCol w="2290848"/>
                <a:gridCol w="590465"/>
                <a:gridCol w="2290848"/>
                <a:gridCol w="590465"/>
                <a:gridCol w="2290848"/>
              </a:tblGrid>
              <a:tr h="167166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元线性方程组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Ax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1900" b="1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其中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 是 </a:t>
                      </a:r>
                      <a:r>
                        <a:rPr lang="en-US" altLang="zh-CN" sz="1900" b="1" i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zh-CN" sz="1900" b="1" i="0" dirty="0" err="1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lang="en-US" altLang="zh-CN" sz="1900" b="1" i="1" dirty="0" err="1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zh-CN" altLang="en-US" sz="1900" b="1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dirty="0">
                          <a:solidFill>
                            <a:schemeClr val="tx1"/>
                          </a:solidFill>
                        </a:rPr>
                        <a:t>矩阵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矩阵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向量组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…,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1" baseline="-2500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及向量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 sz="1900" b="1" i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116509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是否存在解？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成立？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向量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900" b="1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能否由向量组 </a:t>
                      </a:r>
                      <a:r>
                        <a:rPr lang="en-US" altLang="zh-CN" sz="1900" b="1" i="1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900" b="1" i="0" baseline="0" dirty="0">
                          <a:solidFill>
                            <a:schemeClr val="tx1"/>
                          </a:solidFill>
                        </a:rPr>
                        <a:t>线性表示？</a:t>
                      </a:r>
                      <a:endParaRPr lang="zh-CN" altLang="en-US" sz="1900" b="1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65853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无解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&lt;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90451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有解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700" b="1" i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zh-CN" altLang="en-US" sz="1700" b="1" dirty="0">
                          <a:solidFill>
                            <a:srgbClr val="FF0000"/>
                          </a:solidFill>
                        </a:rPr>
                        <a:t> 的分量是线性组合的系数</a:t>
                      </a:r>
                      <a:endParaRPr lang="zh-CN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唯一解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表达式唯一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091"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无穷解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i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9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zh-CN" sz="19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sz="19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zh-CN" sz="19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900" b="1" baseline="0" dirty="0">
                          <a:solidFill>
                            <a:schemeClr val="tx1"/>
                          </a:solidFill>
                        </a:rPr>
                        <a:t>未知数个数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900" b="1" dirty="0">
                          <a:solidFill>
                            <a:schemeClr val="tx1"/>
                          </a:solidFill>
                        </a:rPr>
                        <a:t>表达式不唯一</a:t>
                      </a:r>
                      <a:endParaRPr lang="zh-CN" altLang="en-US" sz="1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3767" marB="437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055688" y="901700"/>
          <a:ext cx="6502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1" imgW="6502400" imgH="1536700" progId="Equation.3">
                  <p:embed/>
                </p:oleObj>
              </mc:Choice>
              <mc:Fallback>
                <p:oleObj name="Equation" r:id="rId1" imgW="65024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901700"/>
                        <a:ext cx="6502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1031875" y="3098800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3" imgW="2717800" imgH="431800" progId="Equation.3">
                  <p:embed/>
                </p:oleObj>
              </mc:Choice>
              <mc:Fallback>
                <p:oleObj name="Equation" r:id="rId3" imgW="2717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3098800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603375" y="3663950"/>
          <a:ext cx="689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5" imgW="6896100" imgH="469900" progId="Equation.3">
                  <p:embed/>
                </p:oleObj>
              </mc:Choice>
              <mc:Fallback>
                <p:oleObj name="Equation" r:id="rId5" imgW="68961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3663950"/>
                        <a:ext cx="689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990600" y="2590800"/>
          <a:ext cx="748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1" name="Equation" r:id="rId7" imgW="7480300" imgH="393700" progId="Equation.3">
                  <p:embed/>
                </p:oleObj>
              </mc:Choice>
              <mc:Fallback>
                <p:oleObj name="Equation" r:id="rId7" imgW="74803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48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025525" y="4149725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Equation" r:id="rId9" imgW="2362200" imgH="419100" progId="Equation.3">
                  <p:embed/>
                </p:oleObj>
              </mc:Choice>
              <mc:Fallback>
                <p:oleObj name="Equation" r:id="rId9" imgW="2362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149725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838200" y="4678363"/>
            <a:ext cx="1003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ea typeface="黑体" panose="02010609060101010101" pitchFamily="2" charset="-122"/>
              </a:rPr>
              <a:t>思考</a:t>
            </a:r>
            <a:endParaRPr lang="zh-CN" altLang="en-US" sz="3200" b="1" dirty="0">
              <a:ea typeface="黑体" panose="02010609060101010101" pitchFamily="2" charset="-122"/>
            </a:endParaRP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1668463" y="5397500"/>
          <a:ext cx="415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3" name="Equation" r:id="rId11" imgW="5537200" imgH="508000" progId="Equation.3">
                  <p:embed/>
                </p:oleObj>
              </mc:Choice>
              <mc:Fallback>
                <p:oleObj name="Equation" r:id="rId11" imgW="5537200" imgH="508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397500"/>
                        <a:ext cx="415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90600" y="2676525"/>
          <a:ext cx="6921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Equation" r:id="rId1" imgW="6489700" imgH="419100" progId="Equation.3">
                  <p:embed/>
                </p:oleObj>
              </mc:Choice>
              <mc:Fallback>
                <p:oleObj name="Equation" r:id="rId1" imgW="6489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76525"/>
                        <a:ext cx="6921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990600" y="914400"/>
          <a:ext cx="77343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Equation" r:id="rId3" imgW="7734300" imgH="1473200" progId="Equation.3">
                  <p:embed/>
                </p:oleObj>
              </mc:Choice>
              <mc:Fallback>
                <p:oleObj name="Equation" r:id="rId3" imgW="7734300" imgH="147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7343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962025" y="4419600"/>
          <a:ext cx="726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Equation" r:id="rId5" imgW="7264400" imgH="939800" progId="Equation.3">
                  <p:embed/>
                </p:oleObj>
              </mc:Choice>
              <mc:Fallback>
                <p:oleObj name="Equation" r:id="rId5" imgW="7264400" imgH="93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419600"/>
                        <a:ext cx="726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995363" y="3276600"/>
          <a:ext cx="68532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Equation" r:id="rId7" imgW="6426200" imgH="393700" progId="Equation.3">
                  <p:embed/>
                </p:oleObj>
              </mc:Choice>
              <mc:Fallback>
                <p:oleObj name="Equation" r:id="rId7" imgW="64262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276600"/>
                        <a:ext cx="68532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963613" y="3810000"/>
          <a:ext cx="6134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Equation" r:id="rId9" imgW="5753100" imgH="406400" progId="Equation.3">
                  <p:embed/>
                </p:oleObj>
              </mc:Choice>
              <mc:Fallback>
                <p:oleObj name="Equation" r:id="rId9" imgW="5753100" imgH="40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3810000"/>
                        <a:ext cx="61341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958850" y="977900"/>
          <a:ext cx="741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1" imgW="7416800" imgH="927100" progId="Equation.3">
                  <p:embed/>
                </p:oleObj>
              </mc:Choice>
              <mc:Fallback>
                <p:oleObj name="Equation" r:id="rId1" imgW="7416800" imgH="92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977900"/>
                        <a:ext cx="741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790700" y="2120900"/>
          <a:ext cx="636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3" imgW="6362700" imgH="393700" progId="Equation.3">
                  <p:embed/>
                </p:oleObj>
              </mc:Choice>
              <mc:Fallback>
                <p:oleObj name="Equation" r:id="rId3" imgW="6362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20900"/>
                        <a:ext cx="636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38200" y="2743200"/>
          <a:ext cx="769424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5" imgW="7251700" imgH="1003300" progId="Equation.3">
                  <p:embed/>
                </p:oleObj>
              </mc:Choice>
              <mc:Fallback>
                <p:oleObj name="Equation" r:id="rId5" imgW="72517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769424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838200" y="4025900"/>
          <a:ext cx="769424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7" imgW="7302500" imgH="1003300" progId="Equation.3">
                  <p:embed/>
                </p:oleObj>
              </mc:Choice>
              <mc:Fallback>
                <p:oleObj name="Equation" r:id="rId7" imgW="7302500" imgH="1003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25900"/>
                        <a:ext cx="769424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838200" y="1995488"/>
            <a:ext cx="88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证一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209800" y="5295900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9" imgW="3746500" imgH="419100" progId="Equation.3">
                  <p:embed/>
                </p:oleObj>
              </mc:Choice>
              <mc:Fallback>
                <p:oleObj name="Equation" r:id="rId9" imgW="37465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95900"/>
                        <a:ext cx="374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990600" y="1689100"/>
          <a:ext cx="541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1" imgW="5410200" imgH="977900" progId="Equation.3">
                  <p:embed/>
                </p:oleObj>
              </mc:Choice>
              <mc:Fallback>
                <p:oleObj name="Equation" r:id="rId1" imgW="54102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89100"/>
                        <a:ext cx="5410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90600" y="946150"/>
          <a:ext cx="557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3" imgW="5575300" imgH="444500" progId="Equation.3">
                  <p:embed/>
                </p:oleObj>
              </mc:Choice>
              <mc:Fallback>
                <p:oleObj name="Equation" r:id="rId3" imgW="5575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46150"/>
                        <a:ext cx="557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90600" y="2844800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5" imgW="4508500" imgH="431800" progId="Equation.3">
                  <p:embed/>
                </p:oleObj>
              </mc:Choice>
              <mc:Fallback>
                <p:oleObj name="Equation" r:id="rId5" imgW="4508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44800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990600" y="3517900"/>
          <a:ext cx="5892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7" imgW="5892800" imgH="1054100" progId="Equation.3">
                  <p:embed/>
                </p:oleObj>
              </mc:Choice>
              <mc:Fallback>
                <p:oleObj name="Equation" r:id="rId7" imgW="5892800" imgH="1054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17900"/>
                        <a:ext cx="5892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990600" y="4737100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9" imgW="4025900" imgH="444500" progId="Equation.3">
                  <p:embed/>
                </p:oleObj>
              </mc:Choice>
              <mc:Fallback>
                <p:oleObj name="Equation" r:id="rId9" imgW="40259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37100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914400" y="5397500"/>
          <a:ext cx="434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4" name="Equation" r:id="rId11" imgW="4343400" imgH="393700" progId="Equation.3">
                  <p:embed/>
                </p:oleObj>
              </mc:Choice>
              <mc:Fallback>
                <p:oleObj name="Equation" r:id="rId11" imgW="43434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97500"/>
                        <a:ext cx="434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650433" y="4432300"/>
          <a:ext cx="794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5" name="Equation" r:id="rId1" imgW="7429500" imgH="977900" progId="Equation.3">
                  <p:embed/>
                </p:oleObj>
              </mc:Choice>
              <mc:Fallback>
                <p:oleObj name="Equation" r:id="rId1" imgW="74295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33" y="4432300"/>
                        <a:ext cx="794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735164" y="2805113"/>
          <a:ext cx="72638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6" name="Equation" r:id="rId3" imgW="6794500" imgH="977900" progId="Equation.3">
                  <p:embed/>
                </p:oleObj>
              </mc:Choice>
              <mc:Fallback>
                <p:oleObj name="Equation" r:id="rId3" imgW="67945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64" y="2805113"/>
                        <a:ext cx="72638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77888" y="749300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证二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681163" y="1343025"/>
          <a:ext cx="412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name="Equation" r:id="rId5" imgW="4127500" imgH="393700" progId="Equation.3">
                  <p:embed/>
                </p:oleObj>
              </mc:Choice>
              <mc:Fallback>
                <p:oleObj name="Equation" r:id="rId5" imgW="4127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1343025"/>
                        <a:ext cx="412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683568" y="1779588"/>
          <a:ext cx="806489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name="Equation" r:id="rId7" imgW="7543800" imgH="977900" progId="Equation.3">
                  <p:embed/>
                </p:oleObj>
              </mc:Choice>
              <mc:Fallback>
                <p:oleObj name="Equation" r:id="rId7" imgW="75438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79588"/>
                        <a:ext cx="806489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718211" y="3365500"/>
          <a:ext cx="791554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9" imgW="7404100" imgH="977900" progId="Equation.3">
                  <p:embed/>
                </p:oleObj>
              </mc:Choice>
              <mc:Fallback>
                <p:oleObj name="Equation" r:id="rId9" imgW="74041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11" y="3365500"/>
                        <a:ext cx="791554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643114" y="5016500"/>
          <a:ext cx="788839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11" imgW="7378700" imgH="1003300" progId="Equation.3">
                  <p:embed/>
                </p:oleObj>
              </mc:Choice>
              <mc:Fallback>
                <p:oleObj name="Equation" r:id="rId11" imgW="7378700" imgH="1003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114" y="5016500"/>
                        <a:ext cx="788839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611560" y="3048000"/>
          <a:ext cx="8136904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" imgW="7734300" imgH="2120900" progId="Equation.3">
                  <p:embed/>
                </p:oleObj>
              </mc:Choice>
              <mc:Fallback>
                <p:oleObj name="Equation" r:id="rId1" imgW="7734300" imgH="2120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48000"/>
                        <a:ext cx="8136904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683568" y="1180356"/>
          <a:ext cx="792703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3" imgW="7696200" imgH="952500" progId="Equation.3">
                  <p:embed/>
                </p:oleObj>
              </mc:Choice>
              <mc:Fallback>
                <p:oleObj name="Equation" r:id="rId3" imgW="76962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80356"/>
                        <a:ext cx="792703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50900" y="23129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注意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026"/>
          <p:cNvGraphicFramePr>
            <a:graphicFrameLocks noChangeAspect="1"/>
          </p:cNvGraphicFramePr>
          <p:nvPr/>
        </p:nvGraphicFramePr>
        <p:xfrm>
          <a:off x="908050" y="1066800"/>
          <a:ext cx="68580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1" imgW="6858000" imgH="2578100" progId="Equation.3">
                  <p:embed/>
                </p:oleObj>
              </mc:Choice>
              <mc:Fallback>
                <p:oleObj name="Equation" r:id="rId1" imgW="6858000" imgH="2578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66800"/>
                        <a:ext cx="68580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1027"/>
          <p:cNvGraphicFramePr>
            <a:graphicFrameLocks noChangeAspect="1"/>
          </p:cNvGraphicFramePr>
          <p:nvPr/>
        </p:nvGraphicFramePr>
        <p:xfrm>
          <a:off x="914400" y="4191000"/>
          <a:ext cx="499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3" imgW="4991100" imgH="431800" progId="Equation.3">
                  <p:embed/>
                </p:oleObj>
              </mc:Choice>
              <mc:Fallback>
                <p:oleObj name="Equation" r:id="rId3" imgW="49911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499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14400" y="914400"/>
          <a:ext cx="660992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1" imgW="6057900" imgH="977900" progId="Equation.3">
                  <p:embed/>
                </p:oleObj>
              </mc:Choice>
              <mc:Fallback>
                <p:oleObj name="Equation" r:id="rId1" imgW="6057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660992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39800" y="212725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3" imgW="1116965" imgH="393700" progId="Equation.3">
                  <p:embed/>
                </p:oleObj>
              </mc:Choice>
              <mc:Fallback>
                <p:oleObj name="Equation" r:id="rId3" imgW="1116965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12725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847850" y="3429000"/>
          <a:ext cx="548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5" imgW="5486400" imgH="2044700" progId="Equation.3">
                  <p:embed/>
                </p:oleObj>
              </mc:Choice>
              <mc:Fallback>
                <p:oleObj name="Equation" r:id="rId5" imgW="54864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429000"/>
                        <a:ext cx="548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920750" y="2133600"/>
          <a:ext cx="7785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7" imgW="7785100" imgH="1003300" progId="Equation.3">
                  <p:embed/>
                </p:oleObj>
              </mc:Choice>
              <mc:Fallback>
                <p:oleObj name="Equation" r:id="rId7" imgW="7785100" imgH="1003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133600"/>
                        <a:ext cx="7785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038600" y="32131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" imgW="3200400" imgH="2044700" progId="Equation.3">
                  <p:embed/>
                </p:oleObj>
              </mc:Choice>
              <mc:Fallback>
                <p:oleObj name="Equation" r:id="rId1" imgW="32004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13100"/>
                        <a:ext cx="3200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1847850" y="838200"/>
          <a:ext cx="548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3" imgW="5486400" imgH="2044700" progId="Equation.3">
                  <p:embed/>
                </p:oleObj>
              </mc:Choice>
              <mc:Fallback>
                <p:oleObj name="Equation" r:id="rId3" imgW="5486400" imgH="2044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838200"/>
                        <a:ext cx="548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2635250" y="3835400"/>
          <a:ext cx="100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5" imgW="1002665" imgH="660400" progId="Equation.3">
                  <p:embed/>
                </p:oleObj>
              </mc:Choice>
              <mc:Fallback>
                <p:oleObj name="Equation" r:id="rId5" imgW="1002665" imgH="660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835400"/>
                        <a:ext cx="100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75" name="Group 1043"/>
          <p:cNvGrpSpPr/>
          <p:nvPr/>
        </p:nvGrpSpPr>
        <p:grpSpPr bwMode="auto">
          <a:xfrm>
            <a:off x="2089150" y="774700"/>
            <a:ext cx="4387850" cy="2044700"/>
            <a:chOff x="596" y="288"/>
            <a:chExt cx="2764" cy="1288"/>
          </a:xfrm>
        </p:grpSpPr>
        <p:graphicFrame>
          <p:nvGraphicFramePr>
            <p:cNvPr id="45068" name="Object 1036"/>
            <p:cNvGraphicFramePr>
              <a:graphicFrameLocks noChangeAspect="1"/>
            </p:cNvGraphicFramePr>
            <p:nvPr/>
          </p:nvGraphicFramePr>
          <p:xfrm>
            <a:off x="1344" y="288"/>
            <a:ext cx="201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6" name="Equation" r:id="rId1" imgW="3200400" imgH="2044700" progId="Equation.3">
                    <p:embed/>
                  </p:oleObj>
                </mc:Choice>
                <mc:Fallback>
                  <p:oleObj name="Equation" r:id="rId1" imgW="3200400" imgH="204470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"/>
                          <a:ext cx="201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1037"/>
            <p:cNvGraphicFramePr>
              <a:graphicFrameLocks noChangeAspect="1"/>
            </p:cNvGraphicFramePr>
            <p:nvPr/>
          </p:nvGraphicFramePr>
          <p:xfrm>
            <a:off x="596" y="736"/>
            <a:ext cx="63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7" name="Equation" r:id="rId3" imgW="1002665" imgH="660400" progId="Equation.3">
                    <p:embed/>
                  </p:oleObj>
                </mc:Choice>
                <mc:Fallback>
                  <p:oleObj name="Equation" r:id="rId3" imgW="1002665" imgH="6604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" y="736"/>
                          <a:ext cx="63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4" name="Object 1042"/>
          <p:cNvGraphicFramePr>
            <a:graphicFrameLocks noChangeAspect="1"/>
          </p:cNvGraphicFramePr>
          <p:nvPr/>
        </p:nvGraphicFramePr>
        <p:xfrm>
          <a:off x="3352800" y="3136900"/>
          <a:ext cx="3352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8" name="Equation" r:id="rId5" imgW="3352800" imgH="2044700" progId="Equation.3">
                  <p:embed/>
                </p:oleObj>
              </mc:Choice>
              <mc:Fallback>
                <p:oleObj name="Equation" r:id="rId5" imgW="3352800" imgH="20447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36900"/>
                        <a:ext cx="3352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7" name="Group 1045"/>
          <p:cNvGrpSpPr/>
          <p:nvPr/>
        </p:nvGrpSpPr>
        <p:grpSpPr bwMode="auto">
          <a:xfrm>
            <a:off x="1981200" y="3517900"/>
            <a:ext cx="1104900" cy="1130300"/>
            <a:chOff x="1176" y="2024"/>
            <a:chExt cx="696" cy="712"/>
          </a:xfrm>
        </p:grpSpPr>
        <p:graphicFrame>
          <p:nvGraphicFramePr>
            <p:cNvPr id="45071" name="Object 1039"/>
            <p:cNvGraphicFramePr>
              <a:graphicFrameLocks noChangeAspect="1"/>
            </p:cNvGraphicFramePr>
            <p:nvPr/>
          </p:nvGraphicFramePr>
          <p:xfrm>
            <a:off x="1200" y="2024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9" name="Equation" r:id="rId7" imgW="1066800" imgH="431800" progId="Equation.3">
                    <p:embed/>
                  </p:oleObj>
                </mc:Choice>
                <mc:Fallback>
                  <p:oleObj name="Equation" r:id="rId7" imgW="1066800" imgH="43180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024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3" name="Object 1041"/>
            <p:cNvGraphicFramePr>
              <a:graphicFrameLocks noChangeAspect="1"/>
            </p:cNvGraphicFramePr>
            <p:nvPr/>
          </p:nvGraphicFramePr>
          <p:xfrm>
            <a:off x="1176" y="2448"/>
            <a:ext cx="6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0" name="Equation" r:id="rId9" imgW="1104900" imgH="457200" progId="Equation.3">
                    <p:embed/>
                  </p:oleObj>
                </mc:Choice>
                <mc:Fallback>
                  <p:oleObj name="Equation" r:id="rId9" imgW="1104900" imgH="45720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2448"/>
                          <a:ext cx="6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044"/>
            <p:cNvGraphicFramePr>
              <a:graphicFrameLocks noChangeAspect="1"/>
            </p:cNvGraphicFramePr>
            <p:nvPr/>
          </p:nvGraphicFramePr>
          <p:xfrm>
            <a:off x="1440" y="2176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1" name="Equation" r:id="rId11" imgW="317500" imgH="571500" progId="Equation.3">
                    <p:embed/>
                  </p:oleObj>
                </mc:Choice>
                <mc:Fallback>
                  <p:oleObj name="Equation" r:id="rId11" imgW="317500" imgH="57150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76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回顾：矩阵的秩</a:t>
            </a:r>
            <a:endParaRPr lang="zh-CN" altLang="en-US"/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771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在 </a:t>
            </a:r>
            <a:r>
              <a:rPr lang="en-US" altLang="zh-CN" i="1"/>
              <a:t>m</a:t>
            </a:r>
            <a:r>
              <a:rPr lang="en-US" altLang="zh-CN"/>
              <a:t>×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矩阵 </a:t>
            </a:r>
            <a:r>
              <a:rPr lang="en-US" altLang="zh-CN" i="1"/>
              <a:t>A </a:t>
            </a:r>
            <a:r>
              <a:rPr lang="zh-CN" altLang="en-US"/>
              <a:t>中，任取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行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列</a:t>
            </a:r>
            <a:r>
              <a:rPr lang="en-US" altLang="zh-CN"/>
              <a:t>(</a:t>
            </a:r>
            <a:r>
              <a:rPr lang="en-US" altLang="zh-CN" i="1"/>
              <a:t> k</a:t>
            </a:r>
            <a:r>
              <a:rPr lang="en-US" altLang="zh-CN"/>
              <a:t> ≤ </a:t>
            </a: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k</a:t>
            </a:r>
            <a:r>
              <a:rPr lang="en-US" altLang="zh-CN"/>
              <a:t>≤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，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位于这些行列交叉处的 </a:t>
            </a:r>
            <a:r>
              <a:rPr lang="en-US" altLang="zh-CN" i="1"/>
              <a:t>k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个元素，不改变它们在 </a:t>
            </a:r>
            <a:r>
              <a:rPr lang="en-US" altLang="zh-CN" i="1"/>
              <a:t>A</a:t>
            </a:r>
            <a:r>
              <a:rPr lang="zh-CN" altLang="en-US"/>
              <a:t>中所处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的位置次序而得的 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阶行列式，称为矩阵 </a:t>
            </a:r>
            <a:r>
              <a:rPr lang="en-US" altLang="zh-CN" i="1"/>
              <a:t>A </a:t>
            </a:r>
            <a:r>
              <a:rPr lang="zh-CN" altLang="en-US"/>
              <a:t>的 </a:t>
            </a:r>
            <a:r>
              <a:rPr lang="en-US" altLang="zh-CN" i="1">
                <a:solidFill>
                  <a:srgbClr val="FF0000"/>
                </a:solidFill>
              </a:rPr>
              <a:t>k </a:t>
            </a:r>
            <a:r>
              <a:rPr lang="zh-CN" altLang="en-US">
                <a:solidFill>
                  <a:srgbClr val="FF0000"/>
                </a:solidFill>
              </a:rPr>
              <a:t>阶子式</a:t>
            </a:r>
            <a:r>
              <a:rPr lang="zh-CN" altLang="en-US"/>
              <a:t>．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规定：</a:t>
            </a:r>
            <a:r>
              <a:rPr kumimoji="1" lang="zh-CN" altLang="en-US"/>
              <a:t>零矩阵的秩等于零．</a:t>
            </a:r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57200" y="3505200"/>
            <a:ext cx="8229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定义：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中有一个不等于零的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</a:t>
            </a:r>
            <a:r>
              <a:rPr kumimoji="0"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D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，且所有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+1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阶子式（如果存在的话）全等于零，那么</a:t>
            </a:r>
            <a:r>
              <a:rPr kumimoji="0"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D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称为矩阵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最高阶非零子式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，数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称为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矩阵</a:t>
            </a:r>
            <a:r>
              <a:rPr kumimoji="0"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的秩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，记作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457200" y="5121275"/>
            <a:ext cx="8229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  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矩阵的秩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矩阵中最高阶非零子式的阶数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矩阵对应的行阶梯形矩阵的非零行的行数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899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4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4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  <p:bldP spid="14353" grpId="0"/>
      <p:bldP spid="1435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114550" y="4203700"/>
          <a:ext cx="1282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Equation" r:id="rId1" imgW="1282700" imgH="749300" progId="Equation.3">
                  <p:embed/>
                </p:oleObj>
              </mc:Choice>
              <mc:Fallback>
                <p:oleObj name="Equation" r:id="rId1" imgW="1282700" imgH="749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203700"/>
                        <a:ext cx="1282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3733800" y="3448050"/>
          <a:ext cx="2946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Equation" r:id="rId3" imgW="2946400" imgH="2044700" progId="Equation.3">
                  <p:embed/>
                </p:oleObj>
              </mc:Choice>
              <mc:Fallback>
                <p:oleObj name="Equation" r:id="rId3" imgW="29464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48050"/>
                        <a:ext cx="2946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3" name="Group 13"/>
          <p:cNvGrpSpPr/>
          <p:nvPr/>
        </p:nvGrpSpPr>
        <p:grpSpPr bwMode="auto">
          <a:xfrm>
            <a:off x="2101850" y="831850"/>
            <a:ext cx="4953000" cy="2044700"/>
            <a:chOff x="1324" y="524"/>
            <a:chExt cx="3120" cy="1288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324" y="636"/>
            <a:ext cx="712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4" name="Equation" r:id="rId5" imgW="1129665" imgH="1040765" progId="Equation.3">
                    <p:embed/>
                  </p:oleObj>
                </mc:Choice>
                <mc:Fallback>
                  <p:oleObj name="Equation" r:id="rId5" imgW="1129665" imgH="104076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636"/>
                          <a:ext cx="712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1368" y="1440"/>
            <a:ext cx="6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5" name="Equation" r:id="rId7" imgW="1104900" imgH="457200" progId="Equation.3">
                    <p:embed/>
                  </p:oleObj>
                </mc:Choice>
                <mc:Fallback>
                  <p:oleObj name="Equation" r:id="rId7" imgW="11049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440"/>
                          <a:ext cx="6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2332" y="52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6" name="Equation" r:id="rId9" imgW="3352800" imgH="2044700" progId="Equation.3">
                    <p:embed/>
                  </p:oleObj>
                </mc:Choice>
                <mc:Fallback>
                  <p:oleObj name="Equation" r:id="rId9" imgW="3352800" imgH="204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2" y="52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1568" y="1104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7" name="Equation" r:id="rId11" imgW="317500" imgH="571500" progId="Equation.3">
                    <p:embed/>
                  </p:oleObj>
                </mc:Choice>
                <mc:Fallback>
                  <p:oleObj name="Equation" r:id="rId11" imgW="317500" imgH="571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8" y="1104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3886200" y="3448050"/>
          <a:ext cx="2628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" name="Equation" r:id="rId1" imgW="2628900" imgH="2044700" progId="Equation.3">
                  <p:embed/>
                </p:oleObj>
              </mc:Choice>
              <mc:Fallback>
                <p:oleObj name="Equation" r:id="rId1" imgW="26289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48050"/>
                        <a:ext cx="2628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0" name="Group 16"/>
          <p:cNvGrpSpPr/>
          <p:nvPr/>
        </p:nvGrpSpPr>
        <p:grpSpPr bwMode="auto">
          <a:xfrm>
            <a:off x="2114550" y="1003300"/>
            <a:ext cx="4565650" cy="2044700"/>
            <a:chOff x="1332" y="288"/>
            <a:chExt cx="2876" cy="1288"/>
          </a:xfrm>
        </p:grpSpPr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1332" y="764"/>
            <a:ext cx="80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0" name="Equation" r:id="rId3" imgW="1282700" imgH="749300" progId="Equation.3">
                    <p:embed/>
                  </p:oleObj>
                </mc:Choice>
                <mc:Fallback>
                  <p:oleObj name="Equation" r:id="rId3" imgW="1282700" imgH="749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764"/>
                          <a:ext cx="808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2352" y="288"/>
            <a:ext cx="18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1" name="Equation" r:id="rId5" imgW="2946400" imgH="2044700" progId="Equation.3">
                    <p:embed/>
                  </p:oleObj>
                </mc:Choice>
                <mc:Fallback>
                  <p:oleObj name="Equation" r:id="rId5" imgW="2946400" imgH="2044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8"/>
                          <a:ext cx="18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9" name="Group 15"/>
          <p:cNvGrpSpPr/>
          <p:nvPr/>
        </p:nvGrpSpPr>
        <p:grpSpPr bwMode="auto">
          <a:xfrm>
            <a:off x="2273300" y="3752850"/>
            <a:ext cx="1130300" cy="1289050"/>
            <a:chOff x="1432" y="2364"/>
            <a:chExt cx="712" cy="812"/>
          </a:xfrm>
        </p:grpSpPr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1432" y="2364"/>
            <a:ext cx="6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2" name="Equation" r:id="rId7" imgW="1078865" imgH="431800" progId="Equation.3">
                    <p:embed/>
                  </p:oleObj>
                </mc:Choice>
                <mc:Fallback>
                  <p:oleObj name="Equation" r:id="rId7" imgW="1078865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2364"/>
                          <a:ext cx="6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0"/>
            <p:cNvGraphicFramePr>
              <a:graphicFrameLocks noChangeAspect="1"/>
            </p:cNvGraphicFramePr>
            <p:nvPr/>
          </p:nvGraphicFramePr>
          <p:xfrm>
            <a:off x="1440" y="2888"/>
            <a:ext cx="7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3" name="Equation" r:id="rId9" imgW="1117600" imgH="457200" progId="Equation.3">
                    <p:embed/>
                  </p:oleObj>
                </mc:Choice>
                <mc:Fallback>
                  <p:oleObj name="Equation" r:id="rId9" imgW="1117600" imgH="457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88"/>
                          <a:ext cx="7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14"/>
            <p:cNvGraphicFramePr>
              <a:graphicFrameLocks noChangeAspect="1"/>
            </p:cNvGraphicFramePr>
            <p:nvPr/>
          </p:nvGraphicFramePr>
          <p:xfrm>
            <a:off x="1672" y="2544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4" name="Equation" r:id="rId11" imgW="317500" imgH="571500" progId="Equation.3">
                    <p:embed/>
                  </p:oleObj>
                </mc:Choice>
                <mc:Fallback>
                  <p:oleObj name="Equation" r:id="rId11" imgW="317500" imgH="571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544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86" name="Group 10"/>
          <p:cNvGrpSpPr/>
          <p:nvPr/>
        </p:nvGrpSpPr>
        <p:grpSpPr bwMode="auto">
          <a:xfrm>
            <a:off x="2273300" y="774700"/>
            <a:ext cx="4241800" cy="2044700"/>
            <a:chOff x="1432" y="336"/>
            <a:chExt cx="2672" cy="1288"/>
          </a:xfrm>
        </p:grpSpPr>
        <p:graphicFrame>
          <p:nvGraphicFramePr>
            <p:cNvPr id="50178" name="Object 2"/>
            <p:cNvGraphicFramePr>
              <a:graphicFrameLocks noChangeAspect="1"/>
            </p:cNvGraphicFramePr>
            <p:nvPr/>
          </p:nvGraphicFramePr>
          <p:xfrm>
            <a:off x="2448" y="336"/>
            <a:ext cx="16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38" name="Equation" r:id="rId1" imgW="2628900" imgH="2044700" progId="Equation.3">
                    <p:embed/>
                  </p:oleObj>
                </mc:Choice>
                <mc:Fallback>
                  <p:oleObj name="Equation" r:id="rId1" imgW="2628900" imgH="20447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36"/>
                          <a:ext cx="16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82" name="Group 6"/>
            <p:cNvGrpSpPr/>
            <p:nvPr/>
          </p:nvGrpSpPr>
          <p:grpSpPr bwMode="auto">
            <a:xfrm>
              <a:off x="1432" y="528"/>
              <a:ext cx="712" cy="812"/>
              <a:chOff x="1432" y="2364"/>
              <a:chExt cx="712" cy="812"/>
            </a:xfrm>
          </p:grpSpPr>
          <p:graphicFrame>
            <p:nvGraphicFramePr>
              <p:cNvPr id="50183" name="Object 7"/>
              <p:cNvGraphicFramePr>
                <a:graphicFrameLocks noChangeAspect="1"/>
              </p:cNvGraphicFramePr>
              <p:nvPr/>
            </p:nvGraphicFramePr>
            <p:xfrm>
              <a:off x="1432" y="2364"/>
              <a:ext cx="68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39" name="Equation" r:id="rId3" imgW="1078865" imgH="431800" progId="Equation.3">
                      <p:embed/>
                    </p:oleObj>
                  </mc:Choice>
                  <mc:Fallback>
                    <p:oleObj name="Equation" r:id="rId3" imgW="1078865" imgH="4318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2" y="2364"/>
                            <a:ext cx="68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4" name="Object 8"/>
              <p:cNvGraphicFramePr>
                <a:graphicFrameLocks noChangeAspect="1"/>
              </p:cNvGraphicFramePr>
              <p:nvPr/>
            </p:nvGraphicFramePr>
            <p:xfrm>
              <a:off x="1440" y="2888"/>
              <a:ext cx="7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0" name="Equation" r:id="rId5" imgW="1117600" imgH="457200" progId="Equation.3">
                      <p:embed/>
                    </p:oleObj>
                  </mc:Choice>
                  <mc:Fallback>
                    <p:oleObj name="Equation" r:id="rId5" imgW="1117600" imgH="4572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88"/>
                            <a:ext cx="70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85" name="Object 9"/>
              <p:cNvGraphicFramePr>
                <a:graphicFrameLocks noChangeAspect="1"/>
              </p:cNvGraphicFramePr>
              <p:nvPr/>
            </p:nvGraphicFramePr>
            <p:xfrm>
              <a:off x="1672" y="2544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341" name="Equation" r:id="rId7" imgW="317500" imgH="571500" progId="Equation.3">
                      <p:embed/>
                    </p:oleObj>
                  </mc:Choice>
                  <mc:Fallback>
                    <p:oleObj name="Equation" r:id="rId7" imgW="317500" imgH="5715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2" y="2544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4051300" y="3289300"/>
          <a:ext cx="2705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9" imgW="2705100" imgH="2044700" progId="Equation.3">
                  <p:embed/>
                </p:oleObj>
              </mc:Choice>
              <mc:Fallback>
                <p:oleObj name="Equation" r:id="rId9" imgW="2705100" imgH="2044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289300"/>
                        <a:ext cx="2705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3" name="Group 17"/>
          <p:cNvGrpSpPr/>
          <p:nvPr/>
        </p:nvGrpSpPr>
        <p:grpSpPr bwMode="auto">
          <a:xfrm>
            <a:off x="1981200" y="3600450"/>
            <a:ext cx="1358900" cy="1149350"/>
            <a:chOff x="1248" y="2268"/>
            <a:chExt cx="856" cy="724"/>
          </a:xfrm>
        </p:grpSpPr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1356" y="2268"/>
            <a:ext cx="5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3" name="Equation" r:id="rId11" imgW="901700" imgH="457200" progId="Equation.3">
                    <p:embed/>
                  </p:oleObj>
                </mc:Choice>
                <mc:Fallback>
                  <p:oleObj name="Equation" r:id="rId11" imgW="9017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2268"/>
                          <a:ext cx="5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1248" y="2704"/>
            <a:ext cx="8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4" name="Equation" r:id="rId13" imgW="1358900" imgH="457200" progId="Equation.3">
                    <p:embed/>
                  </p:oleObj>
                </mc:Choice>
                <mc:Fallback>
                  <p:oleObj name="Equation" r:id="rId13" imgW="135890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704"/>
                          <a:ext cx="8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2" name="Object 16"/>
            <p:cNvGraphicFramePr>
              <a:graphicFrameLocks noChangeAspect="1"/>
            </p:cNvGraphicFramePr>
            <p:nvPr/>
          </p:nvGraphicFramePr>
          <p:xfrm>
            <a:off x="1536" y="2388"/>
            <a:ext cx="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45" name="Equation" r:id="rId15" imgW="317500" imgH="571500" progId="Equation.3">
                    <p:embed/>
                  </p:oleObj>
                </mc:Choice>
                <mc:Fallback>
                  <p:oleObj name="Equation" r:id="rId15" imgW="317500" imgH="571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88"/>
                          <a:ext cx="2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76600" y="3505200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1" imgW="660400" imgH="292100" progId="Equation.3">
                  <p:embed/>
                </p:oleObj>
              </mc:Choice>
              <mc:Fallback>
                <p:oleObj name="Equation" r:id="rId1" imgW="6604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660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990600" y="4443413"/>
          <a:ext cx="7505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3" imgW="7505700" imgH="1054100" progId="Equation.3">
                  <p:embed/>
                </p:oleObj>
              </mc:Choice>
              <mc:Fallback>
                <p:oleObj name="Equation" r:id="rId3" imgW="7505700" imgH="105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43413"/>
                        <a:ext cx="7505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7" name="Group 19"/>
          <p:cNvGrpSpPr/>
          <p:nvPr/>
        </p:nvGrpSpPr>
        <p:grpSpPr bwMode="auto">
          <a:xfrm>
            <a:off x="990600" y="914400"/>
            <a:ext cx="5962650" cy="2044700"/>
            <a:chOff x="816" y="488"/>
            <a:chExt cx="3756" cy="1288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2916" y="488"/>
            <a:ext cx="1656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6" name="Equation" r:id="rId5" imgW="2628900" imgH="2044700" progId="Equation.3">
                    <p:embed/>
                  </p:oleObj>
                </mc:Choice>
                <mc:Fallback>
                  <p:oleObj name="Equation" r:id="rId5" imgW="2628900" imgH="2044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" y="488"/>
                          <a:ext cx="1656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816" y="912"/>
            <a:ext cx="19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7" name="Equation" r:id="rId7" imgW="3060700" imgH="609600" progId="Equation.3">
                    <p:embed/>
                  </p:oleObj>
                </mc:Choice>
                <mc:Fallback>
                  <p:oleObj name="Equation" r:id="rId7" imgW="3060700" imgH="609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9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5467350" y="838200"/>
            <a:ext cx="1371600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990600" y="34163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Equation" r:id="rId9" imgW="812165" imgH="393700" progId="Equation.3">
                  <p:embed/>
                </p:oleObj>
              </mc:Choice>
              <mc:Fallback>
                <p:oleObj name="Equation" r:id="rId9" imgW="812165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1630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4044950" y="3181350"/>
          <a:ext cx="161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11" imgW="2146300" imgH="1308100" progId="Equation.3">
                  <p:embed/>
                </p:oleObj>
              </mc:Choice>
              <mc:Fallback>
                <p:oleObj name="Equation" r:id="rId11" imgW="2146300" imgH="1308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181350"/>
                        <a:ext cx="161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219200" y="1489075"/>
            <a:ext cx="55578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１．最大线性无关向量组的概念：</a:t>
            </a:r>
            <a:endParaRPr lang="zh-CN" altLang="en-US" sz="2800" b="1"/>
          </a:p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>
                <a:ea typeface="黑体" panose="02010609060101010101" pitchFamily="2" charset="-122"/>
              </a:rPr>
              <a:t>最大性</a:t>
            </a:r>
            <a:r>
              <a:rPr lang="zh-CN" altLang="en-US" sz="2800" b="1"/>
              <a:t>、</a:t>
            </a:r>
            <a:r>
              <a:rPr lang="zh-CN" altLang="en-US" sz="2800" b="1">
                <a:ea typeface="黑体" panose="02010609060101010101" pitchFamily="2" charset="-122"/>
              </a:rPr>
              <a:t>线性无关性</a:t>
            </a:r>
            <a:r>
              <a:rPr lang="zh-CN" altLang="en-US" sz="2800" b="1"/>
              <a:t>．</a:t>
            </a:r>
            <a:endParaRPr lang="zh-CN" altLang="en-US" sz="2800" b="1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19200" y="2514600"/>
            <a:ext cx="6013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２． 矩阵的秩与向量组的秩的关系：</a:t>
            </a:r>
            <a:endParaRPr lang="zh-CN" altLang="en-US" sz="2800" b="1"/>
          </a:p>
          <a:p>
            <a:r>
              <a:rPr lang="zh-CN" altLang="en-US" sz="2800" b="1"/>
              <a:t>　　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矩阵的秩＝矩阵列向量组的秩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　　　　　　＝矩阵行向量组的秩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219200" y="3854450"/>
            <a:ext cx="5295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３． 关于向量组秩的一些结论：</a:t>
            </a:r>
            <a:endParaRPr lang="zh-CN" altLang="en-US" sz="2800" b="1"/>
          </a:p>
          <a:p>
            <a:r>
              <a:rPr lang="zh-CN" altLang="en-US" sz="2800" b="1"/>
              <a:t>　　</a:t>
            </a:r>
            <a:r>
              <a:rPr lang="zh-CN" altLang="en-US" sz="2800" b="1">
                <a:ea typeface="黑体" panose="02010609060101010101" pitchFamily="2" charset="-122"/>
              </a:rPr>
              <a:t>一个定理</a:t>
            </a:r>
            <a:r>
              <a:rPr lang="zh-CN" altLang="en-US" sz="2800" b="1"/>
              <a:t>、</a:t>
            </a:r>
            <a:r>
              <a:rPr lang="zh-CN" altLang="en-US" sz="2800" b="1">
                <a:ea typeface="黑体" panose="02010609060101010101" pitchFamily="2" charset="-122"/>
              </a:rPr>
              <a:t>三个推论</a:t>
            </a:r>
            <a:r>
              <a:rPr lang="zh-CN" altLang="en-US" sz="2800" b="1"/>
              <a:t>．</a:t>
            </a:r>
            <a:endParaRPr lang="zh-CN" altLang="en-US" sz="2800" b="1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219200" y="4732338"/>
            <a:ext cx="7359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４． 求向量组的秩以及最大无关组的方法：</a:t>
            </a:r>
            <a:endParaRPr lang="zh-CN" altLang="en-US" sz="2800" b="1"/>
          </a:p>
          <a:p>
            <a:r>
              <a:rPr lang="zh-CN" altLang="en-US" sz="2800" b="1"/>
              <a:t>　　将向量组中的向量作为列向量构成一个矩</a:t>
            </a:r>
            <a:endParaRPr lang="zh-CN" altLang="en-US" sz="2800" b="1"/>
          </a:p>
          <a:p>
            <a:r>
              <a:rPr lang="zh-CN" altLang="en-US" sz="2800" b="1"/>
              <a:t>　　阵，然后进行初等行变换．</a:t>
            </a:r>
            <a:endParaRPr lang="zh-CN" altLang="en-US" sz="2800" b="1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utoUpdateAnimBg="0"/>
      <p:bldP spid="28681" grpId="0" autoUpdateAnimBg="0"/>
      <p:bldP spid="28682" grpId="0" autoUpdateAnimBg="0"/>
      <p:bldP spid="2868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2422525"/>
            <a:ext cx="8229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latin typeface="宋体" panose="02010600030101010101" pitchFamily="2" charset="-122"/>
              </a:rPr>
              <a:t>如何证明两个向量组等价？</a:t>
            </a:r>
            <a:endParaRPr lang="zh-CN" altLang="en-US" sz="32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914400" y="2100263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证法一根据</a:t>
            </a:r>
            <a:r>
              <a:rPr lang="zh-CN" altLang="en-US" sz="2800" b="1">
                <a:ea typeface="黑体" panose="02010609060101010101" pitchFamily="2" charset="-122"/>
              </a:rPr>
              <a:t>向量组等价的定义</a:t>
            </a:r>
            <a:r>
              <a:rPr lang="zh-CN" altLang="en-US" sz="2800" b="1"/>
              <a:t>，寻找两向量</a:t>
            </a:r>
            <a:endParaRPr lang="zh-CN" altLang="en-US" sz="2800" b="1"/>
          </a:p>
          <a:p>
            <a:r>
              <a:rPr lang="zh-CN" altLang="en-US" sz="2800" b="1"/>
              <a:t>组相互线性表示的系数矩阵；</a:t>
            </a:r>
            <a:endParaRPr lang="zh-CN" altLang="en-US" sz="2800" b="1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914400" y="2954338"/>
            <a:ext cx="75295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证法二利用“</a:t>
            </a:r>
            <a:r>
              <a:rPr lang="zh-CN" altLang="en-US" sz="2800" b="1">
                <a:ea typeface="黑体" panose="02010609060101010101" pitchFamily="2" charset="-122"/>
              </a:rPr>
              <a:t>经初等列变换，矩阵的列向量</a:t>
            </a:r>
            <a:endParaRPr lang="zh-CN" altLang="en-US" sz="2800" b="1">
              <a:ea typeface="黑体" panose="02010609060101010101" pitchFamily="2" charset="-122"/>
            </a:endParaRPr>
          </a:p>
          <a:p>
            <a:r>
              <a:rPr lang="zh-CN" altLang="en-US" sz="2800" b="1">
                <a:ea typeface="黑体" panose="02010609060101010101" pitchFamily="2" charset="-122"/>
              </a:rPr>
              <a:t>组等价，经初等行变换，矩阵的行向量组等价</a:t>
            </a:r>
            <a:r>
              <a:rPr lang="zh-CN" altLang="en-US" sz="2800" b="1"/>
              <a:t>”</a:t>
            </a:r>
            <a:endParaRPr lang="zh-CN" altLang="en-US" sz="2800" b="1"/>
          </a:p>
          <a:p>
            <a:r>
              <a:rPr lang="zh-CN" altLang="en-US" sz="2800" b="1"/>
              <a:t>这一特性，验证是否有相同的行最简形矩阵；</a:t>
            </a:r>
            <a:endParaRPr lang="zh-CN" altLang="en-US" sz="2800" b="1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914400" y="4191000"/>
            <a:ext cx="7710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证法三直接计算向量组的秩，利用了</a:t>
            </a:r>
            <a:r>
              <a:rPr lang="zh-CN" altLang="en-US" sz="2800" b="1">
                <a:ea typeface="黑体" panose="02010609060101010101" pitchFamily="2" charset="-122"/>
              </a:rPr>
              <a:t>向量组</a:t>
            </a:r>
            <a:endParaRPr lang="zh-CN" altLang="en-US" sz="2800" b="1">
              <a:ea typeface="黑体" panose="02010609060101010101" pitchFamily="2" charset="-122"/>
            </a:endParaRPr>
          </a:p>
          <a:p>
            <a:r>
              <a:rPr lang="zh-CN" altLang="en-US" sz="2800" b="1">
                <a:ea typeface="黑体" panose="02010609060101010101" pitchFamily="2" charset="-122"/>
              </a:rPr>
              <a:t>的最大线性无关组等价</a:t>
            </a:r>
            <a:r>
              <a:rPr lang="zh-CN" altLang="en-US" sz="2800" b="1"/>
              <a:t>这一结论．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utoUpdateAnimBg="0"/>
      <p:bldP spid="24587" grpId="0" autoUpdateAnimBg="0"/>
      <p:bldP spid="245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文本框 418817"/>
          <p:cNvSpPr txBox="1"/>
          <p:nvPr/>
        </p:nvSpPr>
        <p:spPr>
          <a:xfrm>
            <a:off x="685800" y="661988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6. 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如果向量组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… ,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的秩为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 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那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么其中任意 </a:t>
            </a:r>
            <a:r>
              <a:rPr lang="en-US" altLang="zh-CN" sz="2800" b="1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个向量是否都可以构成它的一个最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大线性无关组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?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答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    未必如此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按秩的定义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在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… ,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i="1" baseline="-25000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baseline="-25000" dirty="0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的秩为</a:t>
            </a:r>
            <a:r>
              <a:rPr lang="zh-CN" altLang="en-US" sz="2800" b="1" i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的条件下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只能得到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其中存在</a:t>
            </a:r>
            <a:r>
              <a:rPr lang="zh-CN" altLang="en-US" sz="2800" b="1" i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r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个向量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构成它的一个最大线性无关组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而并不能得到其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中任意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</a:rPr>
              <a:t>r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个向量都构成它的一个最大线性无关组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. </a:t>
            </a:r>
            <a:endParaRPr lang="en-US" altLang="zh-CN" sz="2800" b="1" dirty="0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矩形 419841"/>
          <p:cNvSpPr/>
          <p:nvPr/>
        </p:nvSpPr>
        <p:spPr>
          <a:xfrm>
            <a:off x="838200" y="990600"/>
            <a:ext cx="77724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例如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取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     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= (10,12,6) , 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(5,6,3)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(7,3,-1) ,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易知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向量组   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的秩为 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2 ,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但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不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构成其最大线性无关组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文本框 420865"/>
          <p:cNvSpPr txBox="1"/>
          <p:nvPr/>
        </p:nvSpPr>
        <p:spPr>
          <a:xfrm>
            <a:off x="685800" y="446088"/>
            <a:ext cx="78486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7. 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如何用矩阵的初等行变换求向量组的一个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最大无关组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并用该最大无关组表示其余向量</a:t>
            </a: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?</a:t>
            </a:r>
            <a:endParaRPr lang="en-US" altLang="zh-CN" sz="2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答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   其方法是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把向量组中的每一个向量作为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一列构成矩阵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对该矩阵实施初等行变换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使之成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为行最简形矩阵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则在该行最简形矩阵中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每个阶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梯上的第一个非零元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这个非零元为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1)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所在的列向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量构成该向量组的一个最大无关组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而其它列上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dist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的位于阶梯线上方的元素即为用这个最大无关组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表示该列向量时相应的系数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</a:rPr>
              <a:t>.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例如</a:t>
            </a:r>
            <a:endParaRPr lang="zh-CN" altLang="en-US" sz="28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向量组的秩的概念</a:t>
            </a: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108450"/>
          </a:xfrm>
          <a:noFill/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设有向量组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，如果在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中能选出 </a:t>
            </a:r>
            <a:r>
              <a:rPr kumimoji="1" lang="en-US" altLang="zh-CN" i="1"/>
              <a:t>r </a:t>
            </a:r>
            <a:r>
              <a:rPr kumimoji="1" lang="zh-CN" altLang="en-US"/>
              <a:t>个向量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</a:t>
            </a:r>
            <a:endParaRPr kumimoji="1" lang="en-US" altLang="zh-CN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zh-CN" altLang="en-US"/>
              <a:t>，满足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 </a:t>
            </a:r>
            <a:r>
              <a:rPr kumimoji="1" lang="zh-CN" altLang="en-US"/>
              <a:t>线性无关；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AutoNum type="circleNumDbPlain"/>
            </a:pP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中任意 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个向量（如果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中有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个向量的话）都线性相关；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/>
              <a:t>那么称向量组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是向量组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最大线性无关向量组</a:t>
            </a:r>
            <a:r>
              <a:rPr kumimoji="1" lang="zh-CN" altLang="en-US"/>
              <a:t>，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/>
              <a:t>简称</a:t>
            </a:r>
            <a:r>
              <a:rPr kumimoji="1" lang="zh-CN" altLang="en-US">
                <a:solidFill>
                  <a:srgbClr val="FF0000"/>
                </a:solidFill>
              </a:rPr>
              <a:t>最大无关组</a:t>
            </a:r>
            <a:r>
              <a:rPr kumimoji="1" lang="zh-CN" altLang="en-US"/>
              <a:t>．</a:t>
            </a:r>
            <a:endParaRPr kumimoji="1" lang="zh-CN" altLang="en-US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/>
              <a:t>最大无关组所含向量个数 </a:t>
            </a:r>
            <a:r>
              <a:rPr kumimoji="1" lang="en-US" altLang="zh-CN" i="1"/>
              <a:t>r</a:t>
            </a:r>
            <a:r>
              <a:rPr kumimoji="1" lang="en-US" altLang="zh-CN"/>
              <a:t> </a:t>
            </a:r>
            <a:r>
              <a:rPr kumimoji="1" lang="zh-CN" altLang="en-US"/>
              <a:t>称为</a:t>
            </a:r>
            <a:r>
              <a:rPr kumimoji="1" lang="zh-CN" altLang="en-US">
                <a:solidFill>
                  <a:srgbClr val="FF0000"/>
                </a:solidFill>
              </a:rPr>
              <a:t>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的秩</a:t>
            </a:r>
            <a:r>
              <a:rPr kumimoji="1" lang="zh-CN" altLang="en-US"/>
              <a:t>，记作</a:t>
            </a:r>
            <a:r>
              <a:rPr kumimoji="1" lang="en-US" altLang="zh-CN" i="1"/>
              <a:t>R</a:t>
            </a:r>
            <a:r>
              <a:rPr kumimoji="1" lang="en-US" altLang="zh-CN" i="1" baseline="-25000"/>
              <a:t>A </a:t>
            </a:r>
            <a:r>
              <a:rPr kumimoji="1" lang="zh-CN" altLang="en-US"/>
              <a:t>．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文本框 421889"/>
          <p:cNvSpPr txBox="1"/>
          <p:nvPr/>
        </p:nvSpPr>
        <p:spPr>
          <a:xfrm>
            <a:off x="609600" y="590550"/>
            <a:ext cx="8001000" cy="2443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   求向量组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(1, 0, 2, -1),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(3, 0, 6, -3),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(-2, 1, -4, 4),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(2, 2, 5, 0),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(-1, -1, 7, -19)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的一个最大无关组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并用它表示其余向量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   构造矩阵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(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),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21891" name="对象 421890"/>
          <p:cNvGraphicFramePr/>
          <p:nvPr/>
        </p:nvGraphicFramePr>
        <p:xfrm>
          <a:off x="2011363" y="3457575"/>
          <a:ext cx="4541837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" r:id="rId1" imgW="1905000" imgH="914400" progId="Equation.3">
                  <p:embed/>
                </p:oleObj>
              </mc:Choice>
              <mc:Fallback>
                <p:oleObj name="" r:id="rId1" imgW="1905000" imgH="914400" progId="Equation.3">
                  <p:embed/>
                  <p:pic>
                    <p:nvPicPr>
                      <p:cNvPr id="0" name="对象 4218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1363" y="3457575"/>
                        <a:ext cx="4541837" cy="218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914" name="对象 422913"/>
          <p:cNvGraphicFramePr/>
          <p:nvPr/>
        </p:nvGraphicFramePr>
        <p:xfrm>
          <a:off x="2667000" y="485775"/>
          <a:ext cx="4541838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" r:id="rId1" imgW="1905000" imgH="914400" progId="Equation.3">
                  <p:embed/>
                </p:oleObj>
              </mc:Choice>
              <mc:Fallback>
                <p:oleObj name="" r:id="rId1" imgW="1905000" imgH="914400" progId="Equation.3">
                  <p:embed/>
                  <p:pic>
                    <p:nvPicPr>
                      <p:cNvPr id="0" name="对象 4229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485775"/>
                        <a:ext cx="4541838" cy="218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5" name="直接连接符 422914"/>
          <p:cNvSpPr/>
          <p:nvPr/>
        </p:nvSpPr>
        <p:spPr>
          <a:xfrm>
            <a:off x="1143000" y="4191000"/>
            <a:ext cx="1828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2916" name="文本框 422915"/>
          <p:cNvSpPr txBox="1"/>
          <p:nvPr/>
        </p:nvSpPr>
        <p:spPr>
          <a:xfrm>
            <a:off x="1143000" y="3581400"/>
            <a:ext cx="1676400" cy="5286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</a:rPr>
              <a:t>行变换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3276600" y="2819400"/>
          <a:ext cx="39624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" r:id="rId3" imgW="1320165" imgH="913765" progId="Equation.3">
                  <p:embed/>
                </p:oleObj>
              </mc:Choice>
              <mc:Fallback>
                <p:oleObj name="" r:id="rId3" imgW="1320165" imgH="913765" progId="Equation.3">
                  <p:embed/>
                  <p:pic>
                    <p:nvPicPr>
                      <p:cNvPr id="0" name="对象 4229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819400"/>
                        <a:ext cx="39624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18" name="组合 422917"/>
          <p:cNvGrpSpPr/>
          <p:nvPr/>
        </p:nvGrpSpPr>
        <p:grpSpPr>
          <a:xfrm>
            <a:off x="3429000" y="3352800"/>
            <a:ext cx="3581400" cy="1143000"/>
            <a:chOff x="1920" y="1824"/>
            <a:chExt cx="2256" cy="720"/>
          </a:xfrm>
        </p:grpSpPr>
        <p:sp>
          <p:nvSpPr>
            <p:cNvPr id="422919" name="直接连接符 422918"/>
            <p:cNvSpPr/>
            <p:nvPr/>
          </p:nvSpPr>
          <p:spPr>
            <a:xfrm>
              <a:off x="1920" y="182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0" name="直接连接符 422919"/>
            <p:cNvSpPr/>
            <p:nvPr/>
          </p:nvSpPr>
          <p:spPr>
            <a:xfrm>
              <a:off x="2688" y="1824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1" name="直接连接符 422920"/>
            <p:cNvSpPr/>
            <p:nvPr/>
          </p:nvSpPr>
          <p:spPr>
            <a:xfrm>
              <a:off x="2688" y="2208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2" name="直接连接符 422921"/>
            <p:cNvSpPr/>
            <p:nvPr/>
          </p:nvSpPr>
          <p:spPr>
            <a:xfrm>
              <a:off x="3120" y="220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22923" name="直接连接符 422922"/>
            <p:cNvSpPr/>
            <p:nvPr/>
          </p:nvSpPr>
          <p:spPr>
            <a:xfrm>
              <a:off x="3120" y="2544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22924" name="文本框 422923"/>
          <p:cNvSpPr txBox="1"/>
          <p:nvPr/>
        </p:nvSpPr>
        <p:spPr>
          <a:xfrm>
            <a:off x="838200" y="5164138"/>
            <a:ext cx="76962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</a:rPr>
              <a:t>所以一个最大无关组为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, </a:t>
            </a:r>
            <a:r>
              <a:rPr lang="zh-CN" altLang="en-US" sz="2800" b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 3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=-57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-19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+ 9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.</a:t>
            </a:r>
            <a:endParaRPr lang="en-US" altLang="zh-CN" sz="2800" b="1"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764540"/>
            <a:ext cx="7658735" cy="1320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276475"/>
            <a:ext cx="6020435" cy="35356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764540"/>
            <a:ext cx="7840345" cy="2068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3213100"/>
            <a:ext cx="8850630" cy="678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4436745"/>
            <a:ext cx="8632190" cy="6940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1081088"/>
            <a:ext cx="8229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                                             的秩，并求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的一个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最高阶非零子式．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124075" y="406400"/>
          <a:ext cx="33559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1" imgW="1676400" imgH="927100" progId="Equation.DSMT4">
                  <p:embed/>
                </p:oleObj>
              </mc:Choice>
              <mc:Fallback>
                <p:oleObj name="Equation" r:id="rId1" imgW="1676400" imgH="927100" progId="Equation.DSMT4">
                  <p:embed/>
                  <p:pic>
                    <p:nvPicPr>
                      <p:cNvPr id="0" name="图片 56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6400"/>
                        <a:ext cx="33559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457200" y="3630613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第二步求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选取行阶梯形矩阵中非零行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的第一个非零元所在的列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57200" y="4068763"/>
            <a:ext cx="8686800" cy="8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  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，与之对应的是选取矩阵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的第一、</a:t>
            </a:r>
            <a:endParaRPr kumimoji="0"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二、四列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008188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2513013" y="1020763"/>
            <a:ext cx="503237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3740150" y="1020763"/>
            <a:ext cx="503238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018088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43560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457950" y="1020763"/>
            <a:ext cx="4572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第一步先用初等行变换把矩阵化成行阶梯形矩阵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457200" y="30114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行阶梯形矩阵有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个非零行，故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422400" y="1012825"/>
          <a:ext cx="61706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1" imgW="3086100" imgH="927100" progId="Equation.DSMT4">
                  <p:embed/>
                </p:oleObj>
              </mc:Choice>
              <mc:Fallback>
                <p:oleObj name="Equation" r:id="rId1" imgW="3086100" imgH="927100" progId="Equation.DSMT4">
                  <p:embed/>
                  <p:pic>
                    <p:nvPicPr>
                      <p:cNvPr id="0" name="图片 57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012825"/>
                        <a:ext cx="61706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4984750" y="1492250"/>
            <a:ext cx="2540000" cy="863600"/>
            <a:chOff x="3120" y="1017"/>
            <a:chExt cx="1781" cy="544"/>
          </a:xfrm>
        </p:grpSpPr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72726" name="Object 22"/>
          <p:cNvGraphicFramePr>
            <a:graphicFrameLocks noChangeAspect="1"/>
          </p:cNvGraphicFramePr>
          <p:nvPr/>
        </p:nvGraphicFramePr>
        <p:xfrm>
          <a:off x="1320800" y="4662488"/>
          <a:ext cx="418941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" imgW="2095500" imgH="927100" progId="Equation.DSMT4">
                  <p:embed/>
                </p:oleObj>
              </mc:Choice>
              <mc:Fallback>
                <p:oleObj name="Equation" r:id="rId3" imgW="2095500" imgH="927100" progId="Equation.DSMT4">
                  <p:embed/>
                  <p:pic>
                    <p:nvPicPr>
                      <p:cNvPr id="0" name="图片 57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4662488"/>
                        <a:ext cx="418941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5478463" y="4660900"/>
          <a:ext cx="2032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5" imgW="1016000" imgH="927100" progId="Equation.DSMT4">
                  <p:embed/>
                </p:oleObj>
              </mc:Choice>
              <mc:Fallback>
                <p:oleObj name="Equation" r:id="rId5" imgW="1016000" imgH="927100" progId="Equation.DSMT4">
                  <p:embed/>
                  <p:pic>
                    <p:nvPicPr>
                      <p:cNvPr id="0" name="图片 57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660900"/>
                        <a:ext cx="2032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9" grpId="0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4" name="Equation" r:id="rId1" imgW="3086100" imgH="927100" progId="Equation.DSMT4">
                  <p:embed/>
                </p:oleObj>
              </mc:Choice>
              <mc:Fallback>
                <p:oleObj name="Equation" r:id="rId1" imgW="3086100" imgH="927100" progId="Equation.DSMT4">
                  <p:embed/>
                  <p:pic>
                    <p:nvPicPr>
                      <p:cNvPr id="0" name="图片 58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3，计算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的前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 </a:t>
            </a:r>
            <a:r>
              <a:rPr kumimoji="0" lang="zh-CN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行构成的子式</a:t>
            </a:r>
            <a:endParaRPr kumimoji="0"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3079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0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3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3200400" y="3194050"/>
          <a:ext cx="2667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3" imgW="1333500" imgH="698500" progId="Equation.DSMT4">
                  <p:embed/>
                </p:oleObj>
              </mc:Choice>
              <mc:Fallback>
                <p:oleObj name="Equation" r:id="rId3" imgW="1333500" imgH="698500" progId="Equation.DSMT4">
                  <p:embed/>
                  <p:pic>
                    <p:nvPicPr>
                      <p:cNvPr id="0" name="图片 58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94050"/>
                        <a:ext cx="2667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55613" y="4652963"/>
            <a:ext cx="82311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因此这就是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的一个最高阶非零子式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结论：矩阵的最高阶非零子式一般不是唯一的，但矩阵的秩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是唯一的．</a:t>
            </a:r>
            <a:endParaRPr kumimoji="0" lang="zh-CN" altLang="en-US" b="1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4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55613" y="2643188"/>
            <a:ext cx="8148637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事实上，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根据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3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可知：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个列向量就是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的列向量组的一个线性无关的部分组．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在矩阵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任取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，根据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3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可知：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中所有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阶子式都等于零，从而这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个列向量所对应的矩阵的秩小于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，即这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4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线性相关．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zh-CN" sz="20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 </a:t>
            </a:r>
            <a:r>
              <a:rPr kumimoji="0" lang="zh-CN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个列向量就是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的列向量组的一个最大线性无关组．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的列向量组的秩等于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同理可证，矩阵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的行向量组的秩也等于 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sz="20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398588" y="609600"/>
          <a:ext cx="6170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1" imgW="3086100" imgH="927100" progId="Equation.DSMT4">
                  <p:embed/>
                </p:oleObj>
              </mc:Choice>
              <mc:Fallback>
                <p:oleObj name="Equation" r:id="rId1" imgW="3086100" imgH="927100" progId="Equation.DSMT4">
                  <p:embed/>
                  <p:pic>
                    <p:nvPicPr>
                      <p:cNvPr id="0" name="图片 59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609600"/>
                        <a:ext cx="6170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" name="Group 4"/>
          <p:cNvGrpSpPr/>
          <p:nvPr/>
        </p:nvGrpSpPr>
        <p:grpSpPr bwMode="auto">
          <a:xfrm>
            <a:off x="5635625" y="1092200"/>
            <a:ext cx="1236663" cy="863600"/>
            <a:chOff x="2923" y="3312"/>
            <a:chExt cx="1005" cy="544"/>
          </a:xfrm>
        </p:grpSpPr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build="p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4710</Words>
  <Application>WPS 演示</Application>
  <PresentationFormat>全屏显示(4:3)</PresentationFormat>
  <Paragraphs>401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133</vt:i4>
      </vt:variant>
      <vt:variant>
        <vt:lpstr>幻灯片标题</vt:lpstr>
      </vt:variant>
      <vt:variant>
        <vt:i4>53</vt:i4>
      </vt:variant>
    </vt:vector>
  </HeadingPairs>
  <TitlesOfParts>
    <vt:vector size="203" baseType="lpstr">
      <vt:lpstr>Arial</vt:lpstr>
      <vt:lpstr>宋体</vt:lpstr>
      <vt:lpstr>Wingdings</vt:lpstr>
      <vt:lpstr>Times New Roman</vt:lpstr>
      <vt:lpstr>Arial</vt:lpstr>
      <vt:lpstr>Arial Black</vt:lpstr>
      <vt:lpstr>Times New Roman</vt:lpstr>
      <vt:lpstr>楷体_GB2312</vt:lpstr>
      <vt:lpstr>楷体_GB2312</vt:lpstr>
      <vt:lpstr>新宋体</vt:lpstr>
      <vt:lpstr>黑体</vt:lpstr>
      <vt:lpstr>微软雅黑</vt:lpstr>
      <vt:lpstr>Arial Unicode MS</vt:lpstr>
      <vt:lpstr>Calibri</vt:lpstr>
      <vt:lpstr>Symbol</vt:lpstr>
      <vt:lpstr>主题1</vt:lpstr>
      <vt:lpstr>16_Pixel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回顾：矩阵的秩</vt:lpstr>
      <vt:lpstr>向量组的秩的概念</vt:lpstr>
      <vt:lpstr>PowerPoint 演示文稿</vt:lpstr>
      <vt:lpstr>PowerPoint 演示文稿</vt:lpstr>
      <vt:lpstr>PowerPoint 演示文稿</vt:lpstr>
      <vt:lpstr>PowerPoint 演示文稿</vt:lpstr>
      <vt:lpstr>二、矩阵与向量组秩的关系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最大无关组的等价定义</vt:lpstr>
      <vt:lpstr>PowerPoint 演示文稿</vt:lpstr>
      <vt:lpstr>最大无关组的意义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三、向量组秩的重要结论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104</cp:revision>
  <cp:lastPrinted>2014-12-03T04:28:00Z</cp:lastPrinted>
  <dcterms:created xsi:type="dcterms:W3CDTF">1990-03-28T01:10:00Z</dcterms:created>
  <dcterms:modified xsi:type="dcterms:W3CDTF">2021-11-16T14:49:39Z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B55E96DFA64A4790A87CDD81BDF0A450</vt:lpwstr>
  </property>
  <property fmtid="{D5CDD505-2E9C-101B-9397-08002B2CF9AE}" pid="3" name="KSOProductBuildVer">
    <vt:lpwstr>2052-11.1.0.11045</vt:lpwstr>
  </property>
</Properties>
</file>