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sldIdLst>
    <p:sldId id="303" r:id="rId7"/>
    <p:sldId id="280" r:id="rId8"/>
    <p:sldId id="310" r:id="rId9"/>
    <p:sldId id="300" r:id="rId10"/>
    <p:sldId id="323" r:id="rId11"/>
    <p:sldId id="281" r:id="rId12"/>
    <p:sldId id="324" r:id="rId13"/>
    <p:sldId id="312" r:id="rId14"/>
    <p:sldId id="318" r:id="rId15"/>
    <p:sldId id="313" r:id="rId16"/>
    <p:sldId id="299" r:id="rId17"/>
    <p:sldId id="282" r:id="rId18"/>
    <p:sldId id="283" r:id="rId19"/>
    <p:sldId id="325" r:id="rId20"/>
    <p:sldId id="336" r:id="rId21"/>
    <p:sldId id="319" r:id="rId22"/>
    <p:sldId id="330" r:id="rId23"/>
    <p:sldId id="331" r:id="rId24"/>
    <p:sldId id="332" r:id="rId25"/>
    <p:sldId id="333" r:id="rId26"/>
    <p:sldId id="334" r:id="rId27"/>
    <p:sldId id="335" r:id="rId28"/>
    <p:sldId id="328" r:id="rId29"/>
    <p:sldId id="329" r:id="rId30"/>
    <p:sldId id="326" r:id="rId31"/>
    <p:sldId id="327" r:id="rId32"/>
    <p:sldId id="284" r:id="rId33"/>
    <p:sldId id="301" r:id="rId34"/>
    <p:sldId id="285" r:id="rId35"/>
    <p:sldId id="320" r:id="rId36"/>
    <p:sldId id="286" r:id="rId37"/>
    <p:sldId id="287" r:id="rId38"/>
    <p:sldId id="302" r:id="rId39"/>
    <p:sldId id="289" r:id="rId40"/>
    <p:sldId id="288" r:id="rId41"/>
    <p:sldId id="321" r:id="rId42"/>
    <p:sldId id="308" r:id="rId43"/>
    <p:sldId id="322" r:id="rId44"/>
    <p:sldId id="309" r:id="rId45"/>
    <p:sldId id="361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FF"/>
    <a:srgbClr val="FF3300"/>
    <a:srgbClr val="FF00FF"/>
    <a:srgbClr val="009900"/>
    <a:srgbClr val="FFFFFF"/>
    <a:srgbClr val="0080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71" autoAdjust="0"/>
    <p:restoredTop sz="90929"/>
  </p:normalViewPr>
  <p:slideViewPr>
    <p:cSldViewPr>
      <p:cViewPr varScale="1">
        <p:scale>
          <a:sx n="114" d="100"/>
          <a:sy n="114" d="100"/>
        </p:scale>
        <p:origin x="572" y="60"/>
      </p:cViewPr>
      <p:guideLst>
        <p:guide orient="horz" pos="2112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2533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253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254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8654B58-4F22-4CB2-BDE0-2EBC5F11BB1F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/>
      <p:bldP spid="22548" grpId="0" build="p">
        <p:tmplLst>
          <p:tmpl lvl="1">
            <p:tnLst>
              <p:par>
                <p:cTn presetID="18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A7A249-E954-4D79-8FF2-E2A674C11DD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9C150C-0381-4242-AE77-929CD4DB6E5A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EEE6B4-FB7D-4C6F-A4AE-1DE68669177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65016-8C8C-4C3B-AE64-12F1667F6E46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C5932-651D-4644-BF7B-A360526FF484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7DCE1-3D6A-4180-91DE-A9119969F5EB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F5D4A-6FD3-4D19-8819-07A51BC071E8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D764D-0207-4389-8A35-FC657C20DACA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53E75-341F-4DB5-9A65-C23D94813ED5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0B22A-FDDE-4325-B7C0-24705C7533F7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DD4F37-B1F6-4001-955B-A5FC400BD3F1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A27B-F016-4641-A18C-30D1C6E29123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C964D-BEC1-41CE-9FFC-999F4D6EDB0F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6FC19-D966-4C63-9242-9128A1AF557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DF7E2-855A-420C-82B5-2C2A1300524C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38C00-D15A-4B65-8F92-3AAB2CFA44F6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DF2D6-FFB1-4922-AC94-E399A680D725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1C798-8B21-4DD5-B81A-3C67C65D365A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94947-D8FF-4827-92DD-4F8D1D980E0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1D56-F1BB-4349-9F7C-8658C83643FB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3E5F9-2116-430A-9A09-83DC9203519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187093-4F22-4EA4-A461-2CD54BF935C1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24A5E-B1E9-4205-80E5-3DBD394A0D8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4640A-E73B-49DB-80F6-B7441099B04A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9F770-CECC-4784-B14D-EB096B0AC4E8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3CB2F-C6B6-46B2-B1DA-A4AF3FE876EC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26B4E-5841-40E8-9E0F-5F75DC978C0E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3F42A1-9959-4C8A-89C0-EE25D6F7875F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E9A756-C28D-4522-A48B-51518A5F0832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E40E37-1469-424A-939E-C8507DD58B12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90471-8C71-41BC-A5FB-78C3CEED5E48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0F4AC1-A84A-4E30-ACA9-A6195AE6384C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/>
            </a:lvl1pPr>
          </a:lstStyle>
          <a:p>
            <a:endParaRPr kumimoji="0" lang="en-US" altLang="zh-CN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6366AAC-2D99-4B8D-9740-7BAE57AEB914}" type="slidenum">
              <a:rPr kumimoji="0"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t>‹#›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150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</p:grpSp>
      <p:sp>
        <p:nvSpPr>
          <p:cNvPr id="215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15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kumimoji="0" lang="en-US" altLang="zh-CN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7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 smtClean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/>
            </a:lvl1pPr>
          </a:lstStyle>
          <a:p>
            <a:pPr>
              <a:defRPr/>
            </a:pPr>
            <a:fld id="{960F7716-5EC3-41D7-8F0E-DCBBD6E17803}" type="slidenum">
              <a:rPr kumimoji="0" lang="en-US" altLang="zh-CN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‹#›</a:t>
            </a:fld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pSp>
        <p:nvGrpSpPr>
          <p:cNvPr id="5124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sp>
        <p:nvSpPr>
          <p:cNvPr id="512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49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0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1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pPr>
              <a:defRPr/>
            </a:pPr>
            <a:fld id="{22B3B311-EC39-46D3-AE2B-B6D83B2B5B9E}" type="slidenum">
              <a:rPr kumimoji="0" lang="en-US" altLang="zh-CN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‹#›</a:t>
            </a:fld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pSp>
        <p:nvGrpSpPr>
          <p:cNvPr id="13316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sp>
        <p:nvSpPr>
          <p:cNvPr id="1331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49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0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1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21512" name="Rectangle 8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21513" name="Rectangle 9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pic>
        <p:nvPicPr>
          <p:cNvPr id="21517" name="Picture 13" descr="xmulogo-offical_blue"/>
          <p:cNvPicPr>
            <a:picLocks noChangeAspect="1" noChangeArrowheads="1"/>
          </p:cNvPicPr>
          <p:nvPr userDrawn="1"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15888"/>
            <a:ext cx="147955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21512" name="Rectangle 8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21513" name="Rectangle 9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pic>
        <p:nvPicPr>
          <p:cNvPr id="21517" name="Picture 13" descr="xmulogo-offical_blue"/>
          <p:cNvPicPr>
            <a:picLocks noChangeAspect="1" noChangeArrowheads="1"/>
          </p:cNvPicPr>
          <p:nvPr userDrawn="1"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15888"/>
            <a:ext cx="147955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wipe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21512" name="Rectangle 8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21513" name="Rectangle 9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pic>
        <p:nvPicPr>
          <p:cNvPr id="21517" name="Picture 13" descr="xmulogo-offical_blue"/>
          <p:cNvPicPr>
            <a:picLocks noChangeAspect="1" noChangeArrowheads="1"/>
          </p:cNvPicPr>
          <p:nvPr userDrawn="1"/>
        </p:nvPicPr>
        <p:blipFill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15888"/>
            <a:ext cx="147955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>
    <p:wipe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/&#32447;&#24615;&#20195;&#25968;&#30005;&#23376;&#25945;&#26696;/&#20027;&#30028;&#38754;.ppt#8. PowerPoint &#28436;&#31034;&#25991;&#31295;" TargetMode="External"/><Relationship Id="rId3" Type="http://schemas.openxmlformats.org/officeDocument/2006/relationships/image" Target="../media/image3.GIF"/><Relationship Id="rId7" Type="http://schemas.openxmlformats.org/officeDocument/2006/relationships/slide" Target="slide3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slide" Target="slide11.xml"/><Relationship Id="rId5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hyperlink" Target="/&#32447;&#24615;&#20195;&#25968;&#30005;&#23376;&#25945;&#26696;/&#20027;&#30028;&#38754;.ppt#14. PowerPoint &#28436;&#31034;&#25991;&#31295;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55.bin"/><Relationship Id="rId3" Type="http://schemas.openxmlformats.org/officeDocument/2006/relationships/image" Target="../media/image50.emf"/><Relationship Id="rId21" Type="http://schemas.openxmlformats.org/officeDocument/2006/relationships/image" Target="../media/image59.wmf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57.wmf"/><Relationship Id="rId2" Type="http://schemas.openxmlformats.org/officeDocument/2006/relationships/oleObject" Target="../embeddings/oleObject47.bin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58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5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60.wmf"/><Relationship Id="rId7" Type="http://schemas.openxmlformats.org/officeDocument/2006/relationships/image" Target="../media/image62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66.bin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2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6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oleObject" Target="../embeddings/Microsoft_Word_97_-_2003_Document.doc"/><Relationship Id="rId1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78.bin"/><Relationship Id="rId3" Type="http://schemas.openxmlformats.org/officeDocument/2006/relationships/image" Target="../media/image25.wmf"/><Relationship Id="rId7" Type="http://schemas.openxmlformats.org/officeDocument/2006/relationships/oleObject" Target="../embeddings/oleObject74.bin"/><Relationship Id="rId12" Type="http://schemas.openxmlformats.org/officeDocument/2006/relationships/oleObject" Target="../embeddings/oleObject77.bin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3.bin"/><Relationship Id="rId11" Type="http://schemas.openxmlformats.org/officeDocument/2006/relationships/oleObject" Target="../embeddings/oleObject76.bin"/><Relationship Id="rId5" Type="http://schemas.openxmlformats.org/officeDocument/2006/relationships/image" Target="../media/image75.wmf"/><Relationship Id="rId10" Type="http://schemas.openxmlformats.org/officeDocument/2006/relationships/image" Target="../media/image77.wmf"/><Relationship Id="rId4" Type="http://schemas.openxmlformats.org/officeDocument/2006/relationships/oleObject" Target="../embeddings/oleObject72.bin"/><Relationship Id="rId9" Type="http://schemas.openxmlformats.org/officeDocument/2006/relationships/oleObject" Target="../embeddings/oleObject75.bin"/><Relationship Id="rId14" Type="http://schemas.openxmlformats.org/officeDocument/2006/relationships/oleObject" Target="../embeddings/oleObject79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80.wmf"/><Relationship Id="rId4" Type="http://schemas.openxmlformats.org/officeDocument/2006/relationships/oleObject" Target="../embeddings/oleObject8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88.bin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89.wmf"/><Relationship Id="rId5" Type="http://schemas.openxmlformats.org/officeDocument/2006/relationships/image" Target="../media/image86.wmf"/><Relationship Id="rId15" Type="http://schemas.openxmlformats.org/officeDocument/2006/relationships/image" Target="../media/image91.wmf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8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94.wmf"/><Relationship Id="rId2" Type="http://schemas.openxmlformats.org/officeDocument/2006/relationships/oleObject" Target="../embeddings/oleObject9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2.bin"/><Relationship Id="rId5" Type="http://schemas.openxmlformats.org/officeDocument/2006/relationships/image" Target="../media/image93.wmf"/><Relationship Id="rId4" Type="http://schemas.openxmlformats.org/officeDocument/2006/relationships/oleObject" Target="../embeddings/oleObject9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100.wmf"/><Relationship Id="rId3" Type="http://schemas.openxmlformats.org/officeDocument/2006/relationships/image" Target="../media/image95.wmf"/><Relationship Id="rId7" Type="http://schemas.openxmlformats.org/officeDocument/2006/relationships/image" Target="../media/image97.wmf"/><Relationship Id="rId12" Type="http://schemas.openxmlformats.org/officeDocument/2006/relationships/oleObject" Target="../embeddings/oleObject98.bin"/><Relationship Id="rId2" Type="http://schemas.openxmlformats.org/officeDocument/2006/relationships/oleObject" Target="../embeddings/oleObject9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99.wmf"/><Relationship Id="rId5" Type="http://schemas.openxmlformats.org/officeDocument/2006/relationships/image" Target="../media/image96.wmf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4.bin"/><Relationship Id="rId9" Type="http://schemas.openxmlformats.org/officeDocument/2006/relationships/image" Target="../media/image9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0.emf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5.wmf"/><Relationship Id="rId21" Type="http://schemas.openxmlformats.org/officeDocument/2006/relationships/image" Target="../media/image14.e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2.emf"/><Relationship Id="rId2" Type="http://schemas.openxmlformats.org/officeDocument/2006/relationships/oleObject" Target="../embeddings/oleObject2.bin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emf"/><Relationship Id="rId23" Type="http://schemas.openxmlformats.org/officeDocument/2006/relationships/image" Target="../media/image15.e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13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106.wmf"/><Relationship Id="rId3" Type="http://schemas.openxmlformats.org/officeDocument/2006/relationships/image" Target="../media/image101.wmf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104.bin"/><Relationship Id="rId2" Type="http://schemas.openxmlformats.org/officeDocument/2006/relationships/oleObject" Target="../embeddings/oleObject9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05.wmf"/><Relationship Id="rId5" Type="http://schemas.openxmlformats.org/officeDocument/2006/relationships/image" Target="../media/image102.wmf"/><Relationship Id="rId15" Type="http://schemas.openxmlformats.org/officeDocument/2006/relationships/image" Target="../media/image75.w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04.wmf"/><Relationship Id="rId14" Type="http://schemas.openxmlformats.org/officeDocument/2006/relationships/oleObject" Target="../embeddings/oleObject10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111.bin"/><Relationship Id="rId2" Type="http://schemas.openxmlformats.org/officeDocument/2006/relationships/oleObject" Target="../embeddings/oleObject10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111.wmf"/><Relationship Id="rId5" Type="http://schemas.openxmlformats.org/officeDocument/2006/relationships/image" Target="../media/image108.wmf"/><Relationship Id="rId10" Type="http://schemas.openxmlformats.org/officeDocument/2006/relationships/oleObject" Target="../embeddings/oleObject110.bin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1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image" Target="../media/image113.wmf"/><Relationship Id="rId7" Type="http://schemas.openxmlformats.org/officeDocument/2006/relationships/image" Target="../media/image115.wmf"/><Relationship Id="rId2" Type="http://schemas.openxmlformats.org/officeDocument/2006/relationships/oleObject" Target="../embeddings/oleObject1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4.bin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1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75.wmf"/><Relationship Id="rId3" Type="http://schemas.openxmlformats.org/officeDocument/2006/relationships/image" Target="../media/image117.wmf"/><Relationship Id="rId7" Type="http://schemas.openxmlformats.org/officeDocument/2006/relationships/image" Target="../media/image119.wmf"/><Relationship Id="rId12" Type="http://schemas.openxmlformats.org/officeDocument/2006/relationships/oleObject" Target="../embeddings/oleObject121.bin"/><Relationship Id="rId2" Type="http://schemas.openxmlformats.org/officeDocument/2006/relationships/oleObject" Target="../embeddings/oleObject1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21.wmf"/><Relationship Id="rId5" Type="http://schemas.openxmlformats.org/officeDocument/2006/relationships/image" Target="../media/image118.wmf"/><Relationship Id="rId10" Type="http://schemas.openxmlformats.org/officeDocument/2006/relationships/oleObject" Target="../embeddings/oleObject120.bin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2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27.emf"/><Relationship Id="rId18" Type="http://schemas.openxmlformats.org/officeDocument/2006/relationships/oleObject" Target="../embeddings/oleObject130.bin"/><Relationship Id="rId3" Type="http://schemas.openxmlformats.org/officeDocument/2006/relationships/image" Target="../media/image122.wmf"/><Relationship Id="rId21" Type="http://schemas.openxmlformats.org/officeDocument/2006/relationships/image" Target="../media/image131.emf"/><Relationship Id="rId7" Type="http://schemas.openxmlformats.org/officeDocument/2006/relationships/image" Target="../media/image124.emf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129.emf"/><Relationship Id="rId25" Type="http://schemas.openxmlformats.org/officeDocument/2006/relationships/image" Target="../media/image133.wmf"/><Relationship Id="rId2" Type="http://schemas.openxmlformats.org/officeDocument/2006/relationships/oleObject" Target="../embeddings/oleObject122.bin"/><Relationship Id="rId16" Type="http://schemas.openxmlformats.org/officeDocument/2006/relationships/oleObject" Target="../embeddings/oleObject129.bin"/><Relationship Id="rId20" Type="http://schemas.openxmlformats.org/officeDocument/2006/relationships/oleObject" Target="../embeddings/oleObject1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26.wmf"/><Relationship Id="rId24" Type="http://schemas.openxmlformats.org/officeDocument/2006/relationships/oleObject" Target="../embeddings/oleObject133.bin"/><Relationship Id="rId5" Type="http://schemas.openxmlformats.org/officeDocument/2006/relationships/image" Target="../media/image123.emf"/><Relationship Id="rId15" Type="http://schemas.openxmlformats.org/officeDocument/2006/relationships/image" Target="../media/image128.emf"/><Relationship Id="rId23" Type="http://schemas.openxmlformats.org/officeDocument/2006/relationships/image" Target="../media/image132.emf"/><Relationship Id="rId10" Type="http://schemas.openxmlformats.org/officeDocument/2006/relationships/oleObject" Target="../embeddings/oleObject126.bin"/><Relationship Id="rId19" Type="http://schemas.openxmlformats.org/officeDocument/2006/relationships/image" Target="../media/image130.emf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25.emf"/><Relationship Id="rId14" Type="http://schemas.openxmlformats.org/officeDocument/2006/relationships/oleObject" Target="../embeddings/oleObject128.bin"/><Relationship Id="rId22" Type="http://schemas.openxmlformats.org/officeDocument/2006/relationships/oleObject" Target="../embeddings/oleObject13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3" Type="http://schemas.openxmlformats.org/officeDocument/2006/relationships/image" Target="../media/image134.wmf"/><Relationship Id="rId7" Type="http://schemas.openxmlformats.org/officeDocument/2006/relationships/image" Target="../media/image136.wmf"/><Relationship Id="rId2" Type="http://schemas.openxmlformats.org/officeDocument/2006/relationships/oleObject" Target="../embeddings/oleObject13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6.bin"/><Relationship Id="rId5" Type="http://schemas.openxmlformats.org/officeDocument/2006/relationships/image" Target="../media/image135.wmf"/><Relationship Id="rId4" Type="http://schemas.openxmlformats.org/officeDocument/2006/relationships/oleObject" Target="../embeddings/oleObject135.bin"/><Relationship Id="rId9" Type="http://schemas.openxmlformats.org/officeDocument/2006/relationships/image" Target="../media/image13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oleObject" Target="../embeddings/oleObject13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9.wmf"/><Relationship Id="rId4" Type="http://schemas.openxmlformats.org/officeDocument/2006/relationships/oleObject" Target="../embeddings/oleObject13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7" Type="http://schemas.openxmlformats.org/officeDocument/2006/relationships/image" Target="../media/image142.wmf"/><Relationship Id="rId2" Type="http://schemas.openxmlformats.org/officeDocument/2006/relationships/oleObject" Target="../embeddings/oleObject14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2.bin"/><Relationship Id="rId5" Type="http://schemas.openxmlformats.org/officeDocument/2006/relationships/image" Target="../media/image141.wmf"/><Relationship Id="rId4" Type="http://schemas.openxmlformats.org/officeDocument/2006/relationships/oleObject" Target="../embeddings/oleObject141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3" Type="http://schemas.openxmlformats.org/officeDocument/2006/relationships/image" Target="../media/image143.wmf"/><Relationship Id="rId7" Type="http://schemas.openxmlformats.org/officeDocument/2006/relationships/image" Target="../media/image145.wmf"/><Relationship Id="rId2" Type="http://schemas.openxmlformats.org/officeDocument/2006/relationships/oleObject" Target="../embeddings/oleObject14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5.bin"/><Relationship Id="rId11" Type="http://schemas.openxmlformats.org/officeDocument/2006/relationships/image" Target="../media/image147.wmf"/><Relationship Id="rId5" Type="http://schemas.openxmlformats.org/officeDocument/2006/relationships/image" Target="../media/image144.wmf"/><Relationship Id="rId10" Type="http://schemas.openxmlformats.org/officeDocument/2006/relationships/oleObject" Target="../embeddings/oleObject147.bin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14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image" Target="../media/image153.wmf"/><Relationship Id="rId3" Type="http://schemas.openxmlformats.org/officeDocument/2006/relationships/image" Target="../media/image148.wmf"/><Relationship Id="rId7" Type="http://schemas.openxmlformats.org/officeDocument/2006/relationships/image" Target="../media/image150.wmf"/><Relationship Id="rId12" Type="http://schemas.openxmlformats.org/officeDocument/2006/relationships/oleObject" Target="../embeddings/oleObject153.bin"/><Relationship Id="rId2" Type="http://schemas.openxmlformats.org/officeDocument/2006/relationships/oleObject" Target="../embeddings/oleObject14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0.bin"/><Relationship Id="rId11" Type="http://schemas.openxmlformats.org/officeDocument/2006/relationships/image" Target="../media/image152.wmf"/><Relationship Id="rId5" Type="http://schemas.openxmlformats.org/officeDocument/2006/relationships/image" Target="../media/image149.wmf"/><Relationship Id="rId10" Type="http://schemas.openxmlformats.org/officeDocument/2006/relationships/oleObject" Target="../embeddings/oleObject152.bin"/><Relationship Id="rId4" Type="http://schemas.openxmlformats.org/officeDocument/2006/relationships/oleObject" Target="../embeddings/oleObject149.bin"/><Relationship Id="rId9" Type="http://schemas.openxmlformats.org/officeDocument/2006/relationships/image" Target="../media/image15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21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3.w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9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34.bin"/><Relationship Id="rId26" Type="http://schemas.openxmlformats.org/officeDocument/2006/relationships/oleObject" Target="../embeddings/oleObject38.bin"/><Relationship Id="rId3" Type="http://schemas.openxmlformats.org/officeDocument/2006/relationships/image" Target="../media/image29.wmf"/><Relationship Id="rId21" Type="http://schemas.openxmlformats.org/officeDocument/2006/relationships/image" Target="../media/image38.e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6.wmf"/><Relationship Id="rId25" Type="http://schemas.openxmlformats.org/officeDocument/2006/relationships/image" Target="../media/image40.emf"/><Relationship Id="rId2" Type="http://schemas.openxmlformats.org/officeDocument/2006/relationships/oleObject" Target="../embeddings/oleObject26.bin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29" Type="http://schemas.openxmlformats.org/officeDocument/2006/relationships/image" Target="../media/image42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3.wmf"/><Relationship Id="rId24" Type="http://schemas.openxmlformats.org/officeDocument/2006/relationships/oleObject" Target="../embeddings/oleObject37.bin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23" Type="http://schemas.openxmlformats.org/officeDocument/2006/relationships/image" Target="../media/image39.emf"/><Relationship Id="rId28" Type="http://schemas.openxmlformats.org/officeDocument/2006/relationships/oleObject" Target="../embeddings/oleObject39.bin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37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32.bin"/><Relationship Id="rId22" Type="http://schemas.openxmlformats.org/officeDocument/2006/relationships/oleObject" Target="../embeddings/oleObject36.bin"/><Relationship Id="rId27" Type="http://schemas.openxmlformats.org/officeDocument/2006/relationships/image" Target="../media/image4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5.bin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4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87" name="Picture 1039" descr="C:\My Documents\ARR3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979738"/>
            <a:ext cx="457200" cy="23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88" name="Picture 1040" descr="C:\My Documents\ARR3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65760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89" name="Picture 1041" descr="C:\My Documents\ARR3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97205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90" name="Picture 1042" descr="C:\My Documents\ARR3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28625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91" name="Rectangle 104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676400" y="28956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2" name="Rectangle 1044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676400" y="35052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3" name="Rectangle 1045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676400" y="41910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4" name="Rectangle 1046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676400" y="48768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5" name="Rectangle 1047">
            <a:hlinkClick r:id="rId8"/>
          </p:cNvPr>
          <p:cNvSpPr>
            <a:spLocks noChangeArrowheads="1"/>
          </p:cNvSpPr>
          <p:nvPr/>
        </p:nvSpPr>
        <p:spPr bwMode="auto">
          <a:xfrm>
            <a:off x="7658100" y="63627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7" name="Rectangle 1049">
            <a:hlinkClick r:id="rId9"/>
          </p:cNvPr>
          <p:cNvSpPr>
            <a:spLocks noChangeArrowheads="1"/>
          </p:cNvSpPr>
          <p:nvPr/>
        </p:nvSpPr>
        <p:spPr bwMode="auto">
          <a:xfrm>
            <a:off x="6724650" y="638175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90" name="Group 14"/>
          <p:cNvGrpSpPr/>
          <p:nvPr/>
        </p:nvGrpSpPr>
        <p:grpSpPr bwMode="auto">
          <a:xfrm>
            <a:off x="774700" y="1123950"/>
            <a:ext cx="7480300" cy="527050"/>
            <a:chOff x="488" y="708"/>
            <a:chExt cx="4712" cy="332"/>
          </a:xfrm>
        </p:grpSpPr>
        <p:graphicFrame>
          <p:nvGraphicFramePr>
            <p:cNvPr id="75778" name="Object 2"/>
            <p:cNvGraphicFramePr>
              <a:graphicFrameLocks noChangeAspect="1"/>
            </p:cNvGraphicFramePr>
            <p:nvPr/>
          </p:nvGraphicFramePr>
          <p:xfrm>
            <a:off x="1152" y="768"/>
            <a:ext cx="40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572500" imgH="571500" progId="Equation.3">
                    <p:embed/>
                  </p:oleObj>
                </mc:Choice>
                <mc:Fallback>
                  <p:oleObj name="Equation" r:id="rId2" imgW="8572500" imgH="5715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768"/>
                          <a:ext cx="40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79" name="Text Box 3"/>
            <p:cNvSpPr txBox="1">
              <a:spLocks noChangeArrowheads="1"/>
            </p:cNvSpPr>
            <p:nvPr/>
          </p:nvSpPr>
          <p:spPr bwMode="auto">
            <a:xfrm>
              <a:off x="488" y="708"/>
              <a:ext cx="5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黑体" panose="02010609060101010101" pitchFamily="49" charset="-122"/>
                </a:rPr>
                <a:t>定理</a:t>
              </a:r>
            </a:p>
          </p:txBody>
        </p:sp>
      </p:grp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800100" y="1905000"/>
            <a:ext cx="893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1828800" y="1981200"/>
          <a:ext cx="5041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41900" imgH="406400" progId="Equation.3">
                  <p:embed/>
                </p:oleObj>
              </mc:Choice>
              <mc:Fallback>
                <p:oleObj name="Equation" r:id="rId4" imgW="50419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81200"/>
                        <a:ext cx="5041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1778000" y="2457450"/>
          <a:ext cx="6146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146800" imgH="419100" progId="Equation.3">
                  <p:embed/>
                </p:oleObj>
              </mc:Choice>
              <mc:Fallback>
                <p:oleObj name="Equation" r:id="rId6" imgW="61468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2457450"/>
                        <a:ext cx="6146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2374900" y="2914650"/>
          <a:ext cx="439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94200" imgH="457200" progId="Equation.3">
                  <p:embed/>
                </p:oleObj>
              </mc:Choice>
              <mc:Fallback>
                <p:oleObj name="Equation" r:id="rId8" imgW="43942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2914650"/>
                        <a:ext cx="439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920750" y="3505200"/>
          <a:ext cx="472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724400" imgH="444500" progId="Equation.3">
                  <p:embed/>
                </p:oleObj>
              </mc:Choice>
              <mc:Fallback>
                <p:oleObj name="Equation" r:id="rId10" imgW="47244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3505200"/>
                        <a:ext cx="472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5721350" y="3505200"/>
          <a:ext cx="248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89200" imgH="431800" progId="Equation.3">
                  <p:embed/>
                </p:oleObj>
              </mc:Choice>
              <mc:Fallback>
                <p:oleObj name="Equation" r:id="rId12" imgW="24892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3505200"/>
                        <a:ext cx="248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0"/>
          <p:cNvGraphicFramePr>
            <a:graphicFrameLocks noChangeAspect="1"/>
          </p:cNvGraphicFramePr>
          <p:nvPr/>
        </p:nvGraphicFramePr>
        <p:xfrm>
          <a:off x="1600200" y="4514850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25500" imgH="393700" progId="Equation.3">
                  <p:embed/>
                </p:oleObj>
              </mc:Choice>
              <mc:Fallback>
                <p:oleObj name="Equation" r:id="rId14" imgW="8255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14850"/>
                        <a:ext cx="825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11"/>
          <p:cNvGraphicFramePr>
            <a:graphicFrameLocks noChangeAspect="1"/>
          </p:cNvGraphicFramePr>
          <p:nvPr/>
        </p:nvGraphicFramePr>
        <p:xfrm>
          <a:off x="2501900" y="5448300"/>
          <a:ext cx="210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08200" imgH="419100" progId="Equation.3">
                  <p:embed/>
                </p:oleObj>
              </mc:Choice>
              <mc:Fallback>
                <p:oleObj name="Equation" r:id="rId16" imgW="21082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5448300"/>
                        <a:ext cx="2108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Object 12"/>
          <p:cNvGraphicFramePr>
            <a:graphicFrameLocks noChangeAspect="1"/>
          </p:cNvGraphicFramePr>
          <p:nvPr/>
        </p:nvGraphicFramePr>
        <p:xfrm>
          <a:off x="2514600" y="4476750"/>
          <a:ext cx="1816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816100" imgH="457200" progId="Equation.3">
                  <p:embed/>
                </p:oleObj>
              </mc:Choice>
              <mc:Fallback>
                <p:oleObj name="Equation" r:id="rId18" imgW="18161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76750"/>
                        <a:ext cx="1816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Object 13"/>
          <p:cNvGraphicFramePr>
            <a:graphicFrameLocks noChangeAspect="1"/>
          </p:cNvGraphicFramePr>
          <p:nvPr/>
        </p:nvGraphicFramePr>
        <p:xfrm>
          <a:off x="4419600" y="3975100"/>
          <a:ext cx="4178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178300" imgH="1511300" progId="Equation.3">
                  <p:embed/>
                </p:oleObj>
              </mc:Choice>
              <mc:Fallback>
                <p:oleObj name="Equation" r:id="rId20" imgW="4178300" imgH="151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975100"/>
                        <a:ext cx="41783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914400" y="1970088"/>
          <a:ext cx="7291388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89800" imgH="1003300" progId="Equation.3">
                  <p:embed/>
                </p:oleObj>
              </mc:Choice>
              <mc:Fallback>
                <p:oleObj name="Equation" r:id="rId2" imgW="7289800" imgH="1003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70088"/>
                        <a:ext cx="7291388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857250" y="4648200"/>
            <a:ext cx="893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证明</a:t>
            </a:r>
            <a:endParaRPr lang="zh-CN" altLang="en-US" b="0">
              <a:ea typeface="黑体" panose="02010609060101010101" pitchFamily="49" charset="-122"/>
            </a:endParaRPr>
          </a:p>
        </p:txBody>
      </p:sp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2005013" y="4719638"/>
          <a:ext cx="64531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51600" imgH="444500" progId="Equation.3">
                  <p:embed/>
                </p:oleObj>
              </mc:Choice>
              <mc:Fallback>
                <p:oleObj name="Equation" r:id="rId4" imgW="6451600" imgH="444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4719638"/>
                        <a:ext cx="645318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925513" y="5348288"/>
          <a:ext cx="66944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692900" imgH="444500" progId="Equation.3">
                  <p:embed/>
                </p:oleObj>
              </mc:Choice>
              <mc:Fallback>
                <p:oleObj name="Equation" r:id="rId6" imgW="6692900" imgH="444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5348288"/>
                        <a:ext cx="669448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6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/>
              <a:t>三、利用相似变换将方阵对角化</a:t>
            </a:r>
          </a:p>
        </p:txBody>
      </p:sp>
      <p:graphicFrame>
        <p:nvGraphicFramePr>
          <p:cNvPr id="50198" name="Object 22"/>
          <p:cNvGraphicFramePr>
            <a:graphicFrameLocks noChangeAspect="1"/>
          </p:cNvGraphicFramePr>
          <p:nvPr/>
        </p:nvGraphicFramePr>
        <p:xfrm>
          <a:off x="952500" y="3327400"/>
          <a:ext cx="7581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581900" imgH="939800" progId="Equation.3">
                  <p:embed/>
                </p:oleObj>
              </mc:Choice>
              <mc:Fallback>
                <p:oleObj name="Equation" r:id="rId8" imgW="7581900" imgH="939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3327400"/>
                        <a:ext cx="7581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35" name="Object 15"/>
          <p:cNvGraphicFramePr>
            <a:graphicFrameLocks noChangeAspect="1"/>
          </p:cNvGraphicFramePr>
          <p:nvPr/>
        </p:nvGraphicFramePr>
        <p:xfrm>
          <a:off x="971550" y="1219200"/>
          <a:ext cx="7088188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02600" imgH="2057400" progId="Equation.3">
                  <p:embed/>
                </p:oleObj>
              </mc:Choice>
              <mc:Fallback>
                <p:oleObj name="Equation" r:id="rId2" imgW="8102600" imgH="2057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219200"/>
                        <a:ext cx="7088188" cy="190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6"/>
          <p:cNvGraphicFramePr>
            <a:graphicFrameLocks noChangeAspect="1"/>
          </p:cNvGraphicFramePr>
          <p:nvPr/>
        </p:nvGraphicFramePr>
        <p:xfrm>
          <a:off x="3524250" y="3200400"/>
          <a:ext cx="3505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05200" imgH="431800" progId="Equation.3">
                  <p:embed/>
                </p:oleObj>
              </mc:Choice>
              <mc:Fallback>
                <p:oleObj name="Equation" r:id="rId4" imgW="3505200" imgH="431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3200400"/>
                        <a:ext cx="3505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7"/>
          <p:cNvGraphicFramePr>
            <a:graphicFrameLocks noChangeAspect="1"/>
          </p:cNvGraphicFramePr>
          <p:nvPr/>
        </p:nvGraphicFramePr>
        <p:xfrm>
          <a:off x="914400" y="3924300"/>
          <a:ext cx="58308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29300" imgH="965200" progId="Equation.3">
                  <p:embed/>
                </p:oleObj>
              </mc:Choice>
              <mc:Fallback>
                <p:oleObj name="Equation" r:id="rId6" imgW="5829300" imgH="965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24300"/>
                        <a:ext cx="58308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8" name="Object 18"/>
          <p:cNvGraphicFramePr>
            <a:graphicFrameLocks noChangeAspect="1"/>
          </p:cNvGraphicFramePr>
          <p:nvPr/>
        </p:nvGraphicFramePr>
        <p:xfrm>
          <a:off x="914400" y="5334000"/>
          <a:ext cx="5791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791200" imgH="444500" progId="Equation.3">
                  <p:embed/>
                </p:oleObj>
              </mc:Choice>
              <mc:Fallback>
                <p:oleObj name="Equation" r:id="rId8" imgW="5791200" imgH="444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34000"/>
                        <a:ext cx="57912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9" name="Object 19"/>
          <p:cNvGraphicFramePr>
            <a:graphicFrameLocks noChangeAspect="1"/>
          </p:cNvGraphicFramePr>
          <p:nvPr/>
        </p:nvGraphicFramePr>
        <p:xfrm>
          <a:off x="3657600" y="4572000"/>
          <a:ext cx="2946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46400" imgH="431800" progId="Equation.3">
                  <p:embed/>
                </p:oleObj>
              </mc:Choice>
              <mc:Fallback>
                <p:oleObj name="Equation" r:id="rId10" imgW="2946400" imgH="431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572000"/>
                        <a:ext cx="2946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5" name="Object 25"/>
          <p:cNvGraphicFramePr>
            <a:graphicFrameLocks noChangeAspect="1"/>
          </p:cNvGraphicFramePr>
          <p:nvPr/>
        </p:nvGraphicFramePr>
        <p:xfrm>
          <a:off x="1676400" y="838200"/>
          <a:ext cx="398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87800" imgH="431800" progId="Equation.3">
                  <p:embed/>
                </p:oleObj>
              </mc:Choice>
              <mc:Fallback>
                <p:oleObj name="Equation" r:id="rId12" imgW="3987800" imgH="431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38200"/>
                        <a:ext cx="3987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914400" y="1147763"/>
          <a:ext cx="7624763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64400" imgH="1003300" progId="Equation.3">
                  <p:embed/>
                </p:oleObj>
              </mc:Choice>
              <mc:Fallback>
                <p:oleObj name="Equation" r:id="rId2" imgW="7264400" imgH="1003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7763"/>
                        <a:ext cx="7624763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1600200" y="4603750"/>
          <a:ext cx="6324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121400" imgH="444500" progId="Equation.3">
                  <p:embed/>
                </p:oleObj>
              </mc:Choice>
              <mc:Fallback>
                <p:oleObj name="Equation" r:id="rId4" imgW="61214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603750"/>
                        <a:ext cx="63246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524000" y="5334000"/>
            <a:ext cx="170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命题得证</a:t>
            </a:r>
            <a:r>
              <a:rPr lang="en-US" altLang="zh-CN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31764" name="Object 20"/>
          <p:cNvGraphicFramePr>
            <a:graphicFrameLocks noChangeAspect="1"/>
          </p:cNvGraphicFramePr>
          <p:nvPr/>
        </p:nvGraphicFramePr>
        <p:xfrm>
          <a:off x="990600" y="2590800"/>
          <a:ext cx="74041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04100" imgH="1485900" progId="Equation.3">
                  <p:embed/>
                </p:oleObj>
              </mc:Choice>
              <mc:Fallback>
                <p:oleObj name="Equation" r:id="rId6" imgW="7404100" imgH="1485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90800"/>
                        <a:ext cx="74041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468313" y="455613"/>
            <a:ext cx="5767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可逆矩阵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，满足 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 </a:t>
            </a:r>
            <a:r>
              <a:rPr kumimoji="0" lang="en-US" altLang="en-US" sz="2400" i="1" baseline="30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kumimoji="0" lang="en-US" altLang="zh-CN" sz="2400" baseline="30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AP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zh-CN" sz="2400" i="1">
                <a:solidFill>
                  <a:srgbClr val="FF0000"/>
                </a:solidFill>
                <a:latin typeface="Symbol" panose="05050102010706020507" pitchFamily="18" charset="2"/>
                <a:ea typeface="楷体_GB2312"/>
              </a:rPr>
              <a:t>L </a:t>
            </a:r>
            <a:r>
              <a:rPr kumimoji="0" lang="zh-CN" altLang="en-US" sz="240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（对角阵）</a:t>
            </a: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2716213" y="1728788"/>
            <a:ext cx="1293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AP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en-US" altLang="zh-CN" sz="2400" i="1">
                <a:solidFill>
                  <a:srgbClr val="FF0000"/>
                </a:solidFill>
                <a:latin typeface="Symbol" panose="05050102010706020507" pitchFamily="18" charset="2"/>
                <a:ea typeface="楷体_GB2312"/>
              </a:rPr>
              <a:t>L</a:t>
            </a:r>
          </a:p>
        </p:txBody>
      </p:sp>
      <p:sp>
        <p:nvSpPr>
          <p:cNvPr id="230408" name="Line 8"/>
          <p:cNvSpPr>
            <a:spLocks noChangeShapeType="1"/>
          </p:cNvSpPr>
          <p:nvPr/>
        </p:nvSpPr>
        <p:spPr bwMode="auto">
          <a:xfrm>
            <a:off x="3217863" y="960438"/>
            <a:ext cx="0" cy="7207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30409" name="Line 9"/>
          <p:cNvSpPr>
            <a:spLocks noChangeShapeType="1"/>
          </p:cNvSpPr>
          <p:nvPr/>
        </p:nvSpPr>
        <p:spPr bwMode="auto">
          <a:xfrm>
            <a:off x="3217863" y="2233613"/>
            <a:ext cx="0" cy="7207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30412" name="Rectangle 12"/>
          <p:cNvSpPr>
            <a:spLocks noChangeArrowheads="1"/>
          </p:cNvSpPr>
          <p:nvPr/>
        </p:nvSpPr>
        <p:spPr bwMode="auto">
          <a:xfrm>
            <a:off x="1682750" y="3001963"/>
            <a:ext cx="3357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Ap</a:t>
            </a:r>
            <a:r>
              <a:rPr kumimoji="0" lang="en-US" altLang="zh-CN" sz="2400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zh-CN" sz="2400" i="1">
                <a:solidFill>
                  <a:srgbClr val="0000FF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i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i</a:t>
            </a:r>
            <a:r>
              <a:rPr kumimoji="0" lang="en-US" altLang="zh-CN" sz="24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sz="2400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en-US" altLang="zh-CN" sz="2400" i="1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i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(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1, 2, …, 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</a:p>
        </p:txBody>
      </p:sp>
      <p:sp>
        <p:nvSpPr>
          <p:cNvPr id="230413" name="AutoShape 13"/>
          <p:cNvSpPr>
            <a:spLocks noChangeArrowheads="1"/>
          </p:cNvSpPr>
          <p:nvPr/>
        </p:nvSpPr>
        <p:spPr bwMode="auto">
          <a:xfrm>
            <a:off x="571500" y="3606800"/>
            <a:ext cx="1708150" cy="1077913"/>
          </a:xfrm>
          <a:prstGeom prst="cloudCallout">
            <a:avLst>
              <a:gd name="adj1" fmla="val 73375"/>
              <a:gd name="adj2" fmla="val -63657"/>
            </a:avLst>
          </a:prstGeom>
          <a:solidFill>
            <a:srgbClr val="FFFFCC"/>
          </a:solidFill>
          <a:ln w="19050">
            <a:solidFill>
              <a:srgbClr val="00CC00"/>
            </a:solidFill>
            <a:round/>
          </a:ln>
        </p:spPr>
        <p:txBody>
          <a:bodyPr>
            <a:spAutoFit/>
          </a:bodyPr>
          <a:lstStyle/>
          <a:p>
            <a:pPr algn="ctr"/>
            <a:r>
              <a:rPr kumimoji="0" lang="en-US" altLang="zh-CN" sz="2000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sz="2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的</a:t>
            </a:r>
          </a:p>
          <a:p>
            <a:pPr algn="ctr"/>
            <a:r>
              <a:rPr kumimoji="0" lang="zh-CN" altLang="en-US" sz="2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特征值</a:t>
            </a:r>
          </a:p>
        </p:txBody>
      </p:sp>
      <p:sp>
        <p:nvSpPr>
          <p:cNvPr id="230414" name="AutoShape 14"/>
          <p:cNvSpPr>
            <a:spLocks noChangeArrowheads="1"/>
          </p:cNvSpPr>
          <p:nvPr/>
        </p:nvSpPr>
        <p:spPr bwMode="auto">
          <a:xfrm flipH="1">
            <a:off x="3289300" y="3606800"/>
            <a:ext cx="1944688" cy="1036638"/>
          </a:xfrm>
          <a:prstGeom prst="cloudCallout">
            <a:avLst>
              <a:gd name="adj1" fmla="val 67060"/>
              <a:gd name="adj2" fmla="val -62713"/>
            </a:avLst>
          </a:prstGeom>
          <a:solidFill>
            <a:srgbClr val="FFFFCC"/>
          </a:solidFill>
          <a:ln w="19050">
            <a:solidFill>
              <a:srgbClr val="00CC00"/>
            </a:solidFill>
            <a:round/>
          </a:ln>
        </p:spPr>
        <p:txBody>
          <a:bodyPr/>
          <a:lstStyle/>
          <a:p>
            <a:pPr algn="ctr"/>
            <a:r>
              <a:rPr kumimoji="0" lang="zh-CN" altLang="en-US" sz="2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对应的</a:t>
            </a:r>
          </a:p>
          <a:p>
            <a:pPr algn="ctr"/>
            <a:r>
              <a:rPr kumimoji="0" lang="zh-CN" altLang="en-US" sz="2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特征向量</a:t>
            </a:r>
          </a:p>
        </p:txBody>
      </p:sp>
      <p:sp>
        <p:nvSpPr>
          <p:cNvPr id="230415" name="Line 15"/>
          <p:cNvSpPr>
            <a:spLocks noChangeShapeType="1"/>
          </p:cNvSpPr>
          <p:nvPr/>
        </p:nvSpPr>
        <p:spPr bwMode="auto">
          <a:xfrm flipV="1">
            <a:off x="3360738" y="2233613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30416" name="Line 16"/>
          <p:cNvSpPr>
            <a:spLocks noChangeShapeType="1"/>
          </p:cNvSpPr>
          <p:nvPr/>
        </p:nvSpPr>
        <p:spPr bwMode="auto">
          <a:xfrm flipV="1">
            <a:off x="3360738" y="96043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230417" name="Object 17"/>
          <p:cNvGraphicFramePr>
            <a:graphicFrameLocks noChangeAspect="1"/>
          </p:cNvGraphicFramePr>
          <p:nvPr/>
        </p:nvGraphicFramePr>
        <p:xfrm>
          <a:off x="1109663" y="4797425"/>
          <a:ext cx="6521450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63900" imgH="939800" progId="Equation.DSMT4">
                  <p:embed/>
                </p:oleObj>
              </mc:Choice>
              <mc:Fallback>
                <p:oleObj name="Equation" r:id="rId2" imgW="3263900" imgH="939800" progId="Equation.DSMT4">
                  <p:embed/>
                  <p:pic>
                    <p:nvPicPr>
                      <p:cNvPr id="0" name="图片 105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4797425"/>
                        <a:ext cx="6521450" cy="1874838"/>
                      </a:xfrm>
                      <a:prstGeom prst="rect">
                        <a:avLst/>
                      </a:prstGeom>
                      <a:solidFill>
                        <a:srgbClr val="CCCC00">
                          <a:alpha val="70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19" name="Rectangle 19"/>
          <p:cNvSpPr>
            <a:spLocks noChangeArrowheads="1"/>
          </p:cNvSpPr>
          <p:nvPr/>
        </p:nvSpPr>
        <p:spPr bwMode="auto">
          <a:xfrm>
            <a:off x="290513" y="479742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其中</a:t>
            </a:r>
          </a:p>
        </p:txBody>
      </p:sp>
      <p:sp>
        <p:nvSpPr>
          <p:cNvPr id="230421" name="Rectangle 21"/>
          <p:cNvSpPr>
            <a:spLocks noChangeArrowheads="1"/>
          </p:cNvSpPr>
          <p:nvPr/>
        </p:nvSpPr>
        <p:spPr bwMode="auto">
          <a:xfrm>
            <a:off x="3475038" y="9810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36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?</a:t>
            </a:r>
          </a:p>
        </p:txBody>
      </p:sp>
      <p:sp>
        <p:nvSpPr>
          <p:cNvPr id="230425" name="AutoShape 25"/>
          <p:cNvSpPr>
            <a:spLocks noChangeArrowheads="1"/>
          </p:cNvSpPr>
          <p:nvPr/>
        </p:nvSpPr>
        <p:spPr bwMode="auto">
          <a:xfrm>
            <a:off x="523875" y="447675"/>
            <a:ext cx="1571625" cy="5032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cxnSp>
        <p:nvCxnSpPr>
          <p:cNvPr id="18" name="直接箭头连接符 17"/>
          <p:cNvCxnSpPr>
            <a:cxnSpLocks noChangeShapeType="1"/>
          </p:cNvCxnSpPr>
          <p:nvPr/>
        </p:nvCxnSpPr>
        <p:spPr bwMode="auto">
          <a:xfrm>
            <a:off x="5143500" y="3203575"/>
            <a:ext cx="928688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箭头连接符 18"/>
          <p:cNvCxnSpPr>
            <a:cxnSpLocks noChangeShapeType="1"/>
          </p:cNvCxnSpPr>
          <p:nvPr/>
        </p:nvCxnSpPr>
        <p:spPr bwMode="auto">
          <a:xfrm>
            <a:off x="5143500" y="3355975"/>
            <a:ext cx="928688" cy="1588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6143625" y="3043238"/>
            <a:ext cx="2244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A−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 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en-US" altLang="zh-CN" sz="2400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   </a:t>
            </a:r>
          </a:p>
        </p:txBody>
      </p:sp>
      <p:sp>
        <p:nvSpPr>
          <p:cNvPr id="2" name="Line 8"/>
          <p:cNvSpPr>
            <a:spLocks noChangeShapeType="1"/>
          </p:cNvSpPr>
          <p:nvPr/>
        </p:nvSpPr>
        <p:spPr bwMode="auto">
          <a:xfrm>
            <a:off x="1258888" y="960438"/>
            <a:ext cx="0" cy="7207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3" name="Line 16"/>
          <p:cNvSpPr>
            <a:spLocks noChangeShapeType="1"/>
          </p:cNvSpPr>
          <p:nvPr/>
        </p:nvSpPr>
        <p:spPr bwMode="auto">
          <a:xfrm flipV="1">
            <a:off x="1401763" y="96043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614363" y="1700213"/>
            <a:ext cx="1441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矩阵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</a:t>
            </a:r>
          </a:p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列向量组</a:t>
            </a:r>
          </a:p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</a:t>
            </a:r>
            <a:endParaRPr lang="en-US" altLang="zh-CN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0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3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23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4" dur="500"/>
                                        <p:tgtEl>
                                          <p:spTgt spid="23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9" presetClass="entr" presetSubtype="1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0" fill="hold"/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0" fill="hold"/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8" dur="1000"/>
                                        <p:tgtEl>
                                          <p:spTgt spid="23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5" grpId="0"/>
      <p:bldP spid="230407" grpId="0"/>
      <p:bldP spid="230408" grpId="0" animBg="1"/>
      <p:bldP spid="230409" grpId="0" animBg="1"/>
      <p:bldP spid="230412" grpId="0"/>
      <p:bldP spid="230414" grpId="0" animBg="1"/>
      <p:bldP spid="230415" grpId="0" animBg="1"/>
      <p:bldP spid="230416" grpId="0" animBg="1"/>
      <p:bldP spid="230419" grpId="0"/>
      <p:bldP spid="230421" grpId="0"/>
      <p:bldP spid="230425" grpId="0" animBg="1"/>
      <p:bldP spid="20" grpId="0"/>
      <p:bldP spid="2" grpId="0" animBg="1"/>
      <p:bldP spid="3" grpId="0" animBg="1"/>
      <p:bldP spid="461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426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99670016"/>
              </p:ext>
            </p:extLst>
          </p:nvPr>
        </p:nvGraphicFramePr>
        <p:xfrm>
          <a:off x="906463" y="690563"/>
          <a:ext cx="11568112" cy="389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303196" imgH="1787464" progId="Word.Document.8">
                  <p:embed/>
                </p:oleObj>
              </mc:Choice>
              <mc:Fallback>
                <p:oleObj name="Document" r:id="rId2" imgW="5303196" imgH="1787464" progId="Word.Document.8">
                  <p:embed/>
                  <p:pic>
                    <p:nvPicPr>
                      <p:cNvPr id="0" name="图片 10854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690563"/>
                        <a:ext cx="11568112" cy="389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3276600" y="1352550"/>
            <a:ext cx="557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pt-BR" altLang="zh-CN" sz="3200">
                <a:solidFill>
                  <a:srgbClr val="FF0000"/>
                </a:solidFill>
                <a:latin typeface="Times New Roman" panose="02020603050405020304" charset="0"/>
              </a:rPr>
              <a:t>B</a:t>
            </a:r>
            <a:r>
              <a:rPr lang="pt-BR" altLang="zh-CN" sz="3200" b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</a:p>
        </p:txBody>
      </p:sp>
      <p:sp>
        <p:nvSpPr>
          <p:cNvPr id="4" name="太阳形 3"/>
          <p:cNvSpPr/>
          <p:nvPr/>
        </p:nvSpPr>
        <p:spPr bwMode="auto">
          <a:xfrm>
            <a:off x="251520" y="771565"/>
            <a:ext cx="506288" cy="506288"/>
          </a:xfrm>
          <a:prstGeom prst="sun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819150" y="2787650"/>
            <a:ext cx="885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说明</a:t>
            </a:r>
          </a:p>
        </p:txBody>
      </p:sp>
      <p:grpSp>
        <p:nvGrpSpPr>
          <p:cNvPr id="82958" name="Group 14"/>
          <p:cNvGrpSpPr/>
          <p:nvPr/>
        </p:nvGrpSpPr>
        <p:grpSpPr bwMode="auto">
          <a:xfrm>
            <a:off x="822325" y="1309688"/>
            <a:ext cx="7908925" cy="976312"/>
            <a:chOff x="518" y="825"/>
            <a:chExt cx="4982" cy="615"/>
          </a:xfrm>
        </p:grpSpPr>
        <p:grpSp>
          <p:nvGrpSpPr>
            <p:cNvPr id="82952" name="Group 8"/>
            <p:cNvGrpSpPr/>
            <p:nvPr/>
          </p:nvGrpSpPr>
          <p:grpSpPr bwMode="auto">
            <a:xfrm>
              <a:off x="518" y="825"/>
              <a:ext cx="4982" cy="615"/>
              <a:chOff x="518" y="825"/>
              <a:chExt cx="4982" cy="615"/>
            </a:xfrm>
          </p:grpSpPr>
          <p:sp>
            <p:nvSpPr>
              <p:cNvPr id="82946" name="Text Box 2"/>
              <p:cNvSpPr txBox="1">
                <a:spLocks noChangeArrowheads="1"/>
              </p:cNvSpPr>
              <p:nvPr/>
            </p:nvSpPr>
            <p:spPr bwMode="auto">
              <a:xfrm>
                <a:off x="518" y="844"/>
                <a:ext cx="4982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>
                    <a:solidFill>
                      <a:schemeClr val="tx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　　　如果  阶矩阵  的  个特征值互不相等，</a:t>
                </a:r>
              </a:p>
              <a:p>
                <a:r>
                  <a:rPr lang="zh-CN" altLang="en-US">
                    <a:solidFill>
                      <a:schemeClr val="tx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  与对角阵相似．</a:t>
                </a:r>
              </a:p>
            </p:txBody>
          </p:sp>
          <p:sp>
            <p:nvSpPr>
              <p:cNvPr id="82950" name="Rectangle 6"/>
              <p:cNvSpPr>
                <a:spLocks noChangeArrowheads="1"/>
              </p:cNvSpPr>
              <p:nvPr/>
            </p:nvSpPr>
            <p:spPr bwMode="auto">
              <a:xfrm>
                <a:off x="528" y="825"/>
                <a:ext cx="56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ea typeface="黑体" panose="02010609060101010101" pitchFamily="49" charset="-122"/>
                  </a:rPr>
                  <a:t>推论</a:t>
                </a:r>
                <a:endParaRPr lang="zh-CN" altLang="en-US"/>
              </a:p>
            </p:txBody>
          </p:sp>
        </p:grpSp>
        <p:graphicFrame>
          <p:nvGraphicFramePr>
            <p:cNvPr id="82954" name="Object 10"/>
            <p:cNvGraphicFramePr>
              <a:graphicFrameLocks noChangeAspect="1"/>
            </p:cNvGraphicFramePr>
            <p:nvPr/>
          </p:nvGraphicFramePr>
          <p:xfrm>
            <a:off x="1860" y="96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28600" imgH="241300" progId="Equation.3">
                    <p:embed/>
                  </p:oleObj>
                </mc:Choice>
                <mc:Fallback>
                  <p:oleObj name="Equation" r:id="rId2" imgW="228600" imgH="2413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96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5" name="Object 11"/>
            <p:cNvGraphicFramePr>
              <a:graphicFrameLocks noChangeAspect="1"/>
            </p:cNvGraphicFramePr>
            <p:nvPr/>
          </p:nvGraphicFramePr>
          <p:xfrm>
            <a:off x="2724" y="92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92100" imgH="304800" progId="Equation.3">
                    <p:embed/>
                  </p:oleObj>
                </mc:Choice>
                <mc:Fallback>
                  <p:oleObj name="Equation" r:id="rId4" imgW="292100" imgH="304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4" y="924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6" name="Object 12"/>
            <p:cNvGraphicFramePr>
              <a:graphicFrameLocks noChangeAspect="1"/>
            </p:cNvGraphicFramePr>
            <p:nvPr/>
          </p:nvGraphicFramePr>
          <p:xfrm>
            <a:off x="828" y="1176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92100" imgH="304800" progId="Equation.3">
                    <p:embed/>
                  </p:oleObj>
                </mc:Choice>
                <mc:Fallback>
                  <p:oleObj name="Equation" r:id="rId6" imgW="292100" imgH="304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1176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7" name="Object 13"/>
            <p:cNvGraphicFramePr>
              <a:graphicFrameLocks noChangeAspect="1"/>
            </p:cNvGraphicFramePr>
            <p:nvPr/>
          </p:nvGraphicFramePr>
          <p:xfrm>
            <a:off x="3240" y="94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28600" imgH="241300" progId="Equation.3">
                    <p:embed/>
                  </p:oleObj>
                </mc:Choice>
                <mc:Fallback>
                  <p:oleObj name="Equation" r:id="rId7" imgW="228600" imgH="2413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94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964" name="Group 20"/>
          <p:cNvGrpSpPr/>
          <p:nvPr/>
        </p:nvGrpSpPr>
        <p:grpSpPr bwMode="auto">
          <a:xfrm>
            <a:off x="819150" y="2838450"/>
            <a:ext cx="7985125" cy="1800225"/>
            <a:chOff x="612" y="1776"/>
            <a:chExt cx="5030" cy="1134"/>
          </a:xfrm>
        </p:grpSpPr>
        <p:sp>
          <p:nvSpPr>
            <p:cNvPr id="82948" name="Rectangle 4"/>
            <p:cNvSpPr>
              <a:spLocks noChangeArrowheads="1"/>
            </p:cNvSpPr>
            <p:nvPr/>
          </p:nvSpPr>
          <p:spPr bwMode="auto">
            <a:xfrm>
              <a:off x="612" y="1776"/>
              <a:ext cx="5030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</a:rPr>
                <a:t>　　　如果   的特征方程有重根，此时不一定有</a:t>
              </a:r>
            </a:p>
            <a:p>
              <a:r>
                <a:rPr lang="zh-CN" altLang="en-US">
                  <a:solidFill>
                    <a:schemeClr val="tx2"/>
                  </a:solidFill>
                </a:rPr>
                <a:t>   个线性无关的特征向量，从而矩阵   不一定能</a:t>
              </a:r>
            </a:p>
            <a:p>
              <a:r>
                <a:rPr lang="zh-CN" altLang="en-US">
                  <a:solidFill>
                    <a:schemeClr val="tx2"/>
                  </a:solidFill>
                </a:rPr>
                <a:t>对角化，但如果能找到   个线性无关的特征向量，</a:t>
              </a:r>
            </a:p>
            <a:p>
              <a:r>
                <a:rPr lang="zh-CN" altLang="en-US">
                  <a:solidFill>
                    <a:schemeClr val="tx2"/>
                  </a:solidFill>
                </a:rPr>
                <a:t>    还是能对角化．</a:t>
              </a:r>
            </a:p>
          </p:txBody>
        </p:sp>
        <p:graphicFrame>
          <p:nvGraphicFramePr>
            <p:cNvPr id="82953" name="Object 9"/>
            <p:cNvGraphicFramePr>
              <a:graphicFrameLocks noChangeAspect="1"/>
            </p:cNvGraphicFramePr>
            <p:nvPr/>
          </p:nvGraphicFramePr>
          <p:xfrm>
            <a:off x="660" y="2640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92100" imgH="304800" progId="Equation.3">
                    <p:embed/>
                  </p:oleObj>
                </mc:Choice>
                <mc:Fallback>
                  <p:oleObj name="Equation" r:id="rId9" imgW="292100" imgH="304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" y="2640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9" name="Object 15"/>
            <p:cNvGraphicFramePr>
              <a:graphicFrameLocks noChangeAspect="1"/>
            </p:cNvGraphicFramePr>
            <p:nvPr/>
          </p:nvGraphicFramePr>
          <p:xfrm>
            <a:off x="1788" y="184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92100" imgH="304800" progId="Equation.3">
                    <p:embed/>
                  </p:oleObj>
                </mc:Choice>
                <mc:Fallback>
                  <p:oleObj name="Equation" r:id="rId11" imgW="292100" imgH="304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8" y="1848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0" name="Object 16"/>
            <p:cNvGraphicFramePr>
              <a:graphicFrameLocks noChangeAspect="1"/>
            </p:cNvGraphicFramePr>
            <p:nvPr/>
          </p:nvGraphicFramePr>
          <p:xfrm>
            <a:off x="696" y="212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28600" imgH="241300" progId="Equation.3">
                    <p:embed/>
                  </p:oleObj>
                </mc:Choice>
                <mc:Fallback>
                  <p:oleObj name="Equation" r:id="rId12" imgW="228600" imgH="2413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" y="212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1" name="Object 17"/>
            <p:cNvGraphicFramePr>
              <a:graphicFrameLocks noChangeAspect="1"/>
            </p:cNvGraphicFramePr>
            <p:nvPr/>
          </p:nvGraphicFramePr>
          <p:xfrm>
            <a:off x="2964" y="241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28600" imgH="241300" progId="Equation.3">
                    <p:embed/>
                  </p:oleObj>
                </mc:Choice>
                <mc:Fallback>
                  <p:oleObj name="Equation" r:id="rId13" imgW="228600" imgH="2413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4" y="241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2" name="Object 18"/>
            <p:cNvGraphicFramePr>
              <a:graphicFrameLocks noChangeAspect="1"/>
            </p:cNvGraphicFramePr>
            <p:nvPr/>
          </p:nvGraphicFramePr>
          <p:xfrm>
            <a:off x="4200" y="2100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92100" imgH="304800" progId="Equation.3">
                    <p:embed/>
                  </p:oleObj>
                </mc:Choice>
                <mc:Fallback>
                  <p:oleObj name="Equation" r:id="rId14" imgW="292100" imgH="3048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2100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Text Box 2"/>
          <p:cNvSpPr txBox="1">
            <a:spLocks noChangeArrowheads="1"/>
          </p:cNvSpPr>
          <p:nvPr/>
        </p:nvSpPr>
        <p:spPr bwMode="auto">
          <a:xfrm>
            <a:off x="685800" y="738188"/>
            <a:ext cx="7772400" cy="43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如何求方阵 </a:t>
            </a:r>
            <a:r>
              <a:rPr lang="en-US" altLang="zh-CN" i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A </a:t>
            </a:r>
            <a:r>
              <a:rPr lang="zh-CN" altLang="en-US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的特征值和特征向量</a:t>
            </a: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        </a:t>
            </a:r>
            <a:r>
              <a:rPr lang="zh-CN" altLang="en-US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答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  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特征值的求法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解特方程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                   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|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A -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| = 0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就可以求出矩阵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的特征值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.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注意如果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为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阶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方阵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则它的特征方程是关于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的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次代数方程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从而它有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个特征根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(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如果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i="1" baseline="-25000" dirty="0" err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为特征方程的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重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根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则应把它看作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个根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).        </a:t>
            </a:r>
          </a:p>
        </p:txBody>
      </p:sp>
      <p:sp>
        <p:nvSpPr>
          <p:cNvPr id="2" name="太阳形 1"/>
          <p:cNvSpPr/>
          <p:nvPr/>
        </p:nvSpPr>
        <p:spPr bwMode="auto">
          <a:xfrm>
            <a:off x="251520" y="771565"/>
            <a:ext cx="506288" cy="506288"/>
          </a:xfrm>
          <a:prstGeom prst="sun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9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9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9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9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9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9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ChangeArrowheads="1"/>
          </p:cNvSpPr>
          <p:nvPr/>
        </p:nvSpPr>
        <p:spPr bwMode="auto">
          <a:xfrm>
            <a:off x="685800" y="922338"/>
            <a:ext cx="7848600" cy="372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      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特征向量的求法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: 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若求对应于</a:t>
            </a:r>
            <a:r>
              <a:rPr lang="zh-CN" altLang="en-US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的特征向量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只要解齐次线性方程组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                      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A -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i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)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= 0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就可以了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.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此齐次方程的任何一个非零解向量都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是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的对应于 </a:t>
            </a:r>
            <a:r>
              <a:rPr lang="zh-CN" altLang="en-US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的一个特征向量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而齐次方程的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通解就是对应于 </a:t>
            </a:r>
            <a:r>
              <a:rPr lang="zh-CN" altLang="en-US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的所有特征向量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Text Box 2"/>
          <p:cNvSpPr txBox="1">
            <a:spLocks noChangeArrowheads="1"/>
          </p:cNvSpPr>
          <p:nvPr/>
        </p:nvSpPr>
        <p:spPr bwMode="auto">
          <a:xfrm>
            <a:off x="838200" y="969963"/>
            <a:ext cx="7696200" cy="314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注意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:  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如果 </a:t>
            </a:r>
            <a:r>
              <a:rPr lang="zh-CN" altLang="en-US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为特征方程的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重根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则齐次线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性方程组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A -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i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)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= 0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的基础解系的含解向量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的个数可能为</a:t>
            </a:r>
            <a:r>
              <a:rPr lang="zh-CN" altLang="en-US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,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也能可小于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,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所以对应于 </a:t>
            </a:r>
            <a:r>
              <a:rPr lang="zh-CN" altLang="en-US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的特征向量中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其线性无关的向量个数最多只有 </a:t>
            </a:r>
          </a:p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个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也可能少于</a:t>
            </a:r>
            <a:r>
              <a:rPr lang="zh-CN" altLang="en-US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个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一、相似矩阵与相似变换的概念</a:t>
            </a:r>
          </a:p>
        </p:txBody>
      </p:sp>
      <p:graphicFrame>
        <p:nvGraphicFramePr>
          <p:cNvPr id="28700" name="Object 28"/>
          <p:cNvGraphicFramePr>
            <a:graphicFrameLocks noChangeAspect="1"/>
          </p:cNvGraphicFramePr>
          <p:nvPr/>
        </p:nvGraphicFramePr>
        <p:xfrm>
          <a:off x="935038" y="1981200"/>
          <a:ext cx="75438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43800" imgH="2616200" progId="Equation.3">
                  <p:embed/>
                </p:oleObj>
              </mc:Choice>
              <mc:Fallback>
                <p:oleObj name="Equation" r:id="rId2" imgW="7543800" imgH="2616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1981200"/>
                        <a:ext cx="75438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Text Box 2"/>
          <p:cNvSpPr txBox="1">
            <a:spLocks noChangeArrowheads="1"/>
          </p:cNvSpPr>
          <p:nvPr/>
        </p:nvSpPr>
        <p:spPr bwMode="auto">
          <a:xfrm>
            <a:off x="762000" y="542925"/>
            <a:ext cx="76200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n</a:t>
            </a: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阶矩阵 </a:t>
            </a:r>
            <a:r>
              <a:rPr lang="en-US" altLang="zh-CN" i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A</a:t>
            </a: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是否一定有 </a:t>
            </a:r>
            <a:r>
              <a:rPr lang="en-US" altLang="zh-CN" i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n</a:t>
            </a: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个线性无关的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特征向量</a:t>
            </a: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        </a:t>
            </a:r>
            <a:r>
              <a:rPr lang="zh-CN" altLang="en-US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答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   不一定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.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当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的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个特征值两两互异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时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A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有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n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个线性无关的特征向量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.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否则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就不一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定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.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例如</a:t>
            </a:r>
          </a:p>
        </p:txBody>
      </p:sp>
      <p:graphicFrame>
        <p:nvGraphicFramePr>
          <p:cNvPr id="552963" name="Object 3"/>
          <p:cNvGraphicFramePr>
            <a:graphicFrameLocks noChangeAspect="1"/>
          </p:cNvGraphicFramePr>
          <p:nvPr/>
        </p:nvGraphicFramePr>
        <p:xfrm>
          <a:off x="2638425" y="3763963"/>
          <a:ext cx="3322638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08100" imgH="698500" progId="Equation.3">
                  <p:embed/>
                </p:oleObj>
              </mc:Choice>
              <mc:Fallback>
                <p:oleObj name="公式" r:id="rId2" imgW="1308100" imgH="698500" progId="Equation.3">
                  <p:embed/>
                  <p:pic>
                    <p:nvPicPr>
                      <p:cNvPr id="0" name="图片 106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3763963"/>
                        <a:ext cx="3322638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64" name="Text Box 4"/>
          <p:cNvSpPr txBox="1">
            <a:spLocks noChangeArrowheads="1"/>
          </p:cNvSpPr>
          <p:nvPr/>
        </p:nvSpPr>
        <p:spPr bwMode="auto">
          <a:xfrm>
            <a:off x="838200" y="5729288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是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3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阶方阵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,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它的三个特征值</a:t>
            </a:r>
          </a:p>
        </p:txBody>
      </p:sp>
      <p:sp>
        <p:nvSpPr>
          <p:cNvPr id="5" name="太阳形 4"/>
          <p:cNvSpPr/>
          <p:nvPr/>
        </p:nvSpPr>
        <p:spPr bwMode="auto">
          <a:xfrm>
            <a:off x="251520" y="548680"/>
            <a:ext cx="506288" cy="506288"/>
          </a:xfrm>
          <a:prstGeom prst="sun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2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52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5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Text Box 2"/>
          <p:cNvSpPr txBox="1">
            <a:spLocks noChangeArrowheads="1"/>
          </p:cNvSpPr>
          <p:nvPr/>
        </p:nvSpPr>
        <p:spPr bwMode="auto">
          <a:xfrm>
            <a:off x="685800" y="941388"/>
            <a:ext cx="7848600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=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=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= -1,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的对应于</a:t>
            </a:r>
            <a:r>
              <a:rPr lang="zh-CN" altLang="en-US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= -1 (1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i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 3)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的全</a:t>
            </a:r>
          </a:p>
          <a:p>
            <a:pPr algn="dist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部特征向量为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(1, 1, -1)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.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它们也是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的全部特征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向量即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只有一个线性无关的特征向量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Text Box 2"/>
          <p:cNvSpPr txBox="1">
            <a:spLocks noChangeArrowheads="1"/>
          </p:cNvSpPr>
          <p:nvPr/>
        </p:nvSpPr>
        <p:spPr bwMode="auto">
          <a:xfrm>
            <a:off x="609600" y="442913"/>
            <a:ext cx="7848600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一个特征向量只对应于一个特征值</a:t>
            </a: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, </a:t>
            </a:r>
            <a:r>
              <a:rPr lang="zh-CN" altLang="en-US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反之</a:t>
            </a: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, 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一个特征值是否只对应于一个特征向量</a:t>
            </a: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        </a:t>
            </a:r>
            <a:r>
              <a:rPr lang="zh-CN" altLang="en-US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答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   否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.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设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是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阶方阵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的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重特征值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则 </a:t>
            </a:r>
          </a:p>
          <a:p>
            <a:pPr>
              <a:spcBef>
                <a:spcPct val="50000"/>
              </a:spcBef>
            </a:pPr>
            <a:r>
              <a:rPr lang="zh-CN" altLang="en-US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可以对应于多个线性无关的特征向量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.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例如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</a:p>
        </p:txBody>
      </p:sp>
      <p:graphicFrame>
        <p:nvGraphicFramePr>
          <p:cNvPr id="555011" name="Object 3"/>
          <p:cNvGraphicFramePr>
            <a:graphicFrameLocks noChangeAspect="1"/>
          </p:cNvGraphicFramePr>
          <p:nvPr/>
        </p:nvGraphicFramePr>
        <p:xfrm>
          <a:off x="755650" y="3011488"/>
          <a:ext cx="2219325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77900" imgH="698500" progId="Equation.3">
                  <p:embed/>
                </p:oleObj>
              </mc:Choice>
              <mc:Fallback>
                <p:oleObj name="公式" r:id="rId2" imgW="977900" imgH="698500" progId="Equation.3">
                  <p:embed/>
                  <p:pic>
                    <p:nvPicPr>
                      <p:cNvPr id="0" name="图片 1075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11488"/>
                        <a:ext cx="2219325" cy="158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12" name="Text Box 4"/>
          <p:cNvSpPr txBox="1">
            <a:spLocks noChangeArrowheads="1"/>
          </p:cNvSpPr>
          <p:nvPr/>
        </p:nvSpPr>
        <p:spPr bwMode="auto">
          <a:xfrm>
            <a:off x="3048000" y="35433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有一个二重特征值 </a:t>
            </a:r>
            <a:r>
              <a:rPr lang="zh-CN" altLang="en-US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=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= -1,</a:t>
            </a:r>
          </a:p>
        </p:txBody>
      </p:sp>
      <p:sp>
        <p:nvSpPr>
          <p:cNvPr id="555013" name="Text Box 5"/>
          <p:cNvSpPr txBox="1">
            <a:spLocks noChangeArrowheads="1"/>
          </p:cNvSpPr>
          <p:nvPr/>
        </p:nvSpPr>
        <p:spPr bwMode="auto">
          <a:xfrm>
            <a:off x="685800" y="4862513"/>
            <a:ext cx="32004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-1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就对应着两个线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性无关的特征向量</a:t>
            </a:r>
          </a:p>
        </p:txBody>
      </p:sp>
      <p:graphicFrame>
        <p:nvGraphicFramePr>
          <p:cNvPr id="555014" name="Object 6"/>
          <p:cNvGraphicFramePr>
            <a:graphicFrameLocks noChangeAspect="1"/>
          </p:cNvGraphicFramePr>
          <p:nvPr/>
        </p:nvGraphicFramePr>
        <p:xfrm>
          <a:off x="3870325" y="4422775"/>
          <a:ext cx="3886200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73200" imgH="698500" progId="Equation.3">
                  <p:embed/>
                </p:oleObj>
              </mc:Choice>
              <mc:Fallback>
                <p:oleObj name="公式" r:id="rId4" imgW="1473200" imgH="698500" progId="Equation.3">
                  <p:embed/>
                  <p:pic>
                    <p:nvPicPr>
                      <p:cNvPr id="0" name="图片 1075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325" y="4422775"/>
                        <a:ext cx="3886200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太阳形 6"/>
          <p:cNvSpPr/>
          <p:nvPr/>
        </p:nvSpPr>
        <p:spPr bwMode="auto">
          <a:xfrm>
            <a:off x="107504" y="474440"/>
            <a:ext cx="506288" cy="506288"/>
          </a:xfrm>
          <a:prstGeom prst="sun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5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5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2" grpId="0"/>
      <p:bldP spid="5550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Text Box 2"/>
          <p:cNvSpPr txBox="1">
            <a:spLocks noChangeArrowheads="1"/>
          </p:cNvSpPr>
          <p:nvPr/>
        </p:nvSpPr>
        <p:spPr bwMode="auto">
          <a:xfrm>
            <a:off x="685800" y="998538"/>
            <a:ext cx="7848600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如何证明方阵 </a:t>
            </a:r>
            <a:r>
              <a:rPr lang="en-US" altLang="zh-CN" i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A</a:t>
            </a: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能对角化</a:t>
            </a: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        </a:t>
            </a:r>
            <a:r>
              <a:rPr lang="zh-CN" altLang="en-US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答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   证明方阵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能对角化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有下述几种方法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       </a:t>
            </a: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1)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计算方阵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的特征值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.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如果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的所有特征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值两两互异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则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能对角化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.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如果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的特征方程有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重根但能找到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个线性无关的特征向量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则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与对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角矩阵相似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.        </a:t>
            </a:r>
            <a:endParaRPr lang="en-US" altLang="zh-CN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3" name="太阳形 2"/>
          <p:cNvSpPr/>
          <p:nvPr/>
        </p:nvSpPr>
        <p:spPr bwMode="auto">
          <a:xfrm>
            <a:off x="251520" y="1050504"/>
            <a:ext cx="506288" cy="506288"/>
          </a:xfrm>
          <a:prstGeom prst="sun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6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6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56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6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6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ChangeArrowheads="1"/>
          </p:cNvSpPr>
          <p:nvPr/>
        </p:nvSpPr>
        <p:spPr bwMode="auto">
          <a:xfrm>
            <a:off x="685800" y="985838"/>
            <a:ext cx="7772400" cy="244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        2)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 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不计算矩阵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的特征值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.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只需证明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的特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征值两两互异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,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即可证明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能对角化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       </a:t>
            </a: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3)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 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不计算矩阵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的特征值、特征向量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,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只证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明存在可逆矩阵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P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和对角矩阵 </a:t>
            </a:r>
            <a:r>
              <a:rPr lang="zh-CN" altLang="en-US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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使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AP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=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.</a:t>
            </a:r>
          </a:p>
        </p:txBody>
      </p:sp>
    </p:spTree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961"/>
            <a:ext cx="9144000" cy="18449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5786"/>
            <a:ext cx="9144000" cy="2116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695607"/>
            <a:ext cx="9144000" cy="1397688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5815"/>
            <a:ext cx="9144000" cy="29614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961"/>
            <a:ext cx="9144000" cy="1844948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87" name="Group 19"/>
          <p:cNvGrpSpPr/>
          <p:nvPr/>
        </p:nvGrpSpPr>
        <p:grpSpPr bwMode="auto">
          <a:xfrm>
            <a:off x="838200" y="838200"/>
            <a:ext cx="7651750" cy="1981200"/>
            <a:chOff x="528" y="528"/>
            <a:chExt cx="4820" cy="1248"/>
          </a:xfrm>
        </p:grpSpPr>
        <p:sp>
          <p:nvSpPr>
            <p:cNvPr id="32770" name="Text Box 2"/>
            <p:cNvSpPr txBox="1">
              <a:spLocks noChangeArrowheads="1"/>
            </p:cNvSpPr>
            <p:nvPr/>
          </p:nvSpPr>
          <p:spPr bwMode="auto">
            <a:xfrm>
              <a:off x="528" y="528"/>
              <a:ext cx="40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dirty="0">
                  <a:solidFill>
                    <a:schemeClr val="tx2"/>
                  </a:solidFill>
                </a:rPr>
                <a:t>    </a:t>
              </a:r>
              <a:r>
                <a:rPr lang="zh-CN" altLang="en-US" dirty="0">
                  <a:solidFill>
                    <a:schemeClr val="tx2"/>
                  </a:solidFill>
                </a:rPr>
                <a:t>判断下列实矩阵能否化为对角阵？</a:t>
              </a:r>
              <a:endParaRPr lang="zh-CN" altLang="en-US" b="0" dirty="0">
                <a:solidFill>
                  <a:schemeClr val="tx2"/>
                </a:solidFill>
              </a:endParaRPr>
            </a:p>
          </p:txBody>
        </p:sp>
        <p:graphicFrame>
          <p:nvGraphicFramePr>
            <p:cNvPr id="32771" name="Object 3"/>
            <p:cNvGraphicFramePr>
              <a:graphicFrameLocks noChangeAspect="1"/>
            </p:cNvGraphicFramePr>
            <p:nvPr/>
          </p:nvGraphicFramePr>
          <p:xfrm>
            <a:off x="920" y="816"/>
            <a:ext cx="220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492500" imgH="1511300" progId="Equation.3">
                    <p:embed/>
                  </p:oleObj>
                </mc:Choice>
                <mc:Fallback>
                  <p:oleObj name="Equation" r:id="rId2" imgW="3492500" imgH="15113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816"/>
                          <a:ext cx="2200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2" name="Object 4"/>
            <p:cNvGraphicFramePr>
              <a:graphicFrameLocks noChangeAspect="1"/>
            </p:cNvGraphicFramePr>
            <p:nvPr/>
          </p:nvGraphicFramePr>
          <p:xfrm>
            <a:off x="3340" y="824"/>
            <a:ext cx="200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187700" imgH="1511300" progId="Equation.3">
                    <p:embed/>
                  </p:oleObj>
                </mc:Choice>
                <mc:Fallback>
                  <p:oleObj name="Equation" r:id="rId4" imgW="3187700" imgH="15113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0" y="824"/>
                          <a:ext cx="2008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838200" y="287655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解</a:t>
            </a:r>
            <a:endParaRPr lang="zh-CN" altLang="en-US" b="0">
              <a:ea typeface="黑体" panose="02010609060101010101" pitchFamily="49" charset="-122"/>
            </a:endParaRP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1447800" y="3587750"/>
          <a:ext cx="204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30400" imgH="444500" progId="Equation.3">
                  <p:embed/>
                </p:oleObj>
              </mc:Choice>
              <mc:Fallback>
                <p:oleObj name="Equation" r:id="rId6" imgW="19304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87750"/>
                        <a:ext cx="2044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3619500" y="4724400"/>
          <a:ext cx="24431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7000" imgH="482600" progId="Equation.3">
                  <p:embed/>
                </p:oleObj>
              </mc:Choice>
              <mc:Fallback>
                <p:oleObj name="Equation" r:id="rId8" imgW="26670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4724400"/>
                        <a:ext cx="244316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6515100" y="4824413"/>
          <a:ext cx="4937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94665" imgH="317500" progId="Equation.3">
                  <p:embed/>
                </p:oleObj>
              </mc:Choice>
              <mc:Fallback>
                <p:oleObj name="Equation" r:id="rId10" imgW="494665" imgH="317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4824413"/>
                        <a:ext cx="4937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17"/>
          <p:cNvGraphicFramePr>
            <a:graphicFrameLocks noChangeAspect="1"/>
          </p:cNvGraphicFramePr>
          <p:nvPr/>
        </p:nvGraphicFramePr>
        <p:xfrm>
          <a:off x="3581400" y="3048000"/>
          <a:ext cx="415607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24300" imgH="1511300" progId="Equation.3">
                  <p:embed/>
                </p:oleObj>
              </mc:Choice>
              <mc:Fallback>
                <p:oleObj name="Equation" r:id="rId12" imgW="3924300" imgH="1511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048000"/>
                        <a:ext cx="4156075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6" name="Object 18"/>
          <p:cNvGraphicFramePr>
            <a:graphicFrameLocks noChangeAspect="1"/>
          </p:cNvGraphicFramePr>
          <p:nvPr/>
        </p:nvGraphicFramePr>
        <p:xfrm>
          <a:off x="914400" y="5500688"/>
          <a:ext cx="3403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403600" imgH="444500" progId="Equation.3">
                  <p:embed/>
                </p:oleObj>
              </mc:Choice>
              <mc:Fallback>
                <p:oleObj name="Equation" r:id="rId14" imgW="3403600" imgH="444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00688"/>
                        <a:ext cx="34036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Object 1027"/>
          <p:cNvGraphicFramePr>
            <a:graphicFrameLocks noChangeAspect="1"/>
          </p:cNvGraphicFramePr>
          <p:nvPr/>
        </p:nvGraphicFramePr>
        <p:xfrm>
          <a:off x="933450" y="1017588"/>
          <a:ext cx="630078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99200" imgH="431800" progId="Equation.3">
                  <p:embed/>
                </p:oleObj>
              </mc:Choice>
              <mc:Fallback>
                <p:oleObj name="Equation" r:id="rId2" imgW="6299200" imgH="4318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017588"/>
                        <a:ext cx="630078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1028"/>
          <p:cNvGraphicFramePr>
            <a:graphicFrameLocks noChangeAspect="1"/>
          </p:cNvGraphicFramePr>
          <p:nvPr/>
        </p:nvGraphicFramePr>
        <p:xfrm>
          <a:off x="2438400" y="1816100"/>
          <a:ext cx="3071813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14700" imgH="1536700" progId="Equation.3">
                  <p:embed/>
                </p:oleObj>
              </mc:Choice>
              <mc:Fallback>
                <p:oleObj name="Equation" r:id="rId4" imgW="3314700" imgH="15367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816100"/>
                        <a:ext cx="3071813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Rectangle 1029"/>
          <p:cNvSpPr>
            <a:spLocks noChangeArrowheads="1"/>
          </p:cNvSpPr>
          <p:nvPr/>
        </p:nvSpPr>
        <p:spPr bwMode="auto">
          <a:xfrm>
            <a:off x="838200" y="3671888"/>
            <a:ext cx="2695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解之得基础解系</a:t>
            </a:r>
            <a:endParaRPr lang="zh-CN" altLang="en-US" b="0">
              <a:solidFill>
                <a:schemeClr val="tx2"/>
              </a:solidFill>
            </a:endParaRPr>
          </a:p>
        </p:txBody>
      </p:sp>
      <p:graphicFrame>
        <p:nvGraphicFramePr>
          <p:cNvPr id="52230" name="Object 1030"/>
          <p:cNvGraphicFramePr>
            <a:graphicFrameLocks noChangeAspect="1"/>
          </p:cNvGraphicFramePr>
          <p:nvPr/>
        </p:nvGraphicFramePr>
        <p:xfrm>
          <a:off x="2514600" y="4495800"/>
          <a:ext cx="258603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49600" imgH="1511300" progId="Equation.3">
                  <p:embed/>
                </p:oleObj>
              </mc:Choice>
              <mc:Fallback>
                <p:oleObj name="Equation" r:id="rId6" imgW="3149600" imgH="15113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95800"/>
                        <a:ext cx="2586038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2514600" y="1023938"/>
          <a:ext cx="41402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40200" imgH="444500" progId="Equation.3">
                  <p:embed/>
                </p:oleObj>
              </mc:Choice>
              <mc:Fallback>
                <p:oleObj name="Equation" r:id="rId2" imgW="41402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023938"/>
                        <a:ext cx="41402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838200" y="1771650"/>
            <a:ext cx="2328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求得基础解系</a:t>
            </a:r>
            <a:endParaRPr lang="zh-CN" altLang="en-US" b="0">
              <a:solidFill>
                <a:schemeClr val="tx2"/>
              </a:solidFill>
            </a:endParaRPr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3371850" y="1771650"/>
          <a:ext cx="18923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508000" progId="Equation.3">
                  <p:embed/>
                </p:oleObj>
              </mc:Choice>
              <mc:Fallback>
                <p:oleObj name="Equation" r:id="rId4" imgW="1892300" imgH="508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1771650"/>
                        <a:ext cx="18923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952500" y="2755900"/>
          <a:ext cx="4089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89400" imgH="1511300" progId="Equation.3">
                  <p:embed/>
                </p:oleObj>
              </mc:Choice>
              <mc:Fallback>
                <p:oleObj name="Equation" r:id="rId6" imgW="4089400" imgH="151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2755900"/>
                        <a:ext cx="4089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914400" y="4376738"/>
          <a:ext cx="36195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19500" imgH="444500" progId="Equation.3">
                  <p:embed/>
                </p:oleObj>
              </mc:Choice>
              <mc:Fallback>
                <p:oleObj name="Equation" r:id="rId8" imgW="3619500" imgH="444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76738"/>
                        <a:ext cx="36195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965200" y="4940300"/>
          <a:ext cx="7569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569200" imgH="927100" progId="Equation.3">
                  <p:embed/>
                </p:oleObj>
              </mc:Choice>
              <mc:Fallback>
                <p:oleObj name="Equation" r:id="rId10" imgW="7569200" imgH="927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4940300"/>
                        <a:ext cx="7569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0" name="Object 18"/>
          <p:cNvGraphicFramePr>
            <a:graphicFrameLocks noChangeAspect="1"/>
          </p:cNvGraphicFramePr>
          <p:nvPr/>
        </p:nvGraphicFramePr>
        <p:xfrm>
          <a:off x="1676400" y="1055688"/>
          <a:ext cx="800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99465" imgH="393700" progId="Equation.3">
                  <p:embed/>
                </p:oleObj>
              </mc:Choice>
              <mc:Fallback>
                <p:oleObj name="Equation" r:id="rId12" imgW="799465" imgH="393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055688"/>
                        <a:ext cx="8001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447800" y="1462088"/>
            <a:ext cx="2063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1.  </a:t>
            </a:r>
            <a:r>
              <a:rPr lang="zh-CN" altLang="en-US"/>
              <a:t>等价关系</a:t>
            </a:r>
            <a:endParaRPr lang="zh-CN" altLang="en-US" sz="2400"/>
          </a:p>
        </p:txBody>
      </p:sp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1543050" y="4483100"/>
          <a:ext cx="551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11800" imgH="469900" progId="Equation.3">
                  <p:embed/>
                </p:oleObj>
              </mc:Choice>
              <mc:Fallback>
                <p:oleObj name="Equation" r:id="rId2" imgW="55118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4483100"/>
                        <a:ext cx="551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9"/>
          <p:cNvGraphicFramePr>
            <a:graphicFrameLocks noChangeAspect="1"/>
          </p:cNvGraphicFramePr>
          <p:nvPr/>
        </p:nvGraphicFramePr>
        <p:xfrm>
          <a:off x="1536700" y="5334000"/>
          <a:ext cx="676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69100" imgH="457200" progId="Equation.3">
                  <p:embed/>
                </p:oleObj>
              </mc:Choice>
              <mc:Fallback>
                <p:oleObj name="Equation" r:id="rId4" imgW="67691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5334000"/>
                        <a:ext cx="6769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二、相似矩阵与相似变换的性质</a:t>
            </a:r>
          </a:p>
        </p:txBody>
      </p:sp>
      <p:graphicFrame>
        <p:nvGraphicFramePr>
          <p:cNvPr id="67597" name="Object 13"/>
          <p:cNvGraphicFramePr>
            <a:graphicFrameLocks noChangeAspect="1"/>
          </p:cNvGraphicFramePr>
          <p:nvPr/>
        </p:nvGraphicFramePr>
        <p:xfrm>
          <a:off x="3543300" y="2046288"/>
          <a:ext cx="242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25700" imgH="406400" progId="Equation.3">
                  <p:embed/>
                </p:oleObj>
              </mc:Choice>
              <mc:Fallback>
                <p:oleObj name="Equation" r:id="rId6" imgW="2425700" imgH="406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2046288"/>
                        <a:ext cx="242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8" name="Object 14"/>
          <p:cNvGraphicFramePr>
            <a:graphicFrameLocks noChangeAspect="1"/>
          </p:cNvGraphicFramePr>
          <p:nvPr/>
        </p:nvGraphicFramePr>
        <p:xfrm>
          <a:off x="3543300" y="2770188"/>
          <a:ext cx="40005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64000" imgH="419100" progId="Equation.3">
                  <p:embed/>
                </p:oleObj>
              </mc:Choice>
              <mc:Fallback>
                <p:oleObj name="Equation" r:id="rId8" imgW="40640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2770188"/>
                        <a:ext cx="40005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15"/>
          <p:cNvGraphicFramePr>
            <a:graphicFrameLocks noChangeAspect="1"/>
          </p:cNvGraphicFramePr>
          <p:nvPr/>
        </p:nvGraphicFramePr>
        <p:xfrm>
          <a:off x="3568700" y="3432175"/>
          <a:ext cx="364013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733800" imgH="939800" progId="Equation.3">
                  <p:embed/>
                </p:oleObj>
              </mc:Choice>
              <mc:Fallback>
                <p:oleObj name="Equation" r:id="rId10" imgW="3733800" imgH="939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3432175"/>
                        <a:ext cx="3640138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607" name="Group 23"/>
          <p:cNvGrpSpPr/>
          <p:nvPr/>
        </p:nvGrpSpPr>
        <p:grpSpPr bwMode="auto">
          <a:xfrm>
            <a:off x="1716088" y="2090738"/>
            <a:ext cx="1516062" cy="398462"/>
            <a:chOff x="1497" y="1281"/>
            <a:chExt cx="955" cy="251"/>
          </a:xfrm>
        </p:grpSpPr>
        <p:graphicFrame>
          <p:nvGraphicFramePr>
            <p:cNvPr id="67588" name="Object 4"/>
            <p:cNvGraphicFramePr>
              <a:graphicFrameLocks noChangeAspect="1"/>
            </p:cNvGraphicFramePr>
            <p:nvPr/>
          </p:nvGraphicFramePr>
          <p:xfrm>
            <a:off x="1756" y="1285"/>
            <a:ext cx="69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473200" imgH="520700" progId="Equation.3">
                    <p:embed/>
                  </p:oleObj>
                </mc:Choice>
                <mc:Fallback>
                  <p:oleObj name="Equation" r:id="rId12" imgW="1473200" imgH="5207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6" y="1285"/>
                          <a:ext cx="69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0" name="Object 16"/>
            <p:cNvGraphicFramePr>
              <a:graphicFrameLocks noChangeAspect="1"/>
            </p:cNvGraphicFramePr>
            <p:nvPr/>
          </p:nvGraphicFramePr>
          <p:xfrm>
            <a:off x="1497" y="1281"/>
            <a:ext cx="26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58800" imgH="520700" progId="Equation.3">
                    <p:embed/>
                  </p:oleObj>
                </mc:Choice>
                <mc:Fallback>
                  <p:oleObj name="Equation" r:id="rId14" imgW="558800" imgH="5207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1281"/>
                          <a:ext cx="26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08" name="Group 24"/>
          <p:cNvGrpSpPr/>
          <p:nvPr/>
        </p:nvGrpSpPr>
        <p:grpSpPr bwMode="auto">
          <a:xfrm>
            <a:off x="1716088" y="2795588"/>
            <a:ext cx="1509712" cy="385762"/>
            <a:chOff x="1497" y="1725"/>
            <a:chExt cx="951" cy="243"/>
          </a:xfrm>
        </p:grpSpPr>
        <p:graphicFrame>
          <p:nvGraphicFramePr>
            <p:cNvPr id="67589" name="Object 5"/>
            <p:cNvGraphicFramePr>
              <a:graphicFrameLocks noChangeAspect="1"/>
            </p:cNvGraphicFramePr>
            <p:nvPr/>
          </p:nvGraphicFramePr>
          <p:xfrm>
            <a:off x="1497" y="1725"/>
            <a:ext cx="283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09600" imgH="520700" progId="Equation.3">
                    <p:embed/>
                  </p:oleObj>
                </mc:Choice>
                <mc:Fallback>
                  <p:oleObj name="Equation" r:id="rId16" imgW="609600" imgH="5207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1725"/>
                          <a:ext cx="283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1" name="Object 17"/>
            <p:cNvGraphicFramePr>
              <a:graphicFrameLocks noChangeAspect="1"/>
            </p:cNvGraphicFramePr>
            <p:nvPr/>
          </p:nvGraphicFramePr>
          <p:xfrm>
            <a:off x="1755" y="1728"/>
            <a:ext cx="69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485900" imgH="508000" progId="Equation.3">
                    <p:embed/>
                  </p:oleObj>
                </mc:Choice>
                <mc:Fallback>
                  <p:oleObj name="Equation" r:id="rId18" imgW="1485900" imgH="5080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5" y="1728"/>
                          <a:ext cx="693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09" name="Group 25"/>
          <p:cNvGrpSpPr/>
          <p:nvPr/>
        </p:nvGrpSpPr>
        <p:grpSpPr bwMode="auto">
          <a:xfrm>
            <a:off x="1716088" y="3409950"/>
            <a:ext cx="1516062" cy="382588"/>
            <a:chOff x="1497" y="2112"/>
            <a:chExt cx="955" cy="241"/>
          </a:xfrm>
        </p:grpSpPr>
        <p:graphicFrame>
          <p:nvGraphicFramePr>
            <p:cNvPr id="67591" name="Object 7"/>
            <p:cNvGraphicFramePr>
              <a:graphicFrameLocks noChangeAspect="1"/>
            </p:cNvGraphicFramePr>
            <p:nvPr/>
          </p:nvGraphicFramePr>
          <p:xfrm>
            <a:off x="1766" y="2112"/>
            <a:ext cx="686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485900" imgH="520700" progId="Equation.3">
                    <p:embed/>
                  </p:oleObj>
                </mc:Choice>
                <mc:Fallback>
                  <p:oleObj name="Equation" r:id="rId20" imgW="1485900" imgH="5207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6" y="2112"/>
                          <a:ext cx="686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2" name="Object 18"/>
            <p:cNvGraphicFramePr>
              <a:graphicFrameLocks noChangeAspect="1"/>
            </p:cNvGraphicFramePr>
            <p:nvPr/>
          </p:nvGraphicFramePr>
          <p:xfrm>
            <a:off x="1497" y="2112"/>
            <a:ext cx="28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609600" imgH="520700" progId="Equation.3">
                    <p:embed/>
                  </p:oleObj>
                </mc:Choice>
                <mc:Fallback>
                  <p:oleObj name="Equation" r:id="rId22" imgW="609600" imgH="5207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2112"/>
                          <a:ext cx="28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0" name="Object 1026"/>
          <p:cNvGraphicFramePr>
            <a:graphicFrameLocks noChangeAspect="1"/>
          </p:cNvGraphicFramePr>
          <p:nvPr/>
        </p:nvGraphicFramePr>
        <p:xfrm>
          <a:off x="1295400" y="2286000"/>
          <a:ext cx="5219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19700" imgH="1511300" progId="Equation.3">
                  <p:embed/>
                </p:oleObj>
              </mc:Choice>
              <mc:Fallback>
                <p:oleObj name="Equation" r:id="rId2" imgW="5219700" imgH="15113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0"/>
                        <a:ext cx="52197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1027"/>
          <p:cNvGraphicFramePr>
            <a:graphicFrameLocks noChangeAspect="1"/>
          </p:cNvGraphicFramePr>
          <p:nvPr/>
        </p:nvGraphicFramePr>
        <p:xfrm>
          <a:off x="6686550" y="2762250"/>
          <a:ext cx="1625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600" imgH="482600" progId="Equation.3">
                  <p:embed/>
                </p:oleObj>
              </mc:Choice>
              <mc:Fallback>
                <p:oleObj name="Equation" r:id="rId4" imgW="1625600" imgH="4826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2762250"/>
                        <a:ext cx="1625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1028"/>
          <p:cNvGraphicFramePr>
            <a:graphicFrameLocks noChangeAspect="1"/>
          </p:cNvGraphicFramePr>
          <p:nvPr/>
        </p:nvGraphicFramePr>
        <p:xfrm>
          <a:off x="1600200" y="800100"/>
          <a:ext cx="3251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51200" imgH="1511300" progId="Equation.3">
                  <p:embed/>
                </p:oleObj>
              </mc:Choice>
              <mc:Fallback>
                <p:oleObj name="Equation" r:id="rId6" imgW="3251200" imgH="15113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800100"/>
                        <a:ext cx="3251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1029"/>
          <p:cNvGraphicFramePr>
            <a:graphicFrameLocks noChangeAspect="1"/>
          </p:cNvGraphicFramePr>
          <p:nvPr/>
        </p:nvGraphicFramePr>
        <p:xfrm>
          <a:off x="914400" y="3905250"/>
          <a:ext cx="556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562600" imgH="457200" progId="Equation.3">
                  <p:embed/>
                </p:oleObj>
              </mc:Choice>
              <mc:Fallback>
                <p:oleObj name="Equation" r:id="rId8" imgW="5562600" imgH="4572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05250"/>
                        <a:ext cx="5562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1030"/>
          <p:cNvGraphicFramePr>
            <a:graphicFrameLocks noChangeAspect="1"/>
          </p:cNvGraphicFramePr>
          <p:nvPr/>
        </p:nvGraphicFramePr>
        <p:xfrm>
          <a:off x="1600200" y="4433888"/>
          <a:ext cx="4241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241800" imgH="419100" progId="Equation.3">
                  <p:embed/>
                </p:oleObj>
              </mc:Choice>
              <mc:Fallback>
                <p:oleObj name="Equation" r:id="rId10" imgW="4241800" imgH="4191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33888"/>
                        <a:ext cx="4241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5" name="Text Box 1031"/>
          <p:cNvSpPr txBox="1">
            <a:spLocks noChangeArrowheads="1"/>
          </p:cNvSpPr>
          <p:nvPr/>
        </p:nvSpPr>
        <p:spPr bwMode="auto">
          <a:xfrm>
            <a:off x="5848350" y="4343400"/>
            <a:ext cx="269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解之得基础解系</a:t>
            </a:r>
          </a:p>
        </p:txBody>
      </p:sp>
      <p:graphicFrame>
        <p:nvGraphicFramePr>
          <p:cNvPr id="83976" name="Object 1032"/>
          <p:cNvGraphicFramePr>
            <a:graphicFrameLocks noChangeAspect="1"/>
          </p:cNvGraphicFramePr>
          <p:nvPr/>
        </p:nvGraphicFramePr>
        <p:xfrm>
          <a:off x="3811588" y="4876800"/>
          <a:ext cx="17716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93900" imgH="495300" progId="Equation.3">
                  <p:embed/>
                </p:oleObj>
              </mc:Choice>
              <mc:Fallback>
                <p:oleObj name="Equation" r:id="rId12" imgW="1993900" imgH="4953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4876800"/>
                        <a:ext cx="17716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979" name="Group 1035"/>
          <p:cNvGrpSpPr/>
          <p:nvPr/>
        </p:nvGrpSpPr>
        <p:grpSpPr bwMode="auto">
          <a:xfrm>
            <a:off x="838200" y="5448300"/>
            <a:ext cx="3768725" cy="519113"/>
            <a:chOff x="528" y="3432"/>
            <a:chExt cx="2374" cy="327"/>
          </a:xfrm>
        </p:grpSpPr>
        <p:sp>
          <p:nvSpPr>
            <p:cNvPr id="83977" name="Text Box 1033"/>
            <p:cNvSpPr txBox="1">
              <a:spLocks noChangeArrowheads="1"/>
            </p:cNvSpPr>
            <p:nvPr/>
          </p:nvSpPr>
          <p:spPr bwMode="auto">
            <a:xfrm>
              <a:off x="528" y="3432"/>
              <a:ext cx="23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</a:rPr>
                <a:t>故   不能化为对角矩阵</a:t>
              </a:r>
              <a:r>
                <a:rPr lang="en-US" altLang="zh-CN">
                  <a:solidFill>
                    <a:schemeClr val="tx2"/>
                  </a:solidFill>
                </a:rPr>
                <a:t>.</a:t>
              </a:r>
            </a:p>
          </p:txBody>
        </p:sp>
        <p:graphicFrame>
          <p:nvGraphicFramePr>
            <p:cNvPr id="83978" name="Object 1034"/>
            <p:cNvGraphicFramePr>
              <a:graphicFrameLocks noChangeAspect="1"/>
            </p:cNvGraphicFramePr>
            <p:nvPr/>
          </p:nvGraphicFramePr>
          <p:xfrm>
            <a:off x="780" y="3492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92100" imgH="304800" progId="Equation.3">
                    <p:embed/>
                  </p:oleObj>
                </mc:Choice>
                <mc:Fallback>
                  <p:oleObj name="Equation" r:id="rId14" imgW="292100" imgH="304800" progId="Equation.3">
                    <p:embed/>
                    <p:pic>
                      <p:nvPicPr>
                        <p:cNvPr id="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" y="3492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48" name="Group 32"/>
          <p:cNvGrpSpPr/>
          <p:nvPr/>
        </p:nvGrpSpPr>
        <p:grpSpPr bwMode="auto">
          <a:xfrm>
            <a:off x="838200" y="838200"/>
            <a:ext cx="7507288" cy="2487613"/>
            <a:chOff x="528" y="528"/>
            <a:chExt cx="4729" cy="1567"/>
          </a:xfrm>
        </p:grpSpPr>
        <p:graphicFrame>
          <p:nvGraphicFramePr>
            <p:cNvPr id="34826" name="Object 10"/>
            <p:cNvGraphicFramePr>
              <a:graphicFrameLocks noChangeAspect="1"/>
            </p:cNvGraphicFramePr>
            <p:nvPr/>
          </p:nvGraphicFramePr>
          <p:xfrm>
            <a:off x="1141" y="528"/>
            <a:ext cx="1835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124200" imgH="1511300" progId="Equation.3">
                    <p:embed/>
                  </p:oleObj>
                </mc:Choice>
                <mc:Fallback>
                  <p:oleObj name="Equation" r:id="rId2" imgW="3124200" imgH="15113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" y="528"/>
                          <a:ext cx="1835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7" name="Text Box 11"/>
            <p:cNvSpPr txBox="1">
              <a:spLocks noChangeArrowheads="1"/>
            </p:cNvSpPr>
            <p:nvPr/>
          </p:nvSpPr>
          <p:spPr bwMode="auto">
            <a:xfrm>
              <a:off x="528" y="1488"/>
              <a:ext cx="25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</a:rPr>
                <a:t>A</a:t>
              </a:r>
              <a:r>
                <a:rPr lang="zh-CN" altLang="en-US">
                  <a:solidFill>
                    <a:schemeClr val="tx2"/>
                  </a:solidFill>
                </a:rPr>
                <a:t>能否对角化？若能对角</a:t>
              </a:r>
            </a:p>
          </p:txBody>
        </p:sp>
        <p:graphicFrame>
          <p:nvGraphicFramePr>
            <p:cNvPr id="34828" name="Object 12"/>
            <p:cNvGraphicFramePr>
              <a:graphicFrameLocks noChangeAspect="1"/>
            </p:cNvGraphicFramePr>
            <p:nvPr/>
          </p:nvGraphicFramePr>
          <p:xfrm>
            <a:off x="3012" y="1548"/>
            <a:ext cx="224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52800" imgH="406400" progId="Equation.3">
                    <p:embed/>
                  </p:oleObj>
                </mc:Choice>
                <mc:Fallback>
                  <p:oleObj name="Equation" r:id="rId4" imgW="3352800" imgH="4064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2" y="1548"/>
                          <a:ext cx="2245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1" name="Text Box 25"/>
            <p:cNvSpPr txBox="1">
              <a:spLocks noChangeArrowheads="1"/>
            </p:cNvSpPr>
            <p:nvPr/>
          </p:nvSpPr>
          <p:spPr bwMode="auto">
            <a:xfrm>
              <a:off x="528" y="792"/>
              <a:ext cx="4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黑体" panose="02010609060101010101" pitchFamily="49" charset="-122"/>
                </a:rPr>
                <a:t>例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graphicFrame>
          <p:nvGraphicFramePr>
            <p:cNvPr id="34842" name="Object 26"/>
            <p:cNvGraphicFramePr>
              <a:graphicFrameLocks noChangeAspect="1"/>
            </p:cNvGraphicFramePr>
            <p:nvPr/>
          </p:nvGraphicFramePr>
          <p:xfrm>
            <a:off x="564" y="1824"/>
            <a:ext cx="194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908300" imgH="431800" progId="Equation.3">
                    <p:embed/>
                  </p:oleObj>
                </mc:Choice>
                <mc:Fallback>
                  <p:oleObj name="Equation" r:id="rId6" imgW="2908300" imgH="4318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" y="1824"/>
                          <a:ext cx="1948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838200" y="340995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解</a:t>
            </a:r>
            <a:endParaRPr lang="zh-CN" altLang="en-US"/>
          </a:p>
        </p:txBody>
      </p:sp>
      <p:graphicFrame>
        <p:nvGraphicFramePr>
          <p:cNvPr id="34845" name="Object 29"/>
          <p:cNvGraphicFramePr>
            <a:graphicFrameLocks noChangeAspect="1"/>
          </p:cNvGraphicFramePr>
          <p:nvPr/>
        </p:nvGraphicFramePr>
        <p:xfrm>
          <a:off x="1143000" y="3860800"/>
          <a:ext cx="4521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749800" imgH="1511300" progId="Equation.3">
                  <p:embed/>
                </p:oleObj>
              </mc:Choice>
              <mc:Fallback>
                <p:oleObj name="Equation" r:id="rId8" imgW="4749800" imgH="15113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60800"/>
                        <a:ext cx="4521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6" name="Object 30"/>
          <p:cNvGraphicFramePr>
            <a:graphicFrameLocks noChangeAspect="1"/>
          </p:cNvGraphicFramePr>
          <p:nvPr/>
        </p:nvGraphicFramePr>
        <p:xfrm>
          <a:off x="5638800" y="4241800"/>
          <a:ext cx="2476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28900" imgH="482600" progId="Equation.3">
                  <p:embed/>
                </p:oleObj>
              </mc:Choice>
              <mc:Fallback>
                <p:oleObj name="Equation" r:id="rId10" imgW="2628900" imgH="482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241800"/>
                        <a:ext cx="2476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7" name="Object 31"/>
          <p:cNvGraphicFramePr>
            <a:graphicFrameLocks noChangeAspect="1"/>
          </p:cNvGraphicFramePr>
          <p:nvPr/>
        </p:nvGraphicFramePr>
        <p:xfrm>
          <a:off x="914400" y="5505450"/>
          <a:ext cx="64785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77000" imgH="457200" progId="Equation.3">
                  <p:embed/>
                </p:oleObj>
              </mc:Choice>
              <mc:Fallback>
                <p:oleObj name="Equation" r:id="rId12" imgW="6477000" imgH="457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05450"/>
                        <a:ext cx="64785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914400" y="1028700"/>
          <a:ext cx="601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184900" imgH="431800" progId="Equation.3">
                  <p:embed/>
                </p:oleObj>
              </mc:Choice>
              <mc:Fallback>
                <p:oleObj name="Equation" r:id="rId2" imgW="61849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28700"/>
                        <a:ext cx="6019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3124200" y="1612900"/>
          <a:ext cx="2438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38400" imgH="1511300" progId="Equation.3">
                  <p:embed/>
                </p:oleObj>
              </mc:Choice>
              <mc:Fallback>
                <p:oleObj name="Equation" r:id="rId4" imgW="2438400" imgH="151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12900"/>
                        <a:ext cx="2438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838200" y="3314700"/>
            <a:ext cx="269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解之得基础解系</a:t>
            </a:r>
            <a:endParaRPr lang="zh-CN" altLang="en-US" b="0">
              <a:solidFill>
                <a:schemeClr val="tx2"/>
              </a:solidFill>
            </a:endParaRPr>
          </a:p>
        </p:txBody>
      </p:sp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2438400" y="4038600"/>
          <a:ext cx="139382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00200" imgH="1511300" progId="Equation.3">
                  <p:embed/>
                </p:oleObj>
              </mc:Choice>
              <mc:Fallback>
                <p:oleObj name="Equation" r:id="rId6" imgW="1600200" imgH="151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38600"/>
                        <a:ext cx="1393825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12"/>
          <p:cNvGraphicFramePr>
            <a:graphicFrameLocks noChangeAspect="1"/>
          </p:cNvGraphicFramePr>
          <p:nvPr/>
        </p:nvGraphicFramePr>
        <p:xfrm>
          <a:off x="4837113" y="4038600"/>
          <a:ext cx="1182687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58900" imgH="1511300" progId="Equation.3">
                  <p:embed/>
                </p:oleObj>
              </mc:Choice>
              <mc:Fallback>
                <p:oleObj name="Equation" r:id="rId8" imgW="1358900" imgH="151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3" y="4038600"/>
                        <a:ext cx="1182687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900113" y="917575"/>
          <a:ext cx="76342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18400" imgH="952500" progId="Equation.3">
                  <p:embed/>
                </p:oleObj>
              </mc:Choice>
              <mc:Fallback>
                <p:oleObj name="Equation" r:id="rId2" imgW="7518400" imgH="952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917575"/>
                        <a:ext cx="76342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2971800" y="1752600"/>
          <a:ext cx="21082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08200" imgH="508000" progId="Equation.3">
                  <p:embed/>
                </p:oleObj>
              </mc:Choice>
              <mc:Fallback>
                <p:oleObj name="Equation" r:id="rId4" imgW="2108200" imgH="508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1082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914400" y="2452688"/>
          <a:ext cx="34925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92500" imgH="444500" progId="Equation.3">
                  <p:embed/>
                </p:oleObj>
              </mc:Choice>
              <mc:Fallback>
                <p:oleObj name="Equation" r:id="rId6" imgW="34925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52688"/>
                        <a:ext cx="34925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914400" y="2876550"/>
          <a:ext cx="484028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664200" imgH="1511300" progId="Equation.3">
                  <p:embed/>
                </p:oleObj>
              </mc:Choice>
              <mc:Fallback>
                <p:oleObj name="Equation" r:id="rId8" imgW="5664200" imgH="151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76550"/>
                        <a:ext cx="4840288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914400" y="4419600"/>
          <a:ext cx="5176838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638800" imgH="1587500" progId="Equation.3">
                  <p:embed/>
                </p:oleObj>
              </mc:Choice>
              <mc:Fallback>
                <p:oleObj name="Equation" r:id="rId10" imgW="5638800" imgH="1587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5176838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62" name="Group 14"/>
          <p:cNvGrpSpPr/>
          <p:nvPr/>
        </p:nvGrpSpPr>
        <p:grpSpPr bwMode="auto">
          <a:xfrm>
            <a:off x="4584700" y="2363788"/>
            <a:ext cx="2781300" cy="519112"/>
            <a:chOff x="2888" y="1489"/>
            <a:chExt cx="1752" cy="327"/>
          </a:xfrm>
        </p:grpSpPr>
        <p:sp>
          <p:nvSpPr>
            <p:cNvPr id="53253" name="Rectangle 5"/>
            <p:cNvSpPr>
              <a:spLocks noChangeArrowheads="1"/>
            </p:cNvSpPr>
            <p:nvPr/>
          </p:nvSpPr>
          <p:spPr bwMode="auto">
            <a:xfrm>
              <a:off x="2888" y="1489"/>
              <a:ext cx="17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</a:rPr>
                <a:t>所以    可对角化</a:t>
              </a:r>
              <a:r>
                <a:rPr lang="en-US" altLang="zh-CN" b="0">
                  <a:solidFill>
                    <a:schemeClr val="tx2"/>
                  </a:solidFill>
                </a:rPr>
                <a:t>.</a:t>
              </a:r>
            </a:p>
          </p:txBody>
        </p:sp>
        <p:graphicFrame>
          <p:nvGraphicFramePr>
            <p:cNvPr id="53261" name="Object 13"/>
            <p:cNvGraphicFramePr>
              <a:graphicFrameLocks noChangeAspect="1"/>
            </p:cNvGraphicFramePr>
            <p:nvPr/>
          </p:nvGraphicFramePr>
          <p:xfrm>
            <a:off x="3396" y="154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92100" imgH="304800" progId="Equation.3">
                    <p:embed/>
                  </p:oleObj>
                </mc:Choice>
                <mc:Fallback>
                  <p:oleObj name="Equation" r:id="rId12" imgW="292100" imgH="304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6" y="1548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831850" y="85248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注意</a:t>
            </a:r>
          </a:p>
        </p:txBody>
      </p:sp>
      <p:grpSp>
        <p:nvGrpSpPr>
          <p:cNvPr id="37911" name="Group 23"/>
          <p:cNvGrpSpPr/>
          <p:nvPr/>
        </p:nvGrpSpPr>
        <p:grpSpPr bwMode="auto">
          <a:xfrm>
            <a:off x="1600200" y="1238250"/>
            <a:ext cx="5473700" cy="1568450"/>
            <a:chOff x="1072" y="768"/>
            <a:chExt cx="3448" cy="988"/>
          </a:xfrm>
        </p:grpSpPr>
        <p:graphicFrame>
          <p:nvGraphicFramePr>
            <p:cNvPr id="37894" name="Object 6"/>
            <p:cNvGraphicFramePr>
              <a:graphicFrameLocks noChangeAspect="1"/>
            </p:cNvGraphicFramePr>
            <p:nvPr/>
          </p:nvGraphicFramePr>
          <p:xfrm>
            <a:off x="1072" y="804"/>
            <a:ext cx="344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473700" imgH="1511300" progId="Equation.3">
                    <p:embed/>
                  </p:oleObj>
                </mc:Choice>
                <mc:Fallback>
                  <p:oleObj name="Equation" r:id="rId2" imgW="5473700" imgH="1511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2" y="804"/>
                          <a:ext cx="3448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4" name="Object 16"/>
            <p:cNvGraphicFramePr>
              <a:graphicFrameLocks noChangeAspect="1"/>
            </p:cNvGraphicFramePr>
            <p:nvPr/>
          </p:nvGraphicFramePr>
          <p:xfrm>
            <a:off x="3216" y="768"/>
            <a:ext cx="288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9600" imgH="1981200" progId="Equation.3">
                    <p:embed/>
                  </p:oleObj>
                </mc:Choice>
                <mc:Fallback>
                  <p:oleObj name="Equation" r:id="rId4" imgW="609600" imgH="1981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768"/>
                          <a:ext cx="288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5" name="Object 17"/>
            <p:cNvGraphicFramePr>
              <a:graphicFrameLocks noChangeAspect="1"/>
            </p:cNvGraphicFramePr>
            <p:nvPr/>
          </p:nvGraphicFramePr>
          <p:xfrm>
            <a:off x="3588" y="768"/>
            <a:ext cx="312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60400" imgH="1981200" progId="Equation.3">
                    <p:embed/>
                  </p:oleObj>
                </mc:Choice>
                <mc:Fallback>
                  <p:oleObj name="Equation" r:id="rId6" imgW="660400" imgH="1981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8" y="768"/>
                          <a:ext cx="312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6" name="Object 18"/>
            <p:cNvGraphicFramePr>
              <a:graphicFrameLocks noChangeAspect="1"/>
            </p:cNvGraphicFramePr>
            <p:nvPr/>
          </p:nvGraphicFramePr>
          <p:xfrm>
            <a:off x="4100" y="768"/>
            <a:ext cx="128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6700" imgH="1981200" progId="Equation.3">
                    <p:embed/>
                  </p:oleObj>
                </mc:Choice>
                <mc:Fallback>
                  <p:oleObj name="Equation" r:id="rId8" imgW="266700" imgH="1981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0" y="768"/>
                          <a:ext cx="128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916" name="Group 28"/>
          <p:cNvGrpSpPr/>
          <p:nvPr/>
        </p:nvGrpSpPr>
        <p:grpSpPr bwMode="auto">
          <a:xfrm>
            <a:off x="914400" y="2832100"/>
            <a:ext cx="5283200" cy="1511300"/>
            <a:chOff x="1136" y="1784"/>
            <a:chExt cx="3328" cy="952"/>
          </a:xfrm>
        </p:grpSpPr>
        <p:graphicFrame>
          <p:nvGraphicFramePr>
            <p:cNvPr id="37895" name="Object 7"/>
            <p:cNvGraphicFramePr>
              <a:graphicFrameLocks noChangeAspect="1"/>
            </p:cNvGraphicFramePr>
            <p:nvPr/>
          </p:nvGraphicFramePr>
          <p:xfrm>
            <a:off x="1136" y="1784"/>
            <a:ext cx="332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283200" imgH="1511300" progId="Equation.3">
                    <p:embed/>
                  </p:oleObj>
                </mc:Choice>
                <mc:Fallback>
                  <p:oleObj name="Equation" r:id="rId10" imgW="5283200" imgH="15113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1784"/>
                          <a:ext cx="3328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8" name="Object 20"/>
            <p:cNvGraphicFramePr>
              <a:graphicFrameLocks noChangeAspect="1"/>
            </p:cNvGraphicFramePr>
            <p:nvPr/>
          </p:nvGraphicFramePr>
          <p:xfrm>
            <a:off x="3224" y="1784"/>
            <a:ext cx="256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46100" imgH="1981200" progId="Equation.3">
                    <p:embed/>
                  </p:oleObj>
                </mc:Choice>
                <mc:Fallback>
                  <p:oleObj name="Equation" r:id="rId12" imgW="546100" imgH="1981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4" y="1784"/>
                          <a:ext cx="256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9" name="Object 21"/>
            <p:cNvGraphicFramePr>
              <a:graphicFrameLocks noChangeAspect="1"/>
            </p:cNvGraphicFramePr>
            <p:nvPr/>
          </p:nvGraphicFramePr>
          <p:xfrm>
            <a:off x="3732" y="1784"/>
            <a:ext cx="128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6700" imgH="1981200" progId="Equation.3">
                    <p:embed/>
                  </p:oleObj>
                </mc:Choice>
                <mc:Fallback>
                  <p:oleObj name="Equation" r:id="rId14" imgW="266700" imgH="1981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2" y="1784"/>
                          <a:ext cx="128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0" name="Object 22"/>
            <p:cNvGraphicFramePr>
              <a:graphicFrameLocks noChangeAspect="1"/>
            </p:cNvGraphicFramePr>
            <p:nvPr/>
          </p:nvGraphicFramePr>
          <p:xfrm>
            <a:off x="4088" y="1784"/>
            <a:ext cx="128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66700" imgH="1981200" progId="Equation.3">
                    <p:embed/>
                  </p:oleObj>
                </mc:Choice>
                <mc:Fallback>
                  <p:oleObj name="Equation" r:id="rId16" imgW="266700" imgH="19812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8" y="1784"/>
                          <a:ext cx="128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3" name="Object 25"/>
            <p:cNvGraphicFramePr>
              <a:graphicFrameLocks noChangeAspect="1"/>
            </p:cNvGraphicFramePr>
            <p:nvPr/>
          </p:nvGraphicFramePr>
          <p:xfrm>
            <a:off x="3180" y="1784"/>
            <a:ext cx="312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60400" imgH="1981200" progId="Equation.3">
                    <p:embed/>
                  </p:oleObj>
                </mc:Choice>
                <mc:Fallback>
                  <p:oleObj name="Equation" r:id="rId18" imgW="660400" imgH="19812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0" y="1784"/>
                          <a:ext cx="312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4" name="Object 26"/>
            <p:cNvGraphicFramePr>
              <a:graphicFrameLocks noChangeAspect="1"/>
            </p:cNvGraphicFramePr>
            <p:nvPr/>
          </p:nvGraphicFramePr>
          <p:xfrm>
            <a:off x="3732" y="1784"/>
            <a:ext cx="120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54000" imgH="1981200" progId="Equation.3">
                    <p:embed/>
                  </p:oleObj>
                </mc:Choice>
                <mc:Fallback>
                  <p:oleObj name="Equation" r:id="rId20" imgW="254000" imgH="1981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2" y="1784"/>
                          <a:ext cx="120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5" name="Object 27"/>
            <p:cNvGraphicFramePr>
              <a:graphicFrameLocks noChangeAspect="1"/>
            </p:cNvGraphicFramePr>
            <p:nvPr/>
          </p:nvGraphicFramePr>
          <p:xfrm>
            <a:off x="4104" y="1784"/>
            <a:ext cx="120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54000" imgH="1981200" progId="Equation.3">
                    <p:embed/>
                  </p:oleObj>
                </mc:Choice>
                <mc:Fallback>
                  <p:oleObj name="Equation" r:id="rId22" imgW="254000" imgH="1981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4" y="1784"/>
                          <a:ext cx="120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918" name="Group 30"/>
          <p:cNvGrpSpPr/>
          <p:nvPr/>
        </p:nvGrpSpPr>
        <p:grpSpPr bwMode="auto">
          <a:xfrm>
            <a:off x="800100" y="4567238"/>
            <a:ext cx="7985125" cy="946150"/>
            <a:chOff x="504" y="2877"/>
            <a:chExt cx="5030" cy="596"/>
          </a:xfrm>
        </p:grpSpPr>
        <p:sp>
          <p:nvSpPr>
            <p:cNvPr id="37902" name="Text Box 14"/>
            <p:cNvSpPr txBox="1">
              <a:spLocks noChangeArrowheads="1"/>
            </p:cNvSpPr>
            <p:nvPr/>
          </p:nvSpPr>
          <p:spPr bwMode="auto">
            <a:xfrm>
              <a:off x="504" y="2877"/>
              <a:ext cx="503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　　即矩阵   的列向量和对角矩阵中特征值的位置</a:t>
              </a:r>
            </a:p>
            <a:p>
              <a:r>
                <a:rPr lang="zh-CN" altLang="en-US"/>
                <a:t>要相互对应．</a:t>
              </a:r>
            </a:p>
          </p:txBody>
        </p:sp>
        <p:graphicFrame>
          <p:nvGraphicFramePr>
            <p:cNvPr id="37917" name="Object 29"/>
            <p:cNvGraphicFramePr>
              <a:graphicFrameLocks noChangeAspect="1"/>
            </p:cNvGraphicFramePr>
            <p:nvPr/>
          </p:nvGraphicFramePr>
          <p:xfrm>
            <a:off x="1680" y="2952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92100" imgH="292100" progId="Equation.3">
                    <p:embed/>
                  </p:oleObj>
                </mc:Choice>
                <mc:Fallback>
                  <p:oleObj name="Equation" r:id="rId24" imgW="292100" imgH="2921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952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1606550" y="2755900"/>
          <a:ext cx="496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65700" imgH="444500" progId="Equation.3">
                  <p:embed/>
                </p:oleObj>
              </mc:Choice>
              <mc:Fallback>
                <p:oleObj name="Equation" r:id="rId2" imgW="49657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2755900"/>
                        <a:ext cx="496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893763" y="3314700"/>
          <a:ext cx="762158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20000" imgH="1028700" progId="Equation.3">
                  <p:embed/>
                </p:oleObj>
              </mc:Choice>
              <mc:Fallback>
                <p:oleObj name="Equation" r:id="rId4" imgW="7620000" imgH="1028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3314700"/>
                        <a:ext cx="762158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1524000" y="4381500"/>
          <a:ext cx="65214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19800" imgH="444500" progId="Equation.3">
                  <p:embed/>
                </p:oleObj>
              </mc:Choice>
              <mc:Fallback>
                <p:oleObj name="Equation" r:id="rId6" imgW="60198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81500"/>
                        <a:ext cx="65214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895350" y="5064125"/>
          <a:ext cx="754538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543800" imgH="977900" progId="Equation.3">
                  <p:embed/>
                </p:oleObj>
              </mc:Choice>
              <mc:Fallback>
                <p:oleObj name="Equation" r:id="rId8" imgW="7543800" imgH="977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5064125"/>
                        <a:ext cx="754538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四、小结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819150" y="1330325"/>
            <a:ext cx="79851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　　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１．相似矩阵</a:t>
            </a:r>
          </a:p>
          <a:p>
            <a:r>
              <a:rPr lang="zh-CN" altLang="en-US"/>
              <a:t>　   相似是矩阵之间的一种关系，它具有很多良好</a:t>
            </a:r>
          </a:p>
          <a:p>
            <a:r>
              <a:rPr lang="zh-CN" altLang="en-US"/>
              <a:t>的性质，除了课堂内介绍的以外，还有：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466850" y="1120775"/>
            <a:ext cx="4848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２．相似变换与相似变换矩阵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838200" y="3554413"/>
            <a:ext cx="7718425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　　这种变换的重要意义在于</a:t>
            </a:r>
            <a:r>
              <a:rPr lang="zh-CN" altLang="en-US">
                <a:ea typeface="黑体" panose="02010609060101010101" pitchFamily="49" charset="-122"/>
              </a:rPr>
              <a:t>简化对矩阵的各种</a:t>
            </a:r>
          </a:p>
          <a:p>
            <a:r>
              <a:rPr lang="zh-CN" altLang="en-US">
                <a:ea typeface="黑体" panose="02010609060101010101" pitchFamily="49" charset="-122"/>
              </a:rPr>
              <a:t>运算</a:t>
            </a:r>
            <a:r>
              <a:rPr lang="zh-CN" altLang="en-US"/>
              <a:t>，其方法是先通过相似变换，将矩阵变成与</a:t>
            </a:r>
          </a:p>
          <a:p>
            <a:r>
              <a:rPr lang="zh-CN" altLang="en-US"/>
              <a:t>之等价的对角矩阵，再对对角矩阵进行运算，从</a:t>
            </a:r>
          </a:p>
          <a:p>
            <a:r>
              <a:rPr lang="zh-CN" altLang="en-US"/>
              <a:t>而将比较复杂的矩阵的运算转化为比较简单的对</a:t>
            </a:r>
          </a:p>
          <a:p>
            <a:r>
              <a:rPr lang="zh-CN" altLang="en-US"/>
              <a:t>角矩阵的运算．</a:t>
            </a:r>
          </a:p>
        </p:txBody>
      </p:sp>
      <p:grpSp>
        <p:nvGrpSpPr>
          <p:cNvPr id="85000" name="Group 8"/>
          <p:cNvGrpSpPr/>
          <p:nvPr/>
        </p:nvGrpSpPr>
        <p:grpSpPr bwMode="auto">
          <a:xfrm>
            <a:off x="900113" y="1979613"/>
            <a:ext cx="7626350" cy="1373187"/>
            <a:chOff x="567" y="1248"/>
            <a:chExt cx="4804" cy="865"/>
          </a:xfrm>
        </p:grpSpPr>
        <p:grpSp>
          <p:nvGrpSpPr>
            <p:cNvPr id="84998" name="Group 6"/>
            <p:cNvGrpSpPr/>
            <p:nvPr/>
          </p:nvGrpSpPr>
          <p:grpSpPr bwMode="auto">
            <a:xfrm>
              <a:off x="567" y="1248"/>
              <a:ext cx="4804" cy="865"/>
              <a:chOff x="567" y="1248"/>
              <a:chExt cx="4804" cy="865"/>
            </a:xfrm>
          </p:grpSpPr>
          <p:sp>
            <p:nvSpPr>
              <p:cNvPr id="84994" name="Text Box 2"/>
              <p:cNvSpPr txBox="1">
                <a:spLocks noChangeArrowheads="1"/>
              </p:cNvSpPr>
              <p:nvPr/>
            </p:nvSpPr>
            <p:spPr bwMode="auto">
              <a:xfrm>
                <a:off x="567" y="1248"/>
                <a:ext cx="4804" cy="8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　　</a:t>
                </a:r>
                <a:r>
                  <a:rPr lang="zh-CN" altLang="en-US">
                    <a:ea typeface="黑体" panose="02010609060101010101" pitchFamily="49" charset="-122"/>
                  </a:rPr>
                  <a:t>相似变换</a:t>
                </a:r>
                <a:r>
                  <a:rPr lang="zh-CN" altLang="en-US"/>
                  <a:t>是对方阵进行的一种运算，它把</a:t>
                </a:r>
                <a:r>
                  <a:rPr lang="en-US" altLang="zh-CN"/>
                  <a:t>A</a:t>
                </a:r>
              </a:p>
              <a:p>
                <a:r>
                  <a:rPr lang="zh-CN" altLang="en-US"/>
                  <a:t>变成　　　，而可逆矩阵   称为进行这一变换的</a:t>
                </a:r>
              </a:p>
              <a:p>
                <a:r>
                  <a:rPr lang="zh-CN" altLang="en-US">
                    <a:ea typeface="黑体" panose="02010609060101010101" pitchFamily="49" charset="-122"/>
                  </a:rPr>
                  <a:t>相似变换矩阵</a:t>
                </a:r>
                <a:r>
                  <a:rPr lang="zh-CN" altLang="en-US"/>
                  <a:t>．</a:t>
                </a:r>
              </a:p>
            </p:txBody>
          </p:sp>
          <p:graphicFrame>
            <p:nvGraphicFramePr>
              <p:cNvPr id="84995" name="Object 3"/>
              <p:cNvGraphicFramePr>
                <a:graphicFrameLocks noChangeAspect="1"/>
              </p:cNvGraphicFramePr>
              <p:nvPr/>
            </p:nvGraphicFramePr>
            <p:xfrm>
              <a:off x="1095" y="1539"/>
              <a:ext cx="672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066800" imgH="419100" progId="Equation.3">
                      <p:embed/>
                    </p:oleObj>
                  </mc:Choice>
                  <mc:Fallback>
                    <p:oleObj name="Equation" r:id="rId2" imgW="1066800" imgH="41910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5" y="1539"/>
                            <a:ext cx="672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4999" name="Object 7"/>
            <p:cNvGraphicFramePr>
              <a:graphicFrameLocks noChangeAspect="1"/>
            </p:cNvGraphicFramePr>
            <p:nvPr/>
          </p:nvGraphicFramePr>
          <p:xfrm>
            <a:off x="3104" y="1580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92100" imgH="292100" progId="Equation.3">
                    <p:embed/>
                  </p:oleObj>
                </mc:Choice>
                <mc:Fallback>
                  <p:oleObj name="Equation" r:id="rId4" imgW="292100" imgH="2921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4" y="1580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1765300" y="2908300"/>
          <a:ext cx="2857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57500" imgH="2044700" progId="Equation.3">
                  <p:embed/>
                </p:oleObj>
              </mc:Choice>
              <mc:Fallback>
                <p:oleObj name="Equation" r:id="rId2" imgW="2857500" imgH="2044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2908300"/>
                        <a:ext cx="28575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4889500" y="2908300"/>
          <a:ext cx="29591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59100" imgH="2044700" progId="Equation.3">
                  <p:embed/>
                </p:oleObj>
              </mc:Choice>
              <mc:Fallback>
                <p:oleObj name="Equation" r:id="rId4" imgW="2959100" imgH="2044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2908300"/>
                        <a:ext cx="29591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  <p:graphicFrame>
        <p:nvGraphicFramePr>
          <p:cNvPr id="59405" name="Object 13"/>
          <p:cNvGraphicFramePr>
            <a:graphicFrameLocks noChangeAspect="1"/>
          </p:cNvGraphicFramePr>
          <p:nvPr/>
        </p:nvGraphicFramePr>
        <p:xfrm>
          <a:off x="1828800" y="1905000"/>
          <a:ext cx="4699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99000" imgH="419100" progId="Equation.3">
                  <p:embed/>
                </p:oleObj>
              </mc:Choice>
              <mc:Fallback>
                <p:oleObj name="Equation" r:id="rId6" imgW="4699000" imgH="419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05000"/>
                        <a:ext cx="4699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思考题解答</a:t>
            </a:r>
          </a:p>
        </p:txBody>
      </p:sp>
      <p:graphicFrame>
        <p:nvGraphicFramePr>
          <p:cNvPr id="86019" name="Object 1027"/>
          <p:cNvGraphicFramePr>
            <a:graphicFrameLocks noChangeAspect="1"/>
          </p:cNvGraphicFramePr>
          <p:nvPr/>
        </p:nvGraphicFramePr>
        <p:xfrm>
          <a:off x="914400" y="1600200"/>
          <a:ext cx="7670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70800" imgH="1028700" progId="Equation.3">
                  <p:embed/>
                </p:oleObj>
              </mc:Choice>
              <mc:Fallback>
                <p:oleObj name="Equation" r:id="rId2" imgW="7670800" imgH="10287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670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1028"/>
          <p:cNvGraphicFramePr>
            <a:graphicFrameLocks noChangeAspect="1"/>
          </p:cNvGraphicFramePr>
          <p:nvPr/>
        </p:nvGraphicFramePr>
        <p:xfrm>
          <a:off x="958850" y="2247900"/>
          <a:ext cx="7645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45400" imgH="952500" progId="Equation.3">
                  <p:embed/>
                </p:oleObj>
              </mc:Choice>
              <mc:Fallback>
                <p:oleObj name="Equation" r:id="rId4" imgW="7645400" imgH="9525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2247900"/>
                        <a:ext cx="7645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1029"/>
          <p:cNvGraphicFramePr>
            <a:graphicFrameLocks noChangeAspect="1"/>
          </p:cNvGraphicFramePr>
          <p:nvPr/>
        </p:nvGraphicFramePr>
        <p:xfrm>
          <a:off x="2362200" y="3429000"/>
          <a:ext cx="444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0" imgH="457200" progId="Equation.3">
                  <p:embed/>
                </p:oleObj>
              </mc:Choice>
              <mc:Fallback>
                <p:oleObj name="Equation" r:id="rId6" imgW="4445000" imgH="4572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429000"/>
                        <a:ext cx="4445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1030"/>
          <p:cNvGraphicFramePr>
            <a:graphicFrameLocks noChangeAspect="1"/>
          </p:cNvGraphicFramePr>
          <p:nvPr/>
        </p:nvGraphicFramePr>
        <p:xfrm>
          <a:off x="895350" y="3924300"/>
          <a:ext cx="5842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842000" imgH="1028700" progId="Equation.3">
                  <p:embed/>
                </p:oleObj>
              </mc:Choice>
              <mc:Fallback>
                <p:oleObj name="Equation" r:id="rId8" imgW="5842000" imgH="10287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3924300"/>
                        <a:ext cx="5842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1031"/>
          <p:cNvGraphicFramePr>
            <a:graphicFrameLocks noChangeAspect="1"/>
          </p:cNvGraphicFramePr>
          <p:nvPr/>
        </p:nvGraphicFramePr>
        <p:xfrm>
          <a:off x="952500" y="5156200"/>
          <a:ext cx="381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10000" imgH="406400" progId="Equation.3">
                  <p:embed/>
                </p:oleObj>
              </mc:Choice>
              <mc:Fallback>
                <p:oleObj name="Equation" r:id="rId10" imgW="3810000" imgH="4064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5156200"/>
                        <a:ext cx="3810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71" name="Object 11"/>
          <p:cNvGraphicFramePr>
            <a:graphicFrameLocks noChangeAspect="1"/>
          </p:cNvGraphicFramePr>
          <p:nvPr/>
        </p:nvGraphicFramePr>
        <p:xfrm>
          <a:off x="990600" y="1371600"/>
          <a:ext cx="7467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67600" imgH="977900" progId="Equation.3">
                  <p:embed/>
                </p:oleObj>
              </mc:Choice>
              <mc:Fallback>
                <p:oleObj name="Equation" r:id="rId2" imgW="7467600" imgH="977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371600"/>
                        <a:ext cx="7467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2" name="Object 12"/>
          <p:cNvGraphicFramePr>
            <a:graphicFrameLocks noChangeAspect="1"/>
          </p:cNvGraphicFramePr>
          <p:nvPr/>
        </p:nvGraphicFramePr>
        <p:xfrm>
          <a:off x="2628900" y="1943100"/>
          <a:ext cx="3860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60800" imgH="419100" progId="Equation.3">
                  <p:embed/>
                </p:oleObj>
              </mc:Choice>
              <mc:Fallback>
                <p:oleObj name="Equation" r:id="rId4" imgW="38608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943100"/>
                        <a:ext cx="3860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3" name="Object 13"/>
          <p:cNvGraphicFramePr>
            <a:graphicFrameLocks noChangeAspect="1"/>
          </p:cNvGraphicFramePr>
          <p:nvPr/>
        </p:nvGraphicFramePr>
        <p:xfrm>
          <a:off x="3276600" y="2679700"/>
          <a:ext cx="209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94865" imgH="444500" progId="Equation.3">
                  <p:embed/>
                </p:oleObj>
              </mc:Choice>
              <mc:Fallback>
                <p:oleObj name="Equation" r:id="rId6" imgW="2094865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79700"/>
                        <a:ext cx="209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4" name="Object 14"/>
          <p:cNvGraphicFramePr>
            <a:graphicFrameLocks noChangeAspect="1"/>
          </p:cNvGraphicFramePr>
          <p:nvPr/>
        </p:nvGraphicFramePr>
        <p:xfrm>
          <a:off x="914400" y="3429000"/>
          <a:ext cx="492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927600" imgH="444500" progId="Equation.3">
                  <p:embed/>
                </p:oleObj>
              </mc:Choice>
              <mc:Fallback>
                <p:oleObj name="Equation" r:id="rId8" imgW="4927600" imgH="444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492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5" name="Object 15"/>
          <p:cNvGraphicFramePr>
            <a:graphicFrameLocks noChangeAspect="1"/>
          </p:cNvGraphicFramePr>
          <p:nvPr/>
        </p:nvGraphicFramePr>
        <p:xfrm>
          <a:off x="914400" y="4343400"/>
          <a:ext cx="485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51400" imgH="444500" progId="Equation.3">
                  <p:embed/>
                </p:oleObj>
              </mc:Choice>
              <mc:Fallback>
                <p:oleObj name="Equation" r:id="rId10" imgW="4851400" imgH="444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43400"/>
                        <a:ext cx="4851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6" name="Object 16"/>
          <p:cNvGraphicFramePr>
            <a:graphicFrameLocks noChangeAspect="1"/>
          </p:cNvGraphicFramePr>
          <p:nvPr/>
        </p:nvGraphicFramePr>
        <p:xfrm>
          <a:off x="914400" y="5105400"/>
          <a:ext cx="201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19300" imgH="393700" progId="Equation.3">
                  <p:embed/>
                </p:oleObj>
              </mc:Choice>
              <mc:Fallback>
                <p:oleObj name="Equation" r:id="rId12" imgW="2019300" imgH="3937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05400"/>
                        <a:ext cx="201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4" name="Text Box 1038"/>
          <p:cNvSpPr txBox="1">
            <a:spLocks noChangeArrowheads="1"/>
          </p:cNvSpPr>
          <p:nvPr/>
        </p:nvSpPr>
        <p:spPr bwMode="auto">
          <a:xfrm>
            <a:off x="838200" y="2986088"/>
            <a:ext cx="893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51215" name="Object 1039"/>
          <p:cNvGraphicFramePr>
            <a:graphicFrameLocks noChangeAspect="1"/>
          </p:cNvGraphicFramePr>
          <p:nvPr/>
        </p:nvGraphicFramePr>
        <p:xfrm>
          <a:off x="1981200" y="3068638"/>
          <a:ext cx="1625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600" imgH="393700" progId="Equation.3">
                  <p:embed/>
                </p:oleObj>
              </mc:Choice>
              <mc:Fallback>
                <p:oleObj name="Equation" r:id="rId2" imgW="1625600" imgH="39370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68638"/>
                        <a:ext cx="16256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6" name="Object 1040"/>
          <p:cNvGraphicFramePr>
            <a:graphicFrameLocks noChangeAspect="1"/>
          </p:cNvGraphicFramePr>
          <p:nvPr/>
        </p:nvGraphicFramePr>
        <p:xfrm>
          <a:off x="1676400" y="3951288"/>
          <a:ext cx="47752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75200" imgH="546100" progId="Equation.3">
                  <p:embed/>
                </p:oleObj>
              </mc:Choice>
              <mc:Fallback>
                <p:oleObj name="Equation" r:id="rId4" imgW="4775200" imgH="546100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51288"/>
                        <a:ext cx="47752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7" name="Object 1041"/>
          <p:cNvGraphicFramePr>
            <a:graphicFrameLocks noChangeAspect="1"/>
          </p:cNvGraphicFramePr>
          <p:nvPr/>
        </p:nvGraphicFramePr>
        <p:xfrm>
          <a:off x="3200400" y="4484688"/>
          <a:ext cx="25019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01900" imgH="546100" progId="Equation.3">
                  <p:embed/>
                </p:oleObj>
              </mc:Choice>
              <mc:Fallback>
                <p:oleObj name="Equation" r:id="rId6" imgW="2501900" imgH="54610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484688"/>
                        <a:ext cx="25019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8" name="Object 1042"/>
          <p:cNvGraphicFramePr>
            <a:graphicFrameLocks noChangeAspect="1"/>
          </p:cNvGraphicFramePr>
          <p:nvPr/>
        </p:nvGraphicFramePr>
        <p:xfrm>
          <a:off x="3200400" y="5094288"/>
          <a:ext cx="24130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3000" imgH="546100" progId="Equation.3">
                  <p:embed/>
                </p:oleObj>
              </mc:Choice>
              <mc:Fallback>
                <p:oleObj name="Equation" r:id="rId8" imgW="2413000" imgH="54610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094288"/>
                        <a:ext cx="24130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9" name="Object 1043"/>
          <p:cNvGraphicFramePr>
            <a:graphicFrameLocks noChangeAspect="1"/>
          </p:cNvGraphicFramePr>
          <p:nvPr/>
        </p:nvGraphicFramePr>
        <p:xfrm>
          <a:off x="3187700" y="5653088"/>
          <a:ext cx="16002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44500" progId="Equation.3">
                  <p:embed/>
                </p:oleObj>
              </mc:Choice>
              <mc:Fallback>
                <p:oleObj name="Equation" r:id="rId10" imgW="1600200" imgH="444500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5653088"/>
                        <a:ext cx="16002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0" name="Object 1044"/>
          <p:cNvGraphicFramePr>
            <a:graphicFrameLocks noChangeAspect="1"/>
          </p:cNvGraphicFramePr>
          <p:nvPr/>
        </p:nvGraphicFramePr>
        <p:xfrm>
          <a:off x="1539875" y="838200"/>
          <a:ext cx="70389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035800" imgH="469900" progId="Equation.3">
                  <p:embed/>
                </p:oleObj>
              </mc:Choice>
              <mc:Fallback>
                <p:oleObj name="Equation" r:id="rId12" imgW="7035800" imgH="469900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838200"/>
                        <a:ext cx="70389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1" name="Object 1045"/>
          <p:cNvGraphicFramePr>
            <a:graphicFrameLocks noChangeAspect="1"/>
          </p:cNvGraphicFramePr>
          <p:nvPr/>
        </p:nvGraphicFramePr>
        <p:xfrm>
          <a:off x="1868488" y="1474788"/>
          <a:ext cx="371316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454400" imgH="431800" progId="Equation.3">
                  <p:embed/>
                </p:oleObj>
              </mc:Choice>
              <mc:Fallback>
                <p:oleObj name="Equation" r:id="rId14" imgW="3454400" imgH="431800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1474788"/>
                        <a:ext cx="3713162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2" name="Object 1046"/>
          <p:cNvGraphicFramePr>
            <a:graphicFrameLocks noChangeAspect="1"/>
          </p:cNvGraphicFramePr>
          <p:nvPr/>
        </p:nvGraphicFramePr>
        <p:xfrm>
          <a:off x="1676400" y="3543300"/>
          <a:ext cx="4508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508500" imgH="444500" progId="Equation.3">
                  <p:embed/>
                </p:oleObj>
              </mc:Choice>
              <mc:Fallback>
                <p:oleObj name="Equation" r:id="rId16" imgW="4508500" imgH="444500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43300"/>
                        <a:ext cx="45085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3" name="Object 1047"/>
          <p:cNvGraphicFramePr>
            <a:graphicFrameLocks noChangeAspect="1"/>
          </p:cNvGraphicFramePr>
          <p:nvPr/>
        </p:nvGraphicFramePr>
        <p:xfrm>
          <a:off x="958850" y="1981200"/>
          <a:ext cx="7518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518400" imgH="952500" progId="Equation.3">
                  <p:embed/>
                </p:oleObj>
              </mc:Choice>
              <mc:Fallback>
                <p:oleObj name="Equation" r:id="rId18" imgW="7518400" imgH="952500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1981200"/>
                        <a:ext cx="7518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4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692785"/>
            <a:ext cx="5334000" cy="1323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45" y="2414270"/>
            <a:ext cx="6924675" cy="2028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595" y="4652645"/>
            <a:ext cx="3781425" cy="11430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455613"/>
            <a:ext cx="8507412" cy="6259512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0000FF"/>
                </a:solidFill>
              </a:rPr>
              <a:t>定理：</a:t>
            </a:r>
            <a:r>
              <a:rPr kumimoji="1" lang="zh-CN" altLang="en-US"/>
              <a:t>若 </a:t>
            </a:r>
            <a:r>
              <a:rPr kumimoji="1" lang="en-US" altLang="zh-CN" i="1"/>
              <a:t>n </a:t>
            </a:r>
            <a:r>
              <a:rPr kumimoji="1" lang="zh-CN" altLang="en-US"/>
              <a:t>阶矩阵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lang="en-US" altLang="zh-CN" i="1"/>
              <a:t>B </a:t>
            </a:r>
            <a:r>
              <a:rPr kumimoji="1" lang="zh-CN" altLang="en-US"/>
              <a:t>相似，则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lang="en-US" altLang="zh-CN" i="1"/>
              <a:t>B </a:t>
            </a:r>
            <a:r>
              <a:rPr lang="zh-CN" altLang="en-US"/>
              <a:t>的特征多项式相同</a:t>
            </a:r>
            <a:r>
              <a:rPr lang="en-US" altLang="zh-CN"/>
              <a:t>,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/>
              <a:t>从而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lang="en-US" altLang="zh-CN" i="1"/>
              <a:t>B </a:t>
            </a:r>
            <a:r>
              <a:rPr lang="zh-CN" altLang="en-US"/>
              <a:t>的特征值也相同．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推论：</a:t>
            </a:r>
            <a:r>
              <a:rPr kumimoji="1" lang="zh-CN" altLang="en-US"/>
              <a:t>若 </a:t>
            </a:r>
            <a:r>
              <a:rPr kumimoji="1" lang="en-US" altLang="zh-CN" i="1"/>
              <a:t>n </a:t>
            </a:r>
            <a:r>
              <a:rPr kumimoji="1" lang="zh-CN" altLang="en-US"/>
              <a:t>阶矩阵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lang="en-US" altLang="zh-CN" i="1"/>
              <a:t>B </a:t>
            </a:r>
            <a:r>
              <a:rPr kumimoji="1" lang="zh-CN" altLang="en-US"/>
              <a:t>相似，则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的多项式 </a:t>
            </a:r>
            <a:r>
              <a:rPr lang="en-US" altLang="zh-CN" i="1">
                <a:latin typeface="Symbol" panose="05050102010706020507" pitchFamily="18" charset="2"/>
              </a:rPr>
              <a:t>j</a:t>
            </a:r>
            <a:r>
              <a:rPr lang="en-US" altLang="zh-CN">
                <a:latin typeface="Symbol" panose="05050102010706020507" pitchFamily="18" charset="2"/>
              </a:rPr>
              <a:t>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 </a:t>
            </a:r>
            <a:r>
              <a:rPr lang="zh-CN" altLang="en-US"/>
              <a:t>和 </a:t>
            </a:r>
            <a:r>
              <a:rPr lang="en-US" altLang="zh-CN" i="1"/>
              <a:t>B </a:t>
            </a:r>
            <a:r>
              <a:rPr lang="zh-CN" altLang="en-US"/>
              <a:t>的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/>
              <a:t>多项式 </a:t>
            </a:r>
            <a:r>
              <a:rPr lang="en-US" altLang="zh-CN" i="1">
                <a:latin typeface="Symbol" panose="05050102010706020507" pitchFamily="18" charset="2"/>
              </a:rPr>
              <a:t>j</a:t>
            </a:r>
            <a:r>
              <a:rPr lang="en-US" altLang="zh-CN">
                <a:latin typeface="Symbol" panose="05050102010706020507" pitchFamily="18" charset="2"/>
              </a:rPr>
              <a:t> 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/>
              <a:t>) </a:t>
            </a:r>
            <a:r>
              <a:rPr lang="zh-CN" altLang="en-US"/>
              <a:t>相似．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证明：</a:t>
            </a:r>
            <a:r>
              <a:rPr lang="zh-CN" altLang="en-US"/>
              <a:t>设</a:t>
            </a:r>
            <a:r>
              <a:rPr kumimoji="1" lang="zh-CN" altLang="en-US"/>
              <a:t>存在</a:t>
            </a:r>
            <a:r>
              <a:rPr lang="zh-CN" altLang="en-US"/>
              <a:t>可逆矩阵</a:t>
            </a:r>
            <a:r>
              <a:rPr kumimoji="1" lang="zh-CN" altLang="en-US"/>
              <a:t> </a:t>
            </a:r>
            <a:r>
              <a:rPr kumimoji="1" lang="en-US" altLang="zh-CN" i="1"/>
              <a:t>P</a:t>
            </a:r>
            <a:r>
              <a:rPr kumimoji="1" lang="en-US" altLang="zh-CN"/>
              <a:t> </a:t>
            </a:r>
            <a:r>
              <a:rPr kumimoji="1" lang="zh-CN" altLang="en-US"/>
              <a:t>，使得 </a:t>
            </a:r>
            <a:r>
              <a:rPr lang="en-US" altLang="zh-CN" i="1"/>
              <a:t>P</a:t>
            </a:r>
            <a:r>
              <a:rPr lang="zh-CN" altLang="en-US" i="1"/>
              <a:t> </a:t>
            </a:r>
            <a:r>
              <a:rPr lang="en-US" altLang="en-US" i="1" baseline="30000"/>
              <a:t>−</a:t>
            </a:r>
            <a:r>
              <a:rPr lang="en-US" altLang="zh-CN" baseline="30000"/>
              <a:t>1</a:t>
            </a:r>
            <a:r>
              <a:rPr lang="en-US" altLang="zh-CN" i="1"/>
              <a:t>AP</a:t>
            </a:r>
            <a:r>
              <a:rPr lang="en-US" altLang="zh-CN"/>
              <a:t> = </a:t>
            </a:r>
            <a:r>
              <a:rPr lang="en-US" altLang="zh-CN" i="1"/>
              <a:t>B </a:t>
            </a:r>
            <a:r>
              <a:rPr lang="zh-CN" altLang="en-US"/>
              <a:t>，则</a:t>
            </a:r>
            <a:r>
              <a:rPr lang="en-US" altLang="zh-CN" i="1"/>
              <a:t>P</a:t>
            </a:r>
            <a:r>
              <a:rPr lang="zh-CN" altLang="en-US" i="1"/>
              <a:t> </a:t>
            </a:r>
            <a:r>
              <a:rPr lang="zh-CN" altLang="en-US" i="1" baseline="30000"/>
              <a:t>−</a:t>
            </a:r>
            <a:r>
              <a:rPr lang="en-US" altLang="zh-CN" baseline="30000"/>
              <a:t>1</a:t>
            </a:r>
            <a:r>
              <a:rPr lang="en-US" altLang="zh-CN" i="1"/>
              <a:t>A</a:t>
            </a:r>
            <a:r>
              <a:rPr lang="en-US" altLang="zh-CN" i="1" baseline="30000">
                <a:solidFill>
                  <a:srgbClr val="FF0000"/>
                </a:solidFill>
              </a:rPr>
              <a:t>k</a:t>
            </a:r>
            <a:r>
              <a:rPr lang="en-US" altLang="zh-CN" i="1"/>
              <a:t>P</a:t>
            </a:r>
            <a:r>
              <a:rPr lang="en-US" altLang="zh-CN"/>
              <a:t> = </a:t>
            </a:r>
            <a:r>
              <a:rPr lang="en-US" altLang="zh-CN" i="1"/>
              <a:t>B</a:t>
            </a:r>
            <a:r>
              <a:rPr lang="en-US" altLang="zh-CN" i="1" baseline="30000">
                <a:solidFill>
                  <a:srgbClr val="FF0000"/>
                </a:solidFill>
              </a:rPr>
              <a:t>k</a:t>
            </a:r>
            <a:r>
              <a:rPr kumimoji="1" lang="en-US" altLang="zh-CN"/>
              <a:t> </a:t>
            </a:r>
            <a:r>
              <a:rPr kumimoji="1" lang="en-US" altLang="zh-CN">
                <a:latin typeface="楷体_GB2312" pitchFamily="49" charset="-122"/>
              </a:rPr>
              <a:t>.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</a:rPr>
              <a:t>设</a:t>
            </a:r>
            <a:r>
              <a:rPr lang="en-US" altLang="zh-CN" i="1">
                <a:latin typeface="Symbol" panose="05050102010706020507" pitchFamily="18" charset="2"/>
              </a:rPr>
              <a:t>j</a:t>
            </a:r>
            <a:r>
              <a:rPr lang="en-US" altLang="zh-CN">
                <a:latin typeface="Symbol" panose="05050102010706020507" pitchFamily="18" charset="2"/>
              </a:rPr>
              <a:t>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= </a:t>
            </a:r>
            <a:r>
              <a:rPr lang="en-US" altLang="zh-CN" i="1"/>
              <a:t>c</a:t>
            </a:r>
            <a:r>
              <a:rPr lang="en-US" altLang="zh-CN" i="1" baseline="-25000"/>
              <a:t>m</a:t>
            </a:r>
            <a:r>
              <a:rPr lang="en-US" altLang="zh-CN" i="1"/>
              <a:t>x</a:t>
            </a:r>
            <a:r>
              <a:rPr lang="en-US" altLang="zh-CN" i="1" baseline="30000"/>
              <a:t>m</a:t>
            </a:r>
            <a:r>
              <a:rPr lang="en-US" altLang="zh-CN"/>
              <a:t> + </a:t>
            </a:r>
            <a:r>
              <a:rPr lang="en-US" altLang="zh-CN" i="1"/>
              <a:t>c</a:t>
            </a:r>
            <a:r>
              <a:rPr lang="en-US" altLang="zh-CN" i="1" baseline="-25000"/>
              <a:t>m</a:t>
            </a:r>
            <a:r>
              <a:rPr lang="zh-CN" altLang="en-US" i="1" baseline="-25000"/>
              <a:t>−</a:t>
            </a:r>
            <a:r>
              <a:rPr lang="en-US" altLang="zh-CN" baseline="-25000"/>
              <a:t>1</a:t>
            </a:r>
            <a:r>
              <a:rPr lang="en-US" altLang="zh-CN" i="1"/>
              <a:t>x</a:t>
            </a:r>
            <a:r>
              <a:rPr lang="en-US" altLang="zh-CN" i="1" baseline="30000"/>
              <a:t>m</a:t>
            </a:r>
            <a:r>
              <a:rPr lang="zh-CN" altLang="en-US" i="1" baseline="30000"/>
              <a:t>−</a:t>
            </a:r>
            <a:r>
              <a:rPr lang="en-US" altLang="zh-CN" baseline="30000"/>
              <a:t>1</a:t>
            </a:r>
            <a:r>
              <a:rPr lang="en-US" altLang="zh-CN"/>
              <a:t> + … + </a:t>
            </a:r>
            <a:r>
              <a:rPr lang="en-US" altLang="zh-CN" i="1"/>
              <a:t>c</a:t>
            </a:r>
            <a:r>
              <a:rPr lang="en-US" altLang="zh-CN" baseline="-25000"/>
              <a:t>1</a:t>
            </a:r>
            <a:r>
              <a:rPr lang="en-US" altLang="zh-CN" i="1"/>
              <a:t>x</a:t>
            </a:r>
            <a:r>
              <a:rPr lang="en-US" altLang="zh-CN"/>
              <a:t> + </a:t>
            </a:r>
            <a:r>
              <a:rPr lang="en-US" altLang="zh-CN" i="1"/>
              <a:t>c</a:t>
            </a:r>
            <a:r>
              <a:rPr lang="en-US" altLang="zh-CN" baseline="-25000"/>
              <a:t>0</a:t>
            </a:r>
            <a:r>
              <a:rPr lang="zh-CN" altLang="en-US"/>
              <a:t>，那么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   P</a:t>
            </a:r>
            <a:r>
              <a:rPr lang="zh-CN" altLang="en-US" i="1"/>
              <a:t> </a:t>
            </a:r>
            <a:r>
              <a:rPr lang="zh-CN" altLang="en-US" i="1" baseline="30000"/>
              <a:t>−</a:t>
            </a:r>
            <a:r>
              <a:rPr lang="en-US" altLang="zh-CN" baseline="30000"/>
              <a:t>1 </a:t>
            </a:r>
            <a:r>
              <a:rPr lang="en-US" altLang="zh-CN" i="1">
                <a:latin typeface="Symbol" panose="05050102010706020507" pitchFamily="18" charset="2"/>
              </a:rPr>
              <a:t>j</a:t>
            </a:r>
            <a:r>
              <a:rPr lang="en-US" altLang="zh-CN">
                <a:latin typeface="Symbol" panose="05050102010706020507" pitchFamily="18" charset="2"/>
              </a:rPr>
              <a:t>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 </a:t>
            </a:r>
            <a:r>
              <a:rPr lang="en-US" altLang="zh-CN" i="1"/>
              <a:t>P</a:t>
            </a:r>
            <a:r>
              <a:rPr lang="en-US" altLang="zh-CN"/>
              <a:t>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= </a:t>
            </a:r>
            <a:r>
              <a:rPr lang="en-US" altLang="zh-CN" i="1">
                <a:solidFill>
                  <a:srgbClr val="0000FF"/>
                </a:solidFill>
              </a:rPr>
              <a:t>P</a:t>
            </a:r>
            <a:r>
              <a:rPr lang="zh-CN" altLang="en-US" i="1">
                <a:solidFill>
                  <a:srgbClr val="0000FF"/>
                </a:solidFill>
              </a:rPr>
              <a:t> </a:t>
            </a:r>
            <a:r>
              <a:rPr lang="zh-CN" altLang="en-US" i="1" baseline="30000">
                <a:solidFill>
                  <a:srgbClr val="0000FF"/>
                </a:solidFill>
              </a:rPr>
              <a:t>−</a:t>
            </a:r>
            <a:r>
              <a:rPr lang="en-US" altLang="zh-CN" baseline="30000">
                <a:solidFill>
                  <a:srgbClr val="0000FF"/>
                </a:solidFill>
              </a:rPr>
              <a:t>1</a:t>
            </a:r>
            <a:r>
              <a:rPr lang="en-US" altLang="zh-CN" baseline="30000"/>
              <a:t> </a:t>
            </a:r>
            <a:r>
              <a:rPr lang="en-US" altLang="zh-CN">
                <a:latin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FF0000"/>
                </a:solidFill>
              </a:rPr>
              <a:t>c</a:t>
            </a:r>
            <a:r>
              <a:rPr lang="en-US" altLang="zh-CN" i="1" baseline="-25000">
                <a:solidFill>
                  <a:srgbClr val="FF0000"/>
                </a:solidFill>
              </a:rPr>
              <a:t>m</a:t>
            </a:r>
            <a:r>
              <a:rPr lang="en-US" altLang="zh-CN" i="1">
                <a:solidFill>
                  <a:srgbClr val="FF0000"/>
                </a:solidFill>
              </a:rPr>
              <a:t>A</a:t>
            </a:r>
            <a:r>
              <a:rPr lang="en-US" altLang="zh-CN" i="1" baseline="30000">
                <a:solidFill>
                  <a:srgbClr val="FF0000"/>
                </a:solidFill>
              </a:rPr>
              <a:t>m</a:t>
            </a:r>
            <a:r>
              <a:rPr lang="en-US" altLang="zh-CN"/>
              <a:t> + </a:t>
            </a:r>
            <a:r>
              <a:rPr lang="en-US" altLang="zh-CN" i="1"/>
              <a:t>c</a:t>
            </a:r>
            <a:r>
              <a:rPr lang="en-US" altLang="zh-CN" i="1" baseline="-25000"/>
              <a:t>m</a:t>
            </a:r>
            <a:r>
              <a:rPr lang="zh-CN" altLang="en-US" i="1" baseline="-25000"/>
              <a:t>−</a:t>
            </a:r>
            <a:r>
              <a:rPr lang="en-US" altLang="zh-CN" baseline="-25000"/>
              <a:t>1</a:t>
            </a:r>
            <a:r>
              <a:rPr lang="en-US" altLang="zh-CN" i="1"/>
              <a:t>A</a:t>
            </a:r>
            <a:r>
              <a:rPr lang="en-US" altLang="zh-CN" i="1" baseline="30000"/>
              <a:t>m</a:t>
            </a:r>
            <a:r>
              <a:rPr lang="zh-CN" altLang="en-US" i="1" baseline="30000"/>
              <a:t>−</a:t>
            </a:r>
            <a:r>
              <a:rPr lang="en-US" altLang="zh-CN" baseline="30000"/>
              <a:t>1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+ …</a:t>
            </a:r>
            <a:r>
              <a:rPr lang="en-US" altLang="zh-CN"/>
              <a:t> + </a:t>
            </a:r>
            <a:r>
              <a:rPr lang="en-US" altLang="zh-CN" i="1"/>
              <a:t>c</a:t>
            </a:r>
            <a:r>
              <a:rPr lang="en-US" altLang="zh-CN" baseline="-25000"/>
              <a:t>1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+ </a:t>
            </a:r>
            <a:r>
              <a:rPr lang="en-US" altLang="zh-CN" i="1">
                <a:solidFill>
                  <a:srgbClr val="FF0000"/>
                </a:solidFill>
              </a:rPr>
              <a:t>c</a:t>
            </a:r>
            <a:r>
              <a:rPr lang="en-US" altLang="zh-CN" baseline="-25000">
                <a:solidFill>
                  <a:srgbClr val="FF0000"/>
                </a:solidFill>
              </a:rPr>
              <a:t>0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 i="1">
                <a:solidFill>
                  <a:srgbClr val="FF0000"/>
                </a:solidFill>
              </a:rPr>
              <a:t>E</a:t>
            </a:r>
            <a:r>
              <a:rPr lang="en-US" altLang="zh-CN"/>
              <a:t>) </a:t>
            </a:r>
            <a:r>
              <a:rPr lang="en-US" altLang="zh-CN" i="1">
                <a:solidFill>
                  <a:srgbClr val="0000FF"/>
                </a:solidFill>
              </a:rPr>
              <a:t>P</a:t>
            </a:r>
            <a:r>
              <a:rPr lang="en-US" altLang="zh-CN"/>
              <a:t>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= c</a:t>
            </a:r>
            <a:r>
              <a:rPr lang="en-US" altLang="zh-CN" i="1" baseline="-25000"/>
              <a:t>m </a:t>
            </a:r>
            <a:r>
              <a:rPr lang="en-US" altLang="zh-CN" i="1"/>
              <a:t>P</a:t>
            </a:r>
            <a:r>
              <a:rPr lang="zh-CN" altLang="en-US" i="1"/>
              <a:t> </a:t>
            </a:r>
            <a:r>
              <a:rPr lang="zh-CN" altLang="en-US" i="1" baseline="30000"/>
              <a:t>−</a:t>
            </a:r>
            <a:r>
              <a:rPr lang="en-US" altLang="zh-CN" baseline="30000"/>
              <a:t>1 </a:t>
            </a:r>
            <a:r>
              <a:rPr lang="en-US" altLang="zh-CN" i="1"/>
              <a:t>A</a:t>
            </a:r>
            <a:r>
              <a:rPr lang="en-US" altLang="zh-CN" i="1" baseline="30000"/>
              <a:t>m</a:t>
            </a:r>
            <a:r>
              <a:rPr lang="en-US" altLang="zh-CN"/>
              <a:t> </a:t>
            </a:r>
            <a:r>
              <a:rPr lang="en-US" altLang="zh-CN" i="1"/>
              <a:t>P </a:t>
            </a:r>
            <a:r>
              <a:rPr lang="en-US" altLang="zh-CN"/>
              <a:t>+ </a:t>
            </a:r>
            <a:r>
              <a:rPr lang="en-US" altLang="zh-CN" i="1"/>
              <a:t>c</a:t>
            </a:r>
            <a:r>
              <a:rPr lang="en-US" altLang="zh-CN" i="1" baseline="-25000"/>
              <a:t>m</a:t>
            </a:r>
            <a:r>
              <a:rPr lang="zh-CN" altLang="en-US" i="1" baseline="-25000"/>
              <a:t>−</a:t>
            </a:r>
            <a:r>
              <a:rPr lang="en-US" altLang="zh-CN" baseline="-25000"/>
              <a:t>1</a:t>
            </a:r>
            <a:r>
              <a:rPr lang="en-US" altLang="zh-CN" i="1"/>
              <a:t>P</a:t>
            </a:r>
            <a:r>
              <a:rPr lang="zh-CN" altLang="en-US" i="1"/>
              <a:t> </a:t>
            </a:r>
            <a:r>
              <a:rPr lang="zh-CN" altLang="en-US" i="1" baseline="30000"/>
              <a:t>−</a:t>
            </a:r>
            <a:r>
              <a:rPr lang="en-US" altLang="zh-CN" baseline="30000"/>
              <a:t>1 </a:t>
            </a:r>
            <a:r>
              <a:rPr lang="en-US" altLang="zh-CN" i="1"/>
              <a:t>A </a:t>
            </a:r>
            <a:r>
              <a:rPr lang="en-US" altLang="zh-CN" i="1" baseline="30000"/>
              <a:t>m</a:t>
            </a:r>
            <a:r>
              <a:rPr lang="zh-CN" altLang="en-US" i="1" baseline="30000"/>
              <a:t>−</a:t>
            </a:r>
            <a:r>
              <a:rPr lang="en-US" altLang="zh-CN" baseline="30000"/>
              <a:t>1</a:t>
            </a:r>
            <a:r>
              <a:rPr lang="en-US" altLang="zh-CN"/>
              <a:t> </a:t>
            </a:r>
            <a:r>
              <a:rPr lang="en-US" altLang="zh-CN" i="1"/>
              <a:t>P</a:t>
            </a:r>
            <a:r>
              <a:rPr lang="en-US" altLang="zh-CN"/>
              <a:t> + … + </a:t>
            </a:r>
            <a:r>
              <a:rPr lang="en-US" altLang="zh-CN" i="1"/>
              <a:t>c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en-US" altLang="zh-CN" i="1"/>
              <a:t>P</a:t>
            </a:r>
            <a:r>
              <a:rPr lang="zh-CN" altLang="en-US" i="1"/>
              <a:t> </a:t>
            </a:r>
            <a:r>
              <a:rPr lang="zh-CN" altLang="en-US" i="1" baseline="30000"/>
              <a:t>−</a:t>
            </a:r>
            <a:r>
              <a:rPr lang="en-US" altLang="zh-CN" baseline="30000"/>
              <a:t>1</a:t>
            </a:r>
            <a:r>
              <a:rPr lang="en-US" altLang="zh-CN"/>
              <a:t> </a:t>
            </a:r>
            <a:r>
              <a:rPr lang="en-US" altLang="zh-CN" i="1"/>
              <a:t>A P </a:t>
            </a:r>
            <a:r>
              <a:rPr lang="en-US" altLang="zh-CN"/>
              <a:t>+ </a:t>
            </a:r>
            <a:r>
              <a:rPr lang="en-US" altLang="zh-CN" i="1"/>
              <a:t>c</a:t>
            </a:r>
            <a:r>
              <a:rPr lang="en-US" altLang="zh-CN" baseline="-25000"/>
              <a:t>0</a:t>
            </a:r>
            <a:r>
              <a:rPr lang="en-US" altLang="zh-CN"/>
              <a:t> </a:t>
            </a:r>
            <a:r>
              <a:rPr lang="en-US" altLang="zh-CN" i="1"/>
              <a:t>P</a:t>
            </a:r>
            <a:r>
              <a:rPr lang="zh-CN" altLang="en-US" i="1"/>
              <a:t> </a:t>
            </a:r>
            <a:r>
              <a:rPr lang="zh-CN" altLang="en-US" i="1" baseline="30000"/>
              <a:t>−</a:t>
            </a:r>
            <a:r>
              <a:rPr lang="en-US" altLang="zh-CN" baseline="30000"/>
              <a:t>1 </a:t>
            </a:r>
            <a:r>
              <a:rPr lang="en-US" altLang="zh-CN" i="1"/>
              <a:t>EP</a:t>
            </a:r>
            <a:r>
              <a:rPr lang="en-US" altLang="zh-CN"/>
              <a:t>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/>
              <a:t>=</a:t>
            </a:r>
            <a:r>
              <a:rPr lang="en-US" altLang="zh-CN" i="1"/>
              <a:t> c</a:t>
            </a:r>
            <a:r>
              <a:rPr lang="en-US" altLang="zh-CN" i="1" baseline="-25000"/>
              <a:t>m</a:t>
            </a:r>
            <a:r>
              <a:rPr lang="en-US" altLang="zh-CN" i="1"/>
              <a:t>B</a:t>
            </a:r>
            <a:r>
              <a:rPr lang="en-US" altLang="zh-CN" i="1" baseline="30000"/>
              <a:t>m</a:t>
            </a:r>
            <a:r>
              <a:rPr lang="en-US" altLang="zh-CN"/>
              <a:t> + </a:t>
            </a:r>
            <a:r>
              <a:rPr lang="en-US" altLang="zh-CN" i="1"/>
              <a:t>c</a:t>
            </a:r>
            <a:r>
              <a:rPr lang="en-US" altLang="zh-CN" i="1" baseline="-25000"/>
              <a:t>m</a:t>
            </a:r>
            <a:r>
              <a:rPr lang="zh-CN" altLang="en-US" i="1" baseline="-25000"/>
              <a:t>−</a:t>
            </a:r>
            <a:r>
              <a:rPr lang="en-US" altLang="zh-CN" baseline="-25000"/>
              <a:t>1</a:t>
            </a:r>
            <a:r>
              <a:rPr lang="en-US" altLang="zh-CN" i="1"/>
              <a:t>B</a:t>
            </a:r>
            <a:r>
              <a:rPr lang="en-US" altLang="zh-CN" i="1" baseline="30000"/>
              <a:t>m</a:t>
            </a:r>
            <a:r>
              <a:rPr lang="zh-CN" altLang="en-US" i="1" baseline="30000"/>
              <a:t>−</a:t>
            </a:r>
            <a:r>
              <a:rPr lang="en-US" altLang="zh-CN" baseline="30000"/>
              <a:t>1</a:t>
            </a:r>
            <a:r>
              <a:rPr lang="en-US" altLang="zh-CN"/>
              <a:t> + … + </a:t>
            </a:r>
            <a:r>
              <a:rPr lang="en-US" altLang="zh-CN" i="1"/>
              <a:t>c</a:t>
            </a:r>
            <a:r>
              <a:rPr lang="en-US" altLang="zh-CN" baseline="-25000"/>
              <a:t>1</a:t>
            </a:r>
            <a:r>
              <a:rPr lang="en-US" altLang="zh-CN" i="1"/>
              <a:t>B</a:t>
            </a:r>
            <a:r>
              <a:rPr lang="en-US" altLang="zh-CN"/>
              <a:t> + </a:t>
            </a:r>
            <a:r>
              <a:rPr lang="en-US" altLang="zh-CN" i="1"/>
              <a:t>c</a:t>
            </a:r>
            <a:r>
              <a:rPr lang="en-US" altLang="zh-CN" baseline="-25000"/>
              <a:t>0</a:t>
            </a:r>
            <a:r>
              <a:rPr lang="en-US" altLang="zh-CN"/>
              <a:t> </a:t>
            </a:r>
            <a:r>
              <a:rPr lang="en-US" altLang="zh-CN" i="1"/>
              <a:t>E</a:t>
            </a:r>
            <a:endParaRPr lang="en-US" altLang="zh-CN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/>
              <a:t>= </a:t>
            </a:r>
            <a:r>
              <a:rPr lang="en-US" altLang="zh-CN" i="1">
                <a:latin typeface="Symbol" panose="05050102010706020507" pitchFamily="18" charset="2"/>
              </a:rPr>
              <a:t>j</a:t>
            </a:r>
            <a:r>
              <a:rPr lang="en-US" altLang="zh-CN">
                <a:latin typeface="Symbol" panose="05050102010706020507" pitchFamily="18" charset="2"/>
              </a:rPr>
              <a:t> 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kumimoji="1" lang="en-US" altLang="zh-CN"/>
              <a:t> </a:t>
            </a:r>
            <a:r>
              <a:rPr kumimoji="1" lang="en-US" altLang="zh-CN">
                <a:latin typeface="楷体_GB2312" pitchFamily="49" charset="-122"/>
              </a:rPr>
              <a:t>.</a:t>
            </a:r>
          </a:p>
        </p:txBody>
      </p:sp>
      <p:sp>
        <p:nvSpPr>
          <p:cNvPr id="10243" name="AutoShape 4"/>
          <p:cNvSpPr>
            <a:spLocks noChangeArrowheads="1"/>
          </p:cNvSpPr>
          <p:nvPr/>
        </p:nvSpPr>
        <p:spPr bwMode="auto">
          <a:xfrm>
            <a:off x="395288" y="447675"/>
            <a:ext cx="8569325" cy="1223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CC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26309" name="AutoShape 5"/>
          <p:cNvSpPr>
            <a:spLocks noChangeArrowheads="1"/>
          </p:cNvSpPr>
          <p:nvPr/>
        </p:nvSpPr>
        <p:spPr bwMode="auto">
          <a:xfrm>
            <a:off x="395288" y="1671638"/>
            <a:ext cx="8569325" cy="13684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CC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600"/>
                            </p:stCondLst>
                            <p:childTnLst>
                              <p:par>
                                <p:cTn id="1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26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26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26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26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263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2263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263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21" name="Group 25"/>
          <p:cNvGrpSpPr/>
          <p:nvPr/>
        </p:nvGrpSpPr>
        <p:grpSpPr bwMode="auto">
          <a:xfrm>
            <a:off x="838200" y="990600"/>
            <a:ext cx="6084888" cy="2965450"/>
            <a:chOff x="528" y="624"/>
            <a:chExt cx="3833" cy="1868"/>
          </a:xfrm>
        </p:grpSpPr>
        <p:grpSp>
          <p:nvGrpSpPr>
            <p:cNvPr id="29720" name="Group 24"/>
            <p:cNvGrpSpPr/>
            <p:nvPr/>
          </p:nvGrpSpPr>
          <p:grpSpPr bwMode="auto">
            <a:xfrm>
              <a:off x="528" y="624"/>
              <a:ext cx="2886" cy="327"/>
              <a:chOff x="1110" y="624"/>
              <a:chExt cx="2886" cy="327"/>
            </a:xfrm>
          </p:grpSpPr>
          <p:sp>
            <p:nvSpPr>
              <p:cNvPr id="29708" name="Text Box 12"/>
              <p:cNvSpPr txBox="1">
                <a:spLocks noChangeArrowheads="1"/>
              </p:cNvSpPr>
              <p:nvPr/>
            </p:nvSpPr>
            <p:spPr bwMode="auto">
              <a:xfrm>
                <a:off x="1110" y="624"/>
                <a:ext cx="288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ea typeface="黑体" panose="02010609060101010101" pitchFamily="49" charset="-122"/>
                  </a:rPr>
                  <a:t>推论</a:t>
                </a:r>
                <a:r>
                  <a:rPr lang="zh-CN" altLang="en-US">
                    <a:solidFill>
                      <a:schemeClr val="tx2"/>
                    </a:solidFill>
                  </a:rPr>
                  <a:t>   </a:t>
                </a:r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若  阶方阵</a:t>
                </a: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与对角阵</a:t>
                </a:r>
                <a:endParaRPr lang="zh-CN" altLang="en-US" b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29709" name="Object 13"/>
              <p:cNvGraphicFramePr>
                <a:graphicFrameLocks noChangeAspect="1"/>
              </p:cNvGraphicFramePr>
              <p:nvPr/>
            </p:nvGraphicFramePr>
            <p:xfrm>
              <a:off x="2022" y="720"/>
              <a:ext cx="144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228600" imgH="241300" progId="Equation.3">
                      <p:embed/>
                    </p:oleObj>
                  </mc:Choice>
                  <mc:Fallback>
                    <p:oleObj name="Equation" r:id="rId2" imgW="228600" imgH="2413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22" y="720"/>
                            <a:ext cx="144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9710" name="Object 14"/>
            <p:cNvGraphicFramePr>
              <a:graphicFrameLocks noChangeAspect="1"/>
            </p:cNvGraphicFramePr>
            <p:nvPr/>
          </p:nvGraphicFramePr>
          <p:xfrm>
            <a:off x="1822" y="1056"/>
            <a:ext cx="1459" cy="10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52800" imgH="2057400" progId="Equation.3">
                    <p:embed/>
                  </p:oleObj>
                </mc:Choice>
                <mc:Fallback>
                  <p:oleObj name="Equation" r:id="rId4" imgW="3352800" imgH="2057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2" y="1056"/>
                          <a:ext cx="1459" cy="10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1" name="Object 15"/>
            <p:cNvGraphicFramePr>
              <a:graphicFrameLocks noChangeAspect="1"/>
            </p:cNvGraphicFramePr>
            <p:nvPr/>
          </p:nvGraphicFramePr>
          <p:xfrm>
            <a:off x="576" y="2212"/>
            <a:ext cx="378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007100" imgH="444500" progId="Equation.3">
                    <p:embed/>
                  </p:oleObj>
                </mc:Choice>
                <mc:Fallback>
                  <p:oleObj name="Equation" r:id="rId6" imgW="6007100" imgH="4445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212"/>
                          <a:ext cx="378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5613"/>
            <a:ext cx="8507413" cy="4291012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定理：</a:t>
            </a:r>
            <a:r>
              <a:rPr lang="zh-CN" altLang="en-US"/>
              <a:t>设 </a:t>
            </a:r>
            <a:r>
              <a:rPr kumimoji="1" lang="en-US" altLang="zh-CN" i="1"/>
              <a:t>n </a:t>
            </a:r>
            <a:r>
              <a:rPr kumimoji="1" lang="zh-CN" altLang="en-US"/>
              <a:t>阶矩阵</a:t>
            </a:r>
            <a:r>
              <a:rPr lang="zh-CN" altLang="en-US"/>
              <a:t> </a:t>
            </a:r>
            <a:r>
              <a:rPr lang="en-US" altLang="zh-CN" i="1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/>
              <a:t> </a:t>
            </a:r>
            <a:r>
              <a:rPr lang="en-US" altLang="zh-CN"/>
              <a:t>=</a:t>
            </a:r>
            <a:r>
              <a:rPr lang="en-US" altLang="zh-CN" i="1"/>
              <a:t> diag</a:t>
            </a:r>
            <a:r>
              <a:rPr lang="en-US" altLang="zh-CN"/>
              <a:t>(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 i="1" baseline="-25000"/>
              <a:t>n</a:t>
            </a:r>
            <a:r>
              <a:rPr kumimoji="1" lang="en-US" altLang="zh-CN"/>
              <a:t> </a:t>
            </a:r>
            <a:r>
              <a:rPr lang="en-US" altLang="zh-CN"/>
              <a:t>)</a:t>
            </a:r>
            <a:r>
              <a:rPr lang="zh-CN" altLang="en-US"/>
              <a:t>，则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 i="1" baseline="-25000"/>
              <a:t>n</a:t>
            </a:r>
            <a:r>
              <a:rPr kumimoji="1" lang="en-US" altLang="zh-CN"/>
              <a:t> </a:t>
            </a:r>
            <a:r>
              <a:rPr kumimoji="1" lang="zh-CN" altLang="en-US"/>
              <a:t>就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/>
              <a:t>是 </a:t>
            </a:r>
            <a:r>
              <a:rPr lang="en-US" altLang="zh-CN" i="1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/>
              <a:t> </a:t>
            </a:r>
            <a:r>
              <a:rPr lang="zh-CN" altLang="en-US"/>
              <a:t>的 </a:t>
            </a:r>
            <a:r>
              <a:rPr kumimoji="1" lang="en-US" altLang="zh-CN" i="1"/>
              <a:t>n </a:t>
            </a:r>
            <a:r>
              <a:rPr lang="zh-CN" altLang="en-US"/>
              <a:t>个特征值．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证明：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>
              <a:solidFill>
                <a:srgbClr val="0000FF"/>
              </a:solidFill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>
              <a:solidFill>
                <a:srgbClr val="0000FF"/>
              </a:solidFill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>
              <a:solidFill>
                <a:srgbClr val="0000FF"/>
              </a:solidFill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>
              <a:solidFill>
                <a:srgbClr val="0000FF"/>
              </a:solidFill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/>
              <a:t>故 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 i="1" baseline="-25000"/>
              <a:t>n</a:t>
            </a:r>
            <a:r>
              <a:rPr kumimoji="1" lang="en-US" altLang="zh-CN"/>
              <a:t> </a:t>
            </a:r>
            <a:r>
              <a:rPr kumimoji="1" lang="zh-CN" altLang="en-US"/>
              <a:t>就是 </a:t>
            </a:r>
            <a:r>
              <a:rPr lang="en-US" altLang="zh-CN" i="1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/>
              <a:t> </a:t>
            </a:r>
            <a:r>
              <a:rPr lang="zh-CN" altLang="en-US"/>
              <a:t>的 </a:t>
            </a:r>
            <a:r>
              <a:rPr kumimoji="1" lang="en-US" altLang="zh-CN" i="1"/>
              <a:t>n </a:t>
            </a:r>
            <a:r>
              <a:rPr lang="zh-CN" altLang="en-US"/>
              <a:t>个特征值．</a:t>
            </a:r>
          </a:p>
        </p:txBody>
      </p:sp>
      <p:graphicFrame>
        <p:nvGraphicFramePr>
          <p:cNvPr id="225284" name="Object 4"/>
          <p:cNvGraphicFramePr>
            <a:graphicFrameLocks noChangeAspect="1"/>
          </p:cNvGraphicFramePr>
          <p:nvPr/>
        </p:nvGraphicFramePr>
        <p:xfrm>
          <a:off x="503238" y="2274888"/>
          <a:ext cx="7761287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8000" imgH="939800" progId="Equation.DSMT4">
                  <p:embed/>
                </p:oleObj>
              </mc:Choice>
              <mc:Fallback>
                <p:oleObj name="Equation" r:id="rId2" imgW="4318000" imgH="939800" progId="Equation.DSMT4">
                  <p:embed/>
                  <p:pic>
                    <p:nvPicPr>
                      <p:cNvPr id="0" name="图片 1044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2274888"/>
                        <a:ext cx="7761287" cy="168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2081213" y="2335213"/>
            <a:ext cx="431800" cy="28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25286" name="Rectangle 6"/>
          <p:cNvSpPr>
            <a:spLocks noChangeArrowheads="1"/>
          </p:cNvSpPr>
          <p:nvPr/>
        </p:nvSpPr>
        <p:spPr bwMode="auto">
          <a:xfrm>
            <a:off x="3017838" y="2752725"/>
            <a:ext cx="431800" cy="28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4457700" y="3573463"/>
            <a:ext cx="431800" cy="28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25289" name="Rectangle 9"/>
          <p:cNvSpPr>
            <a:spLocks noChangeArrowheads="1"/>
          </p:cNvSpPr>
          <p:nvPr/>
        </p:nvSpPr>
        <p:spPr bwMode="auto">
          <a:xfrm>
            <a:off x="5048250" y="2911475"/>
            <a:ext cx="3225800" cy="417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25290" name="Line 10"/>
          <p:cNvSpPr>
            <a:spLocks noChangeShapeType="1"/>
          </p:cNvSpPr>
          <p:nvPr/>
        </p:nvSpPr>
        <p:spPr bwMode="auto">
          <a:xfrm>
            <a:off x="1635125" y="2263775"/>
            <a:ext cx="0" cy="16557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25291" name="Line 11"/>
          <p:cNvSpPr>
            <a:spLocks noChangeShapeType="1"/>
          </p:cNvSpPr>
          <p:nvPr/>
        </p:nvSpPr>
        <p:spPr bwMode="auto">
          <a:xfrm>
            <a:off x="5046663" y="2263775"/>
            <a:ext cx="0" cy="16557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25292" name="Line 12"/>
          <p:cNvSpPr>
            <a:spLocks noChangeShapeType="1"/>
          </p:cNvSpPr>
          <p:nvPr/>
        </p:nvSpPr>
        <p:spPr bwMode="auto">
          <a:xfrm>
            <a:off x="511175" y="2954338"/>
            <a:ext cx="0" cy="3603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25293" name="Line 13"/>
          <p:cNvSpPr>
            <a:spLocks noChangeShapeType="1"/>
          </p:cNvSpPr>
          <p:nvPr/>
        </p:nvSpPr>
        <p:spPr bwMode="auto">
          <a:xfrm>
            <a:off x="1403350" y="2954338"/>
            <a:ext cx="0" cy="3603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25294" name="Rectangle 14"/>
          <p:cNvSpPr>
            <a:spLocks noChangeArrowheads="1"/>
          </p:cNvSpPr>
          <p:nvPr/>
        </p:nvSpPr>
        <p:spPr bwMode="auto">
          <a:xfrm>
            <a:off x="784225" y="2967038"/>
            <a:ext cx="611188" cy="28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225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25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5" grpId="0" animBg="1"/>
      <p:bldP spid="225286" grpId="0" animBg="1"/>
      <p:bldP spid="225287" grpId="0" animBg="1"/>
      <p:bldP spid="225289" grpId="0" animBg="1"/>
      <p:bldP spid="225290" grpId="0" animBg="1"/>
      <p:bldP spid="225291" grpId="0" animBg="1"/>
      <p:bldP spid="225292" grpId="0" animBg="1"/>
      <p:bldP spid="225293" grpId="0" animBg="1"/>
      <p:bldP spid="2252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790575" y="823913"/>
            <a:ext cx="4848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利用对角矩阵计算矩阵多项式</a:t>
            </a:r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1503363" y="1447800"/>
          <a:ext cx="213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600" imgH="431800" progId="Equation.3">
                  <p:embed/>
                </p:oleObj>
              </mc:Choice>
              <mc:Fallback>
                <p:oleObj name="Equation" r:id="rId2" imgW="21336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1447800"/>
                        <a:ext cx="2133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2301875" y="3644900"/>
          <a:ext cx="4660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60900" imgH="1003300" progId="Equation.3">
                  <p:embed/>
                </p:oleObj>
              </mc:Choice>
              <mc:Fallback>
                <p:oleObj name="Equation" r:id="rId4" imgW="4660900" imgH="1003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3644900"/>
                        <a:ext cx="4660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8"/>
          <p:cNvGraphicFramePr>
            <a:graphicFrameLocks noChangeAspect="1"/>
          </p:cNvGraphicFramePr>
          <p:nvPr/>
        </p:nvGraphicFramePr>
        <p:xfrm>
          <a:off x="1543050" y="2019300"/>
          <a:ext cx="723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900" imgH="419100" progId="Equation.3">
                  <p:embed/>
                </p:oleObj>
              </mc:Choice>
              <mc:Fallback>
                <p:oleObj name="Equation" r:id="rId6" imgW="7239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2019300"/>
                        <a:ext cx="723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9"/>
          <p:cNvGraphicFramePr>
            <a:graphicFrameLocks noChangeAspect="1"/>
          </p:cNvGraphicFramePr>
          <p:nvPr/>
        </p:nvGraphicFramePr>
        <p:xfrm>
          <a:off x="1516063" y="2578100"/>
          <a:ext cx="173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39900" imgH="393700" progId="Equation.3">
                  <p:embed/>
                </p:oleObj>
              </mc:Choice>
              <mc:Fallback>
                <p:oleObj name="Equation" r:id="rId8" imgW="17399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2578100"/>
                        <a:ext cx="1739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10"/>
          <p:cNvGraphicFramePr>
            <a:graphicFrameLocks noChangeAspect="1"/>
          </p:cNvGraphicFramePr>
          <p:nvPr/>
        </p:nvGraphicFramePr>
        <p:xfrm>
          <a:off x="1485900" y="3122613"/>
          <a:ext cx="6057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057900" imgH="457200" progId="Equation.3">
                  <p:embed/>
                </p:oleObj>
              </mc:Choice>
              <mc:Fallback>
                <p:oleObj name="Equation" r:id="rId10" imgW="60579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3122613"/>
                        <a:ext cx="6057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1"/>
          <p:cNvGraphicFramePr>
            <a:graphicFrameLocks noChangeAspect="1"/>
          </p:cNvGraphicFramePr>
          <p:nvPr/>
        </p:nvGraphicFramePr>
        <p:xfrm>
          <a:off x="2286000" y="5410200"/>
          <a:ext cx="198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81200" imgH="457200" progId="Equation.3">
                  <p:embed/>
                </p:oleObj>
              </mc:Choice>
              <mc:Fallback>
                <p:oleObj name="Equation" r:id="rId12" imgW="19812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410200"/>
                        <a:ext cx="1981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4" name="Object 12"/>
          <p:cNvGraphicFramePr>
            <a:graphicFrameLocks noChangeAspect="1"/>
          </p:cNvGraphicFramePr>
          <p:nvPr/>
        </p:nvGraphicFramePr>
        <p:xfrm>
          <a:off x="6934200" y="2038350"/>
          <a:ext cx="166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63700" imgH="419100" progId="Equation.3">
                  <p:embed/>
                </p:oleObj>
              </mc:Choice>
              <mc:Fallback>
                <p:oleObj name="Equation" r:id="rId14" imgW="16637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038350"/>
                        <a:ext cx="166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5" name="Object 13"/>
          <p:cNvGraphicFramePr>
            <a:graphicFrameLocks noChangeAspect="1"/>
          </p:cNvGraphicFramePr>
          <p:nvPr/>
        </p:nvGraphicFramePr>
        <p:xfrm>
          <a:off x="3733800" y="1503363"/>
          <a:ext cx="368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68300" imgH="381000" progId="Equation.3">
                  <p:embed/>
                </p:oleObj>
              </mc:Choice>
              <mc:Fallback>
                <p:oleObj name="Equation" r:id="rId16" imgW="368300" imgH="381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503363"/>
                        <a:ext cx="368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6" name="Object 14"/>
          <p:cNvGraphicFramePr>
            <a:graphicFrameLocks noChangeAspect="1"/>
          </p:cNvGraphicFramePr>
          <p:nvPr/>
        </p:nvGraphicFramePr>
        <p:xfrm>
          <a:off x="2286000" y="4800600"/>
          <a:ext cx="624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248400" imgH="457200" progId="Equation.3">
                  <p:embed/>
                </p:oleObj>
              </mc:Choice>
              <mc:Fallback>
                <p:oleObj name="Equation" r:id="rId18" imgW="62484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00600"/>
                        <a:ext cx="6248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9" name="Object 17"/>
          <p:cNvGraphicFramePr>
            <a:graphicFrameLocks noChangeAspect="1"/>
          </p:cNvGraphicFramePr>
          <p:nvPr/>
        </p:nvGraphicFramePr>
        <p:xfrm>
          <a:off x="2286000" y="2057400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84300" imgH="558800" progId="Equation.3">
                  <p:embed/>
                </p:oleObj>
              </mc:Choice>
              <mc:Fallback>
                <p:oleObj name="Equation" r:id="rId20" imgW="1384300" imgH="558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104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0" name="Object 18"/>
          <p:cNvGraphicFramePr>
            <a:graphicFrameLocks noChangeAspect="1"/>
          </p:cNvGraphicFramePr>
          <p:nvPr/>
        </p:nvGraphicFramePr>
        <p:xfrm>
          <a:off x="4895850" y="2057400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84300" imgH="558800" progId="Equation.3">
                  <p:embed/>
                </p:oleObj>
              </mc:Choice>
              <mc:Fallback>
                <p:oleObj name="Equation" r:id="rId22" imgW="1384300" imgH="558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2057400"/>
                        <a:ext cx="104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1" name="Object 19"/>
          <p:cNvGraphicFramePr>
            <a:graphicFrameLocks noChangeAspect="1"/>
          </p:cNvGraphicFramePr>
          <p:nvPr/>
        </p:nvGraphicFramePr>
        <p:xfrm>
          <a:off x="3429000" y="2057400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384300" imgH="558800" progId="Equation.3">
                  <p:embed/>
                </p:oleObj>
              </mc:Choice>
              <mc:Fallback>
                <p:oleObj name="Equation" r:id="rId24" imgW="1384300" imgH="558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057400"/>
                        <a:ext cx="104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2" name="Object 20"/>
          <p:cNvGraphicFramePr>
            <a:graphicFrameLocks noChangeAspect="1"/>
          </p:cNvGraphicFramePr>
          <p:nvPr/>
        </p:nvGraphicFramePr>
        <p:xfrm>
          <a:off x="4508500" y="2286000"/>
          <a:ext cx="3302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44500" imgH="139700" progId="Equation.3">
                  <p:embed/>
                </p:oleObj>
              </mc:Choice>
              <mc:Fallback>
                <p:oleObj name="Equation" r:id="rId26" imgW="444500" imgH="1397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2286000"/>
                        <a:ext cx="3302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2857500" y="2057400"/>
            <a:ext cx="838200" cy="4572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4774" name="Object 22"/>
          <p:cNvGraphicFramePr>
            <a:graphicFrameLocks noChangeAspect="1"/>
          </p:cNvGraphicFramePr>
          <p:nvPr/>
        </p:nvGraphicFramePr>
        <p:xfrm>
          <a:off x="5892800" y="2038350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384300" imgH="558800" progId="Equation.3">
                  <p:embed/>
                </p:oleObj>
              </mc:Choice>
              <mc:Fallback>
                <p:oleObj name="Equation" r:id="rId28" imgW="1384300" imgH="558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2038350"/>
                        <a:ext cx="104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6" name="Rectangle 24"/>
          <p:cNvSpPr>
            <a:spLocks noChangeArrowheads="1"/>
          </p:cNvSpPr>
          <p:nvPr/>
        </p:nvSpPr>
        <p:spPr bwMode="auto">
          <a:xfrm>
            <a:off x="5391150" y="2057400"/>
            <a:ext cx="838200" cy="457200"/>
          </a:xfrm>
          <a:prstGeom prst="rect">
            <a:avLst/>
          </a:prstGeom>
          <a:noFill/>
          <a:ln w="38100">
            <a:solidFill>
              <a:srgbClr val="808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77" name="Rectangle 25"/>
          <p:cNvSpPr>
            <a:spLocks noChangeArrowheads="1"/>
          </p:cNvSpPr>
          <p:nvPr/>
        </p:nvSpPr>
        <p:spPr bwMode="auto">
          <a:xfrm>
            <a:off x="3981450" y="2057400"/>
            <a:ext cx="1219200" cy="4572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4781" name="Group 29"/>
          <p:cNvGrpSpPr/>
          <p:nvPr/>
        </p:nvGrpSpPr>
        <p:grpSpPr bwMode="auto">
          <a:xfrm>
            <a:off x="2190750" y="1285875"/>
            <a:ext cx="6078538" cy="1285875"/>
            <a:chOff x="1380" y="810"/>
            <a:chExt cx="3829" cy="810"/>
          </a:xfrm>
        </p:grpSpPr>
        <p:sp>
          <p:nvSpPr>
            <p:cNvPr id="74778" name="AutoShape 26"/>
            <p:cNvSpPr>
              <a:spLocks noChangeArrowheads="1"/>
            </p:cNvSpPr>
            <p:nvPr/>
          </p:nvSpPr>
          <p:spPr bwMode="auto">
            <a:xfrm flipH="1" flipV="1">
              <a:off x="1380" y="1164"/>
              <a:ext cx="3036" cy="456"/>
            </a:xfrm>
            <a:prstGeom prst="wedgeEllipseCallout">
              <a:avLst>
                <a:gd name="adj1" fmla="val -59292"/>
                <a:gd name="adj2" fmla="val 88815"/>
              </a:avLst>
            </a:prstGeom>
            <a:noFill/>
            <a:ln w="19050">
              <a:solidFill>
                <a:srgbClr val="80008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/>
              <a:endParaRPr lang="zh-CN" altLang="zh-CN"/>
            </a:p>
          </p:txBody>
        </p:sp>
        <p:sp>
          <p:nvSpPr>
            <p:cNvPr id="74780" name="Text Box 28"/>
            <p:cNvSpPr txBox="1">
              <a:spLocks noChangeArrowheads="1"/>
            </p:cNvSpPr>
            <p:nvPr/>
          </p:nvSpPr>
          <p:spPr bwMode="auto">
            <a:xfrm>
              <a:off x="4742" y="810"/>
              <a:ext cx="4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k</a:t>
              </a:r>
              <a:r>
                <a:rPr lang="zh-CN" altLang="en-US"/>
                <a:t>个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3" grpId="0" animBg="1"/>
      <p:bldP spid="74776" grpId="0" animBg="1"/>
      <p:bldP spid="747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ct 1026"/>
          <p:cNvGraphicFramePr>
            <a:graphicFrameLocks noChangeAspect="1"/>
          </p:cNvGraphicFramePr>
          <p:nvPr/>
        </p:nvGraphicFramePr>
        <p:xfrm>
          <a:off x="1397000" y="781050"/>
          <a:ext cx="721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13600" imgH="431800" progId="Equation.3">
                  <p:embed/>
                </p:oleObj>
              </mc:Choice>
              <mc:Fallback>
                <p:oleObj name="Equation" r:id="rId2" imgW="7213600" imgH="4318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781050"/>
                        <a:ext cx="7213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1027"/>
          <p:cNvGraphicFramePr>
            <a:graphicFrameLocks noChangeAspect="1"/>
          </p:cNvGraphicFramePr>
          <p:nvPr/>
        </p:nvGraphicFramePr>
        <p:xfrm>
          <a:off x="914400" y="1162050"/>
          <a:ext cx="308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86100" imgH="431800" progId="Equation.3">
                  <p:embed/>
                </p:oleObj>
              </mc:Choice>
              <mc:Fallback>
                <p:oleObj name="Equation" r:id="rId4" imgW="3086100" imgH="4318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62050"/>
                        <a:ext cx="3086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1028"/>
          <p:cNvGraphicFramePr>
            <a:graphicFrameLocks noChangeAspect="1"/>
          </p:cNvGraphicFramePr>
          <p:nvPr/>
        </p:nvGraphicFramePr>
        <p:xfrm>
          <a:off x="4552950" y="1143000"/>
          <a:ext cx="281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19400" imgH="457200" progId="Equation.3">
                  <p:embed/>
                </p:oleObj>
              </mc:Choice>
              <mc:Fallback>
                <p:oleObj name="Equation" r:id="rId6" imgW="2819400" imgH="4572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1143000"/>
                        <a:ext cx="281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1029"/>
          <p:cNvGraphicFramePr>
            <a:graphicFrameLocks noChangeAspect="1"/>
          </p:cNvGraphicFramePr>
          <p:nvPr/>
        </p:nvGraphicFramePr>
        <p:xfrm>
          <a:off x="1504950" y="1619250"/>
          <a:ext cx="293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33700" imgH="406400" progId="Equation.3">
                  <p:embed/>
                </p:oleObj>
              </mc:Choice>
              <mc:Fallback>
                <p:oleObj name="Equation" r:id="rId8" imgW="2933700" imgH="4064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1619250"/>
                        <a:ext cx="2933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1030"/>
          <p:cNvGraphicFramePr>
            <a:graphicFrameLocks noChangeAspect="1"/>
          </p:cNvGraphicFramePr>
          <p:nvPr/>
        </p:nvGraphicFramePr>
        <p:xfrm>
          <a:off x="933450" y="1905000"/>
          <a:ext cx="36449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44900" imgH="2070100" progId="Equation.3">
                  <p:embed/>
                </p:oleObj>
              </mc:Choice>
              <mc:Fallback>
                <p:oleObj name="Equation" r:id="rId10" imgW="3644900" imgH="20701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905000"/>
                        <a:ext cx="36449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1031"/>
          <p:cNvGraphicFramePr>
            <a:graphicFrameLocks noChangeAspect="1"/>
          </p:cNvGraphicFramePr>
          <p:nvPr/>
        </p:nvGraphicFramePr>
        <p:xfrm>
          <a:off x="977900" y="3962400"/>
          <a:ext cx="53467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346700" imgH="2044700" progId="Equation.3">
                  <p:embed/>
                </p:oleObj>
              </mc:Choice>
              <mc:Fallback>
                <p:oleObj name="Equation" r:id="rId12" imgW="5346700" imgH="20447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3962400"/>
                        <a:ext cx="53467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07" name="Group 1035"/>
          <p:cNvGrpSpPr/>
          <p:nvPr/>
        </p:nvGrpSpPr>
        <p:grpSpPr bwMode="auto">
          <a:xfrm>
            <a:off x="6632575" y="3048000"/>
            <a:ext cx="1978025" cy="2227263"/>
            <a:chOff x="4032" y="2304"/>
            <a:chExt cx="1246" cy="1403"/>
          </a:xfrm>
        </p:grpSpPr>
        <p:sp>
          <p:nvSpPr>
            <p:cNvPr id="80904" name="Text Box 1032"/>
            <p:cNvSpPr txBox="1">
              <a:spLocks noChangeArrowheads="1"/>
            </p:cNvSpPr>
            <p:nvPr/>
          </p:nvSpPr>
          <p:spPr bwMode="auto">
            <a:xfrm>
              <a:off x="4032" y="2304"/>
              <a:ext cx="1246" cy="1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　　利用上</a:t>
              </a:r>
            </a:p>
            <a:p>
              <a:r>
                <a:rPr lang="zh-CN" altLang="en-US"/>
                <a:t>述结论可以</a:t>
              </a:r>
            </a:p>
            <a:p>
              <a:r>
                <a:rPr lang="zh-CN" altLang="en-US"/>
                <a:t>很方便地计</a:t>
              </a:r>
            </a:p>
            <a:p>
              <a:r>
                <a:rPr lang="zh-CN" altLang="en-US"/>
                <a:t>算矩阵</a:t>
              </a:r>
              <a:r>
                <a:rPr lang="en-US" altLang="zh-CN"/>
                <a:t>A </a:t>
              </a:r>
              <a:r>
                <a:rPr lang="zh-CN" altLang="en-US"/>
                <a:t>的</a:t>
              </a:r>
            </a:p>
            <a:p>
              <a:r>
                <a:rPr lang="zh-CN" altLang="en-US"/>
                <a:t>多项式       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80905" name="Object 1033"/>
            <p:cNvGraphicFramePr>
              <a:graphicFrameLocks noChangeAspect="1"/>
            </p:cNvGraphicFramePr>
            <p:nvPr/>
          </p:nvGraphicFramePr>
          <p:xfrm>
            <a:off x="4732" y="3408"/>
            <a:ext cx="4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74065" imgH="393700" progId="Equation.3">
                    <p:embed/>
                  </p:oleObj>
                </mc:Choice>
                <mc:Fallback>
                  <p:oleObj name="Equation" r:id="rId14" imgW="774065" imgH="393700" progId="Equation.3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2" y="3408"/>
                          <a:ext cx="48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2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153</TotalTime>
  <Words>1143</Words>
  <Application>Microsoft Office PowerPoint</Application>
  <PresentationFormat>全屏显示(4:3)</PresentationFormat>
  <Paragraphs>134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56" baseType="lpstr">
      <vt:lpstr>黑体</vt:lpstr>
      <vt:lpstr>楷体_GB2312</vt:lpstr>
      <vt:lpstr>Arial</vt:lpstr>
      <vt:lpstr>Arial Black</vt:lpstr>
      <vt:lpstr>Symbol</vt:lpstr>
      <vt:lpstr>Times New Roman</vt:lpstr>
      <vt:lpstr>Wingdings</vt:lpstr>
      <vt:lpstr>主题1</vt:lpstr>
      <vt:lpstr>21_Pixel</vt:lpstr>
      <vt:lpstr>22_Pixel</vt:lpstr>
      <vt:lpstr>模板</vt:lpstr>
      <vt:lpstr>1_模板</vt:lpstr>
      <vt:lpstr>2_模板</vt:lpstr>
      <vt:lpstr>Equation</vt:lpstr>
      <vt:lpstr>Microsoft Word 97 - 2003 文档</vt:lpstr>
      <vt:lpstr>公式</vt:lpstr>
      <vt:lpstr>PowerPoint 演示文稿</vt:lpstr>
      <vt:lpstr>一、相似矩阵与相似变换的概念</vt:lpstr>
      <vt:lpstr>二、相似矩阵与相似变换的性质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三、利用相似变换将方阵对角化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四、小结</vt:lpstr>
      <vt:lpstr>PowerPoint 演示文稿</vt:lpstr>
      <vt:lpstr>思考题</vt:lpstr>
      <vt:lpstr>思考题解答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eye</dc:creator>
  <cp:lastModifiedBy>O365</cp:lastModifiedBy>
  <cp:revision>200</cp:revision>
  <dcterms:created xsi:type="dcterms:W3CDTF">2000-01-08T00:00:00Z</dcterms:created>
  <dcterms:modified xsi:type="dcterms:W3CDTF">2023-01-30T15:08:47Z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6B11DF166B884346ABB9A00FA356AE84</vt:lpwstr>
  </property>
  <property fmtid="{D5CDD505-2E9C-101B-9397-08002B2CF9AE}" pid="3" name="KSOProductBuildVer">
    <vt:lpwstr>2052-11.1.0.11115</vt:lpwstr>
  </property>
</Properties>
</file>