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5" r:id="rId5"/>
  </p:sldMasterIdLst>
  <p:sldIdLst>
    <p:sldId id="289" r:id="rId6"/>
    <p:sldId id="320" r:id="rId7"/>
    <p:sldId id="321" r:id="rId8"/>
    <p:sldId id="322" r:id="rId9"/>
    <p:sldId id="323" r:id="rId10"/>
    <p:sldId id="324" r:id="rId11"/>
    <p:sldId id="288" r:id="rId12"/>
    <p:sldId id="307" r:id="rId13"/>
    <p:sldId id="308" r:id="rId14"/>
    <p:sldId id="268" r:id="rId15"/>
    <p:sldId id="269" r:id="rId16"/>
    <p:sldId id="309" r:id="rId17"/>
    <p:sldId id="270" r:id="rId18"/>
    <p:sldId id="271" r:id="rId19"/>
    <p:sldId id="272" r:id="rId20"/>
    <p:sldId id="286" r:id="rId21"/>
    <p:sldId id="325" r:id="rId22"/>
    <p:sldId id="326" r:id="rId23"/>
    <p:sldId id="273" r:id="rId24"/>
    <p:sldId id="274" r:id="rId25"/>
    <p:sldId id="275" r:id="rId26"/>
    <p:sldId id="327" r:id="rId27"/>
    <p:sldId id="312" r:id="rId28"/>
    <p:sldId id="313" r:id="rId29"/>
    <p:sldId id="317" r:id="rId30"/>
    <p:sldId id="318" r:id="rId31"/>
    <p:sldId id="319" r:id="rId32"/>
    <p:sldId id="352" r:id="rId33"/>
    <p:sldId id="353" r:id="rId34"/>
    <p:sldId id="303" r:id="rId35"/>
    <p:sldId id="305" r:id="rId36"/>
    <p:sldId id="306" r:id="rId37"/>
    <p:sldId id="310" r:id="rId38"/>
    <p:sldId id="311" r:id="rId39"/>
    <p:sldId id="360" r:id="rId40"/>
    <p:sldId id="361" r:id="rId41"/>
    <p:sldId id="362" r:id="rId42"/>
    <p:sldId id="363" r:id="rId43"/>
    <p:sldId id="351" r:id="rId44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howGuides="1">
      <p:cViewPr varScale="1">
        <p:scale>
          <a:sx n="116" d="100"/>
          <a:sy n="116" d="100"/>
        </p:scale>
        <p:origin x="2124" y="108"/>
      </p:cViewPr>
      <p:guideLst>
        <p:guide orient="horz" pos="3600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3" Type="http://schemas.openxmlformats.org/officeDocument/2006/relationships/image" Target="../media/image15.wmf"/><Relationship Id="rId12" Type="http://schemas.openxmlformats.org/officeDocument/2006/relationships/image" Target="../media/image1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e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DDED07-AD17-48EA-9E25-FC6C142AB3C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9AF9-661C-459D-8ED8-1A4380E55D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4644-D11F-4A69-9360-D3C9CFD049B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54CD-BE87-4A26-B7AE-0D82825056D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D9F5D-AD26-4430-9832-2CF580E884F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CE7D-5420-453F-9D2C-117A09ADF06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AB6CC-F306-4BD1-9815-190B0B1DE26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8201-6095-4CF7-B1B2-86686E1BEE5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0D6DA-FB20-4ADB-93D1-4D7595C00E9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B1BF0-363D-43DA-83FC-33AD735C509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AD74-B8DA-4782-9BBB-30CC9A6FBB8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88ED5-62F7-46BA-9C8D-DE282D24FA2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1FF53-33BE-41E3-B130-73FD74AE401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741FD-74CB-44BA-A414-3441B636C34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2E58D-00FC-4D23-A543-6CAFD5202D5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2439-888B-4F99-9C71-542759B0DAE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15BA2-718E-4D6D-99CE-46FD2BD90D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EC781-6061-43C4-8A02-2E624DBA7C1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61BC7-BE56-401A-BD90-0E36BE7049C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60AD7-6160-4FF6-B96A-4FA179D512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49D0-5E59-42E8-A7F5-2F2D56F8E02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54BCB-495F-4AFD-B771-4E8FEC80D8C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E36F2-9ECD-41F4-BD98-9FDA3B27289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</a:lstStyle>
          <a:p>
            <a:fld id="{29A44603-F003-45E3-9ECF-8E0CB4262D30}" type="slidenum">
              <a:rPr lang="en-US" altLang="zh-CN"/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 panose="0201060903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楷体_GB2312" panose="0201060903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楷体_GB2312" panose="0201060903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楷体_GB2312" panose="0201060903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楷体_GB2312" panose="0201060903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CB04B3C-1EAB-43BB-B70B-91172131B0AE}" type="slidenum">
              <a:rPr kumimoji="0" lang="en-US" altLang="zh-CN">
                <a:solidFill>
                  <a:srgbClr val="000000"/>
                </a:solidFill>
                <a:ea typeface="楷体_GB2312" panose="02010609030101010101" pitchFamily="49" charset="-122"/>
              </a:rPr>
            </a:fld>
            <a:endParaRPr kumimoji="0" lang="en-US" altLang="zh-CN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1946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1946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946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3585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3585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3585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EA9322FC-241D-4418-99F8-0B910858D4ED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grpSp>
        <p:nvGrpSpPr>
          <p:cNvPr id="1843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 panose="02010609030101010101" pitchFamily="49" charset="-122"/>
              </a:endParaRPr>
            </a:p>
          </p:txBody>
        </p:sp>
      </p:grpSp>
      <p:sp>
        <p:nvSpPr>
          <p:cNvPr id="184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84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8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7" Type="http://schemas.openxmlformats.org/officeDocument/2006/relationships/slide" Target="slide30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8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3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59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3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8.wmf"/><Relationship Id="rId23" Type="http://schemas.openxmlformats.org/officeDocument/2006/relationships/oleObject" Target="../embeddings/oleObject83.bin"/><Relationship Id="rId22" Type="http://schemas.openxmlformats.org/officeDocument/2006/relationships/image" Target="../media/image77.wmf"/><Relationship Id="rId21" Type="http://schemas.openxmlformats.org/officeDocument/2006/relationships/oleObject" Target="../embeddings/oleObject82.bin"/><Relationship Id="rId20" Type="http://schemas.openxmlformats.org/officeDocument/2006/relationships/image" Target="../media/image76.wmf"/><Relationship Id="rId2" Type="http://schemas.openxmlformats.org/officeDocument/2006/relationships/image" Target="../media/image67.wmf"/><Relationship Id="rId19" Type="http://schemas.openxmlformats.org/officeDocument/2006/relationships/oleObject" Target="../embeddings/oleObject81.bin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80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79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79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4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0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88.wmf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5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29.xml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6.bin"/><Relationship Id="rId28" Type="http://schemas.openxmlformats.org/officeDocument/2006/relationships/oleObject" Target="../embeddings/oleObject15.bin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3.bin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113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112.bin"/><Relationship Id="rId20" Type="http://schemas.openxmlformats.org/officeDocument/2006/relationships/image" Target="../media/image108.wmf"/><Relationship Id="rId2" Type="http://schemas.openxmlformats.org/officeDocument/2006/relationships/image" Target="../media/image99.wmf"/><Relationship Id="rId19" Type="http://schemas.openxmlformats.org/officeDocument/2006/relationships/oleObject" Target="../embeddings/oleObject111.bin"/><Relationship Id="rId18" Type="http://schemas.openxmlformats.org/officeDocument/2006/relationships/image" Target="../media/image107.wmf"/><Relationship Id="rId17" Type="http://schemas.openxmlformats.org/officeDocument/2006/relationships/oleObject" Target="../embeddings/oleObject110.bin"/><Relationship Id="rId16" Type="http://schemas.openxmlformats.org/officeDocument/2006/relationships/image" Target="../media/image106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1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8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2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2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2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6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2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0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5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3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39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4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6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44.xml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4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46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49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0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5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54.wmf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15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1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1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41.xml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2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36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0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6" name="Picture 1040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0850"/>
            <a:ext cx="4572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7" name="Picture 1041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385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8" name="Picture 1042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339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9" name="Picture 1043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053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60" name="Picture 1044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56007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1" name="Rectangle 104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533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Rectangle 104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62350"/>
            <a:ext cx="44196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Rectangle 104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4267200"/>
            <a:ext cx="43434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Rectangle 104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8387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Rectangle 1049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76400" y="5505450"/>
            <a:ext cx="388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Rectangle 1050">
            <a:hlinkClick r:id="rId8"/>
          </p:cNvPr>
          <p:cNvSpPr>
            <a:spLocks noChangeArrowheads="1"/>
          </p:cNvSpPr>
          <p:nvPr/>
        </p:nvSpPr>
        <p:spPr bwMode="auto">
          <a:xfrm>
            <a:off x="763905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Rectangle 1052">
            <a:hlinkClick r:id="rId9"/>
          </p:cNvPr>
          <p:cNvSpPr>
            <a:spLocks noChangeArrowheads="1"/>
          </p:cNvSpPr>
          <p:nvPr/>
        </p:nvSpPr>
        <p:spPr bwMode="auto">
          <a:xfrm>
            <a:off x="6756400" y="6394450"/>
            <a:ext cx="704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01700" y="5181600"/>
          <a:ext cx="7099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1" imgW="7099300" imgH="457200" progId="Equation.3">
                  <p:embed/>
                </p:oleObj>
              </mc:Choice>
              <mc:Fallback>
                <p:oleObj name="Equation" r:id="rId1" imgW="7099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181600"/>
                        <a:ext cx="7099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914400" y="2825750"/>
          <a:ext cx="621188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3" imgW="6210300" imgH="2057400" progId="Equation.3">
                  <p:embed/>
                </p:oleObj>
              </mc:Choice>
              <mc:Fallback>
                <p:oleObj name="Equation" r:id="rId3" imgW="62103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25750"/>
                        <a:ext cx="6211888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516063" y="723900"/>
          <a:ext cx="6211887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5" imgW="6210300" imgH="2057400" progId="Equation.3">
                  <p:embed/>
                </p:oleObj>
              </mc:Choice>
              <mc:Fallback>
                <p:oleObj name="Equation" r:id="rId5" imgW="62103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723900"/>
                        <a:ext cx="6211887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三、二次型的矩阵及秩</a:t>
            </a:r>
            <a:endParaRPr lang="zh-CN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900113" y="1628775"/>
            <a:ext cx="77104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在二次型的矩阵表示中，任给一个二次型，</a:t>
            </a:r>
            <a:endParaRPr lang="zh-CN" altLang="en-US"/>
          </a:p>
          <a:p>
            <a:r>
              <a:rPr lang="zh-CN" altLang="en-US"/>
              <a:t>就唯一地确定一个对称矩阵；反之，任给一个对</a:t>
            </a:r>
            <a:endParaRPr lang="zh-CN" altLang="en-US"/>
          </a:p>
          <a:p>
            <a:r>
              <a:rPr lang="zh-CN" altLang="en-US"/>
              <a:t>称矩阵，也可唯一地确定一个二次型．这样，二</a:t>
            </a:r>
            <a:endParaRPr lang="zh-CN" altLang="en-US"/>
          </a:p>
          <a:p>
            <a:r>
              <a:rPr lang="zh-CN" altLang="en-US"/>
              <a:t>次型与对称矩阵之间存在</a:t>
            </a:r>
            <a:r>
              <a:rPr lang="zh-CN" altLang="en-US">
                <a:ea typeface="黑体" panose="02010609060101010101" pitchFamily="49" charset="-122"/>
              </a:rPr>
              <a:t>一一对应</a:t>
            </a:r>
            <a:r>
              <a:rPr lang="zh-CN" altLang="en-US"/>
              <a:t>的关系．</a:t>
            </a:r>
            <a:endParaRPr lang="zh-CN" altLang="en-US"/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1733550" y="3657600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5" name="Equation" r:id="rId1" imgW="5041900" imgH="431800" progId="Equation.3">
                  <p:embed/>
                </p:oleObj>
              </mc:Choice>
              <mc:Fallback>
                <p:oleObj name="Equation" r:id="rId1" imgW="50419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657600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676400" y="4343400"/>
          <a:ext cx="427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3" imgW="4279900" imgH="431800" progId="Equation.3">
                  <p:embed/>
                </p:oleObj>
              </mc:Choice>
              <mc:Fallback>
                <p:oleObj name="Equation" r:id="rId3" imgW="42799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427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1676400" y="5162550"/>
          <a:ext cx="541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7" name="Equation" r:id="rId5" imgW="5410200" imgH="431800" progId="Equation.3">
                  <p:embed/>
                </p:oleObj>
              </mc:Choice>
              <mc:Fallback>
                <p:oleObj name="Equation" r:id="rId5" imgW="54102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62550"/>
                        <a:ext cx="541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1027"/>
          <p:cNvSpPr txBox="1">
            <a:spLocks noChangeArrowheads="1"/>
          </p:cNvSpPr>
          <p:nvPr/>
        </p:nvSpPr>
        <p:spPr bwMode="auto">
          <a:xfrm>
            <a:off x="838200" y="2514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65540" name="Object 1028"/>
          <p:cNvGraphicFramePr>
            <a:graphicFrameLocks noChangeAspect="1"/>
          </p:cNvGraphicFramePr>
          <p:nvPr/>
        </p:nvGraphicFramePr>
        <p:xfrm>
          <a:off x="1676400" y="2590800"/>
          <a:ext cx="370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公式" r:id="rId1" imgW="3708400" imgH="457200" progId="Equation.3">
                  <p:embed/>
                </p:oleObj>
              </mc:Choice>
              <mc:Fallback>
                <p:oleObj name="公式" r:id="rId1" imgW="37084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370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029"/>
          <p:cNvGraphicFramePr>
            <a:graphicFrameLocks noChangeAspect="1"/>
          </p:cNvGraphicFramePr>
          <p:nvPr/>
        </p:nvGraphicFramePr>
        <p:xfrm>
          <a:off x="1676400" y="31242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公式" r:id="rId3" imgW="1955800" imgH="457200" progId="Equation.3">
                  <p:embed/>
                </p:oleObj>
              </mc:Choice>
              <mc:Fallback>
                <p:oleObj name="公式" r:id="rId3" imgW="19558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195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1030"/>
          <p:cNvGraphicFramePr>
            <a:graphicFrameLocks noChangeAspect="1"/>
          </p:cNvGraphicFramePr>
          <p:nvPr/>
        </p:nvGraphicFramePr>
        <p:xfrm>
          <a:off x="3886200" y="31242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公式" r:id="rId5" imgW="1955800" imgH="457200" progId="Equation.3">
                  <p:embed/>
                </p:oleObj>
              </mc:Choice>
              <mc:Fallback>
                <p:oleObj name="公式" r:id="rId5" imgW="1955800" imgH="457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24200"/>
                        <a:ext cx="195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1031"/>
          <p:cNvGraphicFramePr>
            <a:graphicFrameLocks noChangeAspect="1"/>
          </p:cNvGraphicFramePr>
          <p:nvPr/>
        </p:nvGraphicFramePr>
        <p:xfrm>
          <a:off x="1676400" y="3657600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3" name="Equation" r:id="rId7" imgW="2159000" imgH="457200" progId="Equation.3">
                  <p:embed/>
                </p:oleObj>
              </mc:Choice>
              <mc:Fallback>
                <p:oleObj name="Equation" r:id="rId7" imgW="2159000" imgH="457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215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1032"/>
          <p:cNvGraphicFramePr>
            <a:graphicFrameLocks noChangeAspect="1"/>
          </p:cNvGraphicFramePr>
          <p:nvPr/>
        </p:nvGraphicFramePr>
        <p:xfrm>
          <a:off x="1676400" y="4318000"/>
          <a:ext cx="3416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4" name="Equation" r:id="rId9" imgW="3416300" imgH="1511300" progId="Equation.3">
                  <p:embed/>
                </p:oleObj>
              </mc:Choice>
              <mc:Fallback>
                <p:oleObj name="Equation" r:id="rId9" imgW="3416300" imgH="15113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18000"/>
                        <a:ext cx="3416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9" name="Group 1037"/>
          <p:cNvGrpSpPr/>
          <p:nvPr/>
        </p:nvGrpSpPr>
        <p:grpSpPr bwMode="auto">
          <a:xfrm>
            <a:off x="838200" y="819150"/>
            <a:ext cx="6019800" cy="1651000"/>
            <a:chOff x="528" y="516"/>
            <a:chExt cx="3792" cy="1040"/>
          </a:xfrm>
        </p:grpSpPr>
        <p:graphicFrame>
          <p:nvGraphicFramePr>
            <p:cNvPr id="65538" name="Object 1026"/>
            <p:cNvGraphicFramePr>
              <a:graphicFrameLocks noChangeAspect="1"/>
            </p:cNvGraphicFramePr>
            <p:nvPr/>
          </p:nvGraphicFramePr>
          <p:xfrm>
            <a:off x="590" y="588"/>
            <a:ext cx="3730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5" name="Equation" r:id="rId11" imgW="5969000" imgH="1536700" progId="Equation.3">
                    <p:embed/>
                  </p:oleObj>
                </mc:Choice>
                <mc:Fallback>
                  <p:oleObj name="Equation" r:id="rId11" imgW="5969000" imgH="15367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588"/>
                          <a:ext cx="3730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5" name="Text Box 1033"/>
            <p:cNvSpPr txBox="1">
              <a:spLocks noChangeArrowheads="1"/>
            </p:cNvSpPr>
            <p:nvPr/>
          </p:nvSpPr>
          <p:spPr bwMode="auto">
            <a:xfrm>
              <a:off x="528" y="516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例１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590800" y="2579142"/>
          <a:ext cx="4800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" imgW="4800600" imgH="2057400" progId="Equation.3">
                  <p:embed/>
                </p:oleObj>
              </mc:Choice>
              <mc:Fallback>
                <p:oleObj name="Equation" r:id="rId1" imgW="48006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79142"/>
                        <a:ext cx="4800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19250" y="2669630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设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四、化二次型为标准形</a:t>
            </a:r>
            <a:endParaRPr lang="zh-CN" alt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923925" y="1556792"/>
            <a:ext cx="7686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对于二次型，我们讨论的主要问题是：寻求</a:t>
            </a:r>
            <a:endParaRPr lang="zh-CN" altLang="en-US"/>
          </a:p>
          <a:p>
            <a:r>
              <a:rPr lang="zh-CN" altLang="en-US"/>
              <a:t>可逆的线性变换，将二次型化为标准形．</a:t>
            </a:r>
            <a:endParaRPr lang="zh-CN" alt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060450" y="4712742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3" imgW="1689100" imgH="469900" progId="Equation.3">
                  <p:embed/>
                </p:oleObj>
              </mc:Choice>
              <mc:Fallback>
                <p:oleObj name="Equation" r:id="rId3" imgW="16891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712742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755900" y="4744492"/>
          <a:ext cx="448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5" imgW="4483100" imgH="406400" progId="Equation.3">
                  <p:embed/>
                </p:oleObj>
              </mc:Choice>
              <mc:Fallback>
                <p:oleObj name="Equation" r:id="rId5" imgW="4483100" imgH="40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744492"/>
                        <a:ext cx="448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3276600" y="5322888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公式" r:id="rId7" imgW="1054100" imgH="393700" progId="Equation.3">
                  <p:embed/>
                </p:oleObj>
              </mc:Choice>
              <mc:Fallback>
                <p:oleObj name="公式" r:id="rId7" imgW="10541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22888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651000" y="6333902"/>
          <a:ext cx="1574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图片 16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6333902"/>
                        <a:ext cx="15748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1651000" y="5805264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11" imgW="3543300" imgH="457200" progId="Equation.3">
                  <p:embed/>
                </p:oleObj>
              </mc:Choice>
              <mc:Fallback>
                <p:oleObj name="Equation" r:id="rId11" imgW="3543300" imgH="457200" progId="Equation.3">
                  <p:embed/>
                  <p:pic>
                    <p:nvPicPr>
                      <p:cNvPr id="0" name="图片 16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805264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5511800" y="6314852"/>
          <a:ext cx="2260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13" imgW="2260600" imgH="469900" progId="Equation.3">
                  <p:embed/>
                </p:oleObj>
              </mc:Choice>
              <mc:Fallback>
                <p:oleObj name="Equation" r:id="rId13" imgW="2260600" imgH="469900" progId="Equation.3">
                  <p:embed/>
                  <p:pic>
                    <p:nvPicPr>
                      <p:cNvPr id="0" name="图片 16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6314852"/>
                        <a:ext cx="2260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3225800" y="6314852"/>
          <a:ext cx="2095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15" imgW="2094865" imgH="495300" progId="Equation.3">
                  <p:embed/>
                </p:oleObj>
              </mc:Choice>
              <mc:Fallback>
                <p:oleObj name="Equation" r:id="rId15" imgW="2094865" imgH="495300" progId="Equation.3">
                  <p:embed/>
                  <p:pic>
                    <p:nvPicPr>
                      <p:cNvPr id="0" name="图片 16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6314852"/>
                        <a:ext cx="2095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38200" y="2895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981200" y="2971800"/>
          <a:ext cx="485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5" name="Equation" r:id="rId1" imgW="4851400" imgH="444500" progId="Equation.3">
                  <p:embed/>
                </p:oleObj>
              </mc:Choice>
              <mc:Fallback>
                <p:oleObj name="Equation" r:id="rId1" imgW="48514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851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828800" y="3430588"/>
          <a:ext cx="22621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6" name="Equation" r:id="rId3" imgW="2260600" imgH="533400" progId="Equation.3">
                  <p:embed/>
                </p:oleObj>
              </mc:Choice>
              <mc:Fallback>
                <p:oleObj name="Equation" r:id="rId3" imgW="22606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30588"/>
                        <a:ext cx="226218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901700" y="1844824"/>
          <a:ext cx="77851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7" name="Equation" r:id="rId5" imgW="7810500" imgH="1003300" progId="Equation.3">
                  <p:embed/>
                </p:oleObj>
              </mc:Choice>
              <mc:Fallback>
                <p:oleObj name="Equation" r:id="rId5" imgW="7810500" imgH="1003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844824"/>
                        <a:ext cx="77851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4038600" y="3506788"/>
          <a:ext cx="1498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8" name="Equation" r:id="rId7" imgW="1497965" imgH="393700" progId="Equation.3">
                  <p:embed/>
                </p:oleObj>
              </mc:Choice>
              <mc:Fallback>
                <p:oleObj name="Equation" r:id="rId7" imgW="1497965" imgH="393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06788"/>
                        <a:ext cx="1498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5562600" y="3487738"/>
          <a:ext cx="2070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9" name="Equation" r:id="rId9" imgW="2070100" imgH="444500" progId="Equation.3">
                  <p:embed/>
                </p:oleObj>
              </mc:Choice>
              <mc:Fallback>
                <p:oleObj name="Equation" r:id="rId9" imgW="2070100" imgH="444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87738"/>
                        <a:ext cx="20701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1676400" y="4446588"/>
          <a:ext cx="2070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0" name="Equation" r:id="rId11" imgW="2070100" imgH="431800" progId="Equation.3">
                  <p:embed/>
                </p:oleObj>
              </mc:Choice>
              <mc:Fallback>
                <p:oleObj name="Equation" r:id="rId11" imgW="20701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46588"/>
                        <a:ext cx="2070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4502150" y="4460875"/>
          <a:ext cx="3733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1" name="Equation" r:id="rId13" imgW="3733800" imgH="406400" progId="Equation.3">
                  <p:embed/>
                </p:oleObj>
              </mc:Choice>
              <mc:Fallback>
                <p:oleObj name="Equation" r:id="rId13" imgW="3733800" imgH="406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460875"/>
                        <a:ext cx="3733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914400" y="4953000"/>
          <a:ext cx="3479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2" name="Equation" r:id="rId15" imgW="3479800" imgH="520700" progId="Equation.3">
                  <p:embed/>
                </p:oleObj>
              </mc:Choice>
              <mc:Fallback>
                <p:oleObj name="Equation" r:id="rId15" imgW="3479800" imgH="520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34798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4419600" y="4991100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3" name="Equation" r:id="rId17" imgW="3937000" imgH="457200" progId="Equation.3">
                  <p:embed/>
                </p:oleObj>
              </mc:Choice>
              <mc:Fallback>
                <p:oleObj name="Equation" r:id="rId17" imgW="393700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91100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1562100" y="5538788"/>
          <a:ext cx="2324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4" name="Equation" r:id="rId19" imgW="2322830" imgH="406400" progId="Equation.3">
                  <p:embed/>
                </p:oleObj>
              </mc:Choice>
              <mc:Fallback>
                <p:oleObj name="Equation" r:id="rId19" imgW="2322830" imgH="40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538788"/>
                        <a:ext cx="2324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9" name="Group 31"/>
          <p:cNvGrpSpPr/>
          <p:nvPr/>
        </p:nvGrpSpPr>
        <p:grpSpPr bwMode="auto">
          <a:xfrm>
            <a:off x="838200" y="3976688"/>
            <a:ext cx="2692400" cy="519112"/>
            <a:chOff x="528" y="2505"/>
            <a:chExt cx="1696" cy="327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528" y="2505"/>
              <a:ext cx="16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即   为对称矩阵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graphicFrame>
          <p:nvGraphicFramePr>
            <p:cNvPr id="17438" name="Object 30"/>
            <p:cNvGraphicFramePr>
              <a:graphicFrameLocks noChangeAspect="1"/>
            </p:cNvGraphicFramePr>
            <p:nvPr/>
          </p:nvGraphicFramePr>
          <p:xfrm>
            <a:off x="804" y="257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5" name="Equation" r:id="rId21" imgW="292100" imgH="292100" progId="Equation.3">
                    <p:embed/>
                  </p:oleObj>
                </mc:Choice>
                <mc:Fallback>
                  <p:oleObj name="Equation" r:id="rId21" imgW="292100" imgH="2921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257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827584" y="685379"/>
          <a:ext cx="76152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6" name="Equation" r:id="rId23" imgW="3022600" imgH="457200" progId="Equation.DSMT4">
                  <p:embed/>
                </p:oleObj>
              </mc:Choice>
              <mc:Fallback>
                <p:oleObj name="Equation" r:id="rId23" imgW="3022600" imgH="457200" progId="Equation.DSMT4">
                  <p:embed/>
                  <p:pic>
                    <p:nvPicPr>
                      <p:cNvPr id="0" name="图片 90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85379"/>
                        <a:ext cx="7615238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93750" y="7810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说明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1828800" y="3200400"/>
          <a:ext cx="561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1" name="Equation" r:id="rId1" imgW="5524500" imgH="508000" progId="Equation.3">
                  <p:embed/>
                </p:oleObj>
              </mc:Choice>
              <mc:Fallback>
                <p:oleObj name="Equation" r:id="rId1" imgW="5524500" imgH="508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561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874713" y="2328863"/>
          <a:ext cx="78089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Equation" r:id="rId3" imgW="7683500" imgH="939800" progId="Equation.3">
                  <p:embed/>
                </p:oleObj>
              </mc:Choice>
              <mc:Fallback>
                <p:oleObj name="Equation" r:id="rId3" imgW="7683500" imgH="93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328863"/>
                        <a:ext cx="780891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2014538" y="3643313"/>
          <a:ext cx="5834062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5" imgW="5740400" imgH="2070100" progId="Equation.3">
                  <p:embed/>
                </p:oleObj>
              </mc:Choice>
              <mc:Fallback>
                <p:oleObj name="Equation" r:id="rId5" imgW="5740400" imgH="2070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3643313"/>
                        <a:ext cx="5834062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914400" y="5657850"/>
          <a:ext cx="5149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Equation" r:id="rId7" imgW="5067300" imgH="419100" progId="Equation.3">
                  <p:embed/>
                </p:oleObj>
              </mc:Choice>
              <mc:Fallback>
                <p:oleObj name="Equation" r:id="rId7" imgW="50673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57850"/>
                        <a:ext cx="51498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919163" y="1382713"/>
          <a:ext cx="76914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Equation" r:id="rId9" imgW="7569200" imgH="977900" progId="Equation.3">
                  <p:embed/>
                </p:oleObj>
              </mc:Choice>
              <mc:Fallback>
                <p:oleObj name="Equation" r:id="rId9" imgW="7569200" imgH="977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382713"/>
                        <a:ext cx="76914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0" name="Object 3084"/>
          <p:cNvGraphicFramePr>
            <a:graphicFrameLocks noChangeAspect="1"/>
          </p:cNvGraphicFramePr>
          <p:nvPr/>
        </p:nvGraphicFramePr>
        <p:xfrm>
          <a:off x="933450" y="990600"/>
          <a:ext cx="7581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1" imgW="7581900" imgH="1524000" progId="Equation.3">
                  <p:embed/>
                </p:oleObj>
              </mc:Choice>
              <mc:Fallback>
                <p:oleObj name="Equation" r:id="rId1" imgW="7581900" imgH="1524000" progId="Equation.3">
                  <p:embed/>
                  <p:pic>
                    <p:nvPicPr>
                      <p:cNvPr id="0" name="Object 3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990600"/>
                        <a:ext cx="7581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4" name="Group 3088"/>
          <p:cNvGrpSpPr/>
          <p:nvPr/>
        </p:nvGrpSpPr>
        <p:grpSpPr bwMode="auto">
          <a:xfrm>
            <a:off x="914400" y="2667000"/>
            <a:ext cx="7742238" cy="2889250"/>
            <a:chOff x="576" y="1680"/>
            <a:chExt cx="4877" cy="1820"/>
          </a:xfrm>
        </p:grpSpPr>
        <p:graphicFrame>
          <p:nvGraphicFramePr>
            <p:cNvPr id="32772" name="Object 3076"/>
            <p:cNvGraphicFramePr>
              <a:graphicFrameLocks noChangeAspect="1"/>
            </p:cNvGraphicFramePr>
            <p:nvPr/>
          </p:nvGraphicFramePr>
          <p:xfrm>
            <a:off x="595" y="1680"/>
            <a:ext cx="4858" cy="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4" name="Equation" r:id="rId3" imgW="7543800" imgH="1384300" progId="Equation.3">
                    <p:embed/>
                  </p:oleObj>
                </mc:Choice>
                <mc:Fallback>
                  <p:oleObj name="Equation" r:id="rId3" imgW="7543800" imgH="1384300" progId="Equation.3">
                    <p:embed/>
                    <p:pic>
                      <p:nvPicPr>
                        <p:cNvPr id="0" name="Object 3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" y="1680"/>
                          <a:ext cx="4858" cy="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3077"/>
            <p:cNvGraphicFramePr>
              <a:graphicFrameLocks noChangeAspect="1"/>
            </p:cNvGraphicFramePr>
            <p:nvPr/>
          </p:nvGraphicFramePr>
          <p:xfrm>
            <a:off x="1488" y="2673"/>
            <a:ext cx="261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5" name="Equation" r:id="rId5" imgW="4152900" imgH="482600" progId="Equation.3">
                    <p:embed/>
                  </p:oleObj>
                </mc:Choice>
                <mc:Fallback>
                  <p:oleObj name="Equation" r:id="rId5" imgW="4152900" imgH="482600" progId="Equation.3">
                    <p:embed/>
                    <p:pic>
                      <p:nvPicPr>
                        <p:cNvPr id="0" name="Object 3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73"/>
                          <a:ext cx="261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3078"/>
            <p:cNvGraphicFramePr>
              <a:graphicFrameLocks noChangeAspect="1"/>
            </p:cNvGraphicFramePr>
            <p:nvPr/>
          </p:nvGraphicFramePr>
          <p:xfrm>
            <a:off x="576" y="3190"/>
            <a:ext cx="449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6" name="Equation" r:id="rId7" imgW="6997700" imgH="482600" progId="Equation.3">
                    <p:embed/>
                  </p:oleObj>
                </mc:Choice>
                <mc:Fallback>
                  <p:oleObj name="Equation" r:id="rId7" imgW="6997700" imgH="482600" progId="Equation.3">
                    <p:embed/>
                    <p:pic>
                      <p:nvPicPr>
                        <p:cNvPr id="0" name="Object 3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190"/>
                          <a:ext cx="449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57225" y="5643265"/>
            <a:ext cx="806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】</a:t>
            </a:r>
            <a:r>
              <a:rPr lang="zh-CN" altLang="en-US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任给二次型 </a:t>
            </a:r>
            <a:r>
              <a:rPr lang="en-US" altLang="zh-CN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Ax</a:t>
            </a:r>
            <a:r>
              <a:rPr lang="en-US" altLang="zh-CN" i="1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（其中</a:t>
            </a:r>
            <a:r>
              <a:rPr lang="en-US" altLang="zh-CN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） ，总存在</a:t>
            </a:r>
            <a:r>
              <a:rPr lang="zh-CN" altLang="en-US" dirty="0">
                <a:solidFill>
                  <a:srgbClr val="FF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可逆变换</a:t>
            </a:r>
            <a:r>
              <a:rPr lang="zh-CN" altLang="en-US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C z</a:t>
            </a:r>
            <a:r>
              <a:rPr lang="en-US" altLang="zh-CN" i="1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，使  </a:t>
            </a:r>
            <a:r>
              <a:rPr lang="en-US" altLang="zh-CN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Cz</a:t>
            </a:r>
            <a:r>
              <a:rPr lang="en-US" altLang="zh-CN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为</a:t>
            </a:r>
            <a:r>
              <a:rPr lang="zh-CN" altLang="en-US" dirty="0">
                <a:solidFill>
                  <a:srgbClr val="FF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规范形</a:t>
            </a:r>
            <a:r>
              <a:rPr lang="zh-CN" altLang="en-US" sz="2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．</a:t>
            </a:r>
            <a:endParaRPr lang="en-US" altLang="zh-CN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ChangeArrowheads="1"/>
          </p:cNvSpPr>
          <p:nvPr/>
        </p:nvSpPr>
        <p:spPr bwMode="auto">
          <a:xfrm>
            <a:off x="661988" y="446806"/>
            <a:ext cx="8231187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推论</a:t>
            </a:r>
            <a:r>
              <a:rPr lang="en-US" altLang="zh-CN" sz="2400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任给二次型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Ax</a:t>
            </a:r>
            <a:r>
              <a:rPr lang="en-US" altLang="zh-CN" sz="2400" i="1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（其中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） ，总存在</a:t>
            </a:r>
            <a:endParaRPr lang="zh-CN" altLang="en-US" sz="24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可逆变换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C z</a:t>
            </a:r>
            <a:r>
              <a:rPr lang="en-US" altLang="zh-CN" sz="2400" i="1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，使 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C z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为规范形</a:t>
            </a:r>
            <a:r>
              <a:rPr lang="zh-CN" altLang="en-US" sz="18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．</a:t>
            </a:r>
            <a:endParaRPr lang="zh-CN" altLang="en-US" sz="18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0000FF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P y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+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+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+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i="1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2</a:t>
            </a:r>
            <a:endParaRPr lang="zh-CN" altLang="en-US" sz="2400" baseline="300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，不妨设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不等于零，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i="1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+1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i="1" baseline="-25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=0,</a:t>
            </a:r>
            <a:endParaRPr lang="zh-CN" altLang="en-US" sz="24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令</a:t>
            </a:r>
            <a:endParaRPr lang="zh-CN" altLang="en-US" sz="24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则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可逆，变换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Kz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把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P y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化为</a:t>
            </a:r>
            <a:endParaRPr lang="zh-CN" altLang="en-US" sz="2400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PKz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 = (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PKz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PKz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P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APKz</a:t>
            </a:r>
            <a:r>
              <a:rPr lang="en-US" altLang="zh-CN" sz="2400" i="1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T</a:t>
            </a:r>
            <a:r>
              <a:rPr lang="zh-CN" altLang="en-US" sz="2400" i="1" dirty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Λ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Kz</a:t>
            </a:r>
            <a:endParaRPr lang="zh-CN" altLang="en-US" sz="2400" i="1" dirty="0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其中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499717" name="Picture 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62931"/>
            <a:ext cx="62357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9718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5560144"/>
            <a:ext cx="54483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00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00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00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273175" y="879871"/>
          <a:ext cx="6732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5" name="Equation" r:id="rId1" imgW="6553200" imgH="457200" progId="Equation.3">
                  <p:embed/>
                </p:oleObj>
              </mc:Choice>
              <mc:Fallback>
                <p:oleObj name="Equation" r:id="rId1" imgW="6553200" imgH="457200" progId="Equation.3">
                  <p:embed/>
                  <p:pic>
                    <p:nvPicPr>
                      <p:cNvPr id="0" name="图片 109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879871"/>
                        <a:ext cx="67325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838200" y="375046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用正交变换化二次型为标准形的具体步骤</a:t>
            </a:r>
            <a:endParaRPr lang="zh-CN" altLang="en-US" smtClean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257300" y="1419621"/>
          <a:ext cx="533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6" name="Equation" r:id="rId3" imgW="5334000" imgH="457200" progId="Equation.3">
                  <p:embed/>
                </p:oleObj>
              </mc:Choice>
              <mc:Fallback>
                <p:oleObj name="Equation" r:id="rId3" imgW="5334000" imgH="457200" progId="Equation.3">
                  <p:embed/>
                  <p:pic>
                    <p:nvPicPr>
                      <p:cNvPr id="0" name="图片 109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419621"/>
                        <a:ext cx="533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258888" y="1970484"/>
          <a:ext cx="7123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7" name="Equation" r:id="rId5" imgW="6845300" imgH="457200" progId="Equation.3">
                  <p:embed/>
                </p:oleObj>
              </mc:Choice>
              <mc:Fallback>
                <p:oleObj name="Equation" r:id="rId5" imgW="6845300" imgH="457200" progId="Equation.3">
                  <p:embed/>
                  <p:pic>
                    <p:nvPicPr>
                      <p:cNvPr id="0" name="图片 109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70484"/>
                        <a:ext cx="7123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254125" y="2521346"/>
          <a:ext cx="70548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name="Equation" r:id="rId7" imgW="6629400" imgH="1003300" progId="Equation.3">
                  <p:embed/>
                </p:oleObj>
              </mc:Choice>
              <mc:Fallback>
                <p:oleObj name="Equation" r:id="rId7" imgW="6629400" imgH="1003300" progId="Equation.3">
                  <p:embed/>
                  <p:pic>
                    <p:nvPicPr>
                      <p:cNvPr id="0" name="图片 109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521346"/>
                        <a:ext cx="70548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273175" y="3615134"/>
          <a:ext cx="5878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9" imgW="5537200" imgH="1028700" progId="Equation.3">
                  <p:embed/>
                </p:oleObj>
              </mc:Choice>
              <mc:Fallback>
                <p:oleObj name="Equation" r:id="rId9" imgW="5537200" imgH="1028700" progId="Equation.3">
                  <p:embed/>
                  <p:pic>
                    <p:nvPicPr>
                      <p:cNvPr id="0" name="图片 109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615134"/>
                        <a:ext cx="58785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8200" y="4677171"/>
            <a:ext cx="8258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继而化为规范形</a:t>
            </a:r>
            <a:r>
              <a:rPr lang="zh-CN" altLang="en-US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6. </a:t>
            </a:r>
            <a:r>
              <a:rPr lang="zh-CN" altLang="en-US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作</a:t>
            </a:r>
            <a:r>
              <a:rPr lang="zh-CN" altLang="en-US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变换 </a:t>
            </a:r>
            <a:r>
              <a:rPr lang="en-US" altLang="zh-CN" i="1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Kz</a:t>
            </a:r>
            <a:r>
              <a:rPr lang="zh-CN" altLang="en-US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，则得</a:t>
            </a:r>
            <a:r>
              <a:rPr lang="en-US" altLang="zh-CN" i="1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f</a:t>
            </a:r>
            <a:r>
              <a:rPr lang="zh-CN" altLang="en-US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的规范形</a:t>
            </a:r>
            <a:r>
              <a:rPr lang="en-US" altLang="zh-CN" i="1" smtClean="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  <a:sym typeface="Times New Roman" panose="02020603050405020304" pitchFamily="18" charset="0"/>
              </a:rPr>
              <a:t> 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9" name="Picture 5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5207396"/>
            <a:ext cx="5564187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838200" y="2528888"/>
            <a:ext cx="534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524000" y="2514600"/>
            <a:ext cx="679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．写出对应的二次型矩阵，并求其特征值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676400" y="3003550"/>
          <a:ext cx="309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1" imgW="3098800" imgH="1511300" progId="Equation.3">
                  <p:embed/>
                </p:oleObj>
              </mc:Choice>
              <mc:Fallback>
                <p:oleObj name="Equation" r:id="rId1" imgW="3098800" imgH="151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03550"/>
                        <a:ext cx="3098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003300" y="4586288"/>
          <a:ext cx="5078413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Equation" r:id="rId3" imgW="5384800" imgH="1511300" progId="Equation.3">
                  <p:embed/>
                </p:oleObj>
              </mc:Choice>
              <mc:Fallback>
                <p:oleObj name="Equation" r:id="rId3" imgW="53848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586288"/>
                        <a:ext cx="5078413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5994400" y="5067300"/>
          <a:ext cx="25193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5" imgW="2667000" imgH="482600" progId="Equation.3">
                  <p:embed/>
                </p:oleObj>
              </mc:Choice>
              <mc:Fallback>
                <p:oleObj name="Equation" r:id="rId5" imgW="26670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5067300"/>
                        <a:ext cx="25193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7" name="Group 21"/>
          <p:cNvGrpSpPr/>
          <p:nvPr/>
        </p:nvGrpSpPr>
        <p:grpSpPr bwMode="auto">
          <a:xfrm>
            <a:off x="838200" y="833438"/>
            <a:ext cx="7391400" cy="1604962"/>
            <a:chOff x="528" y="441"/>
            <a:chExt cx="4656" cy="1011"/>
          </a:xfrm>
        </p:grpSpPr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584" y="504"/>
            <a:ext cx="4600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5" name="Equation" r:id="rId7" imgW="7632700" imgH="1574800" progId="Equation.3">
                    <p:embed/>
                  </p:oleObj>
                </mc:Choice>
                <mc:Fallback>
                  <p:oleObj name="Equation" r:id="rId7" imgW="7632700" imgH="1574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504"/>
                          <a:ext cx="4600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528" y="441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utoUpdateAnimBg="0"/>
      <p:bldP spid="1946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111250" y="1139825"/>
          <a:ext cx="99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0" name="Equation" r:id="rId1" imgW="495300" imgH="469900" progId="Equation.DSMT4">
                  <p:embed/>
                </p:oleObj>
              </mc:Choice>
              <mc:Fallback>
                <p:oleObj name="Equation" r:id="rId1" imgW="495300" imgH="469900" progId="Equation.DSMT4">
                  <p:embed/>
                  <p:pic>
                    <p:nvPicPr>
                      <p:cNvPr id="0" name="图片 105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139825"/>
                        <a:ext cx="99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2190750" y="981075"/>
            <a:ext cx="1600200" cy="633413"/>
            <a:chOff x="2688" y="1041"/>
            <a:chExt cx="1008" cy="399"/>
          </a:xfrm>
        </p:grpSpPr>
        <p:sp>
          <p:nvSpPr>
            <p:cNvPr id="1069" name="Line 4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070" name="Rectangle 5"/>
            <p:cNvSpPr>
              <a:spLocks noChangeArrowheads="1"/>
            </p:cNvSpPr>
            <p:nvPr/>
          </p:nvSpPr>
          <p:spPr bwMode="auto">
            <a:xfrm>
              <a:off x="2928" y="1041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smtClean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对应 </a:t>
              </a:r>
              <a:endParaRPr lang="zh-CN" altLang="en-US" sz="240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graphicFrame>
        <p:nvGraphicFramePr>
          <p:cNvPr id="73734" name="Object 3"/>
          <p:cNvGraphicFramePr>
            <a:graphicFrameLocks noChangeAspect="1"/>
          </p:cNvGraphicFramePr>
          <p:nvPr/>
        </p:nvGraphicFramePr>
        <p:xfrm>
          <a:off x="3881438" y="1144588"/>
          <a:ext cx="1141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1" name="Equation" r:id="rId3" imgW="571500" imgH="482600" progId="Equation.DSMT4">
                  <p:embed/>
                </p:oleObj>
              </mc:Choice>
              <mc:Fallback>
                <p:oleObj name="Equation" r:id="rId3" imgW="571500" imgH="482600" progId="Equation.DSMT4">
                  <p:embed/>
                  <p:pic>
                    <p:nvPicPr>
                      <p:cNvPr id="0" name="图片 105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144588"/>
                        <a:ext cx="11414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7"/>
          <p:cNvGrpSpPr/>
          <p:nvPr/>
        </p:nvGrpSpPr>
        <p:grpSpPr bwMode="auto">
          <a:xfrm>
            <a:off x="5181600" y="692150"/>
            <a:ext cx="3048000" cy="2190750"/>
            <a:chOff x="3264" y="436"/>
            <a:chExt cx="1920" cy="1380"/>
          </a:xfrm>
        </p:grpSpPr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72" name="Equation" r:id="rId5" imgW="139700" imgH="165100" progId="Equation.DSMT4">
                    <p:embed/>
                  </p:oleObj>
                </mc:Choice>
                <mc:Fallback>
                  <p:oleObj name="Equation" r:id="rId5" imgW="139700" imgH="165100" progId="Equation.DSMT4">
                    <p:embed/>
                    <p:pic>
                      <p:nvPicPr>
                        <p:cNvPr id="0" name="图片 1055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7" name="Line 9"/>
            <p:cNvSpPr>
              <a:spLocks noChangeShapeType="1"/>
            </p:cNvSpPr>
            <p:nvPr/>
          </p:nvSpPr>
          <p:spPr bwMode="auto">
            <a:xfrm>
              <a:off x="3264" y="15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068" name="Line 10"/>
            <p:cNvSpPr>
              <a:spLocks noChangeShapeType="1"/>
            </p:cNvSpPr>
            <p:nvPr/>
          </p:nvSpPr>
          <p:spPr bwMode="auto">
            <a:xfrm flipV="1">
              <a:off x="3648" y="436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73" name="Equation" r:id="rId7" imgW="139700" imgH="139700" progId="Equation.DSMT4">
                    <p:embed/>
                  </p:oleObj>
                </mc:Choice>
                <mc:Fallback>
                  <p:oleObj name="Equation" r:id="rId7" imgW="139700" imgH="139700" progId="Equation.DSMT4">
                    <p:embed/>
                    <p:pic>
                      <p:nvPicPr>
                        <p:cNvPr id="0" name="图片 105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1" name="Object 17"/>
            <p:cNvGraphicFramePr>
              <a:graphicFrameLocks noChangeAspect="1"/>
            </p:cNvGraphicFramePr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74" name="Equation" r:id="rId9" imgW="127000" imgH="177165" progId="Equation.DSMT4">
                    <p:embed/>
                  </p:oleObj>
                </mc:Choice>
                <mc:Fallback>
                  <p:oleObj name="Equation" r:id="rId9" imgW="127000" imgH="177165" progId="Equation.DSMT4">
                    <p:embed/>
                    <p:pic>
                      <p:nvPicPr>
                        <p:cNvPr id="0" name="图片 105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5791200" y="1416050"/>
            <a:ext cx="1157288" cy="1104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73742" name="Object 4"/>
          <p:cNvGraphicFramePr>
            <a:graphicFrameLocks noChangeAspect="1"/>
          </p:cNvGraphicFramePr>
          <p:nvPr/>
        </p:nvGraphicFramePr>
        <p:xfrm>
          <a:off x="7004050" y="1171575"/>
          <a:ext cx="76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5" name="Equation" r:id="rId11" imgW="508000" imgH="203200" progId="Equation.DSMT4">
                  <p:embed/>
                </p:oleObj>
              </mc:Choice>
              <mc:Fallback>
                <p:oleObj name="Equation" r:id="rId11" imgW="508000" imgH="203200" progId="Equation.DSMT4">
                  <p:embed/>
                  <p:pic>
                    <p:nvPicPr>
                      <p:cNvPr id="0" name="图片 105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1171575"/>
                        <a:ext cx="762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5"/>
          <p:cNvGraphicFramePr>
            <a:graphicFrameLocks noChangeAspect="1"/>
          </p:cNvGraphicFramePr>
          <p:nvPr/>
        </p:nvGraphicFramePr>
        <p:xfrm>
          <a:off x="7004050" y="2136775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6" name="Equation" r:id="rId13" imgW="635000" imgH="228600" progId="Equation.DSMT4">
                  <p:embed/>
                </p:oleObj>
              </mc:Choice>
              <mc:Fallback>
                <p:oleObj name="Equation" r:id="rId13" imgW="635000" imgH="228600" progId="Equation.DSMT4">
                  <p:embed/>
                  <p:pic>
                    <p:nvPicPr>
                      <p:cNvPr id="0" name="图片 105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2136775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819900" y="6350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FF0000"/>
                </a:solidFill>
                <a:latin typeface="Symbol" panose="05050102010706020507" pitchFamily="18" charset="2"/>
              </a:rPr>
              <a:t>投影变换 </a:t>
            </a:r>
            <a:endParaRPr lang="zh-CN" altLang="en-US" sz="240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455613" y="4556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zh-CN" altLang="en-US" sz="2400" smtClean="0">
                <a:solidFill>
                  <a:srgbClr val="0000FF"/>
                </a:solidFill>
                <a:ea typeface="楷体_GB2312" panose="02010609030101010101" pitchFamily="49" charset="-122"/>
              </a:rPr>
              <a:t>例</a:t>
            </a:r>
            <a:r>
              <a:rPr lang="zh-CN" altLang="en-US" sz="24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  <a:ea typeface="楷体_GB2312" panose="02010609030101010101" pitchFamily="49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ea typeface="楷体_GB2312" panose="02010609030101010101" pitchFamily="49" charset="-122"/>
              </a:rPr>
              <a:t>阶方阵 </a:t>
            </a:r>
            <a:endParaRPr lang="zh-CN" altLang="en-US" sz="2400" smtClean="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048" name="Line 29"/>
          <p:cNvSpPr>
            <a:spLocks noChangeShapeType="1"/>
          </p:cNvSpPr>
          <p:nvPr/>
        </p:nvSpPr>
        <p:spPr bwMode="auto">
          <a:xfrm flipV="1">
            <a:off x="5867400" y="2497138"/>
            <a:ext cx="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5799138" y="2511425"/>
            <a:ext cx="11509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73761" name="Line 33"/>
          <p:cNvSpPr>
            <a:spLocks noChangeShapeType="1"/>
          </p:cNvSpPr>
          <p:nvPr/>
        </p:nvSpPr>
        <p:spPr bwMode="auto">
          <a:xfrm>
            <a:off x="6948488" y="1416050"/>
            <a:ext cx="0" cy="1081088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73762" name="Object 6"/>
          <p:cNvGraphicFramePr>
            <a:graphicFrameLocks noChangeAspect="1"/>
          </p:cNvGraphicFramePr>
          <p:nvPr/>
        </p:nvGraphicFramePr>
        <p:xfrm>
          <a:off x="1111250" y="3233738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7" name="Equation" r:id="rId15" imgW="1079500" imgH="469900" progId="Equation.DSMT4">
                  <p:embed/>
                </p:oleObj>
              </mc:Choice>
              <mc:Fallback>
                <p:oleObj name="Equation" r:id="rId15" imgW="1079500" imgH="469900" progId="Equation.DSMT4">
                  <p:embed/>
                  <p:pic>
                    <p:nvPicPr>
                      <p:cNvPr id="0" name="图片 105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233738"/>
                        <a:ext cx="21574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5"/>
          <p:cNvGrpSpPr/>
          <p:nvPr/>
        </p:nvGrpSpPr>
        <p:grpSpPr bwMode="auto">
          <a:xfrm>
            <a:off x="3368675" y="3060700"/>
            <a:ext cx="1600200" cy="633413"/>
            <a:chOff x="2688" y="1041"/>
            <a:chExt cx="1008" cy="399"/>
          </a:xfrm>
        </p:grpSpPr>
        <p:sp>
          <p:nvSpPr>
            <p:cNvPr id="1065" name="Line 36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066" name="Rectangle 37"/>
            <p:cNvSpPr>
              <a:spLocks noChangeArrowheads="1"/>
            </p:cNvSpPr>
            <p:nvPr/>
          </p:nvSpPr>
          <p:spPr bwMode="auto">
            <a:xfrm>
              <a:off x="2928" y="1041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smtClean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对应 </a:t>
              </a:r>
              <a:endParaRPr lang="zh-CN" altLang="en-US" sz="240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graphicFrame>
        <p:nvGraphicFramePr>
          <p:cNvPr id="73766" name="Object 7"/>
          <p:cNvGraphicFramePr>
            <a:graphicFrameLocks noChangeAspect="1"/>
          </p:cNvGraphicFramePr>
          <p:nvPr/>
        </p:nvGraphicFramePr>
        <p:xfrm>
          <a:off x="4979988" y="3222625"/>
          <a:ext cx="2994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8" name="Equation" r:id="rId17" imgW="1497965" imgH="482600" progId="Equation.DSMT4">
                  <p:embed/>
                </p:oleObj>
              </mc:Choice>
              <mc:Fallback>
                <p:oleObj name="Equation" r:id="rId17" imgW="1497965" imgH="482600" progId="Equation.DSMT4">
                  <p:embed/>
                  <p:pic>
                    <p:nvPicPr>
                      <p:cNvPr id="0" name="图片 105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3222625"/>
                        <a:ext cx="29940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Text Box 49"/>
          <p:cNvSpPr txBox="1">
            <a:spLocks noChangeArrowheads="1"/>
          </p:cNvSpPr>
          <p:nvPr/>
        </p:nvSpPr>
        <p:spPr bwMode="auto">
          <a:xfrm>
            <a:off x="1111250" y="4941888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Symbol" panose="05050102010706020507" pitchFamily="18" charset="2"/>
              </a:rPr>
              <a:t>以原点为中心逆时针</a:t>
            </a:r>
            <a:endParaRPr lang="zh-CN" altLang="en-US" sz="240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Symbol" panose="05050102010706020507" pitchFamily="18" charset="2"/>
              </a:rPr>
              <a:t>旋转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</a:rPr>
              <a:t>j </a:t>
            </a:r>
            <a:r>
              <a:rPr lang="en-US" altLang="zh-CN" sz="2400" i="1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anose="02010609030101010101" pitchFamily="49" charset="-122"/>
              </a:rPr>
              <a:t>角</a:t>
            </a:r>
            <a:r>
              <a:rPr lang="zh-CN" altLang="en-US" sz="2400" smtClean="0">
                <a:solidFill>
                  <a:srgbClr val="000000"/>
                </a:solidFill>
                <a:latin typeface="Symbol" panose="05050102010706020507" pitchFamily="18" charset="2"/>
              </a:rPr>
              <a:t>的</a:t>
            </a:r>
            <a:r>
              <a:rPr lang="zh-CN" altLang="en-US" sz="2400" smtClean="0">
                <a:solidFill>
                  <a:srgbClr val="FF0000"/>
                </a:solidFill>
                <a:latin typeface="Symbol" panose="05050102010706020507" pitchFamily="18" charset="2"/>
              </a:rPr>
              <a:t>旋转变换 </a:t>
            </a:r>
            <a:endParaRPr lang="zh-CN" altLang="en-US" sz="240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73786" name="Rectangle 58"/>
          <p:cNvSpPr>
            <a:spLocks noChangeArrowheads="1"/>
          </p:cNvSpPr>
          <p:nvPr/>
        </p:nvSpPr>
        <p:spPr bwMode="auto">
          <a:xfrm>
            <a:off x="455613" y="263683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zh-CN" altLang="en-US" sz="2400" smtClean="0">
                <a:solidFill>
                  <a:srgbClr val="0000FF"/>
                </a:solidFill>
                <a:ea typeface="楷体_GB2312" panose="02010609030101010101" pitchFamily="49" charset="-122"/>
              </a:rPr>
              <a:t>例</a:t>
            </a:r>
            <a:r>
              <a:rPr lang="zh-CN" altLang="en-US" sz="24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  <a:ea typeface="楷体_GB2312" panose="02010609030101010101" pitchFamily="49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ea typeface="楷体_GB2312" panose="02010609030101010101" pitchFamily="49" charset="-122"/>
              </a:rPr>
              <a:t>阶方阵   </a:t>
            </a:r>
            <a:endParaRPr lang="zh-CN" altLang="en-US" sz="2400" smtClean="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 flipV="1">
            <a:off x="5764213" y="5638800"/>
            <a:ext cx="1524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73796" name="Object 8"/>
          <p:cNvGraphicFramePr>
            <a:graphicFrameLocks noChangeAspect="1"/>
          </p:cNvGraphicFramePr>
          <p:nvPr/>
        </p:nvGraphicFramePr>
        <p:xfrm>
          <a:off x="6629400" y="4373563"/>
          <a:ext cx="1014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9" name="Equation" r:id="rId19" imgW="508000" imgH="203200" progId="Equation.DSMT4">
                  <p:embed/>
                </p:oleObj>
              </mc:Choice>
              <mc:Fallback>
                <p:oleObj name="Equation" r:id="rId19" imgW="508000" imgH="203200" progId="Equation.DSMT4">
                  <p:embed/>
                  <p:pic>
                    <p:nvPicPr>
                      <p:cNvPr id="0" name="图片 105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73563"/>
                        <a:ext cx="10144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Object 9"/>
          <p:cNvGraphicFramePr>
            <a:graphicFrameLocks noChangeAspect="1"/>
          </p:cNvGraphicFramePr>
          <p:nvPr/>
        </p:nvGraphicFramePr>
        <p:xfrm>
          <a:off x="7245350" y="5387975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0" name="Equation" r:id="rId21" imgW="635000" imgH="228600" progId="Equation.DSMT4">
                  <p:embed/>
                </p:oleObj>
              </mc:Choice>
              <mc:Fallback>
                <p:oleObj name="Equation" r:id="rId21" imgW="635000" imgH="228600" progId="Equation.DSMT4">
                  <p:embed/>
                  <p:pic>
                    <p:nvPicPr>
                      <p:cNvPr id="0" name="图片 105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5387975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Line 67"/>
          <p:cNvSpPr>
            <a:spLocks noChangeShapeType="1"/>
          </p:cNvSpPr>
          <p:nvPr/>
        </p:nvSpPr>
        <p:spPr bwMode="auto">
          <a:xfrm rot="18694332" flipV="1">
            <a:off x="5364163" y="5143500"/>
            <a:ext cx="1524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5" name="Group 69"/>
          <p:cNvGrpSpPr/>
          <p:nvPr/>
        </p:nvGrpSpPr>
        <p:grpSpPr bwMode="auto">
          <a:xfrm>
            <a:off x="5932488" y="5516563"/>
            <a:ext cx="611187" cy="569912"/>
            <a:chOff x="3719" y="2851"/>
            <a:chExt cx="385" cy="359"/>
          </a:xfrm>
        </p:grpSpPr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1" name="Equation" r:id="rId23" imgW="139700" imgH="165100" progId="Equation.DSMT4">
                    <p:embed/>
                  </p:oleObj>
                </mc:Choice>
                <mc:Fallback>
                  <p:oleObj name="Equation" r:id="rId23" imgW="139700" imgH="165100" progId="Equation.DSMT4">
                    <p:embed/>
                    <p:pic>
                      <p:nvPicPr>
                        <p:cNvPr id="0" name="图片 1055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2" name="Group 71"/>
            <p:cNvGrpSpPr/>
            <p:nvPr/>
          </p:nvGrpSpPr>
          <p:grpSpPr bwMode="auto"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1063" name="Freeform 72"/>
              <p:cNvSpPr/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0" lang="zh-CN" altLang="en-US" sz="1800" smtClean="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064" name="Freeform 73"/>
              <p:cNvSpPr/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0" lang="zh-CN" altLang="en-US" sz="1800" smtClean="0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</p:grpSp>
      <p:grpSp>
        <p:nvGrpSpPr>
          <p:cNvPr id="7" name="Group 74"/>
          <p:cNvGrpSpPr/>
          <p:nvPr/>
        </p:nvGrpSpPr>
        <p:grpSpPr bwMode="auto">
          <a:xfrm>
            <a:off x="6310313" y="5794375"/>
            <a:ext cx="757237" cy="454025"/>
            <a:chOff x="3956" y="3026"/>
            <a:chExt cx="477" cy="286"/>
          </a:xfrm>
        </p:grpSpPr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2" name="Equation" r:id="rId25" imgW="139700" imgH="177800" progId="Equation.DSMT4">
                    <p:embed/>
                  </p:oleObj>
                </mc:Choice>
                <mc:Fallback>
                  <p:oleObj name="Equation" r:id="rId25" imgW="139700" imgH="177800" progId="Equation.DSMT4">
                    <p:embed/>
                    <p:pic>
                      <p:nvPicPr>
                        <p:cNvPr id="0" name="图片 1055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1" name="Freeform 76"/>
            <p:cNvSpPr/>
            <p:nvPr/>
          </p:nvSpPr>
          <p:spPr bwMode="auto">
            <a:xfrm>
              <a:off x="3956" y="3168"/>
              <a:ext cx="25" cy="93"/>
            </a:xfrm>
            <a:custGeom>
              <a:avLst/>
              <a:gdLst>
                <a:gd name="T0" fmla="*/ 0 w 25"/>
                <a:gd name="T1" fmla="*/ 0 h 93"/>
                <a:gd name="T2" fmla="*/ 25 w 25"/>
                <a:gd name="T3" fmla="*/ 93 h 93"/>
                <a:gd name="T4" fmla="*/ 0 60000 65536"/>
                <a:gd name="T5" fmla="*/ 0 60000 65536"/>
                <a:gd name="T6" fmla="*/ 0 w 25"/>
                <a:gd name="T7" fmla="*/ 0 h 93"/>
                <a:gd name="T8" fmla="*/ 25 w 25"/>
                <a:gd name="T9" fmla="*/ 93 h 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8" name="Group 78"/>
          <p:cNvGrpSpPr/>
          <p:nvPr/>
        </p:nvGrpSpPr>
        <p:grpSpPr bwMode="auto">
          <a:xfrm>
            <a:off x="5187950" y="4333875"/>
            <a:ext cx="3048000" cy="2190750"/>
            <a:chOff x="3264" y="436"/>
            <a:chExt cx="1920" cy="1380"/>
          </a:xfrm>
        </p:grpSpPr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3" name="Equation" r:id="rId27" imgW="139700" imgH="165100" progId="Equation.DSMT4">
                    <p:embed/>
                  </p:oleObj>
                </mc:Choice>
                <mc:Fallback>
                  <p:oleObj name="Equation" r:id="rId27" imgW="139700" imgH="165100" progId="Equation.DSMT4">
                    <p:embed/>
                    <p:pic>
                      <p:nvPicPr>
                        <p:cNvPr id="0" name="图片 1055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9" name="Line 80"/>
            <p:cNvSpPr>
              <a:spLocks noChangeShapeType="1"/>
            </p:cNvSpPr>
            <p:nvPr/>
          </p:nvSpPr>
          <p:spPr bwMode="auto">
            <a:xfrm>
              <a:off x="3264" y="15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060" name="Line 81"/>
            <p:cNvSpPr>
              <a:spLocks noChangeShapeType="1"/>
            </p:cNvSpPr>
            <p:nvPr/>
          </p:nvSpPr>
          <p:spPr bwMode="auto">
            <a:xfrm flipV="1">
              <a:off x="3648" y="436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4" name="Equation" r:id="rId28" imgW="139700" imgH="139700" progId="Equation.DSMT4">
                    <p:embed/>
                  </p:oleObj>
                </mc:Choice>
                <mc:Fallback>
                  <p:oleObj name="Equation" r:id="rId28" imgW="139700" imgH="139700" progId="Equation.DSMT4">
                    <p:embed/>
                    <p:pic>
                      <p:nvPicPr>
                        <p:cNvPr id="0" name="图片 1055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5" name="Equation" r:id="rId29" imgW="127000" imgH="177165" progId="Equation.DSMT4">
                    <p:embed/>
                  </p:oleObj>
                </mc:Choice>
                <mc:Fallback>
                  <p:oleObj name="Equation" r:id="rId29" imgW="127000" imgH="177165" progId="Equation.DSMT4">
                    <p:embed/>
                    <p:pic>
                      <p:nvPicPr>
                        <p:cNvPr id="0" name="图片 1055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nimBg="1"/>
      <p:bldP spid="73745" grpId="0"/>
      <p:bldP spid="73754" grpId="0" autoUpdateAnimBg="0"/>
      <p:bldP spid="73760" grpId="0" animBg="1"/>
      <p:bldP spid="73761" grpId="0" animBg="1"/>
      <p:bldP spid="73777" grpId="0"/>
      <p:bldP spid="73786" grpId="0" autoUpdateAnimBg="0"/>
      <p:bldP spid="73793" grpId="0" animBg="1"/>
      <p:bldP spid="7379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8200" y="762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从而得特征值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581400" y="850900"/>
          <a:ext cx="3048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2" name="Equation" r:id="rId1" imgW="3048000" imgH="431800" progId="Equation.3">
                  <p:embed/>
                </p:oleObj>
              </mc:Choice>
              <mc:Fallback>
                <p:oleObj name="Equation" r:id="rId1" imgW="3048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50900"/>
                        <a:ext cx="3048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925513" y="1752600"/>
          <a:ext cx="60467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3" name="Equation" r:id="rId3" imgW="6045200" imgH="419100" progId="Equation.3">
                  <p:embed/>
                </p:oleObj>
              </mc:Choice>
              <mc:Fallback>
                <p:oleObj name="Equation" r:id="rId3" imgW="6045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752600"/>
                        <a:ext cx="60467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608138" y="1235075"/>
            <a:ext cx="251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．求特征向量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914400" y="2743200"/>
          <a:ext cx="71421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4" name="Equation" r:id="rId5" imgW="6972300" imgH="444500" progId="Equation.3">
                  <p:embed/>
                </p:oleObj>
              </mc:Choice>
              <mc:Fallback>
                <p:oleObj name="Equation" r:id="rId5" imgW="69723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1421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5" name="Group 25"/>
          <p:cNvGrpSpPr/>
          <p:nvPr/>
        </p:nvGrpSpPr>
        <p:grpSpPr bwMode="auto">
          <a:xfrm>
            <a:off x="1701800" y="3124200"/>
            <a:ext cx="4419600" cy="506413"/>
            <a:chOff x="1072" y="1968"/>
            <a:chExt cx="2784" cy="319"/>
          </a:xfrm>
        </p:grpSpPr>
        <p:graphicFrame>
          <p:nvGraphicFramePr>
            <p:cNvPr id="20494" name="Object 14"/>
            <p:cNvGraphicFramePr>
              <a:graphicFrameLocks noChangeAspect="1"/>
            </p:cNvGraphicFramePr>
            <p:nvPr/>
          </p:nvGraphicFramePr>
          <p:xfrm>
            <a:off x="1072" y="1968"/>
            <a:ext cx="13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5" name="Equation" r:id="rId7" imgW="2159000" imgH="495300" progId="Equation.3">
                    <p:embed/>
                  </p:oleObj>
                </mc:Choice>
                <mc:Fallback>
                  <p:oleObj name="Equation" r:id="rId7" imgW="2159000" imgH="495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1968"/>
                          <a:ext cx="13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2496" y="1968"/>
            <a:ext cx="136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6" name="Equation" r:id="rId9" imgW="2159000" imgH="508000" progId="Equation.3">
                    <p:embed/>
                  </p:oleObj>
                </mc:Choice>
                <mc:Fallback>
                  <p:oleObj name="Equation" r:id="rId9" imgW="2159000" imgH="508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968"/>
                          <a:ext cx="136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1571625" y="3635375"/>
            <a:ext cx="357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．将特征向量正交化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914400" y="4191000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7" name="Equation" r:id="rId11" imgW="1854200" imgH="444500" progId="Equation.3">
                  <p:embed/>
                </p:oleObj>
              </mc:Choice>
              <mc:Fallback>
                <p:oleObj name="Equation" r:id="rId11" imgW="18542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1695450" y="2197100"/>
          <a:ext cx="217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8" name="Equation" r:id="rId13" imgW="2171700" imgH="520700" progId="Equation.3">
                  <p:embed/>
                </p:oleObj>
              </mc:Choice>
              <mc:Fallback>
                <p:oleObj name="Equation" r:id="rId13" imgW="2171700" imgH="520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197100"/>
                        <a:ext cx="2171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2838450" y="4191000"/>
          <a:ext cx="123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9" name="Equation" r:id="rId15" imgW="1231265" imgH="419100" progId="Equation.3">
                  <p:embed/>
                </p:oleObj>
              </mc:Choice>
              <mc:Fallback>
                <p:oleObj name="Equation" r:id="rId15" imgW="1231265" imgH="419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191000"/>
                        <a:ext cx="123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4133850" y="3943350"/>
          <a:ext cx="311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0" name="Equation" r:id="rId17" imgW="3111500" imgH="939800" progId="Equation.3">
                  <p:embed/>
                </p:oleObj>
              </mc:Choice>
              <mc:Fallback>
                <p:oleObj name="Equation" r:id="rId17" imgW="3111500" imgH="939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943350"/>
                        <a:ext cx="311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838200" y="466725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得正交向量组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1657350" y="5600700"/>
          <a:ext cx="304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1" name="Equation" r:id="rId19" imgW="3048000" imgH="495300" progId="Equation.3">
                  <p:embed/>
                </p:oleObj>
              </mc:Choice>
              <mc:Fallback>
                <p:oleObj name="Equation" r:id="rId19" imgW="3048000" imgH="495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600700"/>
                        <a:ext cx="3048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4" name="Group 34"/>
          <p:cNvGrpSpPr/>
          <p:nvPr/>
        </p:nvGrpSpPr>
        <p:grpSpPr bwMode="auto">
          <a:xfrm>
            <a:off x="1657350" y="5105400"/>
            <a:ext cx="4673600" cy="495300"/>
            <a:chOff x="1044" y="3216"/>
            <a:chExt cx="2944" cy="312"/>
          </a:xfrm>
        </p:grpSpPr>
        <p:graphicFrame>
          <p:nvGraphicFramePr>
            <p:cNvPr id="20511" name="Object 31"/>
            <p:cNvGraphicFramePr>
              <a:graphicFrameLocks noChangeAspect="1"/>
            </p:cNvGraphicFramePr>
            <p:nvPr/>
          </p:nvGraphicFramePr>
          <p:xfrm>
            <a:off x="2596" y="3216"/>
            <a:ext cx="1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2" name="Equation" r:id="rId21" imgW="2209800" imgH="495300" progId="Equation.3">
                    <p:embed/>
                  </p:oleObj>
                </mc:Choice>
                <mc:Fallback>
                  <p:oleObj name="Equation" r:id="rId21" imgW="2209800" imgH="4953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3216"/>
                          <a:ext cx="1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33"/>
            <p:cNvGraphicFramePr>
              <a:graphicFrameLocks noChangeAspect="1"/>
            </p:cNvGraphicFramePr>
            <p:nvPr/>
          </p:nvGraphicFramePr>
          <p:xfrm>
            <a:off x="1044" y="3216"/>
            <a:ext cx="1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3" name="Equation" r:id="rId23" imgW="2209800" imgH="495300" progId="Equation.3">
                    <p:embed/>
                  </p:oleObj>
                </mc:Choice>
                <mc:Fallback>
                  <p:oleObj name="Equation" r:id="rId23" imgW="2209800" imgH="4953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3216"/>
                          <a:ext cx="1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 autoUpdateAnimBg="0"/>
      <p:bldP spid="20496" grpId="0" autoUpdateAnimBg="0"/>
      <p:bldP spid="205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914400" y="1409700"/>
          <a:ext cx="394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1" name="Equation" r:id="rId1" imgW="3949700" imgH="952500" progId="Equation.3">
                  <p:embed/>
                </p:oleObj>
              </mc:Choice>
              <mc:Fallback>
                <p:oleObj name="Equation" r:id="rId1" imgW="3949700" imgH="95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09700"/>
                        <a:ext cx="3949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914400" y="3189288"/>
          <a:ext cx="381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2" name="Equation" r:id="rId3" imgW="381000" imgH="393700" progId="Equation.3">
                  <p:embed/>
                </p:oleObj>
              </mc:Choice>
              <mc:Fallback>
                <p:oleObj name="Equation" r:id="rId3" imgW="3810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9288"/>
                        <a:ext cx="381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3479800" y="2527300"/>
          <a:ext cx="23622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Equation" r:id="rId5" imgW="2362200" imgH="1587500" progId="Equation.3">
                  <p:embed/>
                </p:oleObj>
              </mc:Choice>
              <mc:Fallback>
                <p:oleObj name="Equation" r:id="rId5" imgW="2362200" imgH="1587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527300"/>
                        <a:ext cx="23622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1727200" y="2584450"/>
          <a:ext cx="1803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4" name="Equation" r:id="rId7" imgW="1803400" imgH="1511300" progId="Equation.3">
                  <p:embed/>
                </p:oleObj>
              </mc:Choice>
              <mc:Fallback>
                <p:oleObj name="Equation" r:id="rId7" imgW="1803400" imgH="151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584450"/>
                        <a:ext cx="1803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5842000" y="2527300"/>
          <a:ext cx="24257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Equation" r:id="rId9" imgW="2425700" imgH="1587500" progId="Equation.3">
                  <p:embed/>
                </p:oleObj>
              </mc:Choice>
              <mc:Fallback>
                <p:oleObj name="Equation" r:id="rId9" imgW="2425700" imgH="1587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527300"/>
                        <a:ext cx="24257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977900" y="4276725"/>
          <a:ext cx="62611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6" name="Equation" r:id="rId11" imgW="6261100" imgH="1587500" progId="Equation.3">
                  <p:embed/>
                </p:oleObj>
              </mc:Choice>
              <mc:Fallback>
                <p:oleObj name="Equation" r:id="rId11" imgW="6261100" imgH="1587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276725"/>
                        <a:ext cx="62611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2" name="Group 28"/>
          <p:cNvGrpSpPr/>
          <p:nvPr/>
        </p:nvGrpSpPr>
        <p:grpSpPr bwMode="auto">
          <a:xfrm>
            <a:off x="1600200" y="830263"/>
            <a:ext cx="6292850" cy="519112"/>
            <a:chOff x="1008" y="523"/>
            <a:chExt cx="3964" cy="327"/>
          </a:xfrm>
        </p:grpSpPr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1008" y="523"/>
              <a:ext cx="3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．将正交向量组单位化，得正交矩阵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1531" name="Object 27"/>
            <p:cNvGraphicFramePr>
              <a:graphicFrameLocks noChangeAspect="1"/>
            </p:cNvGraphicFramePr>
            <p:nvPr/>
          </p:nvGraphicFramePr>
          <p:xfrm>
            <a:off x="4788" y="61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7" name="Equation" r:id="rId13" imgW="292100" imgH="292100" progId="Equation.3">
                    <p:embed/>
                  </p:oleObj>
                </mc:Choice>
                <mc:Fallback>
                  <p:oleObj name="Equation" r:id="rId13" imgW="292100" imgH="2921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61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827088" y="333375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于是所求正交变换为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124075" y="885825"/>
          <a:ext cx="5651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Equation" r:id="rId1" imgW="5651500" imgH="1587500" progId="Equation.3">
                  <p:embed/>
                </p:oleObj>
              </mc:Choice>
              <mc:Fallback>
                <p:oleObj name="Equation" r:id="rId1" imgW="5651500" imgH="1587500" progId="Equation.3">
                  <p:embed/>
                  <p:pic>
                    <p:nvPicPr>
                      <p:cNvPr id="0" name="图片 110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885825"/>
                        <a:ext cx="56515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042988" y="2506663"/>
          <a:ext cx="4572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3" name="Equation" r:id="rId3" imgW="4572000" imgH="482600" progId="Equation.3">
                  <p:embed/>
                </p:oleObj>
              </mc:Choice>
              <mc:Fallback>
                <p:oleObj name="Equation" r:id="rId3" imgW="4572000" imgH="482600" progId="Equation.3">
                  <p:embed/>
                  <p:pic>
                    <p:nvPicPr>
                      <p:cNvPr id="0" name="图片 110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06663"/>
                        <a:ext cx="4572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46163" y="4051300"/>
            <a:ext cx="6075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如果要把二次型</a:t>
            </a:r>
            <a:r>
              <a:rPr lang="en-US" altLang="zh-CN" i="1"/>
              <a:t>f</a:t>
            </a:r>
            <a:r>
              <a:rPr lang="zh-CN" altLang="en-US"/>
              <a:t>化成规范形，只需令</a:t>
            </a: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019925" y="2879725"/>
          <a:ext cx="1846263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4" name="Equation" r:id="rId5" imgW="850265" imgH="1320165" progId="Equation.DSMT4">
                  <p:embed/>
                </p:oleObj>
              </mc:Choice>
              <mc:Fallback>
                <p:oleObj name="Equation" r:id="rId5" imgW="850265" imgH="1320165" progId="Equation.DSMT4">
                  <p:embed/>
                  <p:pic>
                    <p:nvPicPr>
                      <p:cNvPr id="0" name="图片 110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879725"/>
                        <a:ext cx="1846263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42988" y="5275263"/>
            <a:ext cx="2470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即得</a:t>
            </a:r>
            <a:r>
              <a:rPr lang="en-US" altLang="zh-CN" i="1"/>
              <a:t>f</a:t>
            </a:r>
            <a:r>
              <a:rPr lang="zh-CN" altLang="en-US"/>
              <a:t>的规范形</a:t>
            </a:r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30600" y="5195888"/>
          <a:ext cx="30448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Equation" r:id="rId7" imgW="1078865" imgH="241300" progId="Equation.DSMT4">
                  <p:embed/>
                </p:oleObj>
              </mc:Choice>
              <mc:Fallback>
                <p:oleObj name="Equation" r:id="rId7" imgW="1078865" imgH="241300" progId="Equation.DSMT4">
                  <p:embed/>
                  <p:pic>
                    <p:nvPicPr>
                      <p:cNvPr id="0" name="图片 110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195888"/>
                        <a:ext cx="30448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838200" y="2833688"/>
            <a:ext cx="534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73743" name="Group 15"/>
          <p:cNvGrpSpPr/>
          <p:nvPr/>
        </p:nvGrpSpPr>
        <p:grpSpPr bwMode="auto">
          <a:xfrm>
            <a:off x="838200" y="776288"/>
            <a:ext cx="6680200" cy="2119312"/>
            <a:chOff x="528" y="489"/>
            <a:chExt cx="4208" cy="1335"/>
          </a:xfrm>
        </p:grpSpPr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528" y="489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3737" name="Object 9"/>
            <p:cNvGraphicFramePr>
              <a:graphicFrameLocks noChangeAspect="1"/>
            </p:cNvGraphicFramePr>
            <p:nvPr/>
          </p:nvGraphicFramePr>
          <p:xfrm>
            <a:off x="576" y="560"/>
            <a:ext cx="4160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8" name="Equation" r:id="rId1" imgW="6604000" imgH="2006600" progId="Equation.3">
                    <p:embed/>
                  </p:oleObj>
                </mc:Choice>
                <mc:Fallback>
                  <p:oleObj name="Equation" r:id="rId1" imgW="6604000" imgH="2006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60"/>
                          <a:ext cx="4160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1644650" y="40259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name="Equation" r:id="rId3" imgW="2527300" imgH="393700" progId="Equation.3">
                  <p:embed/>
                </p:oleObj>
              </mc:Choice>
              <mc:Fallback>
                <p:oleObj name="Equation" r:id="rId3" imgW="25273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0259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4305300" y="3200400"/>
          <a:ext cx="3848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0" name="Equation" r:id="rId5" imgW="3848100" imgH="2044700" progId="Equation.3">
                  <p:embed/>
                </p:oleObj>
              </mc:Choice>
              <mc:Fallback>
                <p:oleObj name="Equation" r:id="rId5" imgW="3848100" imgH="2044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200400"/>
                        <a:ext cx="3848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889000" y="5448300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Equation" r:id="rId7" imgW="2882900" imgH="406400" progId="Equation.3">
                  <p:embed/>
                </p:oleObj>
              </mc:Choice>
              <mc:Fallback>
                <p:oleObj name="Equation" r:id="rId7" imgW="2882900" imgH="40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448300"/>
                        <a:ext cx="288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727200" y="774700"/>
          <a:ext cx="4826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Equation" r:id="rId1" imgW="4826000" imgH="2044700" progId="Equation.3">
                  <p:embed/>
                </p:oleObj>
              </mc:Choice>
              <mc:Fallback>
                <p:oleObj name="Equation" r:id="rId1" imgW="48260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774700"/>
                        <a:ext cx="4826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4400" y="2857500"/>
          <a:ext cx="779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3" name="Equation" r:id="rId3" imgW="7797800" imgH="419100" progId="Equation.3">
                  <p:embed/>
                </p:oleObj>
              </mc:Choice>
              <mc:Fallback>
                <p:oleObj name="Equation" r:id="rId3" imgW="7797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57500"/>
                        <a:ext cx="779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638300" y="3441700"/>
          <a:ext cx="5676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4" name="Equation" r:id="rId5" imgW="5676900" imgH="2044700" progId="Equation.3">
                  <p:embed/>
                </p:oleObj>
              </mc:Choice>
              <mc:Fallback>
                <p:oleObj name="Equation" r:id="rId5" imgW="56769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441700"/>
                        <a:ext cx="5676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914400" y="5600700"/>
          <a:ext cx="502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Equation" r:id="rId7" imgW="5029200" imgH="419100" progId="Equation.3">
                  <p:embed/>
                </p:oleObj>
              </mc:Choice>
              <mc:Fallback>
                <p:oleObj name="Equation" r:id="rId7" imgW="5029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00700"/>
                        <a:ext cx="502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219200" y="774700"/>
          <a:ext cx="7124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Equation" r:id="rId1" imgW="7124700" imgH="2044700" progId="Equation.3">
                  <p:embed/>
                </p:oleObj>
              </mc:Choice>
              <mc:Fallback>
                <p:oleObj name="Equation" r:id="rId1" imgW="71247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74700"/>
                        <a:ext cx="7124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676400" y="2755900"/>
          <a:ext cx="402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Equation" r:id="rId3" imgW="4025900" imgH="977900" progId="Equation.3">
                  <p:embed/>
                </p:oleObj>
              </mc:Choice>
              <mc:Fallback>
                <p:oleObj name="Equation" r:id="rId3" imgW="40259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55900"/>
                        <a:ext cx="402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682750" y="3848100"/>
          <a:ext cx="5994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name="Equation" r:id="rId5" imgW="5994400" imgH="495300" progId="Equation.3">
                  <p:embed/>
                </p:oleObj>
              </mc:Choice>
              <mc:Fallback>
                <p:oleObj name="Equation" r:id="rId5" imgW="59944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848100"/>
                        <a:ext cx="5994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914400" y="4521200"/>
          <a:ext cx="646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6" name="Equation" r:id="rId7" imgW="6464300" imgH="431800" progId="Equation.3">
                  <p:embed/>
                </p:oleObj>
              </mc:Choice>
              <mc:Fallback>
                <p:oleObj name="Equation" r:id="rId7" imgW="6464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21200"/>
                        <a:ext cx="646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720850" y="5340350"/>
          <a:ext cx="523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7" name="Equation" r:id="rId9" imgW="5232400" imgH="431800" progId="Equation.3">
                  <p:embed/>
                </p:oleObj>
              </mc:Choice>
              <mc:Fallback>
                <p:oleObj name="Equation" r:id="rId9" imgW="5232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340350"/>
                        <a:ext cx="523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914400" y="812800"/>
          <a:ext cx="3416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Equation" r:id="rId1" imgW="3416300" imgH="2044700" progId="Equation.3">
                  <p:embed/>
                </p:oleObj>
              </mc:Choice>
              <mc:Fallback>
                <p:oleObj name="Equation" r:id="rId1" imgW="34163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12800"/>
                        <a:ext cx="34163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4419600" y="850900"/>
          <a:ext cx="3683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name="Equation" r:id="rId3" imgW="3683000" imgH="2044700" progId="Equation.3">
                  <p:embed/>
                </p:oleObj>
              </mc:Choice>
              <mc:Fallback>
                <p:oleObj name="Equation" r:id="rId3" imgW="3683000" imgH="204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850900"/>
                        <a:ext cx="3683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625600" y="2844800"/>
          <a:ext cx="629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5" imgW="6299200" imgH="431800" progId="Equation.3">
                  <p:embed/>
                </p:oleObj>
              </mc:Choice>
              <mc:Fallback>
                <p:oleObj name="Equation" r:id="rId5" imgW="6299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844800"/>
                        <a:ext cx="629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914400" y="3581400"/>
          <a:ext cx="54102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Equation" r:id="rId7" imgW="5410200" imgH="2578100" progId="Equation.3">
                  <p:embed/>
                </p:oleObj>
              </mc:Choice>
              <mc:Fallback>
                <p:oleObj name="Equation" r:id="rId7" imgW="5410200" imgH="2578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54102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876300" y="1695450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Equation" r:id="rId1" imgW="1828800" imgH="393700" progId="Equation.3">
                  <p:embed/>
                </p:oleObj>
              </mc:Choice>
              <mc:Fallback>
                <p:oleObj name="Equation" r:id="rId1" imgW="18288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695450"/>
                        <a:ext cx="194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819400" y="838200"/>
          <a:ext cx="5740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Equation" r:id="rId3" imgW="5740400" imgH="2070100" progId="Equation.3">
                  <p:embed/>
                </p:oleObj>
              </mc:Choice>
              <mc:Fallback>
                <p:oleObj name="Equation" r:id="rId3" imgW="5740400" imgH="2070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38200"/>
                        <a:ext cx="57404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882650" y="2995613"/>
          <a:ext cx="26987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3" name="Equation" r:id="rId5" imgW="2527300" imgH="406400" progId="Equation.3">
                  <p:embed/>
                </p:oleObj>
              </mc:Choice>
              <mc:Fallback>
                <p:oleObj name="Equation" r:id="rId5" imgW="25273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995613"/>
                        <a:ext cx="26987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778000" y="3492500"/>
          <a:ext cx="6070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4" name="Equation" r:id="rId7" imgW="6070600" imgH="2070100" progId="Equation.3">
                  <p:embed/>
                </p:oleObj>
              </mc:Choice>
              <mc:Fallback>
                <p:oleObj name="Equation" r:id="rId7" imgW="6070600" imgH="207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492500"/>
                        <a:ext cx="6070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914400" y="5575300"/>
          <a:ext cx="556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Equation" r:id="rId9" imgW="5562600" imgH="520700" progId="Equation.3">
                  <p:embed/>
                </p:oleObj>
              </mc:Choice>
              <mc:Fallback>
                <p:oleObj name="Equation" r:id="rId9" imgW="55626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75300"/>
                        <a:ext cx="556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1154" name="文本框 561153"/>
          <p:cNvSpPr txBox="1"/>
          <p:nvPr/>
        </p:nvSpPr>
        <p:spPr>
          <a:xfrm>
            <a:off x="685800" y="706438"/>
            <a:ext cx="7772400" cy="500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8.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二次型的标准形是否唯一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8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答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不唯一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因为采用不同的方法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实质上是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采用不同的变换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所化成的标准形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可能是不同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即使采用同一种方法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由于变换的方法不同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所得的标准形也可能不同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用正交变换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 = </a:t>
            </a:r>
            <a:endParaRPr lang="en-US" altLang="zh-CN" sz="28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</a:rPr>
              <a:t>Py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化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f=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f =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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其平方项的系数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…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除了排列次序以外是唯一确定的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它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们都是二次型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的矩阵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的特征值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charRg st="2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charRg st="26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charRg st="5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1154">
                                            <p:txEl>
                                              <p:charRg st="59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charRg st="8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1154">
                                            <p:txEl>
                                              <p:charRg st="84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charRg st="11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1154">
                                            <p:txEl>
                                              <p:charRg st="111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charRg st="13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1154">
                                            <p:txEl>
                                              <p:charRg st="137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charRg st="17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1154">
                                            <p:txEl>
                                              <p:charRg st="178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charRg st="209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1154">
                                            <p:txEl>
                                              <p:charRg st="209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2178" name="矩形 562177"/>
          <p:cNvSpPr/>
          <p:nvPr/>
        </p:nvSpPr>
        <p:spPr>
          <a:xfrm>
            <a:off x="762000" y="1017588"/>
            <a:ext cx="7848600" cy="1801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如果用可逆线性变换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 = Cy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化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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其平方项系数不唯一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随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而变化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且可以不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的特征值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竖排文字占位符 3"/>
          <p:cNvSpPr>
            <a:spLocks noGrp="1"/>
          </p:cNvSpPr>
          <p:nvPr>
            <p:ph type="body" orient="vert" idx="1"/>
          </p:nvPr>
        </p:nvSpPr>
        <p:spPr>
          <a:xfrm>
            <a:off x="457200" y="455613"/>
            <a:ext cx="8229600" cy="5781675"/>
          </a:xfrm>
        </p:spPr>
        <p:txBody>
          <a:bodyPr vert="horz"/>
          <a:lstStyle/>
          <a:p>
            <a:r>
              <a:rPr lang="zh-CN" altLang="en-US" smtClean="0"/>
              <a:t>解析几何中，二次曲线的一般形式</a:t>
            </a:r>
            <a:endParaRPr lang="en-US" altLang="zh-CN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i="1" smtClean="0"/>
              <a:t>ax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bxy</a:t>
            </a:r>
            <a:r>
              <a:rPr lang="en-US" altLang="zh-CN" smtClean="0"/>
              <a:t> + </a:t>
            </a:r>
            <a:r>
              <a:rPr lang="en-US" altLang="zh-CN" i="1" smtClean="0"/>
              <a:t>cy</a:t>
            </a:r>
            <a:r>
              <a:rPr lang="en-US" altLang="zh-CN" baseline="30000" smtClean="0"/>
              <a:t>2</a:t>
            </a:r>
            <a:r>
              <a:rPr lang="en-US" altLang="zh-CN" smtClean="0"/>
              <a:t> = 0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	</a:t>
            </a:r>
            <a:r>
              <a:rPr lang="zh-CN" altLang="en-US" smtClean="0"/>
              <a:t>通过选择适当的的旋转变换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使得 </a:t>
            </a:r>
            <a:r>
              <a:rPr lang="en-US" altLang="zh-CN" i="1" smtClean="0"/>
              <a:t>mx' 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ny' </a:t>
            </a:r>
            <a:r>
              <a:rPr lang="en-US" altLang="zh-CN" baseline="30000" smtClean="0"/>
              <a:t>2</a:t>
            </a:r>
            <a:r>
              <a:rPr lang="en-US" altLang="zh-CN" smtClean="0"/>
              <a:t> = 0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含有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个变量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的二次齐次函数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二次型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090863" y="1881188"/>
          <a:ext cx="2968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Equation" r:id="rId1" imgW="1485900" imgH="469900" progId="Equation.DSMT4">
                  <p:embed/>
                </p:oleObj>
              </mc:Choice>
              <mc:Fallback>
                <p:oleObj name="Equation" r:id="rId1" imgW="1485900" imgH="469900" progId="Equation.DSMT4">
                  <p:embed/>
                  <p:pic>
                    <p:nvPicPr>
                      <p:cNvPr id="0" name="图片 104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881188"/>
                        <a:ext cx="29686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35150" y="4581525"/>
          <a:ext cx="5480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3" imgW="2743200" imgH="495300" progId="Equation.DSMT4">
                  <p:embed/>
                </p:oleObj>
              </mc:Choice>
              <mc:Fallback>
                <p:oleObj name="Equation" r:id="rId3" imgW="2743200" imgH="495300" progId="Equation.DSMT4">
                  <p:embed/>
                  <p:pic>
                    <p:nvPicPr>
                      <p:cNvPr id="0" name="图片 104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81525"/>
                        <a:ext cx="54800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54325" y="5647134"/>
          <a:ext cx="4918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Equation" r:id="rId5" imgW="4787900" imgH="482600" progId="Equation.3">
                  <p:embed/>
                </p:oleObj>
              </mc:Choice>
              <mc:Fallback>
                <p:oleObj name="Equation" r:id="rId5" imgW="47879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25" y="5647134"/>
                        <a:ext cx="49180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457900" y="5640784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Equation" r:id="rId7" imgW="1943100" imgH="520700" progId="Equation.3">
                  <p:embed/>
                </p:oleObj>
              </mc:Choice>
              <mc:Fallback>
                <p:oleObj name="Equation" r:id="rId7" imgW="19431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00" y="5640784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60675" y="6402784"/>
          <a:ext cx="4903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Equation" r:id="rId9" imgW="4775200" imgH="482600" progId="Equation.3">
                  <p:embed/>
                </p:oleObj>
              </mc:Choice>
              <mc:Fallback>
                <p:oleObj name="Equation" r:id="rId9" imgW="4775200" imgH="482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675" y="6402784"/>
                        <a:ext cx="49037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08700" y="6402784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5" name="Equation" r:id="rId11" imgW="1943100" imgH="520700" progId="Equation.3">
                  <p:embed/>
                </p:oleObj>
              </mc:Choice>
              <mc:Fallback>
                <p:oleObj name="Equation" r:id="rId11" imgW="1943100" imgH="520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00" y="6402784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五、小结</a:t>
            </a:r>
            <a:endParaRPr lang="zh-CN" altLang="en-US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906463" y="1811338"/>
            <a:ext cx="77025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1.</a:t>
            </a:r>
            <a:r>
              <a:rPr lang="zh-CN" altLang="en-US"/>
              <a:t>　实二次型的化简问题，在理论和实际中</a:t>
            </a:r>
            <a:endParaRPr lang="zh-CN" altLang="en-US"/>
          </a:p>
          <a:p>
            <a:r>
              <a:rPr lang="zh-CN" altLang="en-US"/>
              <a:t>经常遇到，通过</a:t>
            </a:r>
            <a:r>
              <a:rPr lang="zh-CN" altLang="en-US">
                <a:ea typeface="黑体" panose="02010609060101010101" pitchFamily="49" charset="-122"/>
              </a:rPr>
              <a:t>在二次型和对称矩阵之间建立一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一对应的关系</a:t>
            </a:r>
            <a:r>
              <a:rPr lang="zh-CN" altLang="en-US"/>
              <a:t>，</a:t>
            </a:r>
            <a:r>
              <a:rPr lang="zh-CN" altLang="en-US">
                <a:ea typeface="黑体" panose="02010609060101010101" pitchFamily="49" charset="-122"/>
              </a:rPr>
              <a:t>将二次型的化简转化为将对称矩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阵化为对角矩阵</a:t>
            </a:r>
            <a:r>
              <a:rPr lang="zh-CN" altLang="en-US"/>
              <a:t>，而这是已经解决了的问题，请</a:t>
            </a:r>
            <a:endParaRPr lang="zh-CN" altLang="en-US"/>
          </a:p>
          <a:p>
            <a:r>
              <a:rPr lang="zh-CN" altLang="en-US"/>
              <a:t>同学们注意这种研究问题的思想方法．</a:t>
            </a:r>
            <a:endParaRPr lang="zh-CN" altLang="en-US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942975" y="4114800"/>
            <a:ext cx="7718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2.</a:t>
            </a:r>
            <a:r>
              <a:rPr lang="zh-CN" altLang="en-US"/>
              <a:t>　实二次型的化简，并不局限于使用正交</a:t>
            </a:r>
            <a:endParaRPr lang="zh-CN" altLang="en-US"/>
          </a:p>
          <a:p>
            <a:r>
              <a:rPr lang="zh-CN" altLang="en-US"/>
              <a:t>矩阵，根据二次型本身的特点，可以找到某种运</a:t>
            </a:r>
            <a:endParaRPr lang="zh-CN" altLang="en-US"/>
          </a:p>
          <a:p>
            <a:r>
              <a:rPr lang="zh-CN" altLang="en-US"/>
              <a:t>算更快的可逆变换．下一节，我们将介绍另一种</a:t>
            </a:r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——</a:t>
            </a:r>
            <a:r>
              <a:rPr lang="zh-CN" altLang="en-US">
                <a:ea typeface="黑体" panose="02010609060101010101" pitchFamily="49" charset="-122"/>
              </a:rPr>
              <a:t>拉格朗日配方法</a:t>
            </a:r>
            <a:r>
              <a:rPr lang="zh-CN" altLang="en-US"/>
              <a:t>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9" grpId="0" autoUpdateAnimBg="0"/>
      <p:bldP spid="502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41" name="Group 17"/>
          <p:cNvGrpSpPr/>
          <p:nvPr/>
        </p:nvGrpSpPr>
        <p:grpSpPr bwMode="auto">
          <a:xfrm>
            <a:off x="838200" y="1752600"/>
            <a:ext cx="7966075" cy="2895600"/>
            <a:chOff x="528" y="1104"/>
            <a:chExt cx="5018" cy="18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28" y="2217"/>
              <a:ext cx="50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化为标准型，并指出                           表示何种二次</a:t>
              </a:r>
              <a:endParaRPr lang="zh-CN" altLang="en-US" b="0">
                <a:solidFill>
                  <a:schemeClr val="bg2"/>
                </a:solidFill>
              </a:endParaRPr>
            </a:p>
          </p:txBody>
        </p:sp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2640" y="2256"/>
            <a:ext cx="139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6" name="Equation" r:id="rId1" imgW="2362200" imgH="431800" progId="Equation.3">
                    <p:embed/>
                  </p:oleObj>
                </mc:Choice>
                <mc:Fallback>
                  <p:oleObj name="Equation" r:id="rId1" imgW="23622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256"/>
                          <a:ext cx="139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528" y="2601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曲面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graphicFrame>
          <p:nvGraphicFramePr>
            <p:cNvPr id="52231" name="Object 7"/>
            <p:cNvGraphicFramePr>
              <a:graphicFrameLocks noChangeAspect="1"/>
            </p:cNvGraphicFramePr>
            <p:nvPr/>
          </p:nvGraphicFramePr>
          <p:xfrm>
            <a:off x="1152" y="1488"/>
            <a:ext cx="4056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7" name="Equation" r:id="rId3" imgW="6858000" imgH="1028700" progId="Equation.3">
                    <p:embed/>
                  </p:oleObj>
                </mc:Choice>
                <mc:Fallback>
                  <p:oleObj name="Equation" r:id="rId3" imgW="6858000" imgH="1028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88"/>
                          <a:ext cx="4056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998" y="1104"/>
              <a:ext cx="2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求一正交变换，将二次型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223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914400" y="1460500"/>
          <a:ext cx="6261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Equation" r:id="rId1" imgW="6261100" imgH="1511300" progId="Equation.3">
                  <p:embed/>
                </p:oleObj>
              </mc:Choice>
              <mc:Fallback>
                <p:oleObj name="Equation" r:id="rId1" imgW="6261100" imgH="151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0500"/>
                        <a:ext cx="6261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914400" y="2921000"/>
          <a:ext cx="577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name="Equation" r:id="rId3" imgW="5778500" imgH="431800" progId="Equation.3">
                  <p:embed/>
                </p:oleObj>
              </mc:Choice>
              <mc:Fallback>
                <p:oleObj name="Equation" r:id="rId3" imgW="57785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21000"/>
                        <a:ext cx="577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901700" y="3429000"/>
          <a:ext cx="580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name="Equation" r:id="rId5" imgW="5803900" imgH="431800" progId="Equation.3">
                  <p:embed/>
                </p:oleObj>
              </mc:Choice>
              <mc:Fallback>
                <p:oleObj name="Equation" r:id="rId5" imgW="5803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429000"/>
                        <a:ext cx="580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914400" y="3873500"/>
          <a:ext cx="57531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Equation" r:id="rId7" imgW="5753100" imgH="2070100" progId="Equation.3">
                  <p:embed/>
                </p:oleObj>
              </mc:Choice>
              <mc:Fallback>
                <p:oleObj name="Equation" r:id="rId7" imgW="5753100" imgH="2070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73500"/>
                        <a:ext cx="57531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Object 1028"/>
          <p:cNvGraphicFramePr>
            <a:graphicFrameLocks noChangeAspect="1"/>
          </p:cNvGraphicFramePr>
          <p:nvPr/>
        </p:nvGraphicFramePr>
        <p:xfrm>
          <a:off x="914400" y="1295400"/>
          <a:ext cx="218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Equation" r:id="rId1" imgW="2184400" imgH="393700" progId="Equation.3">
                  <p:embed/>
                </p:oleObj>
              </mc:Choice>
              <mc:Fallback>
                <p:oleObj name="Equation" r:id="rId1" imgW="2184400" imgH="393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218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1029"/>
          <p:cNvGraphicFramePr>
            <a:graphicFrameLocks noChangeAspect="1"/>
          </p:cNvGraphicFramePr>
          <p:nvPr/>
        </p:nvGraphicFramePr>
        <p:xfrm>
          <a:off x="914400" y="1905000"/>
          <a:ext cx="3086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name="Equation" r:id="rId3" imgW="3086100" imgH="1587500" progId="Equation.3">
                  <p:embed/>
                </p:oleObj>
              </mc:Choice>
              <mc:Fallback>
                <p:oleObj name="Equation" r:id="rId3" imgW="3086100" imgH="15875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30861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1030"/>
          <p:cNvGraphicFramePr>
            <a:graphicFrameLocks noChangeAspect="1"/>
          </p:cNvGraphicFramePr>
          <p:nvPr/>
        </p:nvGraphicFramePr>
        <p:xfrm>
          <a:off x="4419600" y="1981200"/>
          <a:ext cx="27686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Equation" r:id="rId5" imgW="2768600" imgH="1587500" progId="Equation.3">
                  <p:embed/>
                </p:oleObj>
              </mc:Choice>
              <mc:Fallback>
                <p:oleObj name="Equation" r:id="rId5" imgW="2768600" imgH="15875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81200"/>
                        <a:ext cx="27686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031"/>
          <p:cNvGraphicFramePr>
            <a:graphicFrameLocks noChangeAspect="1"/>
          </p:cNvGraphicFramePr>
          <p:nvPr/>
        </p:nvGraphicFramePr>
        <p:xfrm>
          <a:off x="914400" y="3822700"/>
          <a:ext cx="31242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Equation" r:id="rId7" imgW="3124200" imgH="1587500" progId="Equation.3">
                  <p:embed/>
                </p:oleObj>
              </mc:Choice>
              <mc:Fallback>
                <p:oleObj name="Equation" r:id="rId7" imgW="3124200" imgH="15875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22700"/>
                        <a:ext cx="31242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914400" y="1143000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1" imgW="2159000" imgH="406400" progId="Equation.3">
                  <p:embed/>
                </p:oleObj>
              </mc:Choice>
              <mc:Fallback>
                <p:oleObj name="Equation" r:id="rId1" imgW="21590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171700" y="1587500"/>
          <a:ext cx="49149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3" imgW="4914900" imgH="2603500" progId="Equation.3">
                  <p:embed/>
                </p:oleObj>
              </mc:Choice>
              <mc:Fallback>
                <p:oleObj name="Equation" r:id="rId3" imgW="4914900" imgH="260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587500"/>
                        <a:ext cx="49149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914400" y="4305300"/>
          <a:ext cx="496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5" imgW="4965700" imgH="520700" progId="Equation.3">
                  <p:embed/>
                </p:oleObj>
              </mc:Choice>
              <mc:Fallback>
                <p:oleObj name="Equation" r:id="rId5" imgW="49657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05300"/>
                        <a:ext cx="496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914400" y="5054600"/>
          <a:ext cx="532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Equation" r:id="rId7" imgW="5321300" imgH="431800" progId="Equation.3">
                  <p:embed/>
                </p:oleObj>
              </mc:Choice>
              <mc:Fallback>
                <p:oleObj name="Equation" r:id="rId7" imgW="5321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54600"/>
                        <a:ext cx="532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相似等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833120"/>
            <a:ext cx="8934450" cy="51911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合同等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348105"/>
            <a:ext cx="8972550" cy="41624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合同相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014095"/>
            <a:ext cx="8782050" cy="48291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Q图片201501071505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61595"/>
            <a:ext cx="8810625" cy="67246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1772920"/>
            <a:ext cx="5245100" cy="84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3166110"/>
            <a:ext cx="4286250" cy="1009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4725035"/>
            <a:ext cx="431165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5732780"/>
            <a:ext cx="5391150" cy="3492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066800" y="1173163"/>
          <a:ext cx="7204075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Equation" r:id="rId1" imgW="3606800" imgH="1955800" progId="Equation.DSMT4">
                  <p:embed/>
                </p:oleObj>
              </mc:Choice>
              <mc:Fallback>
                <p:oleObj name="Equation" r:id="rId1" imgW="3606800" imgH="1955800" progId="Equation.DSMT4">
                  <p:embed/>
                  <p:pic>
                    <p:nvPicPr>
                      <p:cNvPr id="0" name="图片 106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73163"/>
                        <a:ext cx="7204075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141663" y="2214563"/>
            <a:ext cx="2159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令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a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 panose="02010609030101010101" pitchFamily="49" charset="-122"/>
              </a:rPr>
              <a:t>i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 panose="02010609030101010101" pitchFamily="49" charset="-12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a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 panose="02010609030101010101" pitchFamily="49" charset="-122"/>
              </a:rPr>
              <a:t>j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 panose="02010609030101010101" pitchFamily="49" charset="-122"/>
              </a:rPr>
              <a:t>i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，则 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 panose="02010609030101010101" pitchFamily="49" charset="-12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ij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i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=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a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 panose="02010609030101010101" pitchFamily="49" charset="-122"/>
              </a:rPr>
              <a:t>i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 panose="02010609030101010101" pitchFamily="49" charset="-12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 panose="02010609030101010101" pitchFamily="49" charset="-122"/>
              </a:rPr>
              <a:t>i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x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 panose="02010609030101010101" pitchFamily="49" charset="-12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+ a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 panose="02010609030101010101" pitchFamily="49" charset="-122"/>
              </a:rPr>
              <a:t>j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 panose="02010609030101010101" pitchFamily="49" charset="-122"/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 panose="02010609030101010101" pitchFamily="49" charset="-122"/>
              </a:rPr>
              <a:t>i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x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 panose="02010609030101010101" pitchFamily="49" charset="-12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，于是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57688" y="2728913"/>
            <a:ext cx="92868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00425" y="2214563"/>
            <a:ext cx="64293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57913" y="3700463"/>
            <a:ext cx="105727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14688" y="1685925"/>
            <a:ext cx="1257300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98925" y="2214563"/>
            <a:ext cx="11874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143250" y="2728913"/>
            <a:ext cx="11874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86375" y="2214563"/>
            <a:ext cx="1785938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157538" y="3214688"/>
            <a:ext cx="3000375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395663" y="1214438"/>
            <a:ext cx="3205162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071813" y="4286250"/>
            <a:ext cx="1714500" cy="785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6" grpId="1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55613" y="428625"/>
          <a:ext cx="608647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4" name="Equation" r:id="rId1" imgW="3048000" imgH="977900" progId="Equation.DSMT4">
                  <p:embed/>
                </p:oleObj>
              </mc:Choice>
              <mc:Fallback>
                <p:oleObj name="Equation" r:id="rId1" imgW="3048000" imgH="977900" progId="Equation.DSMT4">
                  <p:embed/>
                  <p:pic>
                    <p:nvPicPr>
                      <p:cNvPr id="0" name="图片 107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28625"/>
                        <a:ext cx="6086475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746375" y="473075"/>
          <a:ext cx="3625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5" name="Equation" r:id="rId3" imgW="2425700" imgH="304800" progId="Equation.DSMT4">
                  <p:embed/>
                </p:oleObj>
              </mc:Choice>
              <mc:Fallback>
                <p:oleObj name="Equation" r:id="rId3" imgW="2425700" imgH="304800" progId="Equation.DSMT4">
                  <p:embed/>
                  <p:pic>
                    <p:nvPicPr>
                      <p:cNvPr id="0" name="图片 107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73075"/>
                        <a:ext cx="36258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603500" y="973138"/>
          <a:ext cx="3854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6" name="Equation" r:id="rId5" imgW="2578100" imgH="304800" progId="Equation.DSMT4">
                  <p:embed/>
                </p:oleObj>
              </mc:Choice>
              <mc:Fallback>
                <p:oleObj name="Equation" r:id="rId5" imgW="2578100" imgH="304800" progId="Equation.DSMT4">
                  <p:embed/>
                  <p:pic>
                    <p:nvPicPr>
                      <p:cNvPr id="0" name="图片 107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973138"/>
                        <a:ext cx="38544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2600325" y="1943100"/>
          <a:ext cx="3905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7" name="Equation" r:id="rId7" imgW="2603500" imgH="304800" progId="Equation.DSMT4">
                  <p:embed/>
                </p:oleObj>
              </mc:Choice>
              <mc:Fallback>
                <p:oleObj name="Equation" r:id="rId7" imgW="2603500" imgH="304800" progId="Equation.DSMT4">
                  <p:embed/>
                  <p:pic>
                    <p:nvPicPr>
                      <p:cNvPr id="0" name="图片 107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1943100"/>
                        <a:ext cx="39052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514600" y="2544763"/>
          <a:ext cx="55276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8" name="Equation" r:id="rId9" imgW="2768600" imgH="939800" progId="Equation.DSMT4">
                  <p:embed/>
                </p:oleObj>
              </mc:Choice>
              <mc:Fallback>
                <p:oleObj name="Equation" r:id="rId9" imgW="2768600" imgH="939800" progId="Equation.DSMT4">
                  <p:embed/>
                  <p:pic>
                    <p:nvPicPr>
                      <p:cNvPr id="0" name="图片 107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44763"/>
                        <a:ext cx="552767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514600" y="4594225"/>
          <a:ext cx="53768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9" name="Equation" r:id="rId11" imgW="2692400" imgH="939800" progId="Equation.DSMT4">
                  <p:embed/>
                </p:oleObj>
              </mc:Choice>
              <mc:Fallback>
                <p:oleObj name="Equation" r:id="rId11" imgW="2692400" imgH="939800" progId="Equation.DSMT4">
                  <p:embed/>
                  <p:pic>
                    <p:nvPicPr>
                      <p:cNvPr id="0" name="图片 107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94225"/>
                        <a:ext cx="537686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514600" y="6237288"/>
          <a:ext cx="1065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0" name="Equation" r:id="rId13" imgW="533400" imgH="203200" progId="Equation.DSMT4">
                  <p:embed/>
                </p:oleObj>
              </mc:Choice>
              <mc:Fallback>
                <p:oleObj name="Equation" r:id="rId13" imgW="533400" imgH="203200" progId="Equation.DSMT4">
                  <p:embed/>
                  <p:pic>
                    <p:nvPicPr>
                      <p:cNvPr id="0" name="图片 107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237288"/>
                        <a:ext cx="1065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云形标注 16"/>
          <p:cNvSpPr>
            <a:spLocks noChangeArrowheads="1"/>
          </p:cNvSpPr>
          <p:nvPr/>
        </p:nvSpPr>
        <p:spPr bwMode="auto">
          <a:xfrm>
            <a:off x="2571750" y="3857625"/>
            <a:ext cx="1857375" cy="1000125"/>
          </a:xfrm>
          <a:prstGeom prst="cloudCallout">
            <a:avLst>
              <a:gd name="adj1" fmla="val 47736"/>
              <a:gd name="adj2" fmla="val 79431"/>
            </a:avLst>
          </a:prstGeom>
          <a:solidFill>
            <a:srgbClr val="FFFF99"/>
          </a:solidFill>
          <a:ln w="28575" algn="ctr">
            <a:solidFill>
              <a:srgbClr val="00CC00"/>
            </a:solidFill>
            <a:round/>
          </a:ln>
        </p:spPr>
        <p:txBody>
          <a:bodyPr anchor="ctr"/>
          <a:lstStyle/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对称阵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55613" y="455613"/>
          <a:ext cx="74453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Equation" r:id="rId1" imgW="3721100" imgH="939800" progId="Equation.DSMT4">
                  <p:embed/>
                </p:oleObj>
              </mc:Choice>
              <mc:Fallback>
                <p:oleObj name="Equation" r:id="rId1" imgW="3721100" imgH="939800" progId="Equation.DSMT4">
                  <p:embed/>
                  <p:pic>
                    <p:nvPicPr>
                      <p:cNvPr id="0" name="图片 108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55613"/>
                        <a:ext cx="744537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995738" y="3298825"/>
          <a:ext cx="320357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9" name="Equation" r:id="rId3" imgW="1600200" imgH="939800" progId="Equation.DSMT4">
                  <p:embed/>
                </p:oleObj>
              </mc:Choice>
              <mc:Fallback>
                <p:oleObj name="Equation" r:id="rId3" imgW="1600200" imgH="939800" progId="Equation.DSMT4">
                  <p:embed/>
                  <p:pic>
                    <p:nvPicPr>
                      <p:cNvPr id="0" name="图片 108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98825"/>
                        <a:ext cx="3203575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1633538" y="5276850"/>
            <a:ext cx="5853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对称阵</a:t>
            </a: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A </a:t>
            </a:r>
            <a:r>
              <a:rPr lang="zh-CN" altLang="en-US" sz="240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的秩也叫做</a:t>
            </a:r>
            <a:r>
              <a:rPr lang="zh-CN" altLang="en-US" sz="24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二次型</a:t>
            </a:r>
            <a:r>
              <a:rPr lang="zh-CN" altLang="en-US" sz="2400" i="1" smtClean="0">
                <a:solidFill>
                  <a:srgbClr val="FF0000"/>
                </a:solidFill>
                <a:latin typeface="Times New Roman" panose="02020603050405020304"/>
                <a:ea typeface="楷体_GB2312" panose="02010609030101010101" pitchFamily="49" charset="-122"/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 panose="02010609030101010101" pitchFamily="49" charset="-122"/>
              </a:rPr>
              <a:t>f </a:t>
            </a:r>
            <a:r>
              <a:rPr lang="zh-CN" altLang="en-US" sz="24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的秩</a:t>
            </a:r>
            <a:r>
              <a:rPr lang="zh-CN" altLang="en-US" sz="240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24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线性变换与矩阵之间存在着一一对应关系</a:t>
            </a:r>
            <a:r>
              <a:rPr lang="en-US" altLang="zh-CN" sz="24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endParaRPr lang="en-US" altLang="zh-CN" sz="2400" smtClean="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4525" name="AutoShape 13"/>
          <p:cNvSpPr>
            <a:spLocks noChangeArrowheads="1"/>
          </p:cNvSpPr>
          <p:nvPr/>
        </p:nvSpPr>
        <p:spPr bwMode="auto">
          <a:xfrm>
            <a:off x="5699125" y="2611438"/>
            <a:ext cx="4572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auto">
          <a:xfrm>
            <a:off x="1690688" y="1989138"/>
            <a:ext cx="2160587" cy="1152525"/>
          </a:xfrm>
          <a:prstGeom prst="cloudCallout">
            <a:avLst>
              <a:gd name="adj1" fmla="val -45810"/>
              <a:gd name="adj2" fmla="val -78514"/>
            </a:avLst>
          </a:prstGeom>
          <a:solidFill>
            <a:srgbClr val="FFFF99"/>
          </a:solidFill>
          <a:ln w="28575">
            <a:solidFill>
              <a:srgbClr val="00CC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对称阵的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二次型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  <p:sp>
        <p:nvSpPr>
          <p:cNvPr id="64527" name="AutoShape 15"/>
          <p:cNvSpPr>
            <a:spLocks noChangeArrowheads="1"/>
          </p:cNvSpPr>
          <p:nvPr/>
        </p:nvSpPr>
        <p:spPr bwMode="auto">
          <a:xfrm>
            <a:off x="1690688" y="3573463"/>
            <a:ext cx="2160587" cy="1152525"/>
          </a:xfrm>
          <a:prstGeom prst="cloudCallout">
            <a:avLst>
              <a:gd name="adj1" fmla="val 64991"/>
              <a:gd name="adj2" fmla="val 48759"/>
            </a:avLst>
          </a:prstGeom>
          <a:solidFill>
            <a:srgbClr val="FFFF99"/>
          </a:solidFill>
          <a:ln w="28575">
            <a:solidFill>
              <a:srgbClr val="00CC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二次型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rPr>
              <a:t>的矩阵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build="allAtOnce"/>
      <p:bldP spid="64525" grpId="0" animBg="1"/>
      <p:bldP spid="64526" grpId="0" animBg="1"/>
      <p:bldP spid="645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4" name="Group 1042"/>
          <p:cNvGrpSpPr/>
          <p:nvPr/>
        </p:nvGrpSpPr>
        <p:grpSpPr bwMode="auto">
          <a:xfrm>
            <a:off x="1115616" y="376386"/>
            <a:ext cx="6118225" cy="1468438"/>
            <a:chOff x="538" y="480"/>
            <a:chExt cx="3854" cy="925"/>
          </a:xfrm>
        </p:grpSpPr>
        <p:sp>
          <p:nvSpPr>
            <p:cNvPr id="34818" name="Rectangle 1026"/>
            <p:cNvSpPr>
              <a:spLocks noChangeArrowheads="1"/>
            </p:cNvSpPr>
            <p:nvPr/>
          </p:nvSpPr>
          <p:spPr bwMode="auto">
            <a:xfrm>
              <a:off x="984" y="480"/>
              <a:ext cx="2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只含有平方项的二次型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4819" name="Object 1027"/>
            <p:cNvGraphicFramePr>
              <a:graphicFrameLocks noChangeAspect="1"/>
            </p:cNvGraphicFramePr>
            <p:nvPr/>
          </p:nvGraphicFramePr>
          <p:xfrm>
            <a:off x="1776" y="780"/>
            <a:ext cx="261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3" name="Equation" r:id="rId1" imgW="4152900" imgH="482600" progId="Equation.3">
                    <p:embed/>
                  </p:oleObj>
                </mc:Choice>
                <mc:Fallback>
                  <p:oleObj name="Equation" r:id="rId1" imgW="4152900" imgH="4826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80"/>
                          <a:ext cx="261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0" name="Rectangle 1028"/>
            <p:cNvSpPr>
              <a:spLocks noChangeArrowheads="1"/>
            </p:cNvSpPr>
            <p:nvPr/>
          </p:nvSpPr>
          <p:spPr bwMode="auto">
            <a:xfrm>
              <a:off x="538" y="1078"/>
              <a:ext cx="35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称为二次型的标准形（或法式）．</a:t>
              </a:r>
              <a:endPara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821" name="Text Box 1029"/>
          <p:cNvSpPr txBox="1">
            <a:spLocks noChangeArrowheads="1"/>
          </p:cNvSpPr>
          <p:nvPr/>
        </p:nvSpPr>
        <p:spPr bwMode="auto">
          <a:xfrm>
            <a:off x="792281" y="3706242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例如</a:t>
            </a:r>
            <a:endParaRPr lang="zh-CN" altLang="en-US" b="0" dirty="0"/>
          </a:p>
        </p:txBody>
      </p:sp>
      <p:graphicFrame>
        <p:nvGraphicFramePr>
          <p:cNvPr id="34823" name="Object 1031"/>
          <p:cNvGraphicFramePr>
            <a:graphicFrameLocks noChangeAspect="1"/>
          </p:cNvGraphicFramePr>
          <p:nvPr/>
        </p:nvGraphicFramePr>
        <p:xfrm>
          <a:off x="1773238" y="3966592"/>
          <a:ext cx="55419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3" imgW="5715000" imgH="482600" progId="Equation.3">
                  <p:embed/>
                </p:oleObj>
              </mc:Choice>
              <mc:Fallback>
                <p:oleObj name="Equation" r:id="rId3" imgW="5715000" imgH="482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966592"/>
                        <a:ext cx="55419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1032"/>
          <p:cNvSpPr>
            <a:spLocks noChangeArrowheads="1"/>
          </p:cNvSpPr>
          <p:nvPr/>
        </p:nvSpPr>
        <p:spPr bwMode="auto">
          <a:xfrm>
            <a:off x="838200" y="5204842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都为</a:t>
            </a:r>
            <a:r>
              <a:rPr lang="zh-CN" altLang="en-US"/>
              <a:t>二次型；</a:t>
            </a:r>
            <a:endParaRPr lang="zh-CN" altLang="en-US" u="sng"/>
          </a:p>
        </p:txBody>
      </p:sp>
      <p:graphicFrame>
        <p:nvGraphicFramePr>
          <p:cNvPr id="34825" name="Object 1033"/>
          <p:cNvGraphicFramePr>
            <a:graphicFrameLocks noChangeAspect="1"/>
          </p:cNvGraphicFramePr>
          <p:nvPr/>
        </p:nvGraphicFramePr>
        <p:xfrm>
          <a:off x="1758950" y="5776342"/>
          <a:ext cx="4222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5" imgW="4356100" imgH="482600" progId="Equation.3">
                  <p:embed/>
                </p:oleObj>
              </mc:Choice>
              <mc:Fallback>
                <p:oleObj name="Equation" r:id="rId5" imgW="4356100" imgH="482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776342"/>
                        <a:ext cx="42227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1034"/>
          <p:cNvSpPr>
            <a:spLocks noChangeArrowheads="1"/>
          </p:cNvSpPr>
          <p:nvPr/>
        </p:nvSpPr>
        <p:spPr bwMode="auto">
          <a:xfrm>
            <a:off x="842963" y="6416105"/>
            <a:ext cx="3195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为二次型的标准形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endParaRPr lang="en-US" altLang="zh-CN">
              <a:latin typeface="宋体" panose="02010600030101010101" pitchFamily="2" charset="-122"/>
            </a:endParaRPr>
          </a:p>
        </p:txBody>
      </p:sp>
      <p:graphicFrame>
        <p:nvGraphicFramePr>
          <p:cNvPr id="34827" name="Object 1035"/>
          <p:cNvGraphicFramePr>
            <a:graphicFrameLocks noChangeAspect="1"/>
          </p:cNvGraphicFramePr>
          <p:nvPr/>
        </p:nvGraphicFramePr>
        <p:xfrm>
          <a:off x="1743075" y="4652392"/>
          <a:ext cx="4752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7" imgW="4902200" imgH="431800" progId="Equation.3">
                  <p:embed/>
                </p:oleObj>
              </mc:Choice>
              <mc:Fallback>
                <p:oleObj name="Equation" r:id="rId7" imgW="4902200" imgH="4318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652392"/>
                        <a:ext cx="47529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11560" y="1801490"/>
            <a:ext cx="8064500" cy="1987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00FF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如果标准形的系数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,…,</a:t>
            </a:r>
            <a:r>
              <a:rPr lang="en-US" altLang="zh-CN" i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只在−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1,0,1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三个数中取值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即</a:t>
            </a:r>
            <a:b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</a:b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   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+ … +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r>
              <a:rPr lang="en-US" altLang="zh-CN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+1</a:t>
            </a:r>
            <a:r>
              <a:rPr lang="en-US" altLang="zh-CN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…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则称为二次型的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规范形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．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4" grpId="0" autoUpdateAnimBg="0"/>
      <p:bldP spid="34826" grpId="0" autoUpdateAnimBg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1027"/>
          <p:cNvSpPr txBox="1">
            <a:spLocks noChangeArrowheads="1"/>
          </p:cNvSpPr>
          <p:nvPr/>
        </p:nvSpPr>
        <p:spPr bwMode="auto">
          <a:xfrm>
            <a:off x="838200" y="1439863"/>
            <a:ext cx="251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．用和号表示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2470" name="Object 1030"/>
          <p:cNvGraphicFramePr>
            <a:graphicFrameLocks noChangeAspect="1"/>
          </p:cNvGraphicFramePr>
          <p:nvPr/>
        </p:nvGraphicFramePr>
        <p:xfrm>
          <a:off x="1219200" y="2286000"/>
          <a:ext cx="6975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8" name="Equation" r:id="rId1" imgW="6642100" imgH="1066800" progId="Equation.3">
                  <p:embed/>
                </p:oleObj>
              </mc:Choice>
              <mc:Fallback>
                <p:oleObj name="Equation" r:id="rId1" imgW="6642100" imgH="1066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69754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1034"/>
          <p:cNvSpPr txBox="1">
            <a:spLocks noChangeArrowheads="1"/>
          </p:cNvSpPr>
          <p:nvPr/>
        </p:nvSpPr>
        <p:spPr bwMode="auto">
          <a:xfrm>
            <a:off x="838200" y="1843088"/>
            <a:ext cx="1595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对二次型</a:t>
            </a:r>
            <a:endParaRPr lang="zh-CN" altLang="en-US"/>
          </a:p>
        </p:txBody>
      </p:sp>
      <p:graphicFrame>
        <p:nvGraphicFramePr>
          <p:cNvPr id="62475" name="Object 1035"/>
          <p:cNvGraphicFramePr>
            <a:graphicFrameLocks noChangeAspect="1"/>
          </p:cNvGraphicFramePr>
          <p:nvPr/>
        </p:nvGraphicFramePr>
        <p:xfrm>
          <a:off x="914400" y="3429000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036"/>
          <p:cNvGraphicFramePr>
            <a:graphicFrameLocks noChangeAspect="1"/>
          </p:cNvGraphicFramePr>
          <p:nvPr/>
        </p:nvGraphicFramePr>
        <p:xfrm>
          <a:off x="2571750" y="3448050"/>
          <a:ext cx="461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0" name="Equation" r:id="rId5" imgW="4610100" imgH="469900" progId="Equation.3">
                  <p:embed/>
                </p:oleObj>
              </mc:Choice>
              <mc:Fallback>
                <p:oleObj name="Equation" r:id="rId5" imgW="4610100" imgH="4699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448050"/>
                        <a:ext cx="461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038"/>
          <p:cNvGraphicFramePr>
            <a:graphicFrameLocks noChangeAspect="1"/>
          </p:cNvGraphicFramePr>
          <p:nvPr/>
        </p:nvGraphicFramePr>
        <p:xfrm>
          <a:off x="7162800" y="348615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7" imgW="736600" imgH="381000" progId="Equation.3">
                  <p:embed/>
                </p:oleObj>
              </mc:Choice>
              <mc:Fallback>
                <p:oleObj name="Equation" r:id="rId7" imgW="736600" imgH="3810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86150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039"/>
          <p:cNvGraphicFramePr>
            <a:graphicFrameLocks noChangeAspect="1"/>
          </p:cNvGraphicFramePr>
          <p:nvPr/>
        </p:nvGraphicFramePr>
        <p:xfrm>
          <a:off x="1255713" y="3937000"/>
          <a:ext cx="5373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2" name="Equation" r:id="rId9" imgW="5118100" imgH="482600" progId="Equation.3">
                  <p:embed/>
                </p:oleObj>
              </mc:Choice>
              <mc:Fallback>
                <p:oleObj name="Equation" r:id="rId9" imgW="5118100" imgH="4826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937000"/>
                        <a:ext cx="53736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040"/>
          <p:cNvGraphicFramePr>
            <a:graphicFrameLocks noChangeAspect="1"/>
          </p:cNvGraphicFramePr>
          <p:nvPr/>
        </p:nvGraphicFramePr>
        <p:xfrm>
          <a:off x="1651000" y="5257800"/>
          <a:ext cx="200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3" name="Equation" r:id="rId11" imgW="2006600" imgH="850900" progId="Equation.3">
                  <p:embed/>
                </p:oleObj>
              </mc:Choice>
              <mc:Fallback>
                <p:oleObj name="Equation" r:id="rId11" imgW="2006600" imgH="8509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257800"/>
                        <a:ext cx="200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041"/>
          <p:cNvGraphicFramePr>
            <a:graphicFrameLocks noChangeAspect="1"/>
          </p:cNvGraphicFramePr>
          <p:nvPr/>
        </p:nvGraphicFramePr>
        <p:xfrm>
          <a:off x="1657350" y="4394200"/>
          <a:ext cx="505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Equation" r:id="rId13" imgW="4813300" imgH="482600" progId="Equation.3">
                  <p:embed/>
                </p:oleObj>
              </mc:Choice>
              <mc:Fallback>
                <p:oleObj name="Equation" r:id="rId13" imgW="4813300" imgH="4826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394200"/>
                        <a:ext cx="505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042"/>
          <p:cNvGraphicFramePr>
            <a:graphicFrameLocks noChangeAspect="1"/>
          </p:cNvGraphicFramePr>
          <p:nvPr/>
        </p:nvGraphicFramePr>
        <p:xfrm>
          <a:off x="1657350" y="5003800"/>
          <a:ext cx="6540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15" imgW="622300" imgH="241300" progId="Equation.3">
                  <p:embed/>
                </p:oleObj>
              </mc:Choice>
              <mc:Fallback>
                <p:oleObj name="Equation" r:id="rId15" imgW="622300" imgH="2413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003800"/>
                        <a:ext cx="65405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043"/>
          <p:cNvGraphicFramePr>
            <a:graphicFrameLocks noChangeAspect="1"/>
          </p:cNvGraphicFramePr>
          <p:nvPr/>
        </p:nvGraphicFramePr>
        <p:xfrm>
          <a:off x="2397125" y="4851400"/>
          <a:ext cx="5108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6" name="Equation" r:id="rId17" imgW="4864100" imgH="482600" progId="Equation.3">
                  <p:embed/>
                </p:oleObj>
              </mc:Choice>
              <mc:Fallback>
                <p:oleObj name="Equation" r:id="rId17" imgW="4864100" imgH="4826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851400"/>
                        <a:ext cx="51085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Rectangle 10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二、二次型的表示方法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7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38200" y="700088"/>
            <a:ext cx="251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．用矩阵表示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3495" name="Group 7"/>
          <p:cNvGrpSpPr/>
          <p:nvPr/>
        </p:nvGrpSpPr>
        <p:grpSpPr bwMode="auto">
          <a:xfrm>
            <a:off x="1255713" y="1143000"/>
            <a:ext cx="6249987" cy="1397000"/>
            <a:chOff x="791" y="720"/>
            <a:chExt cx="3937" cy="880"/>
          </a:xfrm>
        </p:grpSpPr>
        <p:graphicFrame>
          <p:nvGraphicFramePr>
            <p:cNvPr id="63491" name="Object 3"/>
            <p:cNvGraphicFramePr>
              <a:graphicFrameLocks noChangeAspect="1"/>
            </p:cNvGraphicFramePr>
            <p:nvPr/>
          </p:nvGraphicFramePr>
          <p:xfrm>
            <a:off x="791" y="720"/>
            <a:ext cx="338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8" name="Equation" r:id="rId1" imgW="5118100" imgH="482600" progId="Equation.3">
                    <p:embed/>
                  </p:oleObj>
                </mc:Choice>
                <mc:Fallback>
                  <p:oleObj name="Equation" r:id="rId1" imgW="5118100" imgH="482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720"/>
                          <a:ext cx="338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Object 4"/>
            <p:cNvGraphicFramePr>
              <a:graphicFrameLocks noChangeAspect="1"/>
            </p:cNvGraphicFramePr>
            <p:nvPr/>
          </p:nvGraphicFramePr>
          <p:xfrm>
            <a:off x="1044" y="1008"/>
            <a:ext cx="318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9" name="Equation" r:id="rId3" imgW="4813300" imgH="482600" progId="Equation.3">
                    <p:embed/>
                  </p:oleObj>
                </mc:Choice>
                <mc:Fallback>
                  <p:oleObj name="Equation" r:id="rId3" imgW="4813300" imgH="482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1008"/>
                          <a:ext cx="318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Object 5"/>
            <p:cNvGraphicFramePr>
              <a:graphicFrameLocks noChangeAspect="1"/>
            </p:cNvGraphicFramePr>
            <p:nvPr/>
          </p:nvGraphicFramePr>
          <p:xfrm>
            <a:off x="1044" y="1392"/>
            <a:ext cx="4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0" name="Equation" r:id="rId5" imgW="622300" imgH="241300" progId="Equation.3">
                    <p:embed/>
                  </p:oleObj>
                </mc:Choice>
                <mc:Fallback>
                  <p:oleObj name="Equation" r:id="rId5" imgW="6223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1392"/>
                          <a:ext cx="4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4" name="Object 6"/>
            <p:cNvGraphicFramePr>
              <a:graphicFrameLocks noChangeAspect="1"/>
            </p:cNvGraphicFramePr>
            <p:nvPr/>
          </p:nvGraphicFramePr>
          <p:xfrm>
            <a:off x="1510" y="1296"/>
            <a:ext cx="321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1" name="Equation" r:id="rId7" imgW="4864100" imgH="482600" progId="Equation.3">
                    <p:embed/>
                  </p:oleObj>
                </mc:Choice>
                <mc:Fallback>
                  <p:oleObj name="Equation" r:id="rId7" imgW="4864100" imgH="482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1296"/>
                          <a:ext cx="321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1657350" y="2571750"/>
          <a:ext cx="5721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Equation" r:id="rId9" imgW="5448300" imgH="1524000" progId="Equation.3">
                  <p:embed/>
                </p:oleObj>
              </mc:Choice>
              <mc:Fallback>
                <p:oleObj name="Equation" r:id="rId9" imgW="5448300" imgH="152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571750"/>
                        <a:ext cx="57213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1660525" y="4038600"/>
          <a:ext cx="68548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Equation" r:id="rId11" imgW="6527800" imgH="2057400" progId="Equation.3">
                  <p:embed/>
                </p:oleObj>
              </mc:Choice>
              <mc:Fallback>
                <p:oleObj name="Equation" r:id="rId11" imgW="6527800" imgH="2057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038600"/>
                        <a:ext cx="68548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cd644f6b-acfa-42ed-a19f-cf26e7825589"/>
  <p:tag name="COMMONDATA" val="eyJoZGlkIjoiNDc2OWNjOTM4YTlhMWVkOTM5ODVkODkzZGRkNDZmMWUifQ=="/>
</p:tagLst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1586</Words>
  <Application>WPS 演示</Application>
  <PresentationFormat>全屏显示(4:3)</PresentationFormat>
  <Paragraphs>166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160</vt:i4>
      </vt:variant>
      <vt:variant>
        <vt:lpstr>幻灯片标题</vt:lpstr>
      </vt:variant>
      <vt:variant>
        <vt:i4>39</vt:i4>
      </vt:variant>
    </vt:vector>
  </HeadingPairs>
  <TitlesOfParts>
    <vt:vector size="216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Times New Roman</vt:lpstr>
      <vt:lpstr>Symbol</vt:lpstr>
      <vt:lpstr>黑体</vt:lpstr>
      <vt:lpstr>微软雅黑</vt:lpstr>
      <vt:lpstr>Arial Unicode MS</vt:lpstr>
      <vt:lpstr>Calibri</vt:lpstr>
      <vt:lpstr>主题1</vt:lpstr>
      <vt:lpstr>14_Pixel</vt:lpstr>
      <vt:lpstr>23_Pixel</vt:lpstr>
      <vt:lpstr>24_Pixel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二、二次型的表示方法</vt:lpstr>
      <vt:lpstr>PowerPoint 演示文稿</vt:lpstr>
      <vt:lpstr>PowerPoint 演示文稿</vt:lpstr>
      <vt:lpstr>三、二次型的矩阵及秩</vt:lpstr>
      <vt:lpstr>PowerPoint 演示文稿</vt:lpstr>
      <vt:lpstr>四、化二次型为标准形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五、小结</vt:lpstr>
      <vt:lpstr>思考题</vt:lpstr>
      <vt:lpstr>思考题解答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hlzeng</dc:creator>
  <cp:lastModifiedBy>eye</cp:lastModifiedBy>
  <cp:revision>150</cp:revision>
  <dcterms:created xsi:type="dcterms:W3CDTF">2000-01-15T01:21:00Z</dcterms:created>
  <dcterms:modified xsi:type="dcterms:W3CDTF">2022-12-28T15:31:12Z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1E2100948EE0422B89A677733A623384</vt:lpwstr>
  </property>
  <property fmtid="{D5CDD505-2E9C-101B-9397-08002B2CF9AE}" pid="3" name="KSOProductBuildVer">
    <vt:lpwstr>2052-11.1.0.12980</vt:lpwstr>
  </property>
</Properties>
</file>