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8" r:id="rId2"/>
    <p:sldId id="282" r:id="rId3"/>
    <p:sldId id="289" r:id="rId4"/>
    <p:sldId id="290" r:id="rId5"/>
    <p:sldId id="294" r:id="rId6"/>
    <p:sldId id="300" r:id="rId7"/>
    <p:sldId id="291" r:id="rId8"/>
    <p:sldId id="293" r:id="rId9"/>
    <p:sldId id="299" r:id="rId10"/>
    <p:sldId id="295" r:id="rId11"/>
    <p:sldId id="296" r:id="rId12"/>
    <p:sldId id="297" r:id="rId13"/>
    <p:sldId id="298" r:id="rId14"/>
    <p:sldId id="285"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558"/>
    <a:srgbClr val="EC6D62"/>
    <a:srgbClr val="FBC248"/>
    <a:srgbClr val="70C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9" d="100"/>
          <a:sy n="119" d="100"/>
        </p:scale>
        <p:origin x="615" y="10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4B21-EE79-450F-B730-9E3330767C64}" type="datetimeFigureOut">
              <a:rPr lang="zh-CN" altLang="en-US" smtClean="0"/>
              <a:t>2023/7/1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68A45-03D8-493D-9C30-28A5D494419C}" type="slidenum">
              <a:rPr lang="zh-CN" altLang="en-US" smtClean="0"/>
              <a:t>‹#›</a:t>
            </a:fld>
            <a:endParaRPr lang="zh-CN" altLang="en-US"/>
          </a:p>
        </p:txBody>
      </p:sp>
    </p:spTree>
    <p:extLst>
      <p:ext uri="{BB962C8B-B14F-4D97-AF65-F5344CB8AC3E}">
        <p14:creationId xmlns:p14="http://schemas.microsoft.com/office/powerpoint/2010/main" val="406270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a:t>
            </a:fld>
            <a:endParaRPr lang="zh-CN" altLang="en-US"/>
          </a:p>
        </p:txBody>
      </p:sp>
    </p:spTree>
    <p:extLst>
      <p:ext uri="{BB962C8B-B14F-4D97-AF65-F5344CB8AC3E}">
        <p14:creationId xmlns:p14="http://schemas.microsoft.com/office/powerpoint/2010/main" val="1291084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10</a:t>
            </a:fld>
            <a:endParaRPr lang="zh-CN" altLang="en-US"/>
          </a:p>
        </p:txBody>
      </p:sp>
    </p:spTree>
    <p:extLst>
      <p:ext uri="{BB962C8B-B14F-4D97-AF65-F5344CB8AC3E}">
        <p14:creationId xmlns:p14="http://schemas.microsoft.com/office/powerpoint/2010/main" val="98010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11</a:t>
            </a:fld>
            <a:endParaRPr lang="zh-CN" altLang="en-US"/>
          </a:p>
        </p:txBody>
      </p:sp>
    </p:spTree>
    <p:extLst>
      <p:ext uri="{BB962C8B-B14F-4D97-AF65-F5344CB8AC3E}">
        <p14:creationId xmlns:p14="http://schemas.microsoft.com/office/powerpoint/2010/main" val="279805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12</a:t>
            </a:fld>
            <a:endParaRPr lang="zh-CN" altLang="en-US"/>
          </a:p>
        </p:txBody>
      </p:sp>
    </p:spTree>
    <p:extLst>
      <p:ext uri="{BB962C8B-B14F-4D97-AF65-F5344CB8AC3E}">
        <p14:creationId xmlns:p14="http://schemas.microsoft.com/office/powerpoint/2010/main" val="469418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13</a:t>
            </a:fld>
            <a:endParaRPr lang="zh-CN" altLang="en-US"/>
          </a:p>
        </p:txBody>
      </p:sp>
    </p:spTree>
    <p:extLst>
      <p:ext uri="{BB962C8B-B14F-4D97-AF65-F5344CB8AC3E}">
        <p14:creationId xmlns:p14="http://schemas.microsoft.com/office/powerpoint/2010/main" val="173008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14</a:t>
            </a:fld>
            <a:endParaRPr lang="zh-CN" altLang="en-US"/>
          </a:p>
        </p:txBody>
      </p:sp>
    </p:spTree>
    <p:extLst>
      <p:ext uri="{BB962C8B-B14F-4D97-AF65-F5344CB8AC3E}">
        <p14:creationId xmlns:p14="http://schemas.microsoft.com/office/powerpoint/2010/main" val="82602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2</a:t>
            </a:fld>
            <a:endParaRPr lang="zh-CN" altLang="en-US"/>
          </a:p>
        </p:txBody>
      </p:sp>
    </p:spTree>
    <p:extLst>
      <p:ext uri="{BB962C8B-B14F-4D97-AF65-F5344CB8AC3E}">
        <p14:creationId xmlns:p14="http://schemas.microsoft.com/office/powerpoint/2010/main" val="111070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3</a:t>
            </a:fld>
            <a:endParaRPr lang="zh-CN" altLang="en-US"/>
          </a:p>
        </p:txBody>
      </p:sp>
    </p:spTree>
    <p:extLst>
      <p:ext uri="{BB962C8B-B14F-4D97-AF65-F5344CB8AC3E}">
        <p14:creationId xmlns:p14="http://schemas.microsoft.com/office/powerpoint/2010/main" val="286510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4</a:t>
            </a:fld>
            <a:endParaRPr lang="zh-CN" altLang="en-US"/>
          </a:p>
        </p:txBody>
      </p:sp>
    </p:spTree>
    <p:extLst>
      <p:ext uri="{BB962C8B-B14F-4D97-AF65-F5344CB8AC3E}">
        <p14:creationId xmlns:p14="http://schemas.microsoft.com/office/powerpoint/2010/main" val="66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5</a:t>
            </a:fld>
            <a:endParaRPr lang="zh-CN" altLang="en-US"/>
          </a:p>
        </p:txBody>
      </p:sp>
    </p:spTree>
    <p:extLst>
      <p:ext uri="{BB962C8B-B14F-4D97-AF65-F5344CB8AC3E}">
        <p14:creationId xmlns:p14="http://schemas.microsoft.com/office/powerpoint/2010/main" val="188585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6</a:t>
            </a:fld>
            <a:endParaRPr lang="zh-CN" altLang="en-US"/>
          </a:p>
        </p:txBody>
      </p:sp>
    </p:spTree>
    <p:extLst>
      <p:ext uri="{BB962C8B-B14F-4D97-AF65-F5344CB8AC3E}">
        <p14:creationId xmlns:p14="http://schemas.microsoft.com/office/powerpoint/2010/main" val="2477338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7</a:t>
            </a:fld>
            <a:endParaRPr lang="zh-CN" altLang="en-US"/>
          </a:p>
        </p:txBody>
      </p:sp>
    </p:spTree>
    <p:extLst>
      <p:ext uri="{BB962C8B-B14F-4D97-AF65-F5344CB8AC3E}">
        <p14:creationId xmlns:p14="http://schemas.microsoft.com/office/powerpoint/2010/main" val="3255285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8</a:t>
            </a:fld>
            <a:endParaRPr lang="zh-CN" altLang="en-US"/>
          </a:p>
        </p:txBody>
      </p:sp>
    </p:spTree>
    <p:extLst>
      <p:ext uri="{BB962C8B-B14F-4D97-AF65-F5344CB8AC3E}">
        <p14:creationId xmlns:p14="http://schemas.microsoft.com/office/powerpoint/2010/main" val="297966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568A45-03D8-493D-9C30-28A5D494419C}" type="slidenum">
              <a:rPr lang="zh-CN" altLang="en-US" smtClean="0"/>
              <a:t>9</a:t>
            </a:fld>
            <a:endParaRPr lang="zh-CN" altLang="en-US"/>
          </a:p>
        </p:txBody>
      </p:sp>
    </p:spTree>
    <p:extLst>
      <p:ext uri="{BB962C8B-B14F-4D97-AF65-F5344CB8AC3E}">
        <p14:creationId xmlns:p14="http://schemas.microsoft.com/office/powerpoint/2010/main" val="7133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42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64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任意多边形 7"/>
          <p:cNvSpPr>
            <a:spLocks noGrp="1"/>
          </p:cNvSpPr>
          <p:nvPr>
            <p:ph type="pic" sz="quarter" idx="10"/>
          </p:nvPr>
        </p:nvSpPr>
        <p:spPr>
          <a:xfrm>
            <a:off x="2180531" y="2085280"/>
            <a:ext cx="1944490" cy="1944490"/>
          </a:xfrm>
          <a:custGeom>
            <a:avLst/>
            <a:gdLst>
              <a:gd name="connsiteX0" fmla="*/ 972245 w 1944490"/>
              <a:gd name="connsiteY0" fmla="*/ 0 h 1944490"/>
              <a:gd name="connsiteX1" fmla="*/ 1944490 w 1944490"/>
              <a:gd name="connsiteY1" fmla="*/ 972245 h 1944490"/>
              <a:gd name="connsiteX2" fmla="*/ 972245 w 1944490"/>
              <a:gd name="connsiteY2" fmla="*/ 1944490 h 1944490"/>
              <a:gd name="connsiteX3" fmla="*/ 0 w 1944490"/>
              <a:gd name="connsiteY3" fmla="*/ 972245 h 1944490"/>
              <a:gd name="connsiteX4" fmla="*/ 972245 w 1944490"/>
              <a:gd name="connsiteY4" fmla="*/ 0 h 1944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490" h="1944490">
                <a:moveTo>
                  <a:pt x="972245" y="0"/>
                </a:moveTo>
                <a:cubicBezTo>
                  <a:pt x="1509201" y="0"/>
                  <a:pt x="1944490" y="435289"/>
                  <a:pt x="1944490" y="972245"/>
                </a:cubicBezTo>
                <a:cubicBezTo>
                  <a:pt x="1944490" y="1509201"/>
                  <a:pt x="1509201" y="1944490"/>
                  <a:pt x="972245" y="1944490"/>
                </a:cubicBezTo>
                <a:cubicBezTo>
                  <a:pt x="435289" y="1944490"/>
                  <a:pt x="0" y="1509201"/>
                  <a:pt x="0" y="972245"/>
                </a:cubicBezTo>
                <a:cubicBezTo>
                  <a:pt x="0" y="435289"/>
                  <a:pt x="435289" y="0"/>
                  <a:pt x="972245"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9" name="任意多边形 8"/>
          <p:cNvSpPr>
            <a:spLocks noGrp="1"/>
          </p:cNvSpPr>
          <p:nvPr>
            <p:ph type="pic" sz="quarter" idx="11"/>
          </p:nvPr>
        </p:nvSpPr>
        <p:spPr>
          <a:xfrm>
            <a:off x="8066981" y="2085280"/>
            <a:ext cx="1944490" cy="1944490"/>
          </a:xfrm>
          <a:custGeom>
            <a:avLst/>
            <a:gdLst>
              <a:gd name="connsiteX0" fmla="*/ 972245 w 1944490"/>
              <a:gd name="connsiteY0" fmla="*/ 0 h 1944490"/>
              <a:gd name="connsiteX1" fmla="*/ 1944490 w 1944490"/>
              <a:gd name="connsiteY1" fmla="*/ 972245 h 1944490"/>
              <a:gd name="connsiteX2" fmla="*/ 972245 w 1944490"/>
              <a:gd name="connsiteY2" fmla="*/ 1944490 h 1944490"/>
              <a:gd name="connsiteX3" fmla="*/ 0 w 1944490"/>
              <a:gd name="connsiteY3" fmla="*/ 972245 h 1944490"/>
              <a:gd name="connsiteX4" fmla="*/ 972245 w 1944490"/>
              <a:gd name="connsiteY4" fmla="*/ 0 h 1944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490" h="1944490">
                <a:moveTo>
                  <a:pt x="972245" y="0"/>
                </a:moveTo>
                <a:cubicBezTo>
                  <a:pt x="1509201" y="0"/>
                  <a:pt x="1944490" y="435289"/>
                  <a:pt x="1944490" y="972245"/>
                </a:cubicBezTo>
                <a:cubicBezTo>
                  <a:pt x="1944490" y="1509201"/>
                  <a:pt x="1509201" y="1944490"/>
                  <a:pt x="972245" y="1944490"/>
                </a:cubicBezTo>
                <a:cubicBezTo>
                  <a:pt x="435289" y="1944490"/>
                  <a:pt x="0" y="1509201"/>
                  <a:pt x="0" y="972245"/>
                </a:cubicBezTo>
                <a:cubicBezTo>
                  <a:pt x="0" y="435289"/>
                  <a:pt x="435289" y="0"/>
                  <a:pt x="972245"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dirty="0">
                <a:solidFill>
                  <a:schemeClr val="lt1"/>
                </a:solidFill>
              </a:defRPr>
            </a:lvl1pPr>
          </a:lstStyle>
          <a:p>
            <a:pPr marL="0" lvl="0" algn="ctr"/>
            <a:endParaRPr lang="zh-CN" altLang="en-US" dirty="0"/>
          </a:p>
        </p:txBody>
      </p:sp>
    </p:spTree>
    <p:extLst>
      <p:ext uri="{BB962C8B-B14F-4D97-AF65-F5344CB8AC3E}">
        <p14:creationId xmlns:p14="http://schemas.microsoft.com/office/powerpoint/2010/main" val="6964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3" name="任意多边形 12"/>
          <p:cNvSpPr>
            <a:spLocks noGrp="1"/>
          </p:cNvSpPr>
          <p:nvPr>
            <p:ph type="pic" sz="quarter" idx="10"/>
          </p:nvPr>
        </p:nvSpPr>
        <p:spPr>
          <a:xfrm>
            <a:off x="1275657" y="1695451"/>
            <a:ext cx="4525069" cy="1600201"/>
          </a:xfrm>
          <a:custGeom>
            <a:avLst/>
            <a:gdLst>
              <a:gd name="connsiteX0" fmla="*/ 266706 w 4525069"/>
              <a:gd name="connsiteY0" fmla="*/ 0 h 1600201"/>
              <a:gd name="connsiteX1" fmla="*/ 4258363 w 4525069"/>
              <a:gd name="connsiteY1" fmla="*/ 0 h 1600201"/>
              <a:gd name="connsiteX2" fmla="*/ 4525069 w 4525069"/>
              <a:gd name="connsiteY2" fmla="*/ 266706 h 1600201"/>
              <a:gd name="connsiteX3" fmla="*/ 4525069 w 4525069"/>
              <a:gd name="connsiteY3" fmla="*/ 1333495 h 1600201"/>
              <a:gd name="connsiteX4" fmla="*/ 4258363 w 4525069"/>
              <a:gd name="connsiteY4" fmla="*/ 1600201 h 1600201"/>
              <a:gd name="connsiteX5" fmla="*/ 266706 w 4525069"/>
              <a:gd name="connsiteY5" fmla="*/ 1600201 h 1600201"/>
              <a:gd name="connsiteX6" fmla="*/ 0 w 4525069"/>
              <a:gd name="connsiteY6" fmla="*/ 1333495 h 1600201"/>
              <a:gd name="connsiteX7" fmla="*/ 0 w 4525069"/>
              <a:gd name="connsiteY7" fmla="*/ 266706 h 1600201"/>
              <a:gd name="connsiteX8" fmla="*/ 266706 w 4525069"/>
              <a:gd name="connsiteY8" fmla="*/ 0 h 160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5069" h="1600201">
                <a:moveTo>
                  <a:pt x="266706" y="0"/>
                </a:moveTo>
                <a:lnTo>
                  <a:pt x="4258363" y="0"/>
                </a:lnTo>
                <a:cubicBezTo>
                  <a:pt x="4405661" y="0"/>
                  <a:pt x="4525069" y="119408"/>
                  <a:pt x="4525069" y="266706"/>
                </a:cubicBezTo>
                <a:lnTo>
                  <a:pt x="4525069" y="1333495"/>
                </a:lnTo>
                <a:cubicBezTo>
                  <a:pt x="4525069" y="1480793"/>
                  <a:pt x="4405661" y="1600201"/>
                  <a:pt x="4258363" y="1600201"/>
                </a:cubicBezTo>
                <a:lnTo>
                  <a:pt x="266706" y="1600201"/>
                </a:lnTo>
                <a:cubicBezTo>
                  <a:pt x="119408" y="1600201"/>
                  <a:pt x="0" y="1480793"/>
                  <a:pt x="0" y="1333495"/>
                </a:cubicBezTo>
                <a:lnTo>
                  <a:pt x="0" y="266706"/>
                </a:lnTo>
                <a:cubicBezTo>
                  <a:pt x="0" y="119408"/>
                  <a:pt x="119408" y="0"/>
                  <a:pt x="266706"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4" name="任意多边形 13"/>
          <p:cNvSpPr>
            <a:spLocks noGrp="1"/>
          </p:cNvSpPr>
          <p:nvPr>
            <p:ph type="pic" sz="quarter" idx="11"/>
          </p:nvPr>
        </p:nvSpPr>
        <p:spPr>
          <a:xfrm>
            <a:off x="6409632" y="1695451"/>
            <a:ext cx="4525069" cy="1600201"/>
          </a:xfrm>
          <a:custGeom>
            <a:avLst/>
            <a:gdLst>
              <a:gd name="connsiteX0" fmla="*/ 266706 w 4525069"/>
              <a:gd name="connsiteY0" fmla="*/ 0 h 1600201"/>
              <a:gd name="connsiteX1" fmla="*/ 4258363 w 4525069"/>
              <a:gd name="connsiteY1" fmla="*/ 0 h 1600201"/>
              <a:gd name="connsiteX2" fmla="*/ 4525069 w 4525069"/>
              <a:gd name="connsiteY2" fmla="*/ 266706 h 1600201"/>
              <a:gd name="connsiteX3" fmla="*/ 4525069 w 4525069"/>
              <a:gd name="connsiteY3" fmla="*/ 1333495 h 1600201"/>
              <a:gd name="connsiteX4" fmla="*/ 4258363 w 4525069"/>
              <a:gd name="connsiteY4" fmla="*/ 1600201 h 1600201"/>
              <a:gd name="connsiteX5" fmla="*/ 266706 w 4525069"/>
              <a:gd name="connsiteY5" fmla="*/ 1600201 h 1600201"/>
              <a:gd name="connsiteX6" fmla="*/ 0 w 4525069"/>
              <a:gd name="connsiteY6" fmla="*/ 1333495 h 1600201"/>
              <a:gd name="connsiteX7" fmla="*/ 0 w 4525069"/>
              <a:gd name="connsiteY7" fmla="*/ 266706 h 1600201"/>
              <a:gd name="connsiteX8" fmla="*/ 266706 w 4525069"/>
              <a:gd name="connsiteY8" fmla="*/ 0 h 160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5069" h="1600201">
                <a:moveTo>
                  <a:pt x="266706" y="0"/>
                </a:moveTo>
                <a:lnTo>
                  <a:pt x="4258363" y="0"/>
                </a:lnTo>
                <a:cubicBezTo>
                  <a:pt x="4405661" y="0"/>
                  <a:pt x="4525069" y="119408"/>
                  <a:pt x="4525069" y="266706"/>
                </a:cubicBezTo>
                <a:lnTo>
                  <a:pt x="4525069" y="1333495"/>
                </a:lnTo>
                <a:cubicBezTo>
                  <a:pt x="4525069" y="1480793"/>
                  <a:pt x="4405661" y="1600201"/>
                  <a:pt x="4258363" y="1600201"/>
                </a:cubicBezTo>
                <a:lnTo>
                  <a:pt x="266706" y="1600201"/>
                </a:lnTo>
                <a:cubicBezTo>
                  <a:pt x="119408" y="1600201"/>
                  <a:pt x="0" y="1480793"/>
                  <a:pt x="0" y="1333495"/>
                </a:cubicBezTo>
                <a:lnTo>
                  <a:pt x="0" y="266706"/>
                </a:lnTo>
                <a:cubicBezTo>
                  <a:pt x="0" y="119408"/>
                  <a:pt x="119408" y="0"/>
                  <a:pt x="266706"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2" name="任意多边形 11"/>
          <p:cNvSpPr>
            <a:spLocks noGrp="1"/>
          </p:cNvSpPr>
          <p:nvPr>
            <p:ph type="pic" sz="quarter" idx="12"/>
          </p:nvPr>
        </p:nvSpPr>
        <p:spPr>
          <a:xfrm>
            <a:off x="1275657" y="3810001"/>
            <a:ext cx="4525069" cy="1600201"/>
          </a:xfrm>
          <a:custGeom>
            <a:avLst/>
            <a:gdLst>
              <a:gd name="connsiteX0" fmla="*/ 266706 w 4525069"/>
              <a:gd name="connsiteY0" fmla="*/ 0 h 1600201"/>
              <a:gd name="connsiteX1" fmla="*/ 4258363 w 4525069"/>
              <a:gd name="connsiteY1" fmla="*/ 0 h 1600201"/>
              <a:gd name="connsiteX2" fmla="*/ 4525069 w 4525069"/>
              <a:gd name="connsiteY2" fmla="*/ 266706 h 1600201"/>
              <a:gd name="connsiteX3" fmla="*/ 4525069 w 4525069"/>
              <a:gd name="connsiteY3" fmla="*/ 1333495 h 1600201"/>
              <a:gd name="connsiteX4" fmla="*/ 4258363 w 4525069"/>
              <a:gd name="connsiteY4" fmla="*/ 1600201 h 1600201"/>
              <a:gd name="connsiteX5" fmla="*/ 266706 w 4525069"/>
              <a:gd name="connsiteY5" fmla="*/ 1600201 h 1600201"/>
              <a:gd name="connsiteX6" fmla="*/ 0 w 4525069"/>
              <a:gd name="connsiteY6" fmla="*/ 1333495 h 1600201"/>
              <a:gd name="connsiteX7" fmla="*/ 0 w 4525069"/>
              <a:gd name="connsiteY7" fmla="*/ 266706 h 1600201"/>
              <a:gd name="connsiteX8" fmla="*/ 266706 w 4525069"/>
              <a:gd name="connsiteY8" fmla="*/ 0 h 160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5069" h="1600201">
                <a:moveTo>
                  <a:pt x="266706" y="0"/>
                </a:moveTo>
                <a:lnTo>
                  <a:pt x="4258363" y="0"/>
                </a:lnTo>
                <a:cubicBezTo>
                  <a:pt x="4405661" y="0"/>
                  <a:pt x="4525069" y="119408"/>
                  <a:pt x="4525069" y="266706"/>
                </a:cubicBezTo>
                <a:lnTo>
                  <a:pt x="4525069" y="1333495"/>
                </a:lnTo>
                <a:cubicBezTo>
                  <a:pt x="4525069" y="1480793"/>
                  <a:pt x="4405661" y="1600201"/>
                  <a:pt x="4258363" y="1600201"/>
                </a:cubicBezTo>
                <a:lnTo>
                  <a:pt x="266706" y="1600201"/>
                </a:lnTo>
                <a:cubicBezTo>
                  <a:pt x="119408" y="1600201"/>
                  <a:pt x="0" y="1480793"/>
                  <a:pt x="0" y="1333495"/>
                </a:cubicBezTo>
                <a:lnTo>
                  <a:pt x="0" y="266706"/>
                </a:lnTo>
                <a:cubicBezTo>
                  <a:pt x="0" y="119408"/>
                  <a:pt x="119408" y="0"/>
                  <a:pt x="266706"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任意多边形 14"/>
          <p:cNvSpPr>
            <a:spLocks noGrp="1"/>
          </p:cNvSpPr>
          <p:nvPr>
            <p:ph type="pic" sz="quarter" idx="13"/>
          </p:nvPr>
        </p:nvSpPr>
        <p:spPr>
          <a:xfrm>
            <a:off x="6409632" y="3810001"/>
            <a:ext cx="4525069" cy="1600201"/>
          </a:xfrm>
          <a:custGeom>
            <a:avLst/>
            <a:gdLst>
              <a:gd name="connsiteX0" fmla="*/ 266706 w 4525069"/>
              <a:gd name="connsiteY0" fmla="*/ 0 h 1600201"/>
              <a:gd name="connsiteX1" fmla="*/ 4258363 w 4525069"/>
              <a:gd name="connsiteY1" fmla="*/ 0 h 1600201"/>
              <a:gd name="connsiteX2" fmla="*/ 4525069 w 4525069"/>
              <a:gd name="connsiteY2" fmla="*/ 266706 h 1600201"/>
              <a:gd name="connsiteX3" fmla="*/ 4525069 w 4525069"/>
              <a:gd name="connsiteY3" fmla="*/ 1333495 h 1600201"/>
              <a:gd name="connsiteX4" fmla="*/ 4258363 w 4525069"/>
              <a:gd name="connsiteY4" fmla="*/ 1600201 h 1600201"/>
              <a:gd name="connsiteX5" fmla="*/ 266706 w 4525069"/>
              <a:gd name="connsiteY5" fmla="*/ 1600201 h 1600201"/>
              <a:gd name="connsiteX6" fmla="*/ 0 w 4525069"/>
              <a:gd name="connsiteY6" fmla="*/ 1333495 h 1600201"/>
              <a:gd name="connsiteX7" fmla="*/ 0 w 4525069"/>
              <a:gd name="connsiteY7" fmla="*/ 266706 h 1600201"/>
              <a:gd name="connsiteX8" fmla="*/ 266706 w 4525069"/>
              <a:gd name="connsiteY8" fmla="*/ 0 h 160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5069" h="1600201">
                <a:moveTo>
                  <a:pt x="266706" y="0"/>
                </a:moveTo>
                <a:lnTo>
                  <a:pt x="4258363" y="0"/>
                </a:lnTo>
                <a:cubicBezTo>
                  <a:pt x="4405661" y="0"/>
                  <a:pt x="4525069" y="119408"/>
                  <a:pt x="4525069" y="266706"/>
                </a:cubicBezTo>
                <a:lnTo>
                  <a:pt x="4525069" y="1333495"/>
                </a:lnTo>
                <a:cubicBezTo>
                  <a:pt x="4525069" y="1480793"/>
                  <a:pt x="4405661" y="1600201"/>
                  <a:pt x="4258363" y="1600201"/>
                </a:cubicBezTo>
                <a:lnTo>
                  <a:pt x="266706" y="1600201"/>
                </a:lnTo>
                <a:cubicBezTo>
                  <a:pt x="119408" y="1600201"/>
                  <a:pt x="0" y="1480793"/>
                  <a:pt x="0" y="1333495"/>
                </a:cubicBezTo>
                <a:lnTo>
                  <a:pt x="0" y="266706"/>
                </a:lnTo>
                <a:cubicBezTo>
                  <a:pt x="0" y="119408"/>
                  <a:pt x="119408" y="0"/>
                  <a:pt x="266706"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76830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3" name="任意多边形 12"/>
          <p:cNvSpPr>
            <a:spLocks noGrp="1"/>
          </p:cNvSpPr>
          <p:nvPr>
            <p:ph type="pic" sz="quarter" idx="10"/>
          </p:nvPr>
        </p:nvSpPr>
        <p:spPr>
          <a:xfrm>
            <a:off x="1428057" y="1922464"/>
            <a:ext cx="3515419" cy="3582987"/>
          </a:xfrm>
          <a:custGeom>
            <a:avLst/>
            <a:gdLst>
              <a:gd name="connsiteX0" fmla="*/ 142023 w 3515419"/>
              <a:gd name="connsiteY0" fmla="*/ 0 h 3582987"/>
              <a:gd name="connsiteX1" fmla="*/ 3373396 w 3515419"/>
              <a:gd name="connsiteY1" fmla="*/ 0 h 3582987"/>
              <a:gd name="connsiteX2" fmla="*/ 3515419 w 3515419"/>
              <a:gd name="connsiteY2" fmla="*/ 142023 h 3582987"/>
              <a:gd name="connsiteX3" fmla="*/ 3515419 w 3515419"/>
              <a:gd name="connsiteY3" fmla="*/ 3440964 h 3582987"/>
              <a:gd name="connsiteX4" fmla="*/ 3373396 w 3515419"/>
              <a:gd name="connsiteY4" fmla="*/ 3582987 h 3582987"/>
              <a:gd name="connsiteX5" fmla="*/ 142023 w 3515419"/>
              <a:gd name="connsiteY5" fmla="*/ 3582987 h 3582987"/>
              <a:gd name="connsiteX6" fmla="*/ 0 w 3515419"/>
              <a:gd name="connsiteY6" fmla="*/ 3440964 h 3582987"/>
              <a:gd name="connsiteX7" fmla="*/ 0 w 3515419"/>
              <a:gd name="connsiteY7" fmla="*/ 142023 h 3582987"/>
              <a:gd name="connsiteX8" fmla="*/ 142023 w 3515419"/>
              <a:gd name="connsiteY8" fmla="*/ 0 h 35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5419" h="3582987">
                <a:moveTo>
                  <a:pt x="142023" y="0"/>
                </a:moveTo>
                <a:lnTo>
                  <a:pt x="3373396" y="0"/>
                </a:lnTo>
                <a:cubicBezTo>
                  <a:pt x="3451833" y="0"/>
                  <a:pt x="3515419" y="63586"/>
                  <a:pt x="3515419" y="142023"/>
                </a:cubicBezTo>
                <a:lnTo>
                  <a:pt x="3515419" y="3440964"/>
                </a:lnTo>
                <a:cubicBezTo>
                  <a:pt x="3515419" y="3519401"/>
                  <a:pt x="3451833" y="3582987"/>
                  <a:pt x="3373396" y="3582987"/>
                </a:cubicBezTo>
                <a:lnTo>
                  <a:pt x="142023" y="3582987"/>
                </a:lnTo>
                <a:cubicBezTo>
                  <a:pt x="63586" y="3582987"/>
                  <a:pt x="0" y="3519401"/>
                  <a:pt x="0" y="3440964"/>
                </a:cubicBezTo>
                <a:lnTo>
                  <a:pt x="0" y="142023"/>
                </a:lnTo>
                <a:cubicBezTo>
                  <a:pt x="0" y="63586"/>
                  <a:pt x="63586" y="0"/>
                  <a:pt x="142023"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4" name="任意多边形 13"/>
          <p:cNvSpPr>
            <a:spLocks noGrp="1"/>
          </p:cNvSpPr>
          <p:nvPr>
            <p:ph type="pic" sz="quarter" idx="11"/>
          </p:nvPr>
        </p:nvSpPr>
        <p:spPr>
          <a:xfrm>
            <a:off x="5276157" y="1922464"/>
            <a:ext cx="1610419" cy="1430337"/>
          </a:xfrm>
          <a:custGeom>
            <a:avLst/>
            <a:gdLst>
              <a:gd name="connsiteX0" fmla="*/ 88795 w 1610419"/>
              <a:gd name="connsiteY0" fmla="*/ 0 h 1430337"/>
              <a:gd name="connsiteX1" fmla="*/ 1521624 w 1610419"/>
              <a:gd name="connsiteY1" fmla="*/ 0 h 1430337"/>
              <a:gd name="connsiteX2" fmla="*/ 1610419 w 1610419"/>
              <a:gd name="connsiteY2" fmla="*/ 88795 h 1430337"/>
              <a:gd name="connsiteX3" fmla="*/ 1610419 w 1610419"/>
              <a:gd name="connsiteY3" fmla="*/ 1341542 h 1430337"/>
              <a:gd name="connsiteX4" fmla="*/ 1521624 w 1610419"/>
              <a:gd name="connsiteY4" fmla="*/ 1430337 h 1430337"/>
              <a:gd name="connsiteX5" fmla="*/ 88795 w 1610419"/>
              <a:gd name="connsiteY5" fmla="*/ 1430337 h 1430337"/>
              <a:gd name="connsiteX6" fmla="*/ 0 w 1610419"/>
              <a:gd name="connsiteY6" fmla="*/ 1341542 h 1430337"/>
              <a:gd name="connsiteX7" fmla="*/ 0 w 1610419"/>
              <a:gd name="connsiteY7" fmla="*/ 88795 h 1430337"/>
              <a:gd name="connsiteX8" fmla="*/ 88795 w 1610419"/>
              <a:gd name="connsiteY8" fmla="*/ 0 h 143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19" h="1430337">
                <a:moveTo>
                  <a:pt x="88795" y="0"/>
                </a:moveTo>
                <a:lnTo>
                  <a:pt x="1521624" y="0"/>
                </a:lnTo>
                <a:cubicBezTo>
                  <a:pt x="1570664" y="0"/>
                  <a:pt x="1610419" y="39755"/>
                  <a:pt x="1610419" y="88795"/>
                </a:cubicBezTo>
                <a:lnTo>
                  <a:pt x="1610419" y="1341542"/>
                </a:lnTo>
                <a:cubicBezTo>
                  <a:pt x="1610419" y="1390582"/>
                  <a:pt x="1570664" y="1430337"/>
                  <a:pt x="1521624" y="1430337"/>
                </a:cubicBezTo>
                <a:lnTo>
                  <a:pt x="88795" y="1430337"/>
                </a:lnTo>
                <a:cubicBezTo>
                  <a:pt x="39755" y="1430337"/>
                  <a:pt x="0" y="1390582"/>
                  <a:pt x="0" y="1341542"/>
                </a:cubicBezTo>
                <a:lnTo>
                  <a:pt x="0" y="88795"/>
                </a:lnTo>
                <a:cubicBezTo>
                  <a:pt x="0" y="39755"/>
                  <a:pt x="39755" y="0"/>
                  <a:pt x="88795"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6" name="任意多边形 15"/>
          <p:cNvSpPr>
            <a:spLocks noGrp="1"/>
          </p:cNvSpPr>
          <p:nvPr>
            <p:ph type="pic" sz="quarter" idx="12"/>
          </p:nvPr>
        </p:nvSpPr>
        <p:spPr>
          <a:xfrm>
            <a:off x="9162357" y="1922464"/>
            <a:ext cx="1610419" cy="1430337"/>
          </a:xfrm>
          <a:custGeom>
            <a:avLst/>
            <a:gdLst>
              <a:gd name="connsiteX0" fmla="*/ 88795 w 1610419"/>
              <a:gd name="connsiteY0" fmla="*/ 0 h 1430337"/>
              <a:gd name="connsiteX1" fmla="*/ 1521624 w 1610419"/>
              <a:gd name="connsiteY1" fmla="*/ 0 h 1430337"/>
              <a:gd name="connsiteX2" fmla="*/ 1610419 w 1610419"/>
              <a:gd name="connsiteY2" fmla="*/ 88795 h 1430337"/>
              <a:gd name="connsiteX3" fmla="*/ 1610419 w 1610419"/>
              <a:gd name="connsiteY3" fmla="*/ 1341542 h 1430337"/>
              <a:gd name="connsiteX4" fmla="*/ 1521624 w 1610419"/>
              <a:gd name="connsiteY4" fmla="*/ 1430337 h 1430337"/>
              <a:gd name="connsiteX5" fmla="*/ 88795 w 1610419"/>
              <a:gd name="connsiteY5" fmla="*/ 1430337 h 1430337"/>
              <a:gd name="connsiteX6" fmla="*/ 0 w 1610419"/>
              <a:gd name="connsiteY6" fmla="*/ 1341542 h 1430337"/>
              <a:gd name="connsiteX7" fmla="*/ 0 w 1610419"/>
              <a:gd name="connsiteY7" fmla="*/ 88795 h 1430337"/>
              <a:gd name="connsiteX8" fmla="*/ 88795 w 1610419"/>
              <a:gd name="connsiteY8" fmla="*/ 0 h 143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19" h="1430337">
                <a:moveTo>
                  <a:pt x="88795" y="0"/>
                </a:moveTo>
                <a:lnTo>
                  <a:pt x="1521624" y="0"/>
                </a:lnTo>
                <a:cubicBezTo>
                  <a:pt x="1570664" y="0"/>
                  <a:pt x="1610419" y="39755"/>
                  <a:pt x="1610419" y="88795"/>
                </a:cubicBezTo>
                <a:lnTo>
                  <a:pt x="1610419" y="1341542"/>
                </a:lnTo>
                <a:cubicBezTo>
                  <a:pt x="1610419" y="1390582"/>
                  <a:pt x="1570664" y="1430337"/>
                  <a:pt x="1521624" y="1430337"/>
                </a:cubicBezTo>
                <a:lnTo>
                  <a:pt x="88795" y="1430337"/>
                </a:lnTo>
                <a:cubicBezTo>
                  <a:pt x="39755" y="1430337"/>
                  <a:pt x="0" y="1390582"/>
                  <a:pt x="0" y="1341542"/>
                </a:cubicBezTo>
                <a:lnTo>
                  <a:pt x="0" y="88795"/>
                </a:lnTo>
                <a:cubicBezTo>
                  <a:pt x="0" y="39755"/>
                  <a:pt x="39755" y="0"/>
                  <a:pt x="88795"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任意多边形 14"/>
          <p:cNvSpPr>
            <a:spLocks noGrp="1"/>
          </p:cNvSpPr>
          <p:nvPr>
            <p:ph type="pic" sz="quarter" idx="13"/>
          </p:nvPr>
        </p:nvSpPr>
        <p:spPr>
          <a:xfrm>
            <a:off x="7219257" y="1922464"/>
            <a:ext cx="1610419" cy="1430337"/>
          </a:xfrm>
          <a:custGeom>
            <a:avLst/>
            <a:gdLst>
              <a:gd name="connsiteX0" fmla="*/ 88795 w 1610419"/>
              <a:gd name="connsiteY0" fmla="*/ 0 h 1430337"/>
              <a:gd name="connsiteX1" fmla="*/ 1521624 w 1610419"/>
              <a:gd name="connsiteY1" fmla="*/ 0 h 1430337"/>
              <a:gd name="connsiteX2" fmla="*/ 1610419 w 1610419"/>
              <a:gd name="connsiteY2" fmla="*/ 88795 h 1430337"/>
              <a:gd name="connsiteX3" fmla="*/ 1610419 w 1610419"/>
              <a:gd name="connsiteY3" fmla="*/ 1341542 h 1430337"/>
              <a:gd name="connsiteX4" fmla="*/ 1521624 w 1610419"/>
              <a:gd name="connsiteY4" fmla="*/ 1430337 h 1430337"/>
              <a:gd name="connsiteX5" fmla="*/ 88795 w 1610419"/>
              <a:gd name="connsiteY5" fmla="*/ 1430337 h 1430337"/>
              <a:gd name="connsiteX6" fmla="*/ 0 w 1610419"/>
              <a:gd name="connsiteY6" fmla="*/ 1341542 h 1430337"/>
              <a:gd name="connsiteX7" fmla="*/ 0 w 1610419"/>
              <a:gd name="connsiteY7" fmla="*/ 88795 h 1430337"/>
              <a:gd name="connsiteX8" fmla="*/ 88795 w 1610419"/>
              <a:gd name="connsiteY8" fmla="*/ 0 h 143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19" h="1430337">
                <a:moveTo>
                  <a:pt x="88795" y="0"/>
                </a:moveTo>
                <a:lnTo>
                  <a:pt x="1521624" y="0"/>
                </a:lnTo>
                <a:cubicBezTo>
                  <a:pt x="1570664" y="0"/>
                  <a:pt x="1610419" y="39755"/>
                  <a:pt x="1610419" y="88795"/>
                </a:cubicBezTo>
                <a:lnTo>
                  <a:pt x="1610419" y="1341542"/>
                </a:lnTo>
                <a:cubicBezTo>
                  <a:pt x="1610419" y="1390582"/>
                  <a:pt x="1570664" y="1430337"/>
                  <a:pt x="1521624" y="1430337"/>
                </a:cubicBezTo>
                <a:lnTo>
                  <a:pt x="88795" y="1430337"/>
                </a:lnTo>
                <a:cubicBezTo>
                  <a:pt x="39755" y="1430337"/>
                  <a:pt x="0" y="1390582"/>
                  <a:pt x="0" y="1341542"/>
                </a:cubicBezTo>
                <a:lnTo>
                  <a:pt x="0" y="88795"/>
                </a:lnTo>
                <a:cubicBezTo>
                  <a:pt x="0" y="39755"/>
                  <a:pt x="39755" y="0"/>
                  <a:pt x="88795" y="0"/>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41979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任意多边形 10"/>
          <p:cNvSpPr>
            <a:spLocks noGrp="1"/>
          </p:cNvSpPr>
          <p:nvPr>
            <p:ph type="pic" sz="quarter" idx="10"/>
          </p:nvPr>
        </p:nvSpPr>
        <p:spPr>
          <a:xfrm>
            <a:off x="5499055" y="1874179"/>
            <a:ext cx="1619126" cy="1619126"/>
          </a:xfrm>
          <a:custGeom>
            <a:avLst/>
            <a:gdLst>
              <a:gd name="connsiteX0" fmla="*/ 686307 w 1619126"/>
              <a:gd name="connsiteY0" fmla="*/ 0 h 1619126"/>
              <a:gd name="connsiteX1" fmla="*/ 807770 w 1619126"/>
              <a:gd name="connsiteY1" fmla="*/ 226261 h 1619126"/>
              <a:gd name="connsiteX2" fmla="*/ 1102767 w 1619126"/>
              <a:gd name="connsiteY2" fmla="*/ 305305 h 1619126"/>
              <a:gd name="connsiteX3" fmla="*/ 1321088 w 1619126"/>
              <a:gd name="connsiteY3" fmla="*/ 170089 h 1619126"/>
              <a:gd name="connsiteX4" fmla="*/ 1449037 w 1619126"/>
              <a:gd name="connsiteY4" fmla="*/ 298038 h 1619126"/>
              <a:gd name="connsiteX5" fmla="*/ 1313822 w 1619126"/>
              <a:gd name="connsiteY5" fmla="*/ 516359 h 1619126"/>
              <a:gd name="connsiteX6" fmla="*/ 1392865 w 1619126"/>
              <a:gd name="connsiteY6" fmla="*/ 811356 h 1619126"/>
              <a:gd name="connsiteX7" fmla="*/ 1619126 w 1619126"/>
              <a:gd name="connsiteY7" fmla="*/ 932819 h 1619126"/>
              <a:gd name="connsiteX8" fmla="*/ 1572293 w 1619126"/>
              <a:gd name="connsiteY8" fmla="*/ 1107601 h 1619126"/>
              <a:gd name="connsiteX9" fmla="*/ 1315615 w 1619126"/>
              <a:gd name="connsiteY9" fmla="*/ 1099661 h 1619126"/>
              <a:gd name="connsiteX10" fmla="*/ 1099661 w 1619126"/>
              <a:gd name="connsiteY10" fmla="*/ 1315615 h 1619126"/>
              <a:gd name="connsiteX11" fmla="*/ 1107601 w 1619126"/>
              <a:gd name="connsiteY11" fmla="*/ 1572293 h 1619126"/>
              <a:gd name="connsiteX12" fmla="*/ 932819 w 1619126"/>
              <a:gd name="connsiteY12" fmla="*/ 1619126 h 1619126"/>
              <a:gd name="connsiteX13" fmla="*/ 811356 w 1619126"/>
              <a:gd name="connsiteY13" fmla="*/ 1392865 h 1619126"/>
              <a:gd name="connsiteX14" fmla="*/ 516359 w 1619126"/>
              <a:gd name="connsiteY14" fmla="*/ 1313822 h 1619126"/>
              <a:gd name="connsiteX15" fmla="*/ 298038 w 1619126"/>
              <a:gd name="connsiteY15" fmla="*/ 1449037 h 1619126"/>
              <a:gd name="connsiteX16" fmla="*/ 170089 w 1619126"/>
              <a:gd name="connsiteY16" fmla="*/ 1321088 h 1619126"/>
              <a:gd name="connsiteX17" fmla="*/ 305305 w 1619126"/>
              <a:gd name="connsiteY17" fmla="*/ 1102767 h 1619126"/>
              <a:gd name="connsiteX18" fmla="*/ 226261 w 1619126"/>
              <a:gd name="connsiteY18" fmla="*/ 807770 h 1619126"/>
              <a:gd name="connsiteX19" fmla="*/ 0 w 1619126"/>
              <a:gd name="connsiteY19" fmla="*/ 686307 h 1619126"/>
              <a:gd name="connsiteX20" fmla="*/ 46833 w 1619126"/>
              <a:gd name="connsiteY20" fmla="*/ 511525 h 1619126"/>
              <a:gd name="connsiteX21" fmla="*/ 303512 w 1619126"/>
              <a:gd name="connsiteY21" fmla="*/ 519465 h 1619126"/>
              <a:gd name="connsiteX22" fmla="*/ 519465 w 1619126"/>
              <a:gd name="connsiteY22" fmla="*/ 303512 h 1619126"/>
              <a:gd name="connsiteX23" fmla="*/ 511525 w 1619126"/>
              <a:gd name="connsiteY23" fmla="*/ 46833 h 161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9126" h="1619126">
                <a:moveTo>
                  <a:pt x="686307" y="0"/>
                </a:moveTo>
                <a:lnTo>
                  <a:pt x="807770" y="226261"/>
                </a:lnTo>
                <a:cubicBezTo>
                  <a:pt x="911378" y="225942"/>
                  <a:pt x="1013200" y="253225"/>
                  <a:pt x="1102767" y="305305"/>
                </a:cubicBezTo>
                <a:lnTo>
                  <a:pt x="1321088" y="170089"/>
                </a:lnTo>
                <a:lnTo>
                  <a:pt x="1449037" y="298038"/>
                </a:lnTo>
                <a:lnTo>
                  <a:pt x="1313822" y="516359"/>
                </a:lnTo>
                <a:cubicBezTo>
                  <a:pt x="1365901" y="605927"/>
                  <a:pt x="1393184" y="707749"/>
                  <a:pt x="1392865" y="811356"/>
                </a:cubicBezTo>
                <a:lnTo>
                  <a:pt x="1619126" y="932819"/>
                </a:lnTo>
                <a:lnTo>
                  <a:pt x="1572293" y="1107601"/>
                </a:lnTo>
                <a:lnTo>
                  <a:pt x="1315615" y="1099661"/>
                </a:lnTo>
                <a:cubicBezTo>
                  <a:pt x="1264087" y="1189548"/>
                  <a:pt x="1189547" y="1264087"/>
                  <a:pt x="1099661" y="1315615"/>
                </a:cubicBezTo>
                <a:lnTo>
                  <a:pt x="1107601" y="1572293"/>
                </a:lnTo>
                <a:lnTo>
                  <a:pt x="932819" y="1619126"/>
                </a:lnTo>
                <a:lnTo>
                  <a:pt x="811356" y="1392865"/>
                </a:lnTo>
                <a:cubicBezTo>
                  <a:pt x="707749" y="1393184"/>
                  <a:pt x="605926" y="1365901"/>
                  <a:pt x="516359" y="1313822"/>
                </a:cubicBezTo>
                <a:lnTo>
                  <a:pt x="298038" y="1449037"/>
                </a:lnTo>
                <a:lnTo>
                  <a:pt x="170089" y="1321088"/>
                </a:lnTo>
                <a:lnTo>
                  <a:pt x="305305" y="1102767"/>
                </a:lnTo>
                <a:cubicBezTo>
                  <a:pt x="253225" y="1013199"/>
                  <a:pt x="225943" y="911378"/>
                  <a:pt x="226261" y="807770"/>
                </a:cubicBezTo>
                <a:lnTo>
                  <a:pt x="0" y="686307"/>
                </a:lnTo>
                <a:lnTo>
                  <a:pt x="46833" y="511525"/>
                </a:lnTo>
                <a:lnTo>
                  <a:pt x="303512" y="519465"/>
                </a:lnTo>
                <a:cubicBezTo>
                  <a:pt x="355039" y="429578"/>
                  <a:pt x="429580" y="355039"/>
                  <a:pt x="519465" y="303512"/>
                </a:cubicBezTo>
                <a:lnTo>
                  <a:pt x="511525" y="46833"/>
                </a:ln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2" name="任意多边形 11"/>
          <p:cNvSpPr>
            <a:spLocks noGrp="1"/>
          </p:cNvSpPr>
          <p:nvPr>
            <p:ph type="pic" sz="quarter" idx="11"/>
          </p:nvPr>
        </p:nvSpPr>
        <p:spPr>
          <a:xfrm>
            <a:off x="4607551" y="3043748"/>
            <a:ext cx="1531089" cy="1661323"/>
          </a:xfrm>
          <a:custGeom>
            <a:avLst/>
            <a:gdLst>
              <a:gd name="connsiteX0" fmla="*/ 673205 w 1531089"/>
              <a:gd name="connsiteY0" fmla="*/ 0 h 1661323"/>
              <a:gd name="connsiteX1" fmla="*/ 857884 w 1531089"/>
              <a:gd name="connsiteY1" fmla="*/ 0 h 1661323"/>
              <a:gd name="connsiteX2" fmla="*/ 917860 w 1531089"/>
              <a:gd name="connsiteY2" fmla="*/ 255143 h 1661323"/>
              <a:gd name="connsiteX3" fmla="*/ 1187802 w 1531089"/>
              <a:gd name="connsiteY3" fmla="*/ 410994 h 1661323"/>
              <a:gd name="connsiteX4" fmla="*/ 1187801 w 1531089"/>
              <a:gd name="connsiteY4" fmla="*/ 410993 h 1661323"/>
              <a:gd name="connsiteX5" fmla="*/ 1438749 w 1531089"/>
              <a:gd name="connsiteY5" fmla="*/ 335362 h 1661323"/>
              <a:gd name="connsiteX6" fmla="*/ 1531089 w 1531089"/>
              <a:gd name="connsiteY6" fmla="*/ 495299 h 1661323"/>
              <a:gd name="connsiteX7" fmla="*/ 1340116 w 1531089"/>
              <a:gd name="connsiteY7" fmla="*/ 674811 h 1661323"/>
              <a:gd name="connsiteX8" fmla="*/ 1340116 w 1531089"/>
              <a:gd name="connsiteY8" fmla="*/ 986513 h 1661323"/>
              <a:gd name="connsiteX9" fmla="*/ 1531089 w 1531089"/>
              <a:gd name="connsiteY9" fmla="*/ 1166024 h 1661323"/>
              <a:gd name="connsiteX10" fmla="*/ 1438749 w 1531089"/>
              <a:gd name="connsiteY10" fmla="*/ 1325961 h 1661323"/>
              <a:gd name="connsiteX11" fmla="*/ 1187801 w 1531089"/>
              <a:gd name="connsiteY11" fmla="*/ 1250330 h 1661323"/>
              <a:gd name="connsiteX12" fmla="*/ 917859 w 1531089"/>
              <a:gd name="connsiteY12" fmla="*/ 1406181 h 1661323"/>
              <a:gd name="connsiteX13" fmla="*/ 857884 w 1531089"/>
              <a:gd name="connsiteY13" fmla="*/ 1661323 h 1661323"/>
              <a:gd name="connsiteX14" fmla="*/ 673205 w 1531089"/>
              <a:gd name="connsiteY14" fmla="*/ 1661323 h 1661323"/>
              <a:gd name="connsiteX15" fmla="*/ 613229 w 1531089"/>
              <a:gd name="connsiteY15" fmla="*/ 1406180 h 1661323"/>
              <a:gd name="connsiteX16" fmla="*/ 343287 w 1531089"/>
              <a:gd name="connsiteY16" fmla="*/ 1250329 h 1661323"/>
              <a:gd name="connsiteX17" fmla="*/ 92340 w 1531089"/>
              <a:gd name="connsiteY17" fmla="*/ 1325961 h 1661323"/>
              <a:gd name="connsiteX18" fmla="*/ 0 w 1531089"/>
              <a:gd name="connsiteY18" fmla="*/ 1166024 h 1661323"/>
              <a:gd name="connsiteX19" fmla="*/ 190973 w 1531089"/>
              <a:gd name="connsiteY19" fmla="*/ 986512 h 1661323"/>
              <a:gd name="connsiteX20" fmla="*/ 190973 w 1531089"/>
              <a:gd name="connsiteY20" fmla="*/ 674810 h 1661323"/>
              <a:gd name="connsiteX21" fmla="*/ 0 w 1531089"/>
              <a:gd name="connsiteY21" fmla="*/ 495299 h 1661323"/>
              <a:gd name="connsiteX22" fmla="*/ 92340 w 1531089"/>
              <a:gd name="connsiteY22" fmla="*/ 335362 h 1661323"/>
              <a:gd name="connsiteX23" fmla="*/ 343288 w 1531089"/>
              <a:gd name="connsiteY23" fmla="*/ 410993 h 1661323"/>
              <a:gd name="connsiteX24" fmla="*/ 613230 w 1531089"/>
              <a:gd name="connsiteY24" fmla="*/ 255142 h 166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31089" h="1661323">
                <a:moveTo>
                  <a:pt x="673205" y="0"/>
                </a:moveTo>
                <a:lnTo>
                  <a:pt x="857884" y="0"/>
                </a:lnTo>
                <a:lnTo>
                  <a:pt x="917860" y="255143"/>
                </a:lnTo>
                <a:cubicBezTo>
                  <a:pt x="1020085" y="282198"/>
                  <a:pt x="1113259" y="335992"/>
                  <a:pt x="1187802" y="410994"/>
                </a:cubicBezTo>
                <a:lnTo>
                  <a:pt x="1187801" y="410993"/>
                </a:lnTo>
                <a:lnTo>
                  <a:pt x="1438749" y="335362"/>
                </a:lnTo>
                <a:lnTo>
                  <a:pt x="1531089" y="495299"/>
                </a:lnTo>
                <a:lnTo>
                  <a:pt x="1340116" y="674811"/>
                </a:lnTo>
                <a:cubicBezTo>
                  <a:pt x="1367799" y="776868"/>
                  <a:pt x="1367799" y="884456"/>
                  <a:pt x="1340116" y="986513"/>
                </a:cubicBezTo>
                <a:lnTo>
                  <a:pt x="1531089" y="1166024"/>
                </a:lnTo>
                <a:lnTo>
                  <a:pt x="1438749" y="1325961"/>
                </a:lnTo>
                <a:lnTo>
                  <a:pt x="1187801" y="1250330"/>
                </a:lnTo>
                <a:cubicBezTo>
                  <a:pt x="1113259" y="1325332"/>
                  <a:pt x="1020084" y="1379126"/>
                  <a:pt x="917859" y="1406181"/>
                </a:cubicBezTo>
                <a:lnTo>
                  <a:pt x="857884" y="1661323"/>
                </a:lnTo>
                <a:lnTo>
                  <a:pt x="673205" y="1661323"/>
                </a:lnTo>
                <a:lnTo>
                  <a:pt x="613229" y="1406180"/>
                </a:lnTo>
                <a:cubicBezTo>
                  <a:pt x="511004" y="1379125"/>
                  <a:pt x="417830" y="1325331"/>
                  <a:pt x="343287" y="1250329"/>
                </a:cubicBezTo>
                <a:lnTo>
                  <a:pt x="92340" y="1325961"/>
                </a:lnTo>
                <a:lnTo>
                  <a:pt x="0" y="1166024"/>
                </a:lnTo>
                <a:lnTo>
                  <a:pt x="190973" y="986512"/>
                </a:lnTo>
                <a:cubicBezTo>
                  <a:pt x="163290" y="884455"/>
                  <a:pt x="163290" y="776867"/>
                  <a:pt x="190973" y="674810"/>
                </a:cubicBezTo>
                <a:lnTo>
                  <a:pt x="0" y="495299"/>
                </a:lnTo>
                <a:lnTo>
                  <a:pt x="92340" y="335362"/>
                </a:lnTo>
                <a:lnTo>
                  <a:pt x="343288" y="410993"/>
                </a:lnTo>
                <a:cubicBezTo>
                  <a:pt x="417830" y="335991"/>
                  <a:pt x="511005" y="282197"/>
                  <a:pt x="613230" y="255142"/>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3" name="任意多边形 12"/>
          <p:cNvSpPr>
            <a:spLocks noGrp="1"/>
          </p:cNvSpPr>
          <p:nvPr>
            <p:ph type="pic" sz="quarter" idx="12"/>
          </p:nvPr>
        </p:nvSpPr>
        <p:spPr>
          <a:xfrm>
            <a:off x="5894474" y="3586695"/>
            <a:ext cx="2316622" cy="2281427"/>
          </a:xfrm>
          <a:custGeom>
            <a:avLst/>
            <a:gdLst>
              <a:gd name="connsiteX0" fmla="*/ 1063450 w 2316622"/>
              <a:gd name="connsiteY0" fmla="*/ 0 h 2281427"/>
              <a:gd name="connsiteX1" fmla="*/ 1253172 w 2316622"/>
              <a:gd name="connsiteY1" fmla="*/ 0 h 2281427"/>
              <a:gd name="connsiteX2" fmla="*/ 1294405 w 2316622"/>
              <a:gd name="connsiteY2" fmla="*/ 233881 h 2281427"/>
              <a:gd name="connsiteX3" fmla="*/ 1565631 w 2316622"/>
              <a:gd name="connsiteY3" fmla="*/ 317256 h 2281427"/>
              <a:gd name="connsiteX4" fmla="*/ 1649004 w 2316622"/>
              <a:gd name="connsiteY4" fmla="*/ 362944 h 2281427"/>
              <a:gd name="connsiteX5" fmla="*/ 1649003 w 2316622"/>
              <a:gd name="connsiteY5" fmla="*/ 362944 h 2281427"/>
              <a:gd name="connsiteX6" fmla="*/ 1649004 w 2316622"/>
              <a:gd name="connsiteY6" fmla="*/ 362944 h 2281427"/>
              <a:gd name="connsiteX7" fmla="*/ 1649004 w 2316622"/>
              <a:gd name="connsiteY7" fmla="*/ 362944 h 2281427"/>
              <a:gd name="connsiteX8" fmla="*/ 1830926 w 2316622"/>
              <a:gd name="connsiteY8" fmla="*/ 210285 h 2281427"/>
              <a:gd name="connsiteX9" fmla="*/ 1976260 w 2316622"/>
              <a:gd name="connsiteY9" fmla="*/ 332236 h 2281427"/>
              <a:gd name="connsiteX10" fmla="*/ 1857511 w 2316622"/>
              <a:gd name="connsiteY10" fmla="*/ 537903 h 2281427"/>
              <a:gd name="connsiteX11" fmla="*/ 2046189 w 2316622"/>
              <a:gd name="connsiteY11" fmla="*/ 864703 h 2281427"/>
              <a:gd name="connsiteX12" fmla="*/ 2283677 w 2316622"/>
              <a:gd name="connsiteY12" fmla="*/ 864697 h 2281427"/>
              <a:gd name="connsiteX13" fmla="*/ 2316622 w 2316622"/>
              <a:gd name="connsiteY13" fmla="*/ 1051536 h 2281427"/>
              <a:gd name="connsiteX14" fmla="*/ 2093454 w 2316622"/>
              <a:gd name="connsiteY14" fmla="*/ 1132755 h 2281427"/>
              <a:gd name="connsiteX15" fmla="*/ 2027927 w 2316622"/>
              <a:gd name="connsiteY15" fmla="*/ 1504378 h 2281427"/>
              <a:gd name="connsiteX16" fmla="*/ 2209857 w 2316622"/>
              <a:gd name="connsiteY16" fmla="*/ 1657028 h 2281427"/>
              <a:gd name="connsiteX17" fmla="*/ 2114997 w 2316622"/>
              <a:gd name="connsiteY17" fmla="*/ 1821331 h 2281427"/>
              <a:gd name="connsiteX18" fmla="*/ 1891833 w 2316622"/>
              <a:gd name="connsiteY18" fmla="*/ 1740100 h 2281427"/>
              <a:gd name="connsiteX19" fmla="*/ 1602762 w 2316622"/>
              <a:gd name="connsiteY19" fmla="*/ 1982660 h 2281427"/>
              <a:gd name="connsiteX20" fmla="*/ 1644007 w 2316622"/>
              <a:gd name="connsiteY20" fmla="*/ 2216538 h 2281427"/>
              <a:gd name="connsiteX21" fmla="*/ 1465728 w 2316622"/>
              <a:gd name="connsiteY21" fmla="*/ 2281427 h 2281427"/>
              <a:gd name="connsiteX22" fmla="*/ 1346989 w 2316622"/>
              <a:gd name="connsiteY22" fmla="*/ 2075753 h 2281427"/>
              <a:gd name="connsiteX23" fmla="*/ 969633 w 2316622"/>
              <a:gd name="connsiteY23" fmla="*/ 2075753 h 2281427"/>
              <a:gd name="connsiteX24" fmla="*/ 850894 w 2316622"/>
              <a:gd name="connsiteY24" fmla="*/ 2281427 h 2281427"/>
              <a:gd name="connsiteX25" fmla="*/ 672615 w 2316622"/>
              <a:gd name="connsiteY25" fmla="*/ 2216538 h 2281427"/>
              <a:gd name="connsiteX26" fmla="*/ 713860 w 2316622"/>
              <a:gd name="connsiteY26" fmla="*/ 1982659 h 2281427"/>
              <a:gd name="connsiteX27" fmla="*/ 424789 w 2316622"/>
              <a:gd name="connsiteY27" fmla="*/ 1740099 h 2281427"/>
              <a:gd name="connsiteX28" fmla="*/ 201625 w 2316622"/>
              <a:gd name="connsiteY28" fmla="*/ 1821331 h 2281427"/>
              <a:gd name="connsiteX29" fmla="*/ 106765 w 2316622"/>
              <a:gd name="connsiteY29" fmla="*/ 1657028 h 2281427"/>
              <a:gd name="connsiteX30" fmla="*/ 288695 w 2316622"/>
              <a:gd name="connsiteY30" fmla="*/ 1504378 h 2281427"/>
              <a:gd name="connsiteX31" fmla="*/ 223168 w 2316622"/>
              <a:gd name="connsiteY31" fmla="*/ 1132755 h 2281427"/>
              <a:gd name="connsiteX32" fmla="*/ 0 w 2316622"/>
              <a:gd name="connsiteY32" fmla="*/ 1051536 h 2281427"/>
              <a:gd name="connsiteX33" fmla="*/ 32945 w 2316622"/>
              <a:gd name="connsiteY33" fmla="*/ 864697 h 2281427"/>
              <a:gd name="connsiteX34" fmla="*/ 270433 w 2316622"/>
              <a:gd name="connsiteY34" fmla="*/ 864703 h 2281427"/>
              <a:gd name="connsiteX35" fmla="*/ 459111 w 2316622"/>
              <a:gd name="connsiteY35" fmla="*/ 537903 h 2281427"/>
              <a:gd name="connsiteX36" fmla="*/ 340362 w 2316622"/>
              <a:gd name="connsiteY36" fmla="*/ 332236 h 2281427"/>
              <a:gd name="connsiteX37" fmla="*/ 485696 w 2316622"/>
              <a:gd name="connsiteY37" fmla="*/ 210285 h 2281427"/>
              <a:gd name="connsiteX38" fmla="*/ 667619 w 2316622"/>
              <a:gd name="connsiteY38" fmla="*/ 362944 h 2281427"/>
              <a:gd name="connsiteX39" fmla="*/ 1022217 w 2316622"/>
              <a:gd name="connsiteY39" fmla="*/ 233881 h 2281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16622" h="2281427">
                <a:moveTo>
                  <a:pt x="1063450" y="0"/>
                </a:moveTo>
                <a:lnTo>
                  <a:pt x="1253172" y="0"/>
                </a:lnTo>
                <a:lnTo>
                  <a:pt x="1294405" y="233881"/>
                </a:lnTo>
                <a:cubicBezTo>
                  <a:pt x="1388709" y="247747"/>
                  <a:pt x="1480153" y="275916"/>
                  <a:pt x="1565631" y="317256"/>
                </a:cubicBezTo>
                <a:lnTo>
                  <a:pt x="1649004" y="362944"/>
                </a:lnTo>
                <a:lnTo>
                  <a:pt x="1649003" y="362944"/>
                </a:lnTo>
                <a:lnTo>
                  <a:pt x="1649004" y="362944"/>
                </a:lnTo>
                <a:lnTo>
                  <a:pt x="1649004" y="362944"/>
                </a:lnTo>
                <a:lnTo>
                  <a:pt x="1830926" y="210285"/>
                </a:lnTo>
                <a:lnTo>
                  <a:pt x="1976260" y="332236"/>
                </a:lnTo>
                <a:lnTo>
                  <a:pt x="1857511" y="537903"/>
                </a:lnTo>
                <a:cubicBezTo>
                  <a:pt x="1941949" y="632889"/>
                  <a:pt x="2006147" y="744084"/>
                  <a:pt x="2046189" y="864703"/>
                </a:cubicBezTo>
                <a:lnTo>
                  <a:pt x="2283677" y="864697"/>
                </a:lnTo>
                <a:lnTo>
                  <a:pt x="2316622" y="1051536"/>
                </a:lnTo>
                <a:lnTo>
                  <a:pt x="2093454" y="1132755"/>
                </a:lnTo>
                <a:cubicBezTo>
                  <a:pt x="2097081" y="1259794"/>
                  <a:pt x="2074785" y="1386241"/>
                  <a:pt x="2027927" y="1504378"/>
                </a:cubicBezTo>
                <a:lnTo>
                  <a:pt x="2209857" y="1657028"/>
                </a:lnTo>
                <a:lnTo>
                  <a:pt x="2114997" y="1821331"/>
                </a:lnTo>
                <a:lnTo>
                  <a:pt x="1891833" y="1740100"/>
                </a:lnTo>
                <a:cubicBezTo>
                  <a:pt x="1812952" y="1839749"/>
                  <a:pt x="1714594" y="1922281"/>
                  <a:pt x="1602762" y="1982660"/>
                </a:cubicBezTo>
                <a:lnTo>
                  <a:pt x="1644007" y="2216538"/>
                </a:lnTo>
                <a:lnTo>
                  <a:pt x="1465728" y="2281427"/>
                </a:lnTo>
                <a:lnTo>
                  <a:pt x="1346989" y="2075753"/>
                </a:lnTo>
                <a:cubicBezTo>
                  <a:pt x="1222510" y="2101385"/>
                  <a:pt x="1094113" y="2101385"/>
                  <a:pt x="969633" y="2075753"/>
                </a:cubicBezTo>
                <a:lnTo>
                  <a:pt x="850894" y="2281427"/>
                </a:lnTo>
                <a:lnTo>
                  <a:pt x="672615" y="2216538"/>
                </a:lnTo>
                <a:lnTo>
                  <a:pt x="713860" y="1982659"/>
                </a:lnTo>
                <a:cubicBezTo>
                  <a:pt x="602027" y="1922280"/>
                  <a:pt x="503670" y="1839748"/>
                  <a:pt x="424789" y="1740099"/>
                </a:cubicBezTo>
                <a:lnTo>
                  <a:pt x="201625" y="1821331"/>
                </a:lnTo>
                <a:lnTo>
                  <a:pt x="106765" y="1657028"/>
                </a:lnTo>
                <a:lnTo>
                  <a:pt x="288695" y="1504378"/>
                </a:lnTo>
                <a:cubicBezTo>
                  <a:pt x="241837" y="1386241"/>
                  <a:pt x="219541" y="1259794"/>
                  <a:pt x="223168" y="1132755"/>
                </a:cubicBezTo>
                <a:lnTo>
                  <a:pt x="0" y="1051536"/>
                </a:lnTo>
                <a:lnTo>
                  <a:pt x="32945" y="864697"/>
                </a:lnTo>
                <a:lnTo>
                  <a:pt x="270433" y="864703"/>
                </a:lnTo>
                <a:cubicBezTo>
                  <a:pt x="310475" y="744085"/>
                  <a:pt x="374673" y="632890"/>
                  <a:pt x="459111" y="537903"/>
                </a:cubicBezTo>
                <a:lnTo>
                  <a:pt x="340362" y="332236"/>
                </a:lnTo>
                <a:lnTo>
                  <a:pt x="485696" y="210285"/>
                </a:lnTo>
                <a:lnTo>
                  <a:pt x="667619" y="362944"/>
                </a:lnTo>
                <a:cubicBezTo>
                  <a:pt x="775825" y="296283"/>
                  <a:pt x="896478" y="252369"/>
                  <a:pt x="1022217" y="233881"/>
                </a:cubicBezTo>
                <a:close/>
              </a:path>
            </a:pathLst>
          </a:custGeom>
          <a:solidFill>
            <a:srgbClr val="FBC24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93057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emf"/><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stretch>
            <a:fillRect/>
          </a:stretch>
        </p:blipFill>
        <p:spPr>
          <a:xfrm>
            <a:off x="2227917" y="6302206"/>
            <a:ext cx="7736166" cy="255077"/>
          </a:xfrm>
          <a:prstGeom prst="rect">
            <a:avLst/>
          </a:prstGeom>
        </p:spPr>
      </p:pic>
      <p:pic>
        <p:nvPicPr>
          <p:cNvPr id="3" name="图片 2"/>
          <p:cNvPicPr>
            <a:picLocks noChangeAspect="1"/>
          </p:cNvPicPr>
          <p:nvPr userDrawn="1"/>
        </p:nvPicPr>
        <p:blipFill>
          <a:blip r:embed="rId9"/>
          <a:stretch>
            <a:fillRect/>
          </a:stretch>
        </p:blipFill>
        <p:spPr>
          <a:xfrm>
            <a:off x="10779034" y="483506"/>
            <a:ext cx="960681" cy="663122"/>
          </a:xfrm>
          <a:prstGeom prst="rect">
            <a:avLst/>
          </a:prstGeom>
        </p:spPr>
      </p:pic>
      <p:pic>
        <p:nvPicPr>
          <p:cNvPr id="4" name="图片 3"/>
          <p:cNvPicPr>
            <a:picLocks noChangeAspect="1"/>
          </p:cNvPicPr>
          <p:nvPr userDrawn="1"/>
        </p:nvPicPr>
        <p:blipFill>
          <a:blip r:embed="rId10"/>
          <a:stretch>
            <a:fillRect/>
          </a:stretch>
        </p:blipFill>
        <p:spPr>
          <a:xfrm>
            <a:off x="392743" y="349391"/>
            <a:ext cx="1102177" cy="931351"/>
          </a:xfrm>
          <a:prstGeom prst="rect">
            <a:avLst/>
          </a:prstGeom>
        </p:spPr>
      </p:pic>
      <p:pic>
        <p:nvPicPr>
          <p:cNvPr id="5" name="图片 4"/>
          <p:cNvPicPr>
            <a:picLocks noChangeAspect="1"/>
          </p:cNvPicPr>
          <p:nvPr userDrawn="1"/>
        </p:nvPicPr>
        <p:blipFill>
          <a:blip r:embed="rId11"/>
          <a:stretch>
            <a:fillRect/>
          </a:stretch>
        </p:blipFill>
        <p:spPr>
          <a:xfrm>
            <a:off x="5635005" y="416447"/>
            <a:ext cx="2978859" cy="797237"/>
          </a:xfrm>
          <a:prstGeom prst="rect">
            <a:avLst/>
          </a:prstGeom>
        </p:spPr>
      </p:pic>
      <p:pic>
        <p:nvPicPr>
          <p:cNvPr id="6" name="图片 5"/>
          <p:cNvPicPr>
            <a:picLocks noChangeAspect="1"/>
          </p:cNvPicPr>
          <p:nvPr userDrawn="1"/>
        </p:nvPicPr>
        <p:blipFill>
          <a:blip r:embed="rId12"/>
          <a:stretch>
            <a:fillRect/>
          </a:stretch>
        </p:blipFill>
        <p:spPr>
          <a:xfrm>
            <a:off x="11094355" y="6183085"/>
            <a:ext cx="195016" cy="187607"/>
          </a:xfrm>
          <a:prstGeom prst="rect">
            <a:avLst/>
          </a:prstGeom>
        </p:spPr>
      </p:pic>
      <p:pic>
        <p:nvPicPr>
          <p:cNvPr id="7" name="图片 6"/>
          <p:cNvPicPr>
            <a:picLocks noChangeAspect="1"/>
          </p:cNvPicPr>
          <p:nvPr userDrawn="1"/>
        </p:nvPicPr>
        <p:blipFill>
          <a:blip r:embed="rId13"/>
          <a:stretch>
            <a:fillRect/>
          </a:stretch>
        </p:blipFill>
        <p:spPr>
          <a:xfrm>
            <a:off x="698073" y="6370056"/>
            <a:ext cx="245758" cy="255714"/>
          </a:xfrm>
          <a:prstGeom prst="rect">
            <a:avLst/>
          </a:prstGeom>
        </p:spPr>
      </p:pic>
      <p:sp>
        <p:nvSpPr>
          <p:cNvPr id="8" name="文本框 7"/>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4021044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5" r:id="rId4"/>
    <p:sldLayoutId id="2147483664"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771" y="3076646"/>
            <a:ext cx="7576458" cy="3230196"/>
          </a:xfrm>
          <a:prstGeom prst="rect">
            <a:avLst/>
          </a:prstGeom>
        </p:spPr>
      </p:pic>
      <p:sp>
        <p:nvSpPr>
          <p:cNvPr id="3" name="圆角矩形 2"/>
          <p:cNvSpPr/>
          <p:nvPr/>
        </p:nvSpPr>
        <p:spPr>
          <a:xfrm>
            <a:off x="4388107" y="3077473"/>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圆角矩形 4"/>
          <p:cNvSpPr/>
          <p:nvPr/>
        </p:nvSpPr>
        <p:spPr>
          <a:xfrm>
            <a:off x="6283581" y="3077473"/>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文本框 5"/>
          <p:cNvSpPr txBox="1"/>
          <p:nvPr/>
        </p:nvSpPr>
        <p:spPr>
          <a:xfrm>
            <a:off x="4388107" y="3113759"/>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rgbClr val="000000">
                    <a:lumMod val="75000"/>
                    <a:lumOff val="25000"/>
                  </a:srgbClr>
                </a:solidFill>
                <a:latin typeface="Arial"/>
                <a:ea typeface="微软雅黑"/>
              </a:rPr>
              <a:t>冒力</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7" name="文本框 6"/>
          <p:cNvSpPr txBox="1"/>
          <p:nvPr/>
        </p:nvSpPr>
        <p:spPr>
          <a:xfrm>
            <a:off x="6285922" y="3113759"/>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October</a:t>
            </a:r>
            <a:r>
              <a:rPr kumimoji="0" lang="en-US" altLang="zh-CN" sz="1400" b="0" i="0" u="none" strike="noStrike" kern="1200" cap="none" spc="0" normalizeH="0" noProof="0" dirty="0">
                <a:ln>
                  <a:noFill/>
                </a:ln>
                <a:solidFill>
                  <a:srgbClr val="000000">
                    <a:lumMod val="75000"/>
                    <a:lumOff val="25000"/>
                  </a:srgbClr>
                </a:solidFill>
                <a:effectLst/>
                <a:uLnTx/>
                <a:uFillTx/>
                <a:latin typeface="Arial"/>
                <a:ea typeface="微软雅黑"/>
                <a:cs typeface="+mn-cs"/>
              </a:rPr>
              <a:t> 2nd</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8" name="文本框 7"/>
          <p:cNvSpPr txBox="1"/>
          <p:nvPr/>
        </p:nvSpPr>
        <p:spPr>
          <a:xfrm>
            <a:off x="2114550" y="1406023"/>
            <a:ext cx="7962900" cy="1754326"/>
          </a:xfrm>
          <a:prstGeom prst="rect">
            <a:avLst/>
          </a:prstGeom>
          <a:noFill/>
        </p:spPr>
        <p:txBody>
          <a:bodyPr wrap="square" rtlCol="0">
            <a:spAutoFit/>
            <a:scene3d>
              <a:camera prst="orthographicFront"/>
              <a:lightRig rig="threePt" dir="t"/>
            </a:scene3d>
            <a:sp3d contourW="12700"/>
          </a:bodyPr>
          <a:lstStyle/>
          <a:p>
            <a:pPr algn="ctr">
              <a:defRPr/>
            </a:pPr>
            <a:r>
              <a:rPr kumimoji="0" lang="zh-CN" altLang="en-US" sz="5400" b="1"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竞赛</a:t>
            </a:r>
            <a:r>
              <a:rPr kumimoji="0" lang="en-US" altLang="zh-CN" sz="5400" b="1"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1156-J</a:t>
            </a:r>
            <a:r>
              <a:rPr lang="zh-CN" altLang="en-US" sz="2000" dirty="0"/>
              <a:t>超长整数乘法</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1"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
        <p:nvSpPr>
          <p:cNvPr id="9" name="文本框 8"/>
          <p:cNvSpPr txBox="1"/>
          <p:nvPr/>
        </p:nvSpPr>
        <p:spPr>
          <a:xfrm>
            <a:off x="3429001" y="2326376"/>
            <a:ext cx="5334000" cy="29514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a:ea typeface="微软雅黑"/>
              </a:rPr>
              <a:t>题目讲解</a:t>
            </a:r>
            <a:endPar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Tree>
    <p:extLst>
      <p:ext uri="{BB962C8B-B14F-4D97-AF65-F5344CB8AC3E}">
        <p14:creationId xmlns:p14="http://schemas.microsoft.com/office/powerpoint/2010/main" val="61838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244169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b</a:t>
              </a:r>
              <a:r>
                <a:rPr lang="zh-CN" altLang="en-US" sz="2000" b="1" i="0" dirty="0">
                  <a:solidFill>
                    <a:srgbClr val="4F4F4F"/>
                  </a:solidFill>
                  <a:effectLst/>
                  <a:latin typeface="DengXian" panose="02010600030101010101" pitchFamily="2" charset="-122"/>
                  <a:ea typeface="DengXian" panose="02010600030101010101" pitchFamily="2" charset="-122"/>
                </a:rPr>
                <a:t>）一位位地运算</a:t>
              </a:r>
            </a:p>
          </p:txBody>
        </p:sp>
      </p:grpSp>
      <p:pic>
        <p:nvPicPr>
          <p:cNvPr id="3" name="图片 2">
            <a:extLst>
              <a:ext uri="{FF2B5EF4-FFF2-40B4-BE49-F238E27FC236}">
                <a16:creationId xmlns:a16="http://schemas.microsoft.com/office/drawing/2014/main" id="{9B5676A1-C661-438A-9FAE-D45D79C24837}"/>
              </a:ext>
            </a:extLst>
          </p:cNvPr>
          <p:cNvPicPr>
            <a:picLocks noChangeAspect="1"/>
          </p:cNvPicPr>
          <p:nvPr/>
        </p:nvPicPr>
        <p:blipFill>
          <a:blip r:embed="rId3"/>
          <a:stretch>
            <a:fillRect/>
          </a:stretch>
        </p:blipFill>
        <p:spPr>
          <a:xfrm>
            <a:off x="751838" y="2102339"/>
            <a:ext cx="4036063" cy="3306296"/>
          </a:xfrm>
          <a:prstGeom prst="rect">
            <a:avLst/>
          </a:prstGeom>
        </p:spPr>
      </p:pic>
      <p:sp>
        <p:nvSpPr>
          <p:cNvPr id="12" name="文本框 11">
            <a:extLst>
              <a:ext uri="{FF2B5EF4-FFF2-40B4-BE49-F238E27FC236}">
                <a16:creationId xmlns:a16="http://schemas.microsoft.com/office/drawing/2014/main" id="{D7F28C59-5FF6-43FD-98E6-41808C450566}"/>
              </a:ext>
            </a:extLst>
          </p:cNvPr>
          <p:cNvSpPr txBox="1"/>
          <p:nvPr/>
        </p:nvSpPr>
        <p:spPr>
          <a:xfrm>
            <a:off x="5422770" y="2465730"/>
            <a:ext cx="6094428" cy="1754326"/>
          </a:xfrm>
          <a:prstGeom prst="rect">
            <a:avLst/>
          </a:prstGeom>
          <a:noFill/>
        </p:spPr>
        <p:txBody>
          <a:bodyPr wrap="square">
            <a:spAutoFit/>
          </a:bodyPr>
          <a:lstStyle/>
          <a:p>
            <a:r>
              <a:rPr lang="zh-CN" altLang="en-US" dirty="0">
                <a:latin typeface="华文中宋" panose="02010600040101010101" pitchFamily="2" charset="-122"/>
                <a:ea typeface="华文中宋" panose="02010600040101010101" pitchFamily="2" charset="-122"/>
              </a:rPr>
              <a:t>我们再声明一个数组</a:t>
            </a:r>
            <a:r>
              <a:rPr lang="en-US" altLang="zh-CN" dirty="0">
                <a:latin typeface="华文中宋" panose="02010600040101010101" pitchFamily="2" charset="-122"/>
                <a:ea typeface="华文中宋" panose="02010600040101010101" pitchFamily="2" charset="-122"/>
              </a:rPr>
              <a:t>c</a:t>
            </a:r>
            <a:r>
              <a:rPr lang="zh-CN" altLang="en-US" dirty="0">
                <a:latin typeface="华文中宋" panose="02010600040101010101" pitchFamily="2" charset="-122"/>
                <a:ea typeface="华文中宋" panose="02010600040101010101" pitchFamily="2" charset="-122"/>
              </a:rPr>
              <a:t>来储存答案。大家通过一个简单的乘法运算进行模拟就可以看出，以同样的储存规则，</a:t>
            </a:r>
            <a:r>
              <a:rPr lang="en-US" altLang="zh-CN" dirty="0">
                <a:latin typeface="华文中宋" panose="02010600040101010101" pitchFamily="2" charset="-122"/>
                <a:ea typeface="华文中宋" panose="02010600040101010101" pitchFamily="2" charset="-122"/>
              </a:rPr>
              <a:t>a[0] * b[0] = c[0]; a[0] * b[1] + a[1] * b[0] = c[1];</a:t>
            </a:r>
            <a:r>
              <a:rPr lang="zh-CN" altLang="en-US" dirty="0">
                <a:latin typeface="华文中宋" panose="02010600040101010101" pitchFamily="2" charset="-122"/>
                <a:ea typeface="华文中宋" panose="02010600040101010101" pitchFamily="2" charset="-122"/>
              </a:rPr>
              <a:t>逐渐我们可以发现规律： </a:t>
            </a:r>
            <a:r>
              <a:rPr lang="en-US" altLang="zh-CN" dirty="0">
                <a:latin typeface="华文中宋" panose="02010600040101010101" pitchFamily="2" charset="-122"/>
                <a:ea typeface="华文中宋" panose="02010600040101010101" pitchFamily="2" charset="-122"/>
              </a:rPr>
              <a:t>“c[</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 j] += a[</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 b[j]”</a:t>
            </a:r>
            <a:r>
              <a:rPr lang="zh-CN" altLang="en-US" dirty="0">
                <a:latin typeface="华文中宋" panose="02010600040101010101" pitchFamily="2" charset="-122"/>
                <a:ea typeface="华文中宋" panose="02010600040101010101" pitchFamily="2" charset="-122"/>
              </a:rPr>
              <a:t>通过一个循环去实现，就可以把</a:t>
            </a:r>
            <a:r>
              <a:rPr lang="en-US" altLang="zh-CN" dirty="0">
                <a:latin typeface="华文中宋" panose="02010600040101010101" pitchFamily="2" charset="-122"/>
                <a:ea typeface="华文中宋" panose="02010600040101010101" pitchFamily="2" charset="-122"/>
              </a:rPr>
              <a:t>c[</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 j]</a:t>
            </a:r>
            <a:r>
              <a:rPr lang="zh-CN" altLang="en-US" dirty="0">
                <a:latin typeface="华文中宋" panose="02010600040101010101" pitchFamily="2" charset="-122"/>
                <a:ea typeface="华文中宋" panose="02010600040101010101" pitchFamily="2" charset="-122"/>
              </a:rPr>
              <a:t>计算出来，需要指出的是，这里的计算我们还没有进行进位处理。</a:t>
            </a:r>
          </a:p>
        </p:txBody>
      </p:sp>
      <p:sp>
        <p:nvSpPr>
          <p:cNvPr id="6" name="文本框 5">
            <a:extLst>
              <a:ext uri="{FF2B5EF4-FFF2-40B4-BE49-F238E27FC236}">
                <a16:creationId xmlns:a16="http://schemas.microsoft.com/office/drawing/2014/main" id="{DB24A06B-9036-442A-A56B-E3DB840FD107}"/>
              </a:ext>
            </a:extLst>
          </p:cNvPr>
          <p:cNvSpPr txBox="1"/>
          <p:nvPr/>
        </p:nvSpPr>
        <p:spPr>
          <a:xfrm>
            <a:off x="2037347" y="1812758"/>
            <a:ext cx="1659429" cy="369332"/>
          </a:xfrm>
          <a:prstGeom prst="rect">
            <a:avLst/>
          </a:prstGeom>
          <a:noFill/>
        </p:spPr>
        <p:txBody>
          <a:bodyPr wrap="none" rtlCol="0">
            <a:spAutoFit/>
          </a:bodyPr>
          <a:lstStyle/>
          <a:p>
            <a:r>
              <a:rPr lang="en-US" altLang="zh-CN" dirty="0"/>
              <a:t>a[2]  a[1]   a[0]</a:t>
            </a:r>
            <a:endParaRPr lang="zh-CN" altLang="en-US" dirty="0"/>
          </a:p>
        </p:txBody>
      </p:sp>
      <p:sp>
        <p:nvSpPr>
          <p:cNvPr id="15" name="文本框 14">
            <a:extLst>
              <a:ext uri="{FF2B5EF4-FFF2-40B4-BE49-F238E27FC236}">
                <a16:creationId xmlns:a16="http://schemas.microsoft.com/office/drawing/2014/main" id="{A02BBF0A-8574-4115-B8D6-B41FD7A6FC17}"/>
              </a:ext>
            </a:extLst>
          </p:cNvPr>
          <p:cNvSpPr txBox="1"/>
          <p:nvPr/>
        </p:nvSpPr>
        <p:spPr>
          <a:xfrm>
            <a:off x="2058441" y="2708559"/>
            <a:ext cx="1659429" cy="369332"/>
          </a:xfrm>
          <a:prstGeom prst="rect">
            <a:avLst/>
          </a:prstGeom>
          <a:noFill/>
        </p:spPr>
        <p:txBody>
          <a:bodyPr wrap="none" rtlCol="0">
            <a:spAutoFit/>
          </a:bodyPr>
          <a:lstStyle/>
          <a:p>
            <a:r>
              <a:rPr lang="en-US" altLang="zh-CN" dirty="0"/>
              <a:t>b[2]  b[1]   b[0]</a:t>
            </a:r>
            <a:endParaRPr lang="zh-CN" altLang="en-US" dirty="0"/>
          </a:p>
        </p:txBody>
      </p:sp>
      <p:sp>
        <p:nvSpPr>
          <p:cNvPr id="16" name="文本框 15">
            <a:extLst>
              <a:ext uri="{FF2B5EF4-FFF2-40B4-BE49-F238E27FC236}">
                <a16:creationId xmlns:a16="http://schemas.microsoft.com/office/drawing/2014/main" id="{1455F918-F458-4288-9D75-535521452F50}"/>
              </a:ext>
            </a:extLst>
          </p:cNvPr>
          <p:cNvSpPr txBox="1"/>
          <p:nvPr/>
        </p:nvSpPr>
        <p:spPr>
          <a:xfrm>
            <a:off x="571017" y="4675911"/>
            <a:ext cx="3198311" cy="369332"/>
          </a:xfrm>
          <a:prstGeom prst="rect">
            <a:avLst/>
          </a:prstGeom>
          <a:noFill/>
        </p:spPr>
        <p:txBody>
          <a:bodyPr wrap="none" rtlCol="0">
            <a:spAutoFit/>
          </a:bodyPr>
          <a:lstStyle/>
          <a:p>
            <a:r>
              <a:rPr lang="en-US" altLang="zh-CN" dirty="0"/>
              <a:t>    c[4]    c[3]     c[2]   c[1]  c[0]</a:t>
            </a:r>
            <a:endParaRPr lang="zh-CN" altLang="en-US" dirty="0"/>
          </a:p>
        </p:txBody>
      </p:sp>
    </p:spTree>
    <p:extLst>
      <p:ext uri="{BB962C8B-B14F-4D97-AF65-F5344CB8AC3E}">
        <p14:creationId xmlns:p14="http://schemas.microsoft.com/office/powerpoint/2010/main" val="139528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244169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b</a:t>
              </a:r>
              <a:r>
                <a:rPr lang="zh-CN" altLang="en-US" sz="2000" b="1" i="0" dirty="0">
                  <a:solidFill>
                    <a:srgbClr val="4F4F4F"/>
                  </a:solidFill>
                  <a:effectLst/>
                  <a:latin typeface="DengXian" panose="02010600030101010101" pitchFamily="2" charset="-122"/>
                  <a:ea typeface="DengXian" panose="02010600030101010101" pitchFamily="2" charset="-122"/>
                </a:rPr>
                <a:t>）一位位地运算</a:t>
              </a:r>
            </a:p>
          </p:txBody>
        </p:sp>
      </p:grpSp>
      <p:sp>
        <p:nvSpPr>
          <p:cNvPr id="8" name="文本框 7">
            <a:extLst>
              <a:ext uri="{FF2B5EF4-FFF2-40B4-BE49-F238E27FC236}">
                <a16:creationId xmlns:a16="http://schemas.microsoft.com/office/drawing/2014/main" id="{3460B92B-0055-483A-8419-74B480F2FB90}"/>
              </a:ext>
            </a:extLst>
          </p:cNvPr>
          <p:cNvSpPr txBox="1"/>
          <p:nvPr/>
        </p:nvSpPr>
        <p:spPr>
          <a:xfrm>
            <a:off x="3518556" y="1535780"/>
            <a:ext cx="6094428" cy="369332"/>
          </a:xfrm>
          <a:prstGeom prst="rect">
            <a:avLst/>
          </a:prstGeom>
          <a:noFill/>
        </p:spPr>
        <p:txBody>
          <a:bodyPr wrap="square">
            <a:spAutoFit/>
          </a:bodyPr>
          <a:lstStyle/>
          <a:p>
            <a:r>
              <a:rPr lang="zh-CN" altLang="en-US" b="1" i="0" dirty="0">
                <a:solidFill>
                  <a:srgbClr val="4D4D4D"/>
                </a:solidFill>
                <a:effectLst/>
                <a:latin typeface="DengXian" panose="02010600030101010101" pitchFamily="2" charset="-122"/>
                <a:ea typeface="DengXian" panose="02010600030101010101" pitchFamily="2" charset="-122"/>
              </a:rPr>
              <a:t>下面上代码：</a:t>
            </a:r>
            <a:endParaRPr lang="zh-CN" altLang="en-US" b="1" dirty="0"/>
          </a:p>
        </p:txBody>
      </p:sp>
      <p:pic>
        <p:nvPicPr>
          <p:cNvPr id="5" name="图片 4">
            <a:extLst>
              <a:ext uri="{FF2B5EF4-FFF2-40B4-BE49-F238E27FC236}">
                <a16:creationId xmlns:a16="http://schemas.microsoft.com/office/drawing/2014/main" id="{6B9A5017-8FF7-4DF2-92D4-0905ED317DB4}"/>
              </a:ext>
            </a:extLst>
          </p:cNvPr>
          <p:cNvPicPr>
            <a:picLocks noChangeAspect="1"/>
          </p:cNvPicPr>
          <p:nvPr/>
        </p:nvPicPr>
        <p:blipFill>
          <a:blip r:embed="rId3"/>
          <a:stretch>
            <a:fillRect/>
          </a:stretch>
        </p:blipFill>
        <p:spPr>
          <a:xfrm>
            <a:off x="3279288" y="1941079"/>
            <a:ext cx="5248866" cy="3791598"/>
          </a:xfrm>
          <a:prstGeom prst="rect">
            <a:avLst/>
          </a:prstGeom>
        </p:spPr>
      </p:pic>
      <p:sp>
        <p:nvSpPr>
          <p:cNvPr id="13" name="文本框 12">
            <a:extLst>
              <a:ext uri="{FF2B5EF4-FFF2-40B4-BE49-F238E27FC236}">
                <a16:creationId xmlns:a16="http://schemas.microsoft.com/office/drawing/2014/main" id="{7C2B79D0-3ECA-4576-AADE-16B9BAD51F6C}"/>
              </a:ext>
            </a:extLst>
          </p:cNvPr>
          <p:cNvSpPr txBox="1"/>
          <p:nvPr/>
        </p:nvSpPr>
        <p:spPr>
          <a:xfrm>
            <a:off x="5414952" y="4952889"/>
            <a:ext cx="6094428" cy="923330"/>
          </a:xfrm>
          <a:prstGeom prst="rect">
            <a:avLst/>
          </a:prstGeom>
          <a:noFill/>
        </p:spPr>
        <p:txBody>
          <a:bodyPr wrap="square">
            <a:spAutoFit/>
          </a:bodyPr>
          <a:lstStyle/>
          <a:p>
            <a:r>
              <a:rPr lang="zh-CN" altLang="en-US" b="0" i="0" dirty="0">
                <a:solidFill>
                  <a:srgbClr val="4D4D4D"/>
                </a:solidFill>
                <a:effectLst/>
                <a:latin typeface="DengXian" panose="02010600030101010101" pitchFamily="2" charset="-122"/>
                <a:ea typeface="DengXian" panose="02010600030101010101" pitchFamily="2" charset="-122"/>
              </a:rPr>
              <a:t>注意一下：这里数组</a:t>
            </a:r>
            <a:r>
              <a:rPr lang="en-US" altLang="zh-CN" b="0" i="0" dirty="0">
                <a:solidFill>
                  <a:srgbClr val="4D4D4D"/>
                </a:solidFill>
                <a:effectLst/>
                <a:latin typeface="DengXian" panose="02010600030101010101" pitchFamily="2" charset="-122"/>
                <a:ea typeface="DengXian" panose="02010600030101010101" pitchFamily="2" charset="-122"/>
              </a:rPr>
              <a:t>c</a:t>
            </a:r>
            <a:r>
              <a:rPr lang="zh-CN" altLang="en-US" b="0" i="0" dirty="0">
                <a:solidFill>
                  <a:srgbClr val="4D4D4D"/>
                </a:solidFill>
                <a:effectLst/>
                <a:latin typeface="DengXian" panose="02010600030101010101" pitchFamily="2" charset="-122"/>
                <a:ea typeface="DengXian" panose="02010600030101010101" pitchFamily="2" charset="-122"/>
              </a:rPr>
              <a:t>的长度并不一定是</a:t>
            </a:r>
            <a:r>
              <a:rPr lang="en-US" altLang="zh-CN" b="0" i="0" dirty="0">
                <a:solidFill>
                  <a:srgbClr val="4D4D4D"/>
                </a:solidFill>
                <a:effectLst/>
                <a:latin typeface="DengXian" panose="02010600030101010101" pitchFamily="2" charset="-122"/>
                <a:ea typeface="DengXian" panose="02010600030101010101" pitchFamily="2" charset="-122"/>
              </a:rPr>
              <a:t>3000</a:t>
            </a:r>
            <a:r>
              <a:rPr lang="zh-CN" altLang="en-US" b="0" i="0" dirty="0">
                <a:solidFill>
                  <a:srgbClr val="4D4D4D"/>
                </a:solidFill>
                <a:effectLst/>
                <a:latin typeface="DengXian" panose="02010600030101010101" pitchFamily="2" charset="-122"/>
                <a:ea typeface="DengXian" panose="02010600030101010101" pitchFamily="2" charset="-122"/>
              </a:rPr>
              <a:t>，操作者可以根据实际情况来调整结果最大位数的大小，虽然我觉得</a:t>
            </a:r>
            <a:r>
              <a:rPr lang="en-US" altLang="zh-CN" b="0" i="0" dirty="0">
                <a:solidFill>
                  <a:srgbClr val="4D4D4D"/>
                </a:solidFill>
                <a:effectLst/>
                <a:latin typeface="DengXian" panose="02010600030101010101" pitchFamily="2" charset="-122"/>
                <a:ea typeface="DengXian" panose="02010600030101010101" pitchFamily="2" charset="-122"/>
              </a:rPr>
              <a:t>3000</a:t>
            </a:r>
            <a:r>
              <a:rPr lang="zh-CN" altLang="en-US" b="0" i="0" dirty="0">
                <a:solidFill>
                  <a:srgbClr val="4D4D4D"/>
                </a:solidFill>
                <a:effectLst/>
                <a:latin typeface="DengXian" panose="02010600030101010101" pitchFamily="2" charset="-122"/>
                <a:ea typeface="DengXian" panose="02010600030101010101" pitchFamily="2" charset="-122"/>
              </a:rPr>
              <a:t>是够用了。。。</a:t>
            </a:r>
            <a:endParaRPr lang="zh-CN" altLang="en-US" dirty="0"/>
          </a:p>
        </p:txBody>
      </p:sp>
    </p:spTree>
    <p:extLst>
      <p:ext uri="{BB962C8B-B14F-4D97-AF65-F5344CB8AC3E}">
        <p14:creationId xmlns:p14="http://schemas.microsoft.com/office/powerpoint/2010/main" val="72613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184377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c</a:t>
              </a:r>
              <a:r>
                <a:rPr lang="zh-CN" altLang="en-US" sz="2000" b="1" i="0" dirty="0">
                  <a:solidFill>
                    <a:srgbClr val="4F4F4F"/>
                  </a:solidFill>
                  <a:effectLst/>
                  <a:latin typeface="DengXian" panose="02010600030101010101" pitchFamily="2" charset="-122"/>
                  <a:ea typeface="DengXian" panose="02010600030101010101" pitchFamily="2" charset="-122"/>
                </a:rPr>
                <a:t>）处理进位</a:t>
              </a:r>
            </a:p>
          </p:txBody>
        </p:sp>
      </p:grpSp>
      <p:sp>
        <p:nvSpPr>
          <p:cNvPr id="8" name="文本框 7">
            <a:extLst>
              <a:ext uri="{FF2B5EF4-FFF2-40B4-BE49-F238E27FC236}">
                <a16:creationId xmlns:a16="http://schemas.microsoft.com/office/drawing/2014/main" id="{3460B92B-0055-483A-8419-74B480F2FB90}"/>
              </a:ext>
            </a:extLst>
          </p:cNvPr>
          <p:cNvSpPr txBox="1"/>
          <p:nvPr/>
        </p:nvSpPr>
        <p:spPr>
          <a:xfrm>
            <a:off x="3518556" y="1535780"/>
            <a:ext cx="6094428" cy="369332"/>
          </a:xfrm>
          <a:prstGeom prst="rect">
            <a:avLst/>
          </a:prstGeom>
          <a:noFill/>
        </p:spPr>
        <p:txBody>
          <a:bodyPr wrap="square">
            <a:spAutoFit/>
          </a:bodyPr>
          <a:lstStyle/>
          <a:p>
            <a:r>
              <a:rPr lang="zh-CN" altLang="en-US" b="1" i="0" dirty="0">
                <a:solidFill>
                  <a:srgbClr val="4D4D4D"/>
                </a:solidFill>
                <a:effectLst/>
                <a:latin typeface="DengXian" panose="02010600030101010101" pitchFamily="2" charset="-122"/>
                <a:ea typeface="DengXian" panose="02010600030101010101" pitchFamily="2" charset="-122"/>
              </a:rPr>
              <a:t>下面上代码：</a:t>
            </a:r>
            <a:endParaRPr lang="zh-CN" altLang="en-US" b="1" dirty="0"/>
          </a:p>
        </p:txBody>
      </p:sp>
      <p:pic>
        <p:nvPicPr>
          <p:cNvPr id="3" name="图片 2">
            <a:extLst>
              <a:ext uri="{FF2B5EF4-FFF2-40B4-BE49-F238E27FC236}">
                <a16:creationId xmlns:a16="http://schemas.microsoft.com/office/drawing/2014/main" id="{434D5424-69A4-4A9B-870E-EA598368B671}"/>
              </a:ext>
            </a:extLst>
          </p:cNvPr>
          <p:cNvPicPr>
            <a:picLocks noChangeAspect="1"/>
          </p:cNvPicPr>
          <p:nvPr/>
        </p:nvPicPr>
        <p:blipFill>
          <a:blip r:embed="rId3"/>
          <a:stretch>
            <a:fillRect/>
          </a:stretch>
        </p:blipFill>
        <p:spPr>
          <a:xfrm>
            <a:off x="3250285" y="1905111"/>
            <a:ext cx="4168610" cy="2351524"/>
          </a:xfrm>
          <a:prstGeom prst="rect">
            <a:avLst/>
          </a:prstGeom>
        </p:spPr>
      </p:pic>
      <p:pic>
        <p:nvPicPr>
          <p:cNvPr id="6" name="图片 5">
            <a:extLst>
              <a:ext uri="{FF2B5EF4-FFF2-40B4-BE49-F238E27FC236}">
                <a16:creationId xmlns:a16="http://schemas.microsoft.com/office/drawing/2014/main" id="{653AFC32-18BA-4EB1-8618-3F45EF44B79E}"/>
              </a:ext>
            </a:extLst>
          </p:cNvPr>
          <p:cNvPicPr>
            <a:picLocks noChangeAspect="1"/>
          </p:cNvPicPr>
          <p:nvPr/>
        </p:nvPicPr>
        <p:blipFill>
          <a:blip r:embed="rId4"/>
          <a:stretch>
            <a:fillRect/>
          </a:stretch>
        </p:blipFill>
        <p:spPr>
          <a:xfrm>
            <a:off x="8043128" y="2772236"/>
            <a:ext cx="3139712" cy="617273"/>
          </a:xfrm>
          <a:prstGeom prst="rect">
            <a:avLst/>
          </a:prstGeom>
        </p:spPr>
      </p:pic>
      <p:cxnSp>
        <p:nvCxnSpPr>
          <p:cNvPr id="12" name="直接箭头连接符 11">
            <a:extLst>
              <a:ext uri="{FF2B5EF4-FFF2-40B4-BE49-F238E27FC236}">
                <a16:creationId xmlns:a16="http://schemas.microsoft.com/office/drawing/2014/main" id="{EE738F70-62A8-40F8-A365-354418D88B3D}"/>
              </a:ext>
            </a:extLst>
          </p:cNvPr>
          <p:cNvCxnSpPr/>
          <p:nvPr/>
        </p:nvCxnSpPr>
        <p:spPr>
          <a:xfrm>
            <a:off x="8122920" y="3229489"/>
            <a:ext cx="0"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85617944-62E3-4CEE-ABFF-A4B38C8B6AED}"/>
              </a:ext>
            </a:extLst>
          </p:cNvPr>
          <p:cNvSpPr txBox="1"/>
          <p:nvPr/>
        </p:nvSpPr>
        <p:spPr>
          <a:xfrm>
            <a:off x="8255209" y="3429000"/>
            <a:ext cx="2621230" cy="369332"/>
          </a:xfrm>
          <a:prstGeom prst="rect">
            <a:avLst/>
          </a:prstGeom>
          <a:noFill/>
        </p:spPr>
        <p:txBody>
          <a:bodyPr wrap="none" rtlCol="0">
            <a:spAutoFit/>
          </a:bodyPr>
          <a:lstStyle/>
          <a:p>
            <a:r>
              <a:rPr lang="en-US" altLang="zh-CN" dirty="0"/>
              <a:t>6       9         7      4      1</a:t>
            </a:r>
            <a:endParaRPr lang="zh-CN" altLang="en-US" dirty="0"/>
          </a:p>
        </p:txBody>
      </p:sp>
    </p:spTree>
    <p:extLst>
      <p:ext uri="{BB962C8B-B14F-4D97-AF65-F5344CB8AC3E}">
        <p14:creationId xmlns:p14="http://schemas.microsoft.com/office/powerpoint/2010/main" val="309358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1877437"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d</a:t>
              </a:r>
              <a:r>
                <a:rPr lang="zh-CN" altLang="en-US" sz="2000" b="1" i="0" dirty="0">
                  <a:solidFill>
                    <a:srgbClr val="4F4F4F"/>
                  </a:solidFill>
                  <a:effectLst/>
                  <a:latin typeface="DengXian" panose="02010600030101010101" pitchFamily="2" charset="-122"/>
                  <a:ea typeface="DengXian" panose="02010600030101010101" pitchFamily="2" charset="-122"/>
                </a:rPr>
                <a:t>）输出结果</a:t>
              </a:r>
            </a:p>
          </p:txBody>
        </p:sp>
      </p:grpSp>
      <p:sp>
        <p:nvSpPr>
          <p:cNvPr id="8" name="文本框 7">
            <a:extLst>
              <a:ext uri="{FF2B5EF4-FFF2-40B4-BE49-F238E27FC236}">
                <a16:creationId xmlns:a16="http://schemas.microsoft.com/office/drawing/2014/main" id="{3460B92B-0055-483A-8419-74B480F2FB90}"/>
              </a:ext>
            </a:extLst>
          </p:cNvPr>
          <p:cNvSpPr txBox="1"/>
          <p:nvPr/>
        </p:nvSpPr>
        <p:spPr>
          <a:xfrm>
            <a:off x="931863" y="1611195"/>
            <a:ext cx="6094428" cy="923330"/>
          </a:xfrm>
          <a:prstGeom prst="rect">
            <a:avLst/>
          </a:prstGeom>
          <a:noFill/>
        </p:spPr>
        <p:txBody>
          <a:bodyPr wrap="square">
            <a:spAutoFit/>
          </a:bodyPr>
          <a:lstStyle/>
          <a:p>
            <a:r>
              <a:rPr lang="zh-CN" altLang="en-US" b="1" i="0" dirty="0">
                <a:solidFill>
                  <a:srgbClr val="4D4D4D"/>
                </a:solidFill>
                <a:effectLst/>
                <a:latin typeface="DengXian" panose="02010600030101010101" pitchFamily="2" charset="-122"/>
                <a:ea typeface="DengXian" panose="02010600030101010101" pitchFamily="2" charset="-122"/>
              </a:rPr>
              <a:t>好了，现在我们要输出结果了。我们知道，现在</a:t>
            </a:r>
            <a:r>
              <a:rPr lang="en-US" altLang="zh-CN" b="1" i="0" dirty="0">
                <a:solidFill>
                  <a:srgbClr val="4D4D4D"/>
                </a:solidFill>
                <a:effectLst/>
                <a:latin typeface="DengXian" panose="02010600030101010101" pitchFamily="2" charset="-122"/>
                <a:ea typeface="DengXian" panose="02010600030101010101" pitchFamily="2" charset="-122"/>
              </a:rPr>
              <a:t>c</a:t>
            </a:r>
            <a:r>
              <a:rPr lang="zh-CN" altLang="en-US" b="1" i="0" dirty="0">
                <a:solidFill>
                  <a:srgbClr val="4D4D4D"/>
                </a:solidFill>
                <a:effectLst/>
                <a:latin typeface="DengXian" panose="02010600030101010101" pitchFamily="2" charset="-122"/>
                <a:ea typeface="DengXian" panose="02010600030101010101" pitchFamily="2" charset="-122"/>
              </a:rPr>
              <a:t>数组里储存着结果的各位数字，我们只需要按照正确的顺序把数字一个个</a:t>
            </a:r>
            <a:r>
              <a:rPr lang="en-US" altLang="zh-CN" b="1" i="0" dirty="0">
                <a:solidFill>
                  <a:srgbClr val="4D4D4D"/>
                </a:solidFill>
                <a:effectLst/>
                <a:latin typeface="DengXian" panose="02010600030101010101" pitchFamily="2" charset="-122"/>
                <a:ea typeface="DengXian" panose="02010600030101010101" pitchFamily="2" charset="-122"/>
              </a:rPr>
              <a:t>print</a:t>
            </a:r>
            <a:r>
              <a:rPr lang="zh-CN" altLang="en-US" b="1" i="0" dirty="0">
                <a:solidFill>
                  <a:srgbClr val="4D4D4D"/>
                </a:solidFill>
                <a:effectLst/>
                <a:latin typeface="DengXian" panose="02010600030101010101" pitchFamily="2" charset="-122"/>
                <a:ea typeface="DengXian" panose="02010600030101010101" pitchFamily="2" charset="-122"/>
              </a:rPr>
              <a:t>出来就可以了！</a:t>
            </a:r>
            <a:endParaRPr lang="zh-CN" altLang="en-US" b="1" dirty="0"/>
          </a:p>
        </p:txBody>
      </p:sp>
      <p:pic>
        <p:nvPicPr>
          <p:cNvPr id="4" name="图片 3">
            <a:extLst>
              <a:ext uri="{FF2B5EF4-FFF2-40B4-BE49-F238E27FC236}">
                <a16:creationId xmlns:a16="http://schemas.microsoft.com/office/drawing/2014/main" id="{1E34CA5F-110B-4BA0-9ACB-8941A03A7587}"/>
              </a:ext>
            </a:extLst>
          </p:cNvPr>
          <p:cNvPicPr>
            <a:picLocks noChangeAspect="1"/>
          </p:cNvPicPr>
          <p:nvPr/>
        </p:nvPicPr>
        <p:blipFill>
          <a:blip r:embed="rId3"/>
          <a:stretch>
            <a:fillRect/>
          </a:stretch>
        </p:blipFill>
        <p:spPr>
          <a:xfrm>
            <a:off x="736965" y="2566640"/>
            <a:ext cx="4410070" cy="3510504"/>
          </a:xfrm>
          <a:prstGeom prst="rect">
            <a:avLst/>
          </a:prstGeom>
        </p:spPr>
      </p:pic>
      <p:sp>
        <p:nvSpPr>
          <p:cNvPr id="10" name="文本框 9">
            <a:extLst>
              <a:ext uri="{FF2B5EF4-FFF2-40B4-BE49-F238E27FC236}">
                <a16:creationId xmlns:a16="http://schemas.microsoft.com/office/drawing/2014/main" id="{E13746FC-3E89-46FE-AC1D-B78060B16A36}"/>
              </a:ext>
            </a:extLst>
          </p:cNvPr>
          <p:cNvSpPr txBox="1"/>
          <p:nvPr/>
        </p:nvSpPr>
        <p:spPr>
          <a:xfrm>
            <a:off x="5147035" y="4159438"/>
            <a:ext cx="6094428" cy="1477328"/>
          </a:xfrm>
          <a:prstGeom prst="rect">
            <a:avLst/>
          </a:prstGeom>
          <a:noFill/>
        </p:spPr>
        <p:txBody>
          <a:bodyPr wrap="square">
            <a:spAutoFit/>
          </a:bodyPr>
          <a:lstStyle/>
          <a:p>
            <a:r>
              <a:rPr lang="zh-CN" altLang="en-US" dirty="0">
                <a:solidFill>
                  <a:schemeClr val="bg2">
                    <a:lumMod val="50000"/>
                  </a:schemeClr>
                </a:solidFill>
              </a:rPr>
              <a:t>在这里需要指出的是，因为</a:t>
            </a:r>
            <a:r>
              <a:rPr lang="en-US" altLang="zh-CN" dirty="0">
                <a:solidFill>
                  <a:schemeClr val="bg2">
                    <a:lumMod val="50000"/>
                  </a:schemeClr>
                </a:solidFill>
              </a:rPr>
              <a:t>c</a:t>
            </a:r>
            <a:r>
              <a:rPr lang="zh-CN" altLang="en-US" dirty="0">
                <a:solidFill>
                  <a:schemeClr val="bg2">
                    <a:lumMod val="50000"/>
                  </a:schemeClr>
                </a:solidFill>
              </a:rPr>
              <a:t>数组的长度是固定的，但我们并不知道最终的结果有多少位，而我们又可以看出结果应该从后往前</a:t>
            </a:r>
            <a:r>
              <a:rPr lang="en-US" altLang="zh-CN" dirty="0">
                <a:solidFill>
                  <a:schemeClr val="bg2">
                    <a:lumMod val="50000"/>
                  </a:schemeClr>
                </a:solidFill>
              </a:rPr>
              <a:t>print</a:t>
            </a:r>
            <a:r>
              <a:rPr lang="zh-CN" altLang="en-US" dirty="0">
                <a:solidFill>
                  <a:schemeClr val="bg2">
                    <a:lumMod val="50000"/>
                  </a:schemeClr>
                </a:solidFill>
              </a:rPr>
              <a:t>。所以在输出前需要用一个</a:t>
            </a:r>
            <a:r>
              <a:rPr lang="en-US" altLang="zh-CN" dirty="0">
                <a:solidFill>
                  <a:schemeClr val="bg2">
                    <a:lumMod val="50000"/>
                  </a:schemeClr>
                </a:solidFill>
              </a:rPr>
              <a:t>for</a:t>
            </a:r>
            <a:r>
              <a:rPr lang="zh-CN" altLang="en-US" dirty="0">
                <a:solidFill>
                  <a:schemeClr val="bg2">
                    <a:lumMod val="50000"/>
                  </a:schemeClr>
                </a:solidFill>
              </a:rPr>
              <a:t>循环确定一下结果的位数。确定了位数之后，就从后往前输出就可以得到正确的答案了！！！</a:t>
            </a:r>
          </a:p>
        </p:txBody>
      </p:sp>
      <p:pic>
        <p:nvPicPr>
          <p:cNvPr id="7" name="图片 6">
            <a:extLst>
              <a:ext uri="{FF2B5EF4-FFF2-40B4-BE49-F238E27FC236}">
                <a16:creationId xmlns:a16="http://schemas.microsoft.com/office/drawing/2014/main" id="{593549A6-CB1D-4A50-ABE5-1F08701C59BF}"/>
              </a:ext>
            </a:extLst>
          </p:cNvPr>
          <p:cNvPicPr>
            <a:picLocks noChangeAspect="1"/>
          </p:cNvPicPr>
          <p:nvPr/>
        </p:nvPicPr>
        <p:blipFill>
          <a:blip r:embed="rId4"/>
          <a:stretch>
            <a:fillRect/>
          </a:stretch>
        </p:blipFill>
        <p:spPr>
          <a:xfrm>
            <a:off x="8018596" y="1032262"/>
            <a:ext cx="3417765" cy="2947749"/>
          </a:xfrm>
          <a:prstGeom prst="rect">
            <a:avLst/>
          </a:prstGeom>
        </p:spPr>
      </p:pic>
      <p:cxnSp>
        <p:nvCxnSpPr>
          <p:cNvPr id="11" name="直接箭头连接符 10">
            <a:extLst>
              <a:ext uri="{FF2B5EF4-FFF2-40B4-BE49-F238E27FC236}">
                <a16:creationId xmlns:a16="http://schemas.microsoft.com/office/drawing/2014/main" id="{E370021C-3493-43C8-A55B-83D84451E35E}"/>
              </a:ext>
            </a:extLst>
          </p:cNvPr>
          <p:cNvCxnSpPr/>
          <p:nvPr/>
        </p:nvCxnSpPr>
        <p:spPr>
          <a:xfrm>
            <a:off x="7787640" y="3497580"/>
            <a:ext cx="0"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C6AC5E5-DDD3-4B2C-8804-9649582CDD51}"/>
              </a:ext>
            </a:extLst>
          </p:cNvPr>
          <p:cNvSpPr txBox="1"/>
          <p:nvPr/>
        </p:nvSpPr>
        <p:spPr>
          <a:xfrm>
            <a:off x="8194249" y="3700393"/>
            <a:ext cx="2108269" cy="369332"/>
          </a:xfrm>
          <a:prstGeom prst="rect">
            <a:avLst/>
          </a:prstGeom>
          <a:noFill/>
        </p:spPr>
        <p:txBody>
          <a:bodyPr wrap="none" rtlCol="0">
            <a:spAutoFit/>
          </a:bodyPr>
          <a:lstStyle/>
          <a:p>
            <a:r>
              <a:rPr lang="en-US" altLang="zh-CN" dirty="0"/>
              <a:t>6     9       7    4    1</a:t>
            </a:r>
            <a:endParaRPr lang="zh-CN" altLang="en-US" dirty="0"/>
          </a:p>
        </p:txBody>
      </p:sp>
    </p:spTree>
    <p:extLst>
      <p:ext uri="{BB962C8B-B14F-4D97-AF65-F5344CB8AC3E}">
        <p14:creationId xmlns:p14="http://schemas.microsoft.com/office/powerpoint/2010/main" val="311776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771" y="3076646"/>
            <a:ext cx="7576458" cy="3230196"/>
          </a:xfrm>
          <a:prstGeom prst="rect">
            <a:avLst/>
          </a:prstGeom>
        </p:spPr>
      </p:pic>
      <p:sp>
        <p:nvSpPr>
          <p:cNvPr id="3" name="圆角矩形 2"/>
          <p:cNvSpPr/>
          <p:nvPr/>
        </p:nvSpPr>
        <p:spPr>
          <a:xfrm>
            <a:off x="4388107" y="3077473"/>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圆角矩形 4"/>
          <p:cNvSpPr/>
          <p:nvPr/>
        </p:nvSpPr>
        <p:spPr>
          <a:xfrm>
            <a:off x="6283581" y="3077473"/>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文本框 5"/>
          <p:cNvSpPr txBox="1"/>
          <p:nvPr/>
        </p:nvSpPr>
        <p:spPr>
          <a:xfrm>
            <a:off x="4388107" y="3113759"/>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rgbClr val="000000">
                    <a:lumMod val="75000"/>
                    <a:lumOff val="25000"/>
                  </a:srgbClr>
                </a:solidFill>
                <a:latin typeface="Arial"/>
                <a:ea typeface="微软雅黑"/>
              </a:rPr>
              <a:t>冒力</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7" name="文本框 6"/>
          <p:cNvSpPr txBox="1"/>
          <p:nvPr/>
        </p:nvSpPr>
        <p:spPr>
          <a:xfrm>
            <a:off x="6285922" y="3113759"/>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10.2</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8" name="文本框 7"/>
          <p:cNvSpPr txBox="1"/>
          <p:nvPr/>
        </p:nvSpPr>
        <p:spPr>
          <a:xfrm>
            <a:off x="2114550" y="1406023"/>
            <a:ext cx="796290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b="1" noProof="0" dirty="0">
                <a:solidFill>
                  <a:schemeClr val="tx1">
                    <a:lumMod val="75000"/>
                    <a:lumOff val="25000"/>
                  </a:schemeClr>
                </a:solidFill>
                <a:latin typeface="微软雅黑"/>
                <a:ea typeface="微软雅黑"/>
              </a:rPr>
              <a:t>感谢观看</a:t>
            </a:r>
            <a:endParaRPr kumimoji="0" lang="zh-CN" altLang="en-US" sz="5400" b="1"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7D322314-966E-4215-8A47-D0D5C1D54991}"/>
              </a:ext>
            </a:extLst>
          </p:cNvPr>
          <p:cNvSpPr txBox="1"/>
          <p:nvPr/>
        </p:nvSpPr>
        <p:spPr>
          <a:xfrm>
            <a:off x="3429001" y="2326376"/>
            <a:ext cx="5334000" cy="29514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a:ea typeface="微软雅黑"/>
              </a:rPr>
              <a:t>内容参考</a:t>
            </a:r>
            <a:r>
              <a:rPr lang="en-US" altLang="zh-CN" sz="1200" dirty="0">
                <a:solidFill>
                  <a:schemeClr val="tx1">
                    <a:lumMod val="75000"/>
                    <a:lumOff val="25000"/>
                  </a:schemeClr>
                </a:solidFill>
                <a:latin typeface="微软雅黑"/>
                <a:ea typeface="微软雅黑"/>
              </a:rPr>
              <a:t>CSDN</a:t>
            </a:r>
            <a:r>
              <a:rPr lang="zh-CN" altLang="en-US" sz="1200" dirty="0">
                <a:solidFill>
                  <a:schemeClr val="tx1">
                    <a:lumMod val="75000"/>
                    <a:lumOff val="25000"/>
                  </a:schemeClr>
                </a:solidFill>
                <a:latin typeface="微软雅黑"/>
                <a:ea typeface="微软雅黑"/>
              </a:rPr>
              <a:t>：</a:t>
            </a:r>
            <a:r>
              <a:rPr lang="en-US" altLang="zh-CN" sz="1200" dirty="0">
                <a:solidFill>
                  <a:schemeClr val="tx1">
                    <a:lumMod val="75000"/>
                    <a:lumOff val="25000"/>
                  </a:schemeClr>
                </a:solidFill>
                <a:latin typeface="微软雅黑"/>
                <a:ea typeface="微软雅黑"/>
              </a:rPr>
              <a:t>https://blog.csdn.net/luojj26/article/details/49671121</a:t>
            </a:r>
            <a:endParaRPr kumimoji="0" lang="en-US" altLang="zh-CN" sz="12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Tree>
    <p:extLst>
      <p:ext uri="{BB962C8B-B14F-4D97-AF65-F5344CB8AC3E}">
        <p14:creationId xmlns:p14="http://schemas.microsoft.com/office/powerpoint/2010/main" val="19334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31863" y="426967"/>
            <a:ext cx="3856038" cy="908451"/>
            <a:chOff x="1009275" y="287715"/>
            <a:chExt cx="3856038" cy="908451"/>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题目</a:t>
              </a:r>
              <a:r>
                <a:rPr lang="zh-CN" altLang="en-US" sz="3200" b="1" dirty="0">
                  <a:solidFill>
                    <a:schemeClr val="tx1">
                      <a:lumMod val="65000"/>
                      <a:lumOff val="35000"/>
                    </a:schemeClr>
                  </a:solidFill>
                </a:rPr>
                <a:t>描述</a:t>
              </a:r>
            </a:p>
          </p:txBody>
        </p:sp>
        <p:sp>
          <p:nvSpPr>
            <p:cNvPr id="21" name="矩形 20"/>
            <p:cNvSpPr/>
            <p:nvPr/>
          </p:nvSpPr>
          <p:spPr>
            <a:xfrm>
              <a:off x="1009275" y="826834"/>
              <a:ext cx="110799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lumMod val="65000"/>
                    </a:schemeClr>
                  </a:solidFill>
                  <a:effectLst/>
                  <a:uLnTx/>
                  <a:uFillTx/>
                </a:rPr>
                <a:t>Question</a:t>
              </a:r>
              <a:endParaRPr kumimoji="0" lang="zh-CN" altLang="en-US" sz="1800" b="0" i="0" u="none" strike="noStrike" kern="0" cap="none" spc="0" normalizeH="0" baseline="0" noProof="0" dirty="0">
                <a:ln>
                  <a:noFill/>
                </a:ln>
                <a:solidFill>
                  <a:schemeClr val="bg1">
                    <a:lumMod val="65000"/>
                  </a:schemeClr>
                </a:solidFill>
                <a:effectLst/>
                <a:uLnTx/>
                <a:uFillTx/>
              </a:endParaRPr>
            </a:p>
          </p:txBody>
        </p:sp>
      </p:grpSp>
      <p:sp>
        <p:nvSpPr>
          <p:cNvPr id="23" name="文本框 22">
            <a:extLst>
              <a:ext uri="{FF2B5EF4-FFF2-40B4-BE49-F238E27FC236}">
                <a16:creationId xmlns:a16="http://schemas.microsoft.com/office/drawing/2014/main" id="{7958A0BF-FF13-4407-A87A-B984285606A1}"/>
              </a:ext>
            </a:extLst>
          </p:cNvPr>
          <p:cNvSpPr txBox="1"/>
          <p:nvPr/>
        </p:nvSpPr>
        <p:spPr>
          <a:xfrm>
            <a:off x="1637087" y="1960775"/>
            <a:ext cx="8917826" cy="830997"/>
          </a:xfrm>
          <a:prstGeom prst="rect">
            <a:avLst/>
          </a:prstGeom>
          <a:noFill/>
        </p:spPr>
        <p:txBody>
          <a:bodyPr wrap="none" rtlCol="0">
            <a:spAutoFit/>
          </a:bodyPr>
          <a:lstStyle/>
          <a:p>
            <a:r>
              <a:rPr lang="zh-CN" altLang="en-US" sz="24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r>
              <a:rPr lang="zh-CN" altLang="en-US" sz="2400" dirty="0">
                <a:latin typeface="华文中宋" panose="02010600040101010101" pitchFamily="2" charset="-122"/>
                <a:ea typeface="华文中宋" panose="02010600040101010101" pitchFamily="2" charset="-122"/>
              </a:rPr>
              <a:t> </a:t>
            </a:r>
            <a:r>
              <a:rPr lang="zh-CN" altLang="en-US" sz="2400" b="0" i="0" dirty="0">
                <a:solidFill>
                  <a:srgbClr val="333333"/>
                </a:solidFill>
                <a:effectLst/>
                <a:latin typeface="华文中宋" panose="02010600040101010101" pitchFamily="2" charset="-122"/>
                <a:ea typeface="华文中宋" panose="02010600040101010101" pitchFamily="2" charset="-122"/>
              </a:rPr>
              <a:t>两个大整数</a:t>
            </a:r>
            <a:r>
              <a:rPr lang="en-US" altLang="zh-CN" sz="2400" dirty="0">
                <a:latin typeface="华文中宋" panose="02010600040101010101" pitchFamily="2" charset="-122"/>
                <a:ea typeface="华文中宋" panose="02010600040101010101" pitchFamily="2" charset="-122"/>
              </a:rPr>
              <a:t>a</a:t>
            </a:r>
            <a:r>
              <a:rPr lang="zh-CN" altLang="en-US" sz="2400" b="0" i="0" dirty="0">
                <a:solidFill>
                  <a:srgbClr val="333333"/>
                </a:solidFill>
                <a:effectLst/>
                <a:latin typeface="华文中宋" panose="02010600040101010101" pitchFamily="2" charset="-122"/>
                <a:ea typeface="华文中宋" panose="02010600040101010101" pitchFamily="2" charset="-122"/>
              </a:rPr>
              <a:t>和</a:t>
            </a:r>
            <a:r>
              <a:rPr lang="en-US" altLang="zh-CN" sz="2400" dirty="0">
                <a:latin typeface="华文中宋" panose="02010600040101010101" pitchFamily="2" charset="-122"/>
                <a:ea typeface="华文中宋" panose="02010600040101010101" pitchFamily="2" charset="-122"/>
              </a:rPr>
              <a:t>b</a:t>
            </a:r>
            <a:r>
              <a:rPr lang="zh-CN" altLang="en-US" sz="2400" b="0" i="0" dirty="0">
                <a:solidFill>
                  <a:srgbClr val="333333"/>
                </a:solidFill>
                <a:effectLst/>
                <a:latin typeface="华文中宋" panose="02010600040101010101" pitchFamily="2" charset="-122"/>
                <a:ea typeface="华文中宋" panose="02010600040101010101" pitchFamily="2" charset="-122"/>
              </a:rPr>
              <a:t>。（假设为不超过</a:t>
            </a:r>
            <a:r>
              <a:rPr lang="en-US" altLang="zh-CN" sz="2400" b="0" i="0" dirty="0">
                <a:solidFill>
                  <a:srgbClr val="333333"/>
                </a:solidFill>
                <a:effectLst/>
                <a:latin typeface="华文中宋" panose="02010600040101010101" pitchFamily="2" charset="-122"/>
                <a:ea typeface="华文中宋" panose="02010600040101010101" pitchFamily="2" charset="-122"/>
              </a:rPr>
              <a:t>500</a:t>
            </a:r>
            <a:r>
              <a:rPr lang="zh-CN" altLang="en-US" sz="2400" b="0" i="0" dirty="0">
                <a:solidFill>
                  <a:srgbClr val="333333"/>
                </a:solidFill>
                <a:effectLst/>
                <a:latin typeface="华文中宋" panose="02010600040101010101" pitchFamily="2" charset="-122"/>
                <a:ea typeface="华文中宋" panose="02010600040101010101" pitchFamily="2" charset="-122"/>
              </a:rPr>
              <a:t>位十进制非负整数）</a:t>
            </a:r>
            <a:endParaRPr lang="en-US" altLang="zh-CN" sz="2400" b="0" i="0" dirty="0">
              <a:solidFill>
                <a:srgbClr val="333333"/>
              </a:solidFill>
              <a:effectLst/>
              <a:latin typeface="华文中宋" panose="02010600040101010101" pitchFamily="2" charset="-122"/>
              <a:ea typeface="华文中宋" panose="02010600040101010101" pitchFamily="2" charset="-122"/>
            </a:endParaRPr>
          </a:p>
          <a:p>
            <a:r>
              <a:rPr lang="zh-CN" altLang="en-US" sz="2400" b="1" dirty="0">
                <a:solidFill>
                  <a:srgbClr val="333333"/>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r>
              <a:rPr lang="zh-CN" altLang="en-US" sz="2400" dirty="0">
                <a:solidFill>
                  <a:srgbClr val="333333"/>
                </a:solidFill>
                <a:latin typeface="华文中宋" panose="02010600040101010101" pitchFamily="2" charset="-122"/>
                <a:ea typeface="华文中宋" panose="02010600040101010101" pitchFamily="2" charset="-122"/>
              </a:rPr>
              <a:t> </a:t>
            </a:r>
            <a:r>
              <a:rPr lang="zh-CN" altLang="en-US" sz="2400" b="0" i="0" dirty="0">
                <a:solidFill>
                  <a:srgbClr val="333333"/>
                </a:solidFill>
                <a:effectLst/>
                <a:latin typeface="华文中宋" panose="02010600040101010101" pitchFamily="2" charset="-122"/>
                <a:ea typeface="华文中宋" panose="02010600040101010101" pitchFamily="2" charset="-122"/>
              </a:rPr>
              <a:t>它们的乘积。（不超过</a:t>
            </a:r>
            <a:r>
              <a:rPr lang="en-US" altLang="zh-CN" sz="2400" b="0" i="0" dirty="0">
                <a:solidFill>
                  <a:srgbClr val="333333"/>
                </a:solidFill>
                <a:effectLst/>
                <a:latin typeface="华文中宋" panose="02010600040101010101" pitchFamily="2" charset="-122"/>
                <a:ea typeface="华文中宋" panose="02010600040101010101" pitchFamily="2" charset="-122"/>
              </a:rPr>
              <a:t>1000</a:t>
            </a:r>
            <a:r>
              <a:rPr lang="zh-CN" altLang="en-US" sz="2400" b="0" i="0" dirty="0">
                <a:solidFill>
                  <a:srgbClr val="333333"/>
                </a:solidFill>
                <a:effectLst/>
                <a:latin typeface="华文中宋" panose="02010600040101010101" pitchFamily="2" charset="-122"/>
                <a:ea typeface="华文中宋" panose="02010600040101010101" pitchFamily="2" charset="-122"/>
              </a:rPr>
              <a:t>位十进制数）</a:t>
            </a:r>
            <a:endParaRPr lang="zh-CN" altLang="en-US" sz="2400" dirty="0">
              <a:latin typeface="华文中宋" panose="02010600040101010101" pitchFamily="2" charset="-122"/>
              <a:ea typeface="华文中宋" panose="02010600040101010101" pitchFamily="2" charset="-122"/>
            </a:endParaRPr>
          </a:p>
        </p:txBody>
      </p:sp>
      <p:sp>
        <p:nvSpPr>
          <p:cNvPr id="28" name="文本框 27">
            <a:extLst>
              <a:ext uri="{FF2B5EF4-FFF2-40B4-BE49-F238E27FC236}">
                <a16:creationId xmlns:a16="http://schemas.microsoft.com/office/drawing/2014/main" id="{098BB1EB-F345-48C9-A2BC-CB91A9AC9005}"/>
              </a:ext>
            </a:extLst>
          </p:cNvPr>
          <p:cNvSpPr txBox="1"/>
          <p:nvPr/>
        </p:nvSpPr>
        <p:spPr>
          <a:xfrm>
            <a:off x="1637087" y="2954563"/>
            <a:ext cx="6094428" cy="1477328"/>
          </a:xfrm>
          <a:prstGeom prst="rect">
            <a:avLst/>
          </a:prstGeom>
          <a:noFill/>
        </p:spPr>
        <p:txBody>
          <a:bodyPr wrap="square">
            <a:spAutoFit/>
          </a:bodyPr>
          <a:lstStyle/>
          <a:p>
            <a:r>
              <a:rPr lang="zh-CN" altLang="en-US" dirty="0">
                <a:latin typeface="华文中宋" panose="02010600040101010101" pitchFamily="2" charset="-122"/>
                <a:ea typeface="华文中宋" panose="02010600040101010101" pitchFamily="2" charset="-122"/>
              </a:rPr>
              <a:t>提示</a:t>
            </a:r>
          </a:p>
          <a:p>
            <a:r>
              <a:rPr lang="zh-CN" altLang="en-US" dirty="0">
                <a:latin typeface="华文中宋" panose="02010600040101010101" pitchFamily="2" charset="-122"/>
                <a:ea typeface="华文中宋" panose="02010600040101010101" pitchFamily="2" charset="-122"/>
              </a:rPr>
              <a:t>需要运用数组和循环、选择语句等有关知识；</a:t>
            </a:r>
          </a:p>
          <a:p>
            <a:r>
              <a:rPr lang="zh-CN" altLang="en-US" dirty="0">
                <a:latin typeface="华文中宋" panose="02010600040101010101" pitchFamily="2" charset="-122"/>
                <a:ea typeface="华文中宋" panose="02010600040101010101" pitchFamily="2" charset="-122"/>
              </a:rPr>
              <a:t>需要耐心，按照小学老师传授的竖式运算知识计算；</a:t>
            </a:r>
          </a:p>
          <a:p>
            <a:r>
              <a:rPr lang="zh-CN" altLang="en-US" dirty="0">
                <a:latin typeface="华文中宋" panose="02010600040101010101" pitchFamily="2" charset="-122"/>
                <a:ea typeface="华文中宋" panose="02010600040101010101" pitchFamily="2" charset="-122"/>
              </a:rPr>
              <a:t>需要进制的知识，不仅限于一个元素存储一个</a:t>
            </a: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以内的数；</a:t>
            </a:r>
          </a:p>
          <a:p>
            <a:r>
              <a:rPr lang="zh-CN" altLang="en-US" dirty="0">
                <a:latin typeface="华文中宋" panose="02010600040101010101" pitchFamily="2" charset="-122"/>
                <a:ea typeface="华文中宋" panose="02010600040101010101" pitchFamily="2" charset="-122"/>
              </a:rPr>
              <a:t>充分测试，可以借助随机数发生器进行单元测试。</a:t>
            </a:r>
          </a:p>
        </p:txBody>
      </p:sp>
      <p:cxnSp>
        <p:nvCxnSpPr>
          <p:cNvPr id="31" name="直接箭头连接符 30">
            <a:extLst>
              <a:ext uri="{FF2B5EF4-FFF2-40B4-BE49-F238E27FC236}">
                <a16:creationId xmlns:a16="http://schemas.microsoft.com/office/drawing/2014/main" id="{2555136B-C9F0-4BC9-A787-801B340B17E1}"/>
              </a:ext>
            </a:extLst>
          </p:cNvPr>
          <p:cNvCxnSpPr/>
          <p:nvPr/>
        </p:nvCxnSpPr>
        <p:spPr>
          <a:xfrm>
            <a:off x="1809946" y="4554442"/>
            <a:ext cx="0" cy="366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75AC9689-69B8-4BE4-886D-5F2A295FA310}"/>
              </a:ext>
            </a:extLst>
          </p:cNvPr>
          <p:cNvSpPr txBox="1"/>
          <p:nvPr/>
        </p:nvSpPr>
        <p:spPr>
          <a:xfrm>
            <a:off x="1637087" y="5071620"/>
            <a:ext cx="1980029" cy="523220"/>
          </a:xfrm>
          <a:prstGeom prst="rect">
            <a:avLst/>
          </a:prstGeom>
          <a:noFill/>
        </p:spPr>
        <p:txBody>
          <a:bodyPr wrap="none" rtlCol="0">
            <a:spAutoFit/>
          </a:bodyPr>
          <a:lstStyle/>
          <a:p>
            <a:r>
              <a:rPr lang="zh-CN" altLang="en-US" sz="2800" b="1" dirty="0">
                <a:latin typeface="华文中宋" panose="02010600040101010101" pitchFamily="2" charset="-122"/>
                <a:ea typeface="华文中宋" panose="02010600040101010101" pitchFamily="2" charset="-122"/>
              </a:rPr>
              <a:t>高精度乘法</a:t>
            </a:r>
          </a:p>
        </p:txBody>
      </p:sp>
    </p:spTree>
    <p:extLst>
      <p:ext uri="{BB962C8B-B14F-4D97-AF65-F5344CB8AC3E}">
        <p14:creationId xmlns:p14="http://schemas.microsoft.com/office/powerpoint/2010/main" val="10474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31863" y="426967"/>
            <a:ext cx="3856038" cy="908451"/>
            <a:chOff x="1009275" y="287715"/>
            <a:chExt cx="3856038" cy="908451"/>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a:t>
              </a:r>
              <a:r>
                <a:rPr lang="zh-CN" altLang="en-US" sz="3200" b="1" dirty="0">
                  <a:solidFill>
                    <a:schemeClr val="tx1">
                      <a:lumMod val="65000"/>
                      <a:lumOff val="35000"/>
                    </a:schemeClr>
                  </a:solidFill>
                </a:rPr>
                <a:t>乘法</a:t>
              </a:r>
            </a:p>
          </p:txBody>
        </p:sp>
        <p:sp>
          <p:nvSpPr>
            <p:cNvPr id="21" name="矩形 20"/>
            <p:cNvSpPr/>
            <p:nvPr/>
          </p:nvSpPr>
          <p:spPr>
            <a:xfrm>
              <a:off x="1009275" y="826834"/>
              <a:ext cx="110799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lumMod val="65000"/>
                    </a:schemeClr>
                  </a:solidFill>
                  <a:effectLst/>
                  <a:uLnTx/>
                  <a:uFillTx/>
                </a:rPr>
                <a:t>Question</a:t>
              </a:r>
              <a:endParaRPr kumimoji="0" lang="zh-CN" altLang="en-US" sz="1800" b="0" i="0" u="none" strike="noStrike" kern="0" cap="none" spc="0" normalizeH="0" baseline="0" noProof="0" dirty="0">
                <a:ln>
                  <a:noFill/>
                </a:ln>
                <a:solidFill>
                  <a:schemeClr val="bg1">
                    <a:lumMod val="65000"/>
                  </a:schemeClr>
                </a:solidFill>
                <a:effectLst/>
                <a:uLnTx/>
                <a:uFillTx/>
              </a:endParaRPr>
            </a:p>
          </p:txBody>
        </p:sp>
      </p:grpSp>
      <p:sp>
        <p:nvSpPr>
          <p:cNvPr id="28" name="文本框 27">
            <a:extLst>
              <a:ext uri="{FF2B5EF4-FFF2-40B4-BE49-F238E27FC236}">
                <a16:creationId xmlns:a16="http://schemas.microsoft.com/office/drawing/2014/main" id="{098BB1EB-F345-48C9-A2BC-CB91A9AC9005}"/>
              </a:ext>
            </a:extLst>
          </p:cNvPr>
          <p:cNvSpPr txBox="1"/>
          <p:nvPr/>
        </p:nvSpPr>
        <p:spPr>
          <a:xfrm>
            <a:off x="2956839" y="2341821"/>
            <a:ext cx="6094428" cy="2031325"/>
          </a:xfrm>
          <a:prstGeom prst="rect">
            <a:avLst/>
          </a:prstGeom>
          <a:noFill/>
        </p:spPr>
        <p:txBody>
          <a:bodyPr wrap="square">
            <a:spAutoFit/>
          </a:bodyPr>
          <a:lstStyle/>
          <a:p>
            <a:r>
              <a:rPr lang="zh-CN" altLang="en-US" dirty="0">
                <a:latin typeface="华文中宋" panose="02010600040101010101" pitchFamily="2" charset="-122"/>
                <a:ea typeface="华文中宋" panose="02010600040101010101" pitchFamily="2" charset="-122"/>
              </a:rPr>
              <a:t>为什么需要高精度乘法及其实质我们知道，计算机内部直接用</a:t>
            </a:r>
            <a:r>
              <a:rPr lang="en-US" altLang="zh-CN" dirty="0">
                <a:latin typeface="华文中宋" panose="02010600040101010101" pitchFamily="2" charset="-122"/>
                <a:ea typeface="华文中宋" panose="02010600040101010101" pitchFamily="2" charset="-122"/>
              </a:rPr>
              <a:t>int</a:t>
            </a:r>
            <a:r>
              <a:rPr lang="zh-CN" altLang="en-US" dirty="0">
                <a:latin typeface="华文中宋" panose="02010600040101010101" pitchFamily="2" charset="-122"/>
                <a:ea typeface="华文中宋" panose="02010600040101010101" pitchFamily="2" charset="-122"/>
              </a:rPr>
              <a:t>或</a:t>
            </a:r>
            <a:r>
              <a:rPr lang="en-US" altLang="zh-CN" dirty="0">
                <a:latin typeface="华文中宋" panose="02010600040101010101" pitchFamily="2" charset="-122"/>
                <a:ea typeface="华文中宋" panose="02010600040101010101" pitchFamily="2" charset="-122"/>
              </a:rPr>
              <a:t>double</a:t>
            </a:r>
            <a:r>
              <a:rPr lang="zh-CN" altLang="en-US" dirty="0">
                <a:latin typeface="华文中宋" panose="02010600040101010101" pitchFamily="2" charset="-122"/>
                <a:ea typeface="华文中宋" panose="02010600040101010101" pitchFamily="2" charset="-122"/>
              </a:rPr>
              <a:t>等数据类型储存数字是有范围限制的，即当数据运算大小过大后，计算机将会出现溢出情况，使得计算结果不够精确。为了能够使计算机精确地计算高位的数字，我们需要学会使用高精度乘法。事实上，高精度乘法就是通过编程的方法，把我们小学时候简单的数学乘法运算的步骤在计算机上完美的演示一遍而已</a:t>
            </a:r>
          </a:p>
        </p:txBody>
      </p:sp>
    </p:spTree>
    <p:extLst>
      <p:ext uri="{BB962C8B-B14F-4D97-AF65-F5344CB8AC3E}">
        <p14:creationId xmlns:p14="http://schemas.microsoft.com/office/powerpoint/2010/main" val="94086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31863" y="426967"/>
            <a:ext cx="3856038" cy="908451"/>
            <a:chOff x="1009275" y="287715"/>
            <a:chExt cx="3856038" cy="908451"/>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原理</a:t>
              </a:r>
            </a:p>
          </p:txBody>
        </p:sp>
        <p:sp>
          <p:nvSpPr>
            <p:cNvPr id="21" name="矩形 20"/>
            <p:cNvSpPr/>
            <p:nvPr/>
          </p:nvSpPr>
          <p:spPr>
            <a:xfrm>
              <a:off x="1009275" y="826834"/>
              <a:ext cx="110799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lumMod val="65000"/>
                    </a:schemeClr>
                  </a:solidFill>
                  <a:effectLst/>
                  <a:uLnTx/>
                  <a:uFillTx/>
                </a:rPr>
                <a:t>Question</a:t>
              </a:r>
              <a:endParaRPr kumimoji="0" lang="zh-CN" altLang="en-US" sz="1800" b="0" i="0" u="none" strike="noStrike" kern="0" cap="none" spc="0" normalizeH="0" baseline="0" noProof="0" dirty="0">
                <a:ln>
                  <a:noFill/>
                </a:ln>
                <a:solidFill>
                  <a:schemeClr val="bg1">
                    <a:lumMod val="65000"/>
                  </a:schemeClr>
                </a:solidFill>
                <a:effectLst/>
                <a:uLnTx/>
                <a:uFillTx/>
              </a:endParaRPr>
            </a:p>
          </p:txBody>
        </p:sp>
      </p:grpSp>
      <p:sp>
        <p:nvSpPr>
          <p:cNvPr id="28" name="文本框 27">
            <a:extLst>
              <a:ext uri="{FF2B5EF4-FFF2-40B4-BE49-F238E27FC236}">
                <a16:creationId xmlns:a16="http://schemas.microsoft.com/office/drawing/2014/main" id="{098BB1EB-F345-48C9-A2BC-CB91A9AC9005}"/>
              </a:ext>
            </a:extLst>
          </p:cNvPr>
          <p:cNvSpPr txBox="1"/>
          <p:nvPr/>
        </p:nvSpPr>
        <p:spPr>
          <a:xfrm>
            <a:off x="2073879" y="1993029"/>
            <a:ext cx="8044242" cy="3139321"/>
          </a:xfrm>
          <a:prstGeom prst="rect">
            <a:avLst/>
          </a:prstGeom>
          <a:noFill/>
        </p:spPr>
        <p:txBody>
          <a:bodyPr wrap="square">
            <a:spAutoFit/>
          </a:bodyPr>
          <a:lstStyle/>
          <a:p>
            <a:pPr indent="457200"/>
            <a:r>
              <a:rPr lang="zh-CN" altLang="en-US" dirty="0">
                <a:latin typeface="华文中宋" panose="02010600040101010101" pitchFamily="2" charset="-122"/>
                <a:ea typeface="华文中宋" panose="02010600040101010101" pitchFamily="2" charset="-122"/>
              </a:rPr>
              <a:t>既然是一个很大的整数，我们便不能够再用简单的数据类型直接储存这些整数。我们可以自然得想到要通过数组或字符串来储存数字。字符串的特点方便我们对于高位整数的输入，而整形数组的简便性更有利于每个位数的计算，因而我们结合两者的优点，不难得出高精度乘法的大致流程：</a:t>
            </a:r>
            <a:endParaRPr lang="en-US" altLang="zh-CN" dirty="0">
              <a:latin typeface="华文中宋" panose="02010600040101010101" pitchFamily="2" charset="-122"/>
              <a:ea typeface="华文中宋" panose="02010600040101010101" pitchFamily="2" charset="-122"/>
            </a:endParaRPr>
          </a:p>
          <a:p>
            <a:pPr indent="457200"/>
            <a:r>
              <a:rPr lang="en-US" altLang="zh-CN" dirty="0">
                <a:latin typeface="华文中宋" panose="02010600040101010101" pitchFamily="2" charset="-122"/>
                <a:ea typeface="华文中宋" panose="02010600040101010101" pitchFamily="2" charset="-122"/>
              </a:rPr>
              <a:t>a</a:t>
            </a:r>
            <a:r>
              <a:rPr lang="zh-CN" altLang="en-US" dirty="0">
                <a:latin typeface="华文中宋" panose="02010600040101010101" pitchFamily="2" charset="-122"/>
                <a:ea typeface="华文中宋" panose="02010600040101010101" pitchFamily="2" charset="-122"/>
              </a:rPr>
              <a:t>、通过两个字符串输入两个整数；</a:t>
            </a:r>
            <a:endParaRPr lang="en-US" altLang="zh-CN" dirty="0">
              <a:latin typeface="华文中宋" panose="02010600040101010101" pitchFamily="2" charset="-122"/>
              <a:ea typeface="华文中宋" panose="02010600040101010101" pitchFamily="2" charset="-122"/>
            </a:endParaRPr>
          </a:p>
          <a:p>
            <a:pPr indent="457200"/>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、引人两个数组，将两个整数通过一定的运算，分别将每一位的数字储存进数组中；</a:t>
            </a:r>
            <a:endParaRPr lang="en-US" altLang="zh-CN" dirty="0">
              <a:latin typeface="华文中宋" panose="02010600040101010101" pitchFamily="2" charset="-122"/>
              <a:ea typeface="华文中宋" panose="02010600040101010101" pitchFamily="2" charset="-122"/>
            </a:endParaRPr>
          </a:p>
          <a:p>
            <a:pPr indent="457200"/>
            <a:r>
              <a:rPr lang="en-US" altLang="zh-CN" dirty="0">
                <a:latin typeface="华文中宋" panose="02010600040101010101" pitchFamily="2" charset="-122"/>
                <a:ea typeface="华文中宋" panose="02010600040101010101" pitchFamily="2" charset="-122"/>
              </a:rPr>
              <a:t>c</a:t>
            </a:r>
            <a:r>
              <a:rPr lang="zh-CN" altLang="en-US" dirty="0">
                <a:latin typeface="华文中宋" panose="02010600040101010101" pitchFamily="2" charset="-122"/>
                <a:ea typeface="华文中宋" panose="02010600040101010101" pitchFamily="2" charset="-122"/>
              </a:rPr>
              <a:t>、进行每一位的运算；</a:t>
            </a:r>
            <a:endParaRPr lang="en-US" altLang="zh-CN" dirty="0">
              <a:latin typeface="华文中宋" panose="02010600040101010101" pitchFamily="2" charset="-122"/>
              <a:ea typeface="华文中宋" panose="02010600040101010101" pitchFamily="2" charset="-122"/>
            </a:endParaRPr>
          </a:p>
          <a:p>
            <a:pPr indent="457200"/>
            <a:r>
              <a:rPr lang="en-US" altLang="zh-CN" dirty="0">
                <a:latin typeface="华文中宋" panose="02010600040101010101" pitchFamily="2" charset="-122"/>
                <a:ea typeface="华文中宋" panose="02010600040101010101" pitchFamily="2" charset="-122"/>
              </a:rPr>
              <a:t>d</a:t>
            </a:r>
            <a:r>
              <a:rPr lang="zh-CN" altLang="en-US" dirty="0">
                <a:latin typeface="华文中宋" panose="02010600040101010101" pitchFamily="2" charset="-122"/>
                <a:ea typeface="华文中宋" panose="02010600040101010101" pitchFamily="2" charset="-122"/>
              </a:rPr>
              <a:t>、处理进位；</a:t>
            </a:r>
            <a:endParaRPr lang="en-US" altLang="zh-CN" dirty="0">
              <a:latin typeface="华文中宋" panose="02010600040101010101" pitchFamily="2" charset="-122"/>
              <a:ea typeface="华文中宋" panose="02010600040101010101" pitchFamily="2" charset="-122"/>
            </a:endParaRPr>
          </a:p>
          <a:p>
            <a:pPr indent="457200"/>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、输出结果；</a:t>
            </a:r>
            <a:endParaRPr lang="en-US" altLang="zh-CN" dirty="0">
              <a:latin typeface="华文中宋" panose="02010600040101010101" pitchFamily="2" charset="-122"/>
              <a:ea typeface="华文中宋" panose="02010600040101010101" pitchFamily="2" charset="-122"/>
            </a:endParaRPr>
          </a:p>
          <a:p>
            <a:pPr indent="457200"/>
            <a:r>
              <a:rPr lang="zh-CN" altLang="en-US" dirty="0">
                <a:latin typeface="华文中宋" panose="02010600040101010101" pitchFamily="2" charset="-122"/>
                <a:ea typeface="华文中宋" panose="02010600040101010101" pitchFamily="2" charset="-122"/>
              </a:rPr>
              <a:t>下面我们通过代码来一步步实现它</a:t>
            </a:r>
          </a:p>
        </p:txBody>
      </p:sp>
    </p:spTree>
    <p:extLst>
      <p:ext uri="{BB962C8B-B14F-4D97-AF65-F5344CB8AC3E}">
        <p14:creationId xmlns:p14="http://schemas.microsoft.com/office/powerpoint/2010/main" val="374130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3357009"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a</a:t>
              </a:r>
              <a:r>
                <a:rPr lang="zh-CN" altLang="en-US" sz="2000" b="1" i="0" dirty="0">
                  <a:solidFill>
                    <a:srgbClr val="4F4F4F"/>
                  </a:solidFill>
                  <a:effectLst/>
                  <a:latin typeface="DengXian" panose="02010600030101010101" pitchFamily="2" charset="-122"/>
                  <a:ea typeface="DengXian" panose="02010600030101010101" pitchFamily="2" charset="-122"/>
                </a:rPr>
                <a:t>） 运算前的准备</a:t>
              </a:r>
              <a:r>
                <a:rPr lang="en-US" altLang="zh-CN" sz="2000" b="1" i="0" dirty="0">
                  <a:solidFill>
                    <a:srgbClr val="4F4F4F"/>
                  </a:solidFill>
                  <a:effectLst/>
                  <a:latin typeface="DengXian" panose="02010600030101010101" pitchFamily="2" charset="-122"/>
                  <a:ea typeface="DengXian" panose="02010600030101010101" pitchFamily="2" charset="-122"/>
                </a:rPr>
                <a:t>——for</a:t>
              </a:r>
              <a:endParaRPr lang="zh-CN" altLang="en-US" sz="2000" b="1" i="0" dirty="0">
                <a:solidFill>
                  <a:srgbClr val="4F4F4F"/>
                </a:solidFill>
                <a:effectLst/>
                <a:latin typeface="DengXian" panose="02010600030101010101" pitchFamily="2" charset="-122"/>
                <a:ea typeface="DengXian" panose="02010600030101010101" pitchFamily="2" charset="-122"/>
              </a:endParaRPr>
            </a:p>
          </p:txBody>
        </p:sp>
      </p:grpSp>
      <p:sp>
        <p:nvSpPr>
          <p:cNvPr id="10" name="文本框 9">
            <a:extLst>
              <a:ext uri="{FF2B5EF4-FFF2-40B4-BE49-F238E27FC236}">
                <a16:creationId xmlns:a16="http://schemas.microsoft.com/office/drawing/2014/main" id="{8C56769D-A01C-40F8-B643-66403697B1D5}"/>
              </a:ext>
            </a:extLst>
          </p:cNvPr>
          <p:cNvSpPr txBox="1"/>
          <p:nvPr/>
        </p:nvSpPr>
        <p:spPr>
          <a:xfrm>
            <a:off x="454845" y="1653156"/>
            <a:ext cx="7800437" cy="3970318"/>
          </a:xfrm>
          <a:prstGeom prst="rect">
            <a:avLst/>
          </a:prstGeom>
          <a:noFill/>
        </p:spPr>
        <p:txBody>
          <a:bodyPr wrap="square">
            <a:spAutoFit/>
          </a:bodyPr>
          <a:lstStyle/>
          <a:p>
            <a:r>
              <a:rPr lang="en-US" altLang="zh-CN" dirty="0">
                <a:latin typeface="华文中宋" panose="02010600040101010101" pitchFamily="2" charset="-122"/>
                <a:ea typeface="华文中宋" panose="02010600040101010101" pitchFamily="2" charset="-122"/>
              </a:rPr>
              <a:t>for ( </a:t>
            </a:r>
            <a:r>
              <a:rPr lang="zh-CN" altLang="en-US" dirty="0">
                <a:latin typeface="华文中宋" panose="02010600040101010101" pitchFamily="2" charset="-122"/>
                <a:ea typeface="华文中宋" panose="02010600040101010101" pitchFamily="2" charset="-122"/>
              </a:rPr>
              <a:t>初始值</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条件</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增量</a:t>
            </a:r>
            <a:r>
              <a:rPr lang="en-US" altLang="zh-CN" dirty="0">
                <a:latin typeface="华文中宋" panose="02010600040101010101" pitchFamily="2" charset="-122"/>
                <a:ea typeface="华文中宋" panose="02010600040101010101" pitchFamily="2" charset="-122"/>
              </a:rPr>
              <a:t>or</a:t>
            </a:r>
            <a:r>
              <a:rPr lang="zh-CN" altLang="en-US" dirty="0">
                <a:latin typeface="华文中宋" panose="02010600040101010101" pitchFamily="2" charset="-122"/>
                <a:ea typeface="华文中宋" panose="02010600040101010101" pitchFamily="2" charset="-122"/>
              </a:rPr>
              <a:t>减量</a:t>
            </a:r>
            <a:r>
              <a:rPr lang="en-US" altLang="zh-CN" dirty="0">
                <a:latin typeface="华文中宋" panose="02010600040101010101" pitchFamily="2" charset="-122"/>
                <a:ea typeface="华文中宋" panose="02010600040101010101" pitchFamily="2" charset="-122"/>
              </a:rPr>
              <a:t> )</a:t>
            </a:r>
          </a:p>
          <a:p>
            <a:r>
              <a:rPr lang="en-US" altLang="zh-CN" dirty="0">
                <a:latin typeface="华文中宋" panose="02010600040101010101" pitchFamily="2" charset="-122"/>
                <a:ea typeface="华文中宋" panose="02010600040101010101" pitchFamily="2" charset="-122"/>
              </a:rPr>
              <a:t>{</a:t>
            </a:r>
          </a:p>
          <a:p>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代码块</a:t>
            </a:r>
            <a:r>
              <a:rPr lang="en-US" altLang="zh-CN" dirty="0">
                <a:latin typeface="华文中宋" panose="02010600040101010101" pitchFamily="2" charset="-122"/>
                <a:ea typeface="华文中宋" panose="02010600040101010101" pitchFamily="2" charset="-122"/>
              </a:rPr>
              <a:t>;</a:t>
            </a:r>
          </a:p>
          <a:p>
            <a:r>
              <a:rPr lang="en-US" altLang="zh-CN" dirty="0">
                <a:latin typeface="华文中宋" panose="02010600040101010101" pitchFamily="2" charset="-122"/>
                <a:ea typeface="华文中宋" panose="02010600040101010101" pitchFamily="2" charset="-122"/>
              </a:rPr>
              <a:t>}</a:t>
            </a:r>
          </a:p>
          <a:p>
            <a:r>
              <a:rPr lang="zh-CN" altLang="en-US" dirty="0">
                <a:latin typeface="华文中宋" panose="02010600040101010101" pitchFamily="2" charset="-122"/>
                <a:ea typeface="华文中宋" panose="02010600040101010101" pitchFamily="2" charset="-122"/>
              </a:rPr>
              <a:t>下面是 </a:t>
            </a:r>
            <a:r>
              <a:rPr lang="en-US" altLang="zh-CN" dirty="0">
                <a:latin typeface="华文中宋" panose="02010600040101010101" pitchFamily="2" charset="-122"/>
                <a:ea typeface="华文中宋" panose="02010600040101010101" pitchFamily="2" charset="-122"/>
              </a:rPr>
              <a:t>for </a:t>
            </a:r>
            <a:r>
              <a:rPr lang="zh-CN" altLang="en-US" dirty="0">
                <a:latin typeface="华文中宋" panose="02010600040101010101" pitchFamily="2" charset="-122"/>
                <a:ea typeface="华文中宋" panose="02010600040101010101" pitchFamily="2" charset="-122"/>
              </a:rPr>
              <a:t>循环的控制流：</a:t>
            </a:r>
          </a:p>
          <a:p>
            <a:endParaRPr lang="zh-CN" altLang="en-US"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初始值块首先被执行，且只会执行一次。这一步允许初始化任何循环控制变量。您也可以不在这里写任何语句，只要有一个分号出现即可。</a:t>
            </a:r>
          </a:p>
          <a:p>
            <a:r>
              <a:rPr lang="zh-CN" altLang="en-US" dirty="0">
                <a:latin typeface="华文中宋" panose="02010600040101010101" pitchFamily="2" charset="-122"/>
                <a:ea typeface="华文中宋" panose="02010600040101010101" pitchFamily="2" charset="-122"/>
              </a:rPr>
              <a:t>接下来，会判断条件。如果为真，则执行循环主体。如果为假，则不执行循环主体，且控制流会跳转到紧接着 </a:t>
            </a:r>
            <a:r>
              <a:rPr lang="en-US" altLang="zh-CN" dirty="0">
                <a:latin typeface="华文中宋" panose="02010600040101010101" pitchFamily="2" charset="-122"/>
                <a:ea typeface="华文中宋" panose="02010600040101010101" pitchFamily="2" charset="-122"/>
              </a:rPr>
              <a:t>for </a:t>
            </a:r>
            <a:r>
              <a:rPr lang="zh-CN" altLang="en-US" dirty="0">
                <a:latin typeface="华文中宋" panose="02010600040101010101" pitchFamily="2" charset="-122"/>
                <a:ea typeface="华文中宋" panose="02010600040101010101" pitchFamily="2" charset="-122"/>
              </a:rPr>
              <a:t>循环的下一条语句。</a:t>
            </a:r>
          </a:p>
          <a:p>
            <a:r>
              <a:rPr lang="zh-CN" altLang="en-US" dirty="0">
                <a:latin typeface="华文中宋" panose="02010600040101010101" pitchFamily="2" charset="-122"/>
                <a:ea typeface="华文中宋" panose="02010600040101010101" pitchFamily="2" charset="-122"/>
              </a:rPr>
              <a:t>在执行完 </a:t>
            </a:r>
            <a:r>
              <a:rPr lang="en-US" altLang="zh-CN" dirty="0">
                <a:latin typeface="华文中宋" panose="02010600040101010101" pitchFamily="2" charset="-122"/>
                <a:ea typeface="华文中宋" panose="02010600040101010101" pitchFamily="2" charset="-122"/>
              </a:rPr>
              <a:t>for </a:t>
            </a:r>
            <a:r>
              <a:rPr lang="zh-CN" altLang="en-US" dirty="0">
                <a:latin typeface="华文中宋" panose="02010600040101010101" pitchFamily="2" charset="-122"/>
                <a:ea typeface="华文中宋" panose="02010600040101010101" pitchFamily="2" charset="-122"/>
              </a:rPr>
              <a:t>循环主体后，控制流会跳回上面的增量语句。该语句允许您更新循环控制变量。该语句可以留空，只要在条件后有一个分号出现即可。</a:t>
            </a:r>
          </a:p>
          <a:p>
            <a:r>
              <a:rPr lang="zh-CN" altLang="en-US" dirty="0">
                <a:latin typeface="华文中宋" panose="02010600040101010101" pitchFamily="2" charset="-122"/>
                <a:ea typeface="华文中宋" panose="02010600040101010101" pitchFamily="2" charset="-122"/>
              </a:rPr>
              <a:t>条件再次被判断。如果为真，则执行循环，这个过程会不断重复（循环主体，然后增加步值，再然后重新判断条件）。在条件变为假时，</a:t>
            </a:r>
            <a:r>
              <a:rPr lang="en-US" altLang="zh-CN" dirty="0">
                <a:latin typeface="华文中宋" panose="02010600040101010101" pitchFamily="2" charset="-122"/>
                <a:ea typeface="华文中宋" panose="02010600040101010101" pitchFamily="2" charset="-122"/>
              </a:rPr>
              <a:t>for </a:t>
            </a:r>
            <a:r>
              <a:rPr lang="zh-CN" altLang="en-US" dirty="0">
                <a:latin typeface="华文中宋" panose="02010600040101010101" pitchFamily="2" charset="-122"/>
                <a:ea typeface="华文中宋" panose="02010600040101010101" pitchFamily="2" charset="-122"/>
              </a:rPr>
              <a:t>循环终止。</a:t>
            </a:r>
          </a:p>
        </p:txBody>
      </p:sp>
      <p:pic>
        <p:nvPicPr>
          <p:cNvPr id="2050" name="Picture 2" descr="C 中的 for 循环">
            <a:extLst>
              <a:ext uri="{FF2B5EF4-FFF2-40B4-BE49-F238E27FC236}">
                <a16:creationId xmlns:a16="http://schemas.microsoft.com/office/drawing/2014/main" id="{DA68775D-05EC-4482-AFFF-0FBB7CBE7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282" y="1464619"/>
            <a:ext cx="4263121" cy="452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18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3467616"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a</a:t>
              </a:r>
              <a:r>
                <a:rPr lang="zh-CN" altLang="en-US" sz="2000" b="1" i="0" dirty="0">
                  <a:solidFill>
                    <a:srgbClr val="4F4F4F"/>
                  </a:solidFill>
                  <a:effectLst/>
                  <a:latin typeface="DengXian" panose="02010600030101010101" pitchFamily="2" charset="-122"/>
                  <a:ea typeface="DengXian" panose="02010600030101010101" pitchFamily="2" charset="-122"/>
                </a:rPr>
                <a:t>） 运算前的准备</a:t>
              </a:r>
              <a:r>
                <a:rPr lang="en-US" altLang="zh-CN" sz="2000" b="1" i="0" dirty="0">
                  <a:solidFill>
                    <a:srgbClr val="4F4F4F"/>
                  </a:solidFill>
                  <a:effectLst/>
                  <a:latin typeface="DengXian" panose="02010600030101010101" pitchFamily="2" charset="-122"/>
                  <a:ea typeface="DengXian" panose="02010600030101010101" pitchFamily="2" charset="-122"/>
                </a:rPr>
                <a:t>——</a:t>
              </a:r>
              <a:r>
                <a:rPr lang="zh-CN" altLang="en-US" sz="2000" b="1" i="0" dirty="0">
                  <a:solidFill>
                    <a:srgbClr val="4F4F4F"/>
                  </a:solidFill>
                  <a:effectLst/>
                  <a:latin typeface="DengXian" panose="02010600030101010101" pitchFamily="2" charset="-122"/>
                  <a:ea typeface="DengXian" panose="02010600030101010101" pitchFamily="2" charset="-122"/>
                </a:rPr>
                <a:t>数组</a:t>
              </a:r>
            </a:p>
          </p:txBody>
        </p:sp>
      </p:grpSp>
      <p:sp>
        <p:nvSpPr>
          <p:cNvPr id="8" name="文本框 7">
            <a:extLst>
              <a:ext uri="{FF2B5EF4-FFF2-40B4-BE49-F238E27FC236}">
                <a16:creationId xmlns:a16="http://schemas.microsoft.com/office/drawing/2014/main" id="{90ACE555-1DA3-403D-977B-FE1D610C7489}"/>
              </a:ext>
            </a:extLst>
          </p:cNvPr>
          <p:cNvSpPr txBox="1"/>
          <p:nvPr/>
        </p:nvSpPr>
        <p:spPr>
          <a:xfrm>
            <a:off x="539115" y="1859339"/>
            <a:ext cx="6259830" cy="3139321"/>
          </a:xfrm>
          <a:prstGeom prst="rect">
            <a:avLst/>
          </a:prstGeom>
          <a:noFill/>
        </p:spPr>
        <p:txBody>
          <a:bodyPr wrap="square">
            <a:spAutoFit/>
          </a:bodyPr>
          <a:lstStyle/>
          <a:p>
            <a:pPr algn="l" latinLnBrk="1"/>
            <a:r>
              <a:rPr lang="en-US" altLang="zh-CN" b="0" i="0" dirty="0">
                <a:solidFill>
                  <a:srgbClr val="333333"/>
                </a:solidFill>
                <a:effectLst/>
                <a:latin typeface="DengXian" panose="02010600030101010101" pitchFamily="2" charset="-122"/>
                <a:ea typeface="DengXian" panose="02010600030101010101" pitchFamily="2" charset="-122"/>
              </a:rPr>
              <a:t>C </a:t>
            </a:r>
            <a:r>
              <a:rPr lang="zh-CN" altLang="en-US" b="0" i="0" dirty="0">
                <a:solidFill>
                  <a:srgbClr val="333333"/>
                </a:solidFill>
                <a:effectLst/>
                <a:latin typeface="DengXian" panose="02010600030101010101" pitchFamily="2" charset="-122"/>
                <a:ea typeface="DengXian" panose="02010600030101010101" pitchFamily="2" charset="-122"/>
              </a:rPr>
              <a:t>语言支持</a:t>
            </a:r>
            <a:r>
              <a:rPr lang="zh-CN" altLang="en-US" b="1" i="0" dirty="0">
                <a:solidFill>
                  <a:srgbClr val="333333"/>
                </a:solidFill>
                <a:effectLst/>
                <a:latin typeface="DengXian" panose="02010600030101010101" pitchFamily="2" charset="-122"/>
                <a:ea typeface="DengXian" panose="02010600030101010101" pitchFamily="2" charset="-122"/>
              </a:rPr>
              <a:t>数组</a:t>
            </a:r>
            <a:r>
              <a:rPr lang="zh-CN" altLang="en-US" b="0" i="0" dirty="0">
                <a:solidFill>
                  <a:srgbClr val="333333"/>
                </a:solidFill>
                <a:effectLst/>
                <a:latin typeface="DengXian" panose="02010600030101010101" pitchFamily="2" charset="-122"/>
                <a:ea typeface="DengXian" panose="02010600030101010101" pitchFamily="2" charset="-122"/>
              </a:rPr>
              <a:t>数据结构，它可以存储一个固定大小的相同类型元素的顺序集合。数组是用来存储一系列数据，但它往往被认为是一系列相同类型的变量。</a:t>
            </a:r>
          </a:p>
          <a:p>
            <a:pPr algn="l" latinLnBrk="1"/>
            <a:r>
              <a:rPr lang="zh-CN" altLang="en-US" b="0" i="0" dirty="0">
                <a:solidFill>
                  <a:srgbClr val="333333"/>
                </a:solidFill>
                <a:effectLst/>
                <a:latin typeface="DengXian" panose="02010600030101010101" pitchFamily="2" charset="-122"/>
                <a:ea typeface="DengXian" panose="02010600030101010101" pitchFamily="2" charset="-122"/>
              </a:rPr>
              <a:t>数组的声明并不是声明一个个单独的变量，比如 </a:t>
            </a:r>
            <a:r>
              <a:rPr lang="en-US" altLang="zh-CN" b="0" i="0" dirty="0">
                <a:solidFill>
                  <a:srgbClr val="333333"/>
                </a:solidFill>
                <a:effectLst/>
                <a:latin typeface="DengXian" panose="02010600030101010101" pitchFamily="2" charset="-122"/>
                <a:ea typeface="DengXian" panose="02010600030101010101" pitchFamily="2" charset="-122"/>
              </a:rPr>
              <a:t>runoob0</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a:solidFill>
                  <a:srgbClr val="333333"/>
                </a:solidFill>
                <a:effectLst/>
                <a:latin typeface="DengXian" panose="02010600030101010101" pitchFamily="2" charset="-122"/>
                <a:ea typeface="DengXian" panose="02010600030101010101" pitchFamily="2" charset="-122"/>
              </a:rPr>
              <a:t>runoob1</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a:solidFill>
                  <a:srgbClr val="333333"/>
                </a:solidFill>
                <a:effectLst/>
                <a:latin typeface="DengXian" panose="02010600030101010101" pitchFamily="2" charset="-122"/>
                <a:ea typeface="DengXian" panose="02010600030101010101" pitchFamily="2" charset="-122"/>
              </a:rPr>
              <a:t>...</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a:solidFill>
                  <a:srgbClr val="333333"/>
                </a:solidFill>
                <a:effectLst/>
                <a:latin typeface="DengXian" panose="02010600030101010101" pitchFamily="2" charset="-122"/>
                <a:ea typeface="DengXian" panose="02010600030101010101" pitchFamily="2" charset="-122"/>
              </a:rPr>
              <a:t>runoob99</a:t>
            </a:r>
            <a:r>
              <a:rPr lang="zh-CN" altLang="en-US" b="0" i="0" dirty="0">
                <a:solidFill>
                  <a:srgbClr val="333333"/>
                </a:solidFill>
                <a:effectLst/>
                <a:latin typeface="DengXian" panose="02010600030101010101" pitchFamily="2" charset="-122"/>
                <a:ea typeface="DengXian" panose="02010600030101010101" pitchFamily="2" charset="-122"/>
              </a:rPr>
              <a:t>，而是声明一个数组变量，比如 </a:t>
            </a:r>
            <a:r>
              <a:rPr lang="en-US" altLang="zh-CN" b="0" i="0" dirty="0" err="1">
                <a:solidFill>
                  <a:srgbClr val="333333"/>
                </a:solidFill>
                <a:effectLst/>
                <a:latin typeface="DengXian" panose="02010600030101010101" pitchFamily="2" charset="-122"/>
                <a:ea typeface="DengXian" panose="02010600030101010101" pitchFamily="2" charset="-122"/>
              </a:rPr>
              <a:t>runoob</a:t>
            </a:r>
            <a:r>
              <a:rPr lang="zh-CN" altLang="en-US" b="0" i="0" dirty="0">
                <a:solidFill>
                  <a:srgbClr val="333333"/>
                </a:solidFill>
                <a:effectLst/>
                <a:latin typeface="DengXian" panose="02010600030101010101" pitchFamily="2" charset="-122"/>
                <a:ea typeface="DengXian" panose="02010600030101010101" pitchFamily="2" charset="-122"/>
              </a:rPr>
              <a:t>，然后使用 </a:t>
            </a:r>
            <a:r>
              <a:rPr lang="en-US" altLang="zh-CN" b="0" i="0" dirty="0" err="1">
                <a:solidFill>
                  <a:srgbClr val="333333"/>
                </a:solidFill>
                <a:effectLst/>
                <a:latin typeface="DengXian" panose="02010600030101010101" pitchFamily="2" charset="-122"/>
                <a:ea typeface="DengXian" panose="02010600030101010101" pitchFamily="2" charset="-122"/>
              </a:rPr>
              <a:t>runoob</a:t>
            </a:r>
            <a:r>
              <a:rPr lang="en-US" altLang="zh-CN" b="0" i="0" dirty="0">
                <a:solidFill>
                  <a:srgbClr val="333333"/>
                </a:solidFill>
                <a:effectLst/>
                <a:latin typeface="DengXian" panose="02010600030101010101" pitchFamily="2" charset="-122"/>
                <a:ea typeface="DengXian" panose="02010600030101010101" pitchFamily="2" charset="-122"/>
              </a:rPr>
              <a:t>[0]</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err="1">
                <a:solidFill>
                  <a:srgbClr val="333333"/>
                </a:solidFill>
                <a:effectLst/>
                <a:latin typeface="DengXian" panose="02010600030101010101" pitchFamily="2" charset="-122"/>
                <a:ea typeface="DengXian" panose="02010600030101010101" pitchFamily="2" charset="-122"/>
              </a:rPr>
              <a:t>runoob</a:t>
            </a:r>
            <a:r>
              <a:rPr lang="en-US" altLang="zh-CN" b="0" i="0" dirty="0">
                <a:solidFill>
                  <a:srgbClr val="333333"/>
                </a:solidFill>
                <a:effectLst/>
                <a:latin typeface="DengXian" panose="02010600030101010101" pitchFamily="2" charset="-122"/>
                <a:ea typeface="DengXian" panose="02010600030101010101" pitchFamily="2" charset="-122"/>
              </a:rPr>
              <a:t>[1]</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a:solidFill>
                  <a:srgbClr val="333333"/>
                </a:solidFill>
                <a:effectLst/>
                <a:latin typeface="DengXian" panose="02010600030101010101" pitchFamily="2" charset="-122"/>
                <a:ea typeface="DengXian" panose="02010600030101010101" pitchFamily="2" charset="-122"/>
              </a:rPr>
              <a:t>...</a:t>
            </a:r>
            <a:r>
              <a:rPr lang="zh-CN" altLang="en-US" b="0" i="0" dirty="0">
                <a:solidFill>
                  <a:srgbClr val="333333"/>
                </a:solidFill>
                <a:effectLst/>
                <a:latin typeface="DengXian" panose="02010600030101010101" pitchFamily="2" charset="-122"/>
                <a:ea typeface="DengXian" panose="02010600030101010101" pitchFamily="2" charset="-122"/>
              </a:rPr>
              <a:t>、</a:t>
            </a:r>
            <a:r>
              <a:rPr lang="en-US" altLang="zh-CN" b="0" i="0" dirty="0" err="1">
                <a:solidFill>
                  <a:srgbClr val="333333"/>
                </a:solidFill>
                <a:effectLst/>
                <a:latin typeface="DengXian" panose="02010600030101010101" pitchFamily="2" charset="-122"/>
                <a:ea typeface="DengXian" panose="02010600030101010101" pitchFamily="2" charset="-122"/>
              </a:rPr>
              <a:t>runoob</a:t>
            </a:r>
            <a:r>
              <a:rPr lang="en-US" altLang="zh-CN" b="0" i="0" dirty="0">
                <a:solidFill>
                  <a:srgbClr val="333333"/>
                </a:solidFill>
                <a:effectLst/>
                <a:latin typeface="DengXian" panose="02010600030101010101" pitchFamily="2" charset="-122"/>
                <a:ea typeface="DengXian" panose="02010600030101010101" pitchFamily="2" charset="-122"/>
              </a:rPr>
              <a:t>[99] </a:t>
            </a:r>
            <a:r>
              <a:rPr lang="zh-CN" altLang="en-US" b="0" i="0" dirty="0">
                <a:solidFill>
                  <a:srgbClr val="333333"/>
                </a:solidFill>
                <a:effectLst/>
                <a:latin typeface="DengXian" panose="02010600030101010101" pitchFamily="2" charset="-122"/>
                <a:ea typeface="DengXian" panose="02010600030101010101" pitchFamily="2" charset="-122"/>
              </a:rPr>
              <a:t>来代表一个个单独的变量。</a:t>
            </a:r>
          </a:p>
          <a:p>
            <a:pPr algn="l" latinLnBrk="1"/>
            <a:r>
              <a:rPr lang="zh-CN" altLang="en-US" b="0" i="0" dirty="0">
                <a:solidFill>
                  <a:srgbClr val="333333"/>
                </a:solidFill>
                <a:effectLst/>
                <a:latin typeface="DengXian" panose="02010600030101010101" pitchFamily="2" charset="-122"/>
                <a:ea typeface="DengXian" panose="02010600030101010101" pitchFamily="2" charset="-122"/>
              </a:rPr>
              <a:t>所有的数组都是由连续的内存位置组成。最低的地址对应第一个元素，最高的地址对应最后一个元素。</a:t>
            </a:r>
            <a:endParaRPr lang="en-US" altLang="zh-CN" b="0" i="0" dirty="0">
              <a:solidFill>
                <a:srgbClr val="333333"/>
              </a:solidFill>
              <a:effectLst/>
              <a:latin typeface="DengXian" panose="02010600030101010101" pitchFamily="2" charset="-122"/>
              <a:ea typeface="DengXian" panose="02010600030101010101" pitchFamily="2" charset="-122"/>
            </a:endParaRPr>
          </a:p>
          <a:p>
            <a:pPr algn="l" latinLnBrk="1"/>
            <a:endParaRPr lang="en-US" altLang="zh-CN" dirty="0">
              <a:solidFill>
                <a:srgbClr val="333333"/>
              </a:solidFill>
              <a:latin typeface="DengXian" panose="02010600030101010101" pitchFamily="2" charset="-122"/>
              <a:ea typeface="DengXian" panose="02010600030101010101" pitchFamily="2" charset="-122"/>
            </a:endParaRPr>
          </a:p>
          <a:p>
            <a:pPr algn="l" latinLnBrk="1"/>
            <a:r>
              <a:rPr lang="zh-CN" altLang="en-US" dirty="0">
                <a:solidFill>
                  <a:srgbClr val="333333"/>
                </a:solidFill>
                <a:latin typeface="DengXian" panose="02010600030101010101" pitchFamily="2" charset="-122"/>
                <a:ea typeface="DengXian" panose="02010600030101010101" pitchFamily="2" charset="-122"/>
              </a:rPr>
              <a:t>声明一个数组：</a:t>
            </a:r>
            <a:r>
              <a:rPr lang="en-US" altLang="zh-CN" dirty="0">
                <a:solidFill>
                  <a:srgbClr val="333333"/>
                </a:solidFill>
                <a:latin typeface="DengXian" panose="02010600030101010101" pitchFamily="2" charset="-122"/>
                <a:ea typeface="DengXian" panose="02010600030101010101" pitchFamily="2" charset="-122"/>
              </a:rPr>
              <a:t>int a[50];</a:t>
            </a:r>
            <a:endParaRPr lang="zh-CN" altLang="en-US" b="0" i="0" dirty="0">
              <a:solidFill>
                <a:srgbClr val="333333"/>
              </a:solidFill>
              <a:effectLst/>
              <a:latin typeface="DengXian" panose="02010600030101010101" pitchFamily="2" charset="-122"/>
              <a:ea typeface="DengXian" panose="02010600030101010101" pitchFamily="2" charset="-122"/>
            </a:endParaRPr>
          </a:p>
        </p:txBody>
      </p:sp>
      <p:pic>
        <p:nvPicPr>
          <p:cNvPr id="3074" name="Picture 2">
            <a:extLst>
              <a:ext uri="{FF2B5EF4-FFF2-40B4-BE49-F238E27FC236}">
                <a16:creationId xmlns:a16="http://schemas.microsoft.com/office/drawing/2014/main" id="{563A5BC6-90BE-4C6B-A72B-91C23409B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793" y="3510915"/>
            <a:ext cx="48291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244169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a</a:t>
              </a:r>
              <a:r>
                <a:rPr lang="zh-CN" altLang="en-US" sz="2000" b="1" i="0" dirty="0">
                  <a:solidFill>
                    <a:srgbClr val="4F4F4F"/>
                  </a:solidFill>
                  <a:effectLst/>
                  <a:latin typeface="DengXian" panose="02010600030101010101" pitchFamily="2" charset="-122"/>
                  <a:ea typeface="DengXian" panose="02010600030101010101" pitchFamily="2" charset="-122"/>
                </a:rPr>
                <a:t>） 运算前的准备</a:t>
              </a:r>
            </a:p>
          </p:txBody>
        </p:sp>
      </p:grpSp>
      <p:pic>
        <p:nvPicPr>
          <p:cNvPr id="3" name="图片 2">
            <a:extLst>
              <a:ext uri="{FF2B5EF4-FFF2-40B4-BE49-F238E27FC236}">
                <a16:creationId xmlns:a16="http://schemas.microsoft.com/office/drawing/2014/main" id="{4AAAB861-5D00-4FBE-8C3F-2591E349AB3E}"/>
              </a:ext>
            </a:extLst>
          </p:cNvPr>
          <p:cNvPicPr>
            <a:picLocks noChangeAspect="1"/>
          </p:cNvPicPr>
          <p:nvPr/>
        </p:nvPicPr>
        <p:blipFill>
          <a:blip r:embed="rId3"/>
          <a:stretch>
            <a:fillRect/>
          </a:stretch>
        </p:blipFill>
        <p:spPr>
          <a:xfrm>
            <a:off x="490262" y="1477232"/>
            <a:ext cx="6276284" cy="3023192"/>
          </a:xfrm>
          <a:prstGeom prst="rect">
            <a:avLst/>
          </a:prstGeom>
        </p:spPr>
      </p:pic>
      <p:sp>
        <p:nvSpPr>
          <p:cNvPr id="9" name="文本框 8">
            <a:extLst>
              <a:ext uri="{FF2B5EF4-FFF2-40B4-BE49-F238E27FC236}">
                <a16:creationId xmlns:a16="http://schemas.microsoft.com/office/drawing/2014/main" id="{749C82DF-0058-40D1-8EE3-3A644DF3C767}"/>
              </a:ext>
            </a:extLst>
          </p:cNvPr>
          <p:cNvSpPr txBox="1"/>
          <p:nvPr/>
        </p:nvSpPr>
        <p:spPr>
          <a:xfrm>
            <a:off x="589928" y="4513037"/>
            <a:ext cx="5600274" cy="923330"/>
          </a:xfrm>
          <a:prstGeom prst="rect">
            <a:avLst/>
          </a:prstGeom>
          <a:noFill/>
        </p:spPr>
        <p:txBody>
          <a:bodyPr wrap="square">
            <a:spAutoFit/>
          </a:bodyPr>
          <a:lstStyle/>
          <a:p>
            <a:r>
              <a:rPr lang="zh-CN" altLang="en-US" dirty="0"/>
              <a:t>上面的代码使我们输入了两个乘数，并且通过</a:t>
            </a:r>
            <a:r>
              <a:rPr lang="en-US" altLang="zh-CN" dirty="0" err="1"/>
              <a:t>strlen</a:t>
            </a:r>
            <a:r>
              <a:rPr lang="zh-CN" altLang="en-US" dirty="0"/>
              <a:t>函数确定了乘数的位数，并且将整形数组的长度同时定位好了。</a:t>
            </a:r>
          </a:p>
        </p:txBody>
      </p:sp>
      <p:pic>
        <p:nvPicPr>
          <p:cNvPr id="12" name="图片 11">
            <a:extLst>
              <a:ext uri="{FF2B5EF4-FFF2-40B4-BE49-F238E27FC236}">
                <a16:creationId xmlns:a16="http://schemas.microsoft.com/office/drawing/2014/main" id="{270673AD-6F5B-41C1-814C-C01467BD6E8F}"/>
              </a:ext>
            </a:extLst>
          </p:cNvPr>
          <p:cNvPicPr>
            <a:picLocks noChangeAspect="1"/>
          </p:cNvPicPr>
          <p:nvPr/>
        </p:nvPicPr>
        <p:blipFill rotWithShape="1">
          <a:blip r:embed="rId4"/>
          <a:srcRect r="13926"/>
          <a:stretch/>
        </p:blipFill>
        <p:spPr>
          <a:xfrm>
            <a:off x="6323022" y="1264564"/>
            <a:ext cx="5378716" cy="4458086"/>
          </a:xfrm>
          <a:prstGeom prst="rect">
            <a:avLst/>
          </a:prstGeom>
        </p:spPr>
      </p:pic>
      <p:sp>
        <p:nvSpPr>
          <p:cNvPr id="7" name="文本框 6">
            <a:extLst>
              <a:ext uri="{FF2B5EF4-FFF2-40B4-BE49-F238E27FC236}">
                <a16:creationId xmlns:a16="http://schemas.microsoft.com/office/drawing/2014/main" id="{920CC158-7EA7-4174-9DD6-3CE9DF34D9B1}"/>
              </a:ext>
            </a:extLst>
          </p:cNvPr>
          <p:cNvSpPr txBox="1"/>
          <p:nvPr/>
        </p:nvSpPr>
        <p:spPr>
          <a:xfrm>
            <a:off x="6391373" y="5722650"/>
            <a:ext cx="5622117" cy="369332"/>
          </a:xfrm>
          <a:prstGeom prst="rect">
            <a:avLst/>
          </a:prstGeom>
          <a:noFill/>
        </p:spPr>
        <p:txBody>
          <a:bodyPr wrap="none" rtlCol="0">
            <a:spAutoFit/>
          </a:bodyPr>
          <a:lstStyle/>
          <a:p>
            <a:r>
              <a:rPr lang="en-US" altLang="zh-CN" dirty="0"/>
              <a:t>https://www.runoob.com/cprogramming/c-strings.html</a:t>
            </a:r>
            <a:endParaRPr lang="zh-CN" altLang="en-US" dirty="0"/>
          </a:p>
        </p:txBody>
      </p:sp>
    </p:spTree>
    <p:extLst>
      <p:ext uri="{BB962C8B-B14F-4D97-AF65-F5344CB8AC3E}">
        <p14:creationId xmlns:p14="http://schemas.microsoft.com/office/powerpoint/2010/main" val="133263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244169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a</a:t>
              </a:r>
              <a:r>
                <a:rPr lang="zh-CN" altLang="en-US" sz="2000" b="1" i="0" dirty="0">
                  <a:solidFill>
                    <a:srgbClr val="4F4F4F"/>
                  </a:solidFill>
                  <a:effectLst/>
                  <a:latin typeface="DengXian" panose="02010600030101010101" pitchFamily="2" charset="-122"/>
                  <a:ea typeface="DengXian" panose="02010600030101010101" pitchFamily="2" charset="-122"/>
                </a:rPr>
                <a:t>） 运算前的准备</a:t>
              </a:r>
            </a:p>
          </p:txBody>
        </p:sp>
      </p:grpSp>
      <p:sp>
        <p:nvSpPr>
          <p:cNvPr id="10" name="文本框 9">
            <a:extLst>
              <a:ext uri="{FF2B5EF4-FFF2-40B4-BE49-F238E27FC236}">
                <a16:creationId xmlns:a16="http://schemas.microsoft.com/office/drawing/2014/main" id="{EB5AA544-0101-4046-A11E-4196E5AC8CD9}"/>
              </a:ext>
            </a:extLst>
          </p:cNvPr>
          <p:cNvSpPr txBox="1"/>
          <p:nvPr/>
        </p:nvSpPr>
        <p:spPr>
          <a:xfrm>
            <a:off x="931863" y="1662987"/>
            <a:ext cx="6094428" cy="369332"/>
          </a:xfrm>
          <a:prstGeom prst="rect">
            <a:avLst/>
          </a:prstGeom>
          <a:noFill/>
        </p:spPr>
        <p:txBody>
          <a:bodyPr wrap="square">
            <a:spAutoFit/>
          </a:bodyPr>
          <a:lstStyle/>
          <a:p>
            <a:r>
              <a:rPr lang="zh-CN" altLang="en-US" dirty="0"/>
              <a:t>我们接着来写：</a:t>
            </a:r>
          </a:p>
        </p:txBody>
      </p:sp>
      <p:pic>
        <p:nvPicPr>
          <p:cNvPr id="5" name="图片 4">
            <a:extLst>
              <a:ext uri="{FF2B5EF4-FFF2-40B4-BE49-F238E27FC236}">
                <a16:creationId xmlns:a16="http://schemas.microsoft.com/office/drawing/2014/main" id="{F37DF05D-58B1-4BAE-9C45-B4144A8AED18}"/>
              </a:ext>
            </a:extLst>
          </p:cNvPr>
          <p:cNvPicPr>
            <a:picLocks noChangeAspect="1"/>
          </p:cNvPicPr>
          <p:nvPr/>
        </p:nvPicPr>
        <p:blipFill>
          <a:blip r:embed="rId3"/>
          <a:stretch>
            <a:fillRect/>
          </a:stretch>
        </p:blipFill>
        <p:spPr>
          <a:xfrm>
            <a:off x="369790" y="2032319"/>
            <a:ext cx="5459510" cy="2676693"/>
          </a:xfrm>
          <a:prstGeom prst="rect">
            <a:avLst/>
          </a:prstGeom>
        </p:spPr>
      </p:pic>
      <p:sp>
        <p:nvSpPr>
          <p:cNvPr id="14" name="文本框 13">
            <a:extLst>
              <a:ext uri="{FF2B5EF4-FFF2-40B4-BE49-F238E27FC236}">
                <a16:creationId xmlns:a16="http://schemas.microsoft.com/office/drawing/2014/main" id="{5E9D94F8-4C27-42D8-8B6F-5992E03BD560}"/>
              </a:ext>
            </a:extLst>
          </p:cNvPr>
          <p:cNvSpPr txBox="1"/>
          <p:nvPr/>
        </p:nvSpPr>
        <p:spPr>
          <a:xfrm>
            <a:off x="232074" y="4561823"/>
            <a:ext cx="5459510" cy="1200329"/>
          </a:xfrm>
          <a:prstGeom prst="rect">
            <a:avLst/>
          </a:prstGeom>
          <a:noFill/>
        </p:spPr>
        <p:txBody>
          <a:bodyPr wrap="square">
            <a:spAutoFit/>
          </a:bodyPr>
          <a:lstStyle/>
          <a:p>
            <a:r>
              <a:rPr lang="zh-CN" altLang="en-US" dirty="0"/>
              <a:t>通过</a:t>
            </a:r>
            <a:r>
              <a:rPr lang="en-US" altLang="zh-CN" dirty="0"/>
              <a:t>ASCII</a:t>
            </a:r>
            <a:r>
              <a:rPr lang="zh-CN" altLang="en-US" dirty="0"/>
              <a:t>码的运算，我们已经成功地将两个乘数的各位数拆开来储存进两个数组中了，并且</a:t>
            </a:r>
            <a:r>
              <a:rPr lang="en-US" altLang="zh-CN" dirty="0"/>
              <a:t>a[0]</a:t>
            </a:r>
            <a:r>
              <a:rPr lang="zh-CN" altLang="en-US" dirty="0"/>
              <a:t>为个位，</a:t>
            </a:r>
            <a:r>
              <a:rPr lang="en-US" altLang="zh-CN" dirty="0"/>
              <a:t>a[1]</a:t>
            </a:r>
            <a:r>
              <a:rPr lang="zh-CN" altLang="en-US" dirty="0"/>
              <a:t>为十位，以此类推。此时高精度乘法运算前的准备已经做好。</a:t>
            </a:r>
          </a:p>
        </p:txBody>
      </p:sp>
      <p:pic>
        <p:nvPicPr>
          <p:cNvPr id="1026" name="Picture 2">
            <a:extLst>
              <a:ext uri="{FF2B5EF4-FFF2-40B4-BE49-F238E27FC236}">
                <a16:creationId xmlns:a16="http://schemas.microsoft.com/office/drawing/2014/main" id="{E9258082-704E-4D3C-BD2B-B1DEDE26F8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1387311"/>
            <a:ext cx="63627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26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37594" y="426967"/>
            <a:ext cx="3950307" cy="1037652"/>
            <a:chOff x="915006" y="287715"/>
            <a:chExt cx="3950307" cy="1037652"/>
          </a:xfrm>
        </p:grpSpPr>
        <p:sp>
          <p:nvSpPr>
            <p:cNvPr id="20" name="矩形 19"/>
            <p:cNvSpPr/>
            <p:nvPr/>
          </p:nvSpPr>
          <p:spPr>
            <a:xfrm>
              <a:off x="1009275" y="287715"/>
              <a:ext cx="3856038"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EC6D62"/>
                  </a:solidFill>
                </a:rPr>
                <a:t>高精度乘法</a:t>
              </a:r>
              <a:r>
                <a:rPr lang="zh-CN" altLang="en-US" sz="3200" b="1" dirty="0">
                  <a:solidFill>
                    <a:schemeClr val="tx1">
                      <a:lumMod val="65000"/>
                      <a:lumOff val="35000"/>
                    </a:schemeClr>
                  </a:solidFill>
                </a:rPr>
                <a:t>实现</a:t>
              </a:r>
            </a:p>
          </p:txBody>
        </p:sp>
        <p:sp>
          <p:nvSpPr>
            <p:cNvPr id="21" name="矩形 20"/>
            <p:cNvSpPr/>
            <p:nvPr/>
          </p:nvSpPr>
          <p:spPr>
            <a:xfrm>
              <a:off x="915006" y="925257"/>
              <a:ext cx="2441694" cy="400110"/>
            </a:xfrm>
            <a:prstGeom prst="rect">
              <a:avLst/>
            </a:prstGeom>
          </p:spPr>
          <p:txBody>
            <a:bodyPr wrap="none">
              <a:spAutoFit/>
            </a:bodyPr>
            <a:lstStyle/>
            <a:p>
              <a:pPr algn="l"/>
              <a:r>
                <a:rPr lang="zh-CN" altLang="en-US" sz="2000" b="1" i="0" dirty="0">
                  <a:solidFill>
                    <a:srgbClr val="4F4F4F"/>
                  </a:solidFill>
                  <a:effectLst/>
                  <a:latin typeface="DengXian" panose="02010600030101010101" pitchFamily="2" charset="-122"/>
                  <a:ea typeface="DengXian" panose="02010600030101010101" pitchFamily="2" charset="-122"/>
                </a:rPr>
                <a:t>（</a:t>
              </a:r>
              <a:r>
                <a:rPr lang="en-US" altLang="zh-CN" sz="2000" b="1" i="0" dirty="0">
                  <a:solidFill>
                    <a:srgbClr val="4F4F4F"/>
                  </a:solidFill>
                  <a:effectLst/>
                  <a:latin typeface="DengXian" panose="02010600030101010101" pitchFamily="2" charset="-122"/>
                  <a:ea typeface="DengXian" panose="02010600030101010101" pitchFamily="2" charset="-122"/>
                </a:rPr>
                <a:t>a</a:t>
              </a:r>
              <a:r>
                <a:rPr lang="zh-CN" altLang="en-US" sz="2000" b="1" i="0" dirty="0">
                  <a:solidFill>
                    <a:srgbClr val="4F4F4F"/>
                  </a:solidFill>
                  <a:effectLst/>
                  <a:latin typeface="DengXian" panose="02010600030101010101" pitchFamily="2" charset="-122"/>
                  <a:ea typeface="DengXian" panose="02010600030101010101" pitchFamily="2" charset="-122"/>
                </a:rPr>
                <a:t>） 运算前的准备</a:t>
              </a:r>
            </a:p>
          </p:txBody>
        </p:sp>
      </p:grpSp>
      <p:sp>
        <p:nvSpPr>
          <p:cNvPr id="10" name="文本框 9">
            <a:extLst>
              <a:ext uri="{FF2B5EF4-FFF2-40B4-BE49-F238E27FC236}">
                <a16:creationId xmlns:a16="http://schemas.microsoft.com/office/drawing/2014/main" id="{EB5AA544-0101-4046-A11E-4196E5AC8CD9}"/>
              </a:ext>
            </a:extLst>
          </p:cNvPr>
          <p:cNvSpPr txBox="1"/>
          <p:nvPr/>
        </p:nvSpPr>
        <p:spPr>
          <a:xfrm>
            <a:off x="931863" y="1662987"/>
            <a:ext cx="6094428" cy="369332"/>
          </a:xfrm>
          <a:prstGeom prst="rect">
            <a:avLst/>
          </a:prstGeom>
          <a:noFill/>
        </p:spPr>
        <p:txBody>
          <a:bodyPr wrap="square">
            <a:spAutoFit/>
          </a:bodyPr>
          <a:lstStyle/>
          <a:p>
            <a:r>
              <a:rPr lang="zh-CN" altLang="en-US" dirty="0"/>
              <a:t>我们接着来写：</a:t>
            </a:r>
          </a:p>
        </p:txBody>
      </p:sp>
      <p:pic>
        <p:nvPicPr>
          <p:cNvPr id="5" name="图片 4">
            <a:extLst>
              <a:ext uri="{FF2B5EF4-FFF2-40B4-BE49-F238E27FC236}">
                <a16:creationId xmlns:a16="http://schemas.microsoft.com/office/drawing/2014/main" id="{F37DF05D-58B1-4BAE-9C45-B4144A8AED18}"/>
              </a:ext>
            </a:extLst>
          </p:cNvPr>
          <p:cNvPicPr>
            <a:picLocks noChangeAspect="1"/>
          </p:cNvPicPr>
          <p:nvPr/>
        </p:nvPicPr>
        <p:blipFill>
          <a:blip r:embed="rId3"/>
          <a:stretch>
            <a:fillRect/>
          </a:stretch>
        </p:blipFill>
        <p:spPr>
          <a:xfrm>
            <a:off x="369790" y="2032319"/>
            <a:ext cx="5459510" cy="2676693"/>
          </a:xfrm>
          <a:prstGeom prst="rect">
            <a:avLst/>
          </a:prstGeom>
        </p:spPr>
      </p:pic>
      <p:sp>
        <p:nvSpPr>
          <p:cNvPr id="14" name="文本框 13">
            <a:extLst>
              <a:ext uri="{FF2B5EF4-FFF2-40B4-BE49-F238E27FC236}">
                <a16:creationId xmlns:a16="http://schemas.microsoft.com/office/drawing/2014/main" id="{5E9D94F8-4C27-42D8-8B6F-5992E03BD560}"/>
              </a:ext>
            </a:extLst>
          </p:cNvPr>
          <p:cNvSpPr txBox="1"/>
          <p:nvPr/>
        </p:nvSpPr>
        <p:spPr>
          <a:xfrm>
            <a:off x="232074" y="4561823"/>
            <a:ext cx="5459510" cy="1200329"/>
          </a:xfrm>
          <a:prstGeom prst="rect">
            <a:avLst/>
          </a:prstGeom>
          <a:noFill/>
        </p:spPr>
        <p:txBody>
          <a:bodyPr wrap="square">
            <a:spAutoFit/>
          </a:bodyPr>
          <a:lstStyle/>
          <a:p>
            <a:r>
              <a:rPr lang="zh-CN" altLang="en-US" dirty="0"/>
              <a:t>通过</a:t>
            </a:r>
            <a:r>
              <a:rPr lang="en-US" altLang="zh-CN" dirty="0"/>
              <a:t>ASCII</a:t>
            </a:r>
            <a:r>
              <a:rPr lang="zh-CN" altLang="en-US" dirty="0"/>
              <a:t>码的运算，我们已经成功地将两个乘数的各位数拆开来储存进两个数组中了，并且</a:t>
            </a:r>
            <a:r>
              <a:rPr lang="en-US" altLang="zh-CN" dirty="0"/>
              <a:t>a[0]</a:t>
            </a:r>
            <a:r>
              <a:rPr lang="zh-CN" altLang="en-US" dirty="0"/>
              <a:t>为个位，</a:t>
            </a:r>
            <a:r>
              <a:rPr lang="en-US" altLang="zh-CN" dirty="0"/>
              <a:t>a[1]</a:t>
            </a:r>
            <a:r>
              <a:rPr lang="zh-CN" altLang="en-US" dirty="0"/>
              <a:t>为十位，以此类推。此时高精度乘法运算前的准备已经做好。</a:t>
            </a:r>
          </a:p>
        </p:txBody>
      </p:sp>
      <p:sp>
        <p:nvSpPr>
          <p:cNvPr id="3" name="文本框 2">
            <a:extLst>
              <a:ext uri="{FF2B5EF4-FFF2-40B4-BE49-F238E27FC236}">
                <a16:creationId xmlns:a16="http://schemas.microsoft.com/office/drawing/2014/main" id="{5A1C8D58-38AC-464A-8B31-0CF1B137C91E}"/>
              </a:ext>
            </a:extLst>
          </p:cNvPr>
          <p:cNvSpPr txBox="1"/>
          <p:nvPr/>
        </p:nvSpPr>
        <p:spPr>
          <a:xfrm>
            <a:off x="6096000" y="2327575"/>
            <a:ext cx="5641288" cy="2308324"/>
          </a:xfrm>
          <a:prstGeom prst="rect">
            <a:avLst/>
          </a:prstGeom>
          <a:noFill/>
        </p:spPr>
        <p:txBody>
          <a:bodyPr wrap="none" rtlCol="0">
            <a:spAutoFit/>
          </a:bodyPr>
          <a:lstStyle/>
          <a:p>
            <a:r>
              <a:rPr lang="en-US" altLang="zh-CN" sz="2400" dirty="0" err="1"/>
              <a:t>numberA</a:t>
            </a:r>
            <a:r>
              <a:rPr lang="en-US" altLang="zh-CN" sz="2400" dirty="0"/>
              <a:t>: (</a:t>
            </a:r>
            <a:r>
              <a:rPr lang="zh-CN" altLang="en-US" sz="2400" dirty="0"/>
              <a:t>字符串）</a:t>
            </a:r>
            <a:endParaRPr lang="en-US" altLang="zh-CN" sz="2400" dirty="0"/>
          </a:p>
          <a:p>
            <a:r>
              <a:rPr lang="en-US" altLang="zh-CN" sz="2400" dirty="0"/>
              <a:t>2 1 5 6 7 8</a:t>
            </a:r>
          </a:p>
          <a:p>
            <a:endParaRPr lang="en-US" altLang="zh-CN" sz="2400" dirty="0"/>
          </a:p>
          <a:p>
            <a:r>
              <a:rPr lang="zh-CN" altLang="en-US" sz="2400" dirty="0"/>
              <a:t>数组</a:t>
            </a:r>
            <a:r>
              <a:rPr lang="en-US" altLang="zh-CN" sz="2400" dirty="0"/>
              <a:t>a</a:t>
            </a:r>
            <a:r>
              <a:rPr lang="zh-CN" altLang="en-US" sz="2400" dirty="0"/>
              <a:t>：</a:t>
            </a:r>
            <a:endParaRPr lang="en-US" altLang="zh-CN" sz="2400" dirty="0"/>
          </a:p>
          <a:p>
            <a:r>
              <a:rPr lang="en-US" altLang="zh-CN" sz="2400" dirty="0"/>
              <a:t>a[0]    a[1]      a[2]     a[3]       a[4]      a[5]</a:t>
            </a:r>
          </a:p>
          <a:p>
            <a:r>
              <a:rPr lang="en-US" altLang="zh-CN" sz="2400" dirty="0"/>
              <a:t> 8         7           6        5           1          2</a:t>
            </a:r>
            <a:endParaRPr lang="zh-CN" altLang="en-US" sz="2400" dirty="0"/>
          </a:p>
        </p:txBody>
      </p:sp>
    </p:spTree>
    <p:extLst>
      <p:ext uri="{BB962C8B-B14F-4D97-AF65-F5344CB8AC3E}">
        <p14:creationId xmlns:p14="http://schemas.microsoft.com/office/powerpoint/2010/main" val="1788356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287</TotalTime>
  <Words>1366</Words>
  <Application>Microsoft Office PowerPoint</Application>
  <PresentationFormat>宽屏</PresentationFormat>
  <Paragraphs>100</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vt:lpstr>
      <vt:lpstr>华文中宋</vt:lpstr>
      <vt:lpstr>微软雅黑</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力 冒</cp:lastModifiedBy>
  <cp:revision>31</cp:revision>
  <dcterms:created xsi:type="dcterms:W3CDTF">2017-10-01T10:08:30Z</dcterms:created>
  <dcterms:modified xsi:type="dcterms:W3CDTF">2023-06-30T17:23:03Z</dcterms:modified>
</cp:coreProperties>
</file>