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7" r:id="rId4"/>
    <p:sldId id="269" r:id="rId5"/>
    <p:sldId id="270" r:id="rId6"/>
    <p:sldId id="271" r:id="rId7"/>
    <p:sldId id="268" r:id="rId8"/>
    <p:sldId id="258" r:id="rId9"/>
    <p:sldId id="275" r:id="rId10"/>
    <p:sldId id="272" r:id="rId11"/>
    <p:sldId id="274" r:id="rId12"/>
    <p:sldId id="276" r:id="rId13"/>
    <p:sldId id="277" r:id="rId14"/>
    <p:sldId id="278" r:id="rId15"/>
    <p:sldId id="259" r:id="rId16"/>
    <p:sldId id="300" r:id="rId17"/>
    <p:sldId id="290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1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3" r:id="rId36"/>
    <p:sldId id="304" r:id="rId37"/>
    <p:sldId id="305" r:id="rId38"/>
    <p:sldId id="329" r:id="rId39"/>
    <p:sldId id="311" r:id="rId40"/>
    <p:sldId id="312" r:id="rId41"/>
    <p:sldId id="313" r:id="rId42"/>
    <p:sldId id="314" r:id="rId43"/>
    <p:sldId id="315" r:id="rId44"/>
    <p:sldId id="279" r:id="rId45"/>
    <p:sldId id="330" r:id="rId46"/>
    <p:sldId id="318" r:id="rId47"/>
    <p:sldId id="320" r:id="rId48"/>
    <p:sldId id="321" r:id="rId49"/>
    <p:sldId id="322" r:id="rId50"/>
    <p:sldId id="331" r:id="rId51"/>
    <p:sldId id="324" r:id="rId52"/>
    <p:sldId id="325" r:id="rId53"/>
    <p:sldId id="326" r:id="rId54"/>
    <p:sldId id="332" r:id="rId55"/>
    <p:sldId id="334" r:id="rId56"/>
    <p:sldId id="333" r:id="rId57"/>
    <p:sldId id="336" r:id="rId58"/>
    <p:sldId id="337" r:id="rId59"/>
    <p:sldId id="338" r:id="rId60"/>
    <p:sldId id="343" r:id="rId61"/>
    <p:sldId id="339" r:id="rId62"/>
    <p:sldId id="348" r:id="rId63"/>
    <p:sldId id="346" r:id="rId64"/>
    <p:sldId id="347" r:id="rId65"/>
    <p:sldId id="350" r:id="rId66"/>
    <p:sldId id="351" r:id="rId67"/>
    <p:sldId id="357" r:id="rId68"/>
    <p:sldId id="353" r:id="rId69"/>
    <p:sldId id="354" r:id="rId70"/>
    <p:sldId id="355" r:id="rId71"/>
    <p:sldId id="344" r:id="rId72"/>
    <p:sldId id="345" r:id="rId73"/>
    <p:sldId id="359" r:id="rId74"/>
    <p:sldId id="360" r:id="rId75"/>
    <p:sldId id="340" r:id="rId76"/>
    <p:sldId id="341" r:id="rId77"/>
    <p:sldId id="342" r:id="rId78"/>
    <p:sldId id="302" r:id="rId79"/>
    <p:sldId id="361" r:id="rId80"/>
    <p:sldId id="306" r:id="rId81"/>
    <p:sldId id="307" r:id="rId82"/>
    <p:sldId id="308" r:id="rId83"/>
    <p:sldId id="309" r:id="rId84"/>
    <p:sldId id="310" r:id="rId8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/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rgbClr val="66CCFF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9pPr>
                  </a:lstStyle>
                  <a:p>
                    <a:pPr algn="ctr" eaLnBrk="1" fontAlgn="base" hangingPunct="1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/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95 w 2736"/>
                        <a:gd name="T3" fmla="*/ 72 h 504"/>
                        <a:gd name="T4" fmla="*/ 812 w 2736"/>
                        <a:gd name="T5" fmla="*/ 10 h 504"/>
                        <a:gd name="T6" fmla="*/ 1251 w 2736"/>
                        <a:gd name="T7" fmla="*/ 10 h 504"/>
                        <a:gd name="T8" fmla="*/ 1244 w 2736"/>
                        <a:gd name="T9" fmla="*/ 44 h 504"/>
                        <a:gd name="T10" fmla="*/ 807 w 2736"/>
                        <a:gd name="T11" fmla="*/ 44 h 504"/>
                        <a:gd name="T12" fmla="*/ 299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4 w 1769"/>
                        <a:gd name="T3" fmla="*/ 24 h 791"/>
                        <a:gd name="T4" fmla="*/ 440 w 1769"/>
                        <a:gd name="T5" fmla="*/ 85 h 791"/>
                        <a:gd name="T6" fmla="*/ 612 w 1769"/>
                        <a:gd name="T7" fmla="*/ 185 h 791"/>
                        <a:gd name="T8" fmla="*/ 667 w 1769"/>
                        <a:gd name="T9" fmla="*/ 260 h 791"/>
                        <a:gd name="T10" fmla="*/ 642 w 1769"/>
                        <a:gd name="T11" fmla="*/ 336 h 791"/>
                        <a:gd name="T12" fmla="*/ 604 w 1769"/>
                        <a:gd name="T13" fmla="*/ 270 h 791"/>
                        <a:gd name="T14" fmla="*/ 528 w 1769"/>
                        <a:gd name="T15" fmla="*/ 194 h 791"/>
                        <a:gd name="T16" fmla="*/ 421 w 1769"/>
                        <a:gd name="T17" fmla="*/ 126 h 791"/>
                        <a:gd name="T18" fmla="*/ 221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47 w 2736"/>
                        <a:gd name="T3" fmla="*/ 72 h 504"/>
                        <a:gd name="T4" fmla="*/ 714 w 2736"/>
                        <a:gd name="T5" fmla="*/ 10 h 504"/>
                        <a:gd name="T6" fmla="*/ 1100 w 2736"/>
                        <a:gd name="T7" fmla="*/ 10 h 504"/>
                        <a:gd name="T8" fmla="*/ 1094 w 2736"/>
                        <a:gd name="T9" fmla="*/ 44 h 504"/>
                        <a:gd name="T10" fmla="*/ 709 w 2736"/>
                        <a:gd name="T11" fmla="*/ 44 h 504"/>
                        <a:gd name="T12" fmla="*/ 263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62 w 1769"/>
                        <a:gd name="T3" fmla="*/ 24 h 791"/>
                        <a:gd name="T4" fmla="*/ 387 w 1769"/>
                        <a:gd name="T5" fmla="*/ 85 h 791"/>
                        <a:gd name="T6" fmla="*/ 538 w 1769"/>
                        <a:gd name="T7" fmla="*/ 185 h 791"/>
                        <a:gd name="T8" fmla="*/ 587 w 1769"/>
                        <a:gd name="T9" fmla="*/ 260 h 791"/>
                        <a:gd name="T10" fmla="*/ 564 w 1769"/>
                        <a:gd name="T11" fmla="*/ 336 h 791"/>
                        <a:gd name="T12" fmla="*/ 531 w 1769"/>
                        <a:gd name="T13" fmla="*/ 270 h 791"/>
                        <a:gd name="T14" fmla="*/ 464 w 1769"/>
                        <a:gd name="T15" fmla="*/ 194 h 791"/>
                        <a:gd name="T16" fmla="*/ 371 w 1769"/>
                        <a:gd name="T17" fmla="*/ 126 h 791"/>
                        <a:gd name="T18" fmla="*/ 194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35 w 2736"/>
                        <a:gd name="T3" fmla="*/ 72 h 504"/>
                        <a:gd name="T4" fmla="*/ 689 w 2736"/>
                        <a:gd name="T5" fmla="*/ 10 h 504"/>
                        <a:gd name="T6" fmla="*/ 1061 w 2736"/>
                        <a:gd name="T7" fmla="*/ 10 h 504"/>
                        <a:gd name="T8" fmla="*/ 1055 w 2736"/>
                        <a:gd name="T9" fmla="*/ 44 h 504"/>
                        <a:gd name="T10" fmla="*/ 684 w 2736"/>
                        <a:gd name="T11" fmla="*/ 44 h 504"/>
                        <a:gd name="T12" fmla="*/ 254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4 h 791"/>
                        <a:gd name="T4" fmla="*/ 373 w 1769"/>
                        <a:gd name="T5" fmla="*/ 85 h 791"/>
                        <a:gd name="T6" fmla="*/ 519 w 1769"/>
                        <a:gd name="T7" fmla="*/ 185 h 791"/>
                        <a:gd name="T8" fmla="*/ 566 w 1769"/>
                        <a:gd name="T9" fmla="*/ 260 h 791"/>
                        <a:gd name="T10" fmla="*/ 544 w 1769"/>
                        <a:gd name="T11" fmla="*/ 336 h 791"/>
                        <a:gd name="T12" fmla="*/ 512 w 1769"/>
                        <a:gd name="T13" fmla="*/ 270 h 791"/>
                        <a:gd name="T14" fmla="*/ 448 w 1769"/>
                        <a:gd name="T15" fmla="*/ 194 h 791"/>
                        <a:gd name="T16" fmla="*/ 357 w 1769"/>
                        <a:gd name="T17" fmla="*/ 126 h 791"/>
                        <a:gd name="T18" fmla="*/ 18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>
                      <a:gd name="T0" fmla="*/ 0 w 2736"/>
                      <a:gd name="T1" fmla="*/ 145 h 504"/>
                      <a:gd name="T2" fmla="*/ 324 w 2736"/>
                      <a:gd name="T3" fmla="*/ 48 h 504"/>
                      <a:gd name="T4" fmla="*/ 667 w 2736"/>
                      <a:gd name="T5" fmla="*/ 7 h 504"/>
                      <a:gd name="T6" fmla="*/ 1027 w 2736"/>
                      <a:gd name="T7" fmla="*/ 7 h 504"/>
                      <a:gd name="T8" fmla="*/ 1021 w 2736"/>
                      <a:gd name="T9" fmla="*/ 30 h 504"/>
                      <a:gd name="T10" fmla="*/ 662 w 2736"/>
                      <a:gd name="T11" fmla="*/ 30 h 504"/>
                      <a:gd name="T12" fmla="*/ 245 w 2736"/>
                      <a:gd name="T13" fmla="*/ 84 h 504"/>
                      <a:gd name="T14" fmla="*/ 0 w 2736"/>
                      <a:gd name="T15" fmla="*/ 14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>
                      <a:gd name="T0" fmla="*/ 2 w 1769"/>
                      <a:gd name="T1" fmla="*/ 2 h 791"/>
                      <a:gd name="T2" fmla="*/ 151 w 1769"/>
                      <a:gd name="T3" fmla="*/ 16 h 791"/>
                      <a:gd name="T4" fmla="*/ 361 w 1769"/>
                      <a:gd name="T5" fmla="*/ 58 h 791"/>
                      <a:gd name="T6" fmla="*/ 503 w 1769"/>
                      <a:gd name="T7" fmla="*/ 125 h 791"/>
                      <a:gd name="T8" fmla="*/ 548 w 1769"/>
                      <a:gd name="T9" fmla="*/ 176 h 791"/>
                      <a:gd name="T10" fmla="*/ 527 w 1769"/>
                      <a:gd name="T11" fmla="*/ 228 h 791"/>
                      <a:gd name="T12" fmla="*/ 496 w 1769"/>
                      <a:gd name="T13" fmla="*/ 183 h 791"/>
                      <a:gd name="T14" fmla="*/ 433 w 1769"/>
                      <a:gd name="T15" fmla="*/ 131 h 791"/>
                      <a:gd name="T16" fmla="*/ 346 w 1769"/>
                      <a:gd name="T17" fmla="*/ 86 h 791"/>
                      <a:gd name="T18" fmla="*/ 181 w 1769"/>
                      <a:gd name="T19" fmla="*/ 44 h 791"/>
                      <a:gd name="T20" fmla="*/ 0 w 1769"/>
                      <a:gd name="T21" fmla="*/ 22 h 791"/>
                      <a:gd name="T22" fmla="*/ 2 w 1769"/>
                      <a:gd name="T23" fmla="*/ 2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>
                        <a:gd name="T0" fmla="*/ 0 w 2736"/>
                        <a:gd name="T1" fmla="*/ 184 h 504"/>
                        <a:gd name="T2" fmla="*/ 335 w 2736"/>
                        <a:gd name="T3" fmla="*/ 61 h 504"/>
                        <a:gd name="T4" fmla="*/ 689 w 2736"/>
                        <a:gd name="T5" fmla="*/ 9 h 504"/>
                        <a:gd name="T6" fmla="*/ 1062 w 2736"/>
                        <a:gd name="T7" fmla="*/ 9 h 504"/>
                        <a:gd name="T8" fmla="*/ 1056 w 2736"/>
                        <a:gd name="T9" fmla="*/ 38 h 504"/>
                        <a:gd name="T10" fmla="*/ 685 w 2736"/>
                        <a:gd name="T11" fmla="*/ 38 h 504"/>
                        <a:gd name="T12" fmla="*/ 254 w 2736"/>
                        <a:gd name="T13" fmla="*/ 107 h 504"/>
                        <a:gd name="T14" fmla="*/ 0 w 2736"/>
                        <a:gd name="T15" fmla="*/ 18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0 h 791"/>
                        <a:gd name="T4" fmla="*/ 373 w 1769"/>
                        <a:gd name="T5" fmla="*/ 73 h 791"/>
                        <a:gd name="T6" fmla="*/ 519 w 1769"/>
                        <a:gd name="T7" fmla="*/ 158 h 791"/>
                        <a:gd name="T8" fmla="*/ 566 w 1769"/>
                        <a:gd name="T9" fmla="*/ 223 h 791"/>
                        <a:gd name="T10" fmla="*/ 544 w 1769"/>
                        <a:gd name="T11" fmla="*/ 288 h 791"/>
                        <a:gd name="T12" fmla="*/ 512 w 1769"/>
                        <a:gd name="T13" fmla="*/ 231 h 791"/>
                        <a:gd name="T14" fmla="*/ 448 w 1769"/>
                        <a:gd name="T15" fmla="*/ 166 h 791"/>
                        <a:gd name="T16" fmla="*/ 357 w 1769"/>
                        <a:gd name="T17" fmla="*/ 108 h 791"/>
                        <a:gd name="T18" fmla="*/ 187 w 1769"/>
                        <a:gd name="T19" fmla="*/ 56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>
                        <a:gd name="T0" fmla="*/ 0 w 2736"/>
                        <a:gd name="T1" fmla="*/ 270 h 504"/>
                        <a:gd name="T2" fmla="*/ 365 w 2736"/>
                        <a:gd name="T3" fmla="*/ 90 h 504"/>
                        <a:gd name="T4" fmla="*/ 750 w 2736"/>
                        <a:gd name="T5" fmla="*/ 13 h 504"/>
                        <a:gd name="T6" fmla="*/ 1155 w 2736"/>
                        <a:gd name="T7" fmla="*/ 13 h 504"/>
                        <a:gd name="T8" fmla="*/ 1148 w 2736"/>
                        <a:gd name="T9" fmla="*/ 55 h 504"/>
                        <a:gd name="T10" fmla="*/ 745 w 2736"/>
                        <a:gd name="T11" fmla="*/ 55 h 504"/>
                        <a:gd name="T12" fmla="*/ 276 w 2736"/>
                        <a:gd name="T13" fmla="*/ 156 h 504"/>
                        <a:gd name="T14" fmla="*/ 0 w 2736"/>
                        <a:gd name="T15" fmla="*/ 27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170 w 1769"/>
                        <a:gd name="T3" fmla="*/ 30 h 791"/>
                        <a:gd name="T4" fmla="*/ 406 w 1769"/>
                        <a:gd name="T5" fmla="*/ 107 h 791"/>
                        <a:gd name="T6" fmla="*/ 565 w 1769"/>
                        <a:gd name="T7" fmla="*/ 231 h 791"/>
                        <a:gd name="T8" fmla="*/ 615 w 1769"/>
                        <a:gd name="T9" fmla="*/ 326 h 791"/>
                        <a:gd name="T10" fmla="*/ 592 w 1769"/>
                        <a:gd name="T11" fmla="*/ 421 h 791"/>
                        <a:gd name="T12" fmla="*/ 557 w 1769"/>
                        <a:gd name="T13" fmla="*/ 338 h 791"/>
                        <a:gd name="T14" fmla="*/ 487 w 1769"/>
                        <a:gd name="T15" fmla="*/ 243 h 791"/>
                        <a:gd name="T16" fmla="*/ 389 w 1769"/>
                        <a:gd name="T17" fmla="*/ 158 h 791"/>
                        <a:gd name="T18" fmla="*/ 204 w 1769"/>
                        <a:gd name="T19" fmla="*/ 81 h 791"/>
                        <a:gd name="T20" fmla="*/ 0 w 1769"/>
                        <a:gd name="T21" fmla="*/ 41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>
                        <a:gd name="T0" fmla="*/ 0 w 2736"/>
                        <a:gd name="T1" fmla="*/ 86 h 504"/>
                        <a:gd name="T2" fmla="*/ 301 w 2736"/>
                        <a:gd name="T3" fmla="*/ 29 h 504"/>
                        <a:gd name="T4" fmla="*/ 619 w 2736"/>
                        <a:gd name="T5" fmla="*/ 4 h 504"/>
                        <a:gd name="T6" fmla="*/ 954 w 2736"/>
                        <a:gd name="T7" fmla="*/ 4 h 504"/>
                        <a:gd name="T8" fmla="*/ 948 w 2736"/>
                        <a:gd name="T9" fmla="*/ 18 h 504"/>
                        <a:gd name="T10" fmla="*/ 615 w 2736"/>
                        <a:gd name="T11" fmla="*/ 18 h 504"/>
                        <a:gd name="T12" fmla="*/ 228 w 2736"/>
                        <a:gd name="T13" fmla="*/ 50 h 504"/>
                        <a:gd name="T14" fmla="*/ 0 w 2736"/>
                        <a:gd name="T15" fmla="*/ 8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40 w 1769"/>
                        <a:gd name="T3" fmla="*/ 10 h 791"/>
                        <a:gd name="T4" fmla="*/ 335 w 1769"/>
                        <a:gd name="T5" fmla="*/ 34 h 791"/>
                        <a:gd name="T6" fmla="*/ 466 w 1769"/>
                        <a:gd name="T7" fmla="*/ 74 h 791"/>
                        <a:gd name="T8" fmla="*/ 508 w 1769"/>
                        <a:gd name="T9" fmla="*/ 104 h 791"/>
                        <a:gd name="T10" fmla="*/ 489 w 1769"/>
                        <a:gd name="T11" fmla="*/ 134 h 791"/>
                        <a:gd name="T12" fmla="*/ 460 w 1769"/>
                        <a:gd name="T13" fmla="*/ 108 h 791"/>
                        <a:gd name="T14" fmla="*/ 402 w 1769"/>
                        <a:gd name="T15" fmla="*/ 77 h 791"/>
                        <a:gd name="T16" fmla="*/ 321 w 1769"/>
                        <a:gd name="T17" fmla="*/ 51 h 791"/>
                        <a:gd name="T18" fmla="*/ 168 w 1769"/>
                        <a:gd name="T19" fmla="*/ 26 h 791"/>
                        <a:gd name="T20" fmla="*/ 0 w 1769"/>
                        <a:gd name="T21" fmla="*/ 13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04 w 2736"/>
                        <a:gd name="T3" fmla="*/ 104 h 504"/>
                        <a:gd name="T4" fmla="*/ 1035 w 2736"/>
                        <a:gd name="T5" fmla="*/ 15 h 504"/>
                        <a:gd name="T6" fmla="*/ 1595 w 2736"/>
                        <a:gd name="T7" fmla="*/ 15 h 504"/>
                        <a:gd name="T8" fmla="*/ 1586 w 2736"/>
                        <a:gd name="T9" fmla="*/ 64 h 504"/>
                        <a:gd name="T10" fmla="*/ 1028 w 2736"/>
                        <a:gd name="T11" fmla="*/ 64 h 504"/>
                        <a:gd name="T12" fmla="*/ 381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35 w 1769"/>
                        <a:gd name="T3" fmla="*/ 35 h 791"/>
                        <a:gd name="T4" fmla="*/ 560 w 1769"/>
                        <a:gd name="T5" fmla="*/ 124 h 791"/>
                        <a:gd name="T6" fmla="*/ 780 w 1769"/>
                        <a:gd name="T7" fmla="*/ 268 h 791"/>
                        <a:gd name="T8" fmla="*/ 850 w 1769"/>
                        <a:gd name="T9" fmla="*/ 377 h 791"/>
                        <a:gd name="T10" fmla="*/ 817 w 1769"/>
                        <a:gd name="T11" fmla="*/ 488 h 791"/>
                        <a:gd name="T12" fmla="*/ 769 w 1769"/>
                        <a:gd name="T13" fmla="*/ 392 h 791"/>
                        <a:gd name="T14" fmla="*/ 672 w 1769"/>
                        <a:gd name="T15" fmla="*/ 281 h 791"/>
                        <a:gd name="T16" fmla="*/ 537 w 1769"/>
                        <a:gd name="T17" fmla="*/ 183 h 791"/>
                        <a:gd name="T18" fmla="*/ 281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>
                        <a:gd name="T0" fmla="*/ 0 w 2736"/>
                        <a:gd name="T1" fmla="*/ 301 h 504"/>
                        <a:gd name="T2" fmla="*/ 540 w 2736"/>
                        <a:gd name="T3" fmla="*/ 100 h 504"/>
                        <a:gd name="T4" fmla="*/ 1111 w 2736"/>
                        <a:gd name="T5" fmla="*/ 14 h 504"/>
                        <a:gd name="T6" fmla="*/ 1711 w 2736"/>
                        <a:gd name="T7" fmla="*/ 14 h 504"/>
                        <a:gd name="T8" fmla="*/ 1701 w 2736"/>
                        <a:gd name="T9" fmla="*/ 62 h 504"/>
                        <a:gd name="T10" fmla="*/ 1103 w 2736"/>
                        <a:gd name="T11" fmla="*/ 62 h 504"/>
                        <a:gd name="T12" fmla="*/ 409 w 2736"/>
                        <a:gd name="T13" fmla="*/ 174 h 504"/>
                        <a:gd name="T14" fmla="*/ 0 w 2736"/>
                        <a:gd name="T15" fmla="*/ 30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2 w 1769"/>
                        <a:gd name="T3" fmla="*/ 33 h 791"/>
                        <a:gd name="T4" fmla="*/ 600 w 1769"/>
                        <a:gd name="T5" fmla="*/ 120 h 791"/>
                        <a:gd name="T6" fmla="*/ 836 w 1769"/>
                        <a:gd name="T7" fmla="*/ 258 h 791"/>
                        <a:gd name="T8" fmla="*/ 911 w 1769"/>
                        <a:gd name="T9" fmla="*/ 364 h 791"/>
                        <a:gd name="T10" fmla="*/ 876 w 1769"/>
                        <a:gd name="T11" fmla="*/ 471 h 791"/>
                        <a:gd name="T12" fmla="*/ 825 w 1769"/>
                        <a:gd name="T13" fmla="*/ 378 h 791"/>
                        <a:gd name="T14" fmla="*/ 721 w 1769"/>
                        <a:gd name="T15" fmla="*/ 271 h 791"/>
                        <a:gd name="T16" fmla="*/ 576 w 1769"/>
                        <a:gd name="T17" fmla="*/ 177 h 791"/>
                        <a:gd name="T18" fmla="*/ 302 w 1769"/>
                        <a:gd name="T19" fmla="*/ 91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>
                        <a:gd name="T0" fmla="*/ 0 w 2736"/>
                        <a:gd name="T1" fmla="*/ 299 h 504"/>
                        <a:gd name="T2" fmla="*/ 521 w 2736"/>
                        <a:gd name="T3" fmla="*/ 100 h 504"/>
                        <a:gd name="T4" fmla="*/ 1071 w 2736"/>
                        <a:gd name="T5" fmla="*/ 14 h 504"/>
                        <a:gd name="T6" fmla="*/ 1650 w 2736"/>
                        <a:gd name="T7" fmla="*/ 14 h 504"/>
                        <a:gd name="T8" fmla="*/ 1640 w 2736"/>
                        <a:gd name="T9" fmla="*/ 61 h 504"/>
                        <a:gd name="T10" fmla="*/ 1064 w 2736"/>
                        <a:gd name="T11" fmla="*/ 61 h 504"/>
                        <a:gd name="T12" fmla="*/ 394 w 2736"/>
                        <a:gd name="T13" fmla="*/ 173 h 504"/>
                        <a:gd name="T14" fmla="*/ 0 w 2736"/>
                        <a:gd name="T15" fmla="*/ 29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3 w 1769"/>
                        <a:gd name="T3" fmla="*/ 33 h 791"/>
                        <a:gd name="T4" fmla="*/ 579 w 1769"/>
                        <a:gd name="T5" fmla="*/ 119 h 791"/>
                        <a:gd name="T6" fmla="*/ 806 w 1769"/>
                        <a:gd name="T7" fmla="*/ 256 h 791"/>
                        <a:gd name="T8" fmla="*/ 878 w 1769"/>
                        <a:gd name="T9" fmla="*/ 361 h 791"/>
                        <a:gd name="T10" fmla="*/ 845 w 1769"/>
                        <a:gd name="T11" fmla="*/ 467 h 791"/>
                        <a:gd name="T12" fmla="*/ 795 w 1769"/>
                        <a:gd name="T13" fmla="*/ 375 h 791"/>
                        <a:gd name="T14" fmla="*/ 695 w 1769"/>
                        <a:gd name="T15" fmla="*/ 269 h 791"/>
                        <a:gd name="T16" fmla="*/ 555 w 1769"/>
                        <a:gd name="T17" fmla="*/ 176 h 791"/>
                        <a:gd name="T18" fmla="*/ 291 w 1769"/>
                        <a:gd name="T19" fmla="*/ 90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506 w 2736"/>
                        <a:gd name="T3" fmla="*/ 82 h 504"/>
                        <a:gd name="T4" fmla="*/ 1039 w 2736"/>
                        <a:gd name="T5" fmla="*/ 12 h 504"/>
                        <a:gd name="T6" fmla="*/ 1601 w 2736"/>
                        <a:gd name="T7" fmla="*/ 12 h 504"/>
                        <a:gd name="T8" fmla="*/ 1592 w 2736"/>
                        <a:gd name="T9" fmla="*/ 50 h 504"/>
                        <a:gd name="T10" fmla="*/ 1032 w 2736"/>
                        <a:gd name="T11" fmla="*/ 50 h 504"/>
                        <a:gd name="T12" fmla="*/ 383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36 w 1769"/>
                        <a:gd name="T3" fmla="*/ 27 h 791"/>
                        <a:gd name="T4" fmla="*/ 562 w 1769"/>
                        <a:gd name="T5" fmla="*/ 98 h 791"/>
                        <a:gd name="T6" fmla="*/ 782 w 1769"/>
                        <a:gd name="T7" fmla="*/ 211 h 791"/>
                        <a:gd name="T8" fmla="*/ 853 w 1769"/>
                        <a:gd name="T9" fmla="*/ 297 h 791"/>
                        <a:gd name="T10" fmla="*/ 820 w 1769"/>
                        <a:gd name="T11" fmla="*/ 384 h 791"/>
                        <a:gd name="T12" fmla="*/ 772 w 1769"/>
                        <a:gd name="T13" fmla="*/ 308 h 791"/>
                        <a:gd name="T14" fmla="*/ 674 w 1769"/>
                        <a:gd name="T15" fmla="*/ 222 h 791"/>
                        <a:gd name="T16" fmla="*/ 539 w 1769"/>
                        <a:gd name="T17" fmla="*/ 144 h 791"/>
                        <a:gd name="T18" fmla="*/ 282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465 w 2736"/>
                        <a:gd name="T3" fmla="*/ 82 h 504"/>
                        <a:gd name="T4" fmla="*/ 955 w 2736"/>
                        <a:gd name="T5" fmla="*/ 12 h 504"/>
                        <a:gd name="T6" fmla="*/ 1471 w 2736"/>
                        <a:gd name="T7" fmla="*/ 12 h 504"/>
                        <a:gd name="T8" fmla="*/ 1462 w 2736"/>
                        <a:gd name="T9" fmla="*/ 50 h 504"/>
                        <a:gd name="T10" fmla="*/ 948 w 2736"/>
                        <a:gd name="T11" fmla="*/ 50 h 504"/>
                        <a:gd name="T12" fmla="*/ 352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17 w 1769"/>
                        <a:gd name="T3" fmla="*/ 27 h 791"/>
                        <a:gd name="T4" fmla="*/ 517 w 1769"/>
                        <a:gd name="T5" fmla="*/ 98 h 791"/>
                        <a:gd name="T6" fmla="*/ 719 w 1769"/>
                        <a:gd name="T7" fmla="*/ 211 h 791"/>
                        <a:gd name="T8" fmla="*/ 784 w 1769"/>
                        <a:gd name="T9" fmla="*/ 297 h 791"/>
                        <a:gd name="T10" fmla="*/ 754 w 1769"/>
                        <a:gd name="T11" fmla="*/ 384 h 791"/>
                        <a:gd name="T12" fmla="*/ 710 w 1769"/>
                        <a:gd name="T13" fmla="*/ 308 h 791"/>
                        <a:gd name="T14" fmla="*/ 620 w 1769"/>
                        <a:gd name="T15" fmla="*/ 222 h 791"/>
                        <a:gd name="T16" fmla="*/ 495 w 1769"/>
                        <a:gd name="T17" fmla="*/ 144 h 791"/>
                        <a:gd name="T18" fmla="*/ 259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>
                        <a:gd name="T0" fmla="*/ 0 w 2736"/>
                        <a:gd name="T1" fmla="*/ 188 h 504"/>
                        <a:gd name="T2" fmla="*/ 454 w 2736"/>
                        <a:gd name="T3" fmla="*/ 63 h 504"/>
                        <a:gd name="T4" fmla="*/ 933 w 2736"/>
                        <a:gd name="T5" fmla="*/ 9 h 504"/>
                        <a:gd name="T6" fmla="*/ 1437 w 2736"/>
                        <a:gd name="T7" fmla="*/ 9 h 504"/>
                        <a:gd name="T8" fmla="*/ 1429 w 2736"/>
                        <a:gd name="T9" fmla="*/ 38 h 504"/>
                        <a:gd name="T10" fmla="*/ 926 w 2736"/>
                        <a:gd name="T11" fmla="*/ 38 h 504"/>
                        <a:gd name="T12" fmla="*/ 343 w 2736"/>
                        <a:gd name="T13" fmla="*/ 109 h 504"/>
                        <a:gd name="T14" fmla="*/ 0 w 2736"/>
                        <a:gd name="T15" fmla="*/ 188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11 w 1769"/>
                        <a:gd name="T3" fmla="*/ 21 h 791"/>
                        <a:gd name="T4" fmla="*/ 504 w 1769"/>
                        <a:gd name="T5" fmla="*/ 75 h 791"/>
                        <a:gd name="T6" fmla="*/ 702 w 1769"/>
                        <a:gd name="T7" fmla="*/ 161 h 791"/>
                        <a:gd name="T8" fmla="*/ 765 w 1769"/>
                        <a:gd name="T9" fmla="*/ 227 h 791"/>
                        <a:gd name="T10" fmla="*/ 736 w 1769"/>
                        <a:gd name="T11" fmla="*/ 294 h 791"/>
                        <a:gd name="T12" fmla="*/ 693 w 1769"/>
                        <a:gd name="T13" fmla="*/ 236 h 791"/>
                        <a:gd name="T14" fmla="*/ 605 w 1769"/>
                        <a:gd name="T15" fmla="*/ 169 h 791"/>
                        <a:gd name="T16" fmla="*/ 483 w 1769"/>
                        <a:gd name="T17" fmla="*/ 110 h 791"/>
                        <a:gd name="T18" fmla="*/ 253 w 1769"/>
                        <a:gd name="T19" fmla="*/ 57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 b="1">
                        <a:solidFill>
                          <a:srgbClr val="66CCFF"/>
                        </a:solidFill>
                        <a:ea typeface="楷体_GB2312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T0" fmla="*/ 2567 w 36729"/>
                      <a:gd name="T1" fmla="*/ 990 h 21600"/>
                      <a:gd name="T2" fmla="*/ 0 w 36729"/>
                      <a:gd name="T3" fmla="*/ 1155 h 21600"/>
                      <a:gd name="T4" fmla="*/ 1246 w 36729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lnTo>
                          <a:pt x="36729" y="1045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T0" fmla="*/ 0 w 30473"/>
                      <a:gd name="T1" fmla="*/ 203 h 22305"/>
                      <a:gd name="T2" fmla="*/ 2015 w 30473"/>
                      <a:gd name="T3" fmla="*/ 2379 h 22305"/>
                      <a:gd name="T4" fmla="*/ 587 w 30473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lnTo>
                          <a:pt x="-1" y="190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T0" fmla="*/ 0 w 34812"/>
                      <a:gd name="T1" fmla="*/ 481 h 22305"/>
                      <a:gd name="T2" fmla="*/ 1426 w 34812"/>
                      <a:gd name="T3" fmla="*/ 2379 h 22305"/>
                      <a:gd name="T4" fmla="*/ 541 w 34812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T0" fmla="*/ 0 w 36830"/>
                      <a:gd name="T1" fmla="*/ 670 h 22305"/>
                      <a:gd name="T2" fmla="*/ 2539 w 36830"/>
                      <a:gd name="T3" fmla="*/ 2379 h 22305"/>
                      <a:gd name="T4" fmla="*/ 1050 w 36830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lnTo>
                          <a:pt x="0" y="62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T0" fmla="*/ 0 w 31881"/>
                      <a:gd name="T1" fmla="*/ 1068 h 21600"/>
                      <a:gd name="T2" fmla="*/ 1850 w 31881"/>
                      <a:gd name="T3" fmla="*/ 518 h 21600"/>
                      <a:gd name="T4" fmla="*/ 1058 w 31881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lnTo>
                          <a:pt x="-1" y="1001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T0" fmla="*/ 0 w 31146"/>
                      <a:gd name="T1" fmla="*/ 481 h 21600"/>
                      <a:gd name="T2" fmla="*/ 764 w 31146"/>
                      <a:gd name="T3" fmla="*/ 1020 h 21600"/>
                      <a:gd name="T4" fmla="*/ 324 w 31146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>
                      <a:gd name="T0" fmla="*/ 0 w 776"/>
                      <a:gd name="T1" fmla="*/ 41 h 2368"/>
                      <a:gd name="T2" fmla="*/ 129 w 776"/>
                      <a:gd name="T3" fmla="*/ 10 h 2368"/>
                      <a:gd name="T4" fmla="*/ 52 w 776"/>
                      <a:gd name="T5" fmla="*/ 103 h 2368"/>
                      <a:gd name="T6" fmla="*/ 181 w 776"/>
                      <a:gd name="T7" fmla="*/ 103 h 2368"/>
                      <a:gd name="T8" fmla="*/ 103 w 776"/>
                      <a:gd name="T9" fmla="*/ 196 h 2368"/>
                      <a:gd name="T10" fmla="*/ 207 w 776"/>
                      <a:gd name="T11" fmla="*/ 227 h 2368"/>
                      <a:gd name="T12" fmla="*/ 155 w 776"/>
                      <a:gd name="T13" fmla="*/ 288 h 2368"/>
                      <a:gd name="T14" fmla="*/ 259 w 776"/>
                      <a:gd name="T15" fmla="*/ 319 h 2368"/>
                      <a:gd name="T16" fmla="*/ 207 w 776"/>
                      <a:gd name="T17" fmla="*/ 381 h 2368"/>
                      <a:gd name="T18" fmla="*/ 284 w 776"/>
                      <a:gd name="T19" fmla="*/ 412 h 2368"/>
                      <a:gd name="T20" fmla="*/ 259 w 776"/>
                      <a:gd name="T21" fmla="*/ 474 h 2368"/>
                      <a:gd name="T22" fmla="*/ 310 w 776"/>
                      <a:gd name="T23" fmla="*/ 535 h 2368"/>
                      <a:gd name="T24" fmla="*/ 310 w 776"/>
                      <a:gd name="T25" fmla="*/ 597 h 2368"/>
                      <a:gd name="T26" fmla="*/ 362 w 776"/>
                      <a:gd name="T27" fmla="*/ 690 h 2368"/>
                      <a:gd name="T28" fmla="*/ 336 w 776"/>
                      <a:gd name="T29" fmla="*/ 783 h 2368"/>
                      <a:gd name="T30" fmla="*/ 388 w 776"/>
                      <a:gd name="T31" fmla="*/ 844 h 2368"/>
                      <a:gd name="T32" fmla="*/ 362 w 776"/>
                      <a:gd name="T33" fmla="*/ 937 h 2368"/>
                      <a:gd name="T34" fmla="*/ 388 w 776"/>
                      <a:gd name="T35" fmla="*/ 1030 h 2368"/>
                      <a:gd name="T36" fmla="*/ 362 w 776"/>
                      <a:gd name="T37" fmla="*/ 1092 h 2368"/>
                      <a:gd name="T38" fmla="*/ 414 w 776"/>
                      <a:gd name="T39" fmla="*/ 1184 h 2368"/>
                      <a:gd name="T40" fmla="*/ 388 w 776"/>
                      <a:gd name="T41" fmla="*/ 1277 h 2368"/>
                      <a:gd name="T42" fmla="*/ 414 w 776"/>
                      <a:gd name="T43" fmla="*/ 1400 h 2368"/>
                      <a:gd name="T44" fmla="*/ 388 w 776"/>
                      <a:gd name="T45" fmla="*/ 1431 h 2368"/>
                      <a:gd name="T46" fmla="*/ 414 w 776"/>
                      <a:gd name="T47" fmla="*/ 1524 h 236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-1346631">
                  <a:off x="3280" y="1529"/>
                  <a:ext cx="442" cy="837"/>
                </a:xfrm>
                <a:custGeom>
                  <a:avLst/>
                  <a:gdLst>
                    <a:gd name="T0" fmla="*/ 0 w 776"/>
                    <a:gd name="T1" fmla="*/ 23 h 2368"/>
                    <a:gd name="T2" fmla="*/ 137 w 776"/>
                    <a:gd name="T3" fmla="*/ 6 h 2368"/>
                    <a:gd name="T4" fmla="*/ 55 w 776"/>
                    <a:gd name="T5" fmla="*/ 57 h 2368"/>
                    <a:gd name="T6" fmla="*/ 191 w 776"/>
                    <a:gd name="T7" fmla="*/ 57 h 2368"/>
                    <a:gd name="T8" fmla="*/ 109 w 776"/>
                    <a:gd name="T9" fmla="*/ 107 h 2368"/>
                    <a:gd name="T10" fmla="*/ 219 w 776"/>
                    <a:gd name="T11" fmla="*/ 124 h 2368"/>
                    <a:gd name="T12" fmla="*/ 164 w 776"/>
                    <a:gd name="T13" fmla="*/ 158 h 2368"/>
                    <a:gd name="T14" fmla="*/ 273 w 776"/>
                    <a:gd name="T15" fmla="*/ 175 h 2368"/>
                    <a:gd name="T16" fmla="*/ 219 w 776"/>
                    <a:gd name="T17" fmla="*/ 209 h 2368"/>
                    <a:gd name="T18" fmla="*/ 301 w 776"/>
                    <a:gd name="T19" fmla="*/ 226 h 2368"/>
                    <a:gd name="T20" fmla="*/ 273 w 776"/>
                    <a:gd name="T21" fmla="*/ 260 h 2368"/>
                    <a:gd name="T22" fmla="*/ 328 w 776"/>
                    <a:gd name="T23" fmla="*/ 294 h 2368"/>
                    <a:gd name="T24" fmla="*/ 328 w 776"/>
                    <a:gd name="T25" fmla="*/ 328 h 2368"/>
                    <a:gd name="T26" fmla="*/ 383 w 776"/>
                    <a:gd name="T27" fmla="*/ 379 h 2368"/>
                    <a:gd name="T28" fmla="*/ 355 w 776"/>
                    <a:gd name="T29" fmla="*/ 430 h 2368"/>
                    <a:gd name="T30" fmla="*/ 410 w 776"/>
                    <a:gd name="T31" fmla="*/ 464 h 2368"/>
                    <a:gd name="T32" fmla="*/ 383 w 776"/>
                    <a:gd name="T33" fmla="*/ 515 h 2368"/>
                    <a:gd name="T34" fmla="*/ 410 w 776"/>
                    <a:gd name="T35" fmla="*/ 566 h 2368"/>
                    <a:gd name="T36" fmla="*/ 383 w 776"/>
                    <a:gd name="T37" fmla="*/ 599 h 2368"/>
                    <a:gd name="T38" fmla="*/ 437 w 776"/>
                    <a:gd name="T39" fmla="*/ 650 h 2368"/>
                    <a:gd name="T40" fmla="*/ 410 w 776"/>
                    <a:gd name="T41" fmla="*/ 701 h 2368"/>
                    <a:gd name="T42" fmla="*/ 437 w 776"/>
                    <a:gd name="T43" fmla="*/ 769 h 2368"/>
                    <a:gd name="T44" fmla="*/ 410 w 776"/>
                    <a:gd name="T45" fmla="*/ 786 h 2368"/>
                    <a:gd name="T46" fmla="*/ 437 w 776"/>
                    <a:gd name="T47" fmla="*/ 837 h 236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>
                    <a:solidFill>
                      <a:srgbClr val="66CCFF"/>
                    </a:solidFill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T0" fmla="*/ 537 w 21600"/>
                  <a:gd name="T1" fmla="*/ 0 h 21602"/>
                  <a:gd name="T2" fmla="*/ 2121 w 21600"/>
                  <a:gd name="T3" fmla="*/ 2304 h 21602"/>
                  <a:gd name="T4" fmla="*/ 0 w 21600"/>
                  <a:gd name="T5" fmla="*/ 2229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T0" fmla="*/ 0 w 28940"/>
                  <a:gd name="T1" fmla="*/ 137 h 22305"/>
                  <a:gd name="T2" fmla="*/ 1244 w 28940"/>
                  <a:gd name="T3" fmla="*/ 2379 h 22305"/>
                  <a:gd name="T4" fmla="*/ 316 w 28940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T0" fmla="*/ 0 w 34455"/>
                  <a:gd name="T1" fmla="*/ 452 h 22305"/>
                  <a:gd name="T2" fmla="*/ 2375 w 34455"/>
                  <a:gd name="T3" fmla="*/ 2379 h 22305"/>
                  <a:gd name="T4" fmla="*/ 886 w 34455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T0" fmla="*/ 0 w 34812"/>
                  <a:gd name="T1" fmla="*/ 481 h 22305"/>
                  <a:gd name="T2" fmla="*/ 381 w 34812"/>
                  <a:gd name="T3" fmla="*/ 2379 h 22305"/>
                  <a:gd name="T4" fmla="*/ 145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T0" fmla="*/ 0 w 34812"/>
                  <a:gd name="T1" fmla="*/ 481 h 22305"/>
                  <a:gd name="T2" fmla="*/ 1004 w 34812"/>
                  <a:gd name="T3" fmla="*/ 2379 h 22305"/>
                  <a:gd name="T4" fmla="*/ 381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>
                  <a:gd name="T0" fmla="*/ 0 w 776"/>
                  <a:gd name="T1" fmla="*/ 41 h 2368"/>
                  <a:gd name="T2" fmla="*/ 336 w 776"/>
                  <a:gd name="T3" fmla="*/ 10 h 2368"/>
                  <a:gd name="T4" fmla="*/ 134 w 776"/>
                  <a:gd name="T5" fmla="*/ 103 h 2368"/>
                  <a:gd name="T6" fmla="*/ 470 w 776"/>
                  <a:gd name="T7" fmla="*/ 103 h 2368"/>
                  <a:gd name="T8" fmla="*/ 268 w 776"/>
                  <a:gd name="T9" fmla="*/ 196 h 2368"/>
                  <a:gd name="T10" fmla="*/ 537 w 776"/>
                  <a:gd name="T11" fmla="*/ 227 h 2368"/>
                  <a:gd name="T12" fmla="*/ 403 w 776"/>
                  <a:gd name="T13" fmla="*/ 288 h 2368"/>
                  <a:gd name="T14" fmla="*/ 671 w 776"/>
                  <a:gd name="T15" fmla="*/ 319 h 2368"/>
                  <a:gd name="T16" fmla="*/ 537 w 776"/>
                  <a:gd name="T17" fmla="*/ 381 h 2368"/>
                  <a:gd name="T18" fmla="*/ 738 w 776"/>
                  <a:gd name="T19" fmla="*/ 412 h 2368"/>
                  <a:gd name="T20" fmla="*/ 671 w 776"/>
                  <a:gd name="T21" fmla="*/ 474 h 2368"/>
                  <a:gd name="T22" fmla="*/ 805 w 776"/>
                  <a:gd name="T23" fmla="*/ 535 h 2368"/>
                  <a:gd name="T24" fmla="*/ 805 w 776"/>
                  <a:gd name="T25" fmla="*/ 597 h 2368"/>
                  <a:gd name="T26" fmla="*/ 940 w 776"/>
                  <a:gd name="T27" fmla="*/ 690 h 2368"/>
                  <a:gd name="T28" fmla="*/ 872 w 776"/>
                  <a:gd name="T29" fmla="*/ 783 h 2368"/>
                  <a:gd name="T30" fmla="*/ 1007 w 776"/>
                  <a:gd name="T31" fmla="*/ 844 h 2368"/>
                  <a:gd name="T32" fmla="*/ 940 w 776"/>
                  <a:gd name="T33" fmla="*/ 937 h 2368"/>
                  <a:gd name="T34" fmla="*/ 1007 w 776"/>
                  <a:gd name="T35" fmla="*/ 1030 h 2368"/>
                  <a:gd name="T36" fmla="*/ 940 w 776"/>
                  <a:gd name="T37" fmla="*/ 1092 h 2368"/>
                  <a:gd name="T38" fmla="*/ 1074 w 776"/>
                  <a:gd name="T39" fmla="*/ 1184 h 2368"/>
                  <a:gd name="T40" fmla="*/ 1007 w 776"/>
                  <a:gd name="T41" fmla="*/ 1277 h 2368"/>
                  <a:gd name="T42" fmla="*/ 1074 w 776"/>
                  <a:gd name="T43" fmla="*/ 1400 h 2368"/>
                  <a:gd name="T44" fmla="*/ 1007 w 776"/>
                  <a:gd name="T45" fmla="*/ 1431 h 2368"/>
                  <a:gd name="T46" fmla="*/ 1074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>
                  <a:gd name="T0" fmla="*/ 0 w 776"/>
                  <a:gd name="T1" fmla="*/ 41 h 2368"/>
                  <a:gd name="T2" fmla="*/ 215 w 776"/>
                  <a:gd name="T3" fmla="*/ 10 h 2368"/>
                  <a:gd name="T4" fmla="*/ 86 w 776"/>
                  <a:gd name="T5" fmla="*/ 103 h 2368"/>
                  <a:gd name="T6" fmla="*/ 301 w 776"/>
                  <a:gd name="T7" fmla="*/ 103 h 2368"/>
                  <a:gd name="T8" fmla="*/ 172 w 776"/>
                  <a:gd name="T9" fmla="*/ 196 h 2368"/>
                  <a:gd name="T10" fmla="*/ 344 w 776"/>
                  <a:gd name="T11" fmla="*/ 227 h 2368"/>
                  <a:gd name="T12" fmla="*/ 258 w 776"/>
                  <a:gd name="T13" fmla="*/ 288 h 2368"/>
                  <a:gd name="T14" fmla="*/ 431 w 776"/>
                  <a:gd name="T15" fmla="*/ 319 h 2368"/>
                  <a:gd name="T16" fmla="*/ 344 w 776"/>
                  <a:gd name="T17" fmla="*/ 381 h 2368"/>
                  <a:gd name="T18" fmla="*/ 474 w 776"/>
                  <a:gd name="T19" fmla="*/ 412 h 2368"/>
                  <a:gd name="T20" fmla="*/ 431 w 776"/>
                  <a:gd name="T21" fmla="*/ 474 h 2368"/>
                  <a:gd name="T22" fmla="*/ 517 w 776"/>
                  <a:gd name="T23" fmla="*/ 535 h 2368"/>
                  <a:gd name="T24" fmla="*/ 517 w 776"/>
                  <a:gd name="T25" fmla="*/ 597 h 2368"/>
                  <a:gd name="T26" fmla="*/ 603 w 776"/>
                  <a:gd name="T27" fmla="*/ 690 h 2368"/>
                  <a:gd name="T28" fmla="*/ 560 w 776"/>
                  <a:gd name="T29" fmla="*/ 783 h 2368"/>
                  <a:gd name="T30" fmla="*/ 646 w 776"/>
                  <a:gd name="T31" fmla="*/ 844 h 2368"/>
                  <a:gd name="T32" fmla="*/ 603 w 776"/>
                  <a:gd name="T33" fmla="*/ 937 h 2368"/>
                  <a:gd name="T34" fmla="*/ 646 w 776"/>
                  <a:gd name="T35" fmla="*/ 1030 h 2368"/>
                  <a:gd name="T36" fmla="*/ 603 w 776"/>
                  <a:gd name="T37" fmla="*/ 1092 h 2368"/>
                  <a:gd name="T38" fmla="*/ 689 w 776"/>
                  <a:gd name="T39" fmla="*/ 1184 h 2368"/>
                  <a:gd name="T40" fmla="*/ 646 w 776"/>
                  <a:gd name="T41" fmla="*/ 1277 h 2368"/>
                  <a:gd name="T42" fmla="*/ 689 w 776"/>
                  <a:gd name="T43" fmla="*/ 1400 h 2368"/>
                  <a:gd name="T44" fmla="*/ 646 w 776"/>
                  <a:gd name="T45" fmla="*/ 1431 h 2368"/>
                  <a:gd name="T46" fmla="*/ 689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>
                  <a:gd name="T0" fmla="*/ 0 w 776"/>
                  <a:gd name="T1" fmla="*/ 43 h 2368"/>
                  <a:gd name="T2" fmla="*/ 311 w 776"/>
                  <a:gd name="T3" fmla="*/ 11 h 2368"/>
                  <a:gd name="T4" fmla="*/ 125 w 776"/>
                  <a:gd name="T5" fmla="*/ 108 h 2368"/>
                  <a:gd name="T6" fmla="*/ 436 w 776"/>
                  <a:gd name="T7" fmla="*/ 108 h 2368"/>
                  <a:gd name="T8" fmla="*/ 249 w 776"/>
                  <a:gd name="T9" fmla="*/ 206 h 2368"/>
                  <a:gd name="T10" fmla="*/ 498 w 776"/>
                  <a:gd name="T11" fmla="*/ 238 h 2368"/>
                  <a:gd name="T12" fmla="*/ 374 w 776"/>
                  <a:gd name="T13" fmla="*/ 303 h 2368"/>
                  <a:gd name="T14" fmla="*/ 623 w 776"/>
                  <a:gd name="T15" fmla="*/ 335 h 2368"/>
                  <a:gd name="T16" fmla="*/ 498 w 776"/>
                  <a:gd name="T17" fmla="*/ 400 h 2368"/>
                  <a:gd name="T18" fmla="*/ 685 w 776"/>
                  <a:gd name="T19" fmla="*/ 433 h 2368"/>
                  <a:gd name="T20" fmla="*/ 623 w 776"/>
                  <a:gd name="T21" fmla="*/ 498 h 2368"/>
                  <a:gd name="T22" fmla="*/ 747 w 776"/>
                  <a:gd name="T23" fmla="*/ 563 h 2368"/>
                  <a:gd name="T24" fmla="*/ 747 w 776"/>
                  <a:gd name="T25" fmla="*/ 627 h 2368"/>
                  <a:gd name="T26" fmla="*/ 872 w 776"/>
                  <a:gd name="T27" fmla="*/ 725 h 2368"/>
                  <a:gd name="T28" fmla="*/ 810 w 776"/>
                  <a:gd name="T29" fmla="*/ 822 h 2368"/>
                  <a:gd name="T30" fmla="*/ 934 w 776"/>
                  <a:gd name="T31" fmla="*/ 887 h 2368"/>
                  <a:gd name="T32" fmla="*/ 872 w 776"/>
                  <a:gd name="T33" fmla="*/ 984 h 2368"/>
                  <a:gd name="T34" fmla="*/ 934 w 776"/>
                  <a:gd name="T35" fmla="*/ 1082 h 2368"/>
                  <a:gd name="T36" fmla="*/ 872 w 776"/>
                  <a:gd name="T37" fmla="*/ 1147 h 2368"/>
                  <a:gd name="T38" fmla="*/ 997 w 776"/>
                  <a:gd name="T39" fmla="*/ 1244 h 2368"/>
                  <a:gd name="T40" fmla="*/ 934 w 776"/>
                  <a:gd name="T41" fmla="*/ 1341 h 2368"/>
                  <a:gd name="T42" fmla="*/ 997 w 776"/>
                  <a:gd name="T43" fmla="*/ 1471 h 2368"/>
                  <a:gd name="T44" fmla="*/ 934 w 776"/>
                  <a:gd name="T45" fmla="*/ 1504 h 2368"/>
                  <a:gd name="T46" fmla="*/ 997 w 776"/>
                  <a:gd name="T47" fmla="*/ 160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>
                  <a:gd name="T0" fmla="*/ 0 w 776"/>
                  <a:gd name="T1" fmla="*/ 29 h 2368"/>
                  <a:gd name="T2" fmla="*/ 469 w 776"/>
                  <a:gd name="T3" fmla="*/ 7 h 2368"/>
                  <a:gd name="T4" fmla="*/ 188 w 776"/>
                  <a:gd name="T5" fmla="*/ 72 h 2368"/>
                  <a:gd name="T6" fmla="*/ 657 w 776"/>
                  <a:gd name="T7" fmla="*/ 72 h 2368"/>
                  <a:gd name="T8" fmla="*/ 376 w 776"/>
                  <a:gd name="T9" fmla="*/ 137 h 2368"/>
                  <a:gd name="T10" fmla="*/ 751 w 776"/>
                  <a:gd name="T11" fmla="*/ 159 h 2368"/>
                  <a:gd name="T12" fmla="*/ 563 w 776"/>
                  <a:gd name="T13" fmla="*/ 202 h 2368"/>
                  <a:gd name="T14" fmla="*/ 939 w 776"/>
                  <a:gd name="T15" fmla="*/ 223 h 2368"/>
                  <a:gd name="T16" fmla="*/ 751 w 776"/>
                  <a:gd name="T17" fmla="*/ 267 h 2368"/>
                  <a:gd name="T18" fmla="*/ 1033 w 776"/>
                  <a:gd name="T19" fmla="*/ 288 h 2368"/>
                  <a:gd name="T20" fmla="*/ 939 w 776"/>
                  <a:gd name="T21" fmla="*/ 332 h 2368"/>
                  <a:gd name="T22" fmla="*/ 1127 w 776"/>
                  <a:gd name="T23" fmla="*/ 375 h 2368"/>
                  <a:gd name="T24" fmla="*/ 1127 w 776"/>
                  <a:gd name="T25" fmla="*/ 418 h 2368"/>
                  <a:gd name="T26" fmla="*/ 1315 w 776"/>
                  <a:gd name="T27" fmla="*/ 483 h 2368"/>
                  <a:gd name="T28" fmla="*/ 1221 w 776"/>
                  <a:gd name="T29" fmla="*/ 548 h 2368"/>
                  <a:gd name="T30" fmla="*/ 1408 w 776"/>
                  <a:gd name="T31" fmla="*/ 591 h 2368"/>
                  <a:gd name="T32" fmla="*/ 1315 w 776"/>
                  <a:gd name="T33" fmla="*/ 656 h 2368"/>
                  <a:gd name="T34" fmla="*/ 1408 w 776"/>
                  <a:gd name="T35" fmla="*/ 721 h 2368"/>
                  <a:gd name="T36" fmla="*/ 1315 w 776"/>
                  <a:gd name="T37" fmla="*/ 764 h 2368"/>
                  <a:gd name="T38" fmla="*/ 1502 w 776"/>
                  <a:gd name="T39" fmla="*/ 829 h 2368"/>
                  <a:gd name="T40" fmla="*/ 1408 w 776"/>
                  <a:gd name="T41" fmla="*/ 894 h 2368"/>
                  <a:gd name="T42" fmla="*/ 1502 w 776"/>
                  <a:gd name="T43" fmla="*/ 980 h 2368"/>
                  <a:gd name="T44" fmla="*/ 1408 w 776"/>
                  <a:gd name="T45" fmla="*/ 1002 h 2368"/>
                  <a:gd name="T46" fmla="*/ 1502 w 776"/>
                  <a:gd name="T47" fmla="*/ 106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>
                  <a:gd name="T0" fmla="*/ 0 w 776"/>
                  <a:gd name="T1" fmla="*/ 39 h 2368"/>
                  <a:gd name="T2" fmla="*/ 205 w 776"/>
                  <a:gd name="T3" fmla="*/ 10 h 2368"/>
                  <a:gd name="T4" fmla="*/ 82 w 776"/>
                  <a:gd name="T5" fmla="*/ 97 h 2368"/>
                  <a:gd name="T6" fmla="*/ 287 w 776"/>
                  <a:gd name="T7" fmla="*/ 97 h 2368"/>
                  <a:gd name="T8" fmla="*/ 164 w 776"/>
                  <a:gd name="T9" fmla="*/ 184 h 2368"/>
                  <a:gd name="T10" fmla="*/ 328 w 776"/>
                  <a:gd name="T11" fmla="*/ 213 h 2368"/>
                  <a:gd name="T12" fmla="*/ 246 w 776"/>
                  <a:gd name="T13" fmla="*/ 271 h 2368"/>
                  <a:gd name="T14" fmla="*/ 410 w 776"/>
                  <a:gd name="T15" fmla="*/ 300 h 2368"/>
                  <a:gd name="T16" fmla="*/ 328 w 776"/>
                  <a:gd name="T17" fmla="*/ 359 h 2368"/>
                  <a:gd name="T18" fmla="*/ 451 w 776"/>
                  <a:gd name="T19" fmla="*/ 388 h 2368"/>
                  <a:gd name="T20" fmla="*/ 410 w 776"/>
                  <a:gd name="T21" fmla="*/ 446 h 2368"/>
                  <a:gd name="T22" fmla="*/ 492 w 776"/>
                  <a:gd name="T23" fmla="*/ 504 h 2368"/>
                  <a:gd name="T24" fmla="*/ 492 w 776"/>
                  <a:gd name="T25" fmla="*/ 562 h 2368"/>
                  <a:gd name="T26" fmla="*/ 574 w 776"/>
                  <a:gd name="T27" fmla="*/ 649 h 2368"/>
                  <a:gd name="T28" fmla="*/ 533 w 776"/>
                  <a:gd name="T29" fmla="*/ 736 h 2368"/>
                  <a:gd name="T30" fmla="*/ 615 w 776"/>
                  <a:gd name="T31" fmla="*/ 795 h 2368"/>
                  <a:gd name="T32" fmla="*/ 574 w 776"/>
                  <a:gd name="T33" fmla="*/ 882 h 2368"/>
                  <a:gd name="T34" fmla="*/ 615 w 776"/>
                  <a:gd name="T35" fmla="*/ 969 h 2368"/>
                  <a:gd name="T36" fmla="*/ 574 w 776"/>
                  <a:gd name="T37" fmla="*/ 1027 h 2368"/>
                  <a:gd name="T38" fmla="*/ 656 w 776"/>
                  <a:gd name="T39" fmla="*/ 1114 h 2368"/>
                  <a:gd name="T40" fmla="*/ 615 w 776"/>
                  <a:gd name="T41" fmla="*/ 1201 h 2368"/>
                  <a:gd name="T42" fmla="*/ 656 w 776"/>
                  <a:gd name="T43" fmla="*/ 1318 h 2368"/>
                  <a:gd name="T44" fmla="*/ 615 w 776"/>
                  <a:gd name="T45" fmla="*/ 1347 h 2368"/>
                  <a:gd name="T46" fmla="*/ 656 w 776"/>
                  <a:gd name="T47" fmla="*/ 143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754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54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6B84B8A-3A04-4892-A9F6-C3152DC951E5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4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8B99A-455F-49E4-B3A0-7DA8CE997EEE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74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01625"/>
            <a:ext cx="2095500" cy="5794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1625"/>
            <a:ext cx="6134100" cy="5794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FE0E9-588B-4F39-B541-586CEB1830D5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25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106" name="Picture 2" descr="3-녹색1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9144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1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752600" y="2590800"/>
            <a:ext cx="7010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3429000"/>
            <a:ext cx="5715000" cy="685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dt" sz="half" idx="2"/>
          </p:nvPr>
        </p:nvSpPr>
        <p:spPr>
          <a:xfrm>
            <a:off x="762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ftr" sz="quarter" idx="3"/>
          </p:nvPr>
        </p:nvSpPr>
        <p:spPr>
          <a:xfrm>
            <a:off x="3200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175112" name="Rectangle 8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0F45FA-9122-44E7-8E6F-F596E0AD2E89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5157" r="174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5" r="80965"/>
          <a:stretch/>
        </p:blipFill>
        <p:spPr>
          <a:xfrm>
            <a:off x="971600" y="2335125"/>
            <a:ext cx="1768264" cy="17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345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xlzheng@xmu,2013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28563-F264-4A9D-BB2D-6BC9F50DF58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83188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28D6C-2D40-472C-904B-323424854EB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9143160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295400"/>
            <a:ext cx="3733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295400"/>
            <a:ext cx="3733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2E5D43-5C31-478B-B9A9-7E049DA2286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344707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2F5C0D-133F-4F91-9275-4B7DF2731CE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2416066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F05991-EA21-4F50-AD2A-15DDE752157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8532901"/>
      </p:ext>
    </p:extLst>
  </p:cSld>
  <p:clrMapOvr>
    <a:masterClrMapping/>
  </p:clrMapOvr>
  <p:transition spd="slow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B0BBA-BDB7-444C-A57D-111950AEDF5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339653"/>
      </p:ext>
    </p:extLst>
  </p:cSld>
  <p:clrMapOvr>
    <a:masterClrMapping/>
  </p:clrMapOvr>
  <p:transition spd="slow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134D0-FB70-45B5-8F1A-37B109168BAF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831893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00F5E-AAD3-4BEE-B9FC-6A558795DB81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75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638783-A8FB-4000-9027-5F54EC5D9D8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840660"/>
      </p:ext>
    </p:extLst>
  </p:cSld>
  <p:clrMapOvr>
    <a:masterClrMapping/>
  </p:clrMapOvr>
  <p:transition spd="slow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8C29A-068D-403D-81FD-DF7EE720EE7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90370"/>
      </p:ext>
    </p:extLst>
  </p:cSld>
  <p:clrMapOvr>
    <a:masterClrMapping/>
  </p:clrMapOvr>
  <p:transition spd="slow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304800"/>
            <a:ext cx="1905000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04800"/>
            <a:ext cx="55626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99A9F-EA72-4894-AA78-3AD856F403E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2916422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2B7B4-5A5C-409D-8492-3B4441D664C4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9B1FF-F2CC-40E4-9F68-E3974FDFB906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9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1AF4A6-13B5-40A7-8DEA-0C7C68073D0D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9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839D9-FD0C-4690-A5EF-2EB2E2B6D077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74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6C89E-4636-4EE1-83FE-EFBC55009ADA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06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536BA-5E78-41EA-96DD-734EA69DE1B7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4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994B-DC0A-414F-970A-DF25B4EECD10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7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283450" y="0"/>
            <a:ext cx="1860550" cy="2133600"/>
            <a:chOff x="3115" y="0"/>
            <a:chExt cx="2170" cy="2486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16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116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163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1164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</p:grp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161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  <p:sp>
            <p:nvSpPr>
              <p:cNvPr id="1162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rgbClr val="66CCFF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159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/>
                </a:p>
              </p:txBody>
            </p:sp>
            <p:sp>
              <p:nvSpPr>
                <p:cNvPr id="1160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rgbClr val="66CCFF"/>
                      </a:solidFill>
                      <a:latin typeface="Arial Black" pitchFamily="34" charset="0"/>
                      <a:ea typeface="楷体_GB2312" pitchFamily="49" charset="-122"/>
                    </a:defRPr>
                  </a:lvl9pPr>
                </a:lstStyle>
                <a:p>
                  <a:pPr algn="ctr" eaLnBrk="1" fontAlgn="base" hangingPunct="1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/>
                </a:p>
              </p:txBody>
            </p:sp>
          </p:grpSp>
          <p:grpSp>
            <p:nvGrpSpPr>
              <p:cNvPr id="1038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157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8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2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15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3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153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4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4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15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5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149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50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14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7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145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6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8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14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69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141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2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0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13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4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137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8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2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13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3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133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4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4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13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5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129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30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12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3 w 2736"/>
                      <a:gd name="T3" fmla="*/ 28 h 504"/>
                      <a:gd name="T4" fmla="*/ 314 w 2736"/>
                      <a:gd name="T5" fmla="*/ 4 h 504"/>
                      <a:gd name="T6" fmla="*/ 484 w 2736"/>
                      <a:gd name="T7" fmla="*/ 4 h 504"/>
                      <a:gd name="T8" fmla="*/ 481 w 2736"/>
                      <a:gd name="T9" fmla="*/ 17 h 504"/>
                      <a:gd name="T10" fmla="*/ 312 w 2736"/>
                      <a:gd name="T11" fmla="*/ 17 h 504"/>
                      <a:gd name="T12" fmla="*/ 116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1 w 1769"/>
                      <a:gd name="T3" fmla="*/ 9 h 791"/>
                      <a:gd name="T4" fmla="*/ 170 w 1769"/>
                      <a:gd name="T5" fmla="*/ 33 h 791"/>
                      <a:gd name="T6" fmla="*/ 237 w 1769"/>
                      <a:gd name="T7" fmla="*/ 72 h 791"/>
                      <a:gd name="T8" fmla="*/ 258 w 1769"/>
                      <a:gd name="T9" fmla="*/ 102 h 791"/>
                      <a:gd name="T10" fmla="*/ 248 w 1769"/>
                      <a:gd name="T11" fmla="*/ 131 h 791"/>
                      <a:gd name="T12" fmla="*/ 234 w 1769"/>
                      <a:gd name="T13" fmla="*/ 105 h 791"/>
                      <a:gd name="T14" fmla="*/ 204 w 1769"/>
                      <a:gd name="T15" fmla="*/ 76 h 791"/>
                      <a:gd name="T16" fmla="*/ 163 w 1769"/>
                      <a:gd name="T17" fmla="*/ 49 h 791"/>
                      <a:gd name="T18" fmla="*/ 85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7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125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5 w 2736"/>
                      <a:gd name="T3" fmla="*/ 28 h 504"/>
                      <a:gd name="T4" fmla="*/ 319 w 2736"/>
                      <a:gd name="T5" fmla="*/ 4 h 504"/>
                      <a:gd name="T6" fmla="*/ 491 w 2736"/>
                      <a:gd name="T7" fmla="*/ 4 h 504"/>
                      <a:gd name="T8" fmla="*/ 488 w 2736"/>
                      <a:gd name="T9" fmla="*/ 17 h 504"/>
                      <a:gd name="T10" fmla="*/ 317 w 2736"/>
                      <a:gd name="T11" fmla="*/ 17 h 504"/>
                      <a:gd name="T12" fmla="*/ 117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6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2 w 1769"/>
                      <a:gd name="T3" fmla="*/ 9 h 791"/>
                      <a:gd name="T4" fmla="*/ 173 w 1769"/>
                      <a:gd name="T5" fmla="*/ 33 h 791"/>
                      <a:gd name="T6" fmla="*/ 240 w 1769"/>
                      <a:gd name="T7" fmla="*/ 72 h 791"/>
                      <a:gd name="T8" fmla="*/ 262 w 1769"/>
                      <a:gd name="T9" fmla="*/ 102 h 791"/>
                      <a:gd name="T10" fmla="*/ 252 w 1769"/>
                      <a:gd name="T11" fmla="*/ 131 h 791"/>
                      <a:gd name="T12" fmla="*/ 237 w 1769"/>
                      <a:gd name="T13" fmla="*/ 105 h 791"/>
                      <a:gd name="T14" fmla="*/ 207 w 1769"/>
                      <a:gd name="T15" fmla="*/ 76 h 791"/>
                      <a:gd name="T16" fmla="*/ 166 w 1769"/>
                      <a:gd name="T17" fmla="*/ 49 h 791"/>
                      <a:gd name="T18" fmla="*/ 87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8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12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47 w 2736"/>
                      <a:gd name="T3" fmla="*/ 72 h 504"/>
                      <a:gd name="T4" fmla="*/ 714 w 2736"/>
                      <a:gd name="T5" fmla="*/ 10 h 504"/>
                      <a:gd name="T6" fmla="*/ 1100 w 2736"/>
                      <a:gd name="T7" fmla="*/ 10 h 504"/>
                      <a:gd name="T8" fmla="*/ 1094 w 2736"/>
                      <a:gd name="T9" fmla="*/ 44 h 504"/>
                      <a:gd name="T10" fmla="*/ 709 w 2736"/>
                      <a:gd name="T11" fmla="*/ 44 h 504"/>
                      <a:gd name="T12" fmla="*/ 263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62 w 1769"/>
                      <a:gd name="T3" fmla="*/ 24 h 791"/>
                      <a:gd name="T4" fmla="*/ 387 w 1769"/>
                      <a:gd name="T5" fmla="*/ 85 h 791"/>
                      <a:gd name="T6" fmla="*/ 538 w 1769"/>
                      <a:gd name="T7" fmla="*/ 185 h 791"/>
                      <a:gd name="T8" fmla="*/ 587 w 1769"/>
                      <a:gd name="T9" fmla="*/ 260 h 791"/>
                      <a:gd name="T10" fmla="*/ 564 w 1769"/>
                      <a:gd name="T11" fmla="*/ 336 h 791"/>
                      <a:gd name="T12" fmla="*/ 531 w 1769"/>
                      <a:gd name="T13" fmla="*/ 270 h 791"/>
                      <a:gd name="T14" fmla="*/ 464 w 1769"/>
                      <a:gd name="T15" fmla="*/ 194 h 791"/>
                      <a:gd name="T16" fmla="*/ 371 w 1769"/>
                      <a:gd name="T17" fmla="*/ 126 h 791"/>
                      <a:gd name="T18" fmla="*/ 194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79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121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35 w 2736"/>
                      <a:gd name="T3" fmla="*/ 72 h 504"/>
                      <a:gd name="T4" fmla="*/ 689 w 2736"/>
                      <a:gd name="T5" fmla="*/ 10 h 504"/>
                      <a:gd name="T6" fmla="*/ 1061 w 2736"/>
                      <a:gd name="T7" fmla="*/ 10 h 504"/>
                      <a:gd name="T8" fmla="*/ 1055 w 2736"/>
                      <a:gd name="T9" fmla="*/ 44 h 504"/>
                      <a:gd name="T10" fmla="*/ 684 w 2736"/>
                      <a:gd name="T11" fmla="*/ 44 h 504"/>
                      <a:gd name="T12" fmla="*/ 254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2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4 h 791"/>
                      <a:gd name="T4" fmla="*/ 373 w 1769"/>
                      <a:gd name="T5" fmla="*/ 85 h 791"/>
                      <a:gd name="T6" fmla="*/ 519 w 1769"/>
                      <a:gd name="T7" fmla="*/ 185 h 791"/>
                      <a:gd name="T8" fmla="*/ 566 w 1769"/>
                      <a:gd name="T9" fmla="*/ 260 h 791"/>
                      <a:gd name="T10" fmla="*/ 544 w 1769"/>
                      <a:gd name="T11" fmla="*/ 336 h 791"/>
                      <a:gd name="T12" fmla="*/ 512 w 1769"/>
                      <a:gd name="T13" fmla="*/ 270 h 791"/>
                      <a:gd name="T14" fmla="*/ 448 w 1769"/>
                      <a:gd name="T15" fmla="*/ 194 h 791"/>
                      <a:gd name="T16" fmla="*/ 357 w 1769"/>
                      <a:gd name="T17" fmla="*/ 126 h 791"/>
                      <a:gd name="T18" fmla="*/ 18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0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11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2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117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8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108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>
                    <a:gd name="T0" fmla="*/ 0 w 2736"/>
                    <a:gd name="T1" fmla="*/ 57 h 504"/>
                    <a:gd name="T2" fmla="*/ 127 w 2736"/>
                    <a:gd name="T3" fmla="*/ 19 h 504"/>
                    <a:gd name="T4" fmla="*/ 262 w 2736"/>
                    <a:gd name="T5" fmla="*/ 3 h 504"/>
                    <a:gd name="T6" fmla="*/ 403 w 2736"/>
                    <a:gd name="T7" fmla="*/ 3 h 504"/>
                    <a:gd name="T8" fmla="*/ 401 w 2736"/>
                    <a:gd name="T9" fmla="*/ 12 h 504"/>
                    <a:gd name="T10" fmla="*/ 260 w 2736"/>
                    <a:gd name="T11" fmla="*/ 12 h 504"/>
                    <a:gd name="T12" fmla="*/ 96 w 2736"/>
                    <a:gd name="T13" fmla="*/ 33 h 504"/>
                    <a:gd name="T14" fmla="*/ 0 w 2736"/>
                    <a:gd name="T15" fmla="*/ 57 h 50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>
                    <a:solidFill>
                      <a:srgbClr val="66CC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08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>
                    <a:gd name="T0" fmla="*/ 1 w 1769"/>
                    <a:gd name="T1" fmla="*/ 1 h 791"/>
                    <a:gd name="T2" fmla="*/ 59 w 1769"/>
                    <a:gd name="T3" fmla="*/ 6 h 791"/>
                    <a:gd name="T4" fmla="*/ 141 w 1769"/>
                    <a:gd name="T5" fmla="*/ 23 h 791"/>
                    <a:gd name="T6" fmla="*/ 197 w 1769"/>
                    <a:gd name="T7" fmla="*/ 49 h 791"/>
                    <a:gd name="T8" fmla="*/ 214 w 1769"/>
                    <a:gd name="T9" fmla="*/ 69 h 791"/>
                    <a:gd name="T10" fmla="*/ 206 w 1769"/>
                    <a:gd name="T11" fmla="*/ 90 h 791"/>
                    <a:gd name="T12" fmla="*/ 194 w 1769"/>
                    <a:gd name="T13" fmla="*/ 72 h 791"/>
                    <a:gd name="T14" fmla="*/ 170 w 1769"/>
                    <a:gd name="T15" fmla="*/ 52 h 791"/>
                    <a:gd name="T16" fmla="*/ 135 w 1769"/>
                    <a:gd name="T17" fmla="*/ 34 h 791"/>
                    <a:gd name="T18" fmla="*/ 71 w 1769"/>
                    <a:gd name="T19" fmla="*/ 17 h 791"/>
                    <a:gd name="T20" fmla="*/ 0 w 1769"/>
                    <a:gd name="T21" fmla="*/ 9 h 791"/>
                    <a:gd name="T22" fmla="*/ 1 w 1769"/>
                    <a:gd name="T23" fmla="*/ 1 h 7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b="1">
                    <a:solidFill>
                      <a:srgbClr val="66CCFF"/>
                    </a:solidFill>
                    <a:ea typeface="楷体_GB2312" pitchFamily="49" charset="-122"/>
                  </a:endParaRPr>
                </a:p>
              </p:txBody>
            </p:sp>
            <p:grpSp>
              <p:nvGrpSpPr>
                <p:cNvPr id="1084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11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>
                      <a:gd name="T0" fmla="*/ 0 w 2736"/>
                      <a:gd name="T1" fmla="*/ 184 h 504"/>
                      <a:gd name="T2" fmla="*/ 335 w 2736"/>
                      <a:gd name="T3" fmla="*/ 61 h 504"/>
                      <a:gd name="T4" fmla="*/ 689 w 2736"/>
                      <a:gd name="T5" fmla="*/ 9 h 504"/>
                      <a:gd name="T6" fmla="*/ 1062 w 2736"/>
                      <a:gd name="T7" fmla="*/ 9 h 504"/>
                      <a:gd name="T8" fmla="*/ 1056 w 2736"/>
                      <a:gd name="T9" fmla="*/ 38 h 504"/>
                      <a:gd name="T10" fmla="*/ 685 w 2736"/>
                      <a:gd name="T11" fmla="*/ 38 h 504"/>
                      <a:gd name="T12" fmla="*/ 254 w 2736"/>
                      <a:gd name="T13" fmla="*/ 107 h 504"/>
                      <a:gd name="T14" fmla="*/ 0 w 2736"/>
                      <a:gd name="T15" fmla="*/ 1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0 h 791"/>
                      <a:gd name="T4" fmla="*/ 373 w 1769"/>
                      <a:gd name="T5" fmla="*/ 73 h 791"/>
                      <a:gd name="T6" fmla="*/ 519 w 1769"/>
                      <a:gd name="T7" fmla="*/ 158 h 791"/>
                      <a:gd name="T8" fmla="*/ 566 w 1769"/>
                      <a:gd name="T9" fmla="*/ 223 h 791"/>
                      <a:gd name="T10" fmla="*/ 544 w 1769"/>
                      <a:gd name="T11" fmla="*/ 288 h 791"/>
                      <a:gd name="T12" fmla="*/ 512 w 1769"/>
                      <a:gd name="T13" fmla="*/ 231 h 791"/>
                      <a:gd name="T14" fmla="*/ 448 w 1769"/>
                      <a:gd name="T15" fmla="*/ 166 h 791"/>
                      <a:gd name="T16" fmla="*/ 357 w 1769"/>
                      <a:gd name="T17" fmla="*/ 108 h 791"/>
                      <a:gd name="T18" fmla="*/ 187 w 1769"/>
                      <a:gd name="T19" fmla="*/ 56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5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113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>
                      <a:gd name="T0" fmla="*/ 0 w 2736"/>
                      <a:gd name="T1" fmla="*/ 270 h 504"/>
                      <a:gd name="T2" fmla="*/ 365 w 2736"/>
                      <a:gd name="T3" fmla="*/ 90 h 504"/>
                      <a:gd name="T4" fmla="*/ 750 w 2736"/>
                      <a:gd name="T5" fmla="*/ 13 h 504"/>
                      <a:gd name="T6" fmla="*/ 1155 w 2736"/>
                      <a:gd name="T7" fmla="*/ 13 h 504"/>
                      <a:gd name="T8" fmla="*/ 1148 w 2736"/>
                      <a:gd name="T9" fmla="*/ 55 h 504"/>
                      <a:gd name="T10" fmla="*/ 745 w 2736"/>
                      <a:gd name="T11" fmla="*/ 55 h 504"/>
                      <a:gd name="T12" fmla="*/ 276 w 2736"/>
                      <a:gd name="T13" fmla="*/ 156 h 504"/>
                      <a:gd name="T14" fmla="*/ 0 w 2736"/>
                      <a:gd name="T15" fmla="*/ 27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4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170 w 1769"/>
                      <a:gd name="T3" fmla="*/ 30 h 791"/>
                      <a:gd name="T4" fmla="*/ 406 w 1769"/>
                      <a:gd name="T5" fmla="*/ 107 h 791"/>
                      <a:gd name="T6" fmla="*/ 565 w 1769"/>
                      <a:gd name="T7" fmla="*/ 231 h 791"/>
                      <a:gd name="T8" fmla="*/ 615 w 1769"/>
                      <a:gd name="T9" fmla="*/ 326 h 791"/>
                      <a:gd name="T10" fmla="*/ 592 w 1769"/>
                      <a:gd name="T11" fmla="*/ 421 h 791"/>
                      <a:gd name="T12" fmla="*/ 557 w 1769"/>
                      <a:gd name="T13" fmla="*/ 338 h 791"/>
                      <a:gd name="T14" fmla="*/ 487 w 1769"/>
                      <a:gd name="T15" fmla="*/ 243 h 791"/>
                      <a:gd name="T16" fmla="*/ 389 w 1769"/>
                      <a:gd name="T17" fmla="*/ 158 h 791"/>
                      <a:gd name="T18" fmla="*/ 204 w 1769"/>
                      <a:gd name="T19" fmla="*/ 81 h 791"/>
                      <a:gd name="T20" fmla="*/ 0 w 1769"/>
                      <a:gd name="T21" fmla="*/ 41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6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11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>
                      <a:gd name="T0" fmla="*/ 0 w 2736"/>
                      <a:gd name="T1" fmla="*/ 86 h 504"/>
                      <a:gd name="T2" fmla="*/ 301 w 2736"/>
                      <a:gd name="T3" fmla="*/ 29 h 504"/>
                      <a:gd name="T4" fmla="*/ 619 w 2736"/>
                      <a:gd name="T5" fmla="*/ 4 h 504"/>
                      <a:gd name="T6" fmla="*/ 954 w 2736"/>
                      <a:gd name="T7" fmla="*/ 4 h 504"/>
                      <a:gd name="T8" fmla="*/ 948 w 2736"/>
                      <a:gd name="T9" fmla="*/ 18 h 504"/>
                      <a:gd name="T10" fmla="*/ 615 w 2736"/>
                      <a:gd name="T11" fmla="*/ 18 h 504"/>
                      <a:gd name="T12" fmla="*/ 228 w 2736"/>
                      <a:gd name="T13" fmla="*/ 50 h 504"/>
                      <a:gd name="T14" fmla="*/ 0 w 2736"/>
                      <a:gd name="T15" fmla="*/ 8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40 w 1769"/>
                      <a:gd name="T3" fmla="*/ 10 h 791"/>
                      <a:gd name="T4" fmla="*/ 335 w 1769"/>
                      <a:gd name="T5" fmla="*/ 34 h 791"/>
                      <a:gd name="T6" fmla="*/ 466 w 1769"/>
                      <a:gd name="T7" fmla="*/ 74 h 791"/>
                      <a:gd name="T8" fmla="*/ 508 w 1769"/>
                      <a:gd name="T9" fmla="*/ 104 h 791"/>
                      <a:gd name="T10" fmla="*/ 489 w 1769"/>
                      <a:gd name="T11" fmla="*/ 134 h 791"/>
                      <a:gd name="T12" fmla="*/ 460 w 1769"/>
                      <a:gd name="T13" fmla="*/ 108 h 791"/>
                      <a:gd name="T14" fmla="*/ 402 w 1769"/>
                      <a:gd name="T15" fmla="*/ 77 h 791"/>
                      <a:gd name="T16" fmla="*/ 321 w 1769"/>
                      <a:gd name="T17" fmla="*/ 51 h 791"/>
                      <a:gd name="T18" fmla="*/ 168 w 1769"/>
                      <a:gd name="T19" fmla="*/ 26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7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10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04 w 2736"/>
                      <a:gd name="T3" fmla="*/ 104 h 504"/>
                      <a:gd name="T4" fmla="*/ 1035 w 2736"/>
                      <a:gd name="T5" fmla="*/ 15 h 504"/>
                      <a:gd name="T6" fmla="*/ 1595 w 2736"/>
                      <a:gd name="T7" fmla="*/ 15 h 504"/>
                      <a:gd name="T8" fmla="*/ 1586 w 2736"/>
                      <a:gd name="T9" fmla="*/ 64 h 504"/>
                      <a:gd name="T10" fmla="*/ 1028 w 2736"/>
                      <a:gd name="T11" fmla="*/ 64 h 504"/>
                      <a:gd name="T12" fmla="*/ 381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35 w 1769"/>
                      <a:gd name="T3" fmla="*/ 35 h 791"/>
                      <a:gd name="T4" fmla="*/ 560 w 1769"/>
                      <a:gd name="T5" fmla="*/ 124 h 791"/>
                      <a:gd name="T6" fmla="*/ 780 w 1769"/>
                      <a:gd name="T7" fmla="*/ 268 h 791"/>
                      <a:gd name="T8" fmla="*/ 850 w 1769"/>
                      <a:gd name="T9" fmla="*/ 377 h 791"/>
                      <a:gd name="T10" fmla="*/ 817 w 1769"/>
                      <a:gd name="T11" fmla="*/ 488 h 791"/>
                      <a:gd name="T12" fmla="*/ 769 w 1769"/>
                      <a:gd name="T13" fmla="*/ 392 h 791"/>
                      <a:gd name="T14" fmla="*/ 672 w 1769"/>
                      <a:gd name="T15" fmla="*/ 281 h 791"/>
                      <a:gd name="T16" fmla="*/ 537 w 1769"/>
                      <a:gd name="T17" fmla="*/ 183 h 791"/>
                      <a:gd name="T18" fmla="*/ 281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89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105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>
                      <a:gd name="T0" fmla="*/ 0 w 2736"/>
                      <a:gd name="T1" fmla="*/ 301 h 504"/>
                      <a:gd name="T2" fmla="*/ 540 w 2736"/>
                      <a:gd name="T3" fmla="*/ 100 h 504"/>
                      <a:gd name="T4" fmla="*/ 1111 w 2736"/>
                      <a:gd name="T5" fmla="*/ 14 h 504"/>
                      <a:gd name="T6" fmla="*/ 1711 w 2736"/>
                      <a:gd name="T7" fmla="*/ 14 h 504"/>
                      <a:gd name="T8" fmla="*/ 1701 w 2736"/>
                      <a:gd name="T9" fmla="*/ 62 h 504"/>
                      <a:gd name="T10" fmla="*/ 1103 w 2736"/>
                      <a:gd name="T11" fmla="*/ 62 h 504"/>
                      <a:gd name="T12" fmla="*/ 409 w 2736"/>
                      <a:gd name="T13" fmla="*/ 174 h 504"/>
                      <a:gd name="T14" fmla="*/ 0 w 2736"/>
                      <a:gd name="T15" fmla="*/ 30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6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2 w 1769"/>
                      <a:gd name="T3" fmla="*/ 33 h 791"/>
                      <a:gd name="T4" fmla="*/ 600 w 1769"/>
                      <a:gd name="T5" fmla="*/ 120 h 791"/>
                      <a:gd name="T6" fmla="*/ 836 w 1769"/>
                      <a:gd name="T7" fmla="*/ 258 h 791"/>
                      <a:gd name="T8" fmla="*/ 911 w 1769"/>
                      <a:gd name="T9" fmla="*/ 364 h 791"/>
                      <a:gd name="T10" fmla="*/ 876 w 1769"/>
                      <a:gd name="T11" fmla="*/ 471 h 791"/>
                      <a:gd name="T12" fmla="*/ 825 w 1769"/>
                      <a:gd name="T13" fmla="*/ 378 h 791"/>
                      <a:gd name="T14" fmla="*/ 721 w 1769"/>
                      <a:gd name="T15" fmla="*/ 271 h 791"/>
                      <a:gd name="T16" fmla="*/ 576 w 1769"/>
                      <a:gd name="T17" fmla="*/ 177 h 791"/>
                      <a:gd name="T18" fmla="*/ 302 w 1769"/>
                      <a:gd name="T19" fmla="*/ 91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0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10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1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101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>
                      <a:gd name="T0" fmla="*/ 0 w 2736"/>
                      <a:gd name="T1" fmla="*/ 299 h 504"/>
                      <a:gd name="T2" fmla="*/ 521 w 2736"/>
                      <a:gd name="T3" fmla="*/ 100 h 504"/>
                      <a:gd name="T4" fmla="*/ 1071 w 2736"/>
                      <a:gd name="T5" fmla="*/ 14 h 504"/>
                      <a:gd name="T6" fmla="*/ 1650 w 2736"/>
                      <a:gd name="T7" fmla="*/ 14 h 504"/>
                      <a:gd name="T8" fmla="*/ 1640 w 2736"/>
                      <a:gd name="T9" fmla="*/ 61 h 504"/>
                      <a:gd name="T10" fmla="*/ 1064 w 2736"/>
                      <a:gd name="T11" fmla="*/ 61 h 504"/>
                      <a:gd name="T12" fmla="*/ 394 w 2736"/>
                      <a:gd name="T13" fmla="*/ 173 h 504"/>
                      <a:gd name="T14" fmla="*/ 0 w 2736"/>
                      <a:gd name="T15" fmla="*/ 29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2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3 w 1769"/>
                      <a:gd name="T3" fmla="*/ 33 h 791"/>
                      <a:gd name="T4" fmla="*/ 579 w 1769"/>
                      <a:gd name="T5" fmla="*/ 119 h 791"/>
                      <a:gd name="T6" fmla="*/ 806 w 1769"/>
                      <a:gd name="T7" fmla="*/ 256 h 791"/>
                      <a:gd name="T8" fmla="*/ 878 w 1769"/>
                      <a:gd name="T9" fmla="*/ 361 h 791"/>
                      <a:gd name="T10" fmla="*/ 845 w 1769"/>
                      <a:gd name="T11" fmla="*/ 467 h 791"/>
                      <a:gd name="T12" fmla="*/ 795 w 1769"/>
                      <a:gd name="T13" fmla="*/ 375 h 791"/>
                      <a:gd name="T14" fmla="*/ 695 w 1769"/>
                      <a:gd name="T15" fmla="*/ 269 h 791"/>
                      <a:gd name="T16" fmla="*/ 555 w 1769"/>
                      <a:gd name="T17" fmla="*/ 176 h 791"/>
                      <a:gd name="T18" fmla="*/ 291 w 1769"/>
                      <a:gd name="T19" fmla="*/ 90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2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09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506 w 2736"/>
                      <a:gd name="T3" fmla="*/ 82 h 504"/>
                      <a:gd name="T4" fmla="*/ 1039 w 2736"/>
                      <a:gd name="T5" fmla="*/ 12 h 504"/>
                      <a:gd name="T6" fmla="*/ 1601 w 2736"/>
                      <a:gd name="T7" fmla="*/ 12 h 504"/>
                      <a:gd name="T8" fmla="*/ 1592 w 2736"/>
                      <a:gd name="T9" fmla="*/ 50 h 504"/>
                      <a:gd name="T10" fmla="*/ 1032 w 2736"/>
                      <a:gd name="T11" fmla="*/ 50 h 504"/>
                      <a:gd name="T12" fmla="*/ 383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0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36 w 1769"/>
                      <a:gd name="T3" fmla="*/ 27 h 791"/>
                      <a:gd name="T4" fmla="*/ 562 w 1769"/>
                      <a:gd name="T5" fmla="*/ 98 h 791"/>
                      <a:gd name="T6" fmla="*/ 782 w 1769"/>
                      <a:gd name="T7" fmla="*/ 211 h 791"/>
                      <a:gd name="T8" fmla="*/ 853 w 1769"/>
                      <a:gd name="T9" fmla="*/ 297 h 791"/>
                      <a:gd name="T10" fmla="*/ 820 w 1769"/>
                      <a:gd name="T11" fmla="*/ 384 h 791"/>
                      <a:gd name="T12" fmla="*/ 772 w 1769"/>
                      <a:gd name="T13" fmla="*/ 308 h 791"/>
                      <a:gd name="T14" fmla="*/ 674 w 1769"/>
                      <a:gd name="T15" fmla="*/ 222 h 791"/>
                      <a:gd name="T16" fmla="*/ 539 w 1769"/>
                      <a:gd name="T17" fmla="*/ 144 h 791"/>
                      <a:gd name="T18" fmla="*/ 282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097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465 w 2736"/>
                      <a:gd name="T3" fmla="*/ 82 h 504"/>
                      <a:gd name="T4" fmla="*/ 955 w 2736"/>
                      <a:gd name="T5" fmla="*/ 12 h 504"/>
                      <a:gd name="T6" fmla="*/ 1471 w 2736"/>
                      <a:gd name="T7" fmla="*/ 12 h 504"/>
                      <a:gd name="T8" fmla="*/ 1462 w 2736"/>
                      <a:gd name="T9" fmla="*/ 50 h 504"/>
                      <a:gd name="T10" fmla="*/ 948 w 2736"/>
                      <a:gd name="T11" fmla="*/ 50 h 504"/>
                      <a:gd name="T12" fmla="*/ 352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098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17 w 1769"/>
                      <a:gd name="T3" fmla="*/ 27 h 791"/>
                      <a:gd name="T4" fmla="*/ 517 w 1769"/>
                      <a:gd name="T5" fmla="*/ 98 h 791"/>
                      <a:gd name="T6" fmla="*/ 719 w 1769"/>
                      <a:gd name="T7" fmla="*/ 211 h 791"/>
                      <a:gd name="T8" fmla="*/ 784 w 1769"/>
                      <a:gd name="T9" fmla="*/ 297 h 791"/>
                      <a:gd name="T10" fmla="*/ 754 w 1769"/>
                      <a:gd name="T11" fmla="*/ 384 h 791"/>
                      <a:gd name="T12" fmla="*/ 710 w 1769"/>
                      <a:gd name="T13" fmla="*/ 308 h 791"/>
                      <a:gd name="T14" fmla="*/ 620 w 1769"/>
                      <a:gd name="T15" fmla="*/ 222 h 791"/>
                      <a:gd name="T16" fmla="*/ 495 w 1769"/>
                      <a:gd name="T17" fmla="*/ 144 h 791"/>
                      <a:gd name="T18" fmla="*/ 259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  <p:grpSp>
              <p:nvGrpSpPr>
                <p:cNvPr id="1094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09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>
                      <a:gd name="T0" fmla="*/ 0 w 2736"/>
                      <a:gd name="T1" fmla="*/ 188 h 504"/>
                      <a:gd name="T2" fmla="*/ 454 w 2736"/>
                      <a:gd name="T3" fmla="*/ 63 h 504"/>
                      <a:gd name="T4" fmla="*/ 933 w 2736"/>
                      <a:gd name="T5" fmla="*/ 9 h 504"/>
                      <a:gd name="T6" fmla="*/ 1437 w 2736"/>
                      <a:gd name="T7" fmla="*/ 9 h 504"/>
                      <a:gd name="T8" fmla="*/ 1429 w 2736"/>
                      <a:gd name="T9" fmla="*/ 38 h 504"/>
                      <a:gd name="T10" fmla="*/ 926 w 2736"/>
                      <a:gd name="T11" fmla="*/ 38 h 504"/>
                      <a:gd name="T12" fmla="*/ 343 w 2736"/>
                      <a:gd name="T13" fmla="*/ 109 h 504"/>
                      <a:gd name="T14" fmla="*/ 0 w 2736"/>
                      <a:gd name="T15" fmla="*/ 188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09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11 w 1769"/>
                      <a:gd name="T3" fmla="*/ 21 h 791"/>
                      <a:gd name="T4" fmla="*/ 504 w 1769"/>
                      <a:gd name="T5" fmla="*/ 75 h 791"/>
                      <a:gd name="T6" fmla="*/ 702 w 1769"/>
                      <a:gd name="T7" fmla="*/ 161 h 791"/>
                      <a:gd name="T8" fmla="*/ 765 w 1769"/>
                      <a:gd name="T9" fmla="*/ 227 h 791"/>
                      <a:gd name="T10" fmla="*/ 736 w 1769"/>
                      <a:gd name="T11" fmla="*/ 294 h 791"/>
                      <a:gd name="T12" fmla="*/ 693 w 1769"/>
                      <a:gd name="T13" fmla="*/ 236 h 791"/>
                      <a:gd name="T14" fmla="*/ 605 w 1769"/>
                      <a:gd name="T15" fmla="*/ 169 h 791"/>
                      <a:gd name="T16" fmla="*/ 483 w 1769"/>
                      <a:gd name="T17" fmla="*/ 110 h 791"/>
                      <a:gd name="T18" fmla="*/ 253 w 1769"/>
                      <a:gd name="T19" fmla="*/ 57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kumimoji="1" lang="zh-CN" altLang="en-US" sz="2400" b="1">
                      <a:solidFill>
                        <a:srgbClr val="66CCFF"/>
                      </a:solidFill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103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3 w 776"/>
                  <a:gd name="T7" fmla="*/ 39 h 2368"/>
                  <a:gd name="T8" fmla="*/ 47 w 776"/>
                  <a:gd name="T9" fmla="*/ 74 h 2368"/>
                  <a:gd name="T10" fmla="*/ 95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5 w 776"/>
                  <a:gd name="T17" fmla="*/ 145 h 2368"/>
                  <a:gd name="T18" fmla="*/ 130 w 776"/>
                  <a:gd name="T19" fmla="*/ 157 h 2368"/>
                  <a:gd name="T20" fmla="*/ 118 w 776"/>
                  <a:gd name="T21" fmla="*/ 180 h 2368"/>
                  <a:gd name="T22" fmla="*/ 142 w 776"/>
                  <a:gd name="T23" fmla="*/ 204 h 2368"/>
                  <a:gd name="T24" fmla="*/ 142 w 776"/>
                  <a:gd name="T25" fmla="*/ 227 h 2368"/>
                  <a:gd name="T26" fmla="*/ 165 w 776"/>
                  <a:gd name="T27" fmla="*/ 263 h 2368"/>
                  <a:gd name="T28" fmla="*/ 154 w 776"/>
                  <a:gd name="T29" fmla="*/ 298 h 2368"/>
                  <a:gd name="T30" fmla="*/ 177 w 776"/>
                  <a:gd name="T31" fmla="*/ 321 h 2368"/>
                  <a:gd name="T32" fmla="*/ 165 w 776"/>
                  <a:gd name="T33" fmla="*/ 357 h 2368"/>
                  <a:gd name="T34" fmla="*/ 177 w 776"/>
                  <a:gd name="T35" fmla="*/ 392 h 2368"/>
                  <a:gd name="T36" fmla="*/ 165 w 776"/>
                  <a:gd name="T37" fmla="*/ 415 h 2368"/>
                  <a:gd name="T38" fmla="*/ 189 w 776"/>
                  <a:gd name="T39" fmla="*/ 451 h 2368"/>
                  <a:gd name="T40" fmla="*/ 177 w 776"/>
                  <a:gd name="T41" fmla="*/ 486 h 2368"/>
                  <a:gd name="T42" fmla="*/ 189 w 776"/>
                  <a:gd name="T43" fmla="*/ 533 h 2368"/>
                  <a:gd name="T44" fmla="*/ 177 w 776"/>
                  <a:gd name="T45" fmla="*/ 545 h 2368"/>
                  <a:gd name="T46" fmla="*/ 189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T0" fmla="*/ 211 w 21600"/>
                  <a:gd name="T1" fmla="*/ 0 h 21602"/>
                  <a:gd name="T2" fmla="*/ 833 w 21600"/>
                  <a:gd name="T3" fmla="*/ 903 h 21602"/>
                  <a:gd name="T4" fmla="*/ 0 w 21600"/>
                  <a:gd name="T5" fmla="*/ 874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T0" fmla="*/ 1007 w 36729"/>
                  <a:gd name="T1" fmla="*/ 388 h 21600"/>
                  <a:gd name="T2" fmla="*/ 0 w 36729"/>
                  <a:gd name="T3" fmla="*/ 453 h 21600"/>
                  <a:gd name="T4" fmla="*/ 489 w 367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lnTo>
                      <a:pt x="36729" y="1045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T0" fmla="*/ 0 w 28940"/>
                  <a:gd name="T1" fmla="*/ 54 h 22305"/>
                  <a:gd name="T2" fmla="*/ 487 w 28940"/>
                  <a:gd name="T3" fmla="*/ 933 h 22305"/>
                  <a:gd name="T4" fmla="*/ 124 w 2894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T0" fmla="*/ 0 w 30473"/>
                  <a:gd name="T1" fmla="*/ 80 h 22305"/>
                  <a:gd name="T2" fmla="*/ 791 w 30473"/>
                  <a:gd name="T3" fmla="*/ 932 h 22305"/>
                  <a:gd name="T4" fmla="*/ 230 w 30473"/>
                  <a:gd name="T5" fmla="*/ 903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lnTo>
                      <a:pt x="-1" y="1906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T0" fmla="*/ 0 w 34455"/>
                  <a:gd name="T1" fmla="*/ 177 h 22305"/>
                  <a:gd name="T2" fmla="*/ 932 w 34455"/>
                  <a:gd name="T3" fmla="*/ 933 h 22305"/>
                  <a:gd name="T4" fmla="*/ 348 w 34455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T0" fmla="*/ 0 w 34812"/>
                  <a:gd name="T1" fmla="*/ 189 h 22305"/>
                  <a:gd name="T2" fmla="*/ 149 w 34812"/>
                  <a:gd name="T3" fmla="*/ 933 h 22305"/>
                  <a:gd name="T4" fmla="*/ 57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T0" fmla="*/ 0 w 34812"/>
                  <a:gd name="T1" fmla="*/ 189 h 22305"/>
                  <a:gd name="T2" fmla="*/ 394 w 34812"/>
                  <a:gd name="T3" fmla="*/ 933 h 22305"/>
                  <a:gd name="T4" fmla="*/ 150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T0" fmla="*/ 0 w 34812"/>
                  <a:gd name="T1" fmla="*/ 189 h 22305"/>
                  <a:gd name="T2" fmla="*/ 559 w 34812"/>
                  <a:gd name="T3" fmla="*/ 933 h 22305"/>
                  <a:gd name="T4" fmla="*/ 212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2 w 776"/>
                  <a:gd name="T7" fmla="*/ 39 h 2368"/>
                  <a:gd name="T8" fmla="*/ 47 w 776"/>
                  <a:gd name="T9" fmla="*/ 74 h 2368"/>
                  <a:gd name="T10" fmla="*/ 94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4 w 776"/>
                  <a:gd name="T17" fmla="*/ 145 h 2368"/>
                  <a:gd name="T18" fmla="*/ 129 w 776"/>
                  <a:gd name="T19" fmla="*/ 157 h 2368"/>
                  <a:gd name="T20" fmla="*/ 118 w 776"/>
                  <a:gd name="T21" fmla="*/ 180 h 2368"/>
                  <a:gd name="T22" fmla="*/ 141 w 776"/>
                  <a:gd name="T23" fmla="*/ 204 h 2368"/>
                  <a:gd name="T24" fmla="*/ 141 w 776"/>
                  <a:gd name="T25" fmla="*/ 227 h 2368"/>
                  <a:gd name="T26" fmla="*/ 165 w 776"/>
                  <a:gd name="T27" fmla="*/ 263 h 2368"/>
                  <a:gd name="T28" fmla="*/ 153 w 776"/>
                  <a:gd name="T29" fmla="*/ 298 h 2368"/>
                  <a:gd name="T30" fmla="*/ 176 w 776"/>
                  <a:gd name="T31" fmla="*/ 321 h 2368"/>
                  <a:gd name="T32" fmla="*/ 165 w 776"/>
                  <a:gd name="T33" fmla="*/ 357 h 2368"/>
                  <a:gd name="T34" fmla="*/ 176 w 776"/>
                  <a:gd name="T35" fmla="*/ 392 h 2368"/>
                  <a:gd name="T36" fmla="*/ 165 w 776"/>
                  <a:gd name="T37" fmla="*/ 415 h 2368"/>
                  <a:gd name="T38" fmla="*/ 188 w 776"/>
                  <a:gd name="T39" fmla="*/ 451 h 2368"/>
                  <a:gd name="T40" fmla="*/ 176 w 776"/>
                  <a:gd name="T41" fmla="*/ 486 h 2368"/>
                  <a:gd name="T42" fmla="*/ 188 w 776"/>
                  <a:gd name="T43" fmla="*/ 533 h 2368"/>
                  <a:gd name="T44" fmla="*/ 176 w 776"/>
                  <a:gd name="T45" fmla="*/ 545 h 2368"/>
                  <a:gd name="T46" fmla="*/ 188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4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5 h 2368"/>
                  <a:gd name="T24" fmla="*/ 128 w 776"/>
                  <a:gd name="T25" fmla="*/ 129 h 2368"/>
                  <a:gd name="T26" fmla="*/ 150 w 776"/>
                  <a:gd name="T27" fmla="*/ 148 h 2368"/>
                  <a:gd name="T28" fmla="*/ 139 w 776"/>
                  <a:gd name="T29" fmla="*/ 168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5 h 2368"/>
                  <a:gd name="T38" fmla="*/ 171 w 776"/>
                  <a:gd name="T39" fmla="*/ 255 h 2368"/>
                  <a:gd name="T40" fmla="*/ 161 w 776"/>
                  <a:gd name="T41" fmla="*/ 275 h 2368"/>
                  <a:gd name="T42" fmla="*/ 171 w 776"/>
                  <a:gd name="T43" fmla="*/ 301 h 2368"/>
                  <a:gd name="T44" fmla="*/ 161 w 776"/>
                  <a:gd name="T45" fmla="*/ 308 h 2368"/>
                  <a:gd name="T46" fmla="*/ 171 w 776"/>
                  <a:gd name="T47" fmla="*/ 3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T0" fmla="*/ 0 w 36830"/>
                  <a:gd name="T1" fmla="*/ 263 h 22305"/>
                  <a:gd name="T2" fmla="*/ 996 w 36830"/>
                  <a:gd name="T3" fmla="*/ 933 h 22305"/>
                  <a:gd name="T4" fmla="*/ 412 w 3683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lnTo>
                      <a:pt x="0" y="6283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T0" fmla="*/ 0 w 31881"/>
                  <a:gd name="T1" fmla="*/ 419 h 21600"/>
                  <a:gd name="T2" fmla="*/ 725 w 31881"/>
                  <a:gd name="T3" fmla="*/ 203 h 21600"/>
                  <a:gd name="T4" fmla="*/ 415 w 31881"/>
                  <a:gd name="T5" fmla="*/ 90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lnTo>
                      <a:pt x="-1" y="1001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T0" fmla="*/ 0 w 31146"/>
                  <a:gd name="T1" fmla="*/ 189 h 21600"/>
                  <a:gd name="T2" fmla="*/ 299 w 31146"/>
                  <a:gd name="T3" fmla="*/ 400 h 21600"/>
                  <a:gd name="T4" fmla="*/ 127 w 31146"/>
                  <a:gd name="T5" fmla="*/ 90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>
                  <a:gd name="T0" fmla="*/ 0 w 776"/>
                  <a:gd name="T1" fmla="*/ 16 h 2368"/>
                  <a:gd name="T2" fmla="*/ 131 w 776"/>
                  <a:gd name="T3" fmla="*/ 4 h 2368"/>
                  <a:gd name="T4" fmla="*/ 53 w 776"/>
                  <a:gd name="T5" fmla="*/ 40 h 2368"/>
                  <a:gd name="T6" fmla="*/ 184 w 776"/>
                  <a:gd name="T7" fmla="*/ 40 h 2368"/>
                  <a:gd name="T8" fmla="*/ 105 w 776"/>
                  <a:gd name="T9" fmla="*/ 77 h 2368"/>
                  <a:gd name="T10" fmla="*/ 210 w 776"/>
                  <a:gd name="T11" fmla="*/ 89 h 2368"/>
                  <a:gd name="T12" fmla="*/ 158 w 776"/>
                  <a:gd name="T13" fmla="*/ 113 h 2368"/>
                  <a:gd name="T14" fmla="*/ 263 w 776"/>
                  <a:gd name="T15" fmla="*/ 125 h 2368"/>
                  <a:gd name="T16" fmla="*/ 210 w 776"/>
                  <a:gd name="T17" fmla="*/ 149 h 2368"/>
                  <a:gd name="T18" fmla="*/ 289 w 776"/>
                  <a:gd name="T19" fmla="*/ 161 h 2368"/>
                  <a:gd name="T20" fmla="*/ 263 w 776"/>
                  <a:gd name="T21" fmla="*/ 186 h 2368"/>
                  <a:gd name="T22" fmla="*/ 315 w 776"/>
                  <a:gd name="T23" fmla="*/ 210 h 2368"/>
                  <a:gd name="T24" fmla="*/ 315 w 776"/>
                  <a:gd name="T25" fmla="*/ 234 h 2368"/>
                  <a:gd name="T26" fmla="*/ 368 w 776"/>
                  <a:gd name="T27" fmla="*/ 270 h 2368"/>
                  <a:gd name="T28" fmla="*/ 342 w 776"/>
                  <a:gd name="T29" fmla="*/ 307 h 2368"/>
                  <a:gd name="T30" fmla="*/ 394 w 776"/>
                  <a:gd name="T31" fmla="*/ 331 h 2368"/>
                  <a:gd name="T32" fmla="*/ 368 w 776"/>
                  <a:gd name="T33" fmla="*/ 367 h 2368"/>
                  <a:gd name="T34" fmla="*/ 394 w 776"/>
                  <a:gd name="T35" fmla="*/ 403 h 2368"/>
                  <a:gd name="T36" fmla="*/ 368 w 776"/>
                  <a:gd name="T37" fmla="*/ 428 h 2368"/>
                  <a:gd name="T38" fmla="*/ 421 w 776"/>
                  <a:gd name="T39" fmla="*/ 464 h 2368"/>
                  <a:gd name="T40" fmla="*/ 394 w 776"/>
                  <a:gd name="T41" fmla="*/ 500 h 2368"/>
                  <a:gd name="T42" fmla="*/ 421 w 776"/>
                  <a:gd name="T43" fmla="*/ 549 h 2368"/>
                  <a:gd name="T44" fmla="*/ 394 w 776"/>
                  <a:gd name="T45" fmla="*/ 561 h 2368"/>
                  <a:gd name="T46" fmla="*/ 421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>
                  <a:gd name="T0" fmla="*/ 0 w 776"/>
                  <a:gd name="T1" fmla="*/ 16 h 2368"/>
                  <a:gd name="T2" fmla="*/ 84 w 776"/>
                  <a:gd name="T3" fmla="*/ 4 h 2368"/>
                  <a:gd name="T4" fmla="*/ 34 w 776"/>
                  <a:gd name="T5" fmla="*/ 40 h 2368"/>
                  <a:gd name="T6" fmla="*/ 118 w 776"/>
                  <a:gd name="T7" fmla="*/ 40 h 2368"/>
                  <a:gd name="T8" fmla="*/ 68 w 776"/>
                  <a:gd name="T9" fmla="*/ 77 h 2368"/>
                  <a:gd name="T10" fmla="*/ 135 w 776"/>
                  <a:gd name="T11" fmla="*/ 89 h 2368"/>
                  <a:gd name="T12" fmla="*/ 101 w 776"/>
                  <a:gd name="T13" fmla="*/ 113 h 2368"/>
                  <a:gd name="T14" fmla="*/ 169 w 776"/>
                  <a:gd name="T15" fmla="*/ 125 h 2368"/>
                  <a:gd name="T16" fmla="*/ 135 w 776"/>
                  <a:gd name="T17" fmla="*/ 150 h 2368"/>
                  <a:gd name="T18" fmla="*/ 186 w 776"/>
                  <a:gd name="T19" fmla="*/ 162 h 2368"/>
                  <a:gd name="T20" fmla="*/ 169 w 776"/>
                  <a:gd name="T21" fmla="*/ 186 h 2368"/>
                  <a:gd name="T22" fmla="*/ 203 w 776"/>
                  <a:gd name="T23" fmla="*/ 210 h 2368"/>
                  <a:gd name="T24" fmla="*/ 203 w 776"/>
                  <a:gd name="T25" fmla="*/ 234 h 2368"/>
                  <a:gd name="T26" fmla="*/ 236 w 776"/>
                  <a:gd name="T27" fmla="*/ 271 h 2368"/>
                  <a:gd name="T28" fmla="*/ 220 w 776"/>
                  <a:gd name="T29" fmla="*/ 307 h 2368"/>
                  <a:gd name="T30" fmla="*/ 253 w 776"/>
                  <a:gd name="T31" fmla="*/ 331 h 2368"/>
                  <a:gd name="T32" fmla="*/ 236 w 776"/>
                  <a:gd name="T33" fmla="*/ 368 h 2368"/>
                  <a:gd name="T34" fmla="*/ 253 w 776"/>
                  <a:gd name="T35" fmla="*/ 404 h 2368"/>
                  <a:gd name="T36" fmla="*/ 236 w 776"/>
                  <a:gd name="T37" fmla="*/ 428 h 2368"/>
                  <a:gd name="T38" fmla="*/ 270 w 776"/>
                  <a:gd name="T39" fmla="*/ 465 h 2368"/>
                  <a:gd name="T40" fmla="*/ 253 w 776"/>
                  <a:gd name="T41" fmla="*/ 501 h 2368"/>
                  <a:gd name="T42" fmla="*/ 270 w 776"/>
                  <a:gd name="T43" fmla="*/ 550 h 2368"/>
                  <a:gd name="T44" fmla="*/ 253 w 776"/>
                  <a:gd name="T45" fmla="*/ 562 h 2368"/>
                  <a:gd name="T46" fmla="*/ 270 w 776"/>
                  <a:gd name="T47" fmla="*/ 59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>
                  <a:gd name="T0" fmla="*/ 0 w 776"/>
                  <a:gd name="T1" fmla="*/ 16 h 2368"/>
                  <a:gd name="T2" fmla="*/ 51 w 776"/>
                  <a:gd name="T3" fmla="*/ 4 h 2368"/>
                  <a:gd name="T4" fmla="*/ 20 w 776"/>
                  <a:gd name="T5" fmla="*/ 40 h 2368"/>
                  <a:gd name="T6" fmla="*/ 71 w 776"/>
                  <a:gd name="T7" fmla="*/ 40 h 2368"/>
                  <a:gd name="T8" fmla="*/ 41 w 776"/>
                  <a:gd name="T9" fmla="*/ 77 h 2368"/>
                  <a:gd name="T10" fmla="*/ 81 w 776"/>
                  <a:gd name="T11" fmla="*/ 89 h 2368"/>
                  <a:gd name="T12" fmla="*/ 61 w 776"/>
                  <a:gd name="T13" fmla="*/ 113 h 2368"/>
                  <a:gd name="T14" fmla="*/ 101 w 776"/>
                  <a:gd name="T15" fmla="*/ 125 h 2368"/>
                  <a:gd name="T16" fmla="*/ 81 w 776"/>
                  <a:gd name="T17" fmla="*/ 149 h 2368"/>
                  <a:gd name="T18" fmla="*/ 112 w 776"/>
                  <a:gd name="T19" fmla="*/ 161 h 2368"/>
                  <a:gd name="T20" fmla="*/ 101 w 776"/>
                  <a:gd name="T21" fmla="*/ 186 h 2368"/>
                  <a:gd name="T22" fmla="*/ 122 w 776"/>
                  <a:gd name="T23" fmla="*/ 210 h 2368"/>
                  <a:gd name="T24" fmla="*/ 122 w 776"/>
                  <a:gd name="T25" fmla="*/ 234 h 2368"/>
                  <a:gd name="T26" fmla="*/ 142 w 776"/>
                  <a:gd name="T27" fmla="*/ 270 h 2368"/>
                  <a:gd name="T28" fmla="*/ 132 w 776"/>
                  <a:gd name="T29" fmla="*/ 307 h 2368"/>
                  <a:gd name="T30" fmla="*/ 152 w 776"/>
                  <a:gd name="T31" fmla="*/ 331 h 2368"/>
                  <a:gd name="T32" fmla="*/ 142 w 776"/>
                  <a:gd name="T33" fmla="*/ 367 h 2368"/>
                  <a:gd name="T34" fmla="*/ 152 w 776"/>
                  <a:gd name="T35" fmla="*/ 403 h 2368"/>
                  <a:gd name="T36" fmla="*/ 142 w 776"/>
                  <a:gd name="T37" fmla="*/ 428 h 2368"/>
                  <a:gd name="T38" fmla="*/ 162 w 776"/>
                  <a:gd name="T39" fmla="*/ 464 h 2368"/>
                  <a:gd name="T40" fmla="*/ 152 w 776"/>
                  <a:gd name="T41" fmla="*/ 500 h 2368"/>
                  <a:gd name="T42" fmla="*/ 162 w 776"/>
                  <a:gd name="T43" fmla="*/ 549 h 2368"/>
                  <a:gd name="T44" fmla="*/ 152 w 776"/>
                  <a:gd name="T45" fmla="*/ 561 h 2368"/>
                  <a:gd name="T46" fmla="*/ 162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>
                  <a:gd name="T0" fmla="*/ 0 w 776"/>
                  <a:gd name="T1" fmla="*/ 17 h 2368"/>
                  <a:gd name="T2" fmla="*/ 122 w 776"/>
                  <a:gd name="T3" fmla="*/ 4 h 2368"/>
                  <a:gd name="T4" fmla="*/ 49 w 776"/>
                  <a:gd name="T5" fmla="*/ 42 h 2368"/>
                  <a:gd name="T6" fmla="*/ 171 w 776"/>
                  <a:gd name="T7" fmla="*/ 42 h 2368"/>
                  <a:gd name="T8" fmla="*/ 98 w 776"/>
                  <a:gd name="T9" fmla="*/ 81 h 2368"/>
                  <a:gd name="T10" fmla="*/ 195 w 776"/>
                  <a:gd name="T11" fmla="*/ 93 h 2368"/>
                  <a:gd name="T12" fmla="*/ 147 w 776"/>
                  <a:gd name="T13" fmla="*/ 119 h 2368"/>
                  <a:gd name="T14" fmla="*/ 244 w 776"/>
                  <a:gd name="T15" fmla="*/ 132 h 2368"/>
                  <a:gd name="T16" fmla="*/ 195 w 776"/>
                  <a:gd name="T17" fmla="*/ 157 h 2368"/>
                  <a:gd name="T18" fmla="*/ 269 w 776"/>
                  <a:gd name="T19" fmla="*/ 170 h 2368"/>
                  <a:gd name="T20" fmla="*/ 244 w 776"/>
                  <a:gd name="T21" fmla="*/ 195 h 2368"/>
                  <a:gd name="T22" fmla="*/ 293 w 776"/>
                  <a:gd name="T23" fmla="*/ 221 h 2368"/>
                  <a:gd name="T24" fmla="*/ 293 w 776"/>
                  <a:gd name="T25" fmla="*/ 246 h 2368"/>
                  <a:gd name="T26" fmla="*/ 342 w 776"/>
                  <a:gd name="T27" fmla="*/ 284 h 2368"/>
                  <a:gd name="T28" fmla="*/ 318 w 776"/>
                  <a:gd name="T29" fmla="*/ 322 h 2368"/>
                  <a:gd name="T30" fmla="*/ 366 w 776"/>
                  <a:gd name="T31" fmla="*/ 348 h 2368"/>
                  <a:gd name="T32" fmla="*/ 342 w 776"/>
                  <a:gd name="T33" fmla="*/ 386 h 2368"/>
                  <a:gd name="T34" fmla="*/ 366 w 776"/>
                  <a:gd name="T35" fmla="*/ 424 h 2368"/>
                  <a:gd name="T36" fmla="*/ 342 w 776"/>
                  <a:gd name="T37" fmla="*/ 450 h 2368"/>
                  <a:gd name="T38" fmla="*/ 391 w 776"/>
                  <a:gd name="T39" fmla="*/ 488 h 2368"/>
                  <a:gd name="T40" fmla="*/ 366 w 776"/>
                  <a:gd name="T41" fmla="*/ 526 h 2368"/>
                  <a:gd name="T42" fmla="*/ 391 w 776"/>
                  <a:gd name="T43" fmla="*/ 577 h 2368"/>
                  <a:gd name="T44" fmla="*/ 366 w 776"/>
                  <a:gd name="T45" fmla="*/ 590 h 2368"/>
                  <a:gd name="T46" fmla="*/ 391 w 776"/>
                  <a:gd name="T47" fmla="*/ 6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>
                  <a:gd name="T0" fmla="*/ 0 w 776"/>
                  <a:gd name="T1" fmla="*/ 11 h 2368"/>
                  <a:gd name="T2" fmla="*/ 184 w 776"/>
                  <a:gd name="T3" fmla="*/ 3 h 2368"/>
                  <a:gd name="T4" fmla="*/ 74 w 776"/>
                  <a:gd name="T5" fmla="*/ 28 h 2368"/>
                  <a:gd name="T6" fmla="*/ 258 w 776"/>
                  <a:gd name="T7" fmla="*/ 28 h 2368"/>
                  <a:gd name="T8" fmla="*/ 147 w 776"/>
                  <a:gd name="T9" fmla="*/ 54 h 2368"/>
                  <a:gd name="T10" fmla="*/ 294 w 776"/>
                  <a:gd name="T11" fmla="*/ 62 h 2368"/>
                  <a:gd name="T12" fmla="*/ 221 w 776"/>
                  <a:gd name="T13" fmla="*/ 79 h 2368"/>
                  <a:gd name="T14" fmla="*/ 368 w 776"/>
                  <a:gd name="T15" fmla="*/ 88 h 2368"/>
                  <a:gd name="T16" fmla="*/ 294 w 776"/>
                  <a:gd name="T17" fmla="*/ 105 h 2368"/>
                  <a:gd name="T18" fmla="*/ 405 w 776"/>
                  <a:gd name="T19" fmla="*/ 113 h 2368"/>
                  <a:gd name="T20" fmla="*/ 368 w 776"/>
                  <a:gd name="T21" fmla="*/ 130 h 2368"/>
                  <a:gd name="T22" fmla="*/ 442 w 776"/>
                  <a:gd name="T23" fmla="*/ 147 h 2368"/>
                  <a:gd name="T24" fmla="*/ 442 w 776"/>
                  <a:gd name="T25" fmla="*/ 164 h 2368"/>
                  <a:gd name="T26" fmla="*/ 515 w 776"/>
                  <a:gd name="T27" fmla="*/ 190 h 2368"/>
                  <a:gd name="T28" fmla="*/ 478 w 776"/>
                  <a:gd name="T29" fmla="*/ 215 h 2368"/>
                  <a:gd name="T30" fmla="*/ 552 w 776"/>
                  <a:gd name="T31" fmla="*/ 232 h 2368"/>
                  <a:gd name="T32" fmla="*/ 515 w 776"/>
                  <a:gd name="T33" fmla="*/ 258 h 2368"/>
                  <a:gd name="T34" fmla="*/ 552 w 776"/>
                  <a:gd name="T35" fmla="*/ 283 h 2368"/>
                  <a:gd name="T36" fmla="*/ 515 w 776"/>
                  <a:gd name="T37" fmla="*/ 300 h 2368"/>
                  <a:gd name="T38" fmla="*/ 589 w 776"/>
                  <a:gd name="T39" fmla="*/ 326 h 2368"/>
                  <a:gd name="T40" fmla="*/ 552 w 776"/>
                  <a:gd name="T41" fmla="*/ 351 h 2368"/>
                  <a:gd name="T42" fmla="*/ 589 w 776"/>
                  <a:gd name="T43" fmla="*/ 385 h 2368"/>
                  <a:gd name="T44" fmla="*/ 552 w 776"/>
                  <a:gd name="T45" fmla="*/ 394 h 2368"/>
                  <a:gd name="T46" fmla="*/ 589 w 776"/>
                  <a:gd name="T47" fmla="*/ 41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>
                  <a:gd name="T0" fmla="*/ 0 w 776"/>
                  <a:gd name="T1" fmla="*/ 15 h 2368"/>
                  <a:gd name="T2" fmla="*/ 80 w 776"/>
                  <a:gd name="T3" fmla="*/ 4 h 2368"/>
                  <a:gd name="T4" fmla="*/ 32 w 776"/>
                  <a:gd name="T5" fmla="*/ 38 h 2368"/>
                  <a:gd name="T6" fmla="*/ 113 w 776"/>
                  <a:gd name="T7" fmla="*/ 38 h 2368"/>
                  <a:gd name="T8" fmla="*/ 64 w 776"/>
                  <a:gd name="T9" fmla="*/ 72 h 2368"/>
                  <a:gd name="T10" fmla="*/ 129 w 776"/>
                  <a:gd name="T11" fmla="*/ 84 h 2368"/>
                  <a:gd name="T12" fmla="*/ 96 w 776"/>
                  <a:gd name="T13" fmla="*/ 106 h 2368"/>
                  <a:gd name="T14" fmla="*/ 161 w 776"/>
                  <a:gd name="T15" fmla="*/ 118 h 2368"/>
                  <a:gd name="T16" fmla="*/ 129 w 776"/>
                  <a:gd name="T17" fmla="*/ 141 h 2368"/>
                  <a:gd name="T18" fmla="*/ 177 w 776"/>
                  <a:gd name="T19" fmla="*/ 152 h 2368"/>
                  <a:gd name="T20" fmla="*/ 161 w 776"/>
                  <a:gd name="T21" fmla="*/ 175 h 2368"/>
                  <a:gd name="T22" fmla="*/ 193 w 776"/>
                  <a:gd name="T23" fmla="*/ 197 h 2368"/>
                  <a:gd name="T24" fmla="*/ 193 w 776"/>
                  <a:gd name="T25" fmla="*/ 220 h 2368"/>
                  <a:gd name="T26" fmla="*/ 225 w 776"/>
                  <a:gd name="T27" fmla="*/ 254 h 2368"/>
                  <a:gd name="T28" fmla="*/ 209 w 776"/>
                  <a:gd name="T29" fmla="*/ 289 h 2368"/>
                  <a:gd name="T30" fmla="*/ 241 w 776"/>
                  <a:gd name="T31" fmla="*/ 311 h 2368"/>
                  <a:gd name="T32" fmla="*/ 225 w 776"/>
                  <a:gd name="T33" fmla="*/ 346 h 2368"/>
                  <a:gd name="T34" fmla="*/ 241 w 776"/>
                  <a:gd name="T35" fmla="*/ 380 h 2368"/>
                  <a:gd name="T36" fmla="*/ 225 w 776"/>
                  <a:gd name="T37" fmla="*/ 403 h 2368"/>
                  <a:gd name="T38" fmla="*/ 257 w 776"/>
                  <a:gd name="T39" fmla="*/ 437 h 2368"/>
                  <a:gd name="T40" fmla="*/ 241 w 776"/>
                  <a:gd name="T41" fmla="*/ 471 h 2368"/>
                  <a:gd name="T42" fmla="*/ 257 w 776"/>
                  <a:gd name="T43" fmla="*/ 516 h 2368"/>
                  <a:gd name="T44" fmla="*/ 241 w 776"/>
                  <a:gd name="T45" fmla="*/ 528 h 2368"/>
                  <a:gd name="T46" fmla="*/ 257 w 776"/>
                  <a:gd name="T47" fmla="*/ 562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59" name="Freeform 135"/>
              <p:cNvSpPr>
                <a:spLocks/>
              </p:cNvSpPr>
              <p:nvPr/>
            </p:nvSpPr>
            <p:spPr bwMode="hidden">
              <a:xfrm rot="-1346631">
                <a:off x="4401" y="599"/>
                <a:ext cx="174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2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5 w 776"/>
                  <a:gd name="T13" fmla="*/ 62 h 2368"/>
                  <a:gd name="T14" fmla="*/ 108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8 w 776"/>
                  <a:gd name="T21" fmla="*/ 102 h 2368"/>
                  <a:gd name="T22" fmla="*/ 129 w 776"/>
                  <a:gd name="T23" fmla="*/ 116 h 2368"/>
                  <a:gd name="T24" fmla="*/ 129 w 776"/>
                  <a:gd name="T25" fmla="*/ 129 h 2368"/>
                  <a:gd name="T26" fmla="*/ 151 w 776"/>
                  <a:gd name="T27" fmla="*/ 149 h 2368"/>
                  <a:gd name="T28" fmla="*/ 140 w 776"/>
                  <a:gd name="T29" fmla="*/ 169 h 2368"/>
                  <a:gd name="T30" fmla="*/ 161 w 776"/>
                  <a:gd name="T31" fmla="*/ 182 h 2368"/>
                  <a:gd name="T32" fmla="*/ 151 w 776"/>
                  <a:gd name="T33" fmla="*/ 202 h 2368"/>
                  <a:gd name="T34" fmla="*/ 161 w 776"/>
                  <a:gd name="T35" fmla="*/ 222 h 2368"/>
                  <a:gd name="T36" fmla="*/ 151 w 776"/>
                  <a:gd name="T37" fmla="*/ 236 h 2368"/>
                  <a:gd name="T38" fmla="*/ 172 w 776"/>
                  <a:gd name="T39" fmla="*/ 256 h 2368"/>
                  <a:gd name="T40" fmla="*/ 161 w 776"/>
                  <a:gd name="T41" fmla="*/ 276 h 2368"/>
                  <a:gd name="T42" fmla="*/ 172 w 776"/>
                  <a:gd name="T43" fmla="*/ 302 h 2368"/>
                  <a:gd name="T44" fmla="*/ 161 w 776"/>
                  <a:gd name="T45" fmla="*/ 309 h 2368"/>
                  <a:gd name="T46" fmla="*/ 172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06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6 h 2368"/>
                  <a:gd name="T24" fmla="*/ 128 w 776"/>
                  <a:gd name="T25" fmla="*/ 129 h 2368"/>
                  <a:gd name="T26" fmla="*/ 150 w 776"/>
                  <a:gd name="T27" fmla="*/ 149 h 2368"/>
                  <a:gd name="T28" fmla="*/ 139 w 776"/>
                  <a:gd name="T29" fmla="*/ 169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6 h 2368"/>
                  <a:gd name="T38" fmla="*/ 171 w 776"/>
                  <a:gd name="T39" fmla="*/ 256 h 2368"/>
                  <a:gd name="T40" fmla="*/ 161 w 776"/>
                  <a:gd name="T41" fmla="*/ 276 h 2368"/>
                  <a:gd name="T42" fmla="*/ 171 w 776"/>
                  <a:gd name="T43" fmla="*/ 302 h 2368"/>
                  <a:gd name="T44" fmla="*/ 161 w 776"/>
                  <a:gd name="T45" fmla="*/ 309 h 2368"/>
                  <a:gd name="T46" fmla="*/ 171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>
                  <a:solidFill>
                    <a:srgbClr val="66CCFF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1027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1625"/>
            <a:ext cx="838200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52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652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652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b="0" smtClean="0">
                <a:solidFill>
                  <a:schemeClr val="tx1"/>
                </a:solidFill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80CC7C-C665-4027-8CA4-49F7F2C2DCE3}" type="slidenum">
              <a:rPr lang="en-US" altLang="zh-CN">
                <a:solidFill>
                  <a:srgbClr val="FFFF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032" name="Rectangle 142"/>
          <p:cNvSpPr>
            <a:spLocks noChangeArrowheads="1"/>
          </p:cNvSpPr>
          <p:nvPr userDrawn="1"/>
        </p:nvSpPr>
        <p:spPr bwMode="auto">
          <a:xfrm>
            <a:off x="7558294" y="6524625"/>
            <a:ext cx="15872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 smtClean="0">
                <a:solidFill>
                  <a:srgbClr val="39A6DD"/>
                </a:solidFill>
                <a:latin typeface="Georgia" pitchFamily="18" charset="0"/>
                <a:ea typeface="宋体" charset="-122"/>
              </a:rPr>
              <a:t>zxl.xmu.2013</a:t>
            </a:r>
            <a:endParaRPr lang="en-US" altLang="zh-CN" sz="1600" dirty="0">
              <a:solidFill>
                <a:srgbClr val="39A6DD"/>
              </a:solidFill>
              <a:latin typeface="Georgia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96518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FFFF66"/>
          </a:solidFill>
          <a:latin typeface="Times New Roman" pitchFamily="18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kumimoji="1"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987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8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304800"/>
            <a:ext cx="7620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740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295400"/>
            <a:ext cx="7620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7408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defRPr>
            </a:lvl1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en-US" altLang="ko-KR"/>
          </a:p>
        </p:txBody>
      </p:sp>
      <p:sp>
        <p:nvSpPr>
          <p:cNvPr id="17408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E5D2F"/>
                </a:solidFill>
                <a:latin typeface="-쉬리M" pitchFamily="18" charset="-127"/>
                <a:ea typeface="宋体" pitchFamily="2" charset="-122"/>
              </a:defRPr>
            </a:lvl1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mtClean="0"/>
              <a:t>xlzheng@xmu,2013</a:t>
            </a:r>
            <a:endParaRPr kumimoji="1" lang="en-US" altLang="zh-CN"/>
          </a:p>
        </p:txBody>
      </p:sp>
      <p:sp>
        <p:nvSpPr>
          <p:cNvPr id="17408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E5D2F"/>
                </a:solidFill>
                <a:latin typeface="-쉬리M" pitchFamily="18" charset="-127"/>
                <a:ea typeface="-쉬리M" pitchFamily="18" charset="-127"/>
              </a:defRPr>
            </a:lvl1pPr>
          </a:lstStyle>
          <a:p>
            <a:pPr fontAlgn="base" latinLnBrk="1">
              <a:spcBef>
                <a:spcPct val="0"/>
              </a:spcBef>
              <a:spcAft>
                <a:spcPct val="0"/>
              </a:spcAft>
            </a:pPr>
            <a:fld id="{8D7E0820-1C80-4A14-9F0D-73112BDBFE79}" type="slidenum">
              <a:rPr kumimoji="1" lang="ko-KR" altLang="en-US"/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en-US" altLang="ko-KR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5157" r="174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5" r="80965"/>
          <a:stretch/>
        </p:blipFill>
        <p:spPr>
          <a:xfrm>
            <a:off x="-108519" y="1"/>
            <a:ext cx="1256072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7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randomBar dir="vert"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华文新魏" pitchFamily="2" charset="-122"/>
          <a:ea typeface="华文新魏" pitchFamily="2" charset="-122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华文新魏" pitchFamily="2" charset="-122"/>
          <a:ea typeface="华文新魏" pitchFamily="2" charset="-122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华文新魏" pitchFamily="2" charset="-122"/>
          <a:ea typeface="华文新魏" pitchFamily="2" charset="-122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华文新魏" pitchFamily="2" charset="-122"/>
          <a:ea typeface="华文新魏" pitchFamily="2" charset="-122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华文新魏" pitchFamily="2" charset="-122"/>
          <a:ea typeface="华文新魏" pitchFamily="2" charset="-122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华文新魏" pitchFamily="2" charset="-122"/>
          <a:ea typeface="华文新魏" pitchFamily="2" charset="-122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rgbClr val="008000"/>
          </a:solidFill>
          <a:latin typeface="华文新魏" pitchFamily="2" charset="-122"/>
          <a:ea typeface="华文新魏" pitchFamily="2" charset="-122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7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&#25945;&#23398;\C\TC2\output\EXAMPLE1.EX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6B0309-6EB8-4017-98E4-732DB452B05A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smtClean="0"/>
              <a:t>第</a:t>
            </a:r>
            <a:r>
              <a:rPr lang="en-US" altLang="zh-CN" sz="4400" smtClean="0"/>
              <a:t>3</a:t>
            </a:r>
            <a:r>
              <a:rPr lang="zh-CN" altLang="en-US" sz="4400" smtClean="0"/>
              <a:t>章	最简单的</a:t>
            </a:r>
            <a:r>
              <a:rPr lang="en-US" altLang="zh-CN" sz="4400" smtClean="0"/>
              <a:t>C</a:t>
            </a:r>
            <a:r>
              <a:rPr lang="zh-CN" altLang="en-US" sz="4400" smtClean="0"/>
              <a:t>程序设计</a:t>
            </a:r>
            <a:r>
              <a:rPr lang="en-US" altLang="zh-CN" sz="4400" smtClean="0"/>
              <a:t/>
            </a:r>
            <a:br>
              <a:rPr lang="en-US" altLang="zh-CN" sz="4400" smtClean="0"/>
            </a:br>
            <a:r>
              <a:rPr lang="en-US" altLang="zh-CN" sz="4400" smtClean="0"/>
              <a:t>——</a:t>
            </a:r>
            <a:r>
              <a:rPr lang="zh-CN" altLang="en-US" sz="4400" smtClean="0"/>
              <a:t>顺序程序设计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 </a:t>
            </a:r>
            <a:r>
              <a:rPr lang="en-US" altLang="zh-CN" dirty="0" smtClean="0"/>
              <a:t>PART A </a:t>
            </a:r>
            <a:r>
              <a:rPr lang="zh-CN" altLang="en-US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732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0" y="0"/>
          <a:ext cx="657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公式" r:id="rId3" imgW="660113" imgH="393529" progId="Equation.3">
                  <p:embed/>
                </p:oleObj>
              </mc:Choice>
              <mc:Fallback>
                <p:oleObj name="公式" r:id="rId3" imgW="66011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6572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 bwMode="auto">
          <a:xfrm>
            <a:off x="611560" y="1556792"/>
            <a:ext cx="74295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#include &lt;</a:t>
            </a:r>
            <a:r>
              <a:rPr lang="en-US" altLang="zh-CN" sz="3200" b="1" kern="0" dirty="0" err="1">
                <a:latin typeface="+mn-lt"/>
                <a:ea typeface="+mn-ea"/>
              </a:rPr>
              <a:t>stdio.h</a:t>
            </a:r>
            <a:r>
              <a:rPr lang="en-US" altLang="zh-CN" sz="3200" b="1" kern="0" dirty="0">
                <a:latin typeface="+mn-lt"/>
                <a:ea typeface="+mn-ea"/>
              </a:rPr>
              <a:t>&gt;</a:t>
            </a:r>
            <a:endParaRPr lang="zh-CN" altLang="zh-CN" sz="32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3200" b="1" kern="0" dirty="0" err="1">
                <a:latin typeface="+mn-lt"/>
                <a:ea typeface="+mn-ea"/>
              </a:rPr>
              <a:t>int</a:t>
            </a:r>
            <a:r>
              <a:rPr lang="en-US" altLang="zh-CN" sz="3200" b="1" kern="0" dirty="0">
                <a:latin typeface="+mn-lt"/>
                <a:ea typeface="+mn-ea"/>
              </a:rPr>
              <a:t> main ( )</a:t>
            </a:r>
            <a:endParaRPr lang="zh-CN" altLang="zh-CN" sz="32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{</a:t>
            </a:r>
            <a:endParaRPr lang="zh-CN" altLang="zh-CN" sz="32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   float </a:t>
            </a:r>
            <a:r>
              <a:rPr lang="en-US" altLang="zh-CN" sz="3200" b="1" kern="0" dirty="0" err="1">
                <a:latin typeface="+mn-lt"/>
                <a:ea typeface="+mn-ea"/>
              </a:rPr>
              <a:t>f,c</a:t>
            </a:r>
            <a:r>
              <a:rPr lang="en-US" altLang="zh-CN" sz="3200" b="1" kern="0" dirty="0">
                <a:latin typeface="+mn-lt"/>
                <a:ea typeface="+mn-ea"/>
              </a:rPr>
              <a:t>; </a:t>
            </a:r>
            <a:endParaRPr lang="zh-CN" altLang="zh-CN" sz="32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   f=64.0; </a:t>
            </a:r>
            <a:endParaRPr lang="zh-CN" altLang="zh-CN" sz="32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   c=(5.0/9)*(f-32); </a:t>
            </a:r>
            <a:endParaRPr lang="zh-CN" altLang="zh-CN" sz="32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   </a:t>
            </a:r>
            <a:r>
              <a:rPr lang="en-US" altLang="zh-CN" sz="3200" b="1" kern="0" dirty="0" err="1">
                <a:latin typeface="+mn-lt"/>
                <a:ea typeface="+mn-ea"/>
              </a:rPr>
              <a:t>printf</a:t>
            </a:r>
            <a:r>
              <a:rPr lang="en-US" altLang="zh-CN" sz="3200" b="1" kern="0" dirty="0">
                <a:latin typeface="+mn-lt"/>
                <a:ea typeface="+mn-ea"/>
              </a:rPr>
              <a:t>("f=%f\</a:t>
            </a:r>
            <a:r>
              <a:rPr lang="en-US" altLang="zh-CN" sz="3200" b="1" kern="0" dirty="0" err="1">
                <a:latin typeface="+mn-lt"/>
                <a:ea typeface="+mn-ea"/>
              </a:rPr>
              <a:t>nc</a:t>
            </a:r>
            <a:r>
              <a:rPr lang="en-US" altLang="zh-CN" sz="3200" b="1" kern="0" dirty="0">
                <a:latin typeface="+mn-lt"/>
                <a:ea typeface="+mn-ea"/>
              </a:rPr>
              <a:t>=%f\</a:t>
            </a:r>
            <a:r>
              <a:rPr lang="en-US" altLang="zh-CN" sz="3200" b="1" kern="0" dirty="0" err="1">
                <a:latin typeface="+mn-lt"/>
                <a:ea typeface="+mn-ea"/>
              </a:rPr>
              <a:t>n",f,c</a:t>
            </a:r>
            <a:r>
              <a:rPr lang="en-US" altLang="zh-CN" sz="3200" b="1" kern="0" dirty="0">
                <a:latin typeface="+mn-lt"/>
                <a:ea typeface="+mn-ea"/>
              </a:rPr>
              <a:t>);        </a:t>
            </a:r>
            <a:endParaRPr lang="zh-CN" altLang="zh-CN" sz="32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   return 0;</a:t>
            </a:r>
            <a:endParaRPr lang="zh-CN" altLang="zh-CN" sz="3200" b="1" kern="0" dirty="0"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3200" b="1" kern="0" dirty="0">
                <a:latin typeface="+mn-lt"/>
                <a:ea typeface="+mn-ea"/>
              </a:rPr>
              <a:t> 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326185" y="3063329"/>
            <a:ext cx="4857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定义</a:t>
            </a:r>
            <a:r>
              <a:rPr lang="en-US" altLang="zh-CN" sz="2800" b="1">
                <a:solidFill>
                  <a:srgbClr val="0000CC"/>
                </a:solidFill>
              </a:rPr>
              <a:t>f</a:t>
            </a:r>
            <a:r>
              <a:rPr lang="zh-CN" altLang="zh-CN" sz="2800" b="1">
                <a:solidFill>
                  <a:srgbClr val="0000CC"/>
                </a:solidFill>
              </a:rPr>
              <a:t>和</a:t>
            </a:r>
            <a:r>
              <a:rPr lang="en-US" altLang="zh-CN" sz="2800" b="1">
                <a:solidFill>
                  <a:srgbClr val="0000CC"/>
                </a:solidFill>
              </a:rPr>
              <a:t>c</a:t>
            </a:r>
            <a:r>
              <a:rPr lang="zh-CN" altLang="zh-CN" sz="2800" b="1">
                <a:solidFill>
                  <a:srgbClr val="0000CC"/>
                </a:solidFill>
              </a:rPr>
              <a:t>为单精度浮点型变量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54747" y="3485604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指定</a:t>
            </a:r>
            <a:r>
              <a:rPr lang="en-US" altLang="zh-CN" sz="2800" b="1">
                <a:solidFill>
                  <a:srgbClr val="0000CC"/>
                </a:solidFill>
              </a:rPr>
              <a:t>f</a:t>
            </a:r>
            <a:r>
              <a:rPr lang="zh-CN" altLang="zh-CN" sz="2800" b="1">
                <a:solidFill>
                  <a:srgbClr val="0000CC"/>
                </a:solidFill>
              </a:rPr>
              <a:t>的值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469310" y="4033292"/>
            <a:ext cx="2214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计算</a:t>
            </a:r>
            <a:r>
              <a:rPr lang="en-US" altLang="zh-CN" sz="2800" b="1">
                <a:solidFill>
                  <a:srgbClr val="0000CC"/>
                </a:solidFill>
              </a:rPr>
              <a:t>c</a:t>
            </a:r>
            <a:r>
              <a:rPr lang="zh-CN" altLang="zh-CN" sz="2800" b="1">
                <a:solidFill>
                  <a:srgbClr val="0000CC"/>
                </a:solidFill>
              </a:rPr>
              <a:t>的值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732240" y="4557167"/>
            <a:ext cx="2786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0000CC"/>
                </a:solidFill>
              </a:rPr>
              <a:t>输出</a:t>
            </a:r>
            <a:r>
              <a:rPr lang="en-US" altLang="zh-CN" sz="2800" b="1" dirty="0">
                <a:solidFill>
                  <a:srgbClr val="0000CC"/>
                </a:solidFill>
              </a:rPr>
              <a:t>f</a:t>
            </a:r>
            <a:r>
              <a:rPr lang="zh-CN" altLang="en-US" sz="2800" b="1" dirty="0">
                <a:solidFill>
                  <a:srgbClr val="0000CC"/>
                </a:solidFill>
              </a:rPr>
              <a:t>和</a:t>
            </a:r>
            <a:r>
              <a:rPr lang="en-US" altLang="zh-CN" sz="2800" b="1" dirty="0">
                <a:solidFill>
                  <a:srgbClr val="0000CC"/>
                </a:solidFill>
              </a:rPr>
              <a:t>c</a:t>
            </a:r>
            <a:r>
              <a:rPr lang="zh-CN" altLang="zh-CN" sz="2800" b="1" dirty="0">
                <a:solidFill>
                  <a:srgbClr val="0000CC"/>
                </a:solidFill>
              </a:rPr>
              <a:t>的</a:t>
            </a:r>
            <a:r>
              <a:rPr lang="zh-CN" altLang="en-US" sz="2800" b="1" dirty="0">
                <a:solidFill>
                  <a:srgbClr val="0000CC"/>
                </a:solidFill>
              </a:rPr>
              <a:t>值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592663"/>
            <a:ext cx="2533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/>
              <a:t>【</a:t>
            </a:r>
            <a:r>
              <a:rPr lang="zh-CN" altLang="zh-CN" sz="3600" dirty="0" smtClean="0"/>
              <a:t>例</a:t>
            </a:r>
            <a:r>
              <a:rPr lang="en-US" altLang="zh-CN" sz="3600" dirty="0" smtClean="0"/>
              <a:t>3.1】</a:t>
            </a:r>
            <a:r>
              <a:rPr lang="zh-CN" altLang="en-US" sz="3600" dirty="0" smtClean="0"/>
              <a:t>程序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360476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269532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3.2】</a:t>
            </a:r>
            <a:r>
              <a:rPr lang="zh-CN" altLang="zh-CN" dirty="0" smtClean="0"/>
              <a:t>计算存款利息。有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元，想存一年。有三种方法可选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zh-CN" altLang="zh-CN" dirty="0" smtClean="0"/>
              <a:t>活期，年利率为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一年期定期，年利率为</a:t>
            </a:r>
            <a:r>
              <a:rPr lang="en-US" altLang="zh-CN" dirty="0" smtClean="0"/>
              <a:t>r2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存两次半年定期，年利率为</a:t>
            </a:r>
            <a:r>
              <a:rPr lang="en-US" altLang="zh-CN" dirty="0" smtClean="0"/>
              <a:t>r3</a:t>
            </a:r>
            <a:r>
              <a:rPr lang="zh-CN" altLang="en-US" dirty="0" smtClean="0"/>
              <a:t>。</a:t>
            </a:r>
            <a:r>
              <a:rPr lang="zh-CN" altLang="zh-CN" dirty="0" smtClean="0"/>
              <a:t>请分别计算出一年后按三种方法所得到的本息和。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996952"/>
            <a:ext cx="8511480" cy="35283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解题思路</a:t>
            </a:r>
            <a:r>
              <a:rPr lang="en-US" altLang="zh-CN" sz="2800" dirty="0" smtClean="0"/>
              <a:t>】</a:t>
            </a:r>
            <a:r>
              <a:rPr lang="zh-CN" altLang="en-US" sz="2800" dirty="0" smtClean="0"/>
              <a:t>确定计算本息和的公式。</a:t>
            </a:r>
            <a:endParaRPr lang="en-US" altLang="zh-CN" sz="2800" dirty="0" smtClean="0"/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zh-CN" sz="2800" dirty="0" smtClean="0"/>
              <a:t>若存款额为</a:t>
            </a:r>
            <a:r>
              <a:rPr lang="en-US" altLang="zh-CN" sz="2800" dirty="0" smtClean="0"/>
              <a:t>p0</a:t>
            </a:r>
            <a:r>
              <a:rPr lang="zh-CN" altLang="zh-CN" sz="2800" dirty="0" smtClean="0"/>
              <a:t>，则：</a:t>
            </a:r>
          </a:p>
          <a:p>
            <a:r>
              <a:rPr lang="zh-CN" altLang="zh-CN" sz="2800" dirty="0" smtClean="0"/>
              <a:t>活期存款一年后本息和为</a:t>
            </a:r>
            <a:r>
              <a:rPr lang="en-US" altLang="zh-CN" sz="2800" dirty="0" smtClean="0"/>
              <a:t>  p1=p0(1+r1)</a:t>
            </a:r>
            <a:endParaRPr lang="zh-CN" altLang="zh-CN" sz="2800" dirty="0" smtClean="0"/>
          </a:p>
          <a:p>
            <a:r>
              <a:rPr lang="zh-CN" altLang="zh-CN" sz="2800" dirty="0" smtClean="0"/>
              <a:t>一年期定期存款，一年后本息和为</a:t>
            </a:r>
            <a:r>
              <a:rPr lang="en-US" altLang="zh-CN" sz="2800" dirty="0" smtClean="0"/>
              <a:t>  p2=p0(1+r2)</a:t>
            </a:r>
            <a:endParaRPr lang="zh-CN" altLang="zh-CN" sz="2800" dirty="0" smtClean="0"/>
          </a:p>
          <a:p>
            <a:r>
              <a:rPr lang="zh-CN" altLang="zh-CN" sz="2800" dirty="0" smtClean="0"/>
              <a:t>两次半年定期存款，一年后本息和为</a:t>
            </a:r>
            <a:endParaRPr lang="en-US" altLang="zh-CN" sz="2800" dirty="0" smtClean="0"/>
          </a:p>
          <a:p>
            <a:pPr marL="0" indent="0">
              <a:buNone/>
            </a:pPr>
            <a:endParaRPr lang="zh-CN" altLang="en-US" sz="2800" dirty="0" smtClean="0"/>
          </a:p>
          <a:p>
            <a:pPr marL="0" indent="0">
              <a:buNone/>
            </a:pPr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086280"/>
              </p:ext>
            </p:extLst>
          </p:nvPr>
        </p:nvGraphicFramePr>
        <p:xfrm>
          <a:off x="2643188" y="5643563"/>
          <a:ext cx="37861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" name="Equation" r:id="rId3" imgW="1459866" imgH="393529" progId="Equation.DSMT4">
                  <p:embed/>
                </p:oleObj>
              </mc:Choice>
              <mc:Fallback>
                <p:oleObj name="Equation" r:id="rId3" imgW="1459866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5643563"/>
                        <a:ext cx="3786187" cy="9969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3690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2695327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3.2】</a:t>
            </a:r>
            <a:r>
              <a:rPr lang="zh-CN" altLang="zh-CN" dirty="0" smtClean="0"/>
              <a:t>计算存款利息。有</a:t>
            </a:r>
            <a:r>
              <a:rPr lang="en-US" altLang="zh-CN" dirty="0" smtClean="0"/>
              <a:t>1000</a:t>
            </a:r>
            <a:r>
              <a:rPr lang="zh-CN" altLang="zh-CN" dirty="0" smtClean="0"/>
              <a:t>元，想存一年。有三种方法可选</a:t>
            </a:r>
            <a:r>
              <a:rPr lang="zh-CN" altLang="en-US" dirty="0" smtClean="0">
                <a:sym typeface="Wingdings" panose="05000000000000000000" pitchFamily="2" charset="2"/>
              </a:rPr>
              <a:t>：（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r>
              <a:rPr lang="zh-CN" altLang="zh-CN" dirty="0" smtClean="0"/>
              <a:t>活期，年利率为</a:t>
            </a:r>
            <a:r>
              <a:rPr lang="en-US" altLang="zh-CN" dirty="0" smtClean="0"/>
              <a:t>r1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dirty="0" smtClean="0"/>
              <a:t>一年期定期，年利率为</a:t>
            </a:r>
            <a:r>
              <a:rPr lang="en-US" altLang="zh-CN" dirty="0" smtClean="0"/>
              <a:t>r2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存两次半年定期，年利率为</a:t>
            </a:r>
            <a:r>
              <a:rPr lang="en-US" altLang="zh-CN" dirty="0" smtClean="0"/>
              <a:t>r3</a:t>
            </a:r>
            <a:r>
              <a:rPr lang="zh-CN" altLang="en-US" dirty="0" smtClean="0"/>
              <a:t>。</a:t>
            </a:r>
            <a:r>
              <a:rPr lang="zh-CN" altLang="zh-CN" dirty="0" smtClean="0"/>
              <a:t>请分别计算出一年后按三种方法所得到的本息和。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996952"/>
            <a:ext cx="8511480" cy="35283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算法</a:t>
            </a:r>
            <a:r>
              <a:rPr lang="en-US" altLang="zh-CN" sz="2800" dirty="0" smtClean="0"/>
              <a:t>】N-S</a:t>
            </a:r>
            <a:r>
              <a:rPr lang="zh-CN" altLang="en-US" sz="2800" dirty="0" smtClean="0"/>
              <a:t>图：</a:t>
            </a:r>
            <a:endParaRPr lang="en-US" altLang="zh-CN" sz="2800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427717"/>
              </p:ext>
            </p:extLst>
          </p:nvPr>
        </p:nvGraphicFramePr>
        <p:xfrm>
          <a:off x="3419872" y="3140968"/>
          <a:ext cx="4857750" cy="3429000"/>
        </p:xfrm>
        <a:graphic>
          <a:graphicData uri="http://schemas.openxmlformats.org/drawingml/2006/table">
            <a:tbl>
              <a:tblPr/>
              <a:tblGrid>
                <a:gridCol w="4857750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p0,r1,r2,r3</a:t>
                      </a: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p1=p0(1+r1)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p2=p0(1+r2)</a:t>
                      </a: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p3=p0(1+     )(1+     )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p1,p2,p3</a:t>
                      </a: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023430"/>
              </p:ext>
            </p:extLst>
          </p:nvPr>
        </p:nvGraphicFramePr>
        <p:xfrm>
          <a:off x="6164733" y="5085184"/>
          <a:ext cx="428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0" name="公式" r:id="rId3" imgW="215713" imgH="393359" progId="Equation.3">
                  <p:embed/>
                </p:oleObj>
              </mc:Choice>
              <mc:Fallback>
                <p:oleObj name="公式" r:id="rId3" imgW="215713" imgH="39335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733" y="5085184"/>
                        <a:ext cx="4286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372673"/>
              </p:ext>
            </p:extLst>
          </p:nvPr>
        </p:nvGraphicFramePr>
        <p:xfrm>
          <a:off x="7236296" y="5085184"/>
          <a:ext cx="428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1" name="公式" r:id="rId5" imgW="215713" imgH="393359" progId="Equation.3">
                  <p:embed/>
                </p:oleObj>
              </mc:Choice>
              <mc:Fallback>
                <p:oleObj name="公式" r:id="rId5" imgW="215713" imgH="39335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5085184"/>
                        <a:ext cx="4286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245122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28625" y="1268760"/>
            <a:ext cx="8429625" cy="5000625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#include &lt;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stdio.h</a:t>
            </a:r>
            <a:r>
              <a:rPr lang="en-US" altLang="zh-CN" sz="2800" dirty="0" smtClean="0">
                <a:solidFill>
                  <a:srgbClr val="FFFF00"/>
                </a:solidFill>
              </a:rPr>
              <a:t>&gt;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>
                <a:solidFill>
                  <a:srgbClr val="FFFF00"/>
                </a:solidFill>
              </a:rPr>
              <a:t>int</a:t>
            </a:r>
            <a:r>
              <a:rPr lang="en-US" altLang="zh-CN" sz="2800" dirty="0" smtClean="0">
                <a:solidFill>
                  <a:srgbClr val="FFFF00"/>
                </a:solidFill>
              </a:rPr>
              <a:t> main ( )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 {float p0=1000, r1=0.0036,r2=0.0225,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                        r3=0.0198, p1, p2, p3;      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   p1 = p0 * (1 +  r1); 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   p2 = p0 * (1 +  r2); 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   p3 = p0 * (1 +  r3/2) * (1 + r3/2);                             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printf</a:t>
            </a:r>
            <a:r>
              <a:rPr lang="en-US" altLang="zh-CN" sz="2800" dirty="0" smtClean="0">
                <a:solidFill>
                  <a:srgbClr val="FFFF00"/>
                </a:solidFill>
              </a:rPr>
              <a:t>(”%f\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n%f</a:t>
            </a:r>
            <a:r>
              <a:rPr lang="en-US" altLang="zh-CN" sz="2800" dirty="0" smtClean="0">
                <a:solidFill>
                  <a:srgbClr val="FFFF00"/>
                </a:solidFill>
              </a:rPr>
              <a:t>\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n%f</a:t>
            </a:r>
            <a:r>
              <a:rPr lang="en-US" altLang="zh-CN" sz="2800" dirty="0" smtClean="0">
                <a:solidFill>
                  <a:srgbClr val="FFFF00"/>
                </a:solidFill>
              </a:rPr>
              <a:t>\n”,p1, p2, p3);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   return 0;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 }</a:t>
            </a: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643438" y="1411635"/>
            <a:ext cx="4000500" cy="642937"/>
          </a:xfrm>
          <a:prstGeom prst="wedgeRoundRectCallout">
            <a:avLst>
              <a:gd name="adj1" fmla="val -19889"/>
              <a:gd name="adj2" fmla="val 9005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定义变量</a:t>
            </a:r>
            <a:r>
              <a:rPr lang="zh-CN" altLang="en-US" sz="2800" b="1">
                <a:solidFill>
                  <a:srgbClr val="0000CC"/>
                </a:solidFill>
              </a:rPr>
              <a:t>同时</a:t>
            </a:r>
            <a:r>
              <a:rPr lang="zh-CN" altLang="zh-CN" sz="2800" b="1">
                <a:solidFill>
                  <a:srgbClr val="0000CC"/>
                </a:solidFill>
              </a:rPr>
              <a:t>赋予初值</a:t>
            </a:r>
            <a:endParaRPr lang="en-US" altLang="zh-CN" sz="2800" b="1">
              <a:solidFill>
                <a:srgbClr val="0000CC"/>
              </a:solidFill>
            </a:endParaRP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382915"/>
            <a:ext cx="21209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图片 7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3.2】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124535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0CF7C-80B4-44B3-99B6-E0C538C21F6F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smtClean="0"/>
              <a:t>§3.2  </a:t>
            </a:r>
            <a:r>
              <a:rPr lang="zh-CN" altLang="en-US" sz="4400" b="1" dirty="0" smtClean="0"/>
              <a:t>数据的表现形式</a:t>
            </a:r>
            <a:r>
              <a:rPr lang="en-US" altLang="zh-CN" sz="4400" b="1" dirty="0" smtClean="0"/>
              <a:t/>
            </a:r>
            <a:br>
              <a:rPr lang="en-US" altLang="zh-CN" sz="4400" b="1" dirty="0" smtClean="0"/>
            </a:br>
            <a:r>
              <a:rPr lang="zh-CN" altLang="en-US" sz="4400" b="1" dirty="0" smtClean="0"/>
              <a:t>及其运算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zh-CN" altLang="en-US" sz="4800" dirty="0" smtClean="0"/>
              <a:t>基本概念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常量与变量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标识符</a:t>
            </a:r>
            <a:endParaRPr lang="en-US" altLang="zh-CN" dirty="0" smtClean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数据类型</a:t>
            </a:r>
            <a:endParaRPr lang="en-US" altLang="zh-CN" dirty="0" smtClean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  <a:hlinkClick r:id="rId2" action="ppaction://hlinksldjump"/>
              </a:rPr>
              <a:t>补充</a:t>
            </a:r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  <a:hlinkClick r:id="rId2" action="ppaction://hlinksldjump"/>
              </a:rPr>
              <a:t>：匈牙利命名法、驼峰命名法等命名规范</a:t>
            </a:r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  <a:hlinkClick r:id="rId2" action="ppaction://hlinksldjump"/>
              </a:rPr>
              <a:t>*</a:t>
            </a:r>
            <a:endParaRPr lang="zh-CN" altLang="en-US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endParaRPr lang="zh-CN" altLang="en-US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基本概念 </a:t>
            </a:r>
            <a:r>
              <a:rPr lang="en-US" altLang="zh-CN" sz="3600" dirty="0" smtClean="0"/>
              <a:t>—— </a:t>
            </a:r>
            <a:r>
              <a:rPr lang="zh-CN" altLang="en-US" sz="3600" dirty="0" smtClean="0"/>
              <a:t>常量与变量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224136"/>
            <a:ext cx="8655496" cy="566124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rgbClr val="FFFF00"/>
                </a:solidFill>
              </a:rPr>
              <a:t>常量</a:t>
            </a:r>
            <a:r>
              <a:rPr lang="en-US" altLang="zh-CN" b="1" dirty="0" smtClean="0">
                <a:solidFill>
                  <a:srgbClr val="FFFF00"/>
                </a:solidFill>
              </a:rPr>
              <a:t>(constant)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在程序运行过程中，其值不能被改变的量。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在编写程序时直接明确写出值，且该值在程序运行时不能或者无需改变。</a:t>
            </a:r>
            <a:endParaRPr lang="zh-CN" altLang="en-US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 smtClean="0">
                <a:solidFill>
                  <a:srgbClr val="FFFF00"/>
                </a:solidFill>
              </a:rPr>
              <a:t>变量</a:t>
            </a:r>
            <a:r>
              <a:rPr lang="en-US" altLang="zh-CN" b="1" dirty="0" smtClean="0">
                <a:solidFill>
                  <a:srgbClr val="FFFF00"/>
                </a:solidFill>
              </a:rPr>
              <a:t>(variable)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楷体_GB2312" pitchFamily="49" charset="-122"/>
              </a:rPr>
              <a:t>内存中一个有名字的特定存储单元（若干个连续字节），用来存放数据，在程序运行过程中，其值可以改变。</a:t>
            </a:r>
            <a:endParaRPr lang="en-US" altLang="zh-CN" sz="2800" dirty="0">
              <a:latin typeface="Times New Roman" pitchFamily="18" charset="0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通常用来存放在编写程序时值未知或者不能确定（在程序运行时由用户输入或实时求得）的数据。</a:t>
            </a:r>
          </a:p>
          <a:p>
            <a:pPr marL="933450" lvl="1" indent="-533400"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变量三要素</a:t>
            </a:r>
          </a:p>
          <a:p>
            <a:pPr marL="933450" lvl="1" indent="-533400" algn="just" eaLnBrk="1" hangingPunct="1">
              <a:buClr>
                <a:schemeClr val="tx2"/>
              </a:buClr>
              <a:buFont typeface="Monotype Sorts" pitchFamily="2" charset="2"/>
              <a:buAutoNum type="arabicPeriod"/>
            </a:pPr>
            <a:r>
              <a:rPr lang="zh-CN" altLang="en-US" sz="2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存储地址</a:t>
            </a:r>
          </a:p>
          <a:p>
            <a:pPr marL="933450" lvl="1" indent="-533400" algn="just" eaLnBrk="1" hangingPunct="1">
              <a:buClr>
                <a:schemeClr val="tx2"/>
              </a:buClr>
              <a:buFont typeface="Monotype Sorts" pitchFamily="2" charset="2"/>
              <a:buAutoNum type="arabicPeriod"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内存中的一块连续存储空间</a:t>
            </a:r>
            <a:endParaRPr lang="zh-CN" altLang="en-US" sz="2400" dirty="0" smtClean="0">
              <a:solidFill>
                <a:srgbClr val="CCCC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933450" lvl="1" indent="-533400" algn="just" eaLnBrk="1" hangingPunct="1">
              <a:buClr>
                <a:schemeClr val="tx2"/>
              </a:buClr>
              <a:buFont typeface="Monotype Sorts" pitchFamily="2" charset="2"/>
              <a:buAutoNum type="arabicPeriod"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变量值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——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存放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的数据值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18212" y="5130502"/>
            <a:ext cx="838200" cy="61753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50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9512" y="4555827"/>
            <a:ext cx="365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3200" b="0">
                <a:solidFill>
                  <a:schemeClr val="accent2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003799" y="5225752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>
                <a:solidFill>
                  <a:schemeClr val="accent2"/>
                </a:solidFill>
                <a:ea typeface="宋体" charset="-122"/>
              </a:rPr>
              <a:t>206D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7273924" y="5035252"/>
            <a:ext cx="133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66"/>
                </a:solidFill>
                <a:latin typeface="楷体_GB2312" pitchFamily="49" charset="-122"/>
              </a:rPr>
              <a:t>变量值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250112" y="4482802"/>
            <a:ext cx="1209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66"/>
                </a:solidFill>
                <a:latin typeface="楷体_GB2312" pitchFamily="49" charset="-122"/>
              </a:rPr>
              <a:t>变量名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7273924" y="5587702"/>
            <a:ext cx="1546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66"/>
                </a:solidFill>
                <a:latin typeface="楷体_GB2312" pitchFamily="49" charset="-122"/>
              </a:rPr>
              <a:t>存储单元</a:t>
            </a:r>
          </a:p>
        </p:txBody>
      </p:sp>
      <p:cxnSp>
        <p:nvCxnSpPr>
          <p:cNvPr id="12" name="AutoShape 17"/>
          <p:cNvCxnSpPr>
            <a:cxnSpLocks noChangeShapeType="1"/>
            <a:stCxn id="10" idx="1"/>
            <a:endCxn id="7" idx="3"/>
          </p:cNvCxnSpPr>
          <p:nvPr/>
        </p:nvCxnSpPr>
        <p:spPr bwMode="auto">
          <a:xfrm rot="10800000" flipV="1">
            <a:off x="6624637" y="4711402"/>
            <a:ext cx="625475" cy="1349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18"/>
          <p:cNvCxnSpPr>
            <a:cxnSpLocks noChangeShapeType="1"/>
            <a:stCxn id="9" idx="1"/>
          </p:cNvCxnSpPr>
          <p:nvPr/>
        </p:nvCxnSpPr>
        <p:spPr bwMode="auto">
          <a:xfrm rot="10800000" flipV="1">
            <a:off x="6697662" y="5263852"/>
            <a:ext cx="576262" cy="136525"/>
          </a:xfrm>
          <a:prstGeom prst="curvedConnector3">
            <a:avLst>
              <a:gd name="adj1" fmla="val 49861"/>
            </a:avLst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9"/>
          <p:cNvCxnSpPr>
            <a:cxnSpLocks noChangeShapeType="1"/>
          </p:cNvCxnSpPr>
          <p:nvPr/>
        </p:nvCxnSpPr>
        <p:spPr bwMode="auto">
          <a:xfrm rot="10800000">
            <a:off x="6478587" y="5719464"/>
            <a:ext cx="866775" cy="263525"/>
          </a:xfrm>
          <a:prstGeom prst="curvedConnector2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7307262" y="6140152"/>
            <a:ext cx="1873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66"/>
                </a:solidFill>
                <a:latin typeface="楷体_GB2312" pitchFamily="49" charset="-122"/>
              </a:rPr>
              <a:t>变量的地址</a:t>
            </a:r>
          </a:p>
        </p:txBody>
      </p:sp>
      <p:cxnSp>
        <p:nvCxnSpPr>
          <p:cNvPr id="16" name="AutoShape 23"/>
          <p:cNvCxnSpPr>
            <a:cxnSpLocks noChangeShapeType="1"/>
            <a:stCxn id="15" idx="1"/>
            <a:endCxn id="8" idx="2"/>
          </p:cNvCxnSpPr>
          <p:nvPr/>
        </p:nvCxnSpPr>
        <p:spPr bwMode="auto">
          <a:xfrm rot="10800000">
            <a:off x="5519737" y="5682952"/>
            <a:ext cx="1787525" cy="685800"/>
          </a:xfrm>
          <a:prstGeom prst="curvedConnector2">
            <a:avLst/>
          </a:prstGeom>
          <a:noFill/>
          <a:ln w="28575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93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8CEC59-1010-4B5E-A0E3-CA215A4C2849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基本概念 </a:t>
            </a:r>
            <a:r>
              <a:rPr lang="en-US" altLang="zh-CN" sz="3600" dirty="0" smtClean="0"/>
              <a:t>—— </a:t>
            </a:r>
            <a:r>
              <a:rPr lang="zh-CN" altLang="en-US" sz="3600" dirty="0" smtClean="0"/>
              <a:t>标识符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81125"/>
            <a:ext cx="8382000" cy="52165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FF00"/>
                </a:solidFill>
              </a:rPr>
              <a:t>标识符</a:t>
            </a:r>
            <a:r>
              <a:rPr lang="en-US" altLang="zh-CN" b="1" dirty="0">
                <a:solidFill>
                  <a:srgbClr val="FFFF00"/>
                </a:solidFill>
              </a:rPr>
              <a:t>(identifier)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高级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语言中，用来对变量、符号常量、函数、数组、数据类型等命名的有效字符序列。</a:t>
            </a:r>
          </a:p>
          <a:p>
            <a:pPr lvl="1"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标识符就是一个对象的名字。</a:t>
            </a:r>
          </a:p>
          <a:p>
            <a:pPr lvl="1" eaLnBrk="1" hangingPunct="1"/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语言规定标识符</a:t>
            </a:r>
            <a:r>
              <a:rPr lang="zh-CN" altLang="en-US" b="1" u="sng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只能由字母、数字和下划线三种字符组成，且第一个字符必须为字母或下划线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] 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合法标识符：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day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_1_2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B_3d</a:t>
            </a:r>
          </a:p>
          <a:p>
            <a:pPr lvl="1" eaLnBrk="1" hangingPunct="1">
              <a:buFontTx/>
              <a:buNone/>
            </a:pP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	  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非法字符举例：</a:t>
            </a:r>
            <a:r>
              <a:rPr lang="en-US" altLang="zh-CN" dirty="0" err="1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M.D.John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$123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1AB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d e</a:t>
            </a:r>
          </a:p>
        </p:txBody>
      </p:sp>
    </p:spTree>
    <p:extLst>
      <p:ext uri="{BB962C8B-B14F-4D97-AF65-F5344CB8AC3E}">
        <p14:creationId xmlns:p14="http://schemas.microsoft.com/office/powerpoint/2010/main" val="10432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BD2BE-6752-44D6-9621-628A0BD27923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标识符的长度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2605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ANSI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中没有规定标识符的长度（字符个数），但各个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编译系统都有自己的规定，如：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IBM PC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MS C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限制标识符长度为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Turbo C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则允许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32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个字符。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当程序中的标识符超过规定限制，则</a:t>
            </a:r>
            <a:r>
              <a:rPr lang="zh-CN" altLang="en-US" sz="2800" b="1" smtClean="0">
                <a:solidFill>
                  <a:srgbClr val="FF66FF"/>
                </a:solidFill>
                <a:latin typeface="楷体_GB2312" pitchFamily="49" charset="-122"/>
                <a:ea typeface="楷体_GB2312" pitchFamily="49" charset="-122"/>
              </a:rPr>
              <a:t>超过的部分将被截去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，却不产生编译或连接错误，于是就可能出现难以发现的逻辑错误。</a:t>
            </a:r>
          </a:p>
          <a:p>
            <a:pPr eaLnBrk="1" hangingPunct="1">
              <a:buFontTx/>
              <a:buNone/>
            </a:pPr>
            <a:r>
              <a:rPr lang="en-US" altLang="zh-CN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] IBM PC</a:t>
            </a:r>
            <a:r>
              <a:rPr lang="zh-CN" altLang="en-US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MS C</a:t>
            </a:r>
            <a:r>
              <a:rPr lang="zh-CN" altLang="en-US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en-US" altLang="zh-CN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student_name</a:t>
            </a:r>
            <a:r>
              <a:rPr lang="zh-CN" altLang="en-US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student_num</a:t>
            </a:r>
            <a:r>
              <a:rPr lang="zh-CN" altLang="en-US" sz="280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将被认为是同一个变量名。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为了程序的可移植性和可读性，建议变量名不要超过</a:t>
            </a:r>
            <a:r>
              <a:rPr lang="en-US" altLang="zh-CN" sz="2800" smtClean="0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800" smtClean="0">
                <a:latin typeface="楷体_GB2312" pitchFamily="49" charset="-122"/>
                <a:ea typeface="楷体_GB2312" pitchFamily="49" charset="-122"/>
              </a:rPr>
              <a:t>个字符！</a:t>
            </a: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60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543EAF-E698-4ACA-90F5-3ADB966D6825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标识符的使用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5538"/>
            <a:ext cx="8382000" cy="4970462"/>
          </a:xfrm>
        </p:spPr>
        <p:txBody>
          <a:bodyPr/>
          <a:lstStyle/>
          <a:p>
            <a:pPr eaLnBrk="1" hangingPunct="1">
              <a:buFont typeface="Wingdings" pitchFamily="2" charset="2"/>
              <a:buChar char="ü"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是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大小写敏感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的语言，即在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语言中大写字母和小写字母被认为是两个不同的字符。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</a:p>
          <a:p>
            <a:pPr lvl="1" eaLnBrk="1" hangingPunct="1">
              <a:buFontTx/>
              <a:buChar char="–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通常，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变量名用小写字母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，而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字符常量名用大写字母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选择标识符时，一定要注意能做到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800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  <a:hlinkClick r:id="rId2" action="ppaction://hlinksldjump"/>
              </a:rPr>
              <a:t>见名知意</a:t>
            </a:r>
            <a:r>
              <a:rPr lang="zh-CN" altLang="en-US" sz="2800" dirty="0" smtClean="0"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以便增加程序的可读性。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书中的一些例子使用单个字符作为变量名，主要是为了举例方便，在实际编程开发中应避免使用！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注意，不能与</a:t>
            </a:r>
            <a:r>
              <a:rPr lang="zh-CN" altLang="en-US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（参见附录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）同名！</a:t>
            </a:r>
          </a:p>
          <a:p>
            <a:pPr eaLnBrk="1" hangingPunct="1">
              <a:buFontTx/>
              <a:buNone/>
            </a:pP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57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怎样才能学会编写</a:t>
            </a:r>
            <a:r>
              <a:rPr lang="en-US" altLang="zh-CN" sz="3600" dirty="0" smtClean="0"/>
              <a:t>C</a:t>
            </a:r>
            <a:r>
              <a:rPr lang="zh-CN" altLang="en-US" sz="3600" dirty="0" smtClean="0"/>
              <a:t>语言程序？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要有正确的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解题思路</a:t>
            </a:r>
            <a:r>
              <a:rPr lang="zh-CN" altLang="en-US" dirty="0" smtClean="0"/>
              <a:t>，即学会设计算法；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掌握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语言的语法</a:t>
            </a:r>
            <a:r>
              <a:rPr lang="zh-CN" altLang="en-US" dirty="0" smtClean="0"/>
              <a:t>，知道怎样使用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语言所提供的功能编写出一个完整的、正确的程序；</a:t>
            </a:r>
            <a:endParaRPr lang="en-US" altLang="zh-CN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/>
              <a:t>在设计算法和编写程序时，采用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结构化程序设计方法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5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176"/>
            <a:ext cx="2895600" cy="457200"/>
          </a:xfrm>
        </p:spPr>
        <p:txBody>
          <a:bodyPr/>
          <a:lstStyle/>
          <a:p>
            <a:r>
              <a:rPr lang="en-US" altLang="zh-CN" smtClean="0"/>
              <a:t>xlzheng@xmu,2013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176"/>
            <a:ext cx="1905000" cy="457200"/>
          </a:xfrm>
        </p:spPr>
        <p:txBody>
          <a:bodyPr/>
          <a:lstStyle/>
          <a:p>
            <a:fld id="{BBCF1ED8-8DC8-4F7B-ADA2-D32634DA85A3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-27384"/>
            <a:ext cx="7620000" cy="990600"/>
          </a:xfrm>
        </p:spPr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附：关键字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90872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  <a:buFont typeface="Webdings" pitchFamily="18" charset="2"/>
              <a:buChar char="+"/>
            </a:pPr>
            <a:r>
              <a:rPr lang="zh-CN" altLang="en-US" dirty="0">
                <a:solidFill>
                  <a:srgbClr val="FF0000"/>
                </a:solidFill>
              </a:rPr>
              <a:t>关键字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保留字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/>
              </a:rPr>
              <a:t>——</a:t>
            </a:r>
            <a:r>
              <a:rPr lang="en-US" altLang="zh-CN" dirty="0"/>
              <a:t> C</a:t>
            </a:r>
            <a:r>
              <a:rPr lang="zh-CN" altLang="en-US" dirty="0"/>
              <a:t>语言程序中有特殊含义的英文单词，主要用于构成语句、定义存储类型和数据类型。</a:t>
            </a:r>
          </a:p>
          <a:p>
            <a:pPr algn="just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600" dirty="0"/>
              <a:t>C</a:t>
            </a:r>
            <a:r>
              <a:rPr lang="zh-CN" altLang="en-US" sz="2600" dirty="0"/>
              <a:t>语言中仅有</a:t>
            </a:r>
            <a:r>
              <a:rPr lang="en-US" altLang="zh-CN" sz="2600" dirty="0" smtClean="0"/>
              <a:t>37</a:t>
            </a:r>
            <a:r>
              <a:rPr lang="zh-CN" altLang="en-US" sz="2600" dirty="0" smtClean="0"/>
              <a:t>个</a:t>
            </a:r>
            <a:r>
              <a:rPr lang="zh-CN" altLang="en-US" sz="2600" dirty="0"/>
              <a:t>关键字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>
                <a:solidFill>
                  <a:srgbClr val="000099"/>
                </a:solidFill>
              </a:rPr>
              <a:t>auto	break		case		char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continue	</a:t>
            </a:r>
            <a:r>
              <a:rPr lang="en-US" altLang="zh-CN" sz="2400" dirty="0" err="1">
                <a:solidFill>
                  <a:srgbClr val="000099"/>
                </a:solidFill>
              </a:rPr>
              <a:t>const</a:t>
            </a:r>
            <a:r>
              <a:rPr lang="en-US" altLang="zh-CN" sz="2400" dirty="0">
                <a:solidFill>
                  <a:srgbClr val="000099"/>
                </a:solidFill>
              </a:rPr>
              <a:t>		default	do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double	else		</a:t>
            </a:r>
            <a:r>
              <a:rPr lang="en-US" altLang="zh-CN" sz="2400" dirty="0" err="1">
                <a:solidFill>
                  <a:srgbClr val="000099"/>
                </a:solidFill>
              </a:rPr>
              <a:t>enum</a:t>
            </a:r>
            <a:r>
              <a:rPr lang="en-US" altLang="zh-CN" sz="2400" dirty="0">
                <a:solidFill>
                  <a:srgbClr val="000099"/>
                </a:solidFill>
              </a:rPr>
              <a:t>		extern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float	for		</a:t>
            </a:r>
            <a:r>
              <a:rPr lang="en-US" altLang="zh-CN" sz="2400" dirty="0" err="1">
                <a:solidFill>
                  <a:srgbClr val="000099"/>
                </a:solidFill>
              </a:rPr>
              <a:t>goto</a:t>
            </a:r>
            <a:r>
              <a:rPr lang="en-US" altLang="zh-CN" sz="2400" dirty="0">
                <a:solidFill>
                  <a:srgbClr val="000099"/>
                </a:solidFill>
              </a:rPr>
              <a:t>		</a:t>
            </a:r>
            <a:r>
              <a:rPr lang="en-US" altLang="zh-CN" sz="2400" dirty="0" smtClean="0">
                <a:solidFill>
                  <a:srgbClr val="000099"/>
                </a:solidFill>
              </a:rPr>
              <a:t>inline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2400" dirty="0" smtClean="0">
                <a:solidFill>
                  <a:srgbClr val="000099"/>
                </a:solidFill>
              </a:rPr>
              <a:t>		if</a:t>
            </a:r>
            <a:r>
              <a:rPr lang="en-US" altLang="zh-CN" sz="2400" dirty="0">
                <a:solidFill>
                  <a:srgbClr val="000099"/>
                </a:solidFill>
              </a:rPr>
              <a:t>		long		</a:t>
            </a:r>
            <a:r>
              <a:rPr lang="en-US" altLang="zh-CN" sz="2400" dirty="0" smtClean="0">
                <a:solidFill>
                  <a:srgbClr val="000099"/>
                </a:solidFill>
              </a:rPr>
              <a:t>register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</a:rPr>
              <a:t>return	restrict	short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</a:rPr>
              <a:t>	signed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err="1">
                <a:solidFill>
                  <a:srgbClr val="000099"/>
                </a:solidFill>
              </a:rPr>
              <a:t>sizeof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</a:rPr>
              <a:t>static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err="1">
                <a:solidFill>
                  <a:srgbClr val="000099"/>
                </a:solidFill>
              </a:rPr>
              <a:t>struct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</a:rPr>
              <a:t>switch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err="1">
                <a:solidFill>
                  <a:srgbClr val="000099"/>
                </a:solidFill>
              </a:rPr>
              <a:t>typedef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</a:rPr>
              <a:t>union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</a:rPr>
              <a:t>	unsigned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</a:rPr>
              <a:t>void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volatile	</a:t>
            </a:r>
            <a:r>
              <a:rPr lang="en-US" altLang="zh-CN" sz="2400" dirty="0" smtClean="0">
                <a:solidFill>
                  <a:srgbClr val="000099"/>
                </a:solidFill>
              </a:rPr>
              <a:t>while		_</a:t>
            </a:r>
            <a:r>
              <a:rPr lang="en-US" altLang="zh-CN" sz="2400" dirty="0" err="1" smtClean="0">
                <a:solidFill>
                  <a:srgbClr val="000099"/>
                </a:solidFill>
              </a:rPr>
              <a:t>bool</a:t>
            </a:r>
            <a:r>
              <a:rPr lang="en-US" altLang="zh-CN" sz="2400" dirty="0" smtClean="0">
                <a:solidFill>
                  <a:srgbClr val="000099"/>
                </a:solidFill>
              </a:rPr>
              <a:t>		_Complex</a:t>
            </a:r>
          </a:p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</a:rPr>
              <a:t>_Imaginary</a:t>
            </a:r>
            <a:r>
              <a:rPr lang="en-US" altLang="zh-CN" sz="2400" dirty="0">
                <a:solidFill>
                  <a:srgbClr val="000099"/>
                </a:solidFill>
              </a:rPr>
              <a:t>	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1547664" y="2707207"/>
            <a:ext cx="6576392" cy="4006999"/>
          </a:xfrm>
          <a:prstGeom prst="rect">
            <a:avLst/>
          </a:prstGeom>
          <a:noFill/>
          <a:ln w="952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数据类型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80864"/>
            <a:ext cx="8382000" cy="4724400"/>
          </a:xfrm>
        </p:spPr>
        <p:txBody>
          <a:bodyPr/>
          <a:lstStyle/>
          <a:p>
            <a:pPr marL="0" indent="0" algn="just" eaLnBrk="1" hangingPunct="1">
              <a:spcBef>
                <a:spcPct val="25000"/>
              </a:spcBef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【C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语言规定</a:t>
            </a:r>
            <a:r>
              <a:rPr lang="en-US" altLang="zh-CN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程序中所使用的每个变量都必须在使用之前先给出定义（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rPr>
              <a:t>先定义，后使用</a:t>
            </a:r>
            <a:r>
              <a:rPr lang="zh-CN" altLang="en-US" sz="2400" b="1" dirty="0" smtClean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</a:rPr>
              <a:t>”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）；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变量定义语句的形式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数据类型符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&gt;  &lt;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1&gt; [ ,&lt;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2&gt;,</a:t>
            </a:r>
            <a:r>
              <a:rPr lang="en-US" altLang="zh-CN" sz="2400" b="1" dirty="0">
                <a:solidFill>
                  <a:srgbClr val="FFFF66"/>
                </a:solidFill>
                <a:latin typeface="Times New Roman" pitchFamily="18" charset="0"/>
                <a:ea typeface="楷体_GB2312" pitchFamily="49" charset="-122"/>
              </a:rPr>
              <a:t>…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,&lt;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变量名</a:t>
            </a:r>
            <a:r>
              <a:rPr lang="en-US" altLang="zh-CN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n&gt;]</a:t>
            </a:r>
            <a:r>
              <a:rPr lang="zh-CN" altLang="en-US" sz="2400" b="1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57200" lvl="1" indent="0" algn="just" eaLnBrk="1" hangingPunct="1">
              <a:spcBef>
                <a:spcPct val="25000"/>
              </a:spcBef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例如： </a:t>
            </a:r>
            <a:r>
              <a:rPr lang="en-US" altLang="zh-CN" sz="20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 b="1" dirty="0" err="1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0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</a:p>
          <a:p>
            <a:pPr marL="457200" lvl="1" indent="0" algn="just" eaLnBrk="1" hangingPunct="1">
              <a:spcBef>
                <a:spcPct val="25000"/>
              </a:spcBef>
              <a:buNone/>
            </a:pPr>
            <a:r>
              <a:rPr lang="en-US" altLang="zh-CN" sz="20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0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	float p0=1000, r1=0.0036;</a:t>
            </a: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在定义所有的变量时都要指定变量的类型；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spcBef>
                <a:spcPct val="25000"/>
              </a:spcBef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常量也是区分类型的。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just" eaLnBrk="1" hangingPunct="1">
              <a:spcBef>
                <a:spcPct val="25000"/>
              </a:spcBef>
              <a:buNone/>
            </a:pPr>
            <a:r>
              <a:rPr lang="zh-CN" altLang="en-US" sz="28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为什么必须指定数据的类型？</a:t>
            </a:r>
            <a:endParaRPr lang="en-US" altLang="zh-CN" sz="28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spcBef>
                <a:spcPct val="25000"/>
              </a:spcBef>
            </a:pPr>
            <a:r>
              <a:rPr lang="zh-CN" altLang="en-US" sz="20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在计算机中，数据时存放在存储单元中的，而存储单元是由有限的字节构成的，因此每一个存储单元中存放的数据的范围是有限的。</a:t>
            </a:r>
            <a:endParaRPr lang="en-US" altLang="zh-CN" sz="2000" b="1" dirty="0" smtClean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spcBef>
                <a:spcPct val="25000"/>
              </a:spcBef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计算机中的数据：有限的、离散的、近似的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88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基本概念 </a:t>
            </a:r>
            <a:r>
              <a:rPr lang="en-US" altLang="zh-CN" dirty="0" smtClean="0"/>
              <a:t>—— </a:t>
            </a:r>
            <a:r>
              <a:rPr lang="zh-CN" altLang="en-US" dirty="0" smtClean="0"/>
              <a:t>数据类型（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数据类型</a:t>
            </a:r>
            <a:r>
              <a:rPr lang="en-US" altLang="zh-CN" b="1" dirty="0">
                <a:solidFill>
                  <a:srgbClr val="FFFF00"/>
                </a:solidFill>
              </a:rPr>
              <a:t>(data type)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：高级语言中对不同类型的数据存放单元的安排（规定），包括</a:t>
            </a:r>
            <a:r>
              <a:rPr lang="zh-CN" altLang="en-US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存储单元的长度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（占多少字节）以及</a:t>
            </a:r>
            <a:r>
              <a:rPr lang="zh-CN" altLang="en-US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数据的存储形式</a:t>
            </a:r>
            <a:r>
              <a:rPr lang="zh-CN" altLang="en-US" sz="28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数据类型规定了该类型数据的所有可能</a:t>
            </a:r>
            <a:r>
              <a:rPr lang="zh-CN" altLang="en-US" sz="2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取值范围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，以及在这些值上允许进行的操作。</a:t>
            </a:r>
            <a:endParaRPr lang="en-US" altLang="zh-CN" sz="2400" b="1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也就是说，数据类型是一个值的集合和定义在这个</a:t>
            </a:r>
            <a:r>
              <a:rPr lang="zh-CN" altLang="en-US" sz="2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值集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上的</a:t>
            </a:r>
            <a:r>
              <a:rPr lang="zh-CN" altLang="en-US" sz="24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一组操作</a:t>
            </a:r>
            <a:r>
              <a:rPr lang="zh-CN" altLang="en-US" sz="2400" b="1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的总称。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22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85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271736"/>
            <a:ext cx="8382000" cy="5181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 smtClean="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    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基本整型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   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短整型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长整形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基本类型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双长整型*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字符型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布尔型*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单精度浮点型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浮点型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双精度浮点型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	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复数浮点型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None/>
            </a:pPr>
            <a:r>
              <a:rPr lang="en-US" altLang="zh-CN" sz="2400" dirty="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枚举类型（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 smtClean="0">
              <a:solidFill>
                <a:srgbClr val="99FF66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40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空类型</a:t>
            </a:r>
            <a:endParaRPr lang="en-US" altLang="zh-CN" sz="2400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§8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　　　　		     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§6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派生类型　	结构体类型（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　　　　　　　　　　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共用体类型（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§9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2400" dirty="0" smtClean="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	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函数类型（</a:t>
            </a:r>
            <a:r>
              <a:rPr lang="en-US" altLang="zh-CN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§7</a:t>
            </a:r>
            <a:r>
              <a:rPr lang="zh-CN" altLang="en-US" sz="2400" dirty="0" smtClean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8137DC-C3C1-4CD3-BADE-3D2CB1E46F2C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solidFill>
                  <a:schemeClr val="tx1"/>
                </a:solidFill>
              </a:rPr>
              <a:t>C</a:t>
            </a:r>
            <a:r>
              <a:rPr lang="zh-CN" altLang="en-US" sz="3600" smtClean="0">
                <a:solidFill>
                  <a:schemeClr val="tx1"/>
                </a:solidFill>
              </a:rPr>
              <a:t>语言的数据类型</a:t>
            </a:r>
          </a:p>
        </p:txBody>
      </p:sp>
      <p:sp>
        <p:nvSpPr>
          <p:cNvPr id="7173" name="AutoShape 4"/>
          <p:cNvSpPr>
            <a:spLocks/>
          </p:cNvSpPr>
          <p:nvPr/>
        </p:nvSpPr>
        <p:spPr bwMode="auto">
          <a:xfrm>
            <a:off x="1706117" y="1989286"/>
            <a:ext cx="228600" cy="4095750"/>
          </a:xfrm>
          <a:prstGeom prst="leftBrace">
            <a:avLst>
              <a:gd name="adj1" fmla="val 149306"/>
              <a:gd name="adj2" fmla="val 4364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" name="AutoShape 5"/>
          <p:cNvSpPr>
            <a:spLocks/>
          </p:cNvSpPr>
          <p:nvPr/>
        </p:nvSpPr>
        <p:spPr bwMode="auto">
          <a:xfrm>
            <a:off x="3434284" y="1486049"/>
            <a:ext cx="223837" cy="2159000"/>
          </a:xfrm>
          <a:prstGeom prst="leftBrace">
            <a:avLst>
              <a:gd name="adj1" fmla="val 80378"/>
              <a:gd name="adj2" fmla="val 4154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AutoShape 6"/>
          <p:cNvSpPr>
            <a:spLocks/>
          </p:cNvSpPr>
          <p:nvPr/>
        </p:nvSpPr>
        <p:spPr bwMode="auto">
          <a:xfrm>
            <a:off x="3406851" y="4828920"/>
            <a:ext cx="315465" cy="1336086"/>
          </a:xfrm>
          <a:prstGeom prst="leftBrace">
            <a:avLst>
              <a:gd name="adj1" fmla="val 3529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AutoShape 7"/>
          <p:cNvSpPr>
            <a:spLocks/>
          </p:cNvSpPr>
          <p:nvPr/>
        </p:nvSpPr>
        <p:spPr bwMode="auto">
          <a:xfrm>
            <a:off x="6314629" y="2170261"/>
            <a:ext cx="152400" cy="609600"/>
          </a:xfrm>
          <a:prstGeom prst="leftBrace">
            <a:avLst>
              <a:gd name="adj1" fmla="val 33333"/>
              <a:gd name="adj2" fmla="val 31509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AutoShape 8"/>
          <p:cNvSpPr>
            <a:spLocks/>
          </p:cNvSpPr>
          <p:nvPr/>
        </p:nvSpPr>
        <p:spPr bwMode="auto">
          <a:xfrm>
            <a:off x="4946204" y="1341585"/>
            <a:ext cx="432296" cy="1655763"/>
          </a:xfrm>
          <a:prstGeom prst="leftBrace">
            <a:avLst>
              <a:gd name="adj1" fmla="val 33333"/>
              <a:gd name="adj2" fmla="val 6247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AutoShape 9"/>
          <p:cNvSpPr>
            <a:spLocks/>
          </p:cNvSpPr>
          <p:nvPr/>
        </p:nvSpPr>
        <p:spPr bwMode="auto">
          <a:xfrm>
            <a:off x="7754764" y="1343174"/>
            <a:ext cx="142875" cy="3021632"/>
          </a:xfrm>
          <a:prstGeom prst="rightBrace">
            <a:avLst>
              <a:gd name="adj1" fmla="val 104907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算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/>
            </a:r>
            <a:br>
              <a:rPr lang="en-US" altLang="zh-CN" sz="2800" b="1" dirty="0" smtClean="0">
                <a:solidFill>
                  <a:srgbClr val="FFC000"/>
                </a:solidFill>
              </a:rPr>
            </a:br>
            <a:r>
              <a:rPr lang="en-US" altLang="zh-CN" sz="2800" b="1" dirty="0" smtClean="0">
                <a:solidFill>
                  <a:srgbClr val="FFC000"/>
                </a:solidFill>
              </a:rPr>
              <a:t>   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术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/>
            </a:r>
            <a:br>
              <a:rPr lang="en-US" altLang="zh-CN" sz="2800" b="1" dirty="0" smtClean="0">
                <a:solidFill>
                  <a:srgbClr val="FFC000"/>
                </a:solidFill>
              </a:rPr>
            </a:br>
            <a:r>
              <a:rPr lang="en-US" altLang="zh-CN" sz="2800" b="1" dirty="0" smtClean="0">
                <a:solidFill>
                  <a:srgbClr val="FFC000"/>
                </a:solidFill>
              </a:rPr>
              <a:t>   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类</a:t>
            </a:r>
            <a:r>
              <a:rPr lang="en-US" altLang="zh-CN" sz="2800" b="1" dirty="0" smtClean="0">
                <a:solidFill>
                  <a:srgbClr val="FFC000"/>
                </a:solidFill>
              </a:rPr>
              <a:t/>
            </a:r>
            <a:br>
              <a:rPr lang="en-US" altLang="zh-CN" sz="2800" b="1" dirty="0" smtClean="0">
                <a:solidFill>
                  <a:srgbClr val="FFC000"/>
                </a:solidFill>
              </a:rPr>
            </a:br>
            <a:r>
              <a:rPr lang="en-US" altLang="zh-CN" sz="2800" b="1" dirty="0" smtClean="0">
                <a:solidFill>
                  <a:srgbClr val="FFC000"/>
                </a:solidFill>
              </a:rPr>
              <a:t>   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型</a:t>
            </a: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7459035" y="4489658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+mn-lt"/>
                <a:ea typeface="+mn-ea"/>
              </a:rPr>
              <a:t>纯量类型</a:t>
            </a:r>
          </a:p>
        </p:txBody>
      </p:sp>
      <p:sp>
        <p:nvSpPr>
          <p:cNvPr id="16" name="AutoShape 8"/>
          <p:cNvSpPr>
            <a:spLocks/>
          </p:cNvSpPr>
          <p:nvPr/>
        </p:nvSpPr>
        <p:spPr bwMode="auto">
          <a:xfrm>
            <a:off x="4948266" y="3316833"/>
            <a:ext cx="432296" cy="656431"/>
          </a:xfrm>
          <a:prstGeom prst="leftBrace">
            <a:avLst>
              <a:gd name="adj1" fmla="val 33333"/>
              <a:gd name="adj2" fmla="val 4921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AutoShape 9"/>
          <p:cNvSpPr>
            <a:spLocks/>
          </p:cNvSpPr>
          <p:nvPr/>
        </p:nvSpPr>
        <p:spPr bwMode="auto">
          <a:xfrm>
            <a:off x="6314604" y="5071182"/>
            <a:ext cx="268862" cy="589768"/>
          </a:xfrm>
          <a:prstGeom prst="rightBrace">
            <a:avLst>
              <a:gd name="adj1" fmla="val 104907"/>
              <a:gd name="adj2" fmla="val 50000"/>
            </a:avLst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zh-CN" altLang="en-US" sz="2800" b="1" dirty="0" smtClean="0">
                <a:solidFill>
                  <a:srgbClr val="FFC000"/>
                </a:solidFill>
              </a:rPr>
              <a:t>组合类型</a:t>
            </a:r>
            <a:endParaRPr lang="zh-CN" altLang="en-US" sz="2800" b="1" dirty="0">
              <a:solidFill>
                <a:srgbClr val="FFC000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 flipV="1">
            <a:off x="6170588" y="4751268"/>
            <a:ext cx="1368152" cy="7765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/>
          <p:cNvCxnSpPr>
            <a:endCxn id="7179" idx="0"/>
          </p:cNvCxnSpPr>
          <p:nvPr/>
        </p:nvCxnSpPr>
        <p:spPr bwMode="auto">
          <a:xfrm>
            <a:off x="8272719" y="3734226"/>
            <a:ext cx="1" cy="75543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467544" y="6341258"/>
            <a:ext cx="292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C000"/>
                </a:solidFill>
              </a:rPr>
              <a:t>有*的是</a:t>
            </a:r>
            <a:r>
              <a:rPr lang="en-US" altLang="zh-CN" sz="2000" dirty="0" smtClean="0">
                <a:solidFill>
                  <a:srgbClr val="FFC000"/>
                </a:solidFill>
              </a:rPr>
              <a:t>C99</a:t>
            </a:r>
            <a:r>
              <a:rPr lang="zh-CN" altLang="en-US" sz="2000" dirty="0" smtClean="0">
                <a:solidFill>
                  <a:srgbClr val="FFC000"/>
                </a:solidFill>
              </a:rPr>
              <a:t>所增加的。</a:t>
            </a:r>
            <a:endParaRPr lang="zh-CN" altLang="en-US" sz="2000" dirty="0">
              <a:solidFill>
                <a:srgbClr val="FFC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548680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（</a:t>
            </a:r>
            <a:r>
              <a:rPr lang="en-US" altLang="zh-CN" sz="2800" dirty="0" smtClean="0">
                <a:solidFill>
                  <a:srgbClr val="00B0F0"/>
                </a:solidFill>
              </a:rPr>
              <a:t>P43 </a:t>
            </a:r>
            <a:r>
              <a:rPr lang="zh-CN" altLang="en-US" sz="2800" dirty="0" smtClean="0">
                <a:solidFill>
                  <a:srgbClr val="00B0F0"/>
                </a:solidFill>
              </a:rPr>
              <a:t>图</a:t>
            </a:r>
            <a:r>
              <a:rPr lang="en-US" altLang="zh-CN" sz="2800" dirty="0" smtClean="0">
                <a:solidFill>
                  <a:srgbClr val="00B0F0"/>
                </a:solidFill>
              </a:rPr>
              <a:t>3.4</a:t>
            </a:r>
            <a:r>
              <a:rPr lang="zh-CN" altLang="en-US" sz="2800" dirty="0" smtClean="0">
                <a:solidFill>
                  <a:srgbClr val="00B0F0"/>
                </a:solidFill>
              </a:rPr>
              <a:t>）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0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nimBg="1"/>
      <p:bldP spid="7179" grpId="0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zh-CN" altLang="en-US" sz="4800" dirty="0" smtClean="0"/>
              <a:t>常量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1371600" y="3284984"/>
            <a:ext cx="6400800" cy="3456384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整型常量、实</a:t>
            </a:r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型常量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字符常量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字符串常量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符号常量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常变量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2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126CCB-51D5-448C-9DBD-D0D1B9FF6BE8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常量的分类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219200"/>
            <a:ext cx="81534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常量</a:t>
            </a:r>
            <a:r>
              <a:rPr lang="en-US" altLang="zh-CN" sz="2400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常数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在程序运行过程中，其值不能被改变的量。</a:t>
            </a: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程序中直接明确给出值，且该值在程序运行时不能或者无需改变。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1" u="sng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常量的分类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按数据类型分：</a:t>
            </a:r>
            <a:r>
              <a:rPr lang="zh-CN" altLang="en-US" sz="2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整型</a:t>
            </a:r>
            <a:r>
              <a:rPr lang="zh-CN" altLang="en-US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实型</a:t>
            </a:r>
            <a:r>
              <a:rPr lang="zh-CN" altLang="en-US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字符</a:t>
            </a:r>
            <a:r>
              <a:rPr lang="zh-CN" altLang="en-US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字符串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常量的数据类型无需事先说明，系统从其书写形式即可判定其类型。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按定义和使用方式分：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字面常量</a:t>
            </a:r>
            <a:r>
              <a:rPr lang="en-US" altLang="zh-CN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直接常量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从其字面形式即可识别，没有名字。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80000"/>
              </a:lnSpc>
            </a:pPr>
            <a:r>
              <a:rPr lang="zh-CN" altLang="en-US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符号常量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以一个</a:t>
            </a:r>
            <a:r>
              <a:rPr lang="zh-CN" altLang="en-US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代表一个常量，即有名字的常量。</a:t>
            </a:r>
          </a:p>
        </p:txBody>
      </p:sp>
    </p:spTree>
    <p:extLst>
      <p:ext uri="{BB962C8B-B14F-4D97-AF65-F5344CB8AC3E}">
        <p14:creationId xmlns:p14="http://schemas.microsoft.com/office/powerpoint/2010/main" val="24207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268760"/>
            <a:ext cx="8215313" cy="5214938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 smtClean="0">
                <a:solidFill>
                  <a:srgbClr val="FFFF00"/>
                </a:solidFill>
              </a:rPr>
              <a:t>整型常量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如</a:t>
            </a:r>
            <a:r>
              <a:rPr lang="en-US" altLang="zh-CN" sz="2800" dirty="0" smtClean="0"/>
              <a:t>1000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12345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0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-345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>
                <a:solidFill>
                  <a:srgbClr val="FFFF00"/>
                </a:solidFill>
              </a:rPr>
              <a:t>实型常量</a:t>
            </a:r>
            <a:endParaRPr lang="en-US" altLang="zh-CN" sz="2800" b="1" dirty="0">
              <a:solidFill>
                <a:srgbClr val="FFFF00"/>
              </a:solidFill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zh-CN" b="1" dirty="0">
                <a:solidFill>
                  <a:srgbClr val="FFFF00"/>
                </a:solidFill>
                <a:cs typeface="+mn-cs"/>
              </a:rPr>
              <a:t>十进制小数形式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en-US" altLang="zh-CN" dirty="0" smtClean="0"/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34    -56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79   0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smtClean="0"/>
              <a:t>0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zh-CN" altLang="zh-CN" b="1" dirty="0">
                <a:solidFill>
                  <a:srgbClr val="FFFF00"/>
                </a:solidFill>
                <a:cs typeface="+mn-cs"/>
              </a:rPr>
              <a:t>指数形式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en-US" altLang="zh-CN" dirty="0" smtClean="0"/>
              <a:t>12.34</a:t>
            </a:r>
            <a:r>
              <a:rPr lang="en-US" altLang="zh-CN" dirty="0" smtClean="0">
                <a:solidFill>
                  <a:srgbClr val="FF0000"/>
                </a:solidFill>
              </a:rPr>
              <a:t>e</a:t>
            </a:r>
            <a:r>
              <a:rPr lang="en-US" altLang="zh-CN" dirty="0" smtClean="0"/>
              <a:t>3 (</a:t>
            </a:r>
            <a:r>
              <a:rPr lang="zh-CN" altLang="zh-CN" dirty="0" smtClean="0"/>
              <a:t>代表</a:t>
            </a:r>
            <a:r>
              <a:rPr lang="en-US" altLang="zh-CN" dirty="0" smtClean="0"/>
              <a:t>12.34</a:t>
            </a:r>
            <a:r>
              <a:rPr lang="en-US" altLang="zh-CN" dirty="0" smtClean="0">
                <a:sym typeface="Symbol" pitchFamily="18" charset="2"/>
              </a:rPr>
              <a:t></a:t>
            </a:r>
            <a:r>
              <a:rPr lang="en-US" altLang="zh-CN" dirty="0" smtClean="0"/>
              <a:t>10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)</a:t>
            </a:r>
          </a:p>
          <a:p>
            <a:pPr lvl="2">
              <a:spcBef>
                <a:spcPts val="1200"/>
              </a:spcBef>
            </a:pPr>
            <a:r>
              <a:rPr lang="en-US" altLang="zh-CN" b="1" dirty="0" smtClean="0">
                <a:solidFill>
                  <a:srgbClr val="00B0F0"/>
                </a:solidFill>
              </a:rPr>
              <a:t>E</a:t>
            </a:r>
            <a:r>
              <a:rPr lang="zh-CN" altLang="en-US" b="1" dirty="0" smtClean="0">
                <a:solidFill>
                  <a:srgbClr val="00B0F0"/>
                </a:solidFill>
              </a:rPr>
              <a:t>或</a:t>
            </a:r>
            <a:r>
              <a:rPr lang="en-US" altLang="zh-CN" b="1" dirty="0" smtClean="0">
                <a:solidFill>
                  <a:srgbClr val="00B0F0"/>
                </a:solidFill>
              </a:rPr>
              <a:t>e</a:t>
            </a:r>
            <a:r>
              <a:rPr lang="zh-CN" altLang="en-US" b="1" dirty="0" smtClean="0">
                <a:solidFill>
                  <a:srgbClr val="00B0F0"/>
                </a:solidFill>
              </a:rPr>
              <a:t>之前必须有数字，之后必须为整数</a:t>
            </a:r>
            <a:endParaRPr lang="en-US" altLang="zh-CN" b="1" dirty="0" smtClean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>
                <a:solidFill>
                  <a:srgbClr val="FFFF00"/>
                </a:solidFill>
                <a:hlinkClick r:id="rId2" action="ppaction://hlinksldjump"/>
              </a:rPr>
              <a:t>字符常量</a:t>
            </a:r>
            <a:r>
              <a:rPr lang="zh-CN" altLang="en-US" sz="2800" dirty="0" smtClean="0"/>
              <a:t>：如</a:t>
            </a:r>
            <a:r>
              <a:rPr lang="en-US" altLang="zh-CN" sz="2800" dirty="0" smtClean="0">
                <a:solidFill>
                  <a:srgbClr val="FF0000"/>
                </a:solidFill>
              </a:rPr>
              <a:t>’</a:t>
            </a:r>
            <a:r>
              <a:rPr lang="en-US" altLang="zh-CN" sz="2800" dirty="0" smtClean="0"/>
              <a:t>?</a:t>
            </a:r>
            <a:r>
              <a:rPr lang="en-US" altLang="zh-CN" sz="2800" dirty="0" smtClean="0">
                <a:solidFill>
                  <a:srgbClr val="FF0000"/>
                </a:solidFill>
              </a:rPr>
              <a:t>’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zh-CN" altLang="zh-CN" b="1" dirty="0">
                <a:solidFill>
                  <a:srgbClr val="FFFF00"/>
                </a:solidFill>
                <a:cs typeface="+mn-cs"/>
              </a:rPr>
              <a:t>转义字符</a:t>
            </a:r>
            <a:r>
              <a:rPr lang="zh-CN" altLang="en-US" dirty="0" smtClean="0"/>
              <a:t>：如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  <a:r>
              <a:rPr lang="en-US" altLang="zh-CN" dirty="0" smtClean="0"/>
              <a:t>\n</a:t>
            </a:r>
            <a:r>
              <a:rPr lang="en-US" altLang="zh-CN" dirty="0" smtClean="0">
                <a:solidFill>
                  <a:srgbClr val="FF0000"/>
                </a:solidFill>
              </a:rPr>
              <a:t>’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>
                <a:solidFill>
                  <a:srgbClr val="FFFF00"/>
                </a:solidFill>
              </a:rPr>
              <a:t>字符串常量</a:t>
            </a:r>
            <a:r>
              <a:rPr lang="zh-CN" altLang="en-US" sz="2800" dirty="0" smtClean="0"/>
              <a:t>：</a:t>
            </a:r>
            <a:r>
              <a:rPr lang="zh-CN" altLang="zh-CN" sz="2800" dirty="0" smtClean="0"/>
              <a:t>如</a:t>
            </a:r>
            <a:r>
              <a:rPr lang="en-US" altLang="zh-CN" sz="2800" dirty="0" smtClean="0">
                <a:solidFill>
                  <a:srgbClr val="FF0000"/>
                </a:solidFill>
              </a:rPr>
              <a:t>”</a:t>
            </a:r>
            <a:r>
              <a:rPr lang="en-US" altLang="zh-CN" sz="2800" dirty="0" smtClean="0"/>
              <a:t>boy</a:t>
            </a:r>
            <a:r>
              <a:rPr lang="en-US" altLang="zh-CN" sz="2800" dirty="0" smtClean="0">
                <a:solidFill>
                  <a:srgbClr val="FF0000"/>
                </a:solidFill>
              </a:rPr>
              <a:t>”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zh-CN" sz="2800" b="1" dirty="0">
                <a:solidFill>
                  <a:srgbClr val="FFFF00"/>
                </a:solidFill>
              </a:rPr>
              <a:t>符号常量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#define  </a:t>
            </a:r>
            <a:r>
              <a:rPr lang="en-US" altLang="zh-CN" sz="2800" dirty="0" smtClean="0">
                <a:solidFill>
                  <a:srgbClr val="FF0000"/>
                </a:solidFill>
              </a:rPr>
              <a:t>PI</a:t>
            </a:r>
            <a:r>
              <a:rPr lang="en-US" altLang="zh-CN" sz="2800" dirty="0" smtClean="0"/>
              <a:t>  3.1416</a:t>
            </a:r>
            <a:endParaRPr lang="zh-CN" altLang="zh-CN" sz="2800" dirty="0" smtClean="0"/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/>
              <a:t>不同类型的常量举例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83401948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45732-5795-4731-B604-2FD64FB39DE3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字符常量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ea typeface="楷体_GB2312" pitchFamily="49" charset="-122"/>
              </a:rPr>
              <a:t>C</a:t>
            </a:r>
            <a:r>
              <a:rPr lang="zh-CN" altLang="en-US" sz="2800" dirty="0" smtClean="0">
                <a:ea typeface="楷体_GB2312" pitchFamily="49" charset="-122"/>
              </a:rPr>
              <a:t>中，</a:t>
            </a:r>
            <a:r>
              <a:rPr lang="zh-CN" altLang="en-US" sz="2800" b="1" dirty="0" smtClean="0">
                <a:solidFill>
                  <a:srgbClr val="FFFF66"/>
                </a:solidFill>
                <a:ea typeface="楷体_GB2312" pitchFamily="49" charset="-122"/>
              </a:rPr>
              <a:t>字符常量</a:t>
            </a:r>
            <a:r>
              <a:rPr lang="zh-CN" altLang="en-US" sz="2800" dirty="0" smtClean="0">
                <a:ea typeface="楷体_GB2312" pitchFamily="49" charset="-122"/>
              </a:rPr>
              <a:t>是用</a:t>
            </a:r>
            <a:r>
              <a:rPr lang="zh-CN" altLang="en-US" sz="2800" b="1" dirty="0" smtClean="0">
                <a:solidFill>
                  <a:srgbClr val="FFFF66"/>
                </a:solidFill>
                <a:ea typeface="楷体_GB2312" pitchFamily="49" charset="-122"/>
              </a:rPr>
              <a:t>单引号</a:t>
            </a:r>
            <a:r>
              <a:rPr lang="zh-CN" altLang="en-US" sz="2800" dirty="0" smtClean="0">
                <a:ea typeface="楷体_GB2312" pitchFamily="49" charset="-122"/>
              </a:rPr>
              <a:t>括起来的</a:t>
            </a:r>
            <a:r>
              <a:rPr lang="zh-CN" altLang="en-US" sz="2800" b="1" dirty="0" smtClean="0">
                <a:solidFill>
                  <a:srgbClr val="FFFF66"/>
                </a:solidFill>
                <a:ea typeface="楷体_GB2312" pitchFamily="49" charset="-122"/>
              </a:rPr>
              <a:t>一个或多个字符</a:t>
            </a:r>
            <a:r>
              <a:rPr lang="zh-CN" altLang="en-US" sz="2800" dirty="0" smtClean="0">
                <a:ea typeface="楷体_GB2312" pitchFamily="49" charset="-122"/>
              </a:rPr>
              <a:t>，其中字符可为普通字符，也可为</a:t>
            </a:r>
            <a:r>
              <a:rPr lang="zh-CN" altLang="en-US" sz="2800" u="sng" dirty="0" smtClean="0">
                <a:solidFill>
                  <a:srgbClr val="FFFF66"/>
                </a:solidFill>
                <a:ea typeface="楷体_GB2312" pitchFamily="49" charset="-122"/>
              </a:rPr>
              <a:t>转义字符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  <a:endParaRPr lang="zh-CN" altLang="en-US" sz="2400" dirty="0" smtClean="0"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Char char="ü"/>
            </a:pPr>
            <a:endParaRPr lang="zh-CN" altLang="en-US" sz="2400" b="1" dirty="0" smtClean="0"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800" b="1" dirty="0" smtClean="0">
                <a:solidFill>
                  <a:srgbClr val="FFFF66"/>
                </a:solidFill>
                <a:ea typeface="楷体_GB2312" pitchFamily="49" charset="-122"/>
              </a:rPr>
              <a:t>转义字符</a:t>
            </a:r>
            <a:r>
              <a:rPr lang="zh-CN" altLang="en-US" sz="2400" dirty="0" smtClean="0">
                <a:ea typeface="楷体_GB2312" pitchFamily="49" charset="-122"/>
              </a:rPr>
              <a:t>是以“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\</a:t>
            </a:r>
            <a:r>
              <a:rPr lang="zh-CN" altLang="en-US" sz="2400" dirty="0" smtClean="0">
                <a:ea typeface="楷体_GB2312" pitchFamily="49" charset="-122"/>
              </a:rPr>
              <a:t>”开头的特殊字符。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有些字符属于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不可见字符</a:t>
            </a:r>
            <a:r>
              <a:rPr lang="zh-CN" altLang="en-US" sz="2400" dirty="0" smtClean="0">
                <a:ea typeface="楷体_GB2312" pitchFamily="49" charset="-122"/>
              </a:rPr>
              <a:t>，无法直接写出，如：回车和</a:t>
            </a:r>
            <a:r>
              <a:rPr lang="en-US" altLang="zh-CN" sz="2400" dirty="0" smtClean="0">
                <a:ea typeface="楷体_GB2312" pitchFamily="49" charset="-122"/>
              </a:rPr>
              <a:t>tab</a:t>
            </a:r>
            <a:r>
              <a:rPr lang="zh-CN" altLang="en-US" sz="2400" dirty="0" smtClean="0">
                <a:ea typeface="楷体_GB2312" pitchFamily="49" charset="-122"/>
              </a:rPr>
              <a:t>；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有些字符直接写出会引起歧义，如：</a:t>
            </a:r>
            <a:r>
              <a:rPr lang="en-US" altLang="zh-CN" sz="2400" dirty="0">
                <a:ea typeface="楷体_GB2312" pitchFamily="49" charset="-122"/>
              </a:rPr>
              <a:t>”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altLang="zh-CN" sz="2400" dirty="0">
                <a:ea typeface="楷体_GB2312" pitchFamily="49" charset="-122"/>
              </a:rPr>
              <a:t>’</a:t>
            </a:r>
            <a:endParaRPr lang="zh-CN" altLang="en-US" sz="2000" dirty="0" smtClean="0">
              <a:ea typeface="楷体_GB2312" pitchFamily="49" charset="-122"/>
            </a:endParaRPr>
          </a:p>
          <a:p>
            <a:pPr algn="just" eaLnBrk="1" hangingPunct="1"/>
            <a:r>
              <a:rPr lang="zh-CN" altLang="en-US" sz="2400" b="1" dirty="0" smtClean="0">
                <a:solidFill>
                  <a:srgbClr val="00B0F0"/>
                </a:solidFill>
                <a:ea typeface="楷体_GB2312" pitchFamily="49" charset="-122"/>
              </a:rPr>
              <a:t>一个转义字符仅仅算一个字符</a:t>
            </a:r>
            <a:r>
              <a:rPr lang="zh-CN" altLang="en-US" sz="2400" dirty="0" smtClean="0">
                <a:ea typeface="楷体_GB2312" pitchFamily="49" charset="-122"/>
              </a:rPr>
              <a:t>，尽管其表现形式是两个（或多个）字符。</a:t>
            </a:r>
          </a:p>
        </p:txBody>
      </p:sp>
    </p:spTree>
    <p:extLst>
      <p:ext uri="{BB962C8B-B14F-4D97-AF65-F5344CB8AC3E}">
        <p14:creationId xmlns:p14="http://schemas.microsoft.com/office/powerpoint/2010/main" val="139062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D75DE-29C0-440C-95B1-B4DB3163D641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字符常量（</a:t>
            </a:r>
            <a:r>
              <a:rPr lang="en-US" altLang="zh-CN" sz="3600" smtClean="0">
                <a:solidFill>
                  <a:schemeClr val="tx1"/>
                </a:solidFill>
              </a:rPr>
              <a:t>2</a:t>
            </a:r>
            <a:r>
              <a:rPr lang="zh-CN" altLang="en-US" sz="360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382000" cy="4724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ea typeface="楷体_GB2312" pitchFamily="49" charset="-122"/>
              </a:rPr>
              <a:t>字符	含义	    </a:t>
            </a:r>
            <a:r>
              <a:rPr lang="en-US" altLang="zh-CN" sz="2400" dirty="0" smtClean="0">
                <a:ea typeface="楷体_GB2312" pitchFamily="49" charset="-122"/>
              </a:rPr>
              <a:t>ASCII</a:t>
            </a:r>
            <a:r>
              <a:rPr lang="zh-CN" altLang="en-US" sz="2400" dirty="0" smtClean="0">
                <a:ea typeface="楷体_GB2312" pitchFamily="49" charset="-122"/>
              </a:rPr>
              <a:t>值	字符	含义	         </a:t>
            </a:r>
            <a:r>
              <a:rPr lang="en-US" altLang="zh-CN" sz="2400" dirty="0" smtClean="0">
                <a:ea typeface="楷体_GB2312" pitchFamily="49" charset="-122"/>
              </a:rPr>
              <a:t>ASCII</a:t>
            </a:r>
            <a:r>
              <a:rPr lang="zh-CN" altLang="en-US" sz="2400" dirty="0" smtClean="0">
                <a:ea typeface="楷体_GB2312" pitchFamily="49" charset="-122"/>
              </a:rPr>
              <a:t>值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楷体_GB2312" pitchFamily="49" charset="-122"/>
              </a:rPr>
              <a:t>\n		</a:t>
            </a:r>
            <a:r>
              <a:rPr lang="zh-CN" altLang="en-US" sz="2400" dirty="0" smtClean="0">
                <a:ea typeface="楷体_GB2312" pitchFamily="49" charset="-122"/>
              </a:rPr>
              <a:t>换行		</a:t>
            </a:r>
            <a:r>
              <a:rPr lang="en-US" altLang="zh-CN" sz="2400" dirty="0" smtClean="0">
                <a:ea typeface="楷体_GB2312" pitchFamily="49" charset="-122"/>
              </a:rPr>
              <a:t>10	\\	</a:t>
            </a:r>
            <a:r>
              <a:rPr lang="zh-CN" altLang="en-US" sz="2400" dirty="0" smtClean="0">
                <a:ea typeface="楷体_GB2312" pitchFamily="49" charset="-122"/>
              </a:rPr>
              <a:t>反斜杠字符	</a:t>
            </a:r>
            <a:r>
              <a:rPr lang="en-US" altLang="zh-CN" sz="2400" dirty="0" smtClean="0">
                <a:ea typeface="楷体_GB2312" pitchFamily="49" charset="-122"/>
              </a:rPr>
              <a:t>92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楷体_GB2312" pitchFamily="49" charset="-122"/>
              </a:rPr>
              <a:t>\t		</a:t>
            </a:r>
            <a:r>
              <a:rPr lang="zh-CN" altLang="en-US" sz="2400" dirty="0" smtClean="0">
                <a:ea typeface="楷体_GB2312" pitchFamily="49" charset="-122"/>
              </a:rPr>
              <a:t>水平制表符	</a:t>
            </a:r>
            <a:r>
              <a:rPr lang="en-US" altLang="zh-CN" sz="2400" dirty="0" smtClean="0">
                <a:ea typeface="楷体_GB2312" pitchFamily="49" charset="-122"/>
              </a:rPr>
              <a:t>9	\’	</a:t>
            </a:r>
            <a:r>
              <a:rPr lang="zh-CN" altLang="en-US" sz="2400" dirty="0" smtClean="0">
                <a:ea typeface="楷体_GB2312" pitchFamily="49" charset="-122"/>
              </a:rPr>
              <a:t>单引号字符	</a:t>
            </a:r>
            <a:r>
              <a:rPr lang="en-US" altLang="zh-CN" sz="2400" dirty="0" smtClean="0">
                <a:ea typeface="楷体_GB2312" pitchFamily="49" charset="-122"/>
              </a:rPr>
              <a:t>39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楷体_GB2312" pitchFamily="49" charset="-122"/>
              </a:rPr>
              <a:t>\b		</a:t>
            </a:r>
            <a:r>
              <a:rPr lang="zh-CN" altLang="en-US" sz="2400" dirty="0" smtClean="0">
                <a:ea typeface="楷体_GB2312" pitchFamily="49" charset="-122"/>
              </a:rPr>
              <a:t>退格		</a:t>
            </a:r>
            <a:r>
              <a:rPr lang="en-US" altLang="zh-CN" sz="2400" dirty="0" smtClean="0">
                <a:ea typeface="楷体_GB2312" pitchFamily="49" charset="-122"/>
              </a:rPr>
              <a:t>8	\”	</a:t>
            </a:r>
            <a:r>
              <a:rPr lang="zh-CN" altLang="en-US" sz="2400" dirty="0" smtClean="0">
                <a:ea typeface="楷体_GB2312" pitchFamily="49" charset="-122"/>
              </a:rPr>
              <a:t>双引号字符	</a:t>
            </a:r>
            <a:r>
              <a:rPr lang="en-US" altLang="zh-CN" sz="2400" dirty="0" smtClean="0">
                <a:ea typeface="楷体_GB2312" pitchFamily="49" charset="-122"/>
              </a:rPr>
              <a:t>34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楷体_GB2312" pitchFamily="49" charset="-122"/>
              </a:rPr>
              <a:t>\r		</a:t>
            </a:r>
            <a:r>
              <a:rPr lang="zh-CN" altLang="en-US" sz="2400" dirty="0" smtClean="0">
                <a:ea typeface="楷体_GB2312" pitchFamily="49" charset="-122"/>
              </a:rPr>
              <a:t>回车		</a:t>
            </a:r>
            <a:r>
              <a:rPr lang="en-US" altLang="zh-CN" sz="2400" dirty="0" smtClean="0">
                <a:ea typeface="楷体_GB2312" pitchFamily="49" charset="-122"/>
              </a:rPr>
              <a:t>13	\</a:t>
            </a:r>
            <a:r>
              <a:rPr lang="en-US" altLang="zh-CN" sz="2400" dirty="0" err="1" smtClean="0">
                <a:ea typeface="楷体_GB2312" pitchFamily="49" charset="-122"/>
              </a:rPr>
              <a:t>ddd</a:t>
            </a:r>
            <a:r>
              <a:rPr lang="en-US" altLang="zh-CN" sz="2400" dirty="0" smtClean="0">
                <a:ea typeface="楷体_GB2312" pitchFamily="49" charset="-122"/>
              </a:rPr>
              <a:t>	8</a:t>
            </a:r>
            <a:r>
              <a:rPr lang="zh-CN" altLang="en-US" sz="2400" dirty="0" smtClean="0">
                <a:ea typeface="楷体_GB2312" pitchFamily="49" charset="-122"/>
              </a:rPr>
              <a:t>进制</a:t>
            </a:r>
            <a:r>
              <a:rPr lang="en-US" altLang="zh-CN" sz="2400" dirty="0" smtClean="0">
                <a:ea typeface="楷体_GB2312" pitchFamily="49" charset="-122"/>
              </a:rPr>
              <a:t>ASCII</a:t>
            </a:r>
            <a:r>
              <a:rPr lang="zh-CN" altLang="en-US" sz="2400" dirty="0" smtClean="0">
                <a:ea typeface="楷体_GB2312" pitchFamily="49" charset="-122"/>
              </a:rPr>
              <a:t>值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 smtClean="0">
                <a:ea typeface="楷体_GB2312" pitchFamily="49" charset="-122"/>
              </a:rPr>
              <a:t>\f		</a:t>
            </a:r>
            <a:r>
              <a:rPr lang="zh-CN" altLang="en-US" sz="2400" dirty="0" smtClean="0">
                <a:ea typeface="楷体_GB2312" pitchFamily="49" charset="-122"/>
              </a:rPr>
              <a:t>换页		</a:t>
            </a:r>
            <a:r>
              <a:rPr lang="en-US" altLang="zh-CN" sz="2400" dirty="0" smtClean="0">
                <a:ea typeface="楷体_GB2312" pitchFamily="49" charset="-122"/>
              </a:rPr>
              <a:t>12	\</a:t>
            </a:r>
            <a:r>
              <a:rPr lang="en-US" altLang="zh-CN" sz="2400" dirty="0" err="1" smtClean="0">
                <a:ea typeface="楷体_GB2312" pitchFamily="49" charset="-122"/>
              </a:rPr>
              <a:t>xhh</a:t>
            </a:r>
            <a:r>
              <a:rPr lang="en-US" altLang="zh-CN" sz="2400" dirty="0" smtClean="0">
                <a:ea typeface="楷体_GB2312" pitchFamily="49" charset="-122"/>
              </a:rPr>
              <a:t>	16</a:t>
            </a:r>
            <a:r>
              <a:rPr lang="zh-CN" altLang="en-US" sz="2400" dirty="0" smtClean="0">
                <a:ea typeface="楷体_GB2312" pitchFamily="49" charset="-122"/>
              </a:rPr>
              <a:t>进制</a:t>
            </a:r>
            <a:r>
              <a:rPr lang="en-US" altLang="zh-CN" sz="2400" dirty="0" smtClean="0">
                <a:ea typeface="楷体_GB2312" pitchFamily="49" charset="-122"/>
              </a:rPr>
              <a:t>ASCII</a:t>
            </a:r>
            <a:r>
              <a:rPr lang="zh-CN" altLang="en-US" sz="2400" dirty="0" smtClean="0">
                <a:ea typeface="楷体_GB2312" pitchFamily="49" charset="-122"/>
              </a:rPr>
              <a:t>值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ea typeface="楷体_GB2312" pitchFamily="49" charset="-122"/>
              </a:rPr>
              <a:t>\a		</a:t>
            </a:r>
            <a:r>
              <a:rPr lang="zh-CN" altLang="en-US" sz="2400" dirty="0" smtClean="0">
                <a:ea typeface="楷体_GB2312" pitchFamily="49" charset="-122"/>
              </a:rPr>
              <a:t>声音或视觉信号</a:t>
            </a:r>
            <a:r>
              <a:rPr lang="en-US" altLang="zh-CN" sz="2400" dirty="0" smtClean="0">
                <a:ea typeface="楷体_GB2312" pitchFamily="49" charset="-122"/>
              </a:rPr>
              <a:t>	\?	</a:t>
            </a:r>
            <a:r>
              <a:rPr lang="zh-CN" altLang="en-US" sz="2400" dirty="0" smtClean="0">
                <a:ea typeface="楷体_GB2312" pitchFamily="49" charset="-122"/>
              </a:rPr>
              <a:t>问号字符</a:t>
            </a:r>
            <a:r>
              <a:rPr lang="en-US" altLang="zh-CN" sz="2400" dirty="0" smtClean="0">
                <a:ea typeface="楷体_GB2312" pitchFamily="49" charset="-122"/>
              </a:rPr>
              <a:t>	63</a:t>
            </a:r>
          </a:p>
          <a:p>
            <a:pPr eaLnBrk="1" hangingPunct="1">
              <a:buNone/>
            </a:pPr>
            <a:r>
              <a:rPr lang="en-US" altLang="zh-CN" sz="2400" dirty="0" smtClean="0">
                <a:ea typeface="楷体_GB2312" pitchFamily="49" charset="-122"/>
              </a:rPr>
              <a:t>\v		</a:t>
            </a:r>
            <a:r>
              <a:rPr lang="zh-CN" altLang="en-US" sz="2400" dirty="0" smtClean="0">
                <a:ea typeface="楷体_GB2312" pitchFamily="49" charset="-122"/>
              </a:rPr>
              <a:t>垂直制表符</a:t>
            </a:r>
            <a:r>
              <a:rPr lang="en-US" altLang="zh-CN" sz="2400" dirty="0" smtClean="0">
                <a:ea typeface="楷体_GB2312" pitchFamily="49" charset="-122"/>
              </a:rPr>
              <a:t>	11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\n</a:t>
            </a:r>
            <a:r>
              <a:rPr lang="zh-CN" altLang="en-US" sz="2400" dirty="0" smtClean="0">
                <a:ea typeface="楷体_GB2312" pitchFamily="49" charset="-122"/>
              </a:rPr>
              <a:t>是跳到下一行的开头，而</a:t>
            </a:r>
            <a:r>
              <a:rPr lang="en-US" altLang="zh-CN" sz="2400" dirty="0" smtClean="0">
                <a:ea typeface="楷体_GB2312" pitchFamily="49" charset="-122"/>
              </a:rPr>
              <a:t>\r</a:t>
            </a:r>
            <a:r>
              <a:rPr lang="zh-CN" altLang="en-US" sz="2400" dirty="0" smtClean="0">
                <a:ea typeface="楷体_GB2312" pitchFamily="49" charset="-122"/>
              </a:rPr>
              <a:t>是跳到本行的开头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\t</a:t>
            </a:r>
            <a:r>
              <a:rPr lang="zh-CN" altLang="en-US" sz="2400" dirty="0" smtClean="0">
                <a:ea typeface="楷体_GB2312" pitchFamily="49" charset="-122"/>
              </a:rPr>
              <a:t>不是水平右跳固定空格，而是水平跳到固定位置（</a:t>
            </a:r>
            <a:r>
              <a:rPr lang="en-US" altLang="zh-CN" sz="2400" dirty="0" smtClean="0">
                <a:ea typeface="楷体_GB2312" pitchFamily="49" charset="-122"/>
              </a:rPr>
              <a:t>8</a:t>
            </a:r>
            <a:r>
              <a:rPr lang="zh-CN" altLang="en-US" sz="2400" dirty="0" smtClean="0">
                <a:ea typeface="楷体_GB2312" pitchFamily="49" charset="-122"/>
              </a:rPr>
              <a:t>列为一制表区）；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\b</a:t>
            </a:r>
            <a:r>
              <a:rPr lang="zh-CN" altLang="en-US" sz="2400" dirty="0" smtClean="0">
                <a:ea typeface="楷体_GB2312" pitchFamily="49" charset="-122"/>
              </a:rPr>
              <a:t>仅仅是位置的移动，本身不作删除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\</a:t>
            </a:r>
            <a:r>
              <a:rPr lang="en-US" altLang="zh-CN" sz="2400" dirty="0" err="1" smtClean="0">
                <a:ea typeface="楷体_GB2312" pitchFamily="49" charset="-122"/>
              </a:rPr>
              <a:t>ddd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en-US" altLang="zh-CN" sz="2400" dirty="0" smtClean="0">
                <a:ea typeface="楷体_GB2312" pitchFamily="49" charset="-122"/>
              </a:rPr>
              <a:t>\</a:t>
            </a:r>
            <a:r>
              <a:rPr lang="en-US" altLang="zh-CN" sz="2400" dirty="0" err="1" smtClean="0">
                <a:ea typeface="楷体_GB2312" pitchFamily="49" charset="-122"/>
              </a:rPr>
              <a:t>xhh</a:t>
            </a:r>
            <a:r>
              <a:rPr lang="zh-CN" altLang="en-US" sz="2400" dirty="0" smtClean="0">
                <a:ea typeface="楷体_GB2312" pitchFamily="49" charset="-122"/>
              </a:rPr>
              <a:t>的位数限制其取值范围为</a:t>
            </a:r>
            <a:r>
              <a:rPr lang="en-US" altLang="zh-CN" sz="2400" dirty="0" smtClean="0">
                <a:ea typeface="楷体_GB2312" pitchFamily="49" charset="-122"/>
              </a:rPr>
              <a:t>ASCII</a:t>
            </a:r>
            <a:r>
              <a:rPr lang="zh-CN" altLang="en-US" sz="2400" dirty="0" smtClean="0">
                <a:ea typeface="楷体_GB2312" pitchFamily="49" charset="-122"/>
              </a:rPr>
              <a:t>字符</a:t>
            </a:r>
            <a:endParaRPr lang="zh-CN" altLang="en-US" dirty="0" smtClean="0">
              <a:ea typeface="楷体_GB2312" pitchFamily="49" charset="-122"/>
            </a:endParaRPr>
          </a:p>
        </p:txBody>
      </p:sp>
      <p:sp>
        <p:nvSpPr>
          <p:cNvPr id="49157" name="Line 4"/>
          <p:cNvSpPr>
            <a:spLocks noChangeShapeType="1"/>
          </p:cNvSpPr>
          <p:nvPr/>
        </p:nvSpPr>
        <p:spPr bwMode="auto">
          <a:xfrm>
            <a:off x="539750" y="1652365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4000500" y="1315814"/>
            <a:ext cx="0" cy="3306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444208" y="4345940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00B0F0"/>
                </a:solidFill>
              </a:rPr>
              <a:t>（</a:t>
            </a:r>
            <a:r>
              <a:rPr lang="en-US" altLang="zh-CN" sz="2800" dirty="0" smtClean="0">
                <a:solidFill>
                  <a:srgbClr val="00B0F0"/>
                </a:solidFill>
              </a:rPr>
              <a:t>P40 </a:t>
            </a:r>
            <a:r>
              <a:rPr lang="zh-CN" altLang="en-US" sz="2800" dirty="0" smtClean="0">
                <a:solidFill>
                  <a:srgbClr val="00B0F0"/>
                </a:solidFill>
              </a:rPr>
              <a:t>表</a:t>
            </a:r>
            <a:r>
              <a:rPr lang="en-US" altLang="zh-CN" sz="2800" dirty="0" smtClean="0">
                <a:solidFill>
                  <a:srgbClr val="00B0F0"/>
                </a:solidFill>
              </a:rPr>
              <a:t>3.1</a:t>
            </a:r>
            <a:r>
              <a:rPr lang="zh-CN" altLang="en-US" sz="2800" dirty="0" smtClean="0">
                <a:solidFill>
                  <a:srgbClr val="00B0F0"/>
                </a:solidFill>
              </a:rPr>
              <a:t>）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8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FAA218-B707-4E7F-8ABF-F4BEEBE0AB56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字符常量（</a:t>
            </a:r>
            <a:r>
              <a:rPr lang="en-US" altLang="zh-CN" sz="3600" smtClean="0">
                <a:solidFill>
                  <a:schemeClr val="tx1"/>
                </a:solidFill>
              </a:rPr>
              <a:t>3</a:t>
            </a:r>
            <a:r>
              <a:rPr lang="zh-CN" altLang="en-US" sz="360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268760"/>
            <a:ext cx="7772400" cy="493077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zh-CN" sz="2800" u="sng" dirty="0" smtClean="0">
                <a:solidFill>
                  <a:srgbClr val="99FF66"/>
                </a:solidFill>
                <a:ea typeface="楷体_GB2312" pitchFamily="49" charset="-122"/>
              </a:rPr>
              <a:t>【</a:t>
            </a:r>
            <a:r>
              <a:rPr lang="zh-CN" altLang="en-US" sz="2800" u="sng" dirty="0" smtClean="0">
                <a:solidFill>
                  <a:srgbClr val="99FF66"/>
                </a:solidFill>
                <a:ea typeface="楷体_GB2312" pitchFamily="49" charset="-122"/>
              </a:rPr>
              <a:t>例</a:t>
            </a:r>
            <a:r>
              <a:rPr lang="en-US" altLang="zh-CN" sz="2800" u="sng" dirty="0" smtClean="0">
                <a:solidFill>
                  <a:srgbClr val="99FF66"/>
                </a:solidFill>
                <a:ea typeface="楷体_GB2312" pitchFamily="49" charset="-122"/>
              </a:rPr>
              <a:t>1】</a:t>
            </a:r>
            <a:endParaRPr lang="en-US" altLang="zh-CN" sz="2800" u="sng" dirty="0" smtClean="0">
              <a:solidFill>
                <a:srgbClr val="99FF66"/>
              </a:solidFill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main()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{ 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printf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(“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  <a:sym typeface="Symbol" pitchFamily="18" charset="2"/>
              </a:rPr>
              <a:t>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ab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  <a:sym typeface="Symbol" pitchFamily="18" charset="2"/>
              </a:rPr>
              <a:t>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c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\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t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  <a:sym typeface="Symbol" pitchFamily="18" charset="2"/>
              </a:rPr>
              <a:t>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de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\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rf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\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tg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\n”);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   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printf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(“h\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ti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\b\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bj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  <a:sym typeface="Symbol" pitchFamily="18" charset="2"/>
              </a:rPr>
              <a:t>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k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”);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}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屏幕上最后看到的结果（替换</a:t>
            </a:r>
            <a:r>
              <a:rPr lang="en-US" altLang="zh-CN" sz="2400" dirty="0" smtClean="0">
                <a:ea typeface="楷体_GB2312" pitchFamily="49" charset="-122"/>
              </a:rPr>
              <a:t>/</a:t>
            </a:r>
            <a:r>
              <a:rPr lang="zh-CN" altLang="en-US" sz="2400" dirty="0" smtClean="0">
                <a:ea typeface="楷体_GB2312" pitchFamily="49" charset="-122"/>
              </a:rPr>
              <a:t>覆盖）为：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ea typeface="楷体_GB2312" pitchFamily="49" charset="-122"/>
              </a:rPr>
              <a:t>f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</a:t>
            </a:r>
            <a:r>
              <a:rPr lang="en-US" altLang="zh-CN" sz="2400" dirty="0" err="1" smtClean="0">
                <a:ea typeface="楷体_GB2312" pitchFamily="49" charset="-122"/>
              </a:rPr>
              <a:t>gde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ea typeface="楷体_GB2312" pitchFamily="49" charset="-122"/>
              </a:rPr>
              <a:t>h</a:t>
            </a:r>
            <a:r>
              <a:rPr lang="en-US" altLang="zh-CN" sz="2400" dirty="0" smtClean="0">
                <a:ea typeface="楷体_GB2312" pitchFamily="49" charset="-122"/>
                <a:sym typeface="Symbol" pitchFamily="18" charset="2"/>
              </a:rPr>
              <a:t></a:t>
            </a:r>
            <a:r>
              <a:rPr lang="en-US" altLang="zh-CN" sz="2400" dirty="0" err="1" smtClean="0">
                <a:ea typeface="楷体_GB2312" pitchFamily="49" charset="-122"/>
              </a:rPr>
              <a:t>j</a:t>
            </a:r>
            <a:r>
              <a:rPr lang="en-US" altLang="zh-CN" sz="2400" dirty="0" err="1" smtClean="0">
                <a:ea typeface="楷体_GB2312" pitchFamily="49" charset="-122"/>
                <a:sym typeface="Symbol" pitchFamily="18" charset="2"/>
              </a:rPr>
              <a:t></a:t>
            </a:r>
            <a:r>
              <a:rPr lang="en-US" altLang="zh-CN" sz="2400" dirty="0" err="1" smtClean="0">
                <a:ea typeface="楷体_GB2312" pitchFamily="49" charset="-122"/>
              </a:rPr>
              <a:t>k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 eaLnBrk="1" hangingPunct="1"/>
            <a:r>
              <a:rPr lang="zh-CN" altLang="en-US" sz="2400" dirty="0" smtClean="0">
                <a:solidFill>
                  <a:srgbClr val="FFC000"/>
                </a:solidFill>
                <a:ea typeface="楷体_GB2312" pitchFamily="49" charset="-122"/>
              </a:rPr>
              <a:t>打印机上输出结果（叠加）为：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err="1" smtClean="0">
                <a:solidFill>
                  <a:srgbClr val="FFC000"/>
                </a:solidFill>
                <a:ea typeface="楷体_GB2312" pitchFamily="49" charset="-122"/>
              </a:rPr>
              <a:t>fab</a:t>
            </a:r>
            <a:r>
              <a:rPr lang="en-US" altLang="zh-CN" sz="2400" dirty="0" err="1" smtClean="0">
                <a:solidFill>
                  <a:srgbClr val="FFC000"/>
                </a:solidFill>
                <a:ea typeface="楷体_GB2312" pitchFamily="49" charset="-122"/>
                <a:sym typeface="Symbol" pitchFamily="18" charset="2"/>
              </a:rPr>
              <a:t></a:t>
            </a:r>
            <a:r>
              <a:rPr lang="en-US" altLang="zh-CN" sz="2400" dirty="0" err="1" smtClean="0">
                <a:solidFill>
                  <a:srgbClr val="FFC000"/>
                </a:solidFill>
                <a:ea typeface="楷体_GB2312" pitchFamily="49" charset="-122"/>
              </a:rPr>
              <a:t>c</a:t>
            </a:r>
            <a:r>
              <a:rPr lang="en-US" altLang="zh-CN" sz="2400" dirty="0" smtClean="0">
                <a:solidFill>
                  <a:srgbClr val="FFC000"/>
                </a:solidFill>
                <a:ea typeface="楷体_GB2312" pitchFamily="49" charset="-122"/>
                <a:sym typeface="Symbol" pitchFamily="18" charset="2"/>
              </a:rPr>
              <a:t></a:t>
            </a:r>
            <a:r>
              <a:rPr lang="en-US" altLang="zh-CN" sz="2400" dirty="0" err="1" smtClean="0">
                <a:solidFill>
                  <a:srgbClr val="FFC000"/>
                </a:solidFill>
                <a:ea typeface="楷体_GB2312" pitchFamily="49" charset="-122"/>
              </a:rPr>
              <a:t>gde</a:t>
            </a:r>
            <a:endParaRPr lang="en-US" altLang="zh-CN" sz="2400" dirty="0" smtClean="0">
              <a:solidFill>
                <a:srgbClr val="FFC000"/>
              </a:solidFill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FFC000"/>
                </a:solidFill>
                <a:ea typeface="楷体_GB2312" pitchFamily="49" charset="-122"/>
              </a:rPr>
              <a:t>h</a:t>
            </a:r>
            <a:r>
              <a:rPr lang="en-US" altLang="zh-CN" sz="2400" dirty="0" smtClean="0">
                <a:solidFill>
                  <a:srgbClr val="FFC000"/>
                </a:solidFill>
                <a:ea typeface="楷体_GB2312" pitchFamily="49" charset="-122"/>
                <a:sym typeface="Symbol" pitchFamily="18" charset="2"/>
              </a:rPr>
              <a:t></a:t>
            </a:r>
            <a:r>
              <a:rPr lang="en-US" altLang="zh-CN" sz="2400" dirty="0" err="1" smtClean="0">
                <a:solidFill>
                  <a:srgbClr val="FFC000"/>
                </a:solidFill>
                <a:ea typeface="楷体_GB2312" pitchFamily="49" charset="-122"/>
              </a:rPr>
              <a:t>jik</a:t>
            </a:r>
            <a:endParaRPr lang="en-US" altLang="zh-CN" sz="2400" dirty="0" smtClean="0">
              <a:solidFill>
                <a:srgbClr val="FFC000"/>
              </a:solidFill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endParaRPr lang="en-US" altLang="zh-CN" sz="2400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5240" y="1618456"/>
            <a:ext cx="8077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）顺序结构	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033563" y="2780928"/>
            <a:ext cx="1143000" cy="1905000"/>
            <a:chOff x="1416050" y="1882322"/>
            <a:chExt cx="1143000" cy="1905000"/>
          </a:xfrm>
        </p:grpSpPr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1416050" y="2339522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1416050" y="2949122"/>
              <a:ext cx="11430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7413" name="Line 5"/>
            <p:cNvSpPr>
              <a:spLocks noChangeShapeType="1"/>
            </p:cNvSpPr>
            <p:nvPr/>
          </p:nvSpPr>
          <p:spPr bwMode="auto">
            <a:xfrm>
              <a:off x="1993900" y="1882322"/>
              <a:ext cx="0" cy="454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>
              <a:off x="1993900" y="271734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>
              <a:off x="1993900" y="3326947"/>
              <a:ext cx="0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763688" y="2987303"/>
            <a:ext cx="1752600" cy="14478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86" name="Rectangle 78"/>
          <p:cNvSpPr>
            <a:spLocks noGrp="1" noRot="1" noChangeArrowheads="1"/>
          </p:cNvSpPr>
          <p:nvPr>
            <p:ph type="title"/>
          </p:nvPr>
        </p:nvSpPr>
        <p:spPr>
          <a:xfrm>
            <a:off x="351730" y="476672"/>
            <a:ext cx="8540750" cy="752475"/>
          </a:xfrm>
        </p:spPr>
        <p:txBody>
          <a:bodyPr/>
          <a:lstStyle/>
          <a:p>
            <a:r>
              <a:rPr lang="zh-CN" altLang="en-US" sz="4000" dirty="0"/>
              <a:t>三种基本结构</a:t>
            </a:r>
            <a:r>
              <a:rPr lang="zh-CN" altLang="en-US" sz="4000" dirty="0" smtClean="0"/>
              <a:t>及其流程图描述</a:t>
            </a:r>
            <a:endParaRPr lang="zh-CN" altLang="en-US" sz="4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6101680" y="3306550"/>
            <a:ext cx="990600" cy="762000"/>
            <a:chOff x="1600200" y="2263775"/>
            <a:chExt cx="990600" cy="762000"/>
          </a:xfrm>
        </p:grpSpPr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1600200" y="2263775"/>
              <a:ext cx="990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1600200" y="2644775"/>
              <a:ext cx="9906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52121" y="4832563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 smtClean="0">
                <a:solidFill>
                  <a:schemeClr val="tx2"/>
                </a:solidFill>
              </a:rPr>
              <a:t>）传统流程图表示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941984" y="4832563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b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</a:rPr>
              <a:t>N-S</a:t>
            </a:r>
            <a:r>
              <a:rPr lang="zh-CN" altLang="en-US" sz="2400" dirty="0" smtClean="0">
                <a:solidFill>
                  <a:schemeClr val="tx2"/>
                </a:solidFill>
              </a:rPr>
              <a:t>流程图表示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75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E829F5-DEEC-492F-BCB2-025BFB84318E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字符串常量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280920" cy="5328444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800" dirty="0" smtClean="0">
                <a:ea typeface="楷体_GB2312" pitchFamily="49" charset="-122"/>
              </a:rPr>
              <a:t>C</a:t>
            </a:r>
            <a:r>
              <a:rPr lang="zh-CN" altLang="en-US" sz="2800" dirty="0" smtClean="0">
                <a:ea typeface="楷体_GB2312" pitchFamily="49" charset="-122"/>
              </a:rPr>
              <a:t>中的</a:t>
            </a:r>
            <a:r>
              <a:rPr lang="zh-CN" altLang="en-US" sz="2800" b="1" dirty="0" smtClean="0">
                <a:solidFill>
                  <a:srgbClr val="FFFF66"/>
                </a:solidFill>
                <a:ea typeface="楷体_GB2312" pitchFamily="49" charset="-122"/>
              </a:rPr>
              <a:t>字符串常量</a:t>
            </a:r>
            <a:r>
              <a:rPr lang="zh-CN" altLang="en-US" sz="2800" dirty="0" smtClean="0">
                <a:ea typeface="楷体_GB2312" pitchFamily="49" charset="-122"/>
              </a:rPr>
              <a:t>是用一对</a:t>
            </a:r>
            <a:r>
              <a:rPr lang="zh-CN" altLang="en-US" sz="2800" b="1" dirty="0" smtClean="0">
                <a:solidFill>
                  <a:srgbClr val="FFFF66"/>
                </a:solidFill>
                <a:ea typeface="楷体_GB2312" pitchFamily="49" charset="-122"/>
              </a:rPr>
              <a:t>双引号</a:t>
            </a:r>
            <a:r>
              <a:rPr lang="zh-CN" altLang="en-US" sz="2800" dirty="0" smtClean="0">
                <a:ea typeface="楷体_GB2312" pitchFamily="49" charset="-122"/>
              </a:rPr>
              <a:t>括起来的</a:t>
            </a:r>
            <a:r>
              <a:rPr lang="en-US" altLang="zh-CN" sz="2800" dirty="0" smtClean="0">
                <a:ea typeface="楷体_GB2312" pitchFamily="49" charset="-122"/>
              </a:rPr>
              <a:t/>
            </a:r>
            <a:br>
              <a:rPr lang="en-US" altLang="zh-CN" sz="2800" dirty="0" smtClean="0">
                <a:ea typeface="楷体_GB2312" pitchFamily="49" charset="-122"/>
              </a:rPr>
            </a:br>
            <a:r>
              <a:rPr lang="zh-CN" altLang="en-US" sz="2800" b="1" dirty="0" smtClean="0">
                <a:solidFill>
                  <a:srgbClr val="FFFF66"/>
                </a:solidFill>
                <a:ea typeface="楷体_GB2312" pitchFamily="49" charset="-122"/>
              </a:rPr>
              <a:t>字符序列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	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如：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”12.3”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”a”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”a=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a+b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”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”/12”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400" b="1" u="sng" dirty="0" smtClean="0">
                <a:solidFill>
                  <a:srgbClr val="00B0F0"/>
                </a:solidFill>
                <a:ea typeface="楷体_GB2312" pitchFamily="49" charset="-122"/>
              </a:rPr>
              <a:t>注意，不要将字符常量与字符串常量混淆！</a:t>
            </a:r>
            <a:endParaRPr lang="zh-CN" altLang="en-US" b="1" u="sng" dirty="0" smtClean="0">
              <a:solidFill>
                <a:srgbClr val="00B0F0"/>
              </a:solidFill>
              <a:ea typeface="楷体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800" b="1" dirty="0" smtClean="0">
                <a:solidFill>
                  <a:srgbClr val="CCECFF"/>
                </a:solidFill>
                <a:ea typeface="楷体_GB2312" pitchFamily="49" charset="-122"/>
              </a:rPr>
              <a:t>C</a:t>
            </a:r>
            <a:r>
              <a:rPr lang="zh-CN" altLang="en-US" sz="2800" b="1" dirty="0" smtClean="0">
                <a:solidFill>
                  <a:srgbClr val="CCECFF"/>
                </a:solidFill>
                <a:ea typeface="楷体_GB2312" pitchFamily="49" charset="-122"/>
              </a:rPr>
              <a:t>中规定，在每一个字符串的结尾加上一个</a:t>
            </a:r>
            <a:r>
              <a:rPr lang="zh-CN" altLang="en-US" sz="2800" b="1" dirty="0" smtClean="0">
                <a:solidFill>
                  <a:srgbClr val="FFFF66"/>
                </a:solidFill>
                <a:ea typeface="楷体_GB2312" pitchFamily="49" charset="-122"/>
              </a:rPr>
              <a:t>字符串结束标志</a:t>
            </a:r>
            <a:r>
              <a:rPr lang="zh-CN" altLang="en-US" sz="2800" b="1" dirty="0" smtClean="0">
                <a:solidFill>
                  <a:srgbClr val="CCECFF"/>
                </a:solidFill>
                <a:ea typeface="楷体_GB2312" pitchFamily="49" charset="-122"/>
              </a:rPr>
              <a:t>（</a:t>
            </a:r>
            <a:r>
              <a:rPr lang="en-US" altLang="zh-CN" sz="2800" b="1" dirty="0" smtClean="0">
                <a:solidFill>
                  <a:srgbClr val="CCECFF"/>
                </a:solidFill>
                <a:ea typeface="楷体_GB2312" pitchFamily="49" charset="-122"/>
              </a:rPr>
              <a:t> ’\0’</a:t>
            </a:r>
            <a:r>
              <a:rPr lang="zh-CN" altLang="en-US" sz="2800" b="1" dirty="0" smtClean="0">
                <a:solidFill>
                  <a:srgbClr val="CCECFF"/>
                </a:solidFill>
                <a:ea typeface="楷体_GB2312" pitchFamily="49" charset="-122"/>
              </a:rPr>
              <a:t>）。写字符串时，自动添加。</a:t>
            </a:r>
          </a:p>
          <a:p>
            <a:pPr lvl="1" eaLnBrk="1" hangingPunct="1">
              <a:spcBef>
                <a:spcPts val="1200"/>
              </a:spcBef>
              <a:buFontTx/>
              <a:buNone/>
            </a:pPr>
            <a:r>
              <a:rPr lang="en-US" altLang="zh-CN" sz="2400" b="1" dirty="0" smtClean="0">
                <a:solidFill>
                  <a:srgbClr val="CCECFF"/>
                </a:solidFill>
                <a:ea typeface="楷体_GB2312" pitchFamily="49" charset="-122"/>
              </a:rPr>
              <a:t>’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a’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”a”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的差别：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”a”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事实上是两个字符：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’a’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’\0’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。</a:t>
            </a:r>
            <a:endParaRPr lang="en-US" altLang="zh-CN" sz="2400" dirty="0" smtClean="0">
              <a:solidFill>
                <a:srgbClr val="99FF66"/>
              </a:solidFill>
              <a:ea typeface="楷体_GB2312" pitchFamily="49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中没有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专门的</a:t>
            </a:r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字符串型变量</a:t>
            </a:r>
            <a:r>
              <a:rPr lang="zh-CN" altLang="en-US" sz="2800" dirty="0">
                <a:ea typeface="楷体_GB2312" pitchFamily="49" charset="-122"/>
              </a:rPr>
              <a:t>（与</a:t>
            </a:r>
            <a:r>
              <a:rPr lang="en-US" altLang="zh-CN" sz="2800" dirty="0" smtClean="0">
                <a:ea typeface="楷体_GB2312" pitchFamily="49" charset="-122"/>
              </a:rPr>
              <a:t>Basic</a:t>
            </a:r>
            <a:r>
              <a:rPr lang="zh-CN" altLang="en-US" sz="2800" dirty="0" smtClean="0">
                <a:ea typeface="楷体_GB2312" pitchFamily="49" charset="-122"/>
              </a:rPr>
              <a:t>、</a:t>
            </a:r>
            <a:r>
              <a:rPr lang="en-US" altLang="zh-CN" sz="2800" dirty="0" smtClean="0">
                <a:ea typeface="楷体_GB2312" pitchFamily="49" charset="-122"/>
              </a:rPr>
              <a:t>Pascal</a:t>
            </a:r>
            <a:r>
              <a:rPr lang="zh-CN" altLang="en-US" sz="2800" dirty="0" smtClean="0">
                <a:ea typeface="楷体_GB2312" pitchFamily="49" charset="-122"/>
              </a:rPr>
              <a:t>、</a:t>
            </a:r>
            <a:r>
              <a:rPr lang="en-US" altLang="zh-CN" sz="2800" dirty="0" smtClean="0">
                <a:ea typeface="楷体_GB2312" pitchFamily="49" charset="-122"/>
              </a:rPr>
              <a:t>C++</a:t>
            </a:r>
            <a:r>
              <a:rPr lang="zh-CN" altLang="en-US" sz="2800" dirty="0" smtClean="0">
                <a:ea typeface="楷体_GB2312" pitchFamily="49" charset="-122"/>
              </a:rPr>
              <a:t>等不同</a:t>
            </a:r>
            <a:r>
              <a:rPr lang="zh-CN" altLang="en-US" sz="2800" dirty="0">
                <a:ea typeface="楷体_GB2312" pitchFamily="49" charset="-122"/>
              </a:rPr>
              <a:t>），要将一个字符串保存到变量中，必须使用</a:t>
            </a:r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字符数组</a:t>
            </a:r>
            <a:r>
              <a:rPr lang="zh-CN" altLang="en-US" sz="2800" dirty="0">
                <a:ea typeface="楷体_GB2312" pitchFamily="49" charset="-122"/>
              </a:rPr>
              <a:t>（</a:t>
            </a:r>
            <a:r>
              <a:rPr lang="en-US" altLang="zh-CN" sz="2800" dirty="0" smtClean="0">
                <a:ea typeface="楷体_GB2312" pitchFamily="49" charset="-122"/>
              </a:rPr>
              <a:t>§6</a:t>
            </a:r>
            <a:r>
              <a:rPr lang="zh-CN" altLang="en-US" sz="2800" dirty="0" smtClean="0">
                <a:ea typeface="楷体_GB2312" pitchFamily="49" charset="-122"/>
              </a:rPr>
              <a:t>）。</a:t>
            </a:r>
            <a:endParaRPr lang="zh-CN" altLang="en-US" sz="28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9C04F-9D86-4271-BB24-08F6B16EF202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符号常量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125538"/>
            <a:ext cx="8218488" cy="5503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符号常量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一个用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来代表的常量，即以标识符形式出现的常量。</a:t>
            </a:r>
          </a:p>
          <a:p>
            <a:pPr eaLnBrk="1" hangingPunct="1">
              <a:buFontTx/>
              <a:buNone/>
            </a:pP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符号常量的定义格式（预处理命令</a:t>
            </a:r>
            <a:r>
              <a:rPr lang="zh-CN" altLang="en-US" dirty="0" smtClean="0"/>
              <a:t>）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algn="ctr" eaLnBrk="1" hangingPunct="1">
              <a:buFontTx/>
              <a:buNone/>
            </a:pPr>
            <a:r>
              <a:rPr lang="en-US" altLang="zh-CN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# define  &lt;</a:t>
            </a:r>
            <a:r>
              <a:rPr lang="zh-CN" altLang="en-US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符号常量名</a:t>
            </a:r>
            <a:r>
              <a:rPr lang="en-US" altLang="zh-CN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&gt;  &lt;</a:t>
            </a:r>
            <a:r>
              <a:rPr lang="zh-CN" altLang="en-US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字符序列</a:t>
            </a:r>
            <a:r>
              <a:rPr lang="en-US" altLang="zh-CN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符号常量的定义必须单独占一行，其后无须跟逗号</a:t>
            </a:r>
          </a:p>
          <a:p>
            <a:pPr lvl="1" eaLnBrk="1" hangingPunct="1">
              <a:spcBef>
                <a:spcPct val="50000"/>
              </a:spcBef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通常放在程序开头</a:t>
            </a:r>
          </a:p>
        </p:txBody>
      </p:sp>
    </p:spTree>
    <p:extLst>
      <p:ext uri="{BB962C8B-B14F-4D97-AF65-F5344CB8AC3E}">
        <p14:creationId xmlns:p14="http://schemas.microsoft.com/office/powerpoint/2010/main" val="3772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EEF40-B203-4E80-926D-DF207D135447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22536" name="AutoShape 8"/>
          <p:cNvSpPr>
            <a:spLocks noChangeArrowheads="1"/>
          </p:cNvSpPr>
          <p:nvPr/>
        </p:nvSpPr>
        <p:spPr bwMode="auto">
          <a:xfrm>
            <a:off x="762000" y="2390775"/>
            <a:ext cx="5943600" cy="533400"/>
          </a:xfrm>
          <a:prstGeom prst="roundRect">
            <a:avLst>
              <a:gd name="adj" fmla="val 16667"/>
            </a:avLst>
          </a:prstGeom>
          <a:noFill/>
          <a:ln w="38100" cmpd="dbl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 eaLnBrk="1" hangingPunct="1"/>
            <a:r>
              <a:rPr lang="zh-CN" altLang="en-US" sz="2600">
                <a:solidFill>
                  <a:srgbClr val="FFFF66"/>
                </a:solidFill>
                <a:latin typeface="Times New Roman" pitchFamily="18" charset="0"/>
                <a:ea typeface="华文彩云" pitchFamily="2" charset="-122"/>
              </a:rPr>
              <a:t>宏定义命令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符号常量的使用示例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25538"/>
            <a:ext cx="7315200" cy="54721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 u="sng" dirty="0" smtClean="0">
                <a:solidFill>
                  <a:schemeClr val="accent1"/>
                </a:solidFill>
                <a:latin typeface="Times New Roman" pitchFamily="18" charset="0"/>
              </a:rPr>
              <a:t>【</a:t>
            </a:r>
            <a:r>
              <a:rPr lang="zh-CN" altLang="en-US" sz="2800" u="sng" dirty="0" smtClean="0">
                <a:solidFill>
                  <a:schemeClr val="accent1"/>
                </a:solidFill>
                <a:latin typeface="Times New Roman" pitchFamily="18" charset="0"/>
              </a:rPr>
              <a:t>例</a:t>
            </a:r>
            <a:r>
              <a:rPr lang="en-US" altLang="zh-CN" sz="2800" u="sng" dirty="0" smtClean="0">
                <a:solidFill>
                  <a:schemeClr val="accent1"/>
                </a:solidFill>
                <a:latin typeface="Times New Roman" pitchFamily="18" charset="0"/>
              </a:rPr>
              <a:t>2】</a:t>
            </a:r>
            <a:endParaRPr lang="zh-CN" altLang="en-US" sz="2800" u="sng" dirty="0" smtClean="0">
              <a:solidFill>
                <a:schemeClr val="accent1"/>
              </a:solidFill>
              <a:latin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#include &lt;</a:t>
            </a:r>
            <a:r>
              <a:rPr lang="en-US" altLang="zh-CN" sz="2400" dirty="0" err="1" smtClean="0">
                <a:latin typeface="Times New Roman" pitchFamily="18" charset="0"/>
              </a:rPr>
              <a:t>stdio.h</a:t>
            </a:r>
            <a:r>
              <a:rPr lang="en-US" altLang="zh-CN" sz="2400" dirty="0" smtClean="0">
                <a:latin typeface="Times New Roman" pitchFamily="18" charset="0"/>
              </a:rPr>
              <a:t>&gt;</a:t>
            </a: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#define  PRICE  30</a:t>
            </a: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endParaRPr lang="en-US" altLang="zh-CN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void main ( )</a:t>
            </a:r>
            <a:endParaRPr lang="en-US" altLang="zh-CN" sz="2400" dirty="0" smtClean="0">
              <a:latin typeface="Times New Roman" pitchFamily="18" charset="0"/>
              <a:hlinkClick r:id="rId2" action="ppaction://program"/>
            </a:endParaRP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{</a:t>
            </a: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</a:rPr>
              <a:t>num</a:t>
            </a:r>
            <a:r>
              <a:rPr lang="en-US" altLang="zh-CN" sz="2400" dirty="0" smtClean="0">
                <a:latin typeface="Times New Roman" pitchFamily="18" charset="0"/>
              </a:rPr>
              <a:t>, total;</a:t>
            </a: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</a:rPr>
              <a:t>num</a:t>
            </a:r>
            <a:r>
              <a:rPr lang="en-US" altLang="zh-CN" sz="2400" dirty="0" smtClean="0">
                <a:latin typeface="Times New Roman" pitchFamily="18" charset="0"/>
              </a:rPr>
              <a:t>=10;</a:t>
            </a: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total = </a:t>
            </a:r>
            <a:r>
              <a:rPr lang="en-US" altLang="zh-CN" sz="2400" dirty="0" err="1" smtClean="0">
                <a:latin typeface="Times New Roman" pitchFamily="18" charset="0"/>
              </a:rPr>
              <a:t>num</a:t>
            </a:r>
            <a:r>
              <a:rPr lang="en-US" altLang="zh-CN" sz="2400" dirty="0" smtClean="0">
                <a:latin typeface="Times New Roman" pitchFamily="18" charset="0"/>
              </a:rPr>
              <a:t> * PRICE;</a:t>
            </a: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</a:t>
            </a:r>
            <a:r>
              <a:rPr lang="en-US" altLang="zh-CN" sz="2400" dirty="0" err="1" smtClean="0">
                <a:latin typeface="Times New Roman" pitchFamily="18" charset="0"/>
              </a:rPr>
              <a:t>printf</a:t>
            </a:r>
            <a:r>
              <a:rPr lang="en-US" altLang="zh-CN" sz="2400" dirty="0">
                <a:latin typeface="Times New Roman" pitchFamily="18" charset="0"/>
              </a:rPr>
              <a:t>("total </a:t>
            </a:r>
            <a:r>
              <a:rPr lang="en-US" altLang="zh-CN" sz="2400" dirty="0" smtClean="0">
                <a:latin typeface="Times New Roman" pitchFamily="18" charset="0"/>
              </a:rPr>
              <a:t>= %</a:t>
            </a:r>
            <a:r>
              <a:rPr lang="en-US" altLang="zh-CN" sz="2400" dirty="0">
                <a:latin typeface="Times New Roman" pitchFamily="18" charset="0"/>
              </a:rPr>
              <a:t>d", </a:t>
            </a:r>
            <a:r>
              <a:rPr lang="en-US" altLang="zh-CN" sz="2400" dirty="0" smtClean="0">
                <a:latin typeface="Times New Roman" pitchFamily="18" charset="0"/>
              </a:rPr>
              <a:t>total);</a:t>
            </a:r>
          </a:p>
          <a:p>
            <a:pPr algn="just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}</a:t>
            </a:r>
            <a:endParaRPr lang="en-US" altLang="zh-CN" dirty="0" smtClean="0">
              <a:latin typeface="Times New Roman" pitchFamily="18" charset="0"/>
            </a:endParaRPr>
          </a:p>
        </p:txBody>
      </p:sp>
      <p:grpSp>
        <p:nvGrpSpPr>
          <p:cNvPr id="22540" name="Group 12"/>
          <p:cNvGrpSpPr>
            <a:grpSpLocks/>
          </p:cNvGrpSpPr>
          <p:nvPr/>
        </p:nvGrpSpPr>
        <p:grpSpPr bwMode="auto">
          <a:xfrm>
            <a:off x="3382963" y="2349500"/>
            <a:ext cx="5365750" cy="1008063"/>
            <a:chOff x="2131" y="1480"/>
            <a:chExt cx="3380" cy="635"/>
          </a:xfrm>
        </p:grpSpPr>
        <p:sp>
          <p:nvSpPr>
            <p:cNvPr id="19463" name="Oval 10"/>
            <p:cNvSpPr>
              <a:spLocks noChangeArrowheads="1"/>
            </p:cNvSpPr>
            <p:nvPr/>
          </p:nvSpPr>
          <p:spPr bwMode="auto">
            <a:xfrm>
              <a:off x="2199" y="1480"/>
              <a:ext cx="182" cy="363"/>
            </a:xfrm>
            <a:prstGeom prst="ellips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2131" y="1827"/>
              <a:ext cx="3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b="0">
                  <a:solidFill>
                    <a:schemeClr val="tx1"/>
                  </a:solidFill>
                </a:rPr>
                <a:t>此处不能加“；”否则可能造成语法错误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7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14122A-FA8C-4766-B195-1B2CDD67035F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符号常量（</a:t>
            </a:r>
            <a:r>
              <a:rPr lang="en-US" altLang="zh-CN" sz="3600" dirty="0" smtClean="0">
                <a:solidFill>
                  <a:schemeClr val="tx1"/>
                </a:solidFill>
              </a:rPr>
              <a:t>3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8388672" cy="55038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使用符号常量的好处</a:t>
            </a:r>
            <a:endParaRPr lang="zh-CN" altLang="en-US" sz="3600" dirty="0" smtClean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algn="just" eaLnBrk="1" hangingPunct="1">
              <a:buFont typeface="+mj-lt"/>
              <a:buAutoNum type="arabicPeriod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使用“</a:t>
            </a:r>
            <a:r>
              <a:rPr lang="zh-CN" altLang="en-US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见名知意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”的符号常量名可提高程序的可读性</a:t>
            </a:r>
          </a:p>
          <a:p>
            <a:pPr lvl="1" algn="just" eaLnBrk="1" hangingPunct="1">
              <a:buFontTx/>
              <a:buNone/>
            </a:pP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如：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area=PI*r*r </a:t>
            </a:r>
            <a:r>
              <a:rPr lang="zh-CN" altLang="en-US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与 </a:t>
            </a:r>
            <a:r>
              <a:rPr lang="en-US" altLang="zh-CN" dirty="0" smtClean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area=3.14*r*r</a:t>
            </a:r>
          </a:p>
          <a:p>
            <a:pPr marL="971550" lvl="1" indent="-514350" algn="just" eaLnBrk="1" hangingPunct="1">
              <a:buFont typeface="+mj-lt"/>
              <a:buAutoNum type="arabicPeriod" startAt="2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在需要改变一个常量时，能做到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“</a:t>
            </a:r>
            <a:r>
              <a:rPr lang="zh-CN" altLang="en-US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一改全改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</a:rPr>
              <a:t>”</a:t>
            </a:r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/>
            <a:endParaRPr lang="zh-CN" altLang="en-US" dirty="0" smtClean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只是一个临时符号</a:t>
            </a:r>
            <a:r>
              <a:rPr lang="zh-CN" altLang="en-US" dirty="0" smtClean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，预编译后这个符号就不存在了！不是变量不可赋值！</a:t>
            </a:r>
            <a:endParaRPr lang="en-US" altLang="zh-CN" dirty="0" smtClean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习惯上，符号常量名用大写，变量用小写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，以示区别。</a:t>
            </a:r>
          </a:p>
        </p:txBody>
      </p:sp>
    </p:spTree>
    <p:extLst>
      <p:ext uri="{BB962C8B-B14F-4D97-AF65-F5344CB8AC3E}">
        <p14:creationId xmlns:p14="http://schemas.microsoft.com/office/powerpoint/2010/main" val="313034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A12A6-6C3F-4F79-9564-F224B85AAF19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常变量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15313" cy="4803428"/>
          </a:xfrm>
        </p:spPr>
        <p:txBody>
          <a:bodyPr/>
          <a:lstStyle/>
          <a:p>
            <a:pPr marL="609600" indent="-609600"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定义语句形式：</a:t>
            </a:r>
          </a:p>
          <a:p>
            <a:pPr marL="609600" indent="-609600"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400" b="1" dirty="0" err="1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onst</a:t>
            </a:r>
            <a:r>
              <a:rPr lang="en-US" altLang="zh-CN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&lt;</a:t>
            </a:r>
            <a:r>
              <a:rPr lang="zh-CN" altLang="en-US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数据类型符</a:t>
            </a:r>
            <a:r>
              <a:rPr lang="en-US" altLang="zh-CN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&gt;  &lt;</a:t>
            </a:r>
            <a:r>
              <a:rPr lang="zh-CN" altLang="en-US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常变量名</a:t>
            </a:r>
            <a:r>
              <a:rPr lang="en-US" altLang="zh-CN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&gt; = &lt;</a:t>
            </a:r>
            <a:r>
              <a:rPr lang="zh-CN" altLang="en-US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常变量值</a:t>
            </a:r>
            <a:r>
              <a:rPr lang="en-US" altLang="zh-CN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  <a:r>
              <a:rPr lang="zh-CN" altLang="en-US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en-US" altLang="zh-CN" sz="2400" b="1" dirty="0" smtClean="0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 eaLnBrk="1" hangingPunct="1">
              <a:spcBef>
                <a:spcPts val="1200"/>
              </a:spcBef>
              <a:buNone/>
            </a:pPr>
            <a:r>
              <a:rPr lang="en-US" altLang="zh-CN" sz="2400" b="1" dirty="0" smtClean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例： 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en-US" altLang="zh-CN" sz="24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4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  a = 3</a:t>
            </a:r>
            <a:r>
              <a:rPr lang="zh-CN" altLang="en-US" sz="24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57150" indent="0" eaLnBrk="1" hangingPunct="1">
              <a:spcBef>
                <a:spcPts val="1200"/>
              </a:spcBef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常变量与变量的异同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marL="800100" lvl="1" eaLnBrk="1" hangingPunct="1">
              <a:spcBef>
                <a:spcPts val="1200"/>
              </a:spcBef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相同点：有类型、占存储单元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800100" lvl="1" eaLnBrk="1" hangingPunct="1">
              <a:spcBef>
                <a:spcPts val="1200"/>
              </a:spcBef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不同点：在其存在期间不允许改变其值！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57150" indent="0" eaLnBrk="1" hangingPunct="1">
              <a:spcBef>
                <a:spcPts val="1200"/>
              </a:spcBef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常变量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与常量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的异同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marL="800100" lvl="1" eaLnBrk="1" hangingPunct="1">
              <a:spcBef>
                <a:spcPts val="1200"/>
              </a:spcBef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常变量是有名字的不变量，常量是没有名字的不变量。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800100" lvl="1" eaLnBrk="1" hangingPunct="1">
              <a:spcBef>
                <a:spcPts val="12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有名字便于程序中被引用。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spcBef>
                <a:spcPts val="1200"/>
              </a:spcBef>
              <a:buFontTx/>
              <a:buNone/>
            </a:pPr>
            <a:endParaRPr lang="zh-CN" altLang="en-US" sz="24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15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DA12A6-6C3F-4F79-9564-F224B85AAF19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常变量（</a:t>
            </a:r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8215313" cy="4803428"/>
          </a:xfrm>
        </p:spPr>
        <p:txBody>
          <a:bodyPr/>
          <a:lstStyle/>
          <a:p>
            <a:pPr marL="57150" indent="0" eaLnBrk="1" hangingPunct="1">
              <a:buNone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常变量与符号常量的异同</a:t>
            </a: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】</a:t>
            </a:r>
          </a:p>
          <a:p>
            <a:pPr marL="914400" lvl="1" indent="-457200" eaLnBrk="1" hangingPunct="1"/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符号常量是用预处理命令（预编译指令）定义的，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只是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用符号来代表一个字符串；在预编译时仅仅进行字符替换；在预编译后，符号常量就不存在了！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 eaLnBrk="1" hangingPunct="1"/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有类型、占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存储单元，只是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在其存在期间不允许改变其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值！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914400" lvl="1" indent="-457200" eaLnBrk="1" hangingPunct="1"/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  <a:p>
            <a:pPr marL="514350" indent="-4572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常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变量具有符号常量的优点，而且使用更方便，在使用中可替代符号常量。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  <a:p>
            <a:pPr marL="990600" lvl="1" indent="-533400" eaLnBrk="1" hangingPunct="1">
              <a:buFontTx/>
              <a:buNone/>
            </a:pPr>
            <a:endParaRPr lang="zh-CN" altLang="en-US" sz="20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699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zh-CN" altLang="en-US" sz="4800" dirty="0" smtClean="0"/>
              <a:t>数据类型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400800" cy="2567136"/>
          </a:xfrm>
        </p:spPr>
        <p:txBody>
          <a:bodyPr/>
          <a:lstStyle/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整型数据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字符型数据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浮点型数据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常量的数据类型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3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z="4800" dirty="0"/>
              <a:t>整型数据</a:t>
            </a:r>
            <a:endParaRPr lang="en-US" altLang="zh-CN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9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C3E2B6-6C8D-401F-8E6E-3488BAEAF1F2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整型数据的存储方式</a:t>
            </a:r>
            <a:endParaRPr lang="zh-CN" altLang="en-US" sz="4800" dirty="0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800" dirty="0" smtClean="0">
                <a:ea typeface="楷体_GB2312" pitchFamily="49" charset="-122"/>
              </a:rPr>
              <a:t>整型数据以二进制形式存储，占</a:t>
            </a:r>
            <a:r>
              <a:rPr lang="en-US" altLang="zh-CN" sz="2800" dirty="0" smtClean="0">
                <a:ea typeface="楷体_GB2312" pitchFamily="49" charset="-122"/>
              </a:rPr>
              <a:t>2B</a:t>
            </a:r>
            <a:r>
              <a:rPr lang="zh-CN" altLang="en-US" sz="2800" dirty="0" smtClean="0">
                <a:ea typeface="楷体_GB2312" pitchFamily="49" charset="-122"/>
              </a:rPr>
              <a:t>或</a:t>
            </a:r>
            <a:r>
              <a:rPr lang="en-US" altLang="zh-CN" sz="2800" dirty="0" smtClean="0">
                <a:ea typeface="楷体_GB2312" pitchFamily="49" charset="-122"/>
              </a:rPr>
              <a:t>4B</a:t>
            </a:r>
            <a:r>
              <a:rPr lang="zh-CN" altLang="en-US" sz="2800" dirty="0" smtClean="0">
                <a:ea typeface="楷体_GB2312" pitchFamily="49" charset="-122"/>
              </a:rPr>
              <a:t>或</a:t>
            </a:r>
            <a:r>
              <a:rPr lang="en-US" altLang="zh-CN" sz="2800" dirty="0" smtClean="0">
                <a:ea typeface="楷体_GB2312" pitchFamily="49" charset="-122"/>
              </a:rPr>
              <a:t>8B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800" dirty="0" smtClean="0">
                <a:ea typeface="楷体_GB2312" pitchFamily="49" charset="-122"/>
              </a:rPr>
              <a:t>整型数值以补码表示存储：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正数的补码：与其原码形式相同。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负数的补码：其绝对值的原码按位取反再加</a:t>
            </a:r>
            <a:r>
              <a:rPr lang="en-US" altLang="zh-CN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[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例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] – 83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的补码表示（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2B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，即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16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位）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83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的原码		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0000000001010011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  <a:sym typeface="Symbol" pitchFamily="18" charset="2"/>
              </a:rPr>
              <a:t>按位取反		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1111111110101100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  <a:sym typeface="Symbol" pitchFamily="18" charset="2"/>
              </a:rPr>
              <a:t>	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  <a:sym typeface="Symbol" pitchFamily="18" charset="2"/>
              </a:rPr>
              <a:t>加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  <a:sym typeface="Symbol" pitchFamily="18" charset="2"/>
              </a:rPr>
              <a:t>1		1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111111110101101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rgbClr val="FFFF66"/>
                </a:solidFill>
                <a:ea typeface="楷体_GB2312" pitchFamily="49" charset="-122"/>
              </a:rPr>
              <a:t>最高位为符号位，</a:t>
            </a:r>
            <a:r>
              <a:rPr lang="en-US" altLang="zh-CN" sz="2400" dirty="0" smtClean="0">
                <a:solidFill>
                  <a:srgbClr val="FFFF66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FFFF66"/>
                </a:solidFill>
                <a:ea typeface="楷体_GB2312" pitchFamily="49" charset="-122"/>
              </a:rPr>
              <a:t>表示该数为正，否则为负。</a:t>
            </a:r>
          </a:p>
          <a:p>
            <a:pPr eaLnBrk="1" hangingPunct="1"/>
            <a:r>
              <a:rPr lang="zh-CN" altLang="en-US" sz="2800" dirty="0" smtClean="0">
                <a:ea typeface="楷体_GB2312" pitchFamily="49" charset="-122"/>
              </a:rPr>
              <a:t>不同的编译系统为整型数据分配的字节数不相同！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7236296" y="4530725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/>
                </a:solidFill>
              </a:rPr>
              <a:t>有符号</a:t>
            </a:r>
            <a:r>
              <a:rPr lang="zh-CN" altLang="en-US" dirty="0" smtClean="0">
                <a:solidFill>
                  <a:schemeClr val="accent1"/>
                </a:solidFill>
              </a:rPr>
              <a:t>数！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98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06624" cy="6192688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最基本的整型类型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6024"/>
            <a:ext cx="7986464" cy="5029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　　　　　　　　 有符号基本整型：</a:t>
            </a:r>
            <a:r>
              <a:rPr lang="en-US" altLang="zh-CN" sz="2400" dirty="0" smtClean="0">
                <a:latin typeface="Times New Roman" pitchFamily="18" charset="0"/>
              </a:rPr>
              <a:t>[signed] 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　　　基本整型		</a:t>
            </a:r>
            <a:r>
              <a:rPr lang="en-US" altLang="zh-CN" sz="2400" dirty="0" smtClean="0">
                <a:latin typeface="Times New Roman" pitchFamily="18" charset="0"/>
              </a:rPr>
              <a:t>16bit	-32768</a:t>
            </a:r>
            <a:r>
              <a:rPr lang="zh-CN" altLang="en-US" sz="2400" dirty="0" smtClean="0">
                <a:latin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</a:rPr>
              <a:t>32767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　　　　　　　　 无符号基本整型：</a:t>
            </a:r>
            <a:r>
              <a:rPr lang="en-US" altLang="zh-CN" sz="2400" dirty="0" smtClean="0">
                <a:latin typeface="Times New Roman" pitchFamily="18" charset="0"/>
              </a:rPr>
              <a:t>unsigned [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					16bit	         0</a:t>
            </a:r>
            <a:r>
              <a:rPr lang="zh-CN" altLang="en-US" sz="2400" dirty="0" smtClean="0">
                <a:latin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</a:rPr>
              <a:t>65535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solidFill>
                  <a:schemeClr val="accent2"/>
                </a:solidFill>
                <a:latin typeface="Times New Roman" pitchFamily="18" charset="0"/>
                <a:ea typeface="华文彩云" pitchFamily="2" charset="-122"/>
              </a:rPr>
              <a:t>整</a:t>
            </a:r>
            <a:r>
              <a:rPr lang="zh-CN" altLang="en-US" sz="2400" dirty="0" smtClean="0">
                <a:latin typeface="Times New Roman" pitchFamily="18" charset="0"/>
              </a:rPr>
              <a:t>　　　　　　　有符号短整型：</a:t>
            </a:r>
            <a:r>
              <a:rPr lang="en-US" altLang="zh-CN" sz="2400" dirty="0" smtClean="0">
                <a:latin typeface="Times New Roman" pitchFamily="18" charset="0"/>
              </a:rPr>
              <a:t>[signed] short [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　		短整型		 </a:t>
            </a:r>
            <a:r>
              <a:rPr lang="en-US" altLang="zh-CN" sz="2400" dirty="0" smtClean="0">
                <a:latin typeface="Times New Roman" pitchFamily="18" charset="0"/>
              </a:rPr>
              <a:t>16bit	-32768</a:t>
            </a:r>
            <a:r>
              <a:rPr lang="zh-CN" altLang="en-US" sz="2400" dirty="0" smtClean="0">
                <a:latin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</a:rPr>
              <a:t>32767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　　　　　　　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    </a:t>
            </a:r>
            <a:r>
              <a:rPr lang="zh-CN" altLang="en-US" sz="2400" dirty="0" smtClean="0">
                <a:latin typeface="Times New Roman" pitchFamily="18" charset="0"/>
              </a:rPr>
              <a:t>无符号短整型：</a:t>
            </a:r>
            <a:r>
              <a:rPr lang="en-US" altLang="zh-CN" sz="2400" dirty="0" smtClean="0">
                <a:latin typeface="Times New Roman" pitchFamily="18" charset="0"/>
              </a:rPr>
              <a:t>unsigned short [</a:t>
            </a:r>
            <a:r>
              <a:rPr lang="en-US" altLang="zh-CN" sz="2400" dirty="0" err="1" smtClean="0">
                <a:latin typeface="Times New Roman" pitchFamily="18" charset="0"/>
              </a:rPr>
              <a:t>int</a:t>
            </a:r>
            <a:r>
              <a:rPr lang="en-US" altLang="zh-CN" sz="2400" dirty="0" smtClean="0">
                <a:latin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itchFamily="18" charset="0"/>
                <a:ea typeface="华文彩云" pitchFamily="2" charset="-122"/>
              </a:rPr>
              <a:t>型</a:t>
            </a:r>
            <a:r>
              <a:rPr lang="en-US" altLang="zh-CN" b="1" dirty="0">
                <a:solidFill>
                  <a:schemeClr val="accent2"/>
                </a:solidFill>
                <a:latin typeface="Times New Roman" pitchFamily="18" charset="0"/>
                <a:ea typeface="华文彩云" pitchFamily="2" charset="-122"/>
              </a:rPr>
              <a:t>	</a:t>
            </a:r>
            <a:r>
              <a:rPr lang="en-US" altLang="zh-CN" sz="2400" dirty="0" smtClean="0">
                <a:latin typeface="Times New Roman" pitchFamily="18" charset="0"/>
              </a:rPr>
              <a:t>			 16bit	         0</a:t>
            </a:r>
            <a:r>
              <a:rPr lang="zh-CN" altLang="en-US" sz="2400" dirty="0" smtClean="0">
                <a:latin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</a:rPr>
              <a:t>65535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latin typeface="Times New Roman" pitchFamily="18" charset="0"/>
              </a:rPr>
              <a:t>　　</a:t>
            </a:r>
            <a:r>
              <a:rPr lang="zh-CN" altLang="en-US" sz="2400" dirty="0" smtClean="0">
                <a:solidFill>
                  <a:schemeClr val="accent1"/>
                </a:solidFill>
                <a:latin typeface="Times New Roman" pitchFamily="18" charset="0"/>
              </a:rPr>
              <a:t>　　	　　 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有符号长整型：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[signed] long [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　　　长整型	 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32bit	-2147483648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2147483647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　　　　　　　　 无符号长整型：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unsigned long [</a:t>
            </a:r>
            <a:r>
              <a:rPr lang="en-US" altLang="zh-CN" sz="2400" dirty="0" err="1" smtClean="0">
                <a:solidFill>
                  <a:schemeClr val="tx2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				 32bit		        0</a:t>
            </a:r>
            <a:r>
              <a:rPr lang="zh-CN" altLang="en-US" sz="2400" dirty="0" smtClean="0">
                <a:solidFill>
                  <a:schemeClr val="tx2"/>
                </a:solidFill>
                <a:latin typeface="Times New Roman" pitchFamily="18" charset="0"/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  <a:latin typeface="Times New Roman" pitchFamily="18" charset="0"/>
              </a:rPr>
              <a:t>4294967295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	     	         </a:t>
            </a:r>
            <a:r>
              <a:rPr lang="zh-CN" altLang="en-US" sz="2400" dirty="0" smtClean="0">
                <a:solidFill>
                  <a:schemeClr val="accent1"/>
                </a:solidFill>
                <a:latin typeface="Times New Roman" pitchFamily="18" charset="0"/>
              </a:rPr>
              <a:t>有符号双长型：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[signed] long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Times New Roman" pitchFamily="18" charset="0"/>
              </a:rPr>
              <a:t>long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 [</a:t>
            </a:r>
            <a:r>
              <a:rPr lang="en-US" altLang="zh-CN" sz="2400" dirty="0" err="1" smtClean="0">
                <a:solidFill>
                  <a:schemeClr val="accent1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	</a:t>
            </a:r>
            <a:r>
              <a:rPr lang="zh-CN" altLang="en-US" sz="2400" dirty="0">
                <a:solidFill>
                  <a:schemeClr val="accent1"/>
                </a:solidFill>
                <a:latin typeface="Times New Roman" pitchFamily="18" charset="0"/>
              </a:rPr>
              <a:t>双长</a:t>
            </a:r>
            <a:r>
              <a:rPr lang="zh-CN" altLang="en-US" sz="2400" dirty="0" smtClean="0">
                <a:solidFill>
                  <a:schemeClr val="accent1"/>
                </a:solidFill>
                <a:latin typeface="Times New Roman" pitchFamily="18" charset="0"/>
              </a:rPr>
              <a:t>整型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*       64bit			-2</a:t>
            </a:r>
            <a:r>
              <a:rPr lang="en-US" altLang="zh-CN" sz="2400" baseline="30000" dirty="0" smtClean="0">
                <a:solidFill>
                  <a:schemeClr val="accent1"/>
                </a:solidFill>
                <a:latin typeface="Times New Roman" pitchFamily="18" charset="0"/>
              </a:rPr>
              <a:t>63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~(2</a:t>
            </a:r>
            <a:r>
              <a:rPr lang="en-US" altLang="zh-CN" sz="2400" baseline="30000" dirty="0" smtClean="0">
                <a:solidFill>
                  <a:schemeClr val="accent1"/>
                </a:solidFill>
                <a:latin typeface="Times New Roman" pitchFamily="18" charset="0"/>
              </a:rPr>
              <a:t>63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-1)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		         </a:t>
            </a:r>
            <a:r>
              <a:rPr lang="zh-CN" altLang="en-US" sz="2400" dirty="0" smtClean="0">
                <a:solidFill>
                  <a:schemeClr val="accent1"/>
                </a:solidFill>
                <a:latin typeface="Times New Roman" pitchFamily="18" charset="0"/>
              </a:rPr>
              <a:t>无符号双长型：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unsigned long </a:t>
            </a:r>
            <a:r>
              <a:rPr lang="en-US" altLang="zh-CN" sz="2400" dirty="0" err="1" smtClean="0">
                <a:solidFill>
                  <a:schemeClr val="accent1"/>
                </a:solidFill>
                <a:latin typeface="Times New Roman" pitchFamily="18" charset="0"/>
              </a:rPr>
              <a:t>long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 [</a:t>
            </a:r>
            <a:r>
              <a:rPr lang="en-US" altLang="zh-CN" sz="2400" dirty="0" err="1" smtClean="0">
                <a:solidFill>
                  <a:schemeClr val="accent1"/>
                </a:solidFill>
                <a:latin typeface="Times New Roman" pitchFamily="18" charset="0"/>
              </a:rPr>
              <a:t>int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Times New Roman" pitchFamily="18" charset="0"/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			64bit			0</a:t>
            </a:r>
            <a:r>
              <a:rPr lang="en-US" altLang="zh-CN" sz="2400" dirty="0">
                <a:solidFill>
                  <a:schemeClr val="accent1"/>
                </a:solidFill>
                <a:latin typeface="Times New Roman" pitchFamily="18" charset="0"/>
              </a:rPr>
              <a:t>~(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2</a:t>
            </a:r>
            <a:r>
              <a:rPr lang="en-US" altLang="zh-CN" sz="2400" baseline="30000" dirty="0" smtClean="0">
                <a:solidFill>
                  <a:schemeClr val="accent1"/>
                </a:solidFill>
                <a:latin typeface="Times New Roman" pitchFamily="18" charset="0"/>
              </a:rPr>
              <a:t>64</a:t>
            </a:r>
            <a:r>
              <a:rPr lang="en-US" altLang="zh-CN" sz="2400" dirty="0" smtClean="0">
                <a:solidFill>
                  <a:schemeClr val="accent1"/>
                </a:solidFill>
                <a:latin typeface="Times New Roman" pitchFamily="18" charset="0"/>
              </a:rPr>
              <a:t>-1</a:t>
            </a:r>
            <a:r>
              <a:rPr lang="en-US" altLang="zh-CN" sz="2400" dirty="0">
                <a:solidFill>
                  <a:schemeClr val="accent1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 dirty="0" smtClean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0725" name="AutoShape 4"/>
          <p:cNvSpPr>
            <a:spLocks/>
          </p:cNvSpPr>
          <p:nvPr/>
        </p:nvSpPr>
        <p:spPr bwMode="auto">
          <a:xfrm>
            <a:off x="1331640" y="836711"/>
            <a:ext cx="215220" cy="4658433"/>
          </a:xfrm>
          <a:prstGeom prst="lef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6" name="AutoShape 5"/>
          <p:cNvSpPr>
            <a:spLocks/>
          </p:cNvSpPr>
          <p:nvPr/>
        </p:nvSpPr>
        <p:spPr bwMode="auto">
          <a:xfrm>
            <a:off x="3123456" y="457944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7" name="AutoShape 6"/>
          <p:cNvSpPr>
            <a:spLocks/>
          </p:cNvSpPr>
          <p:nvPr/>
        </p:nvSpPr>
        <p:spPr bwMode="auto">
          <a:xfrm>
            <a:off x="3123456" y="1981944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8" name="AutoShape 7"/>
          <p:cNvSpPr>
            <a:spLocks/>
          </p:cNvSpPr>
          <p:nvPr/>
        </p:nvSpPr>
        <p:spPr bwMode="auto">
          <a:xfrm>
            <a:off x="3123456" y="3658344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9" name="Text Box 8"/>
          <p:cNvSpPr txBox="1">
            <a:spLocks noChangeArrowheads="1"/>
          </p:cNvSpPr>
          <p:nvPr/>
        </p:nvSpPr>
        <p:spPr bwMode="auto">
          <a:xfrm>
            <a:off x="467544" y="0"/>
            <a:ext cx="37753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标准</a:t>
            </a:r>
            <a:r>
              <a:rPr lang="zh-CN" altLang="en-US" b="0" dirty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的最小取值范围）</a:t>
            </a:r>
            <a:endParaRPr lang="zh-CN" altLang="en-US" sz="2800" b="0" dirty="0">
              <a:solidFill>
                <a:srgbClr val="FFFF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" name="AutoShape 7"/>
          <p:cNvSpPr>
            <a:spLocks/>
          </p:cNvSpPr>
          <p:nvPr/>
        </p:nvSpPr>
        <p:spPr bwMode="auto">
          <a:xfrm>
            <a:off x="3123456" y="4961745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79512" y="6207695"/>
            <a:ext cx="90011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C</a:t>
            </a:r>
            <a:r>
              <a:rPr lang="zh-CN" altLang="en-US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标准规定：</a:t>
            </a:r>
            <a:r>
              <a:rPr lang="en-US" altLang="zh-CN" b="0" dirty="0" err="1" smtClean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lang="en-US" altLang="zh-CN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</a:rPr>
              <a:t>(short)</a:t>
            </a:r>
            <a:r>
              <a:rPr lang="en-US" altLang="zh-CN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</a:t>
            </a:r>
            <a:r>
              <a:rPr lang="en-US" altLang="zh-CN" b="0" dirty="0" err="1" smtClean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sizeof</a:t>
            </a:r>
            <a:r>
              <a:rPr lang="en-US" altLang="zh-CN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(</a:t>
            </a:r>
            <a:r>
              <a:rPr lang="en-US" altLang="zh-CN" b="0" dirty="0" err="1" smtClean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int</a:t>
            </a:r>
            <a:r>
              <a:rPr lang="en-US" altLang="zh-CN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)</a:t>
            </a:r>
            <a:r>
              <a:rPr lang="en-US" altLang="zh-CN" b="0" dirty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 </a:t>
            </a:r>
            <a:r>
              <a:rPr lang="en-US" altLang="zh-CN" b="0" dirty="0" err="1" smtClean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sizeof</a:t>
            </a:r>
            <a:r>
              <a:rPr lang="en-US" altLang="zh-CN" b="0" dirty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(long) </a:t>
            </a:r>
            <a:r>
              <a:rPr lang="en-US" altLang="zh-CN" b="0" dirty="0" err="1" smtClean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sizeof</a:t>
            </a:r>
            <a:r>
              <a:rPr lang="en-US" altLang="zh-CN" b="0" dirty="0" smtClean="0">
                <a:solidFill>
                  <a:srgbClr val="FFFF00"/>
                </a:solidFill>
                <a:latin typeface="Times New Roman" pitchFamily="18" charset="0"/>
                <a:ea typeface="宋体" charset="-122"/>
                <a:sym typeface="Symbol"/>
              </a:rPr>
              <a:t>(long long)</a:t>
            </a:r>
            <a:endParaRPr lang="zh-CN" altLang="en-US" sz="2800" b="0" dirty="0">
              <a:solidFill>
                <a:srgbClr val="FFFF0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9125" y="6169"/>
            <a:ext cx="271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</a:rPr>
              <a:t>（</a:t>
            </a:r>
            <a:r>
              <a:rPr lang="en-US" altLang="zh-CN" sz="2800" dirty="0" smtClean="0">
                <a:solidFill>
                  <a:srgbClr val="FFC000"/>
                </a:solidFill>
              </a:rPr>
              <a:t>P45 </a:t>
            </a:r>
            <a:r>
              <a:rPr lang="zh-CN" altLang="en-US" sz="2800" dirty="0" smtClean="0">
                <a:solidFill>
                  <a:srgbClr val="FFC000"/>
                </a:solidFill>
              </a:rPr>
              <a:t>表</a:t>
            </a:r>
            <a:r>
              <a:rPr lang="en-US" altLang="zh-CN" sz="2800" dirty="0" smtClean="0">
                <a:solidFill>
                  <a:srgbClr val="FFC000"/>
                </a:solidFill>
              </a:rPr>
              <a:t>3.2</a:t>
            </a:r>
            <a:r>
              <a:rPr lang="zh-CN" altLang="en-US" sz="2800" dirty="0" smtClean="0">
                <a:solidFill>
                  <a:srgbClr val="FFC000"/>
                </a:solidFill>
              </a:rPr>
              <a:t>）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5240" y="1340768"/>
            <a:ext cx="80772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）选择（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选取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分支）结构</a:t>
            </a:r>
            <a:r>
              <a:rPr lang="zh-CN" altLang="en-US" sz="2800" dirty="0"/>
              <a:t>	</a:t>
            </a:r>
          </a:p>
        </p:txBody>
      </p:sp>
      <p:sp>
        <p:nvSpPr>
          <p:cNvPr id="17486" name="Rectangle 78"/>
          <p:cNvSpPr>
            <a:spLocks noGrp="1" noRot="1" noChangeArrowheads="1"/>
          </p:cNvSpPr>
          <p:nvPr>
            <p:ph type="title"/>
          </p:nvPr>
        </p:nvSpPr>
        <p:spPr>
          <a:xfrm>
            <a:off x="351730" y="476672"/>
            <a:ext cx="8540750" cy="752475"/>
          </a:xfrm>
        </p:spPr>
        <p:txBody>
          <a:bodyPr/>
          <a:lstStyle/>
          <a:p>
            <a:r>
              <a:rPr lang="zh-CN" altLang="en-US" sz="4000" dirty="0"/>
              <a:t>三种基本结构</a:t>
            </a:r>
            <a:r>
              <a:rPr lang="zh-CN" altLang="en-US" sz="4000" dirty="0" smtClean="0"/>
              <a:t>及其流程图描述（</a:t>
            </a:r>
            <a:r>
              <a:rPr lang="en-US" altLang="zh-CN" sz="4000" dirty="0" smtClean="0"/>
              <a:t>2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788207" y="414908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 smtClean="0">
                <a:solidFill>
                  <a:schemeClr val="tx2"/>
                </a:solidFill>
              </a:rPr>
              <a:t>）传统流程图表示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5037" y="6058409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b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</a:rPr>
              <a:t>N-S</a:t>
            </a:r>
            <a:r>
              <a:rPr lang="zh-CN" altLang="en-US" sz="2400" dirty="0" smtClean="0">
                <a:solidFill>
                  <a:schemeClr val="tx2"/>
                </a:solidFill>
              </a:rPr>
              <a:t>流程图表示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899592" y="2141240"/>
            <a:ext cx="2895600" cy="17526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5060776" y="2141240"/>
            <a:ext cx="2895600" cy="17526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64692" y="1988840"/>
            <a:ext cx="2590800" cy="2286000"/>
            <a:chOff x="546100" y="2468350"/>
            <a:chExt cx="2590800" cy="2286000"/>
          </a:xfrm>
        </p:grpSpPr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1155700" y="2925550"/>
              <a:ext cx="1371600" cy="457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46100" y="36113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222500" y="36113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  <p:cxnSp>
          <p:nvCxnSpPr>
            <p:cNvPr id="19" name="AutoShape 16"/>
            <p:cNvCxnSpPr>
              <a:cxnSpLocks noChangeShapeType="1"/>
              <a:stCxn id="16" idx="1"/>
              <a:endCxn id="17" idx="0"/>
            </p:cNvCxnSpPr>
            <p:nvPr/>
          </p:nvCxnSpPr>
          <p:spPr bwMode="auto">
            <a:xfrm rot="10800000" flipV="1">
              <a:off x="1003300" y="3154150"/>
              <a:ext cx="152400" cy="457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17"/>
            <p:cNvCxnSpPr>
              <a:cxnSpLocks noChangeShapeType="1"/>
              <a:stCxn id="16" idx="3"/>
              <a:endCxn id="18" idx="0"/>
            </p:cNvCxnSpPr>
            <p:nvPr/>
          </p:nvCxnSpPr>
          <p:spPr bwMode="auto">
            <a:xfrm>
              <a:off x="2527300" y="3154150"/>
              <a:ext cx="152400" cy="457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841500" y="42209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1003300" y="3992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679700" y="3992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1003300" y="422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1841500" y="422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841500" y="24683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42"/>
            <p:cNvSpPr txBox="1">
              <a:spLocks noChangeArrowheads="1"/>
            </p:cNvSpPr>
            <p:nvPr/>
          </p:nvSpPr>
          <p:spPr bwMode="auto">
            <a:xfrm>
              <a:off x="927100" y="27414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6" name="Text Box 43"/>
            <p:cNvSpPr txBox="1">
              <a:spLocks noChangeArrowheads="1"/>
            </p:cNvSpPr>
            <p:nvPr/>
          </p:nvSpPr>
          <p:spPr bwMode="auto">
            <a:xfrm>
              <a:off x="2314575" y="271282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225876" y="1988840"/>
            <a:ext cx="2173288" cy="2286000"/>
            <a:chOff x="3670300" y="2468350"/>
            <a:chExt cx="2173288" cy="2286000"/>
          </a:xfrm>
        </p:grpSpPr>
        <p:sp>
          <p:nvSpPr>
            <p:cNvPr id="32" name="AutoShape 29"/>
            <p:cNvSpPr>
              <a:spLocks noChangeArrowheads="1"/>
            </p:cNvSpPr>
            <p:nvPr/>
          </p:nvSpPr>
          <p:spPr bwMode="auto">
            <a:xfrm>
              <a:off x="4279900" y="2925550"/>
              <a:ext cx="1371600" cy="457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670300" y="3611350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34" name="AutoShape 31"/>
            <p:cNvCxnSpPr>
              <a:cxnSpLocks noChangeShapeType="1"/>
              <a:stCxn id="32" idx="1"/>
              <a:endCxn id="33" idx="0"/>
            </p:cNvCxnSpPr>
            <p:nvPr/>
          </p:nvCxnSpPr>
          <p:spPr bwMode="auto">
            <a:xfrm rot="10800000" flipV="1">
              <a:off x="4127500" y="3154150"/>
              <a:ext cx="152400" cy="457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4965700" y="422095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4127500" y="422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4965700" y="24683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4127500" y="399235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5651500" y="315415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5803900" y="315415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 flipH="1">
              <a:off x="4965700" y="4220950"/>
              <a:ext cx="838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Text Box 44"/>
            <p:cNvSpPr txBox="1">
              <a:spLocks noChangeArrowheads="1"/>
            </p:cNvSpPr>
            <p:nvPr/>
          </p:nvSpPr>
          <p:spPr bwMode="auto">
            <a:xfrm>
              <a:off x="4051300" y="2757275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48" name="Text Box 45"/>
            <p:cNvSpPr txBox="1">
              <a:spLocks noChangeArrowheads="1"/>
            </p:cNvSpPr>
            <p:nvPr/>
          </p:nvSpPr>
          <p:spPr bwMode="auto">
            <a:xfrm>
              <a:off x="5438775" y="2728700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450062" y="4730172"/>
            <a:ext cx="1981200" cy="1219200"/>
            <a:chOff x="4648200" y="2187575"/>
            <a:chExt cx="1981200" cy="1219200"/>
          </a:xfrm>
        </p:grpSpPr>
        <p:sp>
          <p:nvSpPr>
            <p:cNvPr id="52" name="Rectangle 6"/>
            <p:cNvSpPr>
              <a:spLocks noChangeArrowheads="1"/>
            </p:cNvSpPr>
            <p:nvPr/>
          </p:nvSpPr>
          <p:spPr bwMode="auto">
            <a:xfrm>
              <a:off x="4648200" y="2263775"/>
              <a:ext cx="1981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4648200" y="2797175"/>
              <a:ext cx="990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5638800" y="2797175"/>
              <a:ext cx="990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55" name="Line 9"/>
            <p:cNvSpPr>
              <a:spLocks noChangeShapeType="1"/>
            </p:cNvSpPr>
            <p:nvPr/>
          </p:nvSpPr>
          <p:spPr bwMode="auto">
            <a:xfrm>
              <a:off x="4648200" y="2263775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H="1">
              <a:off x="5638800" y="2263775"/>
              <a:ext cx="990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4864100" y="2478088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Y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6096000" y="2478088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latin typeface="Times New Roman" pitchFamily="18" charset="0"/>
                </a:rPr>
                <a:t>N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59" name="Text Box 13"/>
            <p:cNvSpPr txBox="1">
              <a:spLocks noChangeArrowheads="1"/>
            </p:cNvSpPr>
            <p:nvPr/>
          </p:nvSpPr>
          <p:spPr bwMode="auto">
            <a:xfrm>
              <a:off x="5486400" y="2187575"/>
              <a:ext cx="3540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284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588C4-8D0D-4EBF-A0BD-C91AE46E995D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整型的相关说明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97760"/>
          </a:xfrm>
        </p:spPr>
        <p:txBody>
          <a:bodyPr/>
          <a:lstStyle/>
          <a:p>
            <a:pPr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既不指定为</a:t>
            </a:r>
            <a:r>
              <a:rPr lang="en-US" altLang="zh-CN" sz="2400" dirty="0" smtClean="0">
                <a:ea typeface="楷体_GB2312" pitchFamily="49" charset="-122"/>
              </a:rPr>
              <a:t>signed</a:t>
            </a:r>
            <a:r>
              <a:rPr lang="zh-CN" altLang="en-US" sz="2400" dirty="0" smtClean="0">
                <a:ea typeface="楷体_GB2312" pitchFamily="49" charset="-122"/>
              </a:rPr>
              <a:t>也不指定为</a:t>
            </a:r>
            <a:r>
              <a:rPr lang="en-US" altLang="zh-CN" sz="2400" dirty="0" smtClean="0">
                <a:ea typeface="楷体_GB2312" pitchFamily="49" charset="-122"/>
              </a:rPr>
              <a:t>unsigned</a:t>
            </a:r>
            <a:r>
              <a:rPr lang="zh-CN" altLang="en-US" sz="2400" dirty="0" smtClean="0">
                <a:ea typeface="楷体_GB2312" pitchFamily="49" charset="-122"/>
              </a:rPr>
              <a:t>时，系统默认为</a:t>
            </a:r>
            <a:r>
              <a:rPr lang="en-US" altLang="zh-CN" sz="2400" dirty="0" smtClean="0">
                <a:ea typeface="楷体_GB2312" pitchFamily="49" charset="-122"/>
              </a:rPr>
              <a:t>signed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signed</a:t>
            </a:r>
            <a:r>
              <a:rPr lang="zh-CN" altLang="en-US" sz="2400" dirty="0" smtClean="0">
                <a:ea typeface="楷体_GB2312" pitchFamily="49" charset="-122"/>
              </a:rPr>
              <a:t>类型的存贮单元中最高位为符号位， </a:t>
            </a:r>
            <a:r>
              <a:rPr lang="en-US" altLang="zh-CN" sz="2400" dirty="0" smtClean="0">
                <a:ea typeface="楷体_GB2312" pitchFamily="49" charset="-122"/>
              </a:rPr>
              <a:t>0</a:t>
            </a:r>
            <a:r>
              <a:rPr lang="zh-CN" altLang="en-US" sz="2400" dirty="0" smtClean="0">
                <a:ea typeface="楷体_GB2312" pitchFamily="49" charset="-122"/>
              </a:rPr>
              <a:t>为正，</a:t>
            </a:r>
            <a:r>
              <a:rPr lang="en-US" altLang="zh-CN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为负。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unsigned</a:t>
            </a:r>
            <a:r>
              <a:rPr lang="zh-CN" altLang="en-US" sz="2400" dirty="0" smtClean="0">
                <a:ea typeface="楷体_GB2312" pitchFamily="49" charset="-122"/>
              </a:rPr>
              <a:t>类型只能存放不带符号的整数，即非负整数。</a:t>
            </a:r>
          </a:p>
          <a:p>
            <a:pPr algn="just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C</a:t>
            </a:r>
            <a:r>
              <a:rPr lang="zh-CN" altLang="en-US" sz="2400" dirty="0" smtClean="0">
                <a:ea typeface="楷体_GB2312" pitchFamily="49" charset="-122"/>
              </a:rPr>
              <a:t>标准中没有具体规定各类数据所占内存字节数，只要求</a:t>
            </a:r>
            <a:r>
              <a:rPr lang="en-US" altLang="zh-CN" sz="2400" dirty="0" smtClean="0">
                <a:ea typeface="楷体_GB2312" pitchFamily="49" charset="-122"/>
              </a:rPr>
              <a:t>long</a:t>
            </a:r>
            <a:r>
              <a:rPr lang="zh-CN" altLang="en-US" sz="2400" dirty="0" smtClean="0">
                <a:ea typeface="楷体_GB2312" pitchFamily="49" charset="-122"/>
              </a:rPr>
              <a:t>型数据不短于</a:t>
            </a:r>
            <a:r>
              <a:rPr lang="en-US" altLang="zh-CN" sz="2400" dirty="0" err="1" smtClean="0">
                <a:ea typeface="楷体_GB2312" pitchFamily="49" charset="-122"/>
              </a:rPr>
              <a:t>int</a:t>
            </a:r>
            <a:r>
              <a:rPr lang="zh-CN" altLang="en-US" sz="2400" dirty="0" smtClean="0">
                <a:ea typeface="楷体_GB2312" pitchFamily="49" charset="-122"/>
              </a:rPr>
              <a:t>型，</a:t>
            </a:r>
            <a:r>
              <a:rPr lang="en-US" altLang="zh-CN" sz="2400" dirty="0" smtClean="0">
                <a:ea typeface="楷体_GB2312" pitchFamily="49" charset="-122"/>
              </a:rPr>
              <a:t>short</a:t>
            </a:r>
            <a:r>
              <a:rPr lang="zh-CN" altLang="en-US" sz="2400" dirty="0" smtClean="0">
                <a:ea typeface="楷体_GB2312" pitchFamily="49" charset="-122"/>
              </a:rPr>
              <a:t>型不长于</a:t>
            </a:r>
            <a:r>
              <a:rPr lang="en-US" altLang="zh-CN" sz="2400" dirty="0" err="1" smtClean="0">
                <a:ea typeface="楷体_GB2312" pitchFamily="49" charset="-122"/>
              </a:rPr>
              <a:t>int</a:t>
            </a:r>
            <a:r>
              <a:rPr lang="zh-CN" altLang="en-US" sz="2400" dirty="0" smtClean="0">
                <a:ea typeface="楷体_GB2312" pitchFamily="49" charset="-122"/>
              </a:rPr>
              <a:t>型。</a:t>
            </a:r>
          </a:p>
          <a:p>
            <a:pPr algn="just" eaLnBrk="1" hangingPunct="1">
              <a:spcBef>
                <a:spcPts val="1200"/>
              </a:spcBef>
            </a:pPr>
            <a:r>
              <a:rPr lang="zh-CN" altLang="en-US" sz="2400" dirty="0" smtClean="0">
                <a:ea typeface="楷体_GB2312" pitchFamily="49" charset="-122"/>
              </a:rPr>
              <a:t>在不同软硬件平台中移植程序时，需要特别注意数据长度上的区别！</a:t>
            </a:r>
          </a:p>
        </p:txBody>
      </p:sp>
    </p:spTree>
    <p:extLst>
      <p:ext uri="{BB962C8B-B14F-4D97-AF65-F5344CB8AC3E}">
        <p14:creationId xmlns:p14="http://schemas.microsoft.com/office/powerpoint/2010/main" val="38899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F3192-9FC2-46D5-BA6C-7CB6B4BB9C9E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整型变量的定义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u="sng" dirty="0" smtClean="0">
                <a:solidFill>
                  <a:srgbClr val="99FF66"/>
                </a:solidFill>
              </a:rPr>
              <a:t>【</a:t>
            </a:r>
            <a:r>
              <a:rPr lang="zh-CN" altLang="en-US" sz="2800" u="sng" dirty="0" smtClean="0">
                <a:solidFill>
                  <a:srgbClr val="99FF66"/>
                </a:solidFill>
              </a:rPr>
              <a:t>例</a:t>
            </a:r>
            <a:r>
              <a:rPr lang="en-US" altLang="zh-CN" sz="2800" u="sng" dirty="0" smtClean="0">
                <a:solidFill>
                  <a:srgbClr val="99FF66"/>
                </a:solidFill>
              </a:rPr>
              <a:t>3】</a:t>
            </a:r>
            <a:endParaRPr lang="en-US" altLang="zh-CN" sz="2800" u="sng" dirty="0" smtClean="0">
              <a:solidFill>
                <a:srgbClr val="99FF66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</a:rPr>
              <a:t>#include &lt;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stdio.h</a:t>
            </a:r>
            <a:r>
              <a:rPr lang="en-US" altLang="zh-CN" sz="2800" dirty="0" smtClean="0">
                <a:solidFill>
                  <a:srgbClr val="99FF66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</a:rPr>
              <a:t>main ( )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</a:rPr>
              <a:t>{ 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int</a:t>
            </a:r>
            <a:r>
              <a:rPr lang="en-US" altLang="zh-CN" sz="2800" dirty="0" smtClean="0">
                <a:solidFill>
                  <a:srgbClr val="99FF66"/>
                </a:solidFill>
              </a:rPr>
              <a:t> 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a,b,c,d</a:t>
            </a:r>
            <a:r>
              <a:rPr lang="en-US" altLang="zh-CN" sz="2800" dirty="0" smtClean="0">
                <a:solidFill>
                  <a:srgbClr val="99FF66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</a:rPr>
              <a:t>  unsigned u;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</a:rPr>
              <a:t>  a=12; b=-24; u=10;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</a:rPr>
              <a:t>  c=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a+u</a:t>
            </a:r>
            <a:r>
              <a:rPr lang="en-US" altLang="zh-CN" sz="2800" dirty="0" smtClean="0">
                <a:solidFill>
                  <a:srgbClr val="99FF66"/>
                </a:solidFill>
              </a:rPr>
              <a:t>; d=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b+u</a:t>
            </a:r>
            <a:r>
              <a:rPr lang="en-US" altLang="zh-CN" sz="2800" dirty="0" smtClean="0">
                <a:solidFill>
                  <a:srgbClr val="99FF66"/>
                </a:solidFill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</a:rPr>
              <a:t>  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printf</a:t>
            </a:r>
            <a:r>
              <a:rPr lang="en-US" altLang="zh-CN" sz="2800" dirty="0">
                <a:solidFill>
                  <a:srgbClr val="99FF66"/>
                </a:solidFill>
              </a:rPr>
              <a:t>("a</a:t>
            </a:r>
            <a:r>
              <a:rPr lang="en-US" altLang="zh-CN" sz="2800" dirty="0" smtClean="0">
                <a:solidFill>
                  <a:srgbClr val="99FF66"/>
                </a:solidFill>
              </a:rPr>
              <a:t>=%</a:t>
            </a:r>
            <a:r>
              <a:rPr lang="en-US" altLang="zh-CN" sz="2800" dirty="0">
                <a:solidFill>
                  <a:srgbClr val="99FF66"/>
                </a:solidFill>
              </a:rPr>
              <a:t>d, </a:t>
            </a:r>
            <a:r>
              <a:rPr lang="en-US" altLang="zh-CN" sz="2800" dirty="0" smtClean="0">
                <a:solidFill>
                  <a:srgbClr val="99FF66"/>
                </a:solidFill>
              </a:rPr>
              <a:t>b=%d, u=%u\n",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a,b,u</a:t>
            </a:r>
            <a:r>
              <a:rPr lang="en-US" altLang="zh-CN" sz="2800" dirty="0" smtClean="0">
                <a:solidFill>
                  <a:srgbClr val="99FF66"/>
                </a:solidFill>
              </a:rPr>
              <a:t>); 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99FF66"/>
                </a:solidFill>
              </a:rPr>
              <a:t> </a:t>
            </a:r>
            <a:r>
              <a:rPr lang="en-US" altLang="zh-CN" sz="2800" dirty="0" smtClean="0">
                <a:solidFill>
                  <a:srgbClr val="99FF66"/>
                </a:solidFill>
              </a:rPr>
              <a:t> 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printf</a:t>
            </a:r>
            <a:r>
              <a:rPr lang="en-US" altLang="zh-CN" sz="2800" dirty="0" smtClean="0">
                <a:solidFill>
                  <a:srgbClr val="99FF66"/>
                </a:solidFill>
              </a:rPr>
              <a:t>("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a+u</a:t>
            </a:r>
            <a:r>
              <a:rPr lang="en-US" altLang="zh-CN" sz="2800" dirty="0" smtClean="0">
                <a:solidFill>
                  <a:srgbClr val="99FF66"/>
                </a:solidFill>
              </a:rPr>
              <a:t>=%d, 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b+u</a:t>
            </a:r>
            <a:r>
              <a:rPr lang="en-US" altLang="zh-CN" sz="2800" dirty="0" smtClean="0">
                <a:solidFill>
                  <a:srgbClr val="99FF66"/>
                </a:solidFill>
              </a:rPr>
              <a:t>=%d\n",</a:t>
            </a:r>
            <a:r>
              <a:rPr lang="en-US" altLang="zh-CN" sz="2800" dirty="0" err="1" smtClean="0">
                <a:solidFill>
                  <a:srgbClr val="99FF66"/>
                </a:solidFill>
              </a:rPr>
              <a:t>c,d</a:t>
            </a:r>
            <a:r>
              <a:rPr lang="en-US" altLang="zh-CN" sz="2800" dirty="0" smtClean="0">
                <a:solidFill>
                  <a:srgbClr val="99FF66"/>
                </a:solidFill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</a:rPr>
              <a:t>}</a:t>
            </a:r>
          </a:p>
        </p:txBody>
      </p:sp>
      <p:sp>
        <p:nvSpPr>
          <p:cNvPr id="126980" name="Text Box 4"/>
          <p:cNvSpPr txBox="1">
            <a:spLocks noChangeArrowheads="1"/>
          </p:cNvSpPr>
          <p:nvPr/>
        </p:nvSpPr>
        <p:spPr bwMode="auto">
          <a:xfrm>
            <a:off x="4427538" y="1947863"/>
            <a:ext cx="45370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b="0" dirty="0">
                <a:solidFill>
                  <a:srgbClr val="FFC000"/>
                </a:solidFill>
              </a:rPr>
              <a:t> </a:t>
            </a:r>
            <a:r>
              <a:rPr lang="zh-CN" altLang="en-US" b="0" dirty="0">
                <a:solidFill>
                  <a:srgbClr val="FFC000"/>
                </a:solidFill>
              </a:rPr>
              <a:t>变量的定义一般放在一个函数开头的声明部分；</a:t>
            </a:r>
          </a:p>
          <a:p>
            <a:pPr algn="l" eaLnBrk="1" hangingPunct="1">
              <a:buFontTx/>
              <a:buChar char="•"/>
            </a:pPr>
            <a:r>
              <a:rPr lang="zh-CN" altLang="en-US" b="0" dirty="0">
                <a:solidFill>
                  <a:srgbClr val="FFC000"/>
                </a:solidFill>
              </a:rPr>
              <a:t> 也可放在函数中某一段分程序的最开头；</a:t>
            </a:r>
          </a:p>
        </p:txBody>
      </p:sp>
      <p:sp>
        <p:nvSpPr>
          <p:cNvPr id="32774" name="AutoShape 5"/>
          <p:cNvSpPr>
            <a:spLocks noChangeArrowheads="1"/>
          </p:cNvSpPr>
          <p:nvPr/>
        </p:nvSpPr>
        <p:spPr bwMode="auto">
          <a:xfrm>
            <a:off x="654050" y="2924175"/>
            <a:ext cx="2519363" cy="10096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6982" name="Line 6"/>
          <p:cNvSpPr>
            <a:spLocks noChangeShapeType="1"/>
          </p:cNvSpPr>
          <p:nvPr/>
        </p:nvSpPr>
        <p:spPr bwMode="auto">
          <a:xfrm>
            <a:off x="3132138" y="4437063"/>
            <a:ext cx="1295400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1116013" y="4941888"/>
            <a:ext cx="792162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2555875" y="4941888"/>
            <a:ext cx="792163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85" name="Text Box 9"/>
          <p:cNvSpPr txBox="1">
            <a:spLocks noChangeArrowheads="1"/>
          </p:cNvSpPr>
          <p:nvPr/>
        </p:nvSpPr>
        <p:spPr bwMode="auto">
          <a:xfrm>
            <a:off x="4503738" y="4076700"/>
            <a:ext cx="3021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/>
              <a:t>注意：这</a:t>
            </a:r>
            <a:r>
              <a:rPr lang="zh-CN" altLang="en-US"/>
              <a:t>些划线部分将发生自动类型转换</a:t>
            </a: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5148064" y="5445224"/>
            <a:ext cx="648072" cy="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3635896" y="5919663"/>
            <a:ext cx="5314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无符号整型数据的格式输出用“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%u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”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6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32774" grpId="0" animBg="1"/>
      <p:bldP spid="126982" grpId="0" animBg="1"/>
      <p:bldP spid="126983" grpId="0" animBg="1"/>
      <p:bldP spid="126984" grpId="0" animBg="1"/>
      <p:bldP spid="126985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37EFC7-3212-4329-AB97-94D3D2BD0615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整型数据的溢出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2"/>
            <a:ext cx="8763000" cy="547295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溢出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ea typeface="楷体_GB2312" pitchFamily="49" charset="-122"/>
              </a:rPr>
              <a:t>——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某个数值超出了该类型数据的取值范围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 </a:t>
            </a:r>
            <a:r>
              <a:rPr lang="zh-CN" altLang="en-US" sz="2400" dirty="0" smtClean="0"/>
              <a:t>以</a:t>
            </a:r>
            <a:r>
              <a:rPr lang="en-US" altLang="zh-CN" sz="2400" dirty="0" err="1" smtClean="0"/>
              <a:t>int</a:t>
            </a:r>
            <a:r>
              <a:rPr lang="zh-CN" altLang="en-US" sz="2400" dirty="0" smtClean="0"/>
              <a:t>为例：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/>
              <a:t>		</a:t>
            </a:r>
            <a:r>
              <a:rPr lang="en-US" altLang="zh-CN" sz="2400" dirty="0" smtClean="0"/>
              <a:t>32767		0111111111111111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					</a:t>
            </a:r>
            <a:r>
              <a:rPr lang="en-US" altLang="zh-CN" sz="2400" dirty="0" smtClean="0">
                <a:latin typeface="Times New Roman" pitchFamily="18" charset="0"/>
              </a:rPr>
              <a:t>……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		        0		0000000000000000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		       -1		1111111111111111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					</a:t>
            </a:r>
            <a:r>
              <a:rPr lang="en-US" altLang="zh-CN" sz="2400" dirty="0" smtClean="0">
                <a:latin typeface="Times New Roman" pitchFamily="18" charset="0"/>
              </a:rPr>
              <a:t>……</a:t>
            </a: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		-32767		1000000000000001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 		-32768		</a:t>
            </a:r>
            <a:r>
              <a:rPr lang="en-US" altLang="zh-CN" sz="2400" dirty="0" smtClean="0">
                <a:solidFill>
                  <a:schemeClr val="accent1"/>
                </a:solidFill>
              </a:rPr>
              <a:t>1000000000000000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语言的用法比较灵活，当整型数发生溢出时，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系统自动取模，并不报错</a:t>
            </a:r>
            <a:r>
              <a:rPr lang="en-US" altLang="zh-CN" sz="2400" b="1" dirty="0" smtClean="0">
                <a:latin typeface="楷体_GB2312" pitchFamily="49" charset="-122"/>
                <a:ea typeface="楷体_GB2312" pitchFamily="49" charset="-122"/>
              </a:rPr>
              <a:t>!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b="1" dirty="0" smtClean="0">
                <a:latin typeface="楷体_GB2312" pitchFamily="49" charset="-122"/>
                <a:ea typeface="楷体_GB2312" pitchFamily="49" charset="-122"/>
              </a:rPr>
              <a:t>出现此种问题往往要靠程序员的细心和经验来保证程序结果的正确。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5008563" y="1728192"/>
            <a:ext cx="1447800" cy="381000"/>
          </a:xfrm>
          <a:prstGeom prst="curvedDownArrow">
            <a:avLst>
              <a:gd name="adj1" fmla="val 76000"/>
              <a:gd name="adj2" fmla="val 152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 flipH="1" flipV="1">
            <a:off x="4932363" y="4437112"/>
            <a:ext cx="1447800" cy="381000"/>
          </a:xfrm>
          <a:prstGeom prst="curvedDownArrow">
            <a:avLst>
              <a:gd name="adj1" fmla="val 76000"/>
              <a:gd name="adj2" fmla="val 152000"/>
              <a:gd name="adj3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6303963" y="2718792"/>
            <a:ext cx="381000" cy="1524000"/>
          </a:xfrm>
          <a:prstGeom prst="downArrow">
            <a:avLst>
              <a:gd name="adj1" fmla="val 50000"/>
              <a:gd name="adj2" fmla="val 10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11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整型</a:t>
            </a:r>
            <a:r>
              <a:rPr lang="zh-CN" altLang="en-US" sz="3600" dirty="0">
                <a:solidFill>
                  <a:schemeClr val="tx1"/>
                </a:solidFill>
              </a:rPr>
              <a:t>数据的</a:t>
            </a:r>
            <a:r>
              <a:rPr lang="zh-CN" altLang="en-US" sz="3600" dirty="0" smtClean="0">
                <a:solidFill>
                  <a:schemeClr val="tx1"/>
                </a:solidFill>
              </a:rPr>
              <a:t>溢出（</a:t>
            </a:r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将一个负值赋予一个无符号整型变量，也会</a:t>
            </a:r>
            <a:r>
              <a:rPr lang="zh-CN" altLang="en-US" dirty="0" smtClean="0"/>
              <a:t>产生问题</a:t>
            </a:r>
            <a:r>
              <a:rPr lang="zh-CN" altLang="en-US" dirty="0"/>
              <a:t>！</a:t>
            </a:r>
          </a:p>
          <a:p>
            <a:pPr marL="457200" lvl="1" indent="0">
              <a:buNone/>
            </a:pPr>
            <a:r>
              <a:rPr lang="en-US" altLang="zh-CN" u="sng" dirty="0" smtClean="0">
                <a:solidFill>
                  <a:srgbClr val="00B0F0"/>
                </a:solidFill>
              </a:rPr>
              <a:t>【</a:t>
            </a:r>
            <a:r>
              <a:rPr lang="zh-CN" altLang="en-US" u="sng" dirty="0" smtClean="0">
                <a:solidFill>
                  <a:srgbClr val="00B0F0"/>
                </a:solidFill>
              </a:rPr>
              <a:t>例</a:t>
            </a:r>
            <a:r>
              <a:rPr lang="en-US" altLang="zh-CN" u="sng" dirty="0" smtClean="0">
                <a:solidFill>
                  <a:srgbClr val="00B0F0"/>
                </a:solidFill>
              </a:rPr>
              <a:t>4】</a:t>
            </a:r>
            <a:endParaRPr lang="en-US" altLang="zh-CN" u="sng" dirty="0" smtClean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	unsigned short price = -1;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B0F0"/>
                </a:solidFill>
              </a:rPr>
              <a:t>	</a:t>
            </a:r>
            <a:r>
              <a:rPr lang="en-US" altLang="zh-CN" dirty="0" err="1" smtClean="0">
                <a:solidFill>
                  <a:srgbClr val="00B0F0"/>
                </a:solidFill>
              </a:rPr>
              <a:t>printf</a:t>
            </a:r>
            <a:r>
              <a:rPr lang="en-US" altLang="zh-CN" dirty="0">
                <a:solidFill>
                  <a:srgbClr val="00B0F0"/>
                </a:solidFill>
              </a:rPr>
              <a:t>("%d\n", </a:t>
            </a:r>
            <a:r>
              <a:rPr lang="en-US" altLang="zh-CN" dirty="0" smtClean="0">
                <a:solidFill>
                  <a:srgbClr val="00B0F0"/>
                </a:solidFill>
              </a:rPr>
              <a:t>price);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	</a:t>
            </a:r>
            <a:r>
              <a:rPr lang="zh-CN" altLang="en-US" dirty="0" smtClean="0">
                <a:solidFill>
                  <a:srgbClr val="FFFF00"/>
                </a:solidFill>
              </a:rPr>
              <a:t>输出：</a:t>
            </a:r>
            <a:r>
              <a:rPr lang="en-US" altLang="zh-CN" dirty="0" smtClean="0">
                <a:solidFill>
                  <a:srgbClr val="FFFF00"/>
                </a:solidFill>
              </a:rPr>
              <a:t>65535</a:t>
            </a:r>
            <a:r>
              <a:rPr lang="en-US" altLang="zh-CN" dirty="0" smtClean="0"/>
              <a:t>			</a:t>
            </a:r>
            <a:r>
              <a:rPr lang="en-US" altLang="zh-CN" dirty="0" smtClean="0">
                <a:solidFill>
                  <a:srgbClr val="FF0000"/>
                </a:solidFill>
              </a:rPr>
              <a:t>Why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-1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的补码：</a:t>
            </a:r>
            <a:r>
              <a:rPr lang="en-US" altLang="zh-C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11111111</a:t>
            </a:r>
            <a:r>
              <a:rPr lang="en-US" altLang="zh-C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11111111</a:t>
            </a:r>
          </a:p>
          <a:p>
            <a:pPr marL="457200" lvl="1" indent="0">
              <a:buNone/>
            </a:pP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存入无符号短整数变量</a:t>
            </a:r>
            <a:r>
              <a:rPr lang="en-US" altLang="zh-CN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price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后，第一位不再代表符号位！</a:t>
            </a:r>
            <a:endParaRPr lang="zh-CN" alt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4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z="4800" dirty="0" smtClean="0"/>
              <a:t>字符型</a:t>
            </a:r>
            <a:r>
              <a:rPr lang="zh-CN" altLang="en-US" sz="4800" dirty="0"/>
              <a:t>数据</a:t>
            </a:r>
            <a:endParaRPr lang="en-US" altLang="zh-CN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69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93DE6-AFA3-46E8-8187-EFE019087AAC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C</a:t>
            </a:r>
            <a:r>
              <a:rPr lang="zh-CN" altLang="en-US" sz="3600" dirty="0" smtClean="0"/>
              <a:t>语言的基本字符集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2800" dirty="0" smtClean="0"/>
              <a:t>构成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语言程序的基本字符包括：</a:t>
            </a:r>
            <a:endParaRPr lang="zh-CN" altLang="en-US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dirty="0" smtClean="0"/>
              <a:t>数字字符：</a:t>
            </a:r>
            <a:r>
              <a:rPr lang="en-US" altLang="zh-CN" dirty="0" smtClean="0">
                <a:solidFill>
                  <a:srgbClr val="FFFF66"/>
                </a:solidFill>
              </a:rPr>
              <a:t>0~9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dirty="0" smtClean="0"/>
              <a:t>大小写拉丁字母：</a:t>
            </a:r>
            <a:r>
              <a:rPr lang="en-US" altLang="zh-CN" dirty="0" err="1" smtClean="0">
                <a:solidFill>
                  <a:srgbClr val="FFFF66"/>
                </a:solidFill>
              </a:rPr>
              <a:t>a~z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FF66"/>
                </a:solidFill>
              </a:rPr>
              <a:t>A~Z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zh-CN" altLang="en-US" dirty="0" smtClean="0"/>
              <a:t>其他字符：</a:t>
            </a:r>
          </a:p>
          <a:p>
            <a:pPr marL="1371600" lvl="2" indent="-457200" eaLnBrk="1" hangingPunct="1">
              <a:buFontTx/>
              <a:buAutoNum type="circleNumDbPlain"/>
            </a:pPr>
            <a:r>
              <a:rPr lang="zh-CN" altLang="en-US" dirty="0" smtClean="0"/>
              <a:t>一些特殊字符，具体有：</a:t>
            </a:r>
            <a:br>
              <a:rPr lang="zh-CN" altLang="en-US" dirty="0" smtClean="0"/>
            </a:br>
            <a:r>
              <a:rPr lang="en-US" altLang="zh-CN" dirty="0" smtClean="0">
                <a:solidFill>
                  <a:srgbClr val="FFFF66"/>
                </a:solidFill>
              </a:rPr>
              <a:t>+ - * / = , . _ : ; ? \ </a:t>
            </a:r>
            <a:r>
              <a:rPr lang="en-US" altLang="zh-CN" dirty="0" smtClean="0">
                <a:solidFill>
                  <a:srgbClr val="FFFF66"/>
                </a:solidFill>
                <a:latin typeface="Times New Roman" pitchFamily="18" charset="0"/>
              </a:rPr>
              <a:t>" '</a:t>
            </a:r>
            <a:r>
              <a:rPr lang="en-US" altLang="zh-CN" dirty="0" smtClean="0">
                <a:solidFill>
                  <a:srgbClr val="FFFF66"/>
                </a:solidFill>
              </a:rPr>
              <a:t> ~ </a:t>
            </a:r>
            <a:r>
              <a:rPr lang="en-US" altLang="zh-CN" dirty="0" smtClean="0">
                <a:solidFill>
                  <a:srgbClr val="FFFF66"/>
                </a:solidFill>
              </a:rPr>
              <a:t>| ! # % &amp; </a:t>
            </a:r>
            <a:br>
              <a:rPr lang="en-US" altLang="zh-CN" dirty="0" smtClean="0">
                <a:solidFill>
                  <a:srgbClr val="FFFF66"/>
                </a:solidFill>
              </a:rPr>
            </a:br>
            <a:r>
              <a:rPr lang="en-US" altLang="zh-CN" dirty="0" smtClean="0">
                <a:solidFill>
                  <a:srgbClr val="FFFF66"/>
                </a:solidFill>
              </a:rPr>
              <a:t>( ) [ ] { } ^</a:t>
            </a:r>
            <a:r>
              <a:rPr lang="en-US" altLang="zh-CN" dirty="0" smtClean="0">
                <a:solidFill>
                  <a:srgbClr val="FFFF66"/>
                </a:solidFill>
                <a:latin typeface="Times New Roman" pitchFamily="18" charset="0"/>
              </a:rPr>
              <a:t> </a:t>
            </a:r>
            <a:r>
              <a:rPr lang="en-US" altLang="zh-CN" dirty="0" smtClean="0">
                <a:solidFill>
                  <a:srgbClr val="FFFF66"/>
                </a:solidFill>
              </a:rPr>
              <a:t> &lt; &gt; </a:t>
            </a:r>
            <a:r>
              <a:rPr lang="zh-CN" altLang="en-US" dirty="0" smtClean="0">
                <a:solidFill>
                  <a:srgbClr val="FFFF66"/>
                </a:solidFill>
              </a:rPr>
              <a:t>（空格）</a:t>
            </a:r>
          </a:p>
          <a:p>
            <a:pPr marL="1371600" lvl="2" indent="-457200" eaLnBrk="1" hangingPunct="1">
              <a:buFontTx/>
              <a:buAutoNum type="circleNumDbPlain"/>
            </a:pPr>
            <a:r>
              <a:rPr lang="zh-CN" altLang="en-US" dirty="0" smtClean="0"/>
              <a:t>其他可打印（可显示）的字符，如汉字等自然语言符号（作为字符串的内容）</a:t>
            </a:r>
          </a:p>
          <a:p>
            <a:pPr marL="990600" lvl="1" indent="-533400" eaLnBrk="1" hangingPunct="1">
              <a:buClr>
                <a:schemeClr val="hlink"/>
              </a:buClr>
              <a:buFontTx/>
              <a:buNone/>
            </a:pPr>
            <a:r>
              <a:rPr lang="en-US" altLang="zh-CN" dirty="0" smtClean="0">
                <a:solidFill>
                  <a:srgbClr val="FFFF66"/>
                </a:solidFill>
              </a:rPr>
              <a:t>[</a:t>
            </a:r>
            <a:r>
              <a:rPr lang="zh-CN" altLang="en-US" dirty="0" smtClean="0">
                <a:solidFill>
                  <a:srgbClr val="FFFF66"/>
                </a:solidFill>
              </a:rPr>
              <a:t>注意</a:t>
            </a:r>
            <a:r>
              <a:rPr lang="en-US" altLang="zh-CN" dirty="0" smtClean="0">
                <a:solidFill>
                  <a:srgbClr val="FFFF66"/>
                </a:solidFill>
              </a:rPr>
              <a:t>] C/C++</a:t>
            </a:r>
            <a:r>
              <a:rPr lang="zh-CN" altLang="en-US" dirty="0" smtClean="0">
                <a:solidFill>
                  <a:srgbClr val="FFFF66"/>
                </a:solidFill>
              </a:rPr>
              <a:t>语言是区分大小的语言 ！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83768" y="6074132"/>
            <a:ext cx="3714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C000"/>
                </a:solidFill>
              </a:rPr>
              <a:t>（详见</a:t>
            </a:r>
            <a:r>
              <a:rPr lang="en-US" altLang="zh-CN" sz="2800" dirty="0">
                <a:solidFill>
                  <a:srgbClr val="FFC000"/>
                </a:solidFill>
              </a:rPr>
              <a:t>P</a:t>
            </a:r>
            <a:r>
              <a:rPr lang="en-US" altLang="zh-CN" sz="2800" dirty="0" smtClean="0">
                <a:solidFill>
                  <a:srgbClr val="FFC000"/>
                </a:solidFill>
              </a:rPr>
              <a:t>377 </a:t>
            </a:r>
            <a:r>
              <a:rPr lang="zh-CN" altLang="en-US" sz="2800" dirty="0" smtClean="0">
                <a:solidFill>
                  <a:srgbClr val="FFC000"/>
                </a:solidFill>
              </a:rPr>
              <a:t>附录</a:t>
            </a:r>
            <a:r>
              <a:rPr lang="en-US" altLang="zh-CN" sz="2800" dirty="0" smtClean="0">
                <a:solidFill>
                  <a:srgbClr val="FFC000"/>
                </a:solidFill>
              </a:rPr>
              <a:t>B</a:t>
            </a:r>
            <a:r>
              <a:rPr lang="zh-CN" altLang="en-US" sz="2800" dirty="0" smtClean="0">
                <a:solidFill>
                  <a:srgbClr val="FFC000"/>
                </a:solidFill>
              </a:rPr>
              <a:t>）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31FDB-6B63-479F-91AE-5F0ECF7617B8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字符型数据的存储方式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486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字符数据并不是存储字符本身，而是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存储字符所对应的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ASCII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值</a:t>
            </a:r>
            <a:r>
              <a:rPr lang="zh-CN" altLang="en-US" sz="2400" dirty="0" smtClean="0">
                <a:ea typeface="楷体_GB2312" pitchFamily="49" charset="-122"/>
              </a:rPr>
              <a:t>，其存储形式和整型类似，故</a:t>
            </a:r>
            <a:r>
              <a:rPr lang="en-US" altLang="zh-CN" sz="2400" dirty="0" smtClean="0">
                <a:ea typeface="楷体_GB2312" pitchFamily="49" charset="-122"/>
              </a:rPr>
              <a:t>C99</a:t>
            </a:r>
            <a:r>
              <a:rPr lang="zh-CN" altLang="en-US" sz="2400" dirty="0" smtClean="0">
                <a:solidFill>
                  <a:srgbClr val="FFFF00"/>
                </a:solidFill>
                <a:ea typeface="楷体_GB2312" pitchFamily="49" charset="-122"/>
              </a:rPr>
              <a:t>将字符型数据作为整数类型的一种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C</a:t>
            </a:r>
            <a:r>
              <a:rPr lang="zh-CN" altLang="en-US" sz="2400" dirty="0" smtClean="0">
                <a:ea typeface="楷体_GB2312" pitchFamily="49" charset="-122"/>
              </a:rPr>
              <a:t>中，字符型数据和整型数据可通用。</a:t>
            </a:r>
            <a:r>
              <a:rPr lang="en-US" altLang="zh-CN" sz="2400" dirty="0" smtClean="0">
                <a:ea typeface="楷体_GB2312" pitchFamily="49" charset="-122"/>
              </a:rPr>
              <a:t>	</a:t>
            </a:r>
            <a:endParaRPr lang="zh-CN" altLang="en-US" sz="2400" dirty="0" smtClean="0">
              <a:ea typeface="楷体_GB2312" pitchFamily="49" charset="-122"/>
            </a:endParaRP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字符数据可以字符形式输出，也可以整数形式输出。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字符数据与整型数据可以相互赋值。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u="sng" dirty="0" smtClean="0">
                <a:solidFill>
                  <a:srgbClr val="99FF66"/>
                </a:solidFill>
                <a:ea typeface="楷体_GB2312" pitchFamily="49" charset="-122"/>
              </a:rPr>
              <a:t>[</a:t>
            </a:r>
            <a:r>
              <a:rPr lang="zh-CN" altLang="en-US" sz="2400" u="sng" dirty="0" smtClean="0">
                <a:solidFill>
                  <a:srgbClr val="99FF66"/>
                </a:solidFill>
                <a:ea typeface="楷体_GB2312" pitchFamily="49" charset="-122"/>
              </a:rPr>
              <a:t>例</a:t>
            </a:r>
            <a:r>
              <a:rPr lang="en-US" altLang="zh-CN" sz="2400" u="sng" dirty="0" smtClean="0">
                <a:solidFill>
                  <a:srgbClr val="99FF66"/>
                </a:solidFill>
                <a:ea typeface="楷体_GB2312" pitchFamily="49" charset="-122"/>
              </a:rPr>
              <a:t>5]</a:t>
            </a:r>
            <a:endParaRPr lang="en-US" altLang="zh-CN" sz="2400" u="sng" dirty="0" smtClean="0">
              <a:solidFill>
                <a:srgbClr val="99FF66"/>
              </a:solidFill>
              <a:ea typeface="楷体_GB2312" pitchFamily="49" charset="-122"/>
            </a:endParaRP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main ( )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{ char c1,c2;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 c1=97;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 c2='b';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printf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("c1=%c  c2=%c\n",c1,c2);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 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printf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("c1=%d  c2=%d\n",c1,c2);</a:t>
            </a:r>
          </a:p>
          <a:p>
            <a:pPr lvl="1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BCBDC-0F68-4CFD-8C14-212E4734E947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字符型数据类型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4744"/>
            <a:ext cx="8382000" cy="5544344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有些系统（包括</a:t>
            </a:r>
            <a:r>
              <a:rPr lang="en-US" altLang="zh-CN" sz="2400" dirty="0" smtClean="0">
                <a:ea typeface="楷体_GB2312" pitchFamily="49" charset="-122"/>
              </a:rPr>
              <a:t>TC</a:t>
            </a:r>
            <a:r>
              <a:rPr lang="zh-CN" altLang="en-US" sz="2400" dirty="0" smtClean="0">
                <a:ea typeface="楷体_GB2312" pitchFamily="49" charset="-122"/>
              </a:rPr>
              <a:t>、</a:t>
            </a:r>
            <a:r>
              <a:rPr lang="en-US" altLang="zh-CN" sz="2400" dirty="0" smtClean="0">
                <a:ea typeface="楷体_GB2312" pitchFamily="49" charset="-122"/>
              </a:rPr>
              <a:t>VC</a:t>
            </a:r>
            <a:r>
              <a:rPr lang="zh-CN" altLang="en-US" sz="2400" dirty="0" smtClean="0">
                <a:ea typeface="楷体_GB2312" pitchFamily="49" charset="-122"/>
              </a:rPr>
              <a:t>）中，字符变量中最高位作为符号位，这样就有了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符号字符型（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signed char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）</a:t>
            </a:r>
            <a:r>
              <a:rPr lang="zh-CN" altLang="en-US" sz="2400" dirty="0" smtClean="0">
                <a:ea typeface="楷体_GB2312" pitchFamily="49" charset="-122"/>
              </a:rPr>
              <a:t>和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无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符号字符型（</a:t>
            </a:r>
            <a:r>
              <a:rPr lang="en-US" altLang="zh-CN" sz="2400" b="1" dirty="0">
                <a:solidFill>
                  <a:srgbClr val="FFFF00"/>
                </a:solidFill>
                <a:ea typeface="楷体_GB2312" pitchFamily="49" charset="-122"/>
              </a:rPr>
              <a:t>unsigned char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）</a:t>
            </a:r>
            <a:r>
              <a:rPr lang="zh-CN" altLang="en-US" sz="2400" dirty="0" smtClean="0">
                <a:ea typeface="楷体_GB2312" pitchFamily="49" charset="-122"/>
              </a:rPr>
              <a:t>的差别。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>
                <a:ea typeface="楷体_GB2312" pitchFamily="49" charset="-122"/>
              </a:rPr>
              <a:t>		signed char     -128~127</a:t>
            </a:r>
          </a:p>
          <a:p>
            <a:pPr lvl="1" eaLnBrk="1" hangingPunct="1">
              <a:buFontTx/>
              <a:buNone/>
            </a:pPr>
            <a:r>
              <a:rPr lang="en-US" altLang="zh-CN" sz="2400" dirty="0" smtClean="0">
                <a:ea typeface="楷体_GB2312" pitchFamily="49" charset="-122"/>
              </a:rPr>
              <a:t>		unsigned char      0~255</a:t>
            </a:r>
          </a:p>
          <a:p>
            <a:pPr lvl="1" eaLnBrk="1" hangingPunct="1">
              <a:buFont typeface="Wingdings" pitchFamily="2" charset="2"/>
              <a:buChar char="ü"/>
            </a:pPr>
            <a:r>
              <a:rPr lang="en-US" altLang="zh-CN" sz="2000" dirty="0" smtClean="0">
                <a:solidFill>
                  <a:srgbClr val="FFFF00"/>
                </a:solidFill>
                <a:ea typeface="楷体_GB2312" pitchFamily="49" charset="-122"/>
              </a:rPr>
              <a:t>C</a:t>
            </a:r>
            <a:r>
              <a:rPr lang="zh-CN" altLang="en-US" sz="2000" dirty="0" smtClean="0">
                <a:solidFill>
                  <a:srgbClr val="FFFF00"/>
                </a:solidFill>
                <a:ea typeface="楷体_GB2312" pitchFamily="49" charset="-122"/>
              </a:rPr>
              <a:t>标准未</a:t>
            </a:r>
            <a:r>
              <a:rPr lang="zh-CN" altLang="en-US" sz="2000" dirty="0" smtClean="0">
                <a:solidFill>
                  <a:srgbClr val="FFFF00"/>
                </a:solidFill>
                <a:ea typeface="楷体_GB2312" pitchFamily="49" charset="-122"/>
              </a:rPr>
              <a:t>规定只出现</a:t>
            </a:r>
            <a:r>
              <a:rPr lang="en-US" altLang="zh-CN" sz="2000" dirty="0" smtClean="0">
                <a:solidFill>
                  <a:srgbClr val="FFFF00"/>
                </a:solidFill>
                <a:ea typeface="楷体_GB2312" pitchFamily="49" charset="-122"/>
              </a:rPr>
              <a:t>char</a:t>
            </a:r>
            <a:r>
              <a:rPr lang="zh-CN" altLang="en-US" sz="2000" dirty="0" smtClean="0">
                <a:solidFill>
                  <a:srgbClr val="FFFF00"/>
                </a:solidFill>
                <a:ea typeface="楷体_GB2312" pitchFamily="49" charset="-122"/>
              </a:rPr>
              <a:t>，是按</a:t>
            </a:r>
            <a:r>
              <a:rPr lang="en-US" altLang="zh-CN" sz="2000" dirty="0" smtClean="0">
                <a:solidFill>
                  <a:srgbClr val="FFFF00"/>
                </a:solidFill>
                <a:ea typeface="楷体_GB2312" pitchFamily="49" charset="-122"/>
              </a:rPr>
              <a:t>signed char</a:t>
            </a:r>
            <a:r>
              <a:rPr lang="zh-CN" altLang="en-US" sz="2000" dirty="0" smtClean="0">
                <a:solidFill>
                  <a:srgbClr val="FFFF00"/>
                </a:solidFill>
                <a:ea typeface="楷体_GB2312" pitchFamily="49" charset="-122"/>
              </a:rPr>
              <a:t>处理还是按</a:t>
            </a:r>
            <a:r>
              <a:rPr lang="en-US" altLang="zh-CN" sz="2000" dirty="0" smtClean="0">
                <a:solidFill>
                  <a:srgbClr val="FFFF00"/>
                </a:solidFill>
                <a:ea typeface="楷体_GB2312" pitchFamily="49" charset="-122"/>
              </a:rPr>
              <a:t>unsigned char</a:t>
            </a:r>
            <a:r>
              <a:rPr lang="zh-CN" altLang="en-US" sz="2000" dirty="0" smtClean="0">
                <a:solidFill>
                  <a:srgbClr val="FFFF00"/>
                </a:solidFill>
                <a:ea typeface="楷体_GB2312" pitchFamily="49" charset="-122"/>
              </a:rPr>
              <a:t>处理，各个编译器自己决定。</a:t>
            </a:r>
            <a:endParaRPr lang="en-US" altLang="zh-CN" sz="2000" dirty="0" smtClean="0">
              <a:solidFill>
                <a:srgbClr val="FFFF00"/>
              </a:solidFill>
              <a:ea typeface="楷体_GB2312" pitchFamily="49" charset="-122"/>
            </a:endParaRPr>
          </a:p>
          <a:p>
            <a:pPr lvl="2" eaLnBrk="1" hangingPunct="1">
              <a:buFont typeface="Wingdings" pitchFamily="2" charset="2"/>
              <a:buChar char="ü"/>
            </a:pPr>
            <a:r>
              <a:rPr lang="zh-CN" altLang="en-US" sz="1800" dirty="0" smtClean="0">
                <a:solidFill>
                  <a:srgbClr val="00B0F0"/>
                </a:solidFill>
                <a:ea typeface="楷体_GB2312" pitchFamily="49" charset="-122"/>
              </a:rPr>
              <a:t>例如“</a:t>
            </a:r>
            <a:r>
              <a:rPr lang="en-US" altLang="zh-CN" sz="1800" dirty="0" smtClean="0">
                <a:solidFill>
                  <a:srgbClr val="00B0F0"/>
                </a:solidFill>
                <a:ea typeface="楷体_GB2312" pitchFamily="49" charset="-122"/>
              </a:rPr>
              <a:t>char c = 255;</a:t>
            </a:r>
            <a:r>
              <a:rPr lang="zh-CN" altLang="en-US" sz="1800" dirty="0" smtClean="0">
                <a:solidFill>
                  <a:srgbClr val="00B0F0"/>
                </a:solidFill>
                <a:ea typeface="楷体_GB2312" pitchFamily="49" charset="-122"/>
              </a:rPr>
              <a:t>”在</a:t>
            </a:r>
            <a:r>
              <a:rPr lang="en-US" altLang="zh-CN" sz="1800" dirty="0" smtClean="0">
                <a:solidFill>
                  <a:srgbClr val="00B0F0"/>
                </a:solidFill>
                <a:ea typeface="楷体_GB2312" pitchFamily="49" charset="-122"/>
              </a:rPr>
              <a:t>VC</a:t>
            </a:r>
            <a:r>
              <a:rPr lang="zh-CN" altLang="en-US" sz="1800" dirty="0" smtClean="0">
                <a:solidFill>
                  <a:srgbClr val="00B0F0"/>
                </a:solidFill>
                <a:ea typeface="楷体_GB2312" pitchFamily="49" charset="-122"/>
              </a:rPr>
              <a:t>编译时会有警告，而改为“</a:t>
            </a:r>
            <a:r>
              <a:rPr lang="en-US" altLang="zh-CN" sz="1800" dirty="0" smtClean="0">
                <a:solidFill>
                  <a:srgbClr val="00B0F0"/>
                </a:solidFill>
                <a:ea typeface="楷体_GB2312" pitchFamily="49" charset="-122"/>
              </a:rPr>
              <a:t>unsigned char </a:t>
            </a:r>
            <a:r>
              <a:rPr lang="en-US" altLang="zh-CN" sz="1800" dirty="0">
                <a:solidFill>
                  <a:srgbClr val="00B0F0"/>
                </a:solidFill>
                <a:ea typeface="楷体_GB2312" pitchFamily="49" charset="-122"/>
              </a:rPr>
              <a:t>c = 255;</a:t>
            </a:r>
            <a:r>
              <a:rPr lang="zh-CN" altLang="en-US" sz="1800" dirty="0" smtClean="0">
                <a:solidFill>
                  <a:srgbClr val="00B0F0"/>
                </a:solidFill>
                <a:ea typeface="楷体_GB2312" pitchFamily="49" charset="-122"/>
              </a:rPr>
              <a:t>”则无警告，说明</a:t>
            </a:r>
            <a:r>
              <a:rPr lang="en-US" altLang="zh-CN" sz="1800" dirty="0" smtClean="0">
                <a:solidFill>
                  <a:srgbClr val="00B0F0"/>
                </a:solidFill>
                <a:ea typeface="楷体_GB2312" pitchFamily="49" charset="-122"/>
              </a:rPr>
              <a:t>VC</a:t>
            </a:r>
            <a:r>
              <a:rPr lang="zh-CN" altLang="en-US" sz="1800" dirty="0" smtClean="0">
                <a:solidFill>
                  <a:srgbClr val="00B0F0"/>
                </a:solidFill>
                <a:ea typeface="楷体_GB2312" pitchFamily="49" charset="-122"/>
              </a:rPr>
              <a:t>默认将</a:t>
            </a:r>
            <a:r>
              <a:rPr lang="en-US" altLang="zh-CN" sz="1800" dirty="0" smtClean="0">
                <a:solidFill>
                  <a:srgbClr val="00B0F0"/>
                </a:solidFill>
                <a:ea typeface="楷体_GB2312" pitchFamily="49" charset="-122"/>
              </a:rPr>
              <a:t>char</a:t>
            </a:r>
            <a:r>
              <a:rPr lang="zh-CN" altLang="en-US" sz="1800" dirty="0" smtClean="0">
                <a:solidFill>
                  <a:srgbClr val="00B0F0"/>
                </a:solidFill>
                <a:ea typeface="楷体_GB2312" pitchFamily="49" charset="-122"/>
              </a:rPr>
              <a:t>作为</a:t>
            </a:r>
            <a:r>
              <a:rPr lang="en-US" altLang="zh-CN" sz="1800" dirty="0" smtClean="0">
                <a:solidFill>
                  <a:srgbClr val="00B0F0"/>
                </a:solidFill>
                <a:ea typeface="楷体_GB2312" pitchFamily="49" charset="-122"/>
              </a:rPr>
              <a:t>signed char</a:t>
            </a:r>
            <a:r>
              <a:rPr lang="zh-CN" altLang="en-US" sz="1800" dirty="0" smtClean="0">
                <a:solidFill>
                  <a:srgbClr val="00B0F0"/>
                </a:solidFill>
                <a:ea typeface="楷体_GB2312" pitchFamily="49" charset="-122"/>
              </a:rPr>
              <a:t>类型。</a:t>
            </a:r>
            <a:endParaRPr lang="en-US" altLang="zh-CN" sz="1800" dirty="0" smtClean="0">
              <a:solidFill>
                <a:srgbClr val="00B0F0"/>
              </a:solidFill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这样的字符存储模式，有利于对字符数据进行处理（可直接对</a:t>
            </a:r>
            <a:r>
              <a:rPr lang="en-US" altLang="zh-CN" sz="2400" dirty="0" smtClean="0">
                <a:ea typeface="楷体_GB2312" pitchFamily="49" charset="-122"/>
              </a:rPr>
              <a:t>ASCII</a:t>
            </a:r>
            <a:r>
              <a:rPr lang="zh-CN" altLang="en-US" sz="2400" dirty="0" smtClean="0">
                <a:ea typeface="楷体_GB2312" pitchFamily="49" charset="-122"/>
              </a:rPr>
              <a:t>码进行处理，如实现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大小写转换 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P55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例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3.3</a:t>
            </a:r>
            <a:r>
              <a:rPr lang="zh-CN" altLang="en-US" sz="2400" dirty="0" smtClean="0">
                <a:solidFill>
                  <a:schemeClr val="tx2"/>
                </a:solidFill>
                <a:ea typeface="楷体_GB2312" pitchFamily="49" charset="-122"/>
              </a:rPr>
              <a:t>）</a:t>
            </a:r>
            <a:endParaRPr lang="en-US" altLang="zh-CN" sz="2400" dirty="0" smtClean="0">
              <a:solidFill>
                <a:schemeClr val="tx2"/>
              </a:solidFill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常用的</a:t>
            </a:r>
            <a:r>
              <a:rPr lang="en-US" altLang="zh-CN" sz="2400" dirty="0" smtClean="0">
                <a:ea typeface="楷体_GB2312" pitchFamily="49" charset="-122"/>
              </a:rPr>
              <a:t>ASCII</a:t>
            </a:r>
            <a:r>
              <a:rPr lang="zh-CN" altLang="en-US" sz="2400" dirty="0" smtClean="0">
                <a:ea typeface="楷体_GB2312" pitchFamily="49" charset="-122"/>
              </a:rPr>
              <a:t>码：</a:t>
            </a:r>
            <a:r>
              <a:rPr lang="en-US" altLang="zh-CN" sz="2400" dirty="0" smtClean="0">
                <a:ea typeface="楷体_GB2312" pitchFamily="49" charset="-122"/>
              </a:rPr>
              <a:t>A</a:t>
            </a:r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65</a:t>
            </a:r>
            <a:r>
              <a:rPr lang="zh-CN" altLang="en-US" sz="2400" dirty="0" smtClean="0">
                <a:ea typeface="楷体_GB2312" pitchFamily="49" charset="-122"/>
              </a:rPr>
              <a:t>），</a:t>
            </a:r>
            <a:r>
              <a:rPr lang="en-US" altLang="zh-CN" sz="2400" dirty="0" smtClean="0">
                <a:ea typeface="楷体_GB2312" pitchFamily="49" charset="-122"/>
              </a:rPr>
              <a:t>a</a:t>
            </a:r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97</a:t>
            </a:r>
            <a:r>
              <a:rPr lang="zh-CN" altLang="en-US" sz="2400" dirty="0" smtClean="0">
                <a:ea typeface="楷体_GB2312" pitchFamily="49" charset="-122"/>
              </a:rPr>
              <a:t>），</a:t>
            </a:r>
            <a:r>
              <a:rPr lang="en-US" altLang="zh-CN" sz="2400" dirty="0" smtClean="0">
                <a:ea typeface="楷体_GB2312" pitchFamily="49" charset="-122"/>
              </a:rPr>
              <a:t>0</a:t>
            </a:r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48</a:t>
            </a:r>
            <a:r>
              <a:rPr lang="zh-CN" altLang="en-US" sz="2400" dirty="0" smtClean="0">
                <a:ea typeface="楷体_GB2312" pitchFamily="49" charset="-122"/>
              </a:rPr>
              <a:t>），</a:t>
            </a:r>
            <a:r>
              <a:rPr lang="zh-CN" altLang="en-US" sz="2400" dirty="0" smtClean="0">
                <a:ea typeface="楷体_GB2312" pitchFamily="49" charset="-122"/>
                <a:sym typeface="Symbol" pitchFamily="18" charset="2"/>
              </a:rPr>
              <a:t></a:t>
            </a:r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32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  <a:endParaRPr lang="zh-CN" altLang="en-US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566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EBA05-8EC4-4EEA-8E82-5335F6304C7C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382000" cy="99377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【</a:t>
            </a:r>
            <a:r>
              <a:rPr lang="zh-CN" altLang="en-US" sz="3600" dirty="0" smtClean="0"/>
              <a:t>辨析</a:t>
            </a:r>
            <a:r>
              <a:rPr lang="en-US" altLang="zh-CN" sz="3600" dirty="0" smtClean="0"/>
              <a:t>】</a:t>
            </a:r>
            <a:endParaRPr lang="zh-CN" altLang="en-US" sz="3600" dirty="0" smtClean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08050"/>
            <a:ext cx="8382000" cy="56896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数字字符与数字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ea typeface="楷体_GB2312" pitchFamily="49" charset="-122"/>
              </a:rPr>
              <a:t>	</a:t>
            </a:r>
            <a:r>
              <a:rPr lang="en-US" altLang="zh-CN" sz="2800" dirty="0" smtClean="0">
                <a:solidFill>
                  <a:srgbClr val="00B0F0"/>
                </a:solidFill>
                <a:ea typeface="楷体_GB2312" pitchFamily="49" charset="-122"/>
              </a:rPr>
              <a:t>【</a:t>
            </a:r>
            <a:r>
              <a:rPr lang="zh-CN" altLang="en-US" sz="2800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00B0F0"/>
                </a:solidFill>
                <a:ea typeface="楷体_GB2312" pitchFamily="49" charset="-122"/>
              </a:rPr>
              <a:t>】1 </a:t>
            </a:r>
            <a:r>
              <a:rPr lang="zh-CN" altLang="en-US" sz="2800" dirty="0" smtClean="0">
                <a:solidFill>
                  <a:srgbClr val="00B0F0"/>
                </a:solidFill>
                <a:ea typeface="楷体_GB2312" pitchFamily="49" charset="-122"/>
              </a:rPr>
              <a:t>和 </a:t>
            </a:r>
            <a:r>
              <a:rPr lang="en-US" altLang="zh-CN" sz="2800" dirty="0" smtClean="0">
                <a:solidFill>
                  <a:srgbClr val="00B0F0"/>
                </a:solidFill>
                <a:ea typeface="楷体_GB2312" pitchFamily="49" charset="-122"/>
              </a:rPr>
              <a:t>’1’</a:t>
            </a:r>
          </a:p>
          <a:p>
            <a:pPr eaLnBrk="1" hangingPunct="1">
              <a:buFontTx/>
              <a:buNone/>
            </a:pPr>
            <a:endParaRPr lang="en-US" altLang="zh-CN" sz="2800" dirty="0" smtClean="0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 sz="2800" dirty="0" smtClean="0">
              <a:ea typeface="楷体_GB2312" pitchFamily="49" charset="-122"/>
            </a:endParaRPr>
          </a:p>
          <a:p>
            <a:pPr eaLnBrk="1" hangingPunct="1"/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字符型数据与标识符</a:t>
            </a: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rgbClr val="00B0F0"/>
                </a:solidFill>
                <a:ea typeface="楷体_GB2312" pitchFamily="49" charset="-122"/>
              </a:rPr>
              <a:t>	</a:t>
            </a:r>
            <a:r>
              <a:rPr lang="en-US" altLang="zh-CN" sz="2800" dirty="0" smtClean="0">
                <a:solidFill>
                  <a:srgbClr val="00B0F0"/>
                </a:solidFill>
                <a:ea typeface="楷体_GB2312" pitchFamily="49" charset="-122"/>
              </a:rPr>
              <a:t>【</a:t>
            </a:r>
            <a:r>
              <a:rPr lang="zh-CN" altLang="en-US" sz="2800" dirty="0" smtClean="0">
                <a:solidFill>
                  <a:srgbClr val="00B0F0"/>
                </a:solidFill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00B0F0"/>
                </a:solidFill>
                <a:ea typeface="楷体_GB2312" pitchFamily="49" charset="-122"/>
              </a:rPr>
              <a:t>】x </a:t>
            </a:r>
            <a:r>
              <a:rPr lang="zh-CN" altLang="en-US" sz="2800" dirty="0" smtClean="0">
                <a:solidFill>
                  <a:srgbClr val="00B0F0"/>
                </a:solidFill>
                <a:ea typeface="楷体_GB2312" pitchFamily="49" charset="-122"/>
              </a:rPr>
              <a:t>和 </a:t>
            </a:r>
            <a:r>
              <a:rPr lang="en-US" altLang="zh-CN" sz="2800" dirty="0" smtClean="0">
                <a:solidFill>
                  <a:srgbClr val="00B0F0"/>
                </a:solidFill>
                <a:ea typeface="楷体_GB2312" pitchFamily="49" charset="-122"/>
              </a:rPr>
              <a:t>’x’</a:t>
            </a:r>
          </a:p>
          <a:p>
            <a:pPr lvl="1" eaLnBrk="1" hangingPunct="1"/>
            <a:r>
              <a:rPr lang="en-US" altLang="zh-CN" sz="2400" dirty="0" smtClean="0">
                <a:ea typeface="楷体_GB2312" pitchFamily="49" charset="-122"/>
              </a:rPr>
              <a:t>x</a:t>
            </a:r>
            <a:r>
              <a:rPr lang="zh-CN" altLang="en-US" sz="2400" dirty="0" smtClean="0">
                <a:ea typeface="楷体_GB2312" pitchFamily="49" charset="-122"/>
              </a:rPr>
              <a:t>是一个标识符，可以用来命名程序中的某个对象，如变量、函数、数据类型等等；</a:t>
            </a:r>
          </a:p>
          <a:p>
            <a:pPr lvl="1" eaLnBrk="1" hangingPunct="1"/>
            <a:r>
              <a:rPr lang="zh-CN" altLang="en-US" sz="2400" dirty="0" smtClean="0">
                <a:ea typeface="楷体_GB2312" pitchFamily="49" charset="-122"/>
              </a:rPr>
              <a:t>‘</a:t>
            </a:r>
            <a:r>
              <a:rPr lang="en-US" altLang="zh-CN" sz="2400" dirty="0" smtClean="0">
                <a:ea typeface="楷体_GB2312" pitchFamily="49" charset="-122"/>
              </a:rPr>
              <a:t>x’</a:t>
            </a:r>
            <a:r>
              <a:rPr lang="zh-CN" altLang="en-US" sz="2400" dirty="0" smtClean="0">
                <a:ea typeface="楷体_GB2312" pitchFamily="49" charset="-122"/>
              </a:rPr>
              <a:t>是一个字符型常量。</a:t>
            </a:r>
          </a:p>
        </p:txBody>
      </p:sp>
      <p:graphicFrame>
        <p:nvGraphicFramePr>
          <p:cNvPr id="164939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33106"/>
              </p:ext>
            </p:extLst>
          </p:nvPr>
        </p:nvGraphicFramePr>
        <p:xfrm>
          <a:off x="684213" y="2105025"/>
          <a:ext cx="7667625" cy="2046515"/>
        </p:xfrm>
        <a:graphic>
          <a:graphicData uri="http://schemas.openxmlformats.org/drawingml/2006/table">
            <a:tbl>
              <a:tblPr/>
              <a:tblGrid>
                <a:gridCol w="590550"/>
                <a:gridCol w="1414462"/>
                <a:gridCol w="1403350"/>
                <a:gridCol w="2855913"/>
                <a:gridCol w="1403350"/>
              </a:tblGrid>
              <a:tr h="61258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常量类别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数据类型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机内存储形式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数据长度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099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整型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int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整数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的二进制编码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2B</a:t>
                      </a: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或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4B</a:t>
                      </a:r>
                      <a:endParaRPr kumimoji="1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7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‘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’</a:t>
                      </a:r>
                      <a:endParaRPr kumimoji="1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 Black" pitchFamily="34" charset="0"/>
                        <a:ea typeface="宋体" charset="-122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字符型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char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字符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’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/>
                          <a:ea typeface="宋体" charset="-122"/>
                        </a:rPr>
                        <a:t>’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的</a:t>
                      </a:r>
                      <a:r>
                        <a:rPr kumimoji="1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ASCII</a:t>
                      </a:r>
                      <a:r>
                        <a:rPr kumimoji="1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码（二进制形式）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defRPr kumimoji="1" sz="28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defRPr kumimoji="1" sz="24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Times New Roman" pitchFamily="18" charset="0"/>
                        <a:defRPr kumimoji="1">
                          <a:solidFill>
                            <a:schemeClr val="hlink"/>
                          </a:solidFill>
                          <a:latin typeface="Arial Black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 Black" pitchFamily="34" charset="0"/>
                          <a:ea typeface="宋体" charset="-122"/>
                        </a:rPr>
                        <a:t>1B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57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z="4800" dirty="0" smtClean="0"/>
              <a:t>浮点型</a:t>
            </a:r>
            <a:r>
              <a:rPr lang="zh-CN" altLang="en-US" sz="4800" dirty="0"/>
              <a:t>数据</a:t>
            </a:r>
            <a:endParaRPr lang="en-US" altLang="zh-CN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49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455240" y="1196752"/>
            <a:ext cx="8077200" cy="4114800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）循环（</a:t>
            </a:r>
            <a:r>
              <a:rPr lang="en-US" altLang="zh-CN" sz="2800" dirty="0" smtClean="0"/>
              <a:t>/</a:t>
            </a:r>
            <a:r>
              <a:rPr lang="zh-CN" altLang="en-US" sz="2800" dirty="0" smtClean="0"/>
              <a:t>重复）结构</a:t>
            </a:r>
            <a:r>
              <a:rPr lang="zh-CN" altLang="en-US" sz="2800" dirty="0"/>
              <a:t>	</a:t>
            </a:r>
          </a:p>
        </p:txBody>
      </p:sp>
      <p:sp>
        <p:nvSpPr>
          <p:cNvPr id="17486" name="Rectangle 78"/>
          <p:cNvSpPr>
            <a:spLocks noGrp="1" noRot="1" noChangeArrowheads="1"/>
          </p:cNvSpPr>
          <p:nvPr>
            <p:ph type="title"/>
          </p:nvPr>
        </p:nvSpPr>
        <p:spPr>
          <a:xfrm>
            <a:off x="351730" y="476672"/>
            <a:ext cx="8540750" cy="752475"/>
          </a:xfrm>
        </p:spPr>
        <p:txBody>
          <a:bodyPr/>
          <a:lstStyle/>
          <a:p>
            <a:r>
              <a:rPr lang="zh-CN" altLang="en-US" sz="4000" dirty="0"/>
              <a:t>三种基本结构</a:t>
            </a:r>
            <a:r>
              <a:rPr lang="zh-CN" altLang="en-US" sz="4000" dirty="0" smtClean="0"/>
              <a:t>及其流程图描述（</a:t>
            </a:r>
            <a:r>
              <a:rPr lang="en-US" altLang="zh-CN" sz="4000" dirty="0" smtClean="0"/>
              <a:t>3</a:t>
            </a:r>
            <a:r>
              <a:rPr lang="zh-CN" altLang="en-US" sz="4000" dirty="0" smtClean="0"/>
              <a:t>）</a:t>
            </a:r>
            <a:endParaRPr lang="zh-CN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788207" y="4215548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 smtClean="0">
                <a:solidFill>
                  <a:schemeClr val="tx2"/>
                </a:solidFill>
              </a:rPr>
              <a:t>）传统流程图表示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805037" y="6351711"/>
            <a:ext cx="3126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/>
                </a:solidFill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</a:rPr>
              <a:t>b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r>
              <a:rPr lang="en-US" altLang="zh-CN" sz="2400" dirty="0" smtClean="0">
                <a:solidFill>
                  <a:schemeClr val="tx2"/>
                </a:solidFill>
              </a:rPr>
              <a:t>N-S</a:t>
            </a:r>
            <a:r>
              <a:rPr lang="zh-CN" altLang="en-US" sz="2400" dirty="0" smtClean="0">
                <a:solidFill>
                  <a:schemeClr val="tx2"/>
                </a:solidFill>
              </a:rPr>
              <a:t>流程图表示</a:t>
            </a:r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66" name="Rectangle 53"/>
          <p:cNvSpPr>
            <a:spLocks noChangeArrowheads="1"/>
          </p:cNvSpPr>
          <p:nvPr/>
        </p:nvSpPr>
        <p:spPr bwMode="auto">
          <a:xfrm>
            <a:off x="973088" y="2242212"/>
            <a:ext cx="2590800" cy="19050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01688" y="2089812"/>
            <a:ext cx="2209800" cy="2197744"/>
            <a:chOff x="634546" y="1974397"/>
            <a:chExt cx="2209800" cy="2197744"/>
          </a:xfrm>
        </p:grpSpPr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634546" y="3193597"/>
              <a:ext cx="1371600" cy="457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60" name="Rectangle 47"/>
            <p:cNvSpPr>
              <a:spLocks noChangeArrowheads="1"/>
            </p:cNvSpPr>
            <p:nvPr/>
          </p:nvSpPr>
          <p:spPr bwMode="auto">
            <a:xfrm>
              <a:off x="1929946" y="2583997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61" name="AutoShape 48"/>
            <p:cNvCxnSpPr>
              <a:cxnSpLocks noChangeShapeType="1"/>
              <a:stCxn id="50" idx="3"/>
              <a:endCxn id="60" idx="2"/>
            </p:cNvCxnSpPr>
            <p:nvPr/>
          </p:nvCxnSpPr>
          <p:spPr bwMode="auto">
            <a:xfrm flipV="1">
              <a:off x="2006146" y="2964997"/>
              <a:ext cx="381000" cy="457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2" name="Line 49"/>
            <p:cNvSpPr>
              <a:spLocks noChangeShapeType="1"/>
            </p:cNvSpPr>
            <p:nvPr/>
          </p:nvSpPr>
          <p:spPr bwMode="auto">
            <a:xfrm>
              <a:off x="1320346" y="1974397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Line 50"/>
            <p:cNvSpPr>
              <a:spLocks noChangeShapeType="1"/>
            </p:cNvSpPr>
            <p:nvPr/>
          </p:nvSpPr>
          <p:spPr bwMode="auto">
            <a:xfrm>
              <a:off x="1320346" y="3650796"/>
              <a:ext cx="0" cy="521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Line 51"/>
            <p:cNvSpPr>
              <a:spLocks noChangeShapeType="1"/>
            </p:cNvSpPr>
            <p:nvPr/>
          </p:nvSpPr>
          <p:spPr bwMode="auto">
            <a:xfrm flipH="1">
              <a:off x="1320346" y="2355397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Line 52"/>
            <p:cNvSpPr>
              <a:spLocks noChangeShapeType="1"/>
            </p:cNvSpPr>
            <p:nvPr/>
          </p:nvSpPr>
          <p:spPr bwMode="auto">
            <a:xfrm>
              <a:off x="2387146" y="235539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Text Box 56"/>
            <p:cNvSpPr txBox="1">
              <a:spLocks noChangeArrowheads="1"/>
            </p:cNvSpPr>
            <p:nvPr/>
          </p:nvSpPr>
          <p:spPr bwMode="auto">
            <a:xfrm>
              <a:off x="1853746" y="304119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68" name="Text Box 57"/>
            <p:cNvSpPr txBox="1">
              <a:spLocks noChangeArrowheads="1"/>
            </p:cNvSpPr>
            <p:nvPr/>
          </p:nvSpPr>
          <p:spPr bwMode="auto">
            <a:xfrm>
              <a:off x="1383165" y="357459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2" name="Rectangle 63"/>
          <p:cNvSpPr>
            <a:spLocks noChangeArrowheads="1"/>
          </p:cNvSpPr>
          <p:nvPr/>
        </p:nvSpPr>
        <p:spPr bwMode="auto">
          <a:xfrm>
            <a:off x="5220072" y="2211900"/>
            <a:ext cx="2590800" cy="1905000"/>
          </a:xfrm>
          <a:prstGeom prst="rect">
            <a:avLst/>
          </a:prstGeom>
          <a:noFill/>
          <a:ln w="9525">
            <a:solidFill>
              <a:srgbClr val="00B0F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5448672" y="1983300"/>
            <a:ext cx="1981200" cy="2273944"/>
            <a:chOff x="4749346" y="1898197"/>
            <a:chExt cx="1981200" cy="2273944"/>
          </a:xfrm>
        </p:grpSpPr>
        <p:sp>
          <p:nvSpPr>
            <p:cNvPr id="69" name="AutoShape 60"/>
            <p:cNvSpPr>
              <a:spLocks noChangeArrowheads="1"/>
            </p:cNvSpPr>
            <p:nvPr/>
          </p:nvSpPr>
          <p:spPr bwMode="auto">
            <a:xfrm>
              <a:off x="4749346" y="3193597"/>
              <a:ext cx="1371600" cy="45720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70" name="Rectangle 61"/>
            <p:cNvSpPr>
              <a:spLocks noChangeArrowheads="1"/>
            </p:cNvSpPr>
            <p:nvPr/>
          </p:nvSpPr>
          <p:spPr bwMode="auto">
            <a:xfrm>
              <a:off x="4974771" y="2583997"/>
              <a:ext cx="914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1" name="Line 62"/>
            <p:cNvSpPr>
              <a:spLocks noChangeShapeType="1"/>
            </p:cNvSpPr>
            <p:nvPr/>
          </p:nvSpPr>
          <p:spPr bwMode="auto">
            <a:xfrm>
              <a:off x="5435146" y="3650796"/>
              <a:ext cx="0" cy="521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Text Box 66"/>
            <p:cNvSpPr txBox="1">
              <a:spLocks noChangeArrowheads="1"/>
            </p:cNvSpPr>
            <p:nvPr/>
          </p:nvSpPr>
          <p:spPr bwMode="auto">
            <a:xfrm>
              <a:off x="6120946" y="304119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74" name="Line 69"/>
            <p:cNvSpPr>
              <a:spLocks noChangeShapeType="1"/>
            </p:cNvSpPr>
            <p:nvPr/>
          </p:nvSpPr>
          <p:spPr bwMode="auto">
            <a:xfrm>
              <a:off x="5435146" y="1898197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5435146" y="2964997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6120946" y="3422197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 flipV="1">
              <a:off x="6730546" y="2355397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 flipH="1">
              <a:off x="5435146" y="2355397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Text Box 74"/>
            <p:cNvSpPr txBox="1">
              <a:spLocks noChangeArrowheads="1"/>
            </p:cNvSpPr>
            <p:nvPr/>
          </p:nvSpPr>
          <p:spPr bwMode="auto">
            <a:xfrm>
              <a:off x="5511346" y="3574597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80" name="Text Box 75"/>
          <p:cNvSpPr txBox="1">
            <a:spLocks noChangeArrowheads="1"/>
          </p:cNvSpPr>
          <p:nvPr/>
        </p:nvSpPr>
        <p:spPr bwMode="auto">
          <a:xfrm>
            <a:off x="1184796" y="1628800"/>
            <a:ext cx="2451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当型（</a:t>
            </a:r>
            <a:r>
              <a:rPr kumimoji="1" lang="en-US" altLang="zh-CN" sz="2400" dirty="0">
                <a:latin typeface="Times New Roman" pitchFamily="18" charset="0"/>
              </a:rPr>
              <a:t>While</a:t>
            </a:r>
            <a:r>
              <a:rPr kumimoji="1" lang="zh-CN" altLang="en-US" sz="2400" dirty="0">
                <a:latin typeface="Times New Roman" pitchFamily="18" charset="0"/>
              </a:rPr>
              <a:t>型）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81" name="Text Box 76"/>
          <p:cNvSpPr txBox="1">
            <a:spLocks noChangeArrowheads="1"/>
          </p:cNvSpPr>
          <p:nvPr/>
        </p:nvSpPr>
        <p:spPr bwMode="auto">
          <a:xfrm>
            <a:off x="5317951" y="1628800"/>
            <a:ext cx="2638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latin typeface="Times New Roman" pitchFamily="18" charset="0"/>
              </a:rPr>
              <a:t>直到型（</a:t>
            </a:r>
            <a:r>
              <a:rPr kumimoji="1" lang="en-US" altLang="zh-CN" sz="2400" dirty="0">
                <a:latin typeface="Times New Roman" pitchFamily="18" charset="0"/>
              </a:rPr>
              <a:t>Until</a:t>
            </a:r>
            <a:r>
              <a:rPr kumimoji="1" lang="zh-CN" altLang="en-US" sz="2400" dirty="0">
                <a:latin typeface="Times New Roman" pitchFamily="18" charset="0"/>
              </a:rPr>
              <a:t>型）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1315988" y="4857328"/>
            <a:ext cx="1905000" cy="1524000"/>
            <a:chOff x="1524000" y="4244975"/>
            <a:chExt cx="1905000" cy="1524000"/>
          </a:xfrm>
        </p:grpSpPr>
        <p:sp>
          <p:nvSpPr>
            <p:cNvPr id="83" name="Rectangle 14"/>
            <p:cNvSpPr>
              <a:spLocks noChangeArrowheads="1"/>
            </p:cNvSpPr>
            <p:nvPr/>
          </p:nvSpPr>
          <p:spPr bwMode="auto">
            <a:xfrm>
              <a:off x="1524000" y="4244975"/>
              <a:ext cx="19050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kumimoji="1" lang="zh-CN" altLang="en-US" sz="2200" b="1">
                  <a:latin typeface="Times New Roman" pitchFamily="18" charset="0"/>
                </a:rPr>
                <a:t>当 </a:t>
              </a:r>
              <a:r>
                <a:rPr kumimoji="1" lang="en-US" altLang="zh-CN" sz="2200" b="1">
                  <a:latin typeface="Times New Roman" pitchFamily="18" charset="0"/>
                </a:rPr>
                <a:t>p </a:t>
              </a:r>
              <a:r>
                <a:rPr kumimoji="1" lang="zh-CN" altLang="en-US" sz="2200" b="1">
                  <a:latin typeface="Times New Roman" pitchFamily="18" charset="0"/>
                </a:rPr>
                <a:t>成立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5" name="Rectangle 15"/>
            <p:cNvSpPr>
              <a:spLocks noChangeArrowheads="1"/>
            </p:cNvSpPr>
            <p:nvPr/>
          </p:nvSpPr>
          <p:spPr bwMode="auto">
            <a:xfrm>
              <a:off x="1981200" y="4778375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562972" y="4857328"/>
            <a:ext cx="1905000" cy="1524000"/>
            <a:chOff x="4724400" y="4244975"/>
            <a:chExt cx="1905000" cy="1524000"/>
          </a:xfrm>
        </p:grpSpPr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4724400" y="4244975"/>
              <a:ext cx="1905000" cy="1524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 algn="r"/>
              <a:r>
                <a:rPr kumimoji="1" lang="zh-CN" altLang="en-US" sz="2200" b="1">
                  <a:latin typeface="Times New Roman" pitchFamily="18" charset="0"/>
                </a:rPr>
                <a:t>直到 </a:t>
              </a:r>
              <a:r>
                <a:rPr kumimoji="1" lang="en-US" altLang="zh-CN" sz="2200" b="1">
                  <a:latin typeface="Times New Roman" pitchFamily="18" charset="0"/>
                </a:rPr>
                <a:t>p </a:t>
              </a:r>
              <a:r>
                <a:rPr kumimoji="1" lang="zh-CN" altLang="en-US" sz="2200" b="1">
                  <a:latin typeface="Times New Roman" pitchFamily="18" charset="0"/>
                </a:rPr>
                <a:t>成立</a:t>
              </a:r>
              <a:endParaRPr kumimoji="1" lang="zh-CN" altLang="en-US" sz="2400" b="1">
                <a:latin typeface="Times New Roman" pitchFamily="18" charset="0"/>
              </a:endParaRPr>
            </a:p>
          </p:txBody>
        </p:sp>
        <p:sp>
          <p:nvSpPr>
            <p:cNvPr id="88" name="Rectangle 19"/>
            <p:cNvSpPr>
              <a:spLocks noChangeArrowheads="1"/>
            </p:cNvSpPr>
            <p:nvPr/>
          </p:nvSpPr>
          <p:spPr bwMode="auto">
            <a:xfrm>
              <a:off x="4724400" y="4244975"/>
              <a:ext cx="1447800" cy="990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9092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04075" y="6356176"/>
            <a:ext cx="1905000" cy="457200"/>
          </a:xfrm>
        </p:spPr>
        <p:txBody>
          <a:bodyPr/>
          <a:lstStyle/>
          <a:p>
            <a:pPr>
              <a:defRPr/>
            </a:pPr>
            <a:fld id="{F85391AC-FD17-4EF8-BEAF-374F42638DBD}" type="slidenum">
              <a:rPr lang="en-US" altLang="zh-CN"/>
              <a:pPr>
                <a:defRPr/>
              </a:pPr>
              <a:t>50</a:t>
            </a:fld>
            <a:endParaRPr lang="en-US" altLang="zh-CN" dirty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4624"/>
            <a:ext cx="8382000" cy="993775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浮点型型数据的存储方式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00249"/>
            <a:ext cx="8382000" cy="5616575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浮点型数据是按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规范化的指数形式</a:t>
            </a:r>
            <a:r>
              <a:rPr lang="zh-CN" altLang="en-US" sz="2400" dirty="0" smtClean="0">
                <a:ea typeface="楷体_GB2312" pitchFamily="49" charset="-122"/>
              </a:rPr>
              <a:t>存储的。</a:t>
            </a:r>
          </a:p>
          <a:p>
            <a:pPr lvl="1" eaLnBrk="1" hangingPunct="1"/>
            <a:r>
              <a:rPr lang="zh-CN" altLang="en-US" sz="2400" dirty="0">
                <a:ea typeface="楷体_GB2312" pitchFamily="49" charset="-122"/>
              </a:rPr>
              <a:t>把一个浮点型数据分成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小数部分</a:t>
            </a:r>
            <a:r>
              <a:rPr lang="zh-CN" altLang="en-US" sz="2400" dirty="0">
                <a:ea typeface="楷体_GB2312" pitchFamily="49" charset="-122"/>
              </a:rPr>
              <a:t>（含符号位）和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指数部分</a:t>
            </a:r>
            <a:r>
              <a:rPr lang="zh-CN" altLang="en-US" sz="2400" dirty="0">
                <a:ea typeface="楷体_GB2312" pitchFamily="49" charset="-122"/>
              </a:rPr>
              <a:t>（含符号位），</a:t>
            </a:r>
            <a:r>
              <a:rPr lang="zh-CN" altLang="en-US" sz="2400" dirty="0">
                <a:solidFill>
                  <a:srgbClr val="CCECFF"/>
                </a:solidFill>
                <a:ea typeface="楷体_GB2312" pitchFamily="49" charset="-122"/>
              </a:rPr>
              <a:t>形如</a:t>
            </a:r>
            <a:r>
              <a:rPr lang="en-US" altLang="zh-CN" sz="2400" dirty="0">
                <a:solidFill>
                  <a:srgbClr val="CCECFF"/>
                </a:solidFill>
                <a:ea typeface="楷体_GB2312" pitchFamily="49" charset="-122"/>
              </a:rPr>
              <a:t>N=R×10</a:t>
            </a:r>
            <a:r>
              <a:rPr lang="en-US" altLang="zh-CN" sz="2400" baseline="30000" dirty="0">
                <a:solidFill>
                  <a:srgbClr val="CCECFF"/>
                </a:solidFill>
                <a:ea typeface="楷体_GB2312" pitchFamily="49" charset="-122"/>
              </a:rPr>
              <a:t>J</a:t>
            </a:r>
          </a:p>
          <a:p>
            <a:pPr lvl="1" eaLnBrk="1" hangingPunct="1"/>
            <a:r>
              <a:rPr lang="zh-CN" altLang="en-US" sz="2400" b="1" dirty="0" smtClean="0">
                <a:solidFill>
                  <a:srgbClr val="FFFF66"/>
                </a:solidFill>
                <a:ea typeface="楷体_GB2312" pitchFamily="49" charset="-122"/>
              </a:rPr>
              <a:t>规范化</a:t>
            </a:r>
            <a:r>
              <a:rPr lang="zh-CN" altLang="en-US" sz="2400" b="1" dirty="0">
                <a:solidFill>
                  <a:srgbClr val="FFFF66"/>
                </a:solidFill>
                <a:ea typeface="楷体_GB2312" pitchFamily="49" charset="-122"/>
              </a:rPr>
              <a:t>的指数形式</a:t>
            </a:r>
            <a:r>
              <a:rPr lang="zh-CN" altLang="en-US" sz="2400" b="1" dirty="0">
                <a:ea typeface="楷体_GB2312" pitchFamily="49" charset="-122"/>
              </a:rPr>
              <a:t> </a:t>
            </a:r>
            <a:r>
              <a:rPr lang="en-US" altLang="zh-CN" sz="2400" b="1" dirty="0">
                <a:ea typeface="楷体_GB2312" pitchFamily="49" charset="-122"/>
              </a:rPr>
              <a:t>—— </a:t>
            </a:r>
            <a:r>
              <a:rPr lang="zh-CN" altLang="en-US" sz="2400" b="1" dirty="0" smtClean="0">
                <a:ea typeface="楷体_GB2312" pitchFamily="49" charset="-122"/>
              </a:rPr>
              <a:t>小数部分中小数点前的数字为</a:t>
            </a:r>
            <a:r>
              <a:rPr lang="en-US" altLang="zh-CN" sz="2400" b="1" dirty="0" smtClean="0">
                <a:ea typeface="楷体_GB2312" pitchFamily="49" charset="-122"/>
              </a:rPr>
              <a:t>0</a:t>
            </a:r>
            <a:r>
              <a:rPr lang="zh-CN" altLang="en-US" sz="2400" b="1" dirty="0" smtClean="0">
                <a:ea typeface="楷体_GB2312" pitchFamily="49" charset="-122"/>
              </a:rPr>
              <a:t>、小数点后第</a:t>
            </a:r>
            <a:r>
              <a:rPr lang="en-US" altLang="zh-CN" sz="2400" b="1" dirty="0" smtClean="0">
                <a:ea typeface="楷体_GB2312" pitchFamily="49" charset="-122"/>
              </a:rPr>
              <a:t>1</a:t>
            </a:r>
            <a:r>
              <a:rPr lang="zh-CN" altLang="en-US" sz="2400" b="1" dirty="0" smtClean="0">
                <a:ea typeface="楷体_GB2312" pitchFamily="49" charset="-122"/>
              </a:rPr>
              <a:t>位数字不为</a:t>
            </a:r>
            <a:r>
              <a:rPr lang="en-US" altLang="zh-CN" sz="2400" b="1" dirty="0" smtClean="0">
                <a:ea typeface="楷体_GB2312" pitchFamily="49" charset="-122"/>
              </a:rPr>
              <a:t>0</a:t>
            </a:r>
            <a:r>
              <a:rPr lang="zh-CN" altLang="en-US" sz="2400" b="1" dirty="0" smtClean="0">
                <a:ea typeface="楷体_GB2312" pitchFamily="49" charset="-122"/>
              </a:rPr>
              <a:t>的指数形式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zh-CN" altLang="en-US" sz="2400" dirty="0">
                <a:solidFill>
                  <a:srgbClr val="99FF66"/>
                </a:solidFill>
                <a:ea typeface="楷体_GB2312" pitchFamily="49" charset="-122"/>
              </a:rPr>
              <a:t>如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0.123e5</a:t>
            </a:r>
            <a:endParaRPr lang="en-US" altLang="zh-CN" sz="2400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z="2400" dirty="0" smtClean="0">
                <a:ea typeface="楷体_GB2312" pitchFamily="49" charset="-122"/>
              </a:rPr>
              <a:t>计算机中，</a:t>
            </a:r>
            <a:r>
              <a:rPr lang="zh-CN" altLang="en-US" sz="2400" b="1" dirty="0" smtClean="0">
                <a:solidFill>
                  <a:srgbClr val="FFFF66"/>
                </a:solidFill>
                <a:ea typeface="楷体_GB2312" pitchFamily="49" charset="-122"/>
              </a:rPr>
              <a:t>以二进制数来表示小数部分，用</a:t>
            </a:r>
            <a:r>
              <a:rPr lang="en-US" altLang="zh-CN" sz="2400" b="1" dirty="0" smtClean="0">
                <a:solidFill>
                  <a:srgbClr val="FFFF66"/>
                </a:solidFill>
                <a:ea typeface="楷体_GB2312" pitchFamily="49" charset="-122"/>
              </a:rPr>
              <a:t>2</a:t>
            </a:r>
            <a:r>
              <a:rPr lang="zh-CN" altLang="en-US" sz="2400" b="1" dirty="0" smtClean="0">
                <a:solidFill>
                  <a:srgbClr val="FFFF66"/>
                </a:solidFill>
                <a:ea typeface="楷体_GB2312" pitchFamily="49" charset="-122"/>
              </a:rPr>
              <a:t>的幂次来表示指数部分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</a:p>
          <a:p>
            <a:pPr lvl="2" eaLnBrk="1" hangingPunct="1"/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一般表示形式：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N=</a:t>
            </a:r>
            <a:r>
              <a:rPr lang="en-US" altLang="zh-CN" dirty="0">
                <a:solidFill>
                  <a:srgbClr val="CCECFF"/>
                </a:solidFill>
                <a:ea typeface="楷体_GB2312" pitchFamily="49" charset="-122"/>
              </a:rPr>
              <a:t>S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×2</a:t>
            </a:r>
            <a:r>
              <a:rPr lang="en-US" altLang="zh-CN" baseline="30000" dirty="0" smtClean="0">
                <a:solidFill>
                  <a:srgbClr val="CCECFF"/>
                </a:solidFill>
                <a:ea typeface="楷体_GB2312" pitchFamily="49" charset="-122"/>
              </a:rPr>
              <a:t>J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/>
            </a:r>
            <a:b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</a:b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其中，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S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为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N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的小数部分，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J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为指数，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为</a:t>
            </a:r>
            <a:r>
              <a:rPr lang="en-US" altLang="zh-CN" dirty="0" smtClean="0">
                <a:solidFill>
                  <a:srgbClr val="CCECFF"/>
                </a:solidFill>
                <a:ea typeface="楷体_GB2312" pitchFamily="49" charset="-122"/>
              </a:rPr>
              <a:t>J</a:t>
            </a:r>
            <a:r>
              <a:rPr lang="zh-CN" altLang="en-US" dirty="0" smtClean="0">
                <a:solidFill>
                  <a:srgbClr val="CCECFF"/>
                </a:solidFill>
                <a:ea typeface="楷体_GB2312" pitchFamily="49" charset="-122"/>
              </a:rPr>
              <a:t>的基数</a:t>
            </a:r>
          </a:p>
          <a:p>
            <a:pPr lvl="1" eaLnBrk="1" hangingPunct="1"/>
            <a:endParaRPr lang="zh-CN" altLang="en-US" dirty="0" smtClean="0">
              <a:solidFill>
                <a:srgbClr val="CCECFF"/>
              </a:solidFill>
              <a:ea typeface="楷体_GB2312" pitchFamily="49" charset="-122"/>
            </a:endParaRPr>
          </a:p>
          <a:p>
            <a:pPr lvl="1" eaLnBrk="1" hangingPunct="1"/>
            <a:endParaRPr lang="zh-CN" altLang="en-US" sz="2400" dirty="0" smtClean="0">
              <a:ea typeface="楷体_GB2312" pitchFamily="49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 sz="2000" dirty="0">
                <a:ea typeface="楷体_GB2312" pitchFamily="49" charset="-122"/>
              </a:rPr>
              <a:t>C</a:t>
            </a:r>
            <a:r>
              <a:rPr lang="zh-CN" altLang="en-US" sz="2000" dirty="0">
                <a:ea typeface="楷体_GB2312" pitchFamily="49" charset="-122"/>
              </a:rPr>
              <a:t>标准</a:t>
            </a:r>
            <a:r>
              <a:rPr lang="zh-CN" altLang="en-US" sz="2000" dirty="0" smtClean="0">
                <a:ea typeface="楷体_GB2312" pitchFamily="49" charset="-122"/>
              </a:rPr>
              <a:t>并</a:t>
            </a:r>
            <a:r>
              <a:rPr lang="zh-CN" altLang="en-US" sz="2000" dirty="0">
                <a:ea typeface="楷体_GB2312" pitchFamily="49" charset="-122"/>
              </a:rPr>
              <a:t>未</a:t>
            </a:r>
            <a:r>
              <a:rPr lang="zh-CN" altLang="en-US" sz="2000" dirty="0" smtClean="0">
                <a:ea typeface="楷体_GB2312" pitchFamily="49" charset="-122"/>
              </a:rPr>
              <a:t>具体</a:t>
            </a:r>
            <a:r>
              <a:rPr lang="zh-CN" altLang="en-US" sz="2000" dirty="0">
                <a:ea typeface="楷体_GB2312" pitchFamily="49" charset="-122"/>
              </a:rPr>
              <a:t>规定各</a:t>
            </a:r>
            <a:r>
              <a:rPr lang="zh-CN" altLang="en-US" sz="2000" dirty="0" smtClean="0">
                <a:ea typeface="楷体_GB2312" pitchFamily="49" charset="-122"/>
              </a:rPr>
              <a:t>部分所占的位数，，由各</a:t>
            </a:r>
            <a:r>
              <a:rPr lang="en-US" altLang="zh-CN" sz="2000" dirty="0" smtClean="0">
                <a:ea typeface="楷体_GB2312" pitchFamily="49" charset="-122"/>
              </a:rPr>
              <a:t>C</a:t>
            </a:r>
            <a:r>
              <a:rPr lang="zh-CN" altLang="en-US" sz="2000" dirty="0" smtClean="0">
                <a:ea typeface="楷体_GB2312" pitchFamily="49" charset="-122"/>
              </a:rPr>
              <a:t>编译系统自定；</a:t>
            </a:r>
            <a:endParaRPr lang="en-US" altLang="zh-CN" sz="2000" dirty="0" smtClean="0">
              <a:ea typeface="楷体_GB2312" pitchFamily="49" charset="-122"/>
            </a:endParaRPr>
          </a:p>
          <a:p>
            <a:pPr lvl="1" eaLnBrk="1" hangingPunct="1"/>
            <a:r>
              <a:rPr lang="zh-CN" altLang="en-US" sz="2000" dirty="0" smtClean="0">
                <a:ea typeface="楷体_GB2312" pitchFamily="49" charset="-122"/>
              </a:rPr>
              <a:t>小数部分占的位数愈多，数的有效数字愈多；指数部分占得位数愈多，所能表示的数值范围愈大。</a:t>
            </a: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3340100" y="4529930"/>
            <a:ext cx="3048000" cy="381000"/>
            <a:chOff x="960" y="2304"/>
            <a:chExt cx="1920" cy="240"/>
          </a:xfrm>
        </p:grpSpPr>
        <p:sp>
          <p:nvSpPr>
            <p:cNvPr id="37900" name="Rectangle 5"/>
            <p:cNvSpPr>
              <a:spLocks noChangeArrowheads="1"/>
            </p:cNvSpPr>
            <p:nvPr/>
          </p:nvSpPr>
          <p:spPr bwMode="auto">
            <a:xfrm>
              <a:off x="960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1" name="Rectangle 6"/>
            <p:cNvSpPr>
              <a:spLocks noChangeArrowheads="1"/>
            </p:cNvSpPr>
            <p:nvPr/>
          </p:nvSpPr>
          <p:spPr bwMode="auto">
            <a:xfrm>
              <a:off x="1200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2" name="Rectangle 7"/>
            <p:cNvSpPr>
              <a:spLocks noChangeArrowheads="1"/>
            </p:cNvSpPr>
            <p:nvPr/>
          </p:nvSpPr>
          <p:spPr bwMode="auto">
            <a:xfrm>
              <a:off x="1440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3" name="Rectangle 8"/>
            <p:cNvSpPr>
              <a:spLocks noChangeArrowheads="1"/>
            </p:cNvSpPr>
            <p:nvPr/>
          </p:nvSpPr>
          <p:spPr bwMode="auto">
            <a:xfrm>
              <a:off x="1680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4" name="Rectangle 9"/>
            <p:cNvSpPr>
              <a:spLocks noChangeArrowheads="1"/>
            </p:cNvSpPr>
            <p:nvPr/>
          </p:nvSpPr>
          <p:spPr bwMode="auto">
            <a:xfrm>
              <a:off x="1920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5" name="Rectangle 10"/>
            <p:cNvSpPr>
              <a:spLocks noChangeArrowheads="1"/>
            </p:cNvSpPr>
            <p:nvPr/>
          </p:nvSpPr>
          <p:spPr bwMode="auto">
            <a:xfrm>
              <a:off x="2160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6" name="Rectangle 11"/>
            <p:cNvSpPr>
              <a:spLocks noChangeArrowheads="1"/>
            </p:cNvSpPr>
            <p:nvPr/>
          </p:nvSpPr>
          <p:spPr bwMode="auto">
            <a:xfrm>
              <a:off x="2400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907" name="Rectangle 12"/>
            <p:cNvSpPr>
              <a:spLocks noChangeArrowheads="1"/>
            </p:cNvSpPr>
            <p:nvPr/>
          </p:nvSpPr>
          <p:spPr bwMode="auto">
            <a:xfrm>
              <a:off x="2640" y="2304"/>
              <a:ext cx="240" cy="24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rgbClr val="66CCFF"/>
                  </a:solidFill>
                  <a:latin typeface="Arial Black" pitchFamily="34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7894" name="Text Box 13"/>
          <p:cNvSpPr txBox="1">
            <a:spLocks noChangeArrowheads="1"/>
          </p:cNvSpPr>
          <p:nvPr/>
        </p:nvSpPr>
        <p:spPr bwMode="auto">
          <a:xfrm>
            <a:off x="2882900" y="5085184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FF66FF"/>
                </a:solidFill>
                <a:latin typeface="Times New Roman" pitchFamily="18" charset="0"/>
              </a:rPr>
              <a:t>数</a:t>
            </a:r>
            <a:r>
              <a:rPr lang="zh-CN" altLang="en-US" b="0" dirty="0" smtClean="0">
                <a:solidFill>
                  <a:srgbClr val="FF66FF"/>
                </a:solidFill>
                <a:latin typeface="Times New Roman" pitchFamily="18" charset="0"/>
              </a:rPr>
              <a:t>符</a:t>
            </a:r>
            <a:endParaRPr lang="zh-CN" altLang="en-US" b="0" dirty="0">
              <a:solidFill>
                <a:srgbClr val="FF66FF"/>
              </a:solidFill>
              <a:latin typeface="Times New Roman" pitchFamily="18" charset="0"/>
            </a:endParaRPr>
          </a:p>
        </p:txBody>
      </p:sp>
      <p:sp>
        <p:nvSpPr>
          <p:cNvPr id="37895" name="AutoShape 14"/>
          <p:cNvSpPr>
            <a:spLocks/>
          </p:cNvSpPr>
          <p:nvPr/>
        </p:nvSpPr>
        <p:spPr bwMode="auto">
          <a:xfrm rot="-5400000">
            <a:off x="5462814" y="4236016"/>
            <a:ext cx="326571" cy="1524000"/>
          </a:xfrm>
          <a:prstGeom prst="leftBrace">
            <a:avLst>
              <a:gd name="adj1" fmla="val 19090"/>
              <a:gd name="adj2" fmla="val 4989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6" name="Text Box 15"/>
          <p:cNvSpPr txBox="1">
            <a:spLocks noChangeArrowheads="1"/>
          </p:cNvSpPr>
          <p:nvPr/>
        </p:nvSpPr>
        <p:spPr bwMode="auto">
          <a:xfrm>
            <a:off x="3943350" y="5101059"/>
            <a:ext cx="1415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FF66FF"/>
                </a:solidFill>
                <a:latin typeface="Times New Roman" pitchFamily="18" charset="0"/>
              </a:rPr>
              <a:t>小数部分</a:t>
            </a:r>
          </a:p>
        </p:txBody>
      </p:sp>
      <p:sp>
        <p:nvSpPr>
          <p:cNvPr id="37897" name="AutoShape 16"/>
          <p:cNvSpPr>
            <a:spLocks/>
          </p:cNvSpPr>
          <p:nvPr/>
        </p:nvSpPr>
        <p:spPr bwMode="auto">
          <a:xfrm rot="-5400000">
            <a:off x="4102100" y="4453730"/>
            <a:ext cx="381000" cy="1143000"/>
          </a:xfrm>
          <a:prstGeom prst="leftBrace">
            <a:avLst>
              <a:gd name="adj1" fmla="val 12044"/>
              <a:gd name="adj2" fmla="val 5064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898" name="Text Box 17"/>
          <p:cNvSpPr txBox="1">
            <a:spLocks noChangeArrowheads="1"/>
          </p:cNvSpPr>
          <p:nvPr/>
        </p:nvSpPr>
        <p:spPr bwMode="auto">
          <a:xfrm>
            <a:off x="5314950" y="5101059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0" dirty="0" smtClean="0">
                <a:solidFill>
                  <a:srgbClr val="00B050"/>
                </a:solidFill>
                <a:latin typeface="Times New Roman" pitchFamily="18" charset="0"/>
              </a:rPr>
              <a:t>    指数</a:t>
            </a:r>
            <a:endParaRPr lang="zh-CN" altLang="en-US" b="0" dirty="0">
              <a:solidFill>
                <a:srgbClr val="00B050"/>
              </a:solidFill>
              <a:latin typeface="Times New Roman" pitchFamily="18" charset="0"/>
            </a:endParaRPr>
          </a:p>
        </p:txBody>
      </p:sp>
      <p:sp>
        <p:nvSpPr>
          <p:cNvPr id="37899" name="Line 18"/>
          <p:cNvSpPr>
            <a:spLocks noChangeShapeType="1"/>
          </p:cNvSpPr>
          <p:nvPr/>
        </p:nvSpPr>
        <p:spPr bwMode="auto">
          <a:xfrm flipV="1">
            <a:off x="3492500" y="4910930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1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AC13C6-8A20-47CE-89A2-CC1340F23069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浮点型数据的类型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341438"/>
            <a:ext cx="90074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微机上常用的</a:t>
            </a:r>
            <a:r>
              <a:rPr lang="en-US" altLang="zh-CN" sz="2400" dirty="0" smtClean="0">
                <a:ea typeface="楷体_GB2312" pitchFamily="49" charset="-122"/>
              </a:rPr>
              <a:t>C</a:t>
            </a:r>
            <a:r>
              <a:rPr lang="zh-CN" altLang="en-US" sz="2400" dirty="0" smtClean="0">
                <a:ea typeface="楷体_GB2312" pitchFamily="49" charset="-122"/>
              </a:rPr>
              <a:t>编译系统（如</a:t>
            </a:r>
            <a:r>
              <a:rPr lang="en-US" altLang="zh-CN" sz="2400" dirty="0" smtClean="0">
                <a:ea typeface="楷体_GB2312" pitchFamily="49" charset="-122"/>
              </a:rPr>
              <a:t>Turbo C</a:t>
            </a:r>
            <a:r>
              <a:rPr lang="zh-CN" altLang="en-US" sz="2400" dirty="0" smtClean="0">
                <a:ea typeface="楷体_GB2312" pitchFamily="49" charset="-122"/>
              </a:rPr>
              <a:t>，</a:t>
            </a:r>
            <a:r>
              <a:rPr lang="en-US" altLang="zh-CN" sz="2400" dirty="0" smtClean="0">
                <a:ea typeface="楷体_GB2312" pitchFamily="49" charset="-122"/>
              </a:rPr>
              <a:t>Visual C</a:t>
            </a:r>
            <a:r>
              <a:rPr lang="zh-CN" altLang="en-US" sz="2400" dirty="0" smtClean="0">
                <a:ea typeface="楷体_GB2312" pitchFamily="49" charset="-122"/>
              </a:rPr>
              <a:t>）的情况：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类型	      字节数    有效数字		数值范围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楷体_GB2312" pitchFamily="49" charset="-122"/>
              </a:rPr>
              <a:t>Float	              4 	     6	 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 smtClean="0">
                <a:ea typeface="楷体_GB2312" pitchFamily="49" charset="-122"/>
              </a:rPr>
              <a:t>      </a:t>
            </a:r>
            <a:r>
              <a:rPr lang="en-US" altLang="en-US" sz="2400" dirty="0" smtClean="0"/>
              <a:t>±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ea typeface="楷体_GB2312" pitchFamily="49" charset="-122"/>
              </a:rPr>
              <a:t>3.4×10</a:t>
            </a:r>
            <a:r>
              <a:rPr lang="en-US" altLang="zh-CN" sz="2400" baseline="30000" dirty="0" smtClean="0">
                <a:ea typeface="楷体_GB2312" pitchFamily="49" charset="-122"/>
              </a:rPr>
              <a:t>-38</a:t>
            </a:r>
            <a:r>
              <a:rPr lang="zh-CN" altLang="en-US" sz="2400" dirty="0" smtClean="0">
                <a:ea typeface="楷体_GB2312" pitchFamily="49" charset="-122"/>
              </a:rPr>
              <a:t>～</a:t>
            </a:r>
            <a:r>
              <a:rPr lang="en-US" altLang="zh-CN" sz="2400" dirty="0" smtClean="0">
                <a:ea typeface="楷体_GB2312" pitchFamily="49" charset="-122"/>
              </a:rPr>
              <a:t>3.4×10</a:t>
            </a:r>
            <a:r>
              <a:rPr lang="en-US" altLang="zh-CN" sz="2400" baseline="30000" dirty="0" smtClean="0">
                <a:ea typeface="楷体_GB2312" pitchFamily="49" charset="-122"/>
              </a:rPr>
              <a:t>38</a:t>
            </a:r>
            <a:r>
              <a:rPr lang="en-US" altLang="zh-CN" sz="2400" dirty="0" smtClean="0"/>
              <a:t>)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楷体_GB2312" pitchFamily="49" charset="-122"/>
              </a:rPr>
              <a:t>double            8	   15	        </a:t>
            </a:r>
            <a:r>
              <a:rPr lang="en-US" altLang="en-US" sz="2400" dirty="0" smtClean="0"/>
              <a:t>±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ea typeface="楷体_GB2312" pitchFamily="49" charset="-122"/>
              </a:rPr>
              <a:t>1.7×10</a:t>
            </a:r>
            <a:r>
              <a:rPr lang="en-US" altLang="zh-CN" sz="2400" baseline="30000" dirty="0" smtClean="0">
                <a:ea typeface="楷体_GB2312" pitchFamily="49" charset="-122"/>
              </a:rPr>
              <a:t>-308</a:t>
            </a:r>
            <a:r>
              <a:rPr lang="zh-CN" altLang="en-US" sz="2400" dirty="0" smtClean="0">
                <a:ea typeface="楷体_GB2312" pitchFamily="49" charset="-122"/>
              </a:rPr>
              <a:t>～</a:t>
            </a:r>
            <a:r>
              <a:rPr lang="en-US" altLang="zh-CN" sz="2400" dirty="0" smtClean="0">
                <a:ea typeface="楷体_GB2312" pitchFamily="49" charset="-122"/>
              </a:rPr>
              <a:t>1.7×10</a:t>
            </a:r>
            <a:r>
              <a:rPr lang="en-US" altLang="zh-CN" sz="2400" baseline="30000" dirty="0" smtClean="0">
                <a:ea typeface="楷体_GB2312" pitchFamily="49" charset="-122"/>
              </a:rPr>
              <a:t>308</a:t>
            </a:r>
            <a:r>
              <a:rPr lang="en-US" altLang="zh-CN" sz="2400" dirty="0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楷体_GB2312" pitchFamily="49" charset="-122"/>
              </a:rPr>
              <a:t>long double  </a:t>
            </a:r>
            <a:r>
              <a:rPr lang="en-US" altLang="zh-CN" sz="2400" dirty="0" smtClean="0">
                <a:ea typeface="楷体_GB2312" pitchFamily="49" charset="-122"/>
              </a:rPr>
              <a:t>  8</a:t>
            </a:r>
            <a:r>
              <a:rPr lang="en-US" altLang="zh-CN" sz="2400" dirty="0">
                <a:ea typeface="楷体_GB2312" pitchFamily="49" charset="-122"/>
              </a:rPr>
              <a:t>	   </a:t>
            </a:r>
            <a:r>
              <a:rPr lang="en-US" altLang="zh-CN" sz="2400" dirty="0" smtClean="0">
                <a:ea typeface="楷体_GB2312" pitchFamily="49" charset="-122"/>
              </a:rPr>
              <a:t>15</a:t>
            </a:r>
            <a:r>
              <a:rPr lang="en-US" altLang="zh-CN" sz="2400" dirty="0">
                <a:ea typeface="楷体_GB2312" pitchFamily="49" charset="-122"/>
              </a:rPr>
              <a:t>	        </a:t>
            </a:r>
            <a:r>
              <a:rPr lang="en-US" altLang="en-US" sz="2400" dirty="0"/>
              <a:t>±</a:t>
            </a:r>
            <a:r>
              <a:rPr lang="en-US" altLang="zh-CN" sz="2400" dirty="0"/>
              <a:t>(</a:t>
            </a:r>
            <a:r>
              <a:rPr lang="en-US" altLang="zh-CN" sz="2400" dirty="0">
                <a:ea typeface="楷体_GB2312" pitchFamily="49" charset="-122"/>
              </a:rPr>
              <a:t>1.7×10</a:t>
            </a:r>
            <a:r>
              <a:rPr lang="en-US" altLang="zh-CN" sz="2400" baseline="30000" dirty="0">
                <a:ea typeface="楷体_GB2312" pitchFamily="49" charset="-122"/>
              </a:rPr>
              <a:t>-308</a:t>
            </a:r>
            <a:r>
              <a:rPr lang="zh-CN" altLang="en-US" sz="2400" dirty="0">
                <a:ea typeface="楷体_GB2312" pitchFamily="49" charset="-122"/>
              </a:rPr>
              <a:t>～</a:t>
            </a:r>
            <a:r>
              <a:rPr lang="en-US" altLang="zh-CN" sz="2400" dirty="0">
                <a:ea typeface="楷体_GB2312" pitchFamily="49" charset="-122"/>
              </a:rPr>
              <a:t>1.7×10</a:t>
            </a:r>
            <a:r>
              <a:rPr lang="en-US" altLang="zh-CN" sz="2400" baseline="30000" dirty="0">
                <a:ea typeface="楷体_GB2312" pitchFamily="49" charset="-122"/>
              </a:rPr>
              <a:t>308</a:t>
            </a:r>
            <a:r>
              <a:rPr lang="en-US" altLang="zh-CN" sz="2400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>
                <a:ea typeface="楷体_GB2312" pitchFamily="49" charset="-122"/>
              </a:rPr>
              <a:t>			   16	   19</a:t>
            </a:r>
            <a:r>
              <a:rPr lang="en-US" altLang="zh-CN" sz="2400" dirty="0">
                <a:ea typeface="楷体_GB2312" pitchFamily="49" charset="-122"/>
              </a:rPr>
              <a:t>	 </a:t>
            </a:r>
            <a:r>
              <a:rPr lang="en-US" altLang="zh-CN" sz="2400" dirty="0" smtClean="0">
                <a:ea typeface="楷体_GB2312" pitchFamily="49" charset="-122"/>
              </a:rPr>
              <a:t>       </a:t>
            </a:r>
            <a:r>
              <a:rPr lang="en-US" altLang="en-US" sz="2400" dirty="0" smtClean="0"/>
              <a:t>±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ea typeface="楷体_GB2312" pitchFamily="49" charset="-122"/>
              </a:rPr>
              <a:t>3.4×10</a:t>
            </a:r>
            <a:r>
              <a:rPr lang="en-US" altLang="zh-CN" sz="2400" baseline="30000" dirty="0" smtClean="0">
                <a:ea typeface="楷体_GB2312" pitchFamily="49" charset="-122"/>
              </a:rPr>
              <a:t>-4932</a:t>
            </a:r>
            <a:r>
              <a:rPr lang="zh-CN" altLang="en-US" sz="2400" dirty="0" smtClean="0">
                <a:ea typeface="楷体_GB2312" pitchFamily="49" charset="-122"/>
              </a:rPr>
              <a:t>～</a:t>
            </a:r>
            <a:r>
              <a:rPr lang="en-US" altLang="zh-CN" sz="2400" dirty="0" smtClean="0">
                <a:ea typeface="楷体_GB2312" pitchFamily="49" charset="-122"/>
              </a:rPr>
              <a:t>3.4×10</a:t>
            </a:r>
            <a:r>
              <a:rPr lang="en-US" altLang="zh-CN" sz="2400" baseline="30000" dirty="0" smtClean="0">
                <a:ea typeface="楷体_GB2312" pitchFamily="49" charset="-122"/>
              </a:rPr>
              <a:t>4932</a:t>
            </a:r>
            <a:r>
              <a:rPr lang="en-US" altLang="zh-CN" sz="2400" dirty="0" smtClean="0"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>
                <a:ea typeface="楷体_GB2312" pitchFamily="49" charset="-122"/>
              </a:rPr>
              <a:t>C</a:t>
            </a:r>
            <a:r>
              <a:rPr lang="zh-CN" altLang="en-US" sz="2400" dirty="0">
                <a:ea typeface="楷体_GB2312" pitchFamily="49" charset="-122"/>
              </a:rPr>
              <a:t>标准</a:t>
            </a:r>
            <a:r>
              <a:rPr lang="zh-CN" altLang="en-US" sz="2400" dirty="0" smtClean="0">
                <a:ea typeface="楷体_GB2312" pitchFamily="49" charset="-122"/>
              </a:rPr>
              <a:t>未具体规定每种类型数据的长度、精度和数值范围，不同的系统有所差异。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 smtClean="0">
                <a:ea typeface="楷体_GB2312" pitchFamily="49" charset="-122"/>
              </a:rPr>
              <a:t>使用不同编译系统时请注意其差别！</a:t>
            </a:r>
          </a:p>
        </p:txBody>
      </p:sp>
      <p:sp>
        <p:nvSpPr>
          <p:cNvPr id="38917" name="Line 4"/>
          <p:cNvSpPr>
            <a:spLocks noChangeShapeType="1"/>
          </p:cNvSpPr>
          <p:nvPr/>
        </p:nvSpPr>
        <p:spPr bwMode="auto">
          <a:xfrm>
            <a:off x="179512" y="2157413"/>
            <a:ext cx="8777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8" name="Line 5"/>
          <p:cNvSpPr>
            <a:spLocks noChangeShapeType="1"/>
          </p:cNvSpPr>
          <p:nvPr/>
        </p:nvSpPr>
        <p:spPr bwMode="auto">
          <a:xfrm>
            <a:off x="179512" y="1700213"/>
            <a:ext cx="87772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179512" y="3789040"/>
            <a:ext cx="8777287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91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E22AB8-2ECF-4E5D-8455-B1F97E16582C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浮点型数据的舍入误差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71600"/>
            <a:ext cx="8382000" cy="472440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ea typeface="楷体_GB2312" pitchFamily="49" charset="-122"/>
              </a:rPr>
              <a:t>由于浮点型变量的存储单元有限，因此能提供的</a:t>
            </a:r>
            <a:r>
              <a:rPr lang="zh-CN" altLang="en-US" sz="2400" b="1" dirty="0" smtClean="0">
                <a:solidFill>
                  <a:srgbClr val="FF66FF"/>
                </a:solidFill>
                <a:ea typeface="楷体_GB2312" pitchFamily="49" charset="-122"/>
              </a:rPr>
              <a:t>有效数字总是有限的</a:t>
            </a:r>
            <a:r>
              <a:rPr lang="zh-CN" altLang="en-US" sz="2400" dirty="0" smtClean="0">
                <a:ea typeface="楷体_GB2312" pitchFamily="49" charset="-122"/>
              </a:rPr>
              <a:t>，在</a:t>
            </a:r>
            <a:r>
              <a:rPr lang="zh-CN" altLang="en-US" sz="2400" b="1" dirty="0" smtClean="0">
                <a:solidFill>
                  <a:srgbClr val="FF66FF"/>
                </a:solidFill>
                <a:ea typeface="楷体_GB2312" pitchFamily="49" charset="-122"/>
              </a:rPr>
              <a:t>有效位以外的数字将被舍去</a:t>
            </a:r>
            <a:r>
              <a:rPr lang="zh-CN" altLang="en-US" sz="2400" dirty="0" smtClean="0">
                <a:ea typeface="楷体_GB2312" pitchFamily="49" charset="-122"/>
              </a:rPr>
              <a:t>，由此可能产生一些</a:t>
            </a:r>
            <a:r>
              <a:rPr lang="zh-CN" altLang="en-US" sz="2400" b="1" dirty="0" smtClean="0">
                <a:ea typeface="楷体_GB2312" pitchFamily="49" charset="-122"/>
              </a:rPr>
              <a:t>误差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	</a:t>
            </a:r>
            <a:r>
              <a:rPr lang="en-US" altLang="zh-CN" sz="2400" u="sng" dirty="0" smtClean="0">
                <a:solidFill>
                  <a:srgbClr val="99FF66"/>
                </a:solidFill>
                <a:ea typeface="楷体_GB2312" pitchFamily="49" charset="-122"/>
              </a:rPr>
              <a:t>[</a:t>
            </a:r>
            <a:r>
              <a:rPr lang="zh-CN" altLang="en-US" sz="2400" u="sng" dirty="0" smtClean="0">
                <a:solidFill>
                  <a:srgbClr val="99FF66"/>
                </a:solidFill>
                <a:ea typeface="楷体_GB2312" pitchFamily="49" charset="-122"/>
              </a:rPr>
              <a:t>例</a:t>
            </a:r>
            <a:r>
              <a:rPr lang="en-US" altLang="zh-CN" sz="2400" u="sng" dirty="0" smtClean="0">
                <a:solidFill>
                  <a:srgbClr val="99FF66"/>
                </a:solidFill>
                <a:ea typeface="楷体_GB2312" pitchFamily="49" charset="-122"/>
              </a:rPr>
              <a:t>6]</a:t>
            </a:r>
            <a:endParaRPr lang="en-US" altLang="zh-CN" sz="2400" u="sng" dirty="0" smtClean="0">
              <a:solidFill>
                <a:srgbClr val="99FF66"/>
              </a:solidFill>
              <a:ea typeface="楷体_GB2312" pitchFamily="49" charset="-122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main()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{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float a=123456.789e5, b;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b=a+20;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printf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("a=%f\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nb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=%f\n",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a,b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}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zh-CN" altLang="en-US" sz="2400" dirty="0" smtClean="0">
                <a:ea typeface="楷体_GB2312" pitchFamily="49" charset="-122"/>
              </a:rPr>
              <a:t>应当避免将一个很大的数和一个很小的数直接相加或相减，否则就会“丢失”小的数。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076056" y="2420888"/>
            <a:ext cx="40926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0" u="sng" dirty="0">
                <a:solidFill>
                  <a:srgbClr val="00B0F0"/>
                </a:solidFill>
                <a:ea typeface="宋体" charset="-122"/>
              </a:rPr>
              <a:t>[</a:t>
            </a:r>
            <a:r>
              <a:rPr lang="zh-CN" altLang="en-US" b="0" u="sng" dirty="0" smtClean="0">
                <a:solidFill>
                  <a:srgbClr val="00B0F0"/>
                </a:solidFill>
                <a:ea typeface="宋体" charset="-122"/>
              </a:rPr>
              <a:t>例</a:t>
            </a:r>
            <a:r>
              <a:rPr lang="en-US" altLang="zh-CN" b="0" u="sng" dirty="0" smtClean="0">
                <a:solidFill>
                  <a:srgbClr val="00B0F0"/>
                </a:solidFill>
                <a:ea typeface="宋体" charset="-122"/>
              </a:rPr>
              <a:t>7]</a:t>
            </a:r>
            <a:endParaRPr lang="en-US" altLang="zh-CN" b="0" u="sng" dirty="0">
              <a:solidFill>
                <a:srgbClr val="00B0F0"/>
              </a:solidFill>
              <a:ea typeface="宋体" charset="-122"/>
            </a:endParaRPr>
          </a:p>
          <a:p>
            <a:pPr algn="l"/>
            <a:r>
              <a:rPr lang="en-US" altLang="zh-CN" b="0" dirty="0">
                <a:solidFill>
                  <a:srgbClr val="00B0F0"/>
                </a:solidFill>
                <a:ea typeface="宋体" charset="-122"/>
              </a:rPr>
              <a:t>main()</a:t>
            </a:r>
          </a:p>
          <a:p>
            <a:pPr algn="l"/>
            <a:r>
              <a:rPr lang="en-US" altLang="zh-CN" b="0" dirty="0">
                <a:solidFill>
                  <a:srgbClr val="00B0F0"/>
                </a:solidFill>
                <a:ea typeface="宋体" charset="-122"/>
              </a:rPr>
              <a:t>{</a:t>
            </a:r>
          </a:p>
          <a:p>
            <a:r>
              <a:rPr lang="en-US" altLang="zh-CN" b="0" dirty="0">
                <a:solidFill>
                  <a:srgbClr val="00B0F0"/>
                </a:solidFill>
                <a:ea typeface="宋体" charset="-122"/>
              </a:rPr>
              <a:t>   </a:t>
            </a:r>
            <a:r>
              <a:rPr lang="en-US" altLang="zh-CN" b="0" dirty="0" err="1">
                <a:solidFill>
                  <a:srgbClr val="00B0F0"/>
                </a:solidFill>
                <a:ea typeface="宋体" charset="-122"/>
              </a:rPr>
              <a:t>printf</a:t>
            </a:r>
            <a:r>
              <a:rPr lang="en-US" altLang="zh-CN" b="0" dirty="0">
                <a:solidFill>
                  <a:srgbClr val="00B0F0"/>
                </a:solidFill>
                <a:ea typeface="宋体" charset="-122"/>
              </a:rPr>
              <a:t>("%f",</a:t>
            </a:r>
            <a:r>
              <a:rPr lang="en-US" altLang="zh-CN" b="0" dirty="0">
                <a:solidFill>
                  <a:srgbClr val="00B0F0"/>
                </a:solidFill>
                <a:ea typeface="宋体" charset="-122"/>
              </a:rPr>
              <a:t>1.0/3.0*3);</a:t>
            </a:r>
          </a:p>
          <a:p>
            <a:pPr algn="l"/>
            <a:r>
              <a:rPr lang="en-US" altLang="zh-CN" b="0" dirty="0">
                <a:solidFill>
                  <a:srgbClr val="00B0F0"/>
                </a:solidFill>
                <a:ea typeface="宋体" charset="-122"/>
              </a:rPr>
              <a:t>}</a:t>
            </a:r>
          </a:p>
          <a:p>
            <a:pPr algn="l" eaLnBrk="1" hangingPunct="1"/>
            <a:endParaRPr lang="en-US" altLang="zh-CN" b="0" dirty="0">
              <a:solidFill>
                <a:srgbClr val="00B0F0"/>
              </a:solidFill>
              <a:ea typeface="宋体" charset="-122"/>
            </a:endParaRPr>
          </a:p>
        </p:txBody>
      </p:sp>
      <p:sp>
        <p:nvSpPr>
          <p:cNvPr id="39942" name="Line 5"/>
          <p:cNvSpPr>
            <a:spLocks noChangeShapeType="1"/>
          </p:cNvSpPr>
          <p:nvPr/>
        </p:nvSpPr>
        <p:spPr bwMode="auto">
          <a:xfrm>
            <a:off x="1692275" y="4033838"/>
            <a:ext cx="2735263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6"/>
          <p:cNvSpPr>
            <a:spLocks noChangeShapeType="1"/>
          </p:cNvSpPr>
          <p:nvPr/>
        </p:nvSpPr>
        <p:spPr bwMode="auto">
          <a:xfrm>
            <a:off x="769938" y="4408488"/>
            <a:ext cx="1439862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7"/>
          <p:cNvSpPr>
            <a:spLocks noChangeShapeType="1"/>
          </p:cNvSpPr>
          <p:nvPr/>
        </p:nvSpPr>
        <p:spPr bwMode="auto">
          <a:xfrm>
            <a:off x="7380312" y="3933056"/>
            <a:ext cx="1692275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1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sz="4800" dirty="0" smtClean="0"/>
              <a:t>常量的数据类型</a:t>
            </a:r>
            <a:endParaRPr lang="en-US" altLang="zh-CN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53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/>
          </p:nvPr>
        </p:nvSpPr>
        <p:spPr>
          <a:xfrm>
            <a:off x="1371600" y="3886200"/>
            <a:ext cx="6800800" cy="1752600"/>
          </a:xfrm>
        </p:spPr>
        <p:txBody>
          <a:bodyPr/>
          <a:lstStyle/>
          <a:p>
            <a:r>
              <a:rPr lang="zh-CN" altLang="en-US" dirty="0" smtClean="0">
                <a:latin typeface="+mj-ea"/>
                <a:ea typeface="+mj-ea"/>
              </a:rPr>
              <a:t>常量同样也要放在存储单元中，也涉及存储方式问题。 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latin typeface="+mj-ea"/>
                <a:ea typeface="+mj-ea"/>
              </a:rPr>
              <a:t>常量主要根据其表示形式来判断类型</a:t>
            </a:r>
            <a:endParaRPr lang="zh-CN" altLang="en-US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24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51D6D-5B25-43FB-8A82-F784B641ACFC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整型常量的类型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53025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不带小数点的数值是整型常量</a:t>
            </a:r>
            <a:r>
              <a:rPr lang="zh-CN" altLang="en-US" sz="2800" dirty="0" smtClean="0">
                <a:ea typeface="楷体_GB2312" pitchFamily="49" charset="-122"/>
              </a:rPr>
              <a:t>，</a:t>
            </a:r>
            <a:r>
              <a:rPr lang="zh-CN" altLang="en-US" sz="2800" dirty="0">
                <a:ea typeface="楷体_GB2312" pitchFamily="49" charset="-122"/>
              </a:rPr>
              <a:t>系统</a:t>
            </a:r>
            <a:r>
              <a:rPr lang="zh-CN" altLang="en-US" sz="2800" dirty="0" smtClean="0">
                <a:ea typeface="楷体_GB2312" pitchFamily="49" charset="-122"/>
              </a:rPr>
              <a:t>依据</a:t>
            </a:r>
            <a:r>
              <a:rPr lang="en-US" altLang="zh-CN" sz="2800" dirty="0" err="1" smtClean="0">
                <a:ea typeface="楷体_GB2312" pitchFamily="49" charset="-122"/>
              </a:rPr>
              <a:t>int</a:t>
            </a:r>
            <a:r>
              <a:rPr lang="zh-CN" altLang="en-US" sz="2800" dirty="0">
                <a:ea typeface="楷体_GB2312" pitchFamily="49" charset="-122"/>
              </a:rPr>
              <a:t>、</a:t>
            </a:r>
            <a:r>
              <a:rPr lang="en-US" altLang="zh-CN" sz="2800" dirty="0" smtClean="0">
                <a:ea typeface="楷体_GB2312" pitchFamily="49" charset="-122"/>
              </a:rPr>
              <a:t>long </a:t>
            </a:r>
            <a:r>
              <a:rPr lang="en-US" altLang="zh-CN" sz="2800" dirty="0" err="1" smtClean="0">
                <a:ea typeface="楷体_GB2312" pitchFamily="49" charset="-122"/>
              </a:rPr>
              <a:t>int</a:t>
            </a:r>
            <a:r>
              <a:rPr lang="zh-CN" altLang="en-US" sz="2800" dirty="0" smtClean="0">
                <a:ea typeface="楷体_GB2312" pitchFamily="49" charset="-122"/>
              </a:rPr>
              <a:t>和</a:t>
            </a:r>
            <a:r>
              <a:rPr lang="en-US" altLang="zh-CN" sz="2800" dirty="0" smtClean="0">
                <a:ea typeface="楷体_GB2312" pitchFamily="49" charset="-122"/>
              </a:rPr>
              <a:t>long </a:t>
            </a:r>
            <a:r>
              <a:rPr lang="en-US" altLang="zh-CN" sz="2800" dirty="0" err="1" smtClean="0">
                <a:ea typeface="楷体_GB2312" pitchFamily="49" charset="-122"/>
              </a:rPr>
              <a:t>long</a:t>
            </a:r>
            <a:r>
              <a:rPr lang="zh-CN" altLang="en-US" sz="2800" dirty="0" smtClean="0">
                <a:ea typeface="楷体_GB2312" pitchFamily="49" charset="-122"/>
              </a:rPr>
              <a:t>的取值范围，自动判定。</a:t>
            </a:r>
          </a:p>
          <a:p>
            <a:pPr lvl="1" eaLnBrk="1" hangingPunct="1">
              <a:buFontTx/>
              <a:buNone/>
            </a:pP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如：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5224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为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50000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long 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endParaRPr lang="en-US" altLang="zh-CN" sz="2400" dirty="0" smtClean="0">
              <a:solidFill>
                <a:srgbClr val="99FF66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sz="2800" dirty="0" smtClean="0">
                <a:ea typeface="楷体_GB2312" pitchFamily="49" charset="-122"/>
              </a:rPr>
              <a:t>欲</a:t>
            </a:r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强制说明某一整常量为长整型</a:t>
            </a:r>
            <a:r>
              <a:rPr lang="zh-CN" altLang="en-US" sz="2800" dirty="0" smtClean="0">
                <a:ea typeface="楷体_GB2312" pitchFamily="49" charset="-122"/>
              </a:rPr>
              <a:t>，可</a:t>
            </a:r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在其后加上</a:t>
            </a:r>
            <a:r>
              <a:rPr lang="en-US" altLang="zh-CN" sz="2800" b="1" dirty="0" smtClean="0">
                <a:solidFill>
                  <a:srgbClr val="FFFF00"/>
                </a:solidFill>
                <a:ea typeface="楷体_GB2312" pitchFamily="49" charset="-122"/>
              </a:rPr>
              <a:t>l</a:t>
            </a:r>
            <a:r>
              <a:rPr lang="zh-CN" altLang="en-US" sz="2800" b="1" dirty="0" smtClean="0">
                <a:solidFill>
                  <a:srgbClr val="FFFF00"/>
                </a:solidFill>
                <a:ea typeface="楷体_GB2312" pitchFamily="49" charset="-122"/>
              </a:rPr>
              <a:t>或</a:t>
            </a:r>
            <a:r>
              <a:rPr lang="en-US" altLang="zh-CN" sz="2800" b="1" dirty="0" smtClean="0">
                <a:solidFill>
                  <a:srgbClr val="FFFF00"/>
                </a:solidFill>
                <a:ea typeface="楷体_GB2312" pitchFamily="49" charset="-122"/>
              </a:rPr>
              <a:t>L</a:t>
            </a:r>
            <a:r>
              <a:rPr lang="zh-CN" altLang="en-US" sz="2800" dirty="0" smtClean="0">
                <a:ea typeface="楷体_GB2312" pitchFamily="49" charset="-122"/>
              </a:rPr>
              <a:t>，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如：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123l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、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0L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等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48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333CB-B905-4A46-A5A4-CEF3F2739373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整型常量的表示形式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292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dirty="0" smtClean="0"/>
              <a:t>在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中，整型常量有三种表示形式：</a:t>
            </a:r>
            <a:endParaRPr lang="zh-CN" altLang="en-US" dirty="0" smtClean="0"/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）</a:t>
            </a:r>
            <a:r>
              <a:rPr lang="zh-CN" altLang="en-US" sz="2800" b="1" dirty="0" smtClean="0"/>
              <a:t>十进制整数</a:t>
            </a:r>
            <a:r>
              <a:rPr lang="zh-CN" altLang="en-US" sz="2800" dirty="0" smtClean="0"/>
              <a:t>：即通常的整数表示法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）</a:t>
            </a:r>
            <a:r>
              <a:rPr lang="zh-CN" altLang="en-US" sz="2800" b="1" dirty="0" smtClean="0"/>
              <a:t>八进制整数</a:t>
            </a:r>
            <a:r>
              <a:rPr lang="zh-CN" altLang="en-US" sz="2800" dirty="0" smtClean="0"/>
              <a:t>：以</a:t>
            </a:r>
            <a:r>
              <a:rPr lang="en-US" altLang="zh-CN" sz="2800" dirty="0" smtClean="0">
                <a:solidFill>
                  <a:schemeClr val="accent1"/>
                </a:solidFill>
              </a:rPr>
              <a:t>0</a:t>
            </a:r>
            <a:r>
              <a:rPr lang="zh-CN" altLang="en-US" sz="2800" dirty="0" smtClean="0"/>
              <a:t>开头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</a:rPr>
              <a:t>[</a:t>
            </a:r>
            <a:r>
              <a:rPr lang="zh-CN" altLang="en-US" sz="2400" dirty="0" smtClean="0">
                <a:solidFill>
                  <a:srgbClr val="99FF66"/>
                </a:solidFill>
              </a:rPr>
              <a:t>例</a:t>
            </a:r>
            <a:r>
              <a:rPr lang="en-US" altLang="zh-CN" sz="2400" dirty="0" smtClean="0">
                <a:solidFill>
                  <a:srgbClr val="99FF66"/>
                </a:solidFill>
              </a:rPr>
              <a:t>] 	0123 = 1*8</a:t>
            </a:r>
            <a:r>
              <a:rPr lang="en-US" altLang="zh-CN" sz="2400" baseline="30000" dirty="0" smtClean="0">
                <a:solidFill>
                  <a:srgbClr val="99FF66"/>
                </a:solidFill>
              </a:rPr>
              <a:t>2 </a:t>
            </a:r>
            <a:r>
              <a:rPr lang="en-US" altLang="zh-CN" sz="2400" dirty="0" smtClean="0">
                <a:solidFill>
                  <a:srgbClr val="99FF66"/>
                </a:solidFill>
              </a:rPr>
              <a:t>+ 2*8</a:t>
            </a:r>
            <a:r>
              <a:rPr lang="en-US" altLang="zh-CN" sz="2400" baseline="30000" dirty="0" smtClean="0">
                <a:solidFill>
                  <a:srgbClr val="99FF66"/>
                </a:solidFill>
              </a:rPr>
              <a:t>1 </a:t>
            </a:r>
            <a:r>
              <a:rPr lang="en-US" altLang="zh-CN" sz="2400" dirty="0" smtClean="0">
                <a:solidFill>
                  <a:srgbClr val="99FF66"/>
                </a:solidFill>
              </a:rPr>
              <a:t>+ 3*8</a:t>
            </a:r>
            <a:r>
              <a:rPr lang="en-US" altLang="zh-CN" sz="2400" baseline="30000" dirty="0" smtClean="0">
                <a:solidFill>
                  <a:srgbClr val="99FF66"/>
                </a:solidFill>
              </a:rPr>
              <a:t>0 </a:t>
            </a:r>
            <a:r>
              <a:rPr lang="en-US" altLang="zh-CN" sz="2400" dirty="0" smtClean="0">
                <a:solidFill>
                  <a:srgbClr val="99FF66"/>
                </a:solidFill>
              </a:rPr>
              <a:t>= 83</a:t>
            </a:r>
          </a:p>
          <a:p>
            <a:pPr lvl="1"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</a:rPr>
              <a:t>			</a:t>
            </a:r>
            <a:r>
              <a:rPr lang="en-US" altLang="zh-CN" sz="2400" dirty="0" smtClean="0">
                <a:solidFill>
                  <a:srgbClr val="99FF66"/>
                </a:solidFill>
                <a:latin typeface="Times New Roman" pitchFamily="18" charset="0"/>
              </a:rPr>
              <a:t>–</a:t>
            </a:r>
            <a:r>
              <a:rPr lang="en-US" altLang="zh-CN" sz="2400" dirty="0" smtClean="0">
                <a:solidFill>
                  <a:srgbClr val="99FF66"/>
                </a:solidFill>
              </a:rPr>
              <a:t>017 = </a:t>
            </a:r>
            <a:r>
              <a:rPr lang="en-US" altLang="zh-CN" sz="2400" dirty="0" smtClean="0">
                <a:solidFill>
                  <a:srgbClr val="99FF66"/>
                </a:solidFill>
                <a:latin typeface="Times New Roman" pitchFamily="18" charset="0"/>
              </a:rPr>
              <a:t>–</a:t>
            </a:r>
            <a:r>
              <a:rPr lang="en-US" altLang="zh-CN" sz="2400" dirty="0" smtClean="0">
                <a:solidFill>
                  <a:srgbClr val="99FF66"/>
                </a:solidFill>
              </a:rPr>
              <a:t> ( 1*8</a:t>
            </a:r>
            <a:r>
              <a:rPr lang="en-US" altLang="zh-CN" sz="2400" baseline="30000" dirty="0" smtClean="0">
                <a:solidFill>
                  <a:srgbClr val="99FF66"/>
                </a:solidFill>
              </a:rPr>
              <a:t>1 </a:t>
            </a:r>
            <a:r>
              <a:rPr lang="en-US" altLang="zh-CN" sz="2400" dirty="0" smtClean="0">
                <a:solidFill>
                  <a:srgbClr val="99FF66"/>
                </a:solidFill>
              </a:rPr>
              <a:t>+ 7*8</a:t>
            </a:r>
            <a:r>
              <a:rPr lang="en-US" altLang="zh-CN" sz="2400" baseline="30000" dirty="0" smtClean="0">
                <a:solidFill>
                  <a:srgbClr val="99FF66"/>
                </a:solidFill>
              </a:rPr>
              <a:t>0 </a:t>
            </a:r>
            <a:r>
              <a:rPr lang="en-US" altLang="zh-CN" sz="2400" dirty="0" smtClean="0">
                <a:solidFill>
                  <a:srgbClr val="99FF66"/>
                </a:solidFill>
              </a:rPr>
              <a:t>) = </a:t>
            </a:r>
            <a:r>
              <a:rPr lang="en-US" altLang="zh-CN" sz="2400" dirty="0" smtClean="0">
                <a:solidFill>
                  <a:srgbClr val="99FF66"/>
                </a:solidFill>
                <a:latin typeface="Times New Roman" pitchFamily="18" charset="0"/>
              </a:rPr>
              <a:t>–</a:t>
            </a:r>
            <a:r>
              <a:rPr lang="en-US" altLang="zh-CN" sz="2400" dirty="0" smtClean="0">
                <a:solidFill>
                  <a:srgbClr val="99FF66"/>
                </a:solidFill>
              </a:rPr>
              <a:t>15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zh-CN" altLang="en-US" sz="2400" dirty="0" smtClean="0"/>
              <a:t>经常被混淆，要特别注意</a:t>
            </a:r>
            <a:r>
              <a:rPr lang="en-US" altLang="zh-CN" sz="2400" dirty="0" smtClean="0"/>
              <a:t>!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）</a:t>
            </a:r>
            <a:r>
              <a:rPr lang="zh-CN" altLang="en-US" sz="2800" b="1" dirty="0" smtClean="0"/>
              <a:t>十六进制整数</a:t>
            </a:r>
            <a:r>
              <a:rPr lang="zh-CN" altLang="en-US" sz="2800" dirty="0" smtClean="0"/>
              <a:t>：以</a:t>
            </a:r>
            <a:r>
              <a:rPr lang="en-US" altLang="zh-CN" sz="2800" dirty="0" smtClean="0">
                <a:solidFill>
                  <a:schemeClr val="accent1"/>
                </a:solidFill>
              </a:rPr>
              <a:t>0x</a:t>
            </a:r>
            <a:r>
              <a:rPr lang="zh-CN" altLang="en-US" sz="2800" dirty="0" smtClean="0"/>
              <a:t>开头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CCCCFF"/>
                </a:solidFill>
              </a:rPr>
              <a:t>	</a:t>
            </a:r>
            <a:r>
              <a:rPr lang="zh-CN" altLang="en-US" sz="2400" dirty="0" smtClean="0">
                <a:solidFill>
                  <a:srgbClr val="99FF66"/>
                </a:solidFill>
              </a:rPr>
              <a:t>  </a:t>
            </a:r>
            <a:r>
              <a:rPr lang="en-US" altLang="zh-CN" sz="2400" dirty="0" smtClean="0">
                <a:solidFill>
                  <a:srgbClr val="99FF66"/>
                </a:solidFill>
              </a:rPr>
              <a:t>[</a:t>
            </a:r>
            <a:r>
              <a:rPr lang="zh-CN" altLang="en-US" sz="2400" dirty="0" smtClean="0">
                <a:solidFill>
                  <a:srgbClr val="99FF66"/>
                </a:solidFill>
              </a:rPr>
              <a:t>例</a:t>
            </a:r>
            <a:r>
              <a:rPr lang="en-US" altLang="zh-CN" sz="2400" dirty="0" smtClean="0">
                <a:solidFill>
                  <a:srgbClr val="99FF66"/>
                </a:solidFill>
              </a:rPr>
              <a:t>]	0x123 = 1*162 + 2*161 + 3*160 = 291</a:t>
            </a:r>
          </a:p>
          <a:p>
            <a:pPr algn="just" eaLnBrk="1" hangingPunct="1"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</a:rPr>
              <a:t>			 </a:t>
            </a:r>
            <a:r>
              <a:rPr lang="en-US" altLang="zh-CN" sz="2400" dirty="0" smtClean="0">
                <a:solidFill>
                  <a:srgbClr val="99FF66"/>
                </a:solidFill>
                <a:latin typeface="Times New Roman" pitchFamily="18" charset="0"/>
              </a:rPr>
              <a:t>–</a:t>
            </a:r>
            <a:r>
              <a:rPr lang="en-US" altLang="zh-CN" sz="2400" dirty="0" smtClean="0">
                <a:solidFill>
                  <a:srgbClr val="99FF66"/>
                </a:solidFill>
              </a:rPr>
              <a:t>0x17 = </a:t>
            </a:r>
            <a:r>
              <a:rPr lang="en-US" altLang="zh-CN" sz="2400" dirty="0" smtClean="0">
                <a:solidFill>
                  <a:srgbClr val="99FF66"/>
                </a:solidFill>
                <a:latin typeface="Times New Roman" pitchFamily="18" charset="0"/>
              </a:rPr>
              <a:t>–</a:t>
            </a:r>
            <a:r>
              <a:rPr lang="en-US" altLang="zh-CN" sz="2400" dirty="0" smtClean="0">
                <a:solidFill>
                  <a:srgbClr val="99FF66"/>
                </a:solidFill>
              </a:rPr>
              <a:t> ( 1*161 + 7*160 ) = </a:t>
            </a:r>
            <a:r>
              <a:rPr lang="en-US" altLang="zh-CN" sz="2400" dirty="0" smtClean="0">
                <a:solidFill>
                  <a:srgbClr val="99FF66"/>
                </a:solidFill>
                <a:latin typeface="Times New Roman" pitchFamily="18" charset="0"/>
              </a:rPr>
              <a:t>–</a:t>
            </a:r>
            <a:r>
              <a:rPr lang="en-US" altLang="zh-CN" sz="2400" dirty="0" smtClean="0">
                <a:solidFill>
                  <a:srgbClr val="99FF66"/>
                </a:solidFill>
              </a:rPr>
              <a:t>23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800" dirty="0" smtClean="0"/>
              <a:t>正整数前面的</a:t>
            </a:r>
            <a:r>
              <a:rPr lang="zh-CN" altLang="en-US" sz="2800" dirty="0" smtClean="0">
                <a:latin typeface="Times New Roman" pitchFamily="18" charset="0"/>
              </a:rPr>
              <a:t>“</a:t>
            </a:r>
            <a:r>
              <a:rPr lang="zh-CN" altLang="en-US" sz="2800" b="1" dirty="0" smtClean="0">
                <a:solidFill>
                  <a:schemeClr val="accent1"/>
                </a:solidFill>
              </a:rPr>
              <a:t>＋</a:t>
            </a:r>
            <a:r>
              <a:rPr lang="zh-CN" altLang="en-US" sz="2800" dirty="0" smtClean="0">
                <a:latin typeface="Times New Roman" pitchFamily="18" charset="0"/>
              </a:rPr>
              <a:t>”</a:t>
            </a:r>
            <a:r>
              <a:rPr lang="zh-CN" altLang="en-US" sz="2800" dirty="0" smtClean="0"/>
              <a:t>经常被省略。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742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70DAF-C7B6-44C5-A914-A78A6AD4523C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浮点型常量的表示形式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1195536"/>
            <a:ext cx="7992243" cy="52578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凡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以小数形式或指数形式出现的实数都是浮点型常量</a:t>
            </a:r>
            <a:r>
              <a:rPr lang="zh-CN" altLang="en-US" sz="2400" dirty="0" smtClean="0">
                <a:ea typeface="楷体_GB2312" pitchFamily="49" charset="-122"/>
              </a:rPr>
              <a:t>，都按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双精度</a:t>
            </a:r>
            <a:r>
              <a:rPr lang="zh-CN" altLang="en-US" sz="2400" dirty="0" smtClean="0">
                <a:ea typeface="楷体_GB2312" pitchFamily="49" charset="-122"/>
              </a:rPr>
              <a:t>处理，在内存中均以规范化的指数形式存储。</a:t>
            </a:r>
            <a:endParaRPr lang="en-US" altLang="zh-CN" sz="2400" dirty="0" smtClean="0">
              <a:ea typeface="楷体_GB2312" pitchFamily="49" charset="-122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zh-CN" altLang="en-US" sz="2400" dirty="0" smtClean="0">
                <a:ea typeface="楷体_GB2312" pitchFamily="49" charset="-122"/>
              </a:rPr>
              <a:t>在</a:t>
            </a:r>
            <a:r>
              <a:rPr lang="en-US" altLang="zh-CN" sz="2400" dirty="0" smtClean="0">
                <a:ea typeface="楷体_GB2312" pitchFamily="49" charset="-122"/>
              </a:rPr>
              <a:t>C</a:t>
            </a:r>
            <a:r>
              <a:rPr lang="zh-CN" altLang="en-US" sz="2400" dirty="0" smtClean="0">
                <a:ea typeface="楷体_GB2312" pitchFamily="49" charset="-122"/>
              </a:rPr>
              <a:t>中，浮点型常量有两种表示形式：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1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十进制小数</a:t>
            </a:r>
            <a:r>
              <a:rPr lang="zh-CN" altLang="en-US" sz="2400" dirty="0" smtClean="0">
                <a:ea typeface="楷体_GB2312" pitchFamily="49" charset="-122"/>
              </a:rPr>
              <a:t>：由数字和小数点组成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小数点必须有，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如：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0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与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0.0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的区别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纯小数可省略整数部分，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如：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.123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>
                <a:ea typeface="楷体_GB2312" pitchFamily="49" charset="-122"/>
              </a:rPr>
              <a:t>（</a:t>
            </a:r>
            <a:r>
              <a:rPr lang="en-US" altLang="zh-CN" sz="2400" dirty="0" smtClean="0">
                <a:ea typeface="楷体_GB2312" pitchFamily="49" charset="-122"/>
              </a:rPr>
              <a:t>2</a:t>
            </a:r>
            <a:r>
              <a:rPr lang="zh-CN" altLang="en-US" sz="2400" dirty="0" smtClean="0">
                <a:ea typeface="楷体_GB2312" pitchFamily="49" charset="-122"/>
              </a:rPr>
              <a:t>）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指数形式</a:t>
            </a:r>
            <a:r>
              <a:rPr lang="zh-CN" altLang="en-US" sz="2400" dirty="0" smtClean="0">
                <a:ea typeface="楷体_GB2312" pitchFamily="49" charset="-122"/>
              </a:rPr>
              <a:t>：类似于科学记数法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ea typeface="楷体_GB2312" pitchFamily="49" charset="-122"/>
              </a:rPr>
              <a:t>e</a:t>
            </a:r>
            <a:r>
              <a:rPr lang="zh-CN" altLang="en-US" sz="2400" dirty="0" smtClean="0">
                <a:ea typeface="楷体_GB2312" pitchFamily="49" charset="-122"/>
              </a:rPr>
              <a:t>或</a:t>
            </a:r>
            <a:r>
              <a:rPr lang="en-US" altLang="zh-CN" sz="2400" dirty="0" smtClean="0">
                <a:ea typeface="楷体_GB2312" pitchFamily="49" charset="-122"/>
              </a:rPr>
              <a:t>E</a:t>
            </a:r>
            <a:r>
              <a:rPr lang="zh-CN" altLang="en-US" sz="2400" dirty="0" smtClean="0">
                <a:ea typeface="楷体_GB2312" pitchFamily="49" charset="-122"/>
              </a:rPr>
              <a:t>前</a:t>
            </a:r>
            <a:r>
              <a:rPr lang="en-US" altLang="zh-CN" sz="2400" dirty="0" smtClean="0">
                <a:ea typeface="楷体_GB2312" pitchFamily="49" charset="-122"/>
              </a:rPr>
              <a:t>(</a:t>
            </a:r>
            <a:r>
              <a:rPr lang="zh-CN" altLang="en-US" sz="2400" dirty="0" smtClean="0">
                <a:ea typeface="楷体_GB2312" pitchFamily="49" charset="-122"/>
              </a:rPr>
              <a:t>后</a:t>
            </a:r>
            <a:r>
              <a:rPr lang="en-US" altLang="zh-CN" sz="2400" dirty="0" smtClean="0">
                <a:ea typeface="楷体_GB2312" pitchFamily="49" charset="-122"/>
              </a:rPr>
              <a:t>)</a:t>
            </a:r>
            <a:r>
              <a:rPr lang="zh-CN" altLang="en-US" sz="2400" dirty="0" smtClean="0">
                <a:ea typeface="楷体_GB2312" pitchFamily="49" charset="-122"/>
              </a:rPr>
              <a:t>必须有数字，其后必须为整数。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[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例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] 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合法形式：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123e3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123E3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-.3E-4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0E+0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		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非法形式：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e3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12E3.2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.e2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e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1e</a:t>
            </a:r>
          </a:p>
        </p:txBody>
      </p:sp>
    </p:spTree>
    <p:extLst>
      <p:ext uri="{BB962C8B-B14F-4D97-AF65-F5344CB8AC3E}">
        <p14:creationId xmlns:p14="http://schemas.microsoft.com/office/powerpoint/2010/main" val="55116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E25FF5-DCFB-4F8B-A1BA-435F15D6CFDA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浮点型常量的类型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400" dirty="0" smtClean="0">
                <a:ea typeface="楷体_GB2312" pitchFamily="49" charset="-122"/>
              </a:rPr>
              <a:t>通常，系统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将浮点型常量都作为双精度来处理</a:t>
            </a:r>
            <a:r>
              <a:rPr lang="zh-CN" altLang="en-US" sz="2400" dirty="0" smtClean="0">
                <a:ea typeface="楷体_GB2312" pitchFamily="49" charset="-122"/>
              </a:rPr>
              <a:t>，这样可以保证计算结果更精确，但是运算速度降低了。</a:t>
            </a: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在数的后面加字母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f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或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F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，编译系统将其按单精度处理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  <a:endParaRPr lang="en-US" altLang="zh-CN" sz="2400" dirty="0" smtClean="0">
              <a:ea typeface="楷体_GB2312" pitchFamily="49" charset="-122"/>
            </a:endParaRPr>
          </a:p>
          <a:p>
            <a:pPr algn="just" eaLnBrk="1" hangingPunct="1"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在数的后面加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字母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l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或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L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，</a:t>
            </a:r>
            <a:r>
              <a:rPr lang="zh-CN" altLang="en-US" sz="2400" b="1" dirty="0">
                <a:solidFill>
                  <a:srgbClr val="FFFF00"/>
                </a:solidFill>
                <a:ea typeface="楷体_GB2312" pitchFamily="49" charset="-122"/>
              </a:rPr>
              <a:t>编译系统将其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按</a:t>
            </a:r>
            <a:r>
              <a:rPr lang="en-US" altLang="zh-CN" sz="2400" b="1" dirty="0" smtClean="0">
                <a:solidFill>
                  <a:srgbClr val="FFFF00"/>
                </a:solidFill>
                <a:ea typeface="楷体_GB2312" pitchFamily="49" charset="-122"/>
              </a:rPr>
              <a:t>long double</a:t>
            </a:r>
            <a:r>
              <a:rPr lang="zh-CN" altLang="en-US" sz="2400" b="1" dirty="0" smtClean="0">
                <a:solidFill>
                  <a:srgbClr val="FFFF00"/>
                </a:solidFill>
                <a:ea typeface="楷体_GB2312" pitchFamily="49" charset="-122"/>
              </a:rPr>
              <a:t>类型处理</a:t>
            </a:r>
            <a:r>
              <a:rPr lang="zh-CN" altLang="en-US" sz="2400" dirty="0" smtClean="0">
                <a:ea typeface="楷体_GB2312" pitchFamily="49" charset="-122"/>
              </a:rPr>
              <a:t>。</a:t>
            </a:r>
          </a:p>
          <a:p>
            <a:pPr algn="just" eaLnBrk="1" hangingPunct="1"/>
            <a:r>
              <a:rPr lang="zh-CN" altLang="en-US" sz="2400" dirty="0" smtClean="0">
                <a:ea typeface="楷体_GB2312" pitchFamily="49" charset="-122"/>
              </a:rPr>
              <a:t>一个浮点型常量可赋给一个</a:t>
            </a:r>
            <a:r>
              <a:rPr lang="en-US" altLang="zh-CN" sz="2400" dirty="0" smtClean="0">
                <a:ea typeface="楷体_GB2312" pitchFamily="49" charset="-122"/>
              </a:rPr>
              <a:t>float</a:t>
            </a:r>
            <a:r>
              <a:rPr lang="zh-CN" altLang="en-US" sz="2400" dirty="0" smtClean="0">
                <a:ea typeface="楷体_GB2312" pitchFamily="49" charset="-122"/>
              </a:rPr>
              <a:t>型</a:t>
            </a:r>
            <a:r>
              <a:rPr lang="en-US" altLang="zh-CN" sz="2400" dirty="0" smtClean="0">
                <a:ea typeface="楷体_GB2312" pitchFamily="49" charset="-122"/>
              </a:rPr>
              <a:t>/double</a:t>
            </a:r>
            <a:r>
              <a:rPr lang="zh-CN" altLang="en-US" sz="2400" dirty="0" smtClean="0">
                <a:ea typeface="楷体_GB2312" pitchFamily="49" charset="-122"/>
              </a:rPr>
              <a:t>型</a:t>
            </a:r>
            <a:r>
              <a:rPr lang="en-US" altLang="zh-CN" sz="2400" dirty="0" smtClean="0">
                <a:ea typeface="楷体_GB2312" pitchFamily="49" charset="-122"/>
              </a:rPr>
              <a:t>/long double</a:t>
            </a:r>
            <a:r>
              <a:rPr lang="zh-CN" altLang="en-US" sz="2400" dirty="0" smtClean="0">
                <a:ea typeface="楷体_GB2312" pitchFamily="49" charset="-122"/>
              </a:rPr>
              <a:t>型变量，系统将根据类型截取相应的有效位数字。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	</a:t>
            </a:r>
            <a:r>
              <a:rPr lang="en-US" altLang="zh-CN" sz="2400" u="sng" dirty="0" smtClean="0">
                <a:solidFill>
                  <a:srgbClr val="99FF66"/>
                </a:solidFill>
                <a:ea typeface="楷体_GB2312" pitchFamily="49" charset="-122"/>
              </a:rPr>
              <a:t>[</a:t>
            </a:r>
            <a:r>
              <a:rPr lang="zh-CN" altLang="en-US" sz="2400" u="sng" dirty="0" smtClean="0">
                <a:solidFill>
                  <a:srgbClr val="99FF66"/>
                </a:solidFill>
                <a:ea typeface="楷体_GB2312" pitchFamily="49" charset="-122"/>
              </a:rPr>
              <a:t>例</a:t>
            </a:r>
            <a:r>
              <a:rPr lang="en-US" altLang="zh-CN" sz="2400" u="sng" dirty="0" smtClean="0">
                <a:solidFill>
                  <a:srgbClr val="99FF66"/>
                </a:solidFill>
                <a:ea typeface="楷体_GB2312" pitchFamily="49" charset="-122"/>
              </a:rPr>
              <a:t>8]</a:t>
            </a:r>
            <a:endParaRPr lang="en-US" altLang="zh-CN" sz="2400" u="sng" dirty="0" smtClean="0">
              <a:solidFill>
                <a:srgbClr val="99FF66"/>
              </a:solidFill>
              <a:ea typeface="楷体_GB2312" pitchFamily="49" charset="-122"/>
            </a:endParaRP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main ( )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{ float a;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   a=111111.111;		//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只接受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7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位有效数字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   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printf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(“a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=%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\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n", 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a);</a:t>
            </a:r>
          </a:p>
          <a:p>
            <a:pPr lvl="1"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011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辨别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区分类型与变量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371600"/>
            <a:ext cx="8583488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solidFill>
                  <a:srgbClr val="00B0F0"/>
                </a:solidFill>
              </a:rPr>
              <a:t>【</a:t>
            </a:r>
            <a:r>
              <a:rPr lang="zh-CN" altLang="en-US" sz="2400" dirty="0" smtClean="0">
                <a:solidFill>
                  <a:srgbClr val="00B0F0"/>
                </a:solidFill>
              </a:rPr>
              <a:t>例</a:t>
            </a:r>
            <a:r>
              <a:rPr lang="en-US" altLang="zh-CN" sz="2400" dirty="0" smtClean="0">
                <a:solidFill>
                  <a:srgbClr val="00B0F0"/>
                </a:solidFill>
              </a:rPr>
              <a:t>】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</a:rPr>
              <a:t> a;  a=3;		//</a:t>
            </a:r>
            <a:r>
              <a:rPr lang="zh-CN" altLang="en-US" sz="2400" dirty="0" smtClean="0">
                <a:solidFill>
                  <a:srgbClr val="00B0F0"/>
                </a:solidFill>
              </a:rPr>
              <a:t>正确。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</a:rPr>
              <a:t> =3 ;		//</a:t>
            </a:r>
            <a:r>
              <a:rPr lang="zh-CN" altLang="en-US" sz="2400" dirty="0" smtClean="0">
                <a:solidFill>
                  <a:srgbClr val="00B0F0"/>
                </a:solidFill>
              </a:rPr>
              <a:t>错误！不能对类型赋值</a:t>
            </a:r>
            <a:endParaRPr lang="en-US" altLang="zh-CN" sz="2400" dirty="0" smtClean="0">
              <a:solidFill>
                <a:srgbClr val="00B0F0"/>
              </a:solidFill>
            </a:endParaRPr>
          </a:p>
          <a:p>
            <a:r>
              <a:rPr lang="zh-CN" altLang="en-US" sz="2400" dirty="0" smtClean="0"/>
              <a:t>变量是存储空间中一块有名字的存储单元，用于存储数据，是内存中具体存在的实体；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每个变量在定义时都必须指定一个明确的类型，类型是变量的一个重要属性。</a:t>
            </a:r>
            <a:endParaRPr lang="en-US" altLang="zh-CN" sz="2400" dirty="0" smtClean="0"/>
          </a:p>
          <a:p>
            <a:r>
              <a:rPr lang="zh-CN" altLang="en-US" sz="2400" dirty="0"/>
              <a:t>类型是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同</a:t>
            </a:r>
            <a:r>
              <a:rPr lang="zh-CN" altLang="en-US" sz="2400" dirty="0" smtClean="0"/>
              <a:t>一类型数据的存储实现方案，</a:t>
            </a:r>
            <a:r>
              <a:rPr lang="zh-CN" altLang="en-US" sz="2400" dirty="0"/>
              <a:t>包括存储单元的长度（占多少字节）以及数据的存储形式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不同高级语言中定义的数据类型可能有所不同。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类型是抽象的，不占用存储单元，不能用来存放数据。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58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7772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534ED-11FC-4AAD-A886-9FD3F7331813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变量赋初值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ea typeface="楷体_GB2312" pitchFamily="49" charset="-122"/>
              </a:rPr>
              <a:t>程序中经常要对一些变量预先设置初值，</a:t>
            </a:r>
            <a:r>
              <a:rPr lang="zh-CN" altLang="en-US" sz="2800" b="1" u="sng" dirty="0" smtClean="0">
                <a:solidFill>
                  <a:srgbClr val="FFFF66"/>
                </a:solidFill>
                <a:ea typeface="楷体_GB2312" pitchFamily="49" charset="-122"/>
              </a:rPr>
              <a:t>使用未赋值的变量往往是危险的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CN" sz="2800" dirty="0" smtClean="0">
                <a:ea typeface="楷体_GB2312" pitchFamily="49" charset="-122"/>
              </a:rPr>
              <a:t>C</a:t>
            </a:r>
            <a:r>
              <a:rPr lang="zh-CN" altLang="en-US" sz="2800" dirty="0" smtClean="0">
                <a:ea typeface="楷体_GB2312" pitchFamily="49" charset="-122"/>
              </a:rPr>
              <a:t>语言允许在定义变量的同时使变量初始化。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ea typeface="楷体_GB2312" pitchFamily="49" charset="-122"/>
              </a:rPr>
              <a:t>	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如，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 a=3; 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或者 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a,b,c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=5; </a:t>
            </a:r>
            <a:b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</a:br>
            <a:r>
              <a:rPr lang="zh-CN" altLang="en-US" sz="2800" dirty="0" smtClean="0">
                <a:ea typeface="楷体_GB2312" pitchFamily="49" charset="-122"/>
              </a:rPr>
              <a:t>这将使得程序更为简洁。</a:t>
            </a:r>
            <a:endParaRPr lang="en-US" altLang="zh-CN" sz="2800" dirty="0" smtClean="0"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相当于一个赋值语句。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99FF66"/>
                </a:solidFill>
                <a:ea typeface="楷体_GB2312" pitchFamily="49" charset="-122"/>
              </a:rPr>
              <a:t>	如，</a:t>
            </a:r>
            <a:r>
              <a:rPr lang="en-US" altLang="zh-CN" sz="2400" dirty="0" err="1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 a=3;    </a:t>
            </a:r>
            <a:r>
              <a:rPr lang="zh-CN" altLang="en-US" sz="2400" dirty="0">
                <a:solidFill>
                  <a:srgbClr val="99FF66"/>
                </a:solidFill>
                <a:ea typeface="楷体_GB2312" pitchFamily="49" charset="-122"/>
              </a:rPr>
              <a:t>相当于  </a:t>
            </a:r>
            <a:r>
              <a:rPr lang="en-US" altLang="zh-CN" sz="2400" dirty="0" err="1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 a;  a=3;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ea typeface="楷体_GB2312" pitchFamily="49" charset="-122"/>
              </a:rPr>
              <a:t/>
            </a:r>
            <a:br>
              <a:rPr lang="zh-CN" altLang="en-US" sz="2800" dirty="0" smtClean="0">
                <a:ea typeface="楷体_GB2312" pitchFamily="49" charset="-122"/>
              </a:rPr>
            </a:br>
            <a:r>
              <a:rPr lang="en-US" altLang="zh-CN" sz="2800" dirty="0">
                <a:solidFill>
                  <a:srgbClr val="99FF66"/>
                </a:solidFill>
                <a:ea typeface="楷体_GB2312" pitchFamily="49" charset="-122"/>
              </a:rPr>
              <a:t>【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错例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】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： 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 a=b=c=3;</a:t>
            </a:r>
            <a:endParaRPr lang="en-US" altLang="zh-CN" sz="2800" dirty="0" smtClean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ea typeface="楷体_GB2312" pitchFamily="49" charset="-122"/>
              </a:rPr>
              <a:t>初始化不是在编译阶段完成的（静态变量和外部变量除外，参见</a:t>
            </a:r>
            <a:r>
              <a:rPr lang="en-US" altLang="zh-CN" sz="2800" dirty="0" smtClean="0">
                <a:ea typeface="楷体_GB2312" pitchFamily="49" charset="-122"/>
              </a:rPr>
              <a:t>§7</a:t>
            </a:r>
            <a:r>
              <a:rPr lang="zh-CN" altLang="en-US" sz="2800" dirty="0" smtClean="0">
                <a:ea typeface="楷体_GB2312" pitchFamily="49" charset="-122"/>
              </a:rPr>
              <a:t>），通常是在程序运行执行</a:t>
            </a:r>
            <a:r>
              <a:rPr lang="zh-CN" altLang="en-US" sz="2800" dirty="0">
                <a:ea typeface="楷体_GB2312" pitchFamily="49" charset="-122"/>
              </a:rPr>
              <a:t>到</a:t>
            </a:r>
            <a:r>
              <a:rPr lang="zh-CN" altLang="en-US" sz="2800" dirty="0" smtClean="0">
                <a:ea typeface="楷体_GB2312" pitchFamily="49" charset="-122"/>
              </a:rPr>
              <a:t>本函数时才赋予初值的。</a:t>
            </a:r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3708574" y="5259065"/>
            <a:ext cx="1058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5292725" y="3141663"/>
            <a:ext cx="863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181838" y="2730500"/>
            <a:ext cx="2771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注意：这里只有</a:t>
            </a:r>
            <a:r>
              <a:rPr lang="en-US" altLang="zh-CN" dirty="0"/>
              <a:t>c</a:t>
            </a:r>
            <a:r>
              <a:rPr lang="zh-CN" altLang="en-US" dirty="0"/>
              <a:t>被赋了初始值！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4820072" y="4293096"/>
            <a:ext cx="1408112" cy="15557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3168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4" grpId="0" animBg="1"/>
      <p:bldP spid="145415" grpId="0"/>
      <p:bldP spid="1454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三种基本结构的共同特点</a:t>
            </a:r>
            <a:endParaRPr lang="zh-CN" altLang="en-US" dirty="0"/>
          </a:p>
        </p:txBody>
      </p:sp>
      <p:sp>
        <p:nvSpPr>
          <p:cNvPr id="55298" name="内容占位符 2"/>
          <p:cNvSpPr>
            <a:spLocks noGrp="1"/>
          </p:cNvSpPr>
          <p:nvPr>
            <p:ph idx="1"/>
          </p:nvPr>
        </p:nvSpPr>
        <p:spPr>
          <a:xfrm>
            <a:off x="381000" y="1268760"/>
            <a:ext cx="8382000" cy="4724400"/>
          </a:xfrm>
        </p:spPr>
        <p:txBody>
          <a:bodyPr/>
          <a:lstStyle/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smtClean="0"/>
              <a:t>(1) </a:t>
            </a:r>
            <a:r>
              <a:rPr lang="zh-CN" altLang="zh-CN" b="1" dirty="0" smtClean="0"/>
              <a:t>只有一个入口</a:t>
            </a:r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smtClean="0"/>
              <a:t>(2) </a:t>
            </a:r>
            <a:r>
              <a:rPr lang="zh-CN" altLang="zh-CN" b="1" dirty="0" smtClean="0"/>
              <a:t>只有一个出口</a:t>
            </a:r>
            <a:endParaRPr lang="en-US" altLang="zh-CN" b="1" dirty="0" smtClean="0"/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smtClean="0"/>
              <a:t>(3) </a:t>
            </a:r>
            <a:r>
              <a:rPr lang="zh-CN" altLang="zh-CN" b="1" dirty="0" smtClean="0"/>
              <a:t>结构内的每一部分都有机会被执行到。</a:t>
            </a:r>
            <a:r>
              <a:rPr lang="zh-CN" altLang="zh-CN" dirty="0" smtClean="0"/>
              <a:t>也就是说，对每一个框来说，都应当有一条从入口到出口的路径通过它</a:t>
            </a:r>
            <a:endParaRPr lang="en-US" altLang="zh-CN" dirty="0" smtClean="0"/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dirty="0" smtClean="0"/>
              <a:t>(4) </a:t>
            </a:r>
            <a:r>
              <a:rPr lang="zh-CN" altLang="zh-CN" b="1" dirty="0" smtClean="0"/>
              <a:t>结构内不存在“死循环”</a:t>
            </a:r>
            <a:endParaRPr lang="en-US" altLang="zh-CN" b="1" dirty="0" smtClean="0"/>
          </a:p>
          <a:p>
            <a:pPr lvl="1" algn="just"/>
            <a:r>
              <a:rPr lang="zh-CN" altLang="en-US" sz="2400" dirty="0" smtClean="0"/>
              <a:t>不存在无规律的转向，只在结构内部允许分支和跳转。</a:t>
            </a:r>
          </a:p>
          <a:p>
            <a:pPr lvl="1" algn="just"/>
            <a:r>
              <a:rPr lang="zh-CN" altLang="en-US" sz="2400" dirty="0" smtClean="0"/>
              <a:t>可根据需要构造其它满足上述特点的基本结构（如：多分支选择结构）</a:t>
            </a:r>
            <a:endParaRPr lang="en-US" altLang="zh-CN" sz="2400" dirty="0" smtClean="0"/>
          </a:p>
          <a:p>
            <a:pPr algn="just"/>
            <a:r>
              <a:rPr lang="zh-CN" altLang="en-US" sz="2800" dirty="0" smtClean="0">
                <a:solidFill>
                  <a:srgbClr val="FFFF00"/>
                </a:solidFill>
              </a:rPr>
              <a:t>用上述三种基本结构组成的算法结构，可以解决任何复杂的问题。</a:t>
            </a:r>
          </a:p>
          <a:p>
            <a:pPr lvl="1" algn="just"/>
            <a:endParaRPr lang="zh-CN" altLang="en-US" sz="2400" dirty="0" smtClean="0"/>
          </a:p>
          <a:p>
            <a:pPr lvl="1">
              <a:spcBef>
                <a:spcPts val="1200"/>
              </a:spcBef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56323" name="图片 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50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zh-CN" altLang="en-US" sz="4800" dirty="0" smtClean="0"/>
              <a:t>运算符和表达式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>
          <a:xfrm>
            <a:off x="1043608" y="3284984"/>
            <a:ext cx="7160840" cy="2567136"/>
          </a:xfrm>
        </p:spPr>
        <p:txBody>
          <a:bodyPr/>
          <a:lstStyle/>
          <a:p>
            <a:r>
              <a:rPr lang="en-US" altLang="zh-CN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C</a:t>
            </a:r>
            <a:r>
              <a:rPr lang="zh-CN" altLang="en-US" dirty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运算符</a:t>
            </a:r>
          </a:p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基本的算术运算符</a:t>
            </a:r>
            <a:endParaRPr lang="en-US" altLang="zh-CN" dirty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自增、自减运算符</a:t>
            </a:r>
            <a:endParaRPr lang="en-US" altLang="zh-CN" dirty="0" smtClean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算术表达式和运算符的优先级与结合性</a:t>
            </a:r>
            <a:endParaRPr lang="en-US" altLang="zh-CN" dirty="0" smtClean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不同类型数据间的混合运算</a:t>
            </a:r>
            <a:endParaRPr lang="en-US" altLang="zh-CN" dirty="0" smtClean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FFF66"/>
                </a:solidFill>
                <a:latin typeface="+mj-lt"/>
                <a:ea typeface="+mj-ea"/>
                <a:cs typeface="+mj-cs"/>
              </a:rPr>
              <a:t>强制类型转换运算符</a:t>
            </a:r>
            <a:endParaRPr lang="en-US" altLang="zh-CN" dirty="0" smtClean="0">
              <a:solidFill>
                <a:srgbClr val="FFFF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60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sz="4800" dirty="0" smtClean="0"/>
              <a:t>C</a:t>
            </a:r>
            <a:r>
              <a:rPr lang="zh-CN" altLang="en-US" sz="4800" dirty="0" smtClean="0"/>
              <a:t>运算符</a:t>
            </a:r>
            <a:endParaRPr lang="en-US" altLang="zh-CN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61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05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096CF-7C15-4EAD-8E46-CC8FF3AA0779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C</a:t>
            </a:r>
            <a:r>
              <a:rPr lang="zh-CN" altLang="en-US" sz="3600">
                <a:solidFill>
                  <a:schemeClr val="tx1"/>
                </a:solidFill>
              </a:rPr>
              <a:t>运算符简介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496" y="1197248"/>
            <a:ext cx="8382000" cy="54721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C</a:t>
            </a:r>
            <a:r>
              <a:rPr lang="zh-CN" altLang="en-US" sz="2800" dirty="0"/>
              <a:t>语言的运算符范围很宽</a:t>
            </a:r>
            <a:r>
              <a:rPr lang="zh-CN" altLang="en-US" sz="2800" dirty="0" smtClean="0"/>
              <a:t>，涉及多种基本操作。</a:t>
            </a:r>
            <a:endParaRPr lang="zh-CN" alt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主要</a:t>
            </a:r>
            <a:r>
              <a:rPr lang="zh-CN" altLang="en-US" sz="2800" dirty="0"/>
              <a:t>有以下</a:t>
            </a:r>
            <a:r>
              <a:rPr lang="en-US" altLang="zh-CN" sz="2800" dirty="0"/>
              <a:t>13</a:t>
            </a:r>
            <a:r>
              <a:rPr lang="zh-CN" altLang="en-US" sz="2800" dirty="0"/>
              <a:t>类（</a:t>
            </a:r>
            <a:r>
              <a:rPr lang="en-US" altLang="zh-CN" sz="2800" dirty="0"/>
              <a:t>34</a:t>
            </a:r>
            <a:r>
              <a:rPr lang="zh-CN" altLang="en-US" sz="2800" dirty="0"/>
              <a:t>种）：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、算术		</a:t>
            </a:r>
            <a:r>
              <a:rPr lang="en-US" altLang="zh-CN" sz="2800" dirty="0"/>
              <a:t>+</a:t>
            </a:r>
            <a:r>
              <a:rPr lang="zh-CN" altLang="en-US" sz="2800" dirty="0"/>
              <a:t>、</a:t>
            </a:r>
            <a:r>
              <a:rPr lang="en-US" altLang="zh-CN" sz="2800" dirty="0"/>
              <a:t>–</a:t>
            </a:r>
            <a:r>
              <a:rPr lang="zh-CN" altLang="en-US" sz="2800" dirty="0"/>
              <a:t>、*、</a:t>
            </a:r>
            <a:r>
              <a:rPr lang="en-US" altLang="zh-CN" sz="2800" dirty="0"/>
              <a:t>/</a:t>
            </a:r>
            <a:r>
              <a:rPr lang="zh-CN" altLang="en-US" sz="2800" dirty="0"/>
              <a:t>、</a:t>
            </a:r>
            <a:r>
              <a:rPr lang="en-US" altLang="zh-CN" sz="2800" dirty="0"/>
              <a:t>%</a:t>
            </a:r>
            <a:r>
              <a:rPr lang="zh-CN" altLang="en-US" sz="2800" dirty="0"/>
              <a:t>（模）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2</a:t>
            </a:r>
            <a:r>
              <a:rPr lang="zh-CN" altLang="en-US" sz="2800" dirty="0"/>
              <a:t>、关系		</a:t>
            </a:r>
            <a:r>
              <a:rPr lang="en-US" altLang="zh-CN" sz="2800" dirty="0"/>
              <a:t>&gt;</a:t>
            </a:r>
            <a:r>
              <a:rPr lang="zh-CN" altLang="en-US" sz="2800" dirty="0"/>
              <a:t>、</a:t>
            </a:r>
            <a:r>
              <a:rPr lang="en-US" altLang="zh-CN" sz="2800" dirty="0"/>
              <a:t>&lt;</a:t>
            </a:r>
            <a:r>
              <a:rPr lang="zh-CN" altLang="en-US" sz="2800" dirty="0"/>
              <a:t>、</a:t>
            </a:r>
            <a:r>
              <a:rPr lang="en-US" altLang="zh-CN" sz="2800" dirty="0"/>
              <a:t>==</a:t>
            </a:r>
            <a:r>
              <a:rPr lang="zh-CN" altLang="en-US" sz="2800" dirty="0"/>
              <a:t>、</a:t>
            </a:r>
            <a:r>
              <a:rPr lang="en-US" altLang="zh-CN" sz="2800" dirty="0"/>
              <a:t>&gt;=</a:t>
            </a:r>
            <a:r>
              <a:rPr lang="zh-CN" altLang="en-US" sz="2800" dirty="0"/>
              <a:t>、</a:t>
            </a:r>
            <a:r>
              <a:rPr lang="en-US" altLang="zh-CN" sz="2800" dirty="0"/>
              <a:t>&lt;=</a:t>
            </a:r>
            <a:r>
              <a:rPr lang="zh-CN" altLang="en-US" sz="2800" dirty="0"/>
              <a:t>、</a:t>
            </a:r>
            <a:r>
              <a:rPr lang="en-US" altLang="zh-CN" sz="2800" dirty="0"/>
              <a:t>!=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3</a:t>
            </a:r>
            <a:r>
              <a:rPr lang="zh-CN" altLang="en-US" sz="2800" dirty="0"/>
              <a:t>、逻辑		！、</a:t>
            </a:r>
            <a:r>
              <a:rPr lang="en-US" altLang="zh-CN" sz="2800" dirty="0"/>
              <a:t>&amp;&amp;</a:t>
            </a:r>
            <a:r>
              <a:rPr lang="zh-CN" altLang="en-US" sz="2800" dirty="0"/>
              <a:t>、</a:t>
            </a:r>
            <a:r>
              <a:rPr lang="en-US" altLang="zh-CN" sz="2800" dirty="0"/>
              <a:t>||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、位		</a:t>
            </a:r>
            <a:r>
              <a:rPr lang="en-US" altLang="zh-CN" sz="2800" dirty="0"/>
              <a:t>&lt;&lt;</a:t>
            </a:r>
            <a:r>
              <a:rPr lang="zh-CN" altLang="en-US" sz="2800" dirty="0"/>
              <a:t>、</a:t>
            </a:r>
            <a:r>
              <a:rPr lang="en-US" altLang="zh-CN" sz="2800" dirty="0"/>
              <a:t>&gt;&gt;</a:t>
            </a:r>
            <a:r>
              <a:rPr lang="zh-CN" altLang="en-US" sz="2800" dirty="0"/>
              <a:t>、</a:t>
            </a:r>
            <a:r>
              <a:rPr lang="en-US" altLang="zh-CN" sz="2800" dirty="0"/>
              <a:t>~</a:t>
            </a:r>
            <a:r>
              <a:rPr lang="zh-CN" altLang="en-US" sz="2800" dirty="0"/>
              <a:t>、</a:t>
            </a:r>
            <a:r>
              <a:rPr lang="en-US" altLang="zh-CN" sz="2800" dirty="0"/>
              <a:t>|</a:t>
            </a:r>
            <a:r>
              <a:rPr lang="zh-CN" altLang="en-US" sz="2800" dirty="0"/>
              <a:t>、</a:t>
            </a:r>
            <a:r>
              <a:rPr lang="en-US" altLang="zh-CN" sz="2800" dirty="0"/>
              <a:t>^</a:t>
            </a:r>
            <a:r>
              <a:rPr lang="zh-CN" altLang="en-US" sz="2800" dirty="0"/>
              <a:t>、</a:t>
            </a:r>
            <a:r>
              <a:rPr lang="en-US" altLang="zh-CN" sz="2800" dirty="0"/>
              <a:t>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5</a:t>
            </a:r>
            <a:r>
              <a:rPr lang="zh-CN" altLang="en-US" sz="2800" dirty="0"/>
              <a:t>、赋值		</a:t>
            </a:r>
            <a:r>
              <a:rPr lang="en-US" altLang="zh-CN" sz="2800" dirty="0"/>
              <a:t>=</a:t>
            </a:r>
            <a:r>
              <a:rPr lang="zh-CN" altLang="en-US" sz="2800" dirty="0"/>
              <a:t>及其扩展赋值运算符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6</a:t>
            </a:r>
            <a:r>
              <a:rPr lang="zh-CN" altLang="en-US" sz="2800" dirty="0"/>
              <a:t>、条件		</a:t>
            </a:r>
            <a:r>
              <a:rPr lang="en-US" altLang="zh-CN" sz="2800" dirty="0"/>
              <a:t>__?__ :__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7</a:t>
            </a:r>
            <a:r>
              <a:rPr lang="zh-CN" altLang="en-US" sz="2800" dirty="0"/>
              <a:t>、逗号		</a:t>
            </a:r>
            <a:r>
              <a:rPr lang="en-US" altLang="zh-CN" sz="2800" dirty="0" smtClean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8</a:t>
            </a:r>
            <a:r>
              <a:rPr lang="zh-CN" altLang="en-US" sz="2800" dirty="0"/>
              <a:t>、指针		*、</a:t>
            </a:r>
            <a:r>
              <a:rPr lang="en-US" altLang="zh-CN" sz="2800" dirty="0"/>
              <a:t>&amp;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9</a:t>
            </a:r>
            <a:r>
              <a:rPr lang="zh-CN" altLang="en-US" sz="2800" dirty="0"/>
              <a:t>、求字节		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 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800" dirty="0"/>
              <a:t>10</a:t>
            </a:r>
            <a:r>
              <a:rPr lang="zh-CN" altLang="en-US" sz="2800" dirty="0"/>
              <a:t>、强制类型转换	</a:t>
            </a:r>
            <a:r>
              <a:rPr lang="en-US" altLang="zh-CN" sz="2800" dirty="0"/>
              <a:t>(</a:t>
            </a:r>
            <a:r>
              <a:rPr lang="zh-CN" altLang="en-US" sz="2800" dirty="0"/>
              <a:t>类型</a:t>
            </a:r>
            <a:r>
              <a:rPr lang="en-US" altLang="zh-CN" sz="2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9222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4543-9F5E-4A29-8DC2-4658B10C6A79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solidFill>
                  <a:schemeClr val="tx1"/>
                </a:solidFill>
              </a:rPr>
              <a:t>C</a:t>
            </a:r>
            <a:r>
              <a:rPr lang="zh-CN" altLang="en-US" sz="3600">
                <a:solidFill>
                  <a:schemeClr val="tx1"/>
                </a:solidFill>
              </a:rPr>
              <a:t>运算符简介（</a:t>
            </a:r>
            <a:r>
              <a:rPr lang="en-US" altLang="zh-CN" sz="3600">
                <a:solidFill>
                  <a:schemeClr val="tx1"/>
                </a:solidFill>
              </a:rPr>
              <a:t>2</a:t>
            </a:r>
            <a:r>
              <a:rPr lang="zh-CN" altLang="en-US" sz="36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1450"/>
            <a:ext cx="8583488" cy="49403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 smtClean="0"/>
              <a:t>11</a:t>
            </a:r>
            <a:r>
              <a:rPr lang="zh-CN" altLang="en-US" sz="2800" dirty="0" smtClean="0"/>
              <a:t>、成员</a:t>
            </a:r>
            <a:r>
              <a:rPr lang="zh-CN" altLang="en-US" sz="2800" dirty="0"/>
              <a:t>		</a:t>
            </a:r>
            <a:r>
              <a:rPr lang="en-US" altLang="zh-CN" sz="2800" dirty="0"/>
              <a:t>__ .__ –&gt;__</a:t>
            </a:r>
          </a:p>
          <a:p>
            <a:pPr>
              <a:buFontTx/>
              <a:buNone/>
            </a:pPr>
            <a:r>
              <a:rPr lang="en-US" altLang="zh-CN" sz="2800" dirty="0"/>
              <a:t>12</a:t>
            </a:r>
            <a:r>
              <a:rPr lang="zh-CN" altLang="en-US" sz="2800" dirty="0"/>
              <a:t>、下标		</a:t>
            </a:r>
            <a:r>
              <a:rPr lang="en-US" altLang="zh-CN" sz="2800" dirty="0"/>
              <a:t>[ ]</a:t>
            </a:r>
          </a:p>
          <a:p>
            <a:pPr>
              <a:buFontTx/>
              <a:buNone/>
            </a:pPr>
            <a:r>
              <a:rPr lang="en-US" altLang="zh-CN" sz="2800" dirty="0"/>
              <a:t>13</a:t>
            </a:r>
            <a:r>
              <a:rPr lang="zh-CN" altLang="en-US" sz="2800" dirty="0"/>
              <a:t>、其他		如：函数调用运算符</a:t>
            </a:r>
            <a:r>
              <a:rPr lang="zh-CN" altLang="en-US" sz="2800" dirty="0" smtClean="0"/>
              <a:t>（）</a:t>
            </a:r>
            <a:endParaRPr lang="en-US" altLang="zh-CN" sz="2800" dirty="0" smtClean="0"/>
          </a:p>
          <a:p>
            <a:pPr>
              <a:buFontTx/>
              <a:buNone/>
            </a:pPr>
            <a:endParaRPr lang="en-US" altLang="zh-CN" sz="2800" dirty="0"/>
          </a:p>
          <a:p>
            <a:pPr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FFFF66"/>
                </a:solidFill>
              </a:rPr>
              <a:t>目</a:t>
            </a:r>
            <a:r>
              <a:rPr lang="en-US" altLang="zh-CN" sz="2800" b="1" dirty="0">
                <a:solidFill>
                  <a:srgbClr val="FFFF66"/>
                </a:solidFill>
              </a:rPr>
              <a:t>/</a:t>
            </a:r>
            <a:r>
              <a:rPr lang="zh-CN" altLang="en-US" sz="2800" b="1" dirty="0">
                <a:solidFill>
                  <a:srgbClr val="FFFF66"/>
                </a:solidFill>
              </a:rPr>
              <a:t>元</a:t>
            </a:r>
            <a:r>
              <a:rPr lang="en-US" altLang="zh-CN" sz="2800" dirty="0">
                <a:solidFill>
                  <a:srgbClr val="CCECFF"/>
                </a:solidFill>
              </a:rPr>
              <a:t>——</a:t>
            </a:r>
            <a:r>
              <a:rPr lang="zh-CN" altLang="en-US" sz="2800" dirty="0">
                <a:solidFill>
                  <a:srgbClr val="CCECFF"/>
                </a:solidFill>
              </a:rPr>
              <a:t>运算时所需运算对象（</a:t>
            </a:r>
            <a:r>
              <a:rPr lang="zh-CN" altLang="en-US" sz="2800" b="1" dirty="0">
                <a:solidFill>
                  <a:srgbClr val="FFFF66"/>
                </a:solidFill>
              </a:rPr>
              <a:t>操作数</a:t>
            </a:r>
            <a:r>
              <a:rPr lang="zh-CN" altLang="en-US" sz="2800" dirty="0">
                <a:solidFill>
                  <a:srgbClr val="CCECFF"/>
                </a:solidFill>
              </a:rPr>
              <a:t>）的个数。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FFFF66"/>
                </a:solidFill>
              </a:rPr>
              <a:t>优先级</a:t>
            </a:r>
            <a:r>
              <a:rPr lang="en-US" altLang="zh-CN" sz="2800" dirty="0">
                <a:solidFill>
                  <a:srgbClr val="CCECFF"/>
                </a:solidFill>
              </a:rPr>
              <a:t>——</a:t>
            </a:r>
            <a:r>
              <a:rPr lang="zh-CN" altLang="en-US" sz="2800" dirty="0">
                <a:solidFill>
                  <a:srgbClr val="CCECFF"/>
                </a:solidFill>
              </a:rPr>
              <a:t>表达式中多个不同运算符之间的运算先后顺序。</a:t>
            </a:r>
          </a:p>
          <a:p>
            <a:pPr>
              <a:spcBef>
                <a:spcPts val="1200"/>
              </a:spcBef>
            </a:pPr>
            <a:r>
              <a:rPr lang="zh-CN" altLang="en-US" sz="2800" b="1" dirty="0">
                <a:solidFill>
                  <a:srgbClr val="FFFF66"/>
                </a:solidFill>
              </a:rPr>
              <a:t>结合性</a:t>
            </a:r>
            <a:r>
              <a:rPr kumimoji="0" lang="en-US" altLang="zh-CN" sz="2800" dirty="0">
                <a:solidFill>
                  <a:srgbClr val="CCECFF"/>
                </a:solidFill>
              </a:rPr>
              <a:t>——</a:t>
            </a:r>
            <a:r>
              <a:rPr lang="zh-CN" altLang="en-US" sz="2800" dirty="0">
                <a:solidFill>
                  <a:srgbClr val="CCECFF"/>
                </a:solidFill>
              </a:rPr>
              <a:t>表达式中多个相同优先级的运算符之间的运算优先顺序。</a:t>
            </a:r>
          </a:p>
        </p:txBody>
      </p:sp>
    </p:spTree>
    <p:extLst>
      <p:ext uri="{BB962C8B-B14F-4D97-AF65-F5344CB8AC3E}">
        <p14:creationId xmlns:p14="http://schemas.microsoft.com/office/powerpoint/2010/main" val="170862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FF5D9-7F34-4FA8-87EE-52DD1FB123B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5888"/>
            <a:ext cx="8382000" cy="993775"/>
          </a:xfrm>
        </p:spPr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基本算术运算符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1052513"/>
            <a:ext cx="8439472" cy="5761037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+		</a:t>
            </a:r>
            <a:r>
              <a:rPr lang="zh-CN" altLang="en-US" sz="2400" dirty="0"/>
              <a:t>加法运算符			</a:t>
            </a:r>
            <a:r>
              <a:rPr lang="en-US" altLang="zh-CN" sz="2400" dirty="0"/>
              <a:t>–	</a:t>
            </a:r>
            <a:r>
              <a:rPr lang="zh-CN" altLang="en-US" sz="2400" dirty="0"/>
              <a:t>减法运算符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		正值运算符（单目） 		负值运算符（单目）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*		乘法运算法			</a:t>
            </a:r>
            <a:r>
              <a:rPr lang="en-US" altLang="zh-CN" sz="2400" dirty="0"/>
              <a:t>/	</a:t>
            </a:r>
            <a:r>
              <a:rPr lang="zh-CN" altLang="en-US" sz="2400" dirty="0"/>
              <a:t>除法运算符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/>
              <a:t>%	     </a:t>
            </a:r>
            <a:r>
              <a:rPr lang="zh-CN" altLang="en-US" sz="2400" dirty="0"/>
              <a:t>模运算符</a:t>
            </a:r>
            <a:r>
              <a:rPr lang="en-US" altLang="zh-CN" sz="2400" dirty="0"/>
              <a:t>/</a:t>
            </a:r>
            <a:r>
              <a:rPr lang="zh-CN" altLang="en-US" sz="2400" dirty="0"/>
              <a:t>求余运算符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 smtClean="0"/>
              <a:t>【</a:t>
            </a:r>
            <a:r>
              <a:rPr lang="zh-CN" altLang="en-US" sz="2400" dirty="0" smtClean="0"/>
              <a:t>说明</a:t>
            </a:r>
            <a:r>
              <a:rPr lang="en-US" altLang="zh-CN" sz="2400" dirty="0" smtClean="0"/>
              <a:t>】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dirty="0" smtClean="0"/>
              <a:t>单</a:t>
            </a:r>
            <a:r>
              <a:rPr lang="zh-CN" altLang="en-US" sz="2400" dirty="0"/>
              <a:t>目运算符，</a:t>
            </a:r>
            <a:r>
              <a:rPr lang="zh-CN" altLang="en-US" sz="2400" dirty="0">
                <a:solidFill>
                  <a:srgbClr val="99FF66"/>
                </a:solidFill>
              </a:rPr>
              <a:t>如： </a:t>
            </a:r>
            <a:r>
              <a:rPr lang="en-US" altLang="zh-CN" sz="2400" dirty="0">
                <a:solidFill>
                  <a:srgbClr val="99FF66"/>
                </a:solidFill>
              </a:rPr>
              <a:t>–3</a:t>
            </a:r>
            <a:r>
              <a:rPr lang="zh-CN" altLang="en-US" sz="2400" dirty="0">
                <a:solidFill>
                  <a:srgbClr val="99FF66"/>
                </a:solidFill>
              </a:rPr>
              <a:t>、</a:t>
            </a:r>
            <a:r>
              <a:rPr lang="en-US" altLang="zh-CN" sz="2400" dirty="0">
                <a:solidFill>
                  <a:srgbClr val="99FF66"/>
                </a:solidFill>
              </a:rPr>
              <a:t>+3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dirty="0"/>
              <a:t>% </a:t>
            </a:r>
            <a:r>
              <a:rPr lang="zh-CN" altLang="en-US" sz="2400" dirty="0"/>
              <a:t>运算符要求参加运算的运算对象</a:t>
            </a:r>
            <a:r>
              <a:rPr lang="en-US" altLang="zh-CN" sz="2400" dirty="0"/>
              <a:t>(</a:t>
            </a:r>
            <a:r>
              <a:rPr lang="zh-CN" altLang="en-US" sz="2400" dirty="0"/>
              <a:t>即操作数</a:t>
            </a:r>
            <a:r>
              <a:rPr lang="en-US" altLang="zh-CN" sz="2400" dirty="0"/>
              <a:t>)</a:t>
            </a:r>
            <a:r>
              <a:rPr lang="zh-CN" altLang="en-US" sz="2400" dirty="0"/>
              <a:t>为整数，结果也是整数。</a:t>
            </a:r>
            <a:r>
              <a:rPr lang="zh-CN" altLang="en-US" sz="2400" dirty="0">
                <a:solidFill>
                  <a:srgbClr val="99FF66"/>
                </a:solidFill>
              </a:rPr>
              <a:t>如</a:t>
            </a:r>
            <a:r>
              <a:rPr lang="en-US" altLang="zh-CN" sz="2400" dirty="0">
                <a:solidFill>
                  <a:srgbClr val="99FF66"/>
                </a:solidFill>
              </a:rPr>
              <a:t>8%3</a:t>
            </a:r>
            <a:r>
              <a:rPr lang="zh-CN" altLang="en-US" sz="2400" dirty="0">
                <a:solidFill>
                  <a:srgbClr val="99FF66"/>
                </a:solidFill>
              </a:rPr>
              <a:t>，结果为</a:t>
            </a:r>
            <a:r>
              <a:rPr lang="en-US" altLang="zh-CN" sz="2400" dirty="0">
                <a:solidFill>
                  <a:srgbClr val="99FF66"/>
                </a:solidFill>
              </a:rPr>
              <a:t>2</a:t>
            </a:r>
            <a:r>
              <a:rPr lang="zh-CN" altLang="en-US" sz="2400" dirty="0">
                <a:solidFill>
                  <a:srgbClr val="99FF66"/>
                </a:solidFill>
              </a:rPr>
              <a:t>，又如：</a:t>
            </a:r>
            <a:r>
              <a:rPr lang="en-US" altLang="zh-CN" sz="2400" dirty="0">
                <a:solidFill>
                  <a:srgbClr val="99FF66"/>
                </a:solidFill>
              </a:rPr>
              <a:t>23%12</a:t>
            </a:r>
            <a:r>
              <a:rPr lang="zh-CN" altLang="en-US" sz="2400" dirty="0">
                <a:solidFill>
                  <a:srgbClr val="99FF66"/>
                </a:solidFill>
              </a:rPr>
              <a:t>值为</a:t>
            </a:r>
            <a:r>
              <a:rPr lang="en-US" altLang="zh-CN" sz="2400" dirty="0" smtClean="0">
                <a:solidFill>
                  <a:srgbClr val="99FF66"/>
                </a:solidFill>
              </a:rPr>
              <a:t>11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dirty="0" smtClean="0"/>
              <a:t>当</a:t>
            </a:r>
            <a:r>
              <a:rPr lang="zh-CN" altLang="en-US" dirty="0"/>
              <a:t>至少有一个数为负值时，不同的系统有所差异</a:t>
            </a:r>
            <a:r>
              <a:rPr lang="zh-CN" altLang="en-US" dirty="0" smtClean="0"/>
              <a:t>！</a:t>
            </a:r>
            <a:endParaRPr lang="en-US" altLang="zh-CN" sz="2400" dirty="0"/>
          </a:p>
          <a:p>
            <a:pPr lvl="1"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两</a:t>
            </a:r>
            <a:r>
              <a:rPr lang="zh-CN" altLang="en-US" sz="2400" b="1" dirty="0">
                <a:solidFill>
                  <a:srgbClr val="FFFF00"/>
                </a:solidFill>
              </a:rPr>
              <a:t>个整数相除的结果为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整数，</a:t>
            </a:r>
            <a:r>
              <a:rPr lang="zh-CN" altLang="en-US" sz="2400" dirty="0">
                <a:solidFill>
                  <a:srgbClr val="99FF66"/>
                </a:solidFill>
              </a:rPr>
              <a:t>如</a:t>
            </a:r>
            <a:r>
              <a:rPr lang="en-US" altLang="zh-CN" sz="2400" dirty="0">
                <a:solidFill>
                  <a:srgbClr val="99FF66"/>
                </a:solidFill>
              </a:rPr>
              <a:t>5/3</a:t>
            </a:r>
            <a:r>
              <a:rPr lang="zh-CN" altLang="en-US" sz="2400" dirty="0">
                <a:solidFill>
                  <a:srgbClr val="99FF66"/>
                </a:solidFill>
              </a:rPr>
              <a:t>的结果值为１，</a:t>
            </a:r>
            <a:r>
              <a:rPr lang="zh-CN" altLang="en-US" sz="2400" dirty="0"/>
              <a:t>舍去小数</a:t>
            </a:r>
            <a:r>
              <a:rPr lang="zh-CN" altLang="en-US" sz="2400" dirty="0" smtClean="0"/>
              <a:t>部分</a:t>
            </a:r>
            <a:r>
              <a:rPr lang="zh-CN" altLang="en-US" sz="2400" dirty="0"/>
              <a:t>。</a:t>
            </a: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4716463" y="83661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29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7C2B3-7DFB-45EA-8E96-DEE2A7E26B0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sz="3600">
                <a:solidFill>
                  <a:schemeClr val="tx1"/>
                </a:solidFill>
              </a:rPr>
              <a:t>基本算术运算符（</a:t>
            </a:r>
            <a:r>
              <a:rPr lang="en-US" altLang="zh-CN" sz="3600">
                <a:solidFill>
                  <a:schemeClr val="tx1"/>
                </a:solidFill>
              </a:rPr>
              <a:t>2</a:t>
            </a:r>
            <a:r>
              <a:rPr lang="zh-CN" altLang="en-US" sz="36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5184775"/>
          </a:xfrm>
        </p:spPr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zh-CN" altLang="en-US" sz="2400" dirty="0"/>
              <a:t>如果除数或被除数中有一个为负值，舍入方向不固定。 </a:t>
            </a:r>
            <a:r>
              <a:rPr lang="zh-CN" altLang="en-US" sz="2400" dirty="0" smtClean="0">
                <a:solidFill>
                  <a:srgbClr val="99FF66"/>
                </a:solidFill>
              </a:rPr>
              <a:t>如</a:t>
            </a:r>
            <a:r>
              <a:rPr lang="zh-CN" altLang="en-US" sz="2400" dirty="0">
                <a:solidFill>
                  <a:srgbClr val="99FF66"/>
                </a:solidFill>
              </a:rPr>
              <a:t>：</a:t>
            </a:r>
            <a:r>
              <a:rPr lang="en-US" altLang="zh-CN" sz="2400" dirty="0">
                <a:solidFill>
                  <a:srgbClr val="99FF66"/>
                </a:solidFill>
              </a:rPr>
              <a:t>5/3</a:t>
            </a:r>
            <a:r>
              <a:rPr lang="zh-CN" altLang="en-US" sz="2400" dirty="0">
                <a:solidFill>
                  <a:srgbClr val="99FF66"/>
                </a:solidFill>
              </a:rPr>
              <a:t>值为</a:t>
            </a:r>
            <a:r>
              <a:rPr lang="en-US" altLang="zh-CN" sz="2400" dirty="0">
                <a:solidFill>
                  <a:srgbClr val="99FF66"/>
                </a:solidFill>
              </a:rPr>
              <a:t>1</a:t>
            </a:r>
            <a:r>
              <a:rPr lang="zh-CN" altLang="en-US" sz="2400" dirty="0">
                <a:solidFill>
                  <a:srgbClr val="99FF66"/>
                </a:solidFill>
              </a:rPr>
              <a:t>， </a:t>
            </a:r>
            <a:r>
              <a:rPr lang="en-US" altLang="zh-CN" sz="2400" dirty="0">
                <a:solidFill>
                  <a:srgbClr val="99FF66"/>
                </a:solidFill>
              </a:rPr>
              <a:t>– 5/3</a:t>
            </a:r>
            <a:r>
              <a:rPr lang="zh-CN" altLang="en-US" sz="2400" dirty="0">
                <a:solidFill>
                  <a:srgbClr val="99FF66"/>
                </a:solidFill>
              </a:rPr>
              <a:t>值为</a:t>
            </a:r>
            <a:r>
              <a:rPr lang="en-US" altLang="zh-CN" sz="2400" dirty="0">
                <a:solidFill>
                  <a:srgbClr val="99FF66"/>
                </a:solidFill>
              </a:rPr>
              <a:t>–1</a:t>
            </a:r>
            <a:r>
              <a:rPr lang="zh-CN" altLang="en-US" sz="2400" dirty="0">
                <a:solidFill>
                  <a:srgbClr val="99FF66"/>
                </a:solidFill>
              </a:rPr>
              <a:t>或</a:t>
            </a:r>
            <a:r>
              <a:rPr lang="en-US" altLang="zh-CN" sz="2400" dirty="0">
                <a:solidFill>
                  <a:srgbClr val="99FF66"/>
                </a:solidFill>
              </a:rPr>
              <a:t>–2</a:t>
            </a:r>
            <a:r>
              <a:rPr lang="zh-CN" altLang="en-US" sz="2400" dirty="0">
                <a:solidFill>
                  <a:srgbClr val="99FF66"/>
                </a:solidFill>
              </a:rPr>
              <a:t>（因系统而异！）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>
                <a:solidFill>
                  <a:srgbClr val="99FF66"/>
                </a:solidFill>
              </a:rPr>
              <a:t>[</a:t>
            </a:r>
            <a:r>
              <a:rPr lang="zh-CN" altLang="en-US" dirty="0" smtClean="0">
                <a:solidFill>
                  <a:srgbClr val="99FF66"/>
                </a:solidFill>
              </a:rPr>
              <a:t>例</a:t>
            </a:r>
            <a:r>
              <a:rPr lang="en-US" altLang="zh-CN" dirty="0" smtClean="0">
                <a:solidFill>
                  <a:srgbClr val="99FF66"/>
                </a:solidFill>
              </a:rPr>
              <a:t>9] </a:t>
            </a:r>
            <a:endParaRPr lang="en-US" altLang="zh-CN" dirty="0">
              <a:solidFill>
                <a:srgbClr val="99FF66"/>
              </a:solidFill>
            </a:endParaRP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99FF66"/>
                </a:solidFill>
              </a:rPr>
              <a:t>main ( )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99FF66"/>
                </a:solidFill>
              </a:rPr>
              <a:t>{ 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99FF66"/>
                </a:solidFill>
              </a:rPr>
              <a:t>  </a:t>
            </a:r>
            <a:r>
              <a:rPr lang="en-US" altLang="zh-CN" dirty="0" err="1">
                <a:solidFill>
                  <a:srgbClr val="99FF66"/>
                </a:solidFill>
              </a:rPr>
              <a:t>printf</a:t>
            </a:r>
            <a:r>
              <a:rPr lang="en-US" altLang="zh-CN" dirty="0">
                <a:solidFill>
                  <a:srgbClr val="99FF66"/>
                </a:solidFill>
              </a:rPr>
              <a:t>(" 5 /  3 = ");  </a:t>
            </a:r>
            <a:r>
              <a:rPr lang="en-US" altLang="zh-CN" dirty="0" err="1">
                <a:solidFill>
                  <a:srgbClr val="99FF66"/>
                </a:solidFill>
              </a:rPr>
              <a:t>printf</a:t>
            </a:r>
            <a:r>
              <a:rPr lang="en-US" altLang="zh-CN" dirty="0">
                <a:solidFill>
                  <a:srgbClr val="99FF66"/>
                </a:solidFill>
              </a:rPr>
              <a:t>("%d\n", 5/3);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99FF66"/>
                </a:solidFill>
              </a:rPr>
              <a:t>  </a:t>
            </a:r>
            <a:r>
              <a:rPr lang="en-US" altLang="zh-CN" dirty="0" err="1">
                <a:solidFill>
                  <a:srgbClr val="99FF66"/>
                </a:solidFill>
              </a:rPr>
              <a:t>printf</a:t>
            </a:r>
            <a:r>
              <a:rPr lang="en-US" altLang="zh-CN" dirty="0">
                <a:solidFill>
                  <a:srgbClr val="99FF66"/>
                </a:solidFill>
              </a:rPr>
              <a:t>(" 5 / -3 = ");  </a:t>
            </a:r>
            <a:r>
              <a:rPr lang="en-US" altLang="zh-CN" dirty="0" err="1">
                <a:solidFill>
                  <a:srgbClr val="99FF66"/>
                </a:solidFill>
              </a:rPr>
              <a:t>printf</a:t>
            </a:r>
            <a:r>
              <a:rPr lang="en-US" altLang="zh-CN" dirty="0">
                <a:solidFill>
                  <a:srgbClr val="99FF66"/>
                </a:solidFill>
              </a:rPr>
              <a:t>("%d\n", 5/-3);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99FF66"/>
                </a:solidFill>
              </a:rPr>
              <a:t>  </a:t>
            </a:r>
            <a:r>
              <a:rPr lang="en-US" altLang="zh-CN" dirty="0" err="1">
                <a:solidFill>
                  <a:srgbClr val="99FF66"/>
                </a:solidFill>
              </a:rPr>
              <a:t>printf</a:t>
            </a:r>
            <a:r>
              <a:rPr lang="en-US" altLang="zh-CN" dirty="0">
                <a:solidFill>
                  <a:srgbClr val="99FF66"/>
                </a:solidFill>
              </a:rPr>
              <a:t>("-5 /  3 = ");  </a:t>
            </a:r>
            <a:r>
              <a:rPr lang="en-US" altLang="zh-CN" dirty="0" err="1">
                <a:solidFill>
                  <a:srgbClr val="99FF66"/>
                </a:solidFill>
              </a:rPr>
              <a:t>printf</a:t>
            </a:r>
            <a:r>
              <a:rPr lang="en-US" altLang="zh-CN" dirty="0">
                <a:solidFill>
                  <a:srgbClr val="99FF66"/>
                </a:solidFill>
              </a:rPr>
              <a:t>("%d\n", -5/3);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99FF66"/>
                </a:solidFill>
              </a:rPr>
              <a:t>  </a:t>
            </a:r>
            <a:r>
              <a:rPr lang="en-US" altLang="zh-CN" dirty="0" err="1">
                <a:solidFill>
                  <a:srgbClr val="99FF66"/>
                </a:solidFill>
              </a:rPr>
              <a:t>printf</a:t>
            </a:r>
            <a:r>
              <a:rPr lang="en-US" altLang="zh-CN" dirty="0">
                <a:solidFill>
                  <a:srgbClr val="99FF66"/>
                </a:solidFill>
              </a:rPr>
              <a:t>("-5 / -3 = ");  </a:t>
            </a:r>
            <a:r>
              <a:rPr lang="en-US" altLang="zh-CN" dirty="0" err="1">
                <a:solidFill>
                  <a:srgbClr val="99FF66"/>
                </a:solidFill>
              </a:rPr>
              <a:t>printf</a:t>
            </a:r>
            <a:r>
              <a:rPr lang="en-US" altLang="zh-CN" dirty="0">
                <a:solidFill>
                  <a:srgbClr val="99FF66"/>
                </a:solidFill>
              </a:rPr>
              <a:t>("%d\n", -5/-3);</a:t>
            </a:r>
          </a:p>
          <a:p>
            <a:pPr lvl="2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99FF66"/>
                </a:solidFill>
              </a:rPr>
              <a:t>}</a:t>
            </a:r>
          </a:p>
          <a:p>
            <a:pPr lvl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dirty="0"/>
              <a:t>+</a:t>
            </a:r>
            <a:r>
              <a:rPr lang="zh-CN" altLang="en-US" sz="2400" dirty="0"/>
              <a:t>、 </a:t>
            </a:r>
            <a:r>
              <a:rPr lang="en-US" altLang="zh-CN" sz="2400" dirty="0"/>
              <a:t>– </a:t>
            </a:r>
            <a:r>
              <a:rPr lang="zh-CN" altLang="en-US" sz="2400" dirty="0"/>
              <a:t>、*、</a:t>
            </a:r>
            <a:r>
              <a:rPr lang="en-US" altLang="zh-CN" sz="2400" dirty="0"/>
              <a:t>/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操作数可以是任何算术类型，</a:t>
            </a:r>
            <a:r>
              <a:rPr lang="zh-CN" altLang="en-US" sz="2400" dirty="0"/>
              <a:t>若有一个为实数，均自动转换为</a:t>
            </a:r>
            <a:r>
              <a:rPr lang="en-US" altLang="zh-CN" sz="2400" dirty="0"/>
              <a:t>double</a:t>
            </a:r>
            <a:r>
              <a:rPr lang="zh-CN" altLang="en-US" sz="2400" dirty="0"/>
              <a:t>型进行计算。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5076825" y="2565400"/>
            <a:ext cx="3382963" cy="757130"/>
          </a:xfrm>
          <a:prstGeom prst="rect">
            <a:avLst/>
          </a:prstGeom>
          <a:noFill/>
          <a:ln w="57150" cmpd="thinThick" algn="ctr">
            <a:solidFill>
              <a:srgbClr val="FF33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CCECFF"/>
                </a:solidFill>
              </a:rPr>
              <a:t>多数</a:t>
            </a:r>
            <a:r>
              <a:rPr lang="en-US" altLang="zh-CN" sz="2400" dirty="0">
                <a:solidFill>
                  <a:srgbClr val="CCECFF"/>
                </a:solidFill>
              </a:rPr>
              <a:t>C</a:t>
            </a:r>
            <a:r>
              <a:rPr lang="zh-CN" altLang="en-US" sz="2400" dirty="0">
                <a:solidFill>
                  <a:srgbClr val="CCECFF"/>
                </a:solidFill>
              </a:rPr>
              <a:t>编译系统采取“向零取整”，</a:t>
            </a:r>
            <a:r>
              <a:rPr lang="zh-CN" altLang="en-US" sz="2400" dirty="0" smtClean="0">
                <a:solidFill>
                  <a:srgbClr val="CCECFF"/>
                </a:solidFill>
              </a:rPr>
              <a:t>如</a:t>
            </a:r>
            <a:r>
              <a:rPr lang="en-US" altLang="zh-CN" sz="2400" dirty="0" smtClean="0">
                <a:solidFill>
                  <a:srgbClr val="CCECFF"/>
                </a:solidFill>
              </a:rPr>
              <a:t>VC</a:t>
            </a:r>
            <a:r>
              <a:rPr lang="zh-CN" altLang="en-US" sz="2400" dirty="0" smtClean="0">
                <a:solidFill>
                  <a:srgbClr val="CCECFF"/>
                </a:solidFill>
              </a:rPr>
              <a:t>。</a:t>
            </a:r>
            <a:endParaRPr lang="zh-CN" altLang="en-US" sz="2400" dirty="0">
              <a:solidFill>
                <a:srgbClr val="CCE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1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24ED3-856D-4620-9F71-1267875554D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53400" cy="1143000"/>
          </a:xfrm>
        </p:spPr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算术表达式和运算符的优先级与结合性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447087" cy="4967287"/>
          </a:xfrm>
        </p:spPr>
        <p:txBody>
          <a:bodyPr/>
          <a:lstStyle/>
          <a:p>
            <a:pPr algn="just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b="1" dirty="0" smtClean="0">
                <a:solidFill>
                  <a:srgbClr val="FFFF66"/>
                </a:solidFill>
              </a:rPr>
              <a:t>算术表达式</a:t>
            </a:r>
            <a:r>
              <a:rPr lang="zh-CN" altLang="en-US" sz="2800" b="1" dirty="0" smtClean="0"/>
              <a:t> </a:t>
            </a:r>
            <a:r>
              <a:rPr lang="en-US" altLang="zh-CN" sz="2800" b="1" dirty="0">
                <a:solidFill>
                  <a:srgbClr val="CCECFF"/>
                </a:solidFill>
              </a:rPr>
              <a:t>—— </a:t>
            </a:r>
            <a:r>
              <a:rPr lang="zh-CN" altLang="en-US" sz="2800" dirty="0">
                <a:solidFill>
                  <a:srgbClr val="CCECFF"/>
                </a:solidFill>
              </a:rPr>
              <a:t>用算术运算符和括号将运算对象（也称操作数，含常量、变量、函数等）连接起来的、符合</a:t>
            </a:r>
            <a:r>
              <a:rPr lang="en-US" altLang="zh-CN" sz="2800" dirty="0">
                <a:solidFill>
                  <a:srgbClr val="CCECFF"/>
                </a:solidFill>
              </a:rPr>
              <a:t>C</a:t>
            </a:r>
            <a:r>
              <a:rPr lang="zh-CN" altLang="en-US" sz="2800" dirty="0">
                <a:solidFill>
                  <a:srgbClr val="CCECFF"/>
                </a:solidFill>
              </a:rPr>
              <a:t>语法规则的式子。</a:t>
            </a:r>
          </a:p>
          <a:p>
            <a:pPr algn="just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/>
              <a:t>算术运算符的优先次序：</a:t>
            </a:r>
          </a:p>
          <a:p>
            <a:pPr algn="ctr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、</a:t>
            </a:r>
            <a:r>
              <a:rPr lang="en-US" altLang="zh-CN" sz="2400" dirty="0"/>
              <a:t>–</a:t>
            </a:r>
            <a:r>
              <a:rPr lang="zh-CN" altLang="en-US" sz="2400" dirty="0"/>
              <a:t>（单目）</a:t>
            </a:r>
            <a:r>
              <a:rPr lang="zh-CN" altLang="en-US" sz="2400" dirty="0">
                <a:solidFill>
                  <a:srgbClr val="FFFF66"/>
                </a:solidFill>
              </a:rPr>
              <a:t>→</a:t>
            </a:r>
            <a:r>
              <a:rPr lang="zh-CN" altLang="en-US" sz="2400" dirty="0"/>
              <a:t> *、</a:t>
            </a:r>
            <a:r>
              <a:rPr lang="en-US" altLang="zh-CN" sz="2400" dirty="0"/>
              <a:t>/</a:t>
            </a:r>
            <a:r>
              <a:rPr lang="zh-CN" altLang="en-US" sz="2400" dirty="0"/>
              <a:t>、</a:t>
            </a:r>
            <a:r>
              <a:rPr lang="en-US" altLang="zh-CN" sz="2400" dirty="0"/>
              <a:t>%  </a:t>
            </a:r>
            <a:r>
              <a:rPr lang="en-US" altLang="zh-CN" sz="2400" dirty="0">
                <a:solidFill>
                  <a:srgbClr val="FFFF66"/>
                </a:solidFill>
              </a:rPr>
              <a:t>→</a:t>
            </a:r>
            <a:r>
              <a:rPr lang="en-US" altLang="zh-CN" sz="2400" dirty="0"/>
              <a:t> +</a:t>
            </a:r>
            <a:r>
              <a:rPr lang="zh-CN" altLang="en-US" sz="2400" dirty="0"/>
              <a:t>、</a:t>
            </a:r>
            <a:r>
              <a:rPr lang="en-US" altLang="zh-CN" sz="2400" dirty="0"/>
              <a:t>–</a:t>
            </a:r>
          </a:p>
          <a:p>
            <a:pPr algn="just">
              <a:spcBef>
                <a:spcPct val="25000"/>
              </a:spcBef>
              <a:buFont typeface="Wingdings" pitchFamily="2" charset="2"/>
              <a:buChar char="ü"/>
            </a:pPr>
            <a:r>
              <a:rPr lang="en-US" altLang="zh-CN" sz="2400" dirty="0"/>
              <a:t>C</a:t>
            </a:r>
            <a:r>
              <a:rPr lang="zh-CN" altLang="en-US" sz="2400" dirty="0"/>
              <a:t>规定了各种运算符的</a:t>
            </a:r>
            <a:r>
              <a:rPr lang="zh-CN" altLang="en-US" sz="2400" b="1" dirty="0">
                <a:solidFill>
                  <a:srgbClr val="FFFF66"/>
                </a:solidFill>
              </a:rPr>
              <a:t>结合方向</a:t>
            </a:r>
            <a:r>
              <a:rPr lang="en-US" altLang="zh-CN" sz="2400" b="1" dirty="0"/>
              <a:t>/</a:t>
            </a:r>
            <a:r>
              <a:rPr lang="zh-CN" altLang="en-US" sz="2400" dirty="0"/>
              <a:t>结合性</a:t>
            </a:r>
            <a:endParaRPr lang="zh-CN" altLang="en-US" sz="2800" dirty="0"/>
          </a:p>
          <a:p>
            <a:pPr lvl="1" algn="just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/>
              <a:t>（双目）算术运算符的结合方向为“自左至右”（又称“</a:t>
            </a:r>
            <a:r>
              <a:rPr lang="zh-CN" altLang="en-US" sz="2400" b="1" dirty="0">
                <a:solidFill>
                  <a:srgbClr val="FFFF66"/>
                </a:solidFill>
              </a:rPr>
              <a:t>左结合性</a:t>
            </a:r>
            <a:r>
              <a:rPr lang="zh-CN" altLang="en-US" sz="2400" dirty="0"/>
              <a:t>”），即运算对象先与左面的运算符结合。</a:t>
            </a:r>
          </a:p>
          <a:p>
            <a:pPr lvl="1" algn="just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/>
              <a:t>单目运算符、赋值运算符等为</a:t>
            </a:r>
            <a:r>
              <a:rPr lang="zh-CN" altLang="en-US" sz="2400" dirty="0">
                <a:solidFill>
                  <a:srgbClr val="FFFF66"/>
                </a:solidFill>
              </a:rPr>
              <a:t>右结合性</a:t>
            </a:r>
            <a:r>
              <a:rPr lang="zh-CN" altLang="en-US" sz="2400" dirty="0"/>
              <a:t>。</a:t>
            </a:r>
          </a:p>
          <a:p>
            <a:pPr algn="just">
              <a:spcBef>
                <a:spcPct val="25000"/>
              </a:spcBef>
            </a:pPr>
            <a:r>
              <a:rPr lang="zh-CN" altLang="en-US" sz="2400" dirty="0"/>
              <a:t>先考虑优先级再考虑结合性；结合性仅在同级运算符中发生作用。 （参见</a:t>
            </a:r>
            <a:r>
              <a:rPr lang="zh-CN" altLang="en-US" sz="2400" dirty="0" smtClean="0"/>
              <a:t>附录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2987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F1375-A5AE-4981-8DB8-FD40FEDFFC2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自增、自减运算符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3250" cy="53276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b="1" dirty="0"/>
              <a:t>		++	</a:t>
            </a:r>
            <a:r>
              <a:rPr lang="zh-CN" altLang="en-US" sz="2800" b="1" dirty="0"/>
              <a:t>使变量的值增</a:t>
            </a:r>
            <a:r>
              <a:rPr lang="en-US" altLang="zh-CN" sz="2800" b="1" dirty="0"/>
              <a:t>1	 </a:t>
            </a:r>
          </a:p>
          <a:p>
            <a:pPr>
              <a:buFont typeface="Wingdings" pitchFamily="2" charset="2"/>
              <a:buNone/>
            </a:pPr>
            <a:r>
              <a:rPr lang="en-US" altLang="zh-CN" sz="2800" b="1" dirty="0"/>
              <a:t> 		--	</a:t>
            </a:r>
            <a:r>
              <a:rPr lang="zh-CN" altLang="en-US" sz="2800" b="1" dirty="0"/>
              <a:t>使变量的值减</a:t>
            </a:r>
            <a:r>
              <a:rPr lang="en-US" altLang="zh-CN" sz="2800" b="1" dirty="0"/>
              <a:t>1</a:t>
            </a:r>
            <a:endParaRPr lang="en-US" altLang="zh-CN" sz="2400" b="1" dirty="0"/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FF66"/>
                </a:solidFill>
              </a:rPr>
              <a:t>[</a:t>
            </a:r>
            <a:r>
              <a:rPr lang="zh-CN" altLang="en-US" sz="2400" b="1" dirty="0">
                <a:solidFill>
                  <a:srgbClr val="99FF66"/>
                </a:solidFill>
              </a:rPr>
              <a:t>例</a:t>
            </a:r>
            <a:r>
              <a:rPr lang="en-US" altLang="zh-CN" sz="2400" b="1" dirty="0">
                <a:solidFill>
                  <a:srgbClr val="99FF66"/>
                </a:solidFill>
              </a:rPr>
              <a:t>] 	</a:t>
            </a:r>
            <a:r>
              <a:rPr lang="en-US" altLang="zh-CN" sz="2400" b="1" dirty="0" err="1">
                <a:solidFill>
                  <a:srgbClr val="99FF66"/>
                </a:solidFill>
              </a:rPr>
              <a:t>int</a:t>
            </a:r>
            <a:r>
              <a:rPr lang="en-US" altLang="zh-CN" sz="2400" b="1" dirty="0">
                <a:solidFill>
                  <a:srgbClr val="99FF66"/>
                </a:solidFill>
              </a:rPr>
              <a:t> </a:t>
            </a:r>
            <a:r>
              <a:rPr lang="en-US" altLang="zh-CN" sz="2400" b="1" dirty="0" err="1">
                <a:solidFill>
                  <a:srgbClr val="99FF66"/>
                </a:solidFill>
              </a:rPr>
              <a:t>i</a:t>
            </a:r>
            <a:r>
              <a:rPr lang="en-US" altLang="zh-CN" sz="2400" b="1" dirty="0">
                <a:solidFill>
                  <a:srgbClr val="99FF66"/>
                </a:solidFill>
              </a:rPr>
              <a:t>=3, j;  j=++</a:t>
            </a:r>
            <a:r>
              <a:rPr lang="en-US" altLang="zh-CN" sz="2400" b="1" dirty="0" err="1">
                <a:solidFill>
                  <a:srgbClr val="99FF66"/>
                </a:solidFill>
              </a:rPr>
              <a:t>i</a:t>
            </a:r>
            <a:r>
              <a:rPr lang="en-US" altLang="zh-CN" sz="2400" b="1" dirty="0">
                <a:solidFill>
                  <a:srgbClr val="99FF66"/>
                </a:solidFill>
              </a:rPr>
              <a:t>;	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99FF66"/>
                </a:solidFill>
              </a:rPr>
              <a:t>        	</a:t>
            </a:r>
            <a:r>
              <a:rPr lang="en-US" altLang="zh-CN" sz="2400" b="1" dirty="0" err="1">
                <a:solidFill>
                  <a:srgbClr val="99FF66"/>
                </a:solidFill>
              </a:rPr>
              <a:t>int</a:t>
            </a:r>
            <a:r>
              <a:rPr lang="en-US" altLang="zh-CN" sz="2400" b="1" dirty="0">
                <a:solidFill>
                  <a:srgbClr val="99FF66"/>
                </a:solidFill>
              </a:rPr>
              <a:t> </a:t>
            </a:r>
            <a:r>
              <a:rPr lang="en-US" altLang="zh-CN" sz="2400" b="1" dirty="0" err="1">
                <a:solidFill>
                  <a:srgbClr val="99FF66"/>
                </a:solidFill>
              </a:rPr>
              <a:t>i</a:t>
            </a:r>
            <a:r>
              <a:rPr lang="en-US" altLang="zh-CN" sz="2400" b="1" dirty="0">
                <a:solidFill>
                  <a:srgbClr val="99FF66"/>
                </a:solidFill>
              </a:rPr>
              <a:t>=3, j;  j=</a:t>
            </a:r>
            <a:r>
              <a:rPr lang="en-US" altLang="zh-CN" sz="2400" b="1" dirty="0" err="1">
                <a:solidFill>
                  <a:srgbClr val="99FF66"/>
                </a:solidFill>
              </a:rPr>
              <a:t>i</a:t>
            </a:r>
            <a:r>
              <a:rPr lang="en-US" altLang="zh-CN" sz="2400" b="1" dirty="0">
                <a:solidFill>
                  <a:srgbClr val="99FF66"/>
                </a:solidFill>
              </a:rPr>
              <a:t>++;	</a:t>
            </a:r>
          </a:p>
          <a:p>
            <a:pPr>
              <a:spcBef>
                <a:spcPct val="45000"/>
              </a:spcBef>
              <a:buFont typeface="Wingdings" pitchFamily="2" charset="2"/>
              <a:buChar char="ü"/>
            </a:pPr>
            <a:r>
              <a:rPr lang="en-US" altLang="zh-CN" sz="2400" b="1" dirty="0"/>
              <a:t>++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与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--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--</a:t>
            </a:r>
            <a:r>
              <a:rPr lang="zh-CN" altLang="en-US" sz="2400" b="1" dirty="0"/>
              <a:t>）的区别：前者先执行增（减）运算再返回变量值，后者反之。</a:t>
            </a:r>
          </a:p>
          <a:p>
            <a:pPr>
              <a:buFont typeface="Wingdings" pitchFamily="2" charset="2"/>
              <a:buChar char="ü"/>
            </a:pPr>
            <a:r>
              <a:rPr lang="zh-CN" altLang="en-US" sz="2400" b="1" dirty="0"/>
              <a:t>自增、自减运算符</a:t>
            </a:r>
            <a:r>
              <a:rPr lang="zh-CN" altLang="en-US" sz="2400" b="1" dirty="0">
                <a:solidFill>
                  <a:srgbClr val="FFFF66"/>
                </a:solidFill>
              </a:rPr>
              <a:t>只能用于变量</a:t>
            </a:r>
            <a:r>
              <a:rPr lang="zh-CN" altLang="en-US" sz="2400" b="1" dirty="0"/>
              <a:t>，而不能用于常量或表达式。</a:t>
            </a:r>
            <a:r>
              <a:rPr lang="zh-CN" altLang="en-US" sz="2400" b="1" dirty="0">
                <a:solidFill>
                  <a:srgbClr val="99FF66"/>
                </a:solidFill>
              </a:rPr>
              <a:t>错例：</a:t>
            </a:r>
            <a:r>
              <a:rPr lang="en-US" altLang="zh-CN" sz="2400" b="1" dirty="0">
                <a:solidFill>
                  <a:srgbClr val="99FF66"/>
                </a:solidFill>
              </a:rPr>
              <a:t>5++</a:t>
            </a:r>
            <a:r>
              <a:rPr lang="zh-CN" altLang="en-US" sz="2400" b="1" dirty="0">
                <a:solidFill>
                  <a:srgbClr val="99FF66"/>
                </a:solidFill>
              </a:rPr>
              <a:t>，</a:t>
            </a:r>
            <a:r>
              <a:rPr lang="en-US" altLang="zh-CN" sz="2400" b="1" dirty="0">
                <a:solidFill>
                  <a:srgbClr val="99FF66"/>
                </a:solidFill>
              </a:rPr>
              <a:t>a</a:t>
            </a:r>
            <a:r>
              <a:rPr lang="en-US" altLang="zh-CN" sz="2400" b="1" dirty="0" smtClean="0">
                <a:solidFill>
                  <a:srgbClr val="99FF66"/>
                </a:solidFill>
              </a:rPr>
              <a:t>++++</a:t>
            </a:r>
            <a:r>
              <a:rPr lang="zh-CN" altLang="en-US" sz="2400" b="1" dirty="0" smtClean="0">
                <a:solidFill>
                  <a:srgbClr val="99FF66"/>
                </a:solidFill>
              </a:rPr>
              <a:t>，</a:t>
            </a:r>
            <a:r>
              <a:rPr lang="en-US" altLang="zh-CN" sz="2400" b="1" dirty="0" smtClean="0">
                <a:solidFill>
                  <a:srgbClr val="99FF66"/>
                </a:solidFill>
              </a:rPr>
              <a:t>(</a:t>
            </a:r>
            <a:r>
              <a:rPr lang="en-US" altLang="zh-CN" sz="2400" b="1" dirty="0" err="1" smtClean="0">
                <a:solidFill>
                  <a:srgbClr val="99FF66"/>
                </a:solidFill>
              </a:rPr>
              <a:t>a+b</a:t>
            </a:r>
            <a:r>
              <a:rPr lang="en-US" altLang="zh-CN" sz="2400" b="1" dirty="0" smtClean="0">
                <a:solidFill>
                  <a:srgbClr val="99FF66"/>
                </a:solidFill>
              </a:rPr>
              <a:t>)++</a:t>
            </a:r>
            <a:endParaRPr lang="en-US" altLang="zh-CN" sz="2400" b="1" dirty="0">
              <a:solidFill>
                <a:srgbClr val="99FF66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400" b="1" dirty="0"/>
              <a:t>自增、自减运算符的结合方向是“自右至左”，优先于算术运算符，与强制类型转换符和负号运算符号同级。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99FF66"/>
                </a:solidFill>
              </a:rPr>
              <a:t>	</a:t>
            </a:r>
            <a:r>
              <a:rPr lang="en-US" altLang="zh-CN" sz="2400" b="1" dirty="0">
                <a:solidFill>
                  <a:srgbClr val="99FF66"/>
                </a:solidFill>
              </a:rPr>
              <a:t>[</a:t>
            </a:r>
            <a:r>
              <a:rPr lang="zh-CN" altLang="en-US" sz="2400" b="1" dirty="0">
                <a:solidFill>
                  <a:srgbClr val="99FF66"/>
                </a:solidFill>
              </a:rPr>
              <a:t>例</a:t>
            </a:r>
            <a:r>
              <a:rPr lang="en-US" altLang="zh-CN" sz="2400" b="1" dirty="0">
                <a:solidFill>
                  <a:srgbClr val="99FF66"/>
                </a:solidFill>
              </a:rPr>
              <a:t>] -</a:t>
            </a:r>
            <a:r>
              <a:rPr lang="en-US" altLang="zh-CN" sz="2400" b="1" dirty="0" err="1">
                <a:solidFill>
                  <a:srgbClr val="99FF66"/>
                </a:solidFill>
              </a:rPr>
              <a:t>i</a:t>
            </a:r>
            <a:r>
              <a:rPr lang="en-US" altLang="zh-CN" sz="2400" b="1" dirty="0">
                <a:solidFill>
                  <a:srgbClr val="99FF66"/>
                </a:solidFill>
              </a:rPr>
              <a:t>++ </a:t>
            </a:r>
            <a:r>
              <a:rPr lang="zh-CN" altLang="en-US" sz="2400" b="1" dirty="0">
                <a:solidFill>
                  <a:srgbClr val="99FF66"/>
                </a:solidFill>
              </a:rPr>
              <a:t>等价于 </a:t>
            </a:r>
            <a:r>
              <a:rPr lang="en-US" altLang="zh-CN" sz="2400" b="1" dirty="0">
                <a:solidFill>
                  <a:srgbClr val="99FF66"/>
                </a:solidFill>
              </a:rPr>
              <a:t>-(</a:t>
            </a:r>
            <a:r>
              <a:rPr lang="en-US" altLang="zh-CN" sz="2400" b="1" dirty="0" err="1">
                <a:solidFill>
                  <a:srgbClr val="99FF66"/>
                </a:solidFill>
              </a:rPr>
              <a:t>i</a:t>
            </a:r>
            <a:r>
              <a:rPr lang="en-US" altLang="zh-CN" sz="2400" b="1" dirty="0">
                <a:solidFill>
                  <a:srgbClr val="99FF66"/>
                </a:solidFill>
              </a:rPr>
              <a:t>++)</a:t>
            </a:r>
          </a:p>
          <a:p>
            <a:r>
              <a:rPr lang="zh-CN" altLang="en-US" sz="2400" b="1" dirty="0"/>
              <a:t>常用于循环语句、指针变量中，原因是：简洁、高效。</a:t>
            </a:r>
          </a:p>
        </p:txBody>
      </p:sp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4273550" y="2205038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66"/>
                </a:solidFill>
              </a:rPr>
              <a:t>结果：</a:t>
            </a:r>
            <a:r>
              <a:rPr lang="en-US" altLang="zh-CN" sz="2400">
                <a:solidFill>
                  <a:srgbClr val="FFFF66"/>
                </a:solidFill>
              </a:rPr>
              <a:t>j=4, i=4</a:t>
            </a:r>
          </a:p>
        </p:txBody>
      </p:sp>
      <p:sp>
        <p:nvSpPr>
          <p:cNvPr id="183307" name="Rectangle 11"/>
          <p:cNvSpPr>
            <a:spLocks noChangeArrowheads="1"/>
          </p:cNvSpPr>
          <p:nvPr/>
        </p:nvSpPr>
        <p:spPr bwMode="auto">
          <a:xfrm>
            <a:off x="4284663" y="2708275"/>
            <a:ext cx="231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66"/>
                </a:solidFill>
              </a:rPr>
              <a:t>结果：</a:t>
            </a:r>
            <a:r>
              <a:rPr lang="en-US" altLang="zh-CN" sz="2400">
                <a:solidFill>
                  <a:srgbClr val="FFFF66"/>
                </a:solidFill>
              </a:rPr>
              <a:t>j=3, i=4</a:t>
            </a:r>
          </a:p>
        </p:txBody>
      </p:sp>
    </p:spTree>
    <p:extLst>
      <p:ext uri="{BB962C8B-B14F-4D97-AF65-F5344CB8AC3E}">
        <p14:creationId xmlns:p14="http://schemas.microsoft.com/office/powerpoint/2010/main" val="3998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3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4" grpId="0"/>
      <p:bldP spid="18330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5B34B-277E-4E40-AADA-1188740102A3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1625"/>
            <a:ext cx="8763000" cy="993775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算术运算和算术表达式的一些问题的说明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altLang="zh-CN" sz="2400" b="1" dirty="0" smtClean="0"/>
              <a:t>C</a:t>
            </a:r>
            <a:r>
              <a:rPr lang="zh-CN" altLang="en-US" sz="2400" b="1" dirty="0"/>
              <a:t>标准</a:t>
            </a:r>
            <a:r>
              <a:rPr lang="zh-CN" altLang="en-US" sz="2400" b="1" dirty="0" smtClean="0"/>
              <a:t>并没有</a:t>
            </a:r>
            <a:r>
              <a:rPr lang="zh-CN" altLang="en-US" sz="2400" b="1" dirty="0"/>
              <a:t>具体规定表达式中的子表达式的求值顺序！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99FF66"/>
                </a:solidFill>
              </a:rPr>
              <a:t>	</a:t>
            </a:r>
            <a:r>
              <a:rPr lang="en-US" altLang="zh-CN" sz="2400" dirty="0">
                <a:solidFill>
                  <a:srgbClr val="99FF66"/>
                </a:solidFill>
              </a:rPr>
              <a:t>[</a:t>
            </a:r>
            <a:r>
              <a:rPr lang="zh-CN" altLang="en-US" sz="2400" dirty="0">
                <a:solidFill>
                  <a:srgbClr val="99FF66"/>
                </a:solidFill>
              </a:rPr>
              <a:t>例</a:t>
            </a:r>
            <a:r>
              <a:rPr lang="en-US" altLang="zh-CN" sz="2400" dirty="0">
                <a:solidFill>
                  <a:srgbClr val="99FF66"/>
                </a:solidFill>
              </a:rPr>
              <a:t>] (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++)+(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++)+(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++)	</a:t>
            </a:r>
          </a:p>
          <a:p>
            <a:pPr lvl="1"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rgbClr val="99FF66"/>
                </a:solidFill>
              </a:rPr>
              <a:t>VC</a:t>
            </a:r>
            <a:r>
              <a:rPr lang="zh-CN" altLang="en-US" sz="2400" dirty="0">
                <a:solidFill>
                  <a:srgbClr val="99FF66"/>
                </a:solidFill>
              </a:rPr>
              <a:t>中，若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zh-CN" altLang="en-US" sz="2400" dirty="0">
                <a:solidFill>
                  <a:srgbClr val="99FF66"/>
                </a:solidFill>
              </a:rPr>
              <a:t>的初始值为</a:t>
            </a:r>
            <a:r>
              <a:rPr lang="en-US" altLang="zh-CN" sz="2400" dirty="0">
                <a:solidFill>
                  <a:srgbClr val="99FF66"/>
                </a:solidFill>
              </a:rPr>
              <a:t>1</a:t>
            </a:r>
            <a:r>
              <a:rPr lang="zh-CN" altLang="en-US" sz="2400" dirty="0">
                <a:solidFill>
                  <a:srgbClr val="99FF66"/>
                </a:solidFill>
              </a:rPr>
              <a:t>，则表达式值为</a:t>
            </a:r>
            <a:r>
              <a:rPr lang="en-US" altLang="zh-CN" sz="2400" dirty="0">
                <a:solidFill>
                  <a:srgbClr val="99FF66"/>
                </a:solidFill>
              </a:rPr>
              <a:t>6</a:t>
            </a:r>
            <a:r>
              <a:rPr lang="zh-CN" altLang="en-US" sz="2400" dirty="0">
                <a:solidFill>
                  <a:srgbClr val="99FF66"/>
                </a:solidFill>
              </a:rPr>
              <a:t>，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zh-CN" altLang="en-US" sz="2400" dirty="0">
                <a:solidFill>
                  <a:srgbClr val="99FF66"/>
                </a:solidFill>
              </a:rPr>
              <a:t>为</a:t>
            </a:r>
            <a:r>
              <a:rPr lang="en-US" altLang="zh-CN" sz="2400" dirty="0">
                <a:solidFill>
                  <a:srgbClr val="99FF66"/>
                </a:solidFill>
              </a:rPr>
              <a:t>4</a:t>
            </a:r>
            <a:r>
              <a:rPr lang="zh-CN" altLang="en-US" sz="2400" dirty="0">
                <a:solidFill>
                  <a:srgbClr val="99FF66"/>
                </a:solidFill>
              </a:rPr>
              <a:t>。</a:t>
            </a:r>
            <a:br>
              <a:rPr lang="zh-CN" altLang="en-US" sz="2400" dirty="0">
                <a:solidFill>
                  <a:srgbClr val="99FF66"/>
                </a:solidFill>
              </a:rPr>
            </a:br>
            <a:endParaRPr lang="en-US" altLang="zh-CN" sz="2400" dirty="0">
              <a:solidFill>
                <a:srgbClr val="99FF66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zh-CN" altLang="en-US" sz="2400" dirty="0" smtClean="0"/>
              <a:t>避免采用容易产生</a:t>
            </a:r>
            <a:r>
              <a:rPr lang="zh-CN" altLang="en-US" sz="2400" dirty="0"/>
              <a:t>歧义</a:t>
            </a:r>
            <a:r>
              <a:rPr lang="zh-CN" altLang="en-US" sz="2400" dirty="0" smtClean="0"/>
              <a:t>的写法，可增加一些的括号！</a:t>
            </a:r>
            <a:endParaRPr lang="en-US" altLang="zh-CN" sz="2400" dirty="0" smtClean="0"/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99FF66"/>
                </a:solidFill>
              </a:rPr>
              <a:t>	</a:t>
            </a:r>
            <a:r>
              <a:rPr lang="en-US" altLang="zh-CN" sz="2400" dirty="0">
                <a:solidFill>
                  <a:srgbClr val="99FF66"/>
                </a:solidFill>
              </a:rPr>
              <a:t>[</a:t>
            </a:r>
            <a:r>
              <a:rPr lang="zh-CN" altLang="en-US" sz="2400" dirty="0">
                <a:solidFill>
                  <a:srgbClr val="99FF66"/>
                </a:solidFill>
              </a:rPr>
              <a:t>例</a:t>
            </a:r>
            <a:r>
              <a:rPr lang="en-US" altLang="zh-CN" sz="2400" dirty="0">
                <a:solidFill>
                  <a:srgbClr val="99FF66"/>
                </a:solidFill>
              </a:rPr>
              <a:t>] 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+++j </a:t>
            </a:r>
            <a:r>
              <a:rPr lang="zh-CN" altLang="en-US" sz="2400" dirty="0">
                <a:solidFill>
                  <a:srgbClr val="99FF66"/>
                </a:solidFill>
              </a:rPr>
              <a:t>等价于 </a:t>
            </a:r>
            <a:r>
              <a:rPr lang="en-US" altLang="zh-CN" sz="2400" dirty="0">
                <a:solidFill>
                  <a:srgbClr val="99FF66"/>
                </a:solidFill>
              </a:rPr>
              <a:t>(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++)+j</a:t>
            </a:r>
            <a:r>
              <a:rPr lang="zh-CN" altLang="en-US" sz="2400" dirty="0">
                <a:solidFill>
                  <a:srgbClr val="99FF66"/>
                </a:solidFill>
              </a:rPr>
              <a:t>，而不是 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+(++j)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99FF66"/>
                </a:solidFill>
              </a:rPr>
              <a:t>		---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  </a:t>
            </a:r>
            <a:r>
              <a:rPr lang="zh-CN" altLang="en-US" sz="2400" dirty="0">
                <a:solidFill>
                  <a:srgbClr val="99FF66"/>
                </a:solidFill>
              </a:rPr>
              <a:t>等价于 </a:t>
            </a:r>
            <a:r>
              <a:rPr lang="en-US" altLang="zh-CN" sz="2400" dirty="0">
                <a:solidFill>
                  <a:srgbClr val="99FF66"/>
                </a:solidFill>
              </a:rPr>
              <a:t>-(--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)</a:t>
            </a:r>
            <a:r>
              <a:rPr lang="zh-CN" altLang="en-US" sz="2400" dirty="0">
                <a:solidFill>
                  <a:srgbClr val="99FF66"/>
                </a:solidFill>
              </a:rPr>
              <a:t>，而不是</a:t>
            </a:r>
            <a:r>
              <a:rPr lang="en-US" altLang="zh-CN" sz="2400" dirty="0">
                <a:solidFill>
                  <a:srgbClr val="99FF66"/>
                </a:solidFill>
              </a:rPr>
              <a:t>--(-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)</a:t>
            </a:r>
          </a:p>
          <a:p>
            <a:pPr marL="742950" lvl="2" indent="-342900">
              <a:buClr>
                <a:schemeClr val="hlink"/>
              </a:buClr>
            </a:pPr>
            <a:r>
              <a:rPr lang="zh-CN" altLang="en-US" dirty="0"/>
              <a:t>运算符组合时，</a:t>
            </a:r>
            <a:r>
              <a:rPr lang="en-US" altLang="zh-CN" dirty="0"/>
              <a:t>C</a:t>
            </a:r>
            <a:r>
              <a:rPr lang="zh-CN" altLang="en-US" dirty="0"/>
              <a:t>编译系统在处理时</a:t>
            </a:r>
            <a:r>
              <a:rPr lang="zh-CN" altLang="en-US" b="1" dirty="0">
                <a:solidFill>
                  <a:srgbClr val="FFFF66"/>
                </a:solidFill>
              </a:rPr>
              <a:t>尽可能多地（自左而右）将若干字符组成一个运算符</a:t>
            </a:r>
            <a:r>
              <a:rPr lang="zh-CN" altLang="en-US" dirty="0">
                <a:solidFill>
                  <a:srgbClr val="FFFF66"/>
                </a:solidFill>
              </a:rPr>
              <a:t>。</a:t>
            </a:r>
          </a:p>
          <a:p>
            <a:endParaRPr lang="en-US" altLang="zh-CN" sz="2400" dirty="0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E1BE-E897-4697-97B1-A45F5749C7F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算术运算和算术表达式的一些问题的说明（</a:t>
            </a:r>
            <a:r>
              <a:rPr lang="en-US" altLang="zh-CN" sz="3600">
                <a:solidFill>
                  <a:schemeClr val="tx1"/>
                </a:solidFill>
              </a:rPr>
              <a:t>2</a:t>
            </a:r>
            <a:r>
              <a:rPr lang="zh-CN" altLang="en-US" sz="36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81588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2400" dirty="0"/>
              <a:t>在调用函数时，</a:t>
            </a:r>
            <a:r>
              <a:rPr lang="zh-CN" altLang="en-US" sz="2400" b="1" dirty="0">
                <a:solidFill>
                  <a:srgbClr val="FFFF66"/>
                </a:solidFill>
              </a:rPr>
              <a:t>对于实参的求值顺序，</a:t>
            </a:r>
            <a:r>
              <a:rPr lang="en-US" altLang="zh-CN" sz="2400" b="1" dirty="0">
                <a:solidFill>
                  <a:srgbClr val="FFFF66"/>
                </a:solidFill>
              </a:rPr>
              <a:t>C</a:t>
            </a:r>
            <a:r>
              <a:rPr lang="zh-CN" altLang="en-US" sz="2400" b="1" dirty="0">
                <a:solidFill>
                  <a:srgbClr val="FFFF66"/>
                </a:solidFill>
              </a:rPr>
              <a:t>标准并没有统一的规定</a:t>
            </a:r>
            <a:r>
              <a:rPr lang="zh-CN" altLang="en-US" sz="2400" dirty="0"/>
              <a:t>。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99FF66"/>
                </a:solidFill>
              </a:rPr>
              <a:t>	</a:t>
            </a:r>
            <a:r>
              <a:rPr lang="en-US" altLang="zh-CN" sz="2400" dirty="0">
                <a:solidFill>
                  <a:srgbClr val="99FF66"/>
                </a:solidFill>
              </a:rPr>
              <a:t>[</a:t>
            </a:r>
            <a:r>
              <a:rPr lang="zh-CN" altLang="en-US" sz="2400" dirty="0">
                <a:solidFill>
                  <a:srgbClr val="99FF66"/>
                </a:solidFill>
              </a:rPr>
              <a:t>例</a:t>
            </a:r>
            <a:r>
              <a:rPr lang="en-US" altLang="zh-CN" sz="2400" dirty="0">
                <a:solidFill>
                  <a:srgbClr val="99FF66"/>
                </a:solidFill>
              </a:rPr>
              <a:t>]  </a:t>
            </a:r>
            <a:r>
              <a:rPr lang="zh-CN" altLang="en-US" sz="2400" dirty="0">
                <a:solidFill>
                  <a:srgbClr val="99FF66"/>
                </a:solidFill>
              </a:rPr>
              <a:t>若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zh-CN" altLang="en-US" sz="2400" dirty="0">
                <a:solidFill>
                  <a:srgbClr val="99FF66"/>
                </a:solidFill>
              </a:rPr>
              <a:t>＝</a:t>
            </a:r>
            <a:r>
              <a:rPr lang="en-US" altLang="zh-CN" sz="2400" dirty="0">
                <a:solidFill>
                  <a:srgbClr val="99FF66"/>
                </a:solidFill>
              </a:rPr>
              <a:t>3</a:t>
            </a:r>
            <a:r>
              <a:rPr lang="zh-CN" altLang="en-US" sz="2400" dirty="0">
                <a:solidFill>
                  <a:srgbClr val="99FF66"/>
                </a:solidFill>
              </a:rPr>
              <a:t>，则</a:t>
            </a:r>
            <a:r>
              <a:rPr lang="en-US" altLang="zh-CN" sz="2400" dirty="0" err="1">
                <a:solidFill>
                  <a:srgbClr val="99FF66"/>
                </a:solidFill>
              </a:rPr>
              <a:t>printf</a:t>
            </a:r>
            <a:r>
              <a:rPr lang="en-US" altLang="zh-CN" sz="2400" dirty="0">
                <a:solidFill>
                  <a:srgbClr val="99FF66"/>
                </a:solidFill>
              </a:rPr>
              <a:t>("%</a:t>
            </a:r>
            <a:r>
              <a:rPr lang="en-US" altLang="zh-CN" sz="2400" dirty="0">
                <a:solidFill>
                  <a:srgbClr val="99FF66"/>
                </a:solidFill>
              </a:rPr>
              <a:t>d, %</a:t>
            </a:r>
            <a:r>
              <a:rPr lang="en-US" altLang="zh-CN" sz="2400" dirty="0">
                <a:solidFill>
                  <a:srgbClr val="99FF66"/>
                </a:solidFill>
              </a:rPr>
              <a:t>d", 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, 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++);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</a:rPr>
              <a:t>		</a:t>
            </a:r>
            <a:r>
              <a:rPr lang="zh-CN" altLang="en-US" sz="2400" dirty="0">
                <a:solidFill>
                  <a:srgbClr val="99FF66"/>
                </a:solidFill>
              </a:rPr>
              <a:t>有的系统中从左到右求值，输出</a:t>
            </a:r>
            <a:r>
              <a:rPr lang="en-US" altLang="zh-CN" sz="2400" dirty="0">
                <a:solidFill>
                  <a:srgbClr val="99FF66"/>
                </a:solidFill>
              </a:rPr>
              <a:t>3,3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</a:rPr>
              <a:t>		</a:t>
            </a:r>
            <a:r>
              <a:rPr lang="zh-CN" altLang="en-US" sz="2400" dirty="0">
                <a:solidFill>
                  <a:srgbClr val="99FF66"/>
                </a:solidFill>
              </a:rPr>
              <a:t>多数系统输出</a:t>
            </a:r>
            <a:r>
              <a:rPr lang="en-US" altLang="zh-CN" sz="2400" dirty="0">
                <a:solidFill>
                  <a:srgbClr val="99FF66"/>
                </a:solidFill>
              </a:rPr>
              <a:t>4,3</a:t>
            </a:r>
            <a:r>
              <a:rPr lang="zh-CN" altLang="en-US" sz="2400" dirty="0">
                <a:solidFill>
                  <a:srgbClr val="99FF66"/>
                </a:solidFill>
              </a:rPr>
              <a:t>。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99FF66"/>
                </a:solidFill>
              </a:rPr>
              <a:t>		（因为多数系统中的参数传递顺序是从右到左的）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2400" dirty="0">
                <a:solidFill>
                  <a:srgbClr val="99FF66"/>
                </a:solidFill>
              </a:rPr>
              <a:t>	最好改写为：</a:t>
            </a:r>
            <a:r>
              <a:rPr lang="en-US" altLang="zh-CN" sz="2400" dirty="0">
                <a:solidFill>
                  <a:srgbClr val="99FF66"/>
                </a:solidFill>
              </a:rPr>
              <a:t>j=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++;  </a:t>
            </a:r>
            <a:r>
              <a:rPr lang="en-US" altLang="zh-CN" sz="2400" dirty="0" err="1">
                <a:solidFill>
                  <a:srgbClr val="99FF66"/>
                </a:solidFill>
              </a:rPr>
              <a:t>printf</a:t>
            </a:r>
            <a:r>
              <a:rPr lang="en-US" altLang="zh-CN" sz="2400" dirty="0">
                <a:solidFill>
                  <a:srgbClr val="99FF66"/>
                </a:solidFill>
              </a:rPr>
              <a:t>("%</a:t>
            </a:r>
            <a:r>
              <a:rPr lang="en-US" altLang="zh-CN" sz="2400" dirty="0">
                <a:solidFill>
                  <a:srgbClr val="99FF66"/>
                </a:solidFill>
              </a:rPr>
              <a:t>d, %</a:t>
            </a:r>
            <a:r>
              <a:rPr lang="en-US" altLang="zh-CN" sz="2400" dirty="0">
                <a:solidFill>
                  <a:srgbClr val="99FF66"/>
                </a:solidFill>
              </a:rPr>
              <a:t>d", </a:t>
            </a:r>
            <a:r>
              <a:rPr lang="en-US" altLang="zh-CN" sz="2400" dirty="0" err="1">
                <a:solidFill>
                  <a:srgbClr val="99FF66"/>
                </a:solidFill>
              </a:rPr>
              <a:t>i</a:t>
            </a:r>
            <a:r>
              <a:rPr lang="en-US" altLang="zh-CN" sz="2400" dirty="0">
                <a:solidFill>
                  <a:srgbClr val="99FF66"/>
                </a:solidFill>
              </a:rPr>
              <a:t>, j);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2400" dirty="0">
                <a:solidFill>
                  <a:srgbClr val="99FF66"/>
                </a:solidFill>
              </a:rPr>
              <a:t>	</a:t>
            </a:r>
            <a:endParaRPr lang="en-US" altLang="zh-CN" sz="2400" dirty="0" smtClean="0">
              <a:solidFill>
                <a:srgbClr val="99FF66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sz="2800" b="1" u="sng" dirty="0" smtClean="0">
                <a:solidFill>
                  <a:srgbClr val="FFFF66"/>
                </a:solidFill>
              </a:rPr>
              <a:t>不要</a:t>
            </a:r>
            <a:r>
              <a:rPr lang="zh-CN" altLang="en-US" sz="2800" b="1" u="sng" dirty="0">
                <a:solidFill>
                  <a:srgbClr val="FFFF66"/>
                </a:solidFill>
              </a:rPr>
              <a:t>写出别人看不懂的、也不知道系统将怎样执行的程序！</a:t>
            </a:r>
          </a:p>
          <a:p>
            <a:pPr>
              <a:spcBef>
                <a:spcPct val="10000"/>
              </a:spcBef>
            </a:pPr>
            <a:r>
              <a:rPr lang="zh-CN" altLang="en-US" sz="2400" dirty="0"/>
              <a:t>应当知道使用</a:t>
            </a:r>
            <a:r>
              <a:rPr lang="en-US" altLang="zh-CN" sz="2400" dirty="0"/>
              <a:t>C</a:t>
            </a:r>
            <a:r>
              <a:rPr lang="zh-CN" altLang="en-US" sz="2400" dirty="0"/>
              <a:t>语言时（尤其是在不同的</a:t>
            </a:r>
            <a:r>
              <a:rPr lang="en-US" altLang="zh-CN" sz="2400" dirty="0"/>
              <a:t>C</a:t>
            </a:r>
            <a:r>
              <a:rPr lang="zh-CN" altLang="en-US" sz="2400" dirty="0"/>
              <a:t>编译系统上）可能出问题的地方，以免遇到问题时不知其所以然。</a:t>
            </a:r>
          </a:p>
        </p:txBody>
      </p:sp>
    </p:spTree>
    <p:extLst>
      <p:ext uri="{BB962C8B-B14F-4D97-AF65-F5344CB8AC3E}">
        <p14:creationId xmlns:p14="http://schemas.microsoft.com/office/powerpoint/2010/main" val="87728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0CF7C-80B4-44B3-99B6-E0C538C21F6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smtClean="0"/>
              <a:t>§3.1  </a:t>
            </a:r>
            <a:r>
              <a:rPr lang="zh-CN" altLang="en-US" sz="4400" b="1" dirty="0" smtClean="0"/>
              <a:t>顺序程序设计举例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0326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5F25A3-E3DC-42C1-A32F-400C2EF0A081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各类数值型数据间的混合运算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81588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ea typeface="楷体_GB2312" pitchFamily="49" charset="-122"/>
              </a:rPr>
              <a:t>整型、实型、字符型数据间可混合运算。运算时，系统自动先将不同类型数据转换为同类型，再进行运算：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smtClean="0">
                <a:ea typeface="楷体_GB2312" pitchFamily="49" charset="-122"/>
              </a:rPr>
              <a:t>　　　　　</a:t>
            </a:r>
            <a:r>
              <a:rPr lang="en-US" altLang="zh-CN" sz="2400" smtClean="0">
                <a:ea typeface="楷体_GB2312" pitchFamily="49" charset="-122"/>
              </a:rPr>
              <a:t>double</a:t>
            </a:r>
            <a:r>
              <a:rPr lang="zh-CN" altLang="en-US" sz="2400" smtClean="0">
                <a:ea typeface="楷体_GB2312" pitchFamily="49" charset="-122"/>
              </a:rPr>
              <a:t>　　　</a:t>
            </a:r>
            <a:r>
              <a:rPr lang="en-US" altLang="zh-CN" sz="2400" smtClean="0">
                <a:ea typeface="楷体_GB2312" pitchFamily="49" charset="-122"/>
              </a:rPr>
              <a:t>float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smtClean="0">
                <a:ea typeface="楷体_GB2312" pitchFamily="49" charset="-122"/>
              </a:rPr>
              <a:t>　　　高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smtClean="0">
                <a:ea typeface="楷体_GB2312" pitchFamily="49" charset="-122"/>
              </a:rPr>
              <a:t>　　　　　 </a:t>
            </a:r>
            <a:r>
              <a:rPr lang="en-US" altLang="zh-CN" sz="2400" smtClean="0">
                <a:ea typeface="楷体_GB2312" pitchFamily="49" charset="-122"/>
              </a:rPr>
              <a:t>long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2400" smtClean="0">
              <a:ea typeface="楷体_GB2312" pitchFamily="49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smtClean="0">
                <a:ea typeface="楷体_GB2312" pitchFamily="49" charset="-122"/>
              </a:rPr>
              <a:t>　　　　 </a:t>
            </a:r>
            <a:r>
              <a:rPr lang="en-US" altLang="zh-CN" sz="2400" smtClean="0">
                <a:ea typeface="楷体_GB2312" pitchFamily="49" charset="-122"/>
              </a:rPr>
              <a:t>unsigned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smtClean="0">
                <a:ea typeface="楷体_GB2312" pitchFamily="49" charset="-122"/>
              </a:rPr>
              <a:t>　　　低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smtClean="0">
                <a:ea typeface="楷体_GB2312" pitchFamily="49" charset="-122"/>
              </a:rPr>
              <a:t>　　　　　 </a:t>
            </a:r>
            <a:r>
              <a:rPr lang="en-US" altLang="zh-CN" sz="2400" smtClean="0">
                <a:ea typeface="楷体_GB2312" pitchFamily="49" charset="-122"/>
              </a:rPr>
              <a:t>int</a:t>
            </a:r>
            <a:r>
              <a:rPr lang="zh-CN" altLang="en-US" sz="2400" smtClean="0">
                <a:ea typeface="楷体_GB2312" pitchFamily="49" charset="-122"/>
              </a:rPr>
              <a:t>　　　　</a:t>
            </a:r>
            <a:r>
              <a:rPr lang="en-US" altLang="zh-CN" sz="2400" smtClean="0">
                <a:ea typeface="楷体_GB2312" pitchFamily="49" charset="-122"/>
              </a:rPr>
              <a:t>char</a:t>
            </a:r>
            <a:r>
              <a:rPr lang="zh-CN" altLang="en-US" sz="2400" smtClean="0">
                <a:ea typeface="楷体_GB2312" pitchFamily="49" charset="-122"/>
              </a:rPr>
              <a:t>，</a:t>
            </a:r>
            <a:r>
              <a:rPr lang="en-US" altLang="zh-CN" sz="2400" smtClean="0">
                <a:ea typeface="楷体_GB2312" pitchFamily="49" charset="-122"/>
              </a:rPr>
              <a:t>short</a:t>
            </a:r>
          </a:p>
          <a:p>
            <a:pPr lvl="1" algn="just" eaLnBrk="1" hangingPunct="1"/>
            <a:r>
              <a:rPr lang="zh-CN" altLang="en-US" sz="2400" smtClean="0">
                <a:ea typeface="楷体_GB2312" pitchFamily="49" charset="-122"/>
              </a:rPr>
              <a:t>横向向左的箭头表示必定的转换；</a:t>
            </a:r>
          </a:p>
          <a:p>
            <a:pPr lvl="1" algn="just" eaLnBrk="1" hangingPunct="1"/>
            <a:r>
              <a:rPr lang="zh-CN" altLang="en-US" sz="2400" smtClean="0">
                <a:ea typeface="楷体_GB2312" pitchFamily="49" charset="-122"/>
              </a:rPr>
              <a:t>纵向箭头表示当运算对象为不同类型时转换的方向</a:t>
            </a:r>
          </a:p>
          <a:p>
            <a:pPr lvl="1" algn="just" eaLnBrk="1" hangingPunct="1"/>
            <a:r>
              <a:rPr lang="zh-CN" altLang="en-US" sz="2400" smtClean="0">
                <a:ea typeface="楷体_GB2312" pitchFamily="49" charset="-122"/>
              </a:rPr>
              <a:t>转换将是一步到位的！</a:t>
            </a:r>
          </a:p>
        </p:txBody>
      </p:sp>
      <p:sp>
        <p:nvSpPr>
          <p:cNvPr id="59397" name="Line 4"/>
          <p:cNvSpPr>
            <a:spLocks noChangeShapeType="1"/>
          </p:cNvSpPr>
          <p:nvPr/>
        </p:nvSpPr>
        <p:spPr bwMode="auto">
          <a:xfrm flipV="1">
            <a:off x="1577975" y="28829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8" name="Line 5"/>
          <p:cNvSpPr>
            <a:spLocks noChangeShapeType="1"/>
          </p:cNvSpPr>
          <p:nvPr/>
        </p:nvSpPr>
        <p:spPr bwMode="auto">
          <a:xfrm flipV="1">
            <a:off x="2339975" y="2501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9" name="Line 6"/>
          <p:cNvSpPr>
            <a:spLocks noChangeShapeType="1"/>
          </p:cNvSpPr>
          <p:nvPr/>
        </p:nvSpPr>
        <p:spPr bwMode="auto">
          <a:xfrm flipV="1">
            <a:off x="2339975" y="3187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7"/>
          <p:cNvSpPr>
            <a:spLocks noChangeShapeType="1"/>
          </p:cNvSpPr>
          <p:nvPr/>
        </p:nvSpPr>
        <p:spPr bwMode="auto">
          <a:xfrm flipV="1">
            <a:off x="2339975" y="3949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Line 8"/>
          <p:cNvSpPr>
            <a:spLocks noChangeShapeType="1"/>
          </p:cNvSpPr>
          <p:nvPr/>
        </p:nvSpPr>
        <p:spPr bwMode="auto">
          <a:xfrm flipH="1">
            <a:off x="3203575" y="2349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Line 9"/>
          <p:cNvSpPr>
            <a:spLocks noChangeShapeType="1"/>
          </p:cNvSpPr>
          <p:nvPr/>
        </p:nvSpPr>
        <p:spPr bwMode="auto">
          <a:xfrm flipH="1">
            <a:off x="2644775" y="45593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1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3BBA4A-6AD5-4BC9-9DC2-923ADB836CCA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solidFill>
                  <a:schemeClr val="tx1"/>
                </a:solidFill>
              </a:rPr>
              <a:t>各类数值型数据间的混合运算（</a:t>
            </a:r>
            <a:r>
              <a:rPr lang="en-US" altLang="zh-CN" sz="3600" smtClean="0">
                <a:solidFill>
                  <a:schemeClr val="tx1"/>
                </a:solidFill>
              </a:rPr>
              <a:t>2</a:t>
            </a:r>
            <a:r>
              <a:rPr lang="zh-CN" altLang="en-US" sz="360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[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例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]  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若有  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i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;  float f;  double d;  long e;</a:t>
            </a:r>
          </a:p>
          <a:p>
            <a:pPr algn="just" eaLnBrk="1" hangingPunct="1">
              <a:buFontTx/>
              <a:buNone/>
            </a:pP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	    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则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10</a:t>
            </a:r>
            <a:r>
              <a:rPr lang="en-US" altLang="zh-CN" sz="2800" dirty="0">
                <a:solidFill>
                  <a:srgbClr val="99FF66"/>
                </a:solidFill>
                <a:ea typeface="楷体_GB2312" pitchFamily="49" charset="-122"/>
              </a:rPr>
              <a:t>+ 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'a' </a:t>
            </a:r>
            <a:r>
              <a:rPr lang="en-US" altLang="zh-CN" sz="2800" dirty="0">
                <a:solidFill>
                  <a:srgbClr val="99FF66"/>
                </a:solidFill>
                <a:ea typeface="楷体_GB2312" pitchFamily="49" charset="-122"/>
              </a:rPr>
              <a:t>+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i*f–d/e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运算次序为：</a:t>
            </a:r>
          </a:p>
          <a:p>
            <a:pPr algn="just" eaLnBrk="1" hangingPunct="1">
              <a:buFontTx/>
              <a:buNone/>
            </a:pPr>
            <a:endParaRPr lang="zh-CN" altLang="en-US" sz="2400" dirty="0" smtClean="0">
              <a:solidFill>
                <a:srgbClr val="99FF66"/>
              </a:solidFill>
              <a:ea typeface="楷体_GB2312" pitchFamily="49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10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+'a'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：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'a'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转换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97(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)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，结果为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107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。</a:t>
            </a:r>
          </a:p>
          <a:p>
            <a:pPr algn="just" eaLnBrk="1" hangingPunct="1">
              <a:buFontTx/>
              <a:buNone/>
            </a:pP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	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2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、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i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*f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：</a:t>
            </a:r>
            <a:r>
              <a:rPr lang="en-US" altLang="zh-CN" sz="2400" dirty="0" err="1" smtClean="0">
                <a:solidFill>
                  <a:srgbClr val="99FF66"/>
                </a:solidFill>
                <a:ea typeface="楷体_GB2312" pitchFamily="49" charset="-122"/>
              </a:rPr>
              <a:t>i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和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f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转换为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double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，结果为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double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	3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10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+'a'+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i*f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：将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107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转换为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double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，结果为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double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	4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d/e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：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e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转换为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double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，结果为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double</a:t>
            </a:r>
          </a:p>
          <a:p>
            <a:pPr algn="just" eaLnBrk="1" hangingPunct="1">
              <a:buFontTx/>
              <a:buNone/>
            </a:pP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	5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10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+'a'+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i*f – d/e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：无转换，结果为</a:t>
            </a:r>
            <a:r>
              <a:rPr lang="en-US" altLang="zh-CN" sz="2400" dirty="0" smtClean="0">
                <a:solidFill>
                  <a:srgbClr val="99FF66"/>
                </a:solidFill>
                <a:ea typeface="楷体_GB2312" pitchFamily="49" charset="-122"/>
              </a:rPr>
              <a:t>double</a:t>
            </a:r>
            <a:r>
              <a:rPr lang="zh-CN" altLang="en-US" sz="2400" dirty="0" smtClean="0">
                <a:solidFill>
                  <a:srgbClr val="99FF66"/>
                </a:solidFill>
                <a:ea typeface="楷体_GB2312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89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6CC3-724F-4D3C-AAE1-755B30B11531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强制类型转换运算符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226050"/>
          </a:xfrm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可利用强制类型转换符将一个表达式转换为所需类型，一般形式：</a:t>
            </a:r>
            <a:r>
              <a:rPr lang="zh-CN" altLang="en-US" sz="2800" dirty="0">
                <a:solidFill>
                  <a:srgbClr val="FFFF66"/>
                </a:solidFill>
              </a:rPr>
              <a:t>（类型名）（表达式）</a:t>
            </a:r>
            <a:endParaRPr lang="zh-CN" altLang="en-US" sz="2400" dirty="0">
              <a:solidFill>
                <a:srgbClr val="FFFF66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zh-CN" altLang="en-US" sz="2400" dirty="0"/>
              <a:t>两种类型转换：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1</a:t>
            </a:r>
            <a:r>
              <a:rPr lang="zh-CN" altLang="en-US" sz="2400" dirty="0"/>
              <a:t>）自动类型转换：运算时由系统自动进行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2</a:t>
            </a:r>
            <a:r>
              <a:rPr lang="zh-CN" altLang="en-US" sz="2400" dirty="0"/>
              <a:t>）强制类型转换：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(a)</a:t>
            </a:r>
            <a:r>
              <a:rPr lang="zh-CN" altLang="en-US" sz="2400" dirty="0"/>
              <a:t>当自动类型转换不能实现目的时，可以用强制类型转换。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/>
              <a:t>		</a:t>
            </a:r>
            <a:r>
              <a:rPr lang="zh-CN" altLang="en-US" sz="2400" dirty="0">
                <a:solidFill>
                  <a:srgbClr val="99FF66"/>
                </a:solidFill>
              </a:rPr>
              <a:t>如：若有</a:t>
            </a:r>
            <a:r>
              <a:rPr lang="en-US" altLang="zh-CN" sz="2400" dirty="0">
                <a:solidFill>
                  <a:srgbClr val="99FF66"/>
                </a:solidFill>
              </a:rPr>
              <a:t>float f;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99FF66"/>
                </a:solidFill>
              </a:rPr>
              <a:t>		        </a:t>
            </a:r>
            <a:r>
              <a:rPr lang="zh-CN" altLang="en-US" sz="2400" dirty="0">
                <a:solidFill>
                  <a:srgbClr val="99FF66"/>
                </a:solidFill>
              </a:rPr>
              <a:t>则 </a:t>
            </a:r>
            <a:r>
              <a:rPr lang="en-US" altLang="zh-CN" sz="2400" dirty="0" err="1">
                <a:solidFill>
                  <a:srgbClr val="99FF66"/>
                </a:solidFill>
              </a:rPr>
              <a:t>printf</a:t>
            </a:r>
            <a:r>
              <a:rPr lang="en-US" altLang="zh-CN" sz="2400" dirty="0">
                <a:solidFill>
                  <a:srgbClr val="99FF66"/>
                </a:solidFill>
              </a:rPr>
              <a:t>("%d\n",</a:t>
            </a:r>
            <a:r>
              <a:rPr lang="en-US" altLang="zh-CN" sz="2400" dirty="0">
                <a:solidFill>
                  <a:srgbClr val="99FF66"/>
                </a:solidFill>
              </a:rPr>
              <a:t>f%3); </a:t>
            </a:r>
            <a:r>
              <a:rPr lang="zh-CN" altLang="en-US" sz="2400" dirty="0">
                <a:solidFill>
                  <a:srgbClr val="FFFF66"/>
                </a:solidFill>
              </a:rPr>
              <a:t>违反</a:t>
            </a:r>
            <a:r>
              <a:rPr lang="en-US" altLang="zh-CN" sz="2400" dirty="0">
                <a:solidFill>
                  <a:srgbClr val="FFFF66"/>
                </a:solidFill>
              </a:rPr>
              <a:t>C</a:t>
            </a:r>
            <a:r>
              <a:rPr lang="zh-CN" altLang="en-US" sz="2400" dirty="0">
                <a:solidFill>
                  <a:srgbClr val="FFFF66"/>
                </a:solidFill>
              </a:rPr>
              <a:t>的语法规则！</a:t>
            </a:r>
          </a:p>
          <a:p>
            <a:pPr algn="just">
              <a:buFont typeface="Wingdings" pitchFamily="2" charset="2"/>
              <a:buNone/>
            </a:pPr>
            <a:r>
              <a:rPr lang="zh-CN" altLang="en-US" sz="2400" dirty="0">
                <a:solidFill>
                  <a:srgbClr val="99FF66"/>
                </a:solidFill>
              </a:rPr>
              <a:t>		    应为  </a:t>
            </a:r>
            <a:r>
              <a:rPr lang="en-US" altLang="zh-CN" sz="2400" dirty="0" err="1">
                <a:solidFill>
                  <a:srgbClr val="99FF66"/>
                </a:solidFill>
              </a:rPr>
              <a:t>printf</a:t>
            </a:r>
            <a:r>
              <a:rPr lang="en-US" altLang="zh-CN" sz="2400" dirty="0">
                <a:solidFill>
                  <a:srgbClr val="99FF66"/>
                </a:solidFill>
              </a:rPr>
              <a:t>("%d\n",(</a:t>
            </a:r>
            <a:r>
              <a:rPr lang="en-US" altLang="zh-CN" sz="2400" dirty="0" err="1">
                <a:solidFill>
                  <a:srgbClr val="99FF66"/>
                </a:solidFill>
              </a:rPr>
              <a:t>int</a:t>
            </a:r>
            <a:r>
              <a:rPr lang="en-US" altLang="zh-CN" sz="2400" dirty="0">
                <a:solidFill>
                  <a:srgbClr val="99FF66"/>
                </a:solidFill>
              </a:rPr>
              <a:t>)f%3);</a:t>
            </a:r>
          </a:p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99FF66"/>
                </a:solidFill>
              </a:rPr>
              <a:t>		</a:t>
            </a:r>
            <a:r>
              <a:rPr lang="zh-CN" altLang="en-US" sz="2400" dirty="0">
                <a:solidFill>
                  <a:srgbClr val="99FF66"/>
                </a:solidFill>
              </a:rPr>
              <a:t>详见</a:t>
            </a:r>
            <a:r>
              <a:rPr lang="en-US" altLang="zh-CN" sz="2400" dirty="0">
                <a:solidFill>
                  <a:srgbClr val="99FF66"/>
                </a:solidFill>
              </a:rPr>
              <a:t>[</a:t>
            </a:r>
            <a:r>
              <a:rPr lang="zh-CN" altLang="en-US" sz="2400" dirty="0">
                <a:solidFill>
                  <a:srgbClr val="99FF66"/>
                </a:solidFill>
              </a:rPr>
              <a:t>例</a:t>
            </a:r>
            <a:r>
              <a:rPr lang="en-US" altLang="zh-CN" sz="2400" dirty="0">
                <a:solidFill>
                  <a:srgbClr val="99FF66"/>
                </a:solidFill>
              </a:rPr>
              <a:t>Ex3_z3] </a:t>
            </a:r>
          </a:p>
        </p:txBody>
      </p:sp>
    </p:spTree>
    <p:extLst>
      <p:ext uri="{BB962C8B-B14F-4D97-AF65-F5344CB8AC3E}">
        <p14:creationId xmlns:p14="http://schemas.microsoft.com/office/powerpoint/2010/main" val="422349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DEA56-8D00-48F9-A6F8-C4646EF23EA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>
                <a:solidFill>
                  <a:schemeClr val="tx1"/>
                </a:solidFill>
              </a:rPr>
              <a:t>强制类型转换运算符（</a:t>
            </a:r>
            <a:r>
              <a:rPr lang="en-US" altLang="zh-CN" sz="3600">
                <a:solidFill>
                  <a:schemeClr val="tx1"/>
                </a:solidFill>
              </a:rPr>
              <a:t>2</a:t>
            </a:r>
            <a:r>
              <a:rPr lang="zh-CN" altLang="en-US" sz="360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1440" cy="4217988"/>
          </a:xfrm>
        </p:spPr>
        <p:txBody>
          <a:bodyPr/>
          <a:lstStyle/>
          <a:p>
            <a:pPr>
              <a:spcBef>
                <a:spcPct val="25000"/>
              </a:spcBef>
              <a:buFont typeface="Wingdings" pitchFamily="2" charset="2"/>
              <a:buNone/>
            </a:pPr>
            <a:r>
              <a:rPr lang="en-US" altLang="zh-CN" sz="2400" dirty="0"/>
              <a:t>		(b)</a:t>
            </a:r>
            <a:r>
              <a:rPr lang="zh-CN" altLang="en-US" sz="2400" dirty="0"/>
              <a:t>在进行函数调用时，有时为了使实参与形参类型一致，可以用强制类型转换运算符得到一个所需类型的参数。</a:t>
            </a:r>
          </a:p>
          <a:p>
            <a:pPr lvl="1">
              <a:spcBef>
                <a:spcPct val="25000"/>
              </a:spcBef>
              <a:buFont typeface="Wingdings" pitchFamily="2" charset="2"/>
              <a:buChar char="ü"/>
            </a:pPr>
            <a:endParaRPr lang="zh-CN" altLang="en-US" sz="2400" dirty="0"/>
          </a:p>
          <a:p>
            <a:pPr lvl="1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 smtClean="0"/>
              <a:t>强制类型转换得到一个所需类型的中间结果，原来的变量类型并未变化！</a:t>
            </a:r>
            <a:endParaRPr lang="en-US" altLang="zh-CN" sz="2400" dirty="0" smtClean="0"/>
          </a:p>
          <a:p>
            <a:pPr lvl="1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 smtClean="0"/>
              <a:t>强制</a:t>
            </a:r>
            <a:r>
              <a:rPr lang="zh-CN" altLang="en-US" sz="2400" dirty="0"/>
              <a:t>类型转换符是“自右至左”结合的</a:t>
            </a:r>
          </a:p>
          <a:p>
            <a:pPr lvl="1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/>
              <a:t>强制类型转换符优先于算术运算符。</a:t>
            </a:r>
          </a:p>
          <a:p>
            <a:pPr lvl="1">
              <a:spcBef>
                <a:spcPct val="25000"/>
              </a:spcBef>
              <a:buFont typeface="Wingdings" pitchFamily="2" charset="2"/>
              <a:buChar char="ü"/>
            </a:pPr>
            <a:r>
              <a:rPr lang="zh-CN" altLang="en-US" sz="2400" dirty="0"/>
              <a:t>对整个表达式进行类型转换时，要注意必须将表达式用括号括起。</a:t>
            </a:r>
          </a:p>
          <a:p>
            <a:pPr lvl="1">
              <a:spcBef>
                <a:spcPct val="250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rgbClr val="99FF66"/>
                </a:solidFill>
              </a:rPr>
              <a:t>	如：</a:t>
            </a:r>
            <a:r>
              <a:rPr lang="en-US" altLang="zh-CN" sz="2400" dirty="0">
                <a:solidFill>
                  <a:srgbClr val="99FF66"/>
                </a:solidFill>
              </a:rPr>
              <a:t>(</a:t>
            </a:r>
            <a:r>
              <a:rPr lang="en-US" altLang="zh-CN" sz="2400" dirty="0" err="1">
                <a:solidFill>
                  <a:srgbClr val="99FF66"/>
                </a:solidFill>
              </a:rPr>
              <a:t>int</a:t>
            </a:r>
            <a:r>
              <a:rPr lang="en-US" altLang="zh-CN" sz="2400" dirty="0">
                <a:solidFill>
                  <a:srgbClr val="99FF66"/>
                </a:solidFill>
              </a:rPr>
              <a:t>)</a:t>
            </a:r>
            <a:r>
              <a:rPr lang="en-US" altLang="zh-CN" sz="2400" dirty="0" err="1">
                <a:solidFill>
                  <a:srgbClr val="99FF66"/>
                </a:solidFill>
              </a:rPr>
              <a:t>x+y</a:t>
            </a:r>
            <a:r>
              <a:rPr lang="en-US" altLang="zh-CN" sz="2400" dirty="0">
                <a:solidFill>
                  <a:srgbClr val="99FF66"/>
                </a:solidFill>
              </a:rPr>
              <a:t>  </a:t>
            </a:r>
            <a:r>
              <a:rPr lang="zh-CN" altLang="en-US" sz="2400" dirty="0">
                <a:solidFill>
                  <a:srgbClr val="99FF66"/>
                </a:solidFill>
              </a:rPr>
              <a:t>与  </a:t>
            </a:r>
            <a:r>
              <a:rPr lang="en-US" altLang="zh-CN" sz="2400" dirty="0">
                <a:solidFill>
                  <a:srgbClr val="99FF66"/>
                </a:solidFill>
              </a:rPr>
              <a:t>(</a:t>
            </a:r>
            <a:r>
              <a:rPr lang="en-US" altLang="zh-CN" sz="2400" dirty="0" err="1">
                <a:solidFill>
                  <a:srgbClr val="99FF66"/>
                </a:solidFill>
              </a:rPr>
              <a:t>int</a:t>
            </a:r>
            <a:r>
              <a:rPr lang="en-US" altLang="zh-CN" sz="2400" dirty="0">
                <a:solidFill>
                  <a:srgbClr val="99FF66"/>
                </a:solidFill>
              </a:rPr>
              <a:t>)(</a:t>
            </a:r>
            <a:r>
              <a:rPr lang="en-US" altLang="zh-CN" sz="2400" dirty="0" err="1">
                <a:solidFill>
                  <a:srgbClr val="99FF66"/>
                </a:solidFill>
              </a:rPr>
              <a:t>x+y</a:t>
            </a:r>
            <a:r>
              <a:rPr lang="en-US" altLang="zh-CN" sz="2400" dirty="0">
                <a:solidFill>
                  <a:srgbClr val="99FF66"/>
                </a:solidFill>
              </a:rPr>
              <a:t>) </a:t>
            </a:r>
            <a:r>
              <a:rPr lang="zh-CN" altLang="en-US" sz="2400" dirty="0">
                <a:solidFill>
                  <a:srgbClr val="99FF66"/>
                </a:solidFill>
              </a:rPr>
              <a:t>的区别</a:t>
            </a:r>
          </a:p>
        </p:txBody>
      </p:sp>
    </p:spTree>
    <p:extLst>
      <p:ext uri="{BB962C8B-B14F-4D97-AF65-F5344CB8AC3E}">
        <p14:creationId xmlns:p14="http://schemas.microsoft.com/office/powerpoint/2010/main" val="626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hlink"/>
              </a:buClr>
            </a:pPr>
            <a:r>
              <a:rPr lang="zh-CN" altLang="en-US" dirty="0"/>
              <a:t>补充练习（见下页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P82 1</a:t>
            </a:r>
          </a:p>
          <a:p>
            <a:r>
              <a:rPr lang="en-US" altLang="zh-CN" dirty="0" smtClean="0"/>
              <a:t>P83 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700F5E-AAD3-4BEE-B9FC-6A558795DB81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74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989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421C5-D1B7-4DB9-8307-3A28D9A49AB2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15888"/>
            <a:ext cx="8382000" cy="993775"/>
          </a:xfrm>
        </p:spPr>
        <p:txBody>
          <a:bodyPr/>
          <a:lstStyle/>
          <a:p>
            <a:pPr eaLnBrk="1" hangingPunct="1"/>
            <a:r>
              <a:rPr lang="zh-CN" altLang="en-US" smtClean="0"/>
              <a:t>补充练习：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3950"/>
            <a:ext cx="8382000" cy="554513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合法整型常量有</a:t>
            </a:r>
            <a:r>
              <a:rPr lang="en-US" altLang="zh-CN" sz="2400" smtClean="0"/>
              <a:t>_________</a:t>
            </a:r>
            <a:r>
              <a:rPr lang="zh-CN" altLang="en-US" sz="2400" smtClean="0"/>
              <a:t>。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160			-0xffff		0011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–0Xcdf		017		12,345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–18			999		5e2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–0x48e		-068		03f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zh-CN" sz="200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合法浮点数有</a:t>
            </a:r>
            <a:r>
              <a:rPr lang="en-US" altLang="zh-CN" sz="2400" smtClean="0"/>
              <a:t>_________</a:t>
            </a:r>
            <a:r>
              <a:rPr lang="zh-CN" altLang="en-US" sz="2400" smtClean="0"/>
              <a:t>。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+1e+1		5e-9.4		03e2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-.60			12e-4		-8e5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123e			1.2e-.4		+2e-1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–e3			.8e-4		5.e-0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endParaRPr lang="en-US" altLang="zh-CN" sz="200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zh-CN" altLang="en-US" sz="2400" smtClean="0"/>
              <a:t>正确的数值常量或字符常量有</a:t>
            </a:r>
            <a:r>
              <a:rPr lang="en-US" altLang="zh-CN" sz="2400" smtClean="0"/>
              <a:t>_________</a:t>
            </a:r>
            <a:r>
              <a:rPr lang="zh-CN" altLang="en-US" sz="2400" smtClean="0"/>
              <a:t>。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0.0		0f		8.9e		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smtClean="0">
                <a:latin typeface="Times New Roman" pitchFamily="18" charset="0"/>
              </a:rPr>
              <a:t>&amp;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'</a:t>
            </a:r>
            <a:endParaRPr lang="en-US" altLang="zh-CN" sz="2000" smtClean="0">
              <a:latin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000" smtClean="0">
                <a:latin typeface="Times New Roman" pitchFamily="18" charset="0"/>
              </a:rPr>
              <a:t>a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altLang="zh-CN" sz="2000" smtClean="0">
                <a:latin typeface="Times New Roman" pitchFamily="18" charset="0"/>
              </a:rPr>
              <a:t> 		3.9E-2.5		1e1		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smtClean="0">
                <a:latin typeface="Times New Roman" pitchFamily="18" charset="0"/>
              </a:rPr>
              <a:t>\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"'</a:t>
            </a:r>
            <a:endParaRPr lang="en-US" altLang="zh-CN" sz="2000" smtClean="0">
              <a:latin typeface="Times New Roman" pitchFamily="18" charset="0"/>
            </a:endParaRP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smtClean="0">
                <a:latin typeface="Times New Roman" pitchFamily="18" charset="0"/>
              </a:rPr>
              <a:t>3</a:t>
            </a:r>
            <a:r>
              <a:rPr lang="en-US" altLang="zh-CN" sz="2000" smtClean="0">
                <a:latin typeface="Times New Roman" pitchFamily="18" charset="0"/>
                <a:cs typeface="Times New Roman" pitchFamily="18" charset="0"/>
              </a:rPr>
              <a:t>'</a:t>
            </a:r>
            <a:r>
              <a:rPr lang="en-US" altLang="zh-CN" sz="2000" smtClean="0">
                <a:latin typeface="Times New Roman" pitchFamily="18" charset="0"/>
              </a:rPr>
              <a:t>		011		0xFF00		0a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None/>
            </a:pPr>
            <a:r>
              <a:rPr lang="en-US" altLang="zh-CN" sz="2000" smtClean="0">
                <a:latin typeface="Times New Roman" pitchFamily="18" charset="0"/>
              </a:rPr>
              <a:t>+001	0	xabcd		3e2		50.</a:t>
            </a:r>
          </a:p>
        </p:txBody>
      </p:sp>
    </p:spTree>
    <p:extLst>
      <p:ext uri="{BB962C8B-B14F-4D97-AF65-F5344CB8AC3E}">
        <p14:creationId xmlns:p14="http://schemas.microsoft.com/office/powerpoint/2010/main" val="195191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CD4DD4-BE44-4DF4-84F5-9AE4459173DC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补充练习：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AutoNum type="arabicPeriod" startAt="4"/>
            </a:pPr>
            <a:r>
              <a:rPr lang="zh-CN" altLang="en-US" b="1" smtClean="0">
                <a:latin typeface="楷体_GB2312" pitchFamily="49" charset="-122"/>
                <a:ea typeface="楷体_GB2312" pitchFamily="49" charset="-122"/>
              </a:rPr>
              <a:t>请写出下列字符串的长度：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1) "abc!x=/"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2) "abc\n\\\'\""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3) "abc\0xyz"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4) "abc\\0xy"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5) "abc\\\0xy"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6) "abc\\\061xy"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7) "abc\787xy"</a:t>
            </a:r>
          </a:p>
          <a:p>
            <a:pPr marL="533400" indent="-533400" eaLnBrk="1" hangingPunct="1">
              <a:buFontTx/>
              <a:buNone/>
            </a:pPr>
            <a:r>
              <a:rPr lang="en-US" altLang="zh-CN" sz="2800" b="1" smtClean="0">
                <a:latin typeface="楷体_GB2312" pitchFamily="49" charset="-122"/>
                <a:ea typeface="楷体_GB2312" pitchFamily="49" charset="-122"/>
              </a:rPr>
              <a:t>8) "abc\x78xy"</a:t>
            </a:r>
          </a:p>
        </p:txBody>
      </p:sp>
    </p:spTree>
    <p:extLst>
      <p:ext uri="{BB962C8B-B14F-4D97-AF65-F5344CB8AC3E}">
        <p14:creationId xmlns:p14="http://schemas.microsoft.com/office/powerpoint/2010/main" val="232122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altLang="zh-CN" sz="6000" dirty="0" smtClean="0"/>
              <a:t>The  End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Part  A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77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2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86B0-DDDC-43C1-B068-EBAAD215C643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1625"/>
            <a:ext cx="8763000" cy="1398588"/>
          </a:xfrm>
        </p:spPr>
        <p:txBody>
          <a:bodyPr/>
          <a:lstStyle/>
          <a:p>
            <a:r>
              <a:rPr lang="zh-CN" altLang="en-US" b="1">
                <a:solidFill>
                  <a:schemeClr val="tx1"/>
                </a:solidFill>
              </a:rPr>
              <a:t>目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运算时所需运算对象（操作数）的个数。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 b="1">
                <a:solidFill>
                  <a:schemeClr val="tx1"/>
                </a:solidFill>
              </a:rPr>
              <a:t>结合性</a:t>
            </a:r>
            <a:r>
              <a:rPr lang="en-US" altLang="zh-CN">
                <a:solidFill>
                  <a:schemeClr val="tx1"/>
                </a:solidFill>
              </a:rPr>
              <a:t>——</a:t>
            </a:r>
            <a:r>
              <a:rPr lang="zh-CN" altLang="en-US">
                <a:solidFill>
                  <a:schemeClr val="tx1"/>
                </a:solidFill>
              </a:rPr>
              <a:t>同级运算符间的运算顺序。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76400"/>
            <a:ext cx="7558088" cy="18002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400"/>
              <a:t>1</a:t>
            </a:r>
            <a:r>
              <a:rPr lang="zh-CN" altLang="en-US" sz="2400"/>
              <a:t>）单目运算符：均为右结合（自右向左）</a:t>
            </a:r>
          </a:p>
          <a:p>
            <a:pPr algn="ctr">
              <a:buFontTx/>
              <a:buNone/>
            </a:pPr>
            <a:r>
              <a:rPr lang="zh-CN" altLang="en-US" sz="2400"/>
              <a:t>！、</a:t>
            </a:r>
            <a:r>
              <a:rPr lang="en-US" altLang="zh-CN" sz="2400"/>
              <a:t>~</a:t>
            </a:r>
            <a:r>
              <a:rPr lang="zh-CN" altLang="en-US" sz="2400"/>
              <a:t>、</a:t>
            </a:r>
            <a:r>
              <a:rPr lang="en-US" altLang="zh-CN" sz="2400"/>
              <a:t>++</a:t>
            </a:r>
            <a:r>
              <a:rPr lang="zh-CN" altLang="en-US" sz="2400"/>
              <a:t>、</a:t>
            </a:r>
            <a:r>
              <a:rPr lang="en-US" altLang="zh-CN" sz="2400"/>
              <a:t>--</a:t>
            </a:r>
            <a:r>
              <a:rPr lang="zh-CN" altLang="en-US" sz="2400"/>
              <a:t>、</a:t>
            </a:r>
            <a:r>
              <a:rPr lang="en-US" altLang="zh-CN" sz="2400"/>
              <a:t>-</a:t>
            </a:r>
            <a:r>
              <a:rPr lang="zh-CN" altLang="en-US" sz="2400"/>
              <a:t>、（类型）、*、</a:t>
            </a:r>
            <a:r>
              <a:rPr lang="en-US" altLang="zh-CN" sz="2400"/>
              <a:t>&amp;</a:t>
            </a:r>
            <a:r>
              <a:rPr lang="zh-CN" altLang="en-US" sz="2400"/>
              <a:t>、</a:t>
            </a:r>
            <a:r>
              <a:rPr lang="en-US" altLang="zh-CN" sz="2400"/>
              <a:t>sizeof</a:t>
            </a:r>
          </a:p>
          <a:p>
            <a:pPr>
              <a:buFontTx/>
              <a:buNone/>
            </a:pPr>
            <a:r>
              <a:rPr lang="en-US" altLang="zh-CN" sz="2400">
                <a:solidFill>
                  <a:srgbClr val="99FF66"/>
                </a:solidFill>
              </a:rPr>
              <a:t>[</a:t>
            </a:r>
            <a:r>
              <a:rPr lang="zh-CN" altLang="en-US" sz="2400">
                <a:solidFill>
                  <a:srgbClr val="99FF66"/>
                </a:solidFill>
              </a:rPr>
              <a:t>例</a:t>
            </a:r>
            <a:r>
              <a:rPr lang="en-US" altLang="zh-CN" sz="2400">
                <a:solidFill>
                  <a:srgbClr val="99FF66"/>
                </a:solidFill>
              </a:rPr>
              <a:t>] </a:t>
            </a:r>
            <a:r>
              <a:rPr lang="zh-CN" altLang="en-US" sz="2400">
                <a:solidFill>
                  <a:srgbClr val="99FF66"/>
                </a:solidFill>
              </a:rPr>
              <a:t>逻辑非运算符</a:t>
            </a:r>
            <a:r>
              <a:rPr lang="en-US" altLang="zh-CN" sz="2400">
                <a:solidFill>
                  <a:srgbClr val="99FF66"/>
                </a:solidFill>
              </a:rPr>
              <a:t>!</a:t>
            </a:r>
            <a:r>
              <a:rPr lang="zh-CN" altLang="en-US" sz="2400">
                <a:solidFill>
                  <a:srgbClr val="99FF66"/>
                </a:solidFill>
              </a:rPr>
              <a:t>，如：</a:t>
            </a:r>
          </a:p>
          <a:p>
            <a:pPr algn="ctr">
              <a:buFontTx/>
              <a:buNone/>
            </a:pPr>
            <a:r>
              <a:rPr lang="en-US" altLang="zh-CN" sz="2400">
                <a:solidFill>
                  <a:srgbClr val="99FF66"/>
                </a:solidFill>
              </a:rPr>
              <a:t>! ! (a&gt;b) </a:t>
            </a:r>
            <a:r>
              <a:rPr lang="zh-CN" altLang="en-US" sz="2400">
                <a:solidFill>
                  <a:srgbClr val="99FF66"/>
                </a:solidFill>
              </a:rPr>
              <a:t>等价于 </a:t>
            </a:r>
            <a:r>
              <a:rPr lang="en-US" altLang="zh-CN" sz="2400">
                <a:solidFill>
                  <a:srgbClr val="99FF66"/>
                </a:solidFill>
              </a:rPr>
              <a:t>! ( ! (a&gt;b))</a:t>
            </a:r>
            <a:r>
              <a:rPr lang="zh-CN" altLang="en-US" sz="2400">
                <a:solidFill>
                  <a:srgbClr val="99FF66"/>
                </a:solidFill>
              </a:rPr>
              <a:t>，即 </a:t>
            </a:r>
            <a:r>
              <a:rPr lang="en-US" altLang="zh-CN" sz="2400">
                <a:solidFill>
                  <a:srgbClr val="99FF66"/>
                </a:solidFill>
              </a:rPr>
              <a:t>a&gt;b</a:t>
            </a:r>
          </a:p>
        </p:txBody>
      </p:sp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1066800" y="3524250"/>
            <a:ext cx="75580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/>
              <a:t>2</a:t>
            </a:r>
            <a:r>
              <a:rPr lang="zh-CN" altLang="en-US" sz="2400"/>
              <a:t>）双目运算符：除赋值运算符外，均为左结合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solidFill>
                  <a:srgbClr val="99FF66"/>
                </a:solidFill>
              </a:rPr>
              <a:t>[</a:t>
            </a:r>
            <a:r>
              <a:rPr lang="zh-CN" altLang="en-US" sz="2400">
                <a:solidFill>
                  <a:srgbClr val="99FF66"/>
                </a:solidFill>
              </a:rPr>
              <a:t>例</a:t>
            </a:r>
            <a:r>
              <a:rPr lang="en-US" altLang="zh-CN" sz="2400">
                <a:solidFill>
                  <a:srgbClr val="99FF66"/>
                </a:solidFill>
              </a:rPr>
              <a:t>] </a:t>
            </a:r>
            <a:r>
              <a:rPr lang="zh-CN" altLang="en-US" sz="2400">
                <a:solidFill>
                  <a:srgbClr val="99FF66"/>
                </a:solidFill>
              </a:rPr>
              <a:t>运算符</a:t>
            </a:r>
            <a:r>
              <a:rPr lang="en-US" altLang="zh-CN" sz="2400">
                <a:solidFill>
                  <a:srgbClr val="99FF66"/>
                </a:solidFill>
              </a:rPr>
              <a:t>+</a:t>
            </a:r>
            <a:r>
              <a:rPr lang="zh-CN" altLang="en-US" sz="2400">
                <a:solidFill>
                  <a:srgbClr val="99FF66"/>
                </a:solidFill>
              </a:rPr>
              <a:t>、</a:t>
            </a:r>
            <a:r>
              <a:rPr lang="en-US" altLang="zh-CN" sz="2400">
                <a:solidFill>
                  <a:srgbClr val="99FF66"/>
                </a:solidFill>
              </a:rPr>
              <a:t>-</a:t>
            </a:r>
            <a:r>
              <a:rPr lang="zh-CN" altLang="en-US" sz="2400">
                <a:solidFill>
                  <a:srgbClr val="99FF66"/>
                </a:solidFill>
              </a:rPr>
              <a:t>，如：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solidFill>
                  <a:srgbClr val="99FF66"/>
                </a:solidFill>
              </a:rPr>
              <a:t>a+b-c </a:t>
            </a:r>
            <a:r>
              <a:rPr lang="zh-CN" altLang="en-US" sz="2400">
                <a:solidFill>
                  <a:srgbClr val="99FF66"/>
                </a:solidFill>
              </a:rPr>
              <a:t>等价于</a:t>
            </a:r>
            <a:r>
              <a:rPr lang="en-US" altLang="zh-CN" sz="2400">
                <a:solidFill>
                  <a:srgbClr val="99FF66"/>
                </a:solidFill>
              </a:rPr>
              <a:t>(a+b) -c</a:t>
            </a:r>
            <a:r>
              <a:rPr lang="zh-CN" altLang="en-US" sz="2400">
                <a:solidFill>
                  <a:srgbClr val="99FF66"/>
                </a:solidFill>
              </a:rPr>
              <a:t>，而不是</a:t>
            </a:r>
            <a:r>
              <a:rPr lang="en-US" altLang="zh-CN" sz="2400">
                <a:solidFill>
                  <a:srgbClr val="99FF66"/>
                </a:solidFill>
              </a:rPr>
              <a:t>a + (b-c)</a:t>
            </a:r>
          </a:p>
          <a:p>
            <a:pPr eaLnBrk="0" hangingPunct="0">
              <a:spcBef>
                <a:spcPct val="50000"/>
              </a:spcBef>
            </a:pPr>
            <a:endParaRPr lang="en-US" altLang="zh-CN" sz="2400">
              <a:solidFill>
                <a:srgbClr val="99FF66"/>
              </a:solidFill>
            </a:endParaRPr>
          </a:p>
        </p:txBody>
      </p:sp>
      <p:sp>
        <p:nvSpPr>
          <p:cNvPr id="179205" name="Rectangle 5"/>
          <p:cNvSpPr>
            <a:spLocks noChangeArrowheads="1"/>
          </p:cNvSpPr>
          <p:nvPr/>
        </p:nvSpPr>
        <p:spPr bwMode="auto">
          <a:xfrm>
            <a:off x="1066800" y="4938713"/>
            <a:ext cx="75438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/>
              <a:t>3</a:t>
            </a:r>
            <a:r>
              <a:rPr lang="zh-CN" altLang="en-US" sz="2400"/>
              <a:t>）三目运算符：条件运算符   ？ ：，右结合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>
                <a:solidFill>
                  <a:srgbClr val="99FF66"/>
                </a:solidFill>
              </a:rPr>
              <a:t>[</a:t>
            </a:r>
            <a:r>
              <a:rPr lang="zh-CN" altLang="en-US" sz="2400">
                <a:solidFill>
                  <a:srgbClr val="99FF66"/>
                </a:solidFill>
              </a:rPr>
              <a:t>例</a:t>
            </a:r>
            <a:r>
              <a:rPr lang="en-US" altLang="zh-CN" sz="2400">
                <a:solidFill>
                  <a:srgbClr val="99FF66"/>
                </a:solidFill>
              </a:rPr>
              <a:t>] </a:t>
            </a:r>
            <a:r>
              <a:rPr lang="zh-CN" altLang="en-US" sz="2400">
                <a:solidFill>
                  <a:srgbClr val="99FF66"/>
                </a:solidFill>
              </a:rPr>
              <a:t>（</a:t>
            </a:r>
            <a:r>
              <a:rPr lang="en-US" altLang="zh-CN" sz="2400">
                <a:solidFill>
                  <a:srgbClr val="99FF66"/>
                </a:solidFill>
              </a:rPr>
              <a:t>a&gt;b)? ‘y’:’n’</a:t>
            </a:r>
          </a:p>
        </p:txBody>
      </p:sp>
      <p:sp>
        <p:nvSpPr>
          <p:cNvPr id="179206" name="Rectangle 6"/>
          <p:cNvSpPr>
            <a:spLocks noChangeArrowheads="1"/>
          </p:cNvSpPr>
          <p:nvPr/>
        </p:nvSpPr>
        <p:spPr bwMode="auto">
          <a:xfrm>
            <a:off x="1066800" y="5929313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/>
              <a:t>4</a:t>
            </a:r>
            <a:r>
              <a:rPr lang="zh-CN" altLang="en-US" sz="2400"/>
              <a:t>）其它运算符</a:t>
            </a:r>
            <a:r>
              <a:rPr lang="zh-CN" altLang="en-US" sz="2400">
                <a:sym typeface="Wingdings" pitchFamily="2" charset="2"/>
              </a:rPr>
              <a:t>： （ ）、</a:t>
            </a:r>
            <a:r>
              <a:rPr lang="en-US" altLang="zh-CN" sz="2400">
                <a:sym typeface="Wingdings" pitchFamily="2" charset="2"/>
              </a:rPr>
              <a:t>[ ]</a:t>
            </a:r>
            <a:r>
              <a:rPr lang="zh-CN" altLang="en-US" sz="2400">
                <a:sym typeface="Wingdings" pitchFamily="2" charset="2"/>
              </a:rPr>
              <a:t>、</a:t>
            </a:r>
            <a:r>
              <a:rPr lang="en-US" altLang="zh-CN" sz="2400">
                <a:sym typeface="Wingdings" pitchFamily="2" charset="2"/>
              </a:rPr>
              <a:t>-&gt;</a:t>
            </a:r>
            <a:r>
              <a:rPr lang="zh-CN" altLang="en-US" sz="2400">
                <a:sym typeface="Wingdings" pitchFamily="2" charset="2"/>
              </a:rPr>
              <a:t>、</a:t>
            </a:r>
            <a:r>
              <a:rPr lang="en-US" altLang="zh-CN" sz="2400">
                <a:sym typeface="Wingdings" pitchFamily="2" charset="2"/>
              </a:rPr>
              <a:t>·</a:t>
            </a:r>
          </a:p>
        </p:txBody>
      </p:sp>
    </p:spTree>
    <p:extLst>
      <p:ext uri="{BB962C8B-B14F-4D97-AF65-F5344CB8AC3E}">
        <p14:creationId xmlns:p14="http://schemas.microsoft.com/office/powerpoint/2010/main" val="325802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/>
      <p:bldP spid="179204" grpId="0" autoUpdateAnimBg="0"/>
      <p:bldP spid="179205" grpId="0" autoUpdateAnimBg="0"/>
      <p:bldP spid="179206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563E45-1F87-4337-902C-B87DB9D5ABAE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dirty="0" smtClean="0"/>
              <a:t>补充：匈牙利命名法、</a:t>
            </a:r>
            <a:br>
              <a:rPr lang="zh-CN" altLang="en-US" sz="4400" dirty="0" smtClean="0"/>
            </a:br>
            <a:r>
              <a:rPr lang="zh-CN" altLang="en-US" sz="4400" dirty="0" smtClean="0"/>
              <a:t>驼峰命名法等命名规范</a:t>
            </a:r>
            <a:r>
              <a:rPr lang="en-US" altLang="zh-CN" sz="4400" dirty="0" smtClean="0"/>
              <a:t>*</a:t>
            </a:r>
            <a:endParaRPr lang="zh-CN" altLang="en-US" sz="4400" dirty="0" smtClean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14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1903239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3.1】 </a:t>
            </a:r>
            <a:r>
              <a:rPr lang="zh-CN" altLang="zh-CN" dirty="0" smtClean="0"/>
              <a:t>有人用温度计测量出用华氏法表示的温度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如</a:t>
            </a:r>
            <a:r>
              <a:rPr lang="en-US" altLang="zh-CN" dirty="0" smtClean="0"/>
              <a:t>64 F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，今要求把它转换为以摄氏法表示的温度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如</a:t>
            </a:r>
            <a:r>
              <a:rPr lang="en-US" altLang="zh-CN" dirty="0" smtClean="0"/>
              <a:t>17.8 C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490192"/>
            <a:ext cx="8382000" cy="40351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zh-CN" b="1" dirty="0" smtClean="0"/>
              <a:t>解题思路</a:t>
            </a:r>
            <a:r>
              <a:rPr lang="en-US" altLang="zh-CN" dirty="0" smtClean="0"/>
              <a:t>】</a:t>
            </a:r>
            <a:r>
              <a:rPr lang="zh-CN" altLang="zh-CN" b="1" dirty="0" smtClean="0"/>
              <a:t>找到</a:t>
            </a:r>
            <a:r>
              <a:rPr lang="zh-CN" altLang="zh-CN" b="1" dirty="0"/>
              <a:t>二者间的转换公式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5798258"/>
              </p:ext>
            </p:extLst>
          </p:nvPr>
        </p:nvGraphicFramePr>
        <p:xfrm>
          <a:off x="2987824" y="3426296"/>
          <a:ext cx="24288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7" name="公式" r:id="rId3" imgW="876240" imgH="393480" progId="Equation.3">
                  <p:embed/>
                </p:oleObj>
              </mc:Choice>
              <mc:Fallback>
                <p:oleObj name="公式" r:id="rId3" imgW="876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426296"/>
                        <a:ext cx="2428875" cy="10890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187624" y="4866456"/>
            <a:ext cx="62150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3200" b="1" dirty="0"/>
              <a:t>f</a:t>
            </a:r>
            <a:r>
              <a:rPr lang="zh-CN" altLang="zh-CN" sz="3200" b="1" dirty="0"/>
              <a:t>代表华氏温度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c</a:t>
            </a:r>
            <a:r>
              <a:rPr lang="zh-CN" altLang="zh-CN" sz="3200" b="1" dirty="0"/>
              <a:t>代表摄氏温度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67070640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02910-0F47-46FB-952E-E9C6DACC23DA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382000" cy="993775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【</a:t>
            </a:r>
            <a:r>
              <a:rPr lang="zh-CN" altLang="en-US" smtClean="0">
                <a:solidFill>
                  <a:schemeClr val="tx1"/>
                </a:solidFill>
              </a:rPr>
              <a:t>补充</a:t>
            </a:r>
            <a:r>
              <a:rPr lang="en-US" altLang="zh-CN" smtClean="0">
                <a:solidFill>
                  <a:schemeClr val="tx1"/>
                </a:solidFill>
              </a:rPr>
              <a:t>】</a:t>
            </a:r>
            <a:r>
              <a:rPr lang="zh-CN" altLang="en-US" smtClean="0">
                <a:solidFill>
                  <a:schemeClr val="tx1"/>
                </a:solidFill>
              </a:rPr>
              <a:t>匈牙利命名法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68363"/>
            <a:ext cx="7772400" cy="5656262"/>
          </a:xfrm>
        </p:spPr>
        <p:txBody>
          <a:bodyPr/>
          <a:lstStyle/>
          <a:p>
            <a:pPr eaLnBrk="1" hangingPunct="1"/>
            <a:r>
              <a:rPr lang="zh-CN" altLang="en-US" sz="2800" smtClean="0">
                <a:ea typeface="楷体_GB2312" pitchFamily="49" charset="-122"/>
              </a:rPr>
              <a:t>渊源</a:t>
            </a:r>
          </a:p>
          <a:p>
            <a:pPr lvl="1" eaLnBrk="1" hangingPunct="1"/>
            <a:r>
              <a:rPr lang="zh-CN" altLang="en-US" sz="2400" smtClean="0">
                <a:ea typeface="楷体_GB2312" pitchFamily="49" charset="-122"/>
              </a:rPr>
              <a:t>由 </a:t>
            </a:r>
            <a:r>
              <a:rPr lang="en-US" altLang="zh-CN" sz="2400" smtClean="0">
                <a:ea typeface="楷体_GB2312" pitchFamily="49" charset="-122"/>
              </a:rPr>
              <a:t>Microsoft</a:t>
            </a:r>
            <a:r>
              <a:rPr lang="zh-CN" altLang="en-US" sz="2400" smtClean="0">
                <a:ea typeface="楷体_GB2312" pitchFamily="49" charset="-122"/>
              </a:rPr>
              <a:t>公司的一位匈牙利籍程序员首先使用的</a:t>
            </a:r>
          </a:p>
          <a:p>
            <a:pPr lvl="1" eaLnBrk="1" hangingPunct="1"/>
            <a:r>
              <a:rPr lang="zh-CN" altLang="en-US" sz="2400" smtClean="0">
                <a:ea typeface="楷体_GB2312" pitchFamily="49" charset="-122"/>
              </a:rPr>
              <a:t>匈牙利人是匈奴人的后裔，名字至今带有亚裔的烙印，与中国人一样，是“</a:t>
            </a:r>
            <a:r>
              <a:rPr lang="zh-CN" altLang="en-US" sz="2400" b="1" smtClean="0">
                <a:solidFill>
                  <a:schemeClr val="accent1"/>
                </a:solidFill>
                <a:ea typeface="楷体_GB2312" pitchFamily="49" charset="-122"/>
              </a:rPr>
              <a:t>姓在前，名在后</a:t>
            </a:r>
            <a:r>
              <a:rPr lang="zh-CN" altLang="en-US" sz="2400" smtClean="0">
                <a:ea typeface="楷体_GB2312" pitchFamily="49" charset="-122"/>
              </a:rPr>
              <a:t>”</a:t>
            </a:r>
            <a:r>
              <a:rPr lang="zh-CN" altLang="en-US" sz="2400" b="1" smtClean="0">
                <a:solidFill>
                  <a:schemeClr val="accent1"/>
                </a:solidFill>
                <a:ea typeface="楷体_GB2312" pitchFamily="49" charset="-122"/>
              </a:rPr>
              <a:t> </a:t>
            </a:r>
            <a:r>
              <a:rPr lang="zh-CN" altLang="en-US" sz="2400" smtClean="0">
                <a:ea typeface="楷体_GB2312" pitchFamily="49" charset="-122"/>
              </a:rPr>
              <a:t>。</a:t>
            </a:r>
          </a:p>
          <a:p>
            <a:pPr eaLnBrk="1" hangingPunct="1"/>
            <a:r>
              <a:rPr lang="zh-CN" altLang="en-US" sz="2800" smtClean="0">
                <a:ea typeface="楷体_GB2312" pitchFamily="49" charset="-122"/>
              </a:rPr>
              <a:t>两大特性</a:t>
            </a:r>
          </a:p>
          <a:p>
            <a:pPr lvl="1" eaLnBrk="1" hangingPunct="1"/>
            <a:r>
              <a:rPr lang="zh-CN" altLang="en-US" sz="2400" smtClean="0">
                <a:ea typeface="楷体_GB2312" pitchFamily="49" charset="-122"/>
              </a:rPr>
              <a:t>以代表某种数据类型的</a:t>
            </a:r>
            <a:r>
              <a:rPr lang="zh-CN" altLang="en-US" sz="2400" smtClean="0">
                <a:solidFill>
                  <a:schemeClr val="accent1"/>
                </a:solidFill>
                <a:ea typeface="楷体_GB2312" pitchFamily="49" charset="-122"/>
              </a:rPr>
              <a:t>小写字母</a:t>
            </a:r>
            <a:r>
              <a:rPr lang="zh-CN" altLang="en-US" sz="2400" smtClean="0">
                <a:ea typeface="楷体_GB2312" pitchFamily="49" charset="-122"/>
              </a:rPr>
              <a:t>为前导，后面再跟普通的变量名，就好似姓名一样</a:t>
            </a:r>
          </a:p>
          <a:p>
            <a:pPr lvl="1" eaLnBrk="1" hangingPunct="1"/>
            <a:r>
              <a:rPr lang="zh-CN" altLang="en-US" sz="2400" b="1" smtClean="0">
                <a:solidFill>
                  <a:srgbClr val="FFFF66"/>
                </a:solidFill>
                <a:ea typeface="楷体_GB2312" pitchFamily="49" charset="-122"/>
              </a:rPr>
              <a:t>大小写混杂</a:t>
            </a:r>
            <a:r>
              <a:rPr lang="zh-CN" altLang="en-US" sz="2400" b="1" smtClean="0">
                <a:ea typeface="楷体_GB2312" pitchFamily="49" charset="-122"/>
              </a:rPr>
              <a:t>，</a:t>
            </a:r>
            <a:r>
              <a:rPr lang="zh-CN" altLang="en-US" sz="2400" smtClean="0">
                <a:ea typeface="楷体_GB2312" pitchFamily="49" charset="-122"/>
              </a:rPr>
              <a:t>使变量名更具可读性</a:t>
            </a:r>
            <a:r>
              <a:rPr lang="en-US" altLang="zh-CN" sz="2400" smtClean="0">
                <a:ea typeface="楷体_GB2312" pitchFamily="49" charset="-122"/>
              </a:rPr>
              <a:t>.</a:t>
            </a:r>
          </a:p>
          <a:p>
            <a:pPr eaLnBrk="1" hangingPunct="1"/>
            <a:r>
              <a:rPr lang="zh-CN" altLang="en-US" sz="2800" smtClean="0">
                <a:ea typeface="楷体_GB2312" pitchFamily="49" charset="-122"/>
              </a:rPr>
              <a:t>具体约定举例：</a:t>
            </a:r>
          </a:p>
          <a:p>
            <a:pPr lvl="1" eaLnBrk="1" hangingPunct="1"/>
            <a:r>
              <a:rPr lang="zh-CN" altLang="en-US" sz="2400" smtClean="0">
                <a:ea typeface="楷体_GB2312" pitchFamily="49" charset="-122"/>
              </a:rPr>
              <a:t>以</a:t>
            </a:r>
            <a:r>
              <a:rPr lang="en-US" altLang="zh-CN" sz="2400" smtClean="0">
                <a:ea typeface="楷体_GB2312" pitchFamily="49" charset="-122"/>
              </a:rPr>
              <a:t>m</a:t>
            </a:r>
            <a:r>
              <a:rPr lang="zh-CN" altLang="en-US" sz="2400" smtClean="0">
                <a:ea typeface="楷体_GB2312" pitchFamily="49" charset="-122"/>
              </a:rPr>
              <a:t>开始为类成员变量，以</a:t>
            </a:r>
            <a:r>
              <a:rPr lang="en-US" altLang="zh-CN" sz="2400" smtClean="0">
                <a:ea typeface="楷体_GB2312" pitchFamily="49" charset="-122"/>
              </a:rPr>
              <a:t>g</a:t>
            </a:r>
            <a:r>
              <a:rPr lang="zh-CN" altLang="en-US" sz="2400" smtClean="0">
                <a:ea typeface="楷体_GB2312" pitchFamily="49" charset="-122"/>
              </a:rPr>
              <a:t>开始为全局变量，以</a:t>
            </a:r>
            <a:r>
              <a:rPr lang="en-US" altLang="zh-CN" sz="2400" smtClean="0">
                <a:ea typeface="楷体_GB2312" pitchFamily="49" charset="-122"/>
              </a:rPr>
              <a:t>v</a:t>
            </a:r>
            <a:r>
              <a:rPr lang="zh-CN" altLang="en-US" sz="2400" smtClean="0">
                <a:ea typeface="楷体_GB2312" pitchFamily="49" charset="-122"/>
              </a:rPr>
              <a:t>开始为本地局部变量</a:t>
            </a:r>
          </a:p>
          <a:p>
            <a:pPr lvl="1" eaLnBrk="1" hangingPunct="1"/>
            <a:r>
              <a:rPr lang="zh-CN" altLang="en-US" sz="2400" smtClean="0">
                <a:ea typeface="楷体_GB2312" pitchFamily="49" charset="-122"/>
              </a:rPr>
              <a:t>常量命名一般不以下划线、美元符开始。</a:t>
            </a:r>
          </a:p>
        </p:txBody>
      </p:sp>
    </p:spTree>
    <p:extLst>
      <p:ext uri="{BB962C8B-B14F-4D97-AF65-F5344CB8AC3E}">
        <p14:creationId xmlns:p14="http://schemas.microsoft.com/office/powerpoint/2010/main" val="233960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A105A4-731B-45E6-B30D-F18842BCF846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【</a:t>
            </a:r>
            <a:r>
              <a:rPr lang="zh-CN" altLang="en-US" smtClean="0">
                <a:solidFill>
                  <a:schemeClr val="tx1"/>
                </a:solidFill>
              </a:rPr>
              <a:t>补充</a:t>
            </a:r>
            <a:r>
              <a:rPr lang="en-US" altLang="zh-CN" smtClean="0">
                <a:solidFill>
                  <a:schemeClr val="tx1"/>
                </a:solidFill>
              </a:rPr>
              <a:t>】</a:t>
            </a:r>
            <a:r>
              <a:rPr lang="zh-CN" altLang="en-US" smtClean="0">
                <a:solidFill>
                  <a:schemeClr val="tx1"/>
                </a:solidFill>
              </a:rPr>
              <a:t>匈牙利命名法（续）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588" y="-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6630" name="Object 5"/>
          <p:cNvGraphicFramePr>
            <a:graphicFrameLocks noChangeAspect="1"/>
          </p:cNvGraphicFramePr>
          <p:nvPr/>
        </p:nvGraphicFramePr>
        <p:xfrm>
          <a:off x="1066800" y="1143000"/>
          <a:ext cx="7010400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" name="BMP 图象" r:id="rId3" imgW="3704762" imgH="2685714" progId="Paint.Picture">
                  <p:embed/>
                </p:oleObj>
              </mc:Choice>
              <mc:Fallback>
                <p:oleObj name="BMP 图象" r:id="rId3" imgW="3704762" imgH="268571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143000"/>
                        <a:ext cx="7010400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13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1BE77B-D778-4BB0-9DCC-E644C3AC5D6B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【</a:t>
            </a:r>
            <a:r>
              <a:rPr lang="zh-CN" altLang="en-US" smtClean="0">
                <a:solidFill>
                  <a:schemeClr val="tx1"/>
                </a:solidFill>
              </a:rPr>
              <a:t>补充</a:t>
            </a:r>
            <a:r>
              <a:rPr lang="en-US" altLang="zh-CN" smtClean="0">
                <a:solidFill>
                  <a:schemeClr val="tx1"/>
                </a:solidFill>
              </a:rPr>
              <a:t>】</a:t>
            </a:r>
            <a:r>
              <a:rPr lang="zh-CN" altLang="en-US" smtClean="0">
                <a:solidFill>
                  <a:schemeClr val="tx1"/>
                </a:solidFill>
              </a:rPr>
              <a:t>驼峰命名法及其它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smtClean="0">
                <a:ea typeface="楷体_GB2312" pitchFamily="49" charset="-122"/>
              </a:rPr>
              <a:t>【</a:t>
            </a:r>
            <a:r>
              <a:rPr lang="zh-CN" altLang="en-US" sz="2400" smtClean="0">
                <a:ea typeface="楷体_GB2312" pitchFamily="49" charset="-122"/>
              </a:rPr>
              <a:t>驼峰命名法</a:t>
            </a:r>
            <a:r>
              <a:rPr lang="en-US" altLang="zh-CN" sz="2400" smtClean="0">
                <a:ea typeface="楷体_GB2312" pitchFamily="49" charset="-122"/>
              </a:rPr>
              <a:t>】</a:t>
            </a:r>
          </a:p>
          <a:p>
            <a:pPr eaLnBrk="1" hangingPunct="1"/>
            <a:r>
              <a:rPr lang="zh-CN" altLang="en-US" sz="2400" smtClean="0">
                <a:ea typeface="楷体_GB2312" pitchFamily="49" charset="-122"/>
              </a:rPr>
              <a:t>一般由多个单词或缩写组成的变量名，并且该变量名每个单词首字母均为大写（一般类名全部首字母大写，方法或属性名第一个字母小写）</a:t>
            </a:r>
          </a:p>
          <a:p>
            <a:pPr lvl="1" eaLnBrk="1" hangingPunct="1"/>
            <a:r>
              <a:rPr lang="zh-CN" altLang="en-US" sz="2000" smtClean="0"/>
              <a:t>例如：</a:t>
            </a:r>
            <a:r>
              <a:rPr lang="en-US" altLang="zh-CN" sz="2000" smtClean="0"/>
              <a:t>MovieName </a:t>
            </a:r>
            <a:r>
              <a:rPr lang="zh-CN" altLang="en-US" sz="2000" smtClean="0"/>
              <a:t>、</a:t>
            </a:r>
            <a:r>
              <a:rPr lang="en-US" altLang="zh-CN" sz="2000" smtClean="0"/>
              <a:t>UserName</a:t>
            </a:r>
          </a:p>
          <a:p>
            <a:pPr eaLnBrk="1" hangingPunct="1"/>
            <a:r>
              <a:rPr kumimoji="0" lang="zh-CN" altLang="en-US" sz="2400" smtClean="0">
                <a:ea typeface="楷体_GB2312" pitchFamily="49" charset="-122"/>
              </a:rPr>
              <a:t>与匈牙利命名法的主要区别：它不将变量的类型写入变量名中。</a:t>
            </a:r>
          </a:p>
          <a:p>
            <a:pPr eaLnBrk="1" hangingPunct="1">
              <a:buFontTx/>
              <a:buNone/>
            </a:pPr>
            <a:r>
              <a:rPr lang="en-US" altLang="zh-CN" sz="2400" smtClean="0">
                <a:ea typeface="楷体_GB2312" pitchFamily="49" charset="-122"/>
              </a:rPr>
              <a:t>【</a:t>
            </a:r>
            <a:r>
              <a:rPr lang="zh-CN" altLang="en-US" sz="2400" smtClean="0">
                <a:ea typeface="楷体_GB2312" pitchFamily="49" charset="-122"/>
              </a:rPr>
              <a:t>使用下划线</a:t>
            </a:r>
            <a:r>
              <a:rPr lang="en-US" altLang="zh-CN" sz="2400" smtClean="0">
                <a:ea typeface="楷体_GB2312" pitchFamily="49" charset="-122"/>
              </a:rPr>
              <a:t>】</a:t>
            </a:r>
          </a:p>
          <a:p>
            <a:pPr eaLnBrk="1" hangingPunct="1"/>
            <a:r>
              <a:rPr lang="zh-CN" altLang="en-US" sz="2400" smtClean="0">
                <a:ea typeface="楷体_GB2312" pitchFamily="49" charset="-122"/>
              </a:rPr>
              <a:t>一般由多个单词或缩写组成，并且变量名全部采用小写，常量名全部采用大写，但在单词之间用下划线连接。</a:t>
            </a:r>
          </a:p>
          <a:p>
            <a:pPr lvl="1" eaLnBrk="1" hangingPunct="1"/>
            <a:r>
              <a:rPr lang="zh-CN" altLang="en-US" sz="2000" smtClean="0">
                <a:ea typeface="楷体_GB2312" pitchFamily="49" charset="-122"/>
              </a:rPr>
              <a:t>例如：</a:t>
            </a:r>
            <a:r>
              <a:rPr lang="en-US" altLang="zh-CN" sz="2000" smtClean="0">
                <a:ea typeface="楷体_GB2312" pitchFamily="49" charset="-122"/>
              </a:rPr>
              <a:t>my_car</a:t>
            </a:r>
            <a:r>
              <a:rPr lang="zh-CN" altLang="en-US" sz="2000" smtClean="0">
                <a:ea typeface="楷体_GB2312" pitchFamily="49" charset="-122"/>
              </a:rPr>
              <a:t>、</a:t>
            </a:r>
            <a:r>
              <a:rPr lang="en-US" altLang="zh-CN" sz="2000" smtClean="0">
                <a:ea typeface="楷体_GB2312" pitchFamily="49" charset="-122"/>
              </a:rPr>
              <a:t>max_string_len</a:t>
            </a:r>
            <a:r>
              <a:rPr lang="zh-CN" altLang="en-US" sz="2000" smtClean="0">
                <a:ea typeface="楷体_GB2312" pitchFamily="49" charset="-122"/>
              </a:rPr>
              <a:t>、</a:t>
            </a:r>
            <a:r>
              <a:rPr lang="en-US" altLang="zh-CN" sz="2000" smtClean="0">
                <a:ea typeface="楷体_GB2312" pitchFamily="49" charset="-122"/>
              </a:rPr>
              <a:t>MAX_LENGTH_OF_QUERY_STRING</a:t>
            </a:r>
            <a:r>
              <a:rPr lang="zh-CN" altLang="en-US" sz="2000" smtClean="0">
                <a:ea typeface="楷体_GB2312" pitchFamily="49" charset="-122"/>
              </a:rPr>
              <a:t>、</a:t>
            </a:r>
            <a:r>
              <a:rPr lang="en-US" altLang="zh-CN" sz="2000" smtClean="0">
                <a:ea typeface="楷体_GB2312" pitchFamily="49" charset="-122"/>
              </a:rPr>
              <a:t>DEFAULT_ACTION </a:t>
            </a:r>
          </a:p>
          <a:p>
            <a:pPr eaLnBrk="1" hangingPunct="1">
              <a:buFontTx/>
              <a:buNone/>
            </a:pPr>
            <a:endParaRPr kumimoji="0" lang="en-US" altLang="zh-CN" sz="2400" smtClean="0">
              <a:ea typeface="楷体_GB2312" pitchFamily="49" charset="-122"/>
            </a:endParaRPr>
          </a:p>
        </p:txBody>
      </p:sp>
      <p:sp>
        <p:nvSpPr>
          <p:cNvPr id="27653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467600" y="5943600"/>
            <a:ext cx="1143000" cy="381000"/>
          </a:xfrm>
          <a:prstGeom prst="actionButtonBlank">
            <a:avLst/>
          </a:prstGeom>
          <a:noFill/>
          <a:ln w="9525">
            <a:solidFill>
              <a:srgbClr val="CC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1800" b="0" dirty="0">
                <a:solidFill>
                  <a:srgbClr val="CC99FF"/>
                </a:solidFill>
                <a:ea typeface="宋体" charset="-122"/>
              </a:rPr>
              <a:t>返  回</a:t>
            </a:r>
          </a:p>
        </p:txBody>
      </p:sp>
    </p:spTree>
    <p:extLst>
      <p:ext uri="{BB962C8B-B14F-4D97-AF65-F5344CB8AC3E}">
        <p14:creationId xmlns:p14="http://schemas.microsoft.com/office/powerpoint/2010/main" val="32599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340F2-EA17-4A11-B16B-8B42C2957F63}" type="slidenum">
              <a:rPr lang="zh-CN" altLang="en-US"/>
              <a:pPr/>
              <a:t>83</a:t>
            </a:fld>
            <a:endParaRPr lang="en-US" altLang="zh-CN"/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85800" y="1052513"/>
            <a:ext cx="8153400" cy="5545137"/>
          </a:xfrm>
        </p:spPr>
        <p:txBody>
          <a:bodyPr/>
          <a:lstStyle/>
          <a:p>
            <a:r>
              <a:rPr lang="zh-CN" altLang="en-US" sz="3200"/>
              <a:t>常用的流程图符号（</a:t>
            </a:r>
            <a:r>
              <a:rPr lang="en-US" altLang="zh-CN" sz="3200"/>
              <a:t>ANSI</a:t>
            </a:r>
            <a:r>
              <a:rPr lang="zh-CN" altLang="en-US" sz="3200"/>
              <a:t>标准）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起止框</a:t>
            </a:r>
            <a:r>
              <a:rPr lang="zh-CN" altLang="en-US"/>
              <a:t>			流程图的起始和结束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输入</a:t>
            </a:r>
            <a:r>
              <a:rPr lang="en-US" altLang="zh-CN">
                <a:solidFill>
                  <a:schemeClr val="hlink"/>
                </a:solidFill>
              </a:rPr>
              <a:t>/</a:t>
            </a:r>
            <a:r>
              <a:rPr lang="zh-CN" altLang="en-US">
                <a:solidFill>
                  <a:schemeClr val="hlink"/>
                </a:solidFill>
              </a:rPr>
              <a:t>输出框</a:t>
            </a:r>
            <a:r>
              <a:rPr lang="zh-CN" altLang="en-US"/>
              <a:t>		需要输入</a:t>
            </a:r>
            <a:r>
              <a:rPr lang="en-US" altLang="zh-CN"/>
              <a:t>/</a:t>
            </a:r>
            <a:r>
              <a:rPr lang="zh-CN" altLang="en-US"/>
              <a:t>输出数据的操作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判断框</a:t>
            </a:r>
            <a:r>
              <a:rPr lang="zh-CN" altLang="en-US"/>
              <a:t>			根据给定条件的成立与否决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/>
              <a:t>						定其后的执行路径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处理框</a:t>
            </a:r>
            <a:r>
              <a:rPr lang="zh-CN" altLang="en-US"/>
              <a:t>			操作步骤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流程线</a:t>
            </a:r>
            <a:r>
              <a:rPr lang="zh-CN" altLang="en-US"/>
              <a:t>	        或	指示各框的执行顺序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连接点</a:t>
            </a:r>
            <a:r>
              <a:rPr lang="zh-CN" altLang="en-US"/>
              <a:t>			连接不同位置的流程线</a:t>
            </a:r>
          </a:p>
          <a:p>
            <a:pPr>
              <a:spcBef>
                <a:spcPct val="40000"/>
              </a:spcBef>
              <a:buFont typeface="Wingdings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注释框</a:t>
            </a:r>
            <a:r>
              <a:rPr lang="zh-CN" altLang="en-US"/>
              <a:t>			补充说明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013075" y="1922463"/>
            <a:ext cx="1143000" cy="381000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2870200" y="2532063"/>
            <a:ext cx="1371600" cy="304800"/>
          </a:xfrm>
          <a:prstGeom prst="parallelogram">
            <a:avLst>
              <a:gd name="adj" fmla="val 81917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2" name="AutoShape 6"/>
          <p:cNvSpPr>
            <a:spLocks noChangeArrowheads="1"/>
          </p:cNvSpPr>
          <p:nvPr/>
        </p:nvSpPr>
        <p:spPr bwMode="auto">
          <a:xfrm>
            <a:off x="2873375" y="3233738"/>
            <a:ext cx="1447800" cy="381000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3019425" y="4878388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3362325" y="5430838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048000" y="6072188"/>
            <a:ext cx="10668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946400" y="4297363"/>
            <a:ext cx="12192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>
            <a:off x="2438400" y="625316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>
            <a:off x="3733800" y="5106988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Rectangle 1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用传统流程图描述算法</a:t>
            </a:r>
          </a:p>
        </p:txBody>
      </p:sp>
    </p:spTree>
    <p:extLst>
      <p:ext uri="{BB962C8B-B14F-4D97-AF65-F5344CB8AC3E}">
        <p14:creationId xmlns:p14="http://schemas.microsoft.com/office/powerpoint/2010/main" val="12659636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1903239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3.1】 </a:t>
            </a:r>
            <a:r>
              <a:rPr lang="zh-CN" altLang="zh-CN" dirty="0" smtClean="0"/>
              <a:t>有人用温度计测量出用华氏法表示的温度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如</a:t>
            </a:r>
            <a:r>
              <a:rPr lang="en-US" altLang="zh-CN" dirty="0" smtClean="0"/>
              <a:t>64 F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，今要求把它转换为以摄氏法表示的温度</a:t>
            </a:r>
            <a:r>
              <a:rPr lang="zh-CN" altLang="en-US" dirty="0" smtClean="0"/>
              <a:t>（</a:t>
            </a:r>
            <a:r>
              <a:rPr lang="zh-CN" altLang="zh-CN" dirty="0" smtClean="0"/>
              <a:t>如</a:t>
            </a:r>
            <a:r>
              <a:rPr lang="en-US" altLang="zh-CN" dirty="0" smtClean="0"/>
              <a:t>17.8 C</a:t>
            </a:r>
            <a:r>
              <a:rPr lang="zh-CN" altLang="en-US" dirty="0" smtClean="0"/>
              <a:t>）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490192"/>
            <a:ext cx="8382000" cy="40351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b="1" dirty="0"/>
              <a:t>算法</a:t>
            </a:r>
            <a:r>
              <a:rPr lang="en-US" altLang="zh-CN" dirty="0" smtClean="0"/>
              <a:t>】N-S</a:t>
            </a:r>
            <a:r>
              <a:rPr lang="zh-CN" altLang="en-US" dirty="0" smtClean="0"/>
              <a:t>图</a:t>
            </a:r>
            <a:endParaRPr lang="en-US" altLang="zh-CN" b="1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91589"/>
              </p:ext>
            </p:extLst>
          </p:nvPr>
        </p:nvGraphicFramePr>
        <p:xfrm>
          <a:off x="2915816" y="3596171"/>
          <a:ext cx="3071813" cy="2137086"/>
        </p:xfrm>
        <a:graphic>
          <a:graphicData uri="http://schemas.openxmlformats.org/drawingml/2006/table">
            <a:tbl>
              <a:tblPr/>
              <a:tblGrid>
                <a:gridCol w="3071813"/>
              </a:tblGrid>
              <a:tr h="483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zh-CN" altLang="zh-CN" sz="2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输入</a:t>
                      </a:r>
                      <a:r>
                        <a:rPr kumimoji="1" lang="en-US" altLang="zh-CN" sz="2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kumimoji="1" lang="zh-CN" altLang="zh-CN" sz="2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101008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kumimoji="1" lang="zh-CN" altLang="zh-CN" sz="3200" b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  <a:tr h="6440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1" lang="zh-CN" altLang="zh-CN" sz="2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输出</a:t>
                      </a:r>
                      <a:r>
                        <a:rPr kumimoji="1" lang="en-US" altLang="zh-CN" sz="2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kumimoji="1" lang="zh-CN" altLang="zh-CN" sz="2800" b="1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800605"/>
              </p:ext>
            </p:extLst>
          </p:nvPr>
        </p:nvGraphicFramePr>
        <p:xfrm>
          <a:off x="3491880" y="4221088"/>
          <a:ext cx="1928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公式" r:id="rId3" imgW="875920" imgH="393529" progId="Equation.3">
                  <p:embed/>
                </p:oleObj>
              </mc:Choice>
              <mc:Fallback>
                <p:oleObj name="公式" r:id="rId3" imgW="87592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4221088"/>
                        <a:ext cx="1928812" cy="8636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180574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works">
  <a:themeElements>
    <a:clrScheme name="">
      <a:dk1>
        <a:srgbClr val="00603B"/>
      </a:dk1>
      <a:lt1>
        <a:srgbClr val="FFFF99"/>
      </a:lt1>
      <a:dk2>
        <a:srgbClr val="000000"/>
      </a:dk2>
      <a:lt2>
        <a:srgbClr val="FFFFFF"/>
      </a:lt2>
      <a:accent1>
        <a:srgbClr val="39A6DD"/>
      </a:accent1>
      <a:accent2>
        <a:srgbClr val="07FB18"/>
      </a:accent2>
      <a:accent3>
        <a:srgbClr val="AAAAAA"/>
      </a:accent3>
      <a:accent4>
        <a:srgbClr val="DADA82"/>
      </a:accent4>
      <a:accent5>
        <a:srgbClr val="AED0EB"/>
      </a:accent5>
      <a:accent6>
        <a:srgbClr val="06E315"/>
      </a:accent6>
      <a:hlink>
        <a:srgbClr val="FFFFFF"/>
      </a:hlink>
      <a:folHlink>
        <a:srgbClr val="753BCB"/>
      </a:folHlink>
    </a:clrScheme>
    <a:fontScheme name="Fireworks">
      <a:majorFont>
        <a:latin typeface="Times New Roman"/>
        <a:ea typeface="华文行楷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66CCFF"/>
            </a:solidFill>
            <a:effectLst/>
            <a:latin typeface="Arial Black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38100" cap="flat" cmpd="sng" algn="ctr">
              <a:solidFill>
                <a:srgbClr val="66CCFF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66CCFF"/>
            </a:solidFill>
            <a:effectLst/>
            <a:latin typeface="Arial Black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056">
  <a:themeElements>
    <a:clrScheme name="B056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CC"/>
      </a:hlink>
      <a:folHlink>
        <a:srgbClr val="000066"/>
      </a:folHlink>
    </a:clrScheme>
    <a:fontScheme name="B056">
      <a:majorFont>
        <a:latin typeface="华文新魏"/>
        <a:ea typeface="华文新魏"/>
        <a:cs typeface=""/>
      </a:majorFont>
      <a:minorFont>
        <a:latin typeface="楷体_GB2312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938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ulim" pitchFamily="34" charset="-127"/>
            <a:ea typeface="Gulim" pitchFamily="34" charset="-127"/>
          </a:defRPr>
        </a:defPPr>
      </a:lstStyle>
    </a:lnDef>
  </a:objectDefaults>
  <a:extraClrSchemeLst>
    <a:extraClrScheme>
      <a:clrScheme name="B05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5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5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5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5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5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5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56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0000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56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CC"/>
        </a:hlink>
        <a:folHlink>
          <a:srgbClr val="00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4278</Words>
  <Application>Microsoft Office PowerPoint</Application>
  <PresentationFormat>全屏显示(4:3)</PresentationFormat>
  <Paragraphs>815</Paragraphs>
  <Slides>83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88" baseType="lpstr">
      <vt:lpstr>Fireworks</vt:lpstr>
      <vt:lpstr>B056</vt:lpstr>
      <vt:lpstr>公式</vt:lpstr>
      <vt:lpstr>Equation</vt:lpstr>
      <vt:lpstr>BMP 图象</vt:lpstr>
      <vt:lpstr>第3章 最简单的C程序设计 ——顺序程序设计</vt:lpstr>
      <vt:lpstr>怎样才能学会编写C语言程序？</vt:lpstr>
      <vt:lpstr>三种基本结构及其流程图描述</vt:lpstr>
      <vt:lpstr>三种基本结构及其流程图描述（2）</vt:lpstr>
      <vt:lpstr>三种基本结构及其流程图描述（3）</vt:lpstr>
      <vt:lpstr>三种基本结构的共同特点</vt:lpstr>
      <vt:lpstr>§3.1  顺序程序设计举例</vt:lpstr>
      <vt:lpstr>【例3.1】 有人用温度计测量出用华氏法表示的温度（如64 F），今要求把它转换为以摄氏法表示的温度（如17.8 C）。</vt:lpstr>
      <vt:lpstr>【例3.1】 有人用温度计测量出用华氏法表示的温度（如64 F），今要求把它转换为以摄氏法表示的温度（如17.8 C）。</vt:lpstr>
      <vt:lpstr>【例3.1】程序</vt:lpstr>
      <vt:lpstr>【例3.2】计算存款利息。有1000元，想存一年。有三种方法可选：（1）活期，年利率为r1；（2）一年期定期，年利率为r2；（3）存两次半年定期，年利率为r3。请分别计算出一年后按三种方法所得到的本息和。</vt:lpstr>
      <vt:lpstr>【例3.2】计算存款利息。有1000元，想存一年。有三种方法可选：（1）活期，年利率为r1；（2）一年期定期，年利率为r2；（3）存两次半年定期，年利率为r3。请分别计算出一年后按三种方法所得到的本息和。</vt:lpstr>
      <vt:lpstr>【例3.2】程序</vt:lpstr>
      <vt:lpstr>§3.2  数据的表现形式 及其运算</vt:lpstr>
      <vt:lpstr>基本概念</vt:lpstr>
      <vt:lpstr>基本概念 —— 常量与变量</vt:lpstr>
      <vt:lpstr>基本概念 —— 标识符</vt:lpstr>
      <vt:lpstr>标识符的长度</vt:lpstr>
      <vt:lpstr>标识符的使用</vt:lpstr>
      <vt:lpstr>附：关键字</vt:lpstr>
      <vt:lpstr>基本概念 —— 数据类型</vt:lpstr>
      <vt:lpstr>基本概念 —— 数据类型（2）</vt:lpstr>
      <vt:lpstr>C语言的数据类型</vt:lpstr>
      <vt:lpstr>常量</vt:lpstr>
      <vt:lpstr>常量的分类</vt:lpstr>
      <vt:lpstr>不同类型的常量举例</vt:lpstr>
      <vt:lpstr>字符常量</vt:lpstr>
      <vt:lpstr>字符常量（2）</vt:lpstr>
      <vt:lpstr>字符常量（3）</vt:lpstr>
      <vt:lpstr>字符串常量</vt:lpstr>
      <vt:lpstr>符号常量</vt:lpstr>
      <vt:lpstr>符号常量的使用示例</vt:lpstr>
      <vt:lpstr>符号常量（3）</vt:lpstr>
      <vt:lpstr>常变量</vt:lpstr>
      <vt:lpstr>常变量（2）</vt:lpstr>
      <vt:lpstr>数据类型</vt:lpstr>
      <vt:lpstr>整型数据</vt:lpstr>
      <vt:lpstr>整型数据的存储方式</vt:lpstr>
      <vt:lpstr>最基本的整型类型</vt:lpstr>
      <vt:lpstr>整型的相关说明</vt:lpstr>
      <vt:lpstr>整型变量的定义</vt:lpstr>
      <vt:lpstr>整型数据的溢出</vt:lpstr>
      <vt:lpstr>整型数据的溢出（2）</vt:lpstr>
      <vt:lpstr>字符型数据</vt:lpstr>
      <vt:lpstr>C语言的基本字符集</vt:lpstr>
      <vt:lpstr>字符型数据的存储方式</vt:lpstr>
      <vt:lpstr>字符型数据类型</vt:lpstr>
      <vt:lpstr>【辨析】</vt:lpstr>
      <vt:lpstr>浮点型数据</vt:lpstr>
      <vt:lpstr>浮点型型数据的存储方式</vt:lpstr>
      <vt:lpstr>浮点型数据的类型</vt:lpstr>
      <vt:lpstr>浮点型数据的舍入误差</vt:lpstr>
      <vt:lpstr>常量的数据类型</vt:lpstr>
      <vt:lpstr>整型常量的类型</vt:lpstr>
      <vt:lpstr>整型常量的表示形式</vt:lpstr>
      <vt:lpstr>浮点型常量的表示形式</vt:lpstr>
      <vt:lpstr>浮点型常量的类型</vt:lpstr>
      <vt:lpstr>【辨别】区分类型与变量</vt:lpstr>
      <vt:lpstr>变量赋初值</vt:lpstr>
      <vt:lpstr>运算符和表达式</vt:lpstr>
      <vt:lpstr>C运算符</vt:lpstr>
      <vt:lpstr>C运算符简介</vt:lpstr>
      <vt:lpstr>C运算符简介（2）</vt:lpstr>
      <vt:lpstr>基本算术运算符</vt:lpstr>
      <vt:lpstr>基本算术运算符（2）</vt:lpstr>
      <vt:lpstr>算术表达式和运算符的优先级与结合性</vt:lpstr>
      <vt:lpstr>自增、自减运算符</vt:lpstr>
      <vt:lpstr>算术运算和算术表达式的一些问题的说明</vt:lpstr>
      <vt:lpstr>算术运算和算术表达式的一些问题的说明（2）</vt:lpstr>
      <vt:lpstr>各类数值型数据间的混合运算</vt:lpstr>
      <vt:lpstr>各类数值型数据间的混合运算（2）</vt:lpstr>
      <vt:lpstr>强制类型转换运算符</vt:lpstr>
      <vt:lpstr>强制类型转换运算符（2）</vt:lpstr>
      <vt:lpstr>作业</vt:lpstr>
      <vt:lpstr>补充练习：</vt:lpstr>
      <vt:lpstr>补充练习：</vt:lpstr>
      <vt:lpstr>The  End</vt:lpstr>
      <vt:lpstr>目——运算时所需运算对象（操作数）的个数。 结合性——同级运算符间的运算顺序。</vt:lpstr>
      <vt:lpstr>补充：匈牙利命名法、 驼峰命名法等命名规范*</vt:lpstr>
      <vt:lpstr>【补充】匈牙利命名法</vt:lpstr>
      <vt:lpstr>【补充】匈牙利命名法（续）</vt:lpstr>
      <vt:lpstr>【补充】驼峰命名法及其它</vt:lpstr>
      <vt:lpstr>用传统流程图描述算法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最简单的C程序设计 ——顺序程序设计</dc:title>
  <dc:creator>zxl</dc:creator>
  <cp:lastModifiedBy>zxl</cp:lastModifiedBy>
  <cp:revision>142</cp:revision>
  <dcterms:created xsi:type="dcterms:W3CDTF">2013-09-26T16:18:00Z</dcterms:created>
  <dcterms:modified xsi:type="dcterms:W3CDTF">2013-09-29T07:57:22Z</dcterms:modified>
</cp:coreProperties>
</file>