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5"/>
  </p:notesMasterIdLst>
  <p:handoutMasterIdLst>
    <p:handoutMasterId r:id="rId86"/>
  </p:handoutMasterIdLst>
  <p:sldIdLst>
    <p:sldId id="256" r:id="rId2"/>
    <p:sldId id="283" r:id="rId3"/>
    <p:sldId id="401" r:id="rId4"/>
    <p:sldId id="402" r:id="rId5"/>
    <p:sldId id="403" r:id="rId6"/>
    <p:sldId id="404" r:id="rId7"/>
    <p:sldId id="408" r:id="rId8"/>
    <p:sldId id="405" r:id="rId9"/>
    <p:sldId id="406" r:id="rId10"/>
    <p:sldId id="407" r:id="rId11"/>
    <p:sldId id="409" r:id="rId12"/>
    <p:sldId id="440" r:id="rId13"/>
    <p:sldId id="422" r:id="rId14"/>
    <p:sldId id="419" r:id="rId15"/>
    <p:sldId id="420" r:id="rId16"/>
    <p:sldId id="421" r:id="rId17"/>
    <p:sldId id="423" r:id="rId18"/>
    <p:sldId id="411" r:id="rId19"/>
    <p:sldId id="412" r:id="rId20"/>
    <p:sldId id="424" r:id="rId21"/>
    <p:sldId id="425" r:id="rId22"/>
    <p:sldId id="427" r:id="rId23"/>
    <p:sldId id="428" r:id="rId24"/>
    <p:sldId id="426" r:id="rId25"/>
    <p:sldId id="413" r:id="rId26"/>
    <p:sldId id="429" r:id="rId27"/>
    <p:sldId id="414" r:id="rId28"/>
    <p:sldId id="430" r:id="rId29"/>
    <p:sldId id="410" r:id="rId30"/>
    <p:sldId id="432" r:id="rId31"/>
    <p:sldId id="431" r:id="rId32"/>
    <p:sldId id="345" r:id="rId33"/>
    <p:sldId id="441" r:id="rId34"/>
    <p:sldId id="439" r:id="rId35"/>
    <p:sldId id="435" r:id="rId36"/>
    <p:sldId id="436" r:id="rId37"/>
    <p:sldId id="437" r:id="rId38"/>
    <p:sldId id="438" r:id="rId39"/>
    <p:sldId id="445" r:id="rId40"/>
    <p:sldId id="442" r:id="rId41"/>
    <p:sldId id="443" r:id="rId42"/>
    <p:sldId id="444" r:id="rId43"/>
    <p:sldId id="458" r:id="rId44"/>
    <p:sldId id="446" r:id="rId45"/>
    <p:sldId id="473" r:id="rId46"/>
    <p:sldId id="474" r:id="rId47"/>
    <p:sldId id="475" r:id="rId48"/>
    <p:sldId id="447" r:id="rId49"/>
    <p:sldId id="448" r:id="rId50"/>
    <p:sldId id="450" r:id="rId51"/>
    <p:sldId id="451" r:id="rId52"/>
    <p:sldId id="459" r:id="rId53"/>
    <p:sldId id="453" r:id="rId54"/>
    <p:sldId id="449" r:id="rId55"/>
    <p:sldId id="460" r:id="rId56"/>
    <p:sldId id="461" r:id="rId57"/>
    <p:sldId id="462" r:id="rId58"/>
    <p:sldId id="454" r:id="rId59"/>
    <p:sldId id="455" r:id="rId60"/>
    <p:sldId id="463" r:id="rId61"/>
    <p:sldId id="464" r:id="rId62"/>
    <p:sldId id="456" r:id="rId63"/>
    <p:sldId id="457" r:id="rId64"/>
    <p:sldId id="469" r:id="rId65"/>
    <p:sldId id="465" r:id="rId66"/>
    <p:sldId id="480" r:id="rId67"/>
    <p:sldId id="477" r:id="rId68"/>
    <p:sldId id="478" r:id="rId69"/>
    <p:sldId id="479" r:id="rId70"/>
    <p:sldId id="466" r:id="rId71"/>
    <p:sldId id="487" r:id="rId72"/>
    <p:sldId id="482" r:id="rId73"/>
    <p:sldId id="483" r:id="rId74"/>
    <p:sldId id="484" r:id="rId75"/>
    <p:sldId id="485" r:id="rId76"/>
    <p:sldId id="486" r:id="rId77"/>
    <p:sldId id="488" r:id="rId78"/>
    <p:sldId id="489" r:id="rId79"/>
    <p:sldId id="467" r:id="rId80"/>
    <p:sldId id="468" r:id="rId81"/>
    <p:sldId id="396" r:id="rId82"/>
    <p:sldId id="398" r:id="rId83"/>
    <p:sldId id="399" r:id="rId8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 Black" pitchFamily="34" charset="0"/>
        <a:ea typeface="楷体_GB2312" pitchFamily="49" charset="-122"/>
        <a:cs typeface="+mn-cs"/>
      </a:defRPr>
    </a:lvl9pPr>
  </p:defaultTextStyle>
  <p:modifyVerifier cryptProviderType="rsaFull" cryptAlgorithmClass="hash" cryptAlgorithmType="typeAny" cryptAlgorithmSid="4" spinCount="100000" saltData="Vd+KiiDACV5DISoHl2nn4A==" hashData="ry5AaYJ7slO3wEWjKOdRk0WpCgs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F33CC"/>
    <a:srgbClr val="FFCCFF"/>
    <a:srgbClr val="CCFF99"/>
    <a:srgbClr val="CC99FF"/>
    <a:srgbClr val="CCECFF"/>
    <a:srgbClr val="99FF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434"/>
    </p:cViewPr>
  </p:sorterViewPr>
  <p:notesViewPr>
    <p:cSldViewPr>
      <p:cViewPr varScale="1">
        <p:scale>
          <a:sx n="54" d="100"/>
          <a:sy n="54" d="100"/>
        </p:scale>
        <p:origin x="-112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9DC32F75-A413-4B83-95F4-2313022EDB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698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fld id="{7D7B7BA7-20DE-4E56-B845-BC04EC207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0662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13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22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3" name="Group 8"/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133" name="Oval 9"/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4"/>
                    <a:ext cx="2919" cy="2151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34" name="Oval 10"/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Arial Black" pitchFamily="34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34" name="Group 11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5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131" name="Freeform 13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2" name="Freeform 14"/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6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129" name="Freeform 16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30" name="Freeform 17"/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7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127" name="Freeform 19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8" name="Freeform 20"/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8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125" name="Freeform 22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6" name="Freeform 23"/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39" name="Group 24"/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123" name="Freeform 25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4" name="Freeform 26"/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0" name="Group 27"/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121" name="Freeform 28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2" name="Freeform 29"/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1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119" name="Freeform 31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20" name="Freeform 32"/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2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117" name="Freeform 34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8" name="Freeform 35"/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3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115" name="Freeform 37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347 h 504"/>
                        <a:gd name="T2" fmla="*/ 573 w 2736"/>
                        <a:gd name="T3" fmla="*/ 116 h 504"/>
                        <a:gd name="T4" fmla="*/ 1178 w 2736"/>
                        <a:gd name="T5" fmla="*/ 17 h 504"/>
                        <a:gd name="T6" fmla="*/ 1814 w 2736"/>
                        <a:gd name="T7" fmla="*/ 17 h 504"/>
                        <a:gd name="T8" fmla="*/ 1803 w 2736"/>
                        <a:gd name="T9" fmla="*/ 71 h 504"/>
                        <a:gd name="T10" fmla="*/ 1170 w 2736"/>
                        <a:gd name="T11" fmla="*/ 71 h 504"/>
                        <a:gd name="T12" fmla="*/ 434 w 2736"/>
                        <a:gd name="T13" fmla="*/ 201 h 504"/>
                        <a:gd name="T14" fmla="*/ 0 w 2736"/>
                        <a:gd name="T15" fmla="*/ 347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6" name="Freeform 38"/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>
                        <a:gd name="T0" fmla="*/ 3 w 1769"/>
                        <a:gd name="T1" fmla="*/ 6 h 791"/>
                        <a:gd name="T2" fmla="*/ 267 w 1769"/>
                        <a:gd name="T3" fmla="*/ 39 h 791"/>
                        <a:gd name="T4" fmla="*/ 637 w 1769"/>
                        <a:gd name="T5" fmla="*/ 138 h 791"/>
                        <a:gd name="T6" fmla="*/ 887 w 1769"/>
                        <a:gd name="T7" fmla="*/ 298 h 791"/>
                        <a:gd name="T8" fmla="*/ 967 w 1769"/>
                        <a:gd name="T9" fmla="*/ 420 h 791"/>
                        <a:gd name="T10" fmla="*/ 930 w 1769"/>
                        <a:gd name="T11" fmla="*/ 542 h 791"/>
                        <a:gd name="T12" fmla="*/ 875 w 1769"/>
                        <a:gd name="T13" fmla="*/ 435 h 791"/>
                        <a:gd name="T14" fmla="*/ 765 w 1769"/>
                        <a:gd name="T15" fmla="*/ 313 h 791"/>
                        <a:gd name="T16" fmla="*/ 611 w 1769"/>
                        <a:gd name="T17" fmla="*/ 204 h 791"/>
                        <a:gd name="T18" fmla="*/ 320 w 1769"/>
                        <a:gd name="T19" fmla="*/ 105 h 791"/>
                        <a:gd name="T20" fmla="*/ 0 w 1769"/>
                        <a:gd name="T21" fmla="*/ 52 h 791"/>
                        <a:gd name="T22" fmla="*/ 3 w 1769"/>
                        <a:gd name="T23" fmla="*/ 6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4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113" name="Freeform 40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304 h 504"/>
                        <a:gd name="T2" fmla="*/ 548 w 2736"/>
                        <a:gd name="T3" fmla="*/ 101 h 504"/>
                        <a:gd name="T4" fmla="*/ 1127 w 2736"/>
                        <a:gd name="T5" fmla="*/ 14 h 504"/>
                        <a:gd name="T6" fmla="*/ 1736 w 2736"/>
                        <a:gd name="T7" fmla="*/ 14 h 504"/>
                        <a:gd name="T8" fmla="*/ 1726 w 2736"/>
                        <a:gd name="T9" fmla="*/ 62 h 504"/>
                        <a:gd name="T10" fmla="*/ 1119 w 2736"/>
                        <a:gd name="T11" fmla="*/ 62 h 504"/>
                        <a:gd name="T12" fmla="*/ 415 w 2736"/>
                        <a:gd name="T13" fmla="*/ 176 h 504"/>
                        <a:gd name="T14" fmla="*/ 0 w 2736"/>
                        <a:gd name="T15" fmla="*/ 30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4" name="Freeform 41"/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6 w 1769"/>
                        <a:gd name="T3" fmla="*/ 34 h 791"/>
                        <a:gd name="T4" fmla="*/ 610 w 1769"/>
                        <a:gd name="T5" fmla="*/ 120 h 791"/>
                        <a:gd name="T6" fmla="*/ 849 w 1769"/>
                        <a:gd name="T7" fmla="*/ 260 h 791"/>
                        <a:gd name="T8" fmla="*/ 925 w 1769"/>
                        <a:gd name="T9" fmla="*/ 366 h 791"/>
                        <a:gd name="T10" fmla="*/ 890 w 1769"/>
                        <a:gd name="T11" fmla="*/ 474 h 791"/>
                        <a:gd name="T12" fmla="*/ 837 w 1769"/>
                        <a:gd name="T13" fmla="*/ 380 h 791"/>
                        <a:gd name="T14" fmla="*/ 732 w 1769"/>
                        <a:gd name="T15" fmla="*/ 273 h 791"/>
                        <a:gd name="T16" fmla="*/ 584 w 1769"/>
                        <a:gd name="T17" fmla="*/ 178 h 791"/>
                        <a:gd name="T18" fmla="*/ 306 w 1769"/>
                        <a:gd name="T19" fmla="*/ 91 h 791"/>
                        <a:gd name="T20" fmla="*/ 0 w 1769"/>
                        <a:gd name="T21" fmla="*/ 46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5" name="Group 42"/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111" name="Freeform 43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335 h 504"/>
                        <a:gd name="T2" fmla="*/ 530 w 2736"/>
                        <a:gd name="T3" fmla="*/ 112 h 504"/>
                        <a:gd name="T4" fmla="*/ 1089 w 2736"/>
                        <a:gd name="T5" fmla="*/ 16 h 504"/>
                        <a:gd name="T6" fmla="*/ 1677 w 2736"/>
                        <a:gd name="T7" fmla="*/ 16 h 504"/>
                        <a:gd name="T8" fmla="*/ 1667 w 2736"/>
                        <a:gd name="T9" fmla="*/ 68 h 504"/>
                        <a:gd name="T10" fmla="*/ 1081 w 2736"/>
                        <a:gd name="T11" fmla="*/ 68 h 504"/>
                        <a:gd name="T12" fmla="*/ 401 w 2736"/>
                        <a:gd name="T13" fmla="*/ 194 h 504"/>
                        <a:gd name="T14" fmla="*/ 0 w 2736"/>
                        <a:gd name="T15" fmla="*/ 33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" name="Freeform 44"/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7 w 1769"/>
                        <a:gd name="T3" fmla="*/ 37 h 791"/>
                        <a:gd name="T4" fmla="*/ 589 w 1769"/>
                        <a:gd name="T5" fmla="*/ 133 h 791"/>
                        <a:gd name="T6" fmla="*/ 821 w 1769"/>
                        <a:gd name="T7" fmla="*/ 287 h 791"/>
                        <a:gd name="T8" fmla="*/ 894 w 1769"/>
                        <a:gd name="T9" fmla="*/ 405 h 791"/>
                        <a:gd name="T10" fmla="*/ 860 w 1769"/>
                        <a:gd name="T11" fmla="*/ 523 h 791"/>
                        <a:gd name="T12" fmla="*/ 809 w 1769"/>
                        <a:gd name="T13" fmla="*/ 420 h 791"/>
                        <a:gd name="T14" fmla="*/ 707 w 1769"/>
                        <a:gd name="T15" fmla="*/ 302 h 791"/>
                        <a:gd name="T16" fmla="*/ 565 w 1769"/>
                        <a:gd name="T17" fmla="*/ 197 h 791"/>
                        <a:gd name="T18" fmla="*/ 296 w 1769"/>
                        <a:gd name="T19" fmla="*/ 101 h 791"/>
                        <a:gd name="T20" fmla="*/ 0 w 1769"/>
                        <a:gd name="T21" fmla="*/ 51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109" name="Freeform 46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488 w 2736"/>
                        <a:gd name="T3" fmla="*/ 104 h 504"/>
                        <a:gd name="T4" fmla="*/ 1003 w 2736"/>
                        <a:gd name="T5" fmla="*/ 15 h 504"/>
                        <a:gd name="T6" fmla="*/ 1545 w 2736"/>
                        <a:gd name="T7" fmla="*/ 15 h 504"/>
                        <a:gd name="T8" fmla="*/ 1536 w 2736"/>
                        <a:gd name="T9" fmla="*/ 64 h 504"/>
                        <a:gd name="T10" fmla="*/ 996 w 2736"/>
                        <a:gd name="T11" fmla="*/ 64 h 504"/>
                        <a:gd name="T12" fmla="*/ 369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0" name="Freeform 47"/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28 w 1769"/>
                        <a:gd name="T3" fmla="*/ 35 h 791"/>
                        <a:gd name="T4" fmla="*/ 543 w 1769"/>
                        <a:gd name="T5" fmla="*/ 124 h 791"/>
                        <a:gd name="T6" fmla="*/ 756 w 1769"/>
                        <a:gd name="T7" fmla="*/ 267 h 791"/>
                        <a:gd name="T8" fmla="*/ 824 w 1769"/>
                        <a:gd name="T9" fmla="*/ 376 h 791"/>
                        <a:gd name="T10" fmla="*/ 792 w 1769"/>
                        <a:gd name="T11" fmla="*/ 487 h 791"/>
                        <a:gd name="T12" fmla="*/ 746 w 1769"/>
                        <a:gd name="T13" fmla="*/ 391 h 791"/>
                        <a:gd name="T14" fmla="*/ 652 w 1769"/>
                        <a:gd name="T15" fmla="*/ 281 h 791"/>
                        <a:gd name="T16" fmla="*/ 520 w 1769"/>
                        <a:gd name="T17" fmla="*/ 183 h 791"/>
                        <a:gd name="T18" fmla="*/ 273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7" name="Group 48"/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107" name="Freeform 49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219 h 504"/>
                        <a:gd name="T2" fmla="*/ 443 w 2736"/>
                        <a:gd name="T3" fmla="*/ 73 h 504"/>
                        <a:gd name="T4" fmla="*/ 911 w 2736"/>
                        <a:gd name="T5" fmla="*/ 10 h 504"/>
                        <a:gd name="T6" fmla="*/ 1404 w 2736"/>
                        <a:gd name="T7" fmla="*/ 10 h 504"/>
                        <a:gd name="T8" fmla="*/ 1396 w 2736"/>
                        <a:gd name="T9" fmla="*/ 45 h 504"/>
                        <a:gd name="T10" fmla="*/ 905 w 2736"/>
                        <a:gd name="T11" fmla="*/ 45 h 504"/>
                        <a:gd name="T12" fmla="*/ 336 w 2736"/>
                        <a:gd name="T13" fmla="*/ 127 h 504"/>
                        <a:gd name="T14" fmla="*/ 0 w 2736"/>
                        <a:gd name="T15" fmla="*/ 21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8" name="Freeform 50"/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07 w 1769"/>
                        <a:gd name="T3" fmla="*/ 24 h 791"/>
                        <a:gd name="T4" fmla="*/ 493 w 1769"/>
                        <a:gd name="T5" fmla="*/ 87 h 791"/>
                        <a:gd name="T6" fmla="*/ 687 w 1769"/>
                        <a:gd name="T7" fmla="*/ 187 h 791"/>
                        <a:gd name="T8" fmla="*/ 748 w 1769"/>
                        <a:gd name="T9" fmla="*/ 264 h 791"/>
                        <a:gd name="T10" fmla="*/ 720 w 1769"/>
                        <a:gd name="T11" fmla="*/ 341 h 791"/>
                        <a:gd name="T12" fmla="*/ 677 w 1769"/>
                        <a:gd name="T13" fmla="*/ 274 h 791"/>
                        <a:gd name="T14" fmla="*/ 592 w 1769"/>
                        <a:gd name="T15" fmla="*/ 197 h 791"/>
                        <a:gd name="T16" fmla="*/ 473 w 1769"/>
                        <a:gd name="T17" fmla="*/ 128 h 791"/>
                        <a:gd name="T18" fmla="*/ 248 w 1769"/>
                        <a:gd name="T19" fmla="*/ 66 h 791"/>
                        <a:gd name="T20" fmla="*/ 0 w 1769"/>
                        <a:gd name="T21" fmla="*/ 33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8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105" name="Freeform 52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6" name="Freeform 53"/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49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103" name="Freeform 55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4" name="Freeform 56"/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0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101" name="Freeform 58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" name="Freeform 59"/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1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99" name="Freeform 61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95 w 2736"/>
                        <a:gd name="T3" fmla="*/ 72 h 504"/>
                        <a:gd name="T4" fmla="*/ 812 w 2736"/>
                        <a:gd name="T5" fmla="*/ 10 h 504"/>
                        <a:gd name="T6" fmla="*/ 1251 w 2736"/>
                        <a:gd name="T7" fmla="*/ 10 h 504"/>
                        <a:gd name="T8" fmla="*/ 1244 w 2736"/>
                        <a:gd name="T9" fmla="*/ 44 h 504"/>
                        <a:gd name="T10" fmla="*/ 807 w 2736"/>
                        <a:gd name="T11" fmla="*/ 44 h 504"/>
                        <a:gd name="T12" fmla="*/ 299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0" name="Freeform 62"/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4 w 1769"/>
                        <a:gd name="T3" fmla="*/ 24 h 791"/>
                        <a:gd name="T4" fmla="*/ 440 w 1769"/>
                        <a:gd name="T5" fmla="*/ 85 h 791"/>
                        <a:gd name="T6" fmla="*/ 612 w 1769"/>
                        <a:gd name="T7" fmla="*/ 185 h 791"/>
                        <a:gd name="T8" fmla="*/ 667 w 1769"/>
                        <a:gd name="T9" fmla="*/ 260 h 791"/>
                        <a:gd name="T10" fmla="*/ 642 w 1769"/>
                        <a:gd name="T11" fmla="*/ 336 h 791"/>
                        <a:gd name="T12" fmla="*/ 604 w 1769"/>
                        <a:gd name="T13" fmla="*/ 270 h 791"/>
                        <a:gd name="T14" fmla="*/ 528 w 1769"/>
                        <a:gd name="T15" fmla="*/ 194 h 791"/>
                        <a:gd name="T16" fmla="*/ 421 w 1769"/>
                        <a:gd name="T17" fmla="*/ 126 h 791"/>
                        <a:gd name="T18" fmla="*/ 221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97" name="Freeform 64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47 w 2736"/>
                        <a:gd name="T3" fmla="*/ 72 h 504"/>
                        <a:gd name="T4" fmla="*/ 714 w 2736"/>
                        <a:gd name="T5" fmla="*/ 10 h 504"/>
                        <a:gd name="T6" fmla="*/ 1100 w 2736"/>
                        <a:gd name="T7" fmla="*/ 10 h 504"/>
                        <a:gd name="T8" fmla="*/ 1094 w 2736"/>
                        <a:gd name="T9" fmla="*/ 44 h 504"/>
                        <a:gd name="T10" fmla="*/ 709 w 2736"/>
                        <a:gd name="T11" fmla="*/ 44 h 504"/>
                        <a:gd name="T12" fmla="*/ 263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Freeform 65"/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62 w 1769"/>
                        <a:gd name="T3" fmla="*/ 24 h 791"/>
                        <a:gd name="T4" fmla="*/ 387 w 1769"/>
                        <a:gd name="T5" fmla="*/ 85 h 791"/>
                        <a:gd name="T6" fmla="*/ 538 w 1769"/>
                        <a:gd name="T7" fmla="*/ 185 h 791"/>
                        <a:gd name="T8" fmla="*/ 587 w 1769"/>
                        <a:gd name="T9" fmla="*/ 260 h 791"/>
                        <a:gd name="T10" fmla="*/ 564 w 1769"/>
                        <a:gd name="T11" fmla="*/ 336 h 791"/>
                        <a:gd name="T12" fmla="*/ 531 w 1769"/>
                        <a:gd name="T13" fmla="*/ 270 h 791"/>
                        <a:gd name="T14" fmla="*/ 464 w 1769"/>
                        <a:gd name="T15" fmla="*/ 194 h 791"/>
                        <a:gd name="T16" fmla="*/ 371 w 1769"/>
                        <a:gd name="T17" fmla="*/ 126 h 791"/>
                        <a:gd name="T18" fmla="*/ 194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3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95" name="Freeform 67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35 w 2736"/>
                        <a:gd name="T3" fmla="*/ 72 h 504"/>
                        <a:gd name="T4" fmla="*/ 689 w 2736"/>
                        <a:gd name="T5" fmla="*/ 10 h 504"/>
                        <a:gd name="T6" fmla="*/ 1061 w 2736"/>
                        <a:gd name="T7" fmla="*/ 10 h 504"/>
                        <a:gd name="T8" fmla="*/ 1055 w 2736"/>
                        <a:gd name="T9" fmla="*/ 44 h 504"/>
                        <a:gd name="T10" fmla="*/ 684 w 2736"/>
                        <a:gd name="T11" fmla="*/ 44 h 504"/>
                        <a:gd name="T12" fmla="*/ 254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6" name="Freeform 68"/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4 h 791"/>
                        <a:gd name="T4" fmla="*/ 373 w 1769"/>
                        <a:gd name="T5" fmla="*/ 85 h 791"/>
                        <a:gd name="T6" fmla="*/ 519 w 1769"/>
                        <a:gd name="T7" fmla="*/ 185 h 791"/>
                        <a:gd name="T8" fmla="*/ 566 w 1769"/>
                        <a:gd name="T9" fmla="*/ 260 h 791"/>
                        <a:gd name="T10" fmla="*/ 544 w 1769"/>
                        <a:gd name="T11" fmla="*/ 336 h 791"/>
                        <a:gd name="T12" fmla="*/ 512 w 1769"/>
                        <a:gd name="T13" fmla="*/ 270 h 791"/>
                        <a:gd name="T14" fmla="*/ 448 w 1769"/>
                        <a:gd name="T15" fmla="*/ 194 h 791"/>
                        <a:gd name="T16" fmla="*/ 357 w 1769"/>
                        <a:gd name="T17" fmla="*/ 126 h 791"/>
                        <a:gd name="T18" fmla="*/ 18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4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93" name="Freeform 70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Freeform 71"/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5" name="Group 72"/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91" name="Freeform 73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215 h 504"/>
                        <a:gd name="T2" fmla="*/ 389 w 2736"/>
                        <a:gd name="T3" fmla="*/ 72 h 504"/>
                        <a:gd name="T4" fmla="*/ 800 w 2736"/>
                        <a:gd name="T5" fmla="*/ 10 h 504"/>
                        <a:gd name="T6" fmla="*/ 1233 w 2736"/>
                        <a:gd name="T7" fmla="*/ 10 h 504"/>
                        <a:gd name="T8" fmla="*/ 1226 w 2736"/>
                        <a:gd name="T9" fmla="*/ 44 h 504"/>
                        <a:gd name="T10" fmla="*/ 795 w 2736"/>
                        <a:gd name="T11" fmla="*/ 44 h 504"/>
                        <a:gd name="T12" fmla="*/ 295 w 2736"/>
                        <a:gd name="T13" fmla="*/ 125 h 504"/>
                        <a:gd name="T14" fmla="*/ 0 w 2736"/>
                        <a:gd name="T15" fmla="*/ 215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" name="Freeform 74"/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81 w 1769"/>
                        <a:gd name="T3" fmla="*/ 24 h 791"/>
                        <a:gd name="T4" fmla="*/ 433 w 1769"/>
                        <a:gd name="T5" fmla="*/ 85 h 791"/>
                        <a:gd name="T6" fmla="*/ 603 w 1769"/>
                        <a:gd name="T7" fmla="*/ 185 h 791"/>
                        <a:gd name="T8" fmla="*/ 657 w 1769"/>
                        <a:gd name="T9" fmla="*/ 260 h 791"/>
                        <a:gd name="T10" fmla="*/ 632 w 1769"/>
                        <a:gd name="T11" fmla="*/ 336 h 791"/>
                        <a:gd name="T12" fmla="*/ 595 w 1769"/>
                        <a:gd name="T13" fmla="*/ 270 h 791"/>
                        <a:gd name="T14" fmla="*/ 520 w 1769"/>
                        <a:gd name="T15" fmla="*/ 194 h 791"/>
                        <a:gd name="T16" fmla="*/ 415 w 1769"/>
                        <a:gd name="T17" fmla="*/ 126 h 791"/>
                        <a:gd name="T18" fmla="*/ 217 w 1769"/>
                        <a:gd name="T19" fmla="*/ 65 h 791"/>
                        <a:gd name="T20" fmla="*/ 0 w 1769"/>
                        <a:gd name="T21" fmla="*/ 32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56" name="Freeform 75"/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>
                      <a:gd name="T0" fmla="*/ 0 w 2736"/>
                      <a:gd name="T1" fmla="*/ 145 h 504"/>
                      <a:gd name="T2" fmla="*/ 324 w 2736"/>
                      <a:gd name="T3" fmla="*/ 48 h 504"/>
                      <a:gd name="T4" fmla="*/ 667 w 2736"/>
                      <a:gd name="T5" fmla="*/ 7 h 504"/>
                      <a:gd name="T6" fmla="*/ 1027 w 2736"/>
                      <a:gd name="T7" fmla="*/ 7 h 504"/>
                      <a:gd name="T8" fmla="*/ 1021 w 2736"/>
                      <a:gd name="T9" fmla="*/ 30 h 504"/>
                      <a:gd name="T10" fmla="*/ 662 w 2736"/>
                      <a:gd name="T11" fmla="*/ 30 h 504"/>
                      <a:gd name="T12" fmla="*/ 245 w 2736"/>
                      <a:gd name="T13" fmla="*/ 84 h 504"/>
                      <a:gd name="T14" fmla="*/ 0 w 2736"/>
                      <a:gd name="T15" fmla="*/ 14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7" name="Freeform 76"/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>
                      <a:gd name="T0" fmla="*/ 2 w 1769"/>
                      <a:gd name="T1" fmla="*/ 2 h 791"/>
                      <a:gd name="T2" fmla="*/ 151 w 1769"/>
                      <a:gd name="T3" fmla="*/ 16 h 791"/>
                      <a:gd name="T4" fmla="*/ 361 w 1769"/>
                      <a:gd name="T5" fmla="*/ 58 h 791"/>
                      <a:gd name="T6" fmla="*/ 503 w 1769"/>
                      <a:gd name="T7" fmla="*/ 125 h 791"/>
                      <a:gd name="T8" fmla="*/ 548 w 1769"/>
                      <a:gd name="T9" fmla="*/ 176 h 791"/>
                      <a:gd name="T10" fmla="*/ 527 w 1769"/>
                      <a:gd name="T11" fmla="*/ 228 h 791"/>
                      <a:gd name="T12" fmla="*/ 496 w 1769"/>
                      <a:gd name="T13" fmla="*/ 183 h 791"/>
                      <a:gd name="T14" fmla="*/ 433 w 1769"/>
                      <a:gd name="T15" fmla="*/ 131 h 791"/>
                      <a:gd name="T16" fmla="*/ 346 w 1769"/>
                      <a:gd name="T17" fmla="*/ 86 h 791"/>
                      <a:gd name="T18" fmla="*/ 181 w 1769"/>
                      <a:gd name="T19" fmla="*/ 44 h 791"/>
                      <a:gd name="T20" fmla="*/ 0 w 1769"/>
                      <a:gd name="T21" fmla="*/ 22 h 791"/>
                      <a:gd name="T22" fmla="*/ 2 w 1769"/>
                      <a:gd name="T23" fmla="*/ 2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89" name="Freeform 78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>
                        <a:gd name="T0" fmla="*/ 0 w 2736"/>
                        <a:gd name="T1" fmla="*/ 184 h 504"/>
                        <a:gd name="T2" fmla="*/ 335 w 2736"/>
                        <a:gd name="T3" fmla="*/ 61 h 504"/>
                        <a:gd name="T4" fmla="*/ 689 w 2736"/>
                        <a:gd name="T5" fmla="*/ 9 h 504"/>
                        <a:gd name="T6" fmla="*/ 1062 w 2736"/>
                        <a:gd name="T7" fmla="*/ 9 h 504"/>
                        <a:gd name="T8" fmla="*/ 1056 w 2736"/>
                        <a:gd name="T9" fmla="*/ 38 h 504"/>
                        <a:gd name="T10" fmla="*/ 685 w 2736"/>
                        <a:gd name="T11" fmla="*/ 38 h 504"/>
                        <a:gd name="T12" fmla="*/ 254 w 2736"/>
                        <a:gd name="T13" fmla="*/ 107 h 504"/>
                        <a:gd name="T14" fmla="*/ 0 w 2736"/>
                        <a:gd name="T15" fmla="*/ 184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0" name="Freeform 79"/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156 w 1769"/>
                        <a:gd name="T3" fmla="*/ 20 h 791"/>
                        <a:gd name="T4" fmla="*/ 373 w 1769"/>
                        <a:gd name="T5" fmla="*/ 73 h 791"/>
                        <a:gd name="T6" fmla="*/ 519 w 1769"/>
                        <a:gd name="T7" fmla="*/ 158 h 791"/>
                        <a:gd name="T8" fmla="*/ 566 w 1769"/>
                        <a:gd name="T9" fmla="*/ 223 h 791"/>
                        <a:gd name="T10" fmla="*/ 544 w 1769"/>
                        <a:gd name="T11" fmla="*/ 288 h 791"/>
                        <a:gd name="T12" fmla="*/ 512 w 1769"/>
                        <a:gd name="T13" fmla="*/ 231 h 791"/>
                        <a:gd name="T14" fmla="*/ 448 w 1769"/>
                        <a:gd name="T15" fmla="*/ 166 h 791"/>
                        <a:gd name="T16" fmla="*/ 357 w 1769"/>
                        <a:gd name="T17" fmla="*/ 108 h 791"/>
                        <a:gd name="T18" fmla="*/ 187 w 1769"/>
                        <a:gd name="T19" fmla="*/ 56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59" name="Group 80"/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87" name="Freeform 81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>
                        <a:gd name="T0" fmla="*/ 0 w 2736"/>
                        <a:gd name="T1" fmla="*/ 270 h 504"/>
                        <a:gd name="T2" fmla="*/ 365 w 2736"/>
                        <a:gd name="T3" fmla="*/ 90 h 504"/>
                        <a:gd name="T4" fmla="*/ 750 w 2736"/>
                        <a:gd name="T5" fmla="*/ 13 h 504"/>
                        <a:gd name="T6" fmla="*/ 1155 w 2736"/>
                        <a:gd name="T7" fmla="*/ 13 h 504"/>
                        <a:gd name="T8" fmla="*/ 1148 w 2736"/>
                        <a:gd name="T9" fmla="*/ 55 h 504"/>
                        <a:gd name="T10" fmla="*/ 745 w 2736"/>
                        <a:gd name="T11" fmla="*/ 55 h 504"/>
                        <a:gd name="T12" fmla="*/ 276 w 2736"/>
                        <a:gd name="T13" fmla="*/ 156 h 504"/>
                        <a:gd name="T14" fmla="*/ 0 w 2736"/>
                        <a:gd name="T15" fmla="*/ 27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" name="Freeform 82"/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170 w 1769"/>
                        <a:gd name="T3" fmla="*/ 30 h 791"/>
                        <a:gd name="T4" fmla="*/ 406 w 1769"/>
                        <a:gd name="T5" fmla="*/ 107 h 791"/>
                        <a:gd name="T6" fmla="*/ 565 w 1769"/>
                        <a:gd name="T7" fmla="*/ 231 h 791"/>
                        <a:gd name="T8" fmla="*/ 615 w 1769"/>
                        <a:gd name="T9" fmla="*/ 326 h 791"/>
                        <a:gd name="T10" fmla="*/ 592 w 1769"/>
                        <a:gd name="T11" fmla="*/ 421 h 791"/>
                        <a:gd name="T12" fmla="*/ 557 w 1769"/>
                        <a:gd name="T13" fmla="*/ 338 h 791"/>
                        <a:gd name="T14" fmla="*/ 487 w 1769"/>
                        <a:gd name="T15" fmla="*/ 243 h 791"/>
                        <a:gd name="T16" fmla="*/ 389 w 1769"/>
                        <a:gd name="T17" fmla="*/ 158 h 791"/>
                        <a:gd name="T18" fmla="*/ 204 w 1769"/>
                        <a:gd name="T19" fmla="*/ 81 h 791"/>
                        <a:gd name="T20" fmla="*/ 0 w 1769"/>
                        <a:gd name="T21" fmla="*/ 41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0" name="Group 83"/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85" name="Freeform 84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>
                        <a:gd name="T0" fmla="*/ 0 w 2736"/>
                        <a:gd name="T1" fmla="*/ 86 h 504"/>
                        <a:gd name="T2" fmla="*/ 301 w 2736"/>
                        <a:gd name="T3" fmla="*/ 29 h 504"/>
                        <a:gd name="T4" fmla="*/ 619 w 2736"/>
                        <a:gd name="T5" fmla="*/ 4 h 504"/>
                        <a:gd name="T6" fmla="*/ 954 w 2736"/>
                        <a:gd name="T7" fmla="*/ 4 h 504"/>
                        <a:gd name="T8" fmla="*/ 948 w 2736"/>
                        <a:gd name="T9" fmla="*/ 18 h 504"/>
                        <a:gd name="T10" fmla="*/ 615 w 2736"/>
                        <a:gd name="T11" fmla="*/ 18 h 504"/>
                        <a:gd name="T12" fmla="*/ 228 w 2736"/>
                        <a:gd name="T13" fmla="*/ 50 h 504"/>
                        <a:gd name="T14" fmla="*/ 0 w 2736"/>
                        <a:gd name="T15" fmla="*/ 8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Freeform 85"/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40 w 1769"/>
                        <a:gd name="T3" fmla="*/ 10 h 791"/>
                        <a:gd name="T4" fmla="*/ 335 w 1769"/>
                        <a:gd name="T5" fmla="*/ 34 h 791"/>
                        <a:gd name="T6" fmla="*/ 466 w 1769"/>
                        <a:gd name="T7" fmla="*/ 74 h 791"/>
                        <a:gd name="T8" fmla="*/ 508 w 1769"/>
                        <a:gd name="T9" fmla="*/ 104 h 791"/>
                        <a:gd name="T10" fmla="*/ 489 w 1769"/>
                        <a:gd name="T11" fmla="*/ 134 h 791"/>
                        <a:gd name="T12" fmla="*/ 460 w 1769"/>
                        <a:gd name="T13" fmla="*/ 108 h 791"/>
                        <a:gd name="T14" fmla="*/ 402 w 1769"/>
                        <a:gd name="T15" fmla="*/ 77 h 791"/>
                        <a:gd name="T16" fmla="*/ 321 w 1769"/>
                        <a:gd name="T17" fmla="*/ 51 h 791"/>
                        <a:gd name="T18" fmla="*/ 168 w 1769"/>
                        <a:gd name="T19" fmla="*/ 26 h 791"/>
                        <a:gd name="T20" fmla="*/ 0 w 1769"/>
                        <a:gd name="T21" fmla="*/ 13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1" name="Group 86"/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83" name="Freeform 87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Freeform 88"/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81" name="Freeform 90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04 w 2736"/>
                        <a:gd name="T3" fmla="*/ 104 h 504"/>
                        <a:gd name="T4" fmla="*/ 1035 w 2736"/>
                        <a:gd name="T5" fmla="*/ 15 h 504"/>
                        <a:gd name="T6" fmla="*/ 1595 w 2736"/>
                        <a:gd name="T7" fmla="*/ 15 h 504"/>
                        <a:gd name="T8" fmla="*/ 1586 w 2736"/>
                        <a:gd name="T9" fmla="*/ 64 h 504"/>
                        <a:gd name="T10" fmla="*/ 1028 w 2736"/>
                        <a:gd name="T11" fmla="*/ 64 h 504"/>
                        <a:gd name="T12" fmla="*/ 381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2" name="Freeform 91"/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>
                        <a:gd name="T0" fmla="*/ 2 w 1769"/>
                        <a:gd name="T1" fmla="*/ 5 h 791"/>
                        <a:gd name="T2" fmla="*/ 235 w 1769"/>
                        <a:gd name="T3" fmla="*/ 35 h 791"/>
                        <a:gd name="T4" fmla="*/ 560 w 1769"/>
                        <a:gd name="T5" fmla="*/ 124 h 791"/>
                        <a:gd name="T6" fmla="*/ 780 w 1769"/>
                        <a:gd name="T7" fmla="*/ 268 h 791"/>
                        <a:gd name="T8" fmla="*/ 850 w 1769"/>
                        <a:gd name="T9" fmla="*/ 377 h 791"/>
                        <a:gd name="T10" fmla="*/ 817 w 1769"/>
                        <a:gd name="T11" fmla="*/ 488 h 791"/>
                        <a:gd name="T12" fmla="*/ 769 w 1769"/>
                        <a:gd name="T13" fmla="*/ 392 h 791"/>
                        <a:gd name="T14" fmla="*/ 672 w 1769"/>
                        <a:gd name="T15" fmla="*/ 281 h 791"/>
                        <a:gd name="T16" fmla="*/ 537 w 1769"/>
                        <a:gd name="T17" fmla="*/ 183 h 791"/>
                        <a:gd name="T18" fmla="*/ 281 w 1769"/>
                        <a:gd name="T19" fmla="*/ 94 h 791"/>
                        <a:gd name="T20" fmla="*/ 0 w 1769"/>
                        <a:gd name="T21" fmla="*/ 47 h 791"/>
                        <a:gd name="T22" fmla="*/ 2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" name="Group 92"/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9" name="Freeform 93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>
                        <a:gd name="T0" fmla="*/ 0 w 2736"/>
                        <a:gd name="T1" fmla="*/ 301 h 504"/>
                        <a:gd name="T2" fmla="*/ 540 w 2736"/>
                        <a:gd name="T3" fmla="*/ 100 h 504"/>
                        <a:gd name="T4" fmla="*/ 1111 w 2736"/>
                        <a:gd name="T5" fmla="*/ 14 h 504"/>
                        <a:gd name="T6" fmla="*/ 1711 w 2736"/>
                        <a:gd name="T7" fmla="*/ 14 h 504"/>
                        <a:gd name="T8" fmla="*/ 1701 w 2736"/>
                        <a:gd name="T9" fmla="*/ 62 h 504"/>
                        <a:gd name="T10" fmla="*/ 1103 w 2736"/>
                        <a:gd name="T11" fmla="*/ 62 h 504"/>
                        <a:gd name="T12" fmla="*/ 409 w 2736"/>
                        <a:gd name="T13" fmla="*/ 174 h 504"/>
                        <a:gd name="T14" fmla="*/ 0 w 2736"/>
                        <a:gd name="T15" fmla="*/ 30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0" name="Freeform 94"/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2 w 1769"/>
                        <a:gd name="T3" fmla="*/ 33 h 791"/>
                        <a:gd name="T4" fmla="*/ 600 w 1769"/>
                        <a:gd name="T5" fmla="*/ 120 h 791"/>
                        <a:gd name="T6" fmla="*/ 836 w 1769"/>
                        <a:gd name="T7" fmla="*/ 258 h 791"/>
                        <a:gd name="T8" fmla="*/ 911 w 1769"/>
                        <a:gd name="T9" fmla="*/ 364 h 791"/>
                        <a:gd name="T10" fmla="*/ 876 w 1769"/>
                        <a:gd name="T11" fmla="*/ 471 h 791"/>
                        <a:gd name="T12" fmla="*/ 825 w 1769"/>
                        <a:gd name="T13" fmla="*/ 378 h 791"/>
                        <a:gd name="T14" fmla="*/ 721 w 1769"/>
                        <a:gd name="T15" fmla="*/ 271 h 791"/>
                        <a:gd name="T16" fmla="*/ 576 w 1769"/>
                        <a:gd name="T17" fmla="*/ 177 h 791"/>
                        <a:gd name="T18" fmla="*/ 302 w 1769"/>
                        <a:gd name="T19" fmla="*/ 91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4" name="Group 95"/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7" name="Freeform 96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312 h 504"/>
                        <a:gd name="T2" fmla="*/ 544 w 2736"/>
                        <a:gd name="T3" fmla="*/ 104 h 504"/>
                        <a:gd name="T4" fmla="*/ 1119 w 2736"/>
                        <a:gd name="T5" fmla="*/ 15 h 504"/>
                        <a:gd name="T6" fmla="*/ 1724 w 2736"/>
                        <a:gd name="T7" fmla="*/ 15 h 504"/>
                        <a:gd name="T8" fmla="*/ 1714 w 2736"/>
                        <a:gd name="T9" fmla="*/ 64 h 504"/>
                        <a:gd name="T10" fmla="*/ 1112 w 2736"/>
                        <a:gd name="T11" fmla="*/ 64 h 504"/>
                        <a:gd name="T12" fmla="*/ 412 w 2736"/>
                        <a:gd name="T13" fmla="*/ 181 h 504"/>
                        <a:gd name="T14" fmla="*/ 0 w 2736"/>
                        <a:gd name="T15" fmla="*/ 312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" name="Freeform 97"/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54 w 1769"/>
                        <a:gd name="T3" fmla="*/ 35 h 791"/>
                        <a:gd name="T4" fmla="*/ 605 w 1769"/>
                        <a:gd name="T5" fmla="*/ 124 h 791"/>
                        <a:gd name="T6" fmla="*/ 842 w 1769"/>
                        <a:gd name="T7" fmla="*/ 268 h 791"/>
                        <a:gd name="T8" fmla="*/ 918 w 1769"/>
                        <a:gd name="T9" fmla="*/ 377 h 791"/>
                        <a:gd name="T10" fmla="*/ 883 w 1769"/>
                        <a:gd name="T11" fmla="*/ 488 h 791"/>
                        <a:gd name="T12" fmla="*/ 831 w 1769"/>
                        <a:gd name="T13" fmla="*/ 392 h 791"/>
                        <a:gd name="T14" fmla="*/ 726 w 1769"/>
                        <a:gd name="T15" fmla="*/ 281 h 791"/>
                        <a:gd name="T16" fmla="*/ 580 w 1769"/>
                        <a:gd name="T17" fmla="*/ 183 h 791"/>
                        <a:gd name="T18" fmla="*/ 304 w 1769"/>
                        <a:gd name="T19" fmla="*/ 94 h 791"/>
                        <a:gd name="T20" fmla="*/ 0 w 1769"/>
                        <a:gd name="T21" fmla="*/ 47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5" name="Group 98"/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5" name="Freeform 99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>
                        <a:gd name="T0" fmla="*/ 0 w 2736"/>
                        <a:gd name="T1" fmla="*/ 299 h 504"/>
                        <a:gd name="T2" fmla="*/ 521 w 2736"/>
                        <a:gd name="T3" fmla="*/ 100 h 504"/>
                        <a:gd name="T4" fmla="*/ 1071 w 2736"/>
                        <a:gd name="T5" fmla="*/ 14 h 504"/>
                        <a:gd name="T6" fmla="*/ 1650 w 2736"/>
                        <a:gd name="T7" fmla="*/ 14 h 504"/>
                        <a:gd name="T8" fmla="*/ 1640 w 2736"/>
                        <a:gd name="T9" fmla="*/ 61 h 504"/>
                        <a:gd name="T10" fmla="*/ 1064 w 2736"/>
                        <a:gd name="T11" fmla="*/ 61 h 504"/>
                        <a:gd name="T12" fmla="*/ 394 w 2736"/>
                        <a:gd name="T13" fmla="*/ 173 h 504"/>
                        <a:gd name="T14" fmla="*/ 0 w 2736"/>
                        <a:gd name="T15" fmla="*/ 299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6" name="Freeform 100"/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>
                        <a:gd name="T0" fmla="*/ 3 w 1769"/>
                        <a:gd name="T1" fmla="*/ 5 h 791"/>
                        <a:gd name="T2" fmla="*/ 243 w 1769"/>
                        <a:gd name="T3" fmla="*/ 33 h 791"/>
                        <a:gd name="T4" fmla="*/ 579 w 1769"/>
                        <a:gd name="T5" fmla="*/ 119 h 791"/>
                        <a:gd name="T6" fmla="*/ 806 w 1769"/>
                        <a:gd name="T7" fmla="*/ 256 h 791"/>
                        <a:gd name="T8" fmla="*/ 878 w 1769"/>
                        <a:gd name="T9" fmla="*/ 361 h 791"/>
                        <a:gd name="T10" fmla="*/ 845 w 1769"/>
                        <a:gd name="T11" fmla="*/ 467 h 791"/>
                        <a:gd name="T12" fmla="*/ 795 w 1769"/>
                        <a:gd name="T13" fmla="*/ 375 h 791"/>
                        <a:gd name="T14" fmla="*/ 695 w 1769"/>
                        <a:gd name="T15" fmla="*/ 269 h 791"/>
                        <a:gd name="T16" fmla="*/ 555 w 1769"/>
                        <a:gd name="T17" fmla="*/ 176 h 791"/>
                        <a:gd name="T18" fmla="*/ 291 w 1769"/>
                        <a:gd name="T19" fmla="*/ 90 h 791"/>
                        <a:gd name="T20" fmla="*/ 0 w 1769"/>
                        <a:gd name="T21" fmla="*/ 45 h 791"/>
                        <a:gd name="T22" fmla="*/ 3 w 1769"/>
                        <a:gd name="T23" fmla="*/ 5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6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" name="Freeform 102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506 w 2736"/>
                        <a:gd name="T3" fmla="*/ 82 h 504"/>
                        <a:gd name="T4" fmla="*/ 1039 w 2736"/>
                        <a:gd name="T5" fmla="*/ 12 h 504"/>
                        <a:gd name="T6" fmla="*/ 1601 w 2736"/>
                        <a:gd name="T7" fmla="*/ 12 h 504"/>
                        <a:gd name="T8" fmla="*/ 1592 w 2736"/>
                        <a:gd name="T9" fmla="*/ 50 h 504"/>
                        <a:gd name="T10" fmla="*/ 1032 w 2736"/>
                        <a:gd name="T11" fmla="*/ 50 h 504"/>
                        <a:gd name="T12" fmla="*/ 383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Freeform 103"/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36 w 1769"/>
                        <a:gd name="T3" fmla="*/ 27 h 791"/>
                        <a:gd name="T4" fmla="*/ 562 w 1769"/>
                        <a:gd name="T5" fmla="*/ 98 h 791"/>
                        <a:gd name="T6" fmla="*/ 782 w 1769"/>
                        <a:gd name="T7" fmla="*/ 211 h 791"/>
                        <a:gd name="T8" fmla="*/ 853 w 1769"/>
                        <a:gd name="T9" fmla="*/ 297 h 791"/>
                        <a:gd name="T10" fmla="*/ 820 w 1769"/>
                        <a:gd name="T11" fmla="*/ 384 h 791"/>
                        <a:gd name="T12" fmla="*/ 772 w 1769"/>
                        <a:gd name="T13" fmla="*/ 308 h 791"/>
                        <a:gd name="T14" fmla="*/ 674 w 1769"/>
                        <a:gd name="T15" fmla="*/ 222 h 791"/>
                        <a:gd name="T16" fmla="*/ 539 w 1769"/>
                        <a:gd name="T17" fmla="*/ 144 h 791"/>
                        <a:gd name="T18" fmla="*/ 282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7" name="Group 104"/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1" name="Freeform 105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>
                        <a:gd name="T0" fmla="*/ 0 w 2736"/>
                        <a:gd name="T1" fmla="*/ 246 h 504"/>
                        <a:gd name="T2" fmla="*/ 465 w 2736"/>
                        <a:gd name="T3" fmla="*/ 82 h 504"/>
                        <a:gd name="T4" fmla="*/ 955 w 2736"/>
                        <a:gd name="T5" fmla="*/ 12 h 504"/>
                        <a:gd name="T6" fmla="*/ 1471 w 2736"/>
                        <a:gd name="T7" fmla="*/ 12 h 504"/>
                        <a:gd name="T8" fmla="*/ 1462 w 2736"/>
                        <a:gd name="T9" fmla="*/ 50 h 504"/>
                        <a:gd name="T10" fmla="*/ 948 w 2736"/>
                        <a:gd name="T11" fmla="*/ 50 h 504"/>
                        <a:gd name="T12" fmla="*/ 352 w 2736"/>
                        <a:gd name="T13" fmla="*/ 143 h 504"/>
                        <a:gd name="T14" fmla="*/ 0 w 2736"/>
                        <a:gd name="T15" fmla="*/ 246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" name="Freeform 106"/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>
                        <a:gd name="T0" fmla="*/ 2 w 1769"/>
                        <a:gd name="T1" fmla="*/ 4 h 791"/>
                        <a:gd name="T2" fmla="*/ 217 w 1769"/>
                        <a:gd name="T3" fmla="*/ 27 h 791"/>
                        <a:gd name="T4" fmla="*/ 517 w 1769"/>
                        <a:gd name="T5" fmla="*/ 98 h 791"/>
                        <a:gd name="T6" fmla="*/ 719 w 1769"/>
                        <a:gd name="T7" fmla="*/ 211 h 791"/>
                        <a:gd name="T8" fmla="*/ 784 w 1769"/>
                        <a:gd name="T9" fmla="*/ 297 h 791"/>
                        <a:gd name="T10" fmla="*/ 754 w 1769"/>
                        <a:gd name="T11" fmla="*/ 384 h 791"/>
                        <a:gd name="T12" fmla="*/ 710 w 1769"/>
                        <a:gd name="T13" fmla="*/ 308 h 791"/>
                        <a:gd name="T14" fmla="*/ 620 w 1769"/>
                        <a:gd name="T15" fmla="*/ 222 h 791"/>
                        <a:gd name="T16" fmla="*/ 495 w 1769"/>
                        <a:gd name="T17" fmla="*/ 144 h 791"/>
                        <a:gd name="T18" fmla="*/ 259 w 1769"/>
                        <a:gd name="T19" fmla="*/ 74 h 791"/>
                        <a:gd name="T20" fmla="*/ 0 w 1769"/>
                        <a:gd name="T21" fmla="*/ 37 h 791"/>
                        <a:gd name="T22" fmla="*/ 2 w 1769"/>
                        <a:gd name="T23" fmla="*/ 4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8" name="Group 107"/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69" name="Freeform 108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>
                        <a:gd name="T0" fmla="*/ 0 w 2736"/>
                        <a:gd name="T1" fmla="*/ 188 h 504"/>
                        <a:gd name="T2" fmla="*/ 454 w 2736"/>
                        <a:gd name="T3" fmla="*/ 63 h 504"/>
                        <a:gd name="T4" fmla="*/ 933 w 2736"/>
                        <a:gd name="T5" fmla="*/ 9 h 504"/>
                        <a:gd name="T6" fmla="*/ 1437 w 2736"/>
                        <a:gd name="T7" fmla="*/ 9 h 504"/>
                        <a:gd name="T8" fmla="*/ 1429 w 2736"/>
                        <a:gd name="T9" fmla="*/ 38 h 504"/>
                        <a:gd name="T10" fmla="*/ 926 w 2736"/>
                        <a:gd name="T11" fmla="*/ 38 h 504"/>
                        <a:gd name="T12" fmla="*/ 343 w 2736"/>
                        <a:gd name="T13" fmla="*/ 109 h 504"/>
                        <a:gd name="T14" fmla="*/ 0 w 2736"/>
                        <a:gd name="T15" fmla="*/ 188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" name="Freeform 109"/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>
                        <a:gd name="T0" fmla="*/ 2 w 1769"/>
                        <a:gd name="T1" fmla="*/ 3 h 791"/>
                        <a:gd name="T2" fmla="*/ 211 w 1769"/>
                        <a:gd name="T3" fmla="*/ 21 h 791"/>
                        <a:gd name="T4" fmla="*/ 504 w 1769"/>
                        <a:gd name="T5" fmla="*/ 75 h 791"/>
                        <a:gd name="T6" fmla="*/ 702 w 1769"/>
                        <a:gd name="T7" fmla="*/ 161 h 791"/>
                        <a:gd name="T8" fmla="*/ 765 w 1769"/>
                        <a:gd name="T9" fmla="*/ 227 h 791"/>
                        <a:gd name="T10" fmla="*/ 736 w 1769"/>
                        <a:gd name="T11" fmla="*/ 294 h 791"/>
                        <a:gd name="T12" fmla="*/ 693 w 1769"/>
                        <a:gd name="T13" fmla="*/ 236 h 791"/>
                        <a:gd name="T14" fmla="*/ 605 w 1769"/>
                        <a:gd name="T15" fmla="*/ 169 h 791"/>
                        <a:gd name="T16" fmla="*/ 483 w 1769"/>
                        <a:gd name="T17" fmla="*/ 110 h 791"/>
                        <a:gd name="T18" fmla="*/ 253 w 1769"/>
                        <a:gd name="T19" fmla="*/ 57 h 791"/>
                        <a:gd name="T20" fmla="*/ 0 w 1769"/>
                        <a:gd name="T21" fmla="*/ 28 h 791"/>
                        <a:gd name="T22" fmla="*/ 2 w 1769"/>
                        <a:gd name="T23" fmla="*/ 3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23" name="Group 110"/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4" name="Group 111"/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6" name="Arc 112"/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T0" fmla="*/ 2567 w 36729"/>
                      <a:gd name="T1" fmla="*/ 990 h 21600"/>
                      <a:gd name="T2" fmla="*/ 0 w 36729"/>
                      <a:gd name="T3" fmla="*/ 1155 h 21600"/>
                      <a:gd name="T4" fmla="*/ 1246 w 36729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lnTo>
                          <a:pt x="36729" y="1045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7" name="Arc 113"/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T0" fmla="*/ 0 w 30473"/>
                      <a:gd name="T1" fmla="*/ 203 h 22305"/>
                      <a:gd name="T2" fmla="*/ 2015 w 30473"/>
                      <a:gd name="T3" fmla="*/ 2379 h 22305"/>
                      <a:gd name="T4" fmla="*/ 587 w 30473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lnTo>
                          <a:pt x="-1" y="190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8" name="Arc 114"/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T0" fmla="*/ 0 w 34812"/>
                      <a:gd name="T1" fmla="*/ 481 h 22305"/>
                      <a:gd name="T2" fmla="*/ 1426 w 34812"/>
                      <a:gd name="T3" fmla="*/ 2379 h 22305"/>
                      <a:gd name="T4" fmla="*/ 541 w 34812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" name="Arc 115"/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T0" fmla="*/ 0 w 36830"/>
                      <a:gd name="T1" fmla="*/ 670 h 22305"/>
                      <a:gd name="T2" fmla="*/ 2539 w 36830"/>
                      <a:gd name="T3" fmla="*/ 2379 h 22305"/>
                      <a:gd name="T4" fmla="*/ 1050 w 36830"/>
                      <a:gd name="T5" fmla="*/ 2304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lnTo>
                          <a:pt x="0" y="62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Arc 116"/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T0" fmla="*/ 0 w 31881"/>
                      <a:gd name="T1" fmla="*/ 1068 h 21600"/>
                      <a:gd name="T2" fmla="*/ 1850 w 31881"/>
                      <a:gd name="T3" fmla="*/ 518 h 21600"/>
                      <a:gd name="T4" fmla="*/ 1058 w 31881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lnTo>
                          <a:pt x="-1" y="1001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Arc 117"/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T0" fmla="*/ 0 w 31146"/>
                      <a:gd name="T1" fmla="*/ 481 h 21600"/>
                      <a:gd name="T2" fmla="*/ 764 w 31146"/>
                      <a:gd name="T3" fmla="*/ 1020 h 21600"/>
                      <a:gd name="T4" fmla="*/ 324 w 31146"/>
                      <a:gd name="T5" fmla="*/ 2304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Freeform 118"/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>
                      <a:gd name="T0" fmla="*/ 0 w 776"/>
                      <a:gd name="T1" fmla="*/ 41 h 2368"/>
                      <a:gd name="T2" fmla="*/ 129 w 776"/>
                      <a:gd name="T3" fmla="*/ 10 h 2368"/>
                      <a:gd name="T4" fmla="*/ 52 w 776"/>
                      <a:gd name="T5" fmla="*/ 103 h 2368"/>
                      <a:gd name="T6" fmla="*/ 181 w 776"/>
                      <a:gd name="T7" fmla="*/ 103 h 2368"/>
                      <a:gd name="T8" fmla="*/ 103 w 776"/>
                      <a:gd name="T9" fmla="*/ 196 h 2368"/>
                      <a:gd name="T10" fmla="*/ 207 w 776"/>
                      <a:gd name="T11" fmla="*/ 227 h 2368"/>
                      <a:gd name="T12" fmla="*/ 155 w 776"/>
                      <a:gd name="T13" fmla="*/ 288 h 2368"/>
                      <a:gd name="T14" fmla="*/ 259 w 776"/>
                      <a:gd name="T15" fmla="*/ 319 h 2368"/>
                      <a:gd name="T16" fmla="*/ 207 w 776"/>
                      <a:gd name="T17" fmla="*/ 381 h 2368"/>
                      <a:gd name="T18" fmla="*/ 284 w 776"/>
                      <a:gd name="T19" fmla="*/ 412 h 2368"/>
                      <a:gd name="T20" fmla="*/ 259 w 776"/>
                      <a:gd name="T21" fmla="*/ 474 h 2368"/>
                      <a:gd name="T22" fmla="*/ 310 w 776"/>
                      <a:gd name="T23" fmla="*/ 535 h 2368"/>
                      <a:gd name="T24" fmla="*/ 310 w 776"/>
                      <a:gd name="T25" fmla="*/ 597 h 2368"/>
                      <a:gd name="T26" fmla="*/ 362 w 776"/>
                      <a:gd name="T27" fmla="*/ 690 h 2368"/>
                      <a:gd name="T28" fmla="*/ 336 w 776"/>
                      <a:gd name="T29" fmla="*/ 783 h 2368"/>
                      <a:gd name="T30" fmla="*/ 388 w 776"/>
                      <a:gd name="T31" fmla="*/ 844 h 2368"/>
                      <a:gd name="T32" fmla="*/ 362 w 776"/>
                      <a:gd name="T33" fmla="*/ 937 h 2368"/>
                      <a:gd name="T34" fmla="*/ 388 w 776"/>
                      <a:gd name="T35" fmla="*/ 1030 h 2368"/>
                      <a:gd name="T36" fmla="*/ 362 w 776"/>
                      <a:gd name="T37" fmla="*/ 1092 h 2368"/>
                      <a:gd name="T38" fmla="*/ 414 w 776"/>
                      <a:gd name="T39" fmla="*/ 1184 h 2368"/>
                      <a:gd name="T40" fmla="*/ 388 w 776"/>
                      <a:gd name="T41" fmla="*/ 1277 h 2368"/>
                      <a:gd name="T42" fmla="*/ 414 w 776"/>
                      <a:gd name="T43" fmla="*/ 1400 h 2368"/>
                      <a:gd name="T44" fmla="*/ 388 w 776"/>
                      <a:gd name="T45" fmla="*/ 1431 h 2368"/>
                      <a:gd name="T46" fmla="*/ 414 w 776"/>
                      <a:gd name="T47" fmla="*/ 1524 h 236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" name="Freeform 119"/>
                <p:cNvSpPr>
                  <a:spLocks/>
                </p:cNvSpPr>
                <p:nvPr/>
              </p:nvSpPr>
              <p:spPr bwMode="hidden">
                <a:xfrm rot="-1346631">
                  <a:off x="3280" y="1529"/>
                  <a:ext cx="442" cy="837"/>
                </a:xfrm>
                <a:custGeom>
                  <a:avLst/>
                  <a:gdLst>
                    <a:gd name="T0" fmla="*/ 0 w 776"/>
                    <a:gd name="T1" fmla="*/ 23 h 2368"/>
                    <a:gd name="T2" fmla="*/ 137 w 776"/>
                    <a:gd name="T3" fmla="*/ 6 h 2368"/>
                    <a:gd name="T4" fmla="*/ 55 w 776"/>
                    <a:gd name="T5" fmla="*/ 57 h 2368"/>
                    <a:gd name="T6" fmla="*/ 191 w 776"/>
                    <a:gd name="T7" fmla="*/ 57 h 2368"/>
                    <a:gd name="T8" fmla="*/ 109 w 776"/>
                    <a:gd name="T9" fmla="*/ 107 h 2368"/>
                    <a:gd name="T10" fmla="*/ 219 w 776"/>
                    <a:gd name="T11" fmla="*/ 124 h 2368"/>
                    <a:gd name="T12" fmla="*/ 164 w 776"/>
                    <a:gd name="T13" fmla="*/ 158 h 2368"/>
                    <a:gd name="T14" fmla="*/ 273 w 776"/>
                    <a:gd name="T15" fmla="*/ 175 h 2368"/>
                    <a:gd name="T16" fmla="*/ 219 w 776"/>
                    <a:gd name="T17" fmla="*/ 209 h 2368"/>
                    <a:gd name="T18" fmla="*/ 301 w 776"/>
                    <a:gd name="T19" fmla="*/ 226 h 2368"/>
                    <a:gd name="T20" fmla="*/ 273 w 776"/>
                    <a:gd name="T21" fmla="*/ 260 h 2368"/>
                    <a:gd name="T22" fmla="*/ 328 w 776"/>
                    <a:gd name="T23" fmla="*/ 294 h 2368"/>
                    <a:gd name="T24" fmla="*/ 328 w 776"/>
                    <a:gd name="T25" fmla="*/ 328 h 2368"/>
                    <a:gd name="T26" fmla="*/ 383 w 776"/>
                    <a:gd name="T27" fmla="*/ 379 h 2368"/>
                    <a:gd name="T28" fmla="*/ 355 w 776"/>
                    <a:gd name="T29" fmla="*/ 430 h 2368"/>
                    <a:gd name="T30" fmla="*/ 410 w 776"/>
                    <a:gd name="T31" fmla="*/ 464 h 2368"/>
                    <a:gd name="T32" fmla="*/ 383 w 776"/>
                    <a:gd name="T33" fmla="*/ 515 h 2368"/>
                    <a:gd name="T34" fmla="*/ 410 w 776"/>
                    <a:gd name="T35" fmla="*/ 566 h 2368"/>
                    <a:gd name="T36" fmla="*/ 383 w 776"/>
                    <a:gd name="T37" fmla="*/ 599 h 2368"/>
                    <a:gd name="T38" fmla="*/ 437 w 776"/>
                    <a:gd name="T39" fmla="*/ 650 h 2368"/>
                    <a:gd name="T40" fmla="*/ 410 w 776"/>
                    <a:gd name="T41" fmla="*/ 701 h 2368"/>
                    <a:gd name="T42" fmla="*/ 437 w 776"/>
                    <a:gd name="T43" fmla="*/ 769 h 2368"/>
                    <a:gd name="T44" fmla="*/ 410 w 776"/>
                    <a:gd name="T45" fmla="*/ 786 h 2368"/>
                    <a:gd name="T46" fmla="*/ 437 w 776"/>
                    <a:gd name="T47" fmla="*/ 837 h 236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" name="Group 120"/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8" name="Freeform 121"/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Arc 122"/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T0" fmla="*/ 537 w 21600"/>
                  <a:gd name="T1" fmla="*/ 0 h 21602"/>
                  <a:gd name="T2" fmla="*/ 2121 w 21600"/>
                  <a:gd name="T3" fmla="*/ 2304 h 21602"/>
                  <a:gd name="T4" fmla="*/ 0 w 21600"/>
                  <a:gd name="T5" fmla="*/ 2229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Arc 123"/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T0" fmla="*/ 0 w 28940"/>
                  <a:gd name="T1" fmla="*/ 137 h 22305"/>
                  <a:gd name="T2" fmla="*/ 1244 w 28940"/>
                  <a:gd name="T3" fmla="*/ 2379 h 22305"/>
                  <a:gd name="T4" fmla="*/ 316 w 28940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Arc 124"/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T0" fmla="*/ 0 w 34455"/>
                  <a:gd name="T1" fmla="*/ 452 h 22305"/>
                  <a:gd name="T2" fmla="*/ 2375 w 34455"/>
                  <a:gd name="T3" fmla="*/ 2379 h 22305"/>
                  <a:gd name="T4" fmla="*/ 886 w 34455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Arc 125"/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T0" fmla="*/ 0 w 34812"/>
                  <a:gd name="T1" fmla="*/ 481 h 22305"/>
                  <a:gd name="T2" fmla="*/ 381 w 34812"/>
                  <a:gd name="T3" fmla="*/ 2379 h 22305"/>
                  <a:gd name="T4" fmla="*/ 145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Arc 126"/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T0" fmla="*/ 0 w 34812"/>
                  <a:gd name="T1" fmla="*/ 481 h 22305"/>
                  <a:gd name="T2" fmla="*/ 1004 w 34812"/>
                  <a:gd name="T3" fmla="*/ 2379 h 22305"/>
                  <a:gd name="T4" fmla="*/ 381 w 34812"/>
                  <a:gd name="T5" fmla="*/ 23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27"/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>
                  <a:gd name="T0" fmla="*/ 0 w 776"/>
                  <a:gd name="T1" fmla="*/ 40 h 2368"/>
                  <a:gd name="T2" fmla="*/ 150 w 776"/>
                  <a:gd name="T3" fmla="*/ 10 h 2368"/>
                  <a:gd name="T4" fmla="*/ 60 w 776"/>
                  <a:gd name="T5" fmla="*/ 100 h 2368"/>
                  <a:gd name="T6" fmla="*/ 210 w 776"/>
                  <a:gd name="T7" fmla="*/ 100 h 2368"/>
                  <a:gd name="T8" fmla="*/ 120 w 776"/>
                  <a:gd name="T9" fmla="*/ 190 h 2368"/>
                  <a:gd name="T10" fmla="*/ 240 w 776"/>
                  <a:gd name="T11" fmla="*/ 220 h 2368"/>
                  <a:gd name="T12" fmla="*/ 180 w 776"/>
                  <a:gd name="T13" fmla="*/ 280 h 2368"/>
                  <a:gd name="T14" fmla="*/ 300 w 776"/>
                  <a:gd name="T15" fmla="*/ 310 h 2368"/>
                  <a:gd name="T16" fmla="*/ 240 w 776"/>
                  <a:gd name="T17" fmla="*/ 370 h 2368"/>
                  <a:gd name="T18" fmla="*/ 330 w 776"/>
                  <a:gd name="T19" fmla="*/ 400 h 2368"/>
                  <a:gd name="T20" fmla="*/ 300 w 776"/>
                  <a:gd name="T21" fmla="*/ 460 h 2368"/>
                  <a:gd name="T22" fmla="*/ 360 w 776"/>
                  <a:gd name="T23" fmla="*/ 520 h 2368"/>
                  <a:gd name="T24" fmla="*/ 360 w 776"/>
                  <a:gd name="T25" fmla="*/ 580 h 2368"/>
                  <a:gd name="T26" fmla="*/ 420 w 776"/>
                  <a:gd name="T27" fmla="*/ 670 h 2368"/>
                  <a:gd name="T28" fmla="*/ 390 w 776"/>
                  <a:gd name="T29" fmla="*/ 759 h 2368"/>
                  <a:gd name="T30" fmla="*/ 450 w 776"/>
                  <a:gd name="T31" fmla="*/ 819 h 2368"/>
                  <a:gd name="T32" fmla="*/ 420 w 776"/>
                  <a:gd name="T33" fmla="*/ 909 h 2368"/>
                  <a:gd name="T34" fmla="*/ 450 w 776"/>
                  <a:gd name="T35" fmla="*/ 999 h 2368"/>
                  <a:gd name="T36" fmla="*/ 420 w 776"/>
                  <a:gd name="T37" fmla="*/ 1059 h 2368"/>
                  <a:gd name="T38" fmla="*/ 480 w 776"/>
                  <a:gd name="T39" fmla="*/ 1149 h 2368"/>
                  <a:gd name="T40" fmla="*/ 450 w 776"/>
                  <a:gd name="T41" fmla="*/ 1239 h 2368"/>
                  <a:gd name="T42" fmla="*/ 480 w 776"/>
                  <a:gd name="T43" fmla="*/ 1359 h 2368"/>
                  <a:gd name="T44" fmla="*/ 450 w 776"/>
                  <a:gd name="T45" fmla="*/ 1389 h 2368"/>
                  <a:gd name="T46" fmla="*/ 480 w 776"/>
                  <a:gd name="T47" fmla="*/ 147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28"/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29"/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>
                  <a:gd name="T0" fmla="*/ 0 w 776"/>
                  <a:gd name="T1" fmla="*/ 41 h 2368"/>
                  <a:gd name="T2" fmla="*/ 336 w 776"/>
                  <a:gd name="T3" fmla="*/ 10 h 2368"/>
                  <a:gd name="T4" fmla="*/ 134 w 776"/>
                  <a:gd name="T5" fmla="*/ 103 h 2368"/>
                  <a:gd name="T6" fmla="*/ 470 w 776"/>
                  <a:gd name="T7" fmla="*/ 103 h 2368"/>
                  <a:gd name="T8" fmla="*/ 268 w 776"/>
                  <a:gd name="T9" fmla="*/ 196 h 2368"/>
                  <a:gd name="T10" fmla="*/ 537 w 776"/>
                  <a:gd name="T11" fmla="*/ 227 h 2368"/>
                  <a:gd name="T12" fmla="*/ 403 w 776"/>
                  <a:gd name="T13" fmla="*/ 288 h 2368"/>
                  <a:gd name="T14" fmla="*/ 671 w 776"/>
                  <a:gd name="T15" fmla="*/ 319 h 2368"/>
                  <a:gd name="T16" fmla="*/ 537 w 776"/>
                  <a:gd name="T17" fmla="*/ 381 h 2368"/>
                  <a:gd name="T18" fmla="*/ 738 w 776"/>
                  <a:gd name="T19" fmla="*/ 412 h 2368"/>
                  <a:gd name="T20" fmla="*/ 671 w 776"/>
                  <a:gd name="T21" fmla="*/ 474 h 2368"/>
                  <a:gd name="T22" fmla="*/ 805 w 776"/>
                  <a:gd name="T23" fmla="*/ 535 h 2368"/>
                  <a:gd name="T24" fmla="*/ 805 w 776"/>
                  <a:gd name="T25" fmla="*/ 597 h 2368"/>
                  <a:gd name="T26" fmla="*/ 940 w 776"/>
                  <a:gd name="T27" fmla="*/ 690 h 2368"/>
                  <a:gd name="T28" fmla="*/ 872 w 776"/>
                  <a:gd name="T29" fmla="*/ 783 h 2368"/>
                  <a:gd name="T30" fmla="*/ 1007 w 776"/>
                  <a:gd name="T31" fmla="*/ 844 h 2368"/>
                  <a:gd name="T32" fmla="*/ 940 w 776"/>
                  <a:gd name="T33" fmla="*/ 937 h 2368"/>
                  <a:gd name="T34" fmla="*/ 1007 w 776"/>
                  <a:gd name="T35" fmla="*/ 1030 h 2368"/>
                  <a:gd name="T36" fmla="*/ 940 w 776"/>
                  <a:gd name="T37" fmla="*/ 1092 h 2368"/>
                  <a:gd name="T38" fmla="*/ 1074 w 776"/>
                  <a:gd name="T39" fmla="*/ 1184 h 2368"/>
                  <a:gd name="T40" fmla="*/ 1007 w 776"/>
                  <a:gd name="T41" fmla="*/ 1277 h 2368"/>
                  <a:gd name="T42" fmla="*/ 1074 w 776"/>
                  <a:gd name="T43" fmla="*/ 1400 h 2368"/>
                  <a:gd name="T44" fmla="*/ 1007 w 776"/>
                  <a:gd name="T45" fmla="*/ 1431 h 2368"/>
                  <a:gd name="T46" fmla="*/ 1074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0"/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>
                  <a:gd name="T0" fmla="*/ 0 w 776"/>
                  <a:gd name="T1" fmla="*/ 41 h 2368"/>
                  <a:gd name="T2" fmla="*/ 215 w 776"/>
                  <a:gd name="T3" fmla="*/ 10 h 2368"/>
                  <a:gd name="T4" fmla="*/ 86 w 776"/>
                  <a:gd name="T5" fmla="*/ 103 h 2368"/>
                  <a:gd name="T6" fmla="*/ 301 w 776"/>
                  <a:gd name="T7" fmla="*/ 103 h 2368"/>
                  <a:gd name="T8" fmla="*/ 172 w 776"/>
                  <a:gd name="T9" fmla="*/ 196 h 2368"/>
                  <a:gd name="T10" fmla="*/ 344 w 776"/>
                  <a:gd name="T11" fmla="*/ 227 h 2368"/>
                  <a:gd name="T12" fmla="*/ 258 w 776"/>
                  <a:gd name="T13" fmla="*/ 288 h 2368"/>
                  <a:gd name="T14" fmla="*/ 431 w 776"/>
                  <a:gd name="T15" fmla="*/ 319 h 2368"/>
                  <a:gd name="T16" fmla="*/ 344 w 776"/>
                  <a:gd name="T17" fmla="*/ 381 h 2368"/>
                  <a:gd name="T18" fmla="*/ 474 w 776"/>
                  <a:gd name="T19" fmla="*/ 412 h 2368"/>
                  <a:gd name="T20" fmla="*/ 431 w 776"/>
                  <a:gd name="T21" fmla="*/ 474 h 2368"/>
                  <a:gd name="T22" fmla="*/ 517 w 776"/>
                  <a:gd name="T23" fmla="*/ 535 h 2368"/>
                  <a:gd name="T24" fmla="*/ 517 w 776"/>
                  <a:gd name="T25" fmla="*/ 597 h 2368"/>
                  <a:gd name="T26" fmla="*/ 603 w 776"/>
                  <a:gd name="T27" fmla="*/ 690 h 2368"/>
                  <a:gd name="T28" fmla="*/ 560 w 776"/>
                  <a:gd name="T29" fmla="*/ 783 h 2368"/>
                  <a:gd name="T30" fmla="*/ 646 w 776"/>
                  <a:gd name="T31" fmla="*/ 844 h 2368"/>
                  <a:gd name="T32" fmla="*/ 603 w 776"/>
                  <a:gd name="T33" fmla="*/ 937 h 2368"/>
                  <a:gd name="T34" fmla="*/ 646 w 776"/>
                  <a:gd name="T35" fmla="*/ 1030 h 2368"/>
                  <a:gd name="T36" fmla="*/ 603 w 776"/>
                  <a:gd name="T37" fmla="*/ 1092 h 2368"/>
                  <a:gd name="T38" fmla="*/ 689 w 776"/>
                  <a:gd name="T39" fmla="*/ 1184 h 2368"/>
                  <a:gd name="T40" fmla="*/ 646 w 776"/>
                  <a:gd name="T41" fmla="*/ 1277 h 2368"/>
                  <a:gd name="T42" fmla="*/ 689 w 776"/>
                  <a:gd name="T43" fmla="*/ 1400 h 2368"/>
                  <a:gd name="T44" fmla="*/ 646 w 776"/>
                  <a:gd name="T45" fmla="*/ 1431 h 2368"/>
                  <a:gd name="T46" fmla="*/ 689 w 776"/>
                  <a:gd name="T47" fmla="*/ 152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31"/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>
                  <a:gd name="T0" fmla="*/ 0 w 776"/>
                  <a:gd name="T1" fmla="*/ 43 h 2368"/>
                  <a:gd name="T2" fmla="*/ 311 w 776"/>
                  <a:gd name="T3" fmla="*/ 11 h 2368"/>
                  <a:gd name="T4" fmla="*/ 125 w 776"/>
                  <a:gd name="T5" fmla="*/ 108 h 2368"/>
                  <a:gd name="T6" fmla="*/ 436 w 776"/>
                  <a:gd name="T7" fmla="*/ 108 h 2368"/>
                  <a:gd name="T8" fmla="*/ 249 w 776"/>
                  <a:gd name="T9" fmla="*/ 206 h 2368"/>
                  <a:gd name="T10" fmla="*/ 498 w 776"/>
                  <a:gd name="T11" fmla="*/ 238 h 2368"/>
                  <a:gd name="T12" fmla="*/ 374 w 776"/>
                  <a:gd name="T13" fmla="*/ 303 h 2368"/>
                  <a:gd name="T14" fmla="*/ 623 w 776"/>
                  <a:gd name="T15" fmla="*/ 335 h 2368"/>
                  <a:gd name="T16" fmla="*/ 498 w 776"/>
                  <a:gd name="T17" fmla="*/ 400 h 2368"/>
                  <a:gd name="T18" fmla="*/ 685 w 776"/>
                  <a:gd name="T19" fmla="*/ 433 h 2368"/>
                  <a:gd name="T20" fmla="*/ 623 w 776"/>
                  <a:gd name="T21" fmla="*/ 498 h 2368"/>
                  <a:gd name="T22" fmla="*/ 747 w 776"/>
                  <a:gd name="T23" fmla="*/ 563 h 2368"/>
                  <a:gd name="T24" fmla="*/ 747 w 776"/>
                  <a:gd name="T25" fmla="*/ 627 h 2368"/>
                  <a:gd name="T26" fmla="*/ 872 w 776"/>
                  <a:gd name="T27" fmla="*/ 725 h 2368"/>
                  <a:gd name="T28" fmla="*/ 810 w 776"/>
                  <a:gd name="T29" fmla="*/ 822 h 2368"/>
                  <a:gd name="T30" fmla="*/ 934 w 776"/>
                  <a:gd name="T31" fmla="*/ 887 h 2368"/>
                  <a:gd name="T32" fmla="*/ 872 w 776"/>
                  <a:gd name="T33" fmla="*/ 984 h 2368"/>
                  <a:gd name="T34" fmla="*/ 934 w 776"/>
                  <a:gd name="T35" fmla="*/ 1082 h 2368"/>
                  <a:gd name="T36" fmla="*/ 872 w 776"/>
                  <a:gd name="T37" fmla="*/ 1147 h 2368"/>
                  <a:gd name="T38" fmla="*/ 997 w 776"/>
                  <a:gd name="T39" fmla="*/ 1244 h 2368"/>
                  <a:gd name="T40" fmla="*/ 934 w 776"/>
                  <a:gd name="T41" fmla="*/ 1341 h 2368"/>
                  <a:gd name="T42" fmla="*/ 997 w 776"/>
                  <a:gd name="T43" fmla="*/ 1471 h 2368"/>
                  <a:gd name="T44" fmla="*/ 934 w 776"/>
                  <a:gd name="T45" fmla="*/ 1504 h 2368"/>
                  <a:gd name="T46" fmla="*/ 997 w 776"/>
                  <a:gd name="T47" fmla="*/ 160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132"/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>
                  <a:gd name="T0" fmla="*/ 0 w 776"/>
                  <a:gd name="T1" fmla="*/ 29 h 2368"/>
                  <a:gd name="T2" fmla="*/ 469 w 776"/>
                  <a:gd name="T3" fmla="*/ 7 h 2368"/>
                  <a:gd name="T4" fmla="*/ 188 w 776"/>
                  <a:gd name="T5" fmla="*/ 72 h 2368"/>
                  <a:gd name="T6" fmla="*/ 657 w 776"/>
                  <a:gd name="T7" fmla="*/ 72 h 2368"/>
                  <a:gd name="T8" fmla="*/ 376 w 776"/>
                  <a:gd name="T9" fmla="*/ 137 h 2368"/>
                  <a:gd name="T10" fmla="*/ 751 w 776"/>
                  <a:gd name="T11" fmla="*/ 159 h 2368"/>
                  <a:gd name="T12" fmla="*/ 563 w 776"/>
                  <a:gd name="T13" fmla="*/ 202 h 2368"/>
                  <a:gd name="T14" fmla="*/ 939 w 776"/>
                  <a:gd name="T15" fmla="*/ 223 h 2368"/>
                  <a:gd name="T16" fmla="*/ 751 w 776"/>
                  <a:gd name="T17" fmla="*/ 267 h 2368"/>
                  <a:gd name="T18" fmla="*/ 1033 w 776"/>
                  <a:gd name="T19" fmla="*/ 288 h 2368"/>
                  <a:gd name="T20" fmla="*/ 939 w 776"/>
                  <a:gd name="T21" fmla="*/ 332 h 2368"/>
                  <a:gd name="T22" fmla="*/ 1127 w 776"/>
                  <a:gd name="T23" fmla="*/ 375 h 2368"/>
                  <a:gd name="T24" fmla="*/ 1127 w 776"/>
                  <a:gd name="T25" fmla="*/ 418 h 2368"/>
                  <a:gd name="T26" fmla="*/ 1315 w 776"/>
                  <a:gd name="T27" fmla="*/ 483 h 2368"/>
                  <a:gd name="T28" fmla="*/ 1221 w 776"/>
                  <a:gd name="T29" fmla="*/ 548 h 2368"/>
                  <a:gd name="T30" fmla="*/ 1408 w 776"/>
                  <a:gd name="T31" fmla="*/ 591 h 2368"/>
                  <a:gd name="T32" fmla="*/ 1315 w 776"/>
                  <a:gd name="T33" fmla="*/ 656 h 2368"/>
                  <a:gd name="T34" fmla="*/ 1408 w 776"/>
                  <a:gd name="T35" fmla="*/ 721 h 2368"/>
                  <a:gd name="T36" fmla="*/ 1315 w 776"/>
                  <a:gd name="T37" fmla="*/ 764 h 2368"/>
                  <a:gd name="T38" fmla="*/ 1502 w 776"/>
                  <a:gd name="T39" fmla="*/ 829 h 2368"/>
                  <a:gd name="T40" fmla="*/ 1408 w 776"/>
                  <a:gd name="T41" fmla="*/ 894 h 2368"/>
                  <a:gd name="T42" fmla="*/ 1502 w 776"/>
                  <a:gd name="T43" fmla="*/ 980 h 2368"/>
                  <a:gd name="T44" fmla="*/ 1408 w 776"/>
                  <a:gd name="T45" fmla="*/ 1002 h 2368"/>
                  <a:gd name="T46" fmla="*/ 1502 w 776"/>
                  <a:gd name="T47" fmla="*/ 106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33"/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>
                  <a:gd name="T0" fmla="*/ 0 w 776"/>
                  <a:gd name="T1" fmla="*/ 39 h 2368"/>
                  <a:gd name="T2" fmla="*/ 205 w 776"/>
                  <a:gd name="T3" fmla="*/ 10 h 2368"/>
                  <a:gd name="T4" fmla="*/ 82 w 776"/>
                  <a:gd name="T5" fmla="*/ 97 h 2368"/>
                  <a:gd name="T6" fmla="*/ 287 w 776"/>
                  <a:gd name="T7" fmla="*/ 97 h 2368"/>
                  <a:gd name="T8" fmla="*/ 164 w 776"/>
                  <a:gd name="T9" fmla="*/ 184 h 2368"/>
                  <a:gd name="T10" fmla="*/ 328 w 776"/>
                  <a:gd name="T11" fmla="*/ 213 h 2368"/>
                  <a:gd name="T12" fmla="*/ 246 w 776"/>
                  <a:gd name="T13" fmla="*/ 271 h 2368"/>
                  <a:gd name="T14" fmla="*/ 410 w 776"/>
                  <a:gd name="T15" fmla="*/ 300 h 2368"/>
                  <a:gd name="T16" fmla="*/ 328 w 776"/>
                  <a:gd name="T17" fmla="*/ 359 h 2368"/>
                  <a:gd name="T18" fmla="*/ 451 w 776"/>
                  <a:gd name="T19" fmla="*/ 388 h 2368"/>
                  <a:gd name="T20" fmla="*/ 410 w 776"/>
                  <a:gd name="T21" fmla="*/ 446 h 2368"/>
                  <a:gd name="T22" fmla="*/ 492 w 776"/>
                  <a:gd name="T23" fmla="*/ 504 h 2368"/>
                  <a:gd name="T24" fmla="*/ 492 w 776"/>
                  <a:gd name="T25" fmla="*/ 562 h 2368"/>
                  <a:gd name="T26" fmla="*/ 574 w 776"/>
                  <a:gd name="T27" fmla="*/ 649 h 2368"/>
                  <a:gd name="T28" fmla="*/ 533 w 776"/>
                  <a:gd name="T29" fmla="*/ 736 h 2368"/>
                  <a:gd name="T30" fmla="*/ 615 w 776"/>
                  <a:gd name="T31" fmla="*/ 795 h 2368"/>
                  <a:gd name="T32" fmla="*/ 574 w 776"/>
                  <a:gd name="T33" fmla="*/ 882 h 2368"/>
                  <a:gd name="T34" fmla="*/ 615 w 776"/>
                  <a:gd name="T35" fmla="*/ 969 h 2368"/>
                  <a:gd name="T36" fmla="*/ 574 w 776"/>
                  <a:gd name="T37" fmla="*/ 1027 h 2368"/>
                  <a:gd name="T38" fmla="*/ 656 w 776"/>
                  <a:gd name="T39" fmla="*/ 1114 h 2368"/>
                  <a:gd name="T40" fmla="*/ 615 w 776"/>
                  <a:gd name="T41" fmla="*/ 1201 h 2368"/>
                  <a:gd name="T42" fmla="*/ 656 w 776"/>
                  <a:gd name="T43" fmla="*/ 1318 h 2368"/>
                  <a:gd name="T44" fmla="*/ 615 w 776"/>
                  <a:gd name="T45" fmla="*/ 1347 h 2368"/>
                  <a:gd name="T46" fmla="*/ 656 w 776"/>
                  <a:gd name="T47" fmla="*/ 1434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34"/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>
                  <a:gd name="T0" fmla="*/ 0 w 776"/>
                  <a:gd name="T1" fmla="*/ 23 h 2368"/>
                  <a:gd name="T2" fmla="*/ 137 w 776"/>
                  <a:gd name="T3" fmla="*/ 6 h 2368"/>
                  <a:gd name="T4" fmla="*/ 55 w 776"/>
                  <a:gd name="T5" fmla="*/ 57 h 2368"/>
                  <a:gd name="T6" fmla="*/ 191 w 776"/>
                  <a:gd name="T7" fmla="*/ 57 h 2368"/>
                  <a:gd name="T8" fmla="*/ 109 w 776"/>
                  <a:gd name="T9" fmla="*/ 107 h 2368"/>
                  <a:gd name="T10" fmla="*/ 219 w 776"/>
                  <a:gd name="T11" fmla="*/ 124 h 2368"/>
                  <a:gd name="T12" fmla="*/ 164 w 776"/>
                  <a:gd name="T13" fmla="*/ 158 h 2368"/>
                  <a:gd name="T14" fmla="*/ 273 w 776"/>
                  <a:gd name="T15" fmla="*/ 175 h 2368"/>
                  <a:gd name="T16" fmla="*/ 219 w 776"/>
                  <a:gd name="T17" fmla="*/ 209 h 2368"/>
                  <a:gd name="T18" fmla="*/ 301 w 776"/>
                  <a:gd name="T19" fmla="*/ 226 h 2368"/>
                  <a:gd name="T20" fmla="*/ 273 w 776"/>
                  <a:gd name="T21" fmla="*/ 260 h 2368"/>
                  <a:gd name="T22" fmla="*/ 328 w 776"/>
                  <a:gd name="T23" fmla="*/ 294 h 2368"/>
                  <a:gd name="T24" fmla="*/ 328 w 776"/>
                  <a:gd name="T25" fmla="*/ 328 h 2368"/>
                  <a:gd name="T26" fmla="*/ 383 w 776"/>
                  <a:gd name="T27" fmla="*/ 379 h 2368"/>
                  <a:gd name="T28" fmla="*/ 355 w 776"/>
                  <a:gd name="T29" fmla="*/ 430 h 2368"/>
                  <a:gd name="T30" fmla="*/ 410 w 776"/>
                  <a:gd name="T31" fmla="*/ 464 h 2368"/>
                  <a:gd name="T32" fmla="*/ 383 w 776"/>
                  <a:gd name="T33" fmla="*/ 515 h 2368"/>
                  <a:gd name="T34" fmla="*/ 410 w 776"/>
                  <a:gd name="T35" fmla="*/ 566 h 2368"/>
                  <a:gd name="T36" fmla="*/ 383 w 776"/>
                  <a:gd name="T37" fmla="*/ 599 h 2368"/>
                  <a:gd name="T38" fmla="*/ 437 w 776"/>
                  <a:gd name="T39" fmla="*/ 650 h 2368"/>
                  <a:gd name="T40" fmla="*/ 410 w 776"/>
                  <a:gd name="T41" fmla="*/ 701 h 2368"/>
                  <a:gd name="T42" fmla="*/ 437 w 776"/>
                  <a:gd name="T43" fmla="*/ 769 h 2368"/>
                  <a:gd name="T44" fmla="*/ 410 w 776"/>
                  <a:gd name="T45" fmla="*/ 786 h 2368"/>
                  <a:gd name="T46" fmla="*/ 437 w 776"/>
                  <a:gd name="T47" fmla="*/ 83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54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54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37" name="Rectangle 137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8" name="Rectangle 13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9" name="Rectangle 13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9E6CFD-4F1B-4937-9B85-174FDE8A69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94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0F2BE-A580-4987-88E6-3D23703D8C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4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301625"/>
            <a:ext cx="2095500" cy="5794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301625"/>
            <a:ext cx="6134100" cy="5794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18135-2A65-4CD8-AC17-F0B5A2F38E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669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371600"/>
            <a:ext cx="41148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E356D4-FD20-4E93-99E9-3890740C1F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8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1E501F-1580-4CB2-9BB2-B7881186B4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292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800F3-C506-42B0-B667-A73BE3975B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67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B15B4-C900-4E55-9F0D-BF4A0CDDBE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762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191B3-F616-42AC-ABAF-9F212F7783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8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E914D-0043-4E57-ACE8-B059E441F8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69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8E5B8-5B0F-4F51-A058-C87284181B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407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423D3-5E37-4233-8087-FDED2828BF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018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4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4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72C092-9560-49B1-B5D7-9A34CF697E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48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7164388" y="0"/>
            <a:ext cx="1979612" cy="1989138"/>
            <a:chOff x="3115" y="0"/>
            <a:chExt cx="2170" cy="2486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165" name="Oval 4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66" name="Oval 5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4" name="Group 6"/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163" name="Oval 7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64" name="Oval 8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161" name="Oval 10"/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62" name="Oval 11"/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5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 Black" pitchFamily="34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6" name="Group 12"/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7" name="Group 13"/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159" name="Oval 14"/>
                <p:cNvSpPr>
                  <a:spLocks noChangeArrowheads="1"/>
                </p:cNvSpPr>
                <p:nvPr/>
              </p:nvSpPr>
              <p:spPr bwMode="hidden">
                <a:xfrm>
                  <a:off x="1265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60" name="Oval 15"/>
                <p:cNvSpPr>
                  <a:spLocks noChangeArrowheads="1"/>
                </p:cNvSpPr>
                <p:nvPr/>
              </p:nvSpPr>
              <p:spPr bwMode="hidden">
                <a:xfrm>
                  <a:off x="2380" y="1601"/>
                  <a:ext cx="579" cy="406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Arial Black" pitchFamily="34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38" name="Group 16"/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1" name="Group 17"/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157" name="Freeform 18"/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8" name="Freeform 19"/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2" name="Group 20"/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155" name="Freeform 21"/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6" name="Freeform 22"/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3" name="Group 23"/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153" name="Freeform 24"/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4" name="Freeform 25"/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4" name="Group 26"/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151" name="Freeform 27"/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2" name="Freeform 28"/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5" name="Group 29"/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149" name="Freeform 30"/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50" name="Freeform 31"/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6" name="Group 32"/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147" name="Freeform 33"/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8" name="Freeform 34"/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7" name="Group 35"/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145" name="Freeform 36"/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6" name="Freeform 37"/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8" name="Group 38"/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143" name="Freeform 39"/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4" name="Freeform 40"/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69" name="Group 41"/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141" name="Freeform 42"/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>
                      <a:gd name="T0" fmla="*/ 0 w 2736"/>
                      <a:gd name="T1" fmla="*/ 347 h 504"/>
                      <a:gd name="T2" fmla="*/ 573 w 2736"/>
                      <a:gd name="T3" fmla="*/ 116 h 504"/>
                      <a:gd name="T4" fmla="*/ 1178 w 2736"/>
                      <a:gd name="T5" fmla="*/ 17 h 504"/>
                      <a:gd name="T6" fmla="*/ 1814 w 2736"/>
                      <a:gd name="T7" fmla="*/ 17 h 504"/>
                      <a:gd name="T8" fmla="*/ 1803 w 2736"/>
                      <a:gd name="T9" fmla="*/ 71 h 504"/>
                      <a:gd name="T10" fmla="*/ 1170 w 2736"/>
                      <a:gd name="T11" fmla="*/ 71 h 504"/>
                      <a:gd name="T12" fmla="*/ 434 w 2736"/>
                      <a:gd name="T13" fmla="*/ 201 h 504"/>
                      <a:gd name="T14" fmla="*/ 0 w 2736"/>
                      <a:gd name="T15" fmla="*/ 347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2" name="Freeform 43"/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>
                      <a:gd name="T0" fmla="*/ 3 w 1769"/>
                      <a:gd name="T1" fmla="*/ 6 h 791"/>
                      <a:gd name="T2" fmla="*/ 267 w 1769"/>
                      <a:gd name="T3" fmla="*/ 39 h 791"/>
                      <a:gd name="T4" fmla="*/ 637 w 1769"/>
                      <a:gd name="T5" fmla="*/ 138 h 791"/>
                      <a:gd name="T6" fmla="*/ 887 w 1769"/>
                      <a:gd name="T7" fmla="*/ 298 h 791"/>
                      <a:gd name="T8" fmla="*/ 967 w 1769"/>
                      <a:gd name="T9" fmla="*/ 420 h 791"/>
                      <a:gd name="T10" fmla="*/ 930 w 1769"/>
                      <a:gd name="T11" fmla="*/ 542 h 791"/>
                      <a:gd name="T12" fmla="*/ 875 w 1769"/>
                      <a:gd name="T13" fmla="*/ 435 h 791"/>
                      <a:gd name="T14" fmla="*/ 765 w 1769"/>
                      <a:gd name="T15" fmla="*/ 313 h 791"/>
                      <a:gd name="T16" fmla="*/ 611 w 1769"/>
                      <a:gd name="T17" fmla="*/ 204 h 791"/>
                      <a:gd name="T18" fmla="*/ 320 w 1769"/>
                      <a:gd name="T19" fmla="*/ 105 h 791"/>
                      <a:gd name="T20" fmla="*/ 0 w 1769"/>
                      <a:gd name="T21" fmla="*/ 52 h 791"/>
                      <a:gd name="T22" fmla="*/ 3 w 1769"/>
                      <a:gd name="T23" fmla="*/ 6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0" name="Group 44"/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139" name="Freeform 45"/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>
                      <a:gd name="T0" fmla="*/ 0 w 2736"/>
                      <a:gd name="T1" fmla="*/ 304 h 504"/>
                      <a:gd name="T2" fmla="*/ 548 w 2736"/>
                      <a:gd name="T3" fmla="*/ 101 h 504"/>
                      <a:gd name="T4" fmla="*/ 1127 w 2736"/>
                      <a:gd name="T5" fmla="*/ 14 h 504"/>
                      <a:gd name="T6" fmla="*/ 1736 w 2736"/>
                      <a:gd name="T7" fmla="*/ 14 h 504"/>
                      <a:gd name="T8" fmla="*/ 1726 w 2736"/>
                      <a:gd name="T9" fmla="*/ 62 h 504"/>
                      <a:gd name="T10" fmla="*/ 1119 w 2736"/>
                      <a:gd name="T11" fmla="*/ 62 h 504"/>
                      <a:gd name="T12" fmla="*/ 415 w 2736"/>
                      <a:gd name="T13" fmla="*/ 176 h 504"/>
                      <a:gd name="T14" fmla="*/ 0 w 2736"/>
                      <a:gd name="T15" fmla="*/ 30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0" name="Freeform 46"/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6 w 1769"/>
                      <a:gd name="T3" fmla="*/ 34 h 791"/>
                      <a:gd name="T4" fmla="*/ 610 w 1769"/>
                      <a:gd name="T5" fmla="*/ 120 h 791"/>
                      <a:gd name="T6" fmla="*/ 849 w 1769"/>
                      <a:gd name="T7" fmla="*/ 260 h 791"/>
                      <a:gd name="T8" fmla="*/ 925 w 1769"/>
                      <a:gd name="T9" fmla="*/ 366 h 791"/>
                      <a:gd name="T10" fmla="*/ 890 w 1769"/>
                      <a:gd name="T11" fmla="*/ 474 h 791"/>
                      <a:gd name="T12" fmla="*/ 837 w 1769"/>
                      <a:gd name="T13" fmla="*/ 380 h 791"/>
                      <a:gd name="T14" fmla="*/ 732 w 1769"/>
                      <a:gd name="T15" fmla="*/ 273 h 791"/>
                      <a:gd name="T16" fmla="*/ 584 w 1769"/>
                      <a:gd name="T17" fmla="*/ 178 h 791"/>
                      <a:gd name="T18" fmla="*/ 306 w 1769"/>
                      <a:gd name="T19" fmla="*/ 91 h 791"/>
                      <a:gd name="T20" fmla="*/ 0 w 1769"/>
                      <a:gd name="T21" fmla="*/ 46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1" name="Group 47"/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137" name="Freeform 48"/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>
                      <a:gd name="T0" fmla="*/ 0 w 2736"/>
                      <a:gd name="T1" fmla="*/ 335 h 504"/>
                      <a:gd name="T2" fmla="*/ 530 w 2736"/>
                      <a:gd name="T3" fmla="*/ 112 h 504"/>
                      <a:gd name="T4" fmla="*/ 1089 w 2736"/>
                      <a:gd name="T5" fmla="*/ 16 h 504"/>
                      <a:gd name="T6" fmla="*/ 1677 w 2736"/>
                      <a:gd name="T7" fmla="*/ 16 h 504"/>
                      <a:gd name="T8" fmla="*/ 1667 w 2736"/>
                      <a:gd name="T9" fmla="*/ 68 h 504"/>
                      <a:gd name="T10" fmla="*/ 1081 w 2736"/>
                      <a:gd name="T11" fmla="*/ 68 h 504"/>
                      <a:gd name="T12" fmla="*/ 401 w 2736"/>
                      <a:gd name="T13" fmla="*/ 194 h 504"/>
                      <a:gd name="T14" fmla="*/ 0 w 2736"/>
                      <a:gd name="T15" fmla="*/ 33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8" name="Freeform 49"/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7 w 1769"/>
                      <a:gd name="T3" fmla="*/ 37 h 791"/>
                      <a:gd name="T4" fmla="*/ 589 w 1769"/>
                      <a:gd name="T5" fmla="*/ 133 h 791"/>
                      <a:gd name="T6" fmla="*/ 821 w 1769"/>
                      <a:gd name="T7" fmla="*/ 287 h 791"/>
                      <a:gd name="T8" fmla="*/ 894 w 1769"/>
                      <a:gd name="T9" fmla="*/ 405 h 791"/>
                      <a:gd name="T10" fmla="*/ 860 w 1769"/>
                      <a:gd name="T11" fmla="*/ 523 h 791"/>
                      <a:gd name="T12" fmla="*/ 809 w 1769"/>
                      <a:gd name="T13" fmla="*/ 420 h 791"/>
                      <a:gd name="T14" fmla="*/ 707 w 1769"/>
                      <a:gd name="T15" fmla="*/ 302 h 791"/>
                      <a:gd name="T16" fmla="*/ 565 w 1769"/>
                      <a:gd name="T17" fmla="*/ 197 h 791"/>
                      <a:gd name="T18" fmla="*/ 296 w 1769"/>
                      <a:gd name="T19" fmla="*/ 101 h 791"/>
                      <a:gd name="T20" fmla="*/ 0 w 1769"/>
                      <a:gd name="T21" fmla="*/ 51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2" name="Group 50"/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135" name="Freeform 51"/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488 w 2736"/>
                      <a:gd name="T3" fmla="*/ 104 h 504"/>
                      <a:gd name="T4" fmla="*/ 1003 w 2736"/>
                      <a:gd name="T5" fmla="*/ 15 h 504"/>
                      <a:gd name="T6" fmla="*/ 1545 w 2736"/>
                      <a:gd name="T7" fmla="*/ 15 h 504"/>
                      <a:gd name="T8" fmla="*/ 1536 w 2736"/>
                      <a:gd name="T9" fmla="*/ 64 h 504"/>
                      <a:gd name="T10" fmla="*/ 996 w 2736"/>
                      <a:gd name="T11" fmla="*/ 64 h 504"/>
                      <a:gd name="T12" fmla="*/ 369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6" name="Freeform 52"/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28 w 1769"/>
                      <a:gd name="T3" fmla="*/ 35 h 791"/>
                      <a:gd name="T4" fmla="*/ 543 w 1769"/>
                      <a:gd name="T5" fmla="*/ 124 h 791"/>
                      <a:gd name="T6" fmla="*/ 756 w 1769"/>
                      <a:gd name="T7" fmla="*/ 267 h 791"/>
                      <a:gd name="T8" fmla="*/ 824 w 1769"/>
                      <a:gd name="T9" fmla="*/ 376 h 791"/>
                      <a:gd name="T10" fmla="*/ 792 w 1769"/>
                      <a:gd name="T11" fmla="*/ 487 h 791"/>
                      <a:gd name="T12" fmla="*/ 746 w 1769"/>
                      <a:gd name="T13" fmla="*/ 391 h 791"/>
                      <a:gd name="T14" fmla="*/ 652 w 1769"/>
                      <a:gd name="T15" fmla="*/ 281 h 791"/>
                      <a:gd name="T16" fmla="*/ 520 w 1769"/>
                      <a:gd name="T17" fmla="*/ 183 h 791"/>
                      <a:gd name="T18" fmla="*/ 273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3" name="Group 53"/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133" name="Freeform 54"/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>
                      <a:gd name="T0" fmla="*/ 0 w 2736"/>
                      <a:gd name="T1" fmla="*/ 219 h 504"/>
                      <a:gd name="T2" fmla="*/ 443 w 2736"/>
                      <a:gd name="T3" fmla="*/ 73 h 504"/>
                      <a:gd name="T4" fmla="*/ 911 w 2736"/>
                      <a:gd name="T5" fmla="*/ 10 h 504"/>
                      <a:gd name="T6" fmla="*/ 1404 w 2736"/>
                      <a:gd name="T7" fmla="*/ 10 h 504"/>
                      <a:gd name="T8" fmla="*/ 1396 w 2736"/>
                      <a:gd name="T9" fmla="*/ 45 h 504"/>
                      <a:gd name="T10" fmla="*/ 905 w 2736"/>
                      <a:gd name="T11" fmla="*/ 45 h 504"/>
                      <a:gd name="T12" fmla="*/ 336 w 2736"/>
                      <a:gd name="T13" fmla="*/ 127 h 504"/>
                      <a:gd name="T14" fmla="*/ 0 w 2736"/>
                      <a:gd name="T15" fmla="*/ 21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4" name="Freeform 55"/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07 w 1769"/>
                      <a:gd name="T3" fmla="*/ 24 h 791"/>
                      <a:gd name="T4" fmla="*/ 493 w 1769"/>
                      <a:gd name="T5" fmla="*/ 87 h 791"/>
                      <a:gd name="T6" fmla="*/ 687 w 1769"/>
                      <a:gd name="T7" fmla="*/ 187 h 791"/>
                      <a:gd name="T8" fmla="*/ 748 w 1769"/>
                      <a:gd name="T9" fmla="*/ 264 h 791"/>
                      <a:gd name="T10" fmla="*/ 720 w 1769"/>
                      <a:gd name="T11" fmla="*/ 341 h 791"/>
                      <a:gd name="T12" fmla="*/ 677 w 1769"/>
                      <a:gd name="T13" fmla="*/ 274 h 791"/>
                      <a:gd name="T14" fmla="*/ 592 w 1769"/>
                      <a:gd name="T15" fmla="*/ 197 h 791"/>
                      <a:gd name="T16" fmla="*/ 473 w 1769"/>
                      <a:gd name="T17" fmla="*/ 128 h 791"/>
                      <a:gd name="T18" fmla="*/ 248 w 1769"/>
                      <a:gd name="T19" fmla="*/ 66 h 791"/>
                      <a:gd name="T20" fmla="*/ 0 w 1769"/>
                      <a:gd name="T21" fmla="*/ 33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4" name="Group 56"/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131" name="Freeform 57"/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2" name="Freeform 58"/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5" name="Group 59"/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129" name="Freeform 60"/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30" name="Freeform 61"/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6" name="Group 62"/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127" name="Freeform 63"/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3 w 2736"/>
                      <a:gd name="T3" fmla="*/ 28 h 504"/>
                      <a:gd name="T4" fmla="*/ 314 w 2736"/>
                      <a:gd name="T5" fmla="*/ 4 h 504"/>
                      <a:gd name="T6" fmla="*/ 484 w 2736"/>
                      <a:gd name="T7" fmla="*/ 4 h 504"/>
                      <a:gd name="T8" fmla="*/ 481 w 2736"/>
                      <a:gd name="T9" fmla="*/ 17 h 504"/>
                      <a:gd name="T10" fmla="*/ 312 w 2736"/>
                      <a:gd name="T11" fmla="*/ 17 h 504"/>
                      <a:gd name="T12" fmla="*/ 116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8" name="Freeform 64"/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1 w 1769"/>
                      <a:gd name="T3" fmla="*/ 9 h 791"/>
                      <a:gd name="T4" fmla="*/ 170 w 1769"/>
                      <a:gd name="T5" fmla="*/ 33 h 791"/>
                      <a:gd name="T6" fmla="*/ 237 w 1769"/>
                      <a:gd name="T7" fmla="*/ 72 h 791"/>
                      <a:gd name="T8" fmla="*/ 258 w 1769"/>
                      <a:gd name="T9" fmla="*/ 102 h 791"/>
                      <a:gd name="T10" fmla="*/ 248 w 1769"/>
                      <a:gd name="T11" fmla="*/ 131 h 791"/>
                      <a:gd name="T12" fmla="*/ 234 w 1769"/>
                      <a:gd name="T13" fmla="*/ 105 h 791"/>
                      <a:gd name="T14" fmla="*/ 204 w 1769"/>
                      <a:gd name="T15" fmla="*/ 76 h 791"/>
                      <a:gd name="T16" fmla="*/ 163 w 1769"/>
                      <a:gd name="T17" fmla="*/ 49 h 791"/>
                      <a:gd name="T18" fmla="*/ 85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7" name="Group 65"/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125" name="Freeform 66"/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>
                      <a:gd name="T0" fmla="*/ 0 w 2736"/>
                      <a:gd name="T1" fmla="*/ 84 h 504"/>
                      <a:gd name="T2" fmla="*/ 155 w 2736"/>
                      <a:gd name="T3" fmla="*/ 28 h 504"/>
                      <a:gd name="T4" fmla="*/ 319 w 2736"/>
                      <a:gd name="T5" fmla="*/ 4 h 504"/>
                      <a:gd name="T6" fmla="*/ 491 w 2736"/>
                      <a:gd name="T7" fmla="*/ 4 h 504"/>
                      <a:gd name="T8" fmla="*/ 488 w 2736"/>
                      <a:gd name="T9" fmla="*/ 17 h 504"/>
                      <a:gd name="T10" fmla="*/ 317 w 2736"/>
                      <a:gd name="T11" fmla="*/ 17 h 504"/>
                      <a:gd name="T12" fmla="*/ 117 w 2736"/>
                      <a:gd name="T13" fmla="*/ 49 h 504"/>
                      <a:gd name="T14" fmla="*/ 0 w 2736"/>
                      <a:gd name="T15" fmla="*/ 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6" name="Freeform 67"/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72 w 1769"/>
                      <a:gd name="T3" fmla="*/ 9 h 791"/>
                      <a:gd name="T4" fmla="*/ 173 w 1769"/>
                      <a:gd name="T5" fmla="*/ 33 h 791"/>
                      <a:gd name="T6" fmla="*/ 240 w 1769"/>
                      <a:gd name="T7" fmla="*/ 72 h 791"/>
                      <a:gd name="T8" fmla="*/ 262 w 1769"/>
                      <a:gd name="T9" fmla="*/ 102 h 791"/>
                      <a:gd name="T10" fmla="*/ 252 w 1769"/>
                      <a:gd name="T11" fmla="*/ 131 h 791"/>
                      <a:gd name="T12" fmla="*/ 237 w 1769"/>
                      <a:gd name="T13" fmla="*/ 105 h 791"/>
                      <a:gd name="T14" fmla="*/ 207 w 1769"/>
                      <a:gd name="T15" fmla="*/ 76 h 791"/>
                      <a:gd name="T16" fmla="*/ 166 w 1769"/>
                      <a:gd name="T17" fmla="*/ 49 h 791"/>
                      <a:gd name="T18" fmla="*/ 87 w 1769"/>
                      <a:gd name="T19" fmla="*/ 25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8" name="Group 68"/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123" name="Freeform 69"/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47 w 2736"/>
                      <a:gd name="T3" fmla="*/ 72 h 504"/>
                      <a:gd name="T4" fmla="*/ 714 w 2736"/>
                      <a:gd name="T5" fmla="*/ 10 h 504"/>
                      <a:gd name="T6" fmla="*/ 1100 w 2736"/>
                      <a:gd name="T7" fmla="*/ 10 h 504"/>
                      <a:gd name="T8" fmla="*/ 1094 w 2736"/>
                      <a:gd name="T9" fmla="*/ 44 h 504"/>
                      <a:gd name="T10" fmla="*/ 709 w 2736"/>
                      <a:gd name="T11" fmla="*/ 44 h 504"/>
                      <a:gd name="T12" fmla="*/ 263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4" name="Freeform 70"/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62 w 1769"/>
                      <a:gd name="T3" fmla="*/ 24 h 791"/>
                      <a:gd name="T4" fmla="*/ 387 w 1769"/>
                      <a:gd name="T5" fmla="*/ 85 h 791"/>
                      <a:gd name="T6" fmla="*/ 538 w 1769"/>
                      <a:gd name="T7" fmla="*/ 185 h 791"/>
                      <a:gd name="T8" fmla="*/ 587 w 1769"/>
                      <a:gd name="T9" fmla="*/ 260 h 791"/>
                      <a:gd name="T10" fmla="*/ 564 w 1769"/>
                      <a:gd name="T11" fmla="*/ 336 h 791"/>
                      <a:gd name="T12" fmla="*/ 531 w 1769"/>
                      <a:gd name="T13" fmla="*/ 270 h 791"/>
                      <a:gd name="T14" fmla="*/ 464 w 1769"/>
                      <a:gd name="T15" fmla="*/ 194 h 791"/>
                      <a:gd name="T16" fmla="*/ 371 w 1769"/>
                      <a:gd name="T17" fmla="*/ 126 h 791"/>
                      <a:gd name="T18" fmla="*/ 194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79" name="Group 71"/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121" name="Freeform 72"/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35 w 2736"/>
                      <a:gd name="T3" fmla="*/ 72 h 504"/>
                      <a:gd name="T4" fmla="*/ 689 w 2736"/>
                      <a:gd name="T5" fmla="*/ 10 h 504"/>
                      <a:gd name="T6" fmla="*/ 1061 w 2736"/>
                      <a:gd name="T7" fmla="*/ 10 h 504"/>
                      <a:gd name="T8" fmla="*/ 1055 w 2736"/>
                      <a:gd name="T9" fmla="*/ 44 h 504"/>
                      <a:gd name="T10" fmla="*/ 684 w 2736"/>
                      <a:gd name="T11" fmla="*/ 44 h 504"/>
                      <a:gd name="T12" fmla="*/ 254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2" name="Freeform 73"/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4 h 791"/>
                      <a:gd name="T4" fmla="*/ 373 w 1769"/>
                      <a:gd name="T5" fmla="*/ 85 h 791"/>
                      <a:gd name="T6" fmla="*/ 519 w 1769"/>
                      <a:gd name="T7" fmla="*/ 185 h 791"/>
                      <a:gd name="T8" fmla="*/ 566 w 1769"/>
                      <a:gd name="T9" fmla="*/ 260 h 791"/>
                      <a:gd name="T10" fmla="*/ 544 w 1769"/>
                      <a:gd name="T11" fmla="*/ 336 h 791"/>
                      <a:gd name="T12" fmla="*/ 512 w 1769"/>
                      <a:gd name="T13" fmla="*/ 270 h 791"/>
                      <a:gd name="T14" fmla="*/ 448 w 1769"/>
                      <a:gd name="T15" fmla="*/ 194 h 791"/>
                      <a:gd name="T16" fmla="*/ 357 w 1769"/>
                      <a:gd name="T17" fmla="*/ 126 h 791"/>
                      <a:gd name="T18" fmla="*/ 18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0" name="Group 74"/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119" name="Freeform 75"/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20" name="Freeform 76"/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1" name="Group 77"/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117" name="Freeform 78"/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>
                      <a:gd name="T0" fmla="*/ 0 w 2736"/>
                      <a:gd name="T1" fmla="*/ 215 h 504"/>
                      <a:gd name="T2" fmla="*/ 389 w 2736"/>
                      <a:gd name="T3" fmla="*/ 72 h 504"/>
                      <a:gd name="T4" fmla="*/ 800 w 2736"/>
                      <a:gd name="T5" fmla="*/ 10 h 504"/>
                      <a:gd name="T6" fmla="*/ 1233 w 2736"/>
                      <a:gd name="T7" fmla="*/ 10 h 504"/>
                      <a:gd name="T8" fmla="*/ 1226 w 2736"/>
                      <a:gd name="T9" fmla="*/ 44 h 504"/>
                      <a:gd name="T10" fmla="*/ 795 w 2736"/>
                      <a:gd name="T11" fmla="*/ 44 h 504"/>
                      <a:gd name="T12" fmla="*/ 295 w 2736"/>
                      <a:gd name="T13" fmla="*/ 125 h 504"/>
                      <a:gd name="T14" fmla="*/ 0 w 2736"/>
                      <a:gd name="T15" fmla="*/ 215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8" name="Freeform 79"/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81 w 1769"/>
                      <a:gd name="T3" fmla="*/ 24 h 791"/>
                      <a:gd name="T4" fmla="*/ 433 w 1769"/>
                      <a:gd name="T5" fmla="*/ 85 h 791"/>
                      <a:gd name="T6" fmla="*/ 603 w 1769"/>
                      <a:gd name="T7" fmla="*/ 185 h 791"/>
                      <a:gd name="T8" fmla="*/ 657 w 1769"/>
                      <a:gd name="T9" fmla="*/ 260 h 791"/>
                      <a:gd name="T10" fmla="*/ 632 w 1769"/>
                      <a:gd name="T11" fmla="*/ 336 h 791"/>
                      <a:gd name="T12" fmla="*/ 595 w 1769"/>
                      <a:gd name="T13" fmla="*/ 270 h 791"/>
                      <a:gd name="T14" fmla="*/ 520 w 1769"/>
                      <a:gd name="T15" fmla="*/ 194 h 791"/>
                      <a:gd name="T16" fmla="*/ 415 w 1769"/>
                      <a:gd name="T17" fmla="*/ 126 h 791"/>
                      <a:gd name="T18" fmla="*/ 217 w 1769"/>
                      <a:gd name="T19" fmla="*/ 65 h 791"/>
                      <a:gd name="T20" fmla="*/ 0 w 1769"/>
                      <a:gd name="T21" fmla="*/ 32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82" name="Freeform 80"/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>
                    <a:gd name="T0" fmla="*/ 0 w 2736"/>
                    <a:gd name="T1" fmla="*/ 57 h 504"/>
                    <a:gd name="T2" fmla="*/ 127 w 2736"/>
                    <a:gd name="T3" fmla="*/ 19 h 504"/>
                    <a:gd name="T4" fmla="*/ 262 w 2736"/>
                    <a:gd name="T5" fmla="*/ 3 h 504"/>
                    <a:gd name="T6" fmla="*/ 403 w 2736"/>
                    <a:gd name="T7" fmla="*/ 3 h 504"/>
                    <a:gd name="T8" fmla="*/ 401 w 2736"/>
                    <a:gd name="T9" fmla="*/ 12 h 504"/>
                    <a:gd name="T10" fmla="*/ 260 w 2736"/>
                    <a:gd name="T11" fmla="*/ 12 h 504"/>
                    <a:gd name="T12" fmla="*/ 96 w 2736"/>
                    <a:gd name="T13" fmla="*/ 33 h 504"/>
                    <a:gd name="T14" fmla="*/ 0 w 2736"/>
                    <a:gd name="T15" fmla="*/ 57 h 50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3" name="Freeform 81"/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>
                    <a:gd name="T0" fmla="*/ 1 w 1769"/>
                    <a:gd name="T1" fmla="*/ 1 h 791"/>
                    <a:gd name="T2" fmla="*/ 59 w 1769"/>
                    <a:gd name="T3" fmla="*/ 6 h 791"/>
                    <a:gd name="T4" fmla="*/ 141 w 1769"/>
                    <a:gd name="T5" fmla="*/ 23 h 791"/>
                    <a:gd name="T6" fmla="*/ 197 w 1769"/>
                    <a:gd name="T7" fmla="*/ 49 h 791"/>
                    <a:gd name="T8" fmla="*/ 214 w 1769"/>
                    <a:gd name="T9" fmla="*/ 69 h 791"/>
                    <a:gd name="T10" fmla="*/ 206 w 1769"/>
                    <a:gd name="T11" fmla="*/ 90 h 791"/>
                    <a:gd name="T12" fmla="*/ 194 w 1769"/>
                    <a:gd name="T13" fmla="*/ 72 h 791"/>
                    <a:gd name="T14" fmla="*/ 170 w 1769"/>
                    <a:gd name="T15" fmla="*/ 52 h 791"/>
                    <a:gd name="T16" fmla="*/ 135 w 1769"/>
                    <a:gd name="T17" fmla="*/ 34 h 791"/>
                    <a:gd name="T18" fmla="*/ 71 w 1769"/>
                    <a:gd name="T19" fmla="*/ 17 h 791"/>
                    <a:gd name="T20" fmla="*/ 0 w 1769"/>
                    <a:gd name="T21" fmla="*/ 9 h 791"/>
                    <a:gd name="T22" fmla="*/ 1 w 1769"/>
                    <a:gd name="T23" fmla="*/ 1 h 7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084" name="Group 82"/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115" name="Freeform 83"/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>
                      <a:gd name="T0" fmla="*/ 0 w 2736"/>
                      <a:gd name="T1" fmla="*/ 184 h 504"/>
                      <a:gd name="T2" fmla="*/ 335 w 2736"/>
                      <a:gd name="T3" fmla="*/ 61 h 504"/>
                      <a:gd name="T4" fmla="*/ 689 w 2736"/>
                      <a:gd name="T5" fmla="*/ 9 h 504"/>
                      <a:gd name="T6" fmla="*/ 1062 w 2736"/>
                      <a:gd name="T7" fmla="*/ 9 h 504"/>
                      <a:gd name="T8" fmla="*/ 1056 w 2736"/>
                      <a:gd name="T9" fmla="*/ 38 h 504"/>
                      <a:gd name="T10" fmla="*/ 685 w 2736"/>
                      <a:gd name="T11" fmla="*/ 38 h 504"/>
                      <a:gd name="T12" fmla="*/ 254 w 2736"/>
                      <a:gd name="T13" fmla="*/ 107 h 504"/>
                      <a:gd name="T14" fmla="*/ 0 w 2736"/>
                      <a:gd name="T15" fmla="*/ 184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6" name="Freeform 84"/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156 w 1769"/>
                      <a:gd name="T3" fmla="*/ 20 h 791"/>
                      <a:gd name="T4" fmla="*/ 373 w 1769"/>
                      <a:gd name="T5" fmla="*/ 73 h 791"/>
                      <a:gd name="T6" fmla="*/ 519 w 1769"/>
                      <a:gd name="T7" fmla="*/ 158 h 791"/>
                      <a:gd name="T8" fmla="*/ 566 w 1769"/>
                      <a:gd name="T9" fmla="*/ 223 h 791"/>
                      <a:gd name="T10" fmla="*/ 544 w 1769"/>
                      <a:gd name="T11" fmla="*/ 288 h 791"/>
                      <a:gd name="T12" fmla="*/ 512 w 1769"/>
                      <a:gd name="T13" fmla="*/ 231 h 791"/>
                      <a:gd name="T14" fmla="*/ 448 w 1769"/>
                      <a:gd name="T15" fmla="*/ 166 h 791"/>
                      <a:gd name="T16" fmla="*/ 357 w 1769"/>
                      <a:gd name="T17" fmla="*/ 108 h 791"/>
                      <a:gd name="T18" fmla="*/ 187 w 1769"/>
                      <a:gd name="T19" fmla="*/ 56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5" name="Group 85"/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113" name="Freeform 86"/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>
                      <a:gd name="T0" fmla="*/ 0 w 2736"/>
                      <a:gd name="T1" fmla="*/ 270 h 504"/>
                      <a:gd name="T2" fmla="*/ 365 w 2736"/>
                      <a:gd name="T3" fmla="*/ 90 h 504"/>
                      <a:gd name="T4" fmla="*/ 750 w 2736"/>
                      <a:gd name="T5" fmla="*/ 13 h 504"/>
                      <a:gd name="T6" fmla="*/ 1155 w 2736"/>
                      <a:gd name="T7" fmla="*/ 13 h 504"/>
                      <a:gd name="T8" fmla="*/ 1148 w 2736"/>
                      <a:gd name="T9" fmla="*/ 55 h 504"/>
                      <a:gd name="T10" fmla="*/ 745 w 2736"/>
                      <a:gd name="T11" fmla="*/ 55 h 504"/>
                      <a:gd name="T12" fmla="*/ 276 w 2736"/>
                      <a:gd name="T13" fmla="*/ 156 h 504"/>
                      <a:gd name="T14" fmla="*/ 0 w 2736"/>
                      <a:gd name="T15" fmla="*/ 27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4" name="Freeform 87"/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170 w 1769"/>
                      <a:gd name="T3" fmla="*/ 30 h 791"/>
                      <a:gd name="T4" fmla="*/ 406 w 1769"/>
                      <a:gd name="T5" fmla="*/ 107 h 791"/>
                      <a:gd name="T6" fmla="*/ 565 w 1769"/>
                      <a:gd name="T7" fmla="*/ 231 h 791"/>
                      <a:gd name="T8" fmla="*/ 615 w 1769"/>
                      <a:gd name="T9" fmla="*/ 326 h 791"/>
                      <a:gd name="T10" fmla="*/ 592 w 1769"/>
                      <a:gd name="T11" fmla="*/ 421 h 791"/>
                      <a:gd name="T12" fmla="*/ 557 w 1769"/>
                      <a:gd name="T13" fmla="*/ 338 h 791"/>
                      <a:gd name="T14" fmla="*/ 487 w 1769"/>
                      <a:gd name="T15" fmla="*/ 243 h 791"/>
                      <a:gd name="T16" fmla="*/ 389 w 1769"/>
                      <a:gd name="T17" fmla="*/ 158 h 791"/>
                      <a:gd name="T18" fmla="*/ 204 w 1769"/>
                      <a:gd name="T19" fmla="*/ 81 h 791"/>
                      <a:gd name="T20" fmla="*/ 0 w 1769"/>
                      <a:gd name="T21" fmla="*/ 41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6" name="Group 88"/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111" name="Freeform 89"/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>
                      <a:gd name="T0" fmla="*/ 0 w 2736"/>
                      <a:gd name="T1" fmla="*/ 86 h 504"/>
                      <a:gd name="T2" fmla="*/ 301 w 2736"/>
                      <a:gd name="T3" fmla="*/ 29 h 504"/>
                      <a:gd name="T4" fmla="*/ 619 w 2736"/>
                      <a:gd name="T5" fmla="*/ 4 h 504"/>
                      <a:gd name="T6" fmla="*/ 954 w 2736"/>
                      <a:gd name="T7" fmla="*/ 4 h 504"/>
                      <a:gd name="T8" fmla="*/ 948 w 2736"/>
                      <a:gd name="T9" fmla="*/ 18 h 504"/>
                      <a:gd name="T10" fmla="*/ 615 w 2736"/>
                      <a:gd name="T11" fmla="*/ 18 h 504"/>
                      <a:gd name="T12" fmla="*/ 228 w 2736"/>
                      <a:gd name="T13" fmla="*/ 50 h 504"/>
                      <a:gd name="T14" fmla="*/ 0 w 2736"/>
                      <a:gd name="T15" fmla="*/ 8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2" name="Freeform 90"/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40 w 1769"/>
                      <a:gd name="T3" fmla="*/ 10 h 791"/>
                      <a:gd name="T4" fmla="*/ 335 w 1769"/>
                      <a:gd name="T5" fmla="*/ 34 h 791"/>
                      <a:gd name="T6" fmla="*/ 466 w 1769"/>
                      <a:gd name="T7" fmla="*/ 74 h 791"/>
                      <a:gd name="T8" fmla="*/ 508 w 1769"/>
                      <a:gd name="T9" fmla="*/ 104 h 791"/>
                      <a:gd name="T10" fmla="*/ 489 w 1769"/>
                      <a:gd name="T11" fmla="*/ 134 h 791"/>
                      <a:gd name="T12" fmla="*/ 460 w 1769"/>
                      <a:gd name="T13" fmla="*/ 108 h 791"/>
                      <a:gd name="T14" fmla="*/ 402 w 1769"/>
                      <a:gd name="T15" fmla="*/ 77 h 791"/>
                      <a:gd name="T16" fmla="*/ 321 w 1769"/>
                      <a:gd name="T17" fmla="*/ 51 h 791"/>
                      <a:gd name="T18" fmla="*/ 168 w 1769"/>
                      <a:gd name="T19" fmla="*/ 26 h 791"/>
                      <a:gd name="T20" fmla="*/ 0 w 1769"/>
                      <a:gd name="T21" fmla="*/ 13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7" name="Group 91"/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109" name="Freeform 92"/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10" name="Freeform 93"/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8" name="Group 94"/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107" name="Freeform 95"/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04 w 2736"/>
                      <a:gd name="T3" fmla="*/ 104 h 504"/>
                      <a:gd name="T4" fmla="*/ 1035 w 2736"/>
                      <a:gd name="T5" fmla="*/ 15 h 504"/>
                      <a:gd name="T6" fmla="*/ 1595 w 2736"/>
                      <a:gd name="T7" fmla="*/ 15 h 504"/>
                      <a:gd name="T8" fmla="*/ 1586 w 2736"/>
                      <a:gd name="T9" fmla="*/ 64 h 504"/>
                      <a:gd name="T10" fmla="*/ 1028 w 2736"/>
                      <a:gd name="T11" fmla="*/ 64 h 504"/>
                      <a:gd name="T12" fmla="*/ 381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8" name="Freeform 96"/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>
                      <a:gd name="T0" fmla="*/ 2 w 1769"/>
                      <a:gd name="T1" fmla="*/ 5 h 791"/>
                      <a:gd name="T2" fmla="*/ 235 w 1769"/>
                      <a:gd name="T3" fmla="*/ 35 h 791"/>
                      <a:gd name="T4" fmla="*/ 560 w 1769"/>
                      <a:gd name="T5" fmla="*/ 124 h 791"/>
                      <a:gd name="T6" fmla="*/ 780 w 1769"/>
                      <a:gd name="T7" fmla="*/ 268 h 791"/>
                      <a:gd name="T8" fmla="*/ 850 w 1769"/>
                      <a:gd name="T9" fmla="*/ 377 h 791"/>
                      <a:gd name="T10" fmla="*/ 817 w 1769"/>
                      <a:gd name="T11" fmla="*/ 488 h 791"/>
                      <a:gd name="T12" fmla="*/ 769 w 1769"/>
                      <a:gd name="T13" fmla="*/ 392 h 791"/>
                      <a:gd name="T14" fmla="*/ 672 w 1769"/>
                      <a:gd name="T15" fmla="*/ 281 h 791"/>
                      <a:gd name="T16" fmla="*/ 537 w 1769"/>
                      <a:gd name="T17" fmla="*/ 183 h 791"/>
                      <a:gd name="T18" fmla="*/ 281 w 1769"/>
                      <a:gd name="T19" fmla="*/ 94 h 791"/>
                      <a:gd name="T20" fmla="*/ 0 w 1769"/>
                      <a:gd name="T21" fmla="*/ 47 h 791"/>
                      <a:gd name="T22" fmla="*/ 2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89" name="Group 97"/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105" name="Freeform 98"/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>
                      <a:gd name="T0" fmla="*/ 0 w 2736"/>
                      <a:gd name="T1" fmla="*/ 301 h 504"/>
                      <a:gd name="T2" fmla="*/ 540 w 2736"/>
                      <a:gd name="T3" fmla="*/ 100 h 504"/>
                      <a:gd name="T4" fmla="*/ 1111 w 2736"/>
                      <a:gd name="T5" fmla="*/ 14 h 504"/>
                      <a:gd name="T6" fmla="*/ 1711 w 2736"/>
                      <a:gd name="T7" fmla="*/ 14 h 504"/>
                      <a:gd name="T8" fmla="*/ 1701 w 2736"/>
                      <a:gd name="T9" fmla="*/ 62 h 504"/>
                      <a:gd name="T10" fmla="*/ 1103 w 2736"/>
                      <a:gd name="T11" fmla="*/ 62 h 504"/>
                      <a:gd name="T12" fmla="*/ 409 w 2736"/>
                      <a:gd name="T13" fmla="*/ 174 h 504"/>
                      <a:gd name="T14" fmla="*/ 0 w 2736"/>
                      <a:gd name="T15" fmla="*/ 30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6" name="Freeform 99"/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2 w 1769"/>
                      <a:gd name="T3" fmla="*/ 33 h 791"/>
                      <a:gd name="T4" fmla="*/ 600 w 1769"/>
                      <a:gd name="T5" fmla="*/ 120 h 791"/>
                      <a:gd name="T6" fmla="*/ 836 w 1769"/>
                      <a:gd name="T7" fmla="*/ 258 h 791"/>
                      <a:gd name="T8" fmla="*/ 911 w 1769"/>
                      <a:gd name="T9" fmla="*/ 364 h 791"/>
                      <a:gd name="T10" fmla="*/ 876 w 1769"/>
                      <a:gd name="T11" fmla="*/ 471 h 791"/>
                      <a:gd name="T12" fmla="*/ 825 w 1769"/>
                      <a:gd name="T13" fmla="*/ 378 h 791"/>
                      <a:gd name="T14" fmla="*/ 721 w 1769"/>
                      <a:gd name="T15" fmla="*/ 271 h 791"/>
                      <a:gd name="T16" fmla="*/ 576 w 1769"/>
                      <a:gd name="T17" fmla="*/ 177 h 791"/>
                      <a:gd name="T18" fmla="*/ 302 w 1769"/>
                      <a:gd name="T19" fmla="*/ 91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90" name="Group 100"/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103" name="Freeform 101"/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>
                      <a:gd name="T0" fmla="*/ 0 w 2736"/>
                      <a:gd name="T1" fmla="*/ 312 h 504"/>
                      <a:gd name="T2" fmla="*/ 544 w 2736"/>
                      <a:gd name="T3" fmla="*/ 104 h 504"/>
                      <a:gd name="T4" fmla="*/ 1119 w 2736"/>
                      <a:gd name="T5" fmla="*/ 15 h 504"/>
                      <a:gd name="T6" fmla="*/ 1724 w 2736"/>
                      <a:gd name="T7" fmla="*/ 15 h 504"/>
                      <a:gd name="T8" fmla="*/ 1714 w 2736"/>
                      <a:gd name="T9" fmla="*/ 64 h 504"/>
                      <a:gd name="T10" fmla="*/ 1112 w 2736"/>
                      <a:gd name="T11" fmla="*/ 64 h 504"/>
                      <a:gd name="T12" fmla="*/ 412 w 2736"/>
                      <a:gd name="T13" fmla="*/ 181 h 504"/>
                      <a:gd name="T14" fmla="*/ 0 w 2736"/>
                      <a:gd name="T15" fmla="*/ 312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4" name="Freeform 102"/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54 w 1769"/>
                      <a:gd name="T3" fmla="*/ 35 h 791"/>
                      <a:gd name="T4" fmla="*/ 605 w 1769"/>
                      <a:gd name="T5" fmla="*/ 124 h 791"/>
                      <a:gd name="T6" fmla="*/ 842 w 1769"/>
                      <a:gd name="T7" fmla="*/ 268 h 791"/>
                      <a:gd name="T8" fmla="*/ 918 w 1769"/>
                      <a:gd name="T9" fmla="*/ 377 h 791"/>
                      <a:gd name="T10" fmla="*/ 883 w 1769"/>
                      <a:gd name="T11" fmla="*/ 488 h 791"/>
                      <a:gd name="T12" fmla="*/ 831 w 1769"/>
                      <a:gd name="T13" fmla="*/ 392 h 791"/>
                      <a:gd name="T14" fmla="*/ 726 w 1769"/>
                      <a:gd name="T15" fmla="*/ 281 h 791"/>
                      <a:gd name="T16" fmla="*/ 580 w 1769"/>
                      <a:gd name="T17" fmla="*/ 183 h 791"/>
                      <a:gd name="T18" fmla="*/ 304 w 1769"/>
                      <a:gd name="T19" fmla="*/ 94 h 791"/>
                      <a:gd name="T20" fmla="*/ 0 w 1769"/>
                      <a:gd name="T21" fmla="*/ 47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91" name="Group 103"/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101" name="Freeform 104"/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>
                      <a:gd name="T0" fmla="*/ 0 w 2736"/>
                      <a:gd name="T1" fmla="*/ 299 h 504"/>
                      <a:gd name="T2" fmla="*/ 521 w 2736"/>
                      <a:gd name="T3" fmla="*/ 100 h 504"/>
                      <a:gd name="T4" fmla="*/ 1071 w 2736"/>
                      <a:gd name="T5" fmla="*/ 14 h 504"/>
                      <a:gd name="T6" fmla="*/ 1650 w 2736"/>
                      <a:gd name="T7" fmla="*/ 14 h 504"/>
                      <a:gd name="T8" fmla="*/ 1640 w 2736"/>
                      <a:gd name="T9" fmla="*/ 61 h 504"/>
                      <a:gd name="T10" fmla="*/ 1064 w 2736"/>
                      <a:gd name="T11" fmla="*/ 61 h 504"/>
                      <a:gd name="T12" fmla="*/ 394 w 2736"/>
                      <a:gd name="T13" fmla="*/ 173 h 504"/>
                      <a:gd name="T14" fmla="*/ 0 w 2736"/>
                      <a:gd name="T15" fmla="*/ 299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2" name="Freeform 105"/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>
                      <a:gd name="T0" fmla="*/ 3 w 1769"/>
                      <a:gd name="T1" fmla="*/ 5 h 791"/>
                      <a:gd name="T2" fmla="*/ 243 w 1769"/>
                      <a:gd name="T3" fmla="*/ 33 h 791"/>
                      <a:gd name="T4" fmla="*/ 579 w 1769"/>
                      <a:gd name="T5" fmla="*/ 119 h 791"/>
                      <a:gd name="T6" fmla="*/ 806 w 1769"/>
                      <a:gd name="T7" fmla="*/ 256 h 791"/>
                      <a:gd name="T8" fmla="*/ 878 w 1769"/>
                      <a:gd name="T9" fmla="*/ 361 h 791"/>
                      <a:gd name="T10" fmla="*/ 845 w 1769"/>
                      <a:gd name="T11" fmla="*/ 467 h 791"/>
                      <a:gd name="T12" fmla="*/ 795 w 1769"/>
                      <a:gd name="T13" fmla="*/ 375 h 791"/>
                      <a:gd name="T14" fmla="*/ 695 w 1769"/>
                      <a:gd name="T15" fmla="*/ 269 h 791"/>
                      <a:gd name="T16" fmla="*/ 555 w 1769"/>
                      <a:gd name="T17" fmla="*/ 176 h 791"/>
                      <a:gd name="T18" fmla="*/ 291 w 1769"/>
                      <a:gd name="T19" fmla="*/ 90 h 791"/>
                      <a:gd name="T20" fmla="*/ 0 w 1769"/>
                      <a:gd name="T21" fmla="*/ 45 h 791"/>
                      <a:gd name="T22" fmla="*/ 3 w 1769"/>
                      <a:gd name="T23" fmla="*/ 5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92" name="Group 106"/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099" name="Freeform 107"/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506 w 2736"/>
                      <a:gd name="T3" fmla="*/ 82 h 504"/>
                      <a:gd name="T4" fmla="*/ 1039 w 2736"/>
                      <a:gd name="T5" fmla="*/ 12 h 504"/>
                      <a:gd name="T6" fmla="*/ 1601 w 2736"/>
                      <a:gd name="T7" fmla="*/ 12 h 504"/>
                      <a:gd name="T8" fmla="*/ 1592 w 2736"/>
                      <a:gd name="T9" fmla="*/ 50 h 504"/>
                      <a:gd name="T10" fmla="*/ 1032 w 2736"/>
                      <a:gd name="T11" fmla="*/ 50 h 504"/>
                      <a:gd name="T12" fmla="*/ 383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00" name="Freeform 108"/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36 w 1769"/>
                      <a:gd name="T3" fmla="*/ 27 h 791"/>
                      <a:gd name="T4" fmla="*/ 562 w 1769"/>
                      <a:gd name="T5" fmla="*/ 98 h 791"/>
                      <a:gd name="T6" fmla="*/ 782 w 1769"/>
                      <a:gd name="T7" fmla="*/ 211 h 791"/>
                      <a:gd name="T8" fmla="*/ 853 w 1769"/>
                      <a:gd name="T9" fmla="*/ 297 h 791"/>
                      <a:gd name="T10" fmla="*/ 820 w 1769"/>
                      <a:gd name="T11" fmla="*/ 384 h 791"/>
                      <a:gd name="T12" fmla="*/ 772 w 1769"/>
                      <a:gd name="T13" fmla="*/ 308 h 791"/>
                      <a:gd name="T14" fmla="*/ 674 w 1769"/>
                      <a:gd name="T15" fmla="*/ 222 h 791"/>
                      <a:gd name="T16" fmla="*/ 539 w 1769"/>
                      <a:gd name="T17" fmla="*/ 144 h 791"/>
                      <a:gd name="T18" fmla="*/ 282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93" name="Group 109"/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097" name="Freeform 110"/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>
                      <a:gd name="T0" fmla="*/ 0 w 2736"/>
                      <a:gd name="T1" fmla="*/ 246 h 504"/>
                      <a:gd name="T2" fmla="*/ 465 w 2736"/>
                      <a:gd name="T3" fmla="*/ 82 h 504"/>
                      <a:gd name="T4" fmla="*/ 955 w 2736"/>
                      <a:gd name="T5" fmla="*/ 12 h 504"/>
                      <a:gd name="T6" fmla="*/ 1471 w 2736"/>
                      <a:gd name="T7" fmla="*/ 12 h 504"/>
                      <a:gd name="T8" fmla="*/ 1462 w 2736"/>
                      <a:gd name="T9" fmla="*/ 50 h 504"/>
                      <a:gd name="T10" fmla="*/ 948 w 2736"/>
                      <a:gd name="T11" fmla="*/ 50 h 504"/>
                      <a:gd name="T12" fmla="*/ 352 w 2736"/>
                      <a:gd name="T13" fmla="*/ 143 h 504"/>
                      <a:gd name="T14" fmla="*/ 0 w 2736"/>
                      <a:gd name="T15" fmla="*/ 246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8" name="Freeform 111"/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>
                      <a:gd name="T0" fmla="*/ 2 w 1769"/>
                      <a:gd name="T1" fmla="*/ 4 h 791"/>
                      <a:gd name="T2" fmla="*/ 217 w 1769"/>
                      <a:gd name="T3" fmla="*/ 27 h 791"/>
                      <a:gd name="T4" fmla="*/ 517 w 1769"/>
                      <a:gd name="T5" fmla="*/ 98 h 791"/>
                      <a:gd name="T6" fmla="*/ 719 w 1769"/>
                      <a:gd name="T7" fmla="*/ 211 h 791"/>
                      <a:gd name="T8" fmla="*/ 784 w 1769"/>
                      <a:gd name="T9" fmla="*/ 297 h 791"/>
                      <a:gd name="T10" fmla="*/ 754 w 1769"/>
                      <a:gd name="T11" fmla="*/ 384 h 791"/>
                      <a:gd name="T12" fmla="*/ 710 w 1769"/>
                      <a:gd name="T13" fmla="*/ 308 h 791"/>
                      <a:gd name="T14" fmla="*/ 620 w 1769"/>
                      <a:gd name="T15" fmla="*/ 222 h 791"/>
                      <a:gd name="T16" fmla="*/ 495 w 1769"/>
                      <a:gd name="T17" fmla="*/ 144 h 791"/>
                      <a:gd name="T18" fmla="*/ 259 w 1769"/>
                      <a:gd name="T19" fmla="*/ 74 h 791"/>
                      <a:gd name="T20" fmla="*/ 0 w 1769"/>
                      <a:gd name="T21" fmla="*/ 37 h 791"/>
                      <a:gd name="T22" fmla="*/ 2 w 1769"/>
                      <a:gd name="T23" fmla="*/ 4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94" name="Group 112"/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095" name="Freeform 113"/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>
                      <a:gd name="T0" fmla="*/ 0 w 2736"/>
                      <a:gd name="T1" fmla="*/ 188 h 504"/>
                      <a:gd name="T2" fmla="*/ 454 w 2736"/>
                      <a:gd name="T3" fmla="*/ 63 h 504"/>
                      <a:gd name="T4" fmla="*/ 933 w 2736"/>
                      <a:gd name="T5" fmla="*/ 9 h 504"/>
                      <a:gd name="T6" fmla="*/ 1437 w 2736"/>
                      <a:gd name="T7" fmla="*/ 9 h 504"/>
                      <a:gd name="T8" fmla="*/ 1429 w 2736"/>
                      <a:gd name="T9" fmla="*/ 38 h 504"/>
                      <a:gd name="T10" fmla="*/ 926 w 2736"/>
                      <a:gd name="T11" fmla="*/ 38 h 504"/>
                      <a:gd name="T12" fmla="*/ 343 w 2736"/>
                      <a:gd name="T13" fmla="*/ 109 h 504"/>
                      <a:gd name="T14" fmla="*/ 0 w 2736"/>
                      <a:gd name="T15" fmla="*/ 188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96" name="Freeform 114"/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>
                      <a:gd name="T0" fmla="*/ 2 w 1769"/>
                      <a:gd name="T1" fmla="*/ 3 h 791"/>
                      <a:gd name="T2" fmla="*/ 211 w 1769"/>
                      <a:gd name="T3" fmla="*/ 21 h 791"/>
                      <a:gd name="T4" fmla="*/ 504 w 1769"/>
                      <a:gd name="T5" fmla="*/ 75 h 791"/>
                      <a:gd name="T6" fmla="*/ 702 w 1769"/>
                      <a:gd name="T7" fmla="*/ 161 h 791"/>
                      <a:gd name="T8" fmla="*/ 765 w 1769"/>
                      <a:gd name="T9" fmla="*/ 227 h 791"/>
                      <a:gd name="T10" fmla="*/ 736 w 1769"/>
                      <a:gd name="T11" fmla="*/ 294 h 791"/>
                      <a:gd name="T12" fmla="*/ 693 w 1769"/>
                      <a:gd name="T13" fmla="*/ 236 h 791"/>
                      <a:gd name="T14" fmla="*/ 605 w 1769"/>
                      <a:gd name="T15" fmla="*/ 169 h 791"/>
                      <a:gd name="T16" fmla="*/ 483 w 1769"/>
                      <a:gd name="T17" fmla="*/ 110 h 791"/>
                      <a:gd name="T18" fmla="*/ 253 w 1769"/>
                      <a:gd name="T19" fmla="*/ 57 h 791"/>
                      <a:gd name="T20" fmla="*/ 0 w 1769"/>
                      <a:gd name="T21" fmla="*/ 28 h 791"/>
                      <a:gd name="T22" fmla="*/ 2 w 1769"/>
                      <a:gd name="T23" fmla="*/ 3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39" name="Freeform 115"/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3 w 776"/>
                  <a:gd name="T7" fmla="*/ 39 h 2368"/>
                  <a:gd name="T8" fmla="*/ 47 w 776"/>
                  <a:gd name="T9" fmla="*/ 74 h 2368"/>
                  <a:gd name="T10" fmla="*/ 95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5 w 776"/>
                  <a:gd name="T17" fmla="*/ 145 h 2368"/>
                  <a:gd name="T18" fmla="*/ 130 w 776"/>
                  <a:gd name="T19" fmla="*/ 157 h 2368"/>
                  <a:gd name="T20" fmla="*/ 118 w 776"/>
                  <a:gd name="T21" fmla="*/ 180 h 2368"/>
                  <a:gd name="T22" fmla="*/ 142 w 776"/>
                  <a:gd name="T23" fmla="*/ 204 h 2368"/>
                  <a:gd name="T24" fmla="*/ 142 w 776"/>
                  <a:gd name="T25" fmla="*/ 227 h 2368"/>
                  <a:gd name="T26" fmla="*/ 165 w 776"/>
                  <a:gd name="T27" fmla="*/ 263 h 2368"/>
                  <a:gd name="T28" fmla="*/ 154 w 776"/>
                  <a:gd name="T29" fmla="*/ 298 h 2368"/>
                  <a:gd name="T30" fmla="*/ 177 w 776"/>
                  <a:gd name="T31" fmla="*/ 321 h 2368"/>
                  <a:gd name="T32" fmla="*/ 165 w 776"/>
                  <a:gd name="T33" fmla="*/ 357 h 2368"/>
                  <a:gd name="T34" fmla="*/ 177 w 776"/>
                  <a:gd name="T35" fmla="*/ 392 h 2368"/>
                  <a:gd name="T36" fmla="*/ 165 w 776"/>
                  <a:gd name="T37" fmla="*/ 415 h 2368"/>
                  <a:gd name="T38" fmla="*/ 189 w 776"/>
                  <a:gd name="T39" fmla="*/ 451 h 2368"/>
                  <a:gd name="T40" fmla="*/ 177 w 776"/>
                  <a:gd name="T41" fmla="*/ 486 h 2368"/>
                  <a:gd name="T42" fmla="*/ 189 w 776"/>
                  <a:gd name="T43" fmla="*/ 533 h 2368"/>
                  <a:gd name="T44" fmla="*/ 177 w 776"/>
                  <a:gd name="T45" fmla="*/ 545 h 2368"/>
                  <a:gd name="T46" fmla="*/ 189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Arc 116"/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T0" fmla="*/ 211 w 21600"/>
                  <a:gd name="T1" fmla="*/ 0 h 21602"/>
                  <a:gd name="T2" fmla="*/ 833 w 21600"/>
                  <a:gd name="T3" fmla="*/ 903 h 21602"/>
                  <a:gd name="T4" fmla="*/ 0 w 21600"/>
                  <a:gd name="T5" fmla="*/ 874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Arc 117"/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T0" fmla="*/ 1007 w 36729"/>
                  <a:gd name="T1" fmla="*/ 388 h 21600"/>
                  <a:gd name="T2" fmla="*/ 0 w 36729"/>
                  <a:gd name="T3" fmla="*/ 453 h 21600"/>
                  <a:gd name="T4" fmla="*/ 489 w 367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lnTo>
                      <a:pt x="36729" y="1045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Arc 118"/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T0" fmla="*/ 0 w 28940"/>
                  <a:gd name="T1" fmla="*/ 54 h 22305"/>
                  <a:gd name="T2" fmla="*/ 487 w 28940"/>
                  <a:gd name="T3" fmla="*/ 933 h 22305"/>
                  <a:gd name="T4" fmla="*/ 124 w 2894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Arc 119"/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T0" fmla="*/ 0 w 30473"/>
                  <a:gd name="T1" fmla="*/ 80 h 22305"/>
                  <a:gd name="T2" fmla="*/ 791 w 30473"/>
                  <a:gd name="T3" fmla="*/ 932 h 22305"/>
                  <a:gd name="T4" fmla="*/ 230 w 30473"/>
                  <a:gd name="T5" fmla="*/ 903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lnTo>
                      <a:pt x="-1" y="1906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Arc 120"/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T0" fmla="*/ 0 w 34455"/>
                  <a:gd name="T1" fmla="*/ 177 h 22305"/>
                  <a:gd name="T2" fmla="*/ 932 w 34455"/>
                  <a:gd name="T3" fmla="*/ 933 h 22305"/>
                  <a:gd name="T4" fmla="*/ 348 w 34455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Arc 121"/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T0" fmla="*/ 0 w 34812"/>
                  <a:gd name="T1" fmla="*/ 189 h 22305"/>
                  <a:gd name="T2" fmla="*/ 149 w 34812"/>
                  <a:gd name="T3" fmla="*/ 933 h 22305"/>
                  <a:gd name="T4" fmla="*/ 57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Arc 122"/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T0" fmla="*/ 0 w 34812"/>
                  <a:gd name="T1" fmla="*/ 189 h 22305"/>
                  <a:gd name="T2" fmla="*/ 394 w 34812"/>
                  <a:gd name="T3" fmla="*/ 933 h 22305"/>
                  <a:gd name="T4" fmla="*/ 150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Arc 123"/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T0" fmla="*/ 0 w 34812"/>
                  <a:gd name="T1" fmla="*/ 189 h 22305"/>
                  <a:gd name="T2" fmla="*/ 559 w 34812"/>
                  <a:gd name="T3" fmla="*/ 933 h 22305"/>
                  <a:gd name="T4" fmla="*/ 212 w 34812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124"/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>
                  <a:gd name="T0" fmla="*/ 0 w 776"/>
                  <a:gd name="T1" fmla="*/ 16 h 2368"/>
                  <a:gd name="T2" fmla="*/ 59 w 776"/>
                  <a:gd name="T3" fmla="*/ 4 h 2368"/>
                  <a:gd name="T4" fmla="*/ 24 w 776"/>
                  <a:gd name="T5" fmla="*/ 39 h 2368"/>
                  <a:gd name="T6" fmla="*/ 82 w 776"/>
                  <a:gd name="T7" fmla="*/ 39 h 2368"/>
                  <a:gd name="T8" fmla="*/ 47 w 776"/>
                  <a:gd name="T9" fmla="*/ 74 h 2368"/>
                  <a:gd name="T10" fmla="*/ 94 w 776"/>
                  <a:gd name="T11" fmla="*/ 86 h 2368"/>
                  <a:gd name="T12" fmla="*/ 71 w 776"/>
                  <a:gd name="T13" fmla="*/ 110 h 2368"/>
                  <a:gd name="T14" fmla="*/ 118 w 776"/>
                  <a:gd name="T15" fmla="*/ 121 h 2368"/>
                  <a:gd name="T16" fmla="*/ 94 w 776"/>
                  <a:gd name="T17" fmla="*/ 145 h 2368"/>
                  <a:gd name="T18" fmla="*/ 129 w 776"/>
                  <a:gd name="T19" fmla="*/ 157 h 2368"/>
                  <a:gd name="T20" fmla="*/ 118 w 776"/>
                  <a:gd name="T21" fmla="*/ 180 h 2368"/>
                  <a:gd name="T22" fmla="*/ 141 w 776"/>
                  <a:gd name="T23" fmla="*/ 204 h 2368"/>
                  <a:gd name="T24" fmla="*/ 141 w 776"/>
                  <a:gd name="T25" fmla="*/ 227 h 2368"/>
                  <a:gd name="T26" fmla="*/ 165 w 776"/>
                  <a:gd name="T27" fmla="*/ 263 h 2368"/>
                  <a:gd name="T28" fmla="*/ 153 w 776"/>
                  <a:gd name="T29" fmla="*/ 298 h 2368"/>
                  <a:gd name="T30" fmla="*/ 176 w 776"/>
                  <a:gd name="T31" fmla="*/ 321 h 2368"/>
                  <a:gd name="T32" fmla="*/ 165 w 776"/>
                  <a:gd name="T33" fmla="*/ 357 h 2368"/>
                  <a:gd name="T34" fmla="*/ 176 w 776"/>
                  <a:gd name="T35" fmla="*/ 392 h 2368"/>
                  <a:gd name="T36" fmla="*/ 165 w 776"/>
                  <a:gd name="T37" fmla="*/ 415 h 2368"/>
                  <a:gd name="T38" fmla="*/ 188 w 776"/>
                  <a:gd name="T39" fmla="*/ 451 h 2368"/>
                  <a:gd name="T40" fmla="*/ 176 w 776"/>
                  <a:gd name="T41" fmla="*/ 486 h 2368"/>
                  <a:gd name="T42" fmla="*/ 188 w 776"/>
                  <a:gd name="T43" fmla="*/ 533 h 2368"/>
                  <a:gd name="T44" fmla="*/ 176 w 776"/>
                  <a:gd name="T45" fmla="*/ 545 h 2368"/>
                  <a:gd name="T46" fmla="*/ 188 w 776"/>
                  <a:gd name="T47" fmla="*/ 58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125"/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5 h 2368"/>
                  <a:gd name="T24" fmla="*/ 128 w 776"/>
                  <a:gd name="T25" fmla="*/ 129 h 2368"/>
                  <a:gd name="T26" fmla="*/ 150 w 776"/>
                  <a:gd name="T27" fmla="*/ 148 h 2368"/>
                  <a:gd name="T28" fmla="*/ 139 w 776"/>
                  <a:gd name="T29" fmla="*/ 168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5 h 2368"/>
                  <a:gd name="T38" fmla="*/ 171 w 776"/>
                  <a:gd name="T39" fmla="*/ 255 h 2368"/>
                  <a:gd name="T40" fmla="*/ 161 w 776"/>
                  <a:gd name="T41" fmla="*/ 275 h 2368"/>
                  <a:gd name="T42" fmla="*/ 171 w 776"/>
                  <a:gd name="T43" fmla="*/ 301 h 2368"/>
                  <a:gd name="T44" fmla="*/ 161 w 776"/>
                  <a:gd name="T45" fmla="*/ 308 h 2368"/>
                  <a:gd name="T46" fmla="*/ 171 w 776"/>
                  <a:gd name="T47" fmla="*/ 3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0" name="Arc 126"/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T0" fmla="*/ 0 w 36830"/>
                  <a:gd name="T1" fmla="*/ 263 h 22305"/>
                  <a:gd name="T2" fmla="*/ 996 w 36830"/>
                  <a:gd name="T3" fmla="*/ 933 h 22305"/>
                  <a:gd name="T4" fmla="*/ 412 w 36830"/>
                  <a:gd name="T5" fmla="*/ 904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lnTo>
                      <a:pt x="0" y="6283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1" name="Arc 127"/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T0" fmla="*/ 0 w 31881"/>
                  <a:gd name="T1" fmla="*/ 419 h 21600"/>
                  <a:gd name="T2" fmla="*/ 725 w 31881"/>
                  <a:gd name="T3" fmla="*/ 203 h 21600"/>
                  <a:gd name="T4" fmla="*/ 415 w 31881"/>
                  <a:gd name="T5" fmla="*/ 903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lnTo>
                      <a:pt x="-1" y="1001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2" name="Arc 128"/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T0" fmla="*/ 0 w 31146"/>
                  <a:gd name="T1" fmla="*/ 189 h 21600"/>
                  <a:gd name="T2" fmla="*/ 299 w 31146"/>
                  <a:gd name="T3" fmla="*/ 400 h 21600"/>
                  <a:gd name="T4" fmla="*/ 127 w 31146"/>
                  <a:gd name="T5" fmla="*/ 904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3" name="Freeform 129"/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>
                  <a:gd name="T0" fmla="*/ 0 w 776"/>
                  <a:gd name="T1" fmla="*/ 16 h 2368"/>
                  <a:gd name="T2" fmla="*/ 131 w 776"/>
                  <a:gd name="T3" fmla="*/ 4 h 2368"/>
                  <a:gd name="T4" fmla="*/ 53 w 776"/>
                  <a:gd name="T5" fmla="*/ 40 h 2368"/>
                  <a:gd name="T6" fmla="*/ 184 w 776"/>
                  <a:gd name="T7" fmla="*/ 40 h 2368"/>
                  <a:gd name="T8" fmla="*/ 105 w 776"/>
                  <a:gd name="T9" fmla="*/ 77 h 2368"/>
                  <a:gd name="T10" fmla="*/ 210 w 776"/>
                  <a:gd name="T11" fmla="*/ 89 h 2368"/>
                  <a:gd name="T12" fmla="*/ 158 w 776"/>
                  <a:gd name="T13" fmla="*/ 113 h 2368"/>
                  <a:gd name="T14" fmla="*/ 263 w 776"/>
                  <a:gd name="T15" fmla="*/ 125 h 2368"/>
                  <a:gd name="T16" fmla="*/ 210 w 776"/>
                  <a:gd name="T17" fmla="*/ 149 h 2368"/>
                  <a:gd name="T18" fmla="*/ 289 w 776"/>
                  <a:gd name="T19" fmla="*/ 161 h 2368"/>
                  <a:gd name="T20" fmla="*/ 263 w 776"/>
                  <a:gd name="T21" fmla="*/ 186 h 2368"/>
                  <a:gd name="T22" fmla="*/ 315 w 776"/>
                  <a:gd name="T23" fmla="*/ 210 h 2368"/>
                  <a:gd name="T24" fmla="*/ 315 w 776"/>
                  <a:gd name="T25" fmla="*/ 234 h 2368"/>
                  <a:gd name="T26" fmla="*/ 368 w 776"/>
                  <a:gd name="T27" fmla="*/ 270 h 2368"/>
                  <a:gd name="T28" fmla="*/ 342 w 776"/>
                  <a:gd name="T29" fmla="*/ 307 h 2368"/>
                  <a:gd name="T30" fmla="*/ 394 w 776"/>
                  <a:gd name="T31" fmla="*/ 331 h 2368"/>
                  <a:gd name="T32" fmla="*/ 368 w 776"/>
                  <a:gd name="T33" fmla="*/ 367 h 2368"/>
                  <a:gd name="T34" fmla="*/ 394 w 776"/>
                  <a:gd name="T35" fmla="*/ 403 h 2368"/>
                  <a:gd name="T36" fmla="*/ 368 w 776"/>
                  <a:gd name="T37" fmla="*/ 428 h 2368"/>
                  <a:gd name="T38" fmla="*/ 421 w 776"/>
                  <a:gd name="T39" fmla="*/ 464 h 2368"/>
                  <a:gd name="T40" fmla="*/ 394 w 776"/>
                  <a:gd name="T41" fmla="*/ 500 h 2368"/>
                  <a:gd name="T42" fmla="*/ 421 w 776"/>
                  <a:gd name="T43" fmla="*/ 549 h 2368"/>
                  <a:gd name="T44" fmla="*/ 394 w 776"/>
                  <a:gd name="T45" fmla="*/ 561 h 2368"/>
                  <a:gd name="T46" fmla="*/ 421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4" name="Freeform 130"/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>
                  <a:gd name="T0" fmla="*/ 0 w 776"/>
                  <a:gd name="T1" fmla="*/ 16 h 2368"/>
                  <a:gd name="T2" fmla="*/ 84 w 776"/>
                  <a:gd name="T3" fmla="*/ 4 h 2368"/>
                  <a:gd name="T4" fmla="*/ 34 w 776"/>
                  <a:gd name="T5" fmla="*/ 40 h 2368"/>
                  <a:gd name="T6" fmla="*/ 118 w 776"/>
                  <a:gd name="T7" fmla="*/ 40 h 2368"/>
                  <a:gd name="T8" fmla="*/ 68 w 776"/>
                  <a:gd name="T9" fmla="*/ 77 h 2368"/>
                  <a:gd name="T10" fmla="*/ 135 w 776"/>
                  <a:gd name="T11" fmla="*/ 89 h 2368"/>
                  <a:gd name="T12" fmla="*/ 101 w 776"/>
                  <a:gd name="T13" fmla="*/ 113 h 2368"/>
                  <a:gd name="T14" fmla="*/ 169 w 776"/>
                  <a:gd name="T15" fmla="*/ 125 h 2368"/>
                  <a:gd name="T16" fmla="*/ 135 w 776"/>
                  <a:gd name="T17" fmla="*/ 150 h 2368"/>
                  <a:gd name="T18" fmla="*/ 186 w 776"/>
                  <a:gd name="T19" fmla="*/ 162 h 2368"/>
                  <a:gd name="T20" fmla="*/ 169 w 776"/>
                  <a:gd name="T21" fmla="*/ 186 h 2368"/>
                  <a:gd name="T22" fmla="*/ 203 w 776"/>
                  <a:gd name="T23" fmla="*/ 210 h 2368"/>
                  <a:gd name="T24" fmla="*/ 203 w 776"/>
                  <a:gd name="T25" fmla="*/ 234 h 2368"/>
                  <a:gd name="T26" fmla="*/ 236 w 776"/>
                  <a:gd name="T27" fmla="*/ 271 h 2368"/>
                  <a:gd name="T28" fmla="*/ 220 w 776"/>
                  <a:gd name="T29" fmla="*/ 307 h 2368"/>
                  <a:gd name="T30" fmla="*/ 253 w 776"/>
                  <a:gd name="T31" fmla="*/ 331 h 2368"/>
                  <a:gd name="T32" fmla="*/ 236 w 776"/>
                  <a:gd name="T33" fmla="*/ 368 h 2368"/>
                  <a:gd name="T34" fmla="*/ 253 w 776"/>
                  <a:gd name="T35" fmla="*/ 404 h 2368"/>
                  <a:gd name="T36" fmla="*/ 236 w 776"/>
                  <a:gd name="T37" fmla="*/ 428 h 2368"/>
                  <a:gd name="T38" fmla="*/ 270 w 776"/>
                  <a:gd name="T39" fmla="*/ 465 h 2368"/>
                  <a:gd name="T40" fmla="*/ 253 w 776"/>
                  <a:gd name="T41" fmla="*/ 501 h 2368"/>
                  <a:gd name="T42" fmla="*/ 270 w 776"/>
                  <a:gd name="T43" fmla="*/ 550 h 2368"/>
                  <a:gd name="T44" fmla="*/ 253 w 776"/>
                  <a:gd name="T45" fmla="*/ 562 h 2368"/>
                  <a:gd name="T46" fmla="*/ 270 w 776"/>
                  <a:gd name="T47" fmla="*/ 59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" name="Freeform 131"/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>
                  <a:gd name="T0" fmla="*/ 0 w 776"/>
                  <a:gd name="T1" fmla="*/ 16 h 2368"/>
                  <a:gd name="T2" fmla="*/ 51 w 776"/>
                  <a:gd name="T3" fmla="*/ 4 h 2368"/>
                  <a:gd name="T4" fmla="*/ 20 w 776"/>
                  <a:gd name="T5" fmla="*/ 40 h 2368"/>
                  <a:gd name="T6" fmla="*/ 71 w 776"/>
                  <a:gd name="T7" fmla="*/ 40 h 2368"/>
                  <a:gd name="T8" fmla="*/ 41 w 776"/>
                  <a:gd name="T9" fmla="*/ 77 h 2368"/>
                  <a:gd name="T10" fmla="*/ 81 w 776"/>
                  <a:gd name="T11" fmla="*/ 89 h 2368"/>
                  <a:gd name="T12" fmla="*/ 61 w 776"/>
                  <a:gd name="T13" fmla="*/ 113 h 2368"/>
                  <a:gd name="T14" fmla="*/ 101 w 776"/>
                  <a:gd name="T15" fmla="*/ 125 h 2368"/>
                  <a:gd name="T16" fmla="*/ 81 w 776"/>
                  <a:gd name="T17" fmla="*/ 149 h 2368"/>
                  <a:gd name="T18" fmla="*/ 112 w 776"/>
                  <a:gd name="T19" fmla="*/ 161 h 2368"/>
                  <a:gd name="T20" fmla="*/ 101 w 776"/>
                  <a:gd name="T21" fmla="*/ 186 h 2368"/>
                  <a:gd name="T22" fmla="*/ 122 w 776"/>
                  <a:gd name="T23" fmla="*/ 210 h 2368"/>
                  <a:gd name="T24" fmla="*/ 122 w 776"/>
                  <a:gd name="T25" fmla="*/ 234 h 2368"/>
                  <a:gd name="T26" fmla="*/ 142 w 776"/>
                  <a:gd name="T27" fmla="*/ 270 h 2368"/>
                  <a:gd name="T28" fmla="*/ 132 w 776"/>
                  <a:gd name="T29" fmla="*/ 307 h 2368"/>
                  <a:gd name="T30" fmla="*/ 152 w 776"/>
                  <a:gd name="T31" fmla="*/ 331 h 2368"/>
                  <a:gd name="T32" fmla="*/ 142 w 776"/>
                  <a:gd name="T33" fmla="*/ 367 h 2368"/>
                  <a:gd name="T34" fmla="*/ 152 w 776"/>
                  <a:gd name="T35" fmla="*/ 403 h 2368"/>
                  <a:gd name="T36" fmla="*/ 142 w 776"/>
                  <a:gd name="T37" fmla="*/ 428 h 2368"/>
                  <a:gd name="T38" fmla="*/ 162 w 776"/>
                  <a:gd name="T39" fmla="*/ 464 h 2368"/>
                  <a:gd name="T40" fmla="*/ 152 w 776"/>
                  <a:gd name="T41" fmla="*/ 500 h 2368"/>
                  <a:gd name="T42" fmla="*/ 162 w 776"/>
                  <a:gd name="T43" fmla="*/ 549 h 2368"/>
                  <a:gd name="T44" fmla="*/ 152 w 776"/>
                  <a:gd name="T45" fmla="*/ 561 h 2368"/>
                  <a:gd name="T46" fmla="*/ 162 w 776"/>
                  <a:gd name="T47" fmla="*/ 597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6" name="Freeform 132"/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>
                  <a:gd name="T0" fmla="*/ 0 w 776"/>
                  <a:gd name="T1" fmla="*/ 17 h 2368"/>
                  <a:gd name="T2" fmla="*/ 122 w 776"/>
                  <a:gd name="T3" fmla="*/ 4 h 2368"/>
                  <a:gd name="T4" fmla="*/ 49 w 776"/>
                  <a:gd name="T5" fmla="*/ 42 h 2368"/>
                  <a:gd name="T6" fmla="*/ 171 w 776"/>
                  <a:gd name="T7" fmla="*/ 42 h 2368"/>
                  <a:gd name="T8" fmla="*/ 98 w 776"/>
                  <a:gd name="T9" fmla="*/ 81 h 2368"/>
                  <a:gd name="T10" fmla="*/ 195 w 776"/>
                  <a:gd name="T11" fmla="*/ 93 h 2368"/>
                  <a:gd name="T12" fmla="*/ 147 w 776"/>
                  <a:gd name="T13" fmla="*/ 119 h 2368"/>
                  <a:gd name="T14" fmla="*/ 244 w 776"/>
                  <a:gd name="T15" fmla="*/ 132 h 2368"/>
                  <a:gd name="T16" fmla="*/ 195 w 776"/>
                  <a:gd name="T17" fmla="*/ 157 h 2368"/>
                  <a:gd name="T18" fmla="*/ 269 w 776"/>
                  <a:gd name="T19" fmla="*/ 170 h 2368"/>
                  <a:gd name="T20" fmla="*/ 244 w 776"/>
                  <a:gd name="T21" fmla="*/ 195 h 2368"/>
                  <a:gd name="T22" fmla="*/ 293 w 776"/>
                  <a:gd name="T23" fmla="*/ 221 h 2368"/>
                  <a:gd name="T24" fmla="*/ 293 w 776"/>
                  <a:gd name="T25" fmla="*/ 246 h 2368"/>
                  <a:gd name="T26" fmla="*/ 342 w 776"/>
                  <a:gd name="T27" fmla="*/ 284 h 2368"/>
                  <a:gd name="T28" fmla="*/ 318 w 776"/>
                  <a:gd name="T29" fmla="*/ 322 h 2368"/>
                  <a:gd name="T30" fmla="*/ 366 w 776"/>
                  <a:gd name="T31" fmla="*/ 348 h 2368"/>
                  <a:gd name="T32" fmla="*/ 342 w 776"/>
                  <a:gd name="T33" fmla="*/ 386 h 2368"/>
                  <a:gd name="T34" fmla="*/ 366 w 776"/>
                  <a:gd name="T35" fmla="*/ 424 h 2368"/>
                  <a:gd name="T36" fmla="*/ 342 w 776"/>
                  <a:gd name="T37" fmla="*/ 450 h 2368"/>
                  <a:gd name="T38" fmla="*/ 391 w 776"/>
                  <a:gd name="T39" fmla="*/ 488 h 2368"/>
                  <a:gd name="T40" fmla="*/ 366 w 776"/>
                  <a:gd name="T41" fmla="*/ 526 h 2368"/>
                  <a:gd name="T42" fmla="*/ 391 w 776"/>
                  <a:gd name="T43" fmla="*/ 577 h 2368"/>
                  <a:gd name="T44" fmla="*/ 366 w 776"/>
                  <a:gd name="T45" fmla="*/ 590 h 2368"/>
                  <a:gd name="T46" fmla="*/ 391 w 776"/>
                  <a:gd name="T47" fmla="*/ 628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7" name="Freeform 133"/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>
                  <a:gd name="T0" fmla="*/ 0 w 776"/>
                  <a:gd name="T1" fmla="*/ 11 h 2368"/>
                  <a:gd name="T2" fmla="*/ 184 w 776"/>
                  <a:gd name="T3" fmla="*/ 3 h 2368"/>
                  <a:gd name="T4" fmla="*/ 74 w 776"/>
                  <a:gd name="T5" fmla="*/ 28 h 2368"/>
                  <a:gd name="T6" fmla="*/ 258 w 776"/>
                  <a:gd name="T7" fmla="*/ 28 h 2368"/>
                  <a:gd name="T8" fmla="*/ 147 w 776"/>
                  <a:gd name="T9" fmla="*/ 54 h 2368"/>
                  <a:gd name="T10" fmla="*/ 294 w 776"/>
                  <a:gd name="T11" fmla="*/ 62 h 2368"/>
                  <a:gd name="T12" fmla="*/ 221 w 776"/>
                  <a:gd name="T13" fmla="*/ 79 h 2368"/>
                  <a:gd name="T14" fmla="*/ 368 w 776"/>
                  <a:gd name="T15" fmla="*/ 88 h 2368"/>
                  <a:gd name="T16" fmla="*/ 294 w 776"/>
                  <a:gd name="T17" fmla="*/ 105 h 2368"/>
                  <a:gd name="T18" fmla="*/ 405 w 776"/>
                  <a:gd name="T19" fmla="*/ 113 h 2368"/>
                  <a:gd name="T20" fmla="*/ 368 w 776"/>
                  <a:gd name="T21" fmla="*/ 130 h 2368"/>
                  <a:gd name="T22" fmla="*/ 442 w 776"/>
                  <a:gd name="T23" fmla="*/ 147 h 2368"/>
                  <a:gd name="T24" fmla="*/ 442 w 776"/>
                  <a:gd name="T25" fmla="*/ 164 h 2368"/>
                  <a:gd name="T26" fmla="*/ 515 w 776"/>
                  <a:gd name="T27" fmla="*/ 190 h 2368"/>
                  <a:gd name="T28" fmla="*/ 478 w 776"/>
                  <a:gd name="T29" fmla="*/ 215 h 2368"/>
                  <a:gd name="T30" fmla="*/ 552 w 776"/>
                  <a:gd name="T31" fmla="*/ 232 h 2368"/>
                  <a:gd name="T32" fmla="*/ 515 w 776"/>
                  <a:gd name="T33" fmla="*/ 258 h 2368"/>
                  <a:gd name="T34" fmla="*/ 552 w 776"/>
                  <a:gd name="T35" fmla="*/ 283 h 2368"/>
                  <a:gd name="T36" fmla="*/ 515 w 776"/>
                  <a:gd name="T37" fmla="*/ 300 h 2368"/>
                  <a:gd name="T38" fmla="*/ 589 w 776"/>
                  <a:gd name="T39" fmla="*/ 326 h 2368"/>
                  <a:gd name="T40" fmla="*/ 552 w 776"/>
                  <a:gd name="T41" fmla="*/ 351 h 2368"/>
                  <a:gd name="T42" fmla="*/ 589 w 776"/>
                  <a:gd name="T43" fmla="*/ 385 h 2368"/>
                  <a:gd name="T44" fmla="*/ 552 w 776"/>
                  <a:gd name="T45" fmla="*/ 394 h 2368"/>
                  <a:gd name="T46" fmla="*/ 589 w 776"/>
                  <a:gd name="T47" fmla="*/ 41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8" name="Freeform 134"/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>
                  <a:gd name="T0" fmla="*/ 0 w 776"/>
                  <a:gd name="T1" fmla="*/ 15 h 2368"/>
                  <a:gd name="T2" fmla="*/ 80 w 776"/>
                  <a:gd name="T3" fmla="*/ 4 h 2368"/>
                  <a:gd name="T4" fmla="*/ 32 w 776"/>
                  <a:gd name="T5" fmla="*/ 38 h 2368"/>
                  <a:gd name="T6" fmla="*/ 113 w 776"/>
                  <a:gd name="T7" fmla="*/ 38 h 2368"/>
                  <a:gd name="T8" fmla="*/ 64 w 776"/>
                  <a:gd name="T9" fmla="*/ 72 h 2368"/>
                  <a:gd name="T10" fmla="*/ 129 w 776"/>
                  <a:gd name="T11" fmla="*/ 84 h 2368"/>
                  <a:gd name="T12" fmla="*/ 96 w 776"/>
                  <a:gd name="T13" fmla="*/ 106 h 2368"/>
                  <a:gd name="T14" fmla="*/ 161 w 776"/>
                  <a:gd name="T15" fmla="*/ 118 h 2368"/>
                  <a:gd name="T16" fmla="*/ 129 w 776"/>
                  <a:gd name="T17" fmla="*/ 141 h 2368"/>
                  <a:gd name="T18" fmla="*/ 177 w 776"/>
                  <a:gd name="T19" fmla="*/ 152 h 2368"/>
                  <a:gd name="T20" fmla="*/ 161 w 776"/>
                  <a:gd name="T21" fmla="*/ 175 h 2368"/>
                  <a:gd name="T22" fmla="*/ 193 w 776"/>
                  <a:gd name="T23" fmla="*/ 197 h 2368"/>
                  <a:gd name="T24" fmla="*/ 193 w 776"/>
                  <a:gd name="T25" fmla="*/ 220 h 2368"/>
                  <a:gd name="T26" fmla="*/ 225 w 776"/>
                  <a:gd name="T27" fmla="*/ 254 h 2368"/>
                  <a:gd name="T28" fmla="*/ 209 w 776"/>
                  <a:gd name="T29" fmla="*/ 289 h 2368"/>
                  <a:gd name="T30" fmla="*/ 241 w 776"/>
                  <a:gd name="T31" fmla="*/ 311 h 2368"/>
                  <a:gd name="T32" fmla="*/ 225 w 776"/>
                  <a:gd name="T33" fmla="*/ 346 h 2368"/>
                  <a:gd name="T34" fmla="*/ 241 w 776"/>
                  <a:gd name="T35" fmla="*/ 380 h 2368"/>
                  <a:gd name="T36" fmla="*/ 225 w 776"/>
                  <a:gd name="T37" fmla="*/ 403 h 2368"/>
                  <a:gd name="T38" fmla="*/ 257 w 776"/>
                  <a:gd name="T39" fmla="*/ 437 h 2368"/>
                  <a:gd name="T40" fmla="*/ 241 w 776"/>
                  <a:gd name="T41" fmla="*/ 471 h 2368"/>
                  <a:gd name="T42" fmla="*/ 257 w 776"/>
                  <a:gd name="T43" fmla="*/ 516 h 2368"/>
                  <a:gd name="T44" fmla="*/ 241 w 776"/>
                  <a:gd name="T45" fmla="*/ 528 h 2368"/>
                  <a:gd name="T46" fmla="*/ 257 w 776"/>
                  <a:gd name="T47" fmla="*/ 562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9" name="Freeform 135"/>
              <p:cNvSpPr>
                <a:spLocks/>
              </p:cNvSpPr>
              <p:nvPr/>
            </p:nvSpPr>
            <p:spPr bwMode="hidden">
              <a:xfrm rot="-1346631">
                <a:off x="4401" y="599"/>
                <a:ext cx="174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2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5 w 776"/>
                  <a:gd name="T13" fmla="*/ 62 h 2368"/>
                  <a:gd name="T14" fmla="*/ 108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8 w 776"/>
                  <a:gd name="T21" fmla="*/ 102 h 2368"/>
                  <a:gd name="T22" fmla="*/ 129 w 776"/>
                  <a:gd name="T23" fmla="*/ 116 h 2368"/>
                  <a:gd name="T24" fmla="*/ 129 w 776"/>
                  <a:gd name="T25" fmla="*/ 129 h 2368"/>
                  <a:gd name="T26" fmla="*/ 151 w 776"/>
                  <a:gd name="T27" fmla="*/ 149 h 2368"/>
                  <a:gd name="T28" fmla="*/ 140 w 776"/>
                  <a:gd name="T29" fmla="*/ 169 h 2368"/>
                  <a:gd name="T30" fmla="*/ 161 w 776"/>
                  <a:gd name="T31" fmla="*/ 182 h 2368"/>
                  <a:gd name="T32" fmla="*/ 151 w 776"/>
                  <a:gd name="T33" fmla="*/ 202 h 2368"/>
                  <a:gd name="T34" fmla="*/ 161 w 776"/>
                  <a:gd name="T35" fmla="*/ 222 h 2368"/>
                  <a:gd name="T36" fmla="*/ 151 w 776"/>
                  <a:gd name="T37" fmla="*/ 236 h 2368"/>
                  <a:gd name="T38" fmla="*/ 172 w 776"/>
                  <a:gd name="T39" fmla="*/ 256 h 2368"/>
                  <a:gd name="T40" fmla="*/ 161 w 776"/>
                  <a:gd name="T41" fmla="*/ 276 h 2368"/>
                  <a:gd name="T42" fmla="*/ 172 w 776"/>
                  <a:gd name="T43" fmla="*/ 302 h 2368"/>
                  <a:gd name="T44" fmla="*/ 161 w 776"/>
                  <a:gd name="T45" fmla="*/ 309 h 2368"/>
                  <a:gd name="T46" fmla="*/ 172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0" name="Freeform 136"/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>
                  <a:gd name="T0" fmla="*/ 0 w 776"/>
                  <a:gd name="T1" fmla="*/ 9 h 2368"/>
                  <a:gd name="T2" fmla="*/ 54 w 776"/>
                  <a:gd name="T3" fmla="*/ 2 h 2368"/>
                  <a:gd name="T4" fmla="*/ 21 w 776"/>
                  <a:gd name="T5" fmla="*/ 22 h 2368"/>
                  <a:gd name="T6" fmla="*/ 75 w 776"/>
                  <a:gd name="T7" fmla="*/ 22 h 2368"/>
                  <a:gd name="T8" fmla="*/ 43 w 776"/>
                  <a:gd name="T9" fmla="*/ 42 h 2368"/>
                  <a:gd name="T10" fmla="*/ 86 w 776"/>
                  <a:gd name="T11" fmla="*/ 49 h 2368"/>
                  <a:gd name="T12" fmla="*/ 64 w 776"/>
                  <a:gd name="T13" fmla="*/ 62 h 2368"/>
                  <a:gd name="T14" fmla="*/ 107 w 776"/>
                  <a:gd name="T15" fmla="*/ 69 h 2368"/>
                  <a:gd name="T16" fmla="*/ 86 w 776"/>
                  <a:gd name="T17" fmla="*/ 82 h 2368"/>
                  <a:gd name="T18" fmla="*/ 118 w 776"/>
                  <a:gd name="T19" fmla="*/ 89 h 2368"/>
                  <a:gd name="T20" fmla="*/ 107 w 776"/>
                  <a:gd name="T21" fmla="*/ 102 h 2368"/>
                  <a:gd name="T22" fmla="*/ 128 w 776"/>
                  <a:gd name="T23" fmla="*/ 116 h 2368"/>
                  <a:gd name="T24" fmla="*/ 128 w 776"/>
                  <a:gd name="T25" fmla="*/ 129 h 2368"/>
                  <a:gd name="T26" fmla="*/ 150 w 776"/>
                  <a:gd name="T27" fmla="*/ 149 h 2368"/>
                  <a:gd name="T28" fmla="*/ 139 w 776"/>
                  <a:gd name="T29" fmla="*/ 169 h 2368"/>
                  <a:gd name="T30" fmla="*/ 161 w 776"/>
                  <a:gd name="T31" fmla="*/ 182 h 2368"/>
                  <a:gd name="T32" fmla="*/ 150 w 776"/>
                  <a:gd name="T33" fmla="*/ 202 h 2368"/>
                  <a:gd name="T34" fmla="*/ 161 w 776"/>
                  <a:gd name="T35" fmla="*/ 222 h 2368"/>
                  <a:gd name="T36" fmla="*/ 150 w 776"/>
                  <a:gd name="T37" fmla="*/ 236 h 2368"/>
                  <a:gd name="T38" fmla="*/ 171 w 776"/>
                  <a:gd name="T39" fmla="*/ 256 h 2368"/>
                  <a:gd name="T40" fmla="*/ 161 w 776"/>
                  <a:gd name="T41" fmla="*/ 276 h 2368"/>
                  <a:gd name="T42" fmla="*/ 171 w 776"/>
                  <a:gd name="T43" fmla="*/ 302 h 2368"/>
                  <a:gd name="T44" fmla="*/ 161 w 776"/>
                  <a:gd name="T45" fmla="*/ 309 h 2368"/>
                  <a:gd name="T46" fmla="*/ 171 w 776"/>
                  <a:gd name="T47" fmla="*/ 329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01625"/>
            <a:ext cx="838200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3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3820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523" name="Rectangle 13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24" name="Rectangle 14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25" name="Rectangle 1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407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a typeface="宋体" charset="-122"/>
              </a:defRPr>
            </a:lvl1pPr>
          </a:lstStyle>
          <a:p>
            <a:pPr>
              <a:defRPr/>
            </a:pPr>
            <a:fld id="{671B5EB3-A9C6-43ED-A2E8-6122BA76D5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Rectangle 142"/>
          <p:cNvSpPr>
            <a:spLocks noChangeArrowheads="1"/>
          </p:cNvSpPr>
          <p:nvPr userDrawn="1"/>
        </p:nvSpPr>
        <p:spPr bwMode="auto">
          <a:xfrm>
            <a:off x="7558294" y="6524625"/>
            <a:ext cx="158729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/>
            <a:r>
              <a:rPr lang="en-US" altLang="zh-CN" sz="1600" b="1" dirty="0" smtClean="0">
                <a:solidFill>
                  <a:schemeClr val="accent1"/>
                </a:solidFill>
                <a:latin typeface="Georgia" pitchFamily="18" charset="0"/>
                <a:ea typeface="宋体" charset="-122"/>
              </a:rPr>
              <a:t>zxl.xmu.2013</a:t>
            </a:r>
            <a:endParaRPr lang="en-US" altLang="zh-CN" sz="1600" b="1" dirty="0">
              <a:solidFill>
                <a:schemeClr val="accent1"/>
              </a:solidFill>
              <a:latin typeface="Georgia" pitchFamily="18" charset="0"/>
              <a:ea typeface="宋体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CN" altLang="en-US" sz="3200" smtClean="0">
          <a:solidFill>
            <a:srgbClr val="FFFF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行楷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行楷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行楷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行楷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行楷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行楷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行楷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−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 New Roman" pitchFamily="18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0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5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354C67C-41C7-4C83-817C-C6B83217CE36}" type="slidenum">
              <a:rPr kumimoji="0" lang="en-US" altLang="zh-CN">
                <a:ea typeface="宋体" charset="-122"/>
              </a:rPr>
              <a:pPr eaLnBrk="1" hangingPunct="1"/>
              <a:t>1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smtClean="0"/>
              <a:t>第</a:t>
            </a:r>
            <a:r>
              <a:rPr lang="en-US" altLang="zh-CN" sz="4400" smtClean="0"/>
              <a:t>3</a:t>
            </a:r>
            <a:r>
              <a:rPr lang="zh-CN" altLang="en-US" sz="4400" smtClean="0"/>
              <a:t>章	数据类型、运算符</a:t>
            </a:r>
            <a:br>
              <a:rPr lang="zh-CN" altLang="en-US" sz="4400" smtClean="0"/>
            </a:br>
            <a:r>
              <a:rPr lang="zh-CN" altLang="en-US" sz="4400" smtClean="0"/>
              <a:t>与表达式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（ </a:t>
            </a:r>
            <a:r>
              <a:rPr lang="en-US" altLang="zh-CN" smtClean="0"/>
              <a:t>PART B </a:t>
            </a:r>
            <a:r>
              <a:rPr lang="zh-CN" altLang="en-US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5D5-687C-473D-84C1-0AD4852D29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语句的分类（</a:t>
            </a:r>
            <a:r>
              <a:rPr lang="en-US" altLang="zh-CN" sz="3200" b="1" dirty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164554"/>
            <a:ext cx="7772400" cy="550480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空语句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：只有一个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分号，它什么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都不做。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☆  可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用作流程的转向点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，或循环体。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5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复合语句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：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用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{ }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把一些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语句和声明括起来，又称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程序块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  <a:endParaRPr lang="zh-CN" altLang="en-US" sz="2800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	☆ </a:t>
            </a:r>
            <a:r>
              <a:rPr lang="en-US" altLang="zh-CN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C99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允许将声明部分放在复合语句中的任何位置，但习惯上放在语句块开头位置。</a:t>
            </a:r>
            <a:endParaRPr lang="en-US" altLang="zh-CN" sz="2400" b="1" dirty="0" smtClean="0">
              <a:solidFill>
                <a:srgbClr val="FFCCFF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☆ 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复合语句</a:t>
            </a:r>
            <a:r>
              <a:rPr lang="zh-CN" altLang="en-US" sz="2400" b="1" dirty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中最后一个语句中最后的分号不能忽略，但复合语句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的 </a:t>
            </a:r>
            <a:r>
              <a:rPr lang="en-US" altLang="zh-CN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} 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之后</a:t>
            </a:r>
            <a:r>
              <a:rPr lang="zh-CN" altLang="en-US" sz="2400" b="1" dirty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不需要分号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FFCCFF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400" b="1" dirty="0">
              <a:solidFill>
                <a:srgbClr val="FFCCFF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☆  </a:t>
            </a:r>
            <a:r>
              <a:rPr lang="zh-CN" altLang="en-US" sz="2800" b="1" dirty="0">
                <a:solidFill>
                  <a:schemeClr val="accent1"/>
                </a:solidFill>
                <a:latin typeface="Arial Black" pitchFamily="34" charset="0"/>
                <a:ea typeface="楷体_GB2312" pitchFamily="49" charset="-122"/>
              </a:rPr>
              <a:t>书写格式上，</a:t>
            </a:r>
            <a:r>
              <a:rPr lang="en-US" altLang="zh-CN" sz="2800" b="1" dirty="0">
                <a:solidFill>
                  <a:schemeClr val="accent1"/>
                </a:solidFill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chemeClr val="accent1"/>
                </a:solidFill>
                <a:latin typeface="Arial Black" pitchFamily="34" charset="0"/>
                <a:ea typeface="楷体_GB2312" pitchFamily="49" charset="-122"/>
              </a:rPr>
              <a:t>语言允许一行写多个语句，也允许一个语句拆开写在几行上。</a:t>
            </a:r>
          </a:p>
        </p:txBody>
      </p:sp>
    </p:spTree>
    <p:extLst>
      <p:ext uri="{BB962C8B-B14F-4D97-AF65-F5344CB8AC3E}">
        <p14:creationId xmlns:p14="http://schemas.microsoft.com/office/powerpoint/2010/main" val="36473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0CF7C-80B4-44B3-99B6-E0C538C21F6F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dirty="0" smtClean="0"/>
              <a:t>最基本的语句</a:t>
            </a:r>
            <a:r>
              <a:rPr lang="en-US" altLang="zh-CN" sz="4400" b="1" dirty="0" smtClean="0"/>
              <a:t>——</a:t>
            </a:r>
            <a:r>
              <a:rPr lang="zh-CN" altLang="en-US" sz="4400" b="1" dirty="0" smtClean="0"/>
              <a:t>赋值语句</a:t>
            </a:r>
            <a:endParaRPr lang="zh-CN" altLang="en-US" sz="4400" b="1" dirty="0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赋值语句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输入输出语句</a:t>
            </a:r>
            <a:r>
              <a:rPr lang="zh-CN" altLang="en-US" dirty="0"/>
              <a:t>都是</a:t>
            </a:r>
            <a:r>
              <a:rPr lang="en-US" altLang="zh-CN" dirty="0"/>
              <a:t>C</a:t>
            </a:r>
            <a:r>
              <a:rPr lang="zh-CN" altLang="en-US" dirty="0"/>
              <a:t>中最常用的</a:t>
            </a:r>
            <a:r>
              <a:rPr lang="zh-CN" altLang="en-US" dirty="0" smtClean="0"/>
              <a:t>语句，但</a:t>
            </a:r>
            <a:r>
              <a:rPr lang="zh-CN" altLang="en-US" i="1" u="sng" dirty="0" smtClean="0"/>
              <a:t>赋值语句最基本</a:t>
            </a:r>
            <a:r>
              <a:rPr lang="zh-CN" altLang="en-US" dirty="0" smtClean="0"/>
              <a:t>。</a:t>
            </a:r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93237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12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7213"/>
            <a:ext cx="7772400" cy="2753915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赋值语句举例</a:t>
            </a:r>
            <a:endParaRPr lang="zh-CN" altLang="en-US" sz="44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26829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943528" cy="993775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3.4】</a:t>
            </a:r>
            <a:r>
              <a:rPr lang="zh-CN" altLang="zh-CN" dirty="0" smtClean="0"/>
              <a:t>给</a:t>
            </a:r>
            <a:r>
              <a:rPr lang="zh-CN" altLang="zh-CN" dirty="0"/>
              <a:t>出三角形的三边长，求三角形面积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 smtClean="0">
                <a:solidFill>
                  <a:schemeClr val="tx2"/>
                </a:solidFill>
              </a:rPr>
              <a:t>【</a:t>
            </a:r>
            <a:r>
              <a:rPr lang="zh-CN" altLang="zh-CN" sz="2800" dirty="0" smtClean="0">
                <a:solidFill>
                  <a:schemeClr val="tx2"/>
                </a:solidFill>
              </a:rPr>
              <a:t>解题思路</a:t>
            </a:r>
            <a:r>
              <a:rPr lang="en-US" altLang="zh-CN" sz="2800" dirty="0" smtClean="0">
                <a:solidFill>
                  <a:schemeClr val="tx2"/>
                </a:solidFill>
              </a:rPr>
              <a:t>】</a:t>
            </a:r>
            <a:r>
              <a:rPr lang="zh-CN" altLang="zh-CN" sz="2800" dirty="0" smtClean="0">
                <a:solidFill>
                  <a:schemeClr val="tx2"/>
                </a:solidFill>
              </a:rPr>
              <a:t>假设给定的三个边符合构成三角形的条件</a:t>
            </a:r>
            <a:r>
              <a:rPr lang="zh-CN" altLang="en-US" sz="2800" dirty="0" smtClean="0">
                <a:solidFill>
                  <a:schemeClr val="tx2"/>
                </a:solidFill>
              </a:rPr>
              <a:t>，则</a:t>
            </a:r>
            <a:r>
              <a:rPr lang="zh-CN" altLang="zh-CN" sz="2800" dirty="0" smtClean="0">
                <a:solidFill>
                  <a:schemeClr val="tx2"/>
                </a:solidFill>
              </a:rPr>
              <a:t>关键是找到求三角形面积的公式</a:t>
            </a:r>
            <a:r>
              <a:rPr lang="zh-CN" altLang="en-US" sz="2800" dirty="0">
                <a:solidFill>
                  <a:schemeClr val="tx2"/>
                </a:solidFill>
              </a:rPr>
              <a:t>：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sz="280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zh-CN" altLang="zh-CN" sz="2800" dirty="0" smtClean="0">
                <a:solidFill>
                  <a:schemeClr val="tx2"/>
                </a:solidFill>
              </a:rPr>
              <a:t>其中</a:t>
            </a:r>
            <a:r>
              <a:rPr lang="en-US" altLang="zh-CN" sz="2800" b="0" dirty="0" smtClean="0">
                <a:solidFill>
                  <a:schemeClr val="tx2"/>
                </a:solidFill>
              </a:rPr>
              <a:t>s=(</a:t>
            </a:r>
            <a:r>
              <a:rPr lang="en-US" altLang="zh-CN" sz="2800" b="0" dirty="0" err="1" smtClean="0">
                <a:solidFill>
                  <a:schemeClr val="tx2"/>
                </a:solidFill>
              </a:rPr>
              <a:t>a+b+c</a:t>
            </a:r>
            <a:r>
              <a:rPr lang="en-US" altLang="zh-CN" sz="2800" b="0" dirty="0" smtClean="0">
                <a:solidFill>
                  <a:schemeClr val="tx2"/>
                </a:solidFill>
              </a:rPr>
              <a:t>)/2</a:t>
            </a:r>
            <a:r>
              <a:rPr lang="zh-CN" altLang="en-US" sz="2800" b="0" dirty="0" smtClean="0">
                <a:solidFill>
                  <a:schemeClr val="tx2"/>
                </a:solidFill>
              </a:rPr>
              <a:t>。</a:t>
            </a:r>
            <a:endParaRPr lang="en-US" altLang="zh-CN" sz="2800" b="0" dirty="0" smtClean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solidFill>
                <a:schemeClr val="tx2"/>
              </a:solidFill>
            </a:endParaRPr>
          </a:p>
          <a:p>
            <a:pPr lvl="1"/>
            <a:endParaRPr lang="en-US" altLang="zh-CN" sz="2400" dirty="0" smtClean="0">
              <a:solidFill>
                <a:schemeClr val="tx2"/>
              </a:solidFill>
            </a:endParaRPr>
          </a:p>
          <a:p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614408"/>
              </p:ext>
            </p:extLst>
          </p:nvPr>
        </p:nvGraphicFramePr>
        <p:xfrm>
          <a:off x="2195736" y="2492896"/>
          <a:ext cx="5080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8" name="Equation" r:id="rId3" imgW="1828800" imgH="254000" progId="Equation.DSMT4">
                  <p:embed/>
                </p:oleObj>
              </mc:Choice>
              <mc:Fallback>
                <p:oleObj name="Equation" r:id="rId3" imgW="1828800" imgH="254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2492896"/>
                        <a:ext cx="5080000" cy="71437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54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500063"/>
            <a:ext cx="8143875" cy="6286500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#include &lt;math.h&gt;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int main ( )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{ double a,b,c,s,area; 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   a=3.67;                                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   b=5.43;                            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   c=6.21;                            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   s=(a+b+c)/2;	                      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   area=sqrt(s*(s-a)*(s-b)*(s-c));   printf("a=%f\tb=%f\t%f\n",a,b,c);     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   printf("area=%f\n",area);                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   return 0;</a:t>
            </a:r>
            <a:endParaRPr lang="zh-CN" altLang="zh-CN" sz="28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smtClean="0"/>
              <a:t> }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右大括号 9"/>
          <p:cNvSpPr>
            <a:spLocks/>
          </p:cNvSpPr>
          <p:nvPr/>
        </p:nvSpPr>
        <p:spPr bwMode="auto">
          <a:xfrm>
            <a:off x="2928938" y="2571750"/>
            <a:ext cx="285750" cy="1143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71875" y="2786063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对边长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r>
              <a:rPr lang="zh-CN" altLang="en-US" sz="2800" b="1">
                <a:solidFill>
                  <a:srgbClr val="0000CC"/>
                </a:solidFill>
              </a:rPr>
              <a:t>、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r>
              <a:rPr lang="zh-CN" altLang="en-US" sz="2800" b="1">
                <a:solidFill>
                  <a:srgbClr val="0000CC"/>
                </a:solidFill>
              </a:rPr>
              <a:t>、</a:t>
            </a:r>
            <a:r>
              <a:rPr lang="en-US" altLang="zh-CN" sz="2800" b="1">
                <a:solidFill>
                  <a:srgbClr val="0000CC"/>
                </a:solidFill>
              </a:rPr>
              <a:t>c</a:t>
            </a:r>
            <a:r>
              <a:rPr lang="zh-CN" altLang="zh-CN" sz="2800" b="1">
                <a:solidFill>
                  <a:srgbClr val="0000CC"/>
                </a:solidFill>
              </a:rPr>
              <a:t>赋值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214813" y="3857625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计算</a:t>
            </a:r>
            <a:r>
              <a:rPr lang="en-US" altLang="zh-CN" sz="2800" b="1">
                <a:solidFill>
                  <a:srgbClr val="0000CC"/>
                </a:solidFill>
              </a:rPr>
              <a:t>s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7000875" y="3500438"/>
            <a:ext cx="1928813" cy="642937"/>
          </a:xfrm>
          <a:prstGeom prst="wedgeRoundRectCallout">
            <a:avLst>
              <a:gd name="adj1" fmla="val -34176"/>
              <a:gd name="adj2" fmla="val 8031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计算</a:t>
            </a:r>
            <a:r>
              <a:rPr lang="en-US" altLang="zh-CN" sz="2800" b="1">
                <a:solidFill>
                  <a:srgbClr val="0000CC"/>
                </a:solidFill>
              </a:rPr>
              <a:t>area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083967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500063"/>
            <a:ext cx="8143875" cy="6286500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>
                <a:solidFill>
                  <a:srgbClr val="FFCCFF"/>
                </a:solidFill>
              </a:rPr>
              <a:t>math.h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 ( )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{ double </a:t>
            </a:r>
            <a:r>
              <a:rPr lang="en-US" altLang="zh-CN" sz="2800" dirty="0" err="1" smtClean="0"/>
              <a:t>a,b,c,s,area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a=3.67;                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b=5.43;            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c=6.21;            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s=(</a:t>
            </a:r>
            <a:r>
              <a:rPr lang="en-US" altLang="zh-CN" sz="2800" dirty="0" err="1" smtClean="0"/>
              <a:t>a+b+c</a:t>
            </a:r>
            <a:r>
              <a:rPr lang="en-US" altLang="zh-CN" sz="2800" dirty="0" smtClean="0"/>
              <a:t>)/2;	      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area=</a:t>
            </a:r>
            <a:r>
              <a:rPr lang="en-US" altLang="zh-CN" sz="2800" dirty="0" err="1" smtClean="0"/>
              <a:t>sqrt</a:t>
            </a:r>
            <a:r>
              <a:rPr lang="en-US" altLang="zh-CN" sz="2800" dirty="0" smtClean="0"/>
              <a:t>(s*(s-a)*(s-b)*(s-c));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("a=%f\</a:t>
            </a:r>
            <a:r>
              <a:rPr lang="en-US" altLang="zh-CN" sz="2800" dirty="0" err="1" smtClean="0"/>
              <a:t>tb</a:t>
            </a:r>
            <a:r>
              <a:rPr lang="en-US" altLang="zh-CN" sz="2800" dirty="0" smtClean="0"/>
              <a:t>=%f\</a:t>
            </a:r>
            <a:r>
              <a:rPr lang="en-US" altLang="zh-CN" sz="2800" dirty="0" err="1" smtClean="0"/>
              <a:t>t%f</a:t>
            </a:r>
            <a:r>
              <a:rPr lang="en-US" altLang="zh-CN" sz="2800" dirty="0" smtClean="0"/>
              <a:t>\n",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);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("area=%f\</a:t>
            </a:r>
            <a:r>
              <a:rPr lang="en-US" altLang="zh-CN" sz="2800" dirty="0" err="1" smtClean="0"/>
              <a:t>n",area</a:t>
            </a:r>
            <a:r>
              <a:rPr lang="en-US" altLang="zh-CN" sz="2800" dirty="0" smtClean="0"/>
              <a:t>);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3143250" y="3000375"/>
            <a:ext cx="4000500" cy="642938"/>
          </a:xfrm>
          <a:prstGeom prst="wedgeRoundRectCallout">
            <a:avLst>
              <a:gd name="adj1" fmla="val -56972"/>
              <a:gd name="adj2" fmla="val 1738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数学函数，</a:t>
            </a:r>
            <a:r>
              <a:rPr lang="zh-CN" altLang="zh-CN" sz="2800" b="1">
                <a:solidFill>
                  <a:srgbClr val="FF0000"/>
                </a:solidFill>
              </a:rPr>
              <a:t>计算</a:t>
            </a:r>
            <a:r>
              <a:rPr lang="zh-CN" altLang="en-US" sz="2800" b="1">
                <a:solidFill>
                  <a:srgbClr val="FF0000"/>
                </a:solidFill>
              </a:rPr>
              <a:t>平方根</a:t>
            </a:r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2214563" y="4786313"/>
            <a:ext cx="857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14875" y="928688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调用数学函数</a:t>
            </a:r>
            <a:r>
              <a:rPr lang="zh-CN" altLang="en-US" sz="2800" b="1">
                <a:solidFill>
                  <a:srgbClr val="0000CC"/>
                </a:solidFill>
              </a:rPr>
              <a:t>加此行</a:t>
            </a:r>
          </a:p>
        </p:txBody>
      </p:sp>
    </p:spTree>
    <p:extLst>
      <p:ext uri="{BB962C8B-B14F-4D97-AF65-F5344CB8AC3E}">
        <p14:creationId xmlns:p14="http://schemas.microsoft.com/office/powerpoint/2010/main" val="410386402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9" dur="500" fill="hold"/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500063"/>
            <a:ext cx="8143875" cy="6286500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math.h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 ( )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{ double </a:t>
            </a:r>
            <a:r>
              <a:rPr lang="en-US" altLang="zh-CN" sz="2800" dirty="0" err="1" smtClean="0"/>
              <a:t>a,b,c,s,area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a=3.67;                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b=5.43;            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c=6.21;            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s=(</a:t>
            </a:r>
            <a:r>
              <a:rPr lang="en-US" altLang="zh-CN" sz="2800" dirty="0" err="1" smtClean="0"/>
              <a:t>a+b+c</a:t>
            </a:r>
            <a:r>
              <a:rPr lang="en-US" altLang="zh-CN" sz="2800" dirty="0" smtClean="0"/>
              <a:t>)/2;	      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area=</a:t>
            </a:r>
            <a:r>
              <a:rPr lang="en-US" altLang="zh-CN" sz="2800" dirty="0" err="1" smtClean="0"/>
              <a:t>sqrt</a:t>
            </a:r>
            <a:r>
              <a:rPr lang="en-US" altLang="zh-CN" sz="2800" dirty="0" smtClean="0"/>
              <a:t>(s*(s-a)*(s-b)*(s-c));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("a=%f\</a:t>
            </a:r>
            <a:r>
              <a:rPr lang="en-US" altLang="zh-CN" sz="2800" dirty="0" err="1" smtClean="0"/>
              <a:t>tb</a:t>
            </a:r>
            <a:r>
              <a:rPr lang="en-US" altLang="zh-CN" sz="2800" dirty="0" smtClean="0"/>
              <a:t>=%f\</a:t>
            </a:r>
            <a:r>
              <a:rPr lang="en-US" altLang="zh-CN" sz="2800" dirty="0" err="1" smtClean="0"/>
              <a:t>t%f</a:t>
            </a:r>
            <a:r>
              <a:rPr lang="en-US" altLang="zh-CN" sz="2800" dirty="0" smtClean="0"/>
              <a:t>\n",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);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("area=%f\</a:t>
            </a:r>
            <a:r>
              <a:rPr lang="en-US" altLang="zh-CN" sz="2800" dirty="0" err="1" smtClean="0"/>
              <a:t>n",area</a:t>
            </a:r>
            <a:r>
              <a:rPr lang="en-US" altLang="zh-CN" sz="2800" dirty="0" smtClean="0"/>
              <a:t>);                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4071938" y="2714625"/>
            <a:ext cx="4244975" cy="1143000"/>
          </a:xfrm>
          <a:prstGeom prst="wedgeRoundRectCallout">
            <a:avLst>
              <a:gd name="adj1" fmla="val -20380"/>
              <a:gd name="adj2" fmla="val 1156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转义字符</a:t>
            </a:r>
            <a:r>
              <a:rPr lang="zh-CN" altLang="en-US" sz="2800" b="1">
                <a:solidFill>
                  <a:srgbClr val="FF0000"/>
                </a:solidFill>
              </a:rPr>
              <a:t>，</a:t>
            </a:r>
            <a:r>
              <a:rPr lang="zh-CN" altLang="zh-CN" sz="2800" b="1">
                <a:solidFill>
                  <a:srgbClr val="FF0000"/>
                </a:solidFill>
              </a:rPr>
              <a:t>使输出位置跳到下一个</a:t>
            </a:r>
            <a:r>
              <a:rPr lang="en-US" altLang="zh-CN" sz="2800" b="1">
                <a:solidFill>
                  <a:srgbClr val="FF0000"/>
                </a:solidFill>
              </a:rPr>
              <a:t>tab</a:t>
            </a:r>
            <a:r>
              <a:rPr lang="zh-CN" altLang="zh-CN" sz="2800" b="1">
                <a:solidFill>
                  <a:srgbClr val="FF0000"/>
                </a:solidFill>
              </a:rPr>
              <a:t>位置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8136" name="TextBox 15"/>
          <p:cNvSpPr txBox="1">
            <a:spLocks noChangeArrowheads="1"/>
          </p:cNvSpPr>
          <p:nvPr/>
        </p:nvSpPr>
        <p:spPr bwMode="auto">
          <a:xfrm>
            <a:off x="4714875" y="928688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调用数学函数</a:t>
            </a:r>
            <a:r>
              <a:rPr lang="zh-CN" altLang="en-US" sz="2800" b="1">
                <a:solidFill>
                  <a:srgbClr val="0000CC"/>
                </a:solidFill>
              </a:rPr>
              <a:t>加此行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394719" y="4714875"/>
            <a:ext cx="356617" cy="5000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18855" y="4714875"/>
            <a:ext cx="356617" cy="5000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78643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59064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tx2"/>
                </a:solidFill>
              </a:rPr>
              <a:t>math.h</a:t>
            </a:r>
            <a:r>
              <a:rPr lang="zh-CN" altLang="en-US" dirty="0" smtClean="0">
                <a:solidFill>
                  <a:schemeClr val="tx2"/>
                </a:solidFill>
              </a:rPr>
              <a:t>为数学函数库的头文件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en-US" dirty="0" smtClean="0">
                <a:solidFill>
                  <a:schemeClr val="tx2"/>
                </a:solidFill>
              </a:rPr>
              <a:t>一个</a:t>
            </a:r>
            <a:r>
              <a:rPr lang="en-US" altLang="zh-CN" dirty="0" smtClean="0">
                <a:solidFill>
                  <a:schemeClr val="tx2"/>
                </a:solidFill>
              </a:rPr>
              <a:t>tab</a:t>
            </a:r>
            <a:r>
              <a:rPr lang="zh-CN" altLang="en-US" dirty="0" smtClean="0">
                <a:solidFill>
                  <a:schemeClr val="tx2"/>
                </a:solidFill>
              </a:rPr>
              <a:t>区有</a:t>
            </a:r>
            <a:r>
              <a:rPr lang="en-US" altLang="zh-CN" dirty="0" smtClean="0">
                <a:solidFill>
                  <a:schemeClr val="tx2"/>
                </a:solidFill>
              </a:rPr>
              <a:t>8</a:t>
            </a:r>
            <a:r>
              <a:rPr lang="zh-CN" altLang="en-US" dirty="0" smtClean="0">
                <a:solidFill>
                  <a:schemeClr val="tx2"/>
                </a:solidFill>
              </a:rPr>
              <a:t>列，</a:t>
            </a:r>
            <a:r>
              <a:rPr lang="en-US" altLang="zh-CN" dirty="0" smtClean="0">
                <a:solidFill>
                  <a:schemeClr val="tx2"/>
                </a:solidFill>
              </a:rPr>
              <a:t>’\t’</a:t>
            </a:r>
            <a:r>
              <a:rPr lang="zh-CN" altLang="en-US" dirty="0" smtClean="0">
                <a:solidFill>
                  <a:schemeClr val="tx2"/>
                </a:solidFill>
              </a:rPr>
              <a:t>用来调到下一个</a:t>
            </a:r>
            <a:r>
              <a:rPr lang="en-US" altLang="zh-CN" dirty="0" smtClean="0">
                <a:solidFill>
                  <a:schemeClr val="tx2"/>
                </a:solidFill>
              </a:rPr>
              <a:t>tab</a:t>
            </a:r>
            <a:r>
              <a:rPr lang="zh-CN" altLang="en-US" dirty="0" smtClean="0">
                <a:solidFill>
                  <a:schemeClr val="tx2"/>
                </a:solidFill>
              </a:rPr>
              <a:t>区，主要用于调整输出的位置，使输出更清晰、整齐、美观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53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18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7213"/>
            <a:ext cx="7772400" cy="2753915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赋值运算符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/>
              <a:t>复合赋值运算符</a:t>
            </a:r>
            <a:r>
              <a:rPr lang="en-US" altLang="zh-CN" sz="4400" dirty="0" smtClean="0"/>
              <a:t/>
            </a:r>
            <a:br>
              <a:rPr lang="en-US" altLang="zh-CN" sz="4400" dirty="0" smtClean="0"/>
            </a:br>
            <a:r>
              <a:rPr lang="zh-CN" altLang="en-US" sz="4400" dirty="0" smtClean="0"/>
              <a:t>赋值表达式</a:t>
            </a:r>
            <a:endParaRPr lang="zh-CN" altLang="en-US" sz="44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31358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C0D1816-7037-4712-9AC3-C0B81AEDA1B0}" type="slidenum">
              <a:rPr kumimoji="0" lang="en-US" altLang="zh-CN">
                <a:ea typeface="宋体" charset="-122"/>
              </a:rPr>
              <a:pPr eaLnBrk="1" hangingPunct="1"/>
              <a:t>19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赋值运算符</a:t>
            </a:r>
            <a:endParaRPr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53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运算符</a:t>
            </a:r>
            <a:r>
              <a:rPr lang="zh-CN" altLang="en-US" sz="2800" dirty="0" smtClean="0">
                <a:solidFill>
                  <a:schemeClr val="tx2"/>
                </a:solidFill>
              </a:rPr>
              <a:t>：赋值符号“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altLang="zh-CN" sz="2800" dirty="0" smtClean="0">
                <a:solidFill>
                  <a:schemeClr val="tx2"/>
                </a:solidFill>
              </a:rPr>
              <a:t>”</a:t>
            </a:r>
            <a:r>
              <a:rPr lang="zh-CN" altLang="en-US" sz="2800" dirty="0" smtClean="0">
                <a:solidFill>
                  <a:schemeClr val="tx2"/>
                </a:solidFill>
              </a:rPr>
              <a:t>就是赋值</a:t>
            </a:r>
            <a:r>
              <a:rPr lang="zh-CN" altLang="en-US" sz="2800" dirty="0" smtClean="0">
                <a:solidFill>
                  <a:schemeClr val="tx2"/>
                </a:solidFill>
              </a:rPr>
              <a:t>运算符；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【</a:t>
            </a:r>
            <a:r>
              <a:rPr lang="zh-CN" altLang="en-US" sz="2800" dirty="0" smtClean="0">
                <a:solidFill>
                  <a:schemeClr val="tx2"/>
                </a:solidFill>
              </a:rPr>
              <a:t>作用</a:t>
            </a:r>
            <a:r>
              <a:rPr lang="en-US" altLang="zh-CN" sz="2800" dirty="0" smtClean="0">
                <a:solidFill>
                  <a:schemeClr val="tx2"/>
                </a:solidFill>
              </a:rPr>
              <a:t>】</a:t>
            </a:r>
            <a:r>
              <a:rPr lang="zh-CN" altLang="en-US" sz="2800" dirty="0" smtClean="0">
                <a:solidFill>
                  <a:schemeClr val="tx2"/>
                </a:solidFill>
              </a:rPr>
              <a:t>将</a:t>
            </a:r>
            <a:r>
              <a:rPr lang="zh-CN" altLang="en-US" sz="2800" dirty="0" smtClean="0">
                <a:solidFill>
                  <a:schemeClr val="tx2"/>
                </a:solidFill>
              </a:rPr>
              <a:t>一个</a:t>
            </a:r>
            <a:r>
              <a:rPr lang="zh-CN" altLang="en-US" sz="2800" dirty="0" smtClean="0">
                <a:solidFill>
                  <a:srgbClr val="FFFF00"/>
                </a:solidFill>
              </a:rPr>
              <a:t>数据值</a:t>
            </a:r>
            <a:r>
              <a:rPr lang="zh-CN" altLang="en-US" sz="2800" dirty="0" smtClean="0">
                <a:solidFill>
                  <a:schemeClr val="tx2"/>
                </a:solidFill>
              </a:rPr>
              <a:t>（</a:t>
            </a:r>
            <a:r>
              <a:rPr lang="zh-CN" altLang="en-US" sz="2800" dirty="0" smtClean="0">
                <a:solidFill>
                  <a:schemeClr val="tx2"/>
                </a:solidFill>
              </a:rPr>
              <a:t>赋值号右边）赋给一个</a:t>
            </a:r>
            <a:r>
              <a:rPr lang="zh-CN" altLang="en-US" sz="2800" dirty="0" smtClean="0">
                <a:solidFill>
                  <a:srgbClr val="FFFF00"/>
                </a:solidFill>
              </a:rPr>
              <a:t>变量</a:t>
            </a:r>
            <a:r>
              <a:rPr lang="zh-CN" altLang="en-US" sz="2800" dirty="0" smtClean="0">
                <a:solidFill>
                  <a:schemeClr val="tx2"/>
                </a:solidFill>
              </a:rPr>
              <a:t>（赋值号左边） 。	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800" dirty="0" smtClean="0">
                <a:solidFill>
                  <a:schemeClr val="tx2"/>
                </a:solidFill>
              </a:rPr>
              <a:t>赋值运算符的右边可以是一个常量，也可以是一个表达式；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chemeClr val="accent1"/>
                </a:solidFill>
              </a:rPr>
              <a:t>如：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	</a:t>
            </a:r>
            <a:r>
              <a:rPr lang="en-US" altLang="zh-CN" sz="2800" dirty="0" smtClean="0">
                <a:solidFill>
                  <a:schemeClr val="accent1"/>
                </a:solidFill>
              </a:rPr>
              <a:t>a = 3</a:t>
            </a:r>
            <a:r>
              <a:rPr lang="en-US" altLang="zh-CN" sz="2800" dirty="0" smtClean="0">
                <a:solidFill>
                  <a:schemeClr val="accent1"/>
                </a:solidFill>
              </a:rPr>
              <a:t>;  </a:t>
            </a:r>
            <a:endParaRPr lang="en-US" altLang="zh-CN" sz="2800" dirty="0" smtClean="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	</a:t>
            </a:r>
            <a:r>
              <a:rPr lang="en-US" altLang="zh-CN" sz="2800" dirty="0" smtClean="0">
                <a:solidFill>
                  <a:schemeClr val="accent1"/>
                </a:solidFill>
              </a:rPr>
              <a:t>b = </a:t>
            </a:r>
            <a:r>
              <a:rPr lang="en-US" altLang="zh-CN" sz="2800" dirty="0" smtClean="0">
                <a:solidFill>
                  <a:schemeClr val="accent1"/>
                </a:solidFill>
              </a:rPr>
              <a:t>’</a:t>
            </a:r>
            <a:r>
              <a:rPr lang="en-US" altLang="zh-CN" sz="2800" dirty="0" smtClean="0">
                <a:solidFill>
                  <a:schemeClr val="accent1"/>
                </a:solidFill>
              </a:rPr>
              <a:t>3’;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	</a:t>
            </a:r>
            <a:r>
              <a:rPr lang="en-US" altLang="zh-CN" sz="2800" dirty="0" smtClean="0">
                <a:solidFill>
                  <a:schemeClr val="accent1"/>
                </a:solidFill>
              </a:rPr>
              <a:t>c = </a:t>
            </a:r>
            <a:r>
              <a:rPr lang="en-US" altLang="zh-CN" sz="2800" dirty="0" err="1" smtClean="0">
                <a:solidFill>
                  <a:schemeClr val="accent1"/>
                </a:solidFill>
              </a:rPr>
              <a:t>a+b</a:t>
            </a:r>
            <a:r>
              <a:rPr lang="en-US" altLang="zh-CN" sz="2800" dirty="0">
                <a:solidFill>
                  <a:schemeClr val="accent1"/>
                </a:solidFill>
              </a:rPr>
              <a:t>;</a:t>
            </a:r>
            <a:endParaRPr lang="en-US" altLang="zh-CN" sz="28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3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D1BD8783-E16B-40F0-B5DF-3619FBD07F2A}" type="slidenum">
              <a:rPr kumimoji="0" lang="en-US" altLang="zh-CN">
                <a:ea typeface="宋体" charset="-122"/>
              </a:rPr>
              <a:pPr eaLnBrk="1" hangingPunct="1"/>
              <a:t>2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800" smtClean="0"/>
              <a:t>目       录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1371600"/>
            <a:ext cx="6259513" cy="47244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FontTx/>
              <a:buNone/>
            </a:pPr>
            <a:r>
              <a:rPr lang="en-US" altLang="en-US" dirty="0" smtClean="0"/>
              <a:t>§</a:t>
            </a:r>
            <a:r>
              <a:rPr lang="en-US" altLang="en-US" dirty="0" smtClean="0"/>
              <a:t>3.3  </a:t>
            </a:r>
            <a:r>
              <a:rPr lang="en-US" altLang="zh-CN" dirty="0" smtClean="0">
                <a:hlinkClick r:id="rId2" action="ppaction://hlinksldjump"/>
              </a:rPr>
              <a:t>C</a:t>
            </a:r>
            <a:r>
              <a:rPr lang="zh-CN" altLang="en-US" dirty="0" smtClean="0">
                <a:hlinkClick r:id="rId2" action="ppaction://hlinksldjump"/>
              </a:rPr>
              <a:t>语句</a:t>
            </a:r>
            <a:endParaRPr lang="en-US" altLang="zh-CN" dirty="0" smtClean="0"/>
          </a:p>
          <a:p>
            <a:pPr eaLnBrk="1" hangingPunct="1">
              <a:buFontTx/>
              <a:buNone/>
            </a:pPr>
            <a:endParaRPr lang="en-US" altLang="zh-CN" dirty="0" smtClean="0"/>
          </a:p>
          <a:p>
            <a:pPr eaLnBrk="1" hangingPunct="1">
              <a:buNone/>
            </a:pPr>
            <a:r>
              <a:rPr lang="en-US" altLang="en-US" dirty="0" smtClean="0"/>
              <a:t>§3.4  </a:t>
            </a:r>
            <a:r>
              <a:rPr lang="zh-CN" altLang="en-US" dirty="0" smtClean="0">
                <a:hlinkClick r:id="rId3" action="ppaction://hlinksldjump"/>
              </a:rPr>
              <a:t>数据的输入输出</a:t>
            </a:r>
            <a:endParaRPr lang="en-US" altLang="zh-CN" dirty="0" smtClean="0"/>
          </a:p>
          <a:p>
            <a:pPr eaLnBrk="1" hangingPunct="1">
              <a:buFontTx/>
              <a:buNone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CD5B00DA-805A-4230-859B-AB482AD07581}" type="slidenum">
              <a:rPr kumimoji="0" lang="en-US" altLang="zh-CN">
                <a:ea typeface="宋体" charset="-122"/>
              </a:rPr>
              <a:pPr eaLnBrk="1" hangingPunct="1"/>
              <a:t>20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复合</a:t>
            </a:r>
            <a:r>
              <a:rPr lang="zh-CN" altLang="en-US" sz="3600" dirty="0" smtClean="0">
                <a:solidFill>
                  <a:schemeClr val="tx1"/>
                </a:solidFill>
              </a:rPr>
              <a:t>赋值运算符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solidFill>
                  <a:schemeClr val="tx2"/>
                </a:solidFill>
              </a:rPr>
              <a:t>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复合赋值运算符 </a:t>
            </a:r>
            <a:r>
              <a:rPr lang="en-US" altLang="zh-CN" sz="2800" b="1" dirty="0" smtClean="0">
                <a:solidFill>
                  <a:schemeClr val="tx2"/>
                </a:solidFill>
              </a:rPr>
              <a:t>—— </a:t>
            </a:r>
            <a:r>
              <a:rPr lang="zh-CN" altLang="en-US" sz="2800" dirty="0" smtClean="0">
                <a:solidFill>
                  <a:schemeClr val="tx2"/>
                </a:solidFill>
              </a:rPr>
              <a:t>在赋值符“</a:t>
            </a:r>
            <a:r>
              <a:rPr lang="en-US" altLang="zh-CN" sz="2800" dirty="0" smtClean="0">
                <a:solidFill>
                  <a:schemeClr val="tx2"/>
                </a:solidFill>
              </a:rPr>
              <a:t>=</a:t>
            </a:r>
            <a:r>
              <a:rPr lang="zh-CN" altLang="en-US" sz="2800" dirty="0" smtClean="0">
                <a:solidFill>
                  <a:schemeClr val="tx2"/>
                </a:solidFill>
              </a:rPr>
              <a:t>”前</a:t>
            </a:r>
            <a:r>
              <a:rPr lang="zh-CN" altLang="en-US" sz="2800" dirty="0" smtClean="0">
                <a:solidFill>
                  <a:schemeClr val="tx2"/>
                </a:solidFill>
              </a:rPr>
              <a:t>加上其它运算符，可以构成复合的运算符。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800" dirty="0" smtClean="0">
                <a:solidFill>
                  <a:schemeClr val="tx2"/>
                </a:solidFill>
              </a:rPr>
              <a:t>凡是二元（目）运算符，都可以与赋值符一起组合成复合赋值符</a:t>
            </a:r>
            <a:r>
              <a:rPr lang="zh-CN" altLang="en-US" sz="2800" dirty="0" smtClean="0">
                <a:solidFill>
                  <a:schemeClr val="tx2"/>
                </a:solidFill>
              </a:rPr>
              <a:t>。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2"/>
                </a:solidFill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</a:rPr>
              <a:t>语言规定可以使用</a:t>
            </a:r>
            <a:r>
              <a:rPr lang="en-US" altLang="zh-CN" sz="2400" dirty="0" smtClean="0">
                <a:solidFill>
                  <a:schemeClr val="tx2"/>
                </a:solidFill>
              </a:rPr>
              <a:t>10</a:t>
            </a:r>
            <a:r>
              <a:rPr lang="zh-CN" altLang="en-US" sz="2400" dirty="0" smtClean="0">
                <a:solidFill>
                  <a:schemeClr val="tx2"/>
                </a:solidFill>
              </a:rPr>
              <a:t>种复合赋值运算符：</a:t>
            </a:r>
            <a:r>
              <a:rPr lang="en-US" altLang="zh-CN" sz="2400" dirty="0" smtClean="0">
                <a:solidFill>
                  <a:schemeClr val="tx2"/>
                </a:solidFill>
              </a:rPr>
              <a:t>+=</a:t>
            </a:r>
            <a:r>
              <a:rPr lang="zh-CN" altLang="en-US" sz="2400" dirty="0" smtClean="0">
                <a:solidFill>
                  <a:schemeClr val="tx2"/>
                </a:solidFill>
              </a:rPr>
              <a:t>，－</a:t>
            </a:r>
            <a:r>
              <a:rPr lang="en-US" altLang="zh-CN" sz="2400" dirty="0" smtClean="0">
                <a:solidFill>
                  <a:schemeClr val="tx2"/>
                </a:solidFill>
              </a:rPr>
              <a:t>=</a:t>
            </a:r>
            <a:r>
              <a:rPr lang="zh-CN" altLang="en-US" sz="2400" dirty="0" smtClean="0">
                <a:solidFill>
                  <a:schemeClr val="tx2"/>
                </a:solidFill>
              </a:rPr>
              <a:t>，*</a:t>
            </a:r>
            <a:r>
              <a:rPr lang="en-US" altLang="zh-CN" sz="2400" dirty="0" smtClean="0">
                <a:solidFill>
                  <a:schemeClr val="tx2"/>
                </a:solidFill>
              </a:rPr>
              <a:t>=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</a:rPr>
              <a:t>/=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</a:rPr>
              <a:t>%=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</a:rPr>
              <a:t>&lt;&lt;=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</a:rPr>
              <a:t>&gt;&gt;=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</a:rPr>
              <a:t>&amp;=</a:t>
            </a:r>
            <a:r>
              <a:rPr lang="zh-CN" altLang="en-US" sz="2400" dirty="0" smtClean="0">
                <a:solidFill>
                  <a:schemeClr val="tx2"/>
                </a:solidFill>
              </a:rPr>
              <a:t>，∧</a:t>
            </a:r>
            <a:r>
              <a:rPr lang="en-US" altLang="zh-CN" sz="2400" dirty="0" smtClean="0">
                <a:solidFill>
                  <a:schemeClr val="tx2"/>
                </a:solidFill>
              </a:rPr>
              <a:t>=</a:t>
            </a:r>
            <a:r>
              <a:rPr lang="zh-CN" altLang="en-US" sz="2400" dirty="0" smtClean="0">
                <a:solidFill>
                  <a:schemeClr val="tx2"/>
                </a:solidFill>
              </a:rPr>
              <a:t>，</a:t>
            </a:r>
            <a:r>
              <a:rPr lang="en-US" altLang="zh-CN" sz="2400" dirty="0" smtClean="0">
                <a:solidFill>
                  <a:schemeClr val="tx2"/>
                </a:solidFill>
              </a:rPr>
              <a:t>|=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8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800" dirty="0" err="1" smtClean="0">
                <a:solidFill>
                  <a:srgbClr val="FF33CC"/>
                </a:solidFill>
              </a:rPr>
              <a:t>φ</a:t>
            </a:r>
            <a:r>
              <a:rPr lang="en-US" altLang="zh-CN" sz="2800" dirty="0" smtClean="0">
                <a:solidFill>
                  <a:srgbClr val="FFFF00"/>
                </a:solidFill>
              </a:rPr>
              <a:t>=b </a:t>
            </a:r>
            <a:r>
              <a:rPr lang="zh-CN" altLang="en-US" sz="2800" dirty="0" smtClean="0">
                <a:solidFill>
                  <a:srgbClr val="FFFF00"/>
                </a:solidFill>
              </a:rPr>
              <a:t>等价于 </a:t>
            </a:r>
            <a:r>
              <a:rPr lang="en-US" altLang="zh-CN" sz="2800" dirty="0" smtClean="0">
                <a:solidFill>
                  <a:srgbClr val="FFFF00"/>
                </a:solidFill>
              </a:rPr>
              <a:t>a=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a</a:t>
            </a:r>
            <a:r>
              <a:rPr lang="en-US" altLang="zh-CN" sz="2800" dirty="0" err="1" smtClean="0">
                <a:solidFill>
                  <a:srgbClr val="FF33CC"/>
                </a:solidFill>
              </a:rPr>
              <a:t>φ</a:t>
            </a:r>
            <a:r>
              <a:rPr lang="en-US" altLang="zh-CN" sz="2800" dirty="0" smtClean="0">
                <a:solidFill>
                  <a:srgbClr val="FFFF00"/>
                </a:solidFill>
              </a:rPr>
              <a:t>(b)</a:t>
            </a:r>
            <a:r>
              <a:rPr lang="zh-CN" altLang="en-US" sz="2800" dirty="0" smtClean="0">
                <a:solidFill>
                  <a:schemeClr val="tx2"/>
                </a:solidFill>
              </a:rPr>
              <a:t>，</a:t>
            </a:r>
            <a:r>
              <a:rPr lang="zh-CN" altLang="en-US" sz="2800" dirty="0" smtClean="0">
                <a:solidFill>
                  <a:schemeClr val="tx2"/>
                </a:solidFill>
              </a:rPr>
              <a:t>其中</a:t>
            </a:r>
            <a:r>
              <a:rPr lang="en-US" altLang="zh-CN" sz="2800" dirty="0" smtClean="0">
                <a:solidFill>
                  <a:srgbClr val="FF33CC"/>
                </a:solidFill>
              </a:rPr>
              <a:t>φ</a:t>
            </a:r>
            <a:r>
              <a:rPr lang="zh-CN" altLang="en-US" sz="2800" dirty="0" smtClean="0">
                <a:solidFill>
                  <a:schemeClr val="tx2"/>
                </a:solidFill>
              </a:rPr>
              <a:t>代表二元运算符，</a:t>
            </a:r>
            <a:r>
              <a:rPr lang="en-US" altLang="zh-CN" sz="2800" dirty="0" smtClean="0">
                <a:solidFill>
                  <a:schemeClr val="tx2"/>
                </a:solidFill>
              </a:rPr>
              <a:t>b</a:t>
            </a:r>
            <a:r>
              <a:rPr lang="zh-CN" altLang="en-US" sz="2800" dirty="0" smtClean="0">
                <a:solidFill>
                  <a:schemeClr val="tx2"/>
                </a:solidFill>
              </a:rPr>
              <a:t>是</a:t>
            </a:r>
            <a:r>
              <a:rPr lang="zh-CN" altLang="en-US" sz="2800" dirty="0" smtClean="0">
                <a:solidFill>
                  <a:schemeClr val="tx2"/>
                </a:solidFill>
              </a:rPr>
              <a:t>含若干项的表达式</a:t>
            </a:r>
            <a:r>
              <a:rPr lang="zh-CN" altLang="en-US" sz="2800" dirty="0" smtClean="0">
                <a:solidFill>
                  <a:schemeClr val="tx2"/>
                </a:solidFill>
              </a:rPr>
              <a:t>。</a:t>
            </a:r>
            <a:r>
              <a:rPr lang="en-US" altLang="zh-CN" sz="2800" dirty="0">
                <a:solidFill>
                  <a:schemeClr val="tx2"/>
                </a:solidFill>
              </a:rPr>
              <a:t/>
            </a:r>
            <a:br>
              <a:rPr lang="en-US" altLang="zh-CN" sz="2800" dirty="0">
                <a:solidFill>
                  <a:schemeClr val="tx2"/>
                </a:solidFill>
              </a:rPr>
            </a:br>
            <a:r>
              <a:rPr lang="zh-CN" altLang="en-US" sz="2800" dirty="0" smtClean="0">
                <a:solidFill>
                  <a:srgbClr val="00B0F0"/>
                </a:solidFill>
              </a:rPr>
              <a:t>如</a:t>
            </a:r>
            <a:r>
              <a:rPr lang="zh-CN" altLang="en-US" sz="2800" dirty="0" smtClean="0">
                <a:solidFill>
                  <a:srgbClr val="00B0F0"/>
                </a:solidFill>
              </a:rPr>
              <a:t>：</a:t>
            </a:r>
            <a:r>
              <a:rPr lang="en-US" altLang="zh-CN" sz="2800" dirty="0" smtClean="0">
                <a:solidFill>
                  <a:srgbClr val="00B0F0"/>
                </a:solidFill>
              </a:rPr>
              <a:t>x%=y+3 </a:t>
            </a:r>
            <a:r>
              <a:rPr lang="zh-CN" altLang="en-US" sz="2800" dirty="0" smtClean="0">
                <a:solidFill>
                  <a:srgbClr val="00B0F0"/>
                </a:solidFill>
              </a:rPr>
              <a:t>等价与 </a:t>
            </a:r>
            <a:r>
              <a:rPr lang="en-US" altLang="zh-CN" sz="2800" dirty="0" smtClean="0">
                <a:solidFill>
                  <a:srgbClr val="00B0F0"/>
                </a:solidFill>
              </a:rPr>
              <a:t>x=x%(y+3)</a:t>
            </a:r>
          </a:p>
          <a:p>
            <a:pPr algn="just" eaLnBrk="1" hangingPunct="1">
              <a:spcBef>
                <a:spcPct val="40000"/>
              </a:spcBef>
            </a:pPr>
            <a:r>
              <a:rPr lang="zh-CN" altLang="en-US" sz="2800" dirty="0" smtClean="0">
                <a:solidFill>
                  <a:schemeClr val="tx2"/>
                </a:solidFill>
              </a:rPr>
              <a:t>采用复合运算符，可以简化程序，提高编译效率。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3751263" y="4292600"/>
            <a:ext cx="5334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827088" y="4292600"/>
            <a:ext cx="5334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1751831" y="5589240"/>
            <a:ext cx="457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5076056" y="5589240"/>
            <a:ext cx="457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8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B73410-A03E-4EEF-8783-95C7F2870637}" type="slidenum">
              <a:rPr kumimoji="0" lang="en-US" altLang="zh-CN">
                <a:ea typeface="宋体" charset="-122"/>
              </a:rPr>
              <a:pPr eaLnBrk="1" hangingPunct="1"/>
              <a:t>21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赋值</a:t>
            </a:r>
            <a:r>
              <a:rPr lang="zh-CN" altLang="en-US" sz="3600" dirty="0" smtClean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382000" cy="47244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solidFill>
                  <a:schemeClr val="tx2"/>
                </a:solidFill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赋值表达式 </a:t>
            </a:r>
            <a:r>
              <a:rPr lang="en-US" altLang="zh-CN" sz="2400" dirty="0" smtClean="0">
                <a:solidFill>
                  <a:schemeClr val="tx2"/>
                </a:solidFill>
              </a:rPr>
              <a:t>—— </a:t>
            </a:r>
            <a:r>
              <a:rPr lang="zh-CN" altLang="en-US" sz="2400" dirty="0" smtClean="0">
                <a:solidFill>
                  <a:schemeClr val="tx2"/>
                </a:solidFill>
              </a:rPr>
              <a:t>由赋值运算符将一个变量和一个表达式连接起来的</a:t>
            </a:r>
            <a:r>
              <a:rPr lang="zh-CN" altLang="en-US" sz="2400" dirty="0" smtClean="0">
                <a:solidFill>
                  <a:schemeClr val="tx2"/>
                </a:solidFill>
              </a:rPr>
              <a:t>式子。</a:t>
            </a:r>
            <a:endParaRPr lang="zh-CN" altLang="en-US" sz="24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一般</a:t>
            </a:r>
            <a:r>
              <a:rPr lang="zh-CN" altLang="en-US" sz="2400" dirty="0" smtClean="0">
                <a:solidFill>
                  <a:schemeClr val="tx2"/>
                </a:solidFill>
              </a:rPr>
              <a:t>形式：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赋值运算符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作用</a:t>
            </a:r>
            <a:r>
              <a:rPr lang="zh-CN" altLang="en-US" sz="2400" dirty="0">
                <a:solidFill>
                  <a:schemeClr val="tx2"/>
                </a:solidFill>
              </a:rPr>
              <a:t>：将表达式的值赋给</a:t>
            </a:r>
            <a:r>
              <a:rPr lang="zh-CN" altLang="en-US" sz="2400" dirty="0" smtClean="0">
                <a:solidFill>
                  <a:schemeClr val="tx2"/>
                </a:solidFill>
              </a:rPr>
              <a:t>变量。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求解过程：</a:t>
            </a:r>
          </a:p>
          <a:p>
            <a:pPr marL="914400" lvl="1" indent="-457200" eaLnBrk="1" hangingPunct="1">
              <a:spcBef>
                <a:spcPct val="40000"/>
              </a:spcBef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</a:rPr>
              <a:t>求赋值运算符右侧的“表达式”的值</a:t>
            </a:r>
          </a:p>
          <a:p>
            <a:pPr marL="914400" lvl="1" indent="-457200" eaLnBrk="1" hangingPunct="1">
              <a:spcBef>
                <a:spcPct val="40000"/>
              </a:spcBef>
              <a:buFont typeface="+mj-lt"/>
              <a:buAutoNum type="arabicPeriod"/>
            </a:pPr>
            <a:r>
              <a:rPr lang="zh-CN" altLang="en-US" sz="2400" dirty="0" smtClean="0">
                <a:solidFill>
                  <a:schemeClr val="tx2"/>
                </a:solidFill>
              </a:rPr>
              <a:t>赋给赋值运算符左侧的变量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左值必须是在程序运行时可以改变的，变量可作为左值，但常量、算术表达式不能作为左值；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凡是左值都可以作为右值，但反之未必！</a:t>
            </a:r>
            <a:endParaRPr lang="en-US" altLang="zh-CN" sz="2400" dirty="0" smtClean="0">
              <a:solidFill>
                <a:schemeClr val="tx2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267744" y="2678088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483641" y="2750096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左值（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left value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lvalue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）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782632" y="2673524"/>
            <a:ext cx="1453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788024" y="2750096"/>
            <a:ext cx="458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B0F0"/>
                </a:solidFill>
              </a:rPr>
              <a:t>右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值（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right value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，</a:t>
            </a:r>
            <a:r>
              <a:rPr lang="en-US" altLang="zh-CN" sz="2400" b="1" dirty="0" err="1" smtClean="0">
                <a:solidFill>
                  <a:srgbClr val="00B0F0"/>
                </a:solidFill>
              </a:rPr>
              <a:t>rvalue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）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6216" y="4326195"/>
            <a:ext cx="1418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52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B73410-A03E-4EEF-8783-95C7F2870637}" type="slidenum">
              <a:rPr kumimoji="0" lang="en-US" altLang="zh-CN">
                <a:ea typeface="宋体" charset="-122"/>
              </a:rPr>
              <a:pPr eaLnBrk="1" hangingPunct="1"/>
              <a:t>22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赋值表达式（</a:t>
            </a:r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  <a:endParaRPr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赋值表达式可以作为另一个赋值表达式的右值；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赋值表达式的</a:t>
            </a:r>
            <a:r>
              <a:rPr lang="zh-CN" altLang="en-US" sz="2400" dirty="0" smtClean="0">
                <a:solidFill>
                  <a:schemeClr val="tx2"/>
                </a:solidFill>
              </a:rPr>
              <a:t>值</a:t>
            </a:r>
            <a:r>
              <a:rPr lang="zh-CN" altLang="en-US" sz="2400" dirty="0" smtClean="0">
                <a:solidFill>
                  <a:schemeClr val="tx2"/>
                </a:solidFill>
              </a:rPr>
              <a:t>就是“作为右值的表达式的值”；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smtClean="0">
                <a:solidFill>
                  <a:schemeClr val="tx2"/>
                </a:solidFill>
              </a:rPr>
              <a:t> 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如：</a:t>
            </a:r>
            <a:r>
              <a:rPr lang="en-US" altLang="zh-CN" sz="2400" dirty="0" smtClean="0">
                <a:solidFill>
                  <a:schemeClr val="accent1"/>
                </a:solidFill>
              </a:rPr>
              <a:t>a=(b=5)</a:t>
            </a:r>
            <a:endParaRPr lang="zh-CN" altLang="en-US" sz="2400" dirty="0" smtClean="0">
              <a:solidFill>
                <a:schemeClr val="accent1"/>
              </a:solidFill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赋值运算符按照“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自右而左</a:t>
            </a:r>
            <a:r>
              <a:rPr lang="zh-CN" altLang="en-US" sz="2400" dirty="0" smtClean="0">
                <a:solidFill>
                  <a:schemeClr val="tx2"/>
                </a:solidFill>
              </a:rPr>
              <a:t>”的结合顺序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	</a:t>
            </a:r>
            <a:r>
              <a:rPr lang="en-US" altLang="zh-CN" sz="2400" dirty="0" smtClean="0">
                <a:solidFill>
                  <a:schemeClr val="accent1"/>
                </a:solidFill>
              </a:rPr>
              <a:t>[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] a=b=c=5  </a:t>
            </a:r>
            <a:r>
              <a:rPr lang="zh-CN" altLang="en-US" sz="2400" dirty="0" smtClean="0">
                <a:solidFill>
                  <a:schemeClr val="accent1"/>
                </a:solidFill>
              </a:rPr>
              <a:t>等价于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a=(b=(c=5 ))  (</a:t>
            </a:r>
            <a:r>
              <a:rPr lang="zh-CN" altLang="en-US" sz="2400" dirty="0" smtClean="0">
                <a:solidFill>
                  <a:schemeClr val="accent1"/>
                </a:solidFill>
              </a:rPr>
              <a:t>设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a,b,c</a:t>
            </a:r>
            <a:r>
              <a:rPr lang="zh-CN" altLang="en-US" sz="2400" dirty="0" smtClean="0">
                <a:solidFill>
                  <a:schemeClr val="accent1"/>
                </a:solidFill>
              </a:rPr>
              <a:t>均为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int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		a=(b=4)+(c=6</a:t>
            </a:r>
            <a:r>
              <a:rPr lang="en-US" altLang="zh-CN" sz="2400" dirty="0" smtClean="0">
                <a:solidFill>
                  <a:schemeClr val="accent1"/>
                </a:solidFill>
              </a:rPr>
              <a:t>)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		a+=a-=a*a	</a:t>
            </a:r>
            <a:r>
              <a:rPr lang="zh-CN" altLang="en-US" sz="2400" dirty="0" smtClean="0">
                <a:solidFill>
                  <a:schemeClr val="accent1"/>
                </a:solidFill>
              </a:rPr>
              <a:t>等价于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a=a+(a=a-a*a</a:t>
            </a:r>
            <a:r>
              <a:rPr lang="en-US" altLang="zh-CN" sz="2400" dirty="0" smtClean="0">
                <a:solidFill>
                  <a:schemeClr val="accent1"/>
                </a:solidFill>
              </a:rPr>
              <a:t>) </a:t>
            </a:r>
            <a:br>
              <a:rPr lang="en-US" altLang="zh-CN" sz="2400" dirty="0" smtClean="0">
                <a:solidFill>
                  <a:schemeClr val="accent1"/>
                </a:solidFill>
              </a:rPr>
            </a:br>
            <a:r>
              <a:rPr lang="en-US" altLang="zh-CN" sz="2400" dirty="0" smtClean="0">
                <a:solidFill>
                  <a:schemeClr val="accent1"/>
                </a:solidFill>
              </a:rPr>
              <a:t>						  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(</a:t>
            </a:r>
            <a:r>
              <a:rPr lang="zh-CN" altLang="en-US" sz="2400" dirty="0" smtClean="0">
                <a:solidFill>
                  <a:schemeClr val="accent1"/>
                </a:solidFill>
              </a:rPr>
              <a:t>设</a:t>
            </a:r>
            <a:r>
              <a:rPr lang="en-US" altLang="zh-CN" sz="2400" dirty="0" smtClean="0">
                <a:solidFill>
                  <a:schemeClr val="accent1"/>
                </a:solidFill>
              </a:rPr>
              <a:t>a</a:t>
            </a:r>
            <a:r>
              <a:rPr lang="zh-CN" altLang="en-US" sz="2400" dirty="0" smtClean="0">
                <a:solidFill>
                  <a:schemeClr val="accent1"/>
                </a:solidFill>
              </a:rPr>
              <a:t>初始值为</a:t>
            </a:r>
            <a:r>
              <a:rPr lang="en-US" altLang="zh-CN" sz="2400" dirty="0" smtClean="0">
                <a:solidFill>
                  <a:schemeClr val="accent1"/>
                </a:solidFill>
              </a:rPr>
              <a:t>12</a:t>
            </a:r>
            <a:r>
              <a:rPr lang="en-US" altLang="zh-CN" sz="2400" dirty="0">
                <a:solidFill>
                  <a:schemeClr val="accent1"/>
                </a:solidFill>
              </a:rPr>
              <a:t>)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 marL="0" lvl="1" indent="0" eaLnBrk="1" hangingPunct="1">
              <a:spcBef>
                <a:spcPct val="40000"/>
              </a:spcBef>
              <a:buClr>
                <a:schemeClr val="hlink"/>
              </a:buClr>
              <a:buNone/>
            </a:pP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 smtClean="0">
                <a:solidFill>
                  <a:schemeClr val="accent1"/>
                </a:solidFill>
              </a:rPr>
              <a:t>  </a:t>
            </a:r>
            <a:r>
              <a:rPr lang="en-US" altLang="zh-CN" sz="2400" dirty="0" smtClean="0">
                <a:solidFill>
                  <a:schemeClr val="accent1"/>
                </a:solidFill>
              </a:rPr>
              <a:t>[</a:t>
            </a:r>
            <a:r>
              <a:rPr lang="zh-CN" altLang="en-US" sz="2400" dirty="0" smtClean="0">
                <a:solidFill>
                  <a:schemeClr val="accent1"/>
                </a:solidFill>
              </a:rPr>
              <a:t>例</a:t>
            </a:r>
            <a:r>
              <a:rPr lang="en-US" altLang="zh-CN" sz="2400" dirty="0" smtClean="0">
                <a:solidFill>
                  <a:schemeClr val="accent1"/>
                </a:solidFill>
              </a:rPr>
              <a:t>] </a:t>
            </a:r>
            <a:r>
              <a:rPr lang="en-US" altLang="zh-CN" sz="2400" dirty="0" err="1" smtClean="0">
                <a:solidFill>
                  <a:schemeClr val="accent1"/>
                </a:solidFill>
              </a:rPr>
              <a:t>printf</a:t>
            </a:r>
            <a:r>
              <a:rPr lang="en-US" altLang="zh-CN" sz="2400" dirty="0" smtClean="0">
                <a:solidFill>
                  <a:schemeClr val="accent1"/>
                </a:solidFill>
              </a:rPr>
              <a:t>("%d", a=b);		   (</a:t>
            </a:r>
            <a:r>
              <a:rPr lang="zh-CN" altLang="en-US" sz="2400" dirty="0" smtClean="0">
                <a:solidFill>
                  <a:schemeClr val="accent1"/>
                </a:solidFill>
              </a:rPr>
              <a:t>设</a:t>
            </a:r>
            <a:r>
              <a:rPr lang="en-US" altLang="zh-CN" sz="2400" dirty="0" smtClean="0">
                <a:solidFill>
                  <a:schemeClr val="accent1"/>
                </a:solidFill>
              </a:rPr>
              <a:t>b</a:t>
            </a:r>
            <a:r>
              <a:rPr lang="zh-CN" altLang="en-US" sz="2400" dirty="0" smtClean="0">
                <a:solidFill>
                  <a:schemeClr val="accent1"/>
                </a:solidFill>
              </a:rPr>
              <a:t>初始值为</a:t>
            </a:r>
            <a:r>
              <a:rPr lang="en-US" altLang="zh-CN" sz="2400" dirty="0" smtClean="0">
                <a:solidFill>
                  <a:schemeClr val="accent1"/>
                </a:solidFill>
              </a:rPr>
              <a:t>3)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 smtClean="0">
                <a:solidFill>
                  <a:schemeClr val="tx2"/>
                </a:solidFill>
              </a:rPr>
              <a:t>体现</a:t>
            </a:r>
            <a:r>
              <a:rPr lang="zh-CN" altLang="en-US" sz="2400" dirty="0" smtClean="0">
                <a:solidFill>
                  <a:schemeClr val="tx2"/>
                </a:solidFill>
              </a:rPr>
              <a:t>了</a:t>
            </a:r>
            <a:r>
              <a:rPr lang="en-US" altLang="zh-CN" sz="2400" dirty="0" smtClean="0">
                <a:solidFill>
                  <a:schemeClr val="tx2"/>
                </a:solidFill>
              </a:rPr>
              <a:t>C</a:t>
            </a:r>
            <a:r>
              <a:rPr lang="zh-CN" altLang="en-US" sz="2400" dirty="0" smtClean="0">
                <a:solidFill>
                  <a:schemeClr val="tx2"/>
                </a:solidFill>
              </a:rPr>
              <a:t>语言的灵活性，但过多使用影响可读性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4788024" y="2391271"/>
            <a:ext cx="3188693" cy="46166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rgbClr val="99FF66"/>
                </a:solidFill>
              </a:rPr>
              <a:t>错</a:t>
            </a:r>
            <a:r>
              <a:rPr lang="zh-CN" altLang="en-US" sz="2400" dirty="0">
                <a:solidFill>
                  <a:srgbClr val="99FF66"/>
                </a:solidFill>
              </a:rPr>
              <a:t>例：</a:t>
            </a:r>
            <a:r>
              <a:rPr lang="en-US" altLang="zh-CN" sz="2400" dirty="0" err="1">
                <a:solidFill>
                  <a:srgbClr val="99FF66"/>
                </a:solidFill>
              </a:rPr>
              <a:t>int</a:t>
            </a:r>
            <a:r>
              <a:rPr lang="en-US" altLang="zh-CN" sz="2400" dirty="0">
                <a:solidFill>
                  <a:srgbClr val="99FF66"/>
                </a:solidFill>
              </a:rPr>
              <a:t> a=b=c=5;</a:t>
            </a:r>
          </a:p>
        </p:txBody>
      </p:sp>
    </p:spTree>
    <p:extLst>
      <p:ext uri="{BB962C8B-B14F-4D97-AF65-F5344CB8AC3E}">
        <p14:creationId xmlns:p14="http://schemas.microsoft.com/office/powerpoint/2010/main" val="88781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23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7213"/>
            <a:ext cx="7772400" cy="2753915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赋值过程中的类型转换</a:t>
            </a:r>
            <a:endParaRPr lang="zh-CN" altLang="en-US" sz="44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069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C0D1816-7037-4712-9AC3-C0B81AEDA1B0}" type="slidenum">
              <a:rPr kumimoji="0" lang="en-US" altLang="zh-CN">
                <a:ea typeface="宋体" charset="-122"/>
              </a:rPr>
              <a:pPr eaLnBrk="1" hangingPunct="1"/>
              <a:t>24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赋值过程中的类型转换</a:t>
            </a:r>
            <a:endParaRPr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1530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dirty="0" smtClean="0">
                <a:solidFill>
                  <a:schemeClr val="tx2"/>
                </a:solidFill>
              </a:rPr>
              <a:t>	当赋值运算符两侧的类型不</a:t>
            </a:r>
            <a:r>
              <a:rPr lang="zh-CN" altLang="en-US" sz="2800" dirty="0" smtClean="0">
                <a:solidFill>
                  <a:schemeClr val="tx2"/>
                </a:solidFill>
              </a:rPr>
              <a:t>一致，但都是算术类型时，在赋值时系统要进行自动类型转换，转换规则：</a:t>
            </a:r>
            <a:endParaRPr lang="zh-CN" altLang="en-US" sz="28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spcBef>
                <a:spcPct val="35000"/>
              </a:spcBef>
              <a:buFont typeface="+mj-lt"/>
              <a:buAutoNum type="arabicPeriod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整型变量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=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实型数据</a:t>
            </a:r>
            <a:r>
              <a:rPr lang="zh-CN" altLang="en-US" sz="2400" dirty="0" smtClean="0">
                <a:solidFill>
                  <a:schemeClr val="tx2"/>
                </a:solidFill>
              </a:rPr>
              <a:t>	</a:t>
            </a:r>
            <a:r>
              <a:rPr lang="zh-CN" altLang="en-US" sz="2400" dirty="0" smtClean="0">
                <a:solidFill>
                  <a:schemeClr val="tx2"/>
                </a:solidFill>
              </a:rPr>
              <a:t>先取整，即舍弃</a:t>
            </a:r>
            <a:r>
              <a:rPr lang="zh-CN" altLang="en-US" sz="2400" dirty="0" smtClean="0">
                <a:solidFill>
                  <a:schemeClr val="tx2"/>
                </a:solidFill>
              </a:rPr>
              <a:t>实数的小数部分。</a:t>
            </a:r>
            <a:br>
              <a:rPr lang="zh-CN" altLang="en-US" sz="2400" dirty="0" smtClean="0">
                <a:solidFill>
                  <a:schemeClr val="tx2"/>
                </a:solidFill>
              </a:rPr>
            </a:br>
            <a:r>
              <a:rPr lang="zh-CN" altLang="en-US" sz="2400" dirty="0" smtClean="0">
                <a:solidFill>
                  <a:srgbClr val="00B0F0"/>
                </a:solidFill>
              </a:rPr>
              <a:t>如：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>
                <a:solidFill>
                  <a:srgbClr val="00B0F0"/>
                </a:solidFill>
              </a:rPr>
              <a:t> = 43.24;</a:t>
            </a:r>
          </a:p>
          <a:p>
            <a:pPr marL="457200" indent="-457200" eaLnBrk="1" hangingPunct="1">
              <a:spcBef>
                <a:spcPct val="35000"/>
              </a:spcBef>
              <a:buFont typeface="+mj-lt"/>
              <a:buAutoNum type="arabicPeriod"/>
            </a:pPr>
            <a:r>
              <a:rPr lang="en-US" altLang="zh-CN" sz="2400" b="1" dirty="0">
                <a:solidFill>
                  <a:srgbClr val="FFFF00"/>
                </a:solidFill>
              </a:rPr>
              <a:t>float</a:t>
            </a:r>
            <a:r>
              <a:rPr lang="zh-CN" altLang="en-US" sz="2400" b="1" dirty="0">
                <a:solidFill>
                  <a:srgbClr val="FFFF00"/>
                </a:solidFill>
              </a:rPr>
              <a:t>或</a:t>
            </a:r>
            <a:r>
              <a:rPr lang="en-US" altLang="zh-CN" sz="2400" b="1" dirty="0">
                <a:solidFill>
                  <a:srgbClr val="FFFF00"/>
                </a:solidFill>
              </a:rPr>
              <a:t>double</a:t>
            </a:r>
            <a:r>
              <a:rPr lang="zh-CN" altLang="en-US" sz="2400" b="1" dirty="0">
                <a:solidFill>
                  <a:srgbClr val="FFFF00"/>
                </a:solidFill>
              </a:rPr>
              <a:t>型变量</a:t>
            </a:r>
            <a:r>
              <a:rPr lang="en-US" altLang="zh-CN" sz="2400" b="1" dirty="0">
                <a:solidFill>
                  <a:srgbClr val="FFFF00"/>
                </a:solidFill>
              </a:rPr>
              <a:t>=</a:t>
            </a:r>
            <a:r>
              <a:rPr lang="zh-CN" altLang="en-US" sz="2400" b="1" dirty="0">
                <a:solidFill>
                  <a:srgbClr val="FFFF00"/>
                </a:solidFill>
              </a:rPr>
              <a:t>整型数据</a:t>
            </a:r>
            <a:r>
              <a:rPr lang="zh-CN" altLang="en-US" sz="2400" dirty="0" smtClean="0">
                <a:solidFill>
                  <a:schemeClr val="tx2"/>
                </a:solidFill>
              </a:rPr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	数值不变</a:t>
            </a:r>
            <a:r>
              <a:rPr lang="zh-CN" altLang="en-US" sz="2400" dirty="0" smtClean="0">
                <a:solidFill>
                  <a:schemeClr val="tx2"/>
                </a:solidFill>
              </a:rPr>
              <a:t>，转换为实数，再以</a:t>
            </a:r>
            <a:r>
              <a:rPr lang="zh-CN" altLang="en-US" sz="2400" dirty="0" smtClean="0">
                <a:solidFill>
                  <a:schemeClr val="tx2"/>
                </a:solidFill>
              </a:rPr>
              <a:t>浮点数形式存储到变量中。</a:t>
            </a:r>
            <a:br>
              <a:rPr lang="zh-CN" altLang="en-US" sz="2400" dirty="0" smtClean="0">
                <a:solidFill>
                  <a:schemeClr val="tx2"/>
                </a:solidFill>
              </a:rPr>
            </a:br>
            <a:r>
              <a:rPr lang="zh-CN" altLang="en-US" sz="2400" dirty="0" smtClean="0">
                <a:solidFill>
                  <a:schemeClr val="tx2"/>
                </a:solidFill>
              </a:rPr>
              <a:t> </a:t>
            </a:r>
            <a:r>
              <a:rPr lang="zh-CN" altLang="en-US" sz="2400" dirty="0" smtClean="0">
                <a:solidFill>
                  <a:srgbClr val="00B0F0"/>
                </a:solidFill>
              </a:rPr>
              <a:t>如</a:t>
            </a:r>
            <a:r>
              <a:rPr lang="zh-CN" altLang="en-US" sz="2400" dirty="0" smtClean="0">
                <a:solidFill>
                  <a:srgbClr val="00B0F0"/>
                </a:solidFill>
              </a:rPr>
              <a:t>：</a:t>
            </a:r>
            <a:r>
              <a:rPr lang="en-US" altLang="zh-CN" sz="2400" dirty="0" smtClean="0">
                <a:solidFill>
                  <a:srgbClr val="00B0F0"/>
                </a:solidFill>
              </a:rPr>
              <a:t>float f = 12</a:t>
            </a:r>
            <a:r>
              <a:rPr lang="en-US" altLang="zh-CN" sz="2400" dirty="0" smtClean="0">
                <a:solidFill>
                  <a:srgbClr val="00B0F0"/>
                </a:solidFill>
              </a:rPr>
              <a:t>;	</a:t>
            </a:r>
            <a:r>
              <a:rPr lang="zh-CN" altLang="en-US" sz="2400" dirty="0" smtClean="0">
                <a:solidFill>
                  <a:srgbClr val="00B0F0"/>
                </a:solidFill>
              </a:rPr>
              <a:t>先转换成</a:t>
            </a:r>
            <a:r>
              <a:rPr lang="en-US" altLang="zh-CN" sz="2400" dirty="0" smtClean="0">
                <a:solidFill>
                  <a:srgbClr val="00B0F0"/>
                </a:solidFill>
              </a:rPr>
              <a:t>12.0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 startAt="3"/>
            </a:pPr>
            <a:r>
              <a:rPr lang="en-US" altLang="zh-CN" sz="2400" b="1" dirty="0" smtClean="0">
                <a:solidFill>
                  <a:srgbClr val="FFFF00"/>
                </a:solidFill>
              </a:rPr>
              <a:t>float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变量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=double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数据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	当数值范围不溢出时，截取其前</a:t>
            </a:r>
            <a:r>
              <a:rPr lang="en-US" altLang="zh-CN" sz="2400" dirty="0" smtClean="0">
                <a:solidFill>
                  <a:schemeClr val="tx2"/>
                </a:solidFill>
              </a:rPr>
              <a:t>6~7</a:t>
            </a:r>
            <a:r>
              <a:rPr lang="zh-CN" altLang="en-US" sz="2400" dirty="0" smtClean="0">
                <a:solidFill>
                  <a:schemeClr val="tx2"/>
                </a:solidFill>
              </a:rPr>
              <a:t>位有效数字（双精度转单精度）；否则运行时将出现浮点数溢出错误。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2"/>
                </a:solidFill>
              </a:rPr>
              <a:t>float</a:t>
            </a:r>
            <a:r>
              <a:rPr lang="zh-CN" altLang="en-US" sz="2400" dirty="0" smtClean="0">
                <a:solidFill>
                  <a:schemeClr val="tx2"/>
                </a:solidFill>
              </a:rPr>
              <a:t>型的数值范围： </a:t>
            </a:r>
            <a:r>
              <a:rPr lang="en-US" altLang="en-US" sz="2400" dirty="0" smtClean="0">
                <a:solidFill>
                  <a:schemeClr val="tx2"/>
                </a:solidFill>
              </a:rPr>
              <a:t>±</a:t>
            </a:r>
            <a:r>
              <a:rPr lang="en-US" altLang="zh-CN" sz="2400" dirty="0" smtClean="0">
                <a:solidFill>
                  <a:schemeClr val="tx2"/>
                </a:solidFill>
              </a:rPr>
              <a:t>(3.4×10</a:t>
            </a:r>
            <a:r>
              <a:rPr lang="en-US" altLang="zh-CN" sz="2400" baseline="30000" dirty="0" smtClean="0">
                <a:solidFill>
                  <a:schemeClr val="tx2"/>
                </a:solidFill>
              </a:rPr>
              <a:t>-38</a:t>
            </a:r>
            <a:r>
              <a:rPr lang="zh-CN" altLang="en-US" sz="2400" dirty="0" smtClean="0">
                <a:solidFill>
                  <a:schemeClr val="tx2"/>
                </a:solidFill>
              </a:rPr>
              <a:t>～</a:t>
            </a:r>
            <a:r>
              <a:rPr lang="en-US" altLang="zh-CN" sz="2400" dirty="0" smtClean="0">
                <a:solidFill>
                  <a:schemeClr val="tx2"/>
                </a:solidFill>
              </a:rPr>
              <a:t>3.4×10</a:t>
            </a:r>
            <a:r>
              <a:rPr lang="en-US" altLang="zh-CN" sz="2400" baseline="30000" dirty="0" smtClean="0">
                <a:solidFill>
                  <a:schemeClr val="tx2"/>
                </a:solidFill>
              </a:rPr>
              <a:t>38</a:t>
            </a:r>
            <a:r>
              <a:rPr lang="en-US" altLang="zh-CN" sz="2400" dirty="0" smtClean="0">
                <a:solidFill>
                  <a:schemeClr val="tx2"/>
                </a:solidFill>
              </a:rPr>
              <a:t>)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rabicPeriod" startAt="4"/>
            </a:pPr>
            <a:r>
              <a:rPr lang="en-US" altLang="zh-CN" sz="2400" b="1" dirty="0" smtClean="0">
                <a:solidFill>
                  <a:srgbClr val="FFFF00"/>
                </a:solidFill>
              </a:rPr>
              <a:t>double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变量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=float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数据</a:t>
            </a:r>
            <a:r>
              <a:rPr lang="zh-CN" altLang="en-US" sz="2400" dirty="0" smtClean="0">
                <a:solidFill>
                  <a:schemeClr val="tx2"/>
                </a:solidFill>
              </a:rPr>
              <a:t>	数值不变，有效位数扩展。</a:t>
            </a:r>
          </a:p>
        </p:txBody>
      </p:sp>
      <p:sp>
        <p:nvSpPr>
          <p:cNvPr id="3" name="矩形 2"/>
          <p:cNvSpPr/>
          <p:nvPr/>
        </p:nvSpPr>
        <p:spPr>
          <a:xfrm>
            <a:off x="6764720" y="4407495"/>
            <a:ext cx="227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B0F0"/>
                </a:solidFill>
                <a:latin typeface="Arial Black"/>
                <a:ea typeface="楷体_GB2312"/>
              </a:rPr>
              <a:t>【</a:t>
            </a:r>
            <a:r>
              <a:rPr lang="zh-CN" altLang="en-US" sz="2400" kern="0" dirty="0">
                <a:solidFill>
                  <a:srgbClr val="00B0F0"/>
                </a:solidFill>
                <a:latin typeface="Arial Black"/>
                <a:ea typeface="楷体_GB2312"/>
              </a:rPr>
              <a:t>例</a:t>
            </a:r>
            <a:r>
              <a:rPr lang="en-US" altLang="zh-CN" sz="2400" kern="0" dirty="0">
                <a:solidFill>
                  <a:srgbClr val="00B0F0"/>
                </a:solidFill>
                <a:latin typeface="Arial Black"/>
                <a:ea typeface="楷体_GB2312"/>
              </a:rPr>
              <a:t>Ex3_z6】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24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AA1E60F-B6D2-4C89-B4A3-7447AC1CADA3}" type="slidenum">
              <a:rPr kumimoji="0" lang="en-US" altLang="zh-CN">
                <a:ea typeface="宋体" charset="-122"/>
              </a:rPr>
              <a:pPr eaLnBrk="1" hangingPunct="1"/>
              <a:t>25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赋值过程中的类型转换</a:t>
            </a:r>
            <a:r>
              <a:rPr lang="zh-CN" altLang="en-US" sz="3600" dirty="0" smtClean="0">
                <a:solidFill>
                  <a:schemeClr val="tx1"/>
                </a:solidFill>
              </a:rPr>
              <a:t>（</a:t>
            </a:r>
            <a:r>
              <a:rPr lang="en-US" altLang="zh-CN" sz="3600" dirty="0" smtClean="0">
                <a:solidFill>
                  <a:schemeClr val="tx1"/>
                </a:solidFill>
              </a:rPr>
              <a:t>2</a:t>
            </a:r>
            <a:r>
              <a:rPr lang="zh-CN" altLang="en-US" sz="3600" dirty="0" smtClean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784"/>
            <a:ext cx="8763000" cy="576064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rabicPeriod" startAt="5"/>
            </a:pPr>
            <a:r>
              <a:rPr lang="zh-CN" altLang="en-US" sz="2400" b="1" dirty="0" smtClean="0">
                <a:solidFill>
                  <a:srgbClr val="FFFF00"/>
                </a:solidFill>
              </a:rPr>
              <a:t>整型</a:t>
            </a:r>
            <a:r>
              <a:rPr lang="zh-CN" altLang="en-US" sz="2400" b="1" dirty="0">
                <a:solidFill>
                  <a:srgbClr val="FFFF00"/>
                </a:solidFill>
              </a:rPr>
              <a:t>变量</a:t>
            </a:r>
            <a:r>
              <a:rPr lang="en-US" altLang="zh-CN" sz="2400" b="1" dirty="0">
                <a:solidFill>
                  <a:srgbClr val="FFFF00"/>
                </a:solidFill>
              </a:rPr>
              <a:t>=</a:t>
            </a:r>
            <a:r>
              <a:rPr lang="zh-CN" altLang="en-US" sz="2400" b="1" dirty="0">
                <a:solidFill>
                  <a:srgbClr val="FFFF00"/>
                </a:solidFill>
              </a:rPr>
              <a:t>字符型数据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lphaLcParenR"/>
            </a:pPr>
            <a:r>
              <a:rPr lang="zh-CN" altLang="en-US" sz="2400" dirty="0" smtClean="0">
                <a:solidFill>
                  <a:schemeClr val="tx2"/>
                </a:solidFill>
              </a:rPr>
              <a:t>若所用系统将字符型处理为</a:t>
            </a:r>
            <a:r>
              <a:rPr lang="en-US" altLang="zh-CN" sz="2400" dirty="0" smtClean="0">
                <a:solidFill>
                  <a:schemeClr val="tx2"/>
                </a:solidFill>
              </a:rPr>
              <a:t>unsigned</a:t>
            </a:r>
            <a:r>
              <a:rPr lang="zh-CN" altLang="en-US" sz="2400" dirty="0" smtClean="0">
                <a:solidFill>
                  <a:schemeClr val="tx2"/>
                </a:solidFill>
              </a:rPr>
              <a:t>，或是程序中已声明字符型数据为</a:t>
            </a:r>
            <a:r>
              <a:rPr lang="en-US" altLang="zh-CN" sz="2400" dirty="0" smtClean="0">
                <a:solidFill>
                  <a:schemeClr val="tx2"/>
                </a:solidFill>
              </a:rPr>
              <a:t>unsigned</a:t>
            </a:r>
            <a:r>
              <a:rPr lang="zh-CN" altLang="en-US" sz="2400" dirty="0" smtClean="0">
                <a:solidFill>
                  <a:schemeClr val="tx2"/>
                </a:solidFill>
              </a:rPr>
              <a:t>的，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	则将字符的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位放到整型变量的低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位，高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位补</a:t>
            </a:r>
            <a:r>
              <a:rPr lang="en-US" altLang="zh-CN" sz="2400" dirty="0" smtClean="0">
                <a:solidFill>
                  <a:schemeClr val="tx2"/>
                </a:solidFill>
              </a:rPr>
              <a:t>0</a:t>
            </a:r>
            <a:r>
              <a:rPr lang="zh-CN" altLang="en-US" sz="2400" dirty="0" smtClean="0">
                <a:solidFill>
                  <a:schemeClr val="tx2"/>
                </a:solidFill>
              </a:rPr>
              <a:t>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marL="457200" lvl="1" indent="-4572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     如：</a:t>
            </a:r>
            <a:r>
              <a:rPr lang="en-US" altLang="zh-CN" sz="2400" dirty="0" smtClean="0">
                <a:solidFill>
                  <a:srgbClr val="00B0F0"/>
                </a:solidFill>
              </a:rPr>
              <a:t>unsigned char a= ’\212’;</a:t>
            </a:r>
          </a:p>
          <a:p>
            <a:pPr marL="457200" lvl="1" indent="-4572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	 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>
                <a:solidFill>
                  <a:srgbClr val="00B0F0"/>
                </a:solidFill>
              </a:rPr>
              <a:t> = a;	        	TC</a:t>
            </a:r>
            <a:r>
              <a:rPr lang="zh-CN" altLang="en-US" sz="2400" dirty="0" smtClean="0">
                <a:solidFill>
                  <a:srgbClr val="00B0F0"/>
                </a:solidFill>
              </a:rPr>
              <a:t>、</a:t>
            </a:r>
            <a:r>
              <a:rPr lang="en-US" altLang="zh-CN" sz="2400" dirty="0" smtClean="0">
                <a:solidFill>
                  <a:srgbClr val="00B0F0"/>
                </a:solidFill>
              </a:rPr>
              <a:t>VC6</a:t>
            </a:r>
            <a:r>
              <a:rPr lang="zh-CN" altLang="en-US" sz="2400" dirty="0" smtClean="0">
                <a:solidFill>
                  <a:srgbClr val="00B0F0"/>
                </a:solidFill>
              </a:rPr>
              <a:t>中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zh-CN" altLang="en-US" sz="2400" dirty="0" smtClean="0">
                <a:solidFill>
                  <a:srgbClr val="00B0F0"/>
                </a:solidFill>
              </a:rPr>
              <a:t>的值为</a:t>
            </a:r>
            <a:r>
              <a:rPr lang="en-US" altLang="zh-CN" sz="2400" dirty="0" smtClean="0">
                <a:solidFill>
                  <a:srgbClr val="00B0F0"/>
                </a:solidFill>
              </a:rPr>
              <a:t>138</a:t>
            </a:r>
            <a:endParaRPr lang="zh-CN" altLang="en-US" sz="2400" dirty="0" smtClean="0">
              <a:solidFill>
                <a:schemeClr val="tx2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lphaLcParenR" startAt="2"/>
            </a:pPr>
            <a:r>
              <a:rPr lang="zh-CN" altLang="en-US" sz="2400" dirty="0" smtClean="0">
                <a:solidFill>
                  <a:schemeClr val="tx2"/>
                </a:solidFill>
              </a:rPr>
              <a:t>若所用系统将字符型处理为</a:t>
            </a:r>
            <a:r>
              <a:rPr lang="en-US" altLang="zh-CN" sz="2400" dirty="0" smtClean="0">
                <a:solidFill>
                  <a:schemeClr val="tx2"/>
                </a:solidFill>
              </a:rPr>
              <a:t>signed</a:t>
            </a:r>
            <a:r>
              <a:rPr lang="zh-CN" altLang="en-US" sz="2400" dirty="0" smtClean="0">
                <a:solidFill>
                  <a:schemeClr val="tx2"/>
                </a:solidFill>
              </a:rPr>
              <a:t>（如</a:t>
            </a:r>
            <a:r>
              <a:rPr lang="en-US" altLang="zh-CN" sz="2400" dirty="0" smtClean="0">
                <a:solidFill>
                  <a:schemeClr val="tx2"/>
                </a:solidFill>
              </a:rPr>
              <a:t>TC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	则将字符的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位放到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zh-CN" altLang="en-US" sz="2400" dirty="0" smtClean="0">
                <a:solidFill>
                  <a:schemeClr val="tx2"/>
                </a:solidFill>
              </a:rPr>
              <a:t>变量的低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位，其</a:t>
            </a:r>
            <a:r>
              <a:rPr lang="zh-CN" altLang="en-US" sz="2400" b="1" dirty="0" smtClean="0">
                <a:solidFill>
                  <a:schemeClr val="tx2"/>
                </a:solidFill>
              </a:rPr>
              <a:t>符号位扩展</a:t>
            </a:r>
            <a:r>
              <a:rPr lang="zh-CN" altLang="en-US" sz="2400" dirty="0" smtClean="0">
                <a:solidFill>
                  <a:schemeClr val="tx2"/>
                </a:solidFill>
              </a:rPr>
              <a:t>为高</a:t>
            </a:r>
            <a:r>
              <a:rPr lang="en-US" altLang="zh-CN" sz="2400" dirty="0" smtClean="0">
                <a:solidFill>
                  <a:schemeClr val="tx2"/>
                </a:solidFill>
              </a:rPr>
              <a:t>8</a:t>
            </a:r>
            <a:r>
              <a:rPr lang="zh-CN" altLang="en-US" sz="2400" dirty="0" smtClean="0">
                <a:solidFill>
                  <a:schemeClr val="tx2"/>
                </a:solidFill>
              </a:rPr>
              <a:t>位。（无论整型变量是否为</a:t>
            </a:r>
            <a:r>
              <a:rPr lang="en-US" altLang="zh-CN" sz="2400" dirty="0" smtClean="0">
                <a:solidFill>
                  <a:schemeClr val="tx2"/>
                </a:solidFill>
              </a:rPr>
              <a:t>singed</a:t>
            </a:r>
            <a:r>
              <a:rPr lang="zh-CN" altLang="en-US" sz="2400" dirty="0" smtClean="0">
                <a:solidFill>
                  <a:schemeClr val="tx2"/>
                </a:solidFill>
              </a:rPr>
              <a:t>型！）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B0F0"/>
                </a:solidFill>
              </a:rPr>
              <a:t>如：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 smtClean="0">
                <a:solidFill>
                  <a:srgbClr val="00B0F0"/>
                </a:solidFill>
              </a:rPr>
              <a:t>j </a:t>
            </a:r>
            <a:r>
              <a:rPr lang="en-US" altLang="zh-CN" sz="2400" dirty="0" smtClean="0">
                <a:solidFill>
                  <a:srgbClr val="00B0F0"/>
                </a:solidFill>
              </a:rPr>
              <a:t>= ’\212’;	</a:t>
            </a:r>
            <a:r>
              <a:rPr lang="en-US" altLang="zh-CN" sz="2400" dirty="0" smtClean="0">
                <a:solidFill>
                  <a:srgbClr val="00B0F0"/>
                </a:solidFill>
              </a:rPr>
              <a:t>TC</a:t>
            </a:r>
            <a:r>
              <a:rPr lang="zh-CN" altLang="en-US" sz="2400" dirty="0" smtClean="0">
                <a:solidFill>
                  <a:srgbClr val="00B0F0"/>
                </a:solidFill>
              </a:rPr>
              <a:t>、</a:t>
            </a:r>
            <a:r>
              <a:rPr lang="en-US" altLang="zh-CN" sz="2400" dirty="0" smtClean="0">
                <a:solidFill>
                  <a:srgbClr val="00B0F0"/>
                </a:solidFill>
              </a:rPr>
              <a:t>VC6</a:t>
            </a:r>
            <a:r>
              <a:rPr lang="zh-CN" altLang="en-US" sz="2400" dirty="0" smtClean="0">
                <a:solidFill>
                  <a:srgbClr val="00B0F0"/>
                </a:solidFill>
              </a:rPr>
              <a:t>中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zh-CN" altLang="en-US" sz="2400" dirty="0" smtClean="0">
                <a:solidFill>
                  <a:srgbClr val="00B0F0"/>
                </a:solidFill>
              </a:rPr>
              <a:t>的值为</a:t>
            </a:r>
            <a:r>
              <a:rPr lang="en-US" altLang="zh-CN" sz="2400" dirty="0" smtClean="0">
                <a:solidFill>
                  <a:srgbClr val="00B0F0"/>
                </a:solidFill>
              </a:rPr>
              <a:t>-</a:t>
            </a:r>
            <a:r>
              <a:rPr lang="en-US" altLang="zh-CN" sz="2400" dirty="0" smtClean="0">
                <a:solidFill>
                  <a:srgbClr val="00B0F0"/>
                </a:solidFill>
              </a:rPr>
              <a:t>118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endParaRPr lang="en-US" altLang="zh-CN" sz="2400" dirty="0" smtClean="0">
              <a:solidFill>
                <a:schemeClr val="tx2"/>
              </a:solidFill>
            </a:endParaRP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 smtClean="0">
              <a:solidFill>
                <a:srgbClr val="00B0F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224" y="5373216"/>
            <a:ext cx="227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B0F0"/>
                </a:solidFill>
                <a:latin typeface="Arial Black"/>
                <a:ea typeface="楷体_GB2312"/>
              </a:rPr>
              <a:t>【</a:t>
            </a:r>
            <a:r>
              <a:rPr lang="zh-CN" altLang="en-US" sz="2400" kern="0" dirty="0">
                <a:solidFill>
                  <a:srgbClr val="00B0F0"/>
                </a:solidFill>
                <a:latin typeface="Arial Black"/>
                <a:ea typeface="楷体_GB2312"/>
              </a:rPr>
              <a:t>例</a:t>
            </a:r>
            <a:r>
              <a:rPr lang="en-US" altLang="zh-CN" sz="2400" kern="0" dirty="0" smtClean="0">
                <a:solidFill>
                  <a:srgbClr val="00B0F0"/>
                </a:solidFill>
                <a:latin typeface="Arial Black"/>
                <a:ea typeface="楷体_GB2312"/>
              </a:rPr>
              <a:t>Ex3_z8】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4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赋值过程中的类型转换（</a:t>
            </a:r>
            <a:r>
              <a:rPr lang="en-US" altLang="zh-CN" sz="3600" dirty="0"/>
              <a:t>3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eaLnBrk="1" hangingPunct="1">
              <a:lnSpc>
                <a:spcPct val="90000"/>
              </a:lnSpc>
              <a:spcBef>
                <a:spcPct val="50000"/>
              </a:spcBef>
              <a:buClr>
                <a:srgbClr val="FFFFFF"/>
              </a:buClr>
              <a:buFont typeface="+mj-lt"/>
              <a:buAutoNum type="arabicPeriod" startAt="6"/>
            </a:pPr>
            <a:r>
              <a:rPr lang="zh-CN" altLang="en-US" sz="2400" b="1" dirty="0">
                <a:solidFill>
                  <a:srgbClr val="FFFF00"/>
                </a:solidFill>
              </a:rPr>
              <a:t>占字节少的整形或字符型变量</a:t>
            </a:r>
            <a:r>
              <a:rPr lang="en-US" altLang="zh-CN" sz="2400" b="1" dirty="0">
                <a:solidFill>
                  <a:srgbClr val="FFFF00"/>
                </a:solidFill>
              </a:rPr>
              <a:t>=</a:t>
            </a:r>
            <a:r>
              <a:rPr lang="zh-CN" altLang="en-US" sz="2400" b="1" dirty="0">
                <a:solidFill>
                  <a:srgbClr val="FFFF00"/>
                </a:solidFill>
              </a:rPr>
              <a:t>占字节多的整形数据</a:t>
            </a:r>
            <a:endParaRPr lang="en-US" altLang="zh-CN" sz="2400" b="1" dirty="0">
              <a:solidFill>
                <a:srgbClr val="FFFF00"/>
              </a:solidFill>
            </a:endParaRPr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FFFFFF"/>
              </a:buClr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		</a:t>
            </a:r>
            <a:r>
              <a:rPr lang="zh-CN" altLang="en-US" sz="2400" b="1" dirty="0">
                <a:solidFill>
                  <a:srgbClr val="FFFFFF"/>
                </a:solidFill>
              </a:rPr>
              <a:t>将其地接原封不动地送到被复制的变量（截断）</a:t>
            </a:r>
            <a:endParaRPr lang="en-US" altLang="zh-CN" sz="2400" b="1" dirty="0">
              <a:solidFill>
                <a:srgbClr val="FFFFFF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FFFF"/>
              </a:buClr>
            </a:pPr>
            <a:r>
              <a:rPr lang="en-US" altLang="zh-CN" sz="2400" dirty="0">
                <a:solidFill>
                  <a:srgbClr val="FFFFFF"/>
                </a:solidFill>
              </a:rPr>
              <a:t>char</a:t>
            </a:r>
            <a:r>
              <a:rPr lang="zh-CN" altLang="en-US" sz="2400" dirty="0">
                <a:solidFill>
                  <a:srgbClr val="FFFFFF"/>
                </a:solidFill>
              </a:rPr>
              <a:t>变量</a:t>
            </a:r>
            <a:r>
              <a:rPr lang="en-US" altLang="zh-CN" sz="2400" dirty="0">
                <a:solidFill>
                  <a:srgbClr val="FFFFFF"/>
                </a:solidFill>
              </a:rPr>
              <a:t>=</a:t>
            </a:r>
            <a:r>
              <a:rPr lang="en-US" altLang="zh-CN" sz="2400" dirty="0" err="1">
                <a:solidFill>
                  <a:srgbClr val="FFFFFF"/>
                </a:solidFill>
              </a:rPr>
              <a:t>int</a:t>
            </a:r>
            <a:r>
              <a:rPr lang="zh-CN" altLang="en-US" sz="2400" dirty="0">
                <a:solidFill>
                  <a:srgbClr val="FFFFFF"/>
                </a:solidFill>
              </a:rPr>
              <a:t>、</a:t>
            </a:r>
            <a:r>
              <a:rPr lang="en-US" altLang="zh-CN" sz="2400" dirty="0">
                <a:solidFill>
                  <a:srgbClr val="FFFFFF"/>
                </a:solidFill>
              </a:rPr>
              <a:t>short</a:t>
            </a:r>
            <a:r>
              <a:rPr lang="zh-CN" altLang="en-US" sz="2400" dirty="0">
                <a:solidFill>
                  <a:srgbClr val="FFFFFF"/>
                </a:solidFill>
              </a:rPr>
              <a:t>或</a:t>
            </a:r>
            <a:r>
              <a:rPr lang="en-US" altLang="zh-CN" sz="2400" dirty="0">
                <a:solidFill>
                  <a:srgbClr val="FFFFFF"/>
                </a:solidFill>
              </a:rPr>
              <a:t>long</a:t>
            </a:r>
            <a:r>
              <a:rPr lang="zh-CN" altLang="en-US" sz="2400" dirty="0">
                <a:solidFill>
                  <a:srgbClr val="FFFFFF"/>
                </a:solidFill>
              </a:rPr>
              <a:t>数据	取其低</a:t>
            </a:r>
            <a:r>
              <a:rPr lang="en-US" altLang="zh-CN" sz="2400" dirty="0">
                <a:solidFill>
                  <a:srgbClr val="FFFFFF"/>
                </a:solidFill>
              </a:rPr>
              <a:t>8</a:t>
            </a:r>
            <a:r>
              <a:rPr lang="zh-CN" altLang="en-US" sz="2400" dirty="0">
                <a:solidFill>
                  <a:srgbClr val="FFFFFF"/>
                </a:solidFill>
              </a:rPr>
              <a:t>位</a:t>
            </a:r>
            <a:r>
              <a:rPr lang="en-US" altLang="zh-CN" sz="2400" dirty="0">
                <a:solidFill>
                  <a:srgbClr val="FFFFFF"/>
                </a:solidFill>
              </a:rPr>
              <a:t>(</a:t>
            </a:r>
            <a:r>
              <a:rPr lang="zh-CN" altLang="en-US" sz="2400" dirty="0">
                <a:solidFill>
                  <a:srgbClr val="FFFFFF"/>
                </a:solidFill>
              </a:rPr>
              <a:t>截断</a:t>
            </a:r>
            <a:r>
              <a:rPr lang="en-US" altLang="zh-CN" sz="2400" dirty="0" smtClean="0">
                <a:solidFill>
                  <a:srgbClr val="FFFFFF"/>
                </a:solidFill>
              </a:rPr>
              <a:t>)</a:t>
            </a:r>
          </a:p>
          <a:p>
            <a:pPr mar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r>
              <a:rPr lang="en-US" altLang="zh-CN" sz="2400" dirty="0" smtClean="0">
                <a:solidFill>
                  <a:srgbClr val="FFFFFF"/>
                </a:solidFill>
              </a:rPr>
              <a:t>  </a:t>
            </a:r>
            <a:r>
              <a:rPr lang="zh-CN" altLang="en-US" sz="2400" dirty="0" smtClean="0">
                <a:solidFill>
                  <a:srgbClr val="00B0F0"/>
                </a:solidFill>
              </a:rPr>
              <a:t>如：</a:t>
            </a:r>
            <a:r>
              <a:rPr lang="en-US" altLang="zh-CN" sz="2400" dirty="0" smtClean="0">
                <a:solidFill>
                  <a:srgbClr val="00B0F0"/>
                </a:solidFill>
              </a:rPr>
              <a:t>	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int</a:t>
            </a:r>
            <a:r>
              <a:rPr lang="en-US" altLang="zh-CN" sz="2400" dirty="0" smtClean="0">
                <a:solidFill>
                  <a:srgbClr val="00B0F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>
                <a:solidFill>
                  <a:srgbClr val="00B0F0"/>
                </a:solidFill>
              </a:rPr>
              <a:t>=289;</a:t>
            </a:r>
          </a:p>
          <a:p>
            <a:pPr mar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char c=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>
                <a:solidFill>
                  <a:srgbClr val="00B0F0"/>
                </a:solidFill>
              </a:rPr>
              <a:t>;</a:t>
            </a:r>
          </a:p>
          <a:p>
            <a:pPr mar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eaLnBrk="1" hangingPunct="1">
              <a:spcBef>
                <a:spcPts val="600"/>
              </a:spcBef>
              <a:buClr>
                <a:srgbClr val="FFFFFF"/>
              </a:buClr>
            </a:pPr>
            <a:r>
              <a:rPr lang="en-US" altLang="zh-CN" sz="2400" dirty="0" smtClean="0">
                <a:solidFill>
                  <a:srgbClr val="FFFFFF"/>
                </a:solidFill>
              </a:rPr>
              <a:t>short</a:t>
            </a:r>
            <a:r>
              <a:rPr lang="zh-CN" altLang="en-US" sz="2400" dirty="0" smtClean="0">
                <a:solidFill>
                  <a:srgbClr val="FFFFFF"/>
                </a:solidFill>
              </a:rPr>
              <a:t>变量</a:t>
            </a:r>
            <a:r>
              <a:rPr lang="en-US" altLang="zh-CN" sz="2400" dirty="0" smtClean="0">
                <a:solidFill>
                  <a:srgbClr val="FFFFFF"/>
                </a:solidFill>
              </a:rPr>
              <a:t>=</a:t>
            </a:r>
            <a:r>
              <a:rPr lang="en-US" altLang="zh-CN" sz="2400" dirty="0" err="1" smtClean="0">
                <a:solidFill>
                  <a:srgbClr val="FFFFFF"/>
                </a:solidFill>
              </a:rPr>
              <a:t>int</a:t>
            </a:r>
            <a:r>
              <a:rPr lang="zh-CN" altLang="en-US" sz="2400" dirty="0" smtClean="0">
                <a:solidFill>
                  <a:srgbClr val="FFFFFF"/>
                </a:solidFill>
              </a:rPr>
              <a:t>数据</a:t>
            </a:r>
            <a:r>
              <a:rPr lang="zh-CN" altLang="en-US" sz="2400" dirty="0">
                <a:solidFill>
                  <a:srgbClr val="FFFFFF"/>
                </a:solidFill>
              </a:rPr>
              <a:t>			取其低</a:t>
            </a:r>
            <a:r>
              <a:rPr lang="en-US" altLang="zh-CN" sz="2400" dirty="0">
                <a:solidFill>
                  <a:srgbClr val="FFFFFF"/>
                </a:solidFill>
              </a:rPr>
              <a:t>16</a:t>
            </a:r>
            <a:r>
              <a:rPr lang="zh-CN" altLang="en-US" sz="2400" dirty="0">
                <a:solidFill>
                  <a:srgbClr val="FFFFFF"/>
                </a:solidFill>
              </a:rPr>
              <a:t>位</a:t>
            </a:r>
            <a:r>
              <a:rPr lang="en-US" altLang="zh-CN" sz="2400" dirty="0">
                <a:solidFill>
                  <a:srgbClr val="FFFFFF"/>
                </a:solidFill>
              </a:rPr>
              <a:t>(</a:t>
            </a:r>
            <a:r>
              <a:rPr lang="zh-CN" altLang="en-US" sz="2400" dirty="0">
                <a:solidFill>
                  <a:srgbClr val="FFFFFF"/>
                </a:solidFill>
              </a:rPr>
              <a:t>截断</a:t>
            </a:r>
            <a:r>
              <a:rPr lang="en-US" altLang="zh-CN" sz="2400" dirty="0">
                <a:solidFill>
                  <a:srgbClr val="FFFFFF"/>
                </a:solidFill>
              </a:rPr>
              <a:t>)</a:t>
            </a:r>
          </a:p>
          <a:p>
            <a:pPr marL="0" lv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r>
              <a:rPr lang="en-US" altLang="zh-CN" sz="2400" dirty="0">
                <a:solidFill>
                  <a:srgbClr val="FFFFFF"/>
                </a:solidFill>
              </a:rPr>
              <a:t> </a:t>
            </a:r>
            <a:r>
              <a:rPr lang="zh-CN" altLang="en-US" sz="2400" dirty="0">
                <a:solidFill>
                  <a:srgbClr val="00B0F0"/>
                </a:solidFill>
              </a:rPr>
              <a:t>如：</a:t>
            </a: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err="1">
                <a:solidFill>
                  <a:srgbClr val="00B0F0"/>
                </a:solidFill>
              </a:rPr>
              <a:t>int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2400" dirty="0" smtClean="0">
                <a:solidFill>
                  <a:srgbClr val="00B0F0"/>
                </a:solidFill>
              </a:rPr>
              <a:t>=32767;</a:t>
            </a:r>
            <a:r>
              <a:rPr lang="en-US" altLang="zh-CN" sz="2400" dirty="0">
                <a:solidFill>
                  <a:srgbClr val="00B0F0"/>
                </a:solidFill>
              </a:rPr>
              <a:t>	</a:t>
            </a:r>
            <a:r>
              <a:rPr lang="en-US" altLang="zh-CN" sz="2400" dirty="0" smtClean="0">
                <a:solidFill>
                  <a:srgbClr val="00B0F0"/>
                </a:solidFill>
              </a:rPr>
              <a:t>short b=a+1;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2"/>
          <a:stretch/>
        </p:blipFill>
        <p:spPr bwMode="auto">
          <a:xfrm>
            <a:off x="3779912" y="2740348"/>
            <a:ext cx="3330370" cy="133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051424"/>
            <a:ext cx="635084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908736" y="4509120"/>
            <a:ext cx="2271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kern="0" dirty="0">
                <a:solidFill>
                  <a:srgbClr val="00B0F0"/>
                </a:solidFill>
                <a:latin typeface="Arial Black"/>
                <a:ea typeface="楷体_GB2312"/>
              </a:rPr>
              <a:t>【</a:t>
            </a:r>
            <a:r>
              <a:rPr lang="zh-CN" altLang="en-US" sz="2400" kern="0" dirty="0">
                <a:solidFill>
                  <a:srgbClr val="00B0F0"/>
                </a:solidFill>
                <a:latin typeface="Arial Black"/>
                <a:ea typeface="楷体_GB2312"/>
              </a:rPr>
              <a:t>例</a:t>
            </a:r>
            <a:r>
              <a:rPr lang="en-US" altLang="zh-CN" sz="2400" kern="0" dirty="0" smtClean="0">
                <a:solidFill>
                  <a:srgbClr val="00B0F0"/>
                </a:solidFill>
                <a:latin typeface="Arial Black"/>
                <a:ea typeface="楷体_GB2312"/>
              </a:rPr>
              <a:t>Ex3_z9】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61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ED7352B-6FBA-4D80-9533-A52E7FF10834}" type="slidenum">
              <a:rPr kumimoji="0" lang="en-US" altLang="zh-CN">
                <a:ea typeface="宋体" charset="-122"/>
              </a:rPr>
              <a:pPr eaLnBrk="1" hangingPunct="1"/>
              <a:t>27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赋值过程中的类型</a:t>
            </a:r>
            <a:r>
              <a:rPr lang="zh-CN" altLang="en-US" sz="3600" dirty="0" smtClean="0"/>
              <a:t>转换</a:t>
            </a:r>
            <a:r>
              <a:rPr lang="zh-CN" altLang="en-US" sz="3600" dirty="0" smtClean="0">
                <a:solidFill>
                  <a:schemeClr val="tx1"/>
                </a:solidFill>
              </a:rPr>
              <a:t>（</a:t>
            </a:r>
            <a:r>
              <a:rPr lang="en-US" altLang="zh-CN" sz="3600" dirty="0" smtClean="0">
                <a:solidFill>
                  <a:schemeClr val="tx1"/>
                </a:solidFill>
              </a:rPr>
              <a:t>4</a:t>
            </a:r>
            <a:r>
              <a:rPr lang="zh-CN" altLang="en-US" sz="3600" dirty="0" smtClean="0">
                <a:solidFill>
                  <a:schemeClr val="tx1"/>
                </a:solidFill>
              </a:rPr>
              <a:t>）*</a:t>
            </a:r>
            <a:endParaRPr lang="zh-CN" altLang="en-US" sz="3600" dirty="0" smtClean="0">
              <a:solidFill>
                <a:schemeClr val="tx1"/>
              </a:solidFill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40768"/>
            <a:ext cx="8382000" cy="525688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2"/>
                </a:solidFill>
              </a:rPr>
              <a:t>long</a:t>
            </a:r>
            <a:r>
              <a:rPr lang="zh-CN" altLang="en-US" sz="2400" dirty="0" smtClean="0">
                <a:solidFill>
                  <a:schemeClr val="tx2"/>
                </a:solidFill>
              </a:rPr>
              <a:t>变量</a:t>
            </a:r>
            <a:r>
              <a:rPr lang="en-US" altLang="zh-CN" sz="2400" dirty="0" smtClean="0">
                <a:solidFill>
                  <a:schemeClr val="tx2"/>
                </a:solidFill>
              </a:rPr>
              <a:t>=</a:t>
            </a:r>
            <a:r>
              <a:rPr lang="zh-CN" altLang="en-US" sz="2400" dirty="0" smtClean="0">
                <a:solidFill>
                  <a:schemeClr val="tx2"/>
                </a:solidFill>
              </a:rPr>
              <a:t>带符号整型数据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	效果类似于“整型变量</a:t>
            </a:r>
            <a:r>
              <a:rPr lang="en-US" altLang="zh-CN" sz="2400" dirty="0" smtClean="0">
                <a:solidFill>
                  <a:schemeClr val="tx2"/>
                </a:solidFill>
              </a:rPr>
              <a:t>=</a:t>
            </a:r>
            <a:r>
              <a:rPr lang="zh-CN" altLang="en-US" sz="2400" dirty="0" smtClean="0">
                <a:solidFill>
                  <a:schemeClr val="tx2"/>
                </a:solidFill>
              </a:rPr>
              <a:t>字符数据”，需要符号扩展以保持数值不变！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CN" sz="2400" dirty="0" smtClean="0">
                <a:solidFill>
                  <a:schemeClr val="tx2"/>
                </a:solidFill>
              </a:rPr>
              <a:t>long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zh-CN" altLang="en-US" sz="2400" dirty="0" smtClean="0">
                <a:solidFill>
                  <a:schemeClr val="tx2"/>
                </a:solidFill>
              </a:rPr>
              <a:t>变量</a:t>
            </a:r>
            <a:r>
              <a:rPr lang="en-US" altLang="zh-CN" sz="2400" dirty="0" smtClean="0">
                <a:solidFill>
                  <a:schemeClr val="tx2"/>
                </a:solidFill>
              </a:rPr>
              <a:t>=unsigned 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zh-CN" altLang="en-US" sz="2400" dirty="0" smtClean="0">
                <a:solidFill>
                  <a:schemeClr val="tx2"/>
                </a:solidFill>
              </a:rPr>
              <a:t>数据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</a:rPr>
              <a:t>	效果类似于“</a:t>
            </a:r>
            <a:r>
              <a:rPr lang="en-US" altLang="zh-CN" sz="2400" dirty="0" err="1" smtClean="0">
                <a:solidFill>
                  <a:schemeClr val="tx2"/>
                </a:solidFill>
              </a:rPr>
              <a:t>int</a:t>
            </a:r>
            <a:r>
              <a:rPr lang="zh-CN" altLang="en-US" sz="2400" dirty="0" smtClean="0">
                <a:solidFill>
                  <a:schemeClr val="tx2"/>
                </a:solidFill>
              </a:rPr>
              <a:t>变量</a:t>
            </a:r>
            <a:r>
              <a:rPr lang="en-US" altLang="zh-CN" sz="2400" dirty="0" smtClean="0">
                <a:solidFill>
                  <a:schemeClr val="tx2"/>
                </a:solidFill>
              </a:rPr>
              <a:t>=unsigned char</a:t>
            </a:r>
            <a:r>
              <a:rPr lang="zh-CN" altLang="en-US" sz="2400" dirty="0" smtClean="0">
                <a:solidFill>
                  <a:schemeClr val="tx2"/>
                </a:solidFill>
              </a:rPr>
              <a:t>数据”，高位补</a:t>
            </a:r>
            <a:r>
              <a:rPr lang="en-US" altLang="zh-CN" sz="2400" dirty="0" smtClean="0">
                <a:solidFill>
                  <a:schemeClr val="tx2"/>
                </a:solidFill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400" dirty="0" smtClean="0">
                <a:solidFill>
                  <a:schemeClr val="tx2"/>
                </a:solidFill>
              </a:rPr>
              <a:t>将</a:t>
            </a:r>
            <a:r>
              <a:rPr lang="zh-CN" altLang="en-US" sz="2400" dirty="0" smtClean="0">
                <a:solidFill>
                  <a:schemeClr val="tx2"/>
                </a:solidFill>
              </a:rPr>
              <a:t>一个</a:t>
            </a:r>
            <a:r>
              <a:rPr lang="en-US" altLang="zh-CN" sz="2400" dirty="0" smtClean="0">
                <a:solidFill>
                  <a:schemeClr val="tx2"/>
                </a:solidFill>
              </a:rPr>
              <a:t>unsigned</a:t>
            </a:r>
            <a:r>
              <a:rPr lang="zh-CN" altLang="en-US" sz="2400" dirty="0" smtClean="0">
                <a:solidFill>
                  <a:schemeClr val="tx2"/>
                </a:solidFill>
              </a:rPr>
              <a:t>型数据赋给一个占字节数相同的非</a:t>
            </a:r>
            <a:r>
              <a:rPr lang="en-US" altLang="zh-CN" sz="2400" dirty="0" smtClean="0">
                <a:solidFill>
                  <a:schemeClr val="tx2"/>
                </a:solidFill>
              </a:rPr>
              <a:t>unsigned</a:t>
            </a:r>
            <a:r>
              <a:rPr lang="zh-CN" altLang="en-US" sz="2400" dirty="0" smtClean="0">
                <a:solidFill>
                  <a:schemeClr val="tx2"/>
                </a:solidFill>
              </a:rPr>
              <a:t>型整数变量时，或是将一个非</a:t>
            </a:r>
            <a:r>
              <a:rPr lang="en-US" altLang="zh-CN" sz="2400" dirty="0" smtClean="0">
                <a:solidFill>
                  <a:schemeClr val="tx2"/>
                </a:solidFill>
              </a:rPr>
              <a:t>unsigned</a:t>
            </a:r>
            <a:r>
              <a:rPr lang="zh-CN" altLang="en-US" sz="2400" dirty="0" smtClean="0">
                <a:solidFill>
                  <a:schemeClr val="tx2"/>
                </a:solidFill>
              </a:rPr>
              <a:t>型数据赋给一个占字节数相同的</a:t>
            </a:r>
            <a:r>
              <a:rPr lang="en-US" altLang="zh-CN" sz="2400" dirty="0" smtClean="0">
                <a:solidFill>
                  <a:schemeClr val="tx2"/>
                </a:solidFill>
              </a:rPr>
              <a:t>unsigned</a:t>
            </a:r>
            <a:r>
              <a:rPr lang="zh-CN" altLang="en-US" sz="2400" dirty="0" smtClean="0">
                <a:solidFill>
                  <a:schemeClr val="tx2"/>
                </a:solidFill>
              </a:rPr>
              <a:t>型整数变量时，都是将其值原样送到变量中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000" dirty="0" smtClean="0">
                <a:solidFill>
                  <a:schemeClr val="tx2"/>
                </a:solidFill>
              </a:rPr>
              <a:t>如果右边的数据的取值范围超出左边变量所属数据类型的取值范围，则左边变量中得到的值并非右边的原值！</a:t>
            </a:r>
            <a:br>
              <a:rPr lang="zh-CN" altLang="en-US" sz="2000" dirty="0" smtClean="0">
                <a:solidFill>
                  <a:schemeClr val="tx2"/>
                </a:solidFill>
              </a:rPr>
            </a:br>
            <a:r>
              <a:rPr lang="zh-CN" altLang="en-US" sz="2000" dirty="0" smtClean="0">
                <a:solidFill>
                  <a:schemeClr val="tx2"/>
                </a:solidFill>
              </a:rPr>
              <a:t>如：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unsinged</a:t>
            </a:r>
            <a:r>
              <a:rPr lang="en-US" altLang="zh-CN" sz="2000" dirty="0" smtClean="0">
                <a:solidFill>
                  <a:schemeClr val="tx2"/>
                </a:solidFill>
              </a:rPr>
              <a:t> u=65535;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</a:rPr>
              <a:t> = u;   </a:t>
            </a:r>
            <a:r>
              <a:rPr lang="zh-CN" altLang="en-US" sz="2000" dirty="0" smtClean="0">
                <a:solidFill>
                  <a:schemeClr val="tx2"/>
                </a:solidFill>
              </a:rPr>
              <a:t>则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</a:t>
            </a:r>
            <a:r>
              <a:rPr lang="zh-CN" altLang="en-US" sz="2000" dirty="0" smtClean="0">
                <a:solidFill>
                  <a:schemeClr val="tx2"/>
                </a:solidFill>
              </a:rPr>
              <a:t>的值为</a:t>
            </a:r>
            <a:r>
              <a:rPr lang="en-US" altLang="zh-CN" sz="2000" dirty="0" smtClean="0">
                <a:solidFill>
                  <a:schemeClr val="tx2"/>
                </a:solidFill>
              </a:rPr>
              <a:t>-1</a:t>
            </a:r>
            <a:br>
              <a:rPr lang="en-US" altLang="zh-CN" sz="2000" dirty="0" smtClean="0">
                <a:solidFill>
                  <a:schemeClr val="tx2"/>
                </a:solidFill>
              </a:rPr>
            </a:br>
            <a:r>
              <a:rPr lang="zh-CN" altLang="en-US" sz="2000" dirty="0" smtClean="0">
                <a:solidFill>
                  <a:schemeClr val="tx2"/>
                </a:solidFill>
              </a:rPr>
              <a:t>如：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000" dirty="0" smtClean="0">
                <a:solidFill>
                  <a:schemeClr val="tx2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2"/>
                </a:solidFill>
              </a:rPr>
              <a:t>i</a:t>
            </a:r>
            <a:r>
              <a:rPr lang="en-US" altLang="zh-CN" sz="2000" dirty="0" smtClean="0">
                <a:solidFill>
                  <a:schemeClr val="tx2"/>
                </a:solidFill>
              </a:rPr>
              <a:t> = -1; unsigned u=I;	</a:t>
            </a:r>
            <a:r>
              <a:rPr lang="zh-CN" altLang="en-US" sz="2000" dirty="0" smtClean="0">
                <a:solidFill>
                  <a:schemeClr val="tx2"/>
                </a:solidFill>
              </a:rPr>
              <a:t>则</a:t>
            </a:r>
            <a:r>
              <a:rPr lang="en-US" altLang="zh-CN" sz="2000" dirty="0" smtClean="0">
                <a:solidFill>
                  <a:schemeClr val="tx2"/>
                </a:solidFill>
              </a:rPr>
              <a:t>u</a:t>
            </a:r>
            <a:r>
              <a:rPr lang="zh-CN" altLang="en-US" sz="2000" dirty="0" smtClean="0">
                <a:solidFill>
                  <a:schemeClr val="tx2"/>
                </a:solidFill>
              </a:rPr>
              <a:t>的值为</a:t>
            </a:r>
            <a:r>
              <a:rPr lang="en-US" altLang="zh-CN" sz="2000" dirty="0" smtClean="0">
                <a:solidFill>
                  <a:schemeClr val="tx2"/>
                </a:solidFill>
              </a:rPr>
              <a:t>65535</a:t>
            </a:r>
          </a:p>
        </p:txBody>
      </p:sp>
    </p:spTree>
    <p:extLst>
      <p:ext uri="{BB962C8B-B14F-4D97-AF65-F5344CB8AC3E}">
        <p14:creationId xmlns:p14="http://schemas.microsoft.com/office/powerpoint/2010/main" val="387906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tx2"/>
                </a:solidFill>
              </a:rPr>
              <a:t>对初学者不必死记规则，只需要知道：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在赋值时应当注意变量的取值范围。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避免把占字节多的整型数据向占字节少的整型变量赋值，因为赋值后数值可能发生</a:t>
            </a:r>
            <a:r>
              <a:rPr lang="zh-CN" altLang="en-US" b="1" dirty="0" smtClean="0">
                <a:solidFill>
                  <a:srgbClr val="FFFF00"/>
                </a:solidFill>
              </a:rPr>
              <a:t>失真</a:t>
            </a:r>
            <a:r>
              <a:rPr lang="zh-CN" altLang="en-US" dirty="0" smtClean="0">
                <a:solidFill>
                  <a:schemeClr val="tx2"/>
                </a:solidFill>
              </a:rPr>
              <a:t>（</a:t>
            </a:r>
            <a:r>
              <a:rPr lang="zh-CN" altLang="en-US" dirty="0" smtClean="0">
                <a:solidFill>
                  <a:srgbClr val="FFFF00"/>
                </a:solidFill>
              </a:rPr>
              <a:t>不属于语法错误，系统不会提示出错！</a:t>
            </a:r>
            <a:r>
              <a:rPr lang="zh-CN" altLang="en-US" dirty="0" smtClean="0">
                <a:solidFill>
                  <a:schemeClr val="tx2"/>
                </a:solidFill>
              </a:rPr>
              <a:t>）</a:t>
            </a:r>
            <a:r>
              <a:rPr lang="zh-CN" altLang="en-US" dirty="0" smtClean="0">
                <a:solidFill>
                  <a:schemeClr val="tx2"/>
                </a:solidFill>
              </a:rPr>
              <a:t>；如果一定要进行这种赋值，应当保证所赋的值在变量允许的数值范围内。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整型数据之间的赋值，是按存储单元中的存储形式直接传送的；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实型数据之间以及整型与实型之间的赋值，是先转换类型后赋值。</a:t>
            </a:r>
            <a:endParaRPr lang="en-US" altLang="zh-CN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46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zh-CN" altLang="en-US" sz="4800" dirty="0"/>
              <a:t>赋值</a:t>
            </a:r>
            <a:r>
              <a:rPr lang="zh-CN" altLang="en-US" sz="4800" dirty="0" smtClean="0"/>
              <a:t>表达式和赋值语句</a:t>
            </a:r>
            <a:r>
              <a:rPr lang="en-US" altLang="zh-CN" sz="4800" dirty="0" smtClean="0"/>
              <a:t/>
            </a:r>
            <a:br>
              <a:rPr lang="en-US" altLang="zh-CN" sz="4800" dirty="0" smtClean="0"/>
            </a:br>
            <a:r>
              <a:rPr lang="zh-CN" altLang="en-US" sz="4800" dirty="0" smtClean="0"/>
              <a:t>变量赋初值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4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90CF7C-80B4-44B3-99B6-E0C538C21F6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b="1" dirty="0" smtClean="0"/>
              <a:t>§</a:t>
            </a:r>
            <a:r>
              <a:rPr lang="en-US" altLang="zh-CN" sz="4400" b="1" dirty="0" smtClean="0"/>
              <a:t>3.3  C</a:t>
            </a:r>
            <a:r>
              <a:rPr lang="zh-CN" altLang="en-US" sz="4400" b="1" dirty="0" smtClean="0"/>
              <a:t>语句</a:t>
            </a:r>
            <a:endParaRPr lang="zh-CN" altLang="en-US" sz="4400" b="1" dirty="0" smtClean="0"/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9222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C97-50AC-4381-AF68-CE3CDF5C062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5888"/>
            <a:ext cx="7772400" cy="1143000"/>
          </a:xfrm>
        </p:spPr>
        <p:txBody>
          <a:bodyPr/>
          <a:lstStyle/>
          <a:p>
            <a:r>
              <a:rPr lang="en-US" altLang="zh-CN" sz="3200" b="1">
                <a:latin typeface="华文行楷" pitchFamily="2" charset="-122"/>
                <a:ea typeface="华文行楷" pitchFamily="2" charset="-122"/>
              </a:rPr>
              <a:t>4.2  </a:t>
            </a:r>
            <a:r>
              <a:rPr lang="zh-CN" altLang="en-US" sz="3200" b="1">
                <a:latin typeface="华文行楷" pitchFamily="2" charset="-122"/>
                <a:ea typeface="华文行楷" pitchFamily="2" charset="-122"/>
              </a:rPr>
              <a:t>赋值语句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赋值语句：由赋值表达式加上一个分号构成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语言的赋值语句属于表达式语句，这是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语言的一个特点；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其他大多数高级语言中赋值号不是运算符。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其他多数高级语言中没有“赋值表达式”的概念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赋值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表达式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可以出现在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其他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表达式之中，增强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了语言的表达能力。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en-US" altLang="zh-CN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] if ((a=b )&gt;0) t=a;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563938" y="5013176"/>
            <a:ext cx="33457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 Black" pitchFamily="34" charset="0"/>
              </a:rPr>
              <a:t>;</a:t>
            </a:r>
          </a:p>
          <a:p>
            <a:r>
              <a:rPr lang="en-US" altLang="zh-CN" sz="4000" b="1" dirty="0">
                <a:solidFill>
                  <a:srgbClr val="FF0000"/>
                </a:solidFill>
                <a:latin typeface="Arial Black" pitchFamily="34" charset="0"/>
              </a:rPr>
              <a:t> 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×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</a:rPr>
              <a:t>这个分号加不得！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59632" y="6135687"/>
            <a:ext cx="5724644" cy="46166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 smtClean="0">
                <a:solidFill>
                  <a:srgbClr val="99FF66"/>
                </a:solidFill>
              </a:rPr>
              <a:t>【</a:t>
            </a:r>
            <a:r>
              <a:rPr lang="zh-CN" altLang="en-US" sz="2400" dirty="0" smtClean="0">
                <a:solidFill>
                  <a:srgbClr val="99FF66"/>
                </a:solidFill>
              </a:rPr>
              <a:t>注意</a:t>
            </a:r>
            <a:r>
              <a:rPr lang="en-US" altLang="zh-CN" sz="2400" dirty="0" smtClean="0">
                <a:solidFill>
                  <a:srgbClr val="99FF66"/>
                </a:solidFill>
              </a:rPr>
              <a:t>】</a:t>
            </a:r>
            <a:r>
              <a:rPr lang="zh-CN" altLang="en-US" sz="2400" dirty="0" smtClean="0">
                <a:solidFill>
                  <a:srgbClr val="99FF66"/>
                </a:solidFill>
              </a:rPr>
              <a:t>要区分赋值表达式和赋值语句！</a:t>
            </a:r>
            <a:endParaRPr lang="en-US" altLang="zh-CN" sz="2400" dirty="0">
              <a:solidFill>
                <a:srgbClr val="99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534ED-11FC-4AAD-A886-9FD3F7331813}" type="slidenum">
              <a:rPr lang="en-US" altLang="zh-CN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>
                <a:solidFill>
                  <a:schemeClr val="tx1"/>
                </a:solidFill>
              </a:rPr>
              <a:t>变量赋初值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 smtClean="0">
                <a:ea typeface="楷体_GB2312" pitchFamily="49" charset="-122"/>
              </a:rPr>
              <a:t>程序中经常要对一些变量预先设置初值，</a:t>
            </a:r>
            <a:r>
              <a:rPr lang="zh-CN" altLang="en-US" sz="2800" b="1" u="sng" dirty="0" smtClean="0">
                <a:solidFill>
                  <a:srgbClr val="FFFF66"/>
                </a:solidFill>
                <a:ea typeface="楷体_GB2312" pitchFamily="49" charset="-122"/>
              </a:rPr>
              <a:t>使用未赋值的变量往往是危险的</a:t>
            </a:r>
            <a:r>
              <a:rPr lang="zh-CN" altLang="en-US" sz="2800" dirty="0" smtClean="0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CN" sz="2800" dirty="0" smtClean="0">
                <a:ea typeface="楷体_GB2312" pitchFamily="49" charset="-122"/>
              </a:rPr>
              <a:t>C</a:t>
            </a:r>
            <a:r>
              <a:rPr lang="zh-CN" altLang="en-US" sz="2800" dirty="0" smtClean="0">
                <a:ea typeface="楷体_GB2312" pitchFamily="49" charset="-122"/>
              </a:rPr>
              <a:t>语言允许在定义变量的同时使变量初始化。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ea typeface="楷体_GB2312" pitchFamily="49" charset="-122"/>
              </a:rPr>
              <a:t>	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如，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 a=3; 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或者 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 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a,b,c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=5; </a:t>
            </a:r>
            <a:b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</a:br>
            <a:r>
              <a:rPr lang="zh-CN" altLang="en-US" sz="2800" dirty="0" smtClean="0">
                <a:ea typeface="楷体_GB2312" pitchFamily="49" charset="-122"/>
              </a:rPr>
              <a:t>这将使得程序更为简洁。</a:t>
            </a:r>
            <a:endParaRPr lang="en-US" altLang="zh-CN" sz="2800" dirty="0" smtClean="0">
              <a:ea typeface="楷体_GB2312" pitchFamily="49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相当于一个赋值语句。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solidFill>
                  <a:srgbClr val="99FF66"/>
                </a:solidFill>
                <a:ea typeface="楷体_GB2312" pitchFamily="49" charset="-122"/>
              </a:rPr>
              <a:t>	如，</a:t>
            </a:r>
            <a:r>
              <a:rPr lang="en-US" altLang="zh-CN" sz="2400" dirty="0" err="1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 a=3;    </a:t>
            </a:r>
            <a:r>
              <a:rPr lang="zh-CN" altLang="en-US" sz="2400" dirty="0">
                <a:solidFill>
                  <a:srgbClr val="99FF66"/>
                </a:solidFill>
                <a:ea typeface="楷体_GB2312" pitchFamily="49" charset="-122"/>
              </a:rPr>
              <a:t>相当于  </a:t>
            </a:r>
            <a:r>
              <a:rPr lang="en-US" altLang="zh-CN" sz="2400" dirty="0" err="1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400" dirty="0">
                <a:solidFill>
                  <a:srgbClr val="99FF66"/>
                </a:solidFill>
                <a:ea typeface="楷体_GB2312" pitchFamily="49" charset="-122"/>
              </a:rPr>
              <a:t> a;  a=3;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 smtClean="0">
                <a:ea typeface="楷体_GB2312" pitchFamily="49" charset="-122"/>
              </a:rPr>
              <a:t/>
            </a:r>
            <a:br>
              <a:rPr lang="zh-CN" altLang="en-US" sz="2800" dirty="0" smtClean="0">
                <a:ea typeface="楷体_GB2312" pitchFamily="49" charset="-122"/>
              </a:rPr>
            </a:br>
            <a:r>
              <a:rPr lang="en-US" altLang="zh-CN" sz="2800" dirty="0">
                <a:solidFill>
                  <a:srgbClr val="99FF66"/>
                </a:solidFill>
                <a:ea typeface="楷体_GB2312" pitchFamily="49" charset="-122"/>
              </a:rPr>
              <a:t>【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错例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】</a:t>
            </a:r>
            <a:r>
              <a:rPr lang="zh-CN" altLang="en-US" sz="2800" dirty="0" smtClean="0">
                <a:solidFill>
                  <a:srgbClr val="99FF66"/>
                </a:solidFill>
                <a:ea typeface="楷体_GB2312" pitchFamily="49" charset="-122"/>
              </a:rPr>
              <a:t>： </a:t>
            </a:r>
            <a:r>
              <a:rPr lang="en-US" altLang="zh-CN" sz="2800" dirty="0" err="1" smtClean="0">
                <a:solidFill>
                  <a:srgbClr val="99FF66"/>
                </a:solidFill>
                <a:ea typeface="楷体_GB2312" pitchFamily="49" charset="-122"/>
              </a:rPr>
              <a:t>int</a:t>
            </a:r>
            <a:r>
              <a:rPr lang="en-US" altLang="zh-CN" sz="2800" dirty="0" smtClean="0">
                <a:solidFill>
                  <a:srgbClr val="99FF66"/>
                </a:solidFill>
                <a:ea typeface="楷体_GB2312" pitchFamily="49" charset="-122"/>
              </a:rPr>
              <a:t> a=b=c=3;</a:t>
            </a:r>
            <a:endParaRPr lang="en-US" altLang="zh-CN" sz="2800" dirty="0" smtClean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 smtClean="0">
                <a:ea typeface="楷体_GB2312" pitchFamily="49" charset="-122"/>
              </a:rPr>
              <a:t>初始化不是在编译阶段完成的（静态变量和外部变量除外，参见</a:t>
            </a:r>
            <a:r>
              <a:rPr lang="en-US" altLang="zh-CN" sz="2800" dirty="0" smtClean="0">
                <a:ea typeface="楷体_GB2312" pitchFamily="49" charset="-122"/>
              </a:rPr>
              <a:t>§7</a:t>
            </a:r>
            <a:r>
              <a:rPr lang="zh-CN" altLang="en-US" sz="2800" dirty="0" smtClean="0">
                <a:ea typeface="楷体_GB2312" pitchFamily="49" charset="-122"/>
              </a:rPr>
              <a:t>），通常是在程序运行执行</a:t>
            </a:r>
            <a:r>
              <a:rPr lang="zh-CN" altLang="en-US" sz="2800" dirty="0">
                <a:ea typeface="楷体_GB2312" pitchFamily="49" charset="-122"/>
              </a:rPr>
              <a:t>到</a:t>
            </a:r>
            <a:r>
              <a:rPr lang="zh-CN" altLang="en-US" sz="2800" dirty="0" smtClean="0">
                <a:ea typeface="楷体_GB2312" pitchFamily="49" charset="-122"/>
              </a:rPr>
              <a:t>本函数时才赋予初值的。</a:t>
            </a:r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3708574" y="5259065"/>
            <a:ext cx="10588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5292725" y="3141663"/>
            <a:ext cx="863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6181838" y="2730500"/>
            <a:ext cx="2771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注意：这里只有</a:t>
            </a:r>
            <a:r>
              <a:rPr lang="en-US" altLang="zh-CN" dirty="0"/>
              <a:t>c</a:t>
            </a:r>
            <a:r>
              <a:rPr lang="zh-CN" altLang="en-US" dirty="0"/>
              <a:t>被赋了初始值！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4820072" y="4293096"/>
            <a:ext cx="1408112" cy="15557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9600" dirty="0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420879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4" grpId="0" animBg="1"/>
      <p:bldP spid="145415" grpId="0"/>
      <p:bldP spid="1454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1B5CBB8-D429-457E-B58B-1043C3A6CBB4}" type="slidenum">
              <a:rPr kumimoji="0" lang="en-US" altLang="zh-CN">
                <a:ea typeface="宋体" charset="-122"/>
              </a:rPr>
              <a:pPr eaLnBrk="1" hangingPunct="1"/>
              <a:t>32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400" dirty="0" smtClean="0">
                <a:solidFill>
                  <a:schemeClr val="tx1"/>
                </a:solidFill>
              </a:rPr>
              <a:t>§</a:t>
            </a:r>
            <a:r>
              <a:rPr lang="en-US" altLang="zh-CN" sz="4400" dirty="0" smtClean="0">
                <a:solidFill>
                  <a:schemeClr val="tx1"/>
                </a:solidFill>
              </a:rPr>
              <a:t>3.4 </a:t>
            </a:r>
            <a:r>
              <a:rPr lang="zh-CN" altLang="en-US" sz="4400" dirty="0" smtClean="0">
                <a:solidFill>
                  <a:schemeClr val="tx1"/>
                </a:solidFill>
              </a:rPr>
              <a:t>数据的输入输出</a:t>
            </a:r>
            <a:endParaRPr lang="zh-CN" altLang="en-US" sz="4400" dirty="0" smtClean="0">
              <a:solidFill>
                <a:schemeClr val="tx1"/>
              </a:solidFill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33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7213"/>
            <a:ext cx="7772400" cy="2753915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输入输出举例</a:t>
            </a:r>
            <a:endParaRPr lang="zh-CN" altLang="en-US" sz="44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47087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175922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3.5】</a:t>
            </a:r>
            <a:r>
              <a:rPr lang="zh-CN" altLang="zh-CN" dirty="0" smtClean="0"/>
              <a:t>求</a:t>
            </a:r>
            <a:r>
              <a:rPr lang="zh-CN" altLang="zh-CN" dirty="0"/>
              <a:t></a:t>
            </a:r>
            <a:r>
              <a:rPr lang="en-US" altLang="zh-CN" dirty="0"/>
              <a:t>                </a:t>
            </a:r>
            <a:r>
              <a:rPr lang="en-US" altLang="zh-CN" dirty="0" smtClean="0"/>
              <a:t>      </a:t>
            </a:r>
            <a:r>
              <a:rPr lang="zh-CN" altLang="zh-CN" dirty="0" smtClean="0"/>
              <a:t>方程</a:t>
            </a:r>
            <a:r>
              <a:rPr lang="zh-CN" altLang="zh-CN" dirty="0"/>
              <a:t>的根。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由键盘</a:t>
            </a:r>
            <a:r>
              <a:rPr lang="zh-CN" altLang="zh-CN" dirty="0" smtClean="0"/>
              <a:t>输入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设</a:t>
            </a:r>
            <a:r>
              <a:rPr lang="en-US" altLang="zh-CN" dirty="0" smtClean="0"/>
              <a:t>                </a:t>
            </a:r>
            <a:r>
              <a:rPr lang="zh-CN" altLang="zh-CN" dirty="0" smtClean="0"/>
              <a:t>＞０</a:t>
            </a:r>
            <a:r>
              <a:rPr lang="zh-CN" altLang="en-US" dirty="0" smtClean="0"/>
              <a:t>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772816"/>
            <a:ext cx="8763000" cy="4467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【</a:t>
            </a:r>
            <a:r>
              <a:rPr lang="zh-CN" altLang="zh-CN" dirty="0" smtClean="0">
                <a:solidFill>
                  <a:schemeClr val="tx2"/>
                </a:solidFill>
              </a:rPr>
              <a:t>解题思路</a:t>
            </a:r>
            <a:r>
              <a:rPr lang="en-US" altLang="zh-CN" dirty="0" smtClean="0">
                <a:solidFill>
                  <a:schemeClr val="tx2"/>
                </a:solidFill>
              </a:rPr>
              <a:t>】</a:t>
            </a:r>
            <a:r>
              <a:rPr lang="zh-CN" altLang="zh-CN" dirty="0" smtClean="0">
                <a:solidFill>
                  <a:schemeClr val="tx2"/>
                </a:solidFill>
              </a:rPr>
              <a:t>首先要知道求方程式的根的方法。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r>
              <a:rPr lang="zh-CN" altLang="zh-CN" dirty="0" smtClean="0">
                <a:solidFill>
                  <a:schemeClr val="tx2"/>
                </a:solidFill>
              </a:rPr>
              <a:t>由数学知识已知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zh-CN" altLang="zh-CN" dirty="0" smtClean="0">
                <a:solidFill>
                  <a:schemeClr val="tx2"/>
                </a:solidFill>
              </a:rPr>
              <a:t>如果</a:t>
            </a:r>
            <a:r>
              <a:rPr lang="en-US" altLang="zh-CN" dirty="0" smtClean="0">
                <a:solidFill>
                  <a:schemeClr val="tx2"/>
                </a:solidFill>
              </a:rPr>
              <a:t>             </a:t>
            </a:r>
            <a:r>
              <a:rPr lang="zh-CN" altLang="zh-CN" dirty="0" smtClean="0">
                <a:solidFill>
                  <a:schemeClr val="tx2"/>
                </a:solidFill>
              </a:rPr>
              <a:t>≥</a:t>
            </a:r>
            <a:r>
              <a:rPr lang="en-US" altLang="zh-CN" dirty="0" smtClean="0">
                <a:solidFill>
                  <a:schemeClr val="tx2"/>
                </a:solidFill>
              </a:rPr>
              <a:t>0</a:t>
            </a:r>
            <a:r>
              <a:rPr lang="zh-CN" altLang="zh-CN" dirty="0" smtClean="0">
                <a:solidFill>
                  <a:schemeClr val="tx2"/>
                </a:solidFill>
              </a:rPr>
              <a:t>，则一元二次方程有两个实根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 smtClean="0">
              <a:solidFill>
                <a:schemeClr val="tx2"/>
              </a:solidFill>
            </a:endParaRPr>
          </a:p>
          <a:p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  </a:t>
            </a:r>
            <a:r>
              <a:rPr lang="zh-CN" altLang="en-US" dirty="0" smtClean="0">
                <a:solidFill>
                  <a:schemeClr val="tx2"/>
                </a:solidFill>
              </a:rPr>
              <a:t>若记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   </a:t>
            </a:r>
            <a:r>
              <a:rPr lang="zh-CN" altLang="en-US" dirty="0" smtClean="0">
                <a:solidFill>
                  <a:schemeClr val="tx2"/>
                </a:solidFill>
              </a:rPr>
              <a:t>则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88922"/>
              </p:ext>
            </p:extLst>
          </p:nvPr>
        </p:nvGraphicFramePr>
        <p:xfrm>
          <a:off x="3360415" y="861914"/>
          <a:ext cx="15716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19" name="公式" r:id="rId3" imgW="571252" imgH="203112" progId="Equation.3">
                  <p:embed/>
                </p:oleObj>
              </mc:Choice>
              <mc:Fallback>
                <p:oleObj name="公式" r:id="rId3" imgW="57125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415" y="861914"/>
                        <a:ext cx="1571625" cy="5508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431726"/>
              </p:ext>
            </p:extLst>
          </p:nvPr>
        </p:nvGraphicFramePr>
        <p:xfrm>
          <a:off x="2627784" y="404664"/>
          <a:ext cx="2571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0" name="公式" r:id="rId5" imgW="1016000" imgH="203200" progId="Equation.3">
                  <p:embed/>
                </p:oleObj>
              </mc:Choice>
              <mc:Fallback>
                <p:oleObj name="公式" r:id="rId5" imgW="10160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04664"/>
                        <a:ext cx="2571750" cy="5048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762504"/>
              </p:ext>
            </p:extLst>
          </p:nvPr>
        </p:nvGraphicFramePr>
        <p:xfrm>
          <a:off x="4738662" y="2353444"/>
          <a:ext cx="16335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1" name="公式" r:id="rId7" imgW="571252" imgH="203112" progId="Equation.3">
                  <p:embed/>
                </p:oleObj>
              </mc:Choice>
              <mc:Fallback>
                <p:oleObj name="公式" r:id="rId7" imgW="57125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62" y="2353444"/>
                        <a:ext cx="1633538" cy="5715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841359"/>
              </p:ext>
            </p:extLst>
          </p:nvPr>
        </p:nvGraphicFramePr>
        <p:xfrm>
          <a:off x="1403648" y="3501008"/>
          <a:ext cx="29146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2" name="公式" r:id="rId8" imgW="1307532" imgH="444307" progId="Equation.3">
                  <p:embed/>
                </p:oleObj>
              </mc:Choice>
              <mc:Fallback>
                <p:oleObj name="公式" r:id="rId8" imgW="1307532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01008"/>
                        <a:ext cx="2914650" cy="10001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41495"/>
              </p:ext>
            </p:extLst>
          </p:nvPr>
        </p:nvGraphicFramePr>
        <p:xfrm>
          <a:off x="4860032" y="3501008"/>
          <a:ext cx="29575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3" name="公式" r:id="rId10" imgW="1320227" imgH="444307" progId="Equation.3">
                  <p:embed/>
                </p:oleObj>
              </mc:Choice>
              <mc:Fallback>
                <p:oleObj name="公式" r:id="rId10" imgW="1320227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501008"/>
                        <a:ext cx="2957512" cy="10001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9571"/>
              </p:ext>
            </p:extLst>
          </p:nvPr>
        </p:nvGraphicFramePr>
        <p:xfrm>
          <a:off x="1907704" y="4581128"/>
          <a:ext cx="1149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4" name="公式" r:id="rId12" imgW="520474" imgH="393529" progId="Equation.3">
                  <p:embed/>
                </p:oleObj>
              </mc:Choice>
              <mc:Fallback>
                <p:oleObj name="公式" r:id="rId12" imgW="520474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581128"/>
                        <a:ext cx="1149350" cy="85725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1517"/>
              </p:ext>
            </p:extLst>
          </p:nvPr>
        </p:nvGraphicFramePr>
        <p:xfrm>
          <a:off x="3635896" y="4581128"/>
          <a:ext cx="20716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5" name="公式" r:id="rId14" imgW="926698" imgH="444307" progId="Equation.3">
                  <p:embed/>
                </p:oleObj>
              </mc:Choice>
              <mc:Fallback>
                <p:oleObj name="公式" r:id="rId14" imgW="926698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581128"/>
                        <a:ext cx="2071687" cy="1003300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443620"/>
              </p:ext>
            </p:extLst>
          </p:nvPr>
        </p:nvGraphicFramePr>
        <p:xfrm>
          <a:off x="1691680" y="5877272"/>
          <a:ext cx="1438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6" name="公式" r:id="rId16" imgW="660400" imgH="228600" progId="Equation.3">
                  <p:embed/>
                </p:oleObj>
              </mc:Choice>
              <mc:Fallback>
                <p:oleObj name="公式" r:id="rId16" imgW="660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877272"/>
                        <a:ext cx="1438275" cy="5000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685874"/>
              </p:ext>
            </p:extLst>
          </p:nvPr>
        </p:nvGraphicFramePr>
        <p:xfrm>
          <a:off x="3635896" y="5877272"/>
          <a:ext cx="1438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27" name="公式" r:id="rId18" imgW="660400" imgH="228600" progId="Equation.3">
                  <p:embed/>
                </p:oleObj>
              </mc:Choice>
              <mc:Fallback>
                <p:oleObj name="公式" r:id="rId18" imgW="6604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5877272"/>
                        <a:ext cx="1438275" cy="500062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65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571500"/>
            <a:ext cx="8858250" cy="62865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CC"/>
                </a:solidFill>
              </a:rPr>
              <a:t>#include  &lt;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math.h</a:t>
            </a:r>
            <a:r>
              <a:rPr lang="en-US" altLang="zh-CN" sz="2800" dirty="0" smtClean="0">
                <a:solidFill>
                  <a:srgbClr val="0000CC"/>
                </a:solidFill>
              </a:rPr>
              <a:t>&gt;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 ( )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{double a,b,c,disc,x1,x2,p,q;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9E01DD"/>
                </a:solidFill>
              </a:rPr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lf%lf%lf</a:t>
            </a:r>
            <a:r>
              <a:rPr lang="en-US" altLang="zh-CN" sz="2800" dirty="0" smtClean="0"/>
              <a:t>",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a,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b,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disc=b*b-4*a*c;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p=-b/(2.0*a);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q=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sqrt</a:t>
            </a:r>
            <a:r>
              <a:rPr lang="en-US" altLang="zh-CN" sz="2800" dirty="0" smtClean="0"/>
              <a:t>(disc)/(2.0*a);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x1=</a:t>
            </a:r>
            <a:r>
              <a:rPr lang="en-US" altLang="zh-CN" sz="2800" dirty="0" err="1" smtClean="0"/>
              <a:t>p+q</a:t>
            </a:r>
            <a:r>
              <a:rPr lang="en-US" altLang="zh-CN" sz="2800" dirty="0" smtClean="0"/>
              <a:t>;   x2=p-q;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9E01DD"/>
                </a:solidFill>
              </a:rPr>
              <a:t>printf</a:t>
            </a:r>
            <a:r>
              <a:rPr lang="en-US" altLang="zh-CN" sz="2800" dirty="0" smtClean="0"/>
              <a:t>("x1=%7.2f\nx2=%7.2f\n",x1,x2);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0" y="1117600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CC"/>
                </a:solidFill>
              </a:rPr>
              <a:t>程序中</a:t>
            </a:r>
            <a:r>
              <a:rPr lang="zh-CN" altLang="zh-CN" sz="2800" b="1">
                <a:solidFill>
                  <a:srgbClr val="0000CC"/>
                </a:solidFill>
              </a:rPr>
              <a:t>调用数学函数</a:t>
            </a:r>
            <a:r>
              <a:rPr lang="en-US" altLang="zh-CN" sz="2800" b="1">
                <a:solidFill>
                  <a:srgbClr val="0000CC"/>
                </a:solidFill>
              </a:rPr>
              <a:t>sqrt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000750" y="3143250"/>
            <a:ext cx="271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输入</a:t>
            </a:r>
            <a:r>
              <a:rPr lang="en-US" altLang="zh-CN" sz="2800" b="1">
                <a:solidFill>
                  <a:srgbClr val="0000CC"/>
                </a:solidFill>
              </a:rPr>
              <a:t>a,b,c</a:t>
            </a:r>
            <a:r>
              <a:rPr lang="zh-CN" altLang="zh-CN" sz="2800" b="1">
                <a:solidFill>
                  <a:srgbClr val="0000CC"/>
                </a:solidFill>
              </a:rPr>
              <a:t>的值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4175956" y="2571750"/>
            <a:ext cx="396044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 flipH="1">
            <a:off x="4757584" y="3861048"/>
            <a:ext cx="4147497" cy="1143000"/>
          </a:xfrm>
          <a:prstGeom prst="wedgeRoundRectCallout">
            <a:avLst>
              <a:gd name="adj1" fmla="val 54654"/>
              <a:gd name="adj2" fmla="val -11229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取地址运算符，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&amp;a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表示变量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a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在内存中的地址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78427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571500"/>
            <a:ext cx="8858250" cy="62865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CC"/>
                </a:solidFill>
              </a:rPr>
              <a:t>#include  &lt;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math.h</a:t>
            </a:r>
            <a:r>
              <a:rPr lang="en-US" altLang="zh-CN" sz="2800" dirty="0" smtClean="0">
                <a:solidFill>
                  <a:srgbClr val="0000CC"/>
                </a:solidFill>
              </a:rPr>
              <a:t>&gt;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 ( )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{double a,b,c,disc,x1,x2,p,q;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9E01DD"/>
                </a:solidFill>
              </a:rPr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lf%lf%lf</a:t>
            </a:r>
            <a:r>
              <a:rPr lang="en-US" altLang="zh-CN" sz="2800" dirty="0" smtClean="0"/>
              <a:t>",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a,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b,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disc=b*b-4*a*c;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p=-b/(2.0*a);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q=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sqrt</a:t>
            </a:r>
            <a:r>
              <a:rPr lang="en-US" altLang="zh-CN" sz="2800" dirty="0" smtClean="0"/>
              <a:t>(disc)/(2.0*a);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x1=</a:t>
            </a:r>
            <a:r>
              <a:rPr lang="en-US" altLang="zh-CN" sz="2800" dirty="0" err="1" smtClean="0"/>
              <a:t>p+q</a:t>
            </a:r>
            <a:r>
              <a:rPr lang="en-US" altLang="zh-CN" sz="2800" dirty="0" smtClean="0"/>
              <a:t>;   x2=p-q;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9E01DD"/>
                </a:solidFill>
              </a:rPr>
              <a:t>printf</a:t>
            </a:r>
            <a:r>
              <a:rPr lang="en-US" altLang="zh-CN" sz="2800" dirty="0" smtClean="0"/>
              <a:t>("x1=%7.2f\nx2=%7.2f\n",x1,x2);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34432" y="2571750"/>
            <a:ext cx="689496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圆角矩形标注 22"/>
          <p:cNvSpPr>
            <a:spLocks noChangeArrowheads="1"/>
          </p:cNvSpPr>
          <p:nvPr/>
        </p:nvSpPr>
        <p:spPr bwMode="auto">
          <a:xfrm>
            <a:off x="5143500" y="3429000"/>
            <a:ext cx="2214563" cy="1143000"/>
          </a:xfrm>
          <a:prstGeom prst="wedgeRoundRectCallout">
            <a:avLst>
              <a:gd name="adj1" fmla="val -100709"/>
              <a:gd name="adj2" fmla="val -7229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输入的是双精度型实数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2481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571500"/>
            <a:ext cx="8858250" cy="62865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00CC"/>
                </a:solidFill>
              </a:rPr>
              <a:t>#include  &lt;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math.h</a:t>
            </a:r>
            <a:r>
              <a:rPr lang="en-US" altLang="zh-CN" sz="2800" dirty="0" smtClean="0">
                <a:solidFill>
                  <a:srgbClr val="0000CC"/>
                </a:solidFill>
              </a:rPr>
              <a:t>&gt;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 ( )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{double a,b,c,disc,x1,x2,p,q;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9E01DD"/>
                </a:solidFill>
              </a:rPr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lf%lf%lf</a:t>
            </a:r>
            <a:r>
              <a:rPr lang="en-US" altLang="zh-CN" sz="2800" dirty="0" smtClean="0"/>
              <a:t>",</a:t>
            </a:r>
            <a:r>
              <a:rPr lang="en-US" altLang="zh-CN" sz="2800" dirty="0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a,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b,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&amp;</a:t>
            </a:r>
            <a:r>
              <a:rPr lang="en-US" altLang="zh-CN" sz="2800" dirty="0" err="1" smtClean="0"/>
              <a:t>c</a:t>
            </a:r>
            <a:r>
              <a:rPr lang="en-US" altLang="zh-CN" sz="2800" dirty="0" smtClean="0"/>
              <a:t>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disc=b*b-4*a*c;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p=-b/(2.0*a);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q=</a:t>
            </a:r>
            <a:r>
              <a:rPr lang="en-US" altLang="zh-CN" sz="2800" dirty="0" err="1" smtClean="0">
                <a:solidFill>
                  <a:srgbClr val="0000CC"/>
                </a:solidFill>
              </a:rPr>
              <a:t>sqrt</a:t>
            </a:r>
            <a:r>
              <a:rPr lang="en-US" altLang="zh-CN" sz="2800" dirty="0" smtClean="0"/>
              <a:t>(disc)/(2.0*a);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x1=</a:t>
            </a:r>
            <a:r>
              <a:rPr lang="en-US" altLang="zh-CN" sz="2800" dirty="0" err="1" smtClean="0"/>
              <a:t>p+q</a:t>
            </a:r>
            <a:r>
              <a:rPr lang="en-US" altLang="zh-CN" sz="2800" dirty="0" smtClean="0"/>
              <a:t>;   x2=p-q;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9E01DD"/>
                </a:solidFill>
              </a:rPr>
              <a:t>printf</a:t>
            </a:r>
            <a:r>
              <a:rPr lang="en-US" altLang="zh-CN" sz="2800" dirty="0" smtClean="0"/>
              <a:t>("x1=%7.2f\nx2=%7.2f\n",x1,x2);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</a:p>
        </p:txBody>
      </p:sp>
      <p:sp>
        <p:nvSpPr>
          <p:cNvPr id="5939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4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835696" y="2571750"/>
            <a:ext cx="2214562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圆角矩形标注 22"/>
          <p:cNvSpPr>
            <a:spLocks noChangeArrowheads="1"/>
          </p:cNvSpPr>
          <p:nvPr/>
        </p:nvSpPr>
        <p:spPr bwMode="auto">
          <a:xfrm>
            <a:off x="3907383" y="3500438"/>
            <a:ext cx="3143250" cy="642937"/>
          </a:xfrm>
          <a:prstGeom prst="wedgeRoundRectCallout">
            <a:avLst>
              <a:gd name="adj1" fmla="val -45875"/>
              <a:gd name="adj2" fmla="val -1023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rgbClr val="FF0000"/>
                </a:solidFill>
              </a:rPr>
              <a:t>要求输入</a:t>
            </a:r>
            <a:r>
              <a:rPr lang="en-US" altLang="zh-CN" sz="2800" b="1">
                <a:solidFill>
                  <a:srgbClr val="FF0000"/>
                </a:solidFill>
              </a:rPr>
              <a:t>3</a:t>
            </a:r>
            <a:r>
              <a:rPr lang="zh-CN" altLang="zh-CN" sz="2800" b="1">
                <a:solidFill>
                  <a:srgbClr val="FF0000"/>
                </a:solidFill>
              </a:rPr>
              <a:t>个实数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642938"/>
            <a:ext cx="25384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5429250" y="1428750"/>
            <a:ext cx="3286125" cy="1000125"/>
          </a:xfrm>
          <a:prstGeom prst="wedgeRoundRectCallout">
            <a:avLst>
              <a:gd name="adj1" fmla="val -38306"/>
              <a:gd name="adj2" fmla="val -8421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0000"/>
                </a:solidFill>
              </a:rPr>
              <a:t>空格隔开，自动</a:t>
            </a:r>
            <a:r>
              <a:rPr lang="zh-CN" altLang="zh-CN" sz="2800" b="1" dirty="0">
                <a:solidFill>
                  <a:srgbClr val="FF0000"/>
                </a:solidFill>
              </a:rPr>
              <a:t>转成实数后赋给</a:t>
            </a:r>
            <a:r>
              <a:rPr lang="en-US" altLang="zh-CN" sz="2800" b="1" dirty="0" err="1">
                <a:solidFill>
                  <a:srgbClr val="FF0000"/>
                </a:solidFill>
              </a:rPr>
              <a:t>a,b,c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13215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85750" y="571500"/>
            <a:ext cx="8858250" cy="628650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0000CC"/>
                </a:solidFill>
              </a:rPr>
              <a:t>#include  &lt;math.h&gt;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int main ( ) 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{double a,b,c,disc,x1,x2,p,q;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</a:t>
            </a:r>
            <a:r>
              <a:rPr lang="en-US" altLang="zh-CN" sz="2800" smtClean="0">
                <a:solidFill>
                  <a:srgbClr val="9E01DD"/>
                </a:solidFill>
              </a:rPr>
              <a:t>scanf</a:t>
            </a:r>
            <a:r>
              <a:rPr lang="en-US" altLang="zh-CN" sz="2800" smtClean="0"/>
              <a:t>("%lf%lf%lf",</a:t>
            </a:r>
            <a:r>
              <a:rPr lang="en-US" altLang="zh-CN" sz="2800" smtClean="0">
                <a:solidFill>
                  <a:srgbClr val="FF0000"/>
                </a:solidFill>
              </a:rPr>
              <a:t>&amp;</a:t>
            </a:r>
            <a:r>
              <a:rPr lang="en-US" altLang="zh-CN" sz="2800" smtClean="0"/>
              <a:t>a,</a:t>
            </a:r>
            <a:r>
              <a:rPr lang="en-US" altLang="zh-CN" sz="2800" smtClean="0">
                <a:solidFill>
                  <a:srgbClr val="FF0000"/>
                </a:solidFill>
              </a:rPr>
              <a:t>&amp;</a:t>
            </a:r>
            <a:r>
              <a:rPr lang="en-US" altLang="zh-CN" sz="2800" smtClean="0"/>
              <a:t>b,</a:t>
            </a:r>
            <a:r>
              <a:rPr lang="en-US" altLang="zh-CN" sz="2800" smtClean="0">
                <a:solidFill>
                  <a:srgbClr val="FF0000"/>
                </a:solidFill>
              </a:rPr>
              <a:t>&amp;</a:t>
            </a:r>
            <a:r>
              <a:rPr lang="en-US" altLang="zh-CN" sz="2800" smtClean="0"/>
              <a:t>c);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disc=b*b-4*a*c;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p=-b/(2.0*a);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q=</a:t>
            </a:r>
            <a:r>
              <a:rPr lang="en-US" altLang="zh-CN" sz="2800" smtClean="0">
                <a:solidFill>
                  <a:srgbClr val="0000CC"/>
                </a:solidFill>
              </a:rPr>
              <a:t>sqrt</a:t>
            </a:r>
            <a:r>
              <a:rPr lang="en-US" altLang="zh-CN" sz="2800" smtClean="0"/>
              <a:t>(disc)/(2.0*a);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x1=p+q;   x2=p-q;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</a:t>
            </a:r>
            <a:r>
              <a:rPr lang="en-US" altLang="zh-CN" sz="2800" smtClean="0">
                <a:solidFill>
                  <a:srgbClr val="9E01DD"/>
                </a:solidFill>
              </a:rPr>
              <a:t>printf</a:t>
            </a:r>
            <a:r>
              <a:rPr lang="en-US" altLang="zh-CN" sz="2800" smtClean="0"/>
              <a:t>("x1=%7.2f\nx2=%7.2f\n",x1,x2);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return 0;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</a:p>
        </p:txBody>
      </p:sp>
      <p:sp>
        <p:nvSpPr>
          <p:cNvPr id="6041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2699793" y="5143500"/>
            <a:ext cx="1152128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圆角矩形标注 22"/>
          <p:cNvSpPr>
            <a:spLocks noChangeArrowheads="1"/>
          </p:cNvSpPr>
          <p:nvPr/>
        </p:nvSpPr>
        <p:spPr bwMode="auto">
          <a:xfrm>
            <a:off x="2571750" y="5929313"/>
            <a:ext cx="5745163" cy="642937"/>
          </a:xfrm>
          <a:prstGeom prst="wedgeRoundRectCallout">
            <a:avLst>
              <a:gd name="adj1" fmla="val -26208"/>
              <a:gd name="adj2" fmla="val -8086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输出</a:t>
            </a:r>
            <a:r>
              <a:rPr lang="zh-CN" altLang="zh-CN" sz="2800" b="1">
                <a:solidFill>
                  <a:srgbClr val="FF0000"/>
                </a:solidFill>
              </a:rPr>
              <a:t>数据占</a:t>
            </a:r>
            <a:r>
              <a:rPr lang="en-US" altLang="zh-CN" sz="2800" b="1">
                <a:solidFill>
                  <a:srgbClr val="FF0000"/>
                </a:solidFill>
              </a:rPr>
              <a:t>7</a:t>
            </a:r>
            <a:r>
              <a:rPr lang="zh-CN" altLang="zh-CN" sz="2800" b="1">
                <a:solidFill>
                  <a:srgbClr val="FF0000"/>
                </a:solidFill>
              </a:rPr>
              <a:t>列，其中小数占</a:t>
            </a:r>
            <a:r>
              <a:rPr lang="en-US" altLang="zh-CN" sz="2800" b="1">
                <a:solidFill>
                  <a:srgbClr val="FF0000"/>
                </a:solidFill>
              </a:rPr>
              <a:t>2</a:t>
            </a:r>
            <a:r>
              <a:rPr lang="zh-CN" altLang="zh-CN" sz="2800" b="1">
                <a:solidFill>
                  <a:srgbClr val="FF0000"/>
                </a:solidFill>
              </a:rPr>
              <a:t>列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pic>
        <p:nvPicPr>
          <p:cNvPr id="604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642938"/>
            <a:ext cx="25384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143000"/>
            <a:ext cx="253841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 1"/>
          <p:cNvSpPr/>
          <p:nvPr/>
        </p:nvSpPr>
        <p:spPr bwMode="auto">
          <a:xfrm>
            <a:off x="4932040" y="3501008"/>
            <a:ext cx="3888432" cy="1368152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【bug】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程序开头还应检查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b</a:t>
            </a:r>
            <a:r>
              <a:rPr kumimoji="1" lang="en-US" altLang="zh-CN" sz="24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2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-4ac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是否大于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0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（需用到下一章的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if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语句）！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695738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39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7213"/>
            <a:ext cx="7772400" cy="2753915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有关数据输入输出的概念</a:t>
            </a:r>
            <a:endParaRPr lang="zh-CN" altLang="en-US" sz="44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7616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altLang="zh-CN" sz="4800" dirty="0" smtClean="0"/>
              <a:t>C</a:t>
            </a:r>
            <a:r>
              <a:rPr lang="zh-CN" altLang="en-US" sz="4800" dirty="0" smtClean="0"/>
              <a:t>程序的结构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C627F-5150-44D5-8884-52CAFB390B64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数据输入输出的概念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68413"/>
            <a:ext cx="8458200" cy="47244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输入输出是相对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计算机主机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而言的。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输出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从计算机向外部输出设备输出数据</a:t>
            </a:r>
          </a:p>
          <a:p>
            <a:pPr lvl="1"/>
            <a:r>
              <a:rPr lang="zh-CN" altLang="en-US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输入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从外部输入设备输入数据</a:t>
            </a:r>
          </a:p>
        </p:txBody>
      </p:sp>
      <p:pic>
        <p:nvPicPr>
          <p:cNvPr id="1438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852738"/>
            <a:ext cx="61912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7" name="Picture 5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755900"/>
            <a:ext cx="61341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88" name="Picture 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781300"/>
            <a:ext cx="614521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64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10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27C1-E0F7-4704-BEEF-4DE4CE8937A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数据输入输出在</a:t>
            </a:r>
            <a:r>
              <a:rPr lang="en-US" altLang="zh-CN" sz="3600" b="1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语言中的实现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678738" cy="51530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语言本身不提供输入输出语句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，而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由</a:t>
            </a: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标准库函数库中的函数来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实现相应操作！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printf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scanf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是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提供的库函数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，不是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输入输出语句！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提供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的标准函数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以库的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形式在</a:t>
            </a:r>
            <a:r>
              <a:rPr lang="en-US" altLang="zh-CN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的编译系统中提供，它们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不是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语言文本中的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组成部分！</a:t>
            </a:r>
            <a:endParaRPr lang="zh-CN" altLang="en-US" sz="2400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  <a:cs typeface="Times New Roman" pitchFamily="18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【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目的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】</a:t>
            </a:r>
          </a:p>
          <a:p>
            <a:pPr lvl="2" algn="just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）使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语言编译系统简化：避免在编译阶段处理与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硬件有关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的问题；</a:t>
            </a:r>
          </a:p>
          <a:p>
            <a:pPr lvl="2" algn="just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）通用性强、可移植性好：只需针对不同的机器编写相应的函数库。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标准的输入输出函数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：以标准的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设备（通常为终端设备）为输入输出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对象，如：（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各系统均提供）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putchar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printf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puts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gets</a:t>
            </a:r>
          </a:p>
        </p:txBody>
      </p:sp>
    </p:spTree>
    <p:extLst>
      <p:ext uri="{BB962C8B-B14F-4D97-AF65-F5344CB8AC3E}">
        <p14:creationId xmlns:p14="http://schemas.microsoft.com/office/powerpoint/2010/main" val="12449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886B-90EF-4D70-A499-2921E8529EBF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" y="152400"/>
            <a:ext cx="8839200" cy="1143000"/>
          </a:xfrm>
        </p:spPr>
        <p:txBody>
          <a:bodyPr/>
          <a:lstStyle/>
          <a:p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数据输入输出在</a:t>
            </a:r>
            <a:r>
              <a:rPr lang="en-US" altLang="zh-CN" sz="3600" b="1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语言中的实现（</a:t>
            </a:r>
            <a:r>
              <a:rPr lang="en-US" altLang="zh-CN" sz="3600" b="1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600" b="1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1" y="1341438"/>
            <a:ext cx="8640513" cy="5081587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在使用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语言库函数时，须用预编译命令“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#include”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将所需要的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“头文件”包括到用户源文件中。</a:t>
            </a: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头文件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包含了将用到的库函数的有关信息，扩展名为“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.h”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] </a:t>
            </a:r>
            <a:r>
              <a:rPr lang="en-US" altLang="zh-CN" sz="2400" b="1" dirty="0" err="1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stdio.h</a:t>
            </a:r>
            <a:r>
              <a:rPr lang="zh-CN" altLang="en-US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即标准输入输出函数库，包含了与标准</a:t>
            </a:r>
            <a:r>
              <a:rPr lang="en-US" altLang="zh-CN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库有关的变量定义、宏定义和函数原型（函数首部）等。</a:t>
            </a: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调用标准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I/O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库函数时，文件开头应有如下预编译命令：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	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#include &lt;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stdio.h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&gt;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		//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在系统指定的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include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目录中找（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标准方式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或	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#include 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″</a:t>
            </a:r>
            <a:r>
              <a:rPr lang="en-US" altLang="zh-CN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stdio.h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″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		//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先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在用户的当前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目录下找，再按标准方式</a:t>
            </a:r>
          </a:p>
          <a:p>
            <a:pPr lvl="1">
              <a:spcBef>
                <a:spcPct val="0"/>
              </a:spcBef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有些编译器（如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TC2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）允许在仅使用</a:t>
            </a: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printf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和</a:t>
            </a: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时，省略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#include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命令。</a:t>
            </a:r>
          </a:p>
        </p:txBody>
      </p:sp>
    </p:spTree>
    <p:extLst>
      <p:ext uri="{BB962C8B-B14F-4D97-AF65-F5344CB8AC3E}">
        <p14:creationId xmlns:p14="http://schemas.microsoft.com/office/powerpoint/2010/main" val="422356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43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7213"/>
            <a:ext cx="7772400" cy="2753915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用</a:t>
            </a:r>
            <a:r>
              <a:rPr lang="en-US" altLang="zh-CN" sz="4400" dirty="0" err="1" smtClean="0"/>
              <a:t>printf</a:t>
            </a:r>
            <a:r>
              <a:rPr lang="zh-CN" altLang="en-US" sz="4400" dirty="0" smtClean="0"/>
              <a:t>函数输出数据</a:t>
            </a:r>
            <a:endParaRPr lang="zh-CN" altLang="en-US" sz="44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6815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2596A-F3FF-4848-BC05-AE25624C2425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706172" cy="1143000"/>
          </a:xfrm>
        </p:spPr>
        <p:txBody>
          <a:bodyPr/>
          <a:lstStyle/>
          <a:p>
            <a:r>
              <a:rPr lang="en-US" altLang="zh-CN" sz="3600" b="1" dirty="0" err="1" smtClean="0">
                <a:latin typeface="华文行楷" pitchFamily="2" charset="-122"/>
                <a:ea typeface="华文行楷" pitchFamily="2" charset="-122"/>
              </a:rPr>
              <a:t>printf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函数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1125538"/>
            <a:ext cx="9037638" cy="5638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向终端（</a:t>
            </a: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系统隐含指定的输出设备）输出若干个任意类型的数据。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printf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(</a:t>
            </a:r>
            <a:r>
              <a:rPr lang="en-US" altLang="zh-CN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const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char *format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…);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格式控制字符串 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 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转换控制字符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串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，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包括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两种信息：</a:t>
            </a: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格式说明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：由“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%”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组成，作用是将输出的数据转换为指定的格式输出。</a:t>
            </a:r>
          </a:p>
          <a:p>
            <a:pPr marL="1714500" lvl="3" indent="-342900">
              <a:lnSpc>
                <a:spcPct val="90000"/>
              </a:lnSpc>
            </a:pP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想输出字符“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%”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，应在“格式控制”字符串中用连续的两个</a:t>
            </a:r>
            <a:r>
              <a:rPr lang="en-US" altLang="zh-CN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%</a:t>
            </a:r>
            <a:r>
              <a:rPr lang="zh-CN" alt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表示！</a:t>
            </a:r>
            <a:endParaRPr lang="zh-CN" altLang="en-US" b="1" dirty="0">
              <a:solidFill>
                <a:schemeClr val="accent6">
                  <a:lumMod val="60000"/>
                  <a:lumOff val="40000"/>
                </a:schemeClr>
              </a:solidFill>
              <a:latin typeface="Arial Black" pitchFamily="34" charset="0"/>
              <a:ea typeface="楷体_GB2312" pitchFamily="49" charset="-122"/>
            </a:endParaRPr>
          </a:p>
          <a:p>
            <a:pPr marL="1295400" lvl="2" indent="-381000">
              <a:lnSpc>
                <a:spcPct val="90000"/>
              </a:lnSpc>
              <a:buFontTx/>
              <a:buAutoNum type="arabicPeriod"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普通字符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：即要</a:t>
            </a:r>
            <a:r>
              <a:rPr lang="zh-CN" altLang="en-US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原样输出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的字符。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输出表列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：需要输出的一些数据，可以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是常量、变量或表达式。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如</a:t>
            </a:r>
            <a:r>
              <a:rPr lang="zh-CN" altLang="en-US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：</a:t>
            </a:r>
            <a:r>
              <a:rPr lang="en-US" altLang="zh-CN" sz="2400" b="1" dirty="0" err="1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printf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(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”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%</a:t>
            </a:r>
            <a:r>
              <a:rPr lang="en-US" altLang="zh-CN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d, %c\n”,  </a:t>
            </a:r>
            <a:r>
              <a:rPr lang="en-US" altLang="zh-CN" sz="2400" b="1" dirty="0" err="1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, c);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成功时返回输出的字节数，否则返回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EOF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4024512" y="2867224"/>
            <a:ext cx="3640138" cy="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7923412" y="2867224"/>
            <a:ext cx="533400" cy="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5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dirty="0" err="1" smtClean="0"/>
              <a:t>printf</a:t>
            </a:r>
            <a:r>
              <a:rPr lang="zh-CN" altLang="zh-CN" sz="4000" dirty="0" smtClean="0"/>
              <a:t>函数的一般格式</a:t>
            </a:r>
            <a:endParaRPr lang="en-US" altLang="zh-CN" sz="4000" dirty="0" smtClean="0"/>
          </a:p>
          <a:p>
            <a:pPr algn="ctr">
              <a:buFont typeface="Wingdings" pitchFamily="2" charset="2"/>
              <a:buNone/>
            </a:pPr>
            <a:r>
              <a:rPr lang="en-US" altLang="zh-CN" sz="4000" dirty="0" err="1" smtClean="0"/>
              <a:t>printf</a:t>
            </a:r>
            <a:r>
              <a:rPr lang="zh-CN" altLang="zh-CN" sz="4000" dirty="0" smtClean="0"/>
              <a:t>（格式控制，输出表列）</a:t>
            </a:r>
            <a:endParaRPr lang="en-US" altLang="zh-CN" sz="4000" dirty="0" smtClean="0"/>
          </a:p>
          <a:p>
            <a:pPr>
              <a:buFont typeface="Wingdings" pitchFamily="2" charset="2"/>
              <a:buNone/>
            </a:pPr>
            <a:r>
              <a:rPr lang="zh-CN" altLang="en-US" sz="4000" dirty="0" smtClean="0"/>
              <a:t>如：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err="1" smtClean="0"/>
              <a:t>printf</a:t>
            </a:r>
            <a:r>
              <a:rPr lang="en-US" altLang="zh-CN" sz="4000" dirty="0" smtClean="0">
                <a:solidFill>
                  <a:srgbClr val="00B0F0"/>
                </a:solidFill>
              </a:rPr>
              <a:t>(”</a:t>
            </a:r>
            <a:r>
              <a:rPr lang="en-US" altLang="zh-CN" sz="40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4000" dirty="0" smtClean="0">
                <a:solidFill>
                  <a:srgbClr val="00B0F0"/>
                </a:solidFill>
              </a:rPr>
              <a:t>=%</a:t>
            </a:r>
            <a:r>
              <a:rPr lang="en-US" altLang="zh-CN" sz="4000" dirty="0" err="1" smtClean="0">
                <a:solidFill>
                  <a:srgbClr val="00B0F0"/>
                </a:solidFill>
              </a:rPr>
              <a:t>d,c</a:t>
            </a:r>
            <a:r>
              <a:rPr lang="en-US" altLang="zh-CN" sz="4000" dirty="0" smtClean="0">
                <a:solidFill>
                  <a:srgbClr val="00B0F0"/>
                </a:solidFill>
              </a:rPr>
              <a:t>=%c\n”</a:t>
            </a:r>
            <a:r>
              <a:rPr lang="en-US" altLang="zh-CN" sz="4000" dirty="0" smtClean="0"/>
              <a:t>,</a:t>
            </a:r>
            <a:r>
              <a:rPr lang="en-US" altLang="zh-CN" sz="4000" dirty="0" smtClean="0">
                <a:solidFill>
                  <a:srgbClr val="FFC000"/>
                </a:solidFill>
              </a:rPr>
              <a:t>i,33</a:t>
            </a:r>
            <a:r>
              <a:rPr lang="en-US" altLang="zh-CN" sz="4000" dirty="0" smtClean="0"/>
              <a:t>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55602" y="3606353"/>
            <a:ext cx="785813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3472407" y="4463603"/>
            <a:ext cx="2000250" cy="642938"/>
          </a:xfrm>
          <a:prstGeom prst="wedgeRoundRectCallout">
            <a:avLst>
              <a:gd name="adj1" fmla="val -33010"/>
              <a:gd name="adj2" fmla="val -8979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rgbClr val="FF0000"/>
                </a:solidFill>
              </a:rPr>
              <a:t>格式声明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13138" y="3573016"/>
            <a:ext cx="785812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54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dirty="0" err="1" smtClean="0"/>
              <a:t>printf</a:t>
            </a:r>
            <a:r>
              <a:rPr lang="zh-CN" altLang="zh-CN" sz="4000" dirty="0" smtClean="0"/>
              <a:t>函数的一般格式</a:t>
            </a:r>
            <a:endParaRPr lang="en-US" altLang="zh-CN" sz="4000" dirty="0" smtClean="0"/>
          </a:p>
          <a:p>
            <a:pPr algn="ctr">
              <a:buFont typeface="Wingdings" pitchFamily="2" charset="2"/>
              <a:buNone/>
            </a:pPr>
            <a:r>
              <a:rPr lang="en-US" altLang="zh-CN" sz="4000" dirty="0" err="1" smtClean="0"/>
              <a:t>printf</a:t>
            </a:r>
            <a:r>
              <a:rPr lang="zh-CN" altLang="zh-CN" sz="4000" dirty="0" smtClean="0"/>
              <a:t>（格式控制，输出表列）</a:t>
            </a:r>
            <a:endParaRPr lang="en-US" altLang="zh-CN" sz="4000" dirty="0" smtClean="0"/>
          </a:p>
          <a:p>
            <a:pPr>
              <a:buFont typeface="Wingdings" pitchFamily="2" charset="2"/>
              <a:buNone/>
            </a:pPr>
            <a:r>
              <a:rPr lang="zh-CN" altLang="en-US" sz="4000" dirty="0" smtClean="0"/>
              <a:t>如：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err="1" smtClean="0"/>
              <a:t>printf</a:t>
            </a:r>
            <a:r>
              <a:rPr lang="en-US" altLang="zh-CN" sz="4000" dirty="0" smtClean="0">
                <a:solidFill>
                  <a:srgbClr val="00B0F0"/>
                </a:solidFill>
              </a:rPr>
              <a:t>(”</a:t>
            </a:r>
            <a:r>
              <a:rPr lang="en-US" altLang="zh-CN" sz="40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4000" dirty="0" smtClean="0">
                <a:solidFill>
                  <a:srgbClr val="00B0F0"/>
                </a:solidFill>
              </a:rPr>
              <a:t>=%</a:t>
            </a:r>
            <a:r>
              <a:rPr lang="en-US" altLang="zh-CN" sz="4000" dirty="0" err="1" smtClean="0">
                <a:solidFill>
                  <a:srgbClr val="00B0F0"/>
                </a:solidFill>
              </a:rPr>
              <a:t>d,c</a:t>
            </a:r>
            <a:r>
              <a:rPr lang="en-US" altLang="zh-CN" sz="4000" dirty="0" smtClean="0">
                <a:solidFill>
                  <a:srgbClr val="00B0F0"/>
                </a:solidFill>
              </a:rPr>
              <a:t>=%c\n”</a:t>
            </a:r>
            <a:r>
              <a:rPr lang="en-US" altLang="zh-CN" sz="4000" dirty="0" smtClean="0"/>
              <a:t>,</a:t>
            </a:r>
            <a:r>
              <a:rPr lang="en-US" altLang="zh-CN" sz="4000" dirty="0" smtClean="0">
                <a:solidFill>
                  <a:srgbClr val="FFC000"/>
                </a:solidFill>
              </a:rPr>
              <a:t>i,33</a:t>
            </a:r>
            <a:r>
              <a:rPr lang="en-US" altLang="zh-CN" sz="4000" dirty="0" smtClean="0"/>
              <a:t>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370311" y="3657004"/>
            <a:ext cx="642938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3441874" y="4514254"/>
            <a:ext cx="2000250" cy="642938"/>
          </a:xfrm>
          <a:prstGeom prst="wedgeRoundRectCallout">
            <a:avLst>
              <a:gd name="adj1" fmla="val -25153"/>
              <a:gd name="adj2" fmla="val -8090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</a:rPr>
              <a:t>普通字符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858196" y="3657004"/>
            <a:ext cx="785812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464672" y="3657004"/>
            <a:ext cx="57150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2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4000" dirty="0" err="1" smtClean="0"/>
              <a:t>printf</a:t>
            </a:r>
            <a:r>
              <a:rPr lang="zh-CN" altLang="zh-CN" sz="4000" dirty="0" smtClean="0"/>
              <a:t>函数的一般格式</a:t>
            </a:r>
            <a:endParaRPr lang="en-US" altLang="zh-CN" sz="4000" dirty="0" smtClean="0"/>
          </a:p>
          <a:p>
            <a:pPr algn="ctr">
              <a:buFont typeface="Wingdings" pitchFamily="2" charset="2"/>
              <a:buNone/>
            </a:pPr>
            <a:r>
              <a:rPr lang="en-US" altLang="zh-CN" sz="4000" dirty="0" err="1" smtClean="0"/>
              <a:t>printf</a:t>
            </a:r>
            <a:r>
              <a:rPr lang="zh-CN" altLang="zh-CN" sz="4000" dirty="0" smtClean="0"/>
              <a:t>（格式控制，输出表列）</a:t>
            </a:r>
            <a:endParaRPr lang="en-US" altLang="zh-CN" sz="4000" dirty="0" smtClean="0"/>
          </a:p>
          <a:p>
            <a:pPr>
              <a:buFont typeface="Wingdings" pitchFamily="2" charset="2"/>
              <a:buNone/>
            </a:pPr>
            <a:r>
              <a:rPr lang="zh-CN" altLang="en-US" sz="4000" dirty="0" smtClean="0"/>
              <a:t>如：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err="1" smtClean="0"/>
              <a:t>printf</a:t>
            </a:r>
            <a:r>
              <a:rPr lang="en-US" altLang="zh-CN" sz="4000" dirty="0" smtClean="0">
                <a:solidFill>
                  <a:srgbClr val="00B0F0"/>
                </a:solidFill>
              </a:rPr>
              <a:t>(”</a:t>
            </a:r>
            <a:r>
              <a:rPr lang="en-US" altLang="zh-CN" sz="4000" dirty="0" err="1" smtClean="0">
                <a:solidFill>
                  <a:srgbClr val="00B0F0"/>
                </a:solidFill>
              </a:rPr>
              <a:t>i</a:t>
            </a:r>
            <a:r>
              <a:rPr lang="en-US" altLang="zh-CN" sz="4000" dirty="0" smtClean="0">
                <a:solidFill>
                  <a:srgbClr val="00B0F0"/>
                </a:solidFill>
              </a:rPr>
              <a:t>=%</a:t>
            </a:r>
            <a:r>
              <a:rPr lang="en-US" altLang="zh-CN" sz="4000" dirty="0" err="1" smtClean="0">
                <a:solidFill>
                  <a:srgbClr val="00B0F0"/>
                </a:solidFill>
              </a:rPr>
              <a:t>d,c</a:t>
            </a:r>
            <a:r>
              <a:rPr lang="en-US" altLang="zh-CN" sz="4000" dirty="0" smtClean="0">
                <a:solidFill>
                  <a:srgbClr val="00B0F0"/>
                </a:solidFill>
              </a:rPr>
              <a:t>=%c\n”</a:t>
            </a:r>
            <a:r>
              <a:rPr lang="en-US" altLang="zh-CN" sz="4000" dirty="0" smtClean="0"/>
              <a:t>,</a:t>
            </a:r>
            <a:r>
              <a:rPr lang="en-US" altLang="zh-CN" sz="4000" dirty="0" smtClean="0">
                <a:solidFill>
                  <a:srgbClr val="FFC000"/>
                </a:solidFill>
              </a:rPr>
              <a:t>i,33</a:t>
            </a:r>
            <a:r>
              <a:rPr lang="en-US" altLang="zh-CN" sz="4000" dirty="0" smtClean="0"/>
              <a:t>);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352754" y="3645024"/>
            <a:ext cx="1027558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2915816" y="4502274"/>
            <a:ext cx="5294313" cy="642938"/>
          </a:xfrm>
          <a:prstGeom prst="wedgeRoundRectCallout">
            <a:avLst>
              <a:gd name="adj1" fmla="val 19417"/>
              <a:gd name="adj2" fmla="val -8679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zh-CN" sz="2800" b="1">
                <a:solidFill>
                  <a:srgbClr val="FF0000"/>
                </a:solidFill>
              </a:rPr>
              <a:t>可以是常量、变量或表达式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5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0EA99-6143-4598-9B8F-5E8A959B7B3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936625"/>
          </a:xfrm>
        </p:spPr>
        <p:txBody>
          <a:bodyPr/>
          <a:lstStyle/>
          <a:p>
            <a:r>
              <a:rPr lang="zh-CN" altLang="en-US" b="1">
                <a:latin typeface="华文行楷" pitchFamily="2" charset="-122"/>
                <a:ea typeface="华文行楷" pitchFamily="2" charset="-122"/>
              </a:rPr>
              <a:t>与格式相关的几个基本概念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数据宽度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：一个数据在输入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输出时所占用的字符数。</a:t>
            </a:r>
          </a:p>
          <a:p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对齐方式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：输出时，需要考虑类似表格中各列的对齐问题。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右对齐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：通常为数值数据所采用。</a:t>
            </a:r>
          </a:p>
          <a:p>
            <a:pPr lvl="1"/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左对齐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：通常为非数值数据所采用。</a:t>
            </a:r>
          </a:p>
        </p:txBody>
      </p:sp>
      <p:graphicFrame>
        <p:nvGraphicFramePr>
          <p:cNvPr id="523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97462"/>
              </p:ext>
            </p:extLst>
          </p:nvPr>
        </p:nvGraphicFramePr>
        <p:xfrm>
          <a:off x="1524000" y="4292600"/>
          <a:ext cx="6072188" cy="1828800"/>
        </p:xfrm>
        <a:graphic>
          <a:graphicData uri="http://schemas.openxmlformats.org/drawingml/2006/table">
            <a:tbl>
              <a:tblPr/>
              <a:tblGrid>
                <a:gridCol w="2111375"/>
                <a:gridCol w="2232025"/>
                <a:gridCol w="1728788"/>
              </a:tblGrid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书名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作者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价格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09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程序设计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谭浩强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26.00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34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儿童画报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张三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4.50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365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辞海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××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出版社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90000"/>
                        <a:defRPr kumimoji="1" sz="28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kumimoji="1" sz="24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4pPr>
                      <a:lvl5pPr>
                        <a:spcBef>
                          <a:spcPct val="20000"/>
                        </a:spcBef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70000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0000"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240.00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52342" name="Line 118"/>
          <p:cNvSpPr>
            <a:spLocks noChangeShapeType="1"/>
          </p:cNvSpPr>
          <p:nvPr/>
        </p:nvSpPr>
        <p:spPr bwMode="auto">
          <a:xfrm>
            <a:off x="1619250" y="4581525"/>
            <a:ext cx="0" cy="1800225"/>
          </a:xfrm>
          <a:prstGeom prst="line">
            <a:avLst/>
          </a:prstGeom>
          <a:noFill/>
          <a:ln w="76200">
            <a:solidFill>
              <a:srgbClr val="FF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43" name="Line 119"/>
          <p:cNvSpPr>
            <a:spLocks noChangeShapeType="1"/>
          </p:cNvSpPr>
          <p:nvPr/>
        </p:nvSpPr>
        <p:spPr bwMode="auto">
          <a:xfrm>
            <a:off x="4772025" y="4581525"/>
            <a:ext cx="0" cy="1800225"/>
          </a:xfrm>
          <a:prstGeom prst="line">
            <a:avLst/>
          </a:prstGeom>
          <a:noFill/>
          <a:ln w="76200">
            <a:solidFill>
              <a:srgbClr val="FF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344" name="Line 120"/>
          <p:cNvSpPr>
            <a:spLocks noChangeShapeType="1"/>
          </p:cNvSpPr>
          <p:nvPr/>
        </p:nvSpPr>
        <p:spPr bwMode="auto">
          <a:xfrm>
            <a:off x="7499350" y="4581525"/>
            <a:ext cx="0" cy="1800225"/>
          </a:xfrm>
          <a:prstGeom prst="line">
            <a:avLst/>
          </a:prstGeom>
          <a:noFill/>
          <a:ln w="76200">
            <a:solidFill>
              <a:srgbClr val="FF33CC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A4FE-5C74-41AA-83A3-EC82AED1B8C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52400"/>
            <a:ext cx="8706172" cy="1143000"/>
          </a:xfrm>
        </p:spPr>
        <p:txBody>
          <a:bodyPr/>
          <a:lstStyle/>
          <a:p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printf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函数（</a:t>
            </a:r>
            <a:r>
              <a:rPr lang="en-US" altLang="zh-CN" sz="3200" b="1" dirty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412875"/>
            <a:ext cx="8458200" cy="52562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 ——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十进制整数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%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[m]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[.n] 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[</a:t>
            </a:r>
            <a:r>
              <a:rPr lang="en-US" altLang="zh-CN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l|ll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</a:t>
            </a:r>
            <a:r>
              <a:rPr lang="en-US" altLang="zh-CN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d</a:t>
            </a:r>
            <a:r>
              <a:rPr lang="en-US" altLang="zh-CN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|i</a:t>
            </a:r>
            <a:endParaRPr lang="en-US" altLang="zh-CN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－表示左对齐，省略则为右对齐。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指定了输出的最小字符（含空格）宽度。若输出位数小于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，则在左端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右端（决定于对齐方式）用空格填充；若大于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，则按实际位数输出。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指定了最小输出数位（含符号位，但不含空格）。若实际位数小于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，则左端用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填充；若大于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，则按实际位数。 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表示按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长整型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输出，</a:t>
            </a:r>
            <a:r>
              <a:rPr lang="en-US" altLang="zh-CN" sz="2400" b="1" dirty="0" err="1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ll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表示按双长整型输出</a:t>
            </a:r>
            <a:endParaRPr lang="zh-CN" altLang="en-US" sz="2400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lvl="2">
              <a:lnSpc>
                <a:spcPct val="80000"/>
              </a:lnSpc>
              <a:buFont typeface="Wingdings" pitchFamily="2" charset="2"/>
              <a:buChar char="v"/>
            </a:pPr>
            <a:r>
              <a:rPr lang="zh-CN" altLang="en-US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注意：此时，系统将直接从对应参数处读取</a:t>
            </a:r>
            <a:r>
              <a:rPr lang="en-US" altLang="zh-CN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4</a:t>
            </a:r>
            <a:r>
              <a:rPr lang="zh-CN" altLang="en-US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字节数据，因此若相应数据为基本整数，输出的数值将是错有误的，故小的整型常量以此格式输出时要在后面加上</a:t>
            </a:r>
            <a:r>
              <a:rPr lang="en-US" altLang="zh-CN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，基本整变量则应进行强制类型转换</a:t>
            </a:r>
            <a:r>
              <a:rPr lang="zh-CN" altLang="en-US" sz="20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 ！</a:t>
            </a:r>
          </a:p>
        </p:txBody>
      </p:sp>
    </p:spTree>
    <p:extLst>
      <p:ext uri="{BB962C8B-B14F-4D97-AF65-F5344CB8AC3E}">
        <p14:creationId xmlns:p14="http://schemas.microsoft.com/office/powerpoint/2010/main" val="117827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F027D-D34F-4013-986A-0A6871AF593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600" b="1" dirty="0" smtClean="0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程序</a:t>
            </a:r>
            <a:r>
              <a:rPr lang="zh-CN" altLang="en-US" sz="3600" b="1" dirty="0" smtClean="0">
                <a:latin typeface="华文行楷" pitchFamily="2" charset="-122"/>
                <a:ea typeface="华文行楷" pitchFamily="2" charset="-122"/>
              </a:rPr>
              <a:t>的构成</a:t>
            </a:r>
            <a:endParaRPr lang="zh-CN" altLang="en-US" sz="36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1524000" y="1524000"/>
            <a:ext cx="1600200" cy="4572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b="1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b="1">
                <a:latin typeface="Arial Black" pitchFamily="34" charset="0"/>
                <a:ea typeface="楷体_GB2312" pitchFamily="49" charset="-122"/>
              </a:rPr>
              <a:t>程序</a:t>
            </a:r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762000" y="2209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238375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7" name="Line 17"/>
          <p:cNvSpPr>
            <a:spLocks noChangeShapeType="1"/>
          </p:cNvSpPr>
          <p:nvPr/>
        </p:nvSpPr>
        <p:spPr bwMode="auto">
          <a:xfrm>
            <a:off x="762000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>
            <a:off x="3927475" y="2209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265113" y="2438400"/>
            <a:ext cx="801687" cy="914400"/>
          </a:xfrm>
          <a:prstGeom prst="foldedCorner">
            <a:avLst>
              <a:gd name="adj" fmla="val 26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源程序</a:t>
            </a:r>
          </a:p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文件</a:t>
            </a:r>
            <a:r>
              <a:rPr lang="en-US" altLang="zh-CN" sz="2000" b="1">
                <a:latin typeface="Arial Black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140" name="AutoShape 20"/>
          <p:cNvSpPr>
            <a:spLocks noChangeArrowheads="1"/>
          </p:cNvSpPr>
          <p:nvPr/>
        </p:nvSpPr>
        <p:spPr bwMode="auto">
          <a:xfrm>
            <a:off x="1857375" y="2438400"/>
            <a:ext cx="801688" cy="914400"/>
          </a:xfrm>
          <a:prstGeom prst="foldedCorner">
            <a:avLst>
              <a:gd name="adj" fmla="val 26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源程序</a:t>
            </a:r>
          </a:p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文件</a:t>
            </a:r>
            <a:r>
              <a:rPr lang="en-US" altLang="zh-CN" sz="2000" b="1">
                <a:latin typeface="Arial Black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5141" name="AutoShape 21"/>
          <p:cNvSpPr>
            <a:spLocks noChangeArrowheads="1"/>
          </p:cNvSpPr>
          <p:nvPr/>
        </p:nvSpPr>
        <p:spPr bwMode="auto">
          <a:xfrm>
            <a:off x="3540125" y="2438400"/>
            <a:ext cx="801688" cy="914400"/>
          </a:xfrm>
          <a:prstGeom prst="foldedCorner">
            <a:avLst>
              <a:gd name="adj" fmla="val 266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源程序</a:t>
            </a:r>
          </a:p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文件</a:t>
            </a:r>
            <a:r>
              <a:rPr lang="en-US" altLang="zh-CN" sz="2000" b="1">
                <a:latin typeface="Arial Black" pitchFamily="34" charset="0"/>
                <a:ea typeface="楷体_GB2312" pitchFamily="49" charset="-122"/>
              </a:rPr>
              <a:t>n</a:t>
            </a: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>
            <a:off x="725488" y="37338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4" name="Line 24"/>
          <p:cNvSpPr>
            <a:spLocks noChangeShapeType="1"/>
          </p:cNvSpPr>
          <p:nvPr/>
        </p:nvSpPr>
        <p:spPr bwMode="auto">
          <a:xfrm>
            <a:off x="2278063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5" name="Line 25"/>
          <p:cNvSpPr>
            <a:spLocks noChangeShapeType="1"/>
          </p:cNvSpPr>
          <p:nvPr/>
        </p:nvSpPr>
        <p:spPr bwMode="auto">
          <a:xfrm>
            <a:off x="725488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6" name="Line 26"/>
          <p:cNvSpPr>
            <a:spLocks noChangeShapeType="1"/>
          </p:cNvSpPr>
          <p:nvPr/>
        </p:nvSpPr>
        <p:spPr bwMode="auto">
          <a:xfrm>
            <a:off x="1316038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7" name="Line 27"/>
          <p:cNvSpPr>
            <a:spLocks noChangeShapeType="1"/>
          </p:cNvSpPr>
          <p:nvPr/>
        </p:nvSpPr>
        <p:spPr bwMode="auto">
          <a:xfrm>
            <a:off x="2665413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8" name="Line 28"/>
          <p:cNvSpPr>
            <a:spLocks noChangeShapeType="1"/>
          </p:cNvSpPr>
          <p:nvPr/>
        </p:nvSpPr>
        <p:spPr bwMode="auto">
          <a:xfrm>
            <a:off x="4541838" y="3733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533400" y="3962400"/>
            <a:ext cx="381000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CC"/>
                </a:solidFill>
                <a:latin typeface="Arial Black" pitchFamily="34" charset="0"/>
                <a:ea typeface="楷体_GB2312" pitchFamily="49" charset="-122"/>
              </a:rPr>
              <a:t>预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Arial Black" pitchFamily="34" charset="0"/>
                <a:ea typeface="楷体_GB2312" pitchFamily="49" charset="-122"/>
              </a:rPr>
              <a:t>处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Arial Black" pitchFamily="34" charset="0"/>
                <a:ea typeface="楷体_GB2312" pitchFamily="49" charset="-122"/>
              </a:rPr>
              <a:t>理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Arial Black" pitchFamily="34" charset="0"/>
                <a:ea typeface="楷体_GB2312" pitchFamily="49" charset="-122"/>
              </a:rPr>
              <a:t>命</a:t>
            </a:r>
          </a:p>
          <a:p>
            <a:pPr algn="ctr"/>
            <a:r>
              <a:rPr lang="zh-CN" altLang="en-US" sz="2000" b="1">
                <a:solidFill>
                  <a:srgbClr val="0000CC"/>
                </a:solidFill>
                <a:latin typeface="Arial Black" pitchFamily="34" charset="0"/>
                <a:ea typeface="楷体_GB2312" pitchFamily="49" charset="-122"/>
              </a:rPr>
              <a:t>令</a:t>
            </a:r>
          </a:p>
        </p:txBody>
      </p:sp>
      <p:sp>
        <p:nvSpPr>
          <p:cNvPr id="5150" name="Rectangle 30"/>
          <p:cNvSpPr>
            <a:spLocks noChangeArrowheads="1"/>
          </p:cNvSpPr>
          <p:nvPr/>
        </p:nvSpPr>
        <p:spPr bwMode="auto">
          <a:xfrm>
            <a:off x="1138238" y="3962400"/>
            <a:ext cx="381000" cy="2209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全</a:t>
            </a:r>
          </a:p>
          <a:p>
            <a:pPr algn="ctr"/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局</a:t>
            </a:r>
          </a:p>
          <a:p>
            <a:pPr algn="ctr"/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变</a:t>
            </a:r>
          </a:p>
          <a:p>
            <a:pPr algn="ctr"/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量</a:t>
            </a:r>
          </a:p>
          <a:p>
            <a:pPr algn="ctr"/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声</a:t>
            </a:r>
          </a:p>
          <a:p>
            <a:pPr algn="ctr"/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明</a:t>
            </a:r>
          </a:p>
        </p:txBody>
      </p:sp>
      <p:sp>
        <p:nvSpPr>
          <p:cNvPr id="5151" name="Rectangle 31"/>
          <p:cNvSpPr>
            <a:spLocks noChangeArrowheads="1"/>
          </p:cNvSpPr>
          <p:nvPr/>
        </p:nvSpPr>
        <p:spPr bwMode="auto">
          <a:xfrm>
            <a:off x="2168525" y="3962400"/>
            <a:ext cx="990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函数</a:t>
            </a:r>
            <a:r>
              <a:rPr lang="en-US" altLang="zh-CN" sz="2000" b="1">
                <a:latin typeface="Arial Black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5152" name="Rectangle 32"/>
          <p:cNvSpPr>
            <a:spLocks noChangeArrowheads="1"/>
          </p:cNvSpPr>
          <p:nvPr/>
        </p:nvSpPr>
        <p:spPr bwMode="auto">
          <a:xfrm>
            <a:off x="4038600" y="3962400"/>
            <a:ext cx="990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函数</a:t>
            </a:r>
            <a:r>
              <a:rPr lang="en-US" altLang="zh-CN" sz="2000" b="1">
                <a:latin typeface="Arial Black" pitchFamily="34" charset="0"/>
                <a:ea typeface="楷体_GB2312" pitchFamily="49" charset="-122"/>
              </a:rPr>
              <a:t>n</a:t>
            </a:r>
          </a:p>
        </p:txBody>
      </p:sp>
      <p:sp>
        <p:nvSpPr>
          <p:cNvPr id="5153" name="Rectangle 33"/>
          <p:cNvSpPr>
            <a:spLocks noChangeArrowheads="1"/>
          </p:cNvSpPr>
          <p:nvPr/>
        </p:nvSpPr>
        <p:spPr bwMode="auto">
          <a:xfrm>
            <a:off x="1828800" y="4724400"/>
            <a:ext cx="381000" cy="13716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函</a:t>
            </a:r>
          </a:p>
          <a:p>
            <a:pPr algn="ctr"/>
            <a:r>
              <a:rPr lang="zh-CN" altLang="en-US" sz="2000" b="1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数</a:t>
            </a:r>
          </a:p>
          <a:p>
            <a:pPr algn="ctr"/>
            <a:r>
              <a:rPr lang="zh-CN" altLang="en-US" sz="2000" b="1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首</a:t>
            </a:r>
          </a:p>
          <a:p>
            <a:pPr algn="ctr"/>
            <a:r>
              <a:rPr lang="zh-CN" altLang="en-US" sz="2000" b="1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部</a:t>
            </a:r>
          </a:p>
        </p:txBody>
      </p:sp>
      <p:sp>
        <p:nvSpPr>
          <p:cNvPr id="5154" name="Rectangle 34"/>
          <p:cNvSpPr>
            <a:spLocks noChangeArrowheads="1"/>
          </p:cNvSpPr>
          <p:nvPr/>
        </p:nvSpPr>
        <p:spPr bwMode="auto">
          <a:xfrm>
            <a:off x="3124200" y="4724400"/>
            <a:ext cx="1066800" cy="304800"/>
          </a:xfrm>
          <a:prstGeom prst="rect">
            <a:avLst/>
          </a:prstGeom>
          <a:solidFill>
            <a:srgbClr val="FF3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>
                <a:latin typeface="Arial Black" pitchFamily="34" charset="0"/>
                <a:ea typeface="楷体_GB2312" pitchFamily="49" charset="-122"/>
              </a:rPr>
              <a:t>函数体</a:t>
            </a:r>
          </a:p>
        </p:txBody>
      </p:sp>
      <p:sp>
        <p:nvSpPr>
          <p:cNvPr id="5157" name="Line 37"/>
          <p:cNvSpPr>
            <a:spLocks noChangeShapeType="1"/>
          </p:cNvSpPr>
          <p:nvPr/>
        </p:nvSpPr>
        <p:spPr bwMode="auto">
          <a:xfrm>
            <a:off x="1981200" y="45720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8" name="Line 38"/>
          <p:cNvSpPr>
            <a:spLocks noChangeShapeType="1"/>
          </p:cNvSpPr>
          <p:nvPr/>
        </p:nvSpPr>
        <p:spPr bwMode="auto">
          <a:xfrm>
            <a:off x="2667000" y="4343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9" name="Line 39"/>
          <p:cNvSpPr>
            <a:spLocks noChangeShapeType="1"/>
          </p:cNvSpPr>
          <p:nvPr/>
        </p:nvSpPr>
        <p:spPr bwMode="auto">
          <a:xfrm>
            <a:off x="19812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2" name="Line 42"/>
          <p:cNvSpPr>
            <a:spLocks noChangeShapeType="1"/>
          </p:cNvSpPr>
          <p:nvPr/>
        </p:nvSpPr>
        <p:spPr bwMode="auto">
          <a:xfrm>
            <a:off x="3657600" y="4572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3" name="Line 43"/>
          <p:cNvSpPr>
            <a:spLocks noChangeShapeType="1"/>
          </p:cNvSpPr>
          <p:nvPr/>
        </p:nvSpPr>
        <p:spPr bwMode="auto">
          <a:xfrm>
            <a:off x="2971800" y="5216525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4" name="Line 44"/>
          <p:cNvSpPr>
            <a:spLocks noChangeShapeType="1"/>
          </p:cNvSpPr>
          <p:nvPr/>
        </p:nvSpPr>
        <p:spPr bwMode="auto">
          <a:xfrm>
            <a:off x="3657600" y="50482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5" name="Line 45"/>
          <p:cNvSpPr>
            <a:spLocks noChangeShapeType="1"/>
          </p:cNvSpPr>
          <p:nvPr/>
        </p:nvSpPr>
        <p:spPr bwMode="auto">
          <a:xfrm>
            <a:off x="2971800" y="5221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66" name="Line 46"/>
          <p:cNvSpPr>
            <a:spLocks noChangeShapeType="1"/>
          </p:cNvSpPr>
          <p:nvPr/>
        </p:nvSpPr>
        <p:spPr bwMode="auto">
          <a:xfrm>
            <a:off x="4495800" y="5221288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56" name="Rectangle 36"/>
          <p:cNvSpPr>
            <a:spLocks noChangeArrowheads="1"/>
          </p:cNvSpPr>
          <p:nvPr/>
        </p:nvSpPr>
        <p:spPr bwMode="auto">
          <a:xfrm>
            <a:off x="3810000" y="5410200"/>
            <a:ext cx="1219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9900"/>
                </a:solidFill>
                <a:latin typeface="Arial Black" pitchFamily="34" charset="0"/>
                <a:ea typeface="楷体_GB2312" pitchFamily="49" charset="-122"/>
              </a:rPr>
              <a:t>执行语句</a:t>
            </a:r>
          </a:p>
        </p:txBody>
      </p:sp>
      <p:sp>
        <p:nvSpPr>
          <p:cNvPr id="5155" name="Rectangle 35"/>
          <p:cNvSpPr>
            <a:spLocks noChangeArrowheads="1"/>
          </p:cNvSpPr>
          <p:nvPr/>
        </p:nvSpPr>
        <p:spPr bwMode="auto">
          <a:xfrm>
            <a:off x="2438400" y="5410200"/>
            <a:ext cx="1143000" cy="6096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rgbClr val="336600"/>
                </a:solidFill>
                <a:latin typeface="Arial Black" pitchFamily="34" charset="0"/>
                <a:ea typeface="楷体_GB2312" pitchFamily="49" charset="-122"/>
              </a:rPr>
              <a:t>数据声明</a:t>
            </a:r>
            <a:endParaRPr lang="zh-CN" altLang="en-US" sz="2000" b="1" dirty="0">
              <a:solidFill>
                <a:srgbClr val="336600"/>
              </a:solidFill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167" name="Text Box 47"/>
          <p:cNvSpPr txBox="1">
            <a:spLocks noChangeArrowheads="1"/>
          </p:cNvSpPr>
          <p:nvPr/>
        </p:nvSpPr>
        <p:spPr bwMode="auto">
          <a:xfrm>
            <a:off x="3241675" y="38592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 Black" pitchFamily="34" charset="0"/>
                <a:ea typeface="楷体_GB2312" pitchFamily="49" charset="-122"/>
              </a:rPr>
              <a:t>……</a:t>
            </a:r>
          </a:p>
        </p:txBody>
      </p:sp>
      <p:sp>
        <p:nvSpPr>
          <p:cNvPr id="5168" name="Text Box 48"/>
          <p:cNvSpPr txBox="1">
            <a:spLocks noChangeArrowheads="1"/>
          </p:cNvSpPr>
          <p:nvPr/>
        </p:nvSpPr>
        <p:spPr bwMode="auto">
          <a:xfrm>
            <a:off x="2743200" y="2598738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latin typeface="Arial Black" pitchFamily="34" charset="0"/>
                <a:ea typeface="楷体_GB2312" pitchFamily="49" charset="-122"/>
              </a:rPr>
              <a:t>……</a:t>
            </a:r>
          </a:p>
        </p:txBody>
      </p:sp>
      <p:sp>
        <p:nvSpPr>
          <p:cNvPr id="5170" name="AutoShape 50"/>
          <p:cNvSpPr>
            <a:spLocks noChangeArrowheads="1"/>
          </p:cNvSpPr>
          <p:nvPr/>
        </p:nvSpPr>
        <p:spPr bwMode="auto">
          <a:xfrm>
            <a:off x="5334000" y="1400175"/>
            <a:ext cx="3505200" cy="4981575"/>
          </a:xfrm>
          <a:prstGeom prst="foldedCorner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ct val="5000"/>
              </a:spcBef>
              <a:buSzPct val="90000"/>
            </a:pPr>
            <a:endParaRPr lang="en-US" altLang="zh-CN" sz="2000" b="1" dirty="0">
              <a:solidFill>
                <a:srgbClr val="000000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SzPct val="90000"/>
            </a:pPr>
            <a:endParaRPr lang="en-US" altLang="zh-CN" sz="2000" b="1" dirty="0">
              <a:solidFill>
                <a:srgbClr val="000000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SzPct val="90000"/>
            </a:pPr>
            <a:r>
              <a:rPr lang="en-US" altLang="zh-CN" sz="2000" b="1" dirty="0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rPr>
              <a:t>/*</a:t>
            </a:r>
            <a:r>
              <a:rPr lang="zh-CN" altLang="en-US" sz="2000" b="1" dirty="0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rPr>
              <a:t>程序文件范例*</a:t>
            </a:r>
            <a:r>
              <a:rPr lang="en-US" altLang="zh-CN" sz="2000" b="1" dirty="0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rPr>
              <a:t>/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rgbClr val="0000CC"/>
                </a:solidFill>
                <a:latin typeface="Arial Black" pitchFamily="34" charset="0"/>
                <a:ea typeface="楷体_GB2312" pitchFamily="49" charset="-122"/>
              </a:rPr>
              <a:t>#include &lt;</a:t>
            </a:r>
            <a:r>
              <a:rPr lang="en-US" altLang="zh-CN" sz="2000" b="1" dirty="0" err="1">
                <a:solidFill>
                  <a:srgbClr val="0000CC"/>
                </a:solidFill>
                <a:latin typeface="Arial Black" pitchFamily="34" charset="0"/>
                <a:ea typeface="楷体_GB2312" pitchFamily="49" charset="-122"/>
              </a:rPr>
              <a:t>stdio.h</a:t>
            </a:r>
            <a:r>
              <a:rPr lang="en-US" altLang="zh-CN" sz="2000" b="1" dirty="0">
                <a:solidFill>
                  <a:srgbClr val="0000CC"/>
                </a:solidFill>
                <a:latin typeface="Arial Black" pitchFamily="34" charset="0"/>
                <a:ea typeface="楷体_GB2312" pitchFamily="49" charset="-122"/>
              </a:rPr>
              <a:t>&gt;</a:t>
            </a:r>
          </a:p>
          <a:p>
            <a:pPr>
              <a:buSzPct val="90000"/>
            </a:pPr>
            <a:r>
              <a:rPr lang="en-US" altLang="zh-CN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a,b,c</a:t>
            </a:r>
            <a:r>
              <a:rPr lang="en-US" altLang="zh-CN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楷体_GB2312" pitchFamily="49" charset="-122"/>
              </a:rPr>
              <a:t>;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main ()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rPr>
              <a:t>{ </a:t>
            </a:r>
            <a:r>
              <a:rPr lang="en-US" altLang="zh-C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(“%</a:t>
            </a:r>
            <a:r>
              <a:rPr lang="en-US" altLang="zh-C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d,%d”,&amp;a,&amp;b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   c=max(</a:t>
            </a:r>
            <a:r>
              <a:rPr lang="en-US" altLang="zh-C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a,b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   </a:t>
            </a:r>
            <a:r>
              <a:rPr lang="en-US" altLang="zh-C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printf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(“max=%</a:t>
            </a:r>
            <a:r>
              <a:rPr lang="en-US" altLang="zh-CN" sz="20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d”,c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rPr>
              <a:t>}</a:t>
            </a:r>
          </a:p>
          <a:p>
            <a:pPr>
              <a:buSzPct val="90000"/>
            </a:pPr>
            <a:r>
              <a:rPr lang="en-US" altLang="zh-CN" sz="2000" b="1" dirty="0" err="1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 max (</a:t>
            </a:r>
            <a:r>
              <a:rPr lang="en-US" altLang="zh-CN" sz="2000" b="1" dirty="0" err="1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000" b="1" dirty="0" err="1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x,int</a:t>
            </a:r>
            <a:r>
              <a:rPr lang="en-US" altLang="zh-CN" sz="2000" b="1" dirty="0">
                <a:solidFill>
                  <a:srgbClr val="990099"/>
                </a:solidFill>
                <a:latin typeface="Arial Black" pitchFamily="34" charset="0"/>
                <a:ea typeface="楷体_GB2312" pitchFamily="49" charset="-122"/>
              </a:rPr>
              <a:t> y)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rPr>
              <a:t>{ </a:t>
            </a:r>
            <a:r>
              <a:rPr lang="en-US" altLang="zh-CN" sz="2000" b="1" dirty="0" err="1">
                <a:solidFill>
                  <a:srgbClr val="336600"/>
                </a:solidFill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000" b="1" dirty="0">
                <a:solidFill>
                  <a:srgbClr val="336600"/>
                </a:solidFill>
                <a:latin typeface="Arial Black" pitchFamily="34" charset="0"/>
                <a:ea typeface="楷体_GB2312" pitchFamily="49" charset="-122"/>
              </a:rPr>
              <a:t> z;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rPr>
              <a:t>   </a:t>
            </a: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if (x&gt;y) z=x;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   else z=y;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   return (z);</a:t>
            </a:r>
          </a:p>
          <a:p>
            <a:pPr>
              <a:buSzPct val="90000"/>
            </a:pPr>
            <a:r>
              <a:rPr lang="en-US" altLang="zh-CN" sz="2000" b="1" dirty="0">
                <a:solidFill>
                  <a:srgbClr val="000000"/>
                </a:solidFill>
                <a:latin typeface="Arial Black" pitchFamily="34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785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4CA00-FD8D-4272-836A-3173ADE01A95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printf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458200" cy="4724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c 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字符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%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[m] c</a:t>
            </a: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 －、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同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/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－表示左对齐，省略则为右对齐。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指定了输出的最小字符（含空格）宽度。若输出位数小于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，则在左端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右端（决定于对齐方式）用空格填充；若大于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（仅当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m=0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时），则按一个字符输出。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整型数据也可用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%c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输出，不过会自动转换为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0~255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范围内的值（即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char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型）；反之，字符数据也可用整数形式输出。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	  </a:t>
            </a:r>
            <a:r>
              <a:rPr lang="en-US" altLang="zh-CN" sz="2400" b="1" u="sng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u="sng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400" b="1" u="sng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E4_X3]</a:t>
            </a:r>
            <a:endParaRPr lang="en-US" altLang="zh-CN" sz="2800" b="1" u="sng" dirty="0">
              <a:solidFill>
                <a:srgbClr val="00B0F0"/>
              </a:solidFill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441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536E1-1B01-4226-853B-0A0BB5CD697F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printf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458200" cy="50101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s 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字符串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%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[m] [.n] 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 －、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同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－表示左对齐，省略则为右对齐。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指定了输出的最小字符（含空格）宽度。若输出位数小于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，则在左端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右端（决定于对齐方式）用空格填充；若大于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，则按实际输出字符数输出；即总宽度为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max(m, min(n, </a:t>
            </a:r>
            <a:r>
              <a:rPr lang="en-US" altLang="zh-CN" sz="24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strlen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(s)))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。缺省取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min(n, </a:t>
            </a:r>
            <a:r>
              <a:rPr lang="en-US" altLang="zh-CN" sz="24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strlen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(s)) 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。 </a:t>
            </a:r>
          </a:p>
          <a:p>
            <a:pPr lvl="1">
              <a:lnSpc>
                <a:spcPct val="8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指定了输出的最大字符数。若实际字符数小于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，则按实际字符数输出；若大于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，则截取前面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个字符；即实际输出字符数为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min(n, </a:t>
            </a:r>
            <a:r>
              <a:rPr lang="en-US" altLang="zh-CN" sz="24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strlen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(s))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。缺省取</a:t>
            </a:r>
            <a:r>
              <a:rPr lang="en-US" altLang="zh-CN" sz="24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strlen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(s)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>
              <a:lnSpc>
                <a:spcPct val="80000"/>
              </a:lnSpc>
              <a:spcBef>
                <a:spcPct val="40000"/>
              </a:spcBef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  </a:t>
            </a:r>
            <a:r>
              <a:rPr lang="en-US" altLang="zh-CN" sz="2400" b="1" u="sng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u="sng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400" b="1" u="sng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E4_X4]</a:t>
            </a:r>
          </a:p>
        </p:txBody>
      </p:sp>
    </p:spTree>
    <p:extLst>
      <p:ext uri="{BB962C8B-B14F-4D97-AF65-F5344CB8AC3E}">
        <p14:creationId xmlns:p14="http://schemas.microsoft.com/office/powerpoint/2010/main" val="371795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4E75D-976B-43D8-9446-A0EA5BD799B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printf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5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458200" cy="472440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f 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小数形式</a:t>
            </a:r>
          </a:p>
          <a:p>
            <a:pPr lvl="1"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] [m] [.n] </a:t>
            </a:r>
            <a:r>
              <a:rPr lang="en-US" altLang="zh-CN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[L]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f</a:t>
            </a: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－表示左对齐，省略则为右对齐。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指定输出的最小宽度（符号和小数点各占一列）。若实际输出位数大于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，则按实际输出位数输出。</a:t>
            </a: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指定了小数点后的位数。缺省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n=6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 lvl="1"/>
            <a:r>
              <a:rPr kumimoji="0"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L</a:t>
            </a:r>
            <a:r>
              <a:rPr kumimoji="0"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用于输出</a:t>
            </a:r>
            <a:r>
              <a:rPr kumimoji="0"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long double</a:t>
            </a:r>
            <a:r>
              <a:rPr kumimoji="0"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型数据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单精度实数的有效数位一般为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7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位，双精度实数的一般为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16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位。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38200" y="6027738"/>
            <a:ext cx="1760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E4_X5]</a:t>
            </a:r>
          </a:p>
        </p:txBody>
      </p:sp>
    </p:spTree>
    <p:extLst>
      <p:ext uri="{BB962C8B-B14F-4D97-AF65-F5344CB8AC3E}">
        <p14:creationId xmlns:p14="http://schemas.microsoft.com/office/powerpoint/2010/main" val="37473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8ACA-98EA-4CAA-9BF5-3AA37470B407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printf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6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）*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458200" cy="47244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e —— </a:t>
            </a:r>
            <a:r>
              <a:rPr lang="zh-CN" altLang="en-US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指数形式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] [m] [.n] </a:t>
            </a:r>
            <a:r>
              <a:rPr lang="en-US" altLang="zh-CN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e|E</a:t>
            </a:r>
            <a:endParaRPr lang="en-US" altLang="zh-CN" b="1" dirty="0">
              <a:solidFill>
                <a:srgbClr val="7030A0"/>
              </a:solidFill>
              <a:latin typeface="Arial Black" pitchFamily="34" charset="0"/>
              <a:ea typeface="楷体_GB2312" pitchFamily="49" charset="-122"/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]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（ －、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同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f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 algn="just">
              <a:lnSpc>
                <a:spcPct val="80000"/>
              </a:lnSpc>
            </a:pP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指定的是数据的尾数部分的数字位数。缺省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n=6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 lvl="1" algn="just">
              <a:lnSpc>
                <a:spcPct val="80000"/>
              </a:lnSpc>
            </a:pP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指数部分至少占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4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位（不足用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补），其中“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e”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和指数符号各占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位。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Tx/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E4_X6]</a:t>
            </a:r>
          </a:p>
          <a:p>
            <a:pPr algn="just">
              <a:lnSpc>
                <a:spcPct val="8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g —— </a:t>
            </a:r>
            <a:r>
              <a:rPr lang="zh-CN" altLang="en-US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实数</a:t>
            </a: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% </a:t>
            </a:r>
            <a:r>
              <a:rPr lang="en-US" altLang="zh-CN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g|G</a:t>
            </a:r>
            <a:endParaRPr lang="en-US" altLang="zh-CN" b="1" dirty="0">
              <a:solidFill>
                <a:srgbClr val="7030A0"/>
              </a:solidFill>
              <a:latin typeface="Arial Black" pitchFamily="34" charset="0"/>
              <a:ea typeface="楷体_GB2312" pitchFamily="49" charset="-122"/>
            </a:endParaRPr>
          </a:p>
          <a:p>
            <a:pPr lvl="1" algn="just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根据数值的大小，自动选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f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或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格式中输出占宽度较小者，并不输出无意义的</a:t>
            </a:r>
            <a:r>
              <a:rPr lang="en-US" altLang="zh-CN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。 </a:t>
            </a:r>
          </a:p>
          <a:p>
            <a:pPr lvl="1">
              <a:lnSpc>
                <a:spcPct val="80000"/>
              </a:lnSpc>
              <a:spcBef>
                <a:spcPct val="40000"/>
              </a:spcBef>
              <a:buSzTx/>
              <a:buFontTx/>
              <a:buChar char="–"/>
            </a:pPr>
            <a:r>
              <a:rPr lang="zh-CN" altLang="en-US" sz="20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书上</a:t>
            </a:r>
            <a:r>
              <a:rPr lang="en-US" altLang="zh-CN" sz="20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P80~81</a:t>
            </a:r>
            <a:r>
              <a:rPr lang="zh-CN" altLang="en-US" sz="20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的输出有误！</a:t>
            </a:r>
            <a:r>
              <a:rPr lang="en-US" altLang="zh-CN" sz="2400" b="1" u="sng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u="sng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400" b="1" u="sng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E4_X6]</a:t>
            </a:r>
            <a:endParaRPr lang="en-US" altLang="zh-CN" sz="2000" b="1" u="sng" dirty="0">
              <a:solidFill>
                <a:srgbClr val="7030A0"/>
              </a:solidFill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00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77AC-BEEA-495C-88B2-38BEDDD7EB4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76200"/>
            <a:ext cx="877818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printf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（</a:t>
            </a:r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7</a:t>
            </a:r>
            <a:r>
              <a:rPr lang="zh-CN" altLang="en-US" sz="3200" b="1" dirty="0" smtClean="0">
                <a:latin typeface="华文行楷" pitchFamily="2" charset="-122"/>
                <a:ea typeface="华文行楷" pitchFamily="2" charset="-122"/>
              </a:rPr>
              <a:t>）</a:t>
            </a:r>
            <a:endParaRPr lang="zh-CN" altLang="en-US" sz="3200" b="1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1725"/>
            <a:ext cx="8458200" cy="54959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o 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八进制整数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[m] [.n] [l] o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（－、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的说明同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以补码形式输出，因此输出的数值不再有符号。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x 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十六进制整数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[m] [.n] [l]  </a:t>
            </a:r>
            <a:r>
              <a:rPr lang="en-US" altLang="zh-CN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x|X</a:t>
            </a:r>
            <a:endParaRPr lang="en-US" altLang="zh-CN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（－、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的说明同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用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则字母以小写输出，用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则以大写输出。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以补码形式输出，同样不再有符号。</a:t>
            </a:r>
          </a:p>
          <a:p>
            <a:pPr>
              <a:lnSpc>
                <a:spcPct val="80000"/>
              </a:lnSpc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u 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十进制无符号整数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% [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－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[m] [.n] [l] u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（－、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的说明同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>
              <a:lnSpc>
                <a:spcPct val="8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有符号数可用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%u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数输出，反之，无符号数也可用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%d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输出。</a:t>
            </a:r>
            <a:endParaRPr lang="zh-CN" altLang="en-US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732588" y="5084763"/>
            <a:ext cx="17604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u="sng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u="sng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400" b="1" u="sng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E4_X2]</a:t>
            </a:r>
          </a:p>
        </p:txBody>
      </p:sp>
    </p:spTree>
    <p:extLst>
      <p:ext uri="{BB962C8B-B14F-4D97-AF65-F5344CB8AC3E}">
        <p14:creationId xmlns:p14="http://schemas.microsoft.com/office/powerpoint/2010/main" val="326469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6632"/>
            <a:ext cx="8382000" cy="1106760"/>
          </a:xfrm>
        </p:spPr>
        <p:txBody>
          <a:bodyPr/>
          <a:lstStyle/>
          <a:p>
            <a:r>
              <a:rPr lang="zh-CN" altLang="en-US" dirty="0" smtClean="0"/>
              <a:t>小结：格式声明的一般形式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%  </a:t>
            </a:r>
            <a:r>
              <a:rPr lang="zh-CN" altLang="en-US" dirty="0" smtClean="0"/>
              <a:t>附加字符  格式字符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382000" cy="5043264"/>
          </a:xfrm>
        </p:spPr>
        <p:txBody>
          <a:bodyPr/>
          <a:lstStyle/>
          <a:p>
            <a:r>
              <a:rPr lang="en-US" altLang="zh-CN" dirty="0" smtClean="0"/>
              <a:t>P74 </a:t>
            </a:r>
            <a:r>
              <a:rPr lang="zh-CN" altLang="en-US" dirty="0" smtClean="0"/>
              <a:t>表</a:t>
            </a:r>
            <a:r>
              <a:rPr lang="en-US" altLang="zh-CN" dirty="0" smtClean="0"/>
              <a:t>3.6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22" y="1628801"/>
            <a:ext cx="8363042" cy="4887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49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小结（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052736"/>
            <a:ext cx="8382000" cy="5043264"/>
          </a:xfrm>
        </p:spPr>
        <p:txBody>
          <a:bodyPr/>
          <a:lstStyle/>
          <a:p>
            <a:r>
              <a:rPr lang="en-US" altLang="zh-CN" dirty="0" smtClean="0"/>
              <a:t>P74 </a:t>
            </a:r>
            <a:r>
              <a:rPr lang="zh-CN" altLang="en-US" dirty="0" smtClean="0"/>
              <a:t>表</a:t>
            </a:r>
            <a:r>
              <a:rPr lang="en-US" altLang="zh-CN" dirty="0" smtClean="0"/>
              <a:t>3.7 </a:t>
            </a:r>
            <a:r>
              <a:rPr lang="zh-CN" altLang="en-US" dirty="0" smtClean="0"/>
              <a:t>（修饰符</a:t>
            </a:r>
            <a:r>
              <a:rPr lang="en-US" altLang="zh-CN" dirty="0" smtClean="0"/>
              <a:t>/</a:t>
            </a:r>
            <a:r>
              <a:rPr lang="zh-CN" altLang="en-US" dirty="0" smtClean="0"/>
              <a:t>附加符号）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5" t="22707" r="5706"/>
          <a:stretch/>
        </p:blipFill>
        <p:spPr bwMode="auto">
          <a:xfrm>
            <a:off x="251520" y="2276872"/>
            <a:ext cx="8686593" cy="2817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64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57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7213"/>
            <a:ext cx="7772400" cy="2753915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用</a:t>
            </a:r>
            <a:r>
              <a:rPr lang="en-US" altLang="zh-CN" sz="4400" dirty="0" err="1" smtClean="0"/>
              <a:t>scanf</a:t>
            </a:r>
            <a:r>
              <a:rPr lang="zh-CN" altLang="en-US" sz="4400" dirty="0" smtClean="0"/>
              <a:t>函数输入数据</a:t>
            </a:r>
            <a:endParaRPr lang="zh-CN" altLang="en-US" sz="44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1694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0878F-D0BA-40B2-A804-18045CCFE7EA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scanf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19200"/>
            <a:ext cx="8607425" cy="5305425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将从终端（</a:t>
            </a: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系统隐含指定的输出设备）输入的若干个任意类型的数据保存到相应的变量中。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solidFill>
                <a:srgbClr val="FFFF00"/>
              </a:solidFill>
              <a:latin typeface="Arial Black" pitchFamily="34" charset="0"/>
              <a:ea typeface="楷体_GB2312" pitchFamily="49" charset="-12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 (</a:t>
            </a:r>
            <a:r>
              <a:rPr lang="en-US" altLang="zh-CN" sz="2800" b="1" dirty="0" err="1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const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 char *format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…);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格式控制字符串 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 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转换控制字符串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（基本同</a:t>
            </a: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printf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marL="914400" lvl="1" indent="-457200">
              <a:lnSpc>
                <a:spcPct val="90000"/>
              </a:lnSpc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地址表列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：由若干个用于存放输入数据的地址组成，可以使变量的地址，或字符串的首地址。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成功时返回输入的数据个数。</a:t>
            </a:r>
          </a:p>
          <a:p>
            <a:pPr marL="533400" indent="-533400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800" b="1" dirty="0" err="1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8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(“%</a:t>
            </a:r>
            <a:r>
              <a:rPr lang="en-US" altLang="zh-CN" sz="2800" b="1" dirty="0" err="1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d%d%d</a:t>
            </a:r>
            <a:r>
              <a:rPr lang="en-US" altLang="zh-CN" sz="28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”,&amp;</a:t>
            </a:r>
            <a:r>
              <a:rPr lang="en-US" altLang="zh-CN" sz="2800" b="1" dirty="0" err="1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a,&amp;b,&amp;c</a:t>
            </a:r>
            <a:r>
              <a:rPr lang="en-US" altLang="zh-CN" sz="2800" b="1" dirty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);	</a:t>
            </a:r>
          </a:p>
          <a:p>
            <a:pPr marL="1295400" lvl="2" indent="-381000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此时，输入的数据之间可用空格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回车键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/tab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键作为间隔，而不能使用其它符号。（行缓冲）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4211638" y="2996952"/>
            <a:ext cx="3600450" cy="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7999413" y="2996952"/>
            <a:ext cx="533400" cy="0"/>
          </a:xfrm>
          <a:prstGeom prst="line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F18-48C0-401C-A400-3E778D875FEA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600" b="1" dirty="0" err="1" smtClean="0">
                <a:latin typeface="华文行楷" pitchFamily="2" charset="-122"/>
                <a:ea typeface="华文行楷" pitchFamily="2" charset="-122"/>
              </a:rPr>
              <a:t>scanf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函数（</a:t>
            </a:r>
            <a:r>
              <a:rPr lang="en-US" altLang="zh-CN" sz="3600" b="1" dirty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 err="1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u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x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s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f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g</a:t>
            </a:r>
          </a:p>
          <a:p>
            <a:pPr lvl="1" algn="just"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形如：	</a:t>
            </a:r>
            <a:r>
              <a:rPr lang="en-US" altLang="zh-CN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% [*] [m] [</a:t>
            </a:r>
            <a:r>
              <a:rPr lang="en-US" altLang="zh-CN" b="1" dirty="0" err="1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h|l</a:t>
            </a:r>
            <a:r>
              <a:rPr lang="en-US" altLang="zh-CN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] &lt;</a:t>
            </a:r>
            <a:r>
              <a:rPr lang="zh-CN" altLang="en-US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格式字符</a:t>
            </a:r>
            <a:r>
              <a:rPr lang="en-US" altLang="zh-CN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&gt;</a:t>
            </a:r>
          </a:p>
          <a:p>
            <a:pPr lvl="1" algn="just"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</a:t>
            </a:r>
          </a:p>
          <a:p>
            <a:pPr lvl="1" algn="just"/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指定输入数据所占的宽度（列数），应为正整数；</a:t>
            </a:r>
          </a:p>
          <a:p>
            <a:pPr lvl="1" algn="just"/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用于输入长整型数据及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double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型数据，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L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用于输入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long double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型数据；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h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用于输入短整型数据。</a:t>
            </a:r>
          </a:p>
          <a:p>
            <a:pPr lvl="1" algn="just"/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*表示本输入项在读入后不赋给相应变量。</a:t>
            </a:r>
          </a:p>
          <a:p>
            <a:pPr lvl="1" algn="just"/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f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e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g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的作用相同；格式字符大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小写作用均相同。</a:t>
            </a:r>
          </a:p>
        </p:txBody>
      </p:sp>
    </p:spTree>
    <p:extLst>
      <p:ext uri="{BB962C8B-B14F-4D97-AF65-F5344CB8AC3E}">
        <p14:creationId xmlns:p14="http://schemas.microsoft.com/office/powerpoint/2010/main" val="424022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FCF-EBA4-4E57-B00B-18DBB57AFFE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600" b="1" dirty="0" smtClean="0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程序的构成（</a:t>
            </a:r>
            <a:r>
              <a:rPr lang="en-US" altLang="zh-CN" sz="3600" b="1" dirty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600" b="1" dirty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6850"/>
            <a:ext cx="7772400" cy="4724400"/>
          </a:xfrm>
        </p:spPr>
        <p:txBody>
          <a:bodyPr/>
          <a:lstStyle/>
          <a:p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一个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语言程序可以由若干个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源程序文件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（分别进行编译的文件模块）组成。</a:t>
            </a:r>
          </a:p>
          <a:p>
            <a:pPr>
              <a:spcBef>
                <a:spcPct val="8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一个源文件可以由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预处理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命令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全局变量</a:t>
            </a: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(§7)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声明部分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以及若干个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函数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组成。</a:t>
            </a:r>
          </a:p>
          <a:p>
            <a:pPr>
              <a:spcBef>
                <a:spcPct val="8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一个函数由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数据声明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部分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（数据描述）和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执行语句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（操作步骤）组成。</a:t>
            </a:r>
          </a:p>
          <a:p>
            <a:pPr>
              <a:spcBef>
                <a:spcPct val="8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语句是用来完成一定操作任务的；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声明部分不是语句！  </a:t>
            </a:r>
          </a:p>
        </p:txBody>
      </p:sp>
    </p:spTree>
    <p:extLst>
      <p:ext uri="{BB962C8B-B14F-4D97-AF65-F5344CB8AC3E}">
        <p14:creationId xmlns:p14="http://schemas.microsoft.com/office/powerpoint/2010/main" val="44219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P76 </a:t>
            </a:r>
            <a:r>
              <a:rPr lang="zh-CN" altLang="en-US" dirty="0" smtClean="0"/>
              <a:t>表</a:t>
            </a:r>
            <a:r>
              <a:rPr lang="en-US" altLang="zh-CN" dirty="0" smtClean="0"/>
              <a:t>3</a:t>
            </a:r>
            <a:r>
              <a:rPr lang="en-US" altLang="zh-CN" dirty="0"/>
              <a:t>.</a:t>
            </a:r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7" y="1340768"/>
            <a:ext cx="8570903" cy="460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51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P76 </a:t>
            </a:r>
            <a:r>
              <a:rPr lang="zh-CN" altLang="en-US" dirty="0"/>
              <a:t>表</a:t>
            </a:r>
            <a:r>
              <a:rPr lang="en-US" altLang="zh-CN" dirty="0" smtClean="0"/>
              <a:t>3.9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48880"/>
            <a:ext cx="8768607" cy="2742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08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04075" y="6212160"/>
            <a:ext cx="1905000" cy="457200"/>
          </a:xfrm>
        </p:spPr>
        <p:txBody>
          <a:bodyPr/>
          <a:lstStyle/>
          <a:p>
            <a:fld id="{26DD61FD-E183-4062-BDF2-345832E04D9C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-99392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scanf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函数（</a:t>
            </a:r>
            <a:r>
              <a:rPr lang="en-US" altLang="zh-CN" sz="3200" b="1" dirty="0">
                <a:latin typeface="华文行楷" pitchFamily="2" charset="-122"/>
                <a:ea typeface="华文行楷" pitchFamily="2" charset="-122"/>
              </a:rPr>
              <a:t>3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728936"/>
            <a:ext cx="8458200" cy="612068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【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注意事项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】</a:t>
            </a:r>
          </a:p>
          <a:p>
            <a:pPr lvl="1"/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要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将输入数据存放在变量中，必须用取地址符“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&amp;”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取得其地址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；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错例：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(</a:t>
            </a:r>
            <a:r>
              <a:rPr lang="en-US" altLang="zh-CN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”</a:t>
            </a:r>
            <a:r>
              <a:rPr lang="en-US" altLang="zh-CN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%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f%f%f</a:t>
            </a:r>
            <a:r>
              <a:rPr lang="en-US" altLang="zh-CN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”,</a:t>
            </a:r>
            <a:r>
              <a:rPr lang="en-US" altLang="zh-CN" sz="2400" b="1" dirty="0" err="1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a,b,c</a:t>
            </a:r>
            <a:r>
              <a:rPr lang="en-US" altLang="zh-CN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正确：</a:t>
            </a:r>
            <a:r>
              <a:rPr lang="en-US" altLang="zh-CN" sz="2400" dirty="0">
                <a:solidFill>
                  <a:srgbClr val="00B0F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</a:rPr>
              <a:t>scanf</a:t>
            </a:r>
            <a:r>
              <a:rPr lang="en-US" altLang="zh-CN" sz="2400" dirty="0">
                <a:solidFill>
                  <a:srgbClr val="00B0F0"/>
                </a:solidFill>
              </a:rPr>
              <a:t>(”%</a:t>
            </a:r>
            <a:r>
              <a:rPr lang="en-US" altLang="zh-CN" sz="2400" dirty="0" err="1">
                <a:solidFill>
                  <a:srgbClr val="00B0F0"/>
                </a:solidFill>
              </a:rPr>
              <a:t>f%f%f</a:t>
            </a:r>
            <a:r>
              <a:rPr lang="en-US" altLang="zh-CN" sz="2400" dirty="0">
                <a:solidFill>
                  <a:srgbClr val="00B0F0"/>
                </a:solidFill>
              </a:rPr>
              <a:t>”,&amp;</a:t>
            </a:r>
            <a:r>
              <a:rPr lang="en-US" altLang="zh-CN" sz="2400" dirty="0" err="1">
                <a:solidFill>
                  <a:srgbClr val="00B0F0"/>
                </a:solidFill>
              </a:rPr>
              <a:t>a,&amp;b,&amp;c</a:t>
            </a:r>
            <a:r>
              <a:rPr lang="en-US" altLang="zh-CN" sz="2400" dirty="0">
                <a:solidFill>
                  <a:srgbClr val="00B0F0"/>
                </a:solidFill>
              </a:rPr>
              <a:t>);</a:t>
            </a:r>
            <a:endParaRPr lang="en-US" altLang="zh-CN" sz="2400" b="1" dirty="0" smtClean="0">
              <a:solidFill>
                <a:srgbClr val="00B0F0"/>
              </a:solidFill>
              <a:latin typeface="Arial Black" pitchFamily="34" charset="0"/>
              <a:ea typeface="楷体_GB2312" pitchFamily="49" charset="-122"/>
            </a:endParaRPr>
          </a:p>
          <a:p>
            <a:pPr lvl="1"/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如果在“格式控制”中除了格式说明符外还有其它字符，则在输入时应该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在对应位置上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输入与这些字符相同的字符。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(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”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a=%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f,b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=%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f,c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=%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f”,&amp;a,&amp;b,&amp;c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		</a:t>
            </a:r>
            <a:r>
              <a:rPr lang="en-US" altLang="zh-CN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1 3 2↙                    </a:t>
            </a:r>
            <a:r>
              <a:rPr lang="zh-CN" altLang="en-US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错</a:t>
            </a: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	a=1,b=3,c=2↙        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对</a:t>
            </a: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en-US" altLang="zh-CN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a=1 b=3 c=2↙        </a:t>
            </a:r>
            <a:r>
              <a:rPr lang="zh-CN" altLang="en-US" sz="2400" b="1" dirty="0" smtClean="0">
                <a:solidFill>
                  <a:srgbClr val="00B050"/>
                </a:solidFill>
                <a:latin typeface="Arial Black" pitchFamily="34" charset="0"/>
                <a:ea typeface="楷体_GB2312" pitchFamily="49" charset="-122"/>
              </a:rPr>
              <a:t>错</a:t>
            </a:r>
            <a:endParaRPr lang="en-US" altLang="zh-CN" b="1" dirty="0" smtClean="0">
              <a:solidFill>
                <a:srgbClr val="00B0F0"/>
              </a:solidFill>
              <a:latin typeface="Arial Black" pitchFamily="34" charset="0"/>
              <a:ea typeface="楷体_GB2312" pitchFamily="49" charset="-122"/>
            </a:endParaRPr>
          </a:p>
          <a:p>
            <a:pPr lvl="2"/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若是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n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个空格，则应输入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m&gt;=n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）个空格。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endParaRPr lang="zh-CN" altLang="en-US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0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CD16-D29B-49AC-A771-17ADDF705D47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scanf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函数（</a:t>
            </a:r>
            <a:r>
              <a:rPr lang="en-US" altLang="zh-CN" sz="3200" b="1" dirty="0">
                <a:latin typeface="华文行楷" pitchFamily="2" charset="-122"/>
                <a:ea typeface="华文行楷" pitchFamily="2" charset="-122"/>
              </a:rPr>
              <a:t>4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08720"/>
            <a:ext cx="9038778" cy="5453980"/>
          </a:xfrm>
        </p:spPr>
        <p:txBody>
          <a:bodyPr/>
          <a:lstStyle/>
          <a:p>
            <a:pPr marL="57150" indent="0">
              <a:buNone/>
            </a:pP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【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注意事项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】</a:t>
            </a:r>
          </a:p>
          <a:p>
            <a:pPr lvl="1"/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使用</a:t>
            </a:r>
            <a:r>
              <a:rPr lang="en-US" altLang="zh-CN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%c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输入时，空格等键盘上可键入的字符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都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/>
            </a:r>
            <a:b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</a:b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作为有效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字符（转义字符无需转义！）。 </a:t>
            </a:r>
            <a:endParaRPr lang="en-US" altLang="zh-CN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(“%c%c%c”,&amp;c1,&amp;c2,&amp;c3);</a:t>
            </a:r>
          </a:p>
          <a:p>
            <a:pPr lvl="2"/>
            <a:r>
              <a:rPr lang="zh-CN" altLang="en-US" b="1" dirty="0" smtClean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中间不要添加空格！</a:t>
            </a:r>
            <a:endParaRPr lang="zh-CN" altLang="en-US" b="1" dirty="0">
              <a:solidFill>
                <a:srgbClr val="FFFF00"/>
              </a:solidFill>
              <a:latin typeface="Arial Black" pitchFamily="34" charset="0"/>
              <a:ea typeface="楷体_GB2312" pitchFamily="49" charset="-122"/>
            </a:endParaRPr>
          </a:p>
          <a:p>
            <a:pPr lvl="1"/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在输入数据时，当遇到如下情况之一时，该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数据</a:t>
            </a:r>
            <a: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/>
            </a:r>
            <a:br>
              <a:rPr lang="en-US" altLang="zh-CN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</a:b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认为</a:t>
            </a:r>
            <a:r>
              <a:rPr lang="zh-CN" altLang="en-US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结束</a:t>
            </a:r>
            <a:r>
              <a:rPr lang="zh-CN" altLang="en-US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</a:t>
            </a:r>
            <a:endParaRPr lang="en-US" altLang="zh-CN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①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遇到空字符（空格，回车，</a:t>
            </a:r>
            <a:r>
              <a:rPr lang="en-US" altLang="zh-CN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Tab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）；</a:t>
            </a:r>
            <a:endParaRPr lang="en-US" altLang="zh-CN" sz="2400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②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按指定的宽度读取结束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；</a:t>
            </a:r>
            <a:endParaRPr lang="en-US" altLang="zh-CN" sz="2400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chemeClr val="tx2"/>
                </a:solidFill>
              </a:rPr>
              <a:t>③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遇到非法输入（相对于格式符所限定的类型和格式而言）。  </a:t>
            </a:r>
            <a:endParaRPr lang="en-US" altLang="zh-CN" sz="2400" b="1" dirty="0" smtClean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scanf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(“%d%c%f”,&amp;</a:t>
            </a:r>
            <a:r>
              <a:rPr lang="en-US" altLang="zh-CN" sz="2400" b="1" dirty="0" err="1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a,&amp;b,&amp;c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); </a:t>
            </a:r>
          </a:p>
          <a:p>
            <a:pPr marL="457200" lvl="1" indent="0">
              <a:buNone/>
            </a:pP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输入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1234a123o.26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，则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a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值为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1234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b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值为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’a’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，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值为</a:t>
            </a:r>
            <a:r>
              <a:rPr lang="en-US" altLang="zh-CN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123</a:t>
            </a:r>
            <a:r>
              <a:rPr lang="zh-CN" altLang="en-US" sz="2400" b="1" dirty="0" smtClean="0">
                <a:solidFill>
                  <a:srgbClr val="00B0F0"/>
                </a:solidFill>
                <a:latin typeface="Arial Black" pitchFamily="34" charset="0"/>
                <a:ea typeface="楷体_GB2312" pitchFamily="49" charset="-122"/>
              </a:rPr>
              <a:t>。</a:t>
            </a:r>
            <a:endParaRPr lang="en-US" altLang="zh-CN" sz="2400" b="1" dirty="0" smtClean="0">
              <a:solidFill>
                <a:srgbClr val="00B0F0"/>
              </a:solidFill>
              <a:latin typeface="Arial Black" pitchFamily="34" charset="0"/>
              <a:ea typeface="楷体_GB2312" pitchFamily="49" charset="-122"/>
            </a:endParaRPr>
          </a:p>
          <a:p>
            <a:pPr marL="457200" lvl="1" indent="0">
              <a:buNone/>
            </a:pPr>
            <a:endParaRPr lang="zh-CN" altLang="en-US" sz="2400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800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9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756C51B-D003-483E-96CA-A0D950A59F3D}" type="slidenum">
              <a:rPr kumimoji="0" lang="en-US" altLang="zh-CN">
                <a:ea typeface="宋体" charset="-122"/>
              </a:rPr>
              <a:pPr eaLnBrk="1" hangingPunct="1"/>
              <a:t>64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27213"/>
            <a:ext cx="7772400" cy="2753915"/>
          </a:xfrm>
        </p:spPr>
        <p:txBody>
          <a:bodyPr/>
          <a:lstStyle/>
          <a:p>
            <a:pPr algn="ctr" eaLnBrk="1" hangingPunct="1"/>
            <a:r>
              <a:rPr lang="zh-CN" altLang="en-US" sz="4400" dirty="0" smtClean="0"/>
              <a:t>字符数据的输入输出</a:t>
            </a:r>
            <a:endParaRPr lang="zh-CN" altLang="en-US" sz="4400" dirty="0" smtClean="0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4810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D59AC-99A9-4B6D-A66C-FB13971C7FCD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-26988"/>
            <a:ext cx="8915400" cy="1143001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putchar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249363"/>
            <a:ext cx="8678863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putchar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(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ch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);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向终端（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系统隐含指定的输出设备）输出一个字符。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成功时返回</a:t>
            </a:r>
            <a:r>
              <a:rPr lang="en-US" altLang="zh-CN" sz="28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ch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的值，否则返回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EOF</a:t>
            </a:r>
            <a:b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-1</a:t>
            </a:r>
            <a:r>
              <a:rPr lang="zh-CN" altLang="en-US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实参可以是字符型或者整型；当提供整型参数时，当成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ASCII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码值。</a:t>
            </a:r>
          </a:p>
          <a:p>
            <a:pPr lvl="1"/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即可输出字符，也可输出控制字符（用</a:t>
            </a:r>
            <a:r>
              <a:rPr lang="zh-CN" altLang="en-US" sz="24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转义符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  <a:endParaRPr lang="zh-CN" altLang="en-US" sz="2400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63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3.8】 </a:t>
            </a:r>
            <a:r>
              <a:rPr lang="zh-CN" altLang="zh-CN" dirty="0"/>
              <a:t>先后输出</a:t>
            </a:r>
            <a:r>
              <a:rPr lang="en-US" altLang="zh-CN" dirty="0"/>
              <a:t>BOY</a:t>
            </a:r>
            <a:r>
              <a:rPr lang="zh-CN" altLang="zh-CN" dirty="0"/>
              <a:t>三个字符。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zh-CN" dirty="0" smtClean="0">
                <a:solidFill>
                  <a:schemeClr val="tx2"/>
                </a:solidFill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</a:rPr>
              <a:t>【</a:t>
            </a:r>
            <a:r>
              <a:rPr lang="zh-CN" altLang="zh-CN" dirty="0" smtClean="0">
                <a:solidFill>
                  <a:schemeClr val="tx2"/>
                </a:solidFill>
              </a:rPr>
              <a:t>解题思路</a:t>
            </a:r>
            <a:r>
              <a:rPr lang="en-US" altLang="zh-CN" dirty="0" smtClean="0">
                <a:solidFill>
                  <a:schemeClr val="tx2"/>
                </a:solidFill>
              </a:rPr>
              <a:t>】</a:t>
            </a:r>
          </a:p>
          <a:p>
            <a:pPr lvl="1"/>
            <a:r>
              <a:rPr lang="zh-CN" altLang="zh-CN" dirty="0" smtClean="0">
                <a:solidFill>
                  <a:schemeClr val="tx2"/>
                </a:solidFill>
              </a:rPr>
              <a:t>定义</a:t>
            </a: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zh-CN" dirty="0" smtClean="0">
                <a:solidFill>
                  <a:schemeClr val="tx2"/>
                </a:solidFill>
              </a:rPr>
              <a:t>个字符变量，分别赋以初值</a:t>
            </a:r>
            <a:r>
              <a:rPr lang="en-US" altLang="zh-CN" dirty="0" smtClean="0">
                <a:solidFill>
                  <a:schemeClr val="tx2"/>
                </a:solidFill>
              </a:rPr>
              <a:t>B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</a:rPr>
              <a:t>O</a:t>
            </a:r>
            <a:r>
              <a:rPr lang="zh-CN" altLang="en-US" dirty="0" smtClean="0">
                <a:solidFill>
                  <a:schemeClr val="tx2"/>
                </a:solidFill>
              </a:rPr>
              <a:t>、</a:t>
            </a:r>
            <a:r>
              <a:rPr lang="en-US" altLang="zh-CN" dirty="0" smtClean="0">
                <a:solidFill>
                  <a:schemeClr val="tx2"/>
                </a:solidFill>
              </a:rPr>
              <a:t>Y</a:t>
            </a:r>
          </a:p>
          <a:p>
            <a:pPr lvl="1"/>
            <a:r>
              <a:rPr lang="zh-CN" altLang="zh-CN" dirty="0" smtClean="0">
                <a:solidFill>
                  <a:schemeClr val="tx2"/>
                </a:solidFill>
              </a:rPr>
              <a:t>用</a:t>
            </a:r>
            <a:r>
              <a:rPr lang="en-US" altLang="zh-CN" dirty="0" err="1" smtClean="0">
                <a:solidFill>
                  <a:schemeClr val="tx2"/>
                </a:solidFill>
              </a:rPr>
              <a:t>putchar</a:t>
            </a:r>
            <a:r>
              <a:rPr lang="zh-CN" altLang="zh-CN" dirty="0" smtClean="0">
                <a:solidFill>
                  <a:schemeClr val="tx2"/>
                </a:solidFill>
              </a:rPr>
              <a:t>函数输出这</a:t>
            </a: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zh-CN" dirty="0" smtClean="0">
                <a:solidFill>
                  <a:schemeClr val="tx2"/>
                </a:solidFill>
              </a:rPr>
              <a:t>个字符变量的值 </a:t>
            </a: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90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184772"/>
            <a:ext cx="8072438" cy="50720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 ( 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char a='</a:t>
            </a:r>
            <a:r>
              <a:rPr lang="en-US" altLang="zh-CN" sz="2800" dirty="0" err="1" smtClean="0"/>
              <a:t>B',b</a:t>
            </a:r>
            <a:r>
              <a:rPr lang="en-US" altLang="zh-CN" sz="2800" dirty="0" smtClean="0"/>
              <a:t>='</a:t>
            </a:r>
            <a:r>
              <a:rPr lang="en-US" altLang="zh-CN" sz="2800" dirty="0" err="1" smtClean="0"/>
              <a:t>O',c</a:t>
            </a:r>
            <a:r>
              <a:rPr lang="en-US" altLang="zh-CN" sz="2800" dirty="0" smtClean="0"/>
              <a:t>='Y';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(a);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(b);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(c);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 ('\n');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5" name="Rectangle 2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6" name="Rectangle 2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7" name="Rectangle 4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43375" y="3256459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向显示器输出字符</a:t>
            </a:r>
            <a:r>
              <a:rPr lang="en-US" altLang="zh-CN" sz="2800" b="1">
                <a:solidFill>
                  <a:srgbClr val="0000CC"/>
                </a:solidFill>
              </a:rPr>
              <a:t>B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357688" y="4756647"/>
            <a:ext cx="3643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向显示器输出换行符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140" y="5649615"/>
            <a:ext cx="9032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-13791"/>
            <a:ext cx="8382000" cy="993775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7890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42938"/>
            <a:ext cx="8786812" cy="8302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4800" dirty="0" smtClean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011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184772"/>
            <a:ext cx="8072438" cy="507206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 ( )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char a='</a:t>
            </a:r>
            <a:r>
              <a:rPr lang="en-US" altLang="zh-CN" sz="2800" dirty="0" err="1" smtClean="0"/>
              <a:t>B',b</a:t>
            </a:r>
            <a:r>
              <a:rPr lang="en-US" altLang="zh-CN" sz="2800" dirty="0" smtClean="0"/>
              <a:t>='</a:t>
            </a:r>
            <a:r>
              <a:rPr lang="en-US" altLang="zh-CN" sz="2800" dirty="0" err="1" smtClean="0"/>
              <a:t>O',c</a:t>
            </a:r>
            <a:r>
              <a:rPr lang="en-US" altLang="zh-CN" sz="2800" dirty="0" smtClean="0"/>
              <a:t>='Y';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(a);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(b);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(c);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 ('\n');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90116" name="Rectangle 5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7" name="Rectangle 2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8" name="Rectangle 2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9" name="Rectangle 2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0" name="Rectangle 2"/>
          <p:cNvSpPr>
            <a:spLocks noChangeArrowheads="1"/>
          </p:cNvSpPr>
          <p:nvPr/>
        </p:nvSpPr>
        <p:spPr bwMode="auto">
          <a:xfrm>
            <a:off x="0" y="-315416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4756647"/>
            <a:ext cx="90328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3286125" y="1684834"/>
            <a:ext cx="4957763" cy="642938"/>
          </a:xfrm>
          <a:prstGeom prst="wedgeRoundRectCallout">
            <a:avLst>
              <a:gd name="adj1" fmla="val -36167"/>
              <a:gd name="adj2" fmla="val 10753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FF0000"/>
                </a:solidFill>
              </a:rPr>
              <a:t>改为</a:t>
            </a:r>
            <a:r>
              <a:rPr lang="en-US" altLang="zh-CN" sz="3200" b="1" dirty="0" err="1">
                <a:solidFill>
                  <a:srgbClr val="FF0000"/>
                </a:solidFill>
              </a:rPr>
              <a:t>int</a:t>
            </a:r>
            <a:r>
              <a:rPr lang="en-US" altLang="zh-CN" sz="3200" b="1" dirty="0">
                <a:solidFill>
                  <a:srgbClr val="FF0000"/>
                </a:solidFill>
              </a:rPr>
              <a:t> a=66,b=79,c=89;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19021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42938"/>
            <a:ext cx="8786812" cy="830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dirty="0" smtClean="0">
                <a:solidFill>
                  <a:srgbClr val="FFFF00"/>
                </a:solidFill>
                <a:latin typeface="Arial" charset="0"/>
                <a:ea typeface="黑体" pitchFamily="2" charset="-122"/>
              </a:rPr>
              <a:t>例子</a:t>
            </a:r>
            <a:endParaRPr lang="zh-CN" altLang="en-US" sz="4800" dirty="0" smtClean="0">
              <a:solidFill>
                <a:srgbClr val="FFFF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113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2071688"/>
            <a:ext cx="8143875" cy="315751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err="1" smtClean="0"/>
              <a:t>putchar</a:t>
            </a:r>
            <a:r>
              <a:rPr lang="en-US" altLang="zh-CN" dirty="0" smtClean="0"/>
              <a:t>(’\</a:t>
            </a:r>
            <a:r>
              <a:rPr lang="en-US" altLang="zh-CN" dirty="0" smtClean="0"/>
              <a:t>101</a:t>
            </a:r>
            <a:r>
              <a:rPr lang="en-US" altLang="zh-CN" dirty="0" smtClean="0"/>
              <a:t>’)   	(</a:t>
            </a:r>
            <a:r>
              <a:rPr lang="zh-CN" altLang="zh-CN" dirty="0" smtClean="0"/>
              <a:t>输出字符Ａ</a:t>
            </a:r>
            <a:r>
              <a:rPr lang="en-US" altLang="zh-CN" dirty="0" smtClean="0"/>
              <a:t>)</a:t>
            </a:r>
            <a:r>
              <a:rPr lang="zh-CN" altLang="zh-CN" dirty="0" smtClean="0"/>
              <a:t>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dirty="0" err="1" smtClean="0"/>
              <a:t>utchar</a:t>
            </a:r>
            <a:r>
              <a:rPr lang="en-US" altLang="zh-CN" dirty="0" smtClean="0"/>
              <a:t>(’\’’)        	(</a:t>
            </a:r>
            <a:r>
              <a:rPr lang="zh-CN" altLang="zh-CN" dirty="0" smtClean="0"/>
              <a:t>输出单撇号字符</a:t>
            </a:r>
            <a:r>
              <a:rPr lang="en-US" altLang="zh-CN" dirty="0" smtClean="0"/>
              <a:t>’)</a:t>
            </a:r>
          </a:p>
          <a:p>
            <a:pPr>
              <a:buFont typeface="Wingdings" pitchFamily="2" charset="2"/>
              <a:buNone/>
            </a:pPr>
            <a:r>
              <a:rPr lang="en-US" altLang="zh-CN" dirty="0" err="1"/>
              <a:t>p</a:t>
            </a:r>
            <a:r>
              <a:rPr lang="en-US" altLang="zh-CN" dirty="0" err="1" smtClean="0"/>
              <a:t>utchar</a:t>
            </a:r>
            <a:r>
              <a:rPr lang="en-US" altLang="zh-CN" dirty="0" smtClean="0"/>
              <a:t>(</a:t>
            </a:r>
            <a:r>
              <a:rPr lang="en-US" altLang="zh-CN" dirty="0" smtClean="0"/>
              <a:t>’\015’</a:t>
            </a:r>
            <a:r>
              <a:rPr lang="en-US" altLang="zh-CN" dirty="0" smtClean="0"/>
              <a:t>)	</a:t>
            </a:r>
            <a:br>
              <a:rPr lang="en-US" altLang="zh-CN" dirty="0" smtClean="0"/>
            </a:br>
            <a:r>
              <a:rPr lang="en-US" altLang="zh-CN" dirty="0" smtClean="0"/>
              <a:t>		</a:t>
            </a:r>
            <a:r>
              <a:rPr lang="en-US" altLang="zh-CN" dirty="0" smtClean="0"/>
              <a:t>(</a:t>
            </a:r>
            <a:r>
              <a:rPr lang="zh-CN" altLang="zh-CN" dirty="0" smtClean="0"/>
              <a:t>输出</a:t>
            </a:r>
            <a:r>
              <a:rPr lang="zh-CN" altLang="en-US" dirty="0" smtClean="0"/>
              <a:t>回车，即光标移到本行开头</a:t>
            </a:r>
            <a:r>
              <a:rPr lang="en-US" altLang="zh-CN" dirty="0" smtClean="0"/>
              <a:t>)</a:t>
            </a:r>
            <a:endParaRPr lang="zh-CN" altLang="zh-CN" dirty="0" smtClean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1146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151686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algn="ctr"/>
            <a:r>
              <a:rPr lang="en-US" altLang="zh-CN" sz="4800" dirty="0" smtClean="0"/>
              <a:t>C</a:t>
            </a:r>
            <a:r>
              <a:rPr lang="zh-CN" altLang="en-US" sz="4800" dirty="0" smtClean="0"/>
              <a:t>语句的分类</a:t>
            </a:r>
            <a:endParaRPr lang="zh-CN" altLang="en-US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B84B8A-3A04-4892-A9F6-C3152DC951E5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6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D5ADE-0D28-41D2-8785-5CE58C5618CD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getchar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458200" cy="4865688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(void);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从终端（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系统隐含指定的输入设备）输入一个字符。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成功时返回所读入的字符，否则（失败或读到文件尾）返回</a:t>
            </a:r>
            <a:r>
              <a:rPr lang="en-US" altLang="zh-CN" sz="28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EOF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必须输入回车键，字符才能被接收。（</a:t>
            </a:r>
            <a:r>
              <a:rPr lang="zh-CN" altLang="en-US" sz="2400" b="1" dirty="0">
                <a:solidFill>
                  <a:srgbClr val="FFFF00"/>
                </a:solidFill>
                <a:latin typeface="Arial Black" pitchFamily="34" charset="0"/>
                <a:ea typeface="楷体_GB2312" pitchFamily="49" charset="-122"/>
              </a:rPr>
              <a:t>行缓冲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只能接收一个字符，多余的字符被忽略。</a:t>
            </a:r>
          </a:p>
          <a:p>
            <a:pPr lvl="1" algn="just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返回值可赋给一个字符变量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整型变量</a:t>
            </a:r>
          </a:p>
          <a:p>
            <a:pPr algn="just">
              <a:lnSpc>
                <a:spcPct val="90000"/>
              </a:lnSpc>
              <a:spcBef>
                <a:spcPct val="15000"/>
              </a:spcBef>
              <a:buFontTx/>
              <a:buNone/>
            </a:pPr>
            <a:r>
              <a:rPr lang="en-US" altLang="zh-CN" sz="2800" b="1" u="sng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u="sng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800" b="1" u="sng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4.2]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en-US" altLang="zh-CN" sz="2800" b="1" u="sng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u="sng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800" b="1" u="sng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E4_z2]</a:t>
            </a:r>
          </a:p>
        </p:txBody>
      </p:sp>
    </p:spTree>
    <p:extLst>
      <p:ext uri="{BB962C8B-B14F-4D97-AF65-F5344CB8AC3E}">
        <p14:creationId xmlns:p14="http://schemas.microsoft.com/office/powerpoint/2010/main" val="225672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3.9】 </a:t>
            </a:r>
            <a:r>
              <a:rPr lang="zh-CN" altLang="zh-CN" dirty="0"/>
              <a:t>从键盘输入</a:t>
            </a:r>
            <a:r>
              <a:rPr lang="en-US" altLang="zh-CN" dirty="0"/>
              <a:t>BOY</a:t>
            </a:r>
            <a:r>
              <a:rPr lang="zh-CN" altLang="zh-CN" dirty="0"/>
              <a:t>三个字符，然后把它们输出到</a:t>
            </a:r>
            <a:r>
              <a:rPr lang="zh-CN" altLang="zh-CN" dirty="0" smtClean="0"/>
              <a:t>屏幕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dirty="0" smtClean="0">
                <a:solidFill>
                  <a:schemeClr val="tx2"/>
                </a:solidFill>
              </a:rPr>
              <a:t>解题思路：</a:t>
            </a:r>
            <a:endParaRPr lang="en-US" altLang="zh-CN" sz="2800" dirty="0" smtClean="0">
              <a:solidFill>
                <a:schemeClr val="tx2"/>
              </a:solidFill>
            </a:endParaRPr>
          </a:p>
          <a:p>
            <a:pPr lvl="1"/>
            <a:r>
              <a:rPr lang="zh-CN" altLang="zh-CN" dirty="0" smtClean="0">
                <a:solidFill>
                  <a:schemeClr val="tx2"/>
                </a:solidFill>
              </a:rPr>
              <a:t>用</a:t>
            </a: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zh-CN" dirty="0" smtClean="0">
                <a:solidFill>
                  <a:schemeClr val="tx2"/>
                </a:solidFill>
              </a:rPr>
              <a:t>个</a:t>
            </a:r>
            <a:r>
              <a:rPr lang="en-US" altLang="zh-CN" dirty="0" err="1" smtClean="0">
                <a:solidFill>
                  <a:schemeClr val="tx2"/>
                </a:solidFill>
              </a:rPr>
              <a:t>getchar</a:t>
            </a:r>
            <a:r>
              <a:rPr lang="zh-CN" altLang="zh-CN" dirty="0" smtClean="0">
                <a:solidFill>
                  <a:schemeClr val="tx2"/>
                </a:solidFill>
              </a:rPr>
              <a:t>函数先后从键盘向计算机输入</a:t>
            </a:r>
            <a:r>
              <a:rPr lang="en-US" altLang="zh-CN" dirty="0" smtClean="0">
                <a:solidFill>
                  <a:schemeClr val="tx2"/>
                </a:solidFill>
              </a:rPr>
              <a:t>BOY</a:t>
            </a:r>
            <a:r>
              <a:rPr lang="zh-CN" altLang="zh-CN" dirty="0" smtClean="0">
                <a:solidFill>
                  <a:schemeClr val="tx2"/>
                </a:solidFill>
              </a:rPr>
              <a:t>三个字符</a:t>
            </a:r>
            <a:r>
              <a:rPr lang="zh-CN" altLang="en-US" dirty="0" smtClean="0">
                <a:solidFill>
                  <a:schemeClr val="tx2"/>
                </a:solidFill>
              </a:rPr>
              <a:t>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zh-CN" dirty="0" smtClean="0">
                <a:solidFill>
                  <a:schemeClr val="tx2"/>
                </a:solidFill>
              </a:rPr>
              <a:t>用</a:t>
            </a:r>
            <a:r>
              <a:rPr lang="en-US" altLang="zh-CN" dirty="0" err="1" smtClean="0">
                <a:solidFill>
                  <a:schemeClr val="tx2"/>
                </a:solidFill>
              </a:rPr>
              <a:t>putchar</a:t>
            </a:r>
            <a:r>
              <a:rPr lang="zh-CN" altLang="zh-CN" dirty="0" smtClean="0">
                <a:solidFill>
                  <a:schemeClr val="tx2"/>
                </a:solidFill>
              </a:rPr>
              <a:t>函数输出</a:t>
            </a:r>
          </a:p>
          <a:p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652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642938"/>
            <a:ext cx="8786812" cy="830262"/>
          </a:xfrm>
        </p:spPr>
        <p:txBody>
          <a:bodyPr/>
          <a:lstStyle/>
          <a:p>
            <a:pPr eaLnBrk="1" hangingPunct="1">
              <a:defRPr/>
            </a:pPr>
            <a:endParaRPr lang="zh-CN" altLang="en-US" sz="4800" dirty="0" smtClean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124744"/>
            <a:ext cx="7715250" cy="52149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main ( )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char 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a=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();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b=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();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c=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();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(a);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(b);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(c);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('\n');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42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43375" y="2696369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0000CC"/>
                </a:solidFill>
              </a:rPr>
              <a:t>输入一个字符，送给</a:t>
            </a:r>
            <a:r>
              <a:rPr lang="zh-CN" altLang="en-US" sz="2800" b="1">
                <a:solidFill>
                  <a:srgbClr val="0000CC"/>
                </a:solidFill>
              </a:rPr>
              <a:t>变量</a:t>
            </a:r>
            <a:r>
              <a:rPr lang="en-US" altLang="zh-CN" sz="2800" b="1">
                <a:solidFill>
                  <a:srgbClr val="0000CC"/>
                </a:solidFill>
              </a:rPr>
              <a:t>a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630863"/>
            <a:ext cx="121443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709" y="5013176"/>
            <a:ext cx="5000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234" y="5802164"/>
            <a:ext cx="5000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43500"/>
            <a:ext cx="121443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圆角矩形标注 15"/>
          <p:cNvSpPr>
            <a:spLocks noChangeArrowheads="1"/>
          </p:cNvSpPr>
          <p:nvPr/>
        </p:nvSpPr>
        <p:spPr bwMode="auto">
          <a:xfrm>
            <a:off x="3286125" y="1684834"/>
            <a:ext cx="4957763" cy="2176214"/>
          </a:xfrm>
          <a:prstGeom prst="wedgeRoundRectCallout">
            <a:avLst>
              <a:gd name="adj1" fmla="val 19453"/>
              <a:gd name="adj2" fmla="val 58258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不要在输入每个字符后马 上按回车，否则回车也会作为一个字符输入。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286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int  main ( )                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{ char a,b,c; 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a=getchar(); 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b=getchar(); 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c=getchar(); 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putchar(a); putchar(b); putchar(c); 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putchar('\n');                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  return 0;</a:t>
            </a:r>
            <a:endParaRPr lang="zh-CN" altLang="zh-CN" sz="280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smtClean="0"/>
              <a:t> }</a:t>
            </a:r>
            <a:endParaRPr lang="zh-CN" altLang="zh-CN" sz="2800" smtClean="0"/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52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29063" y="3071813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71563" y="3071813"/>
            <a:ext cx="271462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000125" y="4572000"/>
            <a:ext cx="2571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改写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6712463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main ( )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char 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chemeClr val="bg1"/>
                </a:solidFill>
              </a:rPr>
              <a:t>a=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(); 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b=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();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c=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();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putchar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(a);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(b);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(c);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('\n');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962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TextBox 9"/>
          <p:cNvSpPr txBox="1">
            <a:spLocks noChangeArrowheads="1"/>
          </p:cNvSpPr>
          <p:nvPr/>
        </p:nvSpPr>
        <p:spPr bwMode="auto">
          <a:xfrm>
            <a:off x="3929063" y="3071813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71563" y="3571875"/>
            <a:ext cx="271462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429000" y="4572000"/>
            <a:ext cx="222312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29063" y="3571875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改写</a:t>
            </a:r>
          </a:p>
        </p:txBody>
      </p:sp>
    </p:spTree>
    <p:extLst>
      <p:ext uri="{BB962C8B-B14F-4D97-AF65-F5344CB8AC3E}">
        <p14:creationId xmlns:p14="http://schemas.microsoft.com/office/powerpoint/2010/main" val="1556698360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main ( )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char 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a=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(); 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b=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(); 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c=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();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putchar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(a);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putchar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(b);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(c);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('\n');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0" name="TextBox 9"/>
          <p:cNvSpPr txBox="1">
            <a:spLocks noChangeArrowheads="1"/>
          </p:cNvSpPr>
          <p:nvPr/>
        </p:nvSpPr>
        <p:spPr bwMode="auto">
          <a:xfrm>
            <a:off x="3929063" y="3071813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71563" y="4071938"/>
            <a:ext cx="271462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508104" y="4591050"/>
            <a:ext cx="2571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7293" name="TextBox 12"/>
          <p:cNvSpPr txBox="1">
            <a:spLocks noChangeArrowheads="1"/>
          </p:cNvSpPr>
          <p:nvPr/>
        </p:nvSpPr>
        <p:spPr bwMode="auto">
          <a:xfrm>
            <a:off x="3929063" y="3571875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38588" y="4068763"/>
            <a:ext cx="3786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pic>
        <p:nvPicPr>
          <p:cNvPr id="97295" name="图片 1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993775"/>
          </a:xfrm>
        </p:spPr>
        <p:txBody>
          <a:bodyPr/>
          <a:lstStyle/>
          <a:p>
            <a:r>
              <a:rPr lang="zh-CN" altLang="en-US" dirty="0"/>
              <a:t>改写</a:t>
            </a:r>
          </a:p>
        </p:txBody>
      </p:sp>
    </p:spTree>
    <p:extLst>
      <p:ext uri="{BB962C8B-B14F-4D97-AF65-F5344CB8AC3E}">
        <p14:creationId xmlns:p14="http://schemas.microsoft.com/office/powerpoint/2010/main" val="378796762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 main ( )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{ char </a:t>
            </a:r>
            <a:r>
              <a:rPr lang="en-US" altLang="zh-CN" sz="2800" dirty="0" err="1" smtClean="0"/>
              <a:t>a,b,c</a:t>
            </a:r>
            <a:r>
              <a:rPr lang="en-US" altLang="zh-CN" sz="2800" dirty="0" smtClean="0"/>
              <a:t>;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chemeClr val="bg1"/>
                </a:solidFill>
              </a:rPr>
              <a:t>a=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(); 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b=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(); 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c=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getchar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(); 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chemeClr val="bg1"/>
                </a:solidFill>
              </a:rPr>
              <a:t>  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putchar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(a);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putchar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(b); </a:t>
            </a:r>
            <a:r>
              <a:rPr lang="en-US" altLang="zh-CN" sz="2800" dirty="0" err="1" smtClean="0">
                <a:solidFill>
                  <a:schemeClr val="bg1"/>
                </a:solidFill>
              </a:rPr>
              <a:t>putchar</a:t>
            </a:r>
            <a:r>
              <a:rPr lang="en-US" altLang="zh-CN" sz="2800" dirty="0" smtClean="0">
                <a:solidFill>
                  <a:schemeClr val="bg1"/>
                </a:solidFill>
              </a:rPr>
              <a:t>(c); </a:t>
            </a:r>
            <a:endParaRPr lang="zh-CN" altLang="zh-CN" sz="2800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('\n');                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4" name="TextBox 9"/>
          <p:cNvSpPr txBox="1">
            <a:spLocks noChangeArrowheads="1"/>
          </p:cNvSpPr>
          <p:nvPr/>
        </p:nvSpPr>
        <p:spPr bwMode="auto">
          <a:xfrm>
            <a:off x="3929063" y="3071813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98315" name="TextBox 12"/>
          <p:cNvSpPr txBox="1">
            <a:spLocks noChangeArrowheads="1"/>
          </p:cNvSpPr>
          <p:nvPr/>
        </p:nvSpPr>
        <p:spPr bwMode="auto">
          <a:xfrm>
            <a:off x="3929063" y="3571875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98316" name="TextBox 13"/>
          <p:cNvSpPr txBox="1">
            <a:spLocks noChangeArrowheads="1"/>
          </p:cNvSpPr>
          <p:nvPr/>
        </p:nvSpPr>
        <p:spPr bwMode="auto">
          <a:xfrm>
            <a:off x="3938588" y="4068763"/>
            <a:ext cx="3786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CC"/>
                </a:solidFill>
              </a:rPr>
              <a:t>putchar(getchar());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1071563" y="2811463"/>
            <a:ext cx="22145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214938"/>
            <a:ext cx="85725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改写</a:t>
            </a:r>
          </a:p>
        </p:txBody>
      </p:sp>
    </p:spTree>
    <p:extLst>
      <p:ext uri="{BB962C8B-B14F-4D97-AF65-F5344CB8AC3E}">
        <p14:creationId xmlns:p14="http://schemas.microsoft.com/office/powerpoint/2010/main" val="203409330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1399183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3.10】</a:t>
            </a:r>
            <a:r>
              <a:rPr lang="zh-CN" altLang="en-US" dirty="0" smtClean="0"/>
              <a:t>改写例</a:t>
            </a:r>
            <a:r>
              <a:rPr lang="en-US" altLang="zh-CN" dirty="0" smtClean="0"/>
              <a:t>3.3</a:t>
            </a:r>
            <a:r>
              <a:rPr lang="zh-CN" altLang="en-US" dirty="0" smtClean="0"/>
              <a:t>程序，使之可以适用于任何大写字母。从键盘输入一个大写字母，在屏幕上显示对应的小写字母。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988840"/>
            <a:ext cx="8382000" cy="41071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【</a:t>
            </a:r>
            <a:r>
              <a:rPr lang="zh-CN" altLang="en-US" dirty="0" smtClean="0">
                <a:solidFill>
                  <a:schemeClr val="tx2"/>
                </a:solidFill>
              </a:rPr>
              <a:t>解题思路</a:t>
            </a:r>
            <a:r>
              <a:rPr lang="en-US" altLang="zh-CN" dirty="0" smtClean="0">
                <a:solidFill>
                  <a:schemeClr val="tx2"/>
                </a:solidFill>
              </a:rPr>
              <a:t>】</a:t>
            </a: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用</a:t>
            </a:r>
            <a:r>
              <a:rPr lang="en-US" altLang="zh-CN" dirty="0" err="1" smtClean="0">
                <a:solidFill>
                  <a:schemeClr val="tx2"/>
                </a:solidFill>
              </a:rPr>
              <a:t>getchar</a:t>
            </a:r>
            <a:r>
              <a:rPr lang="zh-CN" altLang="en-US" dirty="0" smtClean="0">
                <a:solidFill>
                  <a:schemeClr val="tx2"/>
                </a:solidFill>
              </a:rPr>
              <a:t>函数从键盘上读入一个大写字母；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把它转换成小写字母；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用</a:t>
            </a:r>
            <a:r>
              <a:rPr lang="en-US" altLang="zh-CN" dirty="0" err="1" smtClean="0">
                <a:solidFill>
                  <a:schemeClr val="tx2"/>
                </a:solidFill>
              </a:rPr>
              <a:t>putchar</a:t>
            </a:r>
            <a:r>
              <a:rPr lang="zh-CN" altLang="en-US" dirty="0" smtClean="0">
                <a:solidFill>
                  <a:schemeClr val="tx2"/>
                </a:solidFill>
              </a:rPr>
              <a:t>函数输出该小写字母。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97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96752"/>
            <a:ext cx="314793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155" y="3336032"/>
            <a:ext cx="5945333" cy="1245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4211960" y="1484784"/>
            <a:ext cx="4320480" cy="12961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【bug】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未对输入字符是否为大写字母进行判断（需用到下一章的</a:t>
            </a:r>
            <a:r>
              <a:rPr kumimoji="1" lang="en-US" altLang="zh-CN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if</a:t>
            </a: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 Black" pitchFamily="34" charset="0"/>
                <a:ea typeface="楷体_GB2312" pitchFamily="49" charset="-122"/>
              </a:rPr>
              <a:t>语句）！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4048" y="5013176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5508521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b</a:t>
            </a:r>
            <a:endParaRPr lang="zh-CN" altLang="en-US" sz="3200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223940"/>
            <a:ext cx="8636364" cy="861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3307437" y="5157192"/>
            <a:ext cx="4792955" cy="795719"/>
          </a:xfrm>
          <a:prstGeom prst="wedgeRoundRectCallout">
            <a:avLst>
              <a:gd name="adj1" fmla="val -48957"/>
              <a:gd name="adj2" fmla="val -85672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sz="3200" b="1" dirty="0" smtClean="0">
                <a:solidFill>
                  <a:srgbClr val="FF0000"/>
                </a:solidFill>
              </a:rPr>
              <a:t>增加输出结果的可读性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5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  <p:bldP spid="9" grpId="0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F2DA7-3D35-400E-9EC7-33E11ADBB307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getch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函数*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solidFill>
                <a:srgbClr val="7030A0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getch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 (void);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（同</a:t>
            </a:r>
            <a:r>
              <a:rPr lang="en-US" altLang="zh-CN" sz="28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）从终端（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系统隐含指定的输入设备）输入一个字符。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（同</a:t>
            </a:r>
            <a:r>
              <a:rPr lang="en-US" altLang="zh-CN" sz="28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）成功时返回所读入的字符，否则（失败或读到文件尾）返回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EOF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没有行缓冲的，接收到一个字符后立即返回之。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不带有回显。 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4.2’]</a:t>
            </a:r>
          </a:p>
        </p:txBody>
      </p:sp>
    </p:spTree>
    <p:extLst>
      <p:ext uri="{BB962C8B-B14F-4D97-AF65-F5344CB8AC3E}">
        <p14:creationId xmlns:p14="http://schemas.microsoft.com/office/powerpoint/2010/main" val="2310403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0CA5-DEBD-43D3-B731-3F443651214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语句的分类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4744"/>
            <a:ext cx="7772400" cy="497125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1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控制语句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：完成一定的控制功能（语句执行顺序等）。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中仅有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9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种控制语句：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if ( ) </a:t>
            </a:r>
            <a:r>
              <a:rPr lang="en-US" altLang="zh-CN" sz="2400" b="1" dirty="0" smtClean="0">
                <a:latin typeface="Arial Black" pitchFamily="34" charset="0"/>
                <a:ea typeface="楷体_GB2312" pitchFamily="49" charset="-122"/>
              </a:rPr>
              <a:t>… 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else </a:t>
            </a:r>
            <a:r>
              <a:rPr lang="en-US" altLang="zh-CN" sz="2400" b="1" dirty="0" smtClean="0">
                <a:latin typeface="Arial Black" pitchFamily="34" charset="0"/>
                <a:ea typeface="楷体_GB2312" pitchFamily="49" charset="-122"/>
              </a:rPr>
              <a:t>…</a:t>
            </a:r>
            <a:r>
              <a:rPr lang="zh-CN" altLang="en-US" sz="2400" b="1" dirty="0" smtClean="0">
                <a:latin typeface="Arial Black" pitchFamily="34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条件语句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switch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：多分支选择语句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for ( ) </a:t>
            </a:r>
            <a:r>
              <a:rPr lang="en-US" altLang="zh-CN" sz="2400" b="1" dirty="0" smtClean="0">
                <a:latin typeface="Arial Black" pitchFamily="34" charset="0"/>
                <a:ea typeface="楷体_GB2312" pitchFamily="49" charset="-122"/>
              </a:rPr>
              <a:t>…</a:t>
            </a:r>
            <a:r>
              <a:rPr lang="zh-CN" altLang="en-US" sz="2400" b="1" dirty="0" smtClean="0">
                <a:latin typeface="Arial Black" pitchFamily="34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循环语句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while ( ) </a:t>
            </a:r>
            <a:r>
              <a:rPr lang="en-US" altLang="zh-CN" sz="2400" b="1" dirty="0" smtClean="0">
                <a:latin typeface="Arial Black" pitchFamily="34" charset="0"/>
                <a:ea typeface="楷体_GB2312" pitchFamily="49" charset="-122"/>
              </a:rPr>
              <a:t>…</a:t>
            </a:r>
            <a:r>
              <a:rPr lang="zh-CN" altLang="en-US" sz="2400" b="1" dirty="0" smtClean="0">
                <a:latin typeface="Arial Black" pitchFamily="34" charset="0"/>
                <a:ea typeface="楷体_GB2312" pitchFamily="49" charset="-122"/>
              </a:rPr>
              <a:t>：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循环语句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do </a:t>
            </a:r>
            <a:r>
              <a:rPr lang="en-US" altLang="zh-CN" sz="2400" b="1" dirty="0" smtClean="0">
                <a:latin typeface="Arial Black" pitchFamily="34" charset="0"/>
                <a:ea typeface="楷体_GB2312" pitchFamily="49" charset="-122"/>
              </a:rPr>
              <a:t>… 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while ( )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：循环语句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continue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：结束本次循环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break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：终止执行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switch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或循环语句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 err="1">
                <a:latin typeface="Arial Black" pitchFamily="34" charset="0"/>
                <a:ea typeface="楷体_GB2312" pitchFamily="49" charset="-122"/>
              </a:rPr>
              <a:t>goto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：转向语句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return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：从函数返回语句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（）中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是一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个</a:t>
            </a:r>
            <a:r>
              <a:rPr lang="zh-CN" altLang="en-US" sz="2400" b="1" dirty="0" smtClean="0">
                <a:solidFill>
                  <a:srgbClr val="FF0000"/>
                </a:solidFill>
                <a:latin typeface="Arial Black" pitchFamily="34" charset="0"/>
                <a:ea typeface="楷体_GB2312" pitchFamily="49" charset="-122"/>
              </a:rPr>
              <a:t>判别条件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，“</a:t>
            </a:r>
            <a:r>
              <a:rPr lang="en-US" altLang="zh-CN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…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”</a:t>
            </a:r>
            <a:r>
              <a:rPr lang="en-US" altLang="zh-CN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表示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内嵌的语句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    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如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 Black" pitchFamily="34" charset="0"/>
                <a:ea typeface="楷体_GB2312" pitchFamily="49" charset="-122"/>
              </a:rPr>
              <a:t>if (x&gt;y) z=x; else x=y;</a:t>
            </a:r>
          </a:p>
        </p:txBody>
      </p:sp>
    </p:spTree>
    <p:extLst>
      <p:ext uri="{BB962C8B-B14F-4D97-AF65-F5344CB8AC3E}">
        <p14:creationId xmlns:p14="http://schemas.microsoft.com/office/powerpoint/2010/main" val="25102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5B066-498D-4666-8D30-48CBF49587B3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152400"/>
            <a:ext cx="8915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  </a:t>
            </a:r>
            <a:r>
              <a:rPr lang="en-US" altLang="zh-CN" sz="3200" b="1" dirty="0" err="1" smtClean="0">
                <a:latin typeface="华文行楷" pitchFamily="2" charset="-122"/>
                <a:ea typeface="华文行楷" pitchFamily="2" charset="-122"/>
              </a:rPr>
              <a:t>getche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函数*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50" y="1371600"/>
            <a:ext cx="8458200" cy="51530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说明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#include &lt;</a:t>
            </a:r>
            <a:r>
              <a:rPr lang="en-US" altLang="zh-CN" sz="28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stdio.h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&gt;</a:t>
            </a:r>
            <a:endParaRPr lang="en-US" altLang="zh-CN" sz="2800" b="1" dirty="0">
              <a:solidFill>
                <a:srgbClr val="7030A0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		</a:t>
            </a:r>
            <a:r>
              <a:rPr lang="zh-CN" altLang="en-US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　　	</a:t>
            </a:r>
            <a:r>
              <a:rPr lang="en-US" altLang="zh-CN" sz="28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 </a:t>
            </a:r>
            <a:r>
              <a:rPr lang="en-US" altLang="zh-CN" sz="2800" b="1" dirty="0" err="1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getche</a:t>
            </a:r>
            <a:r>
              <a:rPr lang="en-US" altLang="zh-CN" sz="2800" b="1" dirty="0">
                <a:solidFill>
                  <a:srgbClr val="7030A0"/>
                </a:solidFill>
                <a:latin typeface="Arial Black" pitchFamily="34" charset="0"/>
                <a:ea typeface="楷体_GB2312" pitchFamily="49" charset="-122"/>
              </a:rPr>
              <a:t> (void);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作用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（同</a:t>
            </a:r>
            <a:r>
              <a:rPr lang="en-US" altLang="zh-CN" sz="28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）从终端（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系统隐含指定的输入设备）输入一个字符。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返回值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 	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（同</a:t>
            </a:r>
            <a:r>
              <a:rPr lang="en-US" altLang="zh-CN" sz="28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getchar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）成功时返回所读入的字符，否则（失败或读到文件尾）返回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EOF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注意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]	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没有行缓冲的，接收到一个字符后立即返回之。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同</a:t>
            </a:r>
            <a:r>
              <a:rPr lang="en-US" altLang="zh-CN" sz="2400" b="1" dirty="0" err="1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getch</a:t>
            </a:r>
            <a:r>
              <a:rPr lang="en-US" altLang="zh-CN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有回显。 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4.2’’]</a:t>
            </a:r>
          </a:p>
        </p:txBody>
      </p:sp>
    </p:spTree>
    <p:extLst>
      <p:ext uri="{BB962C8B-B14F-4D97-AF65-F5344CB8AC3E}">
        <p14:creationId xmlns:p14="http://schemas.microsoft.com/office/powerpoint/2010/main" val="837532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221EDF62-B808-44E6-AE90-ADA652DA841B}" type="slidenum">
              <a:rPr kumimoji="0" lang="en-US" altLang="zh-CN">
                <a:ea typeface="宋体" charset="-122"/>
              </a:rPr>
              <a:pPr eaLnBrk="1" hangingPunct="1"/>
              <a:t>81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作业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P84 5, 6</a:t>
            </a:r>
          </a:p>
          <a:p>
            <a:pPr eaLnBrk="1" hangingPunct="1"/>
            <a:r>
              <a:rPr kumimoji="0" lang="zh-CN" altLang="en-US" dirty="0" smtClean="0"/>
              <a:t>补充</a:t>
            </a:r>
            <a:r>
              <a:rPr kumimoji="0" lang="zh-CN" altLang="en-US" dirty="0" smtClean="0"/>
              <a:t>练习（见下页</a:t>
            </a:r>
            <a:r>
              <a:rPr kumimoji="0" lang="zh-CN" altLang="en-US" dirty="0" smtClean="0"/>
              <a:t>）</a:t>
            </a:r>
            <a:endParaRPr kumimoji="0"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9000E2D-7253-405E-B70B-08768685C362}" type="slidenum">
              <a:rPr kumimoji="0" lang="en-US" altLang="zh-CN">
                <a:ea typeface="宋体" charset="-122"/>
              </a:rPr>
              <a:pPr eaLnBrk="1" hangingPunct="1"/>
              <a:t>82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补充练习：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815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1</a:t>
            </a:r>
            <a:r>
              <a:rPr lang="zh-CN" altLang="en-US" sz="2400" smtClean="0">
                <a:solidFill>
                  <a:schemeClr val="tx2"/>
                </a:solidFill>
              </a:rPr>
              <a:t>．	下列语句中符合</a:t>
            </a:r>
            <a:r>
              <a:rPr lang="en-US" altLang="zh-CN" sz="2400" smtClean="0">
                <a:solidFill>
                  <a:schemeClr val="tx2"/>
                </a:solidFill>
              </a:rPr>
              <a:t>C</a:t>
            </a:r>
            <a:r>
              <a:rPr lang="zh-CN" altLang="en-US" sz="2400" smtClean="0">
                <a:solidFill>
                  <a:schemeClr val="tx2"/>
                </a:solidFill>
              </a:rPr>
              <a:t>语言语法的赋值语句是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A) a=7+b+c=a+7;            B) a=7+b++=a+7;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C) a=7+b,b++,a+7;           D) a=7+b,c=a+7;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2</a:t>
            </a:r>
            <a:r>
              <a:rPr lang="zh-CN" altLang="en-US" sz="2400" smtClean="0">
                <a:solidFill>
                  <a:schemeClr val="tx2"/>
                </a:solidFill>
              </a:rPr>
              <a:t>．	已知各变量的类型说明如下：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int  i=8, k, a,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unsigned long w=5;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double x=1.42, y=5.2;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smtClean="0">
                <a:solidFill>
                  <a:schemeClr val="tx2"/>
                </a:solidFill>
              </a:rPr>
              <a:t>则以下符合</a:t>
            </a:r>
            <a:r>
              <a:rPr lang="en-US" altLang="zh-CN" sz="2400" smtClean="0">
                <a:solidFill>
                  <a:schemeClr val="tx2"/>
                </a:solidFill>
              </a:rPr>
              <a:t>C</a:t>
            </a:r>
            <a:r>
              <a:rPr lang="zh-CN" altLang="en-US" sz="2400" smtClean="0">
                <a:solidFill>
                  <a:schemeClr val="tx2"/>
                </a:solidFill>
              </a:rPr>
              <a:t>语言语法的表达式是</a:t>
            </a:r>
            <a:r>
              <a:rPr lang="en-US" altLang="zh-CN" sz="2400" smtClean="0">
                <a:solidFill>
                  <a:schemeClr val="tx2"/>
                </a:solidFill>
              </a:rPr>
              <a:t>_________</a:t>
            </a:r>
            <a:r>
              <a:rPr lang="zh-CN" altLang="en-US" sz="2400" smtClean="0">
                <a:solidFill>
                  <a:schemeClr val="tx2"/>
                </a:solidFill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A)	a+=a-=(b=4)*(a=3)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B)	a=a*3=2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C)	x%(-3)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D)	y=float(i)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1E717D6-462E-47C3-9373-DD34FF455929}" type="slidenum">
              <a:rPr kumimoji="0" lang="en-US" altLang="zh-CN">
                <a:ea typeface="宋体" charset="-122"/>
              </a:rPr>
              <a:pPr eaLnBrk="1" hangingPunct="1"/>
              <a:t>83</a:t>
            </a:fld>
            <a:endParaRPr kumimoji="0" lang="en-US" altLang="zh-CN">
              <a:ea typeface="宋体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补充练习：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3</a:t>
            </a:r>
            <a:r>
              <a:rPr lang="zh-CN" altLang="en-US" sz="2400" smtClean="0">
                <a:solidFill>
                  <a:schemeClr val="tx2"/>
                </a:solidFill>
              </a:rPr>
              <a:t>．	已知字母</a:t>
            </a:r>
            <a:r>
              <a:rPr lang="en-US" altLang="zh-CN" sz="2400" smtClean="0">
                <a:solidFill>
                  <a:schemeClr val="tx2"/>
                </a:solidFill>
              </a:rPr>
              <a:t>A</a:t>
            </a:r>
            <a:r>
              <a:rPr lang="zh-CN" altLang="en-US" sz="2400" smtClean="0">
                <a:solidFill>
                  <a:schemeClr val="tx2"/>
                </a:solidFill>
              </a:rPr>
              <a:t>的</a:t>
            </a:r>
            <a:r>
              <a:rPr lang="en-US" altLang="zh-CN" sz="2400" smtClean="0">
                <a:solidFill>
                  <a:schemeClr val="tx2"/>
                </a:solidFill>
              </a:rPr>
              <a:t>ASCⅡ</a:t>
            </a:r>
            <a:r>
              <a:rPr lang="zh-CN" altLang="en-US" sz="2400" smtClean="0">
                <a:solidFill>
                  <a:schemeClr val="tx2"/>
                </a:solidFill>
              </a:rPr>
              <a:t>码为十进制的</a:t>
            </a:r>
            <a:r>
              <a:rPr lang="en-US" altLang="zh-CN" sz="2400" smtClean="0">
                <a:solidFill>
                  <a:schemeClr val="tx2"/>
                </a:solidFill>
              </a:rPr>
              <a:t>65,</a:t>
            </a:r>
            <a:r>
              <a:rPr lang="zh-CN" altLang="en-US" sz="2400" smtClean="0">
                <a:solidFill>
                  <a:schemeClr val="tx2"/>
                </a:solidFill>
              </a:rPr>
              <a:t>请写出下面程序的输出结果。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{ char ch1,ch2;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  ch1='A'+'5'-'3';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  ch2='A'+'6'-'3';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  printf ("%d,%c\n",ch1,ch2);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smtClean="0">
                <a:solidFill>
                  <a:schemeClr val="tx2"/>
                </a:solidFill>
              </a:rPr>
              <a:t>4</a:t>
            </a:r>
            <a:r>
              <a:rPr lang="zh-CN" altLang="en-US" sz="2400" smtClean="0">
                <a:solidFill>
                  <a:schemeClr val="tx2"/>
                </a:solidFill>
              </a:rPr>
              <a:t>．	若以下变量均是整形，且</a:t>
            </a:r>
            <a:r>
              <a:rPr lang="en-US" altLang="zh-CN" sz="2400" smtClean="0">
                <a:solidFill>
                  <a:schemeClr val="tx2"/>
                </a:solidFill>
              </a:rPr>
              <a:t>num=sum=7</a:t>
            </a:r>
            <a:r>
              <a:rPr lang="zh-CN" altLang="en-US" sz="2400" smtClean="0">
                <a:solidFill>
                  <a:schemeClr val="tx2"/>
                </a:solidFill>
              </a:rPr>
              <a:t>，则计算表达式</a:t>
            </a:r>
            <a:r>
              <a:rPr lang="en-US" altLang="zh-CN" sz="2400" smtClean="0">
                <a:solidFill>
                  <a:schemeClr val="tx2"/>
                </a:solidFill>
              </a:rPr>
              <a:t>sum=++num, sum++, num++</a:t>
            </a:r>
            <a:r>
              <a:rPr lang="zh-CN" altLang="en-US" sz="2400" smtClean="0">
                <a:solidFill>
                  <a:schemeClr val="tx2"/>
                </a:solidFill>
              </a:rPr>
              <a:t>后，</a:t>
            </a:r>
            <a:r>
              <a:rPr lang="en-US" altLang="zh-CN" sz="2400" smtClean="0">
                <a:solidFill>
                  <a:schemeClr val="tx2"/>
                </a:solidFill>
              </a:rPr>
              <a:t>sum</a:t>
            </a:r>
            <a:r>
              <a:rPr lang="zh-CN" altLang="en-US" sz="2400" smtClean="0">
                <a:solidFill>
                  <a:schemeClr val="tx2"/>
                </a:solidFill>
              </a:rPr>
              <a:t>的值为</a:t>
            </a:r>
            <a:r>
              <a:rPr lang="en-US" altLang="zh-CN" sz="2400" smtClean="0">
                <a:solidFill>
                  <a:schemeClr val="tx2"/>
                </a:solidFill>
              </a:rPr>
              <a:t>_______</a:t>
            </a:r>
            <a:r>
              <a:rPr lang="zh-CN" altLang="en-US" sz="2400" smtClean="0">
                <a:solidFill>
                  <a:schemeClr val="tx2"/>
                </a:solidFill>
              </a:rPr>
              <a:t>，</a:t>
            </a:r>
            <a:r>
              <a:rPr lang="en-US" altLang="zh-CN" sz="2400" smtClean="0">
                <a:solidFill>
                  <a:schemeClr val="tx2"/>
                </a:solidFill>
              </a:rPr>
              <a:t>num</a:t>
            </a:r>
            <a:r>
              <a:rPr lang="zh-CN" altLang="en-US" sz="2400" smtClean="0">
                <a:solidFill>
                  <a:schemeClr val="tx2"/>
                </a:solidFill>
              </a:rPr>
              <a:t>的值为</a:t>
            </a:r>
            <a:r>
              <a:rPr lang="en-US" altLang="zh-CN" sz="2400" smtClean="0">
                <a:solidFill>
                  <a:schemeClr val="tx2"/>
                </a:solidFill>
              </a:rPr>
              <a:t>________</a:t>
            </a:r>
            <a:r>
              <a:rPr lang="zh-CN" altLang="en-US" sz="2400" smtClean="0">
                <a:solidFill>
                  <a:schemeClr val="tx2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4806-F9E1-4F1A-8CC0-4EFAEA1D617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zh-CN" sz="3200" b="1" dirty="0" smtClean="0">
                <a:latin typeface="华文行楷" pitchFamily="2" charset="-122"/>
                <a:ea typeface="华文行楷" pitchFamily="2" charset="-122"/>
              </a:rPr>
              <a:t>C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语句的分类（</a:t>
            </a:r>
            <a:r>
              <a:rPr lang="en-US" altLang="zh-CN" sz="3200" b="1" dirty="0">
                <a:latin typeface="华文行楷" pitchFamily="2" charset="-122"/>
                <a:ea typeface="华文行楷" pitchFamily="2" charset="-122"/>
              </a:rPr>
              <a:t>2</a:t>
            </a:r>
            <a:r>
              <a:rPr lang="zh-CN" altLang="en-US" sz="3200" b="1" dirty="0">
                <a:latin typeface="华文行楷" pitchFamily="2" charset="-122"/>
                <a:ea typeface="华文行楷" pitchFamily="2" charset="-122"/>
              </a:rPr>
              <a:t>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124744"/>
            <a:ext cx="8458200" cy="5051648"/>
          </a:xfrm>
          <a:noFill/>
          <a:ln/>
        </p:spPr>
        <p:txBody>
          <a:bodyPr lIns="90000"/>
          <a:lstStyle/>
          <a:p>
            <a:pPr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函数调用语句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：由一个函数调用加上一个分号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构成。</a:t>
            </a:r>
            <a:endParaRPr lang="zh-CN" altLang="en-US" sz="2800" b="1" dirty="0">
              <a:solidFill>
                <a:schemeClr val="tx2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如： </a:t>
            </a:r>
            <a:r>
              <a:rPr lang="en-US" altLang="zh-CN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printf</a:t>
            </a:r>
            <a:r>
              <a:rPr lang="en-US" altLang="zh-CN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("This </a:t>
            </a:r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is a C </a:t>
            </a:r>
            <a:r>
              <a:rPr lang="en-US" altLang="zh-CN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statement !</a:t>
            </a:r>
            <a:r>
              <a:rPr lang="en-US" altLang="zh-CN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 "</a:t>
            </a:r>
            <a:r>
              <a:rPr lang="en-US" altLang="zh-CN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);</a:t>
            </a:r>
            <a:endParaRPr lang="en-US" altLang="zh-CN" sz="2800" b="1" dirty="0">
              <a:solidFill>
                <a:schemeClr val="accent1">
                  <a:lumMod val="40000"/>
                  <a:lumOff val="60000"/>
                </a:schemeClr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）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表达式语句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：在一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个表达式之后加上一个</a:t>
            </a:r>
            <a:r>
              <a:rPr lang="zh-CN" altLang="en-US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分号构成。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	</a:t>
            </a:r>
            <a:r>
              <a:rPr lang="en-US" altLang="zh-CN" sz="2800" b="1" dirty="0" smtClean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en-US" altLang="zh-CN" sz="2800" b="1" dirty="0" smtClean="0">
                <a:latin typeface="Arial Black" pitchFamily="34" charset="0"/>
                <a:ea typeface="楷体_GB2312" pitchFamily="49" charset="-122"/>
              </a:rPr>
              <a:t>—— 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语言的</a:t>
            </a:r>
            <a:r>
              <a:rPr lang="zh-CN" altLang="en-US" sz="2800" b="1" dirty="0" smtClean="0">
                <a:latin typeface="Arial Black" pitchFamily="34" charset="0"/>
                <a:ea typeface="楷体_GB2312" pitchFamily="49" charset="-122"/>
              </a:rPr>
              <a:t>一个重要特色</a:t>
            </a:r>
            <a:endParaRPr lang="zh-CN" altLang="en-US" sz="2800" b="1" dirty="0"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	☆ 分号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是</a:t>
            </a:r>
            <a:r>
              <a:rPr lang="en-US" altLang="zh-CN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语句</a:t>
            </a:r>
            <a:r>
              <a:rPr lang="zh-CN" altLang="en-US" sz="2400" b="1" dirty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中不可以缺少的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一部分，而不是两个语句</a:t>
            </a:r>
            <a:r>
              <a:rPr lang="zh-CN" altLang="en-US" sz="2400" b="1" dirty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间的</a:t>
            </a:r>
            <a:r>
              <a:rPr lang="zh-CN" altLang="en-US" sz="2400" b="1" dirty="0" smtClean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分隔符！</a:t>
            </a:r>
            <a:endParaRPr lang="zh-CN" altLang="en-US" sz="2400" b="1" dirty="0">
              <a:solidFill>
                <a:srgbClr val="FFCCFF"/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solidFill>
                  <a:srgbClr val="FFCCFF"/>
                </a:solidFill>
                <a:latin typeface="Arial Black" pitchFamily="34" charset="0"/>
                <a:ea typeface="楷体_GB2312" pitchFamily="49" charset="-122"/>
              </a:rPr>
              <a:t>	☆ 函数调用语句也属于表达式语句。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=i+1 </a:t>
            </a:r>
            <a:r>
              <a:rPr lang="zh-CN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是表达式，而 </a:t>
            </a:r>
            <a:r>
              <a:rPr lang="en-US" altLang="zh-CN" sz="28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=i+1; </a:t>
            </a:r>
            <a:r>
              <a:rPr lang="zh-CN" alt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是语句</a:t>
            </a:r>
            <a:r>
              <a:rPr lang="zh-CN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。</a:t>
            </a:r>
            <a:endParaRPr lang="en-US" altLang="zh-CN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++</a:t>
            </a:r>
            <a:r>
              <a:rPr lang="zh-CN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；</a:t>
            </a:r>
            <a:endParaRPr lang="en-US" altLang="zh-CN" sz="28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8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x+y</a:t>
            </a:r>
            <a:r>
              <a:rPr lang="en-US" altLang="zh-CN" sz="2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itchFamily="34" charset="0"/>
                <a:ea typeface="楷体_GB2312" pitchFamily="49" charset="-122"/>
              </a:rPr>
              <a:t>;</a:t>
            </a:r>
            <a:endParaRPr lang="zh-CN" altLang="en-US" sz="2800" b="1" dirty="0">
              <a:solidFill>
                <a:schemeClr val="accent1">
                  <a:lumMod val="40000"/>
                  <a:lumOff val="60000"/>
                </a:schemeClr>
              </a:solidFill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75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第3章 数据类型运算与表达式A">
  <a:themeElements>
    <a:clrScheme name="">
      <a:dk1>
        <a:srgbClr val="00603B"/>
      </a:dk1>
      <a:lt1>
        <a:srgbClr val="FFFF99"/>
      </a:lt1>
      <a:dk2>
        <a:srgbClr val="000000"/>
      </a:dk2>
      <a:lt2>
        <a:srgbClr val="FFFFFF"/>
      </a:lt2>
      <a:accent1>
        <a:srgbClr val="39A6DD"/>
      </a:accent1>
      <a:accent2>
        <a:srgbClr val="07FB18"/>
      </a:accent2>
      <a:accent3>
        <a:srgbClr val="AAAAAA"/>
      </a:accent3>
      <a:accent4>
        <a:srgbClr val="DADA82"/>
      </a:accent4>
      <a:accent5>
        <a:srgbClr val="AED0EB"/>
      </a:accent5>
      <a:accent6>
        <a:srgbClr val="06E315"/>
      </a:accent6>
      <a:hlink>
        <a:srgbClr val="FFFFFF"/>
      </a:hlink>
      <a:folHlink>
        <a:srgbClr val="753BCB"/>
      </a:folHlink>
    </a:clrScheme>
    <a:fontScheme name="第3章 数据类型运算与表达式A">
      <a:majorFont>
        <a:latin typeface="Times New Roman"/>
        <a:ea typeface="华文行楷"/>
        <a:cs typeface=""/>
      </a:majorFont>
      <a:minorFont>
        <a:latin typeface="Arial Black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第3章 数据类型运算与表达式A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3章 数据类型运算与表达式A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3章 数据类型运算与表达式A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3章 数据类型运算与表达式A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3章 数据类型运算与表达式A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第3章 数据类型运算与表达式A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第3章 数据类型运算与表达式A</Template>
  <TotalTime>897</TotalTime>
  <Words>2744</Words>
  <Application>Microsoft Office PowerPoint</Application>
  <PresentationFormat>全屏显示(4:3)</PresentationFormat>
  <Paragraphs>737</Paragraphs>
  <Slides>83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5" baseType="lpstr">
      <vt:lpstr>Arial Black</vt:lpstr>
      <vt:lpstr>楷体_GB2312</vt:lpstr>
      <vt:lpstr>Arial</vt:lpstr>
      <vt:lpstr>Times New Roman</vt:lpstr>
      <vt:lpstr>华文行楷</vt:lpstr>
      <vt:lpstr>宋体</vt:lpstr>
      <vt:lpstr>Wingdings</vt:lpstr>
      <vt:lpstr>Georgia</vt:lpstr>
      <vt:lpstr>Symbol</vt:lpstr>
      <vt:lpstr>第3章 数据类型运算与表达式A</vt:lpstr>
      <vt:lpstr>MathType 6.0 Equation</vt:lpstr>
      <vt:lpstr>Microsoft 公式 3.0</vt:lpstr>
      <vt:lpstr>第3章 数据类型、运算符 与表达式</vt:lpstr>
      <vt:lpstr>目       录</vt:lpstr>
      <vt:lpstr>§3.3  C语句</vt:lpstr>
      <vt:lpstr>C程序的结构</vt:lpstr>
      <vt:lpstr>C程序的构成</vt:lpstr>
      <vt:lpstr>C程序的构成（2）</vt:lpstr>
      <vt:lpstr>C语句的分类</vt:lpstr>
      <vt:lpstr>C语句的分类</vt:lpstr>
      <vt:lpstr>C语句的分类（2）</vt:lpstr>
      <vt:lpstr>C语句的分类（3）</vt:lpstr>
      <vt:lpstr>最基本的语句——赋值语句</vt:lpstr>
      <vt:lpstr>赋值语句举例</vt:lpstr>
      <vt:lpstr>【例3.4】给出三角形的三边长，求三角形面积。</vt:lpstr>
      <vt:lpstr>PowerPoint 演示文稿</vt:lpstr>
      <vt:lpstr>PowerPoint 演示文稿</vt:lpstr>
      <vt:lpstr>PowerPoint 演示文稿</vt:lpstr>
      <vt:lpstr>小结</vt:lpstr>
      <vt:lpstr>赋值运算符 复合赋值运算符 赋值表达式</vt:lpstr>
      <vt:lpstr>赋值运算符</vt:lpstr>
      <vt:lpstr>复合赋值运算符</vt:lpstr>
      <vt:lpstr>赋值表达式</vt:lpstr>
      <vt:lpstr>赋值表达式（2）</vt:lpstr>
      <vt:lpstr>赋值过程中的类型转换</vt:lpstr>
      <vt:lpstr>赋值过程中的类型转换</vt:lpstr>
      <vt:lpstr>赋值过程中的类型转换（2）</vt:lpstr>
      <vt:lpstr>赋值过程中的类型转换（3）</vt:lpstr>
      <vt:lpstr>赋值过程中的类型转换（4）*</vt:lpstr>
      <vt:lpstr>小结</vt:lpstr>
      <vt:lpstr>赋值表达式和赋值语句 变量赋初值</vt:lpstr>
      <vt:lpstr>4.2  赋值语句</vt:lpstr>
      <vt:lpstr>变量赋初值</vt:lpstr>
      <vt:lpstr>§3.4 数据的输入输出</vt:lpstr>
      <vt:lpstr>输入输出举例</vt:lpstr>
      <vt:lpstr>【例3.5】求                      方程的根。a、b、c由键盘输入，设                ＞０。 </vt:lpstr>
      <vt:lpstr>PowerPoint 演示文稿</vt:lpstr>
      <vt:lpstr>PowerPoint 演示文稿</vt:lpstr>
      <vt:lpstr>PowerPoint 演示文稿</vt:lpstr>
      <vt:lpstr>PowerPoint 演示文稿</vt:lpstr>
      <vt:lpstr>有关数据输入输出的概念</vt:lpstr>
      <vt:lpstr>数据输入输出的概念</vt:lpstr>
      <vt:lpstr>数据输入输出在C语言中的实现</vt:lpstr>
      <vt:lpstr>数据输入输出在C语言中的实现（2）</vt:lpstr>
      <vt:lpstr>用printf函数输出数据</vt:lpstr>
      <vt:lpstr>printf函数</vt:lpstr>
      <vt:lpstr>例子</vt:lpstr>
      <vt:lpstr>例子</vt:lpstr>
      <vt:lpstr>例子</vt:lpstr>
      <vt:lpstr>与格式相关的几个基本概念</vt:lpstr>
      <vt:lpstr>printf函数（2）</vt:lpstr>
      <vt:lpstr>  printf函数（3）</vt:lpstr>
      <vt:lpstr>  printf函数（4）</vt:lpstr>
      <vt:lpstr>  printf函数（5）</vt:lpstr>
      <vt:lpstr>  printf函数（6）*</vt:lpstr>
      <vt:lpstr> printf函数（7）</vt:lpstr>
      <vt:lpstr>小结：格式声明的一般形式   %  附加字符  格式字符</vt:lpstr>
      <vt:lpstr>小结（2）</vt:lpstr>
      <vt:lpstr>用scanf函数输入数据</vt:lpstr>
      <vt:lpstr>  scanf函数</vt:lpstr>
      <vt:lpstr>  scanf函数（2）</vt:lpstr>
      <vt:lpstr>P76 表3.8</vt:lpstr>
      <vt:lpstr>P76 表3.9</vt:lpstr>
      <vt:lpstr>  scanf函数（3）</vt:lpstr>
      <vt:lpstr>   scanf函数（4）</vt:lpstr>
      <vt:lpstr>字符数据的输入输出</vt:lpstr>
      <vt:lpstr>  putchar函数</vt:lpstr>
      <vt:lpstr>【例3.8】 先后输出BOY三个字符。</vt:lpstr>
      <vt:lpstr>PowerPoint 演示文稿</vt:lpstr>
      <vt:lpstr>PowerPoint 演示文稿</vt:lpstr>
      <vt:lpstr>例子</vt:lpstr>
      <vt:lpstr>  getchar函数</vt:lpstr>
      <vt:lpstr>【例3.9】 从键盘输入BOY三个字符，然后把它们输出到屏幕。</vt:lpstr>
      <vt:lpstr>PowerPoint 演示文稿</vt:lpstr>
      <vt:lpstr>改写</vt:lpstr>
      <vt:lpstr>改写</vt:lpstr>
      <vt:lpstr>改写</vt:lpstr>
      <vt:lpstr>改写</vt:lpstr>
      <vt:lpstr>【例3.10】改写例3.3程序，使之可以适用于任何大写字母。从键盘输入一个大写字母，在屏幕上显示对应的小写字母。</vt:lpstr>
      <vt:lpstr>PowerPoint 演示文稿</vt:lpstr>
      <vt:lpstr>  getch函数*</vt:lpstr>
      <vt:lpstr>  getche函数*</vt:lpstr>
      <vt:lpstr>作业</vt:lpstr>
      <vt:lpstr>补充练习：</vt:lpstr>
      <vt:lpstr>补充练习：</vt:lpstr>
    </vt:vector>
  </TitlesOfParts>
  <Company>xmu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数据类型、运算符 与表达式</dc:title>
  <dc:creator>zxl</dc:creator>
  <cp:lastModifiedBy>zxl</cp:lastModifiedBy>
  <cp:revision>249</cp:revision>
  <dcterms:created xsi:type="dcterms:W3CDTF">2006-02-23T01:47:58Z</dcterms:created>
  <dcterms:modified xsi:type="dcterms:W3CDTF">2013-10-07T19:34:22Z</dcterms:modified>
</cp:coreProperties>
</file>