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91"/>
  </p:notesMasterIdLst>
  <p:sldIdLst>
    <p:sldId id="256" r:id="rId2"/>
    <p:sldId id="351" r:id="rId3"/>
    <p:sldId id="349" r:id="rId4"/>
    <p:sldId id="348" r:id="rId5"/>
    <p:sldId id="350" r:id="rId6"/>
    <p:sldId id="289" r:id="rId7"/>
    <p:sldId id="352" r:id="rId8"/>
    <p:sldId id="353" r:id="rId9"/>
    <p:sldId id="355" r:id="rId10"/>
    <p:sldId id="356" r:id="rId11"/>
    <p:sldId id="357" r:id="rId12"/>
    <p:sldId id="358" r:id="rId13"/>
    <p:sldId id="359" r:id="rId14"/>
    <p:sldId id="360" r:id="rId15"/>
    <p:sldId id="361" r:id="rId16"/>
    <p:sldId id="374" r:id="rId17"/>
    <p:sldId id="375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62" r:id="rId27"/>
    <p:sldId id="363" r:id="rId28"/>
    <p:sldId id="365" r:id="rId29"/>
    <p:sldId id="367" r:id="rId30"/>
    <p:sldId id="368" r:id="rId31"/>
    <p:sldId id="392" r:id="rId32"/>
    <p:sldId id="395" r:id="rId33"/>
    <p:sldId id="370" r:id="rId34"/>
    <p:sldId id="398" r:id="rId35"/>
    <p:sldId id="396" r:id="rId36"/>
    <p:sldId id="397" r:id="rId37"/>
    <p:sldId id="387" r:id="rId38"/>
    <p:sldId id="333" r:id="rId39"/>
    <p:sldId id="328" r:id="rId40"/>
    <p:sldId id="329" r:id="rId41"/>
    <p:sldId id="334" r:id="rId42"/>
    <p:sldId id="390" r:id="rId43"/>
    <p:sldId id="330" r:id="rId44"/>
    <p:sldId id="331" r:id="rId45"/>
    <p:sldId id="332" r:id="rId46"/>
    <p:sldId id="391" r:id="rId47"/>
    <p:sldId id="388" r:id="rId48"/>
    <p:sldId id="399" r:id="rId49"/>
    <p:sldId id="386" r:id="rId50"/>
    <p:sldId id="401" r:id="rId51"/>
    <p:sldId id="400" r:id="rId52"/>
    <p:sldId id="341" r:id="rId53"/>
    <p:sldId id="402" r:id="rId54"/>
    <p:sldId id="403" r:id="rId55"/>
    <p:sldId id="404" r:id="rId56"/>
    <p:sldId id="405" r:id="rId57"/>
    <p:sldId id="406" r:id="rId58"/>
    <p:sldId id="407" r:id="rId59"/>
    <p:sldId id="297" r:id="rId60"/>
    <p:sldId id="298" r:id="rId61"/>
    <p:sldId id="345" r:id="rId62"/>
    <p:sldId id="408" r:id="rId63"/>
    <p:sldId id="299" r:id="rId64"/>
    <p:sldId id="410" r:id="rId65"/>
    <p:sldId id="411" r:id="rId66"/>
    <p:sldId id="412" r:id="rId67"/>
    <p:sldId id="413" r:id="rId68"/>
    <p:sldId id="414" r:id="rId69"/>
    <p:sldId id="415" r:id="rId70"/>
    <p:sldId id="342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9" r:id="rId83"/>
    <p:sldId id="431" r:id="rId84"/>
    <p:sldId id="432" r:id="rId85"/>
    <p:sldId id="433" r:id="rId86"/>
    <p:sldId id="434" r:id="rId87"/>
    <p:sldId id="318" r:id="rId88"/>
    <p:sldId id="346" r:id="rId89"/>
    <p:sldId id="343" r:id="rId90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modifyVerifier cryptProviderType="rsaFull" cryptAlgorithmClass="hash" cryptAlgorithmType="typeAny" cryptAlgorithmSid="4" spinCount="100000" saltData="zkl/YO5hle0erYQDyAsD+w==" hashData="G+C84hlsXBFHqnI5bdWAusbx4KM=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CFF33"/>
    <a:srgbClr val="66FF33"/>
    <a:srgbClr val="FF66FF"/>
    <a:srgbClr val="CC99FF"/>
    <a:srgbClr val="FF00FF"/>
    <a:srgbClr val="FFFF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19" autoAdjust="0"/>
  </p:normalViewPr>
  <p:slideViewPr>
    <p:cSldViewPr>
      <p:cViewPr varScale="1">
        <p:scale>
          <a:sx n="63" d="100"/>
          <a:sy n="63" d="100"/>
        </p:scale>
        <p:origin x="-151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97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6E637D5D-F6D1-47C8-94F5-3830AFA8992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50055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6246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B269F20-605C-4D87-970A-D54B95FEB1C9}" type="slidenum">
              <a:rPr lang="zh-CN" altLang="en-US" smtClean="0"/>
              <a:pPr algn="r" eaLnBrk="1" hangingPunct="1">
                <a:spcBef>
                  <a:spcPct val="0"/>
                </a:spcBef>
              </a:pPr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6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7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1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2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3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4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5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6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7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8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0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1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2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3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4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5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6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7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8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29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1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2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3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4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5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36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400"/>
            </a:lvl1pPr>
          </a:lstStyle>
          <a:p>
            <a:pPr lvl="0"/>
            <a:r>
              <a:rPr lang="en-US" altLang="zh-CN" noProof="0" smtClean="0"/>
              <a:t>单击此处编辑母版标题样式</a:t>
            </a:r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en-US" altLang="zh-CN" noProof="0" smtClean="0"/>
              <a:t>单击此处编辑母版副标题样式</a:t>
            </a:r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D7AE3581-30F4-4185-B052-86FD67C753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8752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53F5-211E-4D7F-963B-CD6625690A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661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604837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604837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F0319E-6575-4D1B-9BD3-E8E132A057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7417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81915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B55CD-D2F3-4D2D-AB05-3F61D01784D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53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A3365-1CFF-4D37-97EC-C775A467D5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342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DF8A6C-C2C5-4300-835D-A1A1BC9DF8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37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68413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68413"/>
            <a:ext cx="4038600" cy="50403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966AA-CFFA-4342-9BAD-9EFB08D3119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9802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E1B4CB-580D-4C3B-B319-6F81E0D7727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6083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88016-340B-4BC4-9458-7945E5475E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372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8A0BE-F392-4BB6-AB06-4F77672E800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6866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F9131E-4038-45BB-B83E-7312EDFDE66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8836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6A0969-4823-4C72-8FA8-86FC5AE6E6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325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75438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单击此处编辑母版标题样式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68413"/>
            <a:ext cx="8229600" cy="504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单击此处编辑母版文本样式</a:t>
            </a:r>
          </a:p>
          <a:p>
            <a:pPr lvl="1"/>
            <a:r>
              <a:rPr lang="en-US" altLang="zh-CN" smtClean="0"/>
              <a:t>第二级</a:t>
            </a:r>
          </a:p>
          <a:p>
            <a:pPr lvl="2"/>
            <a:r>
              <a:rPr lang="en-US" altLang="zh-CN" smtClean="0"/>
              <a:t>第三级</a:t>
            </a:r>
          </a:p>
          <a:p>
            <a:pPr lvl="3"/>
            <a:r>
              <a:rPr lang="en-US" altLang="zh-CN" smtClean="0"/>
              <a:t>第四级</a:t>
            </a:r>
          </a:p>
          <a:p>
            <a:pPr lvl="4"/>
            <a:r>
              <a:rPr lang="en-US" altLang="zh-CN" smtClean="0"/>
              <a:t>第五级</a:t>
            </a:r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/>
            </a:lvl1pPr>
          </a:lstStyle>
          <a:p>
            <a:pPr>
              <a:defRPr/>
            </a:pPr>
            <a:fld id="{254F549D-C876-4ECC-ACE6-A043A7AA07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4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5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6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78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7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8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39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78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0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1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2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79" cy="7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3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78" cy="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5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6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7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8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78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9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0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1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2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3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78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4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5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6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7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78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8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78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59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0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79" cy="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1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2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78" cy="7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3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64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78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1033" name="Text Box 40"/>
          <p:cNvSpPr txBox="1">
            <a:spLocks noChangeArrowheads="1"/>
          </p:cNvSpPr>
          <p:nvPr userDrawn="1"/>
        </p:nvSpPr>
        <p:spPr bwMode="auto">
          <a:xfrm>
            <a:off x="7554913" y="6546850"/>
            <a:ext cx="15875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l" eaLnBrk="1" hangingPunct="1">
              <a:defRPr/>
            </a:pPr>
            <a:r>
              <a:rPr kumimoji="1" lang="en-US" altLang="zh-CN" sz="1600" b="1" dirty="0" smtClean="0">
                <a:solidFill>
                  <a:srgbClr val="FFFF00"/>
                </a:solidFill>
                <a:latin typeface="Georgia" pitchFamily="18" charset="0"/>
              </a:rPr>
              <a:t>zxl.xmu.2013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18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华文行楷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华文行楷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华文行楷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500">
          <a:solidFill>
            <a:schemeClr val="tx2"/>
          </a:solidFill>
          <a:latin typeface="Arial" charset="0"/>
          <a:ea typeface="华文行楷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华文行楷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华文行楷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华文行楷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  <a:ea typeface="华文行楷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  <a:ea typeface="+mn-ea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500">
          <a:solidFill>
            <a:schemeClr val="tx1"/>
          </a:solidFill>
          <a:latin typeface="+mn-lt"/>
          <a:ea typeface="+mn-ea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slide" Target="slide41.xml"/><Relationship Id="rId4" Type="http://schemas.openxmlformats.org/officeDocument/2006/relationships/slide" Target="slide3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7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34.wmf"/><Relationship Id="rId4" Type="http://schemas.openxmlformats.org/officeDocument/2006/relationships/image" Target="../media/image31.wmf"/><Relationship Id="rId9" Type="http://schemas.openxmlformats.org/officeDocument/2006/relationships/oleObject" Target="../embeddings/oleObject11.bin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第</a:t>
            </a:r>
            <a:r>
              <a:rPr lang="en-US" altLang="zh-CN" smtClean="0">
                <a:cs typeface="Times New Roman" pitchFamily="18" charset="0"/>
              </a:rPr>
              <a:t>4</a:t>
            </a:r>
            <a:r>
              <a:rPr lang="zh-CN" altLang="en-US" smtClean="0"/>
              <a:t>章　选择结构程序设计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386512" cy="3043237"/>
          </a:xfrm>
        </p:spPr>
        <p:txBody>
          <a:bodyPr/>
          <a:lstStyle/>
          <a:p>
            <a:pPr marL="806450" algn="l" eaLnBrk="1" hangingPunct="1"/>
            <a:r>
              <a:rPr lang="en-US" altLang="en-US" sz="2400" smtClean="0"/>
              <a:t>4.1  </a:t>
            </a:r>
            <a:r>
              <a:rPr lang="zh-CN" altLang="en-US" sz="2400" smtClean="0">
                <a:hlinkClick r:id="rId2" action="ppaction://hlinksldjump"/>
              </a:rPr>
              <a:t>选择结构和条件判断</a:t>
            </a:r>
            <a:endParaRPr lang="en-US" altLang="en-US" sz="2400" smtClean="0"/>
          </a:p>
          <a:p>
            <a:pPr marL="806450" algn="l" eaLnBrk="1" hangingPunct="1"/>
            <a:r>
              <a:rPr lang="en-US" altLang="zh-CN" sz="2400" smtClean="0"/>
              <a:t>4.2  </a:t>
            </a:r>
            <a:r>
              <a:rPr lang="zh-CN" altLang="en-US" sz="2400" smtClean="0">
                <a:hlinkClick r:id="rId3" action="ppaction://hlinksldjump"/>
              </a:rPr>
              <a:t>用</a:t>
            </a:r>
            <a:r>
              <a:rPr lang="en-US" altLang="zh-CN" sz="2400" smtClean="0">
                <a:hlinkClick r:id="rId3" action="ppaction://hlinksldjump"/>
              </a:rPr>
              <a:t>if</a:t>
            </a:r>
            <a:r>
              <a:rPr lang="zh-CN" altLang="en-US" sz="2400" smtClean="0">
                <a:hlinkClick r:id="rId3" action="ppaction://hlinksldjump"/>
              </a:rPr>
              <a:t>语句实现选择结构</a:t>
            </a:r>
            <a:endParaRPr lang="zh-CN" altLang="en-US" sz="2400" smtClean="0"/>
          </a:p>
          <a:p>
            <a:pPr marL="806450" algn="l" eaLnBrk="1" hangingPunct="1"/>
            <a:r>
              <a:rPr lang="en-US" altLang="en-US" sz="2400" smtClean="0"/>
              <a:t>4.3  </a:t>
            </a:r>
            <a:r>
              <a:rPr lang="en-US" altLang="en-US" sz="2400" smtClean="0">
                <a:hlinkClick r:id="rId4" action="ppaction://hlinksldjump"/>
              </a:rPr>
              <a:t>关系运算符和关系表达式</a:t>
            </a:r>
            <a:endParaRPr lang="en-US" altLang="zh-CN" sz="2400" smtClean="0"/>
          </a:p>
          <a:p>
            <a:pPr marL="806450" algn="l" eaLnBrk="1" hangingPunct="1"/>
            <a:r>
              <a:rPr lang="en-US" altLang="zh-CN" sz="2400" smtClean="0"/>
              <a:t>4.4  </a:t>
            </a:r>
            <a:r>
              <a:rPr lang="zh-CN" altLang="en-US" sz="2400" smtClean="0">
                <a:hlinkClick r:id="rId5" action="ppaction://hlinksldjump"/>
              </a:rPr>
              <a:t>逻辑运算符和逻辑表达式</a:t>
            </a:r>
            <a:endParaRPr lang="en-US" altLang="zh-CN" sz="2400" smtClean="0"/>
          </a:p>
          <a:p>
            <a:pPr marL="806450" algn="l" eaLnBrk="1" hangingPunct="1"/>
            <a:r>
              <a:rPr lang="en-US" altLang="zh-CN" sz="2400" smtClean="0"/>
              <a:t>4.5  </a:t>
            </a:r>
            <a:r>
              <a:rPr lang="zh-CN" altLang="en-US" sz="2400" smtClean="0"/>
              <a:t>条件运算符和条件表达式</a:t>
            </a:r>
            <a:endParaRPr lang="en-US" altLang="zh-CN" sz="2400" smtClean="0"/>
          </a:p>
          <a:p>
            <a:pPr marL="806450" algn="l" eaLnBrk="1" hangingPunct="1"/>
            <a:r>
              <a:rPr lang="en-US" altLang="zh-CN" sz="2400" smtClean="0"/>
              <a:t>4.6  </a:t>
            </a:r>
            <a:r>
              <a:rPr lang="zh-CN" altLang="en-US" sz="2400" smtClean="0"/>
              <a:t>选择结构的嵌套</a:t>
            </a:r>
          </a:p>
          <a:p>
            <a:pPr marL="806450" algn="l" eaLnBrk="1" hangingPunct="1"/>
            <a:r>
              <a:rPr lang="en-US" altLang="zh-CN" sz="2400" smtClean="0"/>
              <a:t>4.7  </a:t>
            </a:r>
            <a:r>
              <a:rPr lang="zh-CN" altLang="en-US" sz="2400" smtClean="0"/>
              <a:t>用</a:t>
            </a:r>
            <a:r>
              <a:rPr lang="en-US" altLang="zh-CN" sz="2400" smtClean="0"/>
              <a:t>switch</a:t>
            </a:r>
            <a:r>
              <a:rPr lang="zh-CN" altLang="en-US" sz="2400" smtClean="0"/>
              <a:t>语句实现多分支选择结构 </a:t>
            </a:r>
          </a:p>
          <a:p>
            <a:pPr marL="806450" algn="l" eaLnBrk="1" hangingPunct="1"/>
            <a:r>
              <a:rPr lang="en-US" altLang="zh-CN" sz="2400" smtClean="0"/>
              <a:t>4.8  </a:t>
            </a:r>
            <a:r>
              <a:rPr lang="zh-CN" altLang="en-US" sz="2400" smtClean="0"/>
              <a:t>选择结构程序综合举例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FF00"/>
                </a:solidFill>
              </a:rPr>
              <a:t>if (disc&lt;0)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FF00"/>
                </a:solidFill>
              </a:rPr>
              <a:t>     printf(“has not real roots\n”);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else                                 </a:t>
            </a:r>
            <a:r>
              <a:rPr lang="zh-CN" altLang="zh-CN" sz="3200" smtClean="0">
                <a:solidFill>
                  <a:srgbClr val="66FF33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{  p=-b/(2.0*a);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q=sqrt(disc)/(2.0*a);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x2=p-q;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                   x2=%7.2f\n”,x1,x2);  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}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122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22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88" y="714375"/>
            <a:ext cx="242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</a:rPr>
              <a:t>-15&lt;0</a:t>
            </a:r>
            <a:r>
              <a:rPr kumimoji="1" lang="zh-CN" altLang="en-US" sz="3200" b="1">
                <a:solidFill>
                  <a:srgbClr val="FF0000"/>
                </a:solidFill>
              </a:rPr>
              <a:t>为真</a:t>
            </a:r>
          </a:p>
        </p:txBody>
      </p:sp>
      <p:pic>
        <p:nvPicPr>
          <p:cNvPr id="133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225" y="1785938"/>
            <a:ext cx="4868863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1214438" y="1714500"/>
            <a:ext cx="60721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215312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#include  &lt;math.h&gt;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int main ( ) 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{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double a,b,c,disc,x1,x2,p,q; 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scanf("%lf%lf%lf",&amp;a,&amp;b,&amp;c);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disc=b*b-4*a*c;</a:t>
            </a:r>
          </a:p>
        </p:txBody>
      </p:sp>
      <p:sp>
        <p:nvSpPr>
          <p:cNvPr id="133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33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85938" y="5286375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B0F0"/>
                </a:solidFill>
              </a:rPr>
              <a:t>计算</a:t>
            </a:r>
            <a:r>
              <a:rPr kumimoji="1" lang="en-US" altLang="zh-CN" sz="3200" b="1">
                <a:solidFill>
                  <a:srgbClr val="00B0F0"/>
                </a:solidFill>
              </a:rPr>
              <a:t>b</a:t>
            </a:r>
            <a:r>
              <a:rPr kumimoji="1" lang="en-US" altLang="zh-CN" sz="3200" b="1" baseline="30000">
                <a:solidFill>
                  <a:srgbClr val="00B0F0"/>
                </a:solidFill>
              </a:rPr>
              <a:t>2</a:t>
            </a:r>
            <a:r>
              <a:rPr kumimoji="1" lang="en-US" altLang="zh-CN" sz="3200" b="1">
                <a:solidFill>
                  <a:srgbClr val="00B0F0"/>
                </a:solidFill>
              </a:rPr>
              <a:t>-4ac</a:t>
            </a:r>
            <a:r>
              <a:rPr kumimoji="1" lang="zh-CN" altLang="en-US" sz="3200" b="1">
                <a:solidFill>
                  <a:srgbClr val="00B0F0"/>
                </a:solidFill>
              </a:rPr>
              <a:t>，</a:t>
            </a:r>
            <a:r>
              <a:rPr kumimoji="1" lang="en-US" altLang="zh-CN" sz="3200" b="1">
                <a:solidFill>
                  <a:srgbClr val="00B0F0"/>
                </a:solidFill>
              </a:rPr>
              <a:t>disc</a:t>
            </a:r>
            <a:r>
              <a:rPr kumimoji="1" lang="zh-CN" altLang="en-US" sz="3200" b="1">
                <a:solidFill>
                  <a:srgbClr val="00B0F0"/>
                </a:solidFill>
              </a:rPr>
              <a:t>的值变为</a:t>
            </a:r>
            <a:r>
              <a:rPr kumimoji="1" lang="en-US" altLang="zh-CN" sz="3200" b="1">
                <a:solidFill>
                  <a:srgbClr val="FF0000"/>
                </a:solidFill>
              </a:rPr>
              <a:t>8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33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1071563" y="4643438"/>
            <a:ext cx="60721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5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063" y="4214813"/>
            <a:ext cx="1585912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FF00"/>
                </a:solidFill>
              </a:rPr>
              <a:t>if (disc&lt;0)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FF00"/>
                </a:solidFill>
              </a:rPr>
              <a:t>     printf(“has not real roots\n”);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</a:t>
            </a:r>
            <a:r>
              <a:rPr lang="en-US" altLang="zh-CN" sz="3200" smtClean="0">
                <a:solidFill>
                  <a:srgbClr val="66FF33"/>
                </a:solidFill>
              </a:rPr>
              <a:t>else                                 </a:t>
            </a:r>
            <a:r>
              <a:rPr lang="zh-CN" altLang="zh-CN" sz="3200" smtClean="0">
                <a:solidFill>
                  <a:srgbClr val="66FF33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{  p=-b/(2.0*a);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q=sqrt(disc)/(2.0*a);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x2=p-q;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                   x2=%7.2f\n”,x1,x2);  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}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143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43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86188" y="714375"/>
            <a:ext cx="2428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>
                <a:solidFill>
                  <a:srgbClr val="FF0000"/>
                </a:solidFill>
              </a:rPr>
              <a:t>8&lt;0</a:t>
            </a:r>
            <a:r>
              <a:rPr kumimoji="1" lang="zh-CN" altLang="en-US" sz="3200" b="1">
                <a:solidFill>
                  <a:srgbClr val="FF0000"/>
                </a:solidFill>
              </a:rPr>
              <a:t>为假</a:t>
            </a: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857250" y="2143125"/>
            <a:ext cx="9286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572000" y="2143125"/>
            <a:ext cx="23574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p</a:t>
            </a:r>
            <a:r>
              <a:rPr kumimoji="1" lang="zh-CN" altLang="en-US" sz="2800" b="1">
                <a:solidFill>
                  <a:srgbClr val="00B0F0"/>
                </a:solidFill>
              </a:rPr>
              <a:t>的值变为</a:t>
            </a:r>
            <a:r>
              <a:rPr kumimoji="1" lang="en-US" altLang="zh-CN" sz="2800" b="1">
                <a:solidFill>
                  <a:srgbClr val="00B0F0"/>
                </a:solidFill>
              </a:rPr>
              <a:t>-1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00750" y="2643188"/>
            <a:ext cx="2857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q</a:t>
            </a:r>
            <a:r>
              <a:rPr kumimoji="1" lang="zh-CN" altLang="en-US" sz="2800" b="1">
                <a:solidFill>
                  <a:srgbClr val="00B0F0"/>
                </a:solidFill>
              </a:rPr>
              <a:t>的值变为</a:t>
            </a:r>
            <a:r>
              <a:rPr kumimoji="1" lang="en-US" altLang="zh-CN" sz="2800" b="1">
                <a:solidFill>
                  <a:srgbClr val="00B0F0"/>
                </a:solidFill>
              </a:rPr>
              <a:t>0.71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1357313" y="2701925"/>
            <a:ext cx="285750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1357313" y="3214688"/>
            <a:ext cx="43576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556000" y="3163888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x1</a:t>
            </a:r>
            <a:r>
              <a:rPr kumimoji="1" lang="zh-CN" altLang="en-US" sz="2800" b="1">
                <a:solidFill>
                  <a:srgbClr val="00B0F0"/>
                </a:solidFill>
              </a:rPr>
              <a:t>的值变为</a:t>
            </a:r>
            <a:r>
              <a:rPr kumimoji="1" lang="en-US" altLang="zh-CN" sz="2800" b="1">
                <a:solidFill>
                  <a:srgbClr val="00B0F0"/>
                </a:solidFill>
              </a:rPr>
              <a:t>-0.29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1357313" y="3643313"/>
            <a:ext cx="1857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556000" y="3663950"/>
            <a:ext cx="32146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x2</a:t>
            </a:r>
            <a:r>
              <a:rPr kumimoji="1" lang="zh-CN" altLang="en-US" sz="2800" b="1">
                <a:solidFill>
                  <a:srgbClr val="00B0F0"/>
                </a:solidFill>
              </a:rPr>
              <a:t>的值变为</a:t>
            </a:r>
            <a:r>
              <a:rPr kumimoji="1" lang="en-US" altLang="zh-CN" sz="2800" b="1">
                <a:solidFill>
                  <a:srgbClr val="00B0F0"/>
                </a:solidFill>
              </a:rPr>
              <a:t>-1.71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cxnSp>
        <p:nvCxnSpPr>
          <p:cNvPr id="21" name="直接连接符 20"/>
          <p:cNvCxnSpPr>
            <a:cxnSpLocks noChangeShapeType="1"/>
          </p:cNvCxnSpPr>
          <p:nvPr/>
        </p:nvCxnSpPr>
        <p:spPr bwMode="auto">
          <a:xfrm>
            <a:off x="1357313" y="4143375"/>
            <a:ext cx="185737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5240338"/>
            <a:ext cx="2951162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椭圆 17"/>
          <p:cNvSpPr>
            <a:spLocks noChangeArrowheads="1"/>
          </p:cNvSpPr>
          <p:nvPr/>
        </p:nvSpPr>
        <p:spPr bwMode="auto">
          <a:xfrm>
            <a:off x="5208588" y="4119563"/>
            <a:ext cx="1206500" cy="638175"/>
          </a:xfrm>
          <a:prstGeom prst="ellipse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188" y="5129213"/>
            <a:ext cx="2411412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7281863" y="4295775"/>
            <a:ext cx="14605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>
                <a:solidFill>
                  <a:srgbClr val="FF0000"/>
                </a:solidFill>
              </a:rPr>
              <a:t>%10.6f</a:t>
            </a:r>
            <a:endParaRPr lang="zh-CN" altLang="en-US" sz="320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6" grpId="0"/>
      <p:bldP spid="20" grpId="0"/>
      <p:bldP spid="18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FF00"/>
                </a:solidFill>
              </a:rPr>
              <a:t>if (disc&lt;0)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FF00"/>
                </a:solidFill>
              </a:rPr>
              <a:t>     printf(“has not real roots\n”);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</a:t>
            </a:r>
            <a:r>
              <a:rPr lang="en-US" altLang="zh-CN" sz="3200" smtClean="0">
                <a:solidFill>
                  <a:srgbClr val="66FF33"/>
                </a:solidFill>
              </a:rPr>
              <a:t>else                                 </a:t>
            </a:r>
            <a:r>
              <a:rPr lang="zh-CN" altLang="zh-CN" sz="3200" smtClean="0">
                <a:solidFill>
                  <a:srgbClr val="66FF33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{  p=-b/(2.0*a);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q=sqrt(disc)/(2.0*a);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x2=p-q;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                   x2=%7.2f\n”,x1,x2);  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}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153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357563" y="5715000"/>
            <a:ext cx="492918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3200" b="1">
                <a:solidFill>
                  <a:srgbClr val="FF0000"/>
                </a:solidFill>
              </a:rPr>
              <a:t>选择结构</a:t>
            </a:r>
            <a:r>
              <a:rPr kumimoji="1" lang="zh-CN" altLang="en-US" sz="3200" b="1">
                <a:solidFill>
                  <a:srgbClr val="FF0000"/>
                </a:solidFill>
              </a:rPr>
              <a:t>，</a:t>
            </a:r>
            <a:r>
              <a:rPr kumimoji="1" lang="zh-CN" altLang="zh-CN" sz="3200" b="1">
                <a:solidFill>
                  <a:srgbClr val="FF0000"/>
                </a:solidFill>
              </a:rPr>
              <a:t>用</a:t>
            </a:r>
            <a:r>
              <a:rPr kumimoji="1" lang="en-US" altLang="zh-CN" sz="3200" b="1">
                <a:solidFill>
                  <a:srgbClr val="FF0000"/>
                </a:solidFill>
              </a:rPr>
              <a:t>if</a:t>
            </a:r>
            <a:r>
              <a:rPr kumimoji="1" lang="zh-CN" altLang="zh-CN" sz="3200" b="1">
                <a:solidFill>
                  <a:srgbClr val="FF0000"/>
                </a:solidFill>
              </a:rPr>
              <a:t>语句实现</a:t>
            </a:r>
            <a:r>
              <a:rPr kumimoji="1" lang="zh-CN" altLang="en-US" sz="3200" b="1">
                <a:solidFill>
                  <a:srgbClr val="FF0000"/>
                </a:solidFill>
              </a:rPr>
              <a:t>的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14375" y="642938"/>
            <a:ext cx="7572375" cy="5000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6000750" y="1892300"/>
            <a:ext cx="1371600" cy="914400"/>
            <a:chOff x="3540" y="535"/>
            <a:chExt cx="864" cy="576"/>
          </a:xfrm>
        </p:grpSpPr>
        <p:sp>
          <p:nvSpPr>
            <p:cNvPr id="15385" name="AutoShape 31"/>
            <p:cNvSpPr>
              <a:spLocks noChangeArrowheads="1"/>
            </p:cNvSpPr>
            <p:nvPr/>
          </p:nvSpPr>
          <p:spPr bwMode="auto">
            <a:xfrm>
              <a:off x="3540" y="823"/>
              <a:ext cx="864" cy="28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15386" name="Line 41"/>
            <p:cNvSpPr>
              <a:spLocks noChangeShapeType="1"/>
            </p:cNvSpPr>
            <p:nvPr/>
          </p:nvSpPr>
          <p:spPr bwMode="auto">
            <a:xfrm>
              <a:off x="3972" y="535"/>
              <a:ext cx="0" cy="2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7" name="AutoShape 43"/>
            <p:cNvSpPr>
              <a:spLocks noChangeArrowheads="1"/>
            </p:cNvSpPr>
            <p:nvPr/>
          </p:nvSpPr>
          <p:spPr bwMode="auto">
            <a:xfrm>
              <a:off x="3944" y="603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3" name="Group 53"/>
          <p:cNvGrpSpPr>
            <a:grpSpLocks/>
          </p:cNvGrpSpPr>
          <p:nvPr/>
        </p:nvGrpSpPr>
        <p:grpSpPr bwMode="auto">
          <a:xfrm>
            <a:off x="6642100" y="2095500"/>
            <a:ext cx="1339850" cy="2082800"/>
            <a:chOff x="3944" y="663"/>
            <a:chExt cx="844" cy="1312"/>
          </a:xfrm>
        </p:grpSpPr>
        <p:sp>
          <p:nvSpPr>
            <p:cNvPr id="15378" name="Rectangle 33"/>
            <p:cNvSpPr>
              <a:spLocks noChangeArrowheads="1"/>
            </p:cNvSpPr>
            <p:nvPr/>
          </p:nvSpPr>
          <p:spPr bwMode="auto">
            <a:xfrm>
              <a:off x="4212" y="1255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/>
                <a:t>语句</a:t>
              </a:r>
              <a:r>
                <a:rPr kumimoji="1" lang="en-US" altLang="zh-CN" sz="2000" b="1"/>
                <a:t>2</a:t>
              </a:r>
            </a:p>
          </p:txBody>
        </p:sp>
        <p:cxnSp>
          <p:nvCxnSpPr>
            <p:cNvPr id="15379" name="AutoShape 35"/>
            <p:cNvCxnSpPr>
              <a:cxnSpLocks noChangeShapeType="1"/>
              <a:stCxn id="15385" idx="3"/>
              <a:endCxn id="15378" idx="0"/>
            </p:cNvCxnSpPr>
            <p:nvPr/>
          </p:nvCxnSpPr>
          <p:spPr bwMode="auto">
            <a:xfrm>
              <a:off x="4404" y="967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80" name="Line 36"/>
            <p:cNvSpPr>
              <a:spLocks noChangeShapeType="1"/>
            </p:cNvSpPr>
            <p:nvPr/>
          </p:nvSpPr>
          <p:spPr bwMode="auto">
            <a:xfrm>
              <a:off x="3972" y="1639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38"/>
            <p:cNvSpPr>
              <a:spLocks noChangeShapeType="1"/>
            </p:cNvSpPr>
            <p:nvPr/>
          </p:nvSpPr>
          <p:spPr bwMode="auto">
            <a:xfrm>
              <a:off x="4500" y="1495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40"/>
            <p:cNvSpPr>
              <a:spLocks noChangeShapeType="1"/>
            </p:cNvSpPr>
            <p:nvPr/>
          </p:nvSpPr>
          <p:spPr bwMode="auto">
            <a:xfrm flipH="1">
              <a:off x="3972" y="1639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AutoShape 44"/>
            <p:cNvSpPr>
              <a:spLocks noChangeArrowheads="1"/>
            </p:cNvSpPr>
            <p:nvPr/>
          </p:nvSpPr>
          <p:spPr bwMode="auto">
            <a:xfrm>
              <a:off x="3944" y="1715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15384" name="Text Box 48"/>
            <p:cNvSpPr txBox="1">
              <a:spLocks noChangeArrowheads="1"/>
            </p:cNvSpPr>
            <p:nvPr/>
          </p:nvSpPr>
          <p:spPr bwMode="auto">
            <a:xfrm>
              <a:off x="4286" y="66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假</a:t>
              </a:r>
            </a:p>
          </p:txBody>
        </p:sp>
      </p:grpSp>
      <p:grpSp>
        <p:nvGrpSpPr>
          <p:cNvPr id="22" name="Group 52"/>
          <p:cNvGrpSpPr>
            <a:grpSpLocks/>
          </p:cNvGrpSpPr>
          <p:nvPr/>
        </p:nvGrpSpPr>
        <p:grpSpPr bwMode="auto">
          <a:xfrm>
            <a:off x="5391150" y="2095500"/>
            <a:ext cx="1319213" cy="2073275"/>
            <a:chOff x="3156" y="663"/>
            <a:chExt cx="831" cy="1306"/>
          </a:xfrm>
        </p:grpSpPr>
        <p:sp>
          <p:nvSpPr>
            <p:cNvPr id="15371" name="Rectangle 32"/>
            <p:cNvSpPr>
              <a:spLocks noChangeArrowheads="1"/>
            </p:cNvSpPr>
            <p:nvPr/>
          </p:nvSpPr>
          <p:spPr bwMode="auto">
            <a:xfrm>
              <a:off x="3156" y="1255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语句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en-US" altLang="zh-CN" sz="2000" b="1" baseline="-25000">
                <a:latin typeface="Times New Roman" pitchFamily="18" charset="0"/>
              </a:endParaRPr>
            </a:p>
          </p:txBody>
        </p:sp>
        <p:cxnSp>
          <p:nvCxnSpPr>
            <p:cNvPr id="15372" name="AutoShape 34"/>
            <p:cNvCxnSpPr>
              <a:cxnSpLocks noChangeShapeType="1"/>
              <a:stCxn id="15385" idx="1"/>
              <a:endCxn id="15371" idx="0"/>
            </p:cNvCxnSpPr>
            <p:nvPr/>
          </p:nvCxnSpPr>
          <p:spPr bwMode="auto">
            <a:xfrm rot="10800000" flipV="1">
              <a:off x="3444" y="967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373" name="Line 37"/>
            <p:cNvSpPr>
              <a:spLocks noChangeShapeType="1"/>
            </p:cNvSpPr>
            <p:nvPr/>
          </p:nvSpPr>
          <p:spPr bwMode="auto">
            <a:xfrm>
              <a:off x="3444" y="1495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4" name="Line 39"/>
            <p:cNvSpPr>
              <a:spLocks noChangeShapeType="1"/>
            </p:cNvSpPr>
            <p:nvPr/>
          </p:nvSpPr>
          <p:spPr bwMode="auto">
            <a:xfrm>
              <a:off x="3444" y="1639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5" name="Text Box 47"/>
            <p:cNvSpPr txBox="1">
              <a:spLocks noChangeArrowheads="1"/>
            </p:cNvSpPr>
            <p:nvPr/>
          </p:nvSpPr>
          <p:spPr bwMode="auto">
            <a:xfrm>
              <a:off x="3288" y="66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15376" name="Line 50"/>
            <p:cNvSpPr>
              <a:spLocks noChangeShapeType="1"/>
            </p:cNvSpPr>
            <p:nvPr/>
          </p:nvSpPr>
          <p:spPr bwMode="auto">
            <a:xfrm>
              <a:off x="3967" y="1633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77" name="AutoShape 51"/>
            <p:cNvSpPr>
              <a:spLocks noChangeArrowheads="1"/>
            </p:cNvSpPr>
            <p:nvPr/>
          </p:nvSpPr>
          <p:spPr bwMode="auto">
            <a:xfrm>
              <a:off x="3939" y="1709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785813"/>
            <a:ext cx="7858125" cy="5786437"/>
          </a:xfrm>
        </p:spPr>
        <p:txBody>
          <a:bodyPr/>
          <a:lstStyle/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FF00"/>
                </a:solidFill>
              </a:rPr>
              <a:t>if (disc&lt;0)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FF00"/>
                </a:solidFill>
              </a:rPr>
              <a:t>     printf(“has not real roots\n”); </a:t>
            </a:r>
            <a:endParaRPr lang="zh-CN" altLang="zh-CN" sz="3200" smtClean="0">
              <a:solidFill>
                <a:srgbClr val="FFFF00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</a:t>
            </a:r>
            <a:r>
              <a:rPr lang="en-US" altLang="zh-CN" sz="3200" smtClean="0">
                <a:solidFill>
                  <a:srgbClr val="66FF33"/>
                </a:solidFill>
              </a:rPr>
              <a:t>else                                 </a:t>
            </a:r>
            <a:r>
              <a:rPr lang="zh-CN" altLang="zh-CN" sz="3200" smtClean="0">
                <a:solidFill>
                  <a:srgbClr val="66FF33"/>
                </a:solidFill>
              </a:rPr>
              <a:t> 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{  p=-b/(2.0*a);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q=sqrt(disc)/(2.0*a);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x1=p+q;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x2=p-q;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printf(“real roots:\nx1=%7.2f\n</a:t>
            </a: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                      x2=%7.2f\n”,x1,x2);   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66FF33"/>
                </a:solidFill>
              </a:rPr>
              <a:t>   }</a:t>
            </a:r>
            <a:endParaRPr lang="zh-CN" altLang="zh-CN" sz="3200" smtClean="0">
              <a:solidFill>
                <a:srgbClr val="66FF33"/>
              </a:solidFill>
            </a:endParaRPr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1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1638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286250" y="5786438"/>
            <a:ext cx="20002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</a:rPr>
              <a:t>复合语句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14375" y="2214563"/>
            <a:ext cx="7572375" cy="342900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9" name="矩形 8"/>
          <p:cNvSpPr/>
          <p:nvPr/>
        </p:nvSpPr>
        <p:spPr>
          <a:xfrm>
            <a:off x="4824413" y="333375"/>
            <a:ext cx="4572000" cy="1611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lang="en-US" altLang="zh-CN" sz="2600" b="1" kern="0" dirty="0">
                <a:solidFill>
                  <a:srgbClr val="99CCFF"/>
                </a:solidFill>
                <a:latin typeface="Arial"/>
                <a:ea typeface="宋体"/>
                <a:cs typeface="Times New Roman" pitchFamily="18" charset="0"/>
              </a:rPr>
              <a:t>【</a:t>
            </a:r>
            <a:r>
              <a:rPr lang="zh-CN" altLang="en-US" sz="2600" b="1" kern="0" dirty="0">
                <a:solidFill>
                  <a:srgbClr val="99CCFF"/>
                </a:solidFill>
                <a:latin typeface="Arial"/>
                <a:ea typeface="宋体"/>
                <a:cs typeface="Times New Roman" pitchFamily="18" charset="0"/>
              </a:rPr>
              <a:t>格式</a:t>
            </a:r>
            <a:r>
              <a:rPr lang="en-US" altLang="zh-CN" sz="2600" b="1" kern="0" dirty="0">
                <a:solidFill>
                  <a:srgbClr val="99CCFF"/>
                </a:solidFill>
                <a:latin typeface="Arial"/>
                <a:ea typeface="宋体"/>
                <a:cs typeface="Times New Roman" pitchFamily="18" charset="0"/>
              </a:rPr>
              <a:t>】 </a:t>
            </a:r>
            <a:r>
              <a:rPr kumimoji="1" lang="en-US" altLang="zh-CN" sz="2600" b="1" kern="0" dirty="0">
                <a:solidFill>
                  <a:srgbClr val="99CCFF"/>
                </a:solidFill>
                <a:latin typeface="Arial"/>
                <a:ea typeface="宋体"/>
              </a:rPr>
              <a:t>if (</a:t>
            </a:r>
            <a:r>
              <a:rPr kumimoji="1" lang="zh-CN" altLang="en-US" sz="2600" b="1" kern="0" dirty="0">
                <a:solidFill>
                  <a:srgbClr val="99CCFF"/>
                </a:solidFill>
                <a:latin typeface="Arial"/>
                <a:ea typeface="宋体"/>
              </a:rPr>
              <a:t>表达式</a:t>
            </a:r>
            <a:r>
              <a:rPr kumimoji="1" lang="en-US" altLang="zh-CN" sz="2600" b="1" kern="0" dirty="0">
                <a:solidFill>
                  <a:srgbClr val="99CCFF"/>
                </a:solidFill>
                <a:latin typeface="Arial"/>
                <a:ea typeface="宋体"/>
              </a:rPr>
              <a:t>) </a:t>
            </a:r>
          </a:p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kumimoji="1" lang="zh-CN" altLang="en-US" sz="2600" b="1" kern="0" dirty="0">
                <a:solidFill>
                  <a:srgbClr val="99CCFF"/>
                </a:solidFill>
                <a:latin typeface="Arial"/>
                <a:ea typeface="宋体"/>
              </a:rPr>
              <a:t>			语句</a:t>
            </a:r>
            <a:r>
              <a:rPr kumimoji="1" lang="en-US" altLang="zh-CN" sz="2600" b="1" kern="0" dirty="0">
                <a:solidFill>
                  <a:srgbClr val="99CCFF"/>
                </a:solidFill>
                <a:latin typeface="Arial"/>
                <a:ea typeface="宋体"/>
              </a:rPr>
              <a:t>1</a:t>
            </a:r>
          </a:p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kumimoji="1" lang="en-US" altLang="zh-CN" sz="2600" b="1" kern="0" dirty="0">
                <a:solidFill>
                  <a:srgbClr val="99CCFF"/>
                </a:solidFill>
                <a:latin typeface="Arial"/>
                <a:ea typeface="宋体"/>
              </a:rPr>
              <a:t>		       else </a:t>
            </a:r>
          </a:p>
          <a:p>
            <a:pPr marL="571500" indent="-571500" algn="l">
              <a:lnSpc>
                <a:spcPct val="95000"/>
              </a:lnSpc>
              <a:buClr>
                <a:srgbClr val="FFFFFF"/>
              </a:buClr>
              <a:buSzPct val="70000"/>
              <a:defRPr/>
            </a:pPr>
            <a:r>
              <a:rPr kumimoji="1" lang="zh-CN" altLang="en-US" sz="2600" b="1" kern="0" dirty="0">
                <a:solidFill>
                  <a:srgbClr val="99CCFF"/>
                </a:solidFill>
                <a:latin typeface="Arial"/>
                <a:ea typeface="宋体"/>
              </a:rPr>
              <a:t>			语句</a:t>
            </a:r>
            <a:r>
              <a:rPr kumimoji="1" lang="en-US" altLang="zh-CN" sz="2600" b="1" kern="0" dirty="0">
                <a:solidFill>
                  <a:srgbClr val="99CCFF"/>
                </a:solidFill>
                <a:latin typeface="Arial"/>
                <a:ea typeface="宋体"/>
              </a:rPr>
              <a:t>2</a:t>
            </a:r>
            <a:endParaRPr lang="zh-CN" altLang="en-US" b="1" dirty="0">
              <a:solidFill>
                <a:srgbClr val="99CCFF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/>
              <a:t>4.2  </a:t>
            </a:r>
            <a:r>
              <a:rPr lang="zh-CN" altLang="en-US" smtClean="0"/>
              <a:t>用</a:t>
            </a:r>
            <a:r>
              <a:rPr lang="en-US" altLang="zh-CN" smtClean="0"/>
              <a:t>if</a:t>
            </a:r>
            <a:r>
              <a:rPr lang="zh-CN" altLang="en-US" smtClean="0"/>
              <a:t>语句实现选择结构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用</a:t>
            </a:r>
            <a:r>
              <a:rPr lang="en-US" altLang="zh-CN" smtClean="0"/>
              <a:t>If</a:t>
            </a:r>
            <a:r>
              <a:rPr lang="zh-CN" altLang="en-US" smtClean="0"/>
              <a:t>语句处理选择结构举例</a:t>
            </a:r>
            <a:endParaRPr lang="en-US" altLang="zh-CN" smtClean="0"/>
          </a:p>
          <a:p>
            <a:pPr eaLnBrk="1" hangingPunct="1"/>
            <a:r>
              <a:rPr lang="en-US" altLang="zh-CN" smtClean="0"/>
              <a:t>If</a:t>
            </a:r>
            <a:r>
              <a:rPr lang="zh-CN" altLang="en-US" smtClean="0"/>
              <a:t>语句的一般形式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223963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【</a:t>
            </a:r>
            <a:r>
              <a:rPr lang="zh-CN" altLang="zh-CN" smtClean="0">
                <a:solidFill>
                  <a:srgbClr val="FFFF00"/>
                </a:solidFill>
              </a:rPr>
              <a:t>例</a:t>
            </a:r>
            <a:r>
              <a:rPr lang="en-US" altLang="zh-CN" smtClean="0">
                <a:solidFill>
                  <a:srgbClr val="FFFF00"/>
                </a:solidFill>
              </a:rPr>
              <a:t>4.2】</a:t>
            </a:r>
            <a:r>
              <a:rPr lang="zh-CN" altLang="zh-CN" smtClean="0">
                <a:solidFill>
                  <a:srgbClr val="FFFF00"/>
                </a:solidFill>
              </a:rPr>
              <a:t>输入两个实数，按代数值由小到大的顺序输出这两个数。</a:t>
            </a:r>
            <a:endParaRPr lang="zh-CN" altLang="en-US" smtClean="0">
              <a:solidFill>
                <a:srgbClr val="FFFF00"/>
              </a:solidFill>
            </a:endParaRPr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>
          <a:xfrm>
            <a:off x="323850" y="1535113"/>
            <a:ext cx="6034088" cy="47513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zh-CN" smtClean="0"/>
              <a:t>解题思路</a:t>
            </a:r>
            <a:r>
              <a:rPr lang="en-US" altLang="zh-CN" smtClean="0"/>
              <a:t>】</a:t>
            </a:r>
          </a:p>
          <a:p>
            <a:pPr lvl="1"/>
            <a:r>
              <a:rPr lang="zh-CN" altLang="zh-CN" smtClean="0"/>
              <a:t>只需要做一次比较，然后进行一次交换即可</a:t>
            </a:r>
            <a:endParaRPr lang="en-US" altLang="zh-CN" smtClean="0"/>
          </a:p>
          <a:p>
            <a:pPr lvl="1"/>
            <a:r>
              <a:rPr lang="zh-CN" altLang="zh-CN" smtClean="0"/>
              <a:t>用</a:t>
            </a:r>
            <a:r>
              <a:rPr lang="en-US" altLang="zh-CN" smtClean="0"/>
              <a:t>if</a:t>
            </a:r>
            <a:r>
              <a:rPr lang="zh-CN" altLang="zh-CN" smtClean="0"/>
              <a:t>语句实现条件判断</a:t>
            </a:r>
          </a:p>
          <a:p>
            <a:pPr lvl="1"/>
            <a:r>
              <a:rPr lang="zh-CN" altLang="zh-CN" smtClean="0"/>
              <a:t>关键是怎样实现两个变量值的互换</a:t>
            </a:r>
            <a:endParaRPr lang="en-US" altLang="zh-CN" smtClean="0"/>
          </a:p>
        </p:txBody>
      </p:sp>
      <p:sp>
        <p:nvSpPr>
          <p:cNvPr id="18436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EED9459-AD64-4DE3-8B17-614745EF8DE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zh-CN" sz="1600" smtClean="0"/>
          </a:p>
        </p:txBody>
      </p:sp>
      <p:sp>
        <p:nvSpPr>
          <p:cNvPr id="5" name="圆柱形 4"/>
          <p:cNvSpPr>
            <a:spLocks noChangeArrowheads="1"/>
          </p:cNvSpPr>
          <p:nvPr/>
        </p:nvSpPr>
        <p:spPr bwMode="auto">
          <a:xfrm>
            <a:off x="3113088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6" name="圆柱形 5"/>
          <p:cNvSpPr>
            <a:spLocks noChangeArrowheads="1"/>
          </p:cNvSpPr>
          <p:nvPr/>
        </p:nvSpPr>
        <p:spPr bwMode="auto">
          <a:xfrm>
            <a:off x="4756150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2613025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99088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B</a:t>
            </a:r>
            <a:endParaRPr kumimoji="1" lang="zh-CN" altLang="en-US" sz="3200">
              <a:solidFill>
                <a:srgbClr val="0000CC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898525" y="43576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</a:rPr>
              <a:t>互换前</a:t>
            </a:r>
          </a:p>
        </p:txBody>
      </p:sp>
      <p:sp>
        <p:nvSpPr>
          <p:cNvPr id="10" name="圆柱形 9"/>
          <p:cNvSpPr>
            <a:spLocks noChangeArrowheads="1"/>
          </p:cNvSpPr>
          <p:nvPr/>
        </p:nvSpPr>
        <p:spPr bwMode="auto">
          <a:xfrm>
            <a:off x="3113088" y="5357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11" name="圆柱形 10"/>
          <p:cNvSpPr>
            <a:spLocks noChangeArrowheads="1"/>
          </p:cNvSpPr>
          <p:nvPr/>
        </p:nvSpPr>
        <p:spPr bwMode="auto">
          <a:xfrm>
            <a:off x="4756150" y="5357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2613025" y="5500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5399088" y="5500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B</a:t>
            </a:r>
            <a:endParaRPr kumimoji="1" lang="zh-CN" altLang="en-US" sz="3200">
              <a:solidFill>
                <a:srgbClr val="0000CC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98525" y="5500688"/>
            <a:ext cx="14287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0000"/>
                </a:solidFill>
              </a:rPr>
              <a:t>互换后</a:t>
            </a: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>
            <a:off x="827088" y="5265738"/>
            <a:ext cx="521493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216650" y="1916113"/>
          <a:ext cx="2747964" cy="2370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982"/>
                <a:gridCol w="1373982"/>
              </a:tblGrid>
              <a:tr h="54480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dirty="0" smtClean="0"/>
                        <a:t>输入两实数</a:t>
                      </a:r>
                      <a:r>
                        <a:rPr lang="en-US" altLang="zh-CN" sz="2400" dirty="0" smtClean="0"/>
                        <a:t>a</a:t>
                      </a:r>
                      <a:r>
                        <a:rPr lang="zh-CN" altLang="en-US" sz="2400" dirty="0" smtClean="0"/>
                        <a:t>，</a:t>
                      </a:r>
                      <a:r>
                        <a:rPr lang="en-US" altLang="zh-CN" sz="2400" dirty="0" smtClean="0"/>
                        <a:t>b</a:t>
                      </a:r>
                      <a:endParaRPr lang="zh-CN" altLang="en-US" sz="2400" dirty="0"/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544806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tx1">
                          <a:lumMod val="1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82319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交换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的值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57330">
                <a:tc gridSpan="2"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依次输出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zh-CN" alt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和</a:t>
                      </a:r>
                      <a:r>
                        <a:rPr lang="en-US" altLang="zh-CN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zh-CN" altLang="en-US" sz="2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7" marR="91467" marT="45733" marB="4573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466" name="TextBox 18"/>
          <p:cNvSpPr txBox="1">
            <a:spLocks noChangeArrowheads="1"/>
          </p:cNvSpPr>
          <p:nvPr/>
        </p:nvSpPr>
        <p:spPr bwMode="auto">
          <a:xfrm>
            <a:off x="7237413" y="2420938"/>
            <a:ext cx="879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a&gt;b?</a:t>
            </a:r>
            <a:endParaRPr lang="zh-CN" altLang="en-US" sz="2400"/>
          </a:p>
        </p:txBody>
      </p:sp>
      <p:sp>
        <p:nvSpPr>
          <p:cNvPr id="18467" name="TextBox 19"/>
          <p:cNvSpPr txBox="1">
            <a:spLocks noChangeArrowheads="1"/>
          </p:cNvSpPr>
          <p:nvPr/>
        </p:nvSpPr>
        <p:spPr bwMode="auto">
          <a:xfrm>
            <a:off x="6443663" y="255587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Y</a:t>
            </a:r>
            <a:endParaRPr lang="zh-CN" altLang="en-US" sz="2400"/>
          </a:p>
        </p:txBody>
      </p:sp>
      <p:sp>
        <p:nvSpPr>
          <p:cNvPr id="18468" name="TextBox 20"/>
          <p:cNvSpPr txBox="1">
            <a:spLocks noChangeArrowheads="1"/>
          </p:cNvSpPr>
          <p:nvPr/>
        </p:nvSpPr>
        <p:spPr bwMode="auto">
          <a:xfrm>
            <a:off x="8505825" y="2555875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/>
              <a:t>N</a:t>
            </a: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9" grpId="0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9461" name="圆柱形 6"/>
          <p:cNvSpPr>
            <a:spLocks noChangeArrowheads="1"/>
          </p:cNvSpPr>
          <p:nvPr/>
        </p:nvSpPr>
        <p:spPr bwMode="auto">
          <a:xfrm>
            <a:off x="2192338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19462" name="圆柱形 7"/>
          <p:cNvSpPr>
            <a:spLocks noChangeArrowheads="1"/>
          </p:cNvSpPr>
          <p:nvPr/>
        </p:nvSpPr>
        <p:spPr bwMode="auto">
          <a:xfrm>
            <a:off x="3835400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19463" name="TextBox 8"/>
          <p:cNvSpPr txBox="1">
            <a:spLocks noChangeArrowheads="1"/>
          </p:cNvSpPr>
          <p:nvPr/>
        </p:nvSpPr>
        <p:spPr bwMode="auto">
          <a:xfrm>
            <a:off x="1692275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19464" name="TextBox 9"/>
          <p:cNvSpPr txBox="1">
            <a:spLocks noChangeArrowheads="1"/>
          </p:cNvSpPr>
          <p:nvPr/>
        </p:nvSpPr>
        <p:spPr bwMode="auto">
          <a:xfrm>
            <a:off x="4478338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B</a:t>
            </a:r>
            <a:endParaRPr kumimoji="1" lang="zh-CN" altLang="en-US" sz="3200">
              <a:solidFill>
                <a:srgbClr val="0000CC"/>
              </a:solidFill>
            </a:endParaRPr>
          </a:p>
        </p:txBody>
      </p:sp>
      <p:sp>
        <p:nvSpPr>
          <p:cNvPr id="20" name="圆柱形 19"/>
          <p:cNvSpPr>
            <a:spLocks noChangeArrowheads="1"/>
          </p:cNvSpPr>
          <p:nvPr/>
        </p:nvSpPr>
        <p:spPr bwMode="auto">
          <a:xfrm>
            <a:off x="2978150" y="2571750"/>
            <a:ext cx="571500" cy="928688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478088" y="271462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/>
              <a:t>C</a:t>
            </a:r>
            <a:endParaRPr kumimoji="1" lang="zh-CN" altLang="en-US" sz="3200"/>
          </a:p>
        </p:txBody>
      </p:sp>
      <p:sp>
        <p:nvSpPr>
          <p:cNvPr id="24" name="上箭头 23"/>
          <p:cNvSpPr>
            <a:spLocks noChangeArrowheads="1"/>
          </p:cNvSpPr>
          <p:nvPr/>
        </p:nvSpPr>
        <p:spPr bwMode="auto">
          <a:xfrm rot="2133267">
            <a:off x="2601913" y="3459163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2940050" y="2689225"/>
            <a:ext cx="64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194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66"/>
                </a:solidFill>
              </a:rPr>
              <a:t>交换两个变量的值</a:t>
            </a:r>
            <a:endParaRPr lang="zh-CN" altLang="en-US" smtClean="0"/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68313" y="1268413"/>
            <a:ext cx="8347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zh-CN" altLang="en-US" sz="2800"/>
              <a:t>要交换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两变量的值，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需引进一个辅助变量</a:t>
            </a:r>
            <a:r>
              <a:rPr lang="en-US" altLang="zh-CN" sz="2800"/>
              <a:t>C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364163" y="2562225"/>
            <a:ext cx="3416300" cy="108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对应赋值语句序列：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66FF33"/>
                </a:solidFill>
                <a:latin typeface="Times New Roman" pitchFamily="18" charset="0"/>
              </a:rPr>
              <a:t>C=A</a:t>
            </a: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；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/>
      <p:bldP spid="24" grpId="0" animBg="1"/>
      <p:bldP spid="25" grpId="0"/>
      <p:bldP spid="4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048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048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66"/>
                </a:solidFill>
              </a:rPr>
              <a:t>交换两个变量的值</a:t>
            </a:r>
            <a:endParaRPr lang="zh-CN" altLang="en-US" smtClean="0"/>
          </a:p>
        </p:txBody>
      </p:sp>
      <p:sp>
        <p:nvSpPr>
          <p:cNvPr id="20486" name="矩形 3"/>
          <p:cNvSpPr>
            <a:spLocks noChangeArrowheads="1"/>
          </p:cNvSpPr>
          <p:nvPr/>
        </p:nvSpPr>
        <p:spPr bwMode="auto">
          <a:xfrm>
            <a:off x="468313" y="1268413"/>
            <a:ext cx="8347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zh-CN" altLang="en-US" sz="2800"/>
              <a:t>要交换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两变量的值，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需引进一个辅助变量</a:t>
            </a:r>
            <a:r>
              <a:rPr lang="en-US" altLang="zh-CN" sz="2800"/>
              <a:t>C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364163" y="2562225"/>
            <a:ext cx="3416300" cy="164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对应赋值语句序列：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66FF33"/>
                </a:solidFill>
                <a:latin typeface="Times New Roman" pitchFamily="18" charset="0"/>
              </a:rPr>
              <a:t>C=A</a:t>
            </a: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；</a:t>
            </a:r>
            <a:endParaRPr kumimoji="1" lang="en-US" altLang="zh-CN" sz="2800">
              <a:solidFill>
                <a:srgbClr val="66FF33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66FF33"/>
                </a:solidFill>
                <a:latin typeface="Times New Roman" pitchFamily="18" charset="0"/>
              </a:rPr>
              <a:t>A=B</a:t>
            </a: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0488" name="圆柱形 6"/>
          <p:cNvSpPr>
            <a:spLocks noChangeArrowheads="1"/>
          </p:cNvSpPr>
          <p:nvPr/>
        </p:nvSpPr>
        <p:spPr bwMode="auto">
          <a:xfrm>
            <a:off x="2192338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20489" name="圆柱形 7"/>
          <p:cNvSpPr>
            <a:spLocks noChangeArrowheads="1"/>
          </p:cNvSpPr>
          <p:nvPr/>
        </p:nvSpPr>
        <p:spPr bwMode="auto">
          <a:xfrm>
            <a:off x="3835400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20490" name="TextBox 8"/>
          <p:cNvSpPr txBox="1">
            <a:spLocks noChangeArrowheads="1"/>
          </p:cNvSpPr>
          <p:nvPr/>
        </p:nvSpPr>
        <p:spPr bwMode="auto">
          <a:xfrm>
            <a:off x="1692275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20491" name="TextBox 9"/>
          <p:cNvSpPr txBox="1">
            <a:spLocks noChangeArrowheads="1"/>
          </p:cNvSpPr>
          <p:nvPr/>
        </p:nvSpPr>
        <p:spPr bwMode="auto">
          <a:xfrm>
            <a:off x="4478338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B</a:t>
            </a:r>
            <a:endParaRPr kumimoji="1" lang="zh-CN" altLang="en-US" sz="3200">
              <a:solidFill>
                <a:srgbClr val="0000CC"/>
              </a:solidFill>
            </a:endParaRPr>
          </a:p>
        </p:txBody>
      </p:sp>
      <p:sp>
        <p:nvSpPr>
          <p:cNvPr id="20492" name="圆柱形 19"/>
          <p:cNvSpPr>
            <a:spLocks noChangeArrowheads="1"/>
          </p:cNvSpPr>
          <p:nvPr/>
        </p:nvSpPr>
        <p:spPr bwMode="auto">
          <a:xfrm>
            <a:off x="2978150" y="2571750"/>
            <a:ext cx="571500" cy="928688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0493" name="TextBox 20"/>
          <p:cNvSpPr txBox="1">
            <a:spLocks noChangeArrowheads="1"/>
          </p:cNvSpPr>
          <p:nvPr/>
        </p:nvSpPr>
        <p:spPr bwMode="auto">
          <a:xfrm>
            <a:off x="2478088" y="271462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/>
              <a:t>C</a:t>
            </a:r>
            <a:endParaRPr kumimoji="1" lang="zh-CN" altLang="en-US" sz="3200"/>
          </a:p>
        </p:txBody>
      </p:sp>
      <p:sp>
        <p:nvSpPr>
          <p:cNvPr id="27" name="上箭头 26"/>
          <p:cNvSpPr>
            <a:spLocks noChangeArrowheads="1"/>
          </p:cNvSpPr>
          <p:nvPr/>
        </p:nvSpPr>
        <p:spPr bwMode="auto">
          <a:xfrm rot="-5400000">
            <a:off x="3101975" y="4244976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0495" name="TextBox 13"/>
          <p:cNvSpPr txBox="1">
            <a:spLocks noChangeArrowheads="1"/>
          </p:cNvSpPr>
          <p:nvPr/>
        </p:nvSpPr>
        <p:spPr bwMode="auto">
          <a:xfrm>
            <a:off x="2940050" y="2689225"/>
            <a:ext cx="64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>
            <a:spLocks noChangeArrowheads="1"/>
          </p:cNvSpPr>
          <p:nvPr/>
        </p:nvSpPr>
        <p:spPr bwMode="auto">
          <a:xfrm>
            <a:off x="2257425" y="4365625"/>
            <a:ext cx="428625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50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66"/>
                </a:solidFill>
              </a:rPr>
              <a:t>交换两个变量的值</a:t>
            </a:r>
            <a:endParaRPr lang="zh-CN" altLang="en-US" smtClean="0"/>
          </a:p>
        </p:txBody>
      </p:sp>
      <p:sp>
        <p:nvSpPr>
          <p:cNvPr id="21510" name="矩形 3"/>
          <p:cNvSpPr>
            <a:spLocks noChangeArrowheads="1"/>
          </p:cNvSpPr>
          <p:nvPr/>
        </p:nvSpPr>
        <p:spPr bwMode="auto">
          <a:xfrm>
            <a:off x="468313" y="1268413"/>
            <a:ext cx="83470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zh-CN" altLang="en-US" sz="2800"/>
              <a:t>要交换</a:t>
            </a:r>
            <a:r>
              <a:rPr lang="en-US" altLang="zh-CN" sz="2800"/>
              <a:t>A</a:t>
            </a:r>
            <a:r>
              <a:rPr lang="zh-CN" altLang="en-US" sz="2800"/>
              <a:t>、</a:t>
            </a:r>
            <a:r>
              <a:rPr lang="en-US" altLang="zh-CN" sz="2800"/>
              <a:t>B</a:t>
            </a:r>
            <a:r>
              <a:rPr lang="zh-CN" altLang="en-US" sz="2800"/>
              <a:t>两变量的值，</a:t>
            </a:r>
            <a:r>
              <a:rPr lang="en-US" altLang="zh-CN" sz="2800"/>
              <a:t/>
            </a:r>
            <a:br>
              <a:rPr lang="en-US" altLang="zh-CN" sz="2800"/>
            </a:br>
            <a:r>
              <a:rPr lang="zh-CN" altLang="en-US" sz="2800"/>
              <a:t>需引进一个辅助变量</a:t>
            </a:r>
            <a:r>
              <a:rPr lang="en-US" altLang="zh-CN" sz="2800"/>
              <a:t>C</a:t>
            </a:r>
          </a:p>
        </p:txBody>
      </p:sp>
      <p:sp>
        <p:nvSpPr>
          <p:cNvPr id="18" name="Text Box 19"/>
          <p:cNvSpPr txBox="1">
            <a:spLocks noChangeArrowheads="1"/>
          </p:cNvSpPr>
          <p:nvPr/>
        </p:nvSpPr>
        <p:spPr bwMode="auto">
          <a:xfrm>
            <a:off x="5364163" y="2562225"/>
            <a:ext cx="3416300" cy="220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对应赋值语句序列：</a:t>
            </a: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66FF33"/>
                </a:solidFill>
                <a:latin typeface="Times New Roman" pitchFamily="18" charset="0"/>
              </a:rPr>
              <a:t>C=A</a:t>
            </a: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；</a:t>
            </a:r>
            <a:endParaRPr kumimoji="1" lang="en-US" altLang="zh-CN" sz="2800">
              <a:solidFill>
                <a:srgbClr val="66FF33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66FF33"/>
                </a:solidFill>
                <a:latin typeface="Times New Roman" pitchFamily="18" charset="0"/>
              </a:rPr>
              <a:t>A=B</a:t>
            </a: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；</a:t>
            </a:r>
            <a:endParaRPr kumimoji="1" lang="en-US" altLang="zh-CN" sz="2800">
              <a:solidFill>
                <a:srgbClr val="66FF33"/>
              </a:solidFill>
              <a:latin typeface="Times New Roman" pitchFamily="18" charset="0"/>
            </a:endParaRPr>
          </a:p>
          <a:p>
            <a:pPr algn="ctr" eaLnBrk="1" hangingPunct="1">
              <a:spcBef>
                <a:spcPct val="30000"/>
              </a:spcBef>
              <a:buClrTx/>
              <a:buSzTx/>
              <a:buFontTx/>
              <a:buNone/>
            </a:pPr>
            <a:r>
              <a:rPr kumimoji="1" lang="en-US" altLang="zh-CN" sz="2800">
                <a:solidFill>
                  <a:srgbClr val="66FF33"/>
                </a:solidFill>
                <a:latin typeface="Times New Roman" pitchFamily="18" charset="0"/>
              </a:rPr>
              <a:t>B=C</a:t>
            </a:r>
            <a:r>
              <a:rPr kumimoji="1" lang="zh-CN" altLang="en-US" sz="2800">
                <a:solidFill>
                  <a:srgbClr val="66FF33"/>
                </a:solidFill>
                <a:latin typeface="Times New Roman" pitchFamily="18" charset="0"/>
              </a:rPr>
              <a:t>；</a:t>
            </a:r>
          </a:p>
        </p:txBody>
      </p:sp>
      <p:sp>
        <p:nvSpPr>
          <p:cNvPr id="21512" name="圆柱形 6"/>
          <p:cNvSpPr>
            <a:spLocks noChangeArrowheads="1"/>
          </p:cNvSpPr>
          <p:nvPr/>
        </p:nvSpPr>
        <p:spPr bwMode="auto">
          <a:xfrm>
            <a:off x="2189163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B05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1689100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B050"/>
                </a:solidFill>
              </a:rPr>
              <a:t>A</a:t>
            </a:r>
            <a:endParaRPr kumimoji="1" lang="zh-CN" altLang="en-US" sz="3200">
              <a:solidFill>
                <a:srgbClr val="00B050"/>
              </a:solidFill>
            </a:endParaRPr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4475163" y="4357688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>
                <a:solidFill>
                  <a:srgbClr val="0000CC"/>
                </a:solidFill>
              </a:rPr>
              <a:t>B</a:t>
            </a:r>
            <a:endParaRPr kumimoji="1" lang="zh-CN" altLang="en-US" sz="3200">
              <a:solidFill>
                <a:srgbClr val="0000CC"/>
              </a:solidFill>
            </a:endParaRPr>
          </a:p>
        </p:txBody>
      </p:sp>
      <p:sp>
        <p:nvSpPr>
          <p:cNvPr id="21515" name="圆柱形 19"/>
          <p:cNvSpPr>
            <a:spLocks noChangeArrowheads="1"/>
          </p:cNvSpPr>
          <p:nvPr/>
        </p:nvSpPr>
        <p:spPr bwMode="auto">
          <a:xfrm>
            <a:off x="2974975" y="2571750"/>
            <a:ext cx="571500" cy="928688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516" name="TextBox 20"/>
          <p:cNvSpPr txBox="1">
            <a:spLocks noChangeArrowheads="1"/>
          </p:cNvSpPr>
          <p:nvPr/>
        </p:nvSpPr>
        <p:spPr bwMode="auto">
          <a:xfrm>
            <a:off x="2474913" y="2714625"/>
            <a:ext cx="42862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/>
              <a:t>C</a:t>
            </a:r>
            <a:endParaRPr kumimoji="1" lang="zh-CN" altLang="en-US" sz="3200"/>
          </a:p>
        </p:txBody>
      </p:sp>
      <p:sp>
        <p:nvSpPr>
          <p:cNvPr id="31" name="上箭头 30"/>
          <p:cNvSpPr>
            <a:spLocks noChangeArrowheads="1"/>
          </p:cNvSpPr>
          <p:nvPr/>
        </p:nvSpPr>
        <p:spPr bwMode="auto">
          <a:xfrm rot="8527934">
            <a:off x="3535363" y="3455988"/>
            <a:ext cx="357187" cy="785812"/>
          </a:xfrm>
          <a:prstGeom prst="upArrow">
            <a:avLst>
              <a:gd name="adj1" fmla="val 50000"/>
              <a:gd name="adj2" fmla="val 49999"/>
            </a:avLst>
          </a:prstGeom>
          <a:solidFill>
            <a:schemeClr val="accent1"/>
          </a:solidFill>
          <a:ln w="38100" algn="ctr">
            <a:solidFill>
              <a:srgbClr val="FF0000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518" name="TextBox 12"/>
          <p:cNvSpPr txBox="1">
            <a:spLocks noChangeArrowheads="1"/>
          </p:cNvSpPr>
          <p:nvPr/>
        </p:nvSpPr>
        <p:spPr bwMode="auto">
          <a:xfrm>
            <a:off x="2936875" y="2689225"/>
            <a:ext cx="6429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21519" name="圆柱形 16"/>
          <p:cNvSpPr>
            <a:spLocks noChangeArrowheads="1"/>
          </p:cNvSpPr>
          <p:nvPr/>
        </p:nvSpPr>
        <p:spPr bwMode="auto">
          <a:xfrm>
            <a:off x="3832225" y="4214813"/>
            <a:ext cx="571500" cy="928687"/>
          </a:xfrm>
          <a:prstGeom prst="can">
            <a:avLst>
              <a:gd name="adj" fmla="val 24999"/>
            </a:avLst>
          </a:prstGeom>
          <a:solidFill>
            <a:schemeClr val="accent1"/>
          </a:solidFill>
          <a:ln w="38100" algn="ctr">
            <a:solidFill>
              <a:srgbClr val="0000CC"/>
            </a:solidFill>
            <a:miter lim="800000"/>
            <a:headEnd/>
            <a:tailEnd/>
          </a:ln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878263" y="4413250"/>
            <a:ext cx="500062" cy="6159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B050"/>
                </a:solidFill>
              </a:rPr>
              <a:t>★</a:t>
            </a:r>
            <a:endParaRPr kumimoji="1" lang="zh-CN" altLang="en-US" sz="4000">
              <a:solidFill>
                <a:srgbClr val="00B050"/>
              </a:solidFill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1462088" y="4010025"/>
            <a:ext cx="3714750" cy="1357313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1522" name="TextBox 14"/>
          <p:cNvSpPr txBox="1">
            <a:spLocks noChangeArrowheads="1"/>
          </p:cNvSpPr>
          <p:nvPr/>
        </p:nvSpPr>
        <p:spPr bwMode="auto">
          <a:xfrm>
            <a:off x="2254250" y="4365625"/>
            <a:ext cx="428625" cy="609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>
                <a:solidFill>
                  <a:srgbClr val="0000CC"/>
                </a:solidFill>
              </a:rPr>
              <a:t>●</a:t>
            </a:r>
            <a:endParaRPr kumimoji="1" lang="zh-CN" altLang="en-US" sz="400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mtClean="0"/>
              <a:t>4.1 </a:t>
            </a:r>
            <a:r>
              <a:rPr lang="zh-CN" altLang="en-US" smtClean="0"/>
              <a:t>选择结构和条件判断</a:t>
            </a:r>
          </a:p>
        </p:txBody>
      </p:sp>
      <p:sp>
        <p:nvSpPr>
          <p:cNvPr id="4099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4100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EFFD9E7-FB17-44B7-A845-EA4C9BA3FB54}" type="slidenum">
              <a:rPr lang="en-US" altLang="zh-CN" sz="14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zh-CN" sz="1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260350"/>
            <a:ext cx="7000875" cy="628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int main()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{ float a,b,t;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scanf("%f,%f",&amp;a,&amp;b);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if(a&gt;b)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{   t=a;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    a=b;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    b=t;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 }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printf("%5.2f,%5.2f\n",a,b);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}</a:t>
            </a:r>
            <a:endParaRPr lang="zh-CN" altLang="zh-CN" sz="320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3200" smtClean="0"/>
          </a:p>
        </p:txBody>
      </p:sp>
      <p:sp>
        <p:nvSpPr>
          <p:cNvPr id="225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25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3214688" y="3357563"/>
            <a:ext cx="3571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zh-CN" sz="3200" b="1">
                <a:solidFill>
                  <a:srgbClr val="FFFF00"/>
                </a:solidFill>
              </a:rPr>
              <a:t>将</a:t>
            </a:r>
            <a:r>
              <a:rPr kumimoji="1" lang="en-US" altLang="zh-CN" sz="3200" b="1">
                <a:solidFill>
                  <a:srgbClr val="FFFF00"/>
                </a:solidFill>
              </a:rPr>
              <a:t>a</a:t>
            </a:r>
            <a:r>
              <a:rPr kumimoji="1" lang="zh-CN" altLang="zh-CN" sz="3200" b="1">
                <a:solidFill>
                  <a:srgbClr val="FFFF00"/>
                </a:solidFill>
              </a:rPr>
              <a:t>和</a:t>
            </a:r>
            <a:r>
              <a:rPr kumimoji="1" lang="en-US" altLang="zh-CN" sz="3200" b="1">
                <a:solidFill>
                  <a:srgbClr val="FFFF00"/>
                </a:solidFill>
              </a:rPr>
              <a:t>b</a:t>
            </a:r>
            <a:r>
              <a:rPr kumimoji="1" lang="zh-CN" altLang="zh-CN" sz="3200" b="1">
                <a:solidFill>
                  <a:srgbClr val="FFFF00"/>
                </a:solidFill>
              </a:rPr>
              <a:t>的值互换</a:t>
            </a:r>
            <a:endParaRPr kumimoji="1" lang="zh-CN" altLang="en-US" sz="3200" b="1">
              <a:solidFill>
                <a:srgbClr val="FFFF00"/>
              </a:solidFill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76375" y="3213100"/>
            <a:ext cx="1357313" cy="1716088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pic>
        <p:nvPicPr>
          <p:cNvPr id="138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0738" y="4500563"/>
            <a:ext cx="24241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000375" y="2628900"/>
            <a:ext cx="20716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FF00"/>
                </a:solidFill>
              </a:rPr>
              <a:t>如果</a:t>
            </a:r>
            <a:r>
              <a:rPr kumimoji="1" lang="en-US" altLang="zh-CN" sz="3200" b="1">
                <a:solidFill>
                  <a:srgbClr val="FFFF00"/>
                </a:solidFill>
              </a:rPr>
              <a:t>a&gt;b</a:t>
            </a:r>
            <a:endParaRPr kumimoji="1" lang="zh-CN" alt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8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428625"/>
            <a:ext cx="7000875" cy="62865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{ float a,b,t;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scanf("%f,%f",&amp;a,&amp;b);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if(a&gt;b)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{  t=a;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a=b;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   b=t;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  }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printf("%5.2f,%5.2f\n",a,b);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   return 0;</a:t>
            </a:r>
            <a:endParaRPr lang="zh-CN" altLang="zh-CN" sz="2800" smtClean="0"/>
          </a:p>
          <a:p>
            <a:pPr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endParaRPr lang="en-US" altLang="zh-CN" sz="2800" smtClean="0"/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000125" y="2500313"/>
            <a:ext cx="2214563" cy="257175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616325" y="2528888"/>
            <a:ext cx="51435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FFFF00"/>
                </a:solidFill>
              </a:rPr>
              <a:t>选择结构，用</a:t>
            </a:r>
            <a:r>
              <a:rPr kumimoji="1" lang="en-US" altLang="zh-CN" sz="3200" b="1">
                <a:solidFill>
                  <a:srgbClr val="FFFF00"/>
                </a:solidFill>
              </a:rPr>
              <a:t>if</a:t>
            </a:r>
            <a:r>
              <a:rPr kumimoji="1" lang="zh-CN" altLang="en-US" sz="3200" b="1">
                <a:solidFill>
                  <a:srgbClr val="FFFF00"/>
                </a:solidFill>
              </a:rPr>
              <a:t>语句实现的</a:t>
            </a:r>
          </a:p>
        </p:txBody>
      </p:sp>
      <p:grpSp>
        <p:nvGrpSpPr>
          <p:cNvPr id="10" name="Group 54"/>
          <p:cNvGrpSpPr>
            <a:grpSpLocks/>
          </p:cNvGrpSpPr>
          <p:nvPr/>
        </p:nvGrpSpPr>
        <p:grpSpPr bwMode="auto">
          <a:xfrm>
            <a:off x="6378575" y="4289425"/>
            <a:ext cx="1444625" cy="1227138"/>
            <a:chOff x="3707" y="962"/>
            <a:chExt cx="910" cy="773"/>
          </a:xfrm>
        </p:grpSpPr>
        <p:sp>
          <p:nvSpPr>
            <p:cNvPr id="23571" name="Rectangle 5"/>
            <p:cNvSpPr>
              <a:spLocks noChangeArrowheads="1"/>
            </p:cNvSpPr>
            <p:nvPr/>
          </p:nvSpPr>
          <p:spPr bwMode="auto">
            <a:xfrm>
              <a:off x="3707" y="1207"/>
              <a:ext cx="624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语句</a:t>
              </a:r>
            </a:p>
          </p:txBody>
        </p:sp>
        <p:sp>
          <p:nvSpPr>
            <p:cNvPr id="23572" name="Line 6"/>
            <p:cNvSpPr>
              <a:spLocks noChangeShapeType="1"/>
            </p:cNvSpPr>
            <p:nvPr/>
          </p:nvSpPr>
          <p:spPr bwMode="auto">
            <a:xfrm>
              <a:off x="3995" y="9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3" name="Line 7"/>
            <p:cNvSpPr>
              <a:spLocks noChangeShapeType="1"/>
            </p:cNvSpPr>
            <p:nvPr/>
          </p:nvSpPr>
          <p:spPr bwMode="auto">
            <a:xfrm>
              <a:off x="3995" y="144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4" name="Text Box 13"/>
            <p:cNvSpPr txBox="1">
              <a:spLocks noChangeArrowheads="1"/>
            </p:cNvSpPr>
            <p:nvPr/>
          </p:nvSpPr>
          <p:spPr bwMode="auto">
            <a:xfrm>
              <a:off x="3995" y="96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真</a:t>
              </a:r>
              <a:r>
                <a:rPr kumimoji="1" lang="en-US" altLang="zh-CN" sz="2000">
                  <a:latin typeface="Times New Roman" pitchFamily="18" charset="0"/>
                </a:rPr>
                <a:t>(</a:t>
              </a:r>
              <a:r>
                <a:rPr kumimoji="1" lang="zh-CN" altLang="en-US" sz="2000"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latin typeface="Times New Roman" pitchFamily="18" charset="0"/>
                </a:rPr>
                <a:t>0)</a:t>
              </a:r>
            </a:p>
          </p:txBody>
        </p:sp>
        <p:sp>
          <p:nvSpPr>
            <p:cNvPr id="23575" name="Oval 51"/>
            <p:cNvSpPr>
              <a:spLocks noChangeArrowheads="1"/>
            </p:cNvSpPr>
            <p:nvPr/>
          </p:nvSpPr>
          <p:spPr bwMode="auto">
            <a:xfrm>
              <a:off x="3968" y="1524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17" name="Group 53"/>
          <p:cNvGrpSpPr>
            <a:grpSpLocks/>
          </p:cNvGrpSpPr>
          <p:nvPr/>
        </p:nvGrpSpPr>
        <p:grpSpPr bwMode="auto">
          <a:xfrm>
            <a:off x="6073775" y="3238500"/>
            <a:ext cx="1524000" cy="1058863"/>
            <a:chOff x="3515" y="300"/>
            <a:chExt cx="960" cy="667"/>
          </a:xfrm>
        </p:grpSpPr>
        <p:sp>
          <p:nvSpPr>
            <p:cNvPr id="23568" name="AutoShape 4"/>
            <p:cNvSpPr>
              <a:spLocks noChangeArrowheads="1"/>
            </p:cNvSpPr>
            <p:nvPr/>
          </p:nvSpPr>
          <p:spPr bwMode="auto">
            <a:xfrm>
              <a:off x="3515" y="631"/>
              <a:ext cx="960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3569" name="Line 8"/>
            <p:cNvSpPr>
              <a:spLocks noChangeShapeType="1"/>
            </p:cNvSpPr>
            <p:nvPr/>
          </p:nvSpPr>
          <p:spPr bwMode="auto">
            <a:xfrm>
              <a:off x="3995" y="300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3570" name="Oval 52"/>
            <p:cNvSpPr>
              <a:spLocks noChangeArrowheads="1"/>
            </p:cNvSpPr>
            <p:nvPr/>
          </p:nvSpPr>
          <p:spPr bwMode="auto">
            <a:xfrm>
              <a:off x="3969" y="436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21" name="Group 59"/>
          <p:cNvGrpSpPr>
            <a:grpSpLocks/>
          </p:cNvGrpSpPr>
          <p:nvPr/>
        </p:nvGrpSpPr>
        <p:grpSpPr bwMode="auto">
          <a:xfrm>
            <a:off x="6792913" y="3549650"/>
            <a:ext cx="1446212" cy="1962150"/>
            <a:chOff x="3968" y="496"/>
            <a:chExt cx="911" cy="1236"/>
          </a:xfrm>
        </p:grpSpPr>
        <p:sp>
          <p:nvSpPr>
            <p:cNvPr id="23564" name="Text Box 12"/>
            <p:cNvSpPr txBox="1">
              <a:spLocks noChangeArrowheads="1"/>
            </p:cNvSpPr>
            <p:nvPr/>
          </p:nvSpPr>
          <p:spPr bwMode="auto">
            <a:xfrm>
              <a:off x="4417" y="496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假</a:t>
              </a:r>
              <a:r>
                <a:rPr kumimoji="1" lang="en-US" altLang="zh-CN" sz="2000">
                  <a:latin typeface="Times New Roman" pitchFamily="18" charset="0"/>
                </a:rPr>
                <a:t>(0)</a:t>
              </a:r>
            </a:p>
          </p:txBody>
        </p:sp>
        <p:cxnSp>
          <p:nvCxnSpPr>
            <p:cNvPr id="23565" name="AutoShape 50"/>
            <p:cNvCxnSpPr>
              <a:cxnSpLocks noChangeShapeType="1"/>
            </p:cNvCxnSpPr>
            <p:nvPr/>
          </p:nvCxnSpPr>
          <p:spPr bwMode="auto">
            <a:xfrm flipH="1">
              <a:off x="4014" y="799"/>
              <a:ext cx="461" cy="748"/>
            </a:xfrm>
            <a:prstGeom prst="bentConnector3">
              <a:avLst>
                <a:gd name="adj1" fmla="val -312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566" name="Line 56"/>
            <p:cNvSpPr>
              <a:spLocks noChangeShapeType="1"/>
            </p:cNvSpPr>
            <p:nvPr/>
          </p:nvSpPr>
          <p:spPr bwMode="auto">
            <a:xfrm>
              <a:off x="3994" y="1515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7" name="Oval 57"/>
            <p:cNvSpPr>
              <a:spLocks noChangeArrowheads="1"/>
            </p:cNvSpPr>
            <p:nvPr/>
          </p:nvSpPr>
          <p:spPr bwMode="auto">
            <a:xfrm>
              <a:off x="3968" y="1524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3419475" y="5732463"/>
            <a:ext cx="4572000" cy="88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0" indent="-5715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15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solidFill>
                  <a:srgbClr val="66FF33"/>
                </a:solidFill>
                <a:cs typeface="Times New Roman" pitchFamily="18" charset="0"/>
              </a:rPr>
              <a:t>【</a:t>
            </a:r>
            <a:r>
              <a:rPr lang="zh-CN" altLang="en-US" sz="2400">
                <a:solidFill>
                  <a:srgbClr val="66FF33"/>
                </a:solidFill>
                <a:cs typeface="Times New Roman" pitchFamily="18" charset="0"/>
              </a:rPr>
              <a:t>格式</a:t>
            </a:r>
            <a:r>
              <a:rPr lang="en-US" altLang="zh-CN" sz="2400">
                <a:solidFill>
                  <a:srgbClr val="66FF33"/>
                </a:solidFill>
                <a:cs typeface="Times New Roman" pitchFamily="18" charset="0"/>
              </a:rPr>
              <a:t>】 if  (</a:t>
            </a:r>
            <a:r>
              <a:rPr lang="zh-CN" altLang="en-US" sz="2400">
                <a:solidFill>
                  <a:srgbClr val="66FF33"/>
                </a:solidFill>
              </a:rPr>
              <a:t>表达式</a:t>
            </a:r>
            <a:r>
              <a:rPr lang="en-US" altLang="zh-CN" sz="2400">
                <a:solidFill>
                  <a:srgbClr val="66FF33"/>
                </a:solidFill>
                <a:cs typeface="Times New Roman" pitchFamily="18" charset="0"/>
              </a:rPr>
              <a:t>)</a:t>
            </a:r>
          </a:p>
          <a:p>
            <a:pPr algn="ctr" eaLnBrk="1" hangingPunct="1">
              <a:spcBef>
                <a:spcPct val="15000"/>
              </a:spcBef>
              <a:buClrTx/>
              <a:buSzTx/>
              <a:buFont typeface="Wingdings" pitchFamily="2" charset="2"/>
              <a:buNone/>
            </a:pPr>
            <a:r>
              <a:rPr lang="en-US" altLang="zh-CN" sz="2400">
                <a:solidFill>
                  <a:srgbClr val="66FF33"/>
                </a:solidFill>
                <a:cs typeface="Times New Roman" pitchFamily="18" charset="0"/>
              </a:rPr>
              <a:t>		        </a:t>
            </a:r>
            <a:r>
              <a:rPr lang="zh-CN" altLang="en-US" sz="2400">
                <a:solidFill>
                  <a:srgbClr val="66FF33"/>
                </a:solidFill>
              </a:rPr>
              <a:t>语句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C2C13B7-33ED-4F2D-82AD-9295A81AE59D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zh-CN" sz="16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88913"/>
            <a:ext cx="7543800" cy="115252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sz="3600" smtClean="0">
                <a:solidFill>
                  <a:srgbClr val="FFFF00"/>
                </a:solidFill>
              </a:rPr>
              <a:t>【</a:t>
            </a:r>
            <a:r>
              <a:rPr lang="zh-CN" altLang="zh-CN" sz="3600" smtClean="0">
                <a:solidFill>
                  <a:srgbClr val="FFFF00"/>
                </a:solidFill>
              </a:rPr>
              <a:t>例</a:t>
            </a:r>
            <a:r>
              <a:rPr lang="en-US" altLang="zh-CN" sz="3600" smtClean="0">
                <a:solidFill>
                  <a:srgbClr val="FFFF00"/>
                </a:solidFill>
              </a:rPr>
              <a:t>4.3】</a:t>
            </a:r>
            <a:r>
              <a:rPr lang="zh-CN" altLang="zh-CN" sz="3600" smtClean="0">
                <a:solidFill>
                  <a:srgbClr val="FFFF00"/>
                </a:solidFill>
              </a:rPr>
              <a:t>输入</a:t>
            </a:r>
            <a:r>
              <a:rPr lang="en-US" altLang="zh-CN" sz="3600" smtClean="0">
                <a:solidFill>
                  <a:srgbClr val="FFFF00"/>
                </a:solidFill>
              </a:rPr>
              <a:t>3</a:t>
            </a:r>
            <a:r>
              <a:rPr lang="zh-CN" altLang="zh-CN" sz="3600" smtClean="0">
                <a:solidFill>
                  <a:srgbClr val="FFFF00"/>
                </a:solidFill>
              </a:rPr>
              <a:t>个数</a:t>
            </a:r>
            <a:r>
              <a:rPr lang="en-US" altLang="zh-CN" sz="3600" smtClean="0">
                <a:solidFill>
                  <a:srgbClr val="FFFF00"/>
                </a:solidFill>
              </a:rPr>
              <a:t>a</a:t>
            </a:r>
            <a:r>
              <a:rPr lang="zh-CN" altLang="zh-CN" sz="3600" smtClean="0">
                <a:solidFill>
                  <a:srgbClr val="FFFF00"/>
                </a:solidFill>
              </a:rPr>
              <a:t>，</a:t>
            </a:r>
            <a:r>
              <a:rPr lang="en-US" altLang="zh-CN" sz="3600" smtClean="0">
                <a:solidFill>
                  <a:srgbClr val="FFFF00"/>
                </a:solidFill>
              </a:rPr>
              <a:t>b</a:t>
            </a:r>
            <a:r>
              <a:rPr lang="zh-CN" altLang="zh-CN" sz="3600" smtClean="0">
                <a:solidFill>
                  <a:srgbClr val="FFFF00"/>
                </a:solidFill>
              </a:rPr>
              <a:t>，</a:t>
            </a:r>
            <a:r>
              <a:rPr lang="en-US" altLang="zh-CN" sz="3600" smtClean="0">
                <a:solidFill>
                  <a:srgbClr val="FFFF00"/>
                </a:solidFill>
              </a:rPr>
              <a:t>c</a:t>
            </a:r>
            <a:r>
              <a:rPr lang="zh-CN" altLang="zh-CN" sz="3600" smtClean="0">
                <a:solidFill>
                  <a:srgbClr val="FFFF00"/>
                </a:solidFill>
              </a:rPr>
              <a:t>，要求按由小到大的顺序输出。</a:t>
            </a:r>
            <a:endParaRPr lang="en-US" altLang="zh-CN" sz="3600" smtClean="0">
              <a:solidFill>
                <a:srgbClr val="FFFF00"/>
              </a:solidFill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679950"/>
          </a:xfrm>
        </p:spPr>
        <p:txBody>
          <a:bodyPr/>
          <a:lstStyle/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2800" smtClean="0"/>
              <a:t>【</a:t>
            </a:r>
            <a:r>
              <a:rPr lang="zh-CN" altLang="en-US" sz="2800" smtClean="0"/>
              <a:t>解题思路</a:t>
            </a:r>
            <a:r>
              <a:rPr lang="en-US" altLang="zh-CN" sz="2800" smtClean="0"/>
              <a:t>】</a:t>
            </a:r>
            <a:r>
              <a:rPr lang="zh-CN" altLang="zh-CN" sz="2800" smtClean="0"/>
              <a:t>用伪代码写出算法：</a:t>
            </a:r>
            <a:endParaRPr lang="en-US" altLang="zh-CN" sz="2800" smtClean="0"/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smtClean="0"/>
              <a:t>如果</a:t>
            </a:r>
            <a:r>
              <a:rPr lang="en-US" altLang="zh-CN" sz="2800" smtClean="0"/>
              <a:t>a&gt;b</a:t>
            </a:r>
            <a:r>
              <a:rPr lang="zh-CN" altLang="en-US" sz="2800" smtClean="0"/>
              <a:t>，则</a:t>
            </a:r>
            <a:r>
              <a:rPr lang="en-US" altLang="zh-CN" sz="2800" smtClean="0"/>
              <a:t>a←→b</a:t>
            </a:r>
            <a:r>
              <a:rPr lang="zh-CN" altLang="en-US" sz="2800" smtClean="0"/>
              <a:t>；</a:t>
            </a:r>
            <a:r>
              <a:rPr lang="en-US" altLang="zh-CN" sz="2800" smtClean="0"/>
              <a:t>	</a:t>
            </a:r>
            <a:r>
              <a:rPr lang="zh-CN" altLang="en-US" sz="2800" smtClean="0">
                <a:solidFill>
                  <a:srgbClr val="00B0F0"/>
                </a:solidFill>
              </a:rPr>
              <a:t>（</a:t>
            </a:r>
            <a:r>
              <a:rPr lang="en-US" altLang="zh-CN" sz="2800" smtClean="0">
                <a:solidFill>
                  <a:srgbClr val="00B0F0"/>
                </a:solidFill>
              </a:rPr>
              <a:t>a</a:t>
            </a:r>
            <a:r>
              <a:rPr lang="zh-CN" altLang="en-US" sz="2800" smtClean="0">
                <a:solidFill>
                  <a:srgbClr val="00B0F0"/>
                </a:solidFill>
              </a:rPr>
              <a:t>是</a:t>
            </a:r>
            <a:r>
              <a:rPr lang="en-US" altLang="zh-CN" sz="2800" smtClean="0">
                <a:solidFill>
                  <a:srgbClr val="00B0F0"/>
                </a:solidFill>
              </a:rPr>
              <a:t>a</a:t>
            </a:r>
            <a:r>
              <a:rPr lang="zh-CN" altLang="en-US" sz="2800" smtClean="0">
                <a:solidFill>
                  <a:srgbClr val="00B0F0"/>
                </a:solidFill>
              </a:rPr>
              <a:t>、</a:t>
            </a:r>
            <a:r>
              <a:rPr lang="en-US" altLang="zh-CN" sz="2800" smtClean="0">
                <a:solidFill>
                  <a:srgbClr val="00B0F0"/>
                </a:solidFill>
              </a:rPr>
              <a:t>b</a:t>
            </a:r>
            <a:r>
              <a:rPr lang="zh-CN" altLang="en-US" sz="2800" smtClean="0">
                <a:solidFill>
                  <a:srgbClr val="00B0F0"/>
                </a:solidFill>
              </a:rPr>
              <a:t>中的小者）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smtClean="0"/>
              <a:t>如果</a:t>
            </a:r>
            <a:r>
              <a:rPr lang="en-US" altLang="zh-CN" sz="2800" smtClean="0"/>
              <a:t>a&gt;c</a:t>
            </a:r>
            <a:r>
              <a:rPr lang="zh-CN" altLang="en-US" sz="2800" smtClean="0"/>
              <a:t>，则</a:t>
            </a:r>
            <a:r>
              <a:rPr lang="en-US" altLang="zh-CN" sz="2800" smtClean="0"/>
              <a:t>a←→c</a:t>
            </a:r>
            <a:r>
              <a:rPr lang="zh-CN" altLang="en-US" sz="2800" smtClean="0"/>
              <a:t>；</a:t>
            </a:r>
            <a:r>
              <a:rPr lang="en-US" altLang="zh-CN" sz="2800" smtClean="0"/>
              <a:t>	</a:t>
            </a:r>
            <a:r>
              <a:rPr lang="zh-CN" altLang="en-US" sz="2800" smtClean="0">
                <a:solidFill>
                  <a:srgbClr val="00B0F0"/>
                </a:solidFill>
              </a:rPr>
              <a:t>（</a:t>
            </a:r>
            <a:r>
              <a:rPr lang="en-US" altLang="zh-CN" sz="2800" smtClean="0">
                <a:solidFill>
                  <a:srgbClr val="00B0F0"/>
                </a:solidFill>
              </a:rPr>
              <a:t>a</a:t>
            </a:r>
            <a:r>
              <a:rPr lang="zh-CN" altLang="en-US" sz="2800" smtClean="0">
                <a:solidFill>
                  <a:srgbClr val="00B0F0"/>
                </a:solidFill>
              </a:rPr>
              <a:t>是三者中最小者）</a:t>
            </a: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smtClean="0"/>
              <a:t>如果</a:t>
            </a:r>
            <a:r>
              <a:rPr lang="en-US" altLang="zh-CN" sz="2800" smtClean="0"/>
              <a:t>b&gt;c</a:t>
            </a:r>
            <a:r>
              <a:rPr lang="zh-CN" altLang="en-US" sz="2800" smtClean="0"/>
              <a:t>，则</a:t>
            </a:r>
            <a:r>
              <a:rPr lang="en-US" altLang="zh-CN" sz="2800" smtClean="0"/>
              <a:t>b←→c</a:t>
            </a:r>
            <a:r>
              <a:rPr lang="zh-CN" altLang="en-US" sz="2800" smtClean="0"/>
              <a:t>；</a:t>
            </a:r>
            <a:r>
              <a:rPr lang="en-US" altLang="zh-CN" sz="2800" smtClean="0"/>
              <a:t>	</a:t>
            </a:r>
            <a:r>
              <a:rPr lang="zh-CN" altLang="en-US" sz="2800" smtClean="0">
                <a:solidFill>
                  <a:srgbClr val="00B0F0"/>
                </a:solidFill>
              </a:rPr>
              <a:t>（</a:t>
            </a:r>
            <a:r>
              <a:rPr lang="en-US" altLang="zh-CN" sz="2800" smtClean="0">
                <a:solidFill>
                  <a:srgbClr val="00B0F0"/>
                </a:solidFill>
              </a:rPr>
              <a:t>b</a:t>
            </a:r>
            <a:r>
              <a:rPr lang="zh-CN" altLang="en-US" sz="2800" smtClean="0">
                <a:solidFill>
                  <a:srgbClr val="00B0F0"/>
                </a:solidFill>
              </a:rPr>
              <a:t>是三者中次小者）</a:t>
            </a:r>
            <a:endParaRPr lang="en-US" altLang="zh-CN" sz="2800" smtClean="0">
              <a:solidFill>
                <a:srgbClr val="00B0F0"/>
              </a:solidFill>
            </a:endParaRPr>
          </a:p>
          <a:p>
            <a:pPr marL="571500" indent="-571500" eaLnBrk="1" hangingPunct="1">
              <a:buFont typeface="Wingdings" pitchFamily="2" charset="2"/>
              <a:buAutoNum type="arabicPeriod"/>
            </a:pPr>
            <a:r>
              <a:rPr lang="zh-CN" altLang="en-US" sz="2800" smtClean="0"/>
              <a:t>顺序输出</a:t>
            </a:r>
            <a:r>
              <a:rPr lang="en-US" altLang="zh-CN" sz="2800" smtClean="0"/>
              <a:t>a</a:t>
            </a:r>
            <a:r>
              <a:rPr lang="zh-CN" altLang="en-US" sz="2800" smtClean="0"/>
              <a:t>，</a:t>
            </a:r>
            <a:r>
              <a:rPr lang="en-US" altLang="zh-CN" sz="2800" smtClean="0"/>
              <a:t>b</a:t>
            </a:r>
            <a:r>
              <a:rPr lang="zh-CN" altLang="en-US" sz="2800" smtClean="0"/>
              <a:t>，</a:t>
            </a:r>
            <a:r>
              <a:rPr lang="en-US" altLang="zh-CN" sz="2800" smtClean="0"/>
              <a:t>c</a:t>
            </a:r>
            <a:r>
              <a:rPr lang="zh-CN" altLang="en-US" sz="2800" smtClean="0"/>
              <a:t>。</a:t>
            </a:r>
            <a:endParaRPr lang="en-US" altLang="zh-CN" sz="2800" smtClean="0"/>
          </a:p>
        </p:txBody>
      </p:sp>
      <p:grpSp>
        <p:nvGrpSpPr>
          <p:cNvPr id="24581" name="Group 24"/>
          <p:cNvGrpSpPr>
            <a:grpSpLocks/>
          </p:cNvGrpSpPr>
          <p:nvPr/>
        </p:nvGrpSpPr>
        <p:grpSpPr bwMode="auto">
          <a:xfrm>
            <a:off x="1258888" y="3933825"/>
            <a:ext cx="763587" cy="2605088"/>
            <a:chOff x="567" y="2478"/>
            <a:chExt cx="481" cy="1641"/>
          </a:xfrm>
        </p:grpSpPr>
        <p:sp>
          <p:nvSpPr>
            <p:cNvPr id="24603" name="AutoShape 4"/>
            <p:cNvSpPr>
              <a:spLocks noChangeArrowheads="1"/>
            </p:cNvSpPr>
            <p:nvPr/>
          </p:nvSpPr>
          <p:spPr bwMode="auto">
            <a:xfrm>
              <a:off x="568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24604" name="AutoShape 5"/>
            <p:cNvSpPr>
              <a:spLocks noChangeArrowheads="1"/>
            </p:cNvSpPr>
            <p:nvPr/>
          </p:nvSpPr>
          <p:spPr bwMode="auto">
            <a:xfrm>
              <a:off x="568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24605" name="AutoShape 6"/>
            <p:cNvSpPr>
              <a:spLocks noChangeArrowheads="1"/>
            </p:cNvSpPr>
            <p:nvPr/>
          </p:nvSpPr>
          <p:spPr bwMode="auto">
            <a:xfrm>
              <a:off x="567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20862" name="Group 30"/>
          <p:cNvGrpSpPr>
            <a:grpSpLocks/>
          </p:cNvGrpSpPr>
          <p:nvPr/>
        </p:nvGrpSpPr>
        <p:grpSpPr bwMode="auto">
          <a:xfrm>
            <a:off x="6832600" y="3933825"/>
            <a:ext cx="763588" cy="2605088"/>
            <a:chOff x="4078" y="2478"/>
            <a:chExt cx="481" cy="1641"/>
          </a:xfrm>
        </p:grpSpPr>
        <p:sp>
          <p:nvSpPr>
            <p:cNvPr id="24600" name="AutoShape 13"/>
            <p:cNvSpPr>
              <a:spLocks noChangeArrowheads="1"/>
            </p:cNvSpPr>
            <p:nvPr/>
          </p:nvSpPr>
          <p:spPr bwMode="auto">
            <a:xfrm>
              <a:off x="4079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min(a,b,c)</a:t>
              </a:r>
            </a:p>
          </p:txBody>
        </p:sp>
        <p:sp>
          <p:nvSpPr>
            <p:cNvPr id="24601" name="AutoShape 14"/>
            <p:cNvSpPr>
              <a:spLocks noChangeArrowheads="1"/>
            </p:cNvSpPr>
            <p:nvPr/>
          </p:nvSpPr>
          <p:spPr bwMode="auto">
            <a:xfrm>
              <a:off x="4079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mid(a,b,c)</a:t>
              </a:r>
            </a:p>
          </p:txBody>
        </p:sp>
        <p:sp>
          <p:nvSpPr>
            <p:cNvPr id="24602" name="AutoShape 15"/>
            <p:cNvSpPr>
              <a:spLocks noChangeArrowheads="1"/>
            </p:cNvSpPr>
            <p:nvPr/>
          </p:nvSpPr>
          <p:spPr bwMode="auto">
            <a:xfrm>
              <a:off x="4078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max(a,b,c)</a:t>
              </a:r>
            </a:p>
          </p:txBody>
        </p:sp>
      </p:grpSp>
      <p:grpSp>
        <p:nvGrpSpPr>
          <p:cNvPr id="120858" name="Group 26"/>
          <p:cNvGrpSpPr>
            <a:grpSpLocks/>
          </p:cNvGrpSpPr>
          <p:nvPr/>
        </p:nvGrpSpPr>
        <p:grpSpPr bwMode="auto">
          <a:xfrm>
            <a:off x="3116263" y="3933825"/>
            <a:ext cx="763587" cy="2605088"/>
            <a:chOff x="1737" y="2478"/>
            <a:chExt cx="481" cy="1641"/>
          </a:xfrm>
        </p:grpSpPr>
        <p:sp>
          <p:nvSpPr>
            <p:cNvPr id="24597" name="AutoShape 7"/>
            <p:cNvSpPr>
              <a:spLocks noChangeArrowheads="1"/>
            </p:cNvSpPr>
            <p:nvPr/>
          </p:nvSpPr>
          <p:spPr bwMode="auto">
            <a:xfrm>
              <a:off x="1738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min(a,b)</a:t>
              </a:r>
            </a:p>
          </p:txBody>
        </p:sp>
        <p:sp>
          <p:nvSpPr>
            <p:cNvPr id="24598" name="AutoShape 8"/>
            <p:cNvSpPr>
              <a:spLocks noChangeArrowheads="1"/>
            </p:cNvSpPr>
            <p:nvPr/>
          </p:nvSpPr>
          <p:spPr bwMode="auto">
            <a:xfrm>
              <a:off x="1738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max(a,b)</a:t>
              </a:r>
            </a:p>
          </p:txBody>
        </p:sp>
        <p:sp>
          <p:nvSpPr>
            <p:cNvPr id="24599" name="AutoShape 9"/>
            <p:cNvSpPr>
              <a:spLocks noChangeArrowheads="1"/>
            </p:cNvSpPr>
            <p:nvPr/>
          </p:nvSpPr>
          <p:spPr bwMode="auto">
            <a:xfrm>
              <a:off x="1737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c</a:t>
              </a:r>
            </a:p>
          </p:txBody>
        </p:sp>
      </p:grpSp>
      <p:grpSp>
        <p:nvGrpSpPr>
          <p:cNvPr id="120857" name="Group 25"/>
          <p:cNvGrpSpPr>
            <a:grpSpLocks/>
          </p:cNvGrpSpPr>
          <p:nvPr/>
        </p:nvGrpSpPr>
        <p:grpSpPr bwMode="auto">
          <a:xfrm>
            <a:off x="2093913" y="4219575"/>
            <a:ext cx="676275" cy="920750"/>
            <a:chOff x="1093" y="2658"/>
            <a:chExt cx="426" cy="580"/>
          </a:xfrm>
        </p:grpSpPr>
        <p:cxnSp>
          <p:nvCxnSpPr>
            <p:cNvPr id="24595" name="AutoShape 17"/>
            <p:cNvCxnSpPr>
              <a:cxnSpLocks noChangeShapeType="1"/>
              <a:stCxn id="24603" idx="5"/>
              <a:endCxn id="24604" idx="5"/>
            </p:cNvCxnSpPr>
            <p:nvPr/>
          </p:nvCxnSpPr>
          <p:spPr bwMode="auto">
            <a:xfrm>
              <a:off x="1093" y="2658"/>
              <a:ext cx="8" cy="580"/>
            </a:xfrm>
            <a:prstGeom prst="bentConnector3">
              <a:avLst>
                <a:gd name="adj1" fmla="val 1800000"/>
              </a:avLst>
            </a:prstGeom>
            <a:noFill/>
            <a:ln w="38100">
              <a:solidFill>
                <a:srgbClr val="00CC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6" name="Line 19"/>
            <p:cNvSpPr>
              <a:spLocks noChangeShapeType="1"/>
            </p:cNvSpPr>
            <p:nvPr/>
          </p:nvSpPr>
          <p:spPr bwMode="auto">
            <a:xfrm>
              <a:off x="1247" y="2931"/>
              <a:ext cx="272" cy="0"/>
            </a:xfrm>
            <a:prstGeom prst="line">
              <a:avLst/>
            </a:prstGeom>
            <a:noFill/>
            <a:ln w="762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59" name="Group 27"/>
          <p:cNvGrpSpPr>
            <a:grpSpLocks/>
          </p:cNvGrpSpPr>
          <p:nvPr/>
        </p:nvGrpSpPr>
        <p:grpSpPr bwMode="auto">
          <a:xfrm>
            <a:off x="3949700" y="4219575"/>
            <a:ext cx="692150" cy="1843088"/>
            <a:chOff x="2262" y="2658"/>
            <a:chExt cx="436" cy="1161"/>
          </a:xfrm>
        </p:grpSpPr>
        <p:cxnSp>
          <p:nvCxnSpPr>
            <p:cNvPr id="24593" name="AutoShape 20"/>
            <p:cNvCxnSpPr>
              <a:cxnSpLocks noChangeShapeType="1"/>
              <a:stCxn id="24597" idx="5"/>
              <a:endCxn id="24599" idx="5"/>
            </p:cNvCxnSpPr>
            <p:nvPr/>
          </p:nvCxnSpPr>
          <p:spPr bwMode="auto">
            <a:xfrm flipH="1">
              <a:off x="2262" y="2658"/>
              <a:ext cx="1" cy="1161"/>
            </a:xfrm>
            <a:prstGeom prst="bentConnector3">
              <a:avLst>
                <a:gd name="adj1" fmla="val -14404537"/>
              </a:avLst>
            </a:prstGeom>
            <a:noFill/>
            <a:ln w="38100">
              <a:solidFill>
                <a:srgbClr val="00CC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94" name="Line 21"/>
            <p:cNvSpPr>
              <a:spLocks noChangeShapeType="1"/>
            </p:cNvSpPr>
            <p:nvPr/>
          </p:nvSpPr>
          <p:spPr bwMode="auto">
            <a:xfrm>
              <a:off x="2426" y="3203"/>
              <a:ext cx="272" cy="0"/>
            </a:xfrm>
            <a:prstGeom prst="line">
              <a:avLst/>
            </a:prstGeom>
            <a:noFill/>
            <a:ln w="762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20863" name="Group 31"/>
          <p:cNvGrpSpPr>
            <a:grpSpLocks/>
          </p:cNvGrpSpPr>
          <p:nvPr/>
        </p:nvGrpSpPr>
        <p:grpSpPr bwMode="auto">
          <a:xfrm>
            <a:off x="4973638" y="3933825"/>
            <a:ext cx="763587" cy="2605088"/>
            <a:chOff x="2907" y="2478"/>
            <a:chExt cx="481" cy="1641"/>
          </a:xfrm>
        </p:grpSpPr>
        <p:sp>
          <p:nvSpPr>
            <p:cNvPr id="24590" name="AutoShape 10"/>
            <p:cNvSpPr>
              <a:spLocks noChangeArrowheads="1"/>
            </p:cNvSpPr>
            <p:nvPr/>
          </p:nvSpPr>
          <p:spPr bwMode="auto">
            <a:xfrm>
              <a:off x="2908" y="247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min(min(a,b),c)</a:t>
              </a:r>
            </a:p>
          </p:txBody>
        </p:sp>
        <p:sp>
          <p:nvSpPr>
            <p:cNvPr id="24591" name="AutoShape 11"/>
            <p:cNvSpPr>
              <a:spLocks noChangeArrowheads="1"/>
            </p:cNvSpPr>
            <p:nvPr/>
          </p:nvSpPr>
          <p:spPr bwMode="auto">
            <a:xfrm>
              <a:off x="2908" y="3058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max(a,b)</a:t>
              </a:r>
            </a:p>
          </p:txBody>
        </p:sp>
        <p:sp>
          <p:nvSpPr>
            <p:cNvPr id="24592" name="AutoShape 12"/>
            <p:cNvSpPr>
              <a:spLocks noChangeArrowheads="1"/>
            </p:cNvSpPr>
            <p:nvPr/>
          </p:nvSpPr>
          <p:spPr bwMode="auto">
            <a:xfrm>
              <a:off x="2907" y="3639"/>
              <a:ext cx="480" cy="480"/>
            </a:xfrm>
            <a:prstGeom prst="cube">
              <a:avLst>
                <a:gd name="adj" fmla="val 25000"/>
              </a:avLst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rgbClr val="FF0000"/>
                  </a:solidFill>
                  <a:latin typeface="Times New Roman" pitchFamily="18" charset="0"/>
                </a:rPr>
                <a:t>max(min(a,b),c)</a:t>
              </a:r>
            </a:p>
          </p:txBody>
        </p:sp>
      </p:grpSp>
      <p:grpSp>
        <p:nvGrpSpPr>
          <p:cNvPr id="120864" name="Group 32"/>
          <p:cNvGrpSpPr>
            <a:grpSpLocks/>
          </p:cNvGrpSpPr>
          <p:nvPr/>
        </p:nvGrpSpPr>
        <p:grpSpPr bwMode="auto">
          <a:xfrm>
            <a:off x="5807075" y="5140325"/>
            <a:ext cx="735013" cy="922338"/>
            <a:chOff x="3432" y="3238"/>
            <a:chExt cx="463" cy="581"/>
          </a:xfrm>
        </p:grpSpPr>
        <p:cxnSp>
          <p:nvCxnSpPr>
            <p:cNvPr id="24588" name="AutoShape 22"/>
            <p:cNvCxnSpPr>
              <a:cxnSpLocks noChangeShapeType="1"/>
              <a:stCxn id="24591" idx="5"/>
              <a:endCxn id="24592" idx="5"/>
            </p:cNvCxnSpPr>
            <p:nvPr/>
          </p:nvCxnSpPr>
          <p:spPr bwMode="auto">
            <a:xfrm flipH="1">
              <a:off x="3432" y="3238"/>
              <a:ext cx="1" cy="581"/>
            </a:xfrm>
            <a:prstGeom prst="bentConnector3">
              <a:avLst>
                <a:gd name="adj1" fmla="val -14404537"/>
              </a:avLst>
            </a:prstGeom>
            <a:noFill/>
            <a:ln w="38100">
              <a:solidFill>
                <a:srgbClr val="00CCFF"/>
              </a:solidFill>
              <a:miter lim="800000"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4589" name="Line 23"/>
            <p:cNvSpPr>
              <a:spLocks noChangeShapeType="1"/>
            </p:cNvSpPr>
            <p:nvPr/>
          </p:nvSpPr>
          <p:spPr bwMode="auto">
            <a:xfrm>
              <a:off x="3623" y="3531"/>
              <a:ext cx="272" cy="0"/>
            </a:xfrm>
            <a:prstGeom prst="line">
              <a:avLst/>
            </a:prstGeom>
            <a:noFill/>
            <a:ln w="76200">
              <a:solidFill>
                <a:srgbClr val="00CC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2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12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00063"/>
            <a:ext cx="8501062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int main()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{ float a,b,c,t;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scanf("%f,%f,%f",&amp;a,&amp;b,&amp;c);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FF33"/>
                </a:solidFill>
              </a:rPr>
              <a:t>   if(a&gt;b)</a:t>
            </a:r>
            <a:endParaRPr lang="zh-CN" altLang="zh-CN" sz="3200" smtClean="0">
              <a:solidFill>
                <a:srgbClr val="CCFF33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FF33"/>
                </a:solidFill>
              </a:rPr>
              <a:t>   {   t=a;  a=b;  b=t;   } </a:t>
            </a:r>
            <a:endParaRPr lang="zh-CN" altLang="zh-CN" sz="3200" smtClean="0">
              <a:solidFill>
                <a:srgbClr val="CCFF33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66FF"/>
                </a:solidFill>
              </a:rPr>
              <a:t>if(a&gt;c)</a:t>
            </a:r>
            <a:endParaRPr lang="zh-CN" altLang="zh-CN" sz="3200" smtClean="0">
              <a:solidFill>
                <a:srgbClr val="FF66FF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66FF"/>
                </a:solidFill>
              </a:rPr>
              <a:t>   {   t=a;  a=c;  c=t;   }   </a:t>
            </a:r>
            <a:r>
              <a:rPr lang="en-US" altLang="zh-CN" sz="3200" smtClean="0">
                <a:solidFill>
                  <a:srgbClr val="9D138D"/>
                </a:solidFill>
              </a:rPr>
              <a:t>     </a:t>
            </a:r>
            <a:endParaRPr lang="zh-CN" altLang="zh-CN" sz="3200" smtClean="0">
              <a:solidFill>
                <a:srgbClr val="9D138D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C000"/>
                </a:solidFill>
              </a:rPr>
              <a:t>if(b&gt;c) </a:t>
            </a:r>
            <a:endParaRPr lang="zh-CN" altLang="zh-CN" sz="3200" smtClean="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C000"/>
                </a:solidFill>
              </a:rPr>
              <a:t>   {   t=b;  b=c;  c=t;   }                        </a:t>
            </a:r>
            <a:endParaRPr lang="zh-CN" altLang="zh-CN" sz="3200" smtClean="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printf("%5.2f,%5.2f,%5.2f\n",a,b,c);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2560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2357438"/>
            <a:ext cx="4572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B0F0"/>
                </a:solidFill>
              </a:rPr>
              <a:t>如果</a:t>
            </a:r>
            <a:r>
              <a:rPr kumimoji="1" lang="en-US" altLang="zh-CN" sz="2800" b="1">
                <a:solidFill>
                  <a:srgbClr val="00B0F0"/>
                </a:solidFill>
              </a:rPr>
              <a:t> a&gt;b</a:t>
            </a:r>
            <a:r>
              <a:rPr kumimoji="1" lang="zh-CN" altLang="zh-CN" sz="2800" b="1">
                <a:solidFill>
                  <a:srgbClr val="00B0F0"/>
                </a:solidFill>
              </a:rPr>
              <a:t>，将</a:t>
            </a:r>
            <a:r>
              <a:rPr kumimoji="1" lang="en-US" altLang="zh-CN" sz="2800" b="1">
                <a:solidFill>
                  <a:srgbClr val="00B0F0"/>
                </a:solidFill>
              </a:rPr>
              <a:t>a</a:t>
            </a:r>
            <a:r>
              <a:rPr kumimoji="1" lang="zh-CN" altLang="zh-CN" sz="2800" b="1">
                <a:solidFill>
                  <a:srgbClr val="00B0F0"/>
                </a:solidFill>
              </a:rPr>
              <a:t>和</a:t>
            </a:r>
            <a:r>
              <a:rPr kumimoji="1" lang="en-US" altLang="zh-CN" sz="2800" b="1">
                <a:solidFill>
                  <a:srgbClr val="00B0F0"/>
                </a:solidFill>
              </a:rPr>
              <a:t>b</a:t>
            </a:r>
            <a:r>
              <a:rPr kumimoji="1" lang="zh-CN" altLang="zh-CN" sz="2800" b="1">
                <a:solidFill>
                  <a:srgbClr val="00B0F0"/>
                </a:solidFill>
              </a:rPr>
              <a:t>对换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2786063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a</a:t>
            </a:r>
            <a:r>
              <a:rPr kumimoji="1" lang="zh-CN" altLang="zh-CN" sz="2800" b="1">
                <a:solidFill>
                  <a:srgbClr val="00B0F0"/>
                </a:solidFill>
              </a:rPr>
              <a:t>是</a:t>
            </a:r>
            <a:r>
              <a:rPr kumimoji="1" lang="en-US" altLang="zh-CN" sz="2800" b="1">
                <a:solidFill>
                  <a:srgbClr val="00B0F0"/>
                </a:solidFill>
              </a:rPr>
              <a:t>a</a:t>
            </a:r>
            <a:r>
              <a:rPr kumimoji="1" lang="zh-CN" altLang="zh-CN" sz="2800" b="1">
                <a:solidFill>
                  <a:srgbClr val="00B0F0"/>
                </a:solidFill>
              </a:rPr>
              <a:t>、</a:t>
            </a:r>
            <a:r>
              <a:rPr kumimoji="1" lang="en-US" altLang="zh-CN" sz="2800" b="1">
                <a:solidFill>
                  <a:srgbClr val="00B0F0"/>
                </a:solidFill>
              </a:rPr>
              <a:t>b</a:t>
            </a:r>
            <a:r>
              <a:rPr kumimoji="1" lang="zh-CN" altLang="zh-CN" sz="2800" b="1">
                <a:solidFill>
                  <a:srgbClr val="00B0F0"/>
                </a:solidFill>
              </a:rPr>
              <a:t>中的小者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00063"/>
            <a:ext cx="8501062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int main()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{ float a,b,c,t;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scanf("%f,%f,%f",&amp;a,&amp;b,&amp;c);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CCFF33"/>
                </a:solidFill>
              </a:rPr>
              <a:t>if(a&gt;b)</a:t>
            </a:r>
            <a:endParaRPr lang="zh-CN" altLang="zh-CN" sz="3200" smtClean="0">
              <a:solidFill>
                <a:srgbClr val="CCFF33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FF33"/>
                </a:solidFill>
              </a:rPr>
              <a:t>   {   t=a;  a=b;  b=t;   } </a:t>
            </a:r>
            <a:endParaRPr lang="zh-CN" altLang="zh-CN" sz="3200" smtClean="0">
              <a:solidFill>
                <a:srgbClr val="CCFF33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00FF"/>
                </a:solidFill>
              </a:rPr>
              <a:t>if(a&gt;c)</a:t>
            </a:r>
            <a:endParaRPr lang="zh-CN" altLang="zh-CN" sz="3200" smtClean="0">
              <a:solidFill>
                <a:srgbClr val="FF00FF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00FF"/>
                </a:solidFill>
              </a:rPr>
              <a:t>   {   t=a;  a=c;  c=t;   }        </a:t>
            </a:r>
            <a:endParaRPr lang="zh-CN" altLang="zh-CN" sz="3200" smtClean="0">
              <a:solidFill>
                <a:srgbClr val="FF00FF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C000"/>
                </a:solidFill>
              </a:rPr>
              <a:t>if(b&gt;c) </a:t>
            </a:r>
            <a:endParaRPr lang="zh-CN" altLang="zh-CN" sz="3200" smtClean="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C000"/>
                </a:solidFill>
              </a:rPr>
              <a:t>   {   t=b;  b=c;  c=t;   }                        </a:t>
            </a:r>
            <a:endParaRPr lang="zh-CN" altLang="zh-CN" sz="3200" smtClean="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printf("%5.2f,%5.2f,%5.2f\n",a,b,c);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2662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662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3262313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B0F0"/>
                </a:solidFill>
              </a:rPr>
              <a:t>如果</a:t>
            </a:r>
            <a:r>
              <a:rPr kumimoji="1" lang="en-US" altLang="zh-CN" sz="2800" b="1">
                <a:solidFill>
                  <a:srgbClr val="00B0F0"/>
                </a:solidFill>
              </a:rPr>
              <a:t> a&gt;c</a:t>
            </a:r>
            <a:r>
              <a:rPr kumimoji="1" lang="zh-CN" altLang="zh-CN" sz="2800" b="1">
                <a:solidFill>
                  <a:srgbClr val="00B0F0"/>
                </a:solidFill>
              </a:rPr>
              <a:t>，将</a:t>
            </a:r>
            <a:r>
              <a:rPr kumimoji="1" lang="en-US" altLang="zh-CN" sz="2800" b="1">
                <a:solidFill>
                  <a:srgbClr val="00B0F0"/>
                </a:solidFill>
              </a:rPr>
              <a:t>a</a:t>
            </a:r>
            <a:r>
              <a:rPr kumimoji="1" lang="zh-CN" altLang="zh-CN" sz="2800" b="1">
                <a:solidFill>
                  <a:srgbClr val="00B0F0"/>
                </a:solidFill>
              </a:rPr>
              <a:t>和</a:t>
            </a:r>
            <a:r>
              <a:rPr kumimoji="1" lang="en-US" altLang="zh-CN" sz="2800" b="1">
                <a:solidFill>
                  <a:srgbClr val="00B0F0"/>
                </a:solidFill>
              </a:rPr>
              <a:t>c</a:t>
            </a:r>
            <a:r>
              <a:rPr kumimoji="1" lang="zh-CN" altLang="zh-CN" sz="2800" b="1">
                <a:solidFill>
                  <a:srgbClr val="00B0F0"/>
                </a:solidFill>
              </a:rPr>
              <a:t>对换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3690938"/>
            <a:ext cx="3143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a</a:t>
            </a:r>
            <a:r>
              <a:rPr kumimoji="1" lang="zh-CN" altLang="zh-CN" sz="2800" b="1">
                <a:solidFill>
                  <a:srgbClr val="00B0F0"/>
                </a:solidFill>
              </a:rPr>
              <a:t>是</a:t>
            </a:r>
            <a:r>
              <a:rPr kumimoji="1" lang="zh-CN" altLang="en-US" sz="2800" b="1">
                <a:solidFill>
                  <a:srgbClr val="00B0F0"/>
                </a:solidFill>
              </a:rPr>
              <a:t>三者</a:t>
            </a:r>
            <a:r>
              <a:rPr kumimoji="1" lang="zh-CN" altLang="zh-CN" sz="2800" b="1">
                <a:solidFill>
                  <a:srgbClr val="00B0F0"/>
                </a:solidFill>
              </a:rPr>
              <a:t>中的小者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500063"/>
            <a:ext cx="8501062" cy="6143625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int main()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{ float a,b,c,t;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scanf("%f,%f,%f",&amp;a,&amp;b,&amp;c);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FF33"/>
                </a:solidFill>
              </a:rPr>
              <a:t>   if(a&gt;b)</a:t>
            </a:r>
            <a:endParaRPr lang="zh-CN" altLang="zh-CN" sz="3200" smtClean="0">
              <a:solidFill>
                <a:srgbClr val="CCFF33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CCFF33"/>
                </a:solidFill>
              </a:rPr>
              <a:t>   {   t=a;  a=b;  b=t;   } </a:t>
            </a:r>
            <a:endParaRPr lang="zh-CN" altLang="zh-CN" sz="3200" smtClean="0">
              <a:solidFill>
                <a:srgbClr val="CCFF33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66FF"/>
                </a:solidFill>
              </a:rPr>
              <a:t>if(a&gt;c)</a:t>
            </a:r>
            <a:endParaRPr lang="zh-CN" altLang="zh-CN" sz="3200" smtClean="0">
              <a:solidFill>
                <a:srgbClr val="FF66FF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66FF"/>
                </a:solidFill>
              </a:rPr>
              <a:t>   {   t=a;  a=c;  c=t;   }        </a:t>
            </a:r>
            <a:endParaRPr lang="zh-CN" altLang="zh-CN" sz="3200" smtClean="0">
              <a:solidFill>
                <a:srgbClr val="FF66FF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</a:t>
            </a:r>
            <a:r>
              <a:rPr lang="en-US" altLang="zh-CN" sz="3200" smtClean="0">
                <a:solidFill>
                  <a:srgbClr val="FFC000"/>
                </a:solidFill>
              </a:rPr>
              <a:t>if(b&gt;c) </a:t>
            </a:r>
            <a:endParaRPr lang="zh-CN" altLang="zh-CN" sz="3200" smtClean="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>
                <a:solidFill>
                  <a:srgbClr val="FFC000"/>
                </a:solidFill>
              </a:rPr>
              <a:t>   {   t=b;  b=c;  c=t;   }                        </a:t>
            </a:r>
            <a:endParaRPr lang="zh-CN" altLang="zh-CN" sz="3200" smtClean="0">
              <a:solidFill>
                <a:srgbClr val="FFC0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printf("%5.2f,%5.2f,%5.2f\n",a,b,c);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return 0;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}</a:t>
            </a:r>
          </a:p>
        </p:txBody>
      </p:sp>
      <p:sp>
        <p:nvSpPr>
          <p:cNvPr id="2765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2765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2786063" y="4262438"/>
            <a:ext cx="4857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B0F0"/>
                </a:solidFill>
              </a:rPr>
              <a:t>如果</a:t>
            </a:r>
            <a:r>
              <a:rPr kumimoji="1" lang="en-US" altLang="zh-CN" sz="2800" b="1">
                <a:solidFill>
                  <a:srgbClr val="00B0F0"/>
                </a:solidFill>
              </a:rPr>
              <a:t> b&gt;c</a:t>
            </a:r>
            <a:r>
              <a:rPr kumimoji="1" lang="zh-CN" altLang="zh-CN" sz="2800" b="1">
                <a:solidFill>
                  <a:srgbClr val="00B0F0"/>
                </a:solidFill>
              </a:rPr>
              <a:t>，将</a:t>
            </a:r>
            <a:r>
              <a:rPr kumimoji="1" lang="en-US" altLang="zh-CN" sz="2800" b="1">
                <a:solidFill>
                  <a:srgbClr val="00B0F0"/>
                </a:solidFill>
              </a:rPr>
              <a:t>b</a:t>
            </a:r>
            <a:r>
              <a:rPr kumimoji="1" lang="zh-CN" altLang="zh-CN" sz="2800" b="1">
                <a:solidFill>
                  <a:srgbClr val="00B0F0"/>
                </a:solidFill>
              </a:rPr>
              <a:t>和</a:t>
            </a:r>
            <a:r>
              <a:rPr kumimoji="1" lang="en-US" altLang="zh-CN" sz="2800" b="1">
                <a:solidFill>
                  <a:srgbClr val="00B0F0"/>
                </a:solidFill>
              </a:rPr>
              <a:t>c</a:t>
            </a:r>
            <a:r>
              <a:rPr kumimoji="1" lang="zh-CN" altLang="zh-CN" sz="2800" b="1">
                <a:solidFill>
                  <a:srgbClr val="00B0F0"/>
                </a:solidFill>
              </a:rPr>
              <a:t>对换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357813" y="4691063"/>
            <a:ext cx="3500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>
                <a:solidFill>
                  <a:srgbClr val="00B0F0"/>
                </a:solidFill>
              </a:rPr>
              <a:t>b</a:t>
            </a:r>
            <a:r>
              <a:rPr kumimoji="1" lang="zh-CN" altLang="zh-CN" sz="2800" b="1">
                <a:solidFill>
                  <a:srgbClr val="00B0F0"/>
                </a:solidFill>
              </a:rPr>
              <a:t>是</a:t>
            </a:r>
            <a:r>
              <a:rPr kumimoji="1" lang="zh-CN" altLang="en-US" sz="2800" b="1">
                <a:solidFill>
                  <a:srgbClr val="00B0F0"/>
                </a:solidFill>
              </a:rPr>
              <a:t>三者</a:t>
            </a:r>
            <a:r>
              <a:rPr kumimoji="1" lang="zh-CN" altLang="zh-CN" sz="2800" b="1">
                <a:solidFill>
                  <a:srgbClr val="00B0F0"/>
                </a:solidFill>
              </a:rPr>
              <a:t>中的</a:t>
            </a:r>
            <a:r>
              <a:rPr kumimoji="1" lang="zh-CN" altLang="en-US" sz="2800" b="1">
                <a:solidFill>
                  <a:srgbClr val="00B0F0"/>
                </a:solidFill>
              </a:rPr>
              <a:t>次</a:t>
            </a:r>
            <a:r>
              <a:rPr kumimoji="1" lang="zh-CN" altLang="zh-CN" sz="2800" b="1">
                <a:solidFill>
                  <a:srgbClr val="00B0F0"/>
                </a:solidFill>
              </a:rPr>
              <a:t>小者</a:t>
            </a:r>
            <a:endParaRPr kumimoji="1" lang="zh-CN" altLang="en-US" sz="2800" b="1">
              <a:solidFill>
                <a:srgbClr val="00B0F0"/>
              </a:solidFill>
            </a:endParaRPr>
          </a:p>
        </p:txBody>
      </p:sp>
      <p:pic>
        <p:nvPicPr>
          <p:cNvPr id="139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513" y="2924175"/>
            <a:ext cx="354806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241268B-2A4A-418D-84C3-6FEB9FDB156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zh-CN" sz="16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44450"/>
            <a:ext cx="7543800" cy="81915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cs typeface="Arial" charset="0"/>
              </a:rPr>
              <a:t>if</a:t>
            </a:r>
            <a:r>
              <a:rPr lang="zh-CN" altLang="en-US" sz="3200" smtClean="0">
                <a:cs typeface="Arial" charset="0"/>
              </a:rPr>
              <a:t>语句</a:t>
            </a:r>
            <a:r>
              <a:rPr lang="en-US" altLang="zh-CN" sz="3200" smtClean="0">
                <a:cs typeface="Arial" charset="0"/>
              </a:rPr>
              <a:t>——</a:t>
            </a:r>
            <a:r>
              <a:rPr lang="zh-CN" altLang="en-US" sz="3200" smtClean="0">
                <a:cs typeface="Arial" charset="0"/>
              </a:rPr>
              <a:t>单分支选择语句</a:t>
            </a:r>
            <a:endParaRPr lang="en-US" altLang="zh-CN" sz="3200" smtClean="0">
              <a:cs typeface="Arial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5616575"/>
          </a:xfrm>
        </p:spPr>
        <p:txBody>
          <a:bodyPr/>
          <a:lstStyle/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【</a:t>
            </a:r>
            <a:r>
              <a:rPr lang="zh-CN" altLang="en-US" sz="2800" smtClean="0">
                <a:solidFill>
                  <a:srgbClr val="66FF33"/>
                </a:solidFill>
                <a:cs typeface="Times New Roman" pitchFamily="18" charset="0"/>
              </a:rPr>
              <a:t>格式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1】 if  (</a:t>
            </a:r>
            <a:r>
              <a:rPr lang="zh-CN" altLang="en-US" sz="2800" smtClean="0">
                <a:solidFill>
                  <a:srgbClr val="66FF33"/>
                </a:solidFill>
              </a:rPr>
              <a:t>表达式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)</a:t>
            </a:r>
          </a:p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		        </a:t>
            </a:r>
            <a:r>
              <a:rPr lang="zh-CN" altLang="en-US" sz="2800" smtClean="0">
                <a:solidFill>
                  <a:srgbClr val="66FF33"/>
                </a:solidFill>
              </a:rPr>
              <a:t>语句</a:t>
            </a:r>
          </a:p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smtClean="0"/>
              <a:t>【</a:t>
            </a:r>
            <a:r>
              <a:rPr lang="zh-CN" altLang="en-US" sz="2800" smtClean="0"/>
              <a:t>功能</a:t>
            </a:r>
            <a:r>
              <a:rPr lang="en-US" altLang="zh-CN" sz="2800" smtClean="0"/>
              <a:t>】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zh-CN" altLang="en-US" sz="2800" smtClean="0"/>
              <a:t>步骤</a:t>
            </a:r>
            <a:r>
              <a:rPr lang="en-US" altLang="zh-CN" sz="2800" smtClean="0"/>
              <a:t>1</a:t>
            </a:r>
            <a:r>
              <a:rPr lang="zh-CN" altLang="en-US" sz="2800" smtClean="0"/>
              <a:t>：计算表达式的值；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zh-CN" altLang="en-US" sz="2800" smtClean="0"/>
              <a:t>步骤</a:t>
            </a:r>
            <a:r>
              <a:rPr lang="en-US" altLang="zh-CN" sz="2800" smtClean="0"/>
              <a:t>2</a:t>
            </a:r>
            <a:r>
              <a:rPr lang="zh-CN" altLang="en-US" sz="2800" smtClean="0"/>
              <a:t>：如果表达式的值为</a:t>
            </a:r>
            <a:r>
              <a:rPr lang="zh-CN" altLang="en-US" sz="2800" b="1" smtClean="0">
                <a:solidFill>
                  <a:srgbClr val="FFFF00"/>
                </a:solidFill>
              </a:rPr>
              <a:t>真</a:t>
            </a:r>
            <a:r>
              <a:rPr lang="zh-CN" altLang="en-US" sz="2800" smtClean="0"/>
              <a:t>（即</a:t>
            </a:r>
            <a:r>
              <a:rPr lang="zh-CN" altLang="en-US" sz="2800" b="1" smtClean="0">
                <a:solidFill>
                  <a:srgbClr val="FFFF00"/>
                </a:solidFill>
              </a:rPr>
              <a:t>非</a:t>
            </a:r>
            <a:r>
              <a:rPr lang="en-US" altLang="zh-CN" sz="2800" b="1" smtClean="0">
                <a:solidFill>
                  <a:srgbClr val="FFFF00"/>
                </a:solidFill>
              </a:rPr>
              <a:t>0</a:t>
            </a:r>
            <a:r>
              <a:rPr lang="zh-CN" altLang="en-US" sz="2800" smtClean="0"/>
              <a:t>），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None/>
            </a:pPr>
            <a:r>
              <a:rPr lang="zh-CN" altLang="en-US" sz="2800" smtClean="0"/>
              <a:t>		    则执行“语句”；否则不执行“语句”。</a:t>
            </a:r>
          </a:p>
          <a:p>
            <a:pPr marL="571500" indent="-5715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800" smtClean="0"/>
              <a:t>【</a:t>
            </a:r>
            <a:r>
              <a:rPr lang="zh-CN" altLang="en-US" sz="2800" smtClean="0"/>
              <a:t>说明</a:t>
            </a:r>
            <a:r>
              <a:rPr lang="en-US" altLang="zh-CN" sz="2800" smtClean="0"/>
              <a:t>】</a:t>
            </a:r>
          </a:p>
          <a:p>
            <a:pPr marL="571500" indent="-571500" eaLnBrk="1" hangingPunct="1">
              <a:spcBef>
                <a:spcPct val="15000"/>
              </a:spcBef>
              <a:buSzTx/>
              <a:buFont typeface="Wingdings" pitchFamily="2" charset="2"/>
              <a:buAutoNum type="arabicPeriod"/>
            </a:pPr>
            <a:r>
              <a:rPr lang="zh-CN" altLang="en-US" sz="2800" smtClean="0"/>
              <a:t>“表达式” 可以是</a:t>
            </a:r>
            <a:r>
              <a:rPr lang="zh-CN" altLang="en-US" sz="2800" b="1" u="sng" smtClean="0">
                <a:solidFill>
                  <a:srgbClr val="FFFF00"/>
                </a:solidFill>
              </a:rPr>
              <a:t>关系表达式</a:t>
            </a:r>
            <a:r>
              <a:rPr lang="zh-CN" altLang="en-US" sz="2800" smtClean="0"/>
              <a:t>、</a:t>
            </a:r>
            <a:r>
              <a:rPr lang="zh-CN" altLang="en-US" sz="2800" b="1" smtClean="0">
                <a:solidFill>
                  <a:srgbClr val="FFFF00"/>
                </a:solidFill>
              </a:rPr>
              <a:t>逻辑表达式</a:t>
            </a:r>
            <a:r>
              <a:rPr lang="zh-CN" altLang="en-US" sz="2800" smtClean="0"/>
              <a:t>，甚至是数值表达式（包括整型、实型、字符型、指针型等）。</a:t>
            </a:r>
          </a:p>
          <a:p>
            <a:pPr marL="952500" lvl="1" indent="-495300" eaLnBrk="1" hangingPunct="1">
              <a:spcBef>
                <a:spcPct val="15000"/>
              </a:spcBef>
              <a:buFont typeface="Wingdings" pitchFamily="2" charset="2"/>
              <a:buNone/>
            </a:pPr>
            <a:r>
              <a:rPr lang="zh-CN" altLang="en-US" sz="2800" smtClean="0">
                <a:solidFill>
                  <a:schemeClr val="accent1"/>
                </a:solidFill>
              </a:rPr>
              <a:t>例：</a:t>
            </a:r>
            <a:r>
              <a:rPr lang="en-US" altLang="zh-CN" sz="2800" smtClean="0">
                <a:solidFill>
                  <a:schemeClr val="accent1"/>
                </a:solidFill>
              </a:rPr>
              <a:t>if ( getch( ) )  printf (”key pressed!”);</a:t>
            </a:r>
            <a:endParaRPr lang="en-US" altLang="zh-CN" sz="2800" smtClean="0"/>
          </a:p>
        </p:txBody>
      </p:sp>
      <p:grpSp>
        <p:nvGrpSpPr>
          <p:cNvPr id="63542" name="Group 54"/>
          <p:cNvGrpSpPr>
            <a:grpSpLocks/>
          </p:cNvGrpSpPr>
          <p:nvPr/>
        </p:nvGrpSpPr>
        <p:grpSpPr bwMode="auto">
          <a:xfrm>
            <a:off x="5884863" y="1527175"/>
            <a:ext cx="1444625" cy="1227138"/>
            <a:chOff x="3707" y="962"/>
            <a:chExt cx="910" cy="773"/>
          </a:xfrm>
        </p:grpSpPr>
        <p:sp>
          <p:nvSpPr>
            <p:cNvPr id="28687" name="Rectangle 5"/>
            <p:cNvSpPr>
              <a:spLocks noChangeArrowheads="1"/>
            </p:cNvSpPr>
            <p:nvPr/>
          </p:nvSpPr>
          <p:spPr bwMode="auto">
            <a:xfrm>
              <a:off x="3707" y="1207"/>
              <a:ext cx="624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语句</a:t>
              </a:r>
            </a:p>
          </p:txBody>
        </p:sp>
        <p:sp>
          <p:nvSpPr>
            <p:cNvPr id="28688" name="Line 6"/>
            <p:cNvSpPr>
              <a:spLocks noChangeShapeType="1"/>
            </p:cNvSpPr>
            <p:nvPr/>
          </p:nvSpPr>
          <p:spPr bwMode="auto">
            <a:xfrm>
              <a:off x="3995" y="967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7"/>
            <p:cNvSpPr>
              <a:spLocks noChangeShapeType="1"/>
            </p:cNvSpPr>
            <p:nvPr/>
          </p:nvSpPr>
          <p:spPr bwMode="auto">
            <a:xfrm>
              <a:off x="3995" y="1447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Text Box 13"/>
            <p:cNvSpPr txBox="1">
              <a:spLocks noChangeArrowheads="1"/>
            </p:cNvSpPr>
            <p:nvPr/>
          </p:nvSpPr>
          <p:spPr bwMode="auto">
            <a:xfrm>
              <a:off x="3995" y="962"/>
              <a:ext cx="62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真</a:t>
              </a:r>
              <a:r>
                <a:rPr kumimoji="1" lang="en-US" altLang="zh-CN" sz="2000">
                  <a:latin typeface="Times New Roman" pitchFamily="18" charset="0"/>
                </a:rPr>
                <a:t>(</a:t>
              </a:r>
              <a:r>
                <a:rPr kumimoji="1" lang="zh-CN" altLang="en-US" sz="2000">
                  <a:latin typeface="Times New Roman" pitchFamily="18" charset="0"/>
                </a:rPr>
                <a:t>非</a:t>
              </a:r>
              <a:r>
                <a:rPr kumimoji="1" lang="en-US" altLang="zh-CN" sz="2000">
                  <a:latin typeface="Times New Roman" pitchFamily="18" charset="0"/>
                </a:rPr>
                <a:t>0)</a:t>
              </a:r>
            </a:p>
          </p:txBody>
        </p:sp>
        <p:sp>
          <p:nvSpPr>
            <p:cNvPr id="28691" name="Oval 51"/>
            <p:cNvSpPr>
              <a:spLocks noChangeArrowheads="1"/>
            </p:cNvSpPr>
            <p:nvPr/>
          </p:nvSpPr>
          <p:spPr bwMode="auto">
            <a:xfrm>
              <a:off x="3968" y="1524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3541" name="Group 53"/>
          <p:cNvGrpSpPr>
            <a:grpSpLocks/>
          </p:cNvGrpSpPr>
          <p:nvPr/>
        </p:nvGrpSpPr>
        <p:grpSpPr bwMode="auto">
          <a:xfrm>
            <a:off x="5580063" y="476250"/>
            <a:ext cx="1524000" cy="1058863"/>
            <a:chOff x="3515" y="300"/>
            <a:chExt cx="960" cy="667"/>
          </a:xfrm>
        </p:grpSpPr>
        <p:sp>
          <p:nvSpPr>
            <p:cNvPr id="28684" name="AutoShape 4"/>
            <p:cNvSpPr>
              <a:spLocks noChangeArrowheads="1"/>
            </p:cNvSpPr>
            <p:nvPr/>
          </p:nvSpPr>
          <p:spPr bwMode="auto">
            <a:xfrm>
              <a:off x="3515" y="631"/>
              <a:ext cx="960" cy="336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solidFill>
                    <a:srgbClr val="000000"/>
                  </a:solidFill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28685" name="Line 8"/>
            <p:cNvSpPr>
              <a:spLocks noChangeShapeType="1"/>
            </p:cNvSpPr>
            <p:nvPr/>
          </p:nvSpPr>
          <p:spPr bwMode="auto">
            <a:xfrm>
              <a:off x="3995" y="300"/>
              <a:ext cx="0" cy="3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Oval 52"/>
            <p:cNvSpPr>
              <a:spLocks noChangeArrowheads="1"/>
            </p:cNvSpPr>
            <p:nvPr/>
          </p:nvSpPr>
          <p:spPr bwMode="auto">
            <a:xfrm>
              <a:off x="3969" y="436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63547" name="Group 59"/>
          <p:cNvGrpSpPr>
            <a:grpSpLocks/>
          </p:cNvGrpSpPr>
          <p:nvPr/>
        </p:nvGrpSpPr>
        <p:grpSpPr bwMode="auto">
          <a:xfrm>
            <a:off x="6299200" y="787400"/>
            <a:ext cx="1446213" cy="1962150"/>
            <a:chOff x="3968" y="496"/>
            <a:chExt cx="911" cy="1236"/>
          </a:xfrm>
        </p:grpSpPr>
        <p:sp>
          <p:nvSpPr>
            <p:cNvPr id="28680" name="Text Box 12"/>
            <p:cNvSpPr txBox="1">
              <a:spLocks noChangeArrowheads="1"/>
            </p:cNvSpPr>
            <p:nvPr/>
          </p:nvSpPr>
          <p:spPr bwMode="auto">
            <a:xfrm>
              <a:off x="4417" y="496"/>
              <a:ext cx="46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>
                  <a:latin typeface="Times New Roman" pitchFamily="18" charset="0"/>
                </a:rPr>
                <a:t>假</a:t>
              </a:r>
              <a:r>
                <a:rPr kumimoji="1" lang="en-US" altLang="zh-CN" sz="2000">
                  <a:latin typeface="Times New Roman" pitchFamily="18" charset="0"/>
                </a:rPr>
                <a:t>(0)</a:t>
              </a:r>
            </a:p>
          </p:txBody>
        </p:sp>
        <p:cxnSp>
          <p:nvCxnSpPr>
            <p:cNvPr id="28681" name="AutoShape 50"/>
            <p:cNvCxnSpPr>
              <a:cxnSpLocks noChangeShapeType="1"/>
            </p:cNvCxnSpPr>
            <p:nvPr/>
          </p:nvCxnSpPr>
          <p:spPr bwMode="auto">
            <a:xfrm flipH="1">
              <a:off x="4014" y="799"/>
              <a:ext cx="461" cy="748"/>
            </a:xfrm>
            <a:prstGeom prst="bentConnector3">
              <a:avLst>
                <a:gd name="adj1" fmla="val -3123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682" name="Line 56"/>
            <p:cNvSpPr>
              <a:spLocks noChangeShapeType="1"/>
            </p:cNvSpPr>
            <p:nvPr/>
          </p:nvSpPr>
          <p:spPr bwMode="auto">
            <a:xfrm>
              <a:off x="3994" y="1515"/>
              <a:ext cx="0" cy="2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83" name="Oval 57"/>
            <p:cNvSpPr>
              <a:spLocks noChangeArrowheads="1"/>
            </p:cNvSpPr>
            <p:nvPr/>
          </p:nvSpPr>
          <p:spPr bwMode="auto">
            <a:xfrm>
              <a:off x="3968" y="1524"/>
              <a:ext cx="46" cy="46"/>
            </a:xfrm>
            <a:prstGeom prst="ellipse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3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35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BC2F84B-A0F7-41C9-B6CB-044B64D1B52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zh-CN" sz="1600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135937" cy="81915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cs typeface="Arial" charset="0"/>
              </a:rPr>
              <a:t>if</a:t>
            </a:r>
            <a:r>
              <a:rPr lang="zh-CN" altLang="en-US" sz="3200" smtClean="0">
                <a:cs typeface="Arial" charset="0"/>
              </a:rPr>
              <a:t>语句</a:t>
            </a:r>
            <a:r>
              <a:rPr lang="en-US" altLang="zh-CN" sz="3200" smtClean="0">
                <a:cs typeface="Arial" charset="0"/>
              </a:rPr>
              <a:t>——</a:t>
            </a:r>
            <a:r>
              <a:rPr lang="zh-CN" altLang="en-US" sz="3200" smtClean="0">
                <a:cs typeface="Arial" charset="0"/>
              </a:rPr>
              <a:t>单分支选择语句（</a:t>
            </a:r>
            <a:r>
              <a:rPr lang="en-US" altLang="zh-CN" sz="3200" smtClean="0">
                <a:cs typeface="Arial" charset="0"/>
              </a:rPr>
              <a:t>2</a:t>
            </a:r>
            <a:r>
              <a:rPr lang="zh-CN" altLang="en-US" sz="3200" smtClean="0">
                <a:cs typeface="Arial" charset="0"/>
              </a:rPr>
              <a:t>）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AutoNum type="arabicPeriod" startAt="2"/>
            </a:pPr>
            <a:r>
              <a:rPr lang="zh-CN" altLang="en-US" sz="2800" smtClean="0"/>
              <a:t>“语句”可以是任何</a:t>
            </a:r>
            <a:r>
              <a:rPr lang="en-US" altLang="zh-CN" sz="2800" smtClean="0"/>
              <a:t>C</a:t>
            </a:r>
            <a:r>
              <a:rPr lang="zh-CN" altLang="en-US" sz="2800" smtClean="0"/>
              <a:t>语言可执行语句</a:t>
            </a:r>
          </a:p>
          <a:p>
            <a:pPr marL="839788" lvl="1" indent="-495300" eaLnBrk="1" hangingPunct="1">
              <a:spcBef>
                <a:spcPct val="0"/>
              </a:spcBef>
            </a:pPr>
            <a:r>
              <a:rPr lang="zh-CN" altLang="en-US" sz="2800" smtClean="0"/>
              <a:t>可以是单个语句，必须以分号结束；</a:t>
            </a:r>
          </a:p>
          <a:p>
            <a:pPr marL="839788" lvl="1" indent="-495300" eaLnBrk="1" hangingPunct="1">
              <a:spcBef>
                <a:spcPct val="0"/>
              </a:spcBef>
            </a:pPr>
            <a:r>
              <a:rPr lang="zh-CN" altLang="en-US" sz="2800" smtClean="0"/>
              <a:t>可以是用</a:t>
            </a:r>
            <a:r>
              <a:rPr lang="en-US" altLang="zh-CN" sz="2800" smtClean="0">
                <a:cs typeface="Times New Roman" pitchFamily="18" charset="0"/>
              </a:rPr>
              <a:t>{ }</a:t>
            </a:r>
            <a:r>
              <a:rPr lang="zh-CN" altLang="en-US" sz="2800" smtClean="0"/>
              <a:t>括起来的一个复合语句，内含多个语句，它们各自以分号结束，但“</a:t>
            </a:r>
            <a:r>
              <a:rPr lang="en-US" altLang="zh-CN" sz="2800" smtClean="0">
                <a:cs typeface="Times New Roman" pitchFamily="18" charset="0"/>
              </a:rPr>
              <a:t>{ }”</a:t>
            </a:r>
            <a:r>
              <a:rPr lang="zh-CN" altLang="en-US" sz="2800" smtClean="0"/>
              <a:t>外无需再加分号。</a:t>
            </a:r>
          </a:p>
          <a:p>
            <a:pPr marL="839788" lvl="1" indent="-4953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【</a:t>
            </a:r>
            <a:r>
              <a:rPr lang="zh-CN" altLang="en-US" smtClean="0">
                <a:solidFill>
                  <a:schemeClr val="accent1"/>
                </a:solidFill>
              </a:rPr>
              <a:t>例</a:t>
            </a:r>
            <a:r>
              <a:rPr lang="en-US" altLang="zh-CN" smtClean="0">
                <a:solidFill>
                  <a:schemeClr val="accent1"/>
                </a:solidFill>
              </a:rPr>
              <a:t>】if  (a+b&gt;c &amp;&amp; b+c&gt;a &amp;&amp; c+a&gt;b)   {</a:t>
            </a:r>
          </a:p>
          <a:p>
            <a:pPr marL="839788" lvl="1" indent="-4953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		      s=0.5*(a+b+c);</a:t>
            </a:r>
          </a:p>
          <a:p>
            <a:pPr marL="839788" lvl="1" indent="-4953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		      area=sqrt(s*(s-a)*(s-b)*(s-c));</a:t>
            </a:r>
          </a:p>
          <a:p>
            <a:pPr marL="839788" lvl="1" indent="-495300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chemeClr val="accent1"/>
                </a:solidFill>
              </a:rPr>
              <a:t>		      printf(“area=%6.2f”,area);  </a:t>
            </a:r>
            <a:br>
              <a:rPr lang="en-US" altLang="zh-CN" smtClean="0">
                <a:solidFill>
                  <a:schemeClr val="accent1"/>
                </a:solidFill>
              </a:rPr>
            </a:br>
            <a:r>
              <a:rPr lang="en-US" altLang="zh-CN" smtClean="0">
                <a:solidFill>
                  <a:schemeClr val="accent1"/>
                </a:solidFill>
              </a:rPr>
              <a:t>     }</a:t>
            </a:r>
          </a:p>
          <a:p>
            <a:pPr marL="839788" lvl="1" indent="-495300" eaLnBrk="1" hangingPunct="1">
              <a:spcBef>
                <a:spcPct val="0"/>
              </a:spcBef>
            </a:pPr>
            <a:r>
              <a:rPr lang="zh-CN" altLang="en-US" sz="2800" smtClean="0"/>
              <a:t>当然，也可以是另一个</a:t>
            </a:r>
            <a:r>
              <a:rPr lang="en-US" altLang="zh-CN" sz="2800" smtClean="0"/>
              <a:t>if</a:t>
            </a:r>
            <a:r>
              <a:rPr lang="zh-CN" altLang="en-US" sz="2800" smtClean="0"/>
              <a:t>语句，或者是包含</a:t>
            </a:r>
            <a:r>
              <a:rPr lang="en-US" altLang="zh-CN" sz="2800" smtClean="0"/>
              <a:t>if</a:t>
            </a:r>
            <a:r>
              <a:rPr lang="zh-CN" altLang="en-US" sz="2800" smtClean="0"/>
              <a:t>语句的复合语句。</a:t>
            </a:r>
          </a:p>
        </p:txBody>
      </p:sp>
      <p:sp>
        <p:nvSpPr>
          <p:cNvPr id="79876" name="Text Box 4"/>
          <p:cNvSpPr txBox="1">
            <a:spLocks noChangeArrowheads="1"/>
          </p:cNvSpPr>
          <p:nvPr/>
        </p:nvSpPr>
        <p:spPr bwMode="auto">
          <a:xfrm>
            <a:off x="6659563" y="3933825"/>
            <a:ext cx="2278062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66FF33"/>
                </a:solidFill>
                <a:latin typeface="Times New Roman" pitchFamily="18" charset="0"/>
              </a:rPr>
              <a:t>//</a:t>
            </a:r>
            <a:r>
              <a:rPr kumimoji="1" lang="zh-CN" altLang="en-US" sz="2400">
                <a:solidFill>
                  <a:srgbClr val="66FF33"/>
                </a:solidFill>
                <a:latin typeface="Times New Roman" pitchFamily="18" charset="0"/>
              </a:rPr>
              <a:t>例</a:t>
            </a:r>
            <a:r>
              <a:rPr kumimoji="1" lang="en-US" altLang="zh-CN" sz="2400">
                <a:solidFill>
                  <a:srgbClr val="66FF33"/>
                </a:solidFill>
                <a:latin typeface="Times New Roman" pitchFamily="18" charset="0"/>
              </a:rPr>
              <a:t>3.4</a:t>
            </a:r>
            <a:r>
              <a:rPr kumimoji="1" lang="zh-CN" altLang="en-US" sz="2400">
                <a:solidFill>
                  <a:srgbClr val="66FF33"/>
                </a:solidFill>
                <a:latin typeface="Times New Roman" pitchFamily="18" charset="0"/>
              </a:rPr>
              <a:t>的改进版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5DEC6E0-9F80-4E6A-98F1-9FD9EFA7729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zh-CN" sz="16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61925"/>
            <a:ext cx="7543800" cy="603250"/>
          </a:xfrm>
        </p:spPr>
        <p:txBody>
          <a:bodyPr/>
          <a:lstStyle/>
          <a:p>
            <a:pPr eaLnBrk="1" hangingPunct="1"/>
            <a:r>
              <a:rPr lang="en-US" altLang="zh-CN" sz="3200" smtClean="0">
                <a:cs typeface="Arial" charset="0"/>
              </a:rPr>
              <a:t>if</a:t>
            </a:r>
            <a:r>
              <a:rPr lang="zh-CN" altLang="en-US" sz="3200" smtClean="0">
                <a:cs typeface="Arial" charset="0"/>
              </a:rPr>
              <a:t>－</a:t>
            </a:r>
            <a:r>
              <a:rPr lang="en-US" altLang="zh-CN" sz="3200" smtClean="0">
                <a:cs typeface="Arial" charset="0"/>
              </a:rPr>
              <a:t>else</a:t>
            </a:r>
            <a:r>
              <a:rPr lang="zh-CN" altLang="en-US" sz="3200" smtClean="0">
                <a:cs typeface="Arial" charset="0"/>
              </a:rPr>
              <a:t>语句</a:t>
            </a:r>
            <a:r>
              <a:rPr lang="en-US" altLang="zh-CN" sz="3200" smtClean="0">
                <a:cs typeface="Arial" charset="0"/>
              </a:rPr>
              <a:t>—— </a:t>
            </a:r>
            <a:r>
              <a:rPr lang="zh-CN" altLang="en-US" sz="3200" smtClean="0">
                <a:cs typeface="Arial" charset="0"/>
              </a:rPr>
              <a:t>双分支选择语句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192838"/>
          </a:xfrm>
        </p:spPr>
        <p:txBody>
          <a:bodyPr/>
          <a:lstStyle/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>
                <a:solidFill>
                  <a:srgbClr val="66FF33"/>
                </a:solidFill>
                <a:cs typeface="Times New Roman" pitchFamily="18" charset="0"/>
              </a:rPr>
              <a:t>【</a:t>
            </a:r>
            <a:r>
              <a:rPr lang="zh-CN" altLang="en-US" sz="2600" smtClean="0">
                <a:solidFill>
                  <a:srgbClr val="66FF33"/>
                </a:solidFill>
                <a:cs typeface="Times New Roman" pitchFamily="18" charset="0"/>
              </a:rPr>
              <a:t>格式</a:t>
            </a:r>
            <a:r>
              <a:rPr lang="en-US" altLang="zh-CN" sz="2600" smtClean="0">
                <a:solidFill>
                  <a:srgbClr val="66FF33"/>
                </a:solidFill>
                <a:cs typeface="Times New Roman" pitchFamily="18" charset="0"/>
              </a:rPr>
              <a:t>2】 </a:t>
            </a:r>
            <a:r>
              <a:rPr kumimoji="1" lang="en-US" altLang="zh-CN" sz="2600" smtClean="0">
                <a:solidFill>
                  <a:srgbClr val="66FF33"/>
                </a:solidFill>
              </a:rPr>
              <a:t>if (</a:t>
            </a:r>
            <a:r>
              <a:rPr kumimoji="1" lang="zh-CN" altLang="en-US" sz="2600" smtClean="0">
                <a:solidFill>
                  <a:srgbClr val="66FF33"/>
                </a:solidFill>
              </a:rPr>
              <a:t>表达式</a:t>
            </a:r>
            <a:r>
              <a:rPr kumimoji="1" lang="en-US" altLang="zh-CN" sz="2600" smtClean="0">
                <a:solidFill>
                  <a:srgbClr val="66FF33"/>
                </a:solidFill>
              </a:rPr>
              <a:t>) </a:t>
            </a:r>
          </a:p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600" smtClean="0">
                <a:solidFill>
                  <a:srgbClr val="66FF33"/>
                </a:solidFill>
              </a:rPr>
              <a:t>			语句</a:t>
            </a:r>
            <a:r>
              <a:rPr kumimoji="1" lang="en-US" altLang="zh-CN" sz="2600" smtClean="0">
                <a:solidFill>
                  <a:srgbClr val="66FF33"/>
                </a:solidFill>
              </a:rPr>
              <a:t>1</a:t>
            </a:r>
          </a:p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600" smtClean="0">
                <a:solidFill>
                  <a:srgbClr val="66FF33"/>
                </a:solidFill>
              </a:rPr>
              <a:t>		        else </a:t>
            </a:r>
          </a:p>
          <a:p>
            <a:pPr marL="571500" indent="-571500" eaLnBrk="1" hangingPunct="1">
              <a:lnSpc>
                <a:spcPct val="9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kumimoji="1" lang="zh-CN" altLang="en-US" sz="2600" smtClean="0">
                <a:solidFill>
                  <a:srgbClr val="66FF33"/>
                </a:solidFill>
              </a:rPr>
              <a:t>			语句</a:t>
            </a:r>
            <a:r>
              <a:rPr kumimoji="1" lang="en-US" altLang="zh-CN" sz="2600" smtClean="0">
                <a:solidFill>
                  <a:srgbClr val="66FF33"/>
                </a:solidFill>
              </a:rPr>
              <a:t>2</a:t>
            </a:r>
            <a:r>
              <a:rPr lang="en-US" altLang="zh-CN" sz="2600" smtClean="0"/>
              <a:t> </a:t>
            </a:r>
          </a:p>
          <a:p>
            <a:pPr marL="571500" indent="-571500"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600" smtClean="0"/>
              <a:t>【</a:t>
            </a:r>
            <a:r>
              <a:rPr lang="zh-CN" altLang="en-US" sz="2600" smtClean="0"/>
              <a:t>功能</a:t>
            </a:r>
            <a:r>
              <a:rPr lang="en-US" altLang="zh-CN" sz="2600" smtClean="0"/>
              <a:t>】</a:t>
            </a:r>
          </a:p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smtClean="0"/>
              <a:t>步骤</a:t>
            </a:r>
            <a:r>
              <a:rPr lang="en-US" altLang="zh-CN" sz="2400" smtClean="0"/>
              <a:t>1</a:t>
            </a:r>
            <a:r>
              <a:rPr lang="zh-CN" altLang="en-US" sz="2400" smtClean="0"/>
              <a:t>：计算表达式的值；</a:t>
            </a:r>
          </a:p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smtClean="0"/>
              <a:t>步骤</a:t>
            </a:r>
            <a:r>
              <a:rPr lang="en-US" altLang="zh-CN" sz="2400" smtClean="0"/>
              <a:t>2</a:t>
            </a:r>
            <a:r>
              <a:rPr lang="zh-CN" altLang="en-US" sz="2400" smtClean="0"/>
              <a:t>：如果表达式的值为</a:t>
            </a:r>
            <a:r>
              <a:rPr lang="zh-CN" altLang="en-US" sz="2400" b="1" smtClean="0">
                <a:solidFill>
                  <a:srgbClr val="FFFF00"/>
                </a:solidFill>
              </a:rPr>
              <a:t>真</a:t>
            </a:r>
            <a:r>
              <a:rPr lang="zh-CN" altLang="en-US" sz="2400" smtClean="0"/>
              <a:t>（即</a:t>
            </a:r>
            <a:r>
              <a:rPr lang="zh-CN" altLang="en-US" sz="2400" b="1" smtClean="0">
                <a:solidFill>
                  <a:srgbClr val="FFFF00"/>
                </a:solidFill>
              </a:rPr>
              <a:t>非</a:t>
            </a:r>
            <a:r>
              <a:rPr lang="en-US" altLang="zh-CN" sz="2400" b="1" smtClean="0">
                <a:solidFill>
                  <a:srgbClr val="FFFF00"/>
                </a:solidFill>
              </a:rPr>
              <a:t>0</a:t>
            </a:r>
            <a:r>
              <a:rPr lang="zh-CN" altLang="en-US" sz="2400" smtClean="0"/>
              <a:t>），</a:t>
            </a:r>
          </a:p>
          <a:p>
            <a:pPr marL="571500" indent="-571500"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smtClean="0"/>
              <a:t>		    则执行“语句</a:t>
            </a:r>
            <a:r>
              <a:rPr lang="en-US" altLang="zh-CN" sz="2400" smtClean="0"/>
              <a:t>1”</a:t>
            </a:r>
            <a:r>
              <a:rPr lang="zh-CN" altLang="en-US" sz="2400" smtClean="0"/>
              <a:t>；否则执行“语句</a:t>
            </a:r>
            <a:r>
              <a:rPr lang="en-US" altLang="zh-CN" sz="2400" smtClean="0"/>
              <a:t>2”</a:t>
            </a:r>
            <a:r>
              <a:rPr lang="zh-CN" altLang="en-US" sz="2400" smtClean="0"/>
              <a:t>。</a:t>
            </a:r>
          </a:p>
          <a:p>
            <a:pPr marL="571500" indent="-571500" eaLnBrk="1" hangingPunct="1">
              <a:buFont typeface="Wingdings" pitchFamily="2" charset="2"/>
              <a:buNone/>
            </a:pPr>
            <a:r>
              <a:rPr lang="en-US" altLang="zh-CN" sz="2600" smtClean="0"/>
              <a:t>【</a:t>
            </a:r>
            <a:r>
              <a:rPr lang="zh-CN" altLang="en-US" sz="2600" smtClean="0"/>
              <a:t>说明</a:t>
            </a:r>
            <a:r>
              <a:rPr lang="en-US" altLang="zh-CN" sz="2600" smtClean="0"/>
              <a:t>】</a:t>
            </a:r>
            <a:r>
              <a:rPr lang="zh-CN" altLang="en-US" sz="2600" smtClean="0"/>
              <a:t>（基本同</a:t>
            </a:r>
            <a:r>
              <a:rPr lang="en-US" altLang="zh-CN" sz="2600" smtClean="0"/>
              <a:t>if</a:t>
            </a:r>
            <a:r>
              <a:rPr lang="zh-CN" altLang="en-US" sz="2600" smtClean="0"/>
              <a:t>语句）</a:t>
            </a:r>
          </a:p>
          <a:p>
            <a:pPr marL="571500" indent="-571500" eaLnBrk="1" hangingPunct="1">
              <a:spcBef>
                <a:spcPct val="0"/>
              </a:spcBef>
            </a:pPr>
            <a:r>
              <a:rPr lang="zh-CN" altLang="en-US" sz="2600" smtClean="0"/>
              <a:t>由于</a:t>
            </a:r>
            <a:r>
              <a:rPr lang="en-US" altLang="en-US" sz="2600" smtClean="0"/>
              <a:t>else</a:t>
            </a:r>
            <a:r>
              <a:rPr lang="zh-CN" altLang="en-US" sz="2600" smtClean="0"/>
              <a:t>部分是可选的，在</a:t>
            </a:r>
            <a:r>
              <a:rPr lang="en-US" altLang="zh-CN" sz="2600" smtClean="0"/>
              <a:t>if</a:t>
            </a:r>
            <a:r>
              <a:rPr lang="zh-CN" altLang="en-US" sz="2600" smtClean="0"/>
              <a:t>语句中再嵌套</a:t>
            </a:r>
            <a:r>
              <a:rPr lang="en-US" altLang="zh-CN" sz="2600" smtClean="0"/>
              <a:t>if</a:t>
            </a:r>
            <a:r>
              <a:rPr lang="zh-CN" altLang="en-US" sz="2600" smtClean="0"/>
              <a:t>语句时往往会引起误解：</a:t>
            </a:r>
          </a:p>
          <a:p>
            <a:pPr marL="571500" indent="-571500" eaLnBrk="1" hangingPunct="1">
              <a:lnSpc>
                <a:spcPct val="80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200" smtClean="0"/>
              <a:t>     </a:t>
            </a:r>
            <a:r>
              <a:rPr lang="en-US" altLang="en-US" sz="2400" smtClean="0"/>
              <a:t>if (n &gt; 0)                   </a:t>
            </a:r>
            <a:r>
              <a:rPr lang="en-US" altLang="en-US" sz="2400" smtClean="0">
                <a:solidFill>
                  <a:schemeClr val="accent1"/>
                </a:solidFill>
              </a:rPr>
              <a:t>if</a:t>
            </a:r>
            <a:r>
              <a:rPr lang="en-US" altLang="zh-CN" sz="2400" smtClean="0">
                <a:solidFill>
                  <a:schemeClr val="accent1"/>
                </a:solidFill>
              </a:rPr>
              <a:t> </a:t>
            </a:r>
            <a:r>
              <a:rPr lang="en-US" altLang="en-US" sz="2400" smtClean="0">
                <a:solidFill>
                  <a:schemeClr val="accent1"/>
                </a:solidFill>
              </a:rPr>
              <a:t>(n &gt; 0)</a:t>
            </a:r>
            <a:r>
              <a:rPr lang="en-US" altLang="en-US" sz="2400" smtClean="0"/>
              <a:t>             if (n &gt; 0)    </a:t>
            </a:r>
            <a:br>
              <a:rPr lang="en-US" altLang="en-US" sz="2400" smtClean="0"/>
            </a:br>
            <a:r>
              <a:rPr lang="en-US" altLang="en-US" sz="2400" smtClean="0"/>
              <a:t>  if (a &gt; b)                </a:t>
            </a:r>
            <a:r>
              <a:rPr lang="en-US" altLang="zh-CN" sz="2400" smtClean="0"/>
              <a:t>   </a:t>
            </a:r>
            <a:r>
              <a:rPr lang="en-US" altLang="en-US" sz="2400" smtClean="0">
                <a:solidFill>
                  <a:schemeClr val="accent1"/>
                </a:solidFill>
              </a:rPr>
              <a:t>if</a:t>
            </a:r>
            <a:r>
              <a:rPr lang="en-US" altLang="zh-CN" sz="2400" smtClean="0">
                <a:solidFill>
                  <a:schemeClr val="accent1"/>
                </a:solidFill>
              </a:rPr>
              <a:t> </a:t>
            </a:r>
            <a:r>
              <a:rPr lang="en-US" altLang="en-US" sz="2400" smtClean="0">
                <a:solidFill>
                  <a:schemeClr val="accent1"/>
                </a:solidFill>
              </a:rPr>
              <a:t>(a &gt; b)</a:t>
            </a:r>
            <a:r>
              <a:rPr lang="en-US" altLang="en-US" sz="2400" smtClean="0"/>
              <a:t>             {  if (a &gt; b)</a:t>
            </a:r>
            <a:br>
              <a:rPr lang="en-US" altLang="en-US" sz="2400" smtClean="0"/>
            </a:br>
            <a:r>
              <a:rPr lang="en-US" altLang="en-US" sz="2400" smtClean="0"/>
              <a:t>     z = a;    </a:t>
            </a:r>
            <a:r>
              <a:rPr lang="en-US" altLang="zh-CN" sz="2400" smtClean="0"/>
              <a:t>  </a:t>
            </a:r>
            <a:r>
              <a:rPr lang="zh-CN" altLang="en-US" sz="2400" smtClean="0"/>
              <a:t>对比          </a:t>
            </a:r>
            <a:r>
              <a:rPr lang="en-US" altLang="zh-CN" sz="2400" smtClean="0">
                <a:solidFill>
                  <a:schemeClr val="accent1"/>
                </a:solidFill>
              </a:rPr>
              <a:t>z = a;</a:t>
            </a:r>
            <a:r>
              <a:rPr lang="en-US" altLang="zh-CN" sz="2400" smtClean="0"/>
              <a:t>     </a:t>
            </a:r>
            <a:r>
              <a:rPr lang="zh-CN" altLang="zh-CN" sz="2400" smtClean="0"/>
              <a:t>对比</a:t>
            </a:r>
            <a:r>
              <a:rPr lang="zh-CN" altLang="en-US" sz="2400" smtClean="0"/>
              <a:t>         </a:t>
            </a:r>
            <a:r>
              <a:rPr lang="en-US" altLang="en-US" sz="2400" smtClean="0"/>
              <a:t>z = a;             </a:t>
            </a:r>
            <a:br>
              <a:rPr lang="en-US" altLang="en-US" sz="2400" smtClean="0"/>
            </a:br>
            <a:r>
              <a:rPr lang="en-US" altLang="en-US" sz="2400" smtClean="0"/>
              <a:t>  else                     </a:t>
            </a:r>
            <a:r>
              <a:rPr lang="en-US" altLang="en-US" sz="2400" smtClean="0">
                <a:solidFill>
                  <a:srgbClr val="0000FF"/>
                </a:solidFill>
              </a:rPr>
              <a:t> </a:t>
            </a:r>
            <a:r>
              <a:rPr lang="en-US" altLang="en-US" sz="2400" smtClean="0">
                <a:solidFill>
                  <a:schemeClr val="accent1"/>
                </a:solidFill>
              </a:rPr>
              <a:t>else  </a:t>
            </a:r>
            <a:r>
              <a:rPr lang="en-US" altLang="en-US" sz="2400" smtClean="0"/>
              <a:t>                     }  </a:t>
            </a:r>
            <a:br>
              <a:rPr lang="en-US" altLang="en-US" sz="2400" smtClean="0"/>
            </a:br>
            <a:r>
              <a:rPr lang="en-US" altLang="en-US" sz="2400" smtClean="0"/>
              <a:t>     z = b;                    </a:t>
            </a:r>
            <a:r>
              <a:rPr lang="en-US" altLang="en-US" sz="2400" smtClean="0">
                <a:solidFill>
                  <a:schemeClr val="accent1"/>
                </a:solidFill>
              </a:rPr>
              <a:t>z = b;</a:t>
            </a:r>
            <a:r>
              <a:rPr lang="en-US" altLang="en-US" sz="2400" smtClean="0"/>
              <a:t>              </a:t>
            </a:r>
            <a:r>
              <a:rPr lang="en-US" altLang="zh-CN" sz="2400" smtClean="0"/>
              <a:t> </a:t>
            </a:r>
            <a:r>
              <a:rPr lang="en-US" altLang="en-US" sz="2400" smtClean="0"/>
              <a:t>else</a:t>
            </a:r>
            <a:br>
              <a:rPr lang="en-US" altLang="en-US" sz="2400" smtClean="0"/>
            </a:br>
            <a:r>
              <a:rPr lang="en-US" altLang="en-US" sz="2400" smtClean="0"/>
              <a:t>                                                             z = b;</a:t>
            </a:r>
            <a:endParaRPr lang="zh-CN" altLang="en-US" sz="2400" smtClean="0"/>
          </a:p>
        </p:txBody>
      </p:sp>
      <p:sp>
        <p:nvSpPr>
          <p:cNvPr id="80924" name="Rectangle 28"/>
          <p:cNvSpPr>
            <a:spLocks noChangeArrowheads="1"/>
          </p:cNvSpPr>
          <p:nvPr/>
        </p:nvSpPr>
        <p:spPr bwMode="auto">
          <a:xfrm rot="-1408227">
            <a:off x="2352675" y="4721225"/>
            <a:ext cx="502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solidFill>
                  <a:srgbClr val="66FF33"/>
                </a:solidFill>
              </a:rPr>
              <a:t>if-else</a:t>
            </a:r>
            <a:r>
              <a:rPr kumimoji="1" lang="zh-CN" altLang="en-US" sz="3200" b="1" dirty="0">
                <a:solidFill>
                  <a:srgbClr val="66FF33"/>
                </a:solidFill>
              </a:rPr>
              <a:t>遵循就近配对原则！</a:t>
            </a:r>
          </a:p>
        </p:txBody>
      </p:sp>
      <p:sp>
        <p:nvSpPr>
          <p:cNvPr id="80925" name="Rectangle 29"/>
          <p:cNvSpPr>
            <a:spLocks noChangeArrowheads="1"/>
          </p:cNvSpPr>
          <p:nvPr/>
        </p:nvSpPr>
        <p:spPr bwMode="auto">
          <a:xfrm>
            <a:off x="4427538" y="4565650"/>
            <a:ext cx="4487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FFFF00"/>
                </a:solidFill>
              </a:rPr>
              <a:t>可利用</a:t>
            </a:r>
            <a:r>
              <a:rPr kumimoji="1" lang="en-US" altLang="zh-CN" sz="2800" b="1">
                <a:solidFill>
                  <a:srgbClr val="FFFF00"/>
                </a:solidFill>
              </a:rPr>
              <a:t>{ }</a:t>
            </a:r>
            <a:r>
              <a:rPr kumimoji="1" lang="zh-CN" altLang="en-US" sz="2800" b="1">
                <a:solidFill>
                  <a:srgbClr val="FFFF00"/>
                </a:solidFill>
              </a:rPr>
              <a:t>来调整配对结果！</a:t>
            </a:r>
          </a:p>
        </p:txBody>
      </p:sp>
      <p:grpSp>
        <p:nvGrpSpPr>
          <p:cNvPr id="80945" name="Group 49"/>
          <p:cNvGrpSpPr>
            <a:grpSpLocks/>
          </p:cNvGrpSpPr>
          <p:nvPr/>
        </p:nvGrpSpPr>
        <p:grpSpPr bwMode="auto">
          <a:xfrm>
            <a:off x="5619750" y="849313"/>
            <a:ext cx="1371600" cy="914400"/>
            <a:chOff x="3540" y="535"/>
            <a:chExt cx="864" cy="576"/>
          </a:xfrm>
        </p:grpSpPr>
        <p:sp>
          <p:nvSpPr>
            <p:cNvPr id="30744" name="AutoShape 31"/>
            <p:cNvSpPr>
              <a:spLocks noChangeArrowheads="1"/>
            </p:cNvSpPr>
            <p:nvPr/>
          </p:nvSpPr>
          <p:spPr bwMode="auto">
            <a:xfrm>
              <a:off x="3540" y="823"/>
              <a:ext cx="864" cy="28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表达式</a:t>
              </a:r>
            </a:p>
          </p:txBody>
        </p:sp>
        <p:sp>
          <p:nvSpPr>
            <p:cNvPr id="30745" name="Line 41"/>
            <p:cNvSpPr>
              <a:spLocks noChangeShapeType="1"/>
            </p:cNvSpPr>
            <p:nvPr/>
          </p:nvSpPr>
          <p:spPr bwMode="auto">
            <a:xfrm>
              <a:off x="3972" y="535"/>
              <a:ext cx="0" cy="2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6" name="AutoShape 43"/>
            <p:cNvSpPr>
              <a:spLocks noChangeArrowheads="1"/>
            </p:cNvSpPr>
            <p:nvPr/>
          </p:nvSpPr>
          <p:spPr bwMode="auto">
            <a:xfrm>
              <a:off x="3944" y="603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grpSp>
        <p:nvGrpSpPr>
          <p:cNvPr id="80949" name="Group 53"/>
          <p:cNvGrpSpPr>
            <a:grpSpLocks/>
          </p:cNvGrpSpPr>
          <p:nvPr/>
        </p:nvGrpSpPr>
        <p:grpSpPr bwMode="auto">
          <a:xfrm>
            <a:off x="6261100" y="1052513"/>
            <a:ext cx="1339850" cy="2082800"/>
            <a:chOff x="3944" y="663"/>
            <a:chExt cx="844" cy="1312"/>
          </a:xfrm>
        </p:grpSpPr>
        <p:sp>
          <p:nvSpPr>
            <p:cNvPr id="30737" name="Rectangle 33"/>
            <p:cNvSpPr>
              <a:spLocks noChangeArrowheads="1"/>
            </p:cNvSpPr>
            <p:nvPr/>
          </p:nvSpPr>
          <p:spPr bwMode="auto">
            <a:xfrm>
              <a:off x="4212" y="1255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/>
                <a:t>语句</a:t>
              </a:r>
              <a:r>
                <a:rPr kumimoji="1" lang="en-US" altLang="zh-CN" sz="2000" b="1"/>
                <a:t>2</a:t>
              </a:r>
            </a:p>
          </p:txBody>
        </p:sp>
        <p:cxnSp>
          <p:nvCxnSpPr>
            <p:cNvPr id="30738" name="AutoShape 35"/>
            <p:cNvCxnSpPr>
              <a:cxnSpLocks noChangeShapeType="1"/>
              <a:stCxn id="30744" idx="3"/>
              <a:endCxn id="30737" idx="0"/>
            </p:cNvCxnSpPr>
            <p:nvPr/>
          </p:nvCxnSpPr>
          <p:spPr bwMode="auto">
            <a:xfrm>
              <a:off x="4404" y="967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9" name="Line 36"/>
            <p:cNvSpPr>
              <a:spLocks noChangeShapeType="1"/>
            </p:cNvSpPr>
            <p:nvPr/>
          </p:nvSpPr>
          <p:spPr bwMode="auto">
            <a:xfrm>
              <a:off x="3972" y="1639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0" name="Line 38"/>
            <p:cNvSpPr>
              <a:spLocks noChangeShapeType="1"/>
            </p:cNvSpPr>
            <p:nvPr/>
          </p:nvSpPr>
          <p:spPr bwMode="auto">
            <a:xfrm>
              <a:off x="4500" y="1495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1" name="Line 40"/>
            <p:cNvSpPr>
              <a:spLocks noChangeShapeType="1"/>
            </p:cNvSpPr>
            <p:nvPr/>
          </p:nvSpPr>
          <p:spPr bwMode="auto">
            <a:xfrm flipH="1">
              <a:off x="3972" y="1639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42" name="AutoShape 44"/>
            <p:cNvSpPr>
              <a:spLocks noChangeArrowheads="1"/>
            </p:cNvSpPr>
            <p:nvPr/>
          </p:nvSpPr>
          <p:spPr bwMode="auto">
            <a:xfrm>
              <a:off x="3944" y="1715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0743" name="Text Box 48"/>
            <p:cNvSpPr txBox="1">
              <a:spLocks noChangeArrowheads="1"/>
            </p:cNvSpPr>
            <p:nvPr/>
          </p:nvSpPr>
          <p:spPr bwMode="auto">
            <a:xfrm>
              <a:off x="4286" y="66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假</a:t>
              </a:r>
            </a:p>
          </p:txBody>
        </p:sp>
      </p:grpSp>
      <p:grpSp>
        <p:nvGrpSpPr>
          <p:cNvPr id="80948" name="Group 52"/>
          <p:cNvGrpSpPr>
            <a:grpSpLocks/>
          </p:cNvGrpSpPr>
          <p:nvPr/>
        </p:nvGrpSpPr>
        <p:grpSpPr bwMode="auto">
          <a:xfrm>
            <a:off x="5010150" y="1052513"/>
            <a:ext cx="1319213" cy="2073275"/>
            <a:chOff x="3156" y="663"/>
            <a:chExt cx="831" cy="1306"/>
          </a:xfrm>
        </p:grpSpPr>
        <p:sp>
          <p:nvSpPr>
            <p:cNvPr id="30730" name="Rectangle 32"/>
            <p:cNvSpPr>
              <a:spLocks noChangeArrowheads="1"/>
            </p:cNvSpPr>
            <p:nvPr/>
          </p:nvSpPr>
          <p:spPr bwMode="auto">
            <a:xfrm>
              <a:off x="3156" y="1255"/>
              <a:ext cx="576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000" b="1">
                  <a:latin typeface="Times New Roman" pitchFamily="18" charset="0"/>
                </a:rPr>
                <a:t>语句</a:t>
              </a:r>
              <a:r>
                <a:rPr kumimoji="1" lang="en-US" altLang="zh-CN" sz="2000" b="1">
                  <a:latin typeface="Times New Roman" pitchFamily="18" charset="0"/>
                </a:rPr>
                <a:t>1</a:t>
              </a:r>
              <a:endParaRPr kumimoji="1" lang="en-US" altLang="zh-CN" sz="2000" b="1" baseline="-25000">
                <a:latin typeface="Times New Roman" pitchFamily="18" charset="0"/>
              </a:endParaRPr>
            </a:p>
          </p:txBody>
        </p:sp>
        <p:cxnSp>
          <p:nvCxnSpPr>
            <p:cNvPr id="30731" name="AutoShape 34"/>
            <p:cNvCxnSpPr>
              <a:cxnSpLocks noChangeShapeType="1"/>
              <a:stCxn id="30744" idx="1"/>
              <a:endCxn id="30730" idx="0"/>
            </p:cNvCxnSpPr>
            <p:nvPr/>
          </p:nvCxnSpPr>
          <p:spPr bwMode="auto">
            <a:xfrm rot="10800000" flipV="1">
              <a:off x="3444" y="967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732" name="Line 37"/>
            <p:cNvSpPr>
              <a:spLocks noChangeShapeType="1"/>
            </p:cNvSpPr>
            <p:nvPr/>
          </p:nvSpPr>
          <p:spPr bwMode="auto">
            <a:xfrm>
              <a:off x="3444" y="1495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3" name="Line 39"/>
            <p:cNvSpPr>
              <a:spLocks noChangeShapeType="1"/>
            </p:cNvSpPr>
            <p:nvPr/>
          </p:nvSpPr>
          <p:spPr bwMode="auto">
            <a:xfrm>
              <a:off x="3444" y="1639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4" name="Text Box 47"/>
            <p:cNvSpPr txBox="1">
              <a:spLocks noChangeArrowheads="1"/>
            </p:cNvSpPr>
            <p:nvPr/>
          </p:nvSpPr>
          <p:spPr bwMode="auto">
            <a:xfrm>
              <a:off x="3288" y="663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itchFamily="18" charset="0"/>
                </a:rPr>
                <a:t>真</a:t>
              </a:r>
            </a:p>
          </p:txBody>
        </p:sp>
        <p:sp>
          <p:nvSpPr>
            <p:cNvPr id="30735" name="Line 50"/>
            <p:cNvSpPr>
              <a:spLocks noChangeShapeType="1"/>
            </p:cNvSpPr>
            <p:nvPr/>
          </p:nvSpPr>
          <p:spPr bwMode="auto">
            <a:xfrm>
              <a:off x="3967" y="1633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736" name="AutoShape 51"/>
            <p:cNvSpPr>
              <a:spLocks noChangeArrowheads="1"/>
            </p:cNvSpPr>
            <p:nvPr/>
          </p:nvSpPr>
          <p:spPr bwMode="auto">
            <a:xfrm>
              <a:off x="3939" y="1709"/>
              <a:ext cx="48" cy="48"/>
            </a:xfrm>
            <a:prstGeom prst="flowChartConnector">
              <a:avLst/>
            </a:prstGeom>
            <a:solidFill>
              <a:srgbClr val="FF00FF"/>
            </a:solidFill>
            <a:ln w="9525">
              <a:solidFill>
                <a:srgbClr val="FF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809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0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385" decel="100000"/>
                                        <p:tgtEl>
                                          <p:spTgt spid="8092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385" decel="100000"/>
                                        <p:tgtEl>
                                          <p:spTgt spid="80924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8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9" dur="385" fill="hold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0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1" dur="385" fill="hold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32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80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7" dur="1000"/>
                                        <p:tgtEl>
                                          <p:spTgt spid="8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24" grpId="0"/>
      <p:bldP spid="8092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4119BC9-5F99-4185-AFED-D5298668929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zh-CN" sz="1600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/>
              <a:t>If</a:t>
            </a:r>
            <a:r>
              <a:rPr lang="zh-CN" altLang="en-US" smtClean="0"/>
              <a:t>语句的书写格式建议</a:t>
            </a:r>
            <a:endParaRPr lang="en-US" altLang="zh-CN" smtClean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600" smtClean="0"/>
              <a:t>语句部分是单个语句的：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200" smtClean="0">
                <a:solidFill>
                  <a:srgbClr val="FFFF00"/>
                </a:solidFill>
              </a:rPr>
              <a:t>if  (</a:t>
            </a:r>
            <a:r>
              <a:rPr lang="zh-CN" altLang="en-US" sz="2100" smtClean="0">
                <a:solidFill>
                  <a:srgbClr val="FFFF00"/>
                </a:solidFill>
              </a:rPr>
              <a:t>表达式</a:t>
            </a:r>
            <a:r>
              <a:rPr lang="en-US" altLang="zh-CN" sz="2100" smtClean="0">
                <a:solidFill>
                  <a:srgbClr val="FFFF00"/>
                </a:solidFill>
              </a:rPr>
              <a:t>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smtClean="0">
                <a:solidFill>
                  <a:srgbClr val="FFFF00"/>
                </a:solidFill>
              </a:rPr>
              <a:t>  </a:t>
            </a:r>
            <a:r>
              <a:rPr lang="zh-CN" altLang="en-US" sz="2100" smtClean="0">
                <a:solidFill>
                  <a:srgbClr val="FFFF00"/>
                </a:solidFill>
              </a:rPr>
              <a:t>语句</a:t>
            </a:r>
            <a:r>
              <a:rPr lang="en-US" altLang="zh-CN" sz="2100" smtClean="0">
                <a:solidFill>
                  <a:srgbClr val="FFFF00"/>
                </a:solidFill>
              </a:rPr>
              <a:t>1</a:t>
            </a:r>
            <a:endParaRPr lang="zh-CN" altLang="en-US" sz="2100" smtClean="0">
              <a:solidFill>
                <a:srgbClr val="FFFF00"/>
              </a:solidFill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smtClean="0">
                <a:solidFill>
                  <a:srgbClr val="FFFF00"/>
                </a:solidFill>
              </a:rPr>
              <a:t>else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zh-CN" sz="2100" smtClean="0">
                <a:solidFill>
                  <a:srgbClr val="FFFF00"/>
                </a:solidFill>
              </a:rPr>
              <a:t>  </a:t>
            </a:r>
            <a:r>
              <a:rPr lang="zh-CN" altLang="en-US" sz="2100" smtClean="0">
                <a:solidFill>
                  <a:srgbClr val="FFFF00"/>
                </a:solidFill>
              </a:rPr>
              <a:t>语句</a:t>
            </a:r>
            <a:r>
              <a:rPr lang="en-US" altLang="zh-CN" sz="2100" smtClean="0">
                <a:solidFill>
                  <a:srgbClr val="FFFF00"/>
                </a:solidFill>
              </a:rPr>
              <a:t>2</a:t>
            </a:r>
          </a:p>
          <a:p>
            <a:pPr eaLnBrk="1" hangingPunct="1"/>
            <a:r>
              <a:rPr lang="zh-CN" altLang="en-US" sz="2400" smtClean="0"/>
              <a:t>语句部分是复合语句的：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smtClean="0"/>
              <a:t>	</a:t>
            </a:r>
            <a:r>
              <a:rPr lang="en-US" altLang="zh-CN" sz="2000" smtClean="0">
                <a:solidFill>
                  <a:srgbClr val="FFFF00"/>
                </a:solidFill>
              </a:rPr>
              <a:t>if  (</a:t>
            </a:r>
            <a:r>
              <a:rPr lang="zh-CN" altLang="en-US" sz="2000" smtClean="0">
                <a:solidFill>
                  <a:srgbClr val="FFFF00"/>
                </a:solidFill>
              </a:rPr>
              <a:t>表达式</a:t>
            </a:r>
            <a:r>
              <a:rPr lang="en-US" altLang="zh-CN" sz="2000" smtClean="0">
                <a:solidFill>
                  <a:srgbClr val="FFFF00"/>
                </a:solidFill>
              </a:rPr>
              <a:t>)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FF00"/>
                </a:solidFill>
              </a:rPr>
              <a:t>      </a:t>
            </a:r>
            <a:r>
              <a:rPr lang="zh-CN" altLang="en-US" sz="2000" smtClean="0">
                <a:solidFill>
                  <a:srgbClr val="FFFF00"/>
                </a:solidFill>
              </a:rPr>
              <a:t>语句序列</a:t>
            </a:r>
            <a:r>
              <a:rPr lang="en-US" altLang="zh-CN" sz="2000" smtClean="0">
                <a:solidFill>
                  <a:srgbClr val="FFFF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FF00"/>
                </a:solidFill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FF00"/>
                </a:solidFill>
              </a:rPr>
              <a:t>    else 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FF00"/>
                </a:solidFill>
              </a:rPr>
              <a:t>      </a:t>
            </a:r>
            <a:r>
              <a:rPr lang="zh-CN" altLang="en-US" sz="2000" smtClean="0">
                <a:solidFill>
                  <a:srgbClr val="FFFF00"/>
                </a:solidFill>
              </a:rPr>
              <a:t>语句序列</a:t>
            </a:r>
            <a:r>
              <a:rPr lang="en-US" altLang="zh-CN" sz="2000" smtClean="0">
                <a:solidFill>
                  <a:srgbClr val="FFFF00"/>
                </a:solidFill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 smtClean="0">
                <a:solidFill>
                  <a:srgbClr val="FFFF00"/>
                </a:solidFill>
              </a:rPr>
              <a:t>    }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3744913" y="3729038"/>
            <a:ext cx="4572000" cy="2986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buFont typeface="Wingdings" pitchFamily="2" charset="2"/>
              <a:buNone/>
            </a:pPr>
            <a:r>
              <a:rPr lang="en-US" altLang="zh-CN" sz="2000"/>
              <a:t>    </a:t>
            </a:r>
            <a:r>
              <a:rPr lang="en-US" altLang="zh-CN" sz="2000">
                <a:solidFill>
                  <a:srgbClr val="FFFF00"/>
                </a:solidFill>
              </a:rPr>
              <a:t>if  (</a:t>
            </a:r>
            <a:r>
              <a:rPr lang="zh-CN" altLang="en-US" sz="2000">
                <a:solidFill>
                  <a:srgbClr val="FFFF00"/>
                </a:solidFill>
              </a:rPr>
              <a:t>表达式</a:t>
            </a:r>
            <a:r>
              <a:rPr lang="en-US" altLang="zh-CN" sz="2000">
                <a:solidFill>
                  <a:srgbClr val="FFFF00"/>
                </a:solidFill>
              </a:rPr>
              <a:t>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    </a:t>
            </a:r>
            <a:r>
              <a:rPr lang="zh-CN" altLang="en-US" sz="2000">
                <a:solidFill>
                  <a:srgbClr val="FFFF00"/>
                </a:solidFill>
              </a:rPr>
              <a:t>语句序列</a:t>
            </a:r>
            <a:r>
              <a:rPr lang="en-US" altLang="zh-CN" sz="2000">
                <a:solidFill>
                  <a:srgbClr val="FFFF00"/>
                </a:solidFill>
              </a:rPr>
              <a:t>1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else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{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     </a:t>
            </a:r>
            <a:r>
              <a:rPr lang="zh-CN" altLang="en-US" sz="2000">
                <a:solidFill>
                  <a:srgbClr val="FFFF00"/>
                </a:solidFill>
              </a:rPr>
              <a:t>语句序列</a:t>
            </a:r>
            <a:r>
              <a:rPr lang="en-US" altLang="zh-CN" sz="2000">
                <a:solidFill>
                  <a:srgbClr val="FFFF00"/>
                </a:solidFill>
              </a:rPr>
              <a:t>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rgbClr val="FFFF00"/>
                </a:solidFill>
              </a:rPr>
              <a:t>    }</a:t>
            </a:r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2843213" y="46529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/>
              <a:t>或者</a:t>
            </a:r>
          </a:p>
        </p:txBody>
      </p:sp>
      <p:sp>
        <p:nvSpPr>
          <p:cNvPr id="7" name="Rectangle 28"/>
          <p:cNvSpPr>
            <a:spLocks noChangeArrowheads="1"/>
          </p:cNvSpPr>
          <p:nvPr/>
        </p:nvSpPr>
        <p:spPr bwMode="auto">
          <a:xfrm>
            <a:off x="3636963" y="1959635"/>
            <a:ext cx="4895477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solidFill>
                  <a:srgbClr val="66FF33"/>
                </a:solidFill>
              </a:rPr>
              <a:t>锯齿形的缩进式！</a:t>
            </a:r>
            <a:endParaRPr kumimoji="1" lang="en-US" altLang="zh-CN" sz="3200" b="1" dirty="0" smtClean="0">
              <a:solidFill>
                <a:srgbClr val="66FF33"/>
              </a:solidFill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 dirty="0" smtClean="0">
                <a:solidFill>
                  <a:srgbClr val="66FF33"/>
                </a:solidFill>
              </a:rPr>
              <a:t>优点：程序清晰、易读</a:t>
            </a:r>
            <a:endParaRPr kumimoji="1" lang="zh-CN" altLang="en-US" sz="3200" b="1" dirty="0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title"/>
          </p:nvPr>
        </p:nvSpPr>
        <p:spPr>
          <a:xfrm>
            <a:off x="107950" y="620713"/>
            <a:ext cx="7993063" cy="1008062"/>
          </a:xfrm>
        </p:spPr>
        <p:txBody>
          <a:bodyPr/>
          <a:lstStyle/>
          <a:p>
            <a:r>
              <a:rPr lang="zh-CN" altLang="zh-CN" sz="4000" smtClean="0">
                <a:solidFill>
                  <a:srgbClr val="FFFF00"/>
                </a:solidFill>
              </a:rPr>
              <a:t>现实生活</a:t>
            </a:r>
            <a:r>
              <a:rPr lang="zh-CN" altLang="en-US" sz="4000" smtClean="0">
                <a:solidFill>
                  <a:srgbClr val="FFFF00"/>
                </a:solidFill>
              </a:rPr>
              <a:t>中，</a:t>
            </a:r>
            <a:r>
              <a:rPr lang="zh-CN" altLang="zh-CN" sz="4000" smtClean="0">
                <a:solidFill>
                  <a:srgbClr val="FFFF00"/>
                </a:solidFill>
              </a:rPr>
              <a:t>需要进行判断和选择的情况很多</a:t>
            </a:r>
            <a:endParaRPr lang="zh-CN" altLang="en-US" sz="4000" smtClean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50000"/>
              </a:spcBef>
              <a:buFont typeface="Wingdings" pitchFamily="2" charset="2"/>
              <a:buNone/>
              <a:defRPr/>
            </a:pPr>
            <a:endParaRPr lang="en-US" altLang="zh-CN" dirty="0" smtClean="0"/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zh-CN" sz="3200" dirty="0" smtClean="0"/>
              <a:t>如果你在家，我去拜访你</a:t>
            </a:r>
            <a:endParaRPr lang="en-US" altLang="zh-CN" sz="3200" dirty="0" smtClean="0"/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zh-CN" sz="3200" dirty="0" smtClean="0"/>
              <a:t>如果考试不及格，要补考</a:t>
            </a:r>
            <a:endParaRPr lang="en-US" altLang="zh-CN" sz="3200" dirty="0" smtClean="0"/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zh-CN" sz="3200" dirty="0" smtClean="0"/>
              <a:t>如果遇到红灯，要停车等待</a:t>
            </a:r>
            <a:endParaRPr lang="en-US" altLang="zh-CN" sz="3200" dirty="0" smtClean="0"/>
          </a:p>
          <a:p>
            <a:pPr lvl="1" eaLnBrk="1" hangingPunct="1">
              <a:spcBef>
                <a:spcPct val="50000"/>
              </a:spcBef>
              <a:defRPr/>
            </a:pPr>
            <a:r>
              <a:rPr lang="zh-CN" altLang="zh-CN" sz="3200" dirty="0" smtClean="0"/>
              <a:t>周末我们去郊游</a:t>
            </a:r>
            <a:endParaRPr lang="en-US" altLang="zh-CN" sz="3200" dirty="0" smtClean="0"/>
          </a:p>
          <a:p>
            <a:pPr lvl="1" eaLnBrk="1" hangingPunct="1">
              <a:spcBef>
                <a:spcPct val="50000"/>
              </a:spcBef>
              <a:defRPr/>
            </a:pPr>
            <a:r>
              <a:rPr lang="en-US" altLang="zh-CN" sz="3200" dirty="0" smtClean="0"/>
              <a:t>70</a:t>
            </a:r>
            <a:r>
              <a:rPr lang="zh-CN" altLang="zh-CN" sz="3200" dirty="0" smtClean="0"/>
              <a:t>岁以上的老年人，入公园免票</a:t>
            </a:r>
            <a:endParaRPr lang="zh-CN" altLang="en-US" sz="3200" dirty="0" smtClean="0"/>
          </a:p>
          <a:p>
            <a:pPr>
              <a:defRPr/>
            </a:pPr>
            <a:endParaRPr lang="zh-CN" altLang="en-US" dirty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117E3AA-C277-40B5-A999-BEB7E2580C6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zh-CN" sz="1600" smtClean="0"/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2051050" y="2520950"/>
            <a:ext cx="12255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2051050" y="3284538"/>
            <a:ext cx="194468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2051050" y="4076700"/>
            <a:ext cx="15843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1227138" y="4797425"/>
            <a:ext cx="7921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1258888" y="5516563"/>
            <a:ext cx="15843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203575" y="1973263"/>
            <a:ext cx="7493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924300" y="2708275"/>
            <a:ext cx="7493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06800" y="3524250"/>
            <a:ext cx="749300" cy="7683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08175" y="4387850"/>
            <a:ext cx="747713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43200" y="5229225"/>
            <a:ext cx="749300" cy="7699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  <p:sp>
        <p:nvSpPr>
          <p:cNvPr id="23" name="矩形 22"/>
          <p:cNvSpPr/>
          <p:nvPr/>
        </p:nvSpPr>
        <p:spPr>
          <a:xfrm>
            <a:off x="900113" y="5876925"/>
            <a:ext cx="7253287" cy="5857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zh-CN" sz="32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处理</a:t>
            </a:r>
            <a:r>
              <a:rPr lang="zh-CN" altLang="en-US" sz="32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这些</a:t>
            </a:r>
            <a:r>
              <a:rPr lang="zh-CN" altLang="zh-CN" sz="3200" b="1" dirty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问题，关键在于进行条件判断</a:t>
            </a:r>
            <a:endParaRPr lang="en-US" altLang="zh-CN" sz="3200" b="1" dirty="0">
              <a:solidFill>
                <a:srgbClr val="66FF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56E1566-EA4B-494B-A9BC-F4897C3F6B7B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zh-CN" sz="16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80975" y="233363"/>
            <a:ext cx="8351838" cy="819150"/>
          </a:xfrm>
        </p:spPr>
        <p:txBody>
          <a:bodyPr/>
          <a:lstStyle/>
          <a:p>
            <a:pPr eaLnBrk="1" hangingPunct="1"/>
            <a:r>
              <a:rPr lang="en-US" altLang="zh-CN" smtClean="0">
                <a:cs typeface="Times New Roman" pitchFamily="18" charset="0"/>
              </a:rPr>
              <a:t>if-else</a:t>
            </a:r>
            <a:r>
              <a:rPr lang="zh-CN" altLang="en-US" smtClean="0">
                <a:cs typeface="Times New Roman" pitchFamily="18" charset="0"/>
              </a:rPr>
              <a:t>语句</a:t>
            </a:r>
            <a:r>
              <a:rPr lang="en-US" altLang="zh-CN" smtClean="0">
                <a:cs typeface="Times New Roman" pitchFamily="18" charset="0"/>
              </a:rPr>
              <a:t>——</a:t>
            </a:r>
            <a:r>
              <a:rPr lang="zh-CN" altLang="en-US" smtClean="0">
                <a:cs typeface="Times New Roman" pitchFamily="18" charset="0"/>
              </a:rPr>
              <a:t>多分支的一种构造方式</a:t>
            </a:r>
            <a:endParaRPr lang="en-US" altLang="zh-CN" smtClean="0">
              <a:cs typeface="Times New Roman" pitchFamily="18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5040313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400" smtClean="0">
                <a:cs typeface="Times New Roman" pitchFamily="18" charset="0"/>
              </a:rPr>
              <a:t>	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if (</a:t>
            </a:r>
            <a:r>
              <a:rPr lang="zh-CN" altLang="en-US" sz="2800" smtClean="0">
                <a:solidFill>
                  <a:srgbClr val="66FF33"/>
                </a:solidFill>
              </a:rPr>
              <a:t>表达式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1)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800" smtClean="0">
                <a:solidFill>
                  <a:srgbClr val="66FF33"/>
                </a:solidFill>
                <a:cs typeface="Times New Roman" pitchFamily="18" charset="0"/>
              </a:rPr>
              <a:t>		</a:t>
            </a:r>
            <a:r>
              <a:rPr lang="zh-CN" altLang="en-US" sz="2800" smtClean="0">
                <a:solidFill>
                  <a:srgbClr val="66FF33"/>
                </a:solidFill>
              </a:rPr>
              <a:t>语句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1 </a:t>
            </a:r>
            <a:r>
              <a:rPr lang="en-US" altLang="zh-CN" sz="2800" smtClean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lang="en-US" altLang="zh-CN" sz="2800" smtClean="0">
                <a:solidFill>
                  <a:srgbClr val="66FF33"/>
                </a:solidFill>
                <a:latin typeface="Garamond" pitchFamily="18" charset="0"/>
              </a:rPr>
            </a:b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else if (</a:t>
            </a:r>
            <a:r>
              <a:rPr lang="zh-CN" altLang="en-US" sz="2800" smtClean="0">
                <a:solidFill>
                  <a:srgbClr val="66FF33"/>
                </a:solidFill>
              </a:rPr>
              <a:t>表达式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2)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		</a:t>
            </a:r>
            <a:r>
              <a:rPr lang="zh-CN" altLang="en-US" sz="2800" smtClean="0">
                <a:solidFill>
                  <a:srgbClr val="66FF33"/>
                </a:solidFill>
              </a:rPr>
              <a:t>语句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2</a:t>
            </a:r>
            <a:r>
              <a:rPr lang="en-US" altLang="zh-CN" sz="2800" smtClean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lang="en-US" altLang="zh-CN" sz="2800" smtClean="0">
                <a:solidFill>
                  <a:srgbClr val="66FF33"/>
                </a:solidFill>
                <a:latin typeface="Garamond" pitchFamily="18" charset="0"/>
              </a:rPr>
            </a:b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    …</a:t>
            </a:r>
            <a:r>
              <a:rPr lang="en-US" altLang="zh-CN" sz="2800" smtClean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lang="en-US" altLang="zh-CN" sz="2800" smtClean="0">
                <a:solidFill>
                  <a:srgbClr val="66FF33"/>
                </a:solidFill>
                <a:latin typeface="Garamond" pitchFamily="18" charset="0"/>
              </a:rPr>
            </a:b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else if (</a:t>
            </a:r>
            <a:r>
              <a:rPr lang="zh-CN" altLang="en-US" sz="2800" smtClean="0">
                <a:solidFill>
                  <a:srgbClr val="66FF33"/>
                </a:solidFill>
              </a:rPr>
              <a:t>表达式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n)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		</a:t>
            </a:r>
            <a:r>
              <a:rPr lang="zh-CN" altLang="en-US" sz="2800" smtClean="0">
                <a:solidFill>
                  <a:srgbClr val="66FF33"/>
                </a:solidFill>
              </a:rPr>
              <a:t>语句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n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	else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		</a:t>
            </a:r>
            <a:r>
              <a:rPr lang="zh-CN" altLang="en-US" sz="2800" smtClean="0">
                <a:solidFill>
                  <a:srgbClr val="66FF33"/>
                </a:solidFill>
              </a:rPr>
              <a:t>语句</a:t>
            </a:r>
            <a:r>
              <a:rPr lang="en-US" altLang="zh-CN" sz="2800" smtClean="0">
                <a:solidFill>
                  <a:srgbClr val="66FF33"/>
                </a:solidFill>
                <a:cs typeface="Times New Roman" pitchFamily="18" charset="0"/>
              </a:rPr>
              <a:t>n+1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zh-CN" sz="2800" smtClean="0"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zh-CN" altLang="en-US" sz="2800" smtClean="0">
                <a:cs typeface="Times New Roman" pitchFamily="18" charset="0"/>
              </a:rPr>
              <a:t>多个</a:t>
            </a:r>
            <a:r>
              <a:rPr lang="en-US" altLang="zh-CN" sz="2800" smtClean="0">
                <a:cs typeface="Times New Roman" pitchFamily="18" charset="0"/>
              </a:rPr>
              <a:t>if-else</a:t>
            </a:r>
            <a:r>
              <a:rPr lang="zh-CN" altLang="en-US" sz="2800" smtClean="0">
                <a:cs typeface="Times New Roman" pitchFamily="18" charset="0"/>
              </a:rPr>
              <a:t>语句嵌套使用的一种特例。</a:t>
            </a:r>
          </a:p>
        </p:txBody>
      </p:sp>
      <p:grpSp>
        <p:nvGrpSpPr>
          <p:cNvPr id="32773" name="Group 5"/>
          <p:cNvGrpSpPr>
            <a:grpSpLocks/>
          </p:cNvGrpSpPr>
          <p:nvPr/>
        </p:nvGrpSpPr>
        <p:grpSpPr bwMode="auto">
          <a:xfrm>
            <a:off x="4046538" y="1989138"/>
            <a:ext cx="3981450" cy="2598737"/>
            <a:chOff x="3198" y="704"/>
            <a:chExt cx="2508" cy="1637"/>
          </a:xfrm>
        </p:grpSpPr>
        <p:sp>
          <p:nvSpPr>
            <p:cNvPr id="20486" name="AutoShape 6"/>
            <p:cNvSpPr>
              <a:spLocks noChangeArrowheads="1"/>
            </p:cNvSpPr>
            <p:nvPr/>
          </p:nvSpPr>
          <p:spPr bwMode="auto">
            <a:xfrm>
              <a:off x="3198" y="848"/>
              <a:ext cx="576" cy="240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表达式</a:t>
              </a:r>
              <a:r>
                <a:rPr kumimoji="1" lang="en-US" altLang="zh-CN" sz="1400" b="1" dirty="0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87" name="AutoShape 7"/>
            <p:cNvSpPr>
              <a:spLocks noChangeArrowheads="1"/>
            </p:cNvSpPr>
            <p:nvPr/>
          </p:nvSpPr>
          <p:spPr bwMode="auto">
            <a:xfrm>
              <a:off x="3678" y="1136"/>
              <a:ext cx="576" cy="240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表达式</a:t>
              </a:r>
              <a:r>
                <a:rPr kumimoji="1" lang="en-US" altLang="zh-CN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0488" name="AutoShape 8"/>
            <p:cNvSpPr>
              <a:spLocks noChangeArrowheads="1"/>
            </p:cNvSpPr>
            <p:nvPr/>
          </p:nvSpPr>
          <p:spPr bwMode="auto">
            <a:xfrm>
              <a:off x="4722" y="1556"/>
              <a:ext cx="576" cy="240"/>
            </a:xfrm>
            <a:prstGeom prst="diamond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表达式</a:t>
              </a:r>
              <a:r>
                <a:rPr kumimoji="1" lang="en-US" altLang="zh-CN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32778" name="AutoShape 9"/>
            <p:cNvCxnSpPr>
              <a:cxnSpLocks noChangeShapeType="1"/>
              <a:stCxn id="20486" idx="3"/>
              <a:endCxn id="20487" idx="0"/>
            </p:cNvCxnSpPr>
            <p:nvPr/>
          </p:nvCxnSpPr>
          <p:spPr bwMode="auto">
            <a:xfrm>
              <a:off x="3774" y="968"/>
              <a:ext cx="192" cy="168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490" name="Rectangle 10"/>
            <p:cNvSpPr>
              <a:spLocks noChangeArrowheads="1"/>
            </p:cNvSpPr>
            <p:nvPr/>
          </p:nvSpPr>
          <p:spPr bwMode="auto">
            <a:xfrm>
              <a:off x="3282" y="1880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0491" name="Rectangle 11"/>
            <p:cNvSpPr>
              <a:spLocks noChangeArrowheads="1"/>
            </p:cNvSpPr>
            <p:nvPr/>
          </p:nvSpPr>
          <p:spPr bwMode="auto">
            <a:xfrm>
              <a:off x="3774" y="1880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781" name="Line 12"/>
            <p:cNvSpPr>
              <a:spLocks noChangeShapeType="1"/>
            </p:cNvSpPr>
            <p:nvPr/>
          </p:nvSpPr>
          <p:spPr bwMode="auto">
            <a:xfrm>
              <a:off x="4266" y="1256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2" name="Line 13"/>
            <p:cNvSpPr>
              <a:spLocks noChangeShapeType="1"/>
            </p:cNvSpPr>
            <p:nvPr/>
          </p:nvSpPr>
          <p:spPr bwMode="auto">
            <a:xfrm>
              <a:off x="4506" y="125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4830" y="1880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n</a:t>
              </a:r>
            </a:p>
          </p:txBody>
        </p:sp>
        <p:sp>
          <p:nvSpPr>
            <p:cNvPr id="32784" name="Line 15"/>
            <p:cNvSpPr>
              <a:spLocks noChangeShapeType="1"/>
            </p:cNvSpPr>
            <p:nvPr/>
          </p:nvSpPr>
          <p:spPr bwMode="auto">
            <a:xfrm>
              <a:off x="4770" y="1412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5" name="Line 16"/>
            <p:cNvSpPr>
              <a:spLocks noChangeShapeType="1"/>
            </p:cNvSpPr>
            <p:nvPr/>
          </p:nvSpPr>
          <p:spPr bwMode="auto">
            <a:xfrm>
              <a:off x="5010" y="141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6" name="Line 17"/>
            <p:cNvSpPr>
              <a:spLocks noChangeShapeType="1"/>
            </p:cNvSpPr>
            <p:nvPr/>
          </p:nvSpPr>
          <p:spPr bwMode="auto">
            <a:xfrm>
              <a:off x="3486" y="70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7" name="Line 18"/>
            <p:cNvSpPr>
              <a:spLocks noChangeShapeType="1"/>
            </p:cNvSpPr>
            <p:nvPr/>
          </p:nvSpPr>
          <p:spPr bwMode="auto">
            <a:xfrm>
              <a:off x="3486" y="1088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8" name="Line 19"/>
            <p:cNvSpPr>
              <a:spLocks noChangeShapeType="1"/>
            </p:cNvSpPr>
            <p:nvPr/>
          </p:nvSpPr>
          <p:spPr bwMode="auto">
            <a:xfrm>
              <a:off x="3966" y="137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89" name="Line 20"/>
            <p:cNvSpPr>
              <a:spLocks noChangeShapeType="1"/>
            </p:cNvSpPr>
            <p:nvPr/>
          </p:nvSpPr>
          <p:spPr bwMode="auto">
            <a:xfrm>
              <a:off x="5022" y="18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0" name="Line 21"/>
            <p:cNvSpPr>
              <a:spLocks noChangeShapeType="1"/>
            </p:cNvSpPr>
            <p:nvPr/>
          </p:nvSpPr>
          <p:spPr bwMode="auto">
            <a:xfrm>
              <a:off x="3486" y="2144"/>
              <a:ext cx="20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1" name="Line 22"/>
            <p:cNvSpPr>
              <a:spLocks noChangeShapeType="1"/>
            </p:cNvSpPr>
            <p:nvPr/>
          </p:nvSpPr>
          <p:spPr bwMode="auto">
            <a:xfrm>
              <a:off x="3486" y="2048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2" name="Line 23"/>
            <p:cNvSpPr>
              <a:spLocks noChangeShapeType="1"/>
            </p:cNvSpPr>
            <p:nvPr/>
          </p:nvSpPr>
          <p:spPr bwMode="auto">
            <a:xfrm>
              <a:off x="3966" y="2053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3" name="Line 24"/>
            <p:cNvSpPr>
              <a:spLocks noChangeShapeType="1"/>
            </p:cNvSpPr>
            <p:nvPr/>
          </p:nvSpPr>
          <p:spPr bwMode="auto">
            <a:xfrm>
              <a:off x="5022" y="2048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4" name="Text Box 25"/>
            <p:cNvSpPr txBox="1">
              <a:spLocks noChangeArrowheads="1"/>
            </p:cNvSpPr>
            <p:nvPr/>
          </p:nvSpPr>
          <p:spPr bwMode="auto">
            <a:xfrm>
              <a:off x="4266" y="177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795" name="Text Box 26"/>
            <p:cNvSpPr txBox="1">
              <a:spLocks noChangeArrowheads="1"/>
            </p:cNvSpPr>
            <p:nvPr/>
          </p:nvSpPr>
          <p:spPr bwMode="auto">
            <a:xfrm>
              <a:off x="4338" y="125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……</a:t>
              </a:r>
            </a:p>
          </p:txBody>
        </p:sp>
        <p:sp>
          <p:nvSpPr>
            <p:cNvPr id="32796" name="Line 27"/>
            <p:cNvSpPr>
              <a:spLocks noChangeShapeType="1"/>
            </p:cNvSpPr>
            <p:nvPr/>
          </p:nvSpPr>
          <p:spPr bwMode="auto">
            <a:xfrm>
              <a:off x="4254" y="2144"/>
              <a:ext cx="0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7" name="Line 28"/>
            <p:cNvSpPr>
              <a:spLocks noChangeShapeType="1"/>
            </p:cNvSpPr>
            <p:nvPr/>
          </p:nvSpPr>
          <p:spPr bwMode="auto">
            <a:xfrm>
              <a:off x="5288" y="1673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798" name="Line 29"/>
            <p:cNvSpPr>
              <a:spLocks noChangeShapeType="1"/>
            </p:cNvSpPr>
            <p:nvPr/>
          </p:nvSpPr>
          <p:spPr bwMode="auto">
            <a:xfrm>
              <a:off x="5528" y="1673"/>
              <a:ext cx="0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0510" name="Rectangle 30"/>
            <p:cNvSpPr>
              <a:spLocks noChangeArrowheads="1"/>
            </p:cNvSpPr>
            <p:nvPr/>
          </p:nvSpPr>
          <p:spPr bwMode="auto">
            <a:xfrm>
              <a:off x="5322" y="1869"/>
              <a:ext cx="384" cy="144"/>
            </a:xfrm>
            <a:prstGeom prst="rect">
              <a:avLst/>
            </a:prstGeom>
            <a:solidFill>
              <a:srgbClr val="CCFF33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r>
                <a:rPr kumimoji="1" lang="zh-CN" altLang="en-US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语句</a:t>
              </a:r>
              <a:r>
                <a:rPr kumimoji="1" lang="en-US" altLang="zh-CN" sz="1400" b="1" smtClean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itchFamily="18" charset="0"/>
                </a:rPr>
                <a:t>n+1</a:t>
              </a:r>
            </a:p>
          </p:txBody>
        </p:sp>
        <p:sp>
          <p:nvSpPr>
            <p:cNvPr id="32800" name="Line 31"/>
            <p:cNvSpPr>
              <a:spLocks noChangeShapeType="1"/>
            </p:cNvSpPr>
            <p:nvPr/>
          </p:nvSpPr>
          <p:spPr bwMode="auto">
            <a:xfrm>
              <a:off x="5514" y="2037"/>
              <a:ext cx="0" cy="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" name="矩形 2"/>
          <p:cNvSpPr/>
          <p:nvPr/>
        </p:nvSpPr>
        <p:spPr>
          <a:xfrm>
            <a:off x="107950" y="981075"/>
            <a:ext cx="1797050" cy="4921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600" kern="0" dirty="0">
                <a:solidFill>
                  <a:srgbClr val="66FF33"/>
                </a:solidFill>
                <a:latin typeface="Arial"/>
                <a:ea typeface="宋体"/>
                <a:cs typeface="Times New Roman" pitchFamily="18" charset="0"/>
              </a:rPr>
              <a:t>【</a:t>
            </a:r>
            <a:r>
              <a:rPr lang="zh-CN" altLang="en-US" sz="2600" kern="0" dirty="0">
                <a:solidFill>
                  <a:srgbClr val="66FF33"/>
                </a:solidFill>
                <a:latin typeface="Arial"/>
                <a:ea typeface="宋体"/>
                <a:cs typeface="Times New Roman" pitchFamily="18" charset="0"/>
              </a:rPr>
              <a:t>格式</a:t>
            </a:r>
            <a:r>
              <a:rPr lang="en-US" altLang="zh-CN" sz="2600" kern="0" dirty="0">
                <a:solidFill>
                  <a:srgbClr val="66FF33"/>
                </a:solidFill>
                <a:latin typeface="Arial"/>
                <a:ea typeface="宋体"/>
                <a:cs typeface="Times New Roman" pitchFamily="18" charset="0"/>
              </a:rPr>
              <a:t>3】 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cs typeface="Times New Roman" pitchFamily="18" charset="0"/>
              </a:rPr>
              <a:t>多分支</a:t>
            </a:r>
            <a:r>
              <a:rPr lang="en-US" altLang="zh-CN" dirty="0">
                <a:cs typeface="Times New Roman" pitchFamily="18" charset="0"/>
              </a:rPr>
              <a:t>if-else</a:t>
            </a:r>
            <a:r>
              <a:rPr lang="zh-CN" altLang="en-US" dirty="0">
                <a:cs typeface="Times New Roman" pitchFamily="18" charset="0"/>
              </a:rPr>
              <a:t>语句的程序举例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340768"/>
            <a:ext cx="4814095" cy="20291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196751"/>
            <a:ext cx="2592288" cy="5350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783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900" smtClean="0">
                <a:cs typeface="Arial" charset="0"/>
              </a:rPr>
              <a:t>4.6  </a:t>
            </a:r>
            <a:r>
              <a:rPr lang="zh-CN" altLang="en-US" sz="4900" smtClean="0">
                <a:cs typeface="Arial" charset="0"/>
              </a:rPr>
              <a:t>选择结构的嵌套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07609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585BA88-6364-4E18-8FEE-E977622DA131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zh-CN" sz="1600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cs typeface="Times New Roman" pitchFamily="18" charset="0"/>
              </a:rPr>
              <a:t>if</a:t>
            </a:r>
            <a:r>
              <a:rPr lang="zh-CN" altLang="en-US" sz="3800" smtClean="0"/>
              <a:t>语句的嵌套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10600" cy="51657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 smtClean="0"/>
              <a:t>在</a:t>
            </a:r>
            <a:r>
              <a:rPr lang="en-US" altLang="zh-CN" sz="2800" dirty="0" smtClean="0">
                <a:cs typeface="Times New Roman" pitchFamily="18" charset="0"/>
              </a:rPr>
              <a:t>if</a:t>
            </a:r>
            <a:r>
              <a:rPr lang="zh-CN" altLang="en-US" sz="2800" dirty="0" smtClean="0"/>
              <a:t>语句中的“语句”中也可再嵌套一个或多个</a:t>
            </a:r>
            <a:r>
              <a:rPr lang="en-US" altLang="zh-CN" sz="2800" dirty="0" smtClean="0">
                <a:cs typeface="Times New Roman" pitchFamily="18" charset="0"/>
              </a:rPr>
              <a:t>if</a:t>
            </a:r>
            <a:r>
              <a:rPr lang="zh-CN" altLang="en-US" sz="2800" dirty="0" smtClean="0"/>
              <a:t>语句。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其一般形式是：</a:t>
            </a:r>
            <a:r>
              <a:rPr lang="zh-CN" altLang="en-US" sz="2400" dirty="0" smtClean="0">
                <a:latin typeface="Garamond" pitchFamily="18" charset="0"/>
              </a:rPr>
              <a:t/>
            </a:r>
            <a:br>
              <a:rPr lang="zh-CN" altLang="en-US" sz="2400" dirty="0" smtClean="0">
                <a:latin typeface="Garamond" pitchFamily="18" charset="0"/>
              </a:rPr>
            </a:br>
            <a:r>
              <a:rPr lang="en-US" altLang="zh-CN" sz="2400" dirty="0" smtClean="0">
                <a:cs typeface="Times New Roman" pitchFamily="18" charset="0"/>
              </a:rPr>
              <a:t>if ( )</a:t>
            </a:r>
            <a:r>
              <a:rPr lang="en-US" altLang="zh-CN" sz="2400" dirty="0" smtClean="0">
                <a:latin typeface="Garamond" pitchFamily="18" charset="0"/>
              </a:rPr>
              <a:t/>
            </a:r>
            <a:br>
              <a:rPr lang="en-US" altLang="zh-CN" sz="2400" dirty="0" smtClean="0">
                <a:latin typeface="Garamond" pitchFamily="18" charset="0"/>
              </a:rPr>
            </a:br>
            <a:r>
              <a:rPr lang="en-US" altLang="zh-CN" sz="2400" dirty="0" smtClean="0">
                <a:cs typeface="Times New Roman" pitchFamily="18" charset="0"/>
              </a:rPr>
              <a:t>  if ( )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>
                <a:cs typeface="Times New Roman" pitchFamily="18" charset="0"/>
              </a:rPr>
              <a:t>1</a:t>
            </a:r>
            <a:r>
              <a:rPr lang="en-US" altLang="zh-CN" sz="2400" dirty="0" smtClean="0">
                <a:latin typeface="Garamond" pitchFamily="18" charset="0"/>
              </a:rPr>
              <a:t/>
            </a:r>
            <a:br>
              <a:rPr lang="en-US" altLang="zh-CN" sz="2400" dirty="0" smtClean="0">
                <a:latin typeface="Garamond" pitchFamily="18" charset="0"/>
              </a:rPr>
            </a:br>
            <a:r>
              <a:rPr lang="en-US" altLang="zh-CN" sz="2400" dirty="0" smtClean="0">
                <a:cs typeface="Times New Roman" pitchFamily="18" charset="0"/>
              </a:rPr>
              <a:t>  else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>
                <a:cs typeface="Times New Roman" pitchFamily="18" charset="0"/>
              </a:rPr>
              <a:t>2</a:t>
            </a:r>
            <a:r>
              <a:rPr lang="en-US" altLang="zh-CN" sz="2400" dirty="0" smtClean="0">
                <a:latin typeface="Garamond" pitchFamily="18" charset="0"/>
              </a:rPr>
              <a:t/>
            </a:r>
            <a:br>
              <a:rPr lang="en-US" altLang="zh-CN" sz="2400" dirty="0" smtClean="0">
                <a:latin typeface="Garamond" pitchFamily="18" charset="0"/>
              </a:rPr>
            </a:br>
            <a:r>
              <a:rPr lang="en-US" altLang="zh-CN" sz="2400" dirty="0" smtClean="0">
                <a:cs typeface="Times New Roman" pitchFamily="18" charset="0"/>
              </a:rPr>
              <a:t>else</a:t>
            </a:r>
            <a:r>
              <a:rPr lang="en-US" altLang="zh-CN" sz="2400" dirty="0" smtClean="0">
                <a:latin typeface="Garamond" pitchFamily="18" charset="0"/>
              </a:rPr>
              <a:t/>
            </a:r>
            <a:br>
              <a:rPr lang="en-US" altLang="zh-CN" sz="2400" dirty="0" smtClean="0">
                <a:latin typeface="Garamond" pitchFamily="18" charset="0"/>
              </a:rPr>
            </a:br>
            <a:r>
              <a:rPr lang="en-US" altLang="zh-CN" sz="2400" dirty="0" smtClean="0">
                <a:cs typeface="Times New Roman" pitchFamily="18" charset="0"/>
              </a:rPr>
              <a:t>  if ( )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>
                <a:cs typeface="Times New Roman" pitchFamily="18" charset="0"/>
              </a:rPr>
              <a:t>3</a:t>
            </a:r>
            <a:r>
              <a:rPr lang="en-US" altLang="zh-CN" sz="2400" dirty="0" smtClean="0">
                <a:latin typeface="Garamond" pitchFamily="18" charset="0"/>
              </a:rPr>
              <a:t/>
            </a:r>
            <a:br>
              <a:rPr lang="en-US" altLang="zh-CN" sz="2400" dirty="0" smtClean="0">
                <a:latin typeface="Garamond" pitchFamily="18" charset="0"/>
              </a:rPr>
            </a:br>
            <a:r>
              <a:rPr lang="en-US" altLang="zh-CN" sz="2400" dirty="0" smtClean="0">
                <a:cs typeface="Times New Roman" pitchFamily="18" charset="0"/>
              </a:rPr>
              <a:t>  else </a:t>
            </a:r>
            <a:r>
              <a:rPr lang="zh-CN" altLang="en-US" sz="2400" dirty="0" smtClean="0"/>
              <a:t>语句</a:t>
            </a:r>
            <a:r>
              <a:rPr lang="en-US" altLang="zh-CN" sz="2400" dirty="0" smtClean="0">
                <a:cs typeface="Times New Roman" pitchFamily="18" charset="0"/>
              </a:rPr>
              <a:t>4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 smtClean="0"/>
              <a:t>书写格式的不同是不能解决问题的，为了处理这种歧义，</a:t>
            </a:r>
            <a:r>
              <a:rPr lang="en-US" altLang="zh-CN" sz="2400" dirty="0" smtClean="0">
                <a:cs typeface="Times New Roman" pitchFamily="18" charset="0"/>
              </a:rPr>
              <a:t>C</a:t>
            </a:r>
            <a:r>
              <a:rPr lang="zh-CN" altLang="en-US" sz="2400" dirty="0" smtClean="0"/>
              <a:t>规定：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else</a:t>
            </a:r>
            <a:r>
              <a:rPr lang="zh-CN" altLang="en-US" sz="2400" dirty="0" smtClean="0">
                <a:solidFill>
                  <a:srgbClr val="FFFF00"/>
                </a:solidFill>
              </a:rPr>
              <a:t>总是与离其较近的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if</a:t>
            </a:r>
            <a:r>
              <a:rPr lang="zh-CN" altLang="en-US" sz="2400" dirty="0" smtClean="0">
                <a:solidFill>
                  <a:srgbClr val="FFFF00"/>
                </a:solidFill>
              </a:rPr>
              <a:t>相配对</a:t>
            </a:r>
            <a:r>
              <a:rPr lang="zh-CN" altLang="en-US" sz="2400" dirty="0" smtClean="0"/>
              <a:t>（</a:t>
            </a:r>
            <a:r>
              <a:rPr lang="zh-CN" altLang="en-US" sz="2400" b="1" dirty="0" smtClean="0">
                <a:solidFill>
                  <a:srgbClr val="FF00FF"/>
                </a:solidFill>
              </a:rPr>
              <a:t>就近配对原则</a:t>
            </a:r>
            <a:r>
              <a:rPr lang="zh-CN" altLang="en-US" sz="2400" dirty="0" smtClean="0"/>
              <a:t>）。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【</a:t>
            </a:r>
            <a:r>
              <a:rPr lang="zh-CN" altLang="en-US" sz="2400" dirty="0" smtClean="0">
                <a:solidFill>
                  <a:srgbClr val="66FF33"/>
                </a:solidFill>
              </a:rPr>
              <a:t>例</a:t>
            </a:r>
            <a:r>
              <a:rPr lang="en-US" altLang="zh-CN" sz="2400" dirty="0" smtClean="0">
                <a:solidFill>
                  <a:srgbClr val="66FF33"/>
                </a:solidFill>
              </a:rPr>
              <a:t>】</a:t>
            </a:r>
            <a:r>
              <a:rPr lang="zh-CN" altLang="en-US" sz="2400" dirty="0" smtClean="0">
                <a:solidFill>
                  <a:srgbClr val="66FF33"/>
                </a:solidFill>
              </a:rPr>
              <a:t>为了上例的</a:t>
            </a:r>
            <a:r>
              <a:rPr lang="en-US" altLang="zh-CN" sz="2400" dirty="0" smtClean="0">
                <a:solidFill>
                  <a:srgbClr val="66FF33"/>
                </a:solidFill>
                <a:cs typeface="Times New Roman" pitchFamily="18" charset="0"/>
              </a:rPr>
              <a:t>else</a:t>
            </a:r>
            <a:r>
              <a:rPr lang="zh-CN" altLang="en-US" sz="2400" dirty="0" smtClean="0">
                <a:solidFill>
                  <a:srgbClr val="66FF33"/>
                </a:solidFill>
              </a:rPr>
              <a:t>和第一个</a:t>
            </a:r>
            <a:r>
              <a:rPr lang="en-US" altLang="zh-CN" sz="2400" dirty="0" smtClean="0">
                <a:solidFill>
                  <a:srgbClr val="66FF33"/>
                </a:solidFill>
                <a:cs typeface="Times New Roman" pitchFamily="18" charset="0"/>
              </a:rPr>
              <a:t>if</a:t>
            </a:r>
            <a:r>
              <a:rPr lang="zh-CN" altLang="en-US" sz="2400" dirty="0" smtClean="0">
                <a:solidFill>
                  <a:srgbClr val="66FF33"/>
                </a:solidFill>
              </a:rPr>
              <a:t>配对，应该采用如下方式：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66FF33"/>
                </a:solidFill>
              </a:rPr>
              <a:t>			</a:t>
            </a:r>
            <a:r>
              <a:rPr lang="en-US" altLang="zh-CN" sz="2400" dirty="0" smtClean="0">
                <a:solidFill>
                  <a:srgbClr val="66FF33"/>
                </a:solidFill>
                <a:cs typeface="Times New Roman" pitchFamily="18" charset="0"/>
              </a:rPr>
              <a:t>if ( ) {if ( ) </a:t>
            </a:r>
            <a:r>
              <a:rPr lang="zh-CN" altLang="en-US" sz="2400" dirty="0" smtClean="0">
                <a:solidFill>
                  <a:srgbClr val="66FF33"/>
                </a:solidFill>
              </a:rPr>
              <a:t>语句</a:t>
            </a:r>
            <a:r>
              <a:rPr lang="en-US" altLang="zh-CN" sz="2400" dirty="0" smtClean="0">
                <a:solidFill>
                  <a:srgbClr val="66FF33"/>
                </a:solidFill>
                <a:cs typeface="Times New Roman" pitchFamily="18" charset="0"/>
              </a:rPr>
              <a:t>1}</a:t>
            </a:r>
            <a:r>
              <a:rPr lang="en-US" altLang="zh-CN" sz="2400" dirty="0" smtClean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66FF33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66FF33"/>
                </a:solidFill>
                <a:latin typeface="Garamond" pitchFamily="18" charset="0"/>
              </a:rPr>
              <a:t>		</a:t>
            </a:r>
            <a:r>
              <a:rPr lang="en-US" altLang="zh-CN" sz="2400" dirty="0" smtClean="0">
                <a:solidFill>
                  <a:srgbClr val="66FF33"/>
                </a:solidFill>
                <a:cs typeface="Times New Roman" pitchFamily="18" charset="0"/>
              </a:rPr>
              <a:t>else </a:t>
            </a:r>
            <a:r>
              <a:rPr lang="zh-CN" altLang="en-US" sz="2400" dirty="0" smtClean="0">
                <a:solidFill>
                  <a:srgbClr val="66FF33"/>
                </a:solidFill>
              </a:rPr>
              <a:t>语句</a:t>
            </a:r>
            <a:r>
              <a:rPr lang="en-US" altLang="zh-CN" sz="2400" dirty="0" smtClean="0">
                <a:solidFill>
                  <a:srgbClr val="66FF33"/>
                </a:solidFill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66FF33"/>
                </a:solidFill>
                <a:cs typeface="Times New Roman" pitchFamily="18" charset="0"/>
              </a:rPr>
              <a:t>子</a:t>
            </a:r>
          </a:p>
        </p:txBody>
      </p:sp>
      <p:sp>
        <p:nvSpPr>
          <p:cNvPr id="34821" name="Rectangle 4"/>
          <p:cNvSpPr>
            <a:spLocks noChangeArrowheads="1"/>
          </p:cNvSpPr>
          <p:nvPr/>
        </p:nvSpPr>
        <p:spPr bwMode="auto">
          <a:xfrm>
            <a:off x="4067175" y="2586335"/>
            <a:ext cx="4249738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dirty="0">
                <a:solidFill>
                  <a:srgbClr val="66FF33"/>
                </a:solidFill>
                <a:latin typeface="Times New Roman" pitchFamily="18" charset="0"/>
              </a:rPr>
              <a:t>例</a:t>
            </a: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</a:rPr>
              <a:t>】</a:t>
            </a:r>
            <a:r>
              <a:rPr kumimoji="1" lang="zh-CN" altLang="en-US" sz="2400" dirty="0">
                <a:solidFill>
                  <a:srgbClr val="66FF33"/>
                </a:solidFill>
                <a:latin typeface="Times New Roman" pitchFamily="18" charset="0"/>
              </a:rPr>
              <a:t>当出现如下嵌套形式时，理解在可能就会出现歧义：</a:t>
            </a:r>
            <a:r>
              <a:rPr kumimoji="1" lang="zh-CN" altLang="en-US" sz="2400" dirty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kumimoji="1" lang="zh-CN" altLang="en-US" sz="2400" dirty="0">
                <a:solidFill>
                  <a:srgbClr val="66FF33"/>
                </a:solidFill>
                <a:latin typeface="Garamond" pitchFamily="18" charset="0"/>
              </a:rPr>
            </a:b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if ( )</a:t>
            </a:r>
            <a:r>
              <a:rPr kumimoji="1" lang="en-US" altLang="zh-CN" sz="2400" dirty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kumimoji="1" lang="en-US" altLang="zh-CN" sz="2400" dirty="0">
                <a:solidFill>
                  <a:srgbClr val="66FF33"/>
                </a:solidFill>
                <a:latin typeface="Garamond" pitchFamily="18" charset="0"/>
              </a:rPr>
            </a:b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if ( ) </a:t>
            </a:r>
            <a:r>
              <a:rPr kumimoji="1" lang="zh-CN" altLang="en-US" sz="2400" dirty="0">
                <a:solidFill>
                  <a:srgbClr val="66FF33"/>
                </a:solidFill>
                <a:latin typeface="Times New Roman" pitchFamily="18" charset="0"/>
              </a:rPr>
              <a:t>语句</a:t>
            </a: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kumimoji="1" lang="en-US" altLang="zh-CN" sz="2400" dirty="0">
                <a:solidFill>
                  <a:srgbClr val="66FF33"/>
                </a:solidFill>
                <a:latin typeface="Garamond" pitchFamily="18" charset="0"/>
              </a:rPr>
              <a:t/>
            </a:r>
            <a:br>
              <a:rPr kumimoji="1" lang="en-US" altLang="zh-CN" sz="2400" dirty="0">
                <a:solidFill>
                  <a:srgbClr val="66FF33"/>
                </a:solidFill>
                <a:latin typeface="Garamond" pitchFamily="18" charset="0"/>
              </a:rPr>
            </a:b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else </a:t>
            </a:r>
            <a:r>
              <a:rPr kumimoji="1" lang="zh-CN" altLang="en-US" sz="2400" dirty="0">
                <a:solidFill>
                  <a:srgbClr val="66FF33"/>
                </a:solidFill>
                <a:latin typeface="Times New Roman" pitchFamily="18" charset="0"/>
              </a:rPr>
              <a:t>语句</a:t>
            </a:r>
            <a:r>
              <a:rPr kumimoji="1" lang="en-US" altLang="zh-CN" sz="2400" dirty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3419872" y="1844824"/>
            <a:ext cx="576311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solidFill>
                  <a:srgbClr val="FFFF00"/>
                </a:solidFill>
              </a:rPr>
              <a:t>【</a:t>
            </a:r>
            <a:r>
              <a:rPr kumimoji="1" lang="zh-CN" altLang="en-US" sz="3200" b="1" dirty="0" smtClean="0">
                <a:solidFill>
                  <a:srgbClr val="FFFF00"/>
                </a:solidFill>
              </a:rPr>
              <a:t>注意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】if</a:t>
            </a:r>
            <a:r>
              <a:rPr kumimoji="1" lang="zh-CN" altLang="en-US" sz="3200" b="1" dirty="0" smtClean="0">
                <a:solidFill>
                  <a:srgbClr val="FFFF00"/>
                </a:solidFill>
              </a:rPr>
              <a:t>与</a:t>
            </a:r>
            <a:r>
              <a:rPr kumimoji="1" lang="en-US" altLang="zh-CN" sz="3200" b="1" dirty="0" smtClean="0">
                <a:solidFill>
                  <a:srgbClr val="FFFF00"/>
                </a:solidFill>
              </a:rPr>
              <a:t>else</a:t>
            </a:r>
            <a:r>
              <a:rPr kumimoji="1" lang="zh-CN" altLang="en-US" sz="3200" b="1" dirty="0" smtClean="0">
                <a:solidFill>
                  <a:srgbClr val="FFFF00"/>
                </a:solidFill>
              </a:rPr>
              <a:t>的配对关系！</a:t>
            </a:r>
            <a:endParaRPr kumimoji="1" lang="zh-CN" altLang="en-US" sz="32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85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385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38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385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615" accel="100000" fill="hold">
                                          <p:stCondLst>
                                            <p:cond delay="38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5A1CCC-2830-4185-88DC-5B01FCCD42E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zh-CN" sz="16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smtClean="0">
                <a:cs typeface="Times New Roman" pitchFamily="18" charset="0"/>
              </a:rPr>
              <a:t>if</a:t>
            </a:r>
            <a:r>
              <a:rPr lang="zh-CN" altLang="en-US" sz="3800" smtClean="0"/>
              <a:t>语句的嵌套</a:t>
            </a:r>
            <a:r>
              <a:rPr lang="en-US" altLang="zh-CN" sz="3800" smtClean="0"/>
              <a:t>——</a:t>
            </a:r>
            <a:r>
              <a:rPr lang="en-US" altLang="zh-CN" sz="3800" smtClean="0">
                <a:cs typeface="Times New Roman" pitchFamily="18" charset="0"/>
              </a:rPr>
              <a:t> </a:t>
            </a:r>
            <a:r>
              <a:rPr lang="zh-CN" altLang="en-US" sz="3800" smtClean="0"/>
              <a:t>举例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36295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4.5】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编写一程序，实现下列阶跃函数的求值。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</a:t>
            </a:r>
            <a:r>
              <a:rPr lang="en-US" altLang="zh-CN" sz="2400" dirty="0" err="1" smtClean="0"/>
              <a:t>d”,&amp;x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3200" b="1" dirty="0" smtClean="0">
                <a:solidFill>
                  <a:srgbClr val="66FF33"/>
                </a:solidFill>
                <a:latin typeface="Arial Black" pitchFamily="34" charset="0"/>
                <a:ea typeface="华文彩云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(“x=%</a:t>
            </a:r>
            <a:r>
              <a:rPr lang="en-US" altLang="zh-CN" sz="2400" dirty="0" err="1" smtClean="0"/>
              <a:t>d,y</a:t>
            </a:r>
            <a:r>
              <a:rPr lang="en-US" altLang="zh-CN" sz="2400" dirty="0" smtClean="0"/>
              <a:t>=%d\n”,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graphicFrame>
        <p:nvGraphicFramePr>
          <p:cNvPr id="3584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1630363"/>
          <a:ext cx="197326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8" name="公式" r:id="rId3" imgW="1079032" imgH="710891" progId="Equation.3">
                  <p:embed/>
                </p:oleObj>
              </mc:Choice>
              <mc:Fallback>
                <p:oleObj name="公式" r:id="rId3" imgW="107903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30363"/>
                        <a:ext cx="1973262" cy="1300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75" name="Group 71"/>
          <p:cNvGrpSpPr>
            <a:grpSpLocks/>
          </p:cNvGrpSpPr>
          <p:nvPr/>
        </p:nvGrpSpPr>
        <p:grpSpPr bwMode="auto">
          <a:xfrm>
            <a:off x="1259731" y="1755874"/>
            <a:ext cx="6408738" cy="3689350"/>
            <a:chOff x="-693" y="1061"/>
            <a:chExt cx="4037" cy="2324"/>
          </a:xfrm>
        </p:grpSpPr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1424" y="1061"/>
              <a:ext cx="1920" cy="950"/>
            </a:xfrm>
            <a:prstGeom prst="rect">
              <a:avLst/>
            </a:prstGeom>
            <a:noFill/>
            <a:ln w="38100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solidFill>
                    <a:srgbClr val="66FF33"/>
                  </a:solidFill>
                </a:rPr>
                <a:t>语句</a:t>
              </a:r>
              <a:r>
                <a:rPr lang="en-US" altLang="zh-CN" sz="2000" b="1" dirty="0" smtClean="0">
                  <a:solidFill>
                    <a:srgbClr val="66FF33"/>
                  </a:solidFill>
                </a:rPr>
                <a:t>0</a:t>
              </a:r>
              <a:endParaRPr lang="en-US" altLang="zh-CN" sz="2000" b="1" dirty="0">
                <a:solidFill>
                  <a:srgbClr val="66FF33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if (x&lt;0) y=-1;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 smtClean="0"/>
                <a:t>if </a:t>
              </a:r>
              <a:r>
                <a:rPr lang="en-US" altLang="zh-CN" sz="2400" dirty="0"/>
                <a:t>(x==0) y=0</a:t>
              </a:r>
              <a:r>
                <a:rPr lang="en-US" altLang="zh-CN" sz="2400" dirty="0" smtClean="0"/>
                <a:t>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i</a:t>
              </a:r>
              <a:r>
                <a:rPr lang="en-US" altLang="zh-CN" sz="2400" dirty="0" smtClean="0"/>
                <a:t>f (x&lt;-1) y=-1;</a:t>
              </a:r>
              <a:endParaRPr lang="en-US" altLang="zh-CN" sz="2400" dirty="0"/>
            </a:p>
          </p:txBody>
        </p:sp>
        <p:sp>
          <p:nvSpPr>
            <p:cNvPr id="35855" name="Line 69"/>
            <p:cNvSpPr>
              <a:spLocks noChangeShapeType="1"/>
            </p:cNvSpPr>
            <p:nvPr/>
          </p:nvSpPr>
          <p:spPr bwMode="auto">
            <a:xfrm flipV="1">
              <a:off x="-693" y="1658"/>
              <a:ext cx="2117" cy="1727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74200" y="3409836"/>
            <a:ext cx="4211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方法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1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：三个独立的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if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语句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640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A5A1CCC-2830-4185-88DC-5B01FCCD42E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zh-CN" sz="1600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smtClean="0">
                <a:cs typeface="Times New Roman" pitchFamily="18" charset="0"/>
              </a:rPr>
              <a:t>if</a:t>
            </a:r>
            <a:r>
              <a:rPr lang="zh-CN" altLang="en-US" sz="3800" dirty="0" smtClean="0"/>
              <a:t>语句的嵌套</a:t>
            </a:r>
            <a:r>
              <a:rPr lang="en-US" altLang="zh-CN" sz="3800" dirty="0" smtClean="0"/>
              <a:t>——</a:t>
            </a:r>
            <a:r>
              <a:rPr lang="en-US" altLang="zh-CN" sz="3800" dirty="0" smtClean="0">
                <a:cs typeface="Times New Roman" pitchFamily="18" charset="0"/>
              </a:rPr>
              <a:t> </a:t>
            </a:r>
            <a:r>
              <a:rPr lang="zh-CN" altLang="en-US" sz="3800" dirty="0" smtClean="0"/>
              <a:t>举例（</a:t>
            </a:r>
            <a:r>
              <a:rPr lang="en-US" altLang="zh-CN" sz="3800" dirty="0"/>
              <a:t>2</a:t>
            </a:r>
            <a:r>
              <a:rPr lang="zh-CN" altLang="en-US" sz="3800" dirty="0" smtClean="0"/>
              <a:t>）</a:t>
            </a:r>
            <a:endParaRPr lang="zh-CN" altLang="en-US" sz="3800" dirty="0" smtClean="0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36295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4.5】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编写一程序，实现下列阶跃函数的求值。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</a:t>
            </a:r>
            <a:r>
              <a:rPr lang="en-US" altLang="zh-CN" sz="2400" dirty="0" err="1" smtClean="0"/>
              <a:t>d”,&amp;x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3200" b="1" dirty="0" smtClean="0">
                <a:solidFill>
                  <a:srgbClr val="66FF33"/>
                </a:solidFill>
                <a:latin typeface="Arial Black" pitchFamily="34" charset="0"/>
                <a:ea typeface="华文彩云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(“x=%</a:t>
            </a:r>
            <a:r>
              <a:rPr lang="en-US" altLang="zh-CN" sz="2400" dirty="0" err="1" smtClean="0"/>
              <a:t>d,y</a:t>
            </a:r>
            <a:r>
              <a:rPr lang="en-US" altLang="zh-CN" sz="2400" dirty="0" smtClean="0"/>
              <a:t>=%d\n”,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graphicFrame>
        <p:nvGraphicFramePr>
          <p:cNvPr id="3584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1630363"/>
          <a:ext cx="197326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42" name="公式" r:id="rId3" imgW="1079032" imgH="710891" progId="Equation.3">
                  <p:embed/>
                </p:oleObj>
              </mc:Choice>
              <mc:Fallback>
                <p:oleObj name="公式" r:id="rId3" imgW="107903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30363"/>
                        <a:ext cx="1973262" cy="1300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963" name="Group 59"/>
          <p:cNvGrpSpPr>
            <a:grpSpLocks/>
          </p:cNvGrpSpPr>
          <p:nvPr/>
        </p:nvGrpSpPr>
        <p:grpSpPr bwMode="auto">
          <a:xfrm>
            <a:off x="5676900" y="1031875"/>
            <a:ext cx="3238500" cy="3044825"/>
            <a:chOff x="3651" y="754"/>
            <a:chExt cx="2040" cy="1918"/>
          </a:xfrm>
        </p:grpSpPr>
        <p:sp>
          <p:nvSpPr>
            <p:cNvPr id="35883" name="AutoShape 15"/>
            <p:cNvSpPr>
              <a:spLocks noChangeArrowheads="1"/>
            </p:cNvSpPr>
            <p:nvPr/>
          </p:nvSpPr>
          <p:spPr bwMode="auto">
            <a:xfrm>
              <a:off x="4012" y="1025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x&lt;0</a:t>
              </a:r>
            </a:p>
          </p:txBody>
        </p:sp>
        <p:sp>
          <p:nvSpPr>
            <p:cNvPr id="35884" name="AutoShape 16"/>
            <p:cNvSpPr>
              <a:spLocks noChangeArrowheads="1"/>
            </p:cNvSpPr>
            <p:nvPr/>
          </p:nvSpPr>
          <p:spPr bwMode="auto">
            <a:xfrm>
              <a:off x="4512" y="1434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x==0</a:t>
              </a:r>
            </a:p>
          </p:txBody>
        </p:sp>
        <p:sp>
          <p:nvSpPr>
            <p:cNvPr id="35885" name="Rectangle 17"/>
            <p:cNvSpPr>
              <a:spLocks noChangeArrowheads="1"/>
            </p:cNvSpPr>
            <p:nvPr/>
          </p:nvSpPr>
          <p:spPr bwMode="auto">
            <a:xfrm>
              <a:off x="3651" y="1434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y=-1</a:t>
              </a:r>
              <a:endParaRPr lang="zh-CN" altLang="en-US" sz="2000"/>
            </a:p>
          </p:txBody>
        </p:sp>
        <p:sp>
          <p:nvSpPr>
            <p:cNvPr id="35886" name="Rectangle 18"/>
            <p:cNvSpPr>
              <a:spLocks noChangeArrowheads="1"/>
            </p:cNvSpPr>
            <p:nvPr/>
          </p:nvSpPr>
          <p:spPr bwMode="auto">
            <a:xfrm>
              <a:off x="4149" y="1847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y=0</a:t>
              </a:r>
              <a:endParaRPr lang="zh-CN" altLang="en-US" sz="2000"/>
            </a:p>
          </p:txBody>
        </p:sp>
        <p:sp>
          <p:nvSpPr>
            <p:cNvPr id="35887" name="Rectangle 19"/>
            <p:cNvSpPr>
              <a:spLocks noChangeArrowheads="1"/>
            </p:cNvSpPr>
            <p:nvPr/>
          </p:nvSpPr>
          <p:spPr bwMode="auto">
            <a:xfrm>
              <a:off x="5147" y="1842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y=1</a:t>
              </a:r>
              <a:endParaRPr lang="zh-CN" altLang="en-US" sz="2000"/>
            </a:p>
          </p:txBody>
        </p:sp>
        <p:cxnSp>
          <p:nvCxnSpPr>
            <p:cNvPr id="35888" name="AutoShape 20"/>
            <p:cNvCxnSpPr>
              <a:cxnSpLocks noChangeShapeType="1"/>
              <a:stCxn id="35883" idx="1"/>
              <a:endCxn id="35885" idx="0"/>
            </p:cNvCxnSpPr>
            <p:nvPr/>
          </p:nvCxnSpPr>
          <p:spPr bwMode="auto">
            <a:xfrm rot="10800000" flipV="1">
              <a:off x="3923" y="1229"/>
              <a:ext cx="77" cy="1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9" name="AutoShape 21"/>
            <p:cNvCxnSpPr>
              <a:cxnSpLocks noChangeShapeType="1"/>
              <a:stCxn id="35883" idx="3"/>
              <a:endCxn id="35884" idx="0"/>
            </p:cNvCxnSpPr>
            <p:nvPr/>
          </p:nvCxnSpPr>
          <p:spPr bwMode="auto">
            <a:xfrm>
              <a:off x="4842" y="1229"/>
              <a:ext cx="79" cy="1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0" name="AutoShape 22"/>
            <p:cNvCxnSpPr>
              <a:cxnSpLocks noChangeShapeType="1"/>
              <a:stCxn id="35884" idx="1"/>
              <a:endCxn id="35886" idx="0"/>
            </p:cNvCxnSpPr>
            <p:nvPr/>
          </p:nvCxnSpPr>
          <p:spPr bwMode="auto">
            <a:xfrm rot="10800000" flipV="1">
              <a:off x="4421" y="1638"/>
              <a:ext cx="79" cy="19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1" name="AutoShape 23"/>
            <p:cNvCxnSpPr>
              <a:cxnSpLocks noChangeShapeType="1"/>
              <a:stCxn id="35884" idx="3"/>
              <a:endCxn id="35887" idx="0"/>
            </p:cNvCxnSpPr>
            <p:nvPr/>
          </p:nvCxnSpPr>
          <p:spPr bwMode="auto">
            <a:xfrm>
              <a:off x="5342" y="1638"/>
              <a:ext cx="77" cy="19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92" name="Oval 24"/>
            <p:cNvSpPr>
              <a:spLocks noChangeArrowheads="1"/>
            </p:cNvSpPr>
            <p:nvPr/>
          </p:nvSpPr>
          <p:spPr bwMode="auto">
            <a:xfrm>
              <a:off x="4385" y="754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93" name="AutoShape 25"/>
            <p:cNvCxnSpPr>
              <a:cxnSpLocks noChangeShapeType="1"/>
              <a:stCxn id="35892" idx="4"/>
              <a:endCxn id="35883" idx="0"/>
            </p:cNvCxnSpPr>
            <p:nvPr/>
          </p:nvCxnSpPr>
          <p:spPr bwMode="auto">
            <a:xfrm>
              <a:off x="4408" y="805"/>
              <a:ext cx="13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94" name="Oval 26"/>
            <p:cNvSpPr>
              <a:spLocks noChangeArrowheads="1"/>
            </p:cNvSpPr>
            <p:nvPr/>
          </p:nvSpPr>
          <p:spPr bwMode="auto">
            <a:xfrm>
              <a:off x="4395" y="2400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95" name="AutoShape 27"/>
            <p:cNvCxnSpPr>
              <a:cxnSpLocks noChangeShapeType="1"/>
              <a:stCxn id="35885" idx="2"/>
              <a:endCxn id="35894" idx="2"/>
            </p:cNvCxnSpPr>
            <p:nvPr/>
          </p:nvCxnSpPr>
          <p:spPr bwMode="auto">
            <a:xfrm rot="16200000" flipH="1">
              <a:off x="3804" y="1839"/>
              <a:ext cx="703" cy="466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96" name="Oval 28"/>
            <p:cNvSpPr>
              <a:spLocks noChangeArrowheads="1"/>
            </p:cNvSpPr>
            <p:nvPr/>
          </p:nvSpPr>
          <p:spPr bwMode="auto">
            <a:xfrm>
              <a:off x="4875" y="2264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97" name="AutoShape 30"/>
            <p:cNvCxnSpPr>
              <a:cxnSpLocks noChangeShapeType="1"/>
              <a:stCxn id="35886" idx="2"/>
              <a:endCxn id="35896" idx="2"/>
            </p:cNvCxnSpPr>
            <p:nvPr/>
          </p:nvCxnSpPr>
          <p:spPr bwMode="auto">
            <a:xfrm rot="16200000" flipH="1">
              <a:off x="4568" y="1986"/>
              <a:ext cx="154" cy="4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8" name="AutoShape 31"/>
            <p:cNvCxnSpPr>
              <a:cxnSpLocks noChangeShapeType="1"/>
              <a:stCxn id="35887" idx="2"/>
              <a:endCxn id="35896" idx="6"/>
            </p:cNvCxnSpPr>
            <p:nvPr/>
          </p:nvCxnSpPr>
          <p:spPr bwMode="auto">
            <a:xfrm rot="5400000">
              <a:off x="5093" y="1961"/>
              <a:ext cx="159" cy="4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99" name="AutoShape 32"/>
            <p:cNvCxnSpPr>
              <a:cxnSpLocks noChangeShapeType="1"/>
              <a:stCxn id="35896" idx="4"/>
              <a:endCxn id="35894" idx="6"/>
            </p:cNvCxnSpPr>
            <p:nvPr/>
          </p:nvCxnSpPr>
          <p:spPr bwMode="auto">
            <a:xfrm rot="5400000">
              <a:off x="4618" y="2143"/>
              <a:ext cx="108" cy="45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00" name="Oval 33"/>
            <p:cNvSpPr>
              <a:spLocks noChangeArrowheads="1"/>
            </p:cNvSpPr>
            <p:nvPr/>
          </p:nvSpPr>
          <p:spPr bwMode="auto">
            <a:xfrm>
              <a:off x="4395" y="2627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901" name="AutoShape 34"/>
            <p:cNvCxnSpPr>
              <a:cxnSpLocks noChangeShapeType="1"/>
              <a:stCxn id="35894" idx="4"/>
              <a:endCxn id="35900" idx="0"/>
            </p:cNvCxnSpPr>
            <p:nvPr/>
          </p:nvCxnSpPr>
          <p:spPr bwMode="auto">
            <a:xfrm rot="5400000">
              <a:off x="4333" y="2536"/>
              <a:ext cx="17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902" name="Rectangle 35"/>
            <p:cNvSpPr>
              <a:spLocks noChangeArrowheads="1"/>
            </p:cNvSpPr>
            <p:nvPr/>
          </p:nvSpPr>
          <p:spPr bwMode="auto">
            <a:xfrm>
              <a:off x="3786" y="964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903" name="Rectangle 36"/>
            <p:cNvSpPr>
              <a:spLocks noChangeArrowheads="1"/>
            </p:cNvSpPr>
            <p:nvPr/>
          </p:nvSpPr>
          <p:spPr bwMode="auto">
            <a:xfrm>
              <a:off x="4285" y="1389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</p:grpSp>
      <p:grpSp>
        <p:nvGrpSpPr>
          <p:cNvPr id="123962" name="Group 58"/>
          <p:cNvGrpSpPr>
            <a:grpSpLocks/>
          </p:cNvGrpSpPr>
          <p:nvPr/>
        </p:nvGrpSpPr>
        <p:grpSpPr bwMode="auto">
          <a:xfrm>
            <a:off x="5700713" y="3357563"/>
            <a:ext cx="3384550" cy="3044825"/>
            <a:chOff x="3515" y="2387"/>
            <a:chExt cx="2132" cy="1918"/>
          </a:xfrm>
        </p:grpSpPr>
        <p:sp>
          <p:nvSpPr>
            <p:cNvPr id="35862" name="Rectangle 57"/>
            <p:cNvSpPr>
              <a:spLocks noChangeArrowheads="1"/>
            </p:cNvSpPr>
            <p:nvPr/>
          </p:nvSpPr>
          <p:spPr bwMode="auto">
            <a:xfrm>
              <a:off x="3651" y="3022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863" name="Rectangle 56"/>
            <p:cNvSpPr>
              <a:spLocks noChangeArrowheads="1"/>
            </p:cNvSpPr>
            <p:nvPr/>
          </p:nvSpPr>
          <p:spPr bwMode="auto">
            <a:xfrm>
              <a:off x="4189" y="2597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864" name="AutoShape 37"/>
            <p:cNvSpPr>
              <a:spLocks noChangeArrowheads="1"/>
            </p:cNvSpPr>
            <p:nvPr/>
          </p:nvSpPr>
          <p:spPr bwMode="auto">
            <a:xfrm>
              <a:off x="4422" y="2658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x&gt;=0</a:t>
              </a:r>
            </a:p>
          </p:txBody>
        </p:sp>
        <p:sp>
          <p:nvSpPr>
            <p:cNvPr id="35865" name="AutoShape 38"/>
            <p:cNvSpPr>
              <a:spLocks noChangeArrowheads="1"/>
            </p:cNvSpPr>
            <p:nvPr/>
          </p:nvSpPr>
          <p:spPr bwMode="auto">
            <a:xfrm>
              <a:off x="3878" y="3067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x&gt;0</a:t>
              </a:r>
            </a:p>
          </p:txBody>
        </p:sp>
        <p:sp>
          <p:nvSpPr>
            <p:cNvPr id="35866" name="Rectangle 39"/>
            <p:cNvSpPr>
              <a:spLocks noChangeArrowheads="1"/>
            </p:cNvSpPr>
            <p:nvPr/>
          </p:nvSpPr>
          <p:spPr bwMode="auto">
            <a:xfrm>
              <a:off x="5103" y="3067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y=-1</a:t>
              </a:r>
              <a:endParaRPr lang="zh-CN" altLang="en-US" sz="2000"/>
            </a:p>
          </p:txBody>
        </p:sp>
        <p:sp>
          <p:nvSpPr>
            <p:cNvPr id="35867" name="Rectangle 40"/>
            <p:cNvSpPr>
              <a:spLocks noChangeArrowheads="1"/>
            </p:cNvSpPr>
            <p:nvPr/>
          </p:nvSpPr>
          <p:spPr bwMode="auto">
            <a:xfrm>
              <a:off x="3515" y="3480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y=1</a:t>
              </a:r>
              <a:endParaRPr lang="zh-CN" altLang="en-US" sz="2000"/>
            </a:p>
          </p:txBody>
        </p:sp>
        <p:sp>
          <p:nvSpPr>
            <p:cNvPr id="35868" name="Rectangle 41"/>
            <p:cNvSpPr>
              <a:spLocks noChangeArrowheads="1"/>
            </p:cNvSpPr>
            <p:nvPr/>
          </p:nvSpPr>
          <p:spPr bwMode="auto">
            <a:xfrm>
              <a:off x="4513" y="3475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y=0</a:t>
              </a:r>
              <a:endParaRPr lang="zh-CN" altLang="en-US" sz="2000"/>
            </a:p>
          </p:txBody>
        </p:sp>
        <p:cxnSp>
          <p:nvCxnSpPr>
            <p:cNvPr id="35869" name="AutoShape 42"/>
            <p:cNvCxnSpPr>
              <a:cxnSpLocks noChangeShapeType="1"/>
              <a:stCxn id="35864" idx="3"/>
              <a:endCxn id="35866" idx="0"/>
            </p:cNvCxnSpPr>
            <p:nvPr/>
          </p:nvCxnSpPr>
          <p:spPr bwMode="auto">
            <a:xfrm>
              <a:off x="5252" y="2862"/>
              <a:ext cx="123" cy="1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0" name="AutoShape 43"/>
            <p:cNvCxnSpPr>
              <a:cxnSpLocks noChangeShapeType="1"/>
              <a:stCxn id="35864" idx="1"/>
              <a:endCxn id="35865" idx="0"/>
            </p:cNvCxnSpPr>
            <p:nvPr/>
          </p:nvCxnSpPr>
          <p:spPr bwMode="auto">
            <a:xfrm rot="10800000" flipV="1">
              <a:off x="4287" y="2862"/>
              <a:ext cx="123" cy="1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1" name="AutoShape 44"/>
            <p:cNvCxnSpPr>
              <a:cxnSpLocks noChangeShapeType="1"/>
              <a:stCxn id="35865" idx="1"/>
              <a:endCxn id="35867" idx="0"/>
            </p:cNvCxnSpPr>
            <p:nvPr/>
          </p:nvCxnSpPr>
          <p:spPr bwMode="auto">
            <a:xfrm rot="10800000" flipV="1">
              <a:off x="3787" y="3271"/>
              <a:ext cx="79" cy="19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2" name="AutoShape 45"/>
            <p:cNvCxnSpPr>
              <a:cxnSpLocks noChangeShapeType="1"/>
              <a:stCxn id="35865" idx="3"/>
              <a:endCxn id="35868" idx="0"/>
            </p:cNvCxnSpPr>
            <p:nvPr/>
          </p:nvCxnSpPr>
          <p:spPr bwMode="auto">
            <a:xfrm>
              <a:off x="4708" y="3271"/>
              <a:ext cx="77" cy="19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3" name="Oval 46"/>
            <p:cNvSpPr>
              <a:spLocks noChangeArrowheads="1"/>
            </p:cNvSpPr>
            <p:nvPr/>
          </p:nvSpPr>
          <p:spPr bwMode="auto">
            <a:xfrm>
              <a:off x="4795" y="2387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74" name="AutoShape 47"/>
            <p:cNvCxnSpPr>
              <a:cxnSpLocks noChangeShapeType="1"/>
              <a:stCxn id="35873" idx="4"/>
              <a:endCxn id="35864" idx="0"/>
            </p:cNvCxnSpPr>
            <p:nvPr/>
          </p:nvCxnSpPr>
          <p:spPr bwMode="auto">
            <a:xfrm>
              <a:off x="4818" y="2438"/>
              <a:ext cx="13" cy="2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5" name="Oval 48"/>
            <p:cNvSpPr>
              <a:spLocks noChangeArrowheads="1"/>
            </p:cNvSpPr>
            <p:nvPr/>
          </p:nvSpPr>
          <p:spPr bwMode="auto">
            <a:xfrm>
              <a:off x="4714" y="4033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76" name="AutoShape 49"/>
            <p:cNvCxnSpPr>
              <a:cxnSpLocks noChangeShapeType="1"/>
              <a:stCxn id="35866" idx="2"/>
              <a:endCxn id="35875" idx="6"/>
            </p:cNvCxnSpPr>
            <p:nvPr/>
          </p:nvCxnSpPr>
          <p:spPr bwMode="auto">
            <a:xfrm rot="5400000">
              <a:off x="4718" y="3400"/>
              <a:ext cx="703" cy="61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77" name="Oval 50"/>
            <p:cNvSpPr>
              <a:spLocks noChangeArrowheads="1"/>
            </p:cNvSpPr>
            <p:nvPr/>
          </p:nvSpPr>
          <p:spPr bwMode="auto">
            <a:xfrm>
              <a:off x="4241" y="3897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78" name="AutoShape 51"/>
            <p:cNvCxnSpPr>
              <a:cxnSpLocks noChangeShapeType="1"/>
              <a:stCxn id="35867" idx="2"/>
              <a:endCxn id="35877" idx="2"/>
            </p:cNvCxnSpPr>
            <p:nvPr/>
          </p:nvCxnSpPr>
          <p:spPr bwMode="auto">
            <a:xfrm rot="16200000" flipH="1">
              <a:off x="3934" y="3619"/>
              <a:ext cx="154" cy="4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79" name="AutoShape 52"/>
            <p:cNvCxnSpPr>
              <a:cxnSpLocks noChangeShapeType="1"/>
              <a:stCxn id="35868" idx="2"/>
              <a:endCxn id="35877" idx="6"/>
            </p:cNvCxnSpPr>
            <p:nvPr/>
          </p:nvCxnSpPr>
          <p:spPr bwMode="auto">
            <a:xfrm rot="5400000">
              <a:off x="4459" y="3594"/>
              <a:ext cx="159" cy="4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880" name="AutoShape 53"/>
            <p:cNvCxnSpPr>
              <a:cxnSpLocks noChangeShapeType="1"/>
              <a:stCxn id="35877" idx="4"/>
              <a:endCxn id="35875" idx="2"/>
            </p:cNvCxnSpPr>
            <p:nvPr/>
          </p:nvCxnSpPr>
          <p:spPr bwMode="auto">
            <a:xfrm rot="16200000" flipH="1">
              <a:off x="4432" y="3780"/>
              <a:ext cx="108" cy="444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5881" name="Oval 54"/>
            <p:cNvSpPr>
              <a:spLocks noChangeArrowheads="1"/>
            </p:cNvSpPr>
            <p:nvPr/>
          </p:nvSpPr>
          <p:spPr bwMode="auto">
            <a:xfrm>
              <a:off x="4714" y="4260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5882" name="AutoShape 55"/>
            <p:cNvCxnSpPr>
              <a:cxnSpLocks noChangeShapeType="1"/>
              <a:stCxn id="35875" idx="4"/>
              <a:endCxn id="35881" idx="0"/>
            </p:cNvCxnSpPr>
            <p:nvPr/>
          </p:nvCxnSpPr>
          <p:spPr bwMode="auto">
            <a:xfrm rot="5400000">
              <a:off x="4652" y="4169"/>
              <a:ext cx="17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3970" name="Group 66"/>
          <p:cNvGrpSpPr>
            <a:grpSpLocks/>
          </p:cNvGrpSpPr>
          <p:nvPr/>
        </p:nvGrpSpPr>
        <p:grpSpPr bwMode="auto">
          <a:xfrm>
            <a:off x="5508625" y="1752600"/>
            <a:ext cx="3576638" cy="1079500"/>
            <a:chOff x="3545" y="1117"/>
            <a:chExt cx="2253" cy="680"/>
          </a:xfrm>
        </p:grpSpPr>
        <p:sp>
          <p:nvSpPr>
            <p:cNvPr id="35859" name="Text Box 60"/>
            <p:cNvSpPr txBox="1">
              <a:spLocks noChangeArrowheads="1"/>
            </p:cNvSpPr>
            <p:nvPr/>
          </p:nvSpPr>
          <p:spPr bwMode="auto">
            <a:xfrm>
              <a:off x="3545" y="1117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x&lt;0</a:t>
              </a:r>
            </a:p>
          </p:txBody>
        </p:sp>
        <p:sp>
          <p:nvSpPr>
            <p:cNvPr id="35860" name="Text Box 61"/>
            <p:cNvSpPr txBox="1">
              <a:spLocks noChangeArrowheads="1"/>
            </p:cNvSpPr>
            <p:nvPr/>
          </p:nvSpPr>
          <p:spPr bwMode="auto">
            <a:xfrm>
              <a:off x="3998" y="1547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x==0</a:t>
              </a:r>
            </a:p>
          </p:txBody>
        </p:sp>
        <p:sp>
          <p:nvSpPr>
            <p:cNvPr id="35861" name="Text Box 62"/>
            <p:cNvSpPr txBox="1">
              <a:spLocks noChangeArrowheads="1"/>
            </p:cNvSpPr>
            <p:nvPr/>
          </p:nvSpPr>
          <p:spPr bwMode="auto">
            <a:xfrm>
              <a:off x="5420" y="1547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x&gt;0</a:t>
              </a:r>
            </a:p>
          </p:txBody>
        </p:sp>
      </p:grpSp>
      <p:grpSp>
        <p:nvGrpSpPr>
          <p:cNvPr id="123971" name="Group 67"/>
          <p:cNvGrpSpPr>
            <a:grpSpLocks/>
          </p:cNvGrpSpPr>
          <p:nvPr/>
        </p:nvGrpSpPr>
        <p:grpSpPr bwMode="auto">
          <a:xfrm>
            <a:off x="5589588" y="4098925"/>
            <a:ext cx="3662362" cy="1044575"/>
            <a:chOff x="3536" y="2886"/>
            <a:chExt cx="2307" cy="658"/>
          </a:xfrm>
        </p:grpSpPr>
        <p:sp>
          <p:nvSpPr>
            <p:cNvPr id="35856" name="Text Box 63"/>
            <p:cNvSpPr txBox="1">
              <a:spLocks noChangeArrowheads="1"/>
            </p:cNvSpPr>
            <p:nvPr/>
          </p:nvSpPr>
          <p:spPr bwMode="auto">
            <a:xfrm>
              <a:off x="5465" y="2886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x&lt;0</a:t>
              </a:r>
            </a:p>
          </p:txBody>
        </p:sp>
        <p:sp>
          <p:nvSpPr>
            <p:cNvPr id="35857" name="Text Box 64"/>
            <p:cNvSpPr txBox="1">
              <a:spLocks noChangeArrowheads="1"/>
            </p:cNvSpPr>
            <p:nvPr/>
          </p:nvSpPr>
          <p:spPr bwMode="auto">
            <a:xfrm>
              <a:off x="4876" y="3294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x==0</a:t>
              </a:r>
            </a:p>
          </p:txBody>
        </p:sp>
        <p:sp>
          <p:nvSpPr>
            <p:cNvPr id="35858" name="Text Box 65"/>
            <p:cNvSpPr txBox="1">
              <a:spLocks noChangeArrowheads="1"/>
            </p:cNvSpPr>
            <p:nvPr/>
          </p:nvSpPr>
          <p:spPr bwMode="auto">
            <a:xfrm>
              <a:off x="3536" y="3294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x&gt;0</a:t>
              </a:r>
            </a:p>
          </p:txBody>
        </p:sp>
      </p:grpSp>
      <p:grpSp>
        <p:nvGrpSpPr>
          <p:cNvPr id="123975" name="Group 71"/>
          <p:cNvGrpSpPr>
            <a:grpSpLocks/>
          </p:cNvGrpSpPr>
          <p:nvPr/>
        </p:nvGrpSpPr>
        <p:grpSpPr bwMode="auto">
          <a:xfrm>
            <a:off x="1042988" y="1677988"/>
            <a:ext cx="4481512" cy="3695700"/>
            <a:chOff x="657" y="1057"/>
            <a:chExt cx="2823" cy="2328"/>
          </a:xfrm>
        </p:grpSpPr>
        <p:sp>
          <p:nvSpPr>
            <p:cNvPr id="35854" name="Text Box 11"/>
            <p:cNvSpPr txBox="1">
              <a:spLocks noChangeArrowheads="1"/>
            </p:cNvSpPr>
            <p:nvPr/>
          </p:nvSpPr>
          <p:spPr bwMode="auto">
            <a:xfrm>
              <a:off x="2109" y="1057"/>
              <a:ext cx="1371" cy="1194"/>
            </a:xfrm>
            <a:prstGeom prst="rect">
              <a:avLst/>
            </a:prstGeom>
            <a:noFill/>
            <a:ln w="38100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 smtClean="0">
                  <a:solidFill>
                    <a:srgbClr val="66FF33"/>
                  </a:solidFill>
                </a:rPr>
                <a:t>语句</a:t>
              </a:r>
              <a:r>
                <a:rPr lang="en-US" altLang="zh-CN" sz="2000" b="1" dirty="0">
                  <a:solidFill>
                    <a:srgbClr val="66FF33"/>
                  </a:solidFill>
                </a:rPr>
                <a:t>1</a:t>
              </a:r>
              <a:endParaRPr lang="en-US" altLang="zh-CN" sz="2000" b="1" dirty="0">
                <a:solidFill>
                  <a:srgbClr val="66FF33"/>
                </a:solidFill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if (x&lt;0) y=-1;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else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  if (x==0) y=0;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dirty="0"/>
                <a:t>  else y=1;</a:t>
              </a:r>
            </a:p>
          </p:txBody>
        </p:sp>
        <p:sp>
          <p:nvSpPr>
            <p:cNvPr id="35855" name="Line 69"/>
            <p:cNvSpPr>
              <a:spLocks noChangeShapeType="1"/>
            </p:cNvSpPr>
            <p:nvPr/>
          </p:nvSpPr>
          <p:spPr bwMode="auto">
            <a:xfrm flipV="1">
              <a:off x="657" y="1706"/>
              <a:ext cx="1407" cy="167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23976" name="Group 72"/>
          <p:cNvGrpSpPr>
            <a:grpSpLocks/>
          </p:cNvGrpSpPr>
          <p:nvPr/>
        </p:nvGrpSpPr>
        <p:grpSpPr bwMode="auto">
          <a:xfrm>
            <a:off x="1042988" y="3789363"/>
            <a:ext cx="4481512" cy="1895475"/>
            <a:chOff x="657" y="2387"/>
            <a:chExt cx="2823" cy="1194"/>
          </a:xfrm>
        </p:grpSpPr>
        <p:sp>
          <p:nvSpPr>
            <p:cNvPr id="35852" name="Text Box 12"/>
            <p:cNvSpPr txBox="1">
              <a:spLocks noChangeArrowheads="1"/>
            </p:cNvSpPr>
            <p:nvPr/>
          </p:nvSpPr>
          <p:spPr bwMode="auto">
            <a:xfrm>
              <a:off x="2120" y="2387"/>
              <a:ext cx="1360" cy="1194"/>
            </a:xfrm>
            <a:prstGeom prst="rect">
              <a:avLst/>
            </a:prstGeom>
            <a:noFill/>
            <a:ln w="38100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FF33"/>
                  </a:solidFill>
                </a:rPr>
                <a:t>语句</a:t>
              </a:r>
              <a:r>
                <a:rPr lang="en-US" altLang="zh-CN" sz="2000" b="1">
                  <a:solidFill>
                    <a:srgbClr val="66FF33"/>
                  </a:solidFill>
                </a:rPr>
                <a:t>2</a:t>
              </a:r>
              <a:endParaRPr lang="en-US" altLang="zh-CN" sz="2000"/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if (x&gt;=0)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if (x&gt;0)</a:t>
              </a:r>
              <a:r>
                <a:rPr lang="zh-CN" altLang="en-US" sz="2400"/>
                <a:t> </a:t>
              </a:r>
              <a:r>
                <a:rPr lang="en-US" altLang="zh-CN" sz="2400"/>
                <a:t>y=1;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else y=0;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else y=-1;</a:t>
              </a:r>
            </a:p>
          </p:txBody>
        </p:sp>
        <p:sp>
          <p:nvSpPr>
            <p:cNvPr id="35853" name="Line 70"/>
            <p:cNvSpPr>
              <a:spLocks noChangeShapeType="1"/>
            </p:cNvSpPr>
            <p:nvPr/>
          </p:nvSpPr>
          <p:spPr bwMode="auto">
            <a:xfrm flipV="1">
              <a:off x="657" y="2976"/>
              <a:ext cx="1452" cy="40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403648" y="6146140"/>
            <a:ext cx="4572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</a:rPr>
              <a:t>方法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2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：用一个嵌套的</a:t>
            </a:r>
            <a:r>
              <a:rPr lang="en-US" altLang="zh-CN" sz="2800" b="1" dirty="0" smtClean="0">
                <a:solidFill>
                  <a:srgbClr val="FFFF00"/>
                </a:solidFill>
              </a:rPr>
              <a:t>if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语句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8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2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2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123970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1000" fill="hold"/>
                                        <p:tgtEl>
                                          <p:spTgt spid="12396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12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7E8B118-CF8E-4436-B53E-DE4837A0F46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zh-CN" sz="16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800" dirty="0" smtClean="0">
                <a:cs typeface="Times New Roman" pitchFamily="18" charset="0"/>
              </a:rPr>
              <a:t>if</a:t>
            </a:r>
            <a:r>
              <a:rPr lang="zh-CN" altLang="en-US" sz="3800" dirty="0" smtClean="0"/>
              <a:t>语句的嵌套</a:t>
            </a:r>
            <a:r>
              <a:rPr lang="en-US" altLang="zh-CN" sz="3800" dirty="0" smtClean="0"/>
              <a:t>——</a:t>
            </a:r>
            <a:r>
              <a:rPr lang="en-US" altLang="zh-CN" sz="3800" dirty="0" smtClean="0">
                <a:cs typeface="Times New Roman" pitchFamily="18" charset="0"/>
              </a:rPr>
              <a:t> </a:t>
            </a:r>
            <a:r>
              <a:rPr lang="zh-CN" altLang="en-US" sz="3800" dirty="0" smtClean="0">
                <a:cs typeface="Times New Roman" pitchFamily="18" charset="0"/>
              </a:rPr>
              <a:t>举例（</a:t>
            </a:r>
            <a:r>
              <a:rPr lang="en-US" altLang="zh-CN" sz="3800" dirty="0">
                <a:cs typeface="Times New Roman" pitchFamily="18" charset="0"/>
              </a:rPr>
              <a:t>3</a:t>
            </a:r>
            <a:r>
              <a:rPr lang="zh-CN" altLang="en-US" sz="3800" dirty="0" smtClean="0">
                <a:cs typeface="Times New Roman" pitchFamily="18" charset="0"/>
              </a:rPr>
              <a:t>）</a:t>
            </a:r>
            <a:endParaRPr lang="zh-CN" altLang="en-US" sz="3800" dirty="0" smtClean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125538"/>
            <a:ext cx="8362950" cy="5543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例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4.5】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编写一程序，实现下列函数的求值。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endParaRPr lang="en-US" altLang="zh-CN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#include &lt;</a:t>
            </a:r>
            <a:r>
              <a:rPr lang="en-US" altLang="zh-CN" sz="2400" dirty="0" err="1" smtClean="0"/>
              <a:t>stdio.h</a:t>
            </a:r>
            <a:r>
              <a:rPr lang="en-US" altLang="zh-CN" sz="2400" dirty="0" smtClean="0"/>
              <a:t>&gt;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void main()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{  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scanf</a:t>
            </a:r>
            <a:r>
              <a:rPr lang="en-US" altLang="zh-CN" sz="2400" dirty="0" smtClean="0"/>
              <a:t>(“%</a:t>
            </a:r>
            <a:r>
              <a:rPr lang="en-US" altLang="zh-CN" sz="2400" dirty="0" err="1" smtClean="0"/>
              <a:t>d”,&amp;x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</a:t>
            </a:r>
            <a:r>
              <a:rPr lang="en-US" altLang="zh-CN" sz="3200" b="1" dirty="0" smtClean="0">
                <a:solidFill>
                  <a:srgbClr val="66FF33"/>
                </a:solidFill>
                <a:latin typeface="Arial Black" pitchFamily="34" charset="0"/>
                <a:ea typeface="华文彩云" pitchFamily="2" charset="-122"/>
              </a:rPr>
              <a:t>?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printf</a:t>
            </a:r>
            <a:r>
              <a:rPr lang="en-US" altLang="zh-CN" sz="2400" dirty="0" smtClean="0"/>
              <a:t>(“x=%</a:t>
            </a:r>
            <a:r>
              <a:rPr lang="en-US" altLang="zh-CN" sz="2400" dirty="0" err="1" smtClean="0"/>
              <a:t>d,y</a:t>
            </a:r>
            <a:r>
              <a:rPr lang="en-US" altLang="zh-CN" sz="2400" dirty="0" smtClean="0"/>
              <a:t>=%d\n”,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dirty="0" smtClean="0"/>
              <a:t>}</a:t>
            </a:r>
          </a:p>
        </p:txBody>
      </p:sp>
      <p:graphicFrame>
        <p:nvGraphicFramePr>
          <p:cNvPr id="36869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42988" y="1630363"/>
          <a:ext cx="1973262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66" name="公式" r:id="rId3" imgW="1079032" imgH="710891" progId="Equation.3">
                  <p:embed/>
                </p:oleObj>
              </mc:Choice>
              <mc:Fallback>
                <p:oleObj name="公式" r:id="rId3" imgW="107903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630363"/>
                        <a:ext cx="1973262" cy="13001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49" name="Oval 53"/>
          <p:cNvSpPr>
            <a:spLocks noChangeArrowheads="1"/>
          </p:cNvSpPr>
          <p:nvPr/>
        </p:nvSpPr>
        <p:spPr bwMode="auto">
          <a:xfrm>
            <a:off x="3203575" y="2679700"/>
            <a:ext cx="2089150" cy="863600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2150" name="Oval 54"/>
          <p:cNvSpPr>
            <a:spLocks noChangeArrowheads="1"/>
          </p:cNvSpPr>
          <p:nvPr/>
        </p:nvSpPr>
        <p:spPr bwMode="auto">
          <a:xfrm>
            <a:off x="3205163" y="4752975"/>
            <a:ext cx="2089150" cy="863600"/>
          </a:xfrm>
          <a:prstGeom prst="ellipse">
            <a:avLst/>
          </a:prstGeom>
          <a:noFill/>
          <a:ln w="38100" algn="ctr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grpSp>
        <p:nvGrpSpPr>
          <p:cNvPr id="132204" name="Group 108"/>
          <p:cNvGrpSpPr>
            <a:grpSpLocks/>
          </p:cNvGrpSpPr>
          <p:nvPr/>
        </p:nvGrpSpPr>
        <p:grpSpPr bwMode="auto">
          <a:xfrm>
            <a:off x="5437188" y="331788"/>
            <a:ext cx="3024187" cy="3384550"/>
            <a:chOff x="3425" y="209"/>
            <a:chExt cx="1905" cy="2132"/>
          </a:xfrm>
        </p:grpSpPr>
        <p:sp>
          <p:nvSpPr>
            <p:cNvPr id="36912" name="Rectangle 56"/>
            <p:cNvSpPr>
              <a:spLocks noChangeArrowheads="1"/>
            </p:cNvSpPr>
            <p:nvPr/>
          </p:nvSpPr>
          <p:spPr bwMode="auto">
            <a:xfrm>
              <a:off x="3561" y="1207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913" name="Rectangle 57"/>
            <p:cNvSpPr>
              <a:spLocks noChangeArrowheads="1"/>
            </p:cNvSpPr>
            <p:nvPr/>
          </p:nvSpPr>
          <p:spPr bwMode="auto">
            <a:xfrm>
              <a:off x="4099" y="827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914" name="AutoShape 58"/>
            <p:cNvSpPr>
              <a:spLocks noChangeArrowheads="1"/>
            </p:cNvSpPr>
            <p:nvPr/>
          </p:nvSpPr>
          <p:spPr bwMode="auto">
            <a:xfrm>
              <a:off x="4332" y="888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x!=0</a:t>
              </a:r>
            </a:p>
          </p:txBody>
        </p:sp>
        <p:sp>
          <p:nvSpPr>
            <p:cNvPr id="36915" name="AutoShape 59"/>
            <p:cNvSpPr>
              <a:spLocks noChangeArrowheads="1"/>
            </p:cNvSpPr>
            <p:nvPr/>
          </p:nvSpPr>
          <p:spPr bwMode="auto">
            <a:xfrm>
              <a:off x="3788" y="1252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x&gt;0</a:t>
              </a:r>
            </a:p>
          </p:txBody>
        </p:sp>
        <p:sp>
          <p:nvSpPr>
            <p:cNvPr id="36916" name="Rectangle 60"/>
            <p:cNvSpPr>
              <a:spLocks noChangeArrowheads="1"/>
            </p:cNvSpPr>
            <p:nvPr/>
          </p:nvSpPr>
          <p:spPr bwMode="auto">
            <a:xfrm>
              <a:off x="4468" y="434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y=-1</a:t>
              </a:r>
              <a:endParaRPr lang="zh-CN" altLang="en-US" sz="2000"/>
            </a:p>
          </p:txBody>
        </p:sp>
        <p:sp>
          <p:nvSpPr>
            <p:cNvPr id="36917" name="Rectangle 61"/>
            <p:cNvSpPr>
              <a:spLocks noChangeArrowheads="1"/>
            </p:cNvSpPr>
            <p:nvPr/>
          </p:nvSpPr>
          <p:spPr bwMode="auto">
            <a:xfrm>
              <a:off x="3425" y="1620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y=1</a:t>
              </a:r>
              <a:endParaRPr lang="zh-CN" altLang="en-US" sz="2000"/>
            </a:p>
          </p:txBody>
        </p:sp>
        <p:sp>
          <p:nvSpPr>
            <p:cNvPr id="36918" name="Rectangle 62"/>
            <p:cNvSpPr>
              <a:spLocks noChangeArrowheads="1"/>
            </p:cNvSpPr>
            <p:nvPr/>
          </p:nvSpPr>
          <p:spPr bwMode="auto">
            <a:xfrm>
              <a:off x="4423" y="1615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y=0</a:t>
              </a:r>
              <a:endParaRPr lang="zh-CN" altLang="en-US" sz="2000"/>
            </a:p>
          </p:txBody>
        </p:sp>
        <p:cxnSp>
          <p:nvCxnSpPr>
            <p:cNvPr id="36919" name="AutoShape 63"/>
            <p:cNvCxnSpPr>
              <a:cxnSpLocks noChangeShapeType="1"/>
              <a:stCxn id="36914" idx="3"/>
              <a:endCxn id="36925" idx="6"/>
            </p:cNvCxnSpPr>
            <p:nvPr/>
          </p:nvCxnSpPr>
          <p:spPr bwMode="auto">
            <a:xfrm flipH="1">
              <a:off x="4675" y="1092"/>
              <a:ext cx="487" cy="1046"/>
            </a:xfrm>
            <a:prstGeom prst="bentConnector3">
              <a:avLst>
                <a:gd name="adj1" fmla="val -2710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20" name="AutoShape 64"/>
            <p:cNvCxnSpPr>
              <a:cxnSpLocks noChangeShapeType="1"/>
              <a:stCxn id="36914" idx="1"/>
              <a:endCxn id="36915" idx="0"/>
            </p:cNvCxnSpPr>
            <p:nvPr/>
          </p:nvCxnSpPr>
          <p:spPr bwMode="auto">
            <a:xfrm rot="10800000" flipV="1">
              <a:off x="4197" y="1092"/>
              <a:ext cx="123" cy="1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21" name="AutoShape 65"/>
            <p:cNvCxnSpPr>
              <a:cxnSpLocks noChangeShapeType="1"/>
              <a:stCxn id="36915" idx="1"/>
              <a:endCxn id="36917" idx="0"/>
            </p:cNvCxnSpPr>
            <p:nvPr/>
          </p:nvCxnSpPr>
          <p:spPr bwMode="auto">
            <a:xfrm rot="10800000" flipV="1">
              <a:off x="3697" y="1456"/>
              <a:ext cx="79" cy="15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22" name="AutoShape 66"/>
            <p:cNvCxnSpPr>
              <a:cxnSpLocks noChangeShapeType="1"/>
              <a:stCxn id="36915" idx="3"/>
              <a:endCxn id="36918" idx="0"/>
            </p:cNvCxnSpPr>
            <p:nvPr/>
          </p:nvCxnSpPr>
          <p:spPr bwMode="auto">
            <a:xfrm>
              <a:off x="4618" y="1456"/>
              <a:ext cx="77" cy="14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3" name="Oval 67"/>
            <p:cNvSpPr>
              <a:spLocks noChangeArrowheads="1"/>
            </p:cNvSpPr>
            <p:nvPr/>
          </p:nvSpPr>
          <p:spPr bwMode="auto">
            <a:xfrm>
              <a:off x="4714" y="209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24" name="AutoShape 68"/>
            <p:cNvCxnSpPr>
              <a:cxnSpLocks noChangeShapeType="1"/>
              <a:stCxn id="36923" idx="4"/>
              <a:endCxn id="36916" idx="0"/>
            </p:cNvCxnSpPr>
            <p:nvPr/>
          </p:nvCxnSpPr>
          <p:spPr bwMode="auto">
            <a:xfrm>
              <a:off x="4737" y="260"/>
              <a:ext cx="3" cy="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25" name="Oval 69"/>
            <p:cNvSpPr>
              <a:spLocks noChangeArrowheads="1"/>
            </p:cNvSpPr>
            <p:nvPr/>
          </p:nvSpPr>
          <p:spPr bwMode="auto">
            <a:xfrm>
              <a:off x="4624" y="2115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926" name="Oval 71"/>
            <p:cNvSpPr>
              <a:spLocks noChangeArrowheads="1"/>
            </p:cNvSpPr>
            <p:nvPr/>
          </p:nvSpPr>
          <p:spPr bwMode="auto">
            <a:xfrm>
              <a:off x="4151" y="1979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27" name="AutoShape 72"/>
            <p:cNvCxnSpPr>
              <a:cxnSpLocks noChangeShapeType="1"/>
              <a:stCxn id="36917" idx="2"/>
              <a:endCxn id="36926" idx="2"/>
            </p:cNvCxnSpPr>
            <p:nvPr/>
          </p:nvCxnSpPr>
          <p:spPr bwMode="auto">
            <a:xfrm rot="16200000" flipH="1">
              <a:off x="3873" y="1730"/>
              <a:ext cx="96" cy="4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28" name="AutoShape 73"/>
            <p:cNvCxnSpPr>
              <a:cxnSpLocks noChangeShapeType="1"/>
              <a:stCxn id="36918" idx="2"/>
              <a:endCxn id="36926" idx="6"/>
            </p:cNvCxnSpPr>
            <p:nvPr/>
          </p:nvCxnSpPr>
          <p:spPr bwMode="auto">
            <a:xfrm rot="5400000">
              <a:off x="4398" y="1705"/>
              <a:ext cx="101" cy="4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29" name="AutoShape 74"/>
            <p:cNvCxnSpPr>
              <a:cxnSpLocks noChangeShapeType="1"/>
              <a:stCxn id="36926" idx="4"/>
              <a:endCxn id="36925" idx="2"/>
            </p:cNvCxnSpPr>
            <p:nvPr/>
          </p:nvCxnSpPr>
          <p:spPr bwMode="auto">
            <a:xfrm rot="16200000" flipH="1">
              <a:off x="4342" y="1862"/>
              <a:ext cx="108" cy="444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30" name="Oval 75"/>
            <p:cNvSpPr>
              <a:spLocks noChangeArrowheads="1"/>
            </p:cNvSpPr>
            <p:nvPr/>
          </p:nvSpPr>
          <p:spPr bwMode="auto">
            <a:xfrm>
              <a:off x="4624" y="2296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31" name="AutoShape 76"/>
            <p:cNvCxnSpPr>
              <a:cxnSpLocks noChangeShapeType="1"/>
              <a:stCxn id="36925" idx="4"/>
              <a:endCxn id="36930" idx="0"/>
            </p:cNvCxnSpPr>
            <p:nvPr/>
          </p:nvCxnSpPr>
          <p:spPr bwMode="auto">
            <a:xfrm rot="5400000">
              <a:off x="4585" y="2228"/>
              <a:ext cx="12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32" name="AutoShape 77"/>
            <p:cNvCxnSpPr>
              <a:cxnSpLocks noChangeShapeType="1"/>
              <a:stCxn id="36916" idx="2"/>
              <a:endCxn id="36914" idx="0"/>
            </p:cNvCxnSpPr>
            <p:nvPr/>
          </p:nvCxnSpPr>
          <p:spPr bwMode="auto">
            <a:xfrm>
              <a:off x="4740" y="720"/>
              <a:ext cx="1" cy="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32203" name="Group 107"/>
          <p:cNvGrpSpPr>
            <a:grpSpLocks/>
          </p:cNvGrpSpPr>
          <p:nvPr/>
        </p:nvGrpSpPr>
        <p:grpSpPr bwMode="auto">
          <a:xfrm>
            <a:off x="5292725" y="1916113"/>
            <a:ext cx="3816350" cy="684212"/>
            <a:chOff x="3334" y="1207"/>
            <a:chExt cx="2404" cy="431"/>
          </a:xfrm>
        </p:grpSpPr>
        <p:sp>
          <p:nvSpPr>
            <p:cNvPr id="36909" name="Text Box 78"/>
            <p:cNvSpPr txBox="1">
              <a:spLocks noChangeArrowheads="1"/>
            </p:cNvSpPr>
            <p:nvPr/>
          </p:nvSpPr>
          <p:spPr bwMode="auto">
            <a:xfrm>
              <a:off x="4695" y="1388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x&lt;0</a:t>
              </a:r>
            </a:p>
          </p:txBody>
        </p:sp>
        <p:sp>
          <p:nvSpPr>
            <p:cNvPr id="36910" name="Text Box 79"/>
            <p:cNvSpPr txBox="1">
              <a:spLocks noChangeArrowheads="1"/>
            </p:cNvSpPr>
            <p:nvPr/>
          </p:nvSpPr>
          <p:spPr bwMode="auto">
            <a:xfrm>
              <a:off x="5267" y="1207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x==0</a:t>
              </a:r>
            </a:p>
          </p:txBody>
        </p:sp>
        <p:sp>
          <p:nvSpPr>
            <p:cNvPr id="36911" name="Text Box 80"/>
            <p:cNvSpPr txBox="1">
              <a:spLocks noChangeArrowheads="1"/>
            </p:cNvSpPr>
            <p:nvPr/>
          </p:nvSpPr>
          <p:spPr bwMode="auto">
            <a:xfrm>
              <a:off x="3334" y="1388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x&gt;0</a:t>
              </a:r>
            </a:p>
          </p:txBody>
        </p:sp>
      </p:grpSp>
      <p:grpSp>
        <p:nvGrpSpPr>
          <p:cNvPr id="132202" name="Group 106"/>
          <p:cNvGrpSpPr>
            <a:grpSpLocks/>
          </p:cNvGrpSpPr>
          <p:nvPr/>
        </p:nvGrpSpPr>
        <p:grpSpPr bwMode="auto">
          <a:xfrm>
            <a:off x="5364163" y="3140075"/>
            <a:ext cx="3697287" cy="3384550"/>
            <a:chOff x="3061" y="2341"/>
            <a:chExt cx="2329" cy="2132"/>
          </a:xfrm>
        </p:grpSpPr>
        <p:sp>
          <p:nvSpPr>
            <p:cNvPr id="36885" name="Rectangle 82"/>
            <p:cNvSpPr>
              <a:spLocks noChangeArrowheads="1"/>
            </p:cNvSpPr>
            <p:nvPr/>
          </p:nvSpPr>
          <p:spPr bwMode="auto">
            <a:xfrm>
              <a:off x="3288" y="3339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886" name="Rectangle 83"/>
            <p:cNvSpPr>
              <a:spLocks noChangeArrowheads="1"/>
            </p:cNvSpPr>
            <p:nvPr/>
          </p:nvSpPr>
          <p:spPr bwMode="auto">
            <a:xfrm>
              <a:off x="3826" y="2959"/>
              <a:ext cx="12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Y                N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887" name="AutoShape 84"/>
            <p:cNvSpPr>
              <a:spLocks noChangeArrowheads="1"/>
            </p:cNvSpPr>
            <p:nvPr/>
          </p:nvSpPr>
          <p:spPr bwMode="auto">
            <a:xfrm>
              <a:off x="4059" y="3020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x&gt;=0</a:t>
              </a:r>
            </a:p>
          </p:txBody>
        </p:sp>
        <p:sp>
          <p:nvSpPr>
            <p:cNvPr id="36888" name="AutoShape 85"/>
            <p:cNvSpPr>
              <a:spLocks noChangeArrowheads="1"/>
            </p:cNvSpPr>
            <p:nvPr/>
          </p:nvSpPr>
          <p:spPr bwMode="auto">
            <a:xfrm>
              <a:off x="3515" y="3384"/>
              <a:ext cx="818" cy="408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x&gt;0</a:t>
              </a:r>
            </a:p>
          </p:txBody>
        </p:sp>
        <p:sp>
          <p:nvSpPr>
            <p:cNvPr id="36889" name="Rectangle 86"/>
            <p:cNvSpPr>
              <a:spLocks noChangeArrowheads="1"/>
            </p:cNvSpPr>
            <p:nvPr/>
          </p:nvSpPr>
          <p:spPr bwMode="auto">
            <a:xfrm>
              <a:off x="4195" y="2566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y=0</a:t>
              </a:r>
              <a:endParaRPr lang="zh-CN" altLang="en-US" sz="2000"/>
            </a:p>
          </p:txBody>
        </p:sp>
        <p:sp>
          <p:nvSpPr>
            <p:cNvPr id="36890" name="Rectangle 87"/>
            <p:cNvSpPr>
              <a:spLocks noChangeArrowheads="1"/>
            </p:cNvSpPr>
            <p:nvPr/>
          </p:nvSpPr>
          <p:spPr bwMode="auto">
            <a:xfrm>
              <a:off x="3152" y="3752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y=1</a:t>
              </a:r>
              <a:endParaRPr lang="zh-CN" altLang="en-US" sz="2000"/>
            </a:p>
          </p:txBody>
        </p:sp>
        <p:sp>
          <p:nvSpPr>
            <p:cNvPr id="36891" name="Rectangle 88"/>
            <p:cNvSpPr>
              <a:spLocks noChangeArrowheads="1"/>
            </p:cNvSpPr>
            <p:nvPr/>
          </p:nvSpPr>
          <p:spPr bwMode="auto">
            <a:xfrm>
              <a:off x="4150" y="3747"/>
              <a:ext cx="544" cy="274"/>
            </a:xfrm>
            <a:prstGeom prst="rect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/>
                <a:t>y=-1</a:t>
              </a:r>
              <a:endParaRPr lang="zh-CN" altLang="en-US" sz="2000"/>
            </a:p>
          </p:txBody>
        </p:sp>
        <p:cxnSp>
          <p:nvCxnSpPr>
            <p:cNvPr id="36892" name="AutoShape 89"/>
            <p:cNvCxnSpPr>
              <a:cxnSpLocks noChangeShapeType="1"/>
              <a:stCxn id="36887" idx="3"/>
              <a:endCxn id="36898" idx="6"/>
            </p:cNvCxnSpPr>
            <p:nvPr/>
          </p:nvCxnSpPr>
          <p:spPr bwMode="auto">
            <a:xfrm flipH="1">
              <a:off x="4402" y="3224"/>
              <a:ext cx="487" cy="1046"/>
            </a:xfrm>
            <a:prstGeom prst="bentConnector3">
              <a:avLst>
                <a:gd name="adj1" fmla="val -27106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3" name="AutoShape 90"/>
            <p:cNvCxnSpPr>
              <a:cxnSpLocks noChangeShapeType="1"/>
              <a:stCxn id="36887" idx="1"/>
              <a:endCxn id="36888" idx="0"/>
            </p:cNvCxnSpPr>
            <p:nvPr/>
          </p:nvCxnSpPr>
          <p:spPr bwMode="auto">
            <a:xfrm rot="10800000" flipV="1">
              <a:off x="3924" y="3224"/>
              <a:ext cx="123" cy="1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4" name="AutoShape 91"/>
            <p:cNvCxnSpPr>
              <a:cxnSpLocks noChangeShapeType="1"/>
              <a:stCxn id="36888" idx="1"/>
              <a:endCxn id="36890" idx="0"/>
            </p:cNvCxnSpPr>
            <p:nvPr/>
          </p:nvCxnSpPr>
          <p:spPr bwMode="auto">
            <a:xfrm rot="10800000" flipV="1">
              <a:off x="3424" y="3588"/>
              <a:ext cx="79" cy="15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895" name="AutoShape 92"/>
            <p:cNvCxnSpPr>
              <a:cxnSpLocks noChangeShapeType="1"/>
              <a:stCxn id="36888" idx="3"/>
              <a:endCxn id="36891" idx="0"/>
            </p:cNvCxnSpPr>
            <p:nvPr/>
          </p:nvCxnSpPr>
          <p:spPr bwMode="auto">
            <a:xfrm>
              <a:off x="4345" y="3588"/>
              <a:ext cx="77" cy="147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6" name="Oval 93"/>
            <p:cNvSpPr>
              <a:spLocks noChangeArrowheads="1"/>
            </p:cNvSpPr>
            <p:nvPr/>
          </p:nvSpPr>
          <p:spPr bwMode="auto">
            <a:xfrm>
              <a:off x="4441" y="2341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897" name="AutoShape 94"/>
            <p:cNvCxnSpPr>
              <a:cxnSpLocks noChangeShapeType="1"/>
              <a:stCxn id="36896" idx="4"/>
              <a:endCxn id="36889" idx="0"/>
            </p:cNvCxnSpPr>
            <p:nvPr/>
          </p:nvCxnSpPr>
          <p:spPr bwMode="auto">
            <a:xfrm>
              <a:off x="4464" y="2392"/>
              <a:ext cx="3" cy="16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898" name="Oval 95"/>
            <p:cNvSpPr>
              <a:spLocks noChangeArrowheads="1"/>
            </p:cNvSpPr>
            <p:nvPr/>
          </p:nvSpPr>
          <p:spPr bwMode="auto">
            <a:xfrm>
              <a:off x="4351" y="4247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36899" name="Oval 96"/>
            <p:cNvSpPr>
              <a:spLocks noChangeArrowheads="1"/>
            </p:cNvSpPr>
            <p:nvPr/>
          </p:nvSpPr>
          <p:spPr bwMode="auto">
            <a:xfrm>
              <a:off x="3878" y="4111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00" name="AutoShape 97"/>
            <p:cNvCxnSpPr>
              <a:cxnSpLocks noChangeShapeType="1"/>
              <a:stCxn id="36890" idx="2"/>
              <a:endCxn id="36899" idx="2"/>
            </p:cNvCxnSpPr>
            <p:nvPr/>
          </p:nvCxnSpPr>
          <p:spPr bwMode="auto">
            <a:xfrm rot="16200000" flipH="1">
              <a:off x="3600" y="3862"/>
              <a:ext cx="96" cy="44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1" name="AutoShape 98"/>
            <p:cNvCxnSpPr>
              <a:cxnSpLocks noChangeShapeType="1"/>
              <a:stCxn id="36891" idx="2"/>
              <a:endCxn id="36899" idx="6"/>
            </p:cNvCxnSpPr>
            <p:nvPr/>
          </p:nvCxnSpPr>
          <p:spPr bwMode="auto">
            <a:xfrm rot="5400000">
              <a:off x="4125" y="3837"/>
              <a:ext cx="101" cy="493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2" name="AutoShape 99"/>
            <p:cNvCxnSpPr>
              <a:cxnSpLocks noChangeShapeType="1"/>
              <a:stCxn id="36899" idx="4"/>
              <a:endCxn id="36898" idx="2"/>
            </p:cNvCxnSpPr>
            <p:nvPr/>
          </p:nvCxnSpPr>
          <p:spPr bwMode="auto">
            <a:xfrm rot="16200000" flipH="1">
              <a:off x="4069" y="3994"/>
              <a:ext cx="108" cy="444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3" name="Oval 100"/>
            <p:cNvSpPr>
              <a:spLocks noChangeArrowheads="1"/>
            </p:cNvSpPr>
            <p:nvPr/>
          </p:nvSpPr>
          <p:spPr bwMode="auto">
            <a:xfrm>
              <a:off x="4351" y="4428"/>
              <a:ext cx="45" cy="45"/>
            </a:xfrm>
            <a:prstGeom prst="ellipse">
              <a:avLst/>
            </a:prstGeom>
            <a:solidFill>
              <a:srgbClr val="FFFFFF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36904" name="AutoShape 101"/>
            <p:cNvCxnSpPr>
              <a:cxnSpLocks noChangeShapeType="1"/>
              <a:stCxn id="36898" idx="4"/>
              <a:endCxn id="36903" idx="0"/>
            </p:cNvCxnSpPr>
            <p:nvPr/>
          </p:nvCxnSpPr>
          <p:spPr bwMode="auto">
            <a:xfrm rot="5400000">
              <a:off x="4312" y="4360"/>
              <a:ext cx="124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905" name="AutoShape 102"/>
            <p:cNvCxnSpPr>
              <a:cxnSpLocks noChangeShapeType="1"/>
              <a:stCxn id="36889" idx="2"/>
              <a:endCxn id="36887" idx="0"/>
            </p:cNvCxnSpPr>
            <p:nvPr/>
          </p:nvCxnSpPr>
          <p:spPr bwMode="auto">
            <a:xfrm>
              <a:off x="4467" y="2852"/>
              <a:ext cx="1" cy="15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906" name="Text Box 103"/>
            <p:cNvSpPr txBox="1">
              <a:spLocks noChangeArrowheads="1"/>
            </p:cNvSpPr>
            <p:nvPr/>
          </p:nvSpPr>
          <p:spPr bwMode="auto">
            <a:xfrm>
              <a:off x="5012" y="3249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x&lt;0</a:t>
              </a:r>
            </a:p>
          </p:txBody>
        </p:sp>
        <p:sp>
          <p:nvSpPr>
            <p:cNvPr id="36907" name="Text Box 104"/>
            <p:cNvSpPr txBox="1">
              <a:spLocks noChangeArrowheads="1"/>
            </p:cNvSpPr>
            <p:nvPr/>
          </p:nvSpPr>
          <p:spPr bwMode="auto">
            <a:xfrm>
              <a:off x="4422" y="3521"/>
              <a:ext cx="47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x==0</a:t>
              </a:r>
            </a:p>
          </p:txBody>
        </p:sp>
        <p:sp>
          <p:nvSpPr>
            <p:cNvPr id="36908" name="Text Box 105"/>
            <p:cNvSpPr txBox="1">
              <a:spLocks noChangeArrowheads="1"/>
            </p:cNvSpPr>
            <p:nvPr/>
          </p:nvSpPr>
          <p:spPr bwMode="auto">
            <a:xfrm>
              <a:off x="3061" y="3520"/>
              <a:ext cx="3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solidFill>
                    <a:srgbClr val="FF00FF"/>
                  </a:solidFill>
                </a:rPr>
                <a:t>x&gt;0</a:t>
              </a:r>
            </a:p>
          </p:txBody>
        </p:sp>
      </p:grpSp>
      <p:grpSp>
        <p:nvGrpSpPr>
          <p:cNvPr id="132207" name="Group 111"/>
          <p:cNvGrpSpPr>
            <a:grpSpLocks/>
          </p:cNvGrpSpPr>
          <p:nvPr/>
        </p:nvGrpSpPr>
        <p:grpSpPr bwMode="auto">
          <a:xfrm>
            <a:off x="1042988" y="1628775"/>
            <a:ext cx="4232275" cy="3744913"/>
            <a:chOff x="657" y="1026"/>
            <a:chExt cx="2666" cy="2359"/>
          </a:xfrm>
        </p:grpSpPr>
        <p:sp>
          <p:nvSpPr>
            <p:cNvPr id="36883" name="Text Box 7"/>
            <p:cNvSpPr txBox="1">
              <a:spLocks noChangeArrowheads="1"/>
            </p:cNvSpPr>
            <p:nvPr/>
          </p:nvSpPr>
          <p:spPr bwMode="auto">
            <a:xfrm>
              <a:off x="2064" y="1026"/>
              <a:ext cx="1259" cy="1194"/>
            </a:xfrm>
            <a:prstGeom prst="rect">
              <a:avLst/>
            </a:prstGeom>
            <a:noFill/>
            <a:ln w="38100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FF33"/>
                  </a:solidFill>
                </a:rPr>
                <a:t>语句</a:t>
              </a:r>
              <a:r>
                <a:rPr lang="en-US" altLang="zh-CN" sz="2000" b="1">
                  <a:solidFill>
                    <a:srgbClr val="66FF33"/>
                  </a:solidFill>
                </a:rPr>
                <a:t>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y=-1;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if (x!=0)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if (x&gt;0)</a:t>
              </a:r>
              <a:r>
                <a:rPr lang="zh-CN" altLang="en-US" sz="2400"/>
                <a:t> </a:t>
              </a:r>
              <a:r>
                <a:rPr lang="en-US" altLang="zh-CN" sz="2400"/>
                <a:t>y=1;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else y=0;</a:t>
              </a:r>
            </a:p>
          </p:txBody>
        </p:sp>
        <p:sp>
          <p:nvSpPr>
            <p:cNvPr id="36884" name="Line 109"/>
            <p:cNvSpPr>
              <a:spLocks noChangeShapeType="1"/>
            </p:cNvSpPr>
            <p:nvPr/>
          </p:nvSpPr>
          <p:spPr bwMode="auto">
            <a:xfrm flipV="1">
              <a:off x="657" y="1661"/>
              <a:ext cx="1361" cy="1724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32208" name="Group 112"/>
          <p:cNvGrpSpPr>
            <a:grpSpLocks/>
          </p:cNvGrpSpPr>
          <p:nvPr/>
        </p:nvGrpSpPr>
        <p:grpSpPr bwMode="auto">
          <a:xfrm>
            <a:off x="1042988" y="3716338"/>
            <a:ext cx="4232275" cy="1895475"/>
            <a:chOff x="657" y="2341"/>
            <a:chExt cx="2666" cy="1194"/>
          </a:xfrm>
        </p:grpSpPr>
        <p:sp>
          <p:nvSpPr>
            <p:cNvPr id="36881" name="Text Box 8"/>
            <p:cNvSpPr txBox="1">
              <a:spLocks noChangeArrowheads="1"/>
            </p:cNvSpPr>
            <p:nvPr/>
          </p:nvSpPr>
          <p:spPr bwMode="auto">
            <a:xfrm>
              <a:off x="2064" y="2341"/>
              <a:ext cx="1259" cy="1194"/>
            </a:xfrm>
            <a:prstGeom prst="rect">
              <a:avLst/>
            </a:prstGeom>
            <a:noFill/>
            <a:ln w="38100" algn="ctr">
              <a:solidFill>
                <a:srgbClr val="66FF33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>
                  <a:solidFill>
                    <a:srgbClr val="66FF33"/>
                  </a:solidFill>
                </a:rPr>
                <a:t>语句</a:t>
              </a:r>
              <a:r>
                <a:rPr lang="en-US" altLang="zh-CN" sz="2000" b="1">
                  <a:solidFill>
                    <a:srgbClr val="66FF33"/>
                  </a:solidFill>
                </a:rPr>
                <a:t>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y=0;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if (x&gt;=0)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  if (x&gt;0)</a:t>
              </a:r>
              <a:r>
                <a:rPr lang="zh-CN" altLang="en-US" sz="2400"/>
                <a:t> </a:t>
              </a:r>
              <a:r>
                <a:rPr lang="en-US" altLang="zh-CN" sz="2400"/>
                <a:t>y=1;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/>
                <a:t>else y=-1;</a:t>
              </a:r>
            </a:p>
          </p:txBody>
        </p:sp>
        <p:sp>
          <p:nvSpPr>
            <p:cNvPr id="36882" name="Line 110"/>
            <p:cNvSpPr>
              <a:spLocks noChangeShapeType="1"/>
            </p:cNvSpPr>
            <p:nvPr/>
          </p:nvSpPr>
          <p:spPr bwMode="auto">
            <a:xfrm flipV="1">
              <a:off x="657" y="2976"/>
              <a:ext cx="1361" cy="409"/>
            </a:xfrm>
            <a:prstGeom prst="line">
              <a:avLst/>
            </a:prstGeom>
            <a:noFill/>
            <a:ln w="57150">
              <a:solidFill>
                <a:srgbClr val="66FF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32209" name="AutoShape 113"/>
          <p:cNvSpPr>
            <a:spLocks noChangeArrowheads="1"/>
          </p:cNvSpPr>
          <p:nvPr/>
        </p:nvSpPr>
        <p:spPr bwMode="auto">
          <a:xfrm>
            <a:off x="3565525" y="2060575"/>
            <a:ext cx="1293813" cy="1223963"/>
          </a:xfrm>
          <a:custGeom>
            <a:avLst/>
            <a:gdLst>
              <a:gd name="T0" fmla="*/ 2147483647 w 21600"/>
              <a:gd name="T1" fmla="*/ 0 h 21600"/>
              <a:gd name="T2" fmla="*/ 679755993 w 21600"/>
              <a:gd name="T3" fmla="*/ 575495843 h 21600"/>
              <a:gd name="T4" fmla="*/ 0 w 21600"/>
              <a:gd name="T5" fmla="*/ 1965023411 h 21600"/>
              <a:gd name="T6" fmla="*/ 679755993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965023411 h 21600"/>
              <a:gd name="T14" fmla="*/ 2147483647 w 21600"/>
              <a:gd name="T15" fmla="*/ 57549584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15" y="16347"/>
                </a:moveTo>
                <a:cubicBezTo>
                  <a:pt x="18977" y="14773"/>
                  <a:pt x="19665" y="12817"/>
                  <a:pt x="19665" y="10800"/>
                </a:cubicBezTo>
                <a:cubicBezTo>
                  <a:pt x="19665" y="5903"/>
                  <a:pt x="15696" y="1935"/>
                  <a:pt x="10800" y="1935"/>
                </a:cubicBezTo>
                <a:cubicBezTo>
                  <a:pt x="8782" y="1934"/>
                  <a:pt x="6826" y="2622"/>
                  <a:pt x="5252" y="3884"/>
                </a:cubicBezTo>
                <a:lnTo>
                  <a:pt x="17715" y="16347"/>
                </a:lnTo>
                <a:close/>
                <a:moveTo>
                  <a:pt x="3884" y="5252"/>
                </a:moveTo>
                <a:cubicBezTo>
                  <a:pt x="2622" y="6826"/>
                  <a:pt x="1935" y="8782"/>
                  <a:pt x="1935" y="10799"/>
                </a:cubicBezTo>
                <a:cubicBezTo>
                  <a:pt x="1935" y="15696"/>
                  <a:pt x="5903" y="19665"/>
                  <a:pt x="10800" y="19665"/>
                </a:cubicBezTo>
                <a:cubicBezTo>
                  <a:pt x="12817" y="19665"/>
                  <a:pt x="14773" y="18977"/>
                  <a:pt x="16347" y="17715"/>
                </a:cubicBezTo>
                <a:lnTo>
                  <a:pt x="3884" y="52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32210" name="AutoShape 114"/>
          <p:cNvSpPr>
            <a:spLocks noChangeArrowheads="1"/>
          </p:cNvSpPr>
          <p:nvPr/>
        </p:nvSpPr>
        <p:spPr bwMode="auto">
          <a:xfrm>
            <a:off x="3563938" y="4149725"/>
            <a:ext cx="1293812" cy="1223963"/>
          </a:xfrm>
          <a:custGeom>
            <a:avLst/>
            <a:gdLst>
              <a:gd name="T0" fmla="*/ 2147483647 w 21600"/>
              <a:gd name="T1" fmla="*/ 0 h 21600"/>
              <a:gd name="T2" fmla="*/ 679754928 w 21600"/>
              <a:gd name="T3" fmla="*/ 575495843 h 21600"/>
              <a:gd name="T4" fmla="*/ 0 w 21600"/>
              <a:gd name="T5" fmla="*/ 1965023411 h 21600"/>
              <a:gd name="T6" fmla="*/ 679754928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1965023411 h 21600"/>
              <a:gd name="T14" fmla="*/ 2147483647 w 21600"/>
              <a:gd name="T15" fmla="*/ 575495843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715" y="16347"/>
                </a:moveTo>
                <a:cubicBezTo>
                  <a:pt x="18977" y="14773"/>
                  <a:pt x="19665" y="12817"/>
                  <a:pt x="19665" y="10800"/>
                </a:cubicBezTo>
                <a:cubicBezTo>
                  <a:pt x="19665" y="5903"/>
                  <a:pt x="15696" y="1935"/>
                  <a:pt x="10800" y="1935"/>
                </a:cubicBezTo>
                <a:cubicBezTo>
                  <a:pt x="8782" y="1934"/>
                  <a:pt x="6826" y="2622"/>
                  <a:pt x="5252" y="3884"/>
                </a:cubicBezTo>
                <a:lnTo>
                  <a:pt x="17715" y="16347"/>
                </a:lnTo>
                <a:close/>
                <a:moveTo>
                  <a:pt x="3884" y="5252"/>
                </a:moveTo>
                <a:cubicBezTo>
                  <a:pt x="2622" y="6826"/>
                  <a:pt x="1935" y="8782"/>
                  <a:pt x="1935" y="10799"/>
                </a:cubicBezTo>
                <a:cubicBezTo>
                  <a:pt x="1935" y="15696"/>
                  <a:pt x="5903" y="19665"/>
                  <a:pt x="10800" y="19665"/>
                </a:cubicBezTo>
                <a:cubicBezTo>
                  <a:pt x="12817" y="19665"/>
                  <a:pt x="14773" y="18977"/>
                  <a:pt x="16347" y="17715"/>
                </a:cubicBezTo>
                <a:lnTo>
                  <a:pt x="3884" y="525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324225" y="2636838"/>
            <a:ext cx="2039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{                   }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68" name="TextBox 67"/>
          <p:cNvSpPr txBox="1">
            <a:spLocks noChangeArrowheads="1"/>
          </p:cNvSpPr>
          <p:nvPr/>
        </p:nvSpPr>
        <p:spPr bwMode="auto">
          <a:xfrm>
            <a:off x="3324225" y="4732338"/>
            <a:ext cx="20399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{                   }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27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2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2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3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2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2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2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3" dur="2000" fill="hold"/>
                                        <p:tgtEl>
                                          <p:spTgt spid="132203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  <p:par>
                                <p:cTn id="3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5" dur="2000" fill="hold"/>
                                        <p:tgtEl>
                                          <p:spTgt spid="132204"/>
                                        </p:tgtEl>
                                      </p:cBhvr>
                                      <p:by x="65000" y="6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2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32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2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32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49" grpId="0" animBg="1"/>
      <p:bldP spid="132150" grpId="0" animBg="1"/>
      <p:bldP spid="132209" grpId="0" animBg="1"/>
      <p:bldP spid="132210" grpId="0" animBg="1"/>
      <p:bldP spid="2" grpId="0"/>
      <p:bldP spid="6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FF00"/>
                </a:solidFill>
              </a:rPr>
              <a:t>小结</a:t>
            </a:r>
          </a:p>
        </p:txBody>
      </p:sp>
      <p:sp>
        <p:nvSpPr>
          <p:cNvPr id="37891" name="内容占位符 5"/>
          <p:cNvSpPr>
            <a:spLocks noGrp="1"/>
          </p:cNvSpPr>
          <p:nvPr>
            <p:ph idx="1"/>
          </p:nvPr>
        </p:nvSpPr>
        <p:spPr>
          <a:xfrm>
            <a:off x="457200" y="1268413"/>
            <a:ext cx="8362950" cy="5040312"/>
          </a:xfrm>
        </p:spPr>
        <p:txBody>
          <a:bodyPr/>
          <a:lstStyle/>
          <a:p>
            <a:r>
              <a:rPr lang="zh-CN" altLang="en-US" sz="2800" dirty="0" smtClean="0"/>
              <a:t>整个</a:t>
            </a:r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语句可以写在多行上，也写在一行上；但是为了程序的清晰，提倡写成锯齿形式；</a:t>
            </a:r>
            <a:endParaRPr lang="en-US" altLang="zh-CN" sz="2800" dirty="0" smtClean="0"/>
          </a:p>
          <a:p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语句无论写在几行上，都是一个整体，属于同一个语句；</a:t>
            </a:r>
            <a:endParaRPr lang="en-US" altLang="zh-CN" sz="2800" dirty="0" smtClean="0"/>
          </a:p>
          <a:p>
            <a:pPr lvl="1"/>
            <a:r>
              <a:rPr lang="zh-CN" altLang="en-US" sz="2400" dirty="0" smtClean="0"/>
              <a:t>不要误以为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部分是一个语句；</a:t>
            </a:r>
            <a:r>
              <a:rPr lang="en-US" altLang="zh-CN" sz="2400" dirty="0" smtClean="0"/>
              <a:t>else</a:t>
            </a:r>
            <a:r>
              <a:rPr lang="zh-CN" altLang="en-US" sz="2400" dirty="0" smtClean="0"/>
              <a:t>部分是另一个语句；</a:t>
            </a:r>
            <a:endParaRPr lang="en-US" altLang="zh-CN" sz="2400" dirty="0" smtClean="0"/>
          </a:p>
          <a:p>
            <a:pPr lvl="1"/>
            <a:r>
              <a:rPr lang="zh-CN" altLang="en-US" sz="2400" dirty="0" smtClean="0"/>
              <a:t>不要一看到分号，就以为是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语句结束了；</a:t>
            </a:r>
            <a:endParaRPr lang="en-US" altLang="zh-CN" sz="2400" dirty="0" smtClean="0"/>
          </a:p>
          <a:p>
            <a:pPr lvl="1"/>
            <a:r>
              <a:rPr lang="en-US" altLang="zh-CN" sz="2400" dirty="0" smtClean="0"/>
              <a:t>else</a:t>
            </a:r>
            <a:r>
              <a:rPr lang="zh-CN" altLang="en-US" sz="2400" dirty="0" smtClean="0"/>
              <a:t>子句不能作为语句单独使用，它必须是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语句的一部分，与</a:t>
            </a:r>
            <a:r>
              <a:rPr lang="en-US" altLang="zh-CN" sz="2400" dirty="0" smtClean="0"/>
              <a:t>if</a:t>
            </a:r>
            <a:r>
              <a:rPr lang="zh-CN" altLang="en-US" sz="2400" dirty="0" smtClean="0"/>
              <a:t>配对</a:t>
            </a:r>
            <a:r>
              <a:rPr lang="zh-CN" altLang="en-US" sz="2400" dirty="0" smtClean="0"/>
              <a:t>使用（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就近配对原则</a:t>
            </a:r>
            <a:r>
              <a:rPr lang="zh-CN" altLang="en-US" sz="2400" dirty="0" smtClean="0"/>
              <a:t>）；</a:t>
            </a:r>
            <a:endParaRPr lang="en-US" altLang="zh-CN" sz="2400" dirty="0" smtClean="0"/>
          </a:p>
          <a:p>
            <a:r>
              <a:rPr lang="en-US" altLang="zh-CN" sz="2800" dirty="0" smtClean="0"/>
              <a:t>If</a:t>
            </a:r>
            <a:r>
              <a:rPr lang="zh-CN" altLang="en-US" sz="2800" dirty="0" smtClean="0"/>
              <a:t>语句中判断表达式的值是一个逻辑值“是”或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en-US" sz="2800" dirty="0" smtClean="0"/>
              <a:t>“否”。</a:t>
            </a:r>
            <a:endParaRPr lang="en-US" altLang="zh-CN" sz="2800" dirty="0" smtClean="0"/>
          </a:p>
        </p:txBody>
      </p:sp>
      <p:sp>
        <p:nvSpPr>
          <p:cNvPr id="37892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6811A93-5186-4641-9569-3CF3DAF29A0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zh-CN" sz="16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900" smtClean="0">
                <a:cs typeface="Arial" charset="0"/>
              </a:rPr>
              <a:t>4.3  </a:t>
            </a:r>
            <a:r>
              <a:rPr lang="zh-CN" altLang="en-US" sz="4900" smtClean="0">
                <a:cs typeface="Arial" charset="0"/>
              </a:rPr>
              <a:t>关系运算符</a:t>
            </a:r>
            <a:br>
              <a:rPr lang="zh-CN" altLang="en-US" sz="4900" smtClean="0">
                <a:cs typeface="Arial" charset="0"/>
              </a:rPr>
            </a:br>
            <a:r>
              <a:rPr lang="zh-CN" altLang="en-US" sz="4900" smtClean="0">
                <a:cs typeface="Arial" charset="0"/>
              </a:rPr>
              <a:t>和关系表达式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关系运算符及其优先级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关系表达式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827088" y="4941888"/>
            <a:ext cx="2286000" cy="415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39939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B551D6A-52F5-4B9D-A94C-1460057F9A4C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zh-CN" sz="1600" smtClean="0"/>
          </a:p>
        </p:txBody>
      </p:sp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827088" y="4467225"/>
            <a:ext cx="2286000" cy="417513"/>
          </a:xfrm>
          <a:prstGeom prst="rect">
            <a:avLst/>
          </a:prstGeom>
          <a:solidFill>
            <a:srgbClr val="660066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关系运算符</a:t>
            </a:r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472112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关系运算</a:t>
            </a:r>
            <a:r>
              <a:rPr lang="zh-CN" altLang="en-US" sz="2800" dirty="0" smtClean="0">
                <a:solidFill>
                  <a:srgbClr val="FFFF00"/>
                </a:solidFill>
              </a:rPr>
              <a:t> </a:t>
            </a:r>
            <a:r>
              <a:rPr lang="en-US" altLang="zh-CN" sz="2800" dirty="0" smtClean="0">
                <a:solidFill>
                  <a:srgbClr val="FFFF00"/>
                </a:solidFill>
              </a:rPr>
              <a:t>/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比较运算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—— </a:t>
            </a:r>
            <a:r>
              <a:rPr lang="zh-CN" altLang="en-US" sz="2800" dirty="0" smtClean="0"/>
              <a:t>将两个值进行比较，</a:t>
            </a:r>
            <a:br>
              <a:rPr lang="zh-CN" altLang="en-US" sz="2800" dirty="0" smtClean="0"/>
            </a:br>
            <a:r>
              <a:rPr lang="zh-CN" altLang="en-US" sz="2800" dirty="0" smtClean="0"/>
              <a:t>判断其比较的结果是否符合运算符所给定的条件。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关系运算是逻辑运算中比较简单的一种。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关系运算符</a:t>
            </a:r>
            <a:r>
              <a:rPr lang="zh-CN" altLang="en-US" sz="2800" dirty="0" smtClean="0"/>
              <a:t>及其优先次序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dirty="0" smtClean="0">
                <a:cs typeface="Times New Roman" pitchFamily="18" charset="0"/>
              </a:rPr>
              <a:t>C</a:t>
            </a:r>
            <a:r>
              <a:rPr lang="zh-CN" altLang="en-US" sz="2400" dirty="0" smtClean="0"/>
              <a:t>语言提供了</a:t>
            </a:r>
            <a:r>
              <a:rPr lang="en-US" altLang="zh-CN" sz="2400" dirty="0" smtClean="0">
                <a:cs typeface="Times New Roman" pitchFamily="18" charset="0"/>
              </a:rPr>
              <a:t>6</a:t>
            </a:r>
            <a:r>
              <a:rPr lang="zh-CN" altLang="en-US" sz="2400" dirty="0" smtClean="0"/>
              <a:t>种关系运算符：</a:t>
            </a:r>
          </a:p>
          <a:p>
            <a:pPr lvl="1" algn="ctr"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&lt;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&lt;=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&gt;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&gt;=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==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!=</a:t>
            </a:r>
            <a:endParaRPr lang="en-US" altLang="zh-CN" sz="24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优先级：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算术运算符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&lt;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cs typeface="Times New Roman" pitchFamily="18" charset="0"/>
              </a:rPr>
              <a:t>&lt;=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cs typeface="Times New Roman" pitchFamily="18" charset="0"/>
              </a:rPr>
              <a:t>&gt;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cs typeface="Times New Roman" pitchFamily="18" charset="0"/>
              </a:rPr>
              <a:t>&gt;=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cs typeface="Times New Roman" pitchFamily="18" charset="0"/>
              </a:rPr>
              <a:t>==</a:t>
            </a:r>
            <a:r>
              <a:rPr lang="zh-CN" altLang="en-US" sz="2400" dirty="0" smtClean="0"/>
              <a:t>，</a:t>
            </a:r>
            <a:r>
              <a:rPr lang="en-US" altLang="zh-CN" sz="2400" dirty="0" smtClean="0">
                <a:cs typeface="Times New Roman" pitchFamily="18" charset="0"/>
              </a:rPr>
              <a:t>!=</a:t>
            </a:r>
            <a:endParaRPr lang="en-US" altLang="zh-CN" sz="2400" dirty="0" smtClean="0"/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赋值运算符号</a:t>
            </a:r>
          </a:p>
          <a:p>
            <a:pPr lvl="1"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zh-CN" altLang="en-US" sz="2400" dirty="0" smtClean="0"/>
              <a:t>结合性：都是“自左向右”。</a:t>
            </a:r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3630613" y="3716338"/>
            <a:ext cx="5334000" cy="2198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Tx/>
              <a:buNone/>
            </a:pP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</a:rPr>
              <a:t>【</a:t>
            </a:r>
            <a:r>
              <a:rPr kumimoji="1" lang="zh-CN" altLang="en-US" sz="2400">
                <a:solidFill>
                  <a:srgbClr val="99CCFF"/>
                </a:solidFill>
                <a:latin typeface="Times New Roman" pitchFamily="18" charset="0"/>
              </a:rPr>
              <a:t>例</a:t>
            </a: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</a:rPr>
              <a:t>】</a:t>
            </a:r>
            <a:r>
              <a:rPr kumimoji="1" lang="zh-CN" altLang="en-US" sz="2400">
                <a:solidFill>
                  <a:srgbClr val="99CCFF"/>
                </a:solidFill>
                <a:latin typeface="Times New Roman" pitchFamily="18" charset="0"/>
              </a:rPr>
              <a:t>计算顺序：</a:t>
            </a:r>
            <a:endParaRPr kumimoji="1" lang="en-US" altLang="zh-CN" sz="2400">
              <a:solidFill>
                <a:srgbClr val="99CC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bg2"/>
              </a:buClr>
              <a:buFontTx/>
              <a:buNone/>
            </a:pP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</a:rPr>
              <a:t>		</a:t>
            </a: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  <a:cs typeface="Times New Roman" pitchFamily="18" charset="0"/>
              </a:rPr>
              <a:t>c &gt; a + b </a:t>
            </a:r>
            <a:r>
              <a:rPr kumimoji="1" lang="zh-CN" altLang="en-US" sz="2400">
                <a:solidFill>
                  <a:srgbClr val="99CC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  <a:cs typeface="Times New Roman" pitchFamily="18" charset="0"/>
              </a:rPr>
              <a:t>a &gt;= b &gt; c </a:t>
            </a:r>
            <a:r>
              <a:rPr kumimoji="1" lang="zh-CN" altLang="en-US" sz="2400">
                <a:solidFill>
                  <a:srgbClr val="99CC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</a:rPr>
              <a:t/>
            </a:r>
            <a:br>
              <a:rPr kumimoji="1" lang="en-US" altLang="zh-CN" sz="2400">
                <a:solidFill>
                  <a:srgbClr val="99CCFF"/>
                </a:solidFill>
                <a:latin typeface="Times New Roman" pitchFamily="18" charset="0"/>
              </a:rPr>
            </a:b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</a:rPr>
              <a:t>		</a:t>
            </a: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  <a:cs typeface="Times New Roman" pitchFamily="18" charset="0"/>
              </a:rPr>
              <a:t>a == b &gt; c</a:t>
            </a:r>
            <a:r>
              <a:rPr kumimoji="1" lang="zh-CN" altLang="en-US" sz="2400">
                <a:solidFill>
                  <a:srgbClr val="99CC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>
                <a:solidFill>
                  <a:srgbClr val="99CCFF"/>
                </a:solidFill>
                <a:latin typeface="Times New Roman" pitchFamily="18" charset="0"/>
                <a:cs typeface="Times New Roman" pitchFamily="18" charset="0"/>
              </a:rPr>
              <a:t>a = b &gt; c</a:t>
            </a:r>
          </a:p>
          <a:p>
            <a:pPr lvl="1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辨识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</a:rPr>
              <a:t>】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赋值运算符（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）和关系运算符（</a:t>
            </a:r>
            <a:r>
              <a:rPr kumimoji="1"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==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itchFamily="18" charset="0"/>
              </a:rPr>
              <a:t>）！</a:t>
            </a:r>
          </a:p>
        </p:txBody>
      </p:sp>
      <p:sp>
        <p:nvSpPr>
          <p:cNvPr id="109574" name="Line 6"/>
          <p:cNvSpPr>
            <a:spLocks noChangeShapeType="1"/>
          </p:cNvSpPr>
          <p:nvPr/>
        </p:nvSpPr>
        <p:spPr bwMode="auto">
          <a:xfrm flipV="1">
            <a:off x="3348038" y="4210050"/>
            <a:ext cx="0" cy="15240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09575" name="Text Box 7"/>
          <p:cNvSpPr txBox="1">
            <a:spLocks noChangeArrowheads="1"/>
          </p:cNvSpPr>
          <p:nvPr/>
        </p:nvSpPr>
        <p:spPr bwMode="auto">
          <a:xfrm>
            <a:off x="3408363" y="400208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66FF33"/>
                </a:solidFill>
                <a:latin typeface="Times New Roman" pitchFamily="18" charset="0"/>
              </a:rPr>
              <a:t>高</a:t>
            </a: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34063" y="41910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804025" y="4192588"/>
            <a:ext cx="11541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6011863" y="45085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381875" y="4495800"/>
            <a:ext cx="9842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5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95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9570" grpId="0" animBg="1"/>
      <p:bldP spid="109573" grpId="0" build="p" bldLvl="2" autoUpdateAnimBg="0"/>
      <p:bldP spid="109574" grpId="0" animBg="1"/>
      <p:bldP spid="109575" grpId="0"/>
      <p:bldP spid="2" grpId="0"/>
      <p:bldP spid="11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>
          <a:xfrm>
            <a:off x="468313" y="404813"/>
            <a:ext cx="7543800" cy="890587"/>
          </a:xfrm>
        </p:spPr>
        <p:txBody>
          <a:bodyPr/>
          <a:lstStyle/>
          <a:p>
            <a:pPr eaLnBrk="1" hangingPunct="1"/>
            <a:r>
              <a:rPr lang="zh-CN" altLang="en-US" sz="3200" i="1" smtClean="0">
                <a:solidFill>
                  <a:srgbClr val="FFFF00"/>
                </a:solidFill>
              </a:rPr>
              <a:t>人生中最困难</a:t>
            </a:r>
            <a:r>
              <a:rPr lang="zh-CN" altLang="en-US" sz="3200" smtClean="0">
                <a:solidFill>
                  <a:srgbClr val="FFFF00"/>
                </a:solidFill>
              </a:rPr>
              <a:t>者</a:t>
            </a:r>
            <a:r>
              <a:rPr lang="en-US" altLang="zh-CN" sz="3200" smtClean="0">
                <a:solidFill>
                  <a:srgbClr val="FFFF00"/>
                </a:solidFill>
              </a:rPr>
              <a:t>,</a:t>
            </a:r>
            <a:r>
              <a:rPr lang="zh-CN" altLang="en-US" sz="3200" smtClean="0">
                <a:solidFill>
                  <a:srgbClr val="FFFF00"/>
                </a:solidFill>
              </a:rPr>
              <a:t>莫过于</a:t>
            </a:r>
            <a:r>
              <a:rPr lang="zh-CN" altLang="en-US" sz="3200" i="1" smtClean="0">
                <a:solidFill>
                  <a:srgbClr val="FFFF00"/>
                </a:solidFill>
              </a:rPr>
              <a:t>选择</a:t>
            </a:r>
            <a:r>
              <a:rPr lang="zh-CN" altLang="en-US" sz="3200" smtClean="0">
                <a:solidFill>
                  <a:srgbClr val="FFFF00"/>
                </a:solidFill>
              </a:rPr>
              <a:t>。</a:t>
            </a:r>
            <a:r>
              <a:rPr lang="en-US" altLang="zh-CN" sz="3200" smtClean="0">
                <a:solidFill>
                  <a:srgbClr val="FFFF00"/>
                </a:solidFill>
              </a:rPr>
              <a:t/>
            </a:r>
            <a:br>
              <a:rPr lang="en-US" altLang="zh-CN" sz="3200" smtClean="0">
                <a:solidFill>
                  <a:srgbClr val="FFFF00"/>
                </a:solidFill>
              </a:rPr>
            </a:br>
            <a:r>
              <a:rPr lang="en-US" altLang="zh-CN" sz="3200" smtClean="0">
                <a:solidFill>
                  <a:srgbClr val="FFFF00"/>
                </a:solidFill>
              </a:rPr>
              <a:t>				         </a:t>
            </a:r>
            <a:r>
              <a:rPr lang="zh-CN" altLang="en-US" sz="3200" smtClean="0">
                <a:solidFill>
                  <a:srgbClr val="FFFF00"/>
                </a:solidFill>
              </a:rPr>
              <a:t> </a:t>
            </a:r>
            <a:r>
              <a:rPr lang="en-US" altLang="zh-CN" sz="3200" smtClean="0">
                <a:solidFill>
                  <a:srgbClr val="FFFF00"/>
                </a:solidFill>
              </a:rPr>
              <a:t>——</a:t>
            </a:r>
            <a:r>
              <a:rPr lang="zh-CN" altLang="en-US" sz="3200" i="1" smtClean="0">
                <a:solidFill>
                  <a:srgbClr val="FFFF00"/>
                </a:solidFill>
              </a:rPr>
              <a:t>莫尔</a:t>
            </a:r>
            <a:endParaRPr lang="zh-CN" altLang="en-US" sz="3200" smtClean="0">
              <a:solidFill>
                <a:srgbClr val="FFFF00"/>
              </a:solidFill>
            </a:endParaRPr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499BC4F-13AE-463A-B682-2E366B1C2316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600" smtClean="0"/>
          </a:p>
        </p:txBody>
      </p:sp>
      <p:pic>
        <p:nvPicPr>
          <p:cNvPr id="6148" name="内容占位符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68313" y="1341438"/>
            <a:ext cx="7013575" cy="5256212"/>
          </a:xfrm>
        </p:spPr>
      </p:pic>
      <p:sp>
        <p:nvSpPr>
          <p:cNvPr id="4" name="矩形 3"/>
          <p:cNvSpPr/>
          <p:nvPr/>
        </p:nvSpPr>
        <p:spPr>
          <a:xfrm rot="1004735">
            <a:off x="4820046" y="2162390"/>
            <a:ext cx="4339651" cy="923330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defRPr/>
            </a:pPr>
            <a:r>
              <a:rPr lang="zh-CN" altLang="en-US" sz="5400" b="1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正确的判断！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06778F5-2370-4CFC-BCD0-6DAF65BFE3AD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zh-CN" sz="16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关系表达式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23950"/>
            <a:ext cx="8534400" cy="5507038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zh-CN" altLang="en-US" sz="2600" b="1" smtClean="0">
                <a:solidFill>
                  <a:srgbClr val="FFFF00"/>
                </a:solidFill>
              </a:rPr>
              <a:t>关系表达式</a:t>
            </a:r>
            <a:r>
              <a:rPr lang="zh-CN" altLang="en-US" sz="2600" smtClean="0"/>
              <a:t> </a:t>
            </a:r>
            <a:r>
              <a:rPr lang="en-US" altLang="zh-CN" sz="2600" smtClean="0"/>
              <a:t>—— </a:t>
            </a:r>
            <a:r>
              <a:rPr lang="zh-CN" altLang="en-US" sz="2600" smtClean="0"/>
              <a:t>用关系运算符将两个数值或</a:t>
            </a:r>
            <a:r>
              <a:rPr lang="en-US" altLang="zh-CN" sz="2600" smtClean="0"/>
              <a:t/>
            </a:r>
            <a:br>
              <a:rPr lang="en-US" altLang="zh-CN" sz="2600" smtClean="0"/>
            </a:br>
            <a:r>
              <a:rPr lang="zh-CN" altLang="en-US" sz="2600" smtClean="0"/>
              <a:t>数值表达式连接起来构成的式子。</a:t>
            </a:r>
            <a:endParaRPr lang="en-US" altLang="zh-CN" sz="2600" smtClean="0"/>
          </a:p>
          <a:p>
            <a:pPr lvl="1" eaLnBrk="1" hangingPunct="1">
              <a:spcBef>
                <a:spcPts val="600"/>
              </a:spcBef>
            </a:pPr>
            <a:r>
              <a:rPr lang="zh-CN" altLang="en-US" sz="2200" smtClean="0"/>
              <a:t>数值表达式可以是算术表达式、关系表达式、</a:t>
            </a:r>
            <a:r>
              <a:rPr lang="zh-CN" altLang="en-US" sz="2200" b="1" smtClean="0">
                <a:solidFill>
                  <a:srgbClr val="FFFF00"/>
                </a:solidFill>
              </a:rPr>
              <a:t>逻辑表达式</a:t>
            </a:r>
            <a:r>
              <a:rPr lang="zh-CN" altLang="en-US" sz="2200" smtClean="0"/>
              <a:t>、赋值表达式、字符表达式等等。</a:t>
            </a:r>
          </a:p>
          <a:p>
            <a:pPr lvl="1" eaLnBrk="1" hangingPunct="1">
              <a:spcBef>
                <a:spcPts val="600"/>
              </a:spcBef>
            </a:pPr>
            <a:r>
              <a:rPr lang="zh-CN" altLang="en-US" sz="2800" b="1" smtClean="0">
                <a:solidFill>
                  <a:srgbClr val="FFFF00"/>
                </a:solidFill>
              </a:rPr>
              <a:t>关系表达式的值</a:t>
            </a:r>
            <a:r>
              <a:rPr lang="zh-CN" altLang="en-US" sz="2800" smtClean="0"/>
              <a:t>是一个</a:t>
            </a:r>
            <a:r>
              <a:rPr lang="zh-CN" altLang="en-US" sz="2800" b="1" smtClean="0">
                <a:solidFill>
                  <a:srgbClr val="FFFF00"/>
                </a:solidFill>
              </a:rPr>
              <a:t>逻辑值</a:t>
            </a:r>
            <a:r>
              <a:rPr lang="zh-CN" altLang="en-US" sz="2800" smtClean="0"/>
              <a:t>（真或假），</a:t>
            </a:r>
            <a:r>
              <a:rPr lang="en-US" altLang="zh-CN" sz="2800" smtClean="0">
                <a:cs typeface="Times New Roman" pitchFamily="18" charset="0"/>
              </a:rPr>
              <a:t>C</a:t>
            </a:r>
            <a:r>
              <a:rPr lang="zh-CN" altLang="en-US" sz="2800" smtClean="0"/>
              <a:t>语言在逻辑运算中</a:t>
            </a:r>
            <a:r>
              <a:rPr lang="zh-CN" altLang="en-US" sz="2800" b="1" smtClean="0">
                <a:solidFill>
                  <a:srgbClr val="FFFF00"/>
                </a:solidFill>
              </a:rPr>
              <a:t>以</a:t>
            </a:r>
            <a:r>
              <a:rPr lang="en-US" altLang="zh-CN" sz="2800" b="1" smtClean="0">
                <a:solidFill>
                  <a:srgbClr val="FFFF00"/>
                </a:solidFill>
                <a:cs typeface="Times New Roman" pitchFamily="18" charset="0"/>
              </a:rPr>
              <a:t>1</a:t>
            </a:r>
            <a:r>
              <a:rPr lang="zh-CN" altLang="en-US" sz="2800" b="1" smtClean="0">
                <a:solidFill>
                  <a:srgbClr val="FFFF00"/>
                </a:solidFill>
              </a:rPr>
              <a:t>代表真，以</a:t>
            </a:r>
            <a:r>
              <a:rPr lang="en-US" altLang="zh-CN" sz="2800" b="1" smtClean="0">
                <a:solidFill>
                  <a:srgbClr val="FFFF00"/>
                </a:solidFill>
                <a:cs typeface="Times New Roman" pitchFamily="18" charset="0"/>
              </a:rPr>
              <a:t>0</a:t>
            </a:r>
            <a:r>
              <a:rPr lang="zh-CN" altLang="en-US" sz="2800" b="1" smtClean="0">
                <a:solidFill>
                  <a:srgbClr val="FFFF00"/>
                </a:solidFill>
              </a:rPr>
              <a:t>代表假</a:t>
            </a:r>
            <a:r>
              <a:rPr lang="zh-CN" altLang="en-US" sz="2800" smtClean="0"/>
              <a:t>。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99CCFF"/>
                </a:solidFill>
              </a:rPr>
              <a:t>【</a:t>
            </a:r>
            <a:r>
              <a:rPr lang="zh-CN" altLang="en-US" smtClean="0">
                <a:solidFill>
                  <a:srgbClr val="99CCFF"/>
                </a:solidFill>
              </a:rPr>
              <a:t>例</a:t>
            </a:r>
            <a:r>
              <a:rPr lang="en-US" altLang="zh-CN" smtClean="0">
                <a:solidFill>
                  <a:srgbClr val="99CCFF"/>
                </a:solidFill>
              </a:rPr>
              <a:t>】a=3, b=2, c=1, </a:t>
            </a:r>
            <a:r>
              <a:rPr lang="zh-CN" altLang="en-US" smtClean="0">
                <a:solidFill>
                  <a:srgbClr val="99CCFF"/>
                </a:solidFill>
              </a:rPr>
              <a:t>求下列各表达式的值</a:t>
            </a:r>
          </a:p>
          <a:p>
            <a:pPr lvl="1" algn="ctr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99CCFF"/>
                </a:solidFill>
              </a:rPr>
              <a:t>a+b&gt;b+c</a:t>
            </a:r>
            <a:r>
              <a:rPr lang="zh-CN" altLang="en-US" smtClean="0">
                <a:solidFill>
                  <a:srgbClr val="99CCFF"/>
                </a:solidFill>
              </a:rPr>
              <a:t>，</a:t>
            </a:r>
            <a:r>
              <a:rPr lang="en-US" altLang="zh-CN" smtClean="0">
                <a:solidFill>
                  <a:srgbClr val="99CCFF"/>
                </a:solidFill>
              </a:rPr>
              <a:t>(a=3)!=(b=4)</a:t>
            </a:r>
            <a:r>
              <a:rPr lang="zh-CN" altLang="en-US" smtClean="0">
                <a:solidFill>
                  <a:srgbClr val="99CCFF"/>
                </a:solidFill>
              </a:rPr>
              <a:t>，</a:t>
            </a:r>
            <a:r>
              <a:rPr lang="en-US" altLang="zh-CN" smtClean="0">
                <a:solidFill>
                  <a:srgbClr val="99CCFF"/>
                </a:solidFill>
              </a:rPr>
              <a:t>a&gt;b==c</a:t>
            </a:r>
            <a:r>
              <a:rPr lang="zh-CN" altLang="en-US" smtClean="0">
                <a:solidFill>
                  <a:srgbClr val="99CCFF"/>
                </a:solidFill>
              </a:rPr>
              <a:t>，</a:t>
            </a:r>
            <a:br>
              <a:rPr lang="zh-CN" altLang="en-US" smtClean="0">
                <a:solidFill>
                  <a:srgbClr val="99CCFF"/>
                </a:solidFill>
              </a:rPr>
            </a:br>
            <a:r>
              <a:rPr lang="en-US" altLang="zh-CN" smtClean="0">
                <a:solidFill>
                  <a:srgbClr val="99CCFF"/>
                </a:solidFill>
              </a:rPr>
              <a:t>a=b&gt;c</a:t>
            </a:r>
            <a:r>
              <a:rPr lang="zh-CN" altLang="en-US" smtClean="0">
                <a:solidFill>
                  <a:srgbClr val="99CCFF"/>
                </a:solidFill>
              </a:rPr>
              <a:t>，</a:t>
            </a:r>
            <a:r>
              <a:rPr lang="en-US" altLang="zh-CN" smtClean="0">
                <a:solidFill>
                  <a:srgbClr val="99CCFF"/>
                </a:solidFill>
              </a:rPr>
              <a:t>a&gt;b&gt;c</a:t>
            </a:r>
            <a:r>
              <a:rPr lang="zh-CN" altLang="en-US" smtClean="0">
                <a:solidFill>
                  <a:srgbClr val="99CCFF"/>
                </a:solidFill>
              </a:rPr>
              <a:t>，</a:t>
            </a:r>
            <a:r>
              <a:rPr lang="en-US" altLang="zh-CN" smtClean="0">
                <a:solidFill>
                  <a:srgbClr val="99CCFF"/>
                </a:solidFill>
              </a:rPr>
              <a:t>’a’&lt;’b’</a:t>
            </a:r>
            <a:r>
              <a:rPr lang="zh-CN" altLang="en-US" smtClean="0">
                <a:solidFill>
                  <a:srgbClr val="99CCFF"/>
                </a:solidFill>
              </a:rPr>
              <a:t>，</a:t>
            </a:r>
            <a:r>
              <a:rPr lang="en-US" altLang="zh-CN" smtClean="0">
                <a:solidFill>
                  <a:srgbClr val="99CCFF"/>
                </a:solidFill>
              </a:rPr>
              <a:t>(a&gt;b)&lt;(b&gt;c)</a:t>
            </a:r>
          </a:p>
          <a:p>
            <a:pPr lvl="1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en-US" altLang="zh-CN" smtClean="0">
                <a:solidFill>
                  <a:srgbClr val="66FF33"/>
                </a:solidFill>
              </a:rPr>
              <a:t>【</a:t>
            </a:r>
            <a:r>
              <a:rPr lang="zh-CN" altLang="en-US" smtClean="0">
                <a:solidFill>
                  <a:srgbClr val="66FF33"/>
                </a:solidFill>
              </a:rPr>
              <a:t>思考</a:t>
            </a:r>
            <a:r>
              <a:rPr lang="en-US" altLang="zh-CN" smtClean="0">
                <a:solidFill>
                  <a:srgbClr val="66FF33"/>
                </a:solidFill>
              </a:rPr>
              <a:t>】</a:t>
            </a:r>
            <a:r>
              <a:rPr lang="zh-CN" altLang="en-US" smtClean="0">
                <a:solidFill>
                  <a:srgbClr val="66FF33"/>
                </a:solidFill>
              </a:rPr>
              <a:t>为什么用“</a:t>
            </a:r>
            <a:r>
              <a:rPr lang="en-US" altLang="zh-CN" smtClean="0">
                <a:solidFill>
                  <a:srgbClr val="66FF33"/>
                </a:solidFill>
                <a:cs typeface="Times New Roman" pitchFamily="18" charset="0"/>
              </a:rPr>
              <a:t>x&gt;y&gt;z</a:t>
            </a:r>
            <a:r>
              <a:rPr lang="en-US" altLang="zh-CN" smtClean="0">
                <a:solidFill>
                  <a:srgbClr val="66FF33"/>
                </a:solidFill>
              </a:rPr>
              <a:t>”</a:t>
            </a:r>
            <a:r>
              <a:rPr lang="zh-CN" altLang="en-US" smtClean="0">
                <a:solidFill>
                  <a:srgbClr val="66FF33"/>
                </a:solidFill>
              </a:rPr>
              <a:t>来比较</a:t>
            </a:r>
            <a:r>
              <a:rPr lang="en-US" altLang="zh-CN" smtClean="0">
                <a:solidFill>
                  <a:srgbClr val="66FF33"/>
                </a:solidFill>
              </a:rPr>
              <a:t>x</a:t>
            </a:r>
            <a:r>
              <a:rPr lang="zh-CN" altLang="en-US" smtClean="0">
                <a:solidFill>
                  <a:srgbClr val="66FF33"/>
                </a:solidFill>
              </a:rPr>
              <a:t>，</a:t>
            </a:r>
            <a:r>
              <a:rPr lang="en-US" altLang="zh-CN" smtClean="0">
                <a:solidFill>
                  <a:srgbClr val="66FF33"/>
                </a:solidFill>
              </a:rPr>
              <a:t>y</a:t>
            </a:r>
            <a:r>
              <a:rPr lang="zh-CN" altLang="en-US" smtClean="0">
                <a:solidFill>
                  <a:srgbClr val="66FF33"/>
                </a:solidFill>
              </a:rPr>
              <a:t>，</a:t>
            </a:r>
            <a:r>
              <a:rPr lang="en-US" altLang="zh-CN" smtClean="0">
                <a:solidFill>
                  <a:srgbClr val="66FF33"/>
                </a:solidFill>
              </a:rPr>
              <a:t>z</a:t>
            </a:r>
            <a:r>
              <a:rPr lang="zh-CN" altLang="en-US" smtClean="0">
                <a:solidFill>
                  <a:srgbClr val="66FF33"/>
                </a:solidFill>
              </a:rPr>
              <a:t>三者关系是不可行的？正确的表达式是怎样的？</a:t>
            </a:r>
          </a:p>
        </p:txBody>
      </p:sp>
      <p:sp>
        <p:nvSpPr>
          <p:cNvPr id="110596" name="Text Box 4"/>
          <p:cNvSpPr txBox="1">
            <a:spLocks noChangeArrowheads="1"/>
          </p:cNvSpPr>
          <p:nvPr/>
        </p:nvSpPr>
        <p:spPr bwMode="auto">
          <a:xfrm rot="-1073768">
            <a:off x="5407025" y="5770563"/>
            <a:ext cx="2273300" cy="636587"/>
          </a:xfrm>
          <a:prstGeom prst="rect">
            <a:avLst/>
          </a:prstGeom>
          <a:noFill/>
          <a:ln w="57150" cmpd="thickThin">
            <a:solidFill>
              <a:srgbClr val="FFFF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>
                <a:solidFill>
                  <a:srgbClr val="FFFF00"/>
                </a:solidFill>
                <a:ea typeface="华文行楷" pitchFamily="2" charset="-122"/>
              </a:rPr>
              <a:t>逻辑表达式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900" smtClean="0">
                <a:cs typeface="Arial" charset="0"/>
              </a:rPr>
              <a:t>4.4  </a:t>
            </a:r>
            <a:r>
              <a:rPr lang="zh-CN" altLang="en-US" sz="4900" smtClean="0">
                <a:cs typeface="Arial" charset="0"/>
              </a:rPr>
              <a:t>逻辑运算符</a:t>
            </a:r>
            <a:br>
              <a:rPr lang="zh-CN" altLang="en-US" sz="4900" smtClean="0">
                <a:cs typeface="Arial" charset="0"/>
              </a:rPr>
            </a:br>
            <a:r>
              <a:rPr lang="zh-CN" altLang="en-US" sz="4900" smtClean="0">
                <a:cs typeface="Arial" charset="0"/>
              </a:rPr>
              <a:t>和逻辑表达式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逻辑运算符及其优先次序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逻辑表达式</a:t>
            </a:r>
            <a:endParaRPr lang="en-US" altLang="zh-CN" smtClean="0"/>
          </a:p>
          <a:p>
            <a:pPr eaLnBrk="1" hangingPunct="1"/>
            <a:r>
              <a:rPr lang="zh-CN" altLang="en-US" smtClean="0"/>
              <a:t>逻辑型变量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5788" y="5719763"/>
            <a:ext cx="1682750" cy="4175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2613" y="5245100"/>
            <a:ext cx="1682750" cy="415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3012" name="Rectangle 2"/>
          <p:cNvSpPr>
            <a:spLocks noChangeArrowheads="1"/>
          </p:cNvSpPr>
          <p:nvPr/>
        </p:nvSpPr>
        <p:spPr bwMode="auto">
          <a:xfrm>
            <a:off x="585788" y="3938588"/>
            <a:ext cx="1682750" cy="415925"/>
          </a:xfrm>
          <a:prstGeom prst="rect">
            <a:avLst/>
          </a:prstGeom>
          <a:solidFill>
            <a:srgbClr val="660066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3013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265DB37-A1E0-4787-9E39-17E424D1BE38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zh-CN" sz="1600" smtClean="0"/>
          </a:p>
        </p:txBody>
      </p:sp>
      <p:sp>
        <p:nvSpPr>
          <p:cNvPr id="430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逻辑运算符和逻辑表达式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6752"/>
            <a:ext cx="86868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逻辑表达式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—— </a:t>
            </a:r>
            <a:r>
              <a:rPr lang="zh-CN" altLang="en-US" sz="2800" dirty="0" smtClean="0"/>
              <a:t>用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逻辑运算符</a:t>
            </a:r>
            <a:r>
              <a:rPr lang="zh-CN" altLang="en-US" sz="2800" dirty="0" smtClean="0"/>
              <a:t>将关系表达式</a:t>
            </a:r>
            <a:br>
              <a:rPr lang="zh-CN" altLang="en-US" sz="2800" dirty="0" smtClean="0"/>
            </a:br>
            <a:r>
              <a:rPr lang="zh-CN" altLang="en-US" sz="2800" dirty="0" smtClean="0"/>
              <a:t>或</a:t>
            </a:r>
            <a:r>
              <a:rPr lang="zh-CN" altLang="en-US" sz="2800" b="1" dirty="0" smtClean="0">
                <a:solidFill>
                  <a:srgbClr val="FFFF00"/>
                </a:solidFill>
              </a:rPr>
              <a:t>逻辑值</a:t>
            </a:r>
            <a:r>
              <a:rPr lang="zh-CN" altLang="en-US" sz="2800" dirty="0" smtClean="0"/>
              <a:t>连接起来构成的式子。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400" dirty="0" smtClean="0"/>
              <a:t>逻辑运算符及其优先次序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cs typeface="Times New Roman" pitchFamily="18" charset="0"/>
              </a:rPr>
              <a:t>C</a:t>
            </a:r>
            <a:r>
              <a:rPr lang="zh-CN" altLang="en-US" sz="2400" dirty="0" smtClean="0"/>
              <a:t>中提供了三种逻辑运算符：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&amp;&amp;(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||(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 (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非，单目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dirty="0" smtClean="0"/>
              <a:t>优先级：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	 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非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算术运算符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关系运算符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&amp;&amp; (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 || 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赋值运算符号</a:t>
            </a:r>
          </a:p>
        </p:txBody>
      </p:sp>
      <p:sp>
        <p:nvSpPr>
          <p:cNvPr id="43016" name="Rectangle 4"/>
          <p:cNvSpPr>
            <a:spLocks noChangeArrowheads="1"/>
          </p:cNvSpPr>
          <p:nvPr/>
        </p:nvSpPr>
        <p:spPr bwMode="auto">
          <a:xfrm>
            <a:off x="3429000" y="3722688"/>
            <a:ext cx="5486400" cy="249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例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】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计算顺序：</a:t>
            </a:r>
            <a:endParaRPr kumimoji="1" lang="en-US" altLang="zh-CN" sz="2400" b="1">
              <a:solidFill>
                <a:srgbClr val="99CC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a &gt; b &amp;&amp; b &gt; c 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a = b || x == y 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，</a:t>
            </a:r>
            <a:endParaRPr kumimoji="1" lang="en-US" altLang="zh-CN" sz="2400" b="1">
              <a:solidFill>
                <a:srgbClr val="99CCFF"/>
              </a:solidFill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! a || a &gt; b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n"/>
            </a:pPr>
            <a:r>
              <a:rPr kumimoji="1" lang="zh-CN" altLang="en-US" sz="2400">
                <a:latin typeface="Times New Roman" pitchFamily="18" charset="0"/>
              </a:rPr>
              <a:t>结合性：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&amp;&amp; </a:t>
            </a:r>
            <a:r>
              <a:rPr kumimoji="1" lang="zh-CN" altLang="en-US" sz="2400">
                <a:latin typeface="Times New Roman" pitchFamily="18" charset="0"/>
              </a:rPr>
              <a:t>和 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|| </a:t>
            </a:r>
            <a:r>
              <a:rPr kumimoji="1" lang="zh-CN" altLang="en-US" sz="2400">
                <a:latin typeface="Times New Roman" pitchFamily="18" charset="0"/>
              </a:rPr>
              <a:t>是“自左向右”，</a:t>
            </a:r>
            <a:r>
              <a:rPr kumimoji="1" lang="en-US" altLang="zh-CN" sz="2400">
                <a:latin typeface="Times New Roman" pitchFamily="18" charset="0"/>
              </a:rPr>
              <a:t/>
            </a:r>
            <a:br>
              <a:rPr kumimoji="1" lang="en-US" altLang="zh-CN" sz="2400">
                <a:latin typeface="Times New Roman" pitchFamily="18" charset="0"/>
              </a:rPr>
            </a:br>
            <a:r>
              <a:rPr kumimoji="1" lang="en-US" altLang="zh-CN" sz="2400">
                <a:latin typeface="Times New Roman" pitchFamily="18" charset="0"/>
              </a:rPr>
              <a:t>	      </a:t>
            </a:r>
            <a:r>
              <a:rPr kumimoji="1" lang="en-US" altLang="zh-CN" sz="2400">
                <a:latin typeface="Times New Roman" pitchFamily="18" charset="0"/>
                <a:cs typeface="Times New Roman" pitchFamily="18" charset="0"/>
              </a:rPr>
              <a:t>! </a:t>
            </a:r>
            <a:r>
              <a:rPr kumimoji="1" lang="zh-CN" altLang="en-US" sz="2400">
                <a:latin typeface="Times New Roman" pitchFamily="18" charset="0"/>
              </a:rPr>
              <a:t>是“自右向左”。</a:t>
            </a:r>
          </a:p>
        </p:txBody>
      </p:sp>
      <p:sp>
        <p:nvSpPr>
          <p:cNvPr id="43017" name="Line 5"/>
          <p:cNvSpPr>
            <a:spLocks noChangeShapeType="1"/>
          </p:cNvSpPr>
          <p:nvPr/>
        </p:nvSpPr>
        <p:spPr bwMode="auto">
          <a:xfrm flipV="1">
            <a:off x="2667000" y="4213225"/>
            <a:ext cx="0" cy="2057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3018" name="Text Box 6"/>
          <p:cNvSpPr txBox="1">
            <a:spLocks noChangeArrowheads="1"/>
          </p:cNvSpPr>
          <p:nvPr/>
        </p:nvSpPr>
        <p:spPr bwMode="auto">
          <a:xfrm>
            <a:off x="2727325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66FF33"/>
                </a:solidFill>
                <a:latin typeface="Times New Roman" pitchFamily="18" charset="0"/>
              </a:rPr>
              <a:t>高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348038" y="426402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67250" y="4264025"/>
            <a:ext cx="9842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588125" y="4264025"/>
            <a:ext cx="11541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134100" y="4264025"/>
            <a:ext cx="16637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305175" y="4811713"/>
            <a:ext cx="73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3967163" y="4811713"/>
            <a:ext cx="984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85788" y="5719763"/>
            <a:ext cx="1682750" cy="417512"/>
          </a:xfrm>
          <a:prstGeom prst="rect">
            <a:avLst/>
          </a:prstGeom>
          <a:solidFill>
            <a:schemeClr val="accent5">
              <a:lumMod val="50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82613" y="5245100"/>
            <a:ext cx="1682750" cy="4159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44036" name="Rectangle 2"/>
          <p:cNvSpPr>
            <a:spLocks noChangeArrowheads="1"/>
          </p:cNvSpPr>
          <p:nvPr/>
        </p:nvSpPr>
        <p:spPr bwMode="auto">
          <a:xfrm>
            <a:off x="585788" y="3938588"/>
            <a:ext cx="1682750" cy="415925"/>
          </a:xfrm>
          <a:prstGeom prst="rect">
            <a:avLst/>
          </a:prstGeom>
          <a:solidFill>
            <a:srgbClr val="660066"/>
          </a:solidFill>
          <a:ln w="2857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4037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218A1B0-DFA5-420D-8FA0-92FDFCC5A05E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zh-CN" sz="1600" smtClean="0"/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逻辑运算符和逻辑表达式（</a:t>
            </a:r>
            <a:r>
              <a:rPr lang="en-US" altLang="zh-CN" sz="3600" smtClean="0">
                <a:cs typeface="Arial" charset="0"/>
              </a:rPr>
              <a:t>2</a:t>
            </a:r>
            <a:r>
              <a:rPr lang="zh-CN" altLang="en-US" sz="3600" smtClean="0">
                <a:cs typeface="Arial" charset="0"/>
              </a:rPr>
              <a:t>）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41438"/>
            <a:ext cx="8686800" cy="525621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b="1" dirty="0" smtClean="0">
                <a:solidFill>
                  <a:srgbClr val="FFFF00"/>
                </a:solidFill>
              </a:rPr>
              <a:t>逻辑表达式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—— </a:t>
            </a:r>
            <a:r>
              <a:rPr lang="zh-CN" altLang="en-US" sz="2400" dirty="0" smtClean="0"/>
              <a:t>用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逻辑运算符</a:t>
            </a:r>
            <a:r>
              <a:rPr lang="zh-CN" altLang="en-US" sz="2400" dirty="0" smtClean="0"/>
              <a:t>将关系表达式</a:t>
            </a:r>
            <a:br>
              <a:rPr lang="zh-CN" altLang="en-US" sz="2400" dirty="0" smtClean="0"/>
            </a:br>
            <a:r>
              <a:rPr lang="zh-CN" altLang="en-US" sz="2400" dirty="0" smtClean="0"/>
              <a:t>或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逻辑值</a:t>
            </a:r>
            <a:r>
              <a:rPr lang="zh-CN" altLang="en-US" sz="2400" dirty="0" smtClean="0"/>
              <a:t>连接起来构成的式子。</a:t>
            </a:r>
          </a:p>
          <a:p>
            <a:pPr eaLnBrk="1" hangingPunct="1">
              <a:spcBef>
                <a:spcPct val="40000"/>
              </a:spcBef>
              <a:defRPr/>
            </a:pPr>
            <a:r>
              <a:rPr lang="zh-CN" altLang="en-US" sz="2400" dirty="0" smtClean="0"/>
              <a:t>逻辑运算符及其优先次序</a:t>
            </a:r>
          </a:p>
          <a:p>
            <a:pPr lvl="1" eaLnBrk="1" hangingPunct="1">
              <a:defRPr/>
            </a:pPr>
            <a:r>
              <a:rPr lang="en-US" altLang="zh-CN" sz="2400" dirty="0" smtClean="0">
                <a:cs typeface="Times New Roman" pitchFamily="18" charset="0"/>
              </a:rPr>
              <a:t>C</a:t>
            </a:r>
            <a:r>
              <a:rPr lang="zh-CN" altLang="en-US" sz="2400" dirty="0" smtClean="0"/>
              <a:t>中提供了三种逻辑运算符：</a:t>
            </a:r>
          </a:p>
          <a:p>
            <a:pPr lvl="1" algn="ctr" eaLnBrk="1" hangingPunct="1"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&amp;&amp;(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与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||(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或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)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，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! (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非，单目</a:t>
            </a:r>
            <a:r>
              <a:rPr lang="en-US" altLang="zh-CN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zh-CN" altLang="en-US" sz="2400" dirty="0" smtClean="0"/>
              <a:t>优先级：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	 ！</a:t>
            </a:r>
            <a:r>
              <a:rPr lang="en-US" altLang="zh-CN" sz="2400" dirty="0" smtClean="0"/>
              <a:t>(</a:t>
            </a:r>
            <a:r>
              <a:rPr lang="zh-CN" altLang="en-US" sz="2400" dirty="0" smtClean="0"/>
              <a:t>非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算术运算符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关系运算符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/>
              <a:t>	</a:t>
            </a:r>
            <a:r>
              <a:rPr lang="en-US" altLang="zh-CN" sz="2400" dirty="0" smtClean="0"/>
              <a:t>&amp;&amp; (</a:t>
            </a:r>
            <a:r>
              <a:rPr lang="zh-CN" altLang="en-US" sz="2400" dirty="0" smtClean="0"/>
              <a:t>与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en-US" altLang="zh-CN" sz="2400" dirty="0" smtClean="0"/>
              <a:t>	 || (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)</a:t>
            </a:r>
          </a:p>
          <a:p>
            <a:pPr lvl="1" eaLnBrk="1" hangingPunct="1"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赋值运算符号</a:t>
            </a:r>
          </a:p>
        </p:txBody>
      </p:sp>
      <p:sp>
        <p:nvSpPr>
          <p:cNvPr id="10245" name="Rectangle 4"/>
          <p:cNvSpPr>
            <a:spLocks noChangeArrowheads="1"/>
          </p:cNvSpPr>
          <p:nvPr/>
        </p:nvSpPr>
        <p:spPr bwMode="auto">
          <a:xfrm>
            <a:off x="3429000" y="3722688"/>
            <a:ext cx="5486400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Char char="n"/>
            </a:pPr>
            <a:r>
              <a:rPr kumimoji="1" lang="zh-CN" altLang="en-US" sz="2400">
                <a:latin typeface="Times New Roman" pitchFamily="18" charset="0"/>
              </a:rPr>
              <a:t>逻辑运算的真值表（</a:t>
            </a:r>
            <a:r>
              <a:rPr kumimoji="1" lang="en-US" altLang="zh-CN" sz="2400">
                <a:latin typeface="Times New Roman" pitchFamily="18" charset="0"/>
              </a:rPr>
              <a:t>P93 </a:t>
            </a:r>
            <a:r>
              <a:rPr kumimoji="1" lang="zh-CN" altLang="en-US" sz="2400">
                <a:latin typeface="Times New Roman" pitchFamily="18" charset="0"/>
              </a:rPr>
              <a:t>表</a:t>
            </a:r>
            <a:r>
              <a:rPr kumimoji="1" lang="en-US" altLang="zh-CN" sz="2400">
                <a:latin typeface="Times New Roman" pitchFamily="18" charset="0"/>
              </a:rPr>
              <a:t>4.2</a:t>
            </a:r>
            <a:r>
              <a:rPr kumimoji="1" lang="zh-CN" altLang="en-US" sz="2400">
                <a:latin typeface="Times New Roman" pitchFamily="18" charset="0"/>
              </a:rPr>
              <a:t>）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例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】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判断年龄在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13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至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17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岁之内？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age&gt;=13 &amp;&amp; age&lt;=17</a:t>
            </a:r>
          </a:p>
          <a:p>
            <a:pPr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【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例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】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判断年龄小于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12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或大于</a:t>
            </a: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65</a:t>
            </a:r>
            <a:r>
              <a:rPr kumimoji="1" lang="zh-CN" altLang="en-US" sz="2400" b="1">
                <a:solidFill>
                  <a:srgbClr val="99CCFF"/>
                </a:solidFill>
                <a:latin typeface="Times New Roman" pitchFamily="18" charset="0"/>
              </a:rPr>
              <a:t>？</a:t>
            </a:r>
          </a:p>
          <a:p>
            <a:pPr algn="ctr" eaLnBrk="1" hangingPunct="1">
              <a:spcBef>
                <a:spcPct val="50000"/>
              </a:spcBef>
              <a:buClr>
                <a:schemeClr val="bg2"/>
              </a:buClr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99CCFF"/>
                </a:solidFill>
                <a:latin typeface="Times New Roman" pitchFamily="18" charset="0"/>
              </a:rPr>
              <a:t>age&lt;12 || age&gt;65</a:t>
            </a:r>
          </a:p>
        </p:txBody>
      </p:sp>
      <p:sp>
        <p:nvSpPr>
          <p:cNvPr id="44041" name="Line 5"/>
          <p:cNvSpPr>
            <a:spLocks noChangeShapeType="1"/>
          </p:cNvSpPr>
          <p:nvPr/>
        </p:nvSpPr>
        <p:spPr bwMode="auto">
          <a:xfrm flipV="1">
            <a:off x="2667000" y="4213225"/>
            <a:ext cx="0" cy="2057400"/>
          </a:xfrm>
          <a:prstGeom prst="line">
            <a:avLst/>
          </a:prstGeom>
          <a:noFill/>
          <a:ln w="28575">
            <a:solidFill>
              <a:srgbClr val="66FF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4042" name="Text Box 6"/>
          <p:cNvSpPr txBox="1">
            <a:spLocks noChangeArrowheads="1"/>
          </p:cNvSpPr>
          <p:nvPr/>
        </p:nvSpPr>
        <p:spPr bwMode="auto">
          <a:xfrm>
            <a:off x="2727325" y="4005263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rgbClr val="66FF33"/>
                </a:solidFill>
                <a:latin typeface="Times New Roman" pitchFamily="18" charset="0"/>
              </a:rPr>
              <a:t>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9041E39-96C4-48AD-B9D1-20A9273B17E9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zh-CN" sz="1600" smtClean="0"/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逻辑运算符和逻辑表达式（</a:t>
            </a:r>
            <a:r>
              <a:rPr lang="en-US" altLang="zh-CN" sz="3600" smtClean="0">
                <a:cs typeface="Arial" charset="0"/>
              </a:rPr>
              <a:t>3</a:t>
            </a:r>
            <a:r>
              <a:rPr lang="zh-CN" altLang="en-US" sz="3600" smtClean="0">
                <a:cs typeface="Arial" charset="0"/>
              </a:rPr>
              <a:t>）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196975"/>
            <a:ext cx="8929688" cy="5399088"/>
          </a:xfrm>
        </p:spPr>
        <p:txBody>
          <a:bodyPr/>
          <a:lstStyle/>
          <a:p>
            <a:pPr eaLnBrk="1" hangingPunct="1">
              <a:spcBef>
                <a:spcPct val="15000"/>
              </a:spcBef>
              <a:defRPr/>
            </a:pPr>
            <a:r>
              <a:rPr lang="en-US" altLang="zh-CN" sz="2400" dirty="0" smtClean="0">
                <a:cs typeface="Times New Roman" pitchFamily="18" charset="0"/>
              </a:rPr>
              <a:t>C</a:t>
            </a:r>
            <a:r>
              <a:rPr lang="zh-CN" altLang="en-US" sz="2400" dirty="0" smtClean="0"/>
              <a:t>语言编译系统中，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solidFill>
                  <a:srgbClr val="FFFF00"/>
                </a:solidFill>
              </a:rPr>
              <a:t>在表示逻辑运算结果时</a:t>
            </a:r>
            <a:r>
              <a:rPr lang="zh-CN" altLang="en-US" sz="2400" dirty="0" smtClean="0"/>
              <a:t>，以数值</a:t>
            </a:r>
            <a:r>
              <a:rPr lang="en-US" altLang="zh-CN" sz="2400" dirty="0" smtClean="0">
                <a:cs typeface="Times New Roman" pitchFamily="18" charset="0"/>
              </a:rPr>
              <a:t>1</a:t>
            </a:r>
            <a:r>
              <a:rPr lang="zh-CN" altLang="en-US" sz="2400" dirty="0" smtClean="0"/>
              <a:t>代表“真”，以</a:t>
            </a:r>
            <a:r>
              <a:rPr lang="en-US" altLang="zh-CN" sz="2400" dirty="0" smtClean="0">
                <a:cs typeface="Times New Roman" pitchFamily="18" charset="0"/>
              </a:rPr>
              <a:t>0</a:t>
            </a:r>
            <a:r>
              <a:rPr lang="zh-CN" altLang="en-US" sz="2400" dirty="0" smtClean="0"/>
              <a:t>代表“假”；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>
                <a:solidFill>
                  <a:srgbClr val="FFFF00"/>
                </a:solidFill>
              </a:rPr>
              <a:t>在判断一个量是否为</a:t>
            </a:r>
            <a:r>
              <a:rPr lang="en-US" altLang="zh-CN" sz="2400" dirty="0" smtClean="0">
                <a:solidFill>
                  <a:srgbClr val="FFFF00"/>
                </a:solidFill>
              </a:rPr>
              <a:t>“</a:t>
            </a:r>
            <a:r>
              <a:rPr lang="zh-CN" altLang="en-US" sz="2400" dirty="0" smtClean="0">
                <a:solidFill>
                  <a:srgbClr val="FFFF00"/>
                </a:solidFill>
              </a:rPr>
              <a:t>真”时</a:t>
            </a:r>
            <a:r>
              <a:rPr lang="zh-CN" altLang="en-US" sz="2400" dirty="0" smtClean="0"/>
              <a:t>，以</a:t>
            </a:r>
            <a:r>
              <a:rPr lang="en-US" altLang="zh-CN" sz="2400" dirty="0" smtClean="0">
                <a:cs typeface="Times New Roman" pitchFamily="18" charset="0"/>
              </a:rPr>
              <a:t>0</a:t>
            </a:r>
            <a:r>
              <a:rPr lang="zh-CN" altLang="en-US" sz="2400" dirty="0" smtClean="0"/>
              <a:t>代表“假”，</a:t>
            </a:r>
            <a:r>
              <a:rPr lang="zh-CN" altLang="en-US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以非</a:t>
            </a:r>
            <a:r>
              <a:rPr lang="en-US" altLang="zh-CN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0</a:t>
            </a:r>
            <a:r>
              <a:rPr lang="zh-CN" altLang="en-US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值</a:t>
            </a:r>
            <a:r>
              <a:rPr lang="zh-CN" altLang="en-US" sz="2400" b="1" u="sng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代表“真”</a:t>
            </a:r>
            <a:r>
              <a:rPr lang="zh-CN" altLang="en-US" sz="2400" dirty="0" smtClean="0"/>
              <a:t>。</a:t>
            </a:r>
            <a:endParaRPr lang="zh-CN" altLang="en-US" sz="2000" dirty="0" smtClean="0"/>
          </a:p>
          <a:p>
            <a:pPr lvl="1" eaLnBrk="1" hangingPunct="1">
              <a:spcBef>
                <a:spcPct val="15000"/>
              </a:spcBef>
              <a:defRPr/>
            </a:pPr>
            <a:r>
              <a:rPr lang="zh-CN" altLang="en-US" sz="2400" dirty="0" smtClean="0"/>
              <a:t>逻辑运算结果非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即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；但在逻辑表达式中，作为参加逻辑运算的运算对象可以是</a:t>
            </a:r>
            <a:r>
              <a:rPr lang="en-US" altLang="zh-CN" sz="2400" dirty="0" smtClean="0">
                <a:cs typeface="Times New Roman" pitchFamily="18" charset="0"/>
              </a:rPr>
              <a:t>0</a:t>
            </a:r>
            <a:r>
              <a:rPr lang="zh-CN" altLang="en-US" sz="2400" dirty="0" smtClean="0"/>
              <a:t>或任何非</a:t>
            </a:r>
            <a:r>
              <a:rPr lang="en-US" altLang="zh-CN" sz="2400" dirty="0" smtClean="0">
                <a:cs typeface="Times New Roman" pitchFamily="18" charset="0"/>
              </a:rPr>
              <a:t>0</a:t>
            </a:r>
            <a:r>
              <a:rPr lang="zh-CN" altLang="en-US" sz="2400" dirty="0" smtClean="0">
                <a:cs typeface="Times New Roman" pitchFamily="18" charset="0"/>
              </a:rPr>
              <a:t>的</a:t>
            </a:r>
            <a:r>
              <a:rPr lang="zh-CN" altLang="en-US" sz="2400" dirty="0" smtClean="0"/>
              <a:t>数值。</a:t>
            </a:r>
          </a:p>
          <a:p>
            <a:pPr lvl="1" eaLnBrk="1" hangingPunct="1">
              <a:spcBef>
                <a:spcPct val="15000"/>
              </a:spcBef>
              <a:defRPr/>
            </a:pPr>
            <a:r>
              <a:rPr lang="zh-CN" altLang="en-US" sz="2400" dirty="0" smtClean="0"/>
              <a:t>作为逻辑运算符两侧的运算对象（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逻辑量</a:t>
            </a:r>
            <a:r>
              <a:rPr lang="zh-CN" altLang="en-US" sz="2400" dirty="0" smtClean="0"/>
              <a:t>）不但可以是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，或者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和非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的整数，也可以是任何类型的数据，如字符型、实型或指针型等。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66FF66"/>
                </a:solidFill>
              </a:rPr>
              <a:t>	</a:t>
            </a:r>
            <a:r>
              <a:rPr lang="en-US" altLang="zh-CN" sz="2400" dirty="0" smtClean="0">
                <a:solidFill>
                  <a:srgbClr val="99CCFF"/>
                </a:solidFill>
              </a:rPr>
              <a:t>【</a:t>
            </a:r>
            <a:r>
              <a:rPr lang="zh-CN" altLang="en-US" sz="2400" dirty="0" smtClean="0">
                <a:solidFill>
                  <a:srgbClr val="99CCFF"/>
                </a:solidFill>
              </a:rPr>
              <a:t>例</a:t>
            </a:r>
            <a:r>
              <a:rPr lang="en-US" altLang="zh-CN" sz="2400" dirty="0" smtClean="0">
                <a:solidFill>
                  <a:srgbClr val="99CCFF"/>
                </a:solidFill>
              </a:rPr>
              <a:t>】!5</a:t>
            </a:r>
            <a:r>
              <a:rPr lang="zh-CN" altLang="en-US" sz="2400" dirty="0" smtClean="0">
                <a:solidFill>
                  <a:srgbClr val="99CCFF"/>
                </a:solidFill>
              </a:rPr>
              <a:t>，</a:t>
            </a:r>
            <a:r>
              <a:rPr lang="en-US" altLang="zh-CN" sz="2400" dirty="0" smtClean="0">
                <a:solidFill>
                  <a:srgbClr val="99CCFF"/>
                </a:solidFill>
              </a:rPr>
              <a:t>1.5&amp;&amp;’b’</a:t>
            </a:r>
            <a:r>
              <a:rPr lang="zh-CN" altLang="en-US" sz="2400" dirty="0" smtClean="0">
                <a:solidFill>
                  <a:srgbClr val="99CCFF"/>
                </a:solidFill>
              </a:rPr>
              <a:t>，</a:t>
            </a:r>
            <a:r>
              <a:rPr lang="en-US" altLang="zh-CN" sz="2400" dirty="0" smtClean="0">
                <a:solidFill>
                  <a:srgbClr val="99CCFF"/>
                </a:solidFill>
              </a:rPr>
              <a:t>a||c</a:t>
            </a:r>
          </a:p>
          <a:p>
            <a:pPr lvl="1" eaLnBrk="1" hangingPunct="1"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400" b="1" dirty="0" smtClean="0">
                <a:solidFill>
                  <a:srgbClr val="FFFF00"/>
                </a:solidFill>
              </a:rPr>
              <a:t>【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辨析</a:t>
            </a:r>
            <a:r>
              <a:rPr lang="en-US" altLang="zh-CN" sz="2400" b="1" dirty="0" smtClean="0">
                <a:solidFill>
                  <a:srgbClr val="FFFF00"/>
                </a:solidFill>
              </a:rPr>
              <a:t>】</a:t>
            </a:r>
            <a:r>
              <a:rPr lang="zh-CN" altLang="en-US" sz="2400" b="1" dirty="0" smtClean="0">
                <a:solidFill>
                  <a:srgbClr val="FFFF00"/>
                </a:solidFill>
              </a:rPr>
              <a:t>表达式中不同位置上出现的数值，哪些是作为数值运算或关系运算的对象，哪些是作为逻辑运算的对象。</a:t>
            </a:r>
          </a:p>
          <a:p>
            <a:pPr eaLnBrk="1" hangingPunct="1">
              <a:spcBef>
                <a:spcPct val="15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66FF66"/>
                </a:solidFill>
              </a:rPr>
              <a:t>	</a:t>
            </a:r>
            <a:r>
              <a:rPr lang="en-US" altLang="zh-CN" sz="2400" dirty="0" smtClean="0">
                <a:solidFill>
                  <a:srgbClr val="99CCFF"/>
                </a:solidFill>
              </a:rPr>
              <a:t>【</a:t>
            </a:r>
            <a:r>
              <a:rPr lang="zh-CN" altLang="en-US" sz="2400" dirty="0" smtClean="0">
                <a:solidFill>
                  <a:srgbClr val="99CCFF"/>
                </a:solidFill>
              </a:rPr>
              <a:t>例</a:t>
            </a:r>
            <a:r>
              <a:rPr lang="en-US" altLang="zh-CN" sz="2400" dirty="0" smtClean="0">
                <a:solidFill>
                  <a:srgbClr val="99CCFF"/>
                </a:solidFill>
              </a:rPr>
              <a:t>】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5 &gt; 3 &amp;&amp; 2 || 8 &lt; 4 </a:t>
            </a:r>
            <a:r>
              <a:rPr lang="zh-CN" altLang="en-US" sz="2400" dirty="0" smtClean="0">
                <a:solidFill>
                  <a:srgbClr val="99CCFF"/>
                </a:solidFill>
                <a:cs typeface="Times New Roman" pitchFamily="18" charset="0"/>
              </a:rPr>
              <a:t>－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! 0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327525" y="5891213"/>
            <a:ext cx="7302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724275" y="5891213"/>
            <a:ext cx="1409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203575" y="5891213"/>
            <a:ext cx="20050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   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414463" y="5891213"/>
            <a:ext cx="106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346200" y="5891213"/>
            <a:ext cx="1833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FF00"/>
                </a:solidFill>
              </a:rPr>
              <a:t>(                 )</a:t>
            </a:r>
            <a:endParaRPr lang="zh-CN" alt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8E91E48-E672-435E-B789-EE4866CE1A6C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zh-CN" sz="1600" smtClean="0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“短路”逻辑表达式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25538"/>
            <a:ext cx="8153400" cy="53990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400" dirty="0" smtClean="0"/>
              <a:t>系统</a:t>
            </a:r>
            <a:r>
              <a:rPr lang="zh-CN" altLang="en-US" sz="2400" dirty="0" smtClean="0">
                <a:solidFill>
                  <a:srgbClr val="FFFF00"/>
                </a:solidFill>
              </a:rPr>
              <a:t>在计算逻辑表达式时</a:t>
            </a:r>
            <a:r>
              <a:rPr lang="zh-CN" altLang="en-US" sz="2400" dirty="0" smtClean="0"/>
              <a:t>，并不是所有运算符都被</a:t>
            </a:r>
            <a:br>
              <a:rPr lang="zh-CN" altLang="en-US" sz="2400" dirty="0" smtClean="0"/>
            </a:br>
            <a:r>
              <a:rPr lang="zh-CN" altLang="en-US" sz="2400" dirty="0" smtClean="0"/>
              <a:t>执行，</a:t>
            </a:r>
            <a:r>
              <a:rPr lang="zh-CN" altLang="en-US" sz="2400" dirty="0" smtClean="0">
                <a:solidFill>
                  <a:srgbClr val="FFFF00"/>
                </a:solidFill>
              </a:rPr>
              <a:t>只是在必须执行下一逻辑运算符才能求得表达式的值时，才执行该运算符</a:t>
            </a:r>
            <a:r>
              <a:rPr lang="zh-CN" altLang="en-US" sz="2400" dirty="0" smtClean="0"/>
              <a:t>。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a&amp;&amp;b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时，只要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为假就可以不判断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；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a||b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时，只要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a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为真就不判断</a:t>
            </a:r>
            <a:r>
              <a:rPr lang="en-US" altLang="zh-C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b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66FF66"/>
                </a:solidFill>
              </a:rPr>
              <a:t>【</a:t>
            </a:r>
            <a:r>
              <a:rPr lang="zh-CN" altLang="en-US" sz="2400" dirty="0" smtClean="0">
                <a:solidFill>
                  <a:srgbClr val="66FF66"/>
                </a:solidFill>
              </a:rPr>
              <a:t>例</a:t>
            </a:r>
            <a:r>
              <a:rPr lang="en-US" altLang="zh-CN" sz="2400" dirty="0" smtClean="0">
                <a:solidFill>
                  <a:srgbClr val="66FF66"/>
                </a:solidFill>
              </a:rPr>
              <a:t>1】</a:t>
            </a:r>
            <a:r>
              <a:rPr lang="en-US" altLang="zh-CN" sz="2400" dirty="0" smtClean="0">
                <a:solidFill>
                  <a:srgbClr val="66FF66"/>
                </a:solidFill>
                <a:cs typeface="Times New Roman" pitchFamily="18" charset="0"/>
              </a:rPr>
              <a:t>if (y!=0&amp;&amp;x/y==2) …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66FF66"/>
                </a:solidFill>
              </a:rPr>
              <a:t>【</a:t>
            </a:r>
            <a:r>
              <a:rPr lang="zh-CN" altLang="en-US" sz="2400" dirty="0" smtClean="0">
                <a:solidFill>
                  <a:srgbClr val="66FF66"/>
                </a:solidFill>
              </a:rPr>
              <a:t>例</a:t>
            </a:r>
            <a:r>
              <a:rPr lang="en-US" altLang="zh-CN" sz="2400" dirty="0" smtClean="0">
                <a:solidFill>
                  <a:srgbClr val="66FF66"/>
                </a:solidFill>
              </a:rPr>
              <a:t>2】(m=a&gt;b)&amp;&amp;(n=c&gt;d)</a:t>
            </a: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66FF66"/>
                </a:solidFill>
              </a:rPr>
              <a:t>【</a:t>
            </a:r>
            <a:r>
              <a:rPr lang="zh-CN" altLang="en-US" sz="2400" dirty="0" smtClean="0">
                <a:solidFill>
                  <a:srgbClr val="66FF66"/>
                </a:solidFill>
              </a:rPr>
              <a:t>例</a:t>
            </a:r>
            <a:r>
              <a:rPr lang="en-US" altLang="zh-CN" sz="2400" dirty="0" smtClean="0">
                <a:solidFill>
                  <a:srgbClr val="66FF66"/>
                </a:solidFill>
              </a:rPr>
              <a:t>3】</a:t>
            </a:r>
            <a:r>
              <a:rPr lang="zh-CN" altLang="en-US" sz="2400" dirty="0" smtClean="0">
                <a:solidFill>
                  <a:srgbClr val="66FF66"/>
                </a:solidFill>
              </a:rPr>
              <a:t>判别年份</a:t>
            </a:r>
            <a:r>
              <a:rPr lang="en-US" altLang="zh-CN" sz="2400" dirty="0" smtClean="0">
                <a:solidFill>
                  <a:srgbClr val="66FF66"/>
                </a:solidFill>
                <a:cs typeface="Times New Roman" pitchFamily="18" charset="0"/>
              </a:rPr>
              <a:t>year</a:t>
            </a:r>
            <a:r>
              <a:rPr lang="zh-CN" altLang="en-US" sz="2400" dirty="0" smtClean="0">
                <a:solidFill>
                  <a:srgbClr val="66FF66"/>
                </a:solidFill>
              </a:rPr>
              <a:t>为闰年的逻辑表达式：</a:t>
            </a:r>
          </a:p>
          <a:p>
            <a:pPr lvl="1" algn="ctr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66FF66"/>
                </a:solidFill>
                <a:cs typeface="Times New Roman" pitchFamily="18" charset="0"/>
              </a:rPr>
              <a:t>(year%4==0) &amp;&amp;  (year%100!=0) ||   (year%400==0)</a:t>
            </a:r>
          </a:p>
          <a:p>
            <a:pPr lvl="1" algn="ctr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66FF66"/>
                </a:solidFill>
                <a:cs typeface="Times New Roman" pitchFamily="18" charset="0"/>
              </a:rPr>
              <a:t>等价于  </a:t>
            </a:r>
            <a:r>
              <a:rPr lang="en-US" altLang="zh-CN" sz="2400" dirty="0" smtClean="0">
                <a:solidFill>
                  <a:srgbClr val="66FF66"/>
                </a:solidFill>
                <a:cs typeface="Times New Roman" pitchFamily="18" charset="0"/>
              </a:rPr>
              <a:t>!(year%4) &amp;&amp;  (year%100) ||   !(year%400)</a:t>
            </a:r>
            <a:endParaRPr lang="en-US" altLang="zh-CN" sz="2400" dirty="0" smtClean="0">
              <a:solidFill>
                <a:srgbClr val="66FF66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40000"/>
              </a:spcBef>
              <a:buFont typeface="Wingdings" pitchFamily="2" charset="2"/>
              <a:buNone/>
              <a:defRPr/>
            </a:pPr>
            <a:r>
              <a:rPr lang="zh-CN" altLang="en-US" sz="2400" dirty="0" smtClean="0">
                <a:solidFill>
                  <a:srgbClr val="66FF66"/>
                </a:solidFill>
              </a:rPr>
              <a:t>判别非润年：</a:t>
            </a:r>
            <a:r>
              <a:rPr lang="en-US" altLang="zh-CN" sz="2400" dirty="0" smtClean="0">
                <a:solidFill>
                  <a:srgbClr val="66FF66"/>
                </a:solidFill>
                <a:cs typeface="Times New Roman" pitchFamily="18" charset="0"/>
              </a:rPr>
              <a:t>year%4  ||   !(year%100) &amp;&amp; year%400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574675" y="3068638"/>
            <a:ext cx="8101013" cy="18161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66FF66"/>
                </a:solidFill>
              </a:rPr>
              <a:t>! </a:t>
            </a:r>
            <a:r>
              <a:rPr lang="en-US" altLang="zh-CN" sz="2800">
                <a:solidFill>
                  <a:srgbClr val="FFFF00"/>
                </a:solidFill>
              </a:rPr>
              <a:t>(</a:t>
            </a:r>
            <a:r>
              <a:rPr lang="en-US" altLang="zh-CN" sz="2800">
                <a:solidFill>
                  <a:srgbClr val="66FF66"/>
                </a:solidFill>
              </a:rPr>
              <a:t> !(year%4) &amp;&amp; (year%100) ||  !(year%400)</a:t>
            </a:r>
            <a:r>
              <a:rPr lang="en-US" altLang="zh-CN" sz="2800">
                <a:solidFill>
                  <a:srgbClr val="FFFF00"/>
                </a:solidFill>
              </a:rPr>
              <a:t>)</a:t>
            </a:r>
          </a:p>
          <a:p>
            <a:pPr lvl="1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66FF66"/>
                </a:solidFill>
              </a:rPr>
              <a:t>= </a:t>
            </a:r>
            <a:r>
              <a:rPr lang="en-US" altLang="zh-CN" sz="2800">
                <a:solidFill>
                  <a:srgbClr val="FFFF00"/>
                </a:solidFill>
              </a:rPr>
              <a:t>(</a:t>
            </a:r>
            <a:r>
              <a:rPr lang="en-US" altLang="zh-CN" sz="2800">
                <a:solidFill>
                  <a:srgbClr val="66FF66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(</a:t>
            </a:r>
            <a:r>
              <a:rPr lang="en-US" altLang="zh-CN" sz="2800">
                <a:solidFill>
                  <a:srgbClr val="66FF66"/>
                </a:solidFill>
              </a:rPr>
              <a:t>year%4</a:t>
            </a:r>
            <a:r>
              <a:rPr lang="en-US" altLang="zh-CN" sz="2800">
                <a:solidFill>
                  <a:srgbClr val="FFFF00"/>
                </a:solidFill>
              </a:rPr>
              <a:t>)</a:t>
            </a:r>
            <a:r>
              <a:rPr lang="en-US" altLang="zh-CN" sz="2800">
                <a:solidFill>
                  <a:srgbClr val="66FF66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||</a:t>
            </a:r>
            <a:r>
              <a:rPr lang="en-US" altLang="zh-CN" sz="2800">
                <a:solidFill>
                  <a:srgbClr val="66FF66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!</a:t>
            </a:r>
            <a:r>
              <a:rPr lang="en-US" altLang="zh-CN" sz="2800">
                <a:solidFill>
                  <a:srgbClr val="66FF66"/>
                </a:solidFill>
              </a:rPr>
              <a:t>(year%100) </a:t>
            </a:r>
            <a:r>
              <a:rPr lang="en-US" altLang="zh-CN" sz="2800">
                <a:solidFill>
                  <a:srgbClr val="FFFF00"/>
                </a:solidFill>
              </a:rPr>
              <a:t>)</a:t>
            </a:r>
            <a:r>
              <a:rPr lang="en-US" altLang="zh-CN" sz="2800">
                <a:solidFill>
                  <a:srgbClr val="66FF66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&amp;&amp;</a:t>
            </a:r>
            <a:r>
              <a:rPr lang="en-US" altLang="zh-CN" sz="2800">
                <a:solidFill>
                  <a:srgbClr val="66FF66"/>
                </a:solidFill>
              </a:rPr>
              <a:t> </a:t>
            </a:r>
            <a:r>
              <a:rPr lang="en-US" altLang="zh-CN" sz="2800">
                <a:solidFill>
                  <a:srgbClr val="FFFF00"/>
                </a:solidFill>
              </a:rPr>
              <a:t>(</a:t>
            </a:r>
            <a:r>
              <a:rPr lang="en-US" altLang="zh-CN" sz="2800">
                <a:solidFill>
                  <a:srgbClr val="66FF66"/>
                </a:solidFill>
              </a:rPr>
              <a:t>year%400</a:t>
            </a:r>
            <a:r>
              <a:rPr lang="en-US" altLang="zh-CN" sz="2800">
                <a:solidFill>
                  <a:srgbClr val="FFFF00"/>
                </a:solidFill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rgbClr val="66FF66"/>
                </a:solidFill>
              </a:rPr>
              <a:t>   =(year%4) &amp;&amp; (year%400) </a:t>
            </a:r>
            <a:r>
              <a:rPr lang="en-US" altLang="zh-CN" sz="2800">
                <a:solidFill>
                  <a:srgbClr val="FFFF00"/>
                </a:solidFill>
              </a:rPr>
              <a:t>||</a:t>
            </a:r>
            <a:r>
              <a:rPr lang="en-US" altLang="zh-CN" sz="2800">
                <a:solidFill>
                  <a:srgbClr val="66FF66"/>
                </a:solidFill>
              </a:rPr>
              <a:t>               </a:t>
            </a:r>
            <a:br>
              <a:rPr lang="en-US" altLang="zh-CN" sz="2800">
                <a:solidFill>
                  <a:srgbClr val="66FF66"/>
                </a:solidFill>
              </a:rPr>
            </a:br>
            <a:r>
              <a:rPr lang="en-US" altLang="zh-CN" sz="2800">
                <a:solidFill>
                  <a:srgbClr val="66FF66"/>
                </a:solidFill>
              </a:rPr>
              <a:t>                         !(year%100)) &amp;&amp; (year%400)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逻辑性变量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FFFF00"/>
                </a:solidFill>
              </a:rPr>
              <a:t>逻辑型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_</a:t>
            </a:r>
            <a:r>
              <a:rPr lang="en-US" altLang="zh-CN" sz="2800" b="1" dirty="0" err="1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>C99</a:t>
            </a:r>
            <a:r>
              <a:rPr lang="zh-CN" altLang="zh-CN" sz="2800" dirty="0" smtClean="0"/>
              <a:t>所增加的一种数据类型</a:t>
            </a:r>
            <a:r>
              <a:rPr lang="zh-CN" altLang="en-US" sz="2800" dirty="0" smtClean="0"/>
              <a:t>，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zh-CN" altLang="zh-CN" sz="2800" dirty="0" smtClean="0"/>
              <a:t>可以将关系运算和逻辑运算的结果存到一个逻辑型变量中，以便于分析和运算</a:t>
            </a:r>
            <a:r>
              <a:rPr lang="zh-CN" altLang="en-US" sz="2800" dirty="0" smtClean="0"/>
              <a:t>。</a:t>
            </a:r>
            <a:endParaRPr lang="en-US" altLang="zh-CN" sz="2800" dirty="0" smtClean="0"/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 smtClean="0">
                <a:solidFill>
                  <a:srgbClr val="99CCFF"/>
                </a:solidFill>
              </a:rPr>
              <a:t>【</a:t>
            </a:r>
            <a:r>
              <a:rPr lang="zh-CN" altLang="en-US" sz="2400" dirty="0" smtClean="0">
                <a:solidFill>
                  <a:srgbClr val="99CCFF"/>
                </a:solidFill>
              </a:rPr>
              <a:t>例</a:t>
            </a:r>
            <a:r>
              <a:rPr lang="en-US" altLang="zh-CN" sz="2400" dirty="0" smtClean="0">
                <a:solidFill>
                  <a:srgbClr val="99CCFF"/>
                </a:solidFill>
              </a:rPr>
              <a:t>】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99CCFF"/>
                </a:solidFill>
              </a:rPr>
              <a:t>	</a:t>
            </a:r>
            <a:r>
              <a:rPr lang="en-US" altLang="zh-CN" sz="2400" dirty="0" smtClean="0">
                <a:solidFill>
                  <a:srgbClr val="99CCFF"/>
                </a:solidFill>
              </a:rPr>
              <a:t>	_</a:t>
            </a:r>
            <a:r>
              <a:rPr lang="en-US" altLang="zh-CN" sz="2400" dirty="0" err="1" smtClean="0">
                <a:solidFill>
                  <a:srgbClr val="99CCFF"/>
                </a:solidFill>
              </a:rPr>
              <a:t>Bool</a:t>
            </a:r>
            <a:r>
              <a:rPr lang="en-US" altLang="zh-CN" sz="2400" dirty="0" smtClean="0">
                <a:solidFill>
                  <a:srgbClr val="99CCFF"/>
                </a:solidFill>
              </a:rPr>
              <a:t> a;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>
                <a:solidFill>
                  <a:srgbClr val="99CCFF"/>
                </a:solidFill>
              </a:rPr>
              <a:t>		</a:t>
            </a:r>
            <a:r>
              <a:rPr lang="en-US" altLang="zh-CN" sz="2400" dirty="0" smtClean="0">
                <a:solidFill>
                  <a:srgbClr val="99CCFF"/>
                </a:solidFill>
              </a:rPr>
              <a:t>a = score&gt;=50;</a:t>
            </a:r>
          </a:p>
          <a:p>
            <a:pPr marL="344487" lvl="1" indent="0">
              <a:buFont typeface="Wingdings" pitchFamily="2" charset="2"/>
              <a:buNone/>
              <a:defRPr/>
            </a:pPr>
            <a:r>
              <a:rPr lang="en-US" altLang="zh-CN" sz="2400" dirty="0" smtClean="0"/>
              <a:t>		</a:t>
            </a:r>
            <a:r>
              <a:rPr lang="en-US" altLang="zh-CN" sz="2400" dirty="0" smtClean="0">
                <a:solidFill>
                  <a:srgbClr val="99CCFF"/>
                </a:solidFill>
              </a:rPr>
              <a:t>if (a) </a:t>
            </a:r>
            <a:r>
              <a:rPr lang="en-US" altLang="zh-CN" sz="2400" dirty="0" err="1" smtClean="0">
                <a:solidFill>
                  <a:srgbClr val="99CCFF"/>
                </a:solidFill>
              </a:rPr>
              <a:t>printf</a:t>
            </a:r>
            <a:r>
              <a:rPr lang="en-US" altLang="zh-CN" sz="2400" dirty="0" smtClean="0">
                <a:solidFill>
                  <a:srgbClr val="99CCFF"/>
                </a:solidFill>
              </a:rPr>
              <a:t>(“OK!”);</a:t>
            </a:r>
            <a:endParaRPr lang="en-US" altLang="zh-CN" sz="2400" dirty="0">
              <a:solidFill>
                <a:srgbClr val="99CCFF"/>
              </a:solidFill>
            </a:endParaRPr>
          </a:p>
          <a:p>
            <a:pPr>
              <a:defRPr/>
            </a:pPr>
            <a:r>
              <a:rPr lang="zh-CN" altLang="en-US" sz="2800" dirty="0" smtClean="0"/>
              <a:t>头文件</a:t>
            </a:r>
            <a:r>
              <a:rPr lang="en-US" altLang="zh-CN" sz="2800" dirty="0" err="1" smtClean="0"/>
              <a:t>stdbool.h</a:t>
            </a:r>
            <a:r>
              <a:rPr lang="zh-CN" altLang="en-US" sz="2800" dirty="0" smtClean="0"/>
              <a:t>中将</a:t>
            </a:r>
            <a:r>
              <a:rPr lang="en-US" altLang="zh-CN" sz="2800" dirty="0" err="1" smtClean="0"/>
              <a:t>bool</a:t>
            </a:r>
            <a:r>
              <a:rPr lang="zh-CN" altLang="en-US" sz="2800" dirty="0" smtClean="0"/>
              <a:t>定义为</a:t>
            </a:r>
            <a:r>
              <a:rPr lang="en-US" altLang="zh-CN" sz="2800" dirty="0" smtClean="0"/>
              <a:t>_</a:t>
            </a:r>
            <a:r>
              <a:rPr lang="en-US" altLang="zh-CN" sz="2800" dirty="0" err="1" smtClean="0"/>
              <a:t>Bool</a:t>
            </a:r>
            <a:r>
              <a:rPr lang="zh-CN" altLang="en-US" sz="2800" dirty="0" smtClean="0"/>
              <a:t>的同义词，并定义了两个符号常量</a:t>
            </a:r>
            <a:r>
              <a:rPr lang="en-US" altLang="zh-CN" sz="2800" dirty="0" smtClean="0"/>
              <a:t>true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false</a:t>
            </a:r>
            <a:r>
              <a:rPr lang="zh-CN" altLang="en-US" sz="2800" dirty="0" smtClean="0"/>
              <a:t>，分别代表</a:t>
            </a:r>
            <a:r>
              <a:rPr lang="en-US" altLang="zh-CN" sz="2800" dirty="0" smtClean="0"/>
              <a:t/>
            </a:r>
            <a:br>
              <a:rPr lang="en-US" altLang="zh-CN" sz="2800" dirty="0" smtClean="0"/>
            </a:br>
            <a:r>
              <a:rPr lang="en-US" altLang="zh-CN" sz="2800" dirty="0" smtClean="0"/>
              <a:t>1</a:t>
            </a:r>
            <a:r>
              <a:rPr lang="zh-CN" altLang="en-US" sz="2800" dirty="0" smtClean="0"/>
              <a:t>和</a:t>
            </a:r>
            <a:r>
              <a:rPr lang="en-US" altLang="zh-CN" sz="2800" dirty="0" smtClean="0"/>
              <a:t>0</a:t>
            </a:r>
            <a:r>
              <a:rPr lang="zh-CN" altLang="en-US" sz="2800" dirty="0" smtClean="0"/>
              <a:t>，即真和假。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>
                <a:solidFill>
                  <a:srgbClr val="FFFF00"/>
                </a:solidFill>
              </a:rPr>
              <a:t>原是</a:t>
            </a:r>
            <a:r>
              <a:rPr lang="en-US" altLang="zh-CN" sz="2400" dirty="0" smtClean="0">
                <a:solidFill>
                  <a:srgbClr val="FFFF00"/>
                </a:solidFill>
              </a:rPr>
              <a:t>C++</a:t>
            </a:r>
            <a:r>
              <a:rPr lang="zh-CN" altLang="en-US" sz="2400" dirty="0" smtClean="0">
                <a:solidFill>
                  <a:srgbClr val="FFFF00"/>
                </a:solidFill>
              </a:rPr>
              <a:t>中使用的，目前仍有部分</a:t>
            </a:r>
            <a:r>
              <a:rPr lang="en-US" altLang="zh-CN" sz="2400" dirty="0" smtClean="0">
                <a:solidFill>
                  <a:srgbClr val="FFFF00"/>
                </a:solidFill>
              </a:rPr>
              <a:t>C</a:t>
            </a:r>
            <a:r>
              <a:rPr lang="zh-CN" altLang="en-US" sz="2400" dirty="0" smtClean="0">
                <a:solidFill>
                  <a:srgbClr val="FFFF00"/>
                </a:solidFill>
              </a:rPr>
              <a:t>编译器不支持！</a:t>
            </a:r>
            <a:endParaRPr lang="en-US" altLang="zh-CN" sz="2400" dirty="0">
              <a:solidFill>
                <a:srgbClr val="FFFF00"/>
              </a:solidFill>
            </a:endParaRPr>
          </a:p>
          <a:p>
            <a:pPr>
              <a:defRPr/>
            </a:pPr>
            <a:endParaRPr lang="zh-CN" altLang="en-US" sz="2800" dirty="0"/>
          </a:p>
        </p:txBody>
      </p:sp>
      <p:sp>
        <p:nvSpPr>
          <p:cNvPr id="47108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F5E73F7-23BC-48E1-A960-F6D3EDDFF920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zh-CN" sz="1600" smtClean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824413" y="2565400"/>
            <a:ext cx="4572000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3429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#include &lt;stdbool.h&gt;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……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bool a;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a = score&gt;=50;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rgbClr val="00B0F0"/>
                </a:solidFill>
              </a:rPr>
              <a:t>if (a==true) printf(“OK!”);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z="4900" smtClean="0">
                <a:cs typeface="Arial" charset="0"/>
              </a:rPr>
              <a:t>4.5  </a:t>
            </a:r>
            <a:r>
              <a:rPr lang="zh-CN" altLang="en-US" sz="4900" smtClean="0">
                <a:cs typeface="Arial" charset="0"/>
              </a:rPr>
              <a:t>条件运算符</a:t>
            </a:r>
            <a:br>
              <a:rPr lang="zh-CN" altLang="en-US" sz="4900" smtClean="0">
                <a:cs typeface="Arial" charset="0"/>
              </a:rPr>
            </a:br>
            <a:r>
              <a:rPr lang="zh-CN" altLang="en-US" sz="4900" smtClean="0">
                <a:cs typeface="Arial" charset="0"/>
              </a:rPr>
              <a:t>和条件表达式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5891436"/>
            <a:ext cx="2133600" cy="457200"/>
          </a:xfrm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2920C1-1FEB-48C1-A236-A42E5F3026E8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48</a:t>
            </a:fld>
            <a:endParaRPr lang="en-US" altLang="zh-CN" sz="16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12836"/>
            <a:ext cx="8351838" cy="819150"/>
          </a:xfrm>
        </p:spPr>
        <p:txBody>
          <a:bodyPr/>
          <a:lstStyle/>
          <a:p>
            <a:pPr eaLnBrk="1" hangingPunct="1"/>
            <a:r>
              <a:rPr lang="zh-CN" altLang="en-US" sz="3600" dirty="0" smtClean="0">
                <a:cs typeface="Arial" charset="0"/>
              </a:rPr>
              <a:t>条件运算符和条件表达式</a:t>
            </a:r>
            <a:endParaRPr lang="zh-CN" altLang="en-US" sz="2800" dirty="0" smtClean="0">
              <a:cs typeface="Arial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05222"/>
            <a:ext cx="8659813" cy="612417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当</a:t>
            </a:r>
            <a:r>
              <a:rPr lang="en-US" altLang="zh-CN" sz="2400" dirty="0" smtClean="0">
                <a:cs typeface="Times New Roman" pitchFamily="18" charset="0"/>
              </a:rPr>
              <a:t>if</a:t>
            </a:r>
            <a:r>
              <a:rPr lang="zh-CN" altLang="en-US" sz="2400" dirty="0" smtClean="0"/>
              <a:t>语句中，在表达式为“真”和“假”时，都只</a:t>
            </a:r>
            <a:r>
              <a:rPr lang="zh-CN" altLang="en-US" sz="2400" dirty="0" smtClean="0"/>
              <a:t>执行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一</a:t>
            </a:r>
            <a:r>
              <a:rPr lang="zh-CN" altLang="en-US" sz="2400" dirty="0" smtClean="0"/>
              <a:t>个赋值语句来给同一个变量赋值时，可以用简单的</a:t>
            </a:r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条件运算符</a:t>
            </a:r>
            <a:r>
              <a:rPr lang="zh-CN" altLang="en-US" sz="2400" dirty="0" smtClean="0"/>
              <a:t>来处理。</a:t>
            </a:r>
          </a:p>
          <a:p>
            <a:pPr marL="742950" lvl="1" indent="-28575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CCFF"/>
                </a:solidFill>
              </a:rPr>
              <a:t>例：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if (a&gt;b) max=a; else max=b;   </a:t>
            </a:r>
            <a:r>
              <a:rPr lang="en-US" altLang="zh-CN" sz="2400" dirty="0" smtClean="0">
                <a:solidFill>
                  <a:srgbClr val="99CCFF"/>
                </a:solidFill>
                <a:sym typeface="Wingdings" pitchFamily="2" charset="2"/>
              </a:rPr>
              <a:t>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max= (a&gt;b)?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a:b</a:t>
            </a:r>
            <a:endParaRPr lang="en-US" altLang="zh-CN" sz="2400" dirty="0" smtClean="0">
              <a:solidFill>
                <a:srgbClr val="99CCFF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 smtClean="0">
                <a:solidFill>
                  <a:srgbClr val="FFFF00"/>
                </a:solidFill>
              </a:rPr>
              <a:t>条件运算符：</a:t>
            </a:r>
            <a:r>
              <a:rPr lang="zh-CN" altLang="en-US" sz="2400" dirty="0" smtClean="0">
                <a:solidFill>
                  <a:schemeClr val="tx2"/>
                </a:solidFill>
              </a:rPr>
              <a:t>由两个符号（</a:t>
            </a:r>
            <a:r>
              <a:rPr lang="en-US" altLang="zh-CN" sz="2400" dirty="0">
                <a:solidFill>
                  <a:schemeClr val="tx2"/>
                </a:solidFill>
              </a:rPr>
              <a:t>?</a:t>
            </a:r>
            <a:r>
              <a:rPr lang="zh-CN" altLang="en-US" sz="2400" dirty="0" smtClean="0">
                <a:solidFill>
                  <a:schemeClr val="tx2"/>
                </a:solidFill>
              </a:rPr>
              <a:t>和</a:t>
            </a:r>
            <a:r>
              <a:rPr lang="en-US" altLang="zh-CN" sz="2400" dirty="0" smtClean="0">
                <a:solidFill>
                  <a:schemeClr val="tx2"/>
                </a:solidFill>
              </a:rPr>
              <a:t>:</a:t>
            </a:r>
            <a:r>
              <a:rPr lang="zh-CN" altLang="en-US" sz="2400" dirty="0" smtClean="0">
                <a:solidFill>
                  <a:schemeClr val="tx2"/>
                </a:solidFill>
              </a:rPr>
              <a:t>）</a:t>
            </a:r>
            <a:r>
              <a:rPr lang="zh-CN" altLang="en-US" sz="2400" dirty="0" smtClean="0">
                <a:solidFill>
                  <a:schemeClr val="tx2"/>
                </a:solidFill>
              </a:rPr>
              <a:t>组成，必须一起使用。</a:t>
            </a:r>
            <a:endParaRPr lang="en-US" altLang="zh-CN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rgbClr val="FFFF00"/>
                </a:solidFill>
              </a:rPr>
              <a:t>C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语言中唯一的一个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三</a:t>
            </a:r>
            <a:r>
              <a:rPr lang="zh-CN" altLang="en-US" sz="2000" b="1" dirty="0">
                <a:solidFill>
                  <a:srgbClr val="FFFF00"/>
                </a:solidFill>
              </a:rPr>
              <a:t>目</a:t>
            </a:r>
            <a:r>
              <a:rPr lang="zh-CN" altLang="en-US" sz="2000" b="1" dirty="0" smtClean="0">
                <a:solidFill>
                  <a:srgbClr val="FFFF00"/>
                </a:solidFill>
              </a:rPr>
              <a:t>运算符！</a:t>
            </a:r>
            <a:endParaRPr lang="en-US" altLang="zh-CN" sz="2000" b="1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b="1" dirty="0">
                <a:solidFill>
                  <a:srgbClr val="FFFF00"/>
                </a:solidFill>
              </a:rPr>
              <a:t>条件表达式</a:t>
            </a:r>
            <a:r>
              <a:rPr lang="zh-CN" altLang="en-US" sz="2400" b="1" dirty="0">
                <a:solidFill>
                  <a:schemeClr val="tx2"/>
                </a:solidFill>
              </a:rPr>
              <a:t>的一般形式为</a:t>
            </a:r>
          </a:p>
          <a:p>
            <a:pPr marL="0" indent="0" algn="ctr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rgbClr val="FFFF00"/>
                </a:solidFill>
              </a:rPr>
              <a:t>表达式１</a:t>
            </a:r>
            <a:r>
              <a:rPr lang="zh-CN" altLang="en-US" sz="2400" b="1" dirty="0">
                <a:solidFill>
                  <a:srgbClr val="FF0000"/>
                </a:solidFill>
              </a:rPr>
              <a:t>？</a:t>
            </a:r>
            <a:r>
              <a:rPr lang="zh-CN" altLang="en-US" sz="2400" b="1" dirty="0">
                <a:solidFill>
                  <a:srgbClr val="FFFF00"/>
                </a:solidFill>
              </a:rPr>
              <a:t>表达式２</a:t>
            </a:r>
            <a:r>
              <a:rPr lang="en-US" altLang="zh-CN" sz="2400" b="1" dirty="0">
                <a:solidFill>
                  <a:srgbClr val="FF0000"/>
                </a:solidFill>
              </a:rPr>
              <a:t>: </a:t>
            </a:r>
            <a:r>
              <a:rPr lang="zh-CN" altLang="en-US" sz="2400" b="1" dirty="0">
                <a:solidFill>
                  <a:srgbClr val="FFFF00"/>
                </a:solidFill>
              </a:rPr>
              <a:t>表达式３</a:t>
            </a:r>
          </a:p>
          <a:p>
            <a:pPr marL="344487" lvl="1" indent="0">
              <a:buNone/>
            </a:pPr>
            <a:r>
              <a:rPr lang="en-US" altLang="zh-CN" sz="2400" dirty="0" smtClean="0"/>
              <a:t>【</a:t>
            </a:r>
            <a:r>
              <a:rPr lang="zh-CN" altLang="zh-CN" sz="2400" dirty="0" smtClean="0"/>
              <a:t>执行顺序</a:t>
            </a:r>
            <a:r>
              <a:rPr lang="en-US" altLang="zh-CN" sz="2400" dirty="0" smtClean="0"/>
              <a:t>】</a:t>
            </a:r>
            <a:endParaRPr lang="en-US" altLang="zh-CN" sz="2400" dirty="0"/>
          </a:p>
          <a:p>
            <a:pPr marL="801687" lvl="1" indent="-457200">
              <a:buSzPct val="100000"/>
              <a:buFont typeface="+mj-lt"/>
              <a:buAutoNum type="arabicPeriod"/>
            </a:pPr>
            <a:r>
              <a:rPr lang="zh-CN" altLang="zh-CN" sz="2400" dirty="0" smtClean="0"/>
              <a:t>求</a:t>
            </a:r>
            <a:r>
              <a:rPr lang="zh-CN" altLang="en-US" sz="2400" dirty="0" smtClean="0"/>
              <a:t>解</a:t>
            </a:r>
            <a:r>
              <a:rPr lang="zh-CN" altLang="zh-CN" sz="2400" dirty="0" smtClean="0"/>
              <a:t>表达式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801687" lvl="1" indent="-457200">
              <a:buSzPct val="100000"/>
              <a:buFont typeface="+mj-lt"/>
              <a:buAutoNum type="arabicPeriod"/>
            </a:pPr>
            <a:r>
              <a:rPr lang="zh-CN" altLang="zh-CN" sz="2400" dirty="0"/>
              <a:t>若为非</a:t>
            </a:r>
            <a:r>
              <a:rPr lang="en-US" altLang="zh-CN" sz="2400" dirty="0"/>
              <a:t>0</a:t>
            </a:r>
            <a:r>
              <a:rPr lang="zh-CN" altLang="zh-CN" sz="2400" dirty="0"/>
              <a:t>（真）则求解表达式</a:t>
            </a:r>
            <a:r>
              <a:rPr lang="en-US" altLang="zh-CN" sz="2400" dirty="0"/>
              <a:t>2</a:t>
            </a:r>
            <a:r>
              <a:rPr lang="zh-CN" altLang="zh-CN" sz="2400" dirty="0"/>
              <a:t>，此时表达式</a:t>
            </a:r>
            <a:r>
              <a:rPr lang="en-US" altLang="zh-CN" sz="2400" dirty="0"/>
              <a:t>2</a:t>
            </a:r>
            <a:r>
              <a:rPr lang="zh-CN" altLang="zh-CN" sz="2400" dirty="0"/>
              <a:t>的值就作为整个条件表达式的</a:t>
            </a:r>
            <a:r>
              <a:rPr lang="zh-CN" altLang="zh-CN" sz="2400" dirty="0" smtClean="0"/>
              <a:t>值</a:t>
            </a:r>
            <a:r>
              <a:rPr lang="zh-CN" altLang="en-US" sz="2400" dirty="0" smtClean="0"/>
              <a:t>；</a:t>
            </a:r>
            <a:endParaRPr lang="en-US" altLang="zh-CN" sz="2400" dirty="0"/>
          </a:p>
          <a:p>
            <a:pPr marL="801687" lvl="1" indent="-457200">
              <a:buSzPct val="100000"/>
              <a:buFont typeface="+mj-lt"/>
              <a:buAutoNum type="arabicPeriod"/>
            </a:pPr>
            <a:r>
              <a:rPr lang="zh-CN" altLang="zh-CN" sz="2400" dirty="0"/>
              <a:t>若表达式</a:t>
            </a:r>
            <a:r>
              <a:rPr lang="en-US" altLang="zh-CN" sz="2400" dirty="0"/>
              <a:t>1</a:t>
            </a:r>
            <a:r>
              <a:rPr lang="zh-CN" altLang="zh-CN" sz="2400" dirty="0"/>
              <a:t>的值为</a:t>
            </a:r>
            <a:r>
              <a:rPr lang="en-US" altLang="zh-CN" sz="2400" dirty="0"/>
              <a:t>0</a:t>
            </a:r>
            <a:r>
              <a:rPr lang="zh-CN" altLang="zh-CN" sz="2400" dirty="0"/>
              <a:t>（假），则求解表达式</a:t>
            </a:r>
            <a:r>
              <a:rPr lang="en-US" altLang="zh-CN" sz="2400" dirty="0"/>
              <a:t>3</a:t>
            </a:r>
            <a:r>
              <a:rPr lang="zh-CN" altLang="zh-CN" sz="2400" dirty="0"/>
              <a:t>，表达式</a:t>
            </a:r>
            <a:r>
              <a:rPr lang="en-US" altLang="zh-CN" sz="2400" dirty="0"/>
              <a:t>3</a:t>
            </a:r>
            <a:r>
              <a:rPr lang="zh-CN" altLang="zh-CN" sz="2400" dirty="0"/>
              <a:t>的值就是整个条件表达式的</a:t>
            </a:r>
            <a:r>
              <a:rPr lang="zh-CN" altLang="zh-CN" sz="2400" dirty="0" smtClean="0"/>
              <a:t>值</a:t>
            </a:r>
            <a:r>
              <a:rPr lang="zh-CN" altLang="en-US" sz="2400" dirty="0" smtClean="0"/>
              <a:t>；</a:t>
            </a:r>
            <a:endParaRPr lang="zh-CN" altLang="zh-CN" sz="2400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8112" y="1052736"/>
            <a:ext cx="4666376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534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32920C1-1FEB-48C1-A236-A42E5F3026E8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zh-CN" sz="1600" smtClean="0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60350"/>
            <a:ext cx="8351838" cy="819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cs typeface="Arial" charset="0"/>
              </a:rPr>
              <a:t>条件运算符和条件表达式</a:t>
            </a:r>
            <a:endParaRPr lang="zh-CN" altLang="en-US" sz="2800" smtClean="0">
              <a:cs typeface="Arial" charset="0"/>
            </a:endParaRP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09700"/>
            <a:ext cx="8659813" cy="49720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 smtClean="0"/>
              <a:t>条件运算符的优先级高于赋值运算符，低于逻辑或</a:t>
            </a:r>
            <a:r>
              <a:rPr lang="en-US" altLang="zh-CN" sz="2400" dirty="0" smtClean="0"/>
              <a:t>||</a:t>
            </a:r>
            <a:endParaRPr lang="zh-CN" altLang="en-US" sz="2400" dirty="0" smtClean="0"/>
          </a:p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99CCFF"/>
                </a:solidFill>
              </a:rPr>
              <a:t>例： </a:t>
            </a:r>
            <a:r>
              <a:rPr lang="en-US" altLang="zh-CN" sz="2400" dirty="0">
                <a:solidFill>
                  <a:srgbClr val="99CCFF"/>
                </a:solidFill>
                <a:cs typeface="Times New Roman" pitchFamily="18" charset="0"/>
              </a:rPr>
              <a:t>max= (a&gt;b)?</a:t>
            </a:r>
            <a:r>
              <a:rPr lang="en-US" altLang="zh-CN" sz="2400" dirty="0" err="1">
                <a:solidFill>
                  <a:srgbClr val="99CCFF"/>
                </a:solidFill>
                <a:cs typeface="Times New Roman" pitchFamily="18" charset="0"/>
              </a:rPr>
              <a:t>a:b</a:t>
            </a:r>
            <a:r>
              <a:rPr lang="en-US" altLang="zh-CN" sz="2400" dirty="0">
                <a:solidFill>
                  <a:srgbClr val="99CCFF"/>
                </a:solidFill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99CCFF"/>
                </a:solidFill>
                <a:sym typeface="Wingdings" pitchFamily="2" charset="2"/>
              </a:rPr>
              <a:t> </a:t>
            </a:r>
            <a:r>
              <a:rPr lang="en-US" altLang="zh-CN" sz="2400" dirty="0">
                <a:solidFill>
                  <a:srgbClr val="99CCFF"/>
                </a:solidFill>
                <a:cs typeface="Times New Roman" pitchFamily="18" charset="0"/>
              </a:rPr>
              <a:t>max=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a&gt;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b?a:b</a:t>
            </a:r>
            <a:endParaRPr lang="en-US" altLang="zh-CN" sz="2400" dirty="0" smtClean="0">
              <a:solidFill>
                <a:srgbClr val="99CCFF"/>
              </a:solidFill>
              <a:cs typeface="Times New Roman" pitchFamily="18" charset="0"/>
            </a:endParaRPr>
          </a:p>
          <a:p>
            <a:pPr marL="742950" lvl="1" indent="-285750" eaLnBrk="1" hangingPunct="1">
              <a:lnSpc>
                <a:spcPct val="90000"/>
              </a:lnSpc>
              <a:buNone/>
            </a:pPr>
            <a:r>
              <a:rPr lang="zh-CN" altLang="en-US" sz="2400" dirty="0" smtClean="0">
                <a:solidFill>
                  <a:srgbClr val="99CCFF"/>
                </a:solidFill>
                <a:cs typeface="Times New Roman" pitchFamily="18" charset="0"/>
              </a:rPr>
              <a:t>例：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a &gt; b ? </a:t>
            </a:r>
            <a:r>
              <a:rPr lang="en-US" altLang="zh-CN" sz="2400" dirty="0">
                <a:solidFill>
                  <a:srgbClr val="99CCFF"/>
                </a:solidFill>
                <a:cs typeface="Times New Roman" pitchFamily="18" charset="0"/>
              </a:rPr>
              <a:t>a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: b + 1</a:t>
            </a:r>
            <a:endParaRPr lang="en-US" altLang="zh-CN" sz="2400" dirty="0" smtClean="0">
              <a:solidFill>
                <a:srgbClr val="99CCFF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 smtClean="0">
                <a:solidFill>
                  <a:srgbClr val="FF00FF"/>
                </a:solidFill>
              </a:rPr>
              <a:t>条件表达式</a:t>
            </a:r>
            <a:r>
              <a:rPr lang="zh-CN" altLang="en-US" sz="2400" dirty="0" smtClean="0"/>
              <a:t>的适用范围：当</a:t>
            </a:r>
            <a:r>
              <a:rPr lang="en-US" altLang="zh-CN" sz="2400" dirty="0" smtClean="0">
                <a:cs typeface="Times New Roman" pitchFamily="18" charset="0"/>
              </a:rPr>
              <a:t>if</a:t>
            </a:r>
            <a:r>
              <a:rPr lang="zh-CN" altLang="en-US" sz="2400" dirty="0" smtClean="0"/>
              <a:t>语句中两个分支都可以写成表达式时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 eaLnBrk="1" hangingPunct="1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</a:t>
            </a:r>
            <a:r>
              <a:rPr lang="en-US" altLang="zh-CN" sz="2400" dirty="0" smtClean="0">
                <a:solidFill>
                  <a:srgbClr val="99CCFF"/>
                </a:solidFill>
              </a:rPr>
              <a:t>   </a:t>
            </a:r>
            <a:r>
              <a:rPr lang="zh-CN" altLang="en-US" sz="2400" dirty="0" smtClean="0">
                <a:solidFill>
                  <a:srgbClr val="99CCFF"/>
                </a:solidFill>
              </a:rPr>
              <a:t>例</a:t>
            </a:r>
            <a:r>
              <a:rPr lang="zh-CN" altLang="en-US" sz="2400" dirty="0">
                <a:solidFill>
                  <a:srgbClr val="99CCFF"/>
                </a:solidFill>
              </a:rPr>
              <a:t>： </a:t>
            </a:r>
            <a:r>
              <a:rPr lang="en-US" altLang="zh-CN" sz="2400" dirty="0">
                <a:solidFill>
                  <a:srgbClr val="99CCFF"/>
                </a:solidFill>
                <a:cs typeface="Times New Roman" pitchFamily="18" charset="0"/>
              </a:rPr>
              <a:t>max=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a&gt;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b?a:b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99CCFF"/>
                </a:solidFill>
                <a:sym typeface="Wingdings" pitchFamily="2" charset="2"/>
              </a:rPr>
              <a:t>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a&gt;b ? max=a : max=b</a:t>
            </a:r>
            <a:endParaRPr lang="zh-CN" altLang="en-US" sz="2400" dirty="0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/>
              <a:t>	</a:t>
            </a:r>
            <a:r>
              <a:rPr lang="zh-CN" altLang="en-US" sz="2400" dirty="0" smtClean="0">
                <a:solidFill>
                  <a:srgbClr val="99CCFF"/>
                </a:solidFill>
              </a:rPr>
              <a:t>例：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if (a&gt;b) 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printf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(“%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d”,a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);else 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printf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(“%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d”,b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99CCFF"/>
                </a:solidFill>
                <a:sym typeface="Wingdings" pitchFamily="2" charset="2"/>
              </a:rPr>
              <a:t>	     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printf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(“%d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”, a&gt;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b?a:b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); </a:t>
            </a:r>
            <a:b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</a:b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   </a:t>
            </a:r>
            <a:r>
              <a:rPr lang="en-US" altLang="zh-CN" sz="2400" dirty="0" smtClean="0">
                <a:solidFill>
                  <a:srgbClr val="99CCFF"/>
                </a:solidFill>
                <a:sym typeface="Wingdings" pitchFamily="2" charset="2"/>
              </a:rPr>
              <a:t> </a:t>
            </a:r>
            <a:r>
              <a:rPr lang="en-US" altLang="zh-CN" sz="2400" dirty="0" smtClean="0">
                <a:solidFill>
                  <a:srgbClr val="99CCFF"/>
                </a:solidFill>
                <a:sym typeface="Wingdings" pitchFamily="2" charset="2"/>
              </a:rPr>
              <a:t>a&gt;b ? 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printf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(“%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d”,a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) : 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printf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(“%</a:t>
            </a:r>
            <a:r>
              <a:rPr lang="en-US" altLang="zh-CN" sz="2400" dirty="0" err="1" smtClean="0">
                <a:solidFill>
                  <a:srgbClr val="99CCFF"/>
                </a:solidFill>
                <a:cs typeface="Times New Roman" pitchFamily="18" charset="0"/>
              </a:rPr>
              <a:t>d”,b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);</a:t>
            </a:r>
            <a:endParaRPr lang="zh-CN" altLang="en-US" sz="2400" dirty="0" smtClean="0">
              <a:solidFill>
                <a:srgbClr val="99CCFF"/>
              </a:solidFill>
              <a:cs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sz="2400" dirty="0" smtClean="0"/>
              <a:t>条件表达式中，三个表达式的类型均可以不同。当表达式</a:t>
            </a:r>
            <a:r>
              <a:rPr lang="en-US" altLang="zh-CN" sz="2400" dirty="0" smtClean="0">
                <a:cs typeface="Times New Roman" pitchFamily="18" charset="0"/>
              </a:rPr>
              <a:t>2</a:t>
            </a:r>
            <a:r>
              <a:rPr lang="zh-CN" altLang="en-US" sz="2400" dirty="0" smtClean="0"/>
              <a:t>和表达式</a:t>
            </a:r>
            <a:r>
              <a:rPr lang="en-US" altLang="zh-CN" sz="2400" dirty="0" smtClean="0">
                <a:cs typeface="Times New Roman" pitchFamily="18" charset="0"/>
              </a:rPr>
              <a:t>3</a:t>
            </a:r>
            <a:r>
              <a:rPr lang="zh-CN" altLang="en-US" sz="2400" dirty="0" smtClean="0"/>
              <a:t>的类型不同时，可能出现类型转换（取较高的类型）。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400" dirty="0" smtClean="0">
                <a:solidFill>
                  <a:srgbClr val="99CCFF"/>
                </a:solidFill>
              </a:rPr>
              <a:t>	例：</a:t>
            </a:r>
            <a:r>
              <a:rPr lang="en-US" altLang="zh-CN" sz="2400" dirty="0" smtClean="0">
                <a:solidFill>
                  <a:srgbClr val="99CCFF"/>
                </a:solidFill>
                <a:cs typeface="Times New Roman" pitchFamily="18" charset="0"/>
              </a:rPr>
              <a:t>x&gt;y ? 1 : 1.5</a:t>
            </a:r>
            <a:endParaRPr lang="en-US" altLang="zh-CN" sz="2400" dirty="0" smtClean="0">
              <a:solidFill>
                <a:srgbClr val="99CCFF"/>
              </a:solidFill>
              <a:cs typeface="Times New Roman" pitchFamily="18" charset="0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2828952" y="2147144"/>
            <a:ext cx="1069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FFFF00"/>
                </a:solidFill>
              </a:rPr>
              <a:t>(        )</a:t>
            </a:r>
            <a:endParaRPr lang="zh-CN" altLang="en-US" sz="24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223963"/>
          </a:xfrm>
        </p:spPr>
        <p:txBody>
          <a:bodyPr/>
          <a:lstStyle/>
          <a:p>
            <a:r>
              <a:rPr lang="zh-CN" altLang="en-US" smtClean="0">
                <a:solidFill>
                  <a:srgbClr val="FFFF00"/>
                </a:solidFill>
              </a:rPr>
              <a:t>程序中，</a:t>
            </a:r>
            <a:r>
              <a:rPr lang="zh-CN" altLang="zh-CN" smtClean="0">
                <a:solidFill>
                  <a:srgbClr val="FFFF00"/>
                </a:solidFill>
              </a:rPr>
              <a:t>在进行下一个操作之前</a:t>
            </a:r>
            <a:r>
              <a:rPr lang="zh-CN" altLang="en-US" smtClean="0">
                <a:solidFill>
                  <a:srgbClr val="FFFF00"/>
                </a:solidFill>
              </a:rPr>
              <a:t>往往需要</a:t>
            </a:r>
            <a:r>
              <a:rPr lang="zh-CN" altLang="zh-CN" smtClean="0">
                <a:solidFill>
                  <a:srgbClr val="FFFF00"/>
                </a:solidFill>
              </a:rPr>
              <a:t>先进行条件判断</a:t>
            </a:r>
            <a:endParaRPr lang="zh-CN" altLang="en-US" smtClean="0">
              <a:solidFill>
                <a:srgbClr val="FFFF00"/>
              </a:solidFill>
            </a:endParaRPr>
          </a:p>
        </p:txBody>
      </p:sp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pPr marL="0" indent="0">
              <a:buFont typeface="Wingdings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】</a:t>
            </a:r>
            <a:r>
              <a:rPr lang="zh-CN" altLang="en-US" smtClean="0"/>
              <a:t>输入一个数，要求输出其绝对值</a:t>
            </a:r>
          </a:p>
        </p:txBody>
      </p:sp>
      <p:sp>
        <p:nvSpPr>
          <p:cNvPr id="7172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30581725-A91B-44E8-8684-ACECAAF43D6B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600" smtClean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636838"/>
            <a:ext cx="4681537" cy="361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825" y="3414713"/>
            <a:ext cx="3805238" cy="205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5508625" y="3860800"/>
            <a:ext cx="12239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Box 7"/>
          <p:cNvSpPr txBox="1"/>
          <p:nvPr/>
        </p:nvSpPr>
        <p:spPr>
          <a:xfrm>
            <a:off x="6659563" y="3313113"/>
            <a:ext cx="749300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301625"/>
            <a:ext cx="8382000" cy="1975247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4.4】</a:t>
            </a:r>
            <a:r>
              <a:rPr lang="zh-CN" altLang="en-US" dirty="0" smtClean="0"/>
              <a:t>（改写例</a:t>
            </a:r>
            <a:r>
              <a:rPr lang="en-US" altLang="zh-CN" dirty="0"/>
              <a:t>3.10</a:t>
            </a:r>
            <a:r>
              <a:rPr lang="zh-CN" altLang="en-US" dirty="0" smtClean="0"/>
              <a:t>程序）</a:t>
            </a:r>
            <a:r>
              <a:rPr lang="zh-CN" altLang="zh-CN" dirty="0"/>
              <a:t>输入一个字符，判别它是否大写字母，如果是，将它转换成小写字母；如果不是，不转换。然后输出最后得到的字符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274168"/>
            <a:ext cx="5127104" cy="410716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>
                <a:solidFill>
                  <a:schemeClr val="tx2"/>
                </a:solidFill>
              </a:rPr>
              <a:t>【</a:t>
            </a:r>
            <a:r>
              <a:rPr lang="zh-CN" altLang="en-US" dirty="0" smtClean="0">
                <a:solidFill>
                  <a:schemeClr val="tx2"/>
                </a:solidFill>
              </a:rPr>
              <a:t>解题思路</a:t>
            </a:r>
            <a:r>
              <a:rPr lang="en-US" altLang="zh-CN" dirty="0" smtClean="0">
                <a:solidFill>
                  <a:schemeClr val="tx2"/>
                </a:solidFill>
              </a:rPr>
              <a:t>】</a:t>
            </a: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（用</a:t>
            </a:r>
            <a:r>
              <a:rPr lang="en-US" altLang="zh-CN" dirty="0" err="1" smtClean="0">
                <a:solidFill>
                  <a:schemeClr val="tx2"/>
                </a:solidFill>
              </a:rPr>
              <a:t>getchar</a:t>
            </a:r>
            <a:r>
              <a:rPr lang="zh-CN" altLang="en-US" dirty="0" smtClean="0">
                <a:solidFill>
                  <a:schemeClr val="tx2"/>
                </a:solidFill>
              </a:rPr>
              <a:t>函数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r>
              <a:rPr lang="zh-CN" altLang="en-US" dirty="0" smtClean="0">
                <a:solidFill>
                  <a:schemeClr val="tx2"/>
                </a:solidFill>
              </a:rPr>
              <a:t>从</a:t>
            </a:r>
            <a:r>
              <a:rPr lang="zh-CN" altLang="en-US" dirty="0" smtClean="0">
                <a:solidFill>
                  <a:schemeClr val="tx2"/>
                </a:solidFill>
              </a:rPr>
              <a:t>键盘上读入一</a:t>
            </a:r>
            <a:r>
              <a:rPr lang="zh-CN" altLang="en-US" dirty="0" smtClean="0">
                <a:solidFill>
                  <a:schemeClr val="tx2"/>
                </a:solidFill>
              </a:rPr>
              <a:t>个字符；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（用条件表达式）</a:t>
            </a:r>
            <a:r>
              <a:rPr lang="zh-CN" altLang="zh-CN" dirty="0"/>
              <a:t>当字母是大写时，转换成小写字母，否则不</a:t>
            </a:r>
            <a:r>
              <a:rPr lang="zh-CN" altLang="zh-CN" dirty="0" smtClean="0"/>
              <a:t>转换</a:t>
            </a:r>
            <a:r>
              <a:rPr lang="zh-CN" altLang="en-US" dirty="0" smtClean="0"/>
              <a:t>；</a:t>
            </a:r>
            <a:endParaRPr lang="en-US" altLang="zh-CN" dirty="0" smtClean="0">
              <a:solidFill>
                <a:schemeClr val="tx2"/>
              </a:solidFill>
            </a:endParaRPr>
          </a:p>
          <a:p>
            <a:pPr lvl="1"/>
            <a:r>
              <a:rPr lang="zh-CN" altLang="en-US" dirty="0" smtClean="0">
                <a:solidFill>
                  <a:schemeClr val="tx2"/>
                </a:solidFill>
              </a:rPr>
              <a:t>（用</a:t>
            </a:r>
            <a:r>
              <a:rPr lang="en-US" altLang="zh-CN" dirty="0" err="1" smtClean="0">
                <a:solidFill>
                  <a:schemeClr val="tx2"/>
                </a:solidFill>
              </a:rPr>
              <a:t>putchar</a:t>
            </a:r>
            <a:r>
              <a:rPr lang="zh-CN" altLang="en-US" dirty="0" smtClean="0">
                <a:solidFill>
                  <a:schemeClr val="tx2"/>
                </a:solidFill>
              </a:rPr>
              <a:t>函数）输出得到的字母</a:t>
            </a:r>
            <a:r>
              <a:rPr lang="zh-CN" altLang="en-US" dirty="0" smtClean="0">
                <a:solidFill>
                  <a:schemeClr val="tx2"/>
                </a:solidFill>
              </a:rPr>
              <a:t>。</a:t>
            </a:r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E501F-1580-4CB2-9BB2-B7881186B4FE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5436096" y="1750164"/>
            <a:ext cx="50405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kern="0" dirty="0">
                <a:solidFill>
                  <a:srgbClr val="00B0F0"/>
                </a:solidFill>
                <a:latin typeface="Times New Roman"/>
                <a:ea typeface="华文行楷"/>
              </a:rPr>
              <a:t>例</a:t>
            </a:r>
            <a:r>
              <a:rPr lang="en-US" altLang="zh-CN" sz="3200" kern="0" dirty="0" smtClean="0">
                <a:solidFill>
                  <a:srgbClr val="00B0F0"/>
                </a:solidFill>
                <a:latin typeface="Times New Roman"/>
                <a:ea typeface="华文行楷"/>
              </a:rPr>
              <a:t>3.10</a:t>
            </a:r>
            <a:r>
              <a:rPr lang="zh-CN" altLang="en-US" sz="3200" kern="0" dirty="0" smtClean="0">
                <a:solidFill>
                  <a:srgbClr val="00B0F0"/>
                </a:solidFill>
                <a:latin typeface="Times New Roman"/>
                <a:ea typeface="华文行楷"/>
              </a:rPr>
              <a:t>程序</a:t>
            </a:r>
            <a:endParaRPr lang="zh-CN" altLang="en-US" dirty="0">
              <a:solidFill>
                <a:srgbClr val="00B0F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06" b="3432"/>
          <a:stretch/>
        </p:blipFill>
        <p:spPr bwMode="auto">
          <a:xfrm>
            <a:off x="6036716" y="1729775"/>
            <a:ext cx="2999780" cy="4867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椭圆 6"/>
          <p:cNvSpPr/>
          <p:nvPr/>
        </p:nvSpPr>
        <p:spPr bwMode="auto">
          <a:xfrm>
            <a:off x="6387683" y="4234854"/>
            <a:ext cx="1712709" cy="4902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8776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#include &lt;</a:t>
            </a:r>
            <a:r>
              <a:rPr lang="en-US" altLang="zh-CN" sz="3200" dirty="0" err="1">
                <a:solidFill>
                  <a:schemeClr val="tx2"/>
                </a:solidFill>
              </a:rPr>
              <a:t>stdio.h</a:t>
            </a:r>
            <a:r>
              <a:rPr lang="en-US" altLang="zh-CN" sz="3200" dirty="0">
                <a:solidFill>
                  <a:schemeClr val="tx2"/>
                </a:solidFill>
              </a:rPr>
              <a:t>&gt;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 err="1">
                <a:solidFill>
                  <a:schemeClr val="tx2"/>
                </a:solidFill>
              </a:rPr>
              <a:t>int</a:t>
            </a:r>
            <a:r>
              <a:rPr lang="en-US" altLang="zh-CN" sz="3200" dirty="0">
                <a:solidFill>
                  <a:schemeClr val="tx2"/>
                </a:solidFill>
              </a:rPr>
              <a:t> main()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{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  char </a:t>
            </a:r>
            <a:r>
              <a:rPr lang="en-US" altLang="zh-CN" sz="3200" dirty="0" err="1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;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  </a:t>
            </a:r>
            <a:r>
              <a:rPr lang="en-US" altLang="zh-CN" sz="3200" dirty="0" err="1">
                <a:solidFill>
                  <a:schemeClr val="tx2"/>
                </a:solidFill>
              </a:rPr>
              <a:t>scanf</a:t>
            </a:r>
            <a:r>
              <a:rPr lang="en-US" altLang="zh-CN" sz="3200" dirty="0">
                <a:solidFill>
                  <a:schemeClr val="tx2"/>
                </a:solidFill>
              </a:rPr>
              <a:t>("%c",&amp;</a:t>
            </a:r>
            <a:r>
              <a:rPr lang="en-US" altLang="zh-CN" sz="3200" dirty="0" err="1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);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  </a:t>
            </a:r>
            <a:r>
              <a:rPr lang="en-US" altLang="zh-CN" sz="3200" dirty="0" err="1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=(</a:t>
            </a:r>
            <a:r>
              <a:rPr lang="en-US" altLang="zh-CN" sz="3200" dirty="0" err="1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&gt;='A' &amp;&amp; </a:t>
            </a:r>
            <a:r>
              <a:rPr lang="en-US" altLang="zh-CN" sz="3200" dirty="0" err="1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&lt;='Z</a:t>
            </a:r>
            <a:r>
              <a:rPr lang="en-US" altLang="zh-CN" sz="3200" dirty="0" smtClean="0">
                <a:solidFill>
                  <a:schemeClr val="tx2"/>
                </a:solidFill>
              </a:rPr>
              <a:t>‘) ? (</a:t>
            </a:r>
            <a:r>
              <a:rPr lang="en-US" altLang="zh-CN" sz="3200" dirty="0">
                <a:solidFill>
                  <a:schemeClr val="tx2"/>
                </a:solidFill>
              </a:rPr>
              <a:t>ch+32</a:t>
            </a:r>
            <a:r>
              <a:rPr lang="en-US" altLang="zh-CN" sz="3200" dirty="0" smtClean="0">
                <a:solidFill>
                  <a:schemeClr val="tx2"/>
                </a:solidFill>
              </a:rPr>
              <a:t>) : </a:t>
            </a:r>
            <a:r>
              <a:rPr lang="en-US" altLang="zh-CN" sz="3200" dirty="0" err="1" smtClean="0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;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  </a:t>
            </a:r>
            <a:r>
              <a:rPr lang="en-US" altLang="zh-CN" sz="3200" dirty="0" err="1">
                <a:solidFill>
                  <a:schemeClr val="tx2"/>
                </a:solidFill>
              </a:rPr>
              <a:t>printf</a:t>
            </a:r>
            <a:r>
              <a:rPr lang="en-US" altLang="zh-CN" sz="3200" dirty="0">
                <a:solidFill>
                  <a:schemeClr val="tx2"/>
                </a:solidFill>
              </a:rPr>
              <a:t>("%c\n",</a:t>
            </a:r>
            <a:r>
              <a:rPr lang="en-US" altLang="zh-CN" sz="3200" dirty="0" err="1">
                <a:solidFill>
                  <a:schemeClr val="tx2"/>
                </a:solidFill>
              </a:rPr>
              <a:t>ch</a:t>
            </a:r>
            <a:r>
              <a:rPr lang="en-US" altLang="zh-CN" sz="3200" dirty="0">
                <a:solidFill>
                  <a:schemeClr val="tx2"/>
                </a:solidFill>
              </a:rPr>
              <a:t>);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  return 0;</a:t>
            </a:r>
            <a:endParaRPr lang="zh-CN" altLang="zh-CN" sz="3200" dirty="0">
              <a:solidFill>
                <a:schemeClr val="tx2"/>
              </a:solidFill>
            </a:endParaRPr>
          </a:p>
          <a:p>
            <a:pPr>
              <a:buNone/>
            </a:pPr>
            <a:r>
              <a:rPr lang="en-US" altLang="zh-CN" sz="3200" dirty="0">
                <a:solidFill>
                  <a:schemeClr val="tx2"/>
                </a:solidFill>
              </a:rPr>
              <a:t>}</a:t>
            </a:r>
            <a:endParaRPr lang="zh-CN" altLang="zh-CN" sz="3200" dirty="0">
              <a:solidFill>
                <a:schemeClr val="tx2"/>
              </a:solidFill>
            </a:endParaRP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56833"/>
            <a:ext cx="2448272" cy="39202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椭圆 8"/>
          <p:cNvSpPr/>
          <p:nvPr/>
        </p:nvSpPr>
        <p:spPr bwMode="auto">
          <a:xfrm>
            <a:off x="6675088" y="2017416"/>
            <a:ext cx="1712709" cy="49029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 Black" pitchFamily="34" charset="0"/>
              <a:ea typeface="楷体_GB2312" pitchFamily="49" charset="-122"/>
            </a:endParaRPr>
          </a:p>
        </p:txBody>
      </p:sp>
      <p:cxnSp>
        <p:nvCxnSpPr>
          <p:cNvPr id="11" name="直接连接符 10"/>
          <p:cNvCxnSpPr/>
          <p:nvPr/>
        </p:nvCxnSpPr>
        <p:spPr bwMode="auto">
          <a:xfrm>
            <a:off x="827584" y="4797152"/>
            <a:ext cx="691276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239" y="5088408"/>
            <a:ext cx="642937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>
          <a:xfrm>
            <a:off x="714416" y="4183801"/>
            <a:ext cx="7758608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lvl="0" indent="-342900" algn="l" eaLnBrk="0" hangingPunct="0">
              <a:spcBef>
                <a:spcPct val="20000"/>
              </a:spcBef>
              <a:buClr>
                <a:srgbClr val="FFFFFF"/>
              </a:buClr>
              <a:buSzPct val="70000"/>
            </a:pPr>
            <a:r>
              <a:rPr lang="en-US" altLang="zh-CN" sz="3200" kern="0" dirty="0">
                <a:solidFill>
                  <a:srgbClr val="FFFFFF"/>
                </a:solidFill>
                <a:latin typeface="Arial"/>
                <a:ea typeface="宋体"/>
              </a:rPr>
              <a:t>i</a:t>
            </a:r>
            <a:r>
              <a:rPr lang="en-US" altLang="zh-CN" sz="3200" kern="0" dirty="0" smtClean="0">
                <a:solidFill>
                  <a:srgbClr val="FFFFFF"/>
                </a:solidFill>
                <a:latin typeface="Arial"/>
                <a:ea typeface="宋体"/>
              </a:rPr>
              <a:t>f (</a:t>
            </a:r>
            <a:r>
              <a:rPr lang="en-US" altLang="zh-CN" sz="3200" kern="0" dirty="0" err="1" smtClean="0">
                <a:solidFill>
                  <a:srgbClr val="FFFFFF"/>
                </a:solidFill>
                <a:latin typeface="Arial"/>
                <a:ea typeface="宋体"/>
              </a:rPr>
              <a:t>ch</a:t>
            </a:r>
            <a:r>
              <a:rPr lang="en-US" altLang="zh-CN" sz="3200" kern="0" dirty="0">
                <a:solidFill>
                  <a:srgbClr val="FFFFFF"/>
                </a:solidFill>
                <a:latin typeface="Arial"/>
                <a:ea typeface="宋体"/>
              </a:rPr>
              <a:t>&gt;='A' &amp;&amp; </a:t>
            </a:r>
            <a:r>
              <a:rPr lang="en-US" altLang="zh-CN" sz="3200" kern="0" dirty="0" err="1">
                <a:solidFill>
                  <a:srgbClr val="FFFFFF"/>
                </a:solidFill>
                <a:latin typeface="Arial"/>
                <a:ea typeface="宋体"/>
              </a:rPr>
              <a:t>ch</a:t>
            </a:r>
            <a:r>
              <a:rPr lang="en-US" altLang="zh-CN" sz="3200" kern="0" dirty="0">
                <a:solidFill>
                  <a:srgbClr val="FFFFFF"/>
                </a:solidFill>
                <a:latin typeface="Arial"/>
                <a:ea typeface="宋体"/>
              </a:rPr>
              <a:t>&lt;='Z‘) </a:t>
            </a:r>
            <a:r>
              <a:rPr lang="en-US" altLang="zh-CN" sz="3200" kern="0" dirty="0" err="1" smtClean="0">
                <a:solidFill>
                  <a:srgbClr val="FFFFFF"/>
                </a:solidFill>
                <a:latin typeface="Arial"/>
                <a:ea typeface="宋体"/>
              </a:rPr>
              <a:t>ch</a:t>
            </a:r>
            <a:r>
              <a:rPr lang="en-US" altLang="zh-CN" sz="3200" kern="0" dirty="0" smtClean="0">
                <a:solidFill>
                  <a:srgbClr val="FFFFFF"/>
                </a:solidFill>
                <a:latin typeface="Arial"/>
                <a:ea typeface="宋体"/>
              </a:rPr>
              <a:t>=ch+32;</a:t>
            </a:r>
            <a:endParaRPr lang="zh-CN" altLang="zh-CN" sz="3200" kern="0" dirty="0">
              <a:solidFill>
                <a:srgbClr val="FFFFFF"/>
              </a:solidFill>
              <a:latin typeface="Arial"/>
              <a:ea typeface="宋体"/>
            </a:endParaRPr>
          </a:p>
        </p:txBody>
      </p:sp>
      <p:sp>
        <p:nvSpPr>
          <p:cNvPr id="16" name="圆角矩形 15"/>
          <p:cNvSpPr/>
          <p:nvPr/>
        </p:nvSpPr>
        <p:spPr bwMode="auto">
          <a:xfrm>
            <a:off x="3674466" y="2147666"/>
            <a:ext cx="4798557" cy="1425350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【</a:t>
            </a:r>
            <a:r>
              <a:rPr kumimoji="1"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说明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】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条件表达式相当于一个</a:t>
            </a:r>
            <a:r>
              <a:rPr kumimoji="1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if</a:t>
            </a:r>
            <a:r>
              <a:rPr kumimoji="1" lang="zh-CN" altLang="en-US" sz="2400" b="1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itchFamily="34" charset="0"/>
                <a:ea typeface="楷体_GB2312" pitchFamily="49" charset="-122"/>
              </a:rPr>
              <a:t>语句，用它处理简单的选择结构可使程序简洁。</a:t>
            </a:r>
            <a:endParaRPr kumimoji="1" lang="zh-CN" altLang="en-US" sz="2400" b="1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itchFamily="34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5511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altLang="zh-CN" smtClean="0"/>
              <a:t>4.7	 </a:t>
            </a:r>
            <a:r>
              <a:rPr lang="zh-CN" altLang="en-US" smtClean="0"/>
              <a:t>用</a:t>
            </a:r>
            <a:r>
              <a:rPr lang="en-US" altLang="zh-CN" smtClean="0"/>
              <a:t>switch</a:t>
            </a:r>
            <a:r>
              <a:rPr lang="zh-CN" altLang="en-US" smtClean="0"/>
              <a:t>语句实现多分支选择结构</a:t>
            </a:r>
            <a:endParaRPr lang="en-US" altLang="zh-CN" smtClean="0"/>
          </a:p>
        </p:txBody>
      </p:sp>
      <p:sp>
        <p:nvSpPr>
          <p:cNvPr id="5120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1">
                    <a:lumMod val="20000"/>
                    <a:lumOff val="80000"/>
                  </a:schemeClr>
                </a:solidFill>
              </a:rPr>
              <a:t>如果分支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较多，则嵌套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的</a:t>
            </a:r>
            <a:r>
              <a:rPr lang="en-US" altLang="zh-CN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if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语句层数多，程序冗长而且可读性降低。</a:t>
            </a:r>
            <a:endParaRPr lang="en-US" altLang="zh-CN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  <a:p>
            <a:pPr eaLnBrk="1" hangingPunct="1"/>
            <a:r>
              <a:rPr lang="en-US" altLang="zh-CN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【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解决方法之一</a:t>
            </a:r>
            <a:r>
              <a:rPr lang="en-US" altLang="zh-CN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】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使用</a:t>
            </a:r>
            <a:r>
              <a:rPr lang="en-US" altLang="zh-CN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switch</a:t>
            </a:r>
            <a:r>
              <a:rPr lang="zh-CN" altLang="en-US" dirty="0" smtClean="0">
                <a:solidFill>
                  <a:schemeClr val="bg1">
                    <a:lumMod val="20000"/>
                    <a:lumOff val="80000"/>
                  </a:schemeClr>
                </a:solidFill>
              </a:rPr>
              <a:t>语句</a:t>
            </a:r>
            <a:endParaRPr lang="zh-CN" altLang="en-US" dirty="0" smtClean="0">
              <a:solidFill>
                <a:schemeClr val="bg1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2592586"/>
          </a:xfrm>
        </p:spPr>
        <p:txBody>
          <a:bodyPr/>
          <a:lstStyle/>
          <a:p>
            <a:r>
              <a:rPr lang="en-US" altLang="zh-CN" dirty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4.6】</a:t>
            </a:r>
            <a:r>
              <a:rPr lang="zh-CN" altLang="zh-CN" dirty="0" smtClean="0"/>
              <a:t>要求</a:t>
            </a:r>
            <a:r>
              <a:rPr lang="zh-CN" altLang="zh-CN" dirty="0"/>
              <a:t>按照考试成绩的等级输出百分制分数段，</a:t>
            </a:r>
            <a:r>
              <a:rPr lang="en-US" altLang="zh-CN" dirty="0"/>
              <a:t>A</a:t>
            </a:r>
            <a:r>
              <a:rPr lang="zh-CN" altLang="zh-CN" dirty="0"/>
              <a:t>等为</a:t>
            </a:r>
            <a:r>
              <a:rPr lang="en-US" altLang="zh-CN" dirty="0"/>
              <a:t>85</a:t>
            </a:r>
            <a:r>
              <a:rPr lang="zh-CN" altLang="zh-CN" dirty="0"/>
              <a:t>分以上，</a:t>
            </a:r>
            <a:r>
              <a:rPr lang="en-US" altLang="zh-CN" dirty="0"/>
              <a:t>B</a:t>
            </a:r>
            <a:r>
              <a:rPr lang="zh-CN" altLang="zh-CN" dirty="0"/>
              <a:t>等为</a:t>
            </a:r>
            <a:r>
              <a:rPr lang="en-US" altLang="zh-CN" dirty="0"/>
              <a:t>70</a:t>
            </a:r>
            <a:r>
              <a:rPr lang="zh-CN" altLang="zh-CN" dirty="0"/>
              <a:t>～</a:t>
            </a:r>
            <a:r>
              <a:rPr lang="en-US" altLang="zh-CN" dirty="0"/>
              <a:t>84</a:t>
            </a:r>
            <a:r>
              <a:rPr lang="zh-CN" altLang="zh-CN" dirty="0"/>
              <a:t>分，</a:t>
            </a:r>
            <a:r>
              <a:rPr lang="en-US" altLang="zh-CN" dirty="0"/>
              <a:t>C</a:t>
            </a:r>
            <a:r>
              <a:rPr lang="zh-CN" altLang="zh-CN" dirty="0"/>
              <a:t>等为</a:t>
            </a:r>
            <a:r>
              <a:rPr lang="en-US" altLang="zh-CN" dirty="0"/>
              <a:t>60</a:t>
            </a:r>
            <a:r>
              <a:rPr lang="zh-CN" altLang="zh-CN" dirty="0"/>
              <a:t>～</a:t>
            </a:r>
            <a:r>
              <a:rPr lang="en-US" altLang="zh-CN" dirty="0"/>
              <a:t>69</a:t>
            </a:r>
            <a:r>
              <a:rPr lang="zh-CN" altLang="zh-CN" dirty="0"/>
              <a:t>分 ，</a:t>
            </a:r>
            <a:r>
              <a:rPr lang="en-US" altLang="zh-CN" dirty="0"/>
              <a:t>D</a:t>
            </a:r>
            <a:r>
              <a:rPr lang="zh-CN" altLang="zh-CN" dirty="0"/>
              <a:t>等为 </a:t>
            </a:r>
            <a:r>
              <a:rPr lang="en-US" altLang="zh-CN" dirty="0"/>
              <a:t>60</a:t>
            </a:r>
            <a:r>
              <a:rPr lang="zh-CN" altLang="zh-CN" dirty="0"/>
              <a:t>分以下 。成绩的等级由键盘输入。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925539"/>
            <a:ext cx="8229600" cy="359980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 smtClean="0"/>
              <a:t>【</a:t>
            </a:r>
            <a:r>
              <a:rPr lang="zh-CN" altLang="en-US" sz="2800" dirty="0" smtClean="0"/>
              <a:t>解题思路</a:t>
            </a:r>
            <a:r>
              <a:rPr lang="en-US" altLang="zh-CN" sz="2800" dirty="0"/>
              <a:t>】</a:t>
            </a:r>
            <a:endParaRPr lang="zh-CN" altLang="en-US" sz="2800" dirty="0"/>
          </a:p>
          <a:p>
            <a:r>
              <a:rPr lang="zh-CN" altLang="en-US" sz="2800" dirty="0"/>
              <a:t>判断出这是一个多分支选择问题</a:t>
            </a:r>
          </a:p>
          <a:p>
            <a:r>
              <a:rPr lang="zh-CN" altLang="en-US" sz="2800" dirty="0"/>
              <a:t>根据百分制分数将学生成绩分为</a:t>
            </a:r>
            <a:r>
              <a:rPr lang="en-US" altLang="zh-CN" sz="2800" dirty="0"/>
              <a:t>4</a:t>
            </a:r>
            <a:r>
              <a:rPr lang="zh-CN" altLang="en-US" sz="2800" dirty="0"/>
              <a:t>个等级</a:t>
            </a:r>
          </a:p>
          <a:p>
            <a:r>
              <a:rPr lang="zh-CN" altLang="en-US" sz="2800" dirty="0"/>
              <a:t>如果用</a:t>
            </a:r>
            <a:r>
              <a:rPr lang="en-US" altLang="zh-CN" sz="2800" dirty="0"/>
              <a:t>if</a:t>
            </a:r>
            <a:r>
              <a:rPr lang="zh-CN" altLang="en-US" sz="2800" dirty="0"/>
              <a:t>语句，至少要用</a:t>
            </a:r>
            <a:r>
              <a:rPr lang="en-US" altLang="zh-CN" sz="2800" dirty="0"/>
              <a:t>3</a:t>
            </a:r>
            <a:r>
              <a:rPr lang="zh-CN" altLang="en-US" sz="2800" dirty="0"/>
              <a:t>层嵌套的</a:t>
            </a:r>
            <a:r>
              <a:rPr lang="en-US" altLang="zh-CN" sz="2800" dirty="0"/>
              <a:t>if</a:t>
            </a:r>
            <a:r>
              <a:rPr lang="zh-CN" altLang="en-US" sz="2800" dirty="0"/>
              <a:t>，进行</a:t>
            </a:r>
            <a:r>
              <a:rPr lang="en-US" altLang="zh-CN" sz="2800" dirty="0"/>
              <a:t>3</a:t>
            </a:r>
            <a:r>
              <a:rPr lang="zh-CN" altLang="en-US" sz="2800" dirty="0"/>
              <a:t>次检查判断</a:t>
            </a:r>
          </a:p>
          <a:p>
            <a:r>
              <a:rPr lang="zh-CN" altLang="en-US" sz="2800" dirty="0"/>
              <a:t>用</a:t>
            </a:r>
            <a:r>
              <a:rPr lang="en-US" altLang="zh-CN" sz="2800" dirty="0"/>
              <a:t>switch</a:t>
            </a:r>
            <a:r>
              <a:rPr lang="zh-CN" altLang="en-US" sz="2800" dirty="0"/>
              <a:t>语句进行一次检查即可得到结果</a:t>
            </a:r>
          </a:p>
          <a:p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341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多分支选择部分的流程图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391" y="1644973"/>
            <a:ext cx="7444017" cy="3728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669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grade;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c",&amp;grade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("Your score:");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switch ( grade 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{ case 'A':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("85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100\n");break;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'B':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("70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84\n");break;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'C':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("60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69\n");break;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'D':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("&lt;60\n");break;  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	  default: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data error!\n");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686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86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873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14500"/>
            <a:ext cx="38417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79712" y="2643188"/>
            <a:ext cx="1008112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25717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CCFF"/>
                </a:solidFill>
              </a:rPr>
              <a:t>值为</a:t>
            </a:r>
            <a:r>
              <a:rPr lang="en-US" altLang="zh-CN" sz="2800" b="1" dirty="0">
                <a:solidFill>
                  <a:srgbClr val="99CCFF"/>
                </a:solidFill>
              </a:rPr>
              <a:t>A</a:t>
            </a:r>
            <a:endParaRPr lang="zh-CN" altLang="en-US" sz="2800" b="1" dirty="0">
              <a:solidFill>
                <a:srgbClr val="99CCFF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467544" y="3500438"/>
            <a:ext cx="73580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73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143125"/>
            <a:ext cx="385762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84066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grade;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c",&amp;grade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("Your score:");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switch ( grade 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{ case 'A':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("85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100\n</a:t>
            </a:r>
            <a:r>
              <a:rPr lang="en-US" altLang="zh-CN" sz="2800" dirty="0" smtClean="0"/>
              <a:t>"); break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'B':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("70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84\n</a:t>
            </a:r>
            <a:r>
              <a:rPr lang="en-US" altLang="zh-CN" sz="2800" dirty="0" smtClean="0"/>
              <a:t>"); break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'C':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("60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69\n</a:t>
            </a:r>
            <a:r>
              <a:rPr lang="en-US" altLang="zh-CN" sz="2800" dirty="0" smtClean="0"/>
              <a:t>"); break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'D':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("&lt;60\n</a:t>
            </a:r>
            <a:r>
              <a:rPr lang="en-US" altLang="zh-CN" sz="2800" dirty="0" smtClean="0"/>
              <a:t>"); break</a:t>
            </a:r>
            <a:r>
              <a:rPr lang="en-US" altLang="zh-CN" sz="2800" dirty="0" smtClean="0"/>
              <a:t>;  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	  default: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data error!\n");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696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963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376640" y="3071813"/>
            <a:ext cx="1124174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427985" y="1628800"/>
            <a:ext cx="47160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少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l" eaLnBrk="1" hangingPunct="1"/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使流程转到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语句的末尾（即花括号处）。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2620106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grade;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c",&amp;grade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("Your score:");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switch ( grade 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{ case 'A':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("85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100\n");break;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'B':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("70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84\n");break;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'C':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("60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69\n");break;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'D':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("&lt;60\n");break;  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	  default: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data error!\n");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706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06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79712" y="2643188"/>
            <a:ext cx="1008112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25717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CCFF"/>
                </a:solidFill>
              </a:rPr>
              <a:t>值为</a:t>
            </a:r>
            <a:r>
              <a:rPr lang="en-US" altLang="zh-CN" sz="2800" b="1" dirty="0">
                <a:solidFill>
                  <a:srgbClr val="99CCFF"/>
                </a:solidFill>
              </a:rPr>
              <a:t>C</a:t>
            </a:r>
            <a:endParaRPr lang="zh-CN" altLang="en-US" sz="2800" b="1" dirty="0">
              <a:solidFill>
                <a:srgbClr val="99CCFF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683568" y="4429125"/>
            <a:ext cx="735806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739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747838"/>
            <a:ext cx="3786188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73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538" y="2143125"/>
            <a:ext cx="3714750" cy="47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06537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7188" y="285750"/>
            <a:ext cx="8643937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 char grade;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c",&amp;grade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("Your score:");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smtClean="0"/>
              <a:t>switch ( grade 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{ case 'A':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("85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100\n");break;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'B':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("70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84\n");break;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'C':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("60</a:t>
            </a:r>
            <a:r>
              <a:rPr lang="zh-CN" altLang="zh-CN" sz="2800" dirty="0" smtClean="0"/>
              <a:t>～</a:t>
            </a:r>
            <a:r>
              <a:rPr lang="en-US" altLang="zh-CN" sz="2800" dirty="0" smtClean="0"/>
              <a:t>69\n");break;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case 'D':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("&lt;60\n");break;   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	  default: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data error!\n");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}</a:t>
            </a:r>
            <a:endParaRPr lang="zh-CN" altLang="zh-CN" sz="2800" dirty="0" smtClean="0"/>
          </a:p>
        </p:txBody>
      </p:sp>
      <p:sp>
        <p:nvSpPr>
          <p:cNvPr id="716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6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979712" y="2643188"/>
            <a:ext cx="1020663" cy="428625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3857625" y="2571750"/>
            <a:ext cx="15001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99CCFF"/>
                </a:solidFill>
              </a:rPr>
              <a:t>值为</a:t>
            </a:r>
            <a:r>
              <a:rPr lang="en-US" altLang="zh-CN" sz="2800" b="1" dirty="0">
                <a:solidFill>
                  <a:srgbClr val="99CCFF"/>
                </a:solidFill>
              </a:rPr>
              <a:t>F</a:t>
            </a:r>
            <a:endParaRPr lang="zh-CN" altLang="en-US" sz="2800" b="1" dirty="0">
              <a:solidFill>
                <a:srgbClr val="99CCFF"/>
              </a:solidFill>
            </a:endParaRPr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755576" y="5357813"/>
            <a:ext cx="77152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84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429250"/>
            <a:ext cx="5286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4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5786438"/>
            <a:ext cx="52863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067944" y="1158205"/>
            <a:ext cx="471601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l" eaLnBrk="1" hangingPunct="1"/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【switch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语句的作用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】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根据表达式的值，使流程跳转到不同的语句。</a:t>
            </a:r>
            <a:endParaRPr lang="zh-CN" altLang="en-US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8967863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8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3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F242C53-28AE-4724-902F-06D0B055DAEF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zh-CN" sz="1600" smtClean="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543800" cy="504825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cs typeface="Arial" charset="0"/>
              </a:rPr>
              <a:t>switch</a:t>
            </a:r>
            <a:r>
              <a:rPr lang="zh-CN" altLang="en-US" sz="3200" dirty="0" smtClean="0">
                <a:cs typeface="Arial" charset="0"/>
              </a:rPr>
              <a:t>语句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765175"/>
            <a:ext cx="8229600" cy="6021388"/>
          </a:xfrm>
        </p:spPr>
        <p:txBody>
          <a:bodyPr/>
          <a:lstStyle/>
          <a:p>
            <a:pPr eaLnBrk="1" hangingPunct="1">
              <a:lnSpc>
                <a:spcPct val="95000"/>
              </a:lnSpc>
            </a:pPr>
            <a:r>
              <a:rPr lang="zh-CN" altLang="en-US" sz="2400" dirty="0" smtClean="0"/>
              <a:t>使用</a:t>
            </a: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语句使程序比</a:t>
            </a:r>
            <a:r>
              <a:rPr lang="zh-CN" altLang="en-US" sz="2400" dirty="0" smtClean="0"/>
              <a:t>使用等价的嵌套</a:t>
            </a:r>
            <a:r>
              <a:rPr lang="en-US" altLang="zh-CN" sz="2400" dirty="0" smtClean="0">
                <a:cs typeface="Times New Roman" pitchFamily="18" charset="0"/>
              </a:rPr>
              <a:t>if</a:t>
            </a:r>
            <a:r>
              <a:rPr lang="zh-CN" altLang="en-US" sz="2400" dirty="0" smtClean="0"/>
              <a:t>语句时</a:t>
            </a:r>
            <a:r>
              <a:rPr lang="en-US" altLang="zh-CN" sz="2400" dirty="0" smtClean="0"/>
              <a:t/>
            </a:r>
            <a:br>
              <a:rPr lang="en-US" altLang="zh-CN" sz="2400" dirty="0" smtClean="0"/>
            </a:br>
            <a:r>
              <a:rPr lang="zh-CN" altLang="en-US" sz="2400" dirty="0" smtClean="0"/>
              <a:t>更</a:t>
            </a:r>
            <a:r>
              <a:rPr lang="zh-CN" altLang="en-US" sz="2400" dirty="0" smtClean="0"/>
              <a:t>简洁，可读性</a:t>
            </a:r>
            <a:r>
              <a:rPr lang="zh-CN" altLang="en-US" sz="2400" dirty="0" smtClean="0"/>
              <a:t>更好。</a:t>
            </a:r>
            <a:endParaRPr lang="zh-CN" altLang="en-US" sz="2400" dirty="0" smtClean="0"/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FF00"/>
                </a:solidFill>
              </a:rPr>
              <a:t>【</a:t>
            </a:r>
            <a:r>
              <a:rPr lang="zh-CN" altLang="en-US" sz="2400" dirty="0" smtClean="0">
                <a:solidFill>
                  <a:srgbClr val="FFFF00"/>
                </a:solidFill>
              </a:rPr>
              <a:t>格式</a:t>
            </a:r>
            <a:r>
              <a:rPr lang="en-US" altLang="zh-CN" sz="2400" dirty="0" smtClean="0">
                <a:solidFill>
                  <a:srgbClr val="FFFF00"/>
                </a:solidFill>
              </a:rPr>
              <a:t>】</a:t>
            </a:r>
          </a:p>
          <a:p>
            <a:pPr eaLnBrk="1" hangingPunct="1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	switch (</a:t>
            </a:r>
            <a:r>
              <a:rPr lang="zh-CN" altLang="en-US" sz="2400" dirty="0" smtClean="0">
                <a:solidFill>
                  <a:srgbClr val="FFFF00"/>
                </a:solidFill>
              </a:rPr>
              <a:t>表达式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){</a:t>
            </a: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case </a:t>
            </a:r>
            <a:r>
              <a:rPr lang="zh-CN" altLang="en-US" sz="2400" dirty="0" smtClean="0">
                <a:solidFill>
                  <a:srgbClr val="FFFF00"/>
                </a:solidFill>
              </a:rPr>
              <a:t>常量表达式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1</a:t>
            </a:r>
            <a:r>
              <a:rPr lang="zh-CN" altLang="en-US" sz="2400" dirty="0" smtClean="0">
                <a:solidFill>
                  <a:srgbClr val="FFFF00"/>
                </a:solidFill>
              </a:rPr>
              <a:t>：语句组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1</a:t>
            </a: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case </a:t>
            </a:r>
            <a:r>
              <a:rPr lang="zh-CN" altLang="en-US" sz="2400" dirty="0" smtClean="0">
                <a:solidFill>
                  <a:srgbClr val="FFFF00"/>
                </a:solidFill>
              </a:rPr>
              <a:t>常量表达式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2</a:t>
            </a:r>
            <a:r>
              <a:rPr lang="zh-CN" altLang="en-US" sz="2400" dirty="0" smtClean="0">
                <a:solidFill>
                  <a:srgbClr val="FFFF00"/>
                </a:solidFill>
              </a:rPr>
              <a:t>：语句组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2</a:t>
            </a: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…</a:t>
            </a: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>	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case </a:t>
            </a:r>
            <a:r>
              <a:rPr lang="zh-CN" altLang="en-US" sz="2400" dirty="0" smtClean="0">
                <a:solidFill>
                  <a:srgbClr val="FFFF00"/>
                </a:solidFill>
              </a:rPr>
              <a:t>常量表达式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n</a:t>
            </a:r>
            <a:r>
              <a:rPr lang="zh-CN" altLang="en-US" sz="2400" dirty="0" smtClean="0">
                <a:solidFill>
                  <a:srgbClr val="FFFF00"/>
                </a:solidFill>
              </a:rPr>
              <a:t>：语句组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n</a:t>
            </a: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>	[ 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default</a:t>
            </a:r>
            <a:r>
              <a:rPr lang="zh-CN" altLang="en-US" sz="2400" dirty="0" smtClean="0">
                <a:solidFill>
                  <a:srgbClr val="FFFF00"/>
                </a:solidFill>
              </a:rPr>
              <a:t>：语句组</a:t>
            </a: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n+1 ]</a:t>
            </a:r>
            <a: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  <a:t/>
            </a:r>
            <a:br>
              <a:rPr lang="en-US" altLang="zh-CN" sz="2400" dirty="0" smtClean="0">
                <a:solidFill>
                  <a:srgbClr val="FFFF00"/>
                </a:solidFill>
                <a:latin typeface="Garamond" pitchFamily="18" charset="0"/>
              </a:rPr>
            </a:br>
            <a:r>
              <a:rPr lang="en-US" altLang="zh-CN" sz="2400" dirty="0" smtClean="0">
                <a:solidFill>
                  <a:srgbClr val="FFFF00"/>
                </a:solidFill>
                <a:cs typeface="Times New Roman" pitchFamily="18" charset="0"/>
              </a:rPr>
              <a:t>}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cs typeface="Times New Roman" pitchFamily="18" charset="0"/>
              </a:rPr>
              <a:t>【</a:t>
            </a:r>
            <a:r>
              <a:rPr lang="zh-CN" altLang="en-US" sz="2400" dirty="0" smtClean="0">
                <a:cs typeface="Times New Roman" pitchFamily="18" charset="0"/>
              </a:rPr>
              <a:t>功能</a:t>
            </a:r>
            <a:r>
              <a:rPr lang="en-US" altLang="zh-CN" sz="2400" dirty="0" smtClean="0">
                <a:cs typeface="Times New Roman" pitchFamily="18" charset="0"/>
              </a:rPr>
              <a:t>】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：计算表达式的值；</a:t>
            </a:r>
          </a:p>
          <a:p>
            <a:pPr eaLnBrk="1" hangingPunct="1">
              <a:spcBef>
                <a:spcPct val="0"/>
              </a:spcBef>
              <a:buSzTx/>
              <a:buFont typeface="Wingdings" pitchFamily="2" charset="2"/>
              <a:buNone/>
            </a:pPr>
            <a:r>
              <a:rPr lang="zh-CN" altLang="en-US" sz="2400" dirty="0" smtClean="0"/>
              <a:t>步骤</a:t>
            </a:r>
            <a:r>
              <a:rPr lang="en-US" altLang="zh-CN" sz="2400" dirty="0" smtClean="0"/>
              <a:t>2</a:t>
            </a:r>
            <a:r>
              <a:rPr lang="zh-CN" altLang="en-US" sz="2400" dirty="0" smtClean="0"/>
              <a:t>：如果表达式的值和常量表达式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的值相同，则执行语句组</a:t>
            </a:r>
            <a:r>
              <a:rPr lang="en-US" altLang="zh-CN" sz="2400" dirty="0" err="1" smtClean="0"/>
              <a:t>i</a:t>
            </a:r>
            <a:r>
              <a:rPr lang="zh-CN" altLang="en-US" sz="2400" dirty="0" smtClean="0"/>
              <a:t>，直到遇到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语句后结束（若没有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语句则执行到</a:t>
            </a:r>
            <a:r>
              <a:rPr lang="en-US" altLang="zh-CN" sz="2400" dirty="0" smtClean="0"/>
              <a:t>switch</a:t>
            </a:r>
            <a:r>
              <a:rPr lang="zh-CN" altLang="en-US" sz="2400" dirty="0" smtClean="0"/>
              <a:t>语句结束为止）；</a:t>
            </a:r>
            <a:r>
              <a:rPr lang="en-US" altLang="zh-CN" sz="2400" dirty="0" smtClean="0"/>
              <a:t>[ </a:t>
            </a:r>
            <a:r>
              <a:rPr lang="zh-CN" altLang="en-US" sz="2400" dirty="0" smtClean="0"/>
              <a:t>如果没有值相同的常量表达式，则执行</a:t>
            </a:r>
            <a:r>
              <a:rPr lang="en-US" altLang="zh-CN" sz="2400" dirty="0" smtClean="0"/>
              <a:t>default</a:t>
            </a:r>
            <a:r>
              <a:rPr lang="zh-CN" altLang="en-US" sz="2400" dirty="0" smtClean="0"/>
              <a:t>后面的语句组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＋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后结束。</a:t>
            </a:r>
            <a:r>
              <a:rPr lang="en-US" altLang="zh-CN" sz="2400" dirty="0" smtClean="0"/>
              <a:t>]</a:t>
            </a:r>
            <a:endParaRPr lang="zh-CN" altLang="en-US" sz="2400" dirty="0" smtClean="0">
              <a:cs typeface="Times New Roman" pitchFamily="18" charset="0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5545138" y="2492375"/>
            <a:ext cx="3779837" cy="169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buClr>
                <a:srgbClr val="FFFF00"/>
              </a:buClr>
              <a:buSzTx/>
              <a:buFont typeface="Wingdings" pitchFamily="2" charset="2"/>
              <a:buNone/>
            </a:pPr>
            <a:r>
              <a:rPr kumimoji="1" lang="en-US" altLang="zh-CN" sz="2400">
                <a:solidFill>
                  <a:srgbClr val="FF66FF"/>
                </a:solidFill>
              </a:rPr>
              <a:t>【</a:t>
            </a:r>
            <a:r>
              <a:rPr kumimoji="1" lang="zh-CN" altLang="en-US" sz="2400">
                <a:solidFill>
                  <a:srgbClr val="FF66FF"/>
                </a:solidFill>
              </a:rPr>
              <a:t>说明</a:t>
            </a:r>
            <a:r>
              <a:rPr kumimoji="1" lang="en-US" altLang="zh-CN" sz="2400">
                <a:solidFill>
                  <a:srgbClr val="FF66FF"/>
                </a:solidFill>
              </a:rPr>
              <a:t>】</a:t>
            </a:r>
          </a:p>
          <a:p>
            <a:pPr>
              <a:buClr>
                <a:srgbClr val="FF66FF"/>
              </a:buClr>
              <a:buSzTx/>
              <a:buFont typeface="Wingdings" pitchFamily="2" charset="2"/>
              <a:buChar char="ü"/>
            </a:pPr>
            <a:r>
              <a:rPr kumimoji="1" lang="en-US" altLang="zh-CN" sz="2400">
                <a:solidFill>
                  <a:srgbClr val="FF66FF"/>
                </a:solidFill>
              </a:rPr>
              <a:t> </a:t>
            </a:r>
            <a:r>
              <a:rPr kumimoji="1" lang="en-US" altLang="en-US" sz="2400">
                <a:solidFill>
                  <a:srgbClr val="FF66FF"/>
                </a:solidFill>
              </a:rPr>
              <a:t>default</a:t>
            </a:r>
            <a:r>
              <a:rPr kumimoji="1" lang="zh-CN" altLang="en-US" sz="2400">
                <a:solidFill>
                  <a:srgbClr val="FF66FF"/>
                </a:solidFill>
              </a:rPr>
              <a:t>子句是可选的。</a:t>
            </a:r>
          </a:p>
          <a:p>
            <a:pPr>
              <a:buClr>
                <a:srgbClr val="FF66FF"/>
              </a:buClr>
              <a:buSzTx/>
              <a:buFont typeface="Wingdings" pitchFamily="2" charset="2"/>
              <a:buChar char="ü"/>
            </a:pPr>
            <a:r>
              <a:rPr kumimoji="1" lang="en-US" altLang="zh-CN" sz="2400">
                <a:solidFill>
                  <a:srgbClr val="FF66FF"/>
                </a:solidFill>
              </a:rPr>
              <a:t> case</a:t>
            </a:r>
            <a:r>
              <a:rPr kumimoji="1" lang="zh-CN" altLang="en-US" sz="2400">
                <a:solidFill>
                  <a:srgbClr val="FF66FF"/>
                </a:solidFill>
              </a:rPr>
              <a:t>子句中的多个执行语句无需用</a:t>
            </a:r>
            <a:r>
              <a:rPr kumimoji="1" lang="en-US" altLang="zh-CN" sz="2400">
                <a:solidFill>
                  <a:srgbClr val="FF66FF"/>
                </a:solidFill>
              </a:rPr>
              <a:t>{ }</a:t>
            </a:r>
            <a:r>
              <a:rPr kumimoji="1" lang="zh-CN" altLang="en-US" sz="2400">
                <a:solidFill>
                  <a:srgbClr val="FF66FF"/>
                </a:solidFill>
              </a:rPr>
              <a:t>括起；</a:t>
            </a:r>
          </a:p>
        </p:txBody>
      </p:sp>
      <p:sp>
        <p:nvSpPr>
          <p:cNvPr id="52230" name="Line 5"/>
          <p:cNvSpPr>
            <a:spLocks noChangeShapeType="1"/>
          </p:cNvSpPr>
          <p:nvPr/>
        </p:nvSpPr>
        <p:spPr bwMode="auto">
          <a:xfrm>
            <a:off x="1319213" y="2625723"/>
            <a:ext cx="4035425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52231" name="Text Box 6"/>
          <p:cNvSpPr txBox="1">
            <a:spLocks noChangeArrowheads="1"/>
          </p:cNvSpPr>
          <p:nvPr/>
        </p:nvSpPr>
        <p:spPr bwMode="auto">
          <a:xfrm>
            <a:off x="81799" y="2343150"/>
            <a:ext cx="127150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case</a:t>
            </a:r>
            <a:r>
              <a:rPr lang="zh-CN" altLang="en-US" sz="2000" b="1" dirty="0">
                <a:solidFill>
                  <a:srgbClr val="FF0000"/>
                </a:solidFill>
              </a:rPr>
              <a:t>子句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74AFBBA-3DFF-47B6-A9F1-9E0992E35E05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600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115888"/>
            <a:ext cx="7543800" cy="819150"/>
          </a:xfrm>
        </p:spPr>
        <p:txBody>
          <a:bodyPr/>
          <a:lstStyle/>
          <a:p>
            <a:pPr eaLnBrk="1" hangingPunct="1"/>
            <a:r>
              <a:rPr lang="zh-CN" altLang="en-US" sz="3600" smtClean="0">
                <a:solidFill>
                  <a:srgbClr val="FFFF00"/>
                </a:solidFill>
                <a:cs typeface="Arial" charset="0"/>
              </a:rPr>
              <a:t>选择结构概述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909638"/>
            <a:ext cx="8147050" cy="5040312"/>
          </a:xfrm>
        </p:spPr>
        <p:txBody>
          <a:bodyPr/>
          <a:lstStyle/>
          <a:p>
            <a:pPr eaLnBrk="1" hangingPunct="1"/>
            <a:r>
              <a:rPr lang="zh-CN" altLang="en-US" sz="2500" smtClean="0">
                <a:solidFill>
                  <a:schemeClr val="tx2"/>
                </a:solidFill>
              </a:rPr>
              <a:t>三种基本控制结构：顺序、选择、循环。</a:t>
            </a:r>
          </a:p>
          <a:p>
            <a:pPr eaLnBrk="1" hangingPunct="1"/>
            <a:r>
              <a:rPr lang="zh-CN" altLang="en-US" sz="2500" smtClean="0">
                <a:solidFill>
                  <a:schemeClr val="tx2"/>
                </a:solidFill>
              </a:rPr>
              <a:t>选择结构的作用：根据指定条件，从给定的两组</a:t>
            </a:r>
            <a:br>
              <a:rPr lang="zh-CN" altLang="en-US" sz="2500" smtClean="0">
                <a:solidFill>
                  <a:schemeClr val="tx2"/>
                </a:solidFill>
              </a:rPr>
            </a:br>
            <a:r>
              <a:rPr lang="zh-CN" altLang="en-US" sz="2500" smtClean="0">
                <a:solidFill>
                  <a:schemeClr val="tx2"/>
                </a:solidFill>
              </a:rPr>
              <a:t>（或多组）操作中选择其一执行。</a:t>
            </a:r>
          </a:p>
        </p:txBody>
      </p:sp>
      <p:sp>
        <p:nvSpPr>
          <p:cNvPr id="62486" name="Text Box 22"/>
          <p:cNvSpPr txBox="1">
            <a:spLocks noChangeArrowheads="1"/>
          </p:cNvSpPr>
          <p:nvPr/>
        </p:nvSpPr>
        <p:spPr bwMode="auto">
          <a:xfrm>
            <a:off x="468313" y="2205038"/>
            <a:ext cx="4751387" cy="459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914400" indent="-45720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371600" indent="-4572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828800" indent="-4572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286000" indent="-4572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7432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32004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6576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4114800" indent="-4572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C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</a:rPr>
              <a:t>语言中实现选择结构的语句：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if 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	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if  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（表达式） 语句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	[  else  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语句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2  ]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2.	</a:t>
            </a:r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switch 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</a:rPr>
              <a:t>语句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	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switch     (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表达式）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	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{case 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常量表达式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：语句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	           ……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	  case 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常量表达式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n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：语句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n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	 [default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：语句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n+1 ]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	}	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itchFamily="18" charset="0"/>
              </a:rPr>
              <a:t>3.	</a:t>
            </a:r>
            <a:r>
              <a:rPr kumimoji="1" lang="zh-CN" altLang="en-US" sz="2400">
                <a:solidFill>
                  <a:srgbClr val="FFFF00"/>
                </a:solidFill>
                <a:latin typeface="Times New Roman" pitchFamily="18" charset="0"/>
              </a:rPr>
              <a:t>条件表达式语句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>
                <a:latin typeface="Times New Roman" pitchFamily="18" charset="0"/>
              </a:rPr>
              <a:t>	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表达式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？表达式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2 </a:t>
            </a:r>
            <a:r>
              <a:rPr kumimoji="1" lang="zh-CN" altLang="en-US" sz="2400">
                <a:solidFill>
                  <a:schemeClr val="tx2"/>
                </a:solidFill>
                <a:latin typeface="Times New Roman" pitchFamily="18" charset="0"/>
              </a:rPr>
              <a:t>：表达式</a:t>
            </a:r>
            <a:r>
              <a:rPr kumimoji="1" lang="en-US" altLang="zh-CN" sz="2400">
                <a:solidFill>
                  <a:schemeClr val="tx2"/>
                </a:solidFill>
                <a:latin typeface="Times New Roman" pitchFamily="18" charset="0"/>
              </a:rPr>
              <a:t>3 ;</a:t>
            </a:r>
          </a:p>
        </p:txBody>
      </p:sp>
      <p:grpSp>
        <p:nvGrpSpPr>
          <p:cNvPr id="8198" name="Group 42"/>
          <p:cNvGrpSpPr>
            <a:grpSpLocks/>
          </p:cNvGrpSpPr>
          <p:nvPr/>
        </p:nvGrpSpPr>
        <p:grpSpPr bwMode="auto">
          <a:xfrm>
            <a:off x="5435600" y="2770188"/>
            <a:ext cx="2895600" cy="2530475"/>
            <a:chOff x="612" y="1829"/>
            <a:chExt cx="1824" cy="1594"/>
          </a:xfrm>
        </p:grpSpPr>
        <p:sp>
          <p:nvSpPr>
            <p:cNvPr id="8205" name="AutoShape 24"/>
            <p:cNvSpPr>
              <a:spLocks noChangeArrowheads="1"/>
            </p:cNvSpPr>
            <p:nvPr/>
          </p:nvSpPr>
          <p:spPr bwMode="auto">
            <a:xfrm>
              <a:off x="1100" y="2261"/>
              <a:ext cx="864" cy="288"/>
            </a:xfrm>
            <a:prstGeom prst="diamond">
              <a:avLst/>
            </a:prstGeom>
            <a:solidFill>
              <a:schemeClr val="accent2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8206" name="Rectangle 25"/>
            <p:cNvSpPr>
              <a:spLocks noChangeArrowheads="1"/>
            </p:cNvSpPr>
            <p:nvPr/>
          </p:nvSpPr>
          <p:spPr bwMode="auto">
            <a:xfrm>
              <a:off x="716" y="2693"/>
              <a:ext cx="576" cy="2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1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chemeClr val="accent1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8207" name="Rectangle 26"/>
            <p:cNvSpPr>
              <a:spLocks noChangeArrowheads="1"/>
            </p:cNvSpPr>
            <p:nvPr/>
          </p:nvSpPr>
          <p:spPr bwMode="auto">
            <a:xfrm>
              <a:off x="1772" y="2693"/>
              <a:ext cx="576" cy="240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solidFill>
                    <a:schemeClr val="accent1"/>
                  </a:solidFill>
                  <a:latin typeface="Times New Roman" pitchFamily="18" charset="0"/>
                </a:rPr>
                <a:t>S</a:t>
              </a:r>
              <a:r>
                <a:rPr kumimoji="1" lang="en-US" altLang="zh-CN" sz="2400" b="1" baseline="-25000">
                  <a:solidFill>
                    <a:schemeClr val="accent1"/>
                  </a:solidFill>
                  <a:latin typeface="Times New Roman" pitchFamily="18" charset="0"/>
                </a:rPr>
                <a:t>2</a:t>
              </a:r>
            </a:p>
          </p:txBody>
        </p:sp>
        <p:cxnSp>
          <p:nvCxnSpPr>
            <p:cNvPr id="8208" name="AutoShape 27"/>
            <p:cNvCxnSpPr>
              <a:cxnSpLocks noChangeShapeType="1"/>
              <a:stCxn id="8205" idx="1"/>
              <a:endCxn id="8206" idx="0"/>
            </p:cNvCxnSpPr>
            <p:nvPr/>
          </p:nvCxnSpPr>
          <p:spPr bwMode="auto">
            <a:xfrm rot="10800000" flipV="1">
              <a:off x="1004" y="2405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209" name="AutoShape 28"/>
            <p:cNvCxnSpPr>
              <a:cxnSpLocks noChangeShapeType="1"/>
              <a:stCxn id="8205" idx="3"/>
              <a:endCxn id="8207" idx="0"/>
            </p:cNvCxnSpPr>
            <p:nvPr/>
          </p:nvCxnSpPr>
          <p:spPr bwMode="auto">
            <a:xfrm>
              <a:off x="1964" y="2405"/>
              <a:ext cx="96" cy="288"/>
            </a:xfrm>
            <a:prstGeom prst="bentConnector2">
              <a:avLst/>
            </a:prstGeom>
            <a:noFill/>
            <a:ln w="19050">
              <a:solidFill>
                <a:schemeClr val="accent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210" name="Line 29"/>
            <p:cNvSpPr>
              <a:spLocks noChangeShapeType="1"/>
            </p:cNvSpPr>
            <p:nvPr/>
          </p:nvSpPr>
          <p:spPr bwMode="auto">
            <a:xfrm>
              <a:off x="1532" y="3077"/>
              <a:ext cx="0" cy="33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1" name="Line 30"/>
            <p:cNvSpPr>
              <a:spLocks noChangeShapeType="1"/>
            </p:cNvSpPr>
            <p:nvPr/>
          </p:nvSpPr>
          <p:spPr bwMode="auto">
            <a:xfrm>
              <a:off x="1004" y="2933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2" name="Line 31"/>
            <p:cNvSpPr>
              <a:spLocks noChangeShapeType="1"/>
            </p:cNvSpPr>
            <p:nvPr/>
          </p:nvSpPr>
          <p:spPr bwMode="auto">
            <a:xfrm>
              <a:off x="2060" y="2933"/>
              <a:ext cx="0" cy="144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3" name="Line 32"/>
            <p:cNvSpPr>
              <a:spLocks noChangeShapeType="1"/>
            </p:cNvSpPr>
            <p:nvPr/>
          </p:nvSpPr>
          <p:spPr bwMode="auto">
            <a:xfrm>
              <a:off x="1004" y="3077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4" name="Line 33"/>
            <p:cNvSpPr>
              <a:spLocks noChangeShapeType="1"/>
            </p:cNvSpPr>
            <p:nvPr/>
          </p:nvSpPr>
          <p:spPr bwMode="auto">
            <a:xfrm flipH="1">
              <a:off x="1532" y="3077"/>
              <a:ext cx="528" cy="0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5" name="Line 34"/>
            <p:cNvSpPr>
              <a:spLocks noChangeShapeType="1"/>
            </p:cNvSpPr>
            <p:nvPr/>
          </p:nvSpPr>
          <p:spPr bwMode="auto">
            <a:xfrm>
              <a:off x="1532" y="1973"/>
              <a:ext cx="0" cy="288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16" name="Rectangle 35"/>
            <p:cNvSpPr>
              <a:spLocks noChangeArrowheads="1"/>
            </p:cNvSpPr>
            <p:nvPr/>
          </p:nvSpPr>
          <p:spPr bwMode="auto">
            <a:xfrm>
              <a:off x="612" y="2069"/>
              <a:ext cx="1824" cy="1104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17" name="AutoShape 36"/>
            <p:cNvSpPr>
              <a:spLocks noChangeArrowheads="1"/>
            </p:cNvSpPr>
            <p:nvPr/>
          </p:nvSpPr>
          <p:spPr bwMode="auto">
            <a:xfrm>
              <a:off x="1504" y="2041"/>
              <a:ext cx="48" cy="48"/>
            </a:xfrm>
            <a:prstGeom prst="flowChartConnector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18" name="AutoShape 37"/>
            <p:cNvSpPr>
              <a:spLocks noChangeArrowheads="1"/>
            </p:cNvSpPr>
            <p:nvPr/>
          </p:nvSpPr>
          <p:spPr bwMode="auto">
            <a:xfrm>
              <a:off x="1504" y="3153"/>
              <a:ext cx="48" cy="48"/>
            </a:xfrm>
            <a:prstGeom prst="flowChartConnector">
              <a:avLst/>
            </a:prstGeom>
            <a:solidFill>
              <a:srgbClr val="66FF33"/>
            </a:solidFill>
            <a:ln w="9525">
              <a:solidFill>
                <a:srgbClr val="66FF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19" name="Text Box 38"/>
            <p:cNvSpPr txBox="1">
              <a:spLocks noChangeArrowheads="1"/>
            </p:cNvSpPr>
            <p:nvPr/>
          </p:nvSpPr>
          <p:spPr bwMode="auto">
            <a:xfrm>
              <a:off x="1523" y="1829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8220" name="Text Box 39"/>
            <p:cNvSpPr txBox="1">
              <a:spLocks noChangeArrowheads="1"/>
            </p:cNvSpPr>
            <p:nvPr/>
          </p:nvSpPr>
          <p:spPr bwMode="auto">
            <a:xfrm>
              <a:off x="1563" y="3135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8221" name="Text Box 40"/>
            <p:cNvSpPr txBox="1">
              <a:spLocks noChangeArrowheads="1"/>
            </p:cNvSpPr>
            <p:nvPr/>
          </p:nvSpPr>
          <p:spPr bwMode="auto">
            <a:xfrm>
              <a:off x="956" y="214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222" name="Text Box 41"/>
            <p:cNvSpPr txBox="1">
              <a:spLocks noChangeArrowheads="1"/>
            </p:cNvSpPr>
            <p:nvPr/>
          </p:nvSpPr>
          <p:spPr bwMode="auto">
            <a:xfrm>
              <a:off x="1830" y="2127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itchFamily="18" charset="0"/>
                </a:rPr>
                <a:t>N</a:t>
              </a:r>
            </a:p>
          </p:txBody>
        </p:sp>
      </p:grpSp>
      <p:grpSp>
        <p:nvGrpSpPr>
          <p:cNvPr id="62522" name="Group 58"/>
          <p:cNvGrpSpPr>
            <a:grpSpLocks/>
          </p:cNvGrpSpPr>
          <p:nvPr/>
        </p:nvGrpSpPr>
        <p:grpSpPr bwMode="auto">
          <a:xfrm>
            <a:off x="827088" y="2895600"/>
            <a:ext cx="6581775" cy="3860800"/>
            <a:chOff x="521" y="1860"/>
            <a:chExt cx="4146" cy="2432"/>
          </a:xfrm>
        </p:grpSpPr>
        <p:pic>
          <p:nvPicPr>
            <p:cNvPr id="8201" name="Picture 52" descr="peo-030"/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7" y="1993"/>
              <a:ext cx="680" cy="5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8202" name="Oval 54"/>
            <p:cNvSpPr>
              <a:spLocks noChangeArrowheads="1"/>
            </p:cNvSpPr>
            <p:nvPr/>
          </p:nvSpPr>
          <p:spPr bwMode="auto">
            <a:xfrm>
              <a:off x="966" y="1860"/>
              <a:ext cx="825" cy="318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3" name="Oval 55"/>
            <p:cNvSpPr>
              <a:spLocks noChangeArrowheads="1"/>
            </p:cNvSpPr>
            <p:nvPr/>
          </p:nvSpPr>
          <p:spPr bwMode="auto">
            <a:xfrm>
              <a:off x="1328" y="2505"/>
              <a:ext cx="825" cy="318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8204" name="Oval 56"/>
            <p:cNvSpPr>
              <a:spLocks noChangeArrowheads="1"/>
            </p:cNvSpPr>
            <p:nvPr/>
          </p:nvSpPr>
          <p:spPr bwMode="auto">
            <a:xfrm>
              <a:off x="521" y="3974"/>
              <a:ext cx="825" cy="318"/>
            </a:xfrm>
            <a:prstGeom prst="ellipse">
              <a:avLst/>
            </a:prstGeom>
            <a:noFill/>
            <a:ln w="28575">
              <a:solidFill>
                <a:srgbClr val="66FF3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2523" name="Text Box 59"/>
          <p:cNvSpPr txBox="1">
            <a:spLocks noChangeArrowheads="1"/>
          </p:cNvSpPr>
          <p:nvPr/>
        </p:nvSpPr>
        <p:spPr bwMode="auto">
          <a:xfrm rot="-842174">
            <a:off x="5511800" y="5481638"/>
            <a:ext cx="2527300" cy="698500"/>
          </a:xfrm>
          <a:prstGeom prst="rect">
            <a:avLst/>
          </a:prstGeom>
          <a:noFill/>
          <a:ln w="57150" cmpd="thickThin">
            <a:solidFill>
              <a:srgbClr val="66FF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>
                <a:solidFill>
                  <a:srgbClr val="66FF33"/>
                </a:solidFill>
                <a:ea typeface="华文行楷" pitchFamily="2" charset="-122"/>
              </a:rPr>
              <a:t>逻辑表达式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5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25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6" presetClass="emph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625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6" grpId="0"/>
      <p:bldP spid="62523" grpId="0" animBg="1"/>
      <p:bldP spid="62523" grpId="1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4D106D6-E0E2-4879-9D0B-D246BD5B7527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zh-CN" sz="1600" smtClean="0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60350"/>
            <a:ext cx="8280400" cy="8191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zh-CN" altLang="en-US" sz="3200" dirty="0" smtClean="0">
                <a:cs typeface="Arial" charset="0"/>
              </a:rPr>
              <a:t>（</a:t>
            </a:r>
            <a:r>
              <a:rPr lang="en-US" altLang="zh-CN" sz="3200" dirty="0">
                <a:cs typeface="Arial" charset="0"/>
              </a:rPr>
              <a:t>2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3200" dirty="0">
              <a:cs typeface="Arial" charset="0"/>
            </a:endParaRP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96175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 smtClean="0">
                <a:cs typeface="Times New Roman" pitchFamily="18" charset="0"/>
              </a:rPr>
              <a:t>【</a:t>
            </a:r>
            <a:r>
              <a:rPr lang="zh-CN" altLang="en-US" sz="2400" dirty="0" smtClean="0">
                <a:cs typeface="Times New Roman" pitchFamily="18" charset="0"/>
              </a:rPr>
              <a:t>说明</a:t>
            </a:r>
            <a:r>
              <a:rPr lang="en-US" altLang="zh-CN" sz="2400" dirty="0" smtClean="0">
                <a:cs typeface="Times New Roman" pitchFamily="18" charset="0"/>
              </a:rPr>
              <a:t>】</a:t>
            </a:r>
            <a:endParaRPr lang="zh-CN" altLang="en-US" sz="2400" dirty="0" smtClean="0">
              <a:cs typeface="Times New Roman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后面括弧内的“表达式”</a:t>
            </a:r>
            <a:r>
              <a:rPr lang="zh-CN" altLang="en-US" sz="2400" dirty="0" smtClean="0"/>
              <a:t>，其值得类型应为整型类型（含</a:t>
            </a:r>
            <a:r>
              <a:rPr kumimoji="1" lang="zh-CN" altLang="en-US" sz="2400" dirty="0" smtClean="0">
                <a:solidFill>
                  <a:schemeClr val="tx2"/>
                </a:solidFill>
              </a:rPr>
              <a:t>字符型）；</a:t>
            </a:r>
            <a:endParaRPr kumimoji="1"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kumimoji="1" lang="en-US" altLang="zh-CN" sz="2400" dirty="0">
                <a:solidFill>
                  <a:schemeClr val="tx2"/>
                </a:solidFill>
              </a:rPr>
              <a:t>c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ase</a:t>
            </a:r>
            <a:r>
              <a:rPr kumimoji="1" lang="zh-CN" altLang="en-US" sz="2400" dirty="0" smtClean="0">
                <a:solidFill>
                  <a:schemeClr val="tx2"/>
                </a:solidFill>
              </a:rPr>
              <a:t>后面跟一个常量（或常量表达式），它们和</a:t>
            </a:r>
            <a:r>
              <a:rPr kumimoji="1" lang="en-US" altLang="zh-CN" sz="2400" dirty="0" smtClean="0">
                <a:solidFill>
                  <a:schemeClr val="tx2"/>
                </a:solidFill>
              </a:rPr>
              <a:t>default</a:t>
            </a:r>
            <a:r>
              <a:rPr kumimoji="1" lang="zh-CN" altLang="en-US" sz="2400" dirty="0" smtClean="0">
                <a:solidFill>
                  <a:schemeClr val="tx2"/>
                </a:solidFill>
              </a:rPr>
              <a:t>都是起标号</a:t>
            </a:r>
            <a:r>
              <a:rPr kumimoji="1" lang="zh-CN" altLang="en-US" sz="2400" dirty="0">
                <a:solidFill>
                  <a:schemeClr val="tx2"/>
                </a:solidFill>
              </a:rPr>
              <a:t>（</a:t>
            </a:r>
            <a:r>
              <a:rPr kumimoji="1" lang="en-US" altLang="zh-CN" sz="2400" dirty="0">
                <a:solidFill>
                  <a:schemeClr val="tx2"/>
                </a:solidFill>
              </a:rPr>
              <a:t>label</a:t>
            </a:r>
            <a:r>
              <a:rPr kumimoji="1" lang="zh-CN" altLang="en-US" sz="2400" dirty="0">
                <a:solidFill>
                  <a:schemeClr val="tx2"/>
                </a:solidFill>
              </a:rPr>
              <a:t>或称标签、标记）</a:t>
            </a:r>
            <a:r>
              <a:rPr kumimoji="1" lang="zh-CN" altLang="en-US" sz="2400" dirty="0" smtClean="0">
                <a:solidFill>
                  <a:schemeClr val="tx2"/>
                </a:solidFill>
              </a:rPr>
              <a:t>作用，用来标志一个位置。</a:t>
            </a:r>
            <a:endParaRPr kumimoji="1" lang="en-US" altLang="zh-CN" sz="2400" dirty="0" smtClean="0">
              <a:solidFill>
                <a:schemeClr val="tx2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endParaRPr lang="zh-CN" altLang="en-US" sz="2400" dirty="0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zh-CN" altLang="en-US" sz="2400" dirty="0" smtClean="0"/>
              <a:t>每个</a:t>
            </a:r>
            <a:r>
              <a:rPr lang="en-US" altLang="zh-CN" sz="2400" dirty="0" smtClean="0">
                <a:cs typeface="Times New Roman" pitchFamily="18" charset="0"/>
              </a:rPr>
              <a:t>case</a:t>
            </a:r>
            <a:r>
              <a:rPr lang="zh-CN" altLang="en-US" sz="2400" dirty="0" smtClean="0"/>
              <a:t>后面的“常量表达式”的值必须互不相同</a:t>
            </a:r>
            <a:r>
              <a:rPr lang="zh-CN" altLang="en-US" sz="2400" dirty="0" smtClean="0"/>
              <a:t>！</a:t>
            </a:r>
            <a:endParaRPr lang="en-US" altLang="zh-CN" sz="2400" dirty="0" smtClean="0"/>
          </a:p>
          <a:p>
            <a:pPr eaLnBrk="1" hangingPunct="1">
              <a:lnSpc>
                <a:spcPct val="80000"/>
              </a:lnSpc>
              <a:spcBef>
                <a:spcPct val="15000"/>
              </a:spcBef>
            </a:pPr>
            <a:r>
              <a:rPr lang="zh-CN" altLang="en-US" sz="2400" dirty="0" smtClean="0"/>
              <a:t>各个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（含</a:t>
            </a:r>
            <a:r>
              <a:rPr lang="en-US" altLang="zh-CN" sz="2400" dirty="0" smtClean="0"/>
              <a:t>default</a:t>
            </a:r>
            <a:r>
              <a:rPr lang="zh-CN" altLang="en-US" sz="2400" dirty="0" smtClean="0"/>
              <a:t>）标号出现词序不影响执行结果！</a:t>
            </a:r>
            <a:endParaRPr lang="zh-CN" altLang="en-US" sz="2400" dirty="0" smtClean="0"/>
          </a:p>
        </p:txBody>
      </p:sp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395536" y="2924944"/>
            <a:ext cx="65166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【</a:t>
            </a:r>
            <a:r>
              <a:rPr lang="zh-CN" altLang="en-US" sz="2400" dirty="0">
                <a:solidFill>
                  <a:srgbClr val="99CCFF"/>
                </a:solidFill>
              </a:rPr>
              <a:t>例</a:t>
            </a:r>
            <a:r>
              <a:rPr lang="en-US" altLang="zh-CN" sz="2400" dirty="0">
                <a:solidFill>
                  <a:srgbClr val="99CCFF"/>
                </a:solidFill>
              </a:rPr>
              <a:t>】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switch (score/10)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  case 10: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  case   9: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  case   8: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  case   7: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  case   6: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  default: ……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99CCFF"/>
                </a:solidFill>
              </a:rPr>
              <a:t> }</a:t>
            </a:r>
            <a:endParaRPr lang="zh-CN" altLang="en-US" sz="2400" dirty="0">
              <a:solidFill>
                <a:srgbClr val="99CCFF"/>
              </a:solidFill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167880" y="2924944"/>
            <a:ext cx="6516688" cy="281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15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【</a:t>
            </a:r>
            <a:r>
              <a:rPr lang="zh-CN" altLang="en-US" sz="2400" dirty="0">
                <a:solidFill>
                  <a:srgbClr val="66FF33"/>
                </a:solidFill>
              </a:rPr>
              <a:t>错例</a:t>
            </a:r>
            <a:r>
              <a:rPr lang="en-US" altLang="zh-CN" sz="2400" dirty="0">
                <a:solidFill>
                  <a:srgbClr val="66FF33"/>
                </a:solidFill>
              </a:rPr>
              <a:t>】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switch (score)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{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(score&lt;=100) &amp;&amp; (score&gt;=90):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(score&lt;90) &amp;&amp; (score&gt;=80):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(score&lt;80) &amp;&amp; (score&gt;=70):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(score&lt;70) &amp;&amp; (score&gt;=60): ……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default: ……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}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471343" y="3572644"/>
            <a:ext cx="1728787" cy="1728787"/>
          </a:xfrm>
          <a:custGeom>
            <a:avLst/>
            <a:gdLst>
              <a:gd name="T0" fmla="*/ 2147483647 w 21600"/>
              <a:gd name="T1" fmla="*/ 0 h 21600"/>
              <a:gd name="T2" fmla="*/ 1621668156 w 21600"/>
              <a:gd name="T3" fmla="*/ 1621668156 h 21600"/>
              <a:gd name="T4" fmla="*/ 0 w 21600"/>
              <a:gd name="T5" fmla="*/ 2147483647 h 21600"/>
              <a:gd name="T6" fmla="*/ 1621668156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1621668156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699"/>
                  <a:pt x="7477" y="3223"/>
                  <a:pt x="6106" y="4198"/>
                </a:cubicBezTo>
                <a:lnTo>
                  <a:pt x="17401" y="15493"/>
                </a:ln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lnTo>
                  <a:pt x="4198" y="6106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5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8" grpId="0"/>
      <p:bldP spid="8" grpId="0"/>
      <p:bldP spid="8" grpId="1"/>
      <p:bldP spid="9" grpId="0" animBg="1"/>
      <p:bldP spid="9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399806A-DFA4-4024-B546-2DED4A99A961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zh-CN" sz="16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260350"/>
            <a:ext cx="7978775" cy="8191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zh-CN" altLang="en-US" sz="3200" dirty="0" smtClean="0">
                <a:cs typeface="Arial" charset="0"/>
              </a:rPr>
              <a:t>（</a:t>
            </a:r>
            <a:r>
              <a:rPr lang="en-US" altLang="zh-CN" sz="3200" dirty="0">
                <a:cs typeface="Arial" charset="0"/>
              </a:rPr>
              <a:t>3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3200" dirty="0">
              <a:cs typeface="Arial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268413"/>
            <a:ext cx="7632700" cy="50403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 smtClean="0"/>
              <a:t>当某个</a:t>
            </a:r>
            <a:r>
              <a:rPr lang="en-US" altLang="zh-CN" sz="2400" dirty="0" smtClean="0">
                <a:cs typeface="Times New Roman" pitchFamily="18" charset="0"/>
              </a:rPr>
              <a:t>case</a:t>
            </a:r>
            <a:r>
              <a:rPr lang="zh-CN" altLang="en-US" sz="2400" dirty="0" smtClean="0"/>
              <a:t>常量表达式被匹配成功时，将执行其后的语句组，直到遇到第一个</a:t>
            </a:r>
            <a:r>
              <a:rPr lang="en-US" altLang="zh-CN" sz="2400" dirty="0" smtClean="0">
                <a:cs typeface="Times New Roman" pitchFamily="18" charset="0"/>
              </a:rPr>
              <a:t>break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的结束“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【</a:t>
            </a:r>
            <a:r>
              <a:rPr lang="zh-CN" altLang="en-US" sz="2400" dirty="0" smtClean="0">
                <a:solidFill>
                  <a:srgbClr val="66FF33"/>
                </a:solidFill>
              </a:rPr>
              <a:t>例</a:t>
            </a:r>
            <a:r>
              <a:rPr lang="en-US" altLang="zh-CN" sz="2400" dirty="0" smtClean="0">
                <a:solidFill>
                  <a:srgbClr val="66FF33"/>
                </a:solidFill>
              </a:rPr>
              <a:t>E5_X1</a:t>
            </a:r>
            <a:r>
              <a:rPr lang="zh-CN" altLang="en-US" sz="2400" dirty="0" smtClean="0">
                <a:solidFill>
                  <a:srgbClr val="66FF33"/>
                </a:solidFill>
              </a:rPr>
              <a:t>、 </a:t>
            </a:r>
            <a:r>
              <a:rPr lang="en-US" altLang="zh-CN" sz="2400" dirty="0" smtClean="0">
                <a:solidFill>
                  <a:srgbClr val="66FF33"/>
                </a:solidFill>
              </a:rPr>
              <a:t>E5_X2</a:t>
            </a:r>
            <a:r>
              <a:rPr lang="zh-CN" altLang="en-US" sz="2400" dirty="0" smtClean="0">
                <a:solidFill>
                  <a:srgbClr val="66FF33"/>
                </a:solidFill>
              </a:rPr>
              <a:t> </a:t>
            </a:r>
            <a:r>
              <a:rPr lang="en-US" altLang="zh-CN" sz="2400" dirty="0" smtClean="0">
                <a:solidFill>
                  <a:srgbClr val="66FF33"/>
                </a:solidFill>
              </a:rPr>
              <a:t>】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main ()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{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int</a:t>
            </a:r>
            <a:r>
              <a:rPr lang="en-US" altLang="zh-CN" sz="2400" dirty="0" smtClean="0">
                <a:solidFill>
                  <a:srgbClr val="66FF33"/>
                </a:solidFill>
              </a:rPr>
              <a:t> grade;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grade=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getche</a:t>
            </a:r>
            <a:r>
              <a:rPr lang="en-US" altLang="zh-CN" sz="2400" dirty="0" smtClean="0">
                <a:solidFill>
                  <a:srgbClr val="66FF33"/>
                </a:solidFill>
              </a:rPr>
              <a:t>();  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("\n");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switch (grade)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'a':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("85~100\n");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'b':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("70~84\n");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'c':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("60~69\n");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'd':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("&lt;60\n");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default: 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("error\n");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}</a:t>
            </a:r>
          </a:p>
        </p:txBody>
      </p:sp>
      <p:grpSp>
        <p:nvGrpSpPr>
          <p:cNvPr id="133154" name="Group 34"/>
          <p:cNvGrpSpPr>
            <a:grpSpLocks/>
          </p:cNvGrpSpPr>
          <p:nvPr/>
        </p:nvGrpSpPr>
        <p:grpSpPr bwMode="auto">
          <a:xfrm>
            <a:off x="3379788" y="2147888"/>
            <a:ext cx="5729287" cy="3368675"/>
            <a:chOff x="2129" y="1308"/>
            <a:chExt cx="3609" cy="2122"/>
          </a:xfrm>
        </p:grpSpPr>
        <p:sp>
          <p:nvSpPr>
            <p:cNvPr id="54305" name="AutoShape 8"/>
            <p:cNvSpPr>
              <a:spLocks noChangeArrowheads="1"/>
            </p:cNvSpPr>
            <p:nvPr/>
          </p:nvSpPr>
          <p:spPr bwMode="auto">
            <a:xfrm>
              <a:off x="2129" y="2205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85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100\n”</a:t>
              </a:r>
            </a:p>
          </p:txBody>
        </p:sp>
        <p:sp>
          <p:nvSpPr>
            <p:cNvPr id="54306" name="AutoShape 9"/>
            <p:cNvSpPr>
              <a:spLocks noChangeArrowheads="1"/>
            </p:cNvSpPr>
            <p:nvPr/>
          </p:nvSpPr>
          <p:spPr bwMode="auto">
            <a:xfrm>
              <a:off x="2900" y="2432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70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84\n”</a:t>
              </a:r>
            </a:p>
          </p:txBody>
        </p:sp>
        <p:sp>
          <p:nvSpPr>
            <p:cNvPr id="54307" name="AutoShape 10"/>
            <p:cNvSpPr>
              <a:spLocks noChangeArrowheads="1"/>
            </p:cNvSpPr>
            <p:nvPr/>
          </p:nvSpPr>
          <p:spPr bwMode="auto">
            <a:xfrm>
              <a:off x="3672" y="2659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60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69\n”</a:t>
              </a:r>
            </a:p>
          </p:txBody>
        </p:sp>
        <p:sp>
          <p:nvSpPr>
            <p:cNvPr id="54308" name="AutoShape 11"/>
            <p:cNvSpPr>
              <a:spLocks noChangeArrowheads="1"/>
            </p:cNvSpPr>
            <p:nvPr/>
          </p:nvSpPr>
          <p:spPr bwMode="auto">
            <a:xfrm>
              <a:off x="4533" y="2885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&lt;60\n”</a:t>
              </a:r>
            </a:p>
          </p:txBody>
        </p:sp>
        <p:sp>
          <p:nvSpPr>
            <p:cNvPr id="54309" name="AutoShape 12"/>
            <p:cNvSpPr>
              <a:spLocks noChangeArrowheads="1"/>
            </p:cNvSpPr>
            <p:nvPr/>
          </p:nvSpPr>
          <p:spPr bwMode="auto">
            <a:xfrm>
              <a:off x="4624" y="2069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error\n”</a:t>
              </a:r>
            </a:p>
          </p:txBody>
        </p:sp>
        <p:sp>
          <p:nvSpPr>
            <p:cNvPr id="54310" name="AutoShape 13"/>
            <p:cNvSpPr>
              <a:spLocks noChangeArrowheads="1"/>
            </p:cNvSpPr>
            <p:nvPr/>
          </p:nvSpPr>
          <p:spPr bwMode="auto">
            <a:xfrm>
              <a:off x="3470" y="1535"/>
              <a:ext cx="1135" cy="262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grade</a:t>
              </a:r>
            </a:p>
          </p:txBody>
        </p:sp>
        <p:sp>
          <p:nvSpPr>
            <p:cNvPr id="54311" name="Oval 14"/>
            <p:cNvSpPr>
              <a:spLocks noChangeArrowheads="1"/>
            </p:cNvSpPr>
            <p:nvPr/>
          </p:nvSpPr>
          <p:spPr bwMode="auto">
            <a:xfrm flipV="1">
              <a:off x="4014" y="1308"/>
              <a:ext cx="46" cy="4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312" name="Oval 15"/>
            <p:cNvSpPr>
              <a:spLocks noChangeArrowheads="1"/>
            </p:cNvSpPr>
            <p:nvPr/>
          </p:nvSpPr>
          <p:spPr bwMode="auto">
            <a:xfrm flipV="1">
              <a:off x="4014" y="3384"/>
              <a:ext cx="46" cy="4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54313" name="AutoShape 18"/>
            <p:cNvCxnSpPr>
              <a:cxnSpLocks noChangeShapeType="1"/>
              <a:stCxn id="54311" idx="0"/>
              <a:endCxn id="54310" idx="0"/>
            </p:cNvCxnSpPr>
            <p:nvPr/>
          </p:nvCxnSpPr>
          <p:spPr bwMode="auto">
            <a:xfrm rot="16200000" flipH="1">
              <a:off x="3958" y="1442"/>
              <a:ext cx="160" cy="1"/>
            </a:xfrm>
            <a:prstGeom prst="bentConnector3">
              <a:avLst>
                <a:gd name="adj1" fmla="val 5062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4" name="AutoShape 19"/>
            <p:cNvCxnSpPr>
              <a:cxnSpLocks noChangeShapeType="1"/>
              <a:stCxn id="54310" idx="2"/>
              <a:endCxn id="54305" idx="1"/>
            </p:cNvCxnSpPr>
            <p:nvPr/>
          </p:nvCxnSpPr>
          <p:spPr bwMode="auto">
            <a:xfrm flipH="1">
              <a:off x="2686" y="1809"/>
              <a:ext cx="1352" cy="3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5" name="AutoShape 20"/>
            <p:cNvCxnSpPr>
              <a:cxnSpLocks noChangeShapeType="1"/>
              <a:stCxn id="54310" idx="2"/>
              <a:endCxn id="54306" idx="1"/>
            </p:cNvCxnSpPr>
            <p:nvPr/>
          </p:nvCxnSpPr>
          <p:spPr bwMode="auto">
            <a:xfrm flipH="1">
              <a:off x="3457" y="1809"/>
              <a:ext cx="581" cy="61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6" name="AutoShape 21"/>
            <p:cNvCxnSpPr>
              <a:cxnSpLocks noChangeShapeType="1"/>
              <a:stCxn id="54310" idx="2"/>
              <a:endCxn id="54307" idx="1"/>
            </p:cNvCxnSpPr>
            <p:nvPr/>
          </p:nvCxnSpPr>
          <p:spPr bwMode="auto">
            <a:xfrm>
              <a:off x="4038" y="1809"/>
              <a:ext cx="191" cy="8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7" name="AutoShape 22"/>
            <p:cNvCxnSpPr>
              <a:cxnSpLocks noChangeShapeType="1"/>
              <a:stCxn id="54310" idx="2"/>
              <a:endCxn id="54308" idx="1"/>
            </p:cNvCxnSpPr>
            <p:nvPr/>
          </p:nvCxnSpPr>
          <p:spPr bwMode="auto">
            <a:xfrm>
              <a:off x="4038" y="1809"/>
              <a:ext cx="1052" cy="10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8" name="AutoShape 23"/>
            <p:cNvCxnSpPr>
              <a:cxnSpLocks noChangeShapeType="1"/>
              <a:stCxn id="54310" idx="2"/>
              <a:endCxn id="54309" idx="1"/>
            </p:cNvCxnSpPr>
            <p:nvPr/>
          </p:nvCxnSpPr>
          <p:spPr bwMode="auto">
            <a:xfrm>
              <a:off x="4038" y="1809"/>
              <a:ext cx="1143" cy="24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19" name="AutoShape 24"/>
            <p:cNvCxnSpPr>
              <a:cxnSpLocks noChangeShapeType="1"/>
              <a:stCxn id="54305" idx="4"/>
              <a:endCxn id="54306" idx="5"/>
            </p:cNvCxnSpPr>
            <p:nvPr/>
          </p:nvCxnSpPr>
          <p:spPr bwMode="auto">
            <a:xfrm rot="16200000" flipH="1">
              <a:off x="2795" y="2290"/>
              <a:ext cx="124" cy="34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0" name="AutoShape 25"/>
            <p:cNvCxnSpPr>
              <a:cxnSpLocks noChangeShapeType="1"/>
              <a:stCxn id="54306" idx="3"/>
              <a:endCxn id="54307" idx="5"/>
            </p:cNvCxnSpPr>
            <p:nvPr/>
          </p:nvCxnSpPr>
          <p:spPr bwMode="auto">
            <a:xfrm rot="16200000" flipH="1">
              <a:off x="3497" y="2447"/>
              <a:ext cx="124" cy="481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1" name="AutoShape 26"/>
            <p:cNvCxnSpPr>
              <a:cxnSpLocks noChangeShapeType="1"/>
              <a:stCxn id="54307" idx="3"/>
              <a:endCxn id="54308" idx="5"/>
            </p:cNvCxnSpPr>
            <p:nvPr/>
          </p:nvCxnSpPr>
          <p:spPr bwMode="auto">
            <a:xfrm rot="16200000" flipH="1">
              <a:off x="4313" y="2630"/>
              <a:ext cx="123" cy="570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2" name="AutoShape 27"/>
            <p:cNvCxnSpPr>
              <a:cxnSpLocks noChangeShapeType="1"/>
              <a:stCxn id="54308" idx="0"/>
              <a:endCxn id="54309" idx="3"/>
            </p:cNvCxnSpPr>
            <p:nvPr/>
          </p:nvCxnSpPr>
          <p:spPr bwMode="auto">
            <a:xfrm rot="5400000" flipH="1">
              <a:off x="4831" y="2474"/>
              <a:ext cx="610" cy="187"/>
            </a:xfrm>
            <a:prstGeom prst="bent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23" name="AutoShape 28"/>
            <p:cNvCxnSpPr>
              <a:cxnSpLocks noChangeShapeType="1"/>
              <a:stCxn id="54309" idx="2"/>
              <a:endCxn id="54312" idx="4"/>
            </p:cNvCxnSpPr>
            <p:nvPr/>
          </p:nvCxnSpPr>
          <p:spPr bwMode="auto">
            <a:xfrm flipH="1">
              <a:off x="4037" y="2160"/>
              <a:ext cx="1574" cy="1215"/>
            </a:xfrm>
            <a:prstGeom prst="bentConnector4">
              <a:avLst>
                <a:gd name="adj1" fmla="val -6671"/>
                <a:gd name="adj2" fmla="val 8699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324" name="Text Box 29"/>
            <p:cNvSpPr txBox="1">
              <a:spLocks noChangeArrowheads="1"/>
            </p:cNvSpPr>
            <p:nvPr/>
          </p:nvSpPr>
          <p:spPr bwMode="auto">
            <a:xfrm>
              <a:off x="3152" y="1752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‘a’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325" name="Rectangle 30"/>
            <p:cNvSpPr>
              <a:spLocks noChangeArrowheads="1"/>
            </p:cNvSpPr>
            <p:nvPr/>
          </p:nvSpPr>
          <p:spPr bwMode="auto">
            <a:xfrm>
              <a:off x="3433" y="19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‘b’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326" name="Rectangle 31"/>
            <p:cNvSpPr>
              <a:spLocks noChangeArrowheads="1"/>
            </p:cNvSpPr>
            <p:nvPr/>
          </p:nvSpPr>
          <p:spPr bwMode="auto">
            <a:xfrm>
              <a:off x="3833" y="1979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‘c’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327" name="Rectangle 32"/>
            <p:cNvSpPr>
              <a:spLocks noChangeArrowheads="1"/>
            </p:cNvSpPr>
            <p:nvPr/>
          </p:nvSpPr>
          <p:spPr bwMode="auto">
            <a:xfrm>
              <a:off x="4340" y="1979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‘d’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328" name="Rectangle 33"/>
            <p:cNvSpPr>
              <a:spLocks noChangeArrowheads="1"/>
            </p:cNvSpPr>
            <p:nvPr/>
          </p:nvSpPr>
          <p:spPr bwMode="auto">
            <a:xfrm>
              <a:off x="4470" y="1673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>
                  <a:solidFill>
                    <a:srgbClr val="FFFF00"/>
                  </a:solidFill>
                </a:rPr>
                <a:t>除</a:t>
              </a:r>
              <a:r>
                <a:rPr lang="en-US" altLang="zh-CN" sz="2400">
                  <a:solidFill>
                    <a:srgbClr val="FFFF00"/>
                  </a:solidFill>
                </a:rPr>
                <a:t>a,b,c,d</a:t>
              </a:r>
              <a:r>
                <a:rPr lang="zh-CN" altLang="en-US" sz="2400">
                  <a:solidFill>
                    <a:srgbClr val="FFFF00"/>
                  </a:solidFill>
                </a:rPr>
                <a:t>之外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399806A-DFA4-4024-B546-2DED4A99A961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62</a:t>
            </a:fld>
            <a:endParaRPr lang="en-US" altLang="zh-CN" sz="1600" smtClean="0"/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260350"/>
            <a:ext cx="7978775" cy="8191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zh-CN" altLang="en-US" sz="3200" dirty="0" smtClean="0">
                <a:cs typeface="Arial" charset="0"/>
              </a:rPr>
              <a:t>（</a:t>
            </a:r>
            <a:r>
              <a:rPr lang="en-US" altLang="zh-CN" sz="3200" dirty="0" smtClean="0">
                <a:cs typeface="Arial" charset="0"/>
              </a:rPr>
              <a:t>4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2400" dirty="0" smtClean="0">
              <a:cs typeface="Arial" charset="0"/>
            </a:endParaRPr>
          </a:p>
        </p:txBody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268413"/>
            <a:ext cx="7632700" cy="5040312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2400" dirty="0" smtClean="0"/>
              <a:t>当某个</a:t>
            </a:r>
            <a:r>
              <a:rPr lang="en-US" altLang="zh-CN" sz="2400" dirty="0" smtClean="0">
                <a:cs typeface="Times New Roman" pitchFamily="18" charset="0"/>
              </a:rPr>
              <a:t>case</a:t>
            </a:r>
            <a:r>
              <a:rPr lang="zh-CN" altLang="en-US" sz="2400" dirty="0" smtClean="0"/>
              <a:t>常量表达式被匹配成功时，将执行其后的语句组，直到遇到第一个</a:t>
            </a:r>
            <a:r>
              <a:rPr lang="en-US" altLang="zh-CN" sz="2400" dirty="0" smtClean="0">
                <a:cs typeface="Times New Roman" pitchFamily="18" charset="0"/>
              </a:rPr>
              <a:t>break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的结束“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【</a:t>
            </a:r>
            <a:r>
              <a:rPr lang="zh-CN" altLang="en-US" sz="2400" dirty="0" smtClean="0">
                <a:solidFill>
                  <a:srgbClr val="66FF33"/>
                </a:solidFill>
              </a:rPr>
              <a:t>例</a:t>
            </a:r>
            <a:r>
              <a:rPr lang="en-US" altLang="zh-CN" sz="2400" dirty="0" smtClean="0">
                <a:solidFill>
                  <a:srgbClr val="66FF33"/>
                </a:solidFill>
              </a:rPr>
              <a:t>E5_X1</a:t>
            </a:r>
            <a:r>
              <a:rPr lang="zh-CN" altLang="en-US" sz="2400" dirty="0" smtClean="0">
                <a:solidFill>
                  <a:srgbClr val="66FF33"/>
                </a:solidFill>
              </a:rPr>
              <a:t>、 </a:t>
            </a:r>
            <a:r>
              <a:rPr lang="en-US" altLang="zh-CN" sz="2400" dirty="0" smtClean="0">
                <a:solidFill>
                  <a:srgbClr val="66FF33"/>
                </a:solidFill>
              </a:rPr>
              <a:t>E5_X2</a:t>
            </a:r>
            <a:r>
              <a:rPr lang="zh-CN" altLang="en-US" sz="2400" dirty="0" smtClean="0">
                <a:solidFill>
                  <a:srgbClr val="66FF33"/>
                </a:solidFill>
              </a:rPr>
              <a:t> </a:t>
            </a:r>
            <a:r>
              <a:rPr lang="en-US" altLang="zh-CN" sz="2400" dirty="0" smtClean="0">
                <a:solidFill>
                  <a:srgbClr val="66FF33"/>
                </a:solidFill>
              </a:rPr>
              <a:t>】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main ()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{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int</a:t>
            </a:r>
            <a:r>
              <a:rPr lang="en-US" altLang="zh-CN" sz="2400" dirty="0" smtClean="0">
                <a:solidFill>
                  <a:srgbClr val="66FF33"/>
                </a:solidFill>
              </a:rPr>
              <a:t> grade;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grade=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getche</a:t>
            </a:r>
            <a:r>
              <a:rPr lang="en-US" altLang="zh-CN" sz="2400" dirty="0" smtClean="0">
                <a:solidFill>
                  <a:srgbClr val="66FF33"/>
                </a:solidFill>
              </a:rPr>
              <a:t>();  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("\n");</a:t>
            </a:r>
          </a:p>
          <a:p>
            <a:pPr eaLnBrk="1" hangingPunct="1">
              <a:lnSpc>
                <a:spcPct val="8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switch (grade)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'a':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("85~100\n");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'b':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("70~84\n");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'c':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("60~69\n");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case 'd':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("&lt;60\n");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  default:  </a:t>
            </a:r>
            <a:r>
              <a:rPr lang="en-US" altLang="zh-CN" sz="2400" dirty="0" err="1" smtClean="0">
                <a:solidFill>
                  <a:srgbClr val="66FF33"/>
                </a:solidFill>
              </a:rPr>
              <a:t>printf</a:t>
            </a:r>
            <a:r>
              <a:rPr lang="en-US" altLang="zh-CN" sz="2400" dirty="0" smtClean="0">
                <a:solidFill>
                  <a:srgbClr val="66FF33"/>
                </a:solidFill>
              </a:rPr>
              <a:t>("error\n");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 }</a:t>
            </a:r>
          </a:p>
          <a:p>
            <a:pPr eaLnBrk="1" hangingPunct="1">
              <a:lnSpc>
                <a:spcPct val="85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}</a:t>
            </a:r>
          </a:p>
        </p:txBody>
      </p:sp>
      <p:sp>
        <p:nvSpPr>
          <p:cNvPr id="133125" name="Rectangle 5"/>
          <p:cNvSpPr>
            <a:spLocks noChangeArrowheads="1"/>
          </p:cNvSpPr>
          <p:nvPr/>
        </p:nvSpPr>
        <p:spPr bwMode="auto">
          <a:xfrm>
            <a:off x="2339975" y="5805488"/>
            <a:ext cx="4248150" cy="879475"/>
          </a:xfrm>
          <a:prstGeom prst="rect">
            <a:avLst/>
          </a:prstGeom>
          <a:noFill/>
          <a:ln w="57150" cmpd="thickThin" algn="ctr">
            <a:solidFill>
              <a:srgbClr val="FF66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 err="1">
                <a:solidFill>
                  <a:srgbClr val="FF66FF"/>
                </a:solidFill>
              </a:rPr>
              <a:t>breark</a:t>
            </a:r>
            <a:r>
              <a:rPr lang="zh-CN" altLang="en-US" sz="2400" b="1" dirty="0">
                <a:solidFill>
                  <a:srgbClr val="FF66FF"/>
                </a:solidFill>
              </a:rPr>
              <a:t>语句可放在语句组中，用于终止</a:t>
            </a:r>
            <a:r>
              <a:rPr lang="en-US" altLang="zh-CN" sz="2400" b="1" dirty="0">
                <a:solidFill>
                  <a:srgbClr val="FF66FF"/>
                </a:solidFill>
              </a:rPr>
              <a:t>switch</a:t>
            </a:r>
            <a:r>
              <a:rPr lang="zh-CN" altLang="en-US" sz="2400" b="1" dirty="0">
                <a:solidFill>
                  <a:srgbClr val="FF66FF"/>
                </a:solidFill>
              </a:rPr>
              <a:t>语句的执行。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4355976" y="4035425"/>
            <a:ext cx="1100137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66FF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66FF"/>
                </a:solidFill>
              </a:rPr>
              <a:t>break;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66FF"/>
                </a:solidFill>
              </a:rPr>
              <a:t>break;</a:t>
            </a:r>
            <a:endParaRPr lang="zh-CN" altLang="en-US" sz="2400" b="1" dirty="0">
              <a:solidFill>
                <a:srgbClr val="FF66FF"/>
              </a:solidFill>
            </a:endParaRP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66FF"/>
                </a:solidFill>
              </a:rPr>
              <a:t>break;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66FF"/>
                </a:solidFill>
              </a:rPr>
              <a:t>break;</a:t>
            </a:r>
            <a:endParaRPr lang="zh-CN" altLang="en-US" sz="2400" b="1" dirty="0">
              <a:solidFill>
                <a:srgbClr val="FF66FF"/>
              </a:solidFill>
            </a:endParaRPr>
          </a:p>
        </p:txBody>
      </p:sp>
      <p:grpSp>
        <p:nvGrpSpPr>
          <p:cNvPr id="133187" name="Group 67"/>
          <p:cNvGrpSpPr>
            <a:grpSpLocks/>
          </p:cNvGrpSpPr>
          <p:nvPr/>
        </p:nvGrpSpPr>
        <p:grpSpPr bwMode="auto">
          <a:xfrm>
            <a:off x="3380358" y="2148557"/>
            <a:ext cx="5872162" cy="3368675"/>
            <a:chOff x="2265" y="3984"/>
            <a:chExt cx="3699" cy="2122"/>
          </a:xfrm>
        </p:grpSpPr>
        <p:sp>
          <p:nvSpPr>
            <p:cNvPr id="54281" name="AutoShape 36"/>
            <p:cNvSpPr>
              <a:spLocks noChangeArrowheads="1"/>
            </p:cNvSpPr>
            <p:nvPr/>
          </p:nvSpPr>
          <p:spPr bwMode="auto">
            <a:xfrm>
              <a:off x="2265" y="4881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85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100\n”</a:t>
              </a:r>
            </a:p>
          </p:txBody>
        </p:sp>
        <p:sp>
          <p:nvSpPr>
            <p:cNvPr id="54282" name="AutoShape 37"/>
            <p:cNvSpPr>
              <a:spLocks noChangeArrowheads="1"/>
            </p:cNvSpPr>
            <p:nvPr/>
          </p:nvSpPr>
          <p:spPr bwMode="auto">
            <a:xfrm>
              <a:off x="2991" y="5017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70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84\n”</a:t>
              </a:r>
            </a:p>
          </p:txBody>
        </p:sp>
        <p:sp>
          <p:nvSpPr>
            <p:cNvPr id="54283" name="AutoShape 38"/>
            <p:cNvSpPr>
              <a:spLocks noChangeArrowheads="1"/>
            </p:cNvSpPr>
            <p:nvPr/>
          </p:nvSpPr>
          <p:spPr bwMode="auto">
            <a:xfrm>
              <a:off x="3696" y="5199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60</a:t>
              </a:r>
              <a:r>
                <a:rPr lang="zh-CN" altLang="en-US" sz="1600" b="1"/>
                <a:t>～</a:t>
              </a:r>
              <a:r>
                <a:rPr lang="en-US" altLang="zh-CN" sz="1600" b="1"/>
                <a:t>69\n”</a:t>
              </a:r>
            </a:p>
          </p:txBody>
        </p:sp>
        <p:sp>
          <p:nvSpPr>
            <p:cNvPr id="54284" name="AutoShape 39"/>
            <p:cNvSpPr>
              <a:spLocks noChangeArrowheads="1"/>
            </p:cNvSpPr>
            <p:nvPr/>
          </p:nvSpPr>
          <p:spPr bwMode="auto">
            <a:xfrm>
              <a:off x="4351" y="4972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&lt;60\n”</a:t>
              </a:r>
            </a:p>
          </p:txBody>
        </p:sp>
        <p:sp>
          <p:nvSpPr>
            <p:cNvPr id="54285" name="AutoShape 40"/>
            <p:cNvSpPr>
              <a:spLocks noChangeArrowheads="1"/>
            </p:cNvSpPr>
            <p:nvPr/>
          </p:nvSpPr>
          <p:spPr bwMode="auto">
            <a:xfrm>
              <a:off x="4850" y="4609"/>
              <a:ext cx="1114" cy="182"/>
            </a:xfrm>
            <a:prstGeom prst="parallelogram">
              <a:avLst>
                <a:gd name="adj" fmla="val 153022"/>
              </a:avLst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600" b="1"/>
                <a:t>“</a:t>
              </a:r>
              <a:r>
                <a:rPr lang="en-US" altLang="zh-CN" sz="1600" b="1"/>
                <a:t>error\n”</a:t>
              </a:r>
            </a:p>
          </p:txBody>
        </p:sp>
        <p:sp>
          <p:nvSpPr>
            <p:cNvPr id="54286" name="AutoShape 41"/>
            <p:cNvSpPr>
              <a:spLocks noChangeArrowheads="1"/>
            </p:cNvSpPr>
            <p:nvPr/>
          </p:nvSpPr>
          <p:spPr bwMode="auto">
            <a:xfrm>
              <a:off x="3606" y="4211"/>
              <a:ext cx="1135" cy="262"/>
            </a:xfrm>
            <a:prstGeom prst="diamond">
              <a:avLst/>
            </a:prstGeom>
            <a:noFill/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 anchor="ctr"/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/>
                <a:t>grade</a:t>
              </a:r>
            </a:p>
          </p:txBody>
        </p:sp>
        <p:sp>
          <p:nvSpPr>
            <p:cNvPr id="54287" name="Oval 42"/>
            <p:cNvSpPr>
              <a:spLocks noChangeArrowheads="1"/>
            </p:cNvSpPr>
            <p:nvPr/>
          </p:nvSpPr>
          <p:spPr bwMode="auto">
            <a:xfrm flipV="1">
              <a:off x="4150" y="3984"/>
              <a:ext cx="46" cy="4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sp>
          <p:nvSpPr>
            <p:cNvPr id="54288" name="Oval 43"/>
            <p:cNvSpPr>
              <a:spLocks noChangeArrowheads="1"/>
            </p:cNvSpPr>
            <p:nvPr/>
          </p:nvSpPr>
          <p:spPr bwMode="auto">
            <a:xfrm flipV="1">
              <a:off x="4150" y="6060"/>
              <a:ext cx="46" cy="46"/>
            </a:xfrm>
            <a:prstGeom prst="ellipse">
              <a:avLst/>
            </a:prstGeom>
            <a:solidFill>
              <a:schemeClr val="tx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/>
            </a:p>
          </p:txBody>
        </p:sp>
        <p:cxnSp>
          <p:nvCxnSpPr>
            <p:cNvPr id="54289" name="AutoShape 44"/>
            <p:cNvCxnSpPr>
              <a:cxnSpLocks noChangeShapeType="1"/>
              <a:stCxn id="54287" idx="0"/>
              <a:endCxn id="54286" idx="0"/>
            </p:cNvCxnSpPr>
            <p:nvPr/>
          </p:nvCxnSpPr>
          <p:spPr bwMode="auto">
            <a:xfrm rot="16200000" flipH="1">
              <a:off x="4094" y="4118"/>
              <a:ext cx="160" cy="1"/>
            </a:xfrm>
            <a:prstGeom prst="bentConnector3">
              <a:avLst>
                <a:gd name="adj1" fmla="val 50625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90" name="AutoShape 45"/>
            <p:cNvCxnSpPr>
              <a:cxnSpLocks noChangeShapeType="1"/>
              <a:stCxn id="54286" idx="2"/>
              <a:endCxn id="54281" idx="1"/>
            </p:cNvCxnSpPr>
            <p:nvPr/>
          </p:nvCxnSpPr>
          <p:spPr bwMode="auto">
            <a:xfrm flipH="1">
              <a:off x="2822" y="4485"/>
              <a:ext cx="1352" cy="3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91" name="AutoShape 46"/>
            <p:cNvCxnSpPr>
              <a:cxnSpLocks noChangeShapeType="1"/>
              <a:stCxn id="54286" idx="2"/>
              <a:endCxn id="54282" idx="1"/>
            </p:cNvCxnSpPr>
            <p:nvPr/>
          </p:nvCxnSpPr>
          <p:spPr bwMode="auto">
            <a:xfrm flipH="1">
              <a:off x="3548" y="4485"/>
              <a:ext cx="626" cy="52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92" name="AutoShape 47"/>
            <p:cNvCxnSpPr>
              <a:cxnSpLocks noChangeShapeType="1"/>
              <a:stCxn id="54286" idx="2"/>
              <a:endCxn id="54283" idx="1"/>
            </p:cNvCxnSpPr>
            <p:nvPr/>
          </p:nvCxnSpPr>
          <p:spPr bwMode="auto">
            <a:xfrm>
              <a:off x="4174" y="4485"/>
              <a:ext cx="79" cy="7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93" name="AutoShape 48"/>
            <p:cNvCxnSpPr>
              <a:cxnSpLocks noChangeShapeType="1"/>
              <a:stCxn id="54286" idx="2"/>
              <a:endCxn id="54284" idx="1"/>
            </p:cNvCxnSpPr>
            <p:nvPr/>
          </p:nvCxnSpPr>
          <p:spPr bwMode="auto">
            <a:xfrm>
              <a:off x="4174" y="4485"/>
              <a:ext cx="734" cy="47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294" name="AutoShape 49"/>
            <p:cNvCxnSpPr>
              <a:cxnSpLocks noChangeShapeType="1"/>
              <a:stCxn id="54286" idx="2"/>
              <a:endCxn id="54285" idx="5"/>
            </p:cNvCxnSpPr>
            <p:nvPr/>
          </p:nvCxnSpPr>
          <p:spPr bwMode="auto">
            <a:xfrm>
              <a:off x="4174" y="4485"/>
              <a:ext cx="803" cy="215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295" name="Text Box 55"/>
            <p:cNvSpPr txBox="1">
              <a:spLocks noChangeArrowheads="1"/>
            </p:cNvSpPr>
            <p:nvPr/>
          </p:nvSpPr>
          <p:spPr bwMode="auto">
            <a:xfrm>
              <a:off x="3288" y="4428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‘a’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296" name="Rectangle 56"/>
            <p:cNvSpPr>
              <a:spLocks noChangeArrowheads="1"/>
            </p:cNvSpPr>
            <p:nvPr/>
          </p:nvSpPr>
          <p:spPr bwMode="auto">
            <a:xfrm>
              <a:off x="3515" y="4655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‘b’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297" name="Rectangle 57"/>
            <p:cNvSpPr>
              <a:spLocks noChangeArrowheads="1"/>
            </p:cNvSpPr>
            <p:nvPr/>
          </p:nvSpPr>
          <p:spPr bwMode="auto">
            <a:xfrm>
              <a:off x="3915" y="4655"/>
              <a:ext cx="2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‘c’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298" name="Rectangle 58"/>
            <p:cNvSpPr>
              <a:spLocks noChangeArrowheads="1"/>
            </p:cNvSpPr>
            <p:nvPr/>
          </p:nvSpPr>
          <p:spPr bwMode="auto">
            <a:xfrm>
              <a:off x="4286" y="468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rgbClr val="FFFF00"/>
                  </a:solidFill>
                </a:rPr>
                <a:t>‘d’</a:t>
              </a:r>
              <a:endParaRPr lang="zh-CN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54299" name="Rectangle 59"/>
            <p:cNvSpPr>
              <a:spLocks noChangeArrowheads="1"/>
            </p:cNvSpPr>
            <p:nvPr/>
          </p:nvSpPr>
          <p:spPr bwMode="auto">
            <a:xfrm>
              <a:off x="4651" y="4321"/>
              <a:ext cx="12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itchFamily="2" charset="2"/>
                <a:buChar char="l"/>
                <a:defRPr sz="3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algn="l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itchFamily="2" charset="2"/>
                <a:buChar char="l"/>
                <a:defRPr sz="26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algn="l" eaLnBrk="0" hangingPunct="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itchFamily="2" charset="2"/>
                <a:buChar char="l"/>
                <a:defRPr sz="25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algn="l" eaLnBrk="0" hangingPunct="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algn="l" eaLnBrk="0" hangingPunct="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itchFamily="2" charset="2"/>
                <a:buChar char="§"/>
                <a:defRPr sz="2000"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 dirty="0">
                  <a:solidFill>
                    <a:srgbClr val="FFFF00"/>
                  </a:solidFill>
                </a:rPr>
                <a:t>除</a:t>
              </a:r>
              <a:r>
                <a:rPr lang="en-US" altLang="zh-CN" sz="2400" dirty="0" err="1">
                  <a:solidFill>
                    <a:srgbClr val="FFFF00"/>
                  </a:solidFill>
                </a:rPr>
                <a:t>a,b,c,d</a:t>
              </a:r>
              <a:r>
                <a:rPr lang="zh-CN" altLang="en-US" sz="2400" dirty="0">
                  <a:solidFill>
                    <a:srgbClr val="FFFF00"/>
                  </a:solidFill>
                </a:rPr>
                <a:t>之外</a:t>
              </a:r>
            </a:p>
          </p:txBody>
        </p:sp>
        <p:cxnSp>
          <p:nvCxnSpPr>
            <p:cNvPr id="54300" name="AutoShape 60"/>
            <p:cNvCxnSpPr>
              <a:cxnSpLocks noChangeShapeType="1"/>
              <a:stCxn id="54281" idx="3"/>
              <a:endCxn id="54288" idx="2"/>
            </p:cNvCxnSpPr>
            <p:nvPr/>
          </p:nvCxnSpPr>
          <p:spPr bwMode="auto">
            <a:xfrm>
              <a:off x="2683" y="5075"/>
              <a:ext cx="1458" cy="100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1" name="AutoShape 61"/>
            <p:cNvCxnSpPr>
              <a:cxnSpLocks noChangeShapeType="1"/>
              <a:stCxn id="54282" idx="3"/>
              <a:endCxn id="54288" idx="3"/>
            </p:cNvCxnSpPr>
            <p:nvPr/>
          </p:nvCxnSpPr>
          <p:spPr bwMode="auto">
            <a:xfrm>
              <a:off x="3409" y="5211"/>
              <a:ext cx="747" cy="84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2" name="AutoShape 62"/>
            <p:cNvCxnSpPr>
              <a:cxnSpLocks noChangeShapeType="1"/>
              <a:stCxn id="54283" idx="3"/>
              <a:endCxn id="54288" idx="3"/>
            </p:cNvCxnSpPr>
            <p:nvPr/>
          </p:nvCxnSpPr>
          <p:spPr bwMode="auto">
            <a:xfrm>
              <a:off x="4114" y="5393"/>
              <a:ext cx="42" cy="66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3" name="AutoShape 63"/>
            <p:cNvCxnSpPr>
              <a:cxnSpLocks noChangeShapeType="1"/>
              <a:stCxn id="54284" idx="4"/>
              <a:endCxn id="54288" idx="5"/>
            </p:cNvCxnSpPr>
            <p:nvPr/>
          </p:nvCxnSpPr>
          <p:spPr bwMode="auto">
            <a:xfrm flipH="1">
              <a:off x="4189" y="5166"/>
              <a:ext cx="719" cy="891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304" name="AutoShape 66"/>
            <p:cNvCxnSpPr>
              <a:cxnSpLocks noChangeShapeType="1"/>
              <a:stCxn id="54285" idx="2"/>
              <a:endCxn id="54288" idx="6"/>
            </p:cNvCxnSpPr>
            <p:nvPr/>
          </p:nvCxnSpPr>
          <p:spPr bwMode="auto">
            <a:xfrm flipH="1">
              <a:off x="4205" y="4700"/>
              <a:ext cx="1632" cy="1383"/>
            </a:xfrm>
            <a:prstGeom prst="curvedConnector3">
              <a:avLst>
                <a:gd name="adj1" fmla="val 974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6057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 animBg="1"/>
      <p:bldP spid="13312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41DE69A-0AA2-4415-8104-96C85650ED93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zh-CN" sz="16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260350"/>
            <a:ext cx="7978775" cy="8191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zh-CN" altLang="en-US" sz="3200" dirty="0" smtClean="0">
                <a:cs typeface="Arial" charset="0"/>
              </a:rPr>
              <a:t>（</a:t>
            </a:r>
            <a:r>
              <a:rPr lang="en-US" altLang="zh-CN" sz="3200" dirty="0" smtClean="0">
                <a:cs typeface="Arial" charset="0"/>
              </a:rPr>
              <a:t>5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2400" dirty="0" smtClean="0">
              <a:cs typeface="Arial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0737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400" dirty="0" smtClean="0"/>
              <a:t>当某个</a:t>
            </a:r>
            <a:r>
              <a:rPr lang="en-US" altLang="zh-CN" sz="2400" dirty="0" smtClean="0">
                <a:cs typeface="Times New Roman" pitchFamily="18" charset="0"/>
              </a:rPr>
              <a:t>case</a:t>
            </a:r>
            <a:r>
              <a:rPr lang="zh-CN" altLang="en-US" sz="2400" dirty="0" smtClean="0"/>
              <a:t>常量表达式被匹配成功时，将执行其后的语句组，直到遇到第一个</a:t>
            </a:r>
            <a:r>
              <a:rPr lang="en-US" altLang="zh-CN" sz="2400" dirty="0" smtClean="0">
                <a:cs typeface="Times New Roman" pitchFamily="18" charset="0"/>
              </a:rPr>
              <a:t>break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的结束“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 smtClean="0"/>
              <a:t>最后一个子句（</a:t>
            </a:r>
            <a:r>
              <a:rPr lang="en-US" altLang="zh-CN" sz="2400" dirty="0" smtClean="0"/>
              <a:t>default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）可不必加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语句；</a:t>
            </a:r>
            <a:endParaRPr lang="en-US" altLang="zh-CN" sz="2400" dirty="0" smtClean="0"/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 smtClean="0"/>
              <a:t>多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标号可以共</a:t>
            </a:r>
            <a:r>
              <a:rPr lang="zh-CN" altLang="en-US" sz="2400" dirty="0" smtClean="0"/>
              <a:t>用一组执行语句。</a:t>
            </a:r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18170" y="3081383"/>
            <a:ext cx="653415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【</a:t>
            </a:r>
            <a:r>
              <a:rPr lang="zh-CN" altLang="en-US" sz="2400" dirty="0" smtClean="0">
                <a:solidFill>
                  <a:srgbClr val="66FF33"/>
                </a:solidFill>
              </a:rPr>
              <a:t>例</a:t>
            </a:r>
            <a:r>
              <a:rPr lang="en-US" altLang="zh-CN" sz="2400" dirty="0" smtClean="0">
                <a:solidFill>
                  <a:srgbClr val="66FF33"/>
                </a:solidFill>
              </a:rPr>
              <a:t>】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switch (grade)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‘a’: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(“</a:t>
            </a:r>
            <a:r>
              <a:rPr lang="zh-CN" altLang="en-US" sz="2400" dirty="0">
                <a:solidFill>
                  <a:srgbClr val="66FF33"/>
                </a:solidFill>
              </a:rPr>
              <a:t>精美奖品一份</a:t>
            </a:r>
            <a:r>
              <a:rPr lang="en-US" altLang="zh-CN" sz="2400" dirty="0">
                <a:solidFill>
                  <a:srgbClr val="66FF33"/>
                </a:solidFill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'b':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‘c’: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(“</a:t>
            </a:r>
            <a:r>
              <a:rPr lang="zh-CN" altLang="en-US" sz="2400" dirty="0">
                <a:solidFill>
                  <a:srgbClr val="66FF33"/>
                </a:solidFill>
              </a:rPr>
              <a:t>资格证书一本</a:t>
            </a:r>
            <a:r>
              <a:rPr lang="en-US" altLang="zh-CN" sz="2400" dirty="0">
                <a:solidFill>
                  <a:srgbClr val="66FF33"/>
                </a:solidFill>
              </a:rPr>
              <a:t>");</a:t>
            </a:r>
            <a:r>
              <a:rPr lang="en-US" altLang="zh-CN" sz="2400" dirty="0">
                <a:solidFill>
                  <a:srgbClr val="FF66FF"/>
                </a:solidFill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‘d’: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(“</a:t>
            </a:r>
            <a:r>
              <a:rPr lang="zh-CN" altLang="en-US" sz="2400" dirty="0">
                <a:solidFill>
                  <a:srgbClr val="66FF33"/>
                </a:solidFill>
              </a:rPr>
              <a:t>免费重考一次</a:t>
            </a:r>
            <a:r>
              <a:rPr lang="en-US" altLang="zh-CN" sz="2400" dirty="0">
                <a:solidFill>
                  <a:srgbClr val="66FF33"/>
                </a:solidFill>
              </a:rPr>
              <a:t>”);</a:t>
            </a:r>
            <a:r>
              <a:rPr lang="en-US" altLang="zh-CN" sz="2400" dirty="0">
                <a:solidFill>
                  <a:srgbClr val="FF66FF"/>
                </a:solidFill>
              </a:rPr>
              <a:t>break;</a:t>
            </a:r>
            <a:endParaRPr lang="zh-CN" altLang="en-US" sz="2400" dirty="0">
              <a:solidFill>
                <a:srgbClr val="FF66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default: 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("error\n");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}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41DE69A-0AA2-4415-8104-96C85650ED93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zh-CN" sz="16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260350"/>
            <a:ext cx="7978775" cy="8191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zh-CN" altLang="en-US" sz="3200" dirty="0" smtClean="0">
                <a:cs typeface="Arial" charset="0"/>
              </a:rPr>
              <a:t>（</a:t>
            </a:r>
            <a:r>
              <a:rPr lang="en-US" altLang="zh-CN" sz="3200" dirty="0" smtClean="0">
                <a:cs typeface="Arial" charset="0"/>
              </a:rPr>
              <a:t>6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2400" dirty="0" smtClean="0">
              <a:cs typeface="Arial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0737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400" dirty="0" smtClean="0"/>
              <a:t>当某个</a:t>
            </a:r>
            <a:r>
              <a:rPr lang="en-US" altLang="zh-CN" sz="2400" dirty="0" smtClean="0">
                <a:cs typeface="Times New Roman" pitchFamily="18" charset="0"/>
              </a:rPr>
              <a:t>case</a:t>
            </a:r>
            <a:r>
              <a:rPr lang="zh-CN" altLang="en-US" sz="2400" dirty="0" smtClean="0"/>
              <a:t>常量表达式被匹配成功时，将执行其后的语句组，直到遇到第一个</a:t>
            </a:r>
            <a:r>
              <a:rPr lang="en-US" altLang="zh-CN" sz="2400" dirty="0" smtClean="0">
                <a:cs typeface="Times New Roman" pitchFamily="18" charset="0"/>
              </a:rPr>
              <a:t>break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的结束“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 smtClean="0"/>
              <a:t>最后一个子句（</a:t>
            </a:r>
            <a:r>
              <a:rPr lang="en-US" altLang="zh-CN" sz="2400" dirty="0" smtClean="0"/>
              <a:t>default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）可不必加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语句；</a:t>
            </a:r>
            <a:endParaRPr lang="en-US" altLang="zh-CN" sz="2400" dirty="0" smtClean="0"/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 smtClean="0"/>
              <a:t>多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标号可以共</a:t>
            </a:r>
            <a:r>
              <a:rPr lang="zh-CN" altLang="en-US" sz="2400" dirty="0" smtClean="0"/>
              <a:t>用一组执行语句。</a:t>
            </a:r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</p:txBody>
      </p:sp>
      <p:sp>
        <p:nvSpPr>
          <p:cNvPr id="72711" name="Rectangle 7"/>
          <p:cNvSpPr>
            <a:spLocks noChangeArrowheads="1"/>
          </p:cNvSpPr>
          <p:nvPr/>
        </p:nvSpPr>
        <p:spPr bwMode="auto">
          <a:xfrm>
            <a:off x="918170" y="3081383"/>
            <a:ext cx="653415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 smtClean="0">
                <a:solidFill>
                  <a:srgbClr val="66FF33"/>
                </a:solidFill>
              </a:rPr>
              <a:t>【</a:t>
            </a:r>
            <a:r>
              <a:rPr lang="zh-CN" altLang="en-US" sz="2400" dirty="0" smtClean="0">
                <a:solidFill>
                  <a:srgbClr val="66FF33"/>
                </a:solidFill>
              </a:rPr>
              <a:t>例</a:t>
            </a:r>
            <a:r>
              <a:rPr lang="en-US" altLang="zh-CN" sz="2400" dirty="0" smtClean="0">
                <a:solidFill>
                  <a:srgbClr val="66FF33"/>
                </a:solidFill>
              </a:rPr>
              <a:t>】</a:t>
            </a:r>
            <a:endParaRPr lang="en-US" altLang="zh-CN" sz="2400" dirty="0">
              <a:solidFill>
                <a:srgbClr val="66FF3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switch (grade)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{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‘a’: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(“</a:t>
            </a:r>
            <a:r>
              <a:rPr lang="zh-CN" altLang="en-US" sz="2400" dirty="0">
                <a:solidFill>
                  <a:srgbClr val="66FF33"/>
                </a:solidFill>
              </a:rPr>
              <a:t>精美奖品一份</a:t>
            </a:r>
            <a:r>
              <a:rPr lang="en-US" altLang="zh-CN" sz="2400" dirty="0">
                <a:solidFill>
                  <a:srgbClr val="66FF33"/>
                </a:solidFill>
              </a:rPr>
              <a:t>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'b':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‘c’: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(“</a:t>
            </a:r>
            <a:r>
              <a:rPr lang="zh-CN" altLang="en-US" sz="2400" dirty="0">
                <a:solidFill>
                  <a:srgbClr val="66FF33"/>
                </a:solidFill>
              </a:rPr>
              <a:t>资格证书一本</a:t>
            </a:r>
            <a:r>
              <a:rPr lang="en-US" altLang="zh-CN" sz="2400" dirty="0">
                <a:solidFill>
                  <a:srgbClr val="66FF33"/>
                </a:solidFill>
              </a:rPr>
              <a:t>");</a:t>
            </a:r>
            <a:r>
              <a:rPr lang="en-US" altLang="zh-CN" sz="2400" dirty="0">
                <a:solidFill>
                  <a:srgbClr val="FF66FF"/>
                </a:solidFill>
              </a:rPr>
              <a:t>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case ‘d’: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(“</a:t>
            </a:r>
            <a:r>
              <a:rPr lang="zh-CN" altLang="en-US" sz="2400" dirty="0">
                <a:solidFill>
                  <a:srgbClr val="66FF33"/>
                </a:solidFill>
              </a:rPr>
              <a:t>免费重考一次</a:t>
            </a:r>
            <a:r>
              <a:rPr lang="en-US" altLang="zh-CN" sz="2400" dirty="0">
                <a:solidFill>
                  <a:srgbClr val="66FF33"/>
                </a:solidFill>
              </a:rPr>
              <a:t>”);</a:t>
            </a:r>
            <a:r>
              <a:rPr lang="en-US" altLang="zh-CN" sz="2400" dirty="0">
                <a:solidFill>
                  <a:srgbClr val="FF66FF"/>
                </a:solidFill>
              </a:rPr>
              <a:t>break;</a:t>
            </a:r>
            <a:endParaRPr lang="zh-CN" altLang="en-US" sz="2400" dirty="0">
              <a:solidFill>
                <a:srgbClr val="FF66FF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  default:  </a:t>
            </a:r>
            <a:r>
              <a:rPr lang="en-US" altLang="zh-CN" sz="2400" dirty="0" err="1">
                <a:solidFill>
                  <a:srgbClr val="66FF33"/>
                </a:solidFill>
              </a:rPr>
              <a:t>printf</a:t>
            </a:r>
            <a:r>
              <a:rPr lang="en-US" altLang="zh-CN" sz="2400" dirty="0">
                <a:solidFill>
                  <a:srgbClr val="66FF33"/>
                </a:solidFill>
              </a:rPr>
              <a:t>("error\n");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rgbClr val="66FF33"/>
                </a:solidFill>
              </a:rPr>
              <a:t> }</a:t>
            </a:r>
            <a:endParaRPr lang="zh-CN" altLang="en-US" sz="24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89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141DE69A-0AA2-4415-8104-96C85650ED93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zh-CN" sz="1600" smtClean="0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260350"/>
            <a:ext cx="7978775" cy="81915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cs typeface="Arial" charset="0"/>
              </a:rPr>
              <a:t>switch</a:t>
            </a:r>
            <a:r>
              <a:rPr lang="zh-CN" altLang="en-US" sz="3200" dirty="0">
                <a:cs typeface="Arial" charset="0"/>
              </a:rPr>
              <a:t>语句</a:t>
            </a:r>
            <a:r>
              <a:rPr lang="zh-CN" altLang="en-US" sz="3200" dirty="0" smtClean="0">
                <a:cs typeface="Arial" charset="0"/>
              </a:rPr>
              <a:t>（</a:t>
            </a:r>
            <a:r>
              <a:rPr lang="en-US" altLang="zh-CN" sz="3200" dirty="0">
                <a:cs typeface="Arial" charset="0"/>
              </a:rPr>
              <a:t>7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2400" dirty="0" smtClean="0">
              <a:cs typeface="Arial" charset="0"/>
            </a:endParaRP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07375" cy="5040312"/>
          </a:xfrm>
        </p:spPr>
        <p:txBody>
          <a:bodyPr/>
          <a:lstStyle/>
          <a:p>
            <a:pPr eaLnBrk="1" hangingPunct="1">
              <a:lnSpc>
                <a:spcPct val="105000"/>
              </a:lnSpc>
            </a:pPr>
            <a:r>
              <a:rPr lang="zh-CN" altLang="en-US" sz="2400" dirty="0" smtClean="0"/>
              <a:t>当某个</a:t>
            </a:r>
            <a:r>
              <a:rPr lang="en-US" altLang="zh-CN" sz="2400" dirty="0" smtClean="0">
                <a:cs typeface="Times New Roman" pitchFamily="18" charset="0"/>
              </a:rPr>
              <a:t>case</a:t>
            </a:r>
            <a:r>
              <a:rPr lang="zh-CN" altLang="en-US" sz="2400" dirty="0" smtClean="0"/>
              <a:t>常量表达式被匹配成功时，将执行其后的语句组，直到遇到第一个</a:t>
            </a:r>
            <a:r>
              <a:rPr lang="en-US" altLang="zh-CN" sz="2400" dirty="0" smtClean="0">
                <a:cs typeface="Times New Roman" pitchFamily="18" charset="0"/>
              </a:rPr>
              <a:t>break</a:t>
            </a:r>
            <a:r>
              <a:rPr lang="zh-CN" altLang="en-US" sz="2400" dirty="0" smtClean="0"/>
              <a:t>或</a:t>
            </a:r>
            <a:r>
              <a:rPr lang="en-US" altLang="zh-CN" sz="2400" dirty="0" smtClean="0">
                <a:cs typeface="Times New Roman" pitchFamily="18" charset="0"/>
              </a:rPr>
              <a:t>switch</a:t>
            </a:r>
            <a:r>
              <a:rPr lang="zh-CN" altLang="en-US" sz="2400" dirty="0" smtClean="0"/>
              <a:t>的结束“</a:t>
            </a:r>
            <a:r>
              <a:rPr lang="en-US" altLang="zh-CN" sz="2400" dirty="0" smtClean="0">
                <a:cs typeface="Times New Roman" pitchFamily="18" charset="0"/>
              </a:rPr>
              <a:t>}</a:t>
            </a:r>
            <a:r>
              <a:rPr lang="en-US" altLang="zh-CN" sz="2400" dirty="0" smtClean="0"/>
              <a:t>”</a:t>
            </a:r>
            <a:r>
              <a:rPr lang="zh-CN" altLang="en-US" sz="2400" dirty="0" smtClean="0"/>
              <a:t>。</a:t>
            </a:r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 smtClean="0"/>
              <a:t>最后一个子句（</a:t>
            </a:r>
            <a:r>
              <a:rPr lang="en-US" altLang="zh-CN" sz="2400" dirty="0" smtClean="0"/>
              <a:t>default</a:t>
            </a:r>
            <a:r>
              <a:rPr lang="zh-CN" altLang="en-US" sz="2400" dirty="0" smtClean="0"/>
              <a:t>或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）可不必加</a:t>
            </a:r>
            <a:r>
              <a:rPr lang="en-US" altLang="zh-CN" sz="2400" dirty="0" smtClean="0"/>
              <a:t>break</a:t>
            </a:r>
            <a:r>
              <a:rPr lang="zh-CN" altLang="en-US" sz="2400" dirty="0" smtClean="0"/>
              <a:t>语句；</a:t>
            </a:r>
            <a:endParaRPr lang="en-US" altLang="zh-CN" sz="2400" dirty="0" smtClean="0"/>
          </a:p>
          <a:p>
            <a:pPr marL="742950" lvl="1" indent="-285750" eaLnBrk="1" hangingPunct="1">
              <a:lnSpc>
                <a:spcPct val="105000"/>
              </a:lnSpc>
            </a:pPr>
            <a:r>
              <a:rPr lang="zh-CN" altLang="en-US" sz="2400" dirty="0" smtClean="0"/>
              <a:t>多</a:t>
            </a:r>
            <a:r>
              <a:rPr lang="zh-CN" altLang="en-US" sz="2400" dirty="0" smtClean="0"/>
              <a:t>个</a:t>
            </a:r>
            <a:r>
              <a:rPr lang="en-US" altLang="zh-CN" sz="2400" dirty="0" smtClean="0"/>
              <a:t>case</a:t>
            </a:r>
            <a:r>
              <a:rPr lang="zh-CN" altLang="en-US" sz="2400" dirty="0" smtClean="0"/>
              <a:t>标号可以共</a:t>
            </a:r>
            <a:r>
              <a:rPr lang="zh-CN" altLang="en-US" sz="2400" dirty="0" smtClean="0"/>
              <a:t>用一组执行语句。</a:t>
            </a:r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  <a:p>
            <a:pPr eaLnBrk="1" hangingPunct="1">
              <a:lnSpc>
                <a:spcPct val="105000"/>
              </a:lnSpc>
            </a:pPr>
            <a:endParaRPr lang="zh-CN" altLang="en-US" sz="2400" dirty="0" smtClean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55650" y="3224237"/>
            <a:ext cx="7775575" cy="301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【</a:t>
            </a:r>
            <a:r>
              <a:rPr kumimoji="1" lang="zh-CN" altLang="en-US" sz="2400" dirty="0">
                <a:solidFill>
                  <a:srgbClr val="66FF33"/>
                </a:solidFill>
              </a:rPr>
              <a:t>例</a:t>
            </a:r>
            <a:r>
              <a:rPr kumimoji="1" lang="en-US" altLang="zh-CN" sz="2400" dirty="0">
                <a:solidFill>
                  <a:srgbClr val="66FF33"/>
                </a:solidFill>
              </a:rPr>
              <a:t>2】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switch (sex)  {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      case ‘m’:   case ‘M’:    case ‘0’: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 	 </a:t>
            </a:r>
            <a:r>
              <a:rPr kumimoji="1" lang="en-US" altLang="zh-CN" sz="2400" dirty="0" err="1">
                <a:solidFill>
                  <a:srgbClr val="66FF33"/>
                </a:solidFill>
              </a:rPr>
              <a:t>cout</a:t>
            </a:r>
            <a:r>
              <a:rPr kumimoji="1" lang="en-US" altLang="zh-CN" sz="2400" dirty="0">
                <a:solidFill>
                  <a:srgbClr val="66FF33"/>
                </a:solidFill>
              </a:rPr>
              <a:t> &lt;&lt; “male!” &lt;&lt;</a:t>
            </a:r>
            <a:r>
              <a:rPr kumimoji="1" lang="en-US" altLang="zh-CN" sz="2400" dirty="0" err="1">
                <a:solidFill>
                  <a:srgbClr val="66FF33"/>
                </a:solidFill>
              </a:rPr>
              <a:t>endl</a:t>
            </a:r>
            <a:r>
              <a:rPr kumimoji="1" lang="en-US" altLang="zh-CN" sz="2400" dirty="0">
                <a:solidFill>
                  <a:srgbClr val="66FF33"/>
                </a:solidFill>
              </a:rPr>
              <a:t>; break;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      case ‘f’:     case ‘F’:	    case ‘1’: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  	 </a:t>
            </a:r>
            <a:r>
              <a:rPr kumimoji="1" lang="en-US" altLang="zh-CN" sz="2400" dirty="0" err="1">
                <a:solidFill>
                  <a:srgbClr val="66FF33"/>
                </a:solidFill>
              </a:rPr>
              <a:t>cout</a:t>
            </a:r>
            <a:r>
              <a:rPr kumimoji="1" lang="en-US" altLang="zh-CN" sz="2400" dirty="0">
                <a:solidFill>
                  <a:srgbClr val="66FF33"/>
                </a:solidFill>
              </a:rPr>
              <a:t> &lt;&lt; “female!” &lt;&lt;</a:t>
            </a:r>
            <a:r>
              <a:rPr kumimoji="1" lang="en-US" altLang="zh-CN" sz="2400" dirty="0" err="1">
                <a:solidFill>
                  <a:srgbClr val="66FF33"/>
                </a:solidFill>
              </a:rPr>
              <a:t>endl</a:t>
            </a:r>
            <a:r>
              <a:rPr kumimoji="1" lang="en-US" altLang="zh-CN" sz="2400" dirty="0">
                <a:solidFill>
                  <a:srgbClr val="66FF33"/>
                </a:solidFill>
              </a:rPr>
              <a:t>; break;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      default: </a:t>
            </a:r>
            <a:r>
              <a:rPr kumimoji="1" lang="en-US" altLang="zh-CN" sz="2400" dirty="0" err="1">
                <a:solidFill>
                  <a:srgbClr val="66FF33"/>
                </a:solidFill>
              </a:rPr>
              <a:t>cout</a:t>
            </a:r>
            <a:r>
              <a:rPr kumimoji="1" lang="en-US" altLang="zh-CN" sz="2400" dirty="0">
                <a:solidFill>
                  <a:srgbClr val="66FF33"/>
                </a:solidFill>
              </a:rPr>
              <a:t> &lt;&lt; “error!” &lt;&lt; </a:t>
            </a:r>
            <a:r>
              <a:rPr kumimoji="1" lang="en-US" altLang="zh-CN" sz="2400" dirty="0" err="1">
                <a:solidFill>
                  <a:srgbClr val="66FF33"/>
                </a:solidFill>
              </a:rPr>
              <a:t>endl</a:t>
            </a:r>
            <a:r>
              <a:rPr kumimoji="1" lang="en-US" altLang="zh-CN" sz="2400" dirty="0">
                <a:solidFill>
                  <a:srgbClr val="66FF33"/>
                </a:solidFill>
              </a:rPr>
              <a:t>;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solidFill>
                  <a:srgbClr val="66FF33"/>
                </a:solidFill>
              </a:rPr>
              <a:t>	 }</a:t>
            </a:r>
            <a:endParaRPr kumimoji="1" lang="zh-CN" altLang="en-US" sz="2400" dirty="0">
              <a:solidFill>
                <a:srgbClr val="66FF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02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296442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4.7】</a:t>
            </a:r>
            <a:r>
              <a:rPr lang="zh-CN" altLang="en-US" dirty="0" smtClean="0"/>
              <a:t>编写</a:t>
            </a:r>
            <a:r>
              <a:rPr lang="zh-CN" altLang="en-US" dirty="0"/>
              <a:t>程序，用</a:t>
            </a:r>
            <a:r>
              <a:rPr lang="en-US" altLang="zh-CN" dirty="0"/>
              <a:t>switch</a:t>
            </a:r>
            <a:r>
              <a:rPr lang="zh-CN" altLang="en-US" dirty="0"/>
              <a:t>语句处理菜单命令。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解题思路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在</a:t>
            </a:r>
            <a:r>
              <a:rPr lang="zh-CN" altLang="en-US" dirty="0"/>
              <a:t>许多应用程序中，用菜单对流程进行控制，例如从键盘输入一个’</a:t>
            </a:r>
            <a:r>
              <a:rPr lang="en-US" altLang="zh-CN" dirty="0"/>
              <a:t>A’</a:t>
            </a:r>
            <a:r>
              <a:rPr lang="zh-CN" altLang="en-US" dirty="0"/>
              <a:t>或’</a:t>
            </a:r>
            <a:r>
              <a:rPr lang="en-US" altLang="zh-CN" dirty="0"/>
              <a:t>a’</a:t>
            </a:r>
            <a:r>
              <a:rPr lang="zh-CN" altLang="en-US" dirty="0"/>
              <a:t>字符，就会执行</a:t>
            </a:r>
            <a:r>
              <a:rPr lang="en-US" altLang="zh-CN" dirty="0"/>
              <a:t>A</a:t>
            </a:r>
            <a:r>
              <a:rPr lang="zh-CN" altLang="en-US" dirty="0"/>
              <a:t>操作，输入一个’</a:t>
            </a:r>
            <a:r>
              <a:rPr lang="en-US" altLang="zh-CN" dirty="0"/>
              <a:t>B’</a:t>
            </a:r>
            <a:r>
              <a:rPr lang="zh-CN" altLang="en-US" dirty="0"/>
              <a:t>或’</a:t>
            </a:r>
            <a:r>
              <a:rPr lang="en-US" altLang="zh-CN" dirty="0"/>
              <a:t>b’</a:t>
            </a:r>
            <a:r>
              <a:rPr lang="zh-CN" altLang="en-US" dirty="0"/>
              <a:t>字符，就会执行</a:t>
            </a:r>
            <a:r>
              <a:rPr lang="en-US" altLang="zh-CN" dirty="0"/>
              <a:t>B</a:t>
            </a:r>
            <a:r>
              <a:rPr lang="zh-CN" altLang="en-US" dirty="0"/>
              <a:t>操作，等等。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7429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"/>
            <a:ext cx="8429625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{ void action1(</a:t>
            </a:r>
            <a:r>
              <a:rPr lang="en-US" altLang="zh-CN" sz="2800" dirty="0" err="1" smtClean="0"/>
              <a:t>int,int</a:t>
            </a:r>
            <a:r>
              <a:rPr lang="en-US" altLang="zh-CN" sz="2800" dirty="0" smtClean="0"/>
              <a:t>),action2(</a:t>
            </a:r>
            <a:r>
              <a:rPr lang="en-US" altLang="zh-CN" sz="2800" dirty="0" err="1" smtClean="0"/>
              <a:t>int,int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char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;  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a=15,b=23;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=</a:t>
            </a:r>
            <a:r>
              <a:rPr lang="en-US" altLang="zh-CN" sz="2800" dirty="0" err="1" smtClean="0"/>
              <a:t>getchar</a:t>
            </a:r>
            <a:r>
              <a:rPr lang="en-US" altLang="zh-CN" sz="2800" dirty="0" smtClean="0"/>
              <a:t>();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switch(</a:t>
            </a:r>
            <a:r>
              <a:rPr lang="en-US" altLang="zh-CN" sz="2800" dirty="0" err="1" smtClean="0"/>
              <a:t>ch</a:t>
            </a:r>
            <a:r>
              <a:rPr lang="en-US" altLang="zh-CN" sz="2800" dirty="0" smtClean="0"/>
              <a:t>)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{ </a:t>
            </a:r>
            <a:r>
              <a:rPr lang="en-US" altLang="zh-CN" sz="2800" dirty="0" smtClean="0">
                <a:solidFill>
                  <a:srgbClr val="00B050"/>
                </a:solidFill>
              </a:rPr>
              <a:t>case 'a':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00B050"/>
                </a:solidFill>
              </a:rPr>
              <a:t>      case ‘A’: action1(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a,b</a:t>
            </a:r>
            <a:r>
              <a:rPr lang="en-US" altLang="zh-CN" sz="2800" dirty="0" smtClean="0">
                <a:solidFill>
                  <a:srgbClr val="00B050"/>
                </a:solidFill>
              </a:rPr>
              <a:t>);break;  </a:t>
            </a:r>
            <a:endParaRPr lang="zh-CN" altLang="zh-CN" sz="2800" dirty="0" smtClean="0">
              <a:solidFill>
                <a:srgbClr val="00B05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</a:t>
            </a:r>
            <a:r>
              <a:rPr lang="en-US" altLang="zh-CN" sz="2800" dirty="0" smtClean="0">
                <a:solidFill>
                  <a:srgbClr val="FFFF00"/>
                </a:solidFill>
              </a:rPr>
              <a:t>case 'b':</a:t>
            </a:r>
            <a:endParaRPr lang="zh-CN" altLang="zh-CN" sz="2800" dirty="0" smtClean="0">
              <a:solidFill>
                <a:srgbClr val="FFFF00"/>
              </a:solidFill>
            </a:endParaRPr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>
                <a:solidFill>
                  <a:srgbClr val="FFFF00"/>
                </a:solidFill>
              </a:rPr>
              <a:t>      case ‘B’: action2(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a,b</a:t>
            </a:r>
            <a:r>
              <a:rPr lang="en-US" altLang="zh-CN" sz="2800" dirty="0" smtClean="0">
                <a:solidFill>
                  <a:srgbClr val="FFFF00"/>
                </a:solidFill>
              </a:rPr>
              <a:t>);break;</a:t>
            </a:r>
            <a:r>
              <a:rPr lang="en-US" altLang="zh-CN" sz="2800" dirty="0" smtClean="0">
                <a:solidFill>
                  <a:srgbClr val="9D138D"/>
                </a:solidFill>
              </a:rPr>
              <a:t> </a:t>
            </a:r>
            <a:r>
              <a:rPr lang="en-US" altLang="zh-CN" sz="2800" dirty="0" smtClean="0"/>
              <a:t> 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	   default:  </a:t>
            </a:r>
            <a:r>
              <a:rPr lang="en-US" altLang="zh-CN" sz="2800" dirty="0" err="1" smtClean="0"/>
              <a:t>putchar</a:t>
            </a:r>
            <a:r>
              <a:rPr lang="en-US" altLang="zh-CN" sz="2800" dirty="0" smtClean="0"/>
              <a:t>(‘\a’); 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}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   return 0;</a:t>
            </a:r>
            <a:endParaRPr lang="zh-CN" altLang="zh-CN" sz="2800" dirty="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8089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09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2500313"/>
            <a:ext cx="22145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输入</a:t>
            </a:r>
            <a:r>
              <a:rPr lang="en-US" altLang="zh-CN" sz="2800" b="1">
                <a:solidFill>
                  <a:srgbClr val="FF0000"/>
                </a:solidFill>
              </a:rPr>
              <a:t>b</a:t>
            </a:r>
            <a:r>
              <a:rPr lang="zh-CN" altLang="en-US" sz="2800" b="1">
                <a:solidFill>
                  <a:srgbClr val="FF0000"/>
                </a:solidFill>
              </a:rPr>
              <a:t>或</a:t>
            </a:r>
            <a:r>
              <a:rPr lang="en-US" altLang="zh-CN" sz="2800" b="1">
                <a:solidFill>
                  <a:srgbClr val="FF0000"/>
                </a:solidFill>
              </a:rPr>
              <a:t>B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2699792" y="4786313"/>
            <a:ext cx="1715641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71813" y="3857625"/>
            <a:ext cx="52149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调用</a:t>
            </a:r>
            <a:r>
              <a:rPr lang="en-US" altLang="zh-CN" sz="2800" b="1">
                <a:solidFill>
                  <a:srgbClr val="FF0000"/>
                </a:solidFill>
              </a:rPr>
              <a:t>action2</a:t>
            </a:r>
            <a:r>
              <a:rPr lang="zh-CN" altLang="zh-CN" sz="2800" b="1">
                <a:solidFill>
                  <a:srgbClr val="FF0000"/>
                </a:solidFill>
              </a:rPr>
              <a:t>函数，执行</a:t>
            </a:r>
            <a:r>
              <a:rPr lang="en-US" altLang="zh-CN" sz="2800" b="1">
                <a:solidFill>
                  <a:srgbClr val="FF0000"/>
                </a:solidFill>
              </a:rPr>
              <a:t>B</a:t>
            </a:r>
            <a:r>
              <a:rPr lang="zh-CN" altLang="zh-CN" sz="2800" b="1">
                <a:solidFill>
                  <a:srgbClr val="FF0000"/>
                </a:solidFill>
              </a:rPr>
              <a:t>操作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929063" y="214313"/>
            <a:ext cx="5072062" cy="1928812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void action2(int x,int y)</a:t>
            </a:r>
            <a:endParaRPr lang="zh-CN" altLang="zh-CN" sz="2800" b="1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{</a:t>
            </a:r>
            <a:endParaRPr lang="zh-CN" altLang="zh-CN" sz="2800" b="1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  printf("x*y=%d\n",x*y);</a:t>
            </a:r>
            <a:endParaRPr lang="zh-CN" altLang="zh-CN" sz="2800" b="1">
              <a:solidFill>
                <a:srgbClr val="9D138D"/>
              </a:solidFill>
            </a:endParaRPr>
          </a:p>
          <a:p>
            <a:pPr eaLnBrk="1" hangingPunct="1"/>
            <a:r>
              <a:rPr lang="en-US" altLang="zh-CN" sz="2800" b="1">
                <a:solidFill>
                  <a:srgbClr val="9D138D"/>
                </a:solidFill>
              </a:rPr>
              <a:t>}</a:t>
            </a:r>
            <a:endParaRPr lang="zh-CN" altLang="zh-CN" sz="2800" b="1">
              <a:solidFill>
                <a:srgbClr val="9D138D"/>
              </a:solidFill>
            </a:endParaRPr>
          </a:p>
          <a:p>
            <a:pPr eaLnBrk="1" hangingPunct="1"/>
            <a:endParaRPr lang="zh-CN" altLang="en-US" sz="28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284491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42875"/>
            <a:ext cx="8429625" cy="6572250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int main()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{ void action1(int,int),action2(int,int);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char ch;  int a=15,b=23;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ch=getchar();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switch(ch)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{ case 'a':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   case ‘A’: action1(a,b);break;  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   case 'b':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   case ‘B’: action2(a,b);break;  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	   default:  putchar(‘\a’); 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}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   return 0;</a:t>
            </a:r>
            <a:endParaRPr lang="zh-CN" altLang="zh-CN" sz="28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</p:txBody>
      </p:sp>
      <p:sp>
        <p:nvSpPr>
          <p:cNvPr id="8192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19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429000" y="2500313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</a:rPr>
              <a:t>输入其他字符</a:t>
            </a:r>
          </a:p>
        </p:txBody>
      </p:sp>
      <p:cxnSp>
        <p:nvCxnSpPr>
          <p:cNvPr id="8" name="直接连接符 7"/>
          <p:cNvCxnSpPr>
            <a:cxnSpLocks noChangeShapeType="1"/>
          </p:cNvCxnSpPr>
          <p:nvPr/>
        </p:nvCxnSpPr>
        <p:spPr bwMode="auto">
          <a:xfrm>
            <a:off x="2483768" y="5286375"/>
            <a:ext cx="2571750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714750" y="5357813"/>
            <a:ext cx="2000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发出警告</a:t>
            </a:r>
          </a:p>
        </p:txBody>
      </p:sp>
    </p:spTree>
    <p:extLst>
      <p:ext uri="{BB962C8B-B14F-4D97-AF65-F5344CB8AC3E}">
        <p14:creationId xmlns:p14="http://schemas.microsoft.com/office/powerpoint/2010/main" val="2035715682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简单实用的菜单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>
                <a:solidFill>
                  <a:schemeClr val="tx2"/>
                </a:solidFill>
              </a:rPr>
              <a:t>这是一个非常简单的示意程序</a:t>
            </a:r>
          </a:p>
          <a:p>
            <a:r>
              <a:rPr lang="zh-CN" altLang="zh-CN" dirty="0">
                <a:solidFill>
                  <a:schemeClr val="tx2"/>
                </a:solidFill>
              </a:rPr>
              <a:t>实际应用中，所指定的操作可能比较复杂： 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A</a:t>
            </a:r>
            <a:r>
              <a:rPr lang="zh-CN" altLang="zh-CN" dirty="0">
                <a:solidFill>
                  <a:schemeClr val="tx2"/>
                </a:solidFill>
              </a:rPr>
              <a:t>：输入全班学生各门课的成绩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B</a:t>
            </a:r>
            <a:r>
              <a:rPr lang="zh-CN" altLang="zh-CN" dirty="0">
                <a:solidFill>
                  <a:schemeClr val="tx2"/>
                </a:solidFill>
              </a:rPr>
              <a:t>：计算并输出每个学生各门课的平均成绩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C</a:t>
            </a:r>
            <a:r>
              <a:rPr lang="zh-CN" altLang="zh-CN" dirty="0">
                <a:solidFill>
                  <a:schemeClr val="tx2"/>
                </a:solidFill>
              </a:rPr>
              <a:t>：计算并输出各门课的全班平均成绩</a:t>
            </a:r>
          </a:p>
          <a:p>
            <a:pPr lvl="1"/>
            <a:r>
              <a:rPr lang="en-US" altLang="zh-CN" dirty="0">
                <a:solidFill>
                  <a:schemeClr val="tx2"/>
                </a:solidFill>
              </a:rPr>
              <a:t>D</a:t>
            </a:r>
            <a:r>
              <a:rPr lang="zh-CN" altLang="zh-CN" dirty="0">
                <a:solidFill>
                  <a:schemeClr val="tx2"/>
                </a:solidFill>
              </a:rPr>
              <a:t>：对全班学生的平均成绩由高到低排序并输出</a:t>
            </a:r>
          </a:p>
          <a:p>
            <a:r>
              <a:rPr lang="zh-CN" altLang="zh-CN" dirty="0">
                <a:solidFill>
                  <a:schemeClr val="tx2"/>
                </a:solidFill>
              </a:rPr>
              <a:t>可以按以上思路编写程序，把各</a:t>
            </a:r>
            <a:r>
              <a:rPr lang="en-US" altLang="zh-CN" dirty="0">
                <a:solidFill>
                  <a:schemeClr val="tx2"/>
                </a:solidFill>
              </a:rPr>
              <a:t>action</a:t>
            </a:r>
            <a:r>
              <a:rPr lang="zh-CN" altLang="zh-CN" dirty="0">
                <a:solidFill>
                  <a:schemeClr val="tx2"/>
                </a:solidFill>
              </a:rPr>
              <a:t>函数设计成不同的功能以实现各要求</a:t>
            </a:r>
          </a:p>
          <a:p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69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025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5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59675" cy="3744913"/>
          </a:xfrm>
        </p:spPr>
        <p:txBody>
          <a:bodyPr/>
          <a:lstStyle/>
          <a:p>
            <a:r>
              <a:rPr lang="en-US" altLang="zh-CN" smtClean="0">
                <a:solidFill>
                  <a:srgbClr val="FFFF00"/>
                </a:solidFill>
              </a:rPr>
              <a:t>【</a:t>
            </a:r>
            <a:r>
              <a:rPr lang="zh-CN" altLang="zh-CN" smtClean="0">
                <a:solidFill>
                  <a:srgbClr val="FFFF00"/>
                </a:solidFill>
              </a:rPr>
              <a:t>例</a:t>
            </a:r>
            <a:r>
              <a:rPr lang="en-US" altLang="zh-CN" smtClean="0">
                <a:solidFill>
                  <a:srgbClr val="FFFF00"/>
                </a:solidFill>
              </a:rPr>
              <a:t>4.1】 </a:t>
            </a:r>
            <a:r>
              <a:rPr lang="zh-CN" altLang="zh-CN" smtClean="0">
                <a:solidFill>
                  <a:srgbClr val="FFFF00"/>
                </a:solidFill>
              </a:rPr>
              <a:t>在例</a:t>
            </a:r>
            <a:r>
              <a:rPr lang="en-US" altLang="zh-CN" smtClean="0">
                <a:solidFill>
                  <a:srgbClr val="FFFF00"/>
                </a:solidFill>
              </a:rPr>
              <a:t>3.5</a:t>
            </a:r>
            <a:r>
              <a:rPr lang="zh-CN" altLang="zh-CN" smtClean="0">
                <a:solidFill>
                  <a:srgbClr val="FFFF00"/>
                </a:solidFill>
              </a:rPr>
              <a:t>的基础上对程序进行改进。题目要求</a:t>
            </a:r>
            <a:r>
              <a:rPr lang="zh-CN" altLang="en-US" smtClean="0">
                <a:solidFill>
                  <a:srgbClr val="FFFF00"/>
                </a:solidFill>
              </a:rPr>
              <a:t>是</a:t>
            </a:r>
            <a:r>
              <a:rPr lang="zh-CN" altLang="zh-CN" smtClean="0">
                <a:solidFill>
                  <a:srgbClr val="FFFF00"/>
                </a:solidFill>
              </a:rPr>
              <a:t>求</a:t>
            </a:r>
            <a:r>
              <a:rPr lang="en-US" altLang="zh-CN" smtClean="0">
                <a:solidFill>
                  <a:srgbClr val="FFFF00"/>
                </a:solidFill>
              </a:rPr>
              <a:t>     </a:t>
            </a:r>
            <a:r>
              <a:rPr lang="zh-CN" altLang="zh-CN" smtClean="0">
                <a:solidFill>
                  <a:srgbClr val="FFFF00"/>
                </a:solidFill>
              </a:rPr>
              <a:t></a:t>
            </a:r>
            <a:r>
              <a:rPr lang="en-US" altLang="zh-CN" smtClean="0">
                <a:solidFill>
                  <a:srgbClr val="FFFF00"/>
                </a:solidFill>
              </a:rPr>
              <a:t>            </a:t>
            </a:r>
            <a:r>
              <a:rPr lang="zh-CN" altLang="zh-CN" smtClean="0">
                <a:solidFill>
                  <a:srgbClr val="FFFF00"/>
                </a:solidFill>
              </a:rPr>
              <a:t>方程的根。</a:t>
            </a:r>
            <a:r>
              <a:rPr lang="zh-CN" altLang="en-US" smtClean="0">
                <a:solidFill>
                  <a:srgbClr val="FFFF00"/>
                </a:solidFill>
              </a:rPr>
              <a:t>由键盘输入</a:t>
            </a:r>
            <a:r>
              <a:rPr lang="en-US" altLang="zh-CN" smtClean="0">
                <a:solidFill>
                  <a:srgbClr val="FFFF00"/>
                </a:solidFill>
              </a:rPr>
              <a:t>a,b,c</a:t>
            </a:r>
            <a:r>
              <a:rPr lang="zh-CN" altLang="en-US" smtClean="0">
                <a:solidFill>
                  <a:srgbClr val="FFFF00"/>
                </a:solidFill>
              </a:rPr>
              <a:t>。假设</a:t>
            </a:r>
            <a:r>
              <a:rPr lang="en-US" altLang="zh-CN" smtClean="0">
                <a:solidFill>
                  <a:srgbClr val="FFFF00"/>
                </a:solidFill>
              </a:rPr>
              <a:t>a,b,c</a:t>
            </a:r>
            <a:r>
              <a:rPr lang="zh-CN" altLang="en-US" smtClean="0">
                <a:solidFill>
                  <a:srgbClr val="FFFF00"/>
                </a:solidFill>
              </a:rPr>
              <a:t>的值任意，并不保证                       。需要在程序中进行判别，如果                 ，就计算并输出方程的两个实根，否则就输出“方程无实根”的信息。</a:t>
            </a:r>
          </a:p>
        </p:txBody>
      </p:sp>
      <p:sp>
        <p:nvSpPr>
          <p:cNvPr id="9219" name="内容占位符 6"/>
          <p:cNvSpPr>
            <a:spLocks noGrp="1"/>
          </p:cNvSpPr>
          <p:nvPr>
            <p:ph idx="1"/>
          </p:nvPr>
        </p:nvSpPr>
        <p:spPr>
          <a:xfrm>
            <a:off x="457200" y="4508500"/>
            <a:ext cx="8229600" cy="1800225"/>
          </a:xfrm>
        </p:spPr>
        <p:txBody>
          <a:bodyPr/>
          <a:lstStyle/>
          <a:p>
            <a:endParaRPr lang="zh-CN" altLang="en-US" smtClean="0"/>
          </a:p>
        </p:txBody>
      </p:sp>
      <p:sp>
        <p:nvSpPr>
          <p:cNvPr id="9220" name="灯片编号占位符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332DAB-2E61-4D6B-8E2A-0E83A7D56962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zh-CN" sz="1600" smtClean="0"/>
          </a:p>
        </p:txBody>
      </p:sp>
      <p:graphicFrame>
        <p:nvGraphicFramePr>
          <p:cNvPr id="9221" name="对象 7"/>
          <p:cNvGraphicFramePr>
            <a:graphicFrameLocks noChangeAspect="1"/>
          </p:cNvGraphicFramePr>
          <p:nvPr/>
        </p:nvGraphicFramePr>
        <p:xfrm>
          <a:off x="5148263" y="822325"/>
          <a:ext cx="2643187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8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822325"/>
                        <a:ext cx="2643187" cy="519113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8"/>
          <p:cNvGraphicFramePr>
            <a:graphicFrameLocks noChangeAspect="1"/>
          </p:cNvGraphicFramePr>
          <p:nvPr/>
        </p:nvGraphicFramePr>
        <p:xfrm>
          <a:off x="5580063" y="1844675"/>
          <a:ext cx="2143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公式" r:id="rId5" imgW="787058" imgH="203112" progId="Equation.3">
                  <p:embed/>
                </p:oleObj>
              </mc:Choice>
              <mc:Fallback>
                <p:oleObj name="公式" r:id="rId5" imgW="787058" imgH="203112" progId="Equation.3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80063" y="1844675"/>
                        <a:ext cx="2143125" cy="5429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"/>
          <p:cNvGraphicFramePr>
            <a:graphicFrameLocks noChangeAspect="1"/>
          </p:cNvGraphicFramePr>
          <p:nvPr/>
        </p:nvGraphicFramePr>
        <p:xfrm>
          <a:off x="6804025" y="2349500"/>
          <a:ext cx="21431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00" name="公式" r:id="rId7" imgW="787058" imgH="203112" progId="Equation.3">
                  <p:embed/>
                </p:oleObj>
              </mc:Choice>
              <mc:Fallback>
                <p:oleObj name="公式" r:id="rId7" imgW="787058" imgH="203112" progId="Equation.3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2349500"/>
                        <a:ext cx="2143125" cy="5429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919912" cy="2133600"/>
          </a:xfrm>
        </p:spPr>
        <p:txBody>
          <a:bodyPr/>
          <a:lstStyle/>
          <a:p>
            <a:pPr eaLnBrk="1" hangingPunct="1"/>
            <a:r>
              <a:rPr lang="en-US" altLang="zh-CN" smtClean="0"/>
              <a:t>4.8  </a:t>
            </a:r>
            <a:r>
              <a:rPr lang="zh-CN" altLang="en-US" smtClean="0"/>
              <a:t>选择结构程序综合举例</a:t>
            </a:r>
          </a:p>
        </p:txBody>
      </p:sp>
      <p:sp>
        <p:nvSpPr>
          <p:cNvPr id="5632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7543800" cy="1152426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4.8】 </a:t>
            </a:r>
            <a:r>
              <a:rPr lang="zh-CN" altLang="zh-CN" dirty="0"/>
              <a:t>写一程序，判断某一年是否闰年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56791"/>
            <a:ext cx="8229600" cy="4751933"/>
          </a:xfrm>
        </p:spPr>
        <p:txBody>
          <a:bodyPr/>
          <a:lstStyle/>
          <a:p>
            <a:pPr marL="0" lvl="1" indent="0">
              <a:buClr>
                <a:schemeClr val="tx2"/>
              </a:buClr>
              <a:buNone/>
            </a:pP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【</a:t>
            </a:r>
            <a:r>
              <a:rPr lang="zh-CN" altLang="zh-CN" sz="2800" dirty="0" smtClean="0">
                <a:solidFill>
                  <a:schemeClr val="tx2"/>
                </a:solidFill>
              </a:rPr>
              <a:t>解题思路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】</a:t>
            </a:r>
          </a:p>
          <a:p>
            <a:pPr marL="457200" lvl="1" indent="-457200">
              <a:buClr>
                <a:schemeClr val="tx2"/>
              </a:buClr>
            </a:pPr>
            <a:r>
              <a:rPr lang="zh-CN" altLang="en-US" sz="2800" dirty="0" smtClean="0">
                <a:solidFill>
                  <a:schemeClr val="tx2"/>
                </a:solidFill>
                <a:cs typeface="Times New Roman" pitchFamily="18" charset="0"/>
              </a:rPr>
              <a:t>判断闰年的方法：</a:t>
            </a:r>
            <a:endParaRPr lang="en-US" altLang="zh-CN" sz="28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0" lvl="1" indent="0">
              <a:buClr>
                <a:schemeClr val="tx2"/>
              </a:buClr>
              <a:buNone/>
            </a:pP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(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year%4==0) &amp;&amp;  (year%100!=0) 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|| 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(year%400==0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>)</a:t>
            </a:r>
          </a:p>
          <a:p>
            <a:pPr marL="0" lvl="1" indent="0">
              <a:buClr>
                <a:schemeClr val="tx2"/>
              </a:buClr>
              <a:buNone/>
            </a:pPr>
            <a:endParaRPr lang="en-US" altLang="zh-CN" sz="28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</a:pP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用变量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代表是否闰年的信息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itchFamily="18" charset="0"/>
              </a:rPr>
              <a:t>。</a:t>
            </a:r>
            <a: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  <a:t/>
            </a:r>
            <a:br>
              <a:rPr lang="en-US" altLang="zh-CN" sz="2800" dirty="0" smtClean="0">
                <a:solidFill>
                  <a:schemeClr val="tx2"/>
                </a:solidFill>
                <a:cs typeface="Times New Roman" pitchFamily="18" charset="0"/>
              </a:rPr>
            </a:br>
            <a:r>
              <a:rPr lang="zh-CN" altLang="en-US" sz="2800" dirty="0" smtClean="0">
                <a:solidFill>
                  <a:schemeClr val="tx2"/>
                </a:solidFill>
                <a:cs typeface="Times New Roman" pitchFamily="18" charset="0"/>
              </a:rPr>
              <a:t>若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闰年，令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leap=1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；非闰年，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leap=0</a:t>
            </a:r>
            <a:r>
              <a:rPr lang="zh-CN" altLang="en-US" sz="2800" dirty="0" smtClean="0">
                <a:solidFill>
                  <a:schemeClr val="tx2"/>
                </a:solidFill>
                <a:cs typeface="Times New Roman" pitchFamily="18" charset="0"/>
              </a:rPr>
              <a:t>。</a:t>
            </a:r>
            <a:endParaRPr lang="en-US" altLang="zh-CN" sz="28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</a:pPr>
            <a:endParaRPr lang="en-US" altLang="zh-CN" sz="28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457200" lvl="1" indent="-457200">
              <a:buClr>
                <a:schemeClr val="tx2"/>
              </a:buClr>
            </a:pPr>
            <a:r>
              <a:rPr lang="zh-CN" altLang="en-US" sz="2800" dirty="0" smtClean="0">
                <a:solidFill>
                  <a:schemeClr val="tx2"/>
                </a:solidFill>
                <a:cs typeface="Times New Roman" pitchFamily="18" charset="0"/>
              </a:rPr>
              <a:t>最后，判断</a:t>
            </a:r>
            <a:r>
              <a:rPr lang="en-US" altLang="zh-CN" sz="2800" dirty="0">
                <a:solidFill>
                  <a:schemeClr val="tx2"/>
                </a:solidFill>
                <a:cs typeface="Times New Roman" pitchFamily="18" charset="0"/>
              </a:rPr>
              <a:t>leap</a:t>
            </a:r>
            <a:r>
              <a:rPr lang="zh-CN" altLang="en-US" sz="2800" dirty="0">
                <a:solidFill>
                  <a:schemeClr val="tx2"/>
                </a:solidFill>
                <a:cs typeface="Times New Roman" pitchFamily="18" charset="0"/>
              </a:rPr>
              <a:t>是否为１（真），若是，则输出“闰年”信息</a:t>
            </a:r>
          </a:p>
          <a:p>
            <a:pPr marL="457200" lvl="1" indent="-457200">
              <a:buClr>
                <a:schemeClr val="tx2"/>
              </a:buClr>
            </a:pPr>
            <a:endParaRPr lang="en-US" altLang="zh-CN" sz="2800" dirty="0" smtClean="0">
              <a:solidFill>
                <a:schemeClr val="tx2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zh-CN" altLang="en-US" sz="3200" dirty="0">
              <a:solidFill>
                <a:schemeClr val="tx2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0A3365-1CFF-4D37-97EC-C775A467D519}" type="slidenum">
              <a:rPr lang="en-US" altLang="zh-CN" smtClean="0"/>
              <a:pPr>
                <a:defRPr/>
              </a:pPr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033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	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year,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year:");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d",&amp;year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if (year%4==0)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if(year%100==0)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	       if(year%400==0)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=1;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=0;	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=1;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=0;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if </a:t>
            </a:r>
            <a:r>
              <a:rPr lang="en-US" altLang="zh-CN" sz="2800" dirty="0" smtClean="0"/>
              <a:t>  (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)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is ",year);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else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is not ",year);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 leap year.\n");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60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051720" y="692696"/>
            <a:ext cx="2357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标志变量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0" name="直接连接符 9"/>
          <p:cNvCxnSpPr>
            <a:cxnSpLocks noChangeShapeType="1"/>
          </p:cNvCxnSpPr>
          <p:nvPr/>
        </p:nvCxnSpPr>
        <p:spPr bwMode="auto">
          <a:xfrm>
            <a:off x="1619672" y="1357313"/>
            <a:ext cx="10001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>
            <a:off x="428625" y="5000625"/>
            <a:ext cx="164306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699792" y="4159399"/>
            <a:ext cx="421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与</a:t>
            </a:r>
            <a:r>
              <a:rPr lang="en-US" altLang="zh-CN" sz="2800" b="1" dirty="0">
                <a:solidFill>
                  <a:srgbClr val="FFFF00"/>
                </a:solidFill>
              </a:rPr>
              <a:t>if (leap!=0)</a:t>
            </a:r>
            <a:r>
              <a:rPr lang="zh-CN" altLang="zh-CN" sz="2800" b="1" dirty="0">
                <a:solidFill>
                  <a:srgbClr val="FFFF00"/>
                </a:solidFill>
              </a:rPr>
              <a:t>含义相同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59283"/>
            <a:ext cx="4752528" cy="2654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83867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int main()	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{int year,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printf("enter year:"); scanf("%d",&amp;year);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if (year%4==0)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    if(year%100==0)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	       if(year%400==0)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=1;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        else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=0;	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    else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=1;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else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=0;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if (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)     printf("%d is ",year);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else  printf("%d is not ",year);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printf("a leap year.\n");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return 0;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</p:txBody>
      </p:sp>
      <p:sp>
        <p:nvSpPr>
          <p:cNvPr id="870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70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cxnSp>
        <p:nvCxnSpPr>
          <p:cNvPr id="12" name="直接连接符 11"/>
          <p:cNvCxnSpPr>
            <a:cxnSpLocks noChangeShapeType="1"/>
          </p:cNvCxnSpPr>
          <p:nvPr/>
        </p:nvCxnSpPr>
        <p:spPr bwMode="auto">
          <a:xfrm rot="5400000">
            <a:off x="794718" y="3178969"/>
            <a:ext cx="785812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4643438" y="3429000"/>
            <a:ext cx="30003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>
                <a:solidFill>
                  <a:srgbClr val="FF0000"/>
                </a:solidFill>
              </a:rPr>
              <a:t>采取锯齿形式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cxnSp>
        <p:nvCxnSpPr>
          <p:cNvPr id="15" name="直接连接符 14"/>
          <p:cNvCxnSpPr>
            <a:cxnSpLocks noChangeShapeType="1"/>
          </p:cNvCxnSpPr>
          <p:nvPr/>
        </p:nvCxnSpPr>
        <p:spPr bwMode="auto">
          <a:xfrm rot="5400000">
            <a:off x="-30236" y="3143251"/>
            <a:ext cx="1571625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 rot="5400000">
            <a:off x="-821532" y="3107532"/>
            <a:ext cx="2500313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914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"/>
            <a:ext cx="3857625" cy="801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1938" y="127000"/>
            <a:ext cx="5070475" cy="77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291859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91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#include &lt;stdio.h&gt;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int main()	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{int year,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printf("enter year:"); scanf("%d",&amp;year);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if (year%4==0)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    if(year%100==0)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	       if(year%400==0)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=1;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        else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=0;	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    else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=1;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else    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=0;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if (</a:t>
            </a:r>
            <a:r>
              <a:rPr lang="en-US" altLang="zh-CN" sz="2800" smtClean="0">
                <a:solidFill>
                  <a:srgbClr val="00B050"/>
                </a:solidFill>
              </a:rPr>
              <a:t>leap</a:t>
            </a:r>
            <a:r>
              <a:rPr lang="en-US" altLang="zh-CN" sz="2800" smtClean="0"/>
              <a:t>)     printf("%d is ",year);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else  printf("%d is not ",year);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printf("a leap year.\n");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  return 0;</a:t>
            </a:r>
            <a:endParaRPr lang="zh-CN" altLang="zh-CN" sz="280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smtClean="0"/>
              <a:t>}</a:t>
            </a:r>
            <a:endParaRPr lang="zh-CN" altLang="zh-CN" sz="2800" smtClean="0"/>
          </a:p>
        </p:txBody>
      </p:sp>
      <p:sp>
        <p:nvSpPr>
          <p:cNvPr id="880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80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28625" y="1785938"/>
            <a:ext cx="6786563" cy="2786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000125" y="4786313"/>
            <a:ext cx="6858000" cy="1816100"/>
          </a:xfrm>
          <a:prstGeom prst="rect">
            <a:avLst/>
          </a:prstGeom>
          <a:solidFill>
            <a:srgbClr val="0000CC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if(year%4!=0)  leap=0;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if (year%100!=0)  leap=1;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if(year%400!=0)   leap=0;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else  </a:t>
            </a:r>
            <a:r>
              <a:rPr lang="zh-CN" altLang="zh-CN" sz="2800" b="1" dirty="0">
                <a:solidFill>
                  <a:srgbClr val="FFFF00"/>
                </a:solidFill>
                <a:latin typeface="+mn-lt"/>
                <a:ea typeface="+mn-ea"/>
              </a:rPr>
              <a:t>　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leap=1;</a:t>
            </a:r>
            <a:endParaRPr lang="zh-CN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03608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main()	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err="1" smtClean="0"/>
              <a:t>year,</a:t>
            </a:r>
            <a:r>
              <a:rPr lang="en-US" altLang="zh-CN" sz="2800" dirty="0" err="1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year:");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d",&amp;year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if (year%4==0)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if(year%100==0)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	       if(year%400==0)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=1;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  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=0;	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  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=1;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=0;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if (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)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is ",year);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else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is not ",year);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 leap year.\n");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lnSpc>
                <a:spcPts val="2900"/>
              </a:lnSpc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5" name="矩形 12"/>
          <p:cNvSpPr>
            <a:spLocks noChangeArrowheads="1"/>
          </p:cNvSpPr>
          <p:nvPr/>
        </p:nvSpPr>
        <p:spPr bwMode="auto">
          <a:xfrm>
            <a:off x="428625" y="1785938"/>
            <a:ext cx="6786563" cy="2786062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42938" y="4586288"/>
            <a:ext cx="7643812" cy="2246769"/>
          </a:xfrm>
          <a:prstGeom prst="rect">
            <a:avLst/>
          </a:prstGeom>
          <a:solidFill>
            <a:srgbClr val="0000CC"/>
          </a:solidFill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	if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((year%4==0 &amp;&amp; year%100!=0</a:t>
            </a: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) </a:t>
            </a:r>
            <a:endParaRPr lang="en-US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    </a:t>
            </a: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			                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|| (year%400==0</a:t>
            </a: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))</a:t>
            </a:r>
          </a:p>
          <a:p>
            <a:pPr algn="l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     		leap=1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	else  </a:t>
            </a:r>
            <a:endParaRPr lang="en-US" altLang="zh-CN" sz="2800" b="1" dirty="0">
              <a:solidFill>
                <a:srgbClr val="FFFF00"/>
              </a:solidFill>
              <a:latin typeface="+mn-lt"/>
              <a:ea typeface="+mn-ea"/>
            </a:endParaRPr>
          </a:p>
          <a:p>
            <a:pPr algn="l"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     </a:t>
            </a:r>
            <a:r>
              <a:rPr lang="en-US" altLang="zh-CN" sz="2800" b="1" dirty="0" smtClean="0">
                <a:solidFill>
                  <a:srgbClr val="FFFF00"/>
                </a:solidFill>
                <a:latin typeface="+mn-lt"/>
                <a:ea typeface="+mn-ea"/>
              </a:rPr>
              <a:t>		leap=0</a:t>
            </a:r>
            <a:r>
              <a:rPr lang="en-US" altLang="zh-CN" sz="2800" b="1" dirty="0">
                <a:solidFill>
                  <a:srgbClr val="FFFF00"/>
                </a:solidFill>
                <a:latin typeface="+mn-lt"/>
                <a:ea typeface="+mn-ea"/>
              </a:rPr>
              <a:t>;</a:t>
            </a:r>
            <a:endParaRPr lang="zh-CN" altLang="en-US" sz="2800" b="1" dirty="0">
              <a:solidFill>
                <a:srgbClr val="FFFF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87370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0"/>
            <a:ext cx="9001125" cy="6858000"/>
          </a:xfrm>
        </p:spPr>
        <p:txBody>
          <a:bodyPr/>
          <a:lstStyle/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#include &lt;</a:t>
            </a:r>
            <a:r>
              <a:rPr lang="en-US" altLang="zh-CN" sz="2800" dirty="0" err="1" smtClean="0"/>
              <a:t>stdio.h</a:t>
            </a:r>
            <a:r>
              <a:rPr lang="en-US" altLang="zh-CN" sz="2800" dirty="0" smtClean="0"/>
              <a:t>&gt;</a:t>
            </a:r>
            <a:endParaRPr lang="zh-CN" altLang="zh-CN" sz="2800" dirty="0" smtClean="0"/>
          </a:p>
          <a:p>
            <a:pPr>
              <a:spcBef>
                <a:spcPts val="0"/>
              </a:spcBef>
              <a:buNone/>
            </a:pPr>
            <a:r>
              <a:rPr lang="en-US" altLang="zh-CN" sz="2800" dirty="0" smtClean="0"/>
              <a:t>#</a:t>
            </a:r>
            <a:r>
              <a:rPr lang="en-US" altLang="zh-CN" sz="2800" dirty="0"/>
              <a:t>include &lt;</a:t>
            </a:r>
            <a:r>
              <a:rPr lang="en-US" altLang="zh-CN" sz="2800" dirty="0" err="1" smtClean="0"/>
              <a:t>stdbool.h</a:t>
            </a:r>
            <a:r>
              <a:rPr lang="en-US" altLang="zh-CN" sz="2800" dirty="0"/>
              <a:t>&gt;</a:t>
            </a:r>
            <a:endParaRPr lang="zh-CN" altLang="zh-CN" sz="2800" dirty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main()	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{</a:t>
            </a:r>
            <a:r>
              <a:rPr lang="en-US" altLang="zh-CN" sz="2800" dirty="0" err="1" smtClean="0"/>
              <a:t>int</a:t>
            </a:r>
            <a:r>
              <a:rPr lang="en-US" altLang="zh-CN" sz="2800" dirty="0" smtClean="0"/>
              <a:t> </a:t>
            </a:r>
            <a:r>
              <a:rPr lang="en-US" altLang="zh-CN" sz="2800" dirty="0" smtClean="0"/>
              <a:t>year;  </a:t>
            </a:r>
            <a:r>
              <a:rPr lang="en-US" altLang="zh-CN" sz="2800" dirty="0" err="1" smtClean="0">
                <a:solidFill>
                  <a:srgbClr val="FFFF00"/>
                </a:solidFill>
              </a:rPr>
              <a:t>bool</a:t>
            </a:r>
            <a:r>
              <a:rPr lang="en-US" altLang="zh-CN" sz="2800" dirty="0" smtClean="0"/>
              <a:t>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("enter year:"); </a:t>
            </a:r>
            <a:r>
              <a:rPr lang="en-US" altLang="zh-CN" sz="2800" dirty="0" err="1" smtClean="0"/>
              <a:t>scanf</a:t>
            </a:r>
            <a:r>
              <a:rPr lang="en-US" altLang="zh-CN" sz="2800" dirty="0" smtClean="0"/>
              <a:t>("%</a:t>
            </a:r>
            <a:r>
              <a:rPr lang="en-US" altLang="zh-CN" sz="2800" dirty="0" err="1" smtClean="0"/>
              <a:t>d",&amp;year</a:t>
            </a:r>
            <a:r>
              <a:rPr lang="en-US" altLang="zh-CN" sz="2800" dirty="0" smtClean="0"/>
              <a:t>);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if (year%4==0)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    if(year%100==0)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	       if(year%400==0)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olidFill>
                  <a:srgbClr val="FFFF00"/>
                </a:solidFill>
              </a:rPr>
              <a:t>true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      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</a:t>
            </a:r>
            <a:r>
              <a:rPr lang="en-US" altLang="zh-CN" sz="2800" dirty="0">
                <a:solidFill>
                  <a:srgbClr val="FFFF00"/>
                </a:solidFill>
              </a:rPr>
              <a:t>false</a:t>
            </a:r>
            <a:r>
              <a:rPr lang="en-US" altLang="zh-CN" sz="2800" dirty="0" smtClean="0"/>
              <a:t>;</a:t>
            </a:r>
            <a:r>
              <a:rPr lang="en-US" altLang="zh-CN" sz="2800" dirty="0" smtClean="0"/>
              <a:t>	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  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</a:t>
            </a:r>
            <a:r>
              <a:rPr lang="en-US" altLang="zh-CN" sz="2800" dirty="0">
                <a:solidFill>
                  <a:srgbClr val="FFFF00"/>
                </a:solidFill>
              </a:rPr>
              <a:t>true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else    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=</a:t>
            </a:r>
            <a:r>
              <a:rPr lang="en-US" altLang="zh-CN" sz="2800" dirty="0">
                <a:solidFill>
                  <a:srgbClr val="FFFF00"/>
                </a:solidFill>
              </a:rPr>
              <a:t>false</a:t>
            </a:r>
            <a:r>
              <a:rPr lang="en-US" altLang="zh-CN" sz="2800" dirty="0" smtClean="0"/>
              <a:t>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smtClean="0"/>
              <a:t>if   </a:t>
            </a:r>
            <a:r>
              <a:rPr lang="en-US" altLang="zh-CN" sz="2800" dirty="0" smtClean="0"/>
              <a:t>(</a:t>
            </a:r>
            <a:r>
              <a:rPr lang="en-US" altLang="zh-CN" sz="2800" dirty="0" smtClean="0">
                <a:solidFill>
                  <a:srgbClr val="00B050"/>
                </a:solidFill>
              </a:rPr>
              <a:t>leap</a:t>
            </a:r>
            <a:r>
              <a:rPr lang="en-US" altLang="zh-CN" sz="2800" dirty="0" smtClean="0"/>
              <a:t>)   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is ",year);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else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("%d is not ",year);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</a:t>
            </a:r>
            <a:r>
              <a:rPr lang="en-US" altLang="zh-CN" sz="2800" dirty="0" err="1" smtClean="0"/>
              <a:t>printf</a:t>
            </a:r>
            <a:r>
              <a:rPr lang="en-US" altLang="zh-CN" sz="2800" dirty="0" smtClean="0"/>
              <a:t>("a leap year.\n");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  return 0;</a:t>
            </a:r>
            <a:endParaRPr lang="zh-CN" altLang="zh-CN" sz="2800" dirty="0" smtClean="0"/>
          </a:p>
          <a:p>
            <a:pPr>
              <a:spcBef>
                <a:spcPts val="0"/>
              </a:spcBef>
              <a:buFont typeface="Wingdings" pitchFamily="2" charset="2"/>
              <a:buNone/>
            </a:pPr>
            <a:r>
              <a:rPr lang="en-US" altLang="zh-CN" sz="2800" dirty="0" smtClean="0"/>
              <a:t>}</a:t>
            </a:r>
            <a:endParaRPr lang="zh-CN" altLang="zh-CN" sz="2800" dirty="0" smtClean="0"/>
          </a:p>
        </p:txBody>
      </p:sp>
      <p:sp>
        <p:nvSpPr>
          <p:cNvPr id="890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9095" name="矩形 12"/>
          <p:cNvSpPr>
            <a:spLocks noChangeArrowheads="1"/>
          </p:cNvSpPr>
          <p:nvPr/>
        </p:nvSpPr>
        <p:spPr bwMode="auto">
          <a:xfrm>
            <a:off x="323528" y="2204864"/>
            <a:ext cx="6786563" cy="2520280"/>
          </a:xfrm>
          <a:prstGeom prst="rect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69070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9512" y="260350"/>
            <a:ext cx="8280920" cy="819150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4.9】</a:t>
            </a:r>
            <a:r>
              <a:rPr lang="zh-CN" altLang="zh-CN" dirty="0" smtClean="0"/>
              <a:t>求</a:t>
            </a:r>
            <a:r>
              <a:rPr lang="en-US" altLang="zh-CN" dirty="0" smtClean="0"/>
              <a:t>                           </a:t>
            </a:r>
            <a:r>
              <a:rPr lang="zh-CN" altLang="zh-CN" dirty="0"/>
              <a:t>方程的解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30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dirty="0" smtClean="0"/>
              <a:t>  </a:t>
            </a:r>
            <a:endParaRPr lang="zh-CN" altLang="zh-CN" dirty="0" smtClean="0"/>
          </a:p>
        </p:txBody>
      </p:sp>
      <p:sp>
        <p:nvSpPr>
          <p:cNvPr id="308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87938"/>
              </p:ext>
            </p:extLst>
          </p:nvPr>
        </p:nvGraphicFramePr>
        <p:xfrm>
          <a:off x="2699792" y="404664"/>
          <a:ext cx="3276600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91" name="公式" r:id="rId3" imgW="1016000" imgH="203200" progId="Equation.3">
                  <p:embed/>
                </p:oleObj>
              </mc:Choice>
              <mc:Fallback>
                <p:oleObj name="公式" r:id="rId3" imgW="1016000" imgH="203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404664"/>
                        <a:ext cx="3276600" cy="642938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19"/>
          <p:cNvGrpSpPr>
            <a:grpSpLocks/>
          </p:cNvGrpSpPr>
          <p:nvPr/>
        </p:nvGrpSpPr>
        <p:grpSpPr bwMode="auto">
          <a:xfrm>
            <a:off x="642938" y="1643063"/>
            <a:ext cx="7929562" cy="4857750"/>
            <a:chOff x="571472" y="1714488"/>
            <a:chExt cx="7929618" cy="4857784"/>
          </a:xfrm>
        </p:grpSpPr>
        <p:sp>
          <p:nvSpPr>
            <p:cNvPr id="3091" name="Rectangle 3"/>
            <p:cNvSpPr txBox="1">
              <a:spLocks noChangeArrowheads="1"/>
            </p:cNvSpPr>
            <p:nvPr/>
          </p:nvSpPr>
          <p:spPr bwMode="auto">
            <a:xfrm>
              <a:off x="571472" y="1714488"/>
              <a:ext cx="7929618" cy="4857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40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 smtClean="0"/>
                <a:t>【</a:t>
              </a:r>
              <a:r>
                <a:rPr lang="zh-CN" altLang="zh-CN" sz="3200" b="1" dirty="0" smtClean="0"/>
                <a:t>解题思路</a:t>
              </a:r>
              <a:r>
                <a:rPr lang="en-US" altLang="zh-CN" sz="3200" b="1" dirty="0" smtClean="0"/>
                <a:t>】</a:t>
              </a:r>
              <a:r>
                <a:rPr lang="zh-CN" altLang="en-US" sz="3200" b="1" dirty="0" smtClean="0"/>
                <a:t>处理</a:t>
              </a:r>
              <a:r>
                <a:rPr lang="zh-CN" altLang="en-US" sz="3200" b="1" dirty="0"/>
                <a:t>以下各情况</a:t>
              </a:r>
              <a:endParaRPr lang="en-US" altLang="zh-CN" sz="3200" b="1" dirty="0"/>
            </a:p>
            <a:p>
              <a:pPr lvl="1" algn="l" eaLnBrk="1" hangingPunct="1">
                <a:lnSpc>
                  <a:spcPct val="120000"/>
                </a:lnSpc>
              </a:pPr>
              <a:r>
                <a:rPr lang="zh-CN" altLang="zh-CN" sz="3200" b="1" dirty="0"/>
                <a:t>①</a:t>
              </a:r>
              <a:r>
                <a:rPr lang="en-US" altLang="zh-CN" sz="3200" b="1" dirty="0"/>
                <a:t> </a:t>
              </a:r>
              <a:r>
                <a:rPr lang="zh-CN" altLang="zh-CN" sz="3200" b="1" dirty="0"/>
                <a:t>ａ＝０，不是二次方程</a:t>
              </a:r>
              <a:endParaRPr lang="en-US" altLang="zh-CN" sz="3200" b="1" dirty="0"/>
            </a:p>
            <a:p>
              <a:pPr lvl="1" algn="l" eaLnBrk="1" hangingPunct="1">
                <a:lnSpc>
                  <a:spcPct val="120000"/>
                </a:lnSpc>
              </a:pPr>
              <a:r>
                <a:rPr lang="zh-CN" altLang="zh-CN" sz="3200" b="1" dirty="0"/>
                <a:t>② </a:t>
              </a:r>
              <a:r>
                <a:rPr lang="en-US" altLang="zh-CN" sz="3200" b="1" dirty="0"/>
                <a:t>                    </a:t>
              </a:r>
              <a:r>
                <a:rPr lang="zh-CN" altLang="zh-CN" sz="3200" b="1" dirty="0"/>
                <a:t>，有两个相等实根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/>
                <a:t>    </a:t>
              </a:r>
              <a:r>
                <a:rPr lang="zh-CN" altLang="zh-CN" sz="3200" b="1" dirty="0"/>
                <a:t>③</a:t>
              </a:r>
              <a:r>
                <a:rPr lang="en-US" altLang="zh-CN" sz="3200" b="1" dirty="0"/>
                <a:t>                     </a:t>
              </a:r>
              <a:r>
                <a:rPr lang="zh-CN" altLang="zh-CN" sz="3200" b="1" dirty="0"/>
                <a:t>，有两个不等实根。</a:t>
              </a:r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/>
                <a:t>    </a:t>
              </a:r>
              <a:r>
                <a:rPr lang="zh-CN" altLang="zh-CN" sz="3200" b="1" dirty="0"/>
                <a:t>④</a:t>
              </a:r>
              <a:r>
                <a:rPr lang="en-US" altLang="zh-CN" sz="3200" b="1" dirty="0"/>
                <a:t>                     </a:t>
              </a:r>
              <a:r>
                <a:rPr lang="zh-CN" altLang="zh-CN" sz="3200" b="1" dirty="0"/>
                <a:t>，有两个共轭复根。</a:t>
              </a:r>
              <a:endParaRPr lang="en-US" altLang="zh-CN" sz="3200" b="1" dirty="0"/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1" dirty="0"/>
                <a:t>          </a:t>
              </a:r>
              <a:r>
                <a:rPr lang="zh-CN" altLang="zh-CN" sz="2800" b="1" dirty="0"/>
                <a:t>应当以</a:t>
              </a:r>
              <a:r>
                <a:rPr lang="en-US" altLang="zh-CN" sz="2800" b="1" dirty="0" err="1"/>
                <a:t>p+qi</a:t>
              </a:r>
              <a:r>
                <a:rPr lang="zh-CN" altLang="zh-CN" sz="2800" b="1" dirty="0"/>
                <a:t>和</a:t>
              </a:r>
              <a:r>
                <a:rPr lang="en-US" altLang="zh-CN" sz="2800" b="1" dirty="0"/>
                <a:t>p-qi</a:t>
              </a:r>
              <a:r>
                <a:rPr lang="zh-CN" altLang="zh-CN" sz="2800" b="1" dirty="0"/>
                <a:t>的形式输出复根</a:t>
              </a:r>
              <a:endParaRPr lang="en-US" altLang="zh-CN" sz="2800" b="1" dirty="0"/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2800" b="1" dirty="0"/>
                <a:t>          </a:t>
              </a:r>
              <a:r>
                <a:rPr lang="zh-CN" altLang="zh-CN" sz="2800" b="1" dirty="0"/>
                <a:t>其中，</a:t>
              </a:r>
              <a:r>
                <a:rPr lang="en-US" altLang="zh-CN" sz="2800" b="1" dirty="0"/>
                <a:t>p=-b/2a</a:t>
              </a:r>
              <a:r>
                <a:rPr lang="zh-CN" altLang="zh-CN" sz="2800" b="1" dirty="0"/>
                <a:t>，</a:t>
              </a:r>
              <a:r>
                <a:rPr lang="en-US" altLang="zh-CN" sz="2800" b="1" dirty="0"/>
                <a:t>q</a:t>
              </a:r>
              <a:r>
                <a:rPr lang="en-US" altLang="zh-CN" sz="2800" b="1" dirty="0" smtClean="0"/>
                <a:t>=(                   </a:t>
              </a:r>
              <a:r>
                <a:rPr lang="en-US" altLang="zh-CN" sz="2800" b="1" dirty="0"/>
                <a:t>)/2a</a:t>
              </a:r>
              <a:endParaRPr lang="zh-CN" altLang="zh-CN" sz="2800" b="1" dirty="0"/>
            </a:p>
            <a:p>
              <a:pPr algn="l" eaLnBrk="1" hangingPunct="1">
                <a:lnSpc>
                  <a:spcPct val="120000"/>
                </a:lnSpc>
              </a:pPr>
              <a:r>
                <a:rPr lang="en-US" altLang="zh-CN" sz="3200" b="1" dirty="0" smtClean="0">
                  <a:solidFill>
                    <a:srgbClr val="99CCFF"/>
                  </a:solidFill>
                </a:rPr>
                <a:t>P6【</a:t>
              </a:r>
              <a:r>
                <a:rPr lang="zh-CN" altLang="en-US" sz="3200" b="1" dirty="0" smtClean="0">
                  <a:solidFill>
                    <a:srgbClr val="99CCFF"/>
                  </a:solidFill>
                </a:rPr>
                <a:t>例</a:t>
              </a:r>
              <a:r>
                <a:rPr lang="en-US" altLang="zh-CN" sz="3200" b="1" dirty="0" smtClean="0">
                  <a:solidFill>
                    <a:srgbClr val="99CCFF"/>
                  </a:solidFill>
                </a:rPr>
                <a:t>3.5】</a:t>
              </a:r>
              <a:r>
                <a:rPr lang="zh-CN" altLang="en-US" sz="3200" b="1" dirty="0" smtClean="0">
                  <a:solidFill>
                    <a:srgbClr val="99CCFF"/>
                  </a:solidFill>
                </a:rPr>
                <a:t>的改进版</a:t>
              </a:r>
              <a:endParaRPr lang="zh-CN" altLang="zh-CN" sz="3200" b="1" dirty="0">
                <a:solidFill>
                  <a:srgbClr val="99CCFF"/>
                </a:solidFill>
              </a:endParaRPr>
            </a:p>
          </p:txBody>
        </p:sp>
        <p:graphicFrame>
          <p:nvGraphicFramePr>
            <p:cNvPr id="3075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0681354"/>
                </p:ext>
              </p:extLst>
            </p:nvPr>
          </p:nvGraphicFramePr>
          <p:xfrm>
            <a:off x="1620221" y="2933146"/>
            <a:ext cx="2143140" cy="54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2" name="公式" r:id="rId5" imgW="787058" imgH="203112" progId="Equation.3">
                    <p:embed/>
                  </p:oleObj>
                </mc:Choice>
                <mc:Fallback>
                  <p:oleObj name="公式" r:id="rId5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21" y="2933146"/>
                          <a:ext cx="2143140" cy="542240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4266792"/>
                </p:ext>
              </p:extLst>
            </p:nvPr>
          </p:nvGraphicFramePr>
          <p:xfrm>
            <a:off x="1620221" y="3534298"/>
            <a:ext cx="2258801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3" name="公式" r:id="rId7" imgW="787058" imgH="203112" progId="Equation.3">
                    <p:embed/>
                  </p:oleObj>
                </mc:Choice>
                <mc:Fallback>
                  <p:oleObj name="公式" r:id="rId7" imgW="787058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21" y="3534298"/>
                          <a:ext cx="2258801" cy="571504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7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51102404"/>
                </p:ext>
              </p:extLst>
            </p:nvPr>
          </p:nvGraphicFramePr>
          <p:xfrm>
            <a:off x="1620221" y="4093276"/>
            <a:ext cx="2204373" cy="571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4" name="公式" r:id="rId9" imgW="774364" imgH="203112" progId="Equation.3">
                    <p:embed/>
                  </p:oleObj>
                </mc:Choice>
                <mc:Fallback>
                  <p:oleObj name="公式" r:id="rId9" imgW="774364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221" y="4093276"/>
                          <a:ext cx="2204373" cy="571504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78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7234001"/>
                </p:ext>
              </p:extLst>
            </p:nvPr>
          </p:nvGraphicFramePr>
          <p:xfrm>
            <a:off x="4946305" y="5161767"/>
            <a:ext cx="1714512" cy="6429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195" name="公式" r:id="rId11" imgW="685800" imgH="254000" progId="Equation.3">
                    <p:embed/>
                  </p:oleObj>
                </mc:Choice>
                <mc:Fallback>
                  <p:oleObj name="公式" r:id="rId11" imgW="685800" imgH="2540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6305" y="5161767"/>
                          <a:ext cx="1714512" cy="642943"/>
                        </a:xfrm>
                        <a:prstGeom prst="rect">
                          <a:avLst/>
                        </a:prstGeom>
                        <a:solidFill>
                          <a:schemeClr val="tx2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3899814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2" y="404664"/>
            <a:ext cx="9112497" cy="5429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#include &lt;</a:t>
            </a:r>
            <a:r>
              <a:rPr lang="en-US" altLang="zh-CN" sz="3200" dirty="0" err="1" smtClean="0"/>
              <a:t>stdio.h</a:t>
            </a:r>
            <a:r>
              <a:rPr lang="en-US" altLang="zh-CN" sz="3200" dirty="0" smtClean="0"/>
              <a:t>&gt;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#include &lt;</a:t>
            </a:r>
            <a:r>
              <a:rPr lang="en-US" altLang="zh-CN" sz="3200" dirty="0" err="1" smtClean="0"/>
              <a:t>math.h</a:t>
            </a:r>
            <a:r>
              <a:rPr lang="en-US" altLang="zh-CN" sz="3200" dirty="0" smtClean="0"/>
              <a:t>&gt;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main()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{</a:t>
            </a:r>
            <a:endParaRPr lang="zh-CN" altLang="zh-CN" sz="3200" dirty="0" smtClean="0"/>
          </a:p>
          <a:p>
            <a:pPr>
              <a:buNone/>
            </a:pPr>
            <a:r>
              <a:rPr lang="en-US" altLang="zh-CN" sz="3200" dirty="0" smtClean="0"/>
              <a:t>  double a,b,c,disc,x1,x2,realpart</a:t>
            </a:r>
            <a:r>
              <a:rPr lang="en-US" altLang="zh-CN" sz="3200" dirty="0" smtClean="0"/>
              <a:t>, </a:t>
            </a:r>
            <a:r>
              <a:rPr lang="en-US" altLang="zh-CN" sz="3200" dirty="0" err="1"/>
              <a:t>imagpart</a:t>
            </a:r>
            <a:r>
              <a:rPr lang="en-US" altLang="zh-CN" sz="3200" dirty="0" smtClean="0"/>
              <a:t>;</a:t>
            </a:r>
          </a:p>
          <a:p>
            <a:pPr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("%</a:t>
            </a:r>
            <a:r>
              <a:rPr lang="en-US" altLang="zh-CN" sz="3200" dirty="0" err="1" smtClean="0"/>
              <a:t>lf,%lf,%lf",&amp;a,&amp;b,&amp;c</a:t>
            </a:r>
            <a:r>
              <a:rPr lang="en-US" altLang="zh-CN" sz="3200" dirty="0" smtClean="0"/>
              <a:t>);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("The equation </a:t>
            </a:r>
            <a:r>
              <a:rPr lang="en-US" altLang="zh-CN" sz="3200" dirty="0" smtClean="0"/>
              <a:t>");</a:t>
            </a:r>
            <a:endParaRPr lang="zh-CN" altLang="zh-CN" sz="3200" dirty="0" smtClean="0"/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1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012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028637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16024" y="548680"/>
            <a:ext cx="9396536" cy="3857625"/>
          </a:xfrm>
        </p:spPr>
        <p:txBody>
          <a:bodyPr/>
          <a:lstStyle/>
          <a:p>
            <a:pPr>
              <a:buNone/>
            </a:pPr>
            <a:r>
              <a:rPr lang="en-US" altLang="zh-CN" sz="3200" dirty="0" smtClean="0"/>
              <a:t> </a:t>
            </a:r>
            <a:r>
              <a:rPr lang="en-US" altLang="zh-CN" sz="3200" dirty="0"/>
              <a:t> if  (</a:t>
            </a:r>
            <a:r>
              <a:rPr lang="en-US" altLang="zh-CN" sz="3200" dirty="0" err="1"/>
              <a:t>fabs</a:t>
            </a:r>
            <a:r>
              <a:rPr lang="en-US" altLang="zh-CN" sz="3200" dirty="0"/>
              <a:t>(a) &lt;= 1e-6)</a:t>
            </a:r>
            <a:endParaRPr lang="zh-CN" altLang="zh-CN" sz="3200" dirty="0"/>
          </a:p>
          <a:p>
            <a:pPr>
              <a:buNone/>
            </a:pPr>
            <a:r>
              <a:rPr lang="en-US" altLang="zh-CN" sz="3200" dirty="0"/>
              <a:t>      </a:t>
            </a:r>
            <a:r>
              <a:rPr lang="en-US" altLang="zh-CN" sz="3200" dirty="0" err="1"/>
              <a:t>printf</a:t>
            </a:r>
            <a:r>
              <a:rPr lang="en-US" altLang="zh-CN" sz="3200" dirty="0"/>
              <a:t>("is not a quadratic\n</a:t>
            </a:r>
            <a:r>
              <a:rPr lang="en-US" altLang="zh-CN" sz="3200" dirty="0" smtClean="0"/>
              <a:t>");</a:t>
            </a:r>
          </a:p>
          <a:p>
            <a:pPr>
              <a:buNone/>
            </a:pPr>
            <a:r>
              <a:rPr lang="en-US" altLang="zh-CN" sz="3200" dirty="0" smtClean="0"/>
              <a:t>  else  {</a:t>
            </a:r>
          </a:p>
          <a:p>
            <a:pPr>
              <a:buNone/>
            </a:pPr>
            <a:r>
              <a:rPr lang="en-US" altLang="zh-CN" sz="3200" dirty="0"/>
              <a:t>	 </a:t>
            </a:r>
            <a:r>
              <a:rPr lang="en-US" altLang="zh-CN" sz="3200" dirty="0" smtClean="0"/>
              <a:t>  disc=b*b-4*a*c</a:t>
            </a:r>
            <a:r>
              <a:rPr lang="en-US" altLang="zh-CN" sz="3200" dirty="0" smtClean="0"/>
              <a:t>;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</a:t>
            </a:r>
            <a:r>
              <a:rPr lang="en-US" altLang="zh-CN" sz="3200" dirty="0" smtClean="0"/>
              <a:t>  if  (</a:t>
            </a:r>
            <a:r>
              <a:rPr lang="en-US" altLang="zh-CN" sz="3200" dirty="0" err="1" smtClean="0"/>
              <a:t>fabs</a:t>
            </a:r>
            <a:r>
              <a:rPr lang="en-US" altLang="zh-CN" sz="3200" dirty="0" smtClean="0"/>
              <a:t>(disc</a:t>
            </a:r>
            <a:r>
              <a:rPr lang="en-US" altLang="zh-CN" sz="3200" dirty="0" smtClean="0"/>
              <a:t>)&lt;=1e-6)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 </a:t>
            </a:r>
            <a:r>
              <a:rPr lang="en-US" altLang="zh-CN" sz="3200" dirty="0" smtClean="0"/>
              <a:t>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("has two equal roots:%8.4f\n</a:t>
            </a:r>
            <a:r>
              <a:rPr lang="en-US" altLang="zh-CN" sz="3200" dirty="0" smtClean="0"/>
              <a:t>",-</a:t>
            </a:r>
            <a:r>
              <a:rPr lang="en-US" altLang="zh-CN" sz="3200" dirty="0" smtClean="0"/>
              <a:t>b/(2*a));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</a:t>
            </a:r>
            <a:r>
              <a:rPr lang="en-US" altLang="zh-CN" sz="3200" smtClean="0"/>
              <a:t>  else</a:t>
            </a:r>
            <a:endParaRPr lang="zh-CN" altLang="zh-CN" sz="3200" dirty="0" smtClean="0"/>
          </a:p>
        </p:txBody>
      </p:sp>
      <p:sp>
        <p:nvSpPr>
          <p:cNvPr id="911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114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3635896" y="2348880"/>
            <a:ext cx="500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先算</a:t>
            </a:r>
            <a:r>
              <a:rPr lang="en-US" altLang="zh-CN" sz="2800" b="1" dirty="0">
                <a:solidFill>
                  <a:srgbClr val="FFFF00"/>
                </a:solidFill>
              </a:rPr>
              <a:t>disc</a:t>
            </a:r>
            <a:r>
              <a:rPr lang="zh-CN" altLang="zh-CN" sz="2800" b="1" dirty="0">
                <a:solidFill>
                  <a:srgbClr val="FFFF00"/>
                </a:solidFill>
              </a:rPr>
              <a:t>，以减少重复计算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4421708" y="2944192"/>
            <a:ext cx="3857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FF00"/>
                </a:solidFill>
              </a:rPr>
              <a:t>不能用</a:t>
            </a:r>
            <a:r>
              <a:rPr lang="en-US" altLang="zh-CN" sz="2800" b="1" dirty="0">
                <a:solidFill>
                  <a:srgbClr val="FFFF00"/>
                </a:solidFill>
              </a:rPr>
              <a:t>if (disc==0)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3954735" y="548680"/>
            <a:ext cx="3857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实型不能用</a:t>
            </a:r>
            <a:r>
              <a:rPr lang="en-US" altLang="zh-CN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 (a==0</a:t>
            </a:r>
            <a:r>
              <a:rPr lang="en-US" altLang="zh-CN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32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endParaRPr lang="zh-CN" altLang="en-US" sz="32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35496" y="1124744"/>
            <a:ext cx="374441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直接连接符 16"/>
          <p:cNvCxnSpPr>
            <a:cxnSpLocks noChangeShapeType="1"/>
          </p:cNvCxnSpPr>
          <p:nvPr/>
        </p:nvCxnSpPr>
        <p:spPr bwMode="auto">
          <a:xfrm>
            <a:off x="539552" y="3501008"/>
            <a:ext cx="374441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8" name="Picture 2" descr="pic4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56" y="4876006"/>
            <a:ext cx="842168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605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smtClean="0">
                <a:solidFill>
                  <a:srgbClr val="FFFF00"/>
                </a:solidFill>
              </a:rPr>
              <a:t>解题思路</a:t>
            </a:r>
            <a:endParaRPr lang="zh-CN" altLang="en-US" smtClean="0">
              <a:solidFill>
                <a:srgbClr val="FFFF00"/>
              </a:solidFill>
            </a:endParaRPr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10244" name="灯片编号占位符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F618696-E5E7-465B-821A-DC9D8EA6E481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zh-CN" sz="160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7188" y="714375"/>
            <a:ext cx="2714625" cy="785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en-US" altLang="zh-CN" kern="0" dirty="0" smtClean="0"/>
          </a:p>
        </p:txBody>
      </p:sp>
      <p:sp>
        <p:nvSpPr>
          <p:cNvPr id="6" name="平行四边形 5"/>
          <p:cNvSpPr>
            <a:spLocks noChangeArrowheads="1"/>
          </p:cNvSpPr>
          <p:nvPr/>
        </p:nvSpPr>
        <p:spPr bwMode="auto">
          <a:xfrm>
            <a:off x="3286125" y="1357313"/>
            <a:ext cx="2428875" cy="500062"/>
          </a:xfrm>
          <a:prstGeom prst="parallelogram">
            <a:avLst>
              <a:gd name="adj" fmla="val 25005"/>
            </a:avLst>
          </a:prstGeom>
          <a:solidFill>
            <a:srgbClr val="0070C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/>
              <a:t>输入</a:t>
            </a:r>
            <a:r>
              <a:rPr kumimoji="1" lang="en-US" altLang="zh-CN" sz="2800" b="1"/>
              <a:t>a,b,c</a:t>
            </a:r>
            <a:endParaRPr kumimoji="1" lang="zh-CN" altLang="en-US" sz="2800" b="1"/>
          </a:p>
        </p:txBody>
      </p:sp>
      <p:cxnSp>
        <p:nvCxnSpPr>
          <p:cNvPr id="7" name="直接箭头连接符 6"/>
          <p:cNvCxnSpPr>
            <a:cxnSpLocks noChangeShapeType="1"/>
          </p:cNvCxnSpPr>
          <p:nvPr/>
        </p:nvCxnSpPr>
        <p:spPr bwMode="auto">
          <a:xfrm rot="5400000">
            <a:off x="4251325" y="1106488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直接箭头连接符 7"/>
          <p:cNvCxnSpPr>
            <a:cxnSpLocks noChangeShapeType="1"/>
          </p:cNvCxnSpPr>
          <p:nvPr/>
        </p:nvCxnSpPr>
        <p:spPr bwMode="auto">
          <a:xfrm rot="5400000">
            <a:off x="4251325" y="2106613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流程图: 过程 8"/>
          <p:cNvSpPr>
            <a:spLocks noChangeArrowheads="1"/>
          </p:cNvSpPr>
          <p:nvPr/>
        </p:nvSpPr>
        <p:spPr bwMode="auto">
          <a:xfrm>
            <a:off x="3454400" y="2357438"/>
            <a:ext cx="2071688" cy="50006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/>
              <a:t>计算</a:t>
            </a:r>
            <a:r>
              <a:rPr lang="en-US" altLang="zh-CN" sz="2800" b="1" smtClean="0"/>
              <a:t>disc</a:t>
            </a:r>
            <a:endParaRPr lang="zh-CN" altLang="en-US" sz="2800" b="1" smtClean="0"/>
          </a:p>
        </p:txBody>
      </p:sp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 rot="5400000">
            <a:off x="4251325" y="3106738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流程图: 决策 10"/>
          <p:cNvSpPr>
            <a:spLocks noChangeArrowheads="1"/>
          </p:cNvSpPr>
          <p:nvPr/>
        </p:nvSpPr>
        <p:spPr bwMode="auto">
          <a:xfrm>
            <a:off x="3155950" y="3344863"/>
            <a:ext cx="2714625" cy="857250"/>
          </a:xfrm>
          <a:prstGeom prst="flowChartDecision">
            <a:avLst/>
          </a:prstGeom>
          <a:solidFill>
            <a:srgbClr val="FF0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/>
              <a:t>disc&gt;=0?</a:t>
            </a:r>
            <a:endParaRPr kumimoji="1" lang="zh-CN" altLang="en-US" sz="2800" b="1"/>
          </a:p>
        </p:txBody>
      </p:sp>
      <p:cxnSp>
        <p:nvCxnSpPr>
          <p:cNvPr id="12" name="直接箭头连接符 11"/>
          <p:cNvCxnSpPr>
            <a:cxnSpLocks noChangeShapeType="1"/>
          </p:cNvCxnSpPr>
          <p:nvPr/>
        </p:nvCxnSpPr>
        <p:spPr bwMode="auto">
          <a:xfrm rot="5400000">
            <a:off x="1881187" y="4014788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流程图: 过程 12"/>
          <p:cNvSpPr>
            <a:spLocks noChangeArrowheads="1"/>
          </p:cNvSpPr>
          <p:nvPr/>
        </p:nvSpPr>
        <p:spPr bwMode="auto">
          <a:xfrm>
            <a:off x="1084263" y="4265613"/>
            <a:ext cx="2071687" cy="500062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2800" b="1" smtClean="0"/>
              <a:t>计算</a:t>
            </a:r>
            <a:r>
              <a:rPr lang="en-US" altLang="zh-CN" sz="2800" b="1" smtClean="0"/>
              <a:t>x</a:t>
            </a:r>
            <a:r>
              <a:rPr lang="en-US" altLang="zh-CN" sz="2800" b="1" baseline="-25000" smtClean="0"/>
              <a:t>1</a:t>
            </a:r>
            <a:r>
              <a:rPr lang="en-US" altLang="zh-CN" sz="2800" b="1" smtClean="0"/>
              <a:t>,x</a:t>
            </a:r>
            <a:r>
              <a:rPr lang="en-US" altLang="zh-CN" sz="2800" b="1" baseline="-25000" smtClean="0"/>
              <a:t>2</a:t>
            </a:r>
            <a:endParaRPr lang="zh-CN" altLang="en-US" sz="2800" b="1" baseline="-25000" smtClean="0"/>
          </a:p>
        </p:txBody>
      </p:sp>
      <p:sp>
        <p:nvSpPr>
          <p:cNvPr id="14" name="平行四边形 13"/>
          <p:cNvSpPr>
            <a:spLocks noChangeArrowheads="1"/>
          </p:cNvSpPr>
          <p:nvPr/>
        </p:nvSpPr>
        <p:spPr bwMode="auto">
          <a:xfrm>
            <a:off x="5634038" y="4286250"/>
            <a:ext cx="2428875" cy="500063"/>
          </a:xfrm>
          <a:prstGeom prst="parallelogram">
            <a:avLst>
              <a:gd name="adj" fmla="val 25005"/>
            </a:avLst>
          </a:prstGeom>
          <a:solidFill>
            <a:srgbClr val="0070C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/>
              <a:t>输出无实根</a:t>
            </a:r>
          </a:p>
        </p:txBody>
      </p:sp>
      <p:cxnSp>
        <p:nvCxnSpPr>
          <p:cNvPr id="15" name="直接箭头连接符 14"/>
          <p:cNvCxnSpPr>
            <a:cxnSpLocks noChangeShapeType="1"/>
          </p:cNvCxnSpPr>
          <p:nvPr/>
        </p:nvCxnSpPr>
        <p:spPr bwMode="auto">
          <a:xfrm rot="5400000">
            <a:off x="6599238" y="4035425"/>
            <a:ext cx="500062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平行四边形 15"/>
          <p:cNvSpPr>
            <a:spLocks noChangeArrowheads="1"/>
          </p:cNvSpPr>
          <p:nvPr/>
        </p:nvSpPr>
        <p:spPr bwMode="auto">
          <a:xfrm>
            <a:off x="941388" y="5265738"/>
            <a:ext cx="2428875" cy="571500"/>
          </a:xfrm>
          <a:prstGeom prst="parallelogram">
            <a:avLst>
              <a:gd name="adj" fmla="val 25008"/>
            </a:avLst>
          </a:prstGeom>
          <a:solidFill>
            <a:srgbClr val="0070C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/>
              <a:t>输出</a:t>
            </a:r>
            <a:r>
              <a:rPr kumimoji="1" lang="en-US" altLang="zh-CN" sz="2800" b="1"/>
              <a:t>x</a:t>
            </a:r>
            <a:r>
              <a:rPr kumimoji="1" lang="en-US" altLang="zh-CN" sz="2800" b="1" baseline="-25000"/>
              <a:t>1</a:t>
            </a:r>
            <a:r>
              <a:rPr kumimoji="1" lang="en-US" altLang="zh-CN" sz="2800" b="1"/>
              <a:t>,x</a:t>
            </a:r>
            <a:r>
              <a:rPr kumimoji="1" lang="en-US" altLang="zh-CN" sz="2800" b="1" baseline="-25000"/>
              <a:t>2</a:t>
            </a:r>
            <a:endParaRPr kumimoji="1" lang="zh-CN" altLang="en-US" sz="2800" b="1"/>
          </a:p>
        </p:txBody>
      </p:sp>
      <p:cxnSp>
        <p:nvCxnSpPr>
          <p:cNvPr id="17" name="直接箭头连接符 16"/>
          <p:cNvCxnSpPr>
            <a:cxnSpLocks noChangeShapeType="1"/>
          </p:cNvCxnSpPr>
          <p:nvPr/>
        </p:nvCxnSpPr>
        <p:spPr bwMode="auto">
          <a:xfrm rot="5400000">
            <a:off x="1906587" y="5014913"/>
            <a:ext cx="500063" cy="1588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2143125" y="3765550"/>
            <a:ext cx="10001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8"/>
          <p:cNvCxnSpPr>
            <a:cxnSpLocks noChangeShapeType="1"/>
          </p:cNvCxnSpPr>
          <p:nvPr/>
        </p:nvCxnSpPr>
        <p:spPr bwMode="auto">
          <a:xfrm>
            <a:off x="5857875" y="3786188"/>
            <a:ext cx="100012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19"/>
          <p:cNvCxnSpPr>
            <a:cxnSpLocks noChangeShapeType="1"/>
          </p:cNvCxnSpPr>
          <p:nvPr/>
        </p:nvCxnSpPr>
        <p:spPr bwMode="auto">
          <a:xfrm>
            <a:off x="2143125" y="6286500"/>
            <a:ext cx="4714875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箭头连接符 20"/>
          <p:cNvCxnSpPr>
            <a:cxnSpLocks noChangeShapeType="1"/>
          </p:cNvCxnSpPr>
          <p:nvPr/>
        </p:nvCxnSpPr>
        <p:spPr bwMode="auto">
          <a:xfrm rot="5400000">
            <a:off x="4343400" y="6545263"/>
            <a:ext cx="500063" cy="1587"/>
          </a:xfrm>
          <a:prstGeom prst="straightConnector1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接连接符 21"/>
          <p:cNvCxnSpPr>
            <a:cxnSpLocks noChangeShapeType="1"/>
            <a:endCxn id="14" idx="4"/>
          </p:cNvCxnSpPr>
          <p:nvPr/>
        </p:nvCxnSpPr>
        <p:spPr bwMode="auto">
          <a:xfrm rot="16200000" flipV="1">
            <a:off x="6103144" y="5531644"/>
            <a:ext cx="1500187" cy="952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2"/>
          <p:cNvCxnSpPr>
            <a:cxnSpLocks noChangeShapeType="1"/>
          </p:cNvCxnSpPr>
          <p:nvPr/>
        </p:nvCxnSpPr>
        <p:spPr bwMode="auto">
          <a:xfrm rot="16200000" flipV="1">
            <a:off x="1933575" y="6067425"/>
            <a:ext cx="428625" cy="9525"/>
          </a:xfrm>
          <a:prstGeom prst="line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2500313" y="3192463"/>
            <a:ext cx="500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/>
              <a:t>真</a:t>
            </a:r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000750" y="3214688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/>
              <a:t>假</a:t>
            </a: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612775" y="2314575"/>
          <a:ext cx="23876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5" name="Equation" r:id="rId3" imgW="876300" imgH="203200" progId="Equation.DSMT4">
                  <p:embed/>
                </p:oleObj>
              </mc:Choice>
              <mc:Fallback>
                <p:oleObj name="Equation" r:id="rId3" imgW="876300" imgH="2032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2314575"/>
                        <a:ext cx="2387600" cy="542925"/>
                      </a:xfrm>
                      <a:prstGeom prst="rect">
                        <a:avLst/>
                      </a:prstGeom>
                      <a:solidFill>
                        <a:schemeClr val="tx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4" grpId="0" animBg="1"/>
      <p:bldP spid="16" grpId="0" animBg="1"/>
      <p:bldP spid="24" grpId="0"/>
      <p:bldP spid="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57250"/>
            <a:ext cx="8929688" cy="47148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if(disc&gt;1e-6)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	  { x1=(-</a:t>
            </a:r>
            <a:r>
              <a:rPr lang="en-US" altLang="zh-CN" sz="3200" dirty="0" err="1" smtClean="0"/>
              <a:t>b+sqrt</a:t>
            </a:r>
            <a:r>
              <a:rPr lang="en-US" altLang="zh-CN" sz="3200" dirty="0" smtClean="0"/>
              <a:t>(disc))/(2*a);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  x2=(-b-</a:t>
            </a:r>
            <a:r>
              <a:rPr lang="en-US" altLang="zh-CN" sz="3200" dirty="0" err="1" smtClean="0"/>
              <a:t>sqrt</a:t>
            </a:r>
            <a:r>
              <a:rPr lang="en-US" altLang="zh-CN" sz="3200" dirty="0" smtClean="0"/>
              <a:t>(disc))/(2*a);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("has distinct real roots:%8.4f</a:t>
            </a:r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                             and %8.4f\n",x1,x2);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	  }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  else</a:t>
            </a:r>
            <a:endParaRPr lang="zh-CN" altLang="zh-CN" sz="3200" dirty="0" smtClean="0"/>
          </a:p>
        </p:txBody>
      </p:sp>
      <p:sp>
        <p:nvSpPr>
          <p:cNvPr id="921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171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5177631"/>
            <a:ext cx="8459787" cy="55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8540797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2875" y="332656"/>
            <a:ext cx="8501063" cy="5643563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{ </a:t>
            </a:r>
            <a:r>
              <a:rPr lang="en-US" altLang="zh-CN" sz="3200" dirty="0" err="1" smtClean="0"/>
              <a:t>realpart</a:t>
            </a:r>
            <a:r>
              <a:rPr lang="en-US" altLang="zh-CN" sz="3200" dirty="0" smtClean="0"/>
              <a:t>=-b/(2*a);            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imagpart</a:t>
            </a:r>
            <a:r>
              <a:rPr lang="en-US" altLang="zh-CN" sz="3200" dirty="0" smtClean="0"/>
              <a:t>=</a:t>
            </a:r>
            <a:r>
              <a:rPr lang="en-US" altLang="zh-CN" sz="3200" dirty="0" err="1" smtClean="0"/>
              <a:t>sqrt</a:t>
            </a:r>
            <a:r>
              <a:rPr lang="en-US" altLang="zh-CN" sz="3200" dirty="0" smtClean="0"/>
              <a:t>(-disc)/(2*a);     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 has complex roots:\n");         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("%8.4f+%8.4f</a:t>
            </a:r>
            <a:r>
              <a:rPr lang="en-US" altLang="zh-CN" sz="3200" dirty="0" smtClean="0">
                <a:solidFill>
                  <a:srgbClr val="FF0000"/>
                </a:solidFill>
              </a:rPr>
              <a:t>i</a:t>
            </a:r>
            <a:r>
              <a:rPr lang="en-US" altLang="zh-CN" sz="3200" dirty="0" smtClean="0"/>
              <a:t>\n“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                      ,</a:t>
            </a:r>
            <a:r>
              <a:rPr lang="en-US" altLang="zh-CN" sz="3200" dirty="0" err="1" smtClean="0"/>
              <a:t>realpart,imagpart</a:t>
            </a:r>
            <a:r>
              <a:rPr lang="en-US" altLang="zh-CN" sz="3200" dirty="0" smtClean="0"/>
              <a:t>);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("%8.4f-%8.4f</a:t>
            </a:r>
            <a:r>
              <a:rPr lang="en-US" altLang="zh-CN" sz="3200" dirty="0" smtClean="0">
                <a:solidFill>
                  <a:srgbClr val="FF0000"/>
                </a:solidFill>
              </a:rPr>
              <a:t>i</a:t>
            </a:r>
            <a:r>
              <a:rPr lang="en-US" altLang="zh-CN" sz="3200" dirty="0" smtClean="0"/>
              <a:t>\n",</a:t>
            </a:r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                          </a:t>
            </a:r>
            <a:r>
              <a:rPr lang="en-US" altLang="zh-CN" sz="3200" dirty="0" err="1" smtClean="0"/>
              <a:t>realpart,imagpart</a:t>
            </a:r>
            <a:r>
              <a:rPr lang="en-US" altLang="zh-CN" sz="3200" dirty="0" smtClean="0"/>
              <a:t>); 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	    }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}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 return 0;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}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endParaRPr lang="zh-CN" altLang="zh-CN" sz="3200" dirty="0" smtClean="0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8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319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4" name="Picture 2" descr="pic4-9(2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56"/>
          <a:stretch/>
        </p:blipFill>
        <p:spPr bwMode="auto">
          <a:xfrm>
            <a:off x="2267745" y="4572000"/>
            <a:ext cx="6769576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124016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-27136"/>
            <a:ext cx="7748587" cy="1944514"/>
          </a:xfrm>
        </p:spPr>
        <p:txBody>
          <a:bodyPr/>
          <a:lstStyle/>
          <a:p>
            <a:r>
              <a:rPr lang="en-US" altLang="zh-CN" dirty="0" smtClean="0"/>
              <a:t>【</a:t>
            </a:r>
            <a:r>
              <a:rPr lang="zh-CN" altLang="zh-CN" dirty="0" smtClean="0"/>
              <a:t>例</a:t>
            </a:r>
            <a:r>
              <a:rPr lang="en-US" altLang="zh-CN" dirty="0" smtClean="0"/>
              <a:t>4.10】</a:t>
            </a:r>
            <a:r>
              <a:rPr lang="zh-CN" altLang="zh-CN" dirty="0" smtClean="0"/>
              <a:t>运输</a:t>
            </a:r>
            <a:r>
              <a:rPr lang="zh-CN" altLang="zh-CN" dirty="0"/>
              <a:t>公司对用户计算运输费用。路程</a:t>
            </a:r>
            <a:r>
              <a:rPr lang="en-US" altLang="zh-CN" dirty="0"/>
              <a:t>(s km</a:t>
            </a:r>
            <a:r>
              <a:rPr lang="zh-CN" altLang="zh-CN" dirty="0"/>
              <a:t>）越远，每吨·千米运费越低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9625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45072"/>
            <a:ext cx="8686800" cy="5040312"/>
          </a:xfrm>
        </p:spPr>
        <p:txBody>
          <a:bodyPr/>
          <a:lstStyle/>
          <a:p>
            <a:pPr marL="0" indent="0">
              <a:buNone/>
            </a:pPr>
            <a:r>
              <a:rPr lang="zh-CN" altLang="zh-CN" sz="2400" dirty="0" smtClean="0"/>
              <a:t>标准</a:t>
            </a:r>
            <a:r>
              <a:rPr lang="zh-CN" altLang="zh-CN" sz="2400" dirty="0" smtClean="0"/>
              <a:t>如下：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  </a:t>
            </a:r>
            <a:r>
              <a:rPr lang="en-US" altLang="zh-CN" sz="2400" dirty="0" smtClean="0"/>
              <a:t>        </a:t>
            </a:r>
            <a:r>
              <a:rPr lang="en-US" altLang="zh-CN" sz="2400" dirty="0" smtClean="0"/>
              <a:t>s &lt; 250                </a:t>
            </a:r>
            <a:r>
              <a:rPr lang="en-US" altLang="zh-CN" sz="2400" dirty="0" smtClean="0"/>
              <a:t> </a:t>
            </a:r>
            <a:r>
              <a:rPr lang="zh-CN" altLang="zh-CN" sz="2400" dirty="0" smtClean="0"/>
              <a:t>没有</a:t>
            </a:r>
            <a:r>
              <a:rPr lang="zh-CN" altLang="zh-CN" sz="2400" dirty="0" smtClean="0"/>
              <a:t>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250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s &lt; 500                 2</a:t>
            </a:r>
            <a:r>
              <a:rPr lang="zh-CN" altLang="zh-CN" sz="2400" dirty="0" smtClean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 </a:t>
            </a:r>
            <a:r>
              <a:rPr lang="en-US" altLang="zh-CN" sz="2400" dirty="0" smtClean="0"/>
              <a:t> 500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s &lt; 1000               5</a:t>
            </a:r>
            <a:r>
              <a:rPr lang="zh-CN" altLang="zh-CN" sz="2400" dirty="0" smtClean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1000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s &lt; 2000              </a:t>
            </a:r>
            <a:r>
              <a:rPr lang="en-US" altLang="zh-CN" sz="2400" dirty="0" smtClean="0"/>
              <a:t> 8</a:t>
            </a:r>
            <a:r>
              <a:rPr lang="zh-CN" altLang="zh-CN" sz="2400" dirty="0" smtClean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2000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s &lt; 3000            </a:t>
            </a:r>
            <a:r>
              <a:rPr lang="en-US" altLang="zh-CN" sz="2400" dirty="0" smtClean="0"/>
              <a:t> 10</a:t>
            </a:r>
            <a:r>
              <a:rPr lang="zh-CN" altLang="zh-CN" sz="2400" dirty="0" smtClean="0"/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dirty="0" smtClean="0"/>
              <a:t>      3000</a:t>
            </a:r>
            <a:r>
              <a:rPr lang="zh-CN" altLang="zh-CN" sz="2400" dirty="0" smtClean="0"/>
              <a:t>≤</a:t>
            </a:r>
            <a:r>
              <a:rPr lang="en-US" altLang="zh-CN" sz="2400" dirty="0" smtClean="0"/>
              <a:t>s                         </a:t>
            </a:r>
            <a:r>
              <a:rPr lang="en-US" altLang="zh-CN" sz="2400" dirty="0" smtClean="0"/>
              <a:t>15</a:t>
            </a:r>
            <a:r>
              <a:rPr lang="zh-CN" altLang="zh-CN" sz="2400" dirty="0" smtClean="0"/>
              <a:t>％</a:t>
            </a:r>
            <a:r>
              <a:rPr lang="zh-CN" altLang="zh-CN" sz="2400" dirty="0" smtClean="0"/>
              <a:t>折扣</a:t>
            </a:r>
            <a:endParaRPr lang="en-US" altLang="zh-CN" sz="2400" dirty="0" smtClean="0"/>
          </a:p>
        </p:txBody>
      </p:sp>
      <p:sp>
        <p:nvSpPr>
          <p:cNvPr id="962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626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395" y="4460760"/>
            <a:ext cx="5407109" cy="2397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523891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476672"/>
            <a:ext cx="8786812" cy="542925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zh-CN" dirty="0"/>
              <a:t>解题思路</a:t>
            </a:r>
            <a:r>
              <a:rPr lang="en-US" altLang="zh-CN" dirty="0"/>
              <a:t>】</a:t>
            </a:r>
          </a:p>
          <a:p>
            <a:pPr lvl="1"/>
            <a:r>
              <a:rPr lang="zh-CN" altLang="zh-CN" dirty="0"/>
              <a:t>设每吨每千米货物的基本运费为</a:t>
            </a:r>
            <a:r>
              <a:rPr lang="en-US" altLang="zh-CN" dirty="0"/>
              <a:t>p</a:t>
            </a:r>
            <a:r>
              <a:rPr lang="zh-CN" altLang="zh-CN" dirty="0"/>
              <a:t>，货物重为</a:t>
            </a:r>
            <a:r>
              <a:rPr lang="en-US" altLang="zh-CN" dirty="0"/>
              <a:t>w</a:t>
            </a:r>
            <a:r>
              <a:rPr lang="zh-CN" altLang="zh-CN" dirty="0" smtClean="0"/>
              <a:t>，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zh-CN" dirty="0" smtClean="0"/>
              <a:t>距离</a:t>
            </a:r>
            <a:r>
              <a:rPr lang="zh-CN" altLang="zh-CN" dirty="0"/>
              <a:t>为</a:t>
            </a:r>
            <a:r>
              <a:rPr lang="en-US" altLang="zh-CN" dirty="0"/>
              <a:t>s</a:t>
            </a:r>
            <a:r>
              <a:rPr lang="zh-CN" altLang="zh-CN" dirty="0"/>
              <a:t>，折扣为</a:t>
            </a:r>
            <a:r>
              <a:rPr lang="en-US" altLang="zh-CN" dirty="0"/>
              <a:t>d</a:t>
            </a:r>
          </a:p>
          <a:p>
            <a:pPr lvl="1"/>
            <a:r>
              <a:rPr lang="zh-CN" altLang="zh-CN" dirty="0"/>
              <a:t>总运费</a:t>
            </a:r>
            <a:r>
              <a:rPr lang="en-US" altLang="zh-CN" dirty="0"/>
              <a:t>f</a:t>
            </a:r>
            <a:r>
              <a:rPr lang="zh-CN" altLang="zh-CN" dirty="0"/>
              <a:t>的计算公式为</a:t>
            </a:r>
            <a:r>
              <a:rPr lang="en-US" altLang="zh-CN" dirty="0"/>
              <a:t>f=p</a:t>
            </a:r>
            <a:r>
              <a:rPr lang="zh-CN" altLang="zh-CN" dirty="0"/>
              <a:t>×</a:t>
            </a:r>
            <a:r>
              <a:rPr lang="en-US" altLang="zh-CN" dirty="0"/>
              <a:t>w</a:t>
            </a:r>
            <a:r>
              <a:rPr lang="zh-CN" altLang="zh-CN" dirty="0"/>
              <a:t>×</a:t>
            </a:r>
            <a:r>
              <a:rPr lang="en-US" altLang="zh-CN" dirty="0"/>
              <a:t>s</a:t>
            </a:r>
            <a:r>
              <a:rPr lang="zh-CN" altLang="zh-CN" dirty="0"/>
              <a:t>×</a:t>
            </a:r>
            <a:r>
              <a:rPr lang="en-US" altLang="zh-CN" dirty="0"/>
              <a:t>(1-d</a:t>
            </a:r>
            <a:r>
              <a:rPr lang="en-US" altLang="zh-CN" dirty="0" smtClean="0"/>
              <a:t>)</a:t>
            </a:r>
            <a:endParaRPr lang="zh-CN" altLang="zh-CN" sz="2400" dirty="0"/>
          </a:p>
          <a:p>
            <a:pPr lvl="1"/>
            <a:r>
              <a:rPr lang="zh-CN" altLang="zh-CN" dirty="0" smtClean="0"/>
              <a:t>折扣</a:t>
            </a:r>
            <a:r>
              <a:rPr lang="zh-CN" altLang="zh-CN" dirty="0" smtClean="0"/>
              <a:t>的变化规律</a:t>
            </a:r>
            <a:r>
              <a:rPr lang="zh-CN" altLang="en-US" dirty="0" smtClean="0"/>
              <a:t>（参见</a:t>
            </a:r>
            <a:r>
              <a:rPr lang="zh-CN" altLang="en-US" dirty="0" smtClean="0"/>
              <a:t>教材</a:t>
            </a:r>
            <a:r>
              <a:rPr lang="en-US" altLang="zh-CN" dirty="0" smtClean="0"/>
              <a:t>P110</a:t>
            </a:r>
            <a:r>
              <a:rPr lang="zh-CN" altLang="zh-CN" dirty="0" smtClean="0"/>
              <a:t>图</a:t>
            </a:r>
            <a:r>
              <a:rPr lang="en-US" altLang="zh-CN" dirty="0" smtClean="0"/>
              <a:t>4.15</a:t>
            </a:r>
            <a:r>
              <a:rPr lang="zh-CN" altLang="en-US" dirty="0" smtClean="0"/>
              <a:t>）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折扣的“变化点”都是</a:t>
            </a:r>
            <a:r>
              <a:rPr lang="en-US" altLang="zh-CN" dirty="0" smtClean="0"/>
              <a:t>250</a:t>
            </a:r>
            <a:r>
              <a:rPr lang="zh-CN" altLang="zh-CN" dirty="0" smtClean="0"/>
              <a:t>的倍数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在横轴上加一种坐标</a:t>
            </a:r>
            <a:r>
              <a:rPr lang="en-US" altLang="zh-CN" dirty="0" smtClean="0"/>
              <a:t>c</a:t>
            </a:r>
            <a:r>
              <a:rPr lang="zh-CN" altLang="zh-CN" dirty="0" smtClean="0"/>
              <a:t>，</a:t>
            </a:r>
            <a:r>
              <a:rPr lang="en-US" altLang="zh-CN" dirty="0" smtClean="0"/>
              <a:t>c</a:t>
            </a:r>
            <a:r>
              <a:rPr lang="zh-CN" altLang="zh-CN" dirty="0" smtClean="0"/>
              <a:t>的值为</a:t>
            </a:r>
            <a:r>
              <a:rPr lang="en-US" altLang="zh-CN" dirty="0" smtClean="0"/>
              <a:t>s/250</a:t>
            </a:r>
          </a:p>
          <a:p>
            <a:pPr lvl="2"/>
            <a:r>
              <a:rPr lang="en-US" altLang="zh-CN" dirty="0" smtClean="0"/>
              <a:t>c</a:t>
            </a:r>
            <a:r>
              <a:rPr lang="zh-CN" altLang="zh-CN" dirty="0" smtClean="0"/>
              <a:t>代表</a:t>
            </a:r>
            <a:r>
              <a:rPr lang="en-US" altLang="zh-CN" dirty="0" smtClean="0"/>
              <a:t>250</a:t>
            </a:r>
            <a:r>
              <a:rPr lang="zh-CN" altLang="zh-CN" dirty="0" smtClean="0"/>
              <a:t>的倍数</a:t>
            </a:r>
            <a:endParaRPr lang="en-US" altLang="zh-CN" dirty="0" smtClean="0"/>
          </a:p>
          <a:p>
            <a:pPr lvl="2"/>
            <a:r>
              <a:rPr lang="zh-CN" altLang="zh-CN" dirty="0" smtClean="0"/>
              <a:t>当</a:t>
            </a:r>
            <a:r>
              <a:rPr lang="en-US" altLang="zh-CN" dirty="0" smtClean="0"/>
              <a:t>c&lt;1</a:t>
            </a:r>
            <a:r>
              <a:rPr lang="zh-CN" altLang="zh-CN" dirty="0" smtClean="0"/>
              <a:t>时，表示</a:t>
            </a:r>
            <a:r>
              <a:rPr lang="en-US" altLang="zh-CN" dirty="0" smtClean="0"/>
              <a:t>s&lt;250</a:t>
            </a:r>
            <a:r>
              <a:rPr lang="zh-CN" altLang="zh-CN" dirty="0" smtClean="0"/>
              <a:t>，无折扣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1</a:t>
            </a:r>
            <a:r>
              <a:rPr lang="zh-CN" altLang="zh-CN" dirty="0" smtClean="0"/>
              <a:t>≤</a:t>
            </a:r>
            <a:r>
              <a:rPr lang="en-US" altLang="zh-CN" dirty="0" smtClean="0"/>
              <a:t>c&lt;2</a:t>
            </a:r>
            <a:r>
              <a:rPr lang="zh-CN" altLang="zh-CN" dirty="0" smtClean="0"/>
              <a:t>时，表示</a:t>
            </a:r>
            <a:r>
              <a:rPr lang="en-US" altLang="zh-CN" dirty="0" smtClean="0"/>
              <a:t>250</a:t>
            </a:r>
            <a:r>
              <a:rPr lang="zh-CN" altLang="zh-CN" dirty="0" smtClean="0"/>
              <a:t>≤</a:t>
            </a:r>
            <a:r>
              <a:rPr lang="en-US" altLang="zh-CN" dirty="0" smtClean="0"/>
              <a:t>s&lt;500</a:t>
            </a:r>
            <a:r>
              <a:rPr lang="zh-CN" altLang="zh-CN" dirty="0" smtClean="0"/>
              <a:t>，折扣</a:t>
            </a:r>
            <a:r>
              <a:rPr lang="en-US" altLang="zh-CN" dirty="0" smtClean="0"/>
              <a:t>d=2</a:t>
            </a:r>
            <a:r>
              <a:rPr lang="zh-CN" altLang="zh-CN" dirty="0" smtClean="0"/>
              <a:t>％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2</a:t>
            </a:r>
            <a:r>
              <a:rPr lang="zh-CN" altLang="zh-CN" dirty="0" smtClean="0"/>
              <a:t>≤</a:t>
            </a:r>
            <a:r>
              <a:rPr lang="en-US" altLang="zh-CN" dirty="0" smtClean="0"/>
              <a:t>c&lt;4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d=5</a:t>
            </a:r>
            <a:r>
              <a:rPr lang="zh-CN" altLang="zh-CN" dirty="0" smtClean="0"/>
              <a:t>％；</a:t>
            </a:r>
            <a:r>
              <a:rPr lang="en-US" altLang="zh-CN" dirty="0" smtClean="0"/>
              <a:t>4</a:t>
            </a:r>
            <a:r>
              <a:rPr lang="zh-CN" altLang="zh-CN" dirty="0" smtClean="0"/>
              <a:t>≤</a:t>
            </a:r>
            <a:r>
              <a:rPr lang="en-US" altLang="zh-CN" dirty="0" smtClean="0"/>
              <a:t>c&lt;8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d=8</a:t>
            </a:r>
            <a:r>
              <a:rPr lang="zh-CN" altLang="zh-CN" dirty="0" smtClean="0"/>
              <a:t>％</a:t>
            </a:r>
            <a:r>
              <a:rPr lang="zh-CN" altLang="zh-CN" dirty="0" smtClean="0"/>
              <a:t>；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8</a:t>
            </a:r>
            <a:r>
              <a:rPr lang="zh-CN" altLang="zh-CN" dirty="0" smtClean="0"/>
              <a:t>≤</a:t>
            </a:r>
            <a:r>
              <a:rPr lang="en-US" altLang="zh-CN" dirty="0" smtClean="0"/>
              <a:t>c&lt;12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d=10</a:t>
            </a:r>
            <a:r>
              <a:rPr lang="zh-CN" altLang="zh-CN" dirty="0" smtClean="0"/>
              <a:t>％；</a:t>
            </a:r>
            <a:r>
              <a:rPr lang="en-US" altLang="zh-CN" dirty="0" smtClean="0"/>
              <a:t>c</a:t>
            </a:r>
            <a:r>
              <a:rPr lang="zh-CN" altLang="zh-CN" dirty="0" smtClean="0"/>
              <a:t>≥</a:t>
            </a:r>
            <a:r>
              <a:rPr lang="en-US" altLang="zh-CN" dirty="0" smtClean="0"/>
              <a:t>12</a:t>
            </a:r>
            <a:r>
              <a:rPr lang="zh-CN" altLang="zh-CN" dirty="0" smtClean="0"/>
              <a:t>时，</a:t>
            </a:r>
            <a:r>
              <a:rPr lang="en-US" altLang="zh-CN" dirty="0" smtClean="0"/>
              <a:t>d=15</a:t>
            </a:r>
            <a:r>
              <a:rPr lang="zh-CN" altLang="zh-CN" dirty="0" smtClean="0"/>
              <a:t>％</a:t>
            </a: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0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8315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127025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404664"/>
            <a:ext cx="8643937" cy="5429250"/>
          </a:xfrm>
        </p:spPr>
        <p:txBody>
          <a:bodyPr/>
          <a:lstStyle/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#include &lt;</a:t>
            </a:r>
            <a:r>
              <a:rPr lang="en-US" altLang="zh-CN" sz="3200" dirty="0" err="1" smtClean="0"/>
              <a:t>stdio.h</a:t>
            </a:r>
            <a:r>
              <a:rPr lang="en-US" altLang="zh-CN" sz="3200" dirty="0" smtClean="0"/>
              <a:t>&gt;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main()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{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int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c,s</a:t>
            </a:r>
            <a:r>
              <a:rPr lang="en-US" altLang="zh-CN" sz="3200" dirty="0" smtClean="0"/>
              <a:t>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float </a:t>
            </a:r>
            <a:r>
              <a:rPr lang="en-US" altLang="zh-CN" sz="3200" dirty="0" err="1" smtClean="0"/>
              <a:t>p,w,d,f</a:t>
            </a:r>
            <a:r>
              <a:rPr lang="en-US" altLang="zh-CN" sz="3200" dirty="0" smtClean="0"/>
              <a:t>;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("please enter </a:t>
            </a:r>
            <a:r>
              <a:rPr lang="en-US" altLang="zh-CN" sz="3200" dirty="0" smtClean="0"/>
              <a:t>price, weight, discount</a:t>
            </a:r>
            <a:r>
              <a:rPr lang="en-US" altLang="zh-CN" sz="3200" dirty="0" smtClean="0"/>
              <a:t>:"); 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scanf</a:t>
            </a:r>
            <a:r>
              <a:rPr lang="en-US" altLang="zh-CN" sz="3200" dirty="0" smtClean="0"/>
              <a:t>("%</a:t>
            </a:r>
            <a:r>
              <a:rPr lang="en-US" altLang="zh-CN" sz="3200" dirty="0" err="1" smtClean="0"/>
              <a:t>f,%f,%d",&amp;p,&amp;w,&amp;s</a:t>
            </a:r>
            <a:r>
              <a:rPr lang="en-US" altLang="zh-CN" sz="3200" dirty="0" smtClean="0"/>
              <a:t>);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if(s&gt;=3000)  c=12;                               </a:t>
            </a:r>
            <a:endParaRPr lang="zh-CN" altLang="zh-CN" sz="3200" dirty="0" smtClean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3200" dirty="0" smtClean="0"/>
              <a:t>   else         c=s/250; </a:t>
            </a:r>
            <a:endParaRPr lang="zh-CN" altLang="zh-CN" sz="3200" dirty="0" smtClean="0"/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9339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4644008" y="4633317"/>
            <a:ext cx="40005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zh-CN" sz="2800" b="1" dirty="0">
                <a:solidFill>
                  <a:srgbClr val="FFFF00"/>
                </a:solidFill>
              </a:rPr>
              <a:t>输入单价、重量、距离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cxnSp>
        <p:nvCxnSpPr>
          <p:cNvPr id="14" name="直接连接符 13"/>
          <p:cNvCxnSpPr>
            <a:cxnSpLocks noChangeShapeType="1"/>
          </p:cNvCxnSpPr>
          <p:nvPr/>
        </p:nvCxnSpPr>
        <p:spPr bwMode="auto">
          <a:xfrm>
            <a:off x="755576" y="4509120"/>
            <a:ext cx="518457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直接连接符 15"/>
          <p:cNvCxnSpPr>
            <a:cxnSpLocks noChangeShapeType="1"/>
          </p:cNvCxnSpPr>
          <p:nvPr/>
        </p:nvCxnSpPr>
        <p:spPr bwMode="auto">
          <a:xfrm>
            <a:off x="827584" y="5157192"/>
            <a:ext cx="3312368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连接符 17"/>
          <p:cNvCxnSpPr>
            <a:cxnSpLocks noChangeShapeType="1"/>
          </p:cNvCxnSpPr>
          <p:nvPr/>
        </p:nvCxnSpPr>
        <p:spPr bwMode="auto">
          <a:xfrm>
            <a:off x="755576" y="3933056"/>
            <a:ext cx="8064896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3419872" y="2564904"/>
            <a:ext cx="5256584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00"/>
                </a:solidFill>
              </a:rPr>
              <a:t>向用户提供必要的“提示信息”，界面友好！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323528" y="2060848"/>
            <a:ext cx="2880320" cy="1440160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2411760" y="1628800"/>
            <a:ext cx="525658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 smtClean="0">
                <a:solidFill>
                  <a:srgbClr val="FFFF00"/>
                </a:solidFill>
              </a:rPr>
              <a:t>变量名应尽量“见名知意”</a:t>
            </a:r>
            <a:endParaRPr lang="zh-CN" altLang="en-US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7361226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0" grpId="0"/>
      <p:bldP spid="5" grpId="0" animBg="1"/>
      <p:bldP spid="22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04664"/>
            <a:ext cx="7858125" cy="6072187"/>
          </a:xfrm>
        </p:spPr>
        <p:txBody>
          <a:bodyPr/>
          <a:lstStyle/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switch(c)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{ case 0:   d=0; break;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1:   d=2; break;                       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2: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3:   d=5; break;                        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4: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5:   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6:   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7:   d=8; break;                        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8:  case 9:  case 10: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11:  d=10; break;                      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   case 12:  d=15; break;  </a:t>
            </a:r>
            <a:endParaRPr lang="zh-CN" altLang="zh-CN" sz="3200" smtClean="0"/>
          </a:p>
          <a:p>
            <a:pPr>
              <a:lnSpc>
                <a:spcPts val="3000"/>
              </a:lnSpc>
              <a:buFont typeface="Wingdings" pitchFamily="2" charset="2"/>
              <a:buNone/>
            </a:pPr>
            <a:r>
              <a:rPr lang="en-US" altLang="zh-CN" sz="3200" smtClean="0"/>
              <a:t>   }</a:t>
            </a:r>
            <a:endParaRPr lang="zh-CN" altLang="zh-CN" sz="3200" smtClean="0"/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5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0363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923928" y="1196752"/>
            <a:ext cx="5482952" cy="403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zh-CN" sz="2400" kern="0" dirty="0" smtClean="0">
                <a:solidFill>
                  <a:srgbClr val="FFFF00"/>
                </a:solidFill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FFFF00"/>
                </a:solidFill>
              </a:rPr>
              <a:t>                s &lt; 250                 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没有折扣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FFFF00"/>
                </a:solidFill>
              </a:rPr>
              <a:t>        250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≤</a:t>
            </a:r>
            <a:r>
              <a:rPr lang="en-US" altLang="zh-CN" sz="2400" kern="0" dirty="0" smtClean="0">
                <a:solidFill>
                  <a:srgbClr val="FFFF00"/>
                </a:solidFill>
              </a:rPr>
              <a:t>s &lt; 500                 2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FFFF00"/>
                </a:solidFill>
              </a:rPr>
              <a:t>        500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≤</a:t>
            </a:r>
            <a:r>
              <a:rPr lang="en-US" altLang="zh-CN" sz="2400" kern="0" dirty="0" smtClean="0">
                <a:solidFill>
                  <a:srgbClr val="FFFF00"/>
                </a:solidFill>
              </a:rPr>
              <a:t>s &lt; 1000               5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FFFF00"/>
                </a:solidFill>
              </a:rPr>
              <a:t>      1000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≤</a:t>
            </a:r>
            <a:r>
              <a:rPr lang="en-US" altLang="zh-CN" sz="2400" kern="0" dirty="0" smtClean="0">
                <a:solidFill>
                  <a:srgbClr val="FFFF00"/>
                </a:solidFill>
              </a:rPr>
              <a:t>s &lt; 2000               8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FFFF00"/>
                </a:solidFill>
              </a:rPr>
              <a:t>      2000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≤</a:t>
            </a:r>
            <a:r>
              <a:rPr lang="en-US" altLang="zh-CN" sz="2400" kern="0" dirty="0" smtClean="0">
                <a:solidFill>
                  <a:srgbClr val="FFFF00"/>
                </a:solidFill>
              </a:rPr>
              <a:t>s &lt; 3000             10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％折扣</a:t>
            </a:r>
          </a:p>
          <a:p>
            <a:pPr>
              <a:buFont typeface="Wingdings" pitchFamily="2" charset="2"/>
              <a:buNone/>
            </a:pPr>
            <a:r>
              <a:rPr lang="en-US" altLang="zh-CN" sz="2400" kern="0" dirty="0" smtClean="0">
                <a:solidFill>
                  <a:srgbClr val="FFFF00"/>
                </a:solidFill>
              </a:rPr>
              <a:t>      3000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≤</a:t>
            </a:r>
            <a:r>
              <a:rPr lang="en-US" altLang="zh-CN" sz="2400" kern="0" dirty="0" smtClean="0">
                <a:solidFill>
                  <a:srgbClr val="FFFF00"/>
                </a:solidFill>
              </a:rPr>
              <a:t>s                         15</a:t>
            </a:r>
            <a:r>
              <a:rPr lang="zh-CN" altLang="zh-CN" sz="2400" kern="0" dirty="0" smtClean="0">
                <a:solidFill>
                  <a:srgbClr val="FFFF00"/>
                </a:solidFill>
              </a:rPr>
              <a:t>％折扣</a:t>
            </a:r>
            <a:endParaRPr lang="en-US" altLang="zh-CN" sz="2400" kern="0" dirty="0" smtClean="0">
              <a:solidFill>
                <a:srgbClr val="FFFF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43547" y="6146140"/>
            <a:ext cx="66688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FF00"/>
                </a:solidFill>
              </a:rPr>
              <a:t>【</a:t>
            </a:r>
            <a:r>
              <a:rPr lang="zh-CN" altLang="en-US" sz="2800" dirty="0" smtClean="0">
                <a:solidFill>
                  <a:srgbClr val="FFFF00"/>
                </a:solidFill>
              </a:rPr>
              <a:t>关键</a:t>
            </a:r>
            <a:r>
              <a:rPr lang="en-US" altLang="zh-CN" sz="2800" dirty="0" smtClean="0">
                <a:solidFill>
                  <a:srgbClr val="FFFF00"/>
                </a:solidFill>
              </a:rPr>
              <a:t>】</a:t>
            </a:r>
            <a:r>
              <a:rPr lang="zh-CN" altLang="en-US" sz="2800" dirty="0" smtClean="0">
                <a:solidFill>
                  <a:srgbClr val="FFFF00"/>
                </a:solidFill>
              </a:rPr>
              <a:t>找出折扣</a:t>
            </a:r>
            <a:r>
              <a:rPr lang="en-US" altLang="zh-CN" sz="2800" dirty="0" smtClean="0">
                <a:solidFill>
                  <a:srgbClr val="FFFF00"/>
                </a:solidFill>
              </a:rPr>
              <a:t>d</a:t>
            </a:r>
            <a:r>
              <a:rPr lang="zh-CN" altLang="en-US" sz="2800" dirty="0" smtClean="0">
                <a:solidFill>
                  <a:srgbClr val="FFFF00"/>
                </a:solidFill>
              </a:rPr>
              <a:t>与距离</a:t>
            </a:r>
            <a:r>
              <a:rPr lang="en-US" altLang="zh-CN" sz="2800" dirty="0" smtClean="0">
                <a:solidFill>
                  <a:srgbClr val="FFFF00"/>
                </a:solidFill>
              </a:rPr>
              <a:t>s</a:t>
            </a:r>
            <a:r>
              <a:rPr lang="zh-CN" altLang="en-US" sz="2800" dirty="0" smtClean="0">
                <a:solidFill>
                  <a:srgbClr val="FFFF00"/>
                </a:solidFill>
              </a:rPr>
              <a:t>之间的关系！</a:t>
            </a:r>
            <a:endParaRPr lang="zh-CN" altLang="en-US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611303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43000"/>
            <a:ext cx="7858125" cy="300037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f = p * w * s * (1 - d / 100);                   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</a:t>
            </a:r>
            <a:r>
              <a:rPr lang="en-US" altLang="zh-CN" sz="3200" dirty="0" err="1" smtClean="0"/>
              <a:t>printf</a:t>
            </a:r>
            <a:r>
              <a:rPr lang="en-US" altLang="zh-CN" sz="3200" dirty="0" smtClean="0"/>
              <a:t>(“freight=%10.2f\</a:t>
            </a:r>
            <a:r>
              <a:rPr lang="en-US" altLang="zh-CN" sz="3200" dirty="0" err="1" smtClean="0"/>
              <a:t>n”,f</a:t>
            </a:r>
            <a:r>
              <a:rPr lang="en-US" altLang="zh-CN" sz="3200" dirty="0" smtClean="0"/>
              <a:t>); 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   return 0;</a:t>
            </a:r>
            <a:endParaRPr lang="zh-CN" altLang="zh-CN" sz="3200" dirty="0" smtClean="0"/>
          </a:p>
          <a:p>
            <a:pPr>
              <a:buFont typeface="Wingdings" pitchFamily="2" charset="2"/>
              <a:buNone/>
            </a:pPr>
            <a:r>
              <a:rPr lang="en-US" altLang="zh-CN" sz="3200" dirty="0" smtClean="0"/>
              <a:t>}</a:t>
            </a:r>
            <a:endParaRPr lang="zh-CN" altLang="zh-CN" sz="3200" dirty="0" smtClean="0"/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138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2191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714750"/>
            <a:ext cx="9001125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7988710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9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28A038C-1832-423C-BFDC-948A2CF7B754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87</a:t>
            </a:fld>
            <a:endParaRPr lang="en-US" altLang="zh-CN" sz="1600" smtClean="0"/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>
          <a:xfrm>
            <a:off x="265113" y="0"/>
            <a:ext cx="7978775" cy="765175"/>
          </a:xfrm>
        </p:spPr>
        <p:txBody>
          <a:bodyPr/>
          <a:lstStyle/>
          <a:p>
            <a:pPr eaLnBrk="1" hangingPunct="1"/>
            <a:r>
              <a:rPr lang="zh-CN" altLang="en-US" sz="3200" dirty="0" smtClean="0">
                <a:cs typeface="Arial" charset="0"/>
              </a:rPr>
              <a:t>选择结构程序设计举例（</a:t>
            </a:r>
            <a:r>
              <a:rPr lang="en-US" altLang="zh-CN" sz="3200" dirty="0" smtClean="0">
                <a:cs typeface="Arial" charset="0"/>
              </a:rPr>
              <a:t>2</a:t>
            </a:r>
            <a:r>
              <a:rPr lang="zh-CN" altLang="en-US" sz="3200" dirty="0" smtClean="0">
                <a:cs typeface="Arial" charset="0"/>
              </a:rPr>
              <a:t>）</a:t>
            </a:r>
            <a:endParaRPr lang="zh-CN" altLang="en-US" sz="2400" dirty="0" smtClean="0">
              <a:cs typeface="Arial" charset="0"/>
            </a:endParaRP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836613"/>
            <a:ext cx="8785225" cy="5976937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b="1" dirty="0" smtClean="0">
                <a:solidFill>
                  <a:srgbClr val="66FF33"/>
                </a:solidFill>
              </a:rPr>
              <a:t>【</a:t>
            </a:r>
            <a:r>
              <a:rPr lang="zh-CN" altLang="en-US" sz="2400" b="1" dirty="0" smtClean="0">
                <a:solidFill>
                  <a:srgbClr val="66FF33"/>
                </a:solidFill>
              </a:rPr>
              <a:t>例</a:t>
            </a:r>
            <a:r>
              <a:rPr lang="en-US" altLang="zh-CN" sz="2400" dirty="0" smtClean="0">
                <a:solidFill>
                  <a:srgbClr val="66FF33"/>
                </a:solidFill>
              </a:rPr>
              <a:t>E5_x4</a:t>
            </a:r>
            <a:r>
              <a:rPr lang="en-US" altLang="zh-CN" sz="2400" b="1" dirty="0" smtClean="0">
                <a:solidFill>
                  <a:srgbClr val="66FF33"/>
                </a:solidFill>
              </a:rPr>
              <a:t> 】</a:t>
            </a:r>
            <a:r>
              <a:rPr lang="zh-CN" altLang="en-US" sz="2400" b="1" dirty="0" smtClean="0">
                <a:solidFill>
                  <a:srgbClr val="66FF33"/>
                </a:solidFill>
              </a:rPr>
              <a:t>写一程序，自动计算给定月份的天数。</a:t>
            </a:r>
            <a:endParaRPr lang="en-US" altLang="zh-CN" sz="2400" dirty="0" smtClean="0">
              <a:solidFill>
                <a:srgbClr val="66FF33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main(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{ 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int</a:t>
            </a:r>
            <a:r>
              <a:rPr lang="en-US" altLang="zh-CN" sz="2200" dirty="0" smtClean="0">
                <a:solidFill>
                  <a:schemeClr val="tx2"/>
                </a:solidFill>
              </a:rPr>
              <a:t> month, 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year,days</a:t>
            </a:r>
            <a:r>
              <a:rPr lang="en-US" altLang="zh-CN" sz="2200" dirty="0" smtClean="0">
                <a:solidFill>
                  <a:schemeClr val="tx2"/>
                </a:solidFill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scanf</a:t>
            </a:r>
            <a:r>
              <a:rPr lang="en-US" altLang="zh-CN" sz="2200" dirty="0" smtClean="0">
                <a:solidFill>
                  <a:schemeClr val="tx2"/>
                </a:solidFill>
              </a:rPr>
              <a:t>("%d-%d", &amp;year, &amp;month);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switch (month) 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66FF33"/>
                </a:solidFill>
              </a:rPr>
              <a:t>    case 2: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	   if ( !(year%400) || !(year%4)&amp;&amp;  (year%100) )  //</a:t>
            </a:r>
            <a:r>
              <a:rPr lang="zh-CN" altLang="en-US" sz="2200" dirty="0" smtClean="0">
                <a:solidFill>
                  <a:schemeClr val="tx2"/>
                </a:solidFill>
              </a:rPr>
              <a:t>判断是否为闰年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		days = 29;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      else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		days = 28;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     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</a:t>
            </a:r>
            <a:r>
              <a:rPr lang="en-US" altLang="zh-CN" sz="2200" dirty="0" smtClean="0">
                <a:solidFill>
                  <a:srgbClr val="FF66FF"/>
                </a:solidFill>
              </a:rPr>
              <a:t>  case 1:   case 3:    case 5:    case 7:    case 8:   case 10:    case 12: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		days = 31;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FF00"/>
                </a:solidFill>
              </a:rPr>
              <a:t>    case 4:    case 6:   case 9:    case 11: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		days = 30; break;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rgbClr val="FF0000"/>
                </a:solidFill>
              </a:rPr>
              <a:t>    default: </a:t>
            </a:r>
            <a:r>
              <a:rPr lang="en-US" altLang="zh-CN" sz="2200" dirty="0" err="1" smtClean="0">
                <a:solidFill>
                  <a:srgbClr val="FF0000"/>
                </a:solidFill>
              </a:rPr>
              <a:t>printf</a:t>
            </a:r>
            <a:r>
              <a:rPr lang="en-US" altLang="zh-CN" sz="2200" dirty="0" smtClean="0">
                <a:solidFill>
                  <a:srgbClr val="FF0000"/>
                </a:solidFill>
              </a:rPr>
              <a:t>("error!\n");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  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printf</a:t>
            </a:r>
            <a:r>
              <a:rPr lang="en-US" altLang="zh-CN" sz="2200" dirty="0" smtClean="0">
                <a:solidFill>
                  <a:schemeClr val="tx2"/>
                </a:solidFill>
              </a:rPr>
              <a:t>(“The %d 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th</a:t>
            </a:r>
            <a:r>
              <a:rPr lang="en-US" altLang="zh-CN" sz="2200" dirty="0" smtClean="0">
                <a:solidFill>
                  <a:schemeClr val="tx2"/>
                </a:solidFill>
              </a:rPr>
              <a:t> month in %d has %d days!\n”,</a:t>
            </a:r>
            <a:r>
              <a:rPr lang="en-US" altLang="zh-CN" sz="2200" dirty="0" err="1" smtClean="0">
                <a:solidFill>
                  <a:schemeClr val="tx2"/>
                </a:solidFill>
              </a:rPr>
              <a:t>month,year,days</a:t>
            </a:r>
            <a:r>
              <a:rPr lang="en-US" altLang="zh-CN" sz="2200" dirty="0" smtClean="0">
                <a:solidFill>
                  <a:schemeClr val="tx2"/>
                </a:solidFill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200" dirty="0" smtClean="0">
                <a:solidFill>
                  <a:schemeClr val="tx2"/>
                </a:solidFill>
              </a:rPr>
              <a:t>}					 		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5C6B31B3-7D51-4BD4-8E81-F74C7997F8D2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88</a:t>
            </a:fld>
            <a:endParaRPr lang="en-US" altLang="zh-CN" sz="1600" smtClean="0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-171450"/>
            <a:ext cx="7543800" cy="1006475"/>
          </a:xfrm>
        </p:spPr>
        <p:txBody>
          <a:bodyPr/>
          <a:lstStyle/>
          <a:p>
            <a:pPr eaLnBrk="1" hangingPunct="1">
              <a:spcBef>
                <a:spcPct val="35000"/>
              </a:spcBef>
            </a:pPr>
            <a:r>
              <a:rPr lang="zh-CN" altLang="en-US" sz="3200" smtClean="0">
                <a:cs typeface="Arial" charset="0"/>
              </a:rPr>
              <a:t>选择结构程序设计举例（</a:t>
            </a:r>
            <a:r>
              <a:rPr lang="en-US" altLang="zh-CN" sz="3200" smtClean="0">
                <a:cs typeface="Arial" charset="0"/>
              </a:rPr>
              <a:t>3</a:t>
            </a:r>
            <a:r>
              <a:rPr lang="zh-CN" altLang="en-US" sz="3200" smtClean="0">
                <a:cs typeface="Arial" charset="0"/>
              </a:rPr>
              <a:t>）</a:t>
            </a:r>
            <a:endParaRPr lang="en-US" altLang="zh-CN" sz="3200" smtClean="0">
              <a:cs typeface="Arial" charset="0"/>
            </a:endParaRP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5688012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smtClean="0">
                <a:solidFill>
                  <a:srgbClr val="66FF33"/>
                </a:solidFill>
              </a:rPr>
              <a:t>【</a:t>
            </a:r>
            <a:r>
              <a:rPr lang="zh-CN" altLang="en-US" sz="2400" smtClean="0">
                <a:solidFill>
                  <a:srgbClr val="66FF33"/>
                </a:solidFill>
              </a:rPr>
              <a:t>例</a:t>
            </a:r>
            <a:r>
              <a:rPr lang="en-US" altLang="en-US" sz="2400" smtClean="0">
                <a:solidFill>
                  <a:srgbClr val="66FF33"/>
                </a:solidFill>
              </a:rPr>
              <a:t>E5_x</a:t>
            </a:r>
            <a:r>
              <a:rPr lang="en-US" altLang="zh-CN" sz="2400" smtClean="0">
                <a:solidFill>
                  <a:srgbClr val="66FF33"/>
                </a:solidFill>
              </a:rPr>
              <a:t>5】</a:t>
            </a:r>
            <a:r>
              <a:rPr lang="zh-CN" altLang="en-US" sz="2400" smtClean="0">
                <a:solidFill>
                  <a:srgbClr val="66FF33"/>
                </a:solidFill>
              </a:rPr>
              <a:t>输入一个带符号的短整数，输出该数的位数。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main ( 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{ short i,t,n=0;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scanf("%hd", &amp;i);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t=i&lt;0?-i:i;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if (t&gt;0)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n++;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if ((t/=10)&gt;0)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n++;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if ((t/=10)&gt;0)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  n++;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  if ((t/=10)&gt;0)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    n++;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    if ((t/=10)&gt;0)  n++;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}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  printf("\nThe short integer %hd has %hd digit bit(s).\n",i,n);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000" smtClean="0"/>
              <a:t>}</a:t>
            </a: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4428430" y="2060848"/>
            <a:ext cx="446405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</a:rPr>
              <a:t>『</a:t>
            </a:r>
            <a:r>
              <a:rPr lang="zh-CN" altLang="en-US" sz="2800" dirty="0">
                <a:solidFill>
                  <a:srgbClr val="FFFF00"/>
                </a:solidFill>
              </a:rPr>
              <a:t>思考</a:t>
            </a:r>
            <a:r>
              <a:rPr lang="en-US" altLang="zh-CN" sz="2800" dirty="0">
                <a:solidFill>
                  <a:srgbClr val="FFFF00"/>
                </a:solidFill>
              </a:rPr>
              <a:t>』switch</a:t>
            </a:r>
            <a:r>
              <a:rPr lang="zh-CN" altLang="en-US" sz="2800" dirty="0">
                <a:solidFill>
                  <a:srgbClr val="FFFF00"/>
                </a:solidFill>
              </a:rPr>
              <a:t>语句与</a:t>
            </a:r>
            <a:r>
              <a:rPr lang="en-US" altLang="zh-CN" sz="2800" dirty="0">
                <a:solidFill>
                  <a:srgbClr val="FFFF00"/>
                </a:solidFill>
              </a:rPr>
              <a:t>if</a:t>
            </a:r>
            <a:r>
              <a:rPr lang="zh-CN" altLang="en-US" sz="2800" dirty="0">
                <a:solidFill>
                  <a:srgbClr val="FFFF00"/>
                </a:solidFill>
              </a:rPr>
              <a:t>语句有何异同？分别适用于何种情况？</a:t>
            </a:r>
          </a:p>
        </p:txBody>
      </p:sp>
      <p:sp>
        <p:nvSpPr>
          <p:cNvPr id="134150" name="AutoShape 6"/>
          <p:cNvSpPr>
            <a:spLocks noChangeArrowheads="1"/>
          </p:cNvSpPr>
          <p:nvPr/>
        </p:nvSpPr>
        <p:spPr bwMode="auto">
          <a:xfrm>
            <a:off x="1116013" y="4508500"/>
            <a:ext cx="2305050" cy="2873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66FF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4151" name="AutoShape 7"/>
          <p:cNvSpPr>
            <a:spLocks noChangeArrowheads="1"/>
          </p:cNvSpPr>
          <p:nvPr/>
        </p:nvSpPr>
        <p:spPr bwMode="auto">
          <a:xfrm>
            <a:off x="1001713" y="4005263"/>
            <a:ext cx="2676525" cy="11525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FF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4152" name="AutoShape 8"/>
          <p:cNvSpPr>
            <a:spLocks noChangeArrowheads="1"/>
          </p:cNvSpPr>
          <p:nvPr/>
        </p:nvSpPr>
        <p:spPr bwMode="auto">
          <a:xfrm>
            <a:off x="742950" y="3429000"/>
            <a:ext cx="3181350" cy="194468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66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4153" name="AutoShape 9"/>
          <p:cNvSpPr>
            <a:spLocks noChangeArrowheads="1"/>
          </p:cNvSpPr>
          <p:nvPr/>
        </p:nvSpPr>
        <p:spPr bwMode="auto">
          <a:xfrm>
            <a:off x="539750" y="2852738"/>
            <a:ext cx="3600450" cy="28082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134154" name="AutoShape 10"/>
          <p:cNvSpPr>
            <a:spLocks noChangeArrowheads="1"/>
          </p:cNvSpPr>
          <p:nvPr/>
        </p:nvSpPr>
        <p:spPr bwMode="auto">
          <a:xfrm>
            <a:off x="250825" y="2349500"/>
            <a:ext cx="4032250" cy="360045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/>
      <p:bldP spid="134151" grpId="0" animBg="1"/>
      <p:bldP spid="134152" grpId="0" animBg="1"/>
      <p:bldP spid="134153" grpId="0" animBg="1"/>
      <p:bldP spid="13415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灯片编号占位符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7723788-40E1-4279-B846-7F7DEC27432D}" type="slidenum">
              <a:rPr lang="en-US" altLang="zh-CN" sz="1600" smtClean="0"/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89</a:t>
            </a:fld>
            <a:endParaRPr lang="en-US" altLang="zh-CN" sz="1600" smtClean="0"/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作业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Part A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P111-112  4.3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4.5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4.6</a:t>
            </a:r>
            <a:endParaRPr lang="en-US" altLang="zh-CN" dirty="0" smtClean="0"/>
          </a:p>
          <a:p>
            <a:pPr eaLnBrk="1" hangingPunct="1"/>
            <a:r>
              <a:rPr lang="en-US" altLang="zh-CN" dirty="0" smtClean="0"/>
              <a:t>Part B</a:t>
            </a:r>
            <a:r>
              <a:rPr lang="zh-CN" altLang="en-US" dirty="0" smtClean="0"/>
              <a:t>：</a:t>
            </a:r>
            <a:r>
              <a:rPr lang="en-US" altLang="zh-CN" dirty="0" smtClean="0"/>
              <a:t>P112  </a:t>
            </a:r>
            <a:r>
              <a:rPr lang="en-US" altLang="zh-CN" dirty="0" smtClean="0"/>
              <a:t>4.8</a:t>
            </a:r>
            <a:r>
              <a:rPr lang="zh-CN" altLang="en-US" dirty="0" smtClean="0"/>
              <a:t>，</a:t>
            </a:r>
            <a:r>
              <a:rPr lang="en-US" altLang="zh-CN" dirty="0" smtClean="0"/>
              <a:t>4.10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0063" y="1143000"/>
            <a:ext cx="8215312" cy="46434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3200" smtClean="0"/>
              <a:t>#include &lt;stdio.h&gt;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#include  &lt;math.h&gt;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int main ( ) 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{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double a,b,c,disc,x1,x2,p,q; </a:t>
            </a:r>
            <a:endParaRPr lang="zh-CN" altLang="zh-CN" sz="3200" smtClean="0"/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scanf("%lf%lf%lf",&amp;a,&amp;b,&amp;c);</a:t>
            </a:r>
          </a:p>
          <a:p>
            <a:pPr>
              <a:buFont typeface="Wingdings" pitchFamily="2" charset="2"/>
              <a:buNone/>
            </a:pPr>
            <a:r>
              <a:rPr lang="en-US" altLang="zh-CN" sz="3200" smtClean="0"/>
              <a:t>    disc=b*b-4*a*c;</a:t>
            </a:r>
          </a:p>
        </p:txBody>
      </p:sp>
      <p:sp>
        <p:nvSpPr>
          <p:cNvPr id="112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1126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85938" y="5286375"/>
            <a:ext cx="58578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3200" b="1">
                <a:solidFill>
                  <a:srgbClr val="00B0F0"/>
                </a:solidFill>
              </a:rPr>
              <a:t>计算</a:t>
            </a:r>
            <a:r>
              <a:rPr kumimoji="1" lang="en-US" altLang="zh-CN" sz="3200" b="1">
                <a:solidFill>
                  <a:srgbClr val="00B0F0"/>
                </a:solidFill>
              </a:rPr>
              <a:t>b</a:t>
            </a:r>
            <a:r>
              <a:rPr kumimoji="1" lang="en-US" altLang="zh-CN" sz="3200" b="1" baseline="30000">
                <a:solidFill>
                  <a:srgbClr val="00B0F0"/>
                </a:solidFill>
              </a:rPr>
              <a:t>2</a:t>
            </a:r>
            <a:r>
              <a:rPr kumimoji="1" lang="en-US" altLang="zh-CN" sz="3200" b="1">
                <a:solidFill>
                  <a:srgbClr val="00B0F0"/>
                </a:solidFill>
              </a:rPr>
              <a:t>-4ac</a:t>
            </a:r>
            <a:r>
              <a:rPr kumimoji="1" lang="zh-CN" altLang="en-US" sz="3200" b="1">
                <a:solidFill>
                  <a:srgbClr val="00B0F0"/>
                </a:solidFill>
              </a:rPr>
              <a:t>，</a:t>
            </a:r>
            <a:r>
              <a:rPr kumimoji="1" lang="en-US" altLang="zh-CN" sz="3200" b="1">
                <a:solidFill>
                  <a:srgbClr val="00B0F0"/>
                </a:solidFill>
              </a:rPr>
              <a:t>disc</a:t>
            </a:r>
            <a:r>
              <a:rPr kumimoji="1" lang="zh-CN" altLang="en-US" sz="3200" b="1">
                <a:solidFill>
                  <a:srgbClr val="00B0F0"/>
                </a:solidFill>
              </a:rPr>
              <a:t>的值变为</a:t>
            </a:r>
            <a:r>
              <a:rPr kumimoji="1" lang="en-US" altLang="zh-CN" sz="3200" b="1">
                <a:solidFill>
                  <a:srgbClr val="FF0000"/>
                </a:solidFill>
              </a:rPr>
              <a:t>-15</a:t>
            </a:r>
            <a:endParaRPr kumimoji="1"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1127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kumimoji="1" lang="zh-CN" altLang="en-US" sz="4000"/>
          </a:p>
        </p:txBody>
      </p:sp>
      <p:cxnSp>
        <p:nvCxnSpPr>
          <p:cNvPr id="13" name="直接连接符 12"/>
          <p:cNvCxnSpPr>
            <a:cxnSpLocks noChangeShapeType="1"/>
          </p:cNvCxnSpPr>
          <p:nvPr/>
        </p:nvCxnSpPr>
        <p:spPr bwMode="auto">
          <a:xfrm>
            <a:off x="1071563" y="4643438"/>
            <a:ext cx="6072187" cy="0"/>
          </a:xfrm>
          <a:prstGeom prst="line">
            <a:avLst/>
          </a:prstGeom>
          <a:noFill/>
          <a:ln w="3810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341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5" y="4143375"/>
            <a:ext cx="1439863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>
            <a:spLocks noChangeArrowheads="1"/>
          </p:cNvSpPr>
          <p:nvPr/>
        </p:nvSpPr>
        <p:spPr bwMode="auto">
          <a:xfrm>
            <a:off x="2209800" y="4005263"/>
            <a:ext cx="777875" cy="638175"/>
          </a:xfrm>
          <a:prstGeom prst="ellipse">
            <a:avLst/>
          </a:prstGeom>
          <a:noFill/>
          <a:ln w="38100" algn="ctr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40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00" y="2847975"/>
            <a:ext cx="521652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l"/>
              <a:defRPr sz="25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>
                <a:solidFill>
                  <a:srgbClr val="FFFF00"/>
                </a:solidFill>
              </a:rPr>
              <a:t>输入双精度实数不能用</a:t>
            </a:r>
            <a:r>
              <a:rPr lang="en-US" altLang="zh-CN" sz="3200" b="1">
                <a:solidFill>
                  <a:srgbClr val="FFFF00"/>
                </a:solidFill>
              </a:rPr>
              <a:t>”%f”</a:t>
            </a:r>
            <a:endParaRPr lang="zh-CN" altLang="en-US" sz="3200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  <p:bldP spid="4" grpId="0"/>
    </p:bldLst>
  </p:timing>
</p:sld>
</file>

<file path=ppt/theme/theme1.xml><?xml version="1.0" encoding="utf-8"?>
<a:theme xmlns:a="http://schemas.openxmlformats.org/drawingml/2006/main" name="ch03 顺序结构、选择结构和循环结构的程序设计">
  <a:themeElements>
    <a:clrScheme name="ch03 顺序结构、选择结构和循环结构的程序设计 7">
      <a:dk1>
        <a:srgbClr val="808080"/>
      </a:dk1>
      <a:lt1>
        <a:srgbClr val="FFFFCC"/>
      </a:lt1>
      <a:dk2>
        <a:srgbClr val="29527B"/>
      </a:dk2>
      <a:lt2>
        <a:srgbClr val="FFFFFF"/>
      </a:lt2>
      <a:accent1>
        <a:srgbClr val="CCCC00"/>
      </a:accent1>
      <a:accent2>
        <a:srgbClr val="669999"/>
      </a:accent2>
      <a:accent3>
        <a:srgbClr val="ACB3BF"/>
      </a:accent3>
      <a:accent4>
        <a:srgbClr val="DADAAE"/>
      </a:accent4>
      <a:accent5>
        <a:srgbClr val="E2E2AA"/>
      </a:accent5>
      <a:accent6>
        <a:srgbClr val="5C8A8A"/>
      </a:accent6>
      <a:hlink>
        <a:srgbClr val="D8D8EC"/>
      </a:hlink>
      <a:folHlink>
        <a:srgbClr val="B2B2B2"/>
      </a:folHlink>
    </a:clrScheme>
    <a:fontScheme name="ch03 顺序结构、选择结构和循环结构的程序设计">
      <a:majorFont>
        <a:latin typeface="Arial"/>
        <a:ea typeface="华文行楷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ch03 顺序结构、选择结构和循环结构的程序设计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03 顺序结构、选择结构和循环结构的程序设计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ch03 顺序结构、选择结构和循环结构的程序设计</Template>
  <TotalTime>2908</TotalTime>
  <Words>5185</Words>
  <Application>Microsoft Office PowerPoint</Application>
  <PresentationFormat>全屏显示(4:3)</PresentationFormat>
  <Paragraphs>1228</Paragraphs>
  <Slides>89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89</vt:i4>
      </vt:variant>
    </vt:vector>
  </HeadingPairs>
  <TitlesOfParts>
    <vt:vector size="93" baseType="lpstr">
      <vt:lpstr>ch03 顺序结构、选择结构和循环结构的程序设计</vt:lpstr>
      <vt:lpstr>公式</vt:lpstr>
      <vt:lpstr>Equation</vt:lpstr>
      <vt:lpstr>Microsoft 公式 3.0</vt:lpstr>
      <vt:lpstr>第4章　选择结构程序设计</vt:lpstr>
      <vt:lpstr>4.1 选择结构和条件判断</vt:lpstr>
      <vt:lpstr>现实生活中，需要进行判断和选择的情况很多</vt:lpstr>
      <vt:lpstr>人生中最困难者,莫过于选择。               ——莫尔</vt:lpstr>
      <vt:lpstr>程序中，在进行下一个操作之前往往需要先进行条件判断</vt:lpstr>
      <vt:lpstr>选择结构概述</vt:lpstr>
      <vt:lpstr>【例4.1】 在例3.5的基础上对程序进行改进。题目要求是求                 方程的根。由键盘输入a,b,c。假设a,b,c的值任意，并不保证                       。需要在程序中进行判别，如果                 ，就计算并输出方程的两个实根，否则就输出“方程无实根”的信息。</vt:lpstr>
      <vt:lpstr>解题思路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4.2  用if语句实现选择结构</vt:lpstr>
      <vt:lpstr>【例4.2】输入两个实数，按代数值由小到大的顺序输出这两个数。</vt:lpstr>
      <vt:lpstr>交换两个变量的值</vt:lpstr>
      <vt:lpstr>交换两个变量的值</vt:lpstr>
      <vt:lpstr>交换两个变量的值</vt:lpstr>
      <vt:lpstr>PowerPoint 演示文稿</vt:lpstr>
      <vt:lpstr>PowerPoint 演示文稿</vt:lpstr>
      <vt:lpstr>【例4.3】输入3个数a，b，c，要求按由小到大的顺序输出。</vt:lpstr>
      <vt:lpstr>PowerPoint 演示文稿</vt:lpstr>
      <vt:lpstr>PowerPoint 演示文稿</vt:lpstr>
      <vt:lpstr>PowerPoint 演示文稿</vt:lpstr>
      <vt:lpstr>if语句——单分支选择语句</vt:lpstr>
      <vt:lpstr>if语句——单分支选择语句（2）</vt:lpstr>
      <vt:lpstr>if－else语句—— 双分支选择语句</vt:lpstr>
      <vt:lpstr>If语句的书写格式建议</vt:lpstr>
      <vt:lpstr>if-else语句——多分支的一种构造方式</vt:lpstr>
      <vt:lpstr>多分支if-else语句的程序举例</vt:lpstr>
      <vt:lpstr>4.6  选择结构的嵌套</vt:lpstr>
      <vt:lpstr>if语句的嵌套</vt:lpstr>
      <vt:lpstr>if语句的嵌套—— 举例</vt:lpstr>
      <vt:lpstr>if语句的嵌套—— 举例（2）</vt:lpstr>
      <vt:lpstr>if语句的嵌套—— 举例（3）</vt:lpstr>
      <vt:lpstr>小结</vt:lpstr>
      <vt:lpstr>4.3  关系运算符 和关系表达式</vt:lpstr>
      <vt:lpstr>关系运算符</vt:lpstr>
      <vt:lpstr>关系表达式</vt:lpstr>
      <vt:lpstr>4.4  逻辑运算符 和逻辑表达式</vt:lpstr>
      <vt:lpstr>逻辑运算符和逻辑表达式</vt:lpstr>
      <vt:lpstr>逻辑运算符和逻辑表达式（2）</vt:lpstr>
      <vt:lpstr>逻辑运算符和逻辑表达式（3）</vt:lpstr>
      <vt:lpstr>“短路”逻辑表达式</vt:lpstr>
      <vt:lpstr>逻辑性变量</vt:lpstr>
      <vt:lpstr>4.5  条件运算符 和条件表达式</vt:lpstr>
      <vt:lpstr>条件运算符和条件表达式</vt:lpstr>
      <vt:lpstr>条件运算符和条件表达式</vt:lpstr>
      <vt:lpstr>【例4.4】（改写例3.10程序）输入一个字符，判别它是否大写字母，如果是，将它转换成小写字母；如果不是，不转换。然后输出最后得到的字符。</vt:lpstr>
      <vt:lpstr>PowerPoint 演示文稿</vt:lpstr>
      <vt:lpstr>4.7  用switch语句实现多分支选择结构</vt:lpstr>
      <vt:lpstr>【例4.6】要求按照考试成绩的等级输出百分制分数段，A等为85分以上，B等为70～84分，C等为60～69分 ，D等为 60分以下 。成绩的等级由键盘输入。</vt:lpstr>
      <vt:lpstr>多分支选择部分的流程图</vt:lpstr>
      <vt:lpstr>PowerPoint 演示文稿</vt:lpstr>
      <vt:lpstr>PowerPoint 演示文稿</vt:lpstr>
      <vt:lpstr>PowerPoint 演示文稿</vt:lpstr>
      <vt:lpstr>PowerPoint 演示文稿</vt:lpstr>
      <vt:lpstr>switch语句</vt:lpstr>
      <vt:lpstr>switch语句（2）</vt:lpstr>
      <vt:lpstr>switch语句（3）</vt:lpstr>
      <vt:lpstr>switch语句（4）</vt:lpstr>
      <vt:lpstr>switch语句（5）</vt:lpstr>
      <vt:lpstr>switch语句（6）</vt:lpstr>
      <vt:lpstr>switch语句（7）</vt:lpstr>
      <vt:lpstr>【例4.7】编写程序，用switch语句处理菜单命令。</vt:lpstr>
      <vt:lpstr>PowerPoint 演示文稿</vt:lpstr>
      <vt:lpstr>PowerPoint 演示文稿</vt:lpstr>
      <vt:lpstr>简单实用的菜单</vt:lpstr>
      <vt:lpstr>4.8  选择结构程序综合举例</vt:lpstr>
      <vt:lpstr>【例4.8】 写一程序，判断某一年是否闰年。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【例4.9】求                           方程的解。</vt:lpstr>
      <vt:lpstr>PowerPoint 演示文稿</vt:lpstr>
      <vt:lpstr>PowerPoint 演示文稿</vt:lpstr>
      <vt:lpstr>PowerPoint 演示文稿</vt:lpstr>
      <vt:lpstr>PowerPoint 演示文稿</vt:lpstr>
      <vt:lpstr>【例4.10】运输公司对用户计算运输费用。路程(s km）越远，每吨·千米运费越低。</vt:lpstr>
      <vt:lpstr>PowerPoint 演示文稿</vt:lpstr>
      <vt:lpstr>PowerPoint 演示文稿</vt:lpstr>
      <vt:lpstr>PowerPoint 演示文稿</vt:lpstr>
      <vt:lpstr>PowerPoint 演示文稿</vt:lpstr>
      <vt:lpstr>选择结构程序设计举例（2）</vt:lpstr>
      <vt:lpstr>选择结构程序设计举例（3）</vt:lpstr>
      <vt:lpstr>作业</vt:lpstr>
    </vt:vector>
  </TitlesOfParts>
  <Company>xmu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　选择结构程序设计</dc:title>
  <dc:creator>zxl</dc:creator>
  <cp:lastModifiedBy>zxl</cp:lastModifiedBy>
  <cp:revision>253</cp:revision>
  <dcterms:created xsi:type="dcterms:W3CDTF">2006-03-08T15:12:49Z</dcterms:created>
  <dcterms:modified xsi:type="dcterms:W3CDTF">2013-10-14T15:23:22Z</dcterms:modified>
</cp:coreProperties>
</file>