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7" r:id="rId1"/>
  </p:sldMasterIdLst>
  <p:notesMasterIdLst>
    <p:notesMasterId r:id="rId81"/>
  </p:notesMasterIdLst>
  <p:sldIdLst>
    <p:sldId id="256" r:id="rId2"/>
    <p:sldId id="415" r:id="rId3"/>
    <p:sldId id="414" r:id="rId4"/>
    <p:sldId id="416" r:id="rId5"/>
    <p:sldId id="417" r:id="rId6"/>
    <p:sldId id="419" r:id="rId7"/>
    <p:sldId id="418" r:id="rId8"/>
    <p:sldId id="420" r:id="rId9"/>
    <p:sldId id="421" r:id="rId10"/>
    <p:sldId id="422" r:id="rId11"/>
    <p:sldId id="423" r:id="rId12"/>
    <p:sldId id="424" r:id="rId13"/>
    <p:sldId id="349" r:id="rId14"/>
    <p:sldId id="425" r:id="rId15"/>
    <p:sldId id="427" r:id="rId16"/>
    <p:sldId id="426" r:id="rId17"/>
    <p:sldId id="428" r:id="rId18"/>
    <p:sldId id="429" r:id="rId19"/>
    <p:sldId id="430" r:id="rId20"/>
    <p:sldId id="351" r:id="rId21"/>
    <p:sldId id="431" r:id="rId22"/>
    <p:sldId id="432" r:id="rId23"/>
    <p:sldId id="433" r:id="rId24"/>
    <p:sldId id="434" r:id="rId25"/>
    <p:sldId id="353" r:id="rId26"/>
    <p:sldId id="354" r:id="rId27"/>
    <p:sldId id="388" r:id="rId28"/>
    <p:sldId id="389" r:id="rId29"/>
    <p:sldId id="355" r:id="rId30"/>
    <p:sldId id="436" r:id="rId31"/>
    <p:sldId id="435" r:id="rId32"/>
    <p:sldId id="379" r:id="rId33"/>
    <p:sldId id="437" r:id="rId34"/>
    <p:sldId id="438" r:id="rId35"/>
    <p:sldId id="439" r:id="rId36"/>
    <p:sldId id="440" r:id="rId37"/>
    <p:sldId id="441" r:id="rId38"/>
    <p:sldId id="442" r:id="rId39"/>
    <p:sldId id="443" r:id="rId40"/>
    <p:sldId id="444" r:id="rId41"/>
    <p:sldId id="396" r:id="rId42"/>
    <p:sldId id="446" r:id="rId43"/>
    <p:sldId id="447" r:id="rId44"/>
    <p:sldId id="448" r:id="rId45"/>
    <p:sldId id="404" r:id="rId46"/>
    <p:sldId id="450" r:id="rId47"/>
    <p:sldId id="451" r:id="rId48"/>
    <p:sldId id="398" r:id="rId49"/>
    <p:sldId id="452" r:id="rId50"/>
    <p:sldId id="453" r:id="rId51"/>
    <p:sldId id="454" r:id="rId52"/>
    <p:sldId id="455" r:id="rId53"/>
    <p:sldId id="456" r:id="rId54"/>
    <p:sldId id="457" r:id="rId55"/>
    <p:sldId id="458" r:id="rId56"/>
    <p:sldId id="459" r:id="rId57"/>
    <p:sldId id="460" r:id="rId58"/>
    <p:sldId id="461" r:id="rId59"/>
    <p:sldId id="462" r:id="rId60"/>
    <p:sldId id="463" r:id="rId61"/>
    <p:sldId id="464" r:id="rId62"/>
    <p:sldId id="465" r:id="rId63"/>
    <p:sldId id="466" r:id="rId64"/>
    <p:sldId id="467" r:id="rId65"/>
    <p:sldId id="468" r:id="rId66"/>
    <p:sldId id="472" r:id="rId67"/>
    <p:sldId id="473" r:id="rId68"/>
    <p:sldId id="474" r:id="rId69"/>
    <p:sldId id="475" r:id="rId70"/>
    <p:sldId id="476" r:id="rId71"/>
    <p:sldId id="482" r:id="rId72"/>
    <p:sldId id="483" r:id="rId73"/>
    <p:sldId id="484" r:id="rId74"/>
    <p:sldId id="477" r:id="rId75"/>
    <p:sldId id="478" r:id="rId76"/>
    <p:sldId id="479" r:id="rId77"/>
    <p:sldId id="480" r:id="rId78"/>
    <p:sldId id="481" r:id="rId79"/>
    <p:sldId id="343" r:id="rId80"/>
  </p:sldIdLst>
  <p:sldSz cx="9144000" cy="6858000" type="screen4x3"/>
  <p:notesSz cx="6858000" cy="9144000"/>
  <p:defaultTextStyle>
    <a:defPPr>
      <a:defRPr lang="en-US"/>
    </a:defPPr>
    <a:lvl1pPr algn="ctr" rtl="0" fontAlgn="base">
      <a:spcBef>
        <a:spcPct val="0"/>
      </a:spcBef>
      <a:spcAft>
        <a:spcPct val="0"/>
      </a:spcAft>
      <a:defRPr sz="2400" kern="1200">
        <a:solidFill>
          <a:schemeClr val="tx1"/>
        </a:solidFill>
        <a:latin typeface="Arial" pitchFamily="34" charset="0"/>
        <a:ea typeface="宋体" pitchFamily="2" charset="-122"/>
        <a:cs typeface="+mn-cs"/>
      </a:defRPr>
    </a:lvl1pPr>
    <a:lvl2pPr marL="457200" algn="ctr" rtl="0" fontAlgn="base">
      <a:spcBef>
        <a:spcPct val="0"/>
      </a:spcBef>
      <a:spcAft>
        <a:spcPct val="0"/>
      </a:spcAft>
      <a:defRPr sz="2400" kern="1200">
        <a:solidFill>
          <a:schemeClr val="tx1"/>
        </a:solidFill>
        <a:latin typeface="Arial" pitchFamily="34" charset="0"/>
        <a:ea typeface="宋体" pitchFamily="2" charset="-122"/>
        <a:cs typeface="+mn-cs"/>
      </a:defRPr>
    </a:lvl2pPr>
    <a:lvl3pPr marL="914400" algn="ctr" rtl="0" fontAlgn="base">
      <a:spcBef>
        <a:spcPct val="0"/>
      </a:spcBef>
      <a:spcAft>
        <a:spcPct val="0"/>
      </a:spcAft>
      <a:defRPr sz="2400" kern="1200">
        <a:solidFill>
          <a:schemeClr val="tx1"/>
        </a:solidFill>
        <a:latin typeface="Arial" pitchFamily="34" charset="0"/>
        <a:ea typeface="宋体" pitchFamily="2" charset="-122"/>
        <a:cs typeface="+mn-cs"/>
      </a:defRPr>
    </a:lvl3pPr>
    <a:lvl4pPr marL="1371600" algn="ctr" rtl="0" fontAlgn="base">
      <a:spcBef>
        <a:spcPct val="0"/>
      </a:spcBef>
      <a:spcAft>
        <a:spcPct val="0"/>
      </a:spcAft>
      <a:defRPr sz="2400" kern="1200">
        <a:solidFill>
          <a:schemeClr val="tx1"/>
        </a:solidFill>
        <a:latin typeface="Arial" pitchFamily="34" charset="0"/>
        <a:ea typeface="宋体" pitchFamily="2" charset="-122"/>
        <a:cs typeface="+mn-cs"/>
      </a:defRPr>
    </a:lvl4pPr>
    <a:lvl5pPr marL="1828800" algn="ctr" rtl="0" fontAlgn="base">
      <a:spcBef>
        <a:spcPct val="0"/>
      </a:spcBef>
      <a:spcAft>
        <a:spcPct val="0"/>
      </a:spcAft>
      <a:defRPr sz="2400" kern="1200">
        <a:solidFill>
          <a:schemeClr val="tx1"/>
        </a:solidFill>
        <a:latin typeface="Arial" pitchFamily="34" charset="0"/>
        <a:ea typeface="宋体" pitchFamily="2" charset="-122"/>
        <a:cs typeface="+mn-cs"/>
      </a:defRPr>
    </a:lvl5pPr>
    <a:lvl6pPr marL="2286000" algn="l" defTabSz="914400" rtl="0" eaLnBrk="1" latinLnBrk="0" hangingPunct="1">
      <a:defRPr sz="2400" kern="1200">
        <a:solidFill>
          <a:schemeClr val="tx1"/>
        </a:solidFill>
        <a:latin typeface="Arial" pitchFamily="34" charset="0"/>
        <a:ea typeface="宋体" pitchFamily="2" charset="-122"/>
        <a:cs typeface="+mn-cs"/>
      </a:defRPr>
    </a:lvl6pPr>
    <a:lvl7pPr marL="2743200" algn="l" defTabSz="914400" rtl="0" eaLnBrk="1" latinLnBrk="0" hangingPunct="1">
      <a:defRPr sz="2400" kern="1200">
        <a:solidFill>
          <a:schemeClr val="tx1"/>
        </a:solidFill>
        <a:latin typeface="Arial" pitchFamily="34" charset="0"/>
        <a:ea typeface="宋体" pitchFamily="2" charset="-122"/>
        <a:cs typeface="+mn-cs"/>
      </a:defRPr>
    </a:lvl7pPr>
    <a:lvl8pPr marL="3200400" algn="l" defTabSz="914400" rtl="0" eaLnBrk="1" latinLnBrk="0" hangingPunct="1">
      <a:defRPr sz="2400" kern="1200">
        <a:solidFill>
          <a:schemeClr val="tx1"/>
        </a:solidFill>
        <a:latin typeface="Arial" pitchFamily="34" charset="0"/>
        <a:ea typeface="宋体" pitchFamily="2" charset="-122"/>
        <a:cs typeface="+mn-cs"/>
      </a:defRPr>
    </a:lvl8pPr>
    <a:lvl9pPr marL="3657600" algn="l" defTabSz="914400" rtl="0" eaLnBrk="1" latinLnBrk="0" hangingPunct="1">
      <a:defRPr sz="2400" kern="1200">
        <a:solidFill>
          <a:schemeClr val="tx1"/>
        </a:solidFill>
        <a:latin typeface="Arial" pitchFamily="34" charset="0"/>
        <a:ea typeface="宋体" pitchFamily="2" charset="-122"/>
        <a:cs typeface="+mn-cs"/>
      </a:defRPr>
    </a:lvl9pPr>
  </p:defaultTextStyle>
  <p:modifyVerifier cryptProviderType="rsaFull" cryptAlgorithmClass="hash" cryptAlgorithmType="typeAny" cryptAlgorithmSid="4" spinCount="100000" saltData="jpzg1sA5I7ujv4OsOsQrIg==" hashData="ipop7H2k0Keo56rNsnzN6vvSDg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FFCCFF"/>
    <a:srgbClr val="FF66FF"/>
    <a:srgbClr val="000000"/>
    <a:srgbClr val="66CCFF"/>
    <a:srgbClr val="FF0000"/>
    <a:srgbClr val="66FF33"/>
    <a:srgbClr val="CCFF33"/>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9" autoAdjust="0"/>
    <p:restoredTop sz="94513" autoAdjust="0"/>
  </p:normalViewPr>
  <p:slideViewPr>
    <p:cSldViewPr>
      <p:cViewPr varScale="1">
        <p:scale>
          <a:sx n="63" d="100"/>
          <a:sy n="63" d="100"/>
        </p:scale>
        <p:origin x="-1512"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759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presProps" Target="presProp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image" Target="../media/image29.wmf"/><Relationship Id="rId5" Type="http://schemas.openxmlformats.org/officeDocument/2006/relationships/image" Target="../media/image33.wmf"/><Relationship Id="rId4" Type="http://schemas.openxmlformats.org/officeDocument/2006/relationships/image" Target="../media/image32.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0.wmf"/><Relationship Id="rId1" Type="http://schemas.openxmlformats.org/officeDocument/2006/relationships/image" Target="../media/image29.wmf"/><Relationship Id="rId4" Type="http://schemas.openxmlformats.org/officeDocument/2006/relationships/image" Target="../media/image35.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4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a:latin typeface="Times New Roman" pitchFamily="18" charset="0"/>
              </a:defRPr>
            </a:lvl1pPr>
          </a:lstStyle>
          <a:p>
            <a:endParaRPr lang="zh-CN" altLang="en-US"/>
          </a:p>
        </p:txBody>
      </p:sp>
      <p:sp>
        <p:nvSpPr>
          <p:cNvPr id="2969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Times New Roman" pitchFamily="18" charset="0"/>
              </a:defRPr>
            </a:lvl1pPr>
          </a:lstStyle>
          <a:p>
            <a:endParaRPr lang="en-US" altLang="zh-CN"/>
          </a:p>
        </p:txBody>
      </p:sp>
      <p:sp>
        <p:nvSpPr>
          <p:cNvPr id="297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970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970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a:latin typeface="Times New Roman" pitchFamily="18" charset="0"/>
              </a:defRPr>
            </a:lvl1pPr>
          </a:lstStyle>
          <a:p>
            <a:endParaRPr lang="en-US" altLang="zh-CN"/>
          </a:p>
        </p:txBody>
      </p:sp>
      <p:sp>
        <p:nvSpPr>
          <p:cNvPr id="2970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Times New Roman" pitchFamily="18" charset="0"/>
              </a:defRPr>
            </a:lvl1pPr>
          </a:lstStyle>
          <a:p>
            <a:fld id="{9EDE874A-BC55-4E2D-9C33-06879DF6C327}" type="slidenum">
              <a:rPr lang="zh-CN" altLang="en-US"/>
              <a:pPr/>
              <a:t>‹#›</a:t>
            </a:fld>
            <a:endParaRPr lang="en-US" altLang="zh-CN"/>
          </a:p>
        </p:txBody>
      </p:sp>
    </p:spTree>
    <p:extLst>
      <p:ext uri="{BB962C8B-B14F-4D97-AF65-F5344CB8AC3E}">
        <p14:creationId xmlns:p14="http://schemas.microsoft.com/office/powerpoint/2010/main" val="426992522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fontAlgn="base">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fontAlgn="base">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fontAlgn="base">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fontAlgn="base">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EDE874A-BC55-4E2D-9C33-06879DF6C327}" type="slidenum">
              <a:rPr lang="zh-CN" altLang="en-US" smtClean="0"/>
              <a:pPr/>
              <a:t>9</a:t>
            </a:fld>
            <a:endParaRPr lang="en-US" altLang="zh-CN"/>
          </a:p>
        </p:txBody>
      </p:sp>
    </p:spTree>
    <p:extLst>
      <p:ext uri="{BB962C8B-B14F-4D97-AF65-F5344CB8AC3E}">
        <p14:creationId xmlns:p14="http://schemas.microsoft.com/office/powerpoint/2010/main" val="9414913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EDE874A-BC55-4E2D-9C33-06879DF6C327}" type="slidenum">
              <a:rPr lang="zh-CN" altLang="en-US" smtClean="0"/>
              <a:pPr/>
              <a:t>16</a:t>
            </a:fld>
            <a:endParaRPr lang="en-US" altLang="zh-CN"/>
          </a:p>
        </p:txBody>
      </p:sp>
    </p:spTree>
    <p:extLst>
      <p:ext uri="{BB962C8B-B14F-4D97-AF65-F5344CB8AC3E}">
        <p14:creationId xmlns:p14="http://schemas.microsoft.com/office/powerpoint/2010/main" val="941491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8674" name="Line 2"/>
          <p:cNvSpPr>
            <a:spLocks noChangeShapeType="1"/>
          </p:cNvSpPr>
          <p:nvPr/>
        </p:nvSpPr>
        <p:spPr bwMode="auto">
          <a:xfrm>
            <a:off x="7315200" y="1066800"/>
            <a:ext cx="0" cy="449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675" name="Rectangle 3"/>
          <p:cNvSpPr>
            <a:spLocks noGrp="1" noChangeArrowheads="1"/>
          </p:cNvSpPr>
          <p:nvPr>
            <p:ph type="ctrTitle"/>
          </p:nvPr>
        </p:nvSpPr>
        <p:spPr>
          <a:xfrm>
            <a:off x="315913" y="466725"/>
            <a:ext cx="6781800" cy="2133600"/>
          </a:xfrm>
        </p:spPr>
        <p:txBody>
          <a:bodyPr/>
          <a:lstStyle>
            <a:lvl1pPr algn="r">
              <a:defRPr sz="4400"/>
            </a:lvl1pPr>
          </a:lstStyle>
          <a:p>
            <a:pPr lvl="0"/>
            <a:r>
              <a:rPr lang="en-US" altLang="zh-CN" noProof="0" smtClean="0"/>
              <a:t>单击此处编辑母版标题样式</a:t>
            </a:r>
          </a:p>
        </p:txBody>
      </p:sp>
      <p:sp>
        <p:nvSpPr>
          <p:cNvPr id="28676" name="Rectangle 4"/>
          <p:cNvSpPr>
            <a:spLocks noGrp="1" noChangeArrowheads="1"/>
          </p:cNvSpPr>
          <p:nvPr>
            <p:ph type="subTitle" idx="1"/>
          </p:nvPr>
        </p:nvSpPr>
        <p:spPr>
          <a:xfrm>
            <a:off x="849313" y="3049588"/>
            <a:ext cx="6248400" cy="2362200"/>
          </a:xfrm>
        </p:spPr>
        <p:txBody>
          <a:bodyPr/>
          <a:lstStyle>
            <a:lvl1pPr marL="0" indent="0" algn="r">
              <a:buFont typeface="Wingdings" pitchFamily="2" charset="2"/>
              <a:buNone/>
              <a:defRPr sz="3200"/>
            </a:lvl1pPr>
          </a:lstStyle>
          <a:p>
            <a:pPr lvl="0"/>
            <a:r>
              <a:rPr lang="en-US" altLang="zh-CN" noProof="0" smtClean="0"/>
              <a:t>单击此处编辑母版副标题样式</a:t>
            </a:r>
          </a:p>
        </p:txBody>
      </p:sp>
      <p:sp>
        <p:nvSpPr>
          <p:cNvPr id="28677" name="Rectangle 5"/>
          <p:cNvSpPr>
            <a:spLocks noGrp="1" noChangeArrowheads="1"/>
          </p:cNvSpPr>
          <p:nvPr>
            <p:ph type="dt" sz="half" idx="2"/>
          </p:nvPr>
        </p:nvSpPr>
        <p:spPr/>
        <p:txBody>
          <a:bodyPr/>
          <a:lstStyle>
            <a:lvl1pPr>
              <a:defRPr/>
            </a:lvl1pPr>
          </a:lstStyle>
          <a:p>
            <a:endParaRPr lang="en-US" altLang="zh-CN"/>
          </a:p>
        </p:txBody>
      </p:sp>
      <p:sp>
        <p:nvSpPr>
          <p:cNvPr id="28678" name="Rectangle 6"/>
          <p:cNvSpPr>
            <a:spLocks noGrp="1" noChangeArrowheads="1"/>
          </p:cNvSpPr>
          <p:nvPr>
            <p:ph type="ftr" sz="quarter" idx="3"/>
          </p:nvPr>
        </p:nvSpPr>
        <p:spPr/>
        <p:txBody>
          <a:bodyPr/>
          <a:lstStyle>
            <a:lvl1pPr>
              <a:defRPr/>
            </a:lvl1pPr>
          </a:lstStyle>
          <a:p>
            <a:endParaRPr lang="en-US" altLang="zh-CN"/>
          </a:p>
        </p:txBody>
      </p:sp>
      <p:sp>
        <p:nvSpPr>
          <p:cNvPr id="28679" name="Rectangle 7"/>
          <p:cNvSpPr>
            <a:spLocks noGrp="1" noChangeArrowheads="1"/>
          </p:cNvSpPr>
          <p:nvPr>
            <p:ph type="sldNum" sz="quarter" idx="4"/>
          </p:nvPr>
        </p:nvSpPr>
        <p:spPr/>
        <p:txBody>
          <a:bodyPr/>
          <a:lstStyle>
            <a:lvl1pPr>
              <a:defRPr sz="1400"/>
            </a:lvl1pPr>
          </a:lstStyle>
          <a:p>
            <a:fld id="{6AB97A21-5CCA-420F-8DDB-EC51C4E02DF0}" type="slidenum">
              <a:rPr lang="en-US" altLang="zh-CN"/>
              <a:pPr/>
              <a:t>‹#›</a:t>
            </a:fld>
            <a:endParaRPr lang="en-US" altLang="zh-CN"/>
          </a:p>
        </p:txBody>
      </p:sp>
      <p:grpSp>
        <p:nvGrpSpPr>
          <p:cNvPr id="28680" name="Group 8"/>
          <p:cNvGrpSpPr>
            <a:grpSpLocks/>
          </p:cNvGrpSpPr>
          <p:nvPr/>
        </p:nvGrpSpPr>
        <p:grpSpPr bwMode="auto">
          <a:xfrm>
            <a:off x="7493000" y="2992438"/>
            <a:ext cx="1338263" cy="2189162"/>
            <a:chOff x="4704" y="1885"/>
            <a:chExt cx="843" cy="1379"/>
          </a:xfrm>
        </p:grpSpPr>
        <p:sp>
          <p:nvSpPr>
            <p:cNvPr id="28681" name="Oval 9"/>
            <p:cNvSpPr>
              <a:spLocks noChangeArrowheads="1"/>
            </p:cNvSpPr>
            <p:nvPr/>
          </p:nvSpPr>
          <p:spPr bwMode="auto">
            <a:xfrm>
              <a:off x="4704"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682" name="Oval 10"/>
            <p:cNvSpPr>
              <a:spLocks noChangeArrowheads="1"/>
            </p:cNvSpPr>
            <p:nvPr/>
          </p:nvSpPr>
          <p:spPr bwMode="auto">
            <a:xfrm>
              <a:off x="4883"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683" name="Oval 11"/>
            <p:cNvSpPr>
              <a:spLocks noChangeArrowheads="1"/>
            </p:cNvSpPr>
            <p:nvPr/>
          </p:nvSpPr>
          <p:spPr bwMode="auto">
            <a:xfrm>
              <a:off x="5062"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684" name="Oval 12"/>
            <p:cNvSpPr>
              <a:spLocks noChangeArrowheads="1"/>
            </p:cNvSpPr>
            <p:nvPr/>
          </p:nvSpPr>
          <p:spPr bwMode="auto">
            <a:xfrm>
              <a:off x="4704"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685" name="Oval 13"/>
            <p:cNvSpPr>
              <a:spLocks noChangeArrowheads="1"/>
            </p:cNvSpPr>
            <p:nvPr/>
          </p:nvSpPr>
          <p:spPr bwMode="auto">
            <a:xfrm>
              <a:off x="4883"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686" name="Oval 14"/>
            <p:cNvSpPr>
              <a:spLocks noChangeArrowheads="1"/>
            </p:cNvSpPr>
            <p:nvPr/>
          </p:nvSpPr>
          <p:spPr bwMode="auto">
            <a:xfrm>
              <a:off x="5062"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687" name="Oval 15"/>
            <p:cNvSpPr>
              <a:spLocks noChangeArrowheads="1"/>
            </p:cNvSpPr>
            <p:nvPr/>
          </p:nvSpPr>
          <p:spPr bwMode="auto">
            <a:xfrm>
              <a:off x="5241" y="2064"/>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688" name="Oval 16"/>
            <p:cNvSpPr>
              <a:spLocks noChangeArrowheads="1"/>
            </p:cNvSpPr>
            <p:nvPr/>
          </p:nvSpPr>
          <p:spPr bwMode="auto">
            <a:xfrm>
              <a:off x="4704" y="2243"/>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689" name="Oval 17"/>
            <p:cNvSpPr>
              <a:spLocks noChangeArrowheads="1"/>
            </p:cNvSpPr>
            <p:nvPr/>
          </p:nvSpPr>
          <p:spPr bwMode="auto">
            <a:xfrm>
              <a:off x="4883" y="2243"/>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690" name="Oval 18"/>
            <p:cNvSpPr>
              <a:spLocks noChangeArrowheads="1"/>
            </p:cNvSpPr>
            <p:nvPr/>
          </p:nvSpPr>
          <p:spPr bwMode="auto">
            <a:xfrm>
              <a:off x="5062" y="2243"/>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691" name="Oval 19"/>
            <p:cNvSpPr>
              <a:spLocks noChangeArrowheads="1"/>
            </p:cNvSpPr>
            <p:nvPr/>
          </p:nvSpPr>
          <p:spPr bwMode="auto">
            <a:xfrm>
              <a:off x="5241" y="2243"/>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692" name="Oval 20"/>
            <p:cNvSpPr>
              <a:spLocks noChangeArrowheads="1"/>
            </p:cNvSpPr>
            <p:nvPr/>
          </p:nvSpPr>
          <p:spPr bwMode="auto">
            <a:xfrm>
              <a:off x="5420" y="2243"/>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693" name="Oval 21"/>
            <p:cNvSpPr>
              <a:spLocks noChangeArrowheads="1"/>
            </p:cNvSpPr>
            <p:nvPr/>
          </p:nvSpPr>
          <p:spPr bwMode="auto">
            <a:xfrm>
              <a:off x="4704" y="2421"/>
              <a:ext cx="127" cy="128"/>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694" name="Oval 22"/>
            <p:cNvSpPr>
              <a:spLocks noChangeArrowheads="1"/>
            </p:cNvSpPr>
            <p:nvPr/>
          </p:nvSpPr>
          <p:spPr bwMode="auto">
            <a:xfrm>
              <a:off x="4883" y="2421"/>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695" name="Oval 23"/>
            <p:cNvSpPr>
              <a:spLocks noChangeArrowheads="1"/>
            </p:cNvSpPr>
            <p:nvPr/>
          </p:nvSpPr>
          <p:spPr bwMode="auto">
            <a:xfrm>
              <a:off x="5062" y="2421"/>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696" name="Oval 24"/>
            <p:cNvSpPr>
              <a:spLocks noChangeArrowheads="1"/>
            </p:cNvSpPr>
            <p:nvPr/>
          </p:nvSpPr>
          <p:spPr bwMode="auto">
            <a:xfrm>
              <a:off x="5241" y="2421"/>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697" name="Oval 25"/>
            <p:cNvSpPr>
              <a:spLocks noChangeArrowheads="1"/>
            </p:cNvSpPr>
            <p:nvPr/>
          </p:nvSpPr>
          <p:spPr bwMode="auto">
            <a:xfrm>
              <a:off x="4704" y="2600"/>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698" name="Oval 26"/>
            <p:cNvSpPr>
              <a:spLocks noChangeArrowheads="1"/>
            </p:cNvSpPr>
            <p:nvPr/>
          </p:nvSpPr>
          <p:spPr bwMode="auto">
            <a:xfrm>
              <a:off x="4883" y="2600"/>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699" name="Oval 27"/>
            <p:cNvSpPr>
              <a:spLocks noChangeArrowheads="1"/>
            </p:cNvSpPr>
            <p:nvPr/>
          </p:nvSpPr>
          <p:spPr bwMode="auto">
            <a:xfrm>
              <a:off x="5062" y="2600"/>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700" name="Oval 28"/>
            <p:cNvSpPr>
              <a:spLocks noChangeArrowheads="1"/>
            </p:cNvSpPr>
            <p:nvPr/>
          </p:nvSpPr>
          <p:spPr bwMode="auto">
            <a:xfrm>
              <a:off x="5241" y="2600"/>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701" name="Oval 29"/>
            <p:cNvSpPr>
              <a:spLocks noChangeArrowheads="1"/>
            </p:cNvSpPr>
            <p:nvPr/>
          </p:nvSpPr>
          <p:spPr bwMode="auto">
            <a:xfrm>
              <a:off x="5420" y="2600"/>
              <a:ext cx="127" cy="128"/>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702" name="Oval 30"/>
            <p:cNvSpPr>
              <a:spLocks noChangeArrowheads="1"/>
            </p:cNvSpPr>
            <p:nvPr/>
          </p:nvSpPr>
          <p:spPr bwMode="auto">
            <a:xfrm>
              <a:off x="4704" y="2779"/>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703" name="Oval 31"/>
            <p:cNvSpPr>
              <a:spLocks noChangeArrowheads="1"/>
            </p:cNvSpPr>
            <p:nvPr/>
          </p:nvSpPr>
          <p:spPr bwMode="auto">
            <a:xfrm>
              <a:off x="4883" y="2779"/>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704" name="Oval 32"/>
            <p:cNvSpPr>
              <a:spLocks noChangeArrowheads="1"/>
            </p:cNvSpPr>
            <p:nvPr/>
          </p:nvSpPr>
          <p:spPr bwMode="auto">
            <a:xfrm>
              <a:off x="5062" y="2779"/>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705" name="Oval 33"/>
            <p:cNvSpPr>
              <a:spLocks noChangeArrowheads="1"/>
            </p:cNvSpPr>
            <p:nvPr/>
          </p:nvSpPr>
          <p:spPr bwMode="auto">
            <a:xfrm>
              <a:off x="5241" y="2779"/>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706" name="Oval 34"/>
            <p:cNvSpPr>
              <a:spLocks noChangeArrowheads="1"/>
            </p:cNvSpPr>
            <p:nvPr/>
          </p:nvSpPr>
          <p:spPr bwMode="auto">
            <a:xfrm>
              <a:off x="4704" y="2958"/>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707" name="Oval 35"/>
            <p:cNvSpPr>
              <a:spLocks noChangeArrowheads="1"/>
            </p:cNvSpPr>
            <p:nvPr/>
          </p:nvSpPr>
          <p:spPr bwMode="auto">
            <a:xfrm>
              <a:off x="4883" y="2958"/>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708" name="Oval 36"/>
            <p:cNvSpPr>
              <a:spLocks noChangeArrowheads="1"/>
            </p:cNvSpPr>
            <p:nvPr/>
          </p:nvSpPr>
          <p:spPr bwMode="auto">
            <a:xfrm>
              <a:off x="5062" y="2958"/>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709" name="Oval 37"/>
            <p:cNvSpPr>
              <a:spLocks noChangeArrowheads="1"/>
            </p:cNvSpPr>
            <p:nvPr/>
          </p:nvSpPr>
          <p:spPr bwMode="auto">
            <a:xfrm>
              <a:off x="5241" y="2958"/>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710" name="Oval 38"/>
            <p:cNvSpPr>
              <a:spLocks noChangeArrowheads="1"/>
            </p:cNvSpPr>
            <p:nvPr/>
          </p:nvSpPr>
          <p:spPr bwMode="auto">
            <a:xfrm>
              <a:off x="4883" y="3137"/>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711" name="Oval 39"/>
            <p:cNvSpPr>
              <a:spLocks noChangeArrowheads="1"/>
            </p:cNvSpPr>
            <p:nvPr/>
          </p:nvSpPr>
          <p:spPr bwMode="auto">
            <a:xfrm>
              <a:off x="5241" y="3137"/>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8712" name="Line 40"/>
          <p:cNvSpPr>
            <a:spLocks noChangeShapeType="1"/>
          </p:cNvSpPr>
          <p:nvPr/>
        </p:nvSpPr>
        <p:spPr bwMode="auto">
          <a:xfrm>
            <a:off x="304800" y="2819400"/>
            <a:ext cx="8229600" cy="0"/>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9CBC105F-A1E8-4397-94B6-536FFAEA79C3}" type="slidenum">
              <a:rPr lang="en-US" altLang="zh-CN"/>
              <a:pPr/>
              <a:t>‹#›</a:t>
            </a:fld>
            <a:endParaRPr lang="en-US" altLang="zh-CN"/>
          </a:p>
        </p:txBody>
      </p:sp>
    </p:spTree>
    <p:extLst>
      <p:ext uri="{BB962C8B-B14F-4D97-AF65-F5344CB8AC3E}">
        <p14:creationId xmlns:p14="http://schemas.microsoft.com/office/powerpoint/2010/main" val="3099797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60350"/>
            <a:ext cx="2057400" cy="60483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60350"/>
            <a:ext cx="6019800" cy="60483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DF0565D7-AA3D-426B-A5C8-8B56843E843A}" type="slidenum">
              <a:rPr lang="en-US" altLang="zh-CN"/>
              <a:pPr/>
              <a:t>‹#›</a:t>
            </a:fld>
            <a:endParaRPr lang="en-US" altLang="zh-CN"/>
          </a:p>
        </p:txBody>
      </p:sp>
    </p:spTree>
    <p:extLst>
      <p:ext uri="{BB962C8B-B14F-4D97-AF65-F5344CB8AC3E}">
        <p14:creationId xmlns:p14="http://schemas.microsoft.com/office/powerpoint/2010/main" val="1748099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68313" y="260350"/>
            <a:ext cx="7543800" cy="81915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268413"/>
            <a:ext cx="4038600" cy="504031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68413"/>
            <a:ext cx="4038600" cy="504031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6248400"/>
            <a:ext cx="2133600" cy="457200"/>
          </a:xfrm>
        </p:spPr>
        <p:txBody>
          <a:bodyPr/>
          <a:lstStyle>
            <a:lvl1pPr>
              <a:defRPr/>
            </a:lvl1pPr>
          </a:lstStyle>
          <a:p>
            <a:endParaRPr lang="en-US" altLang="zh-CN"/>
          </a:p>
        </p:txBody>
      </p:sp>
      <p:sp>
        <p:nvSpPr>
          <p:cNvPr id="6" name="页脚占位符 5"/>
          <p:cNvSpPr>
            <a:spLocks noGrp="1"/>
          </p:cNvSpPr>
          <p:nvPr>
            <p:ph type="ftr" sz="quarter" idx="11"/>
          </p:nvPr>
        </p:nvSpPr>
        <p:spPr>
          <a:xfrm>
            <a:off x="3124200" y="6248400"/>
            <a:ext cx="2895600" cy="45720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6553200" y="6248400"/>
            <a:ext cx="2133600" cy="457200"/>
          </a:xfrm>
        </p:spPr>
        <p:txBody>
          <a:bodyPr/>
          <a:lstStyle>
            <a:lvl1pPr>
              <a:defRPr/>
            </a:lvl1pPr>
          </a:lstStyle>
          <a:p>
            <a:fld id="{0EACD749-3C6B-4F8F-87B1-CA89734E8925}" type="slidenum">
              <a:rPr lang="en-US" altLang="zh-CN"/>
              <a:pPr/>
              <a:t>‹#›</a:t>
            </a:fld>
            <a:endParaRPr lang="en-US" altLang="zh-CN"/>
          </a:p>
        </p:txBody>
      </p:sp>
    </p:spTree>
    <p:extLst>
      <p:ext uri="{BB962C8B-B14F-4D97-AF65-F5344CB8AC3E}">
        <p14:creationId xmlns:p14="http://schemas.microsoft.com/office/powerpoint/2010/main" val="1272935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B0B2AA3B-4E3A-48A3-B1C6-ACC183BE71FA}" type="slidenum">
              <a:rPr lang="en-US" altLang="zh-CN"/>
              <a:pPr/>
              <a:t>‹#›</a:t>
            </a:fld>
            <a:endParaRPr lang="en-US" altLang="zh-CN"/>
          </a:p>
        </p:txBody>
      </p:sp>
    </p:spTree>
    <p:extLst>
      <p:ext uri="{BB962C8B-B14F-4D97-AF65-F5344CB8AC3E}">
        <p14:creationId xmlns:p14="http://schemas.microsoft.com/office/powerpoint/2010/main" val="210905992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EEA396E7-37FC-474B-AAF9-3BC304CCD953}" type="slidenum">
              <a:rPr lang="en-US" altLang="zh-CN"/>
              <a:pPr/>
              <a:t>‹#›</a:t>
            </a:fld>
            <a:endParaRPr lang="en-US" altLang="zh-CN"/>
          </a:p>
        </p:txBody>
      </p:sp>
    </p:spTree>
    <p:extLst>
      <p:ext uri="{BB962C8B-B14F-4D97-AF65-F5344CB8AC3E}">
        <p14:creationId xmlns:p14="http://schemas.microsoft.com/office/powerpoint/2010/main" val="42826649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68413"/>
            <a:ext cx="4038600" cy="50403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68413"/>
            <a:ext cx="4038600" cy="50403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D11C9E03-ACEB-420B-981F-63CC87ADEF50}" type="slidenum">
              <a:rPr lang="en-US" altLang="zh-CN"/>
              <a:pPr/>
              <a:t>‹#›</a:t>
            </a:fld>
            <a:endParaRPr lang="en-US" altLang="zh-CN"/>
          </a:p>
        </p:txBody>
      </p:sp>
    </p:spTree>
    <p:extLst>
      <p:ext uri="{BB962C8B-B14F-4D97-AF65-F5344CB8AC3E}">
        <p14:creationId xmlns:p14="http://schemas.microsoft.com/office/powerpoint/2010/main" val="4675358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674C21F3-4019-4E55-9CE8-171B5810F1E0}" type="slidenum">
              <a:rPr lang="en-US" altLang="zh-CN"/>
              <a:pPr/>
              <a:t>‹#›</a:t>
            </a:fld>
            <a:endParaRPr lang="en-US" altLang="zh-CN"/>
          </a:p>
        </p:txBody>
      </p:sp>
    </p:spTree>
    <p:extLst>
      <p:ext uri="{BB962C8B-B14F-4D97-AF65-F5344CB8AC3E}">
        <p14:creationId xmlns:p14="http://schemas.microsoft.com/office/powerpoint/2010/main" val="41237903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BD9903FF-97B1-45AE-A455-433603174271}" type="slidenum">
              <a:rPr lang="en-US" altLang="zh-CN"/>
              <a:pPr/>
              <a:t>‹#›</a:t>
            </a:fld>
            <a:endParaRPr lang="en-US" altLang="zh-CN"/>
          </a:p>
        </p:txBody>
      </p:sp>
    </p:spTree>
    <p:extLst>
      <p:ext uri="{BB962C8B-B14F-4D97-AF65-F5344CB8AC3E}">
        <p14:creationId xmlns:p14="http://schemas.microsoft.com/office/powerpoint/2010/main" val="31141143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136138E0-543D-4FAB-B890-57AC60011B60}" type="slidenum">
              <a:rPr lang="en-US" altLang="zh-CN"/>
              <a:pPr/>
              <a:t>‹#›</a:t>
            </a:fld>
            <a:endParaRPr lang="en-US" altLang="zh-CN"/>
          </a:p>
        </p:txBody>
      </p:sp>
    </p:spTree>
    <p:extLst>
      <p:ext uri="{BB962C8B-B14F-4D97-AF65-F5344CB8AC3E}">
        <p14:creationId xmlns:p14="http://schemas.microsoft.com/office/powerpoint/2010/main" val="3928361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6DAEE391-A7F4-43F5-B644-21654562E8FC}" type="slidenum">
              <a:rPr lang="en-US" altLang="zh-CN"/>
              <a:pPr/>
              <a:t>‹#›</a:t>
            </a:fld>
            <a:endParaRPr lang="en-US" altLang="zh-CN"/>
          </a:p>
        </p:txBody>
      </p:sp>
    </p:spTree>
    <p:extLst>
      <p:ext uri="{BB962C8B-B14F-4D97-AF65-F5344CB8AC3E}">
        <p14:creationId xmlns:p14="http://schemas.microsoft.com/office/powerpoint/2010/main" val="4919324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81256708-DA04-4171-91EA-8EBF87FE33C3}" type="slidenum">
              <a:rPr lang="en-US" altLang="zh-CN"/>
              <a:pPr/>
              <a:t>‹#›</a:t>
            </a:fld>
            <a:endParaRPr lang="en-US" altLang="zh-CN"/>
          </a:p>
        </p:txBody>
      </p:sp>
    </p:spTree>
    <p:extLst>
      <p:ext uri="{BB962C8B-B14F-4D97-AF65-F5344CB8AC3E}">
        <p14:creationId xmlns:p14="http://schemas.microsoft.com/office/powerpoint/2010/main" val="9918543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7650" name="Line 2"/>
          <p:cNvSpPr>
            <a:spLocks noChangeShapeType="1"/>
          </p:cNvSpPr>
          <p:nvPr/>
        </p:nvSpPr>
        <p:spPr bwMode="auto">
          <a:xfrm>
            <a:off x="7962900" y="152400"/>
            <a:ext cx="0" cy="1524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51" name="Rectangle 3"/>
          <p:cNvSpPr>
            <a:spLocks noGrp="1" noChangeArrowheads="1"/>
          </p:cNvSpPr>
          <p:nvPr>
            <p:ph type="title"/>
          </p:nvPr>
        </p:nvSpPr>
        <p:spPr bwMode="auto">
          <a:xfrm>
            <a:off x="468313" y="260350"/>
            <a:ext cx="7543800" cy="819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zh-CN" smtClean="0"/>
              <a:t>单击此处编辑母版标题样式</a:t>
            </a:r>
          </a:p>
        </p:txBody>
      </p:sp>
      <p:sp>
        <p:nvSpPr>
          <p:cNvPr id="27652" name="Rectangle 4"/>
          <p:cNvSpPr>
            <a:spLocks noGrp="1" noChangeArrowheads="1"/>
          </p:cNvSpPr>
          <p:nvPr>
            <p:ph type="body" idx="1"/>
          </p:nvPr>
        </p:nvSpPr>
        <p:spPr bwMode="auto">
          <a:xfrm>
            <a:off x="457200" y="1268413"/>
            <a:ext cx="8229600" cy="5040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smtClean="0"/>
              <a:t>单击此处编辑母版文本样式</a:t>
            </a:r>
          </a:p>
          <a:p>
            <a:pPr lvl="1"/>
            <a:r>
              <a:rPr lang="en-US" altLang="zh-CN" smtClean="0"/>
              <a:t>第二级</a:t>
            </a:r>
          </a:p>
          <a:p>
            <a:pPr lvl="2"/>
            <a:r>
              <a:rPr lang="en-US" altLang="zh-CN" smtClean="0"/>
              <a:t>第三级</a:t>
            </a:r>
          </a:p>
          <a:p>
            <a:pPr lvl="3"/>
            <a:r>
              <a:rPr lang="en-US" altLang="zh-CN" smtClean="0"/>
              <a:t>第四级</a:t>
            </a:r>
          </a:p>
          <a:p>
            <a:pPr lvl="4"/>
            <a:r>
              <a:rPr lang="en-US" altLang="zh-CN" smtClean="0"/>
              <a:t>第五级</a:t>
            </a:r>
          </a:p>
        </p:txBody>
      </p:sp>
      <p:sp>
        <p:nvSpPr>
          <p:cNvPr id="27653" name="Rectangle 5"/>
          <p:cNvSpPr>
            <a:spLocks noGrp="1" noChangeArrowheads="1"/>
          </p:cNvSpPr>
          <p:nvPr>
            <p:ph type="dt" sz="half" idx="2"/>
          </p:nvPr>
        </p:nvSpPr>
        <p:spPr bwMode="auto">
          <a:xfrm>
            <a:off x="457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000"/>
            </a:lvl1pPr>
          </a:lstStyle>
          <a:p>
            <a:endParaRPr lang="en-US" altLang="zh-CN"/>
          </a:p>
        </p:txBody>
      </p:sp>
      <p:sp>
        <p:nvSpPr>
          <p:cNvPr id="27654" name="Rectangle 6"/>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a:lvl1pPr>
          </a:lstStyle>
          <a:p>
            <a:endParaRPr lang="en-US" altLang="zh-CN"/>
          </a:p>
        </p:txBody>
      </p:sp>
      <p:sp>
        <p:nvSpPr>
          <p:cNvPr id="27655" name="Rectangle 7"/>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600"/>
            </a:lvl1pPr>
          </a:lstStyle>
          <a:p>
            <a:fld id="{D7421D10-2CEB-4E04-BF27-91C186F7D9C8}" type="slidenum">
              <a:rPr lang="en-US" altLang="zh-CN"/>
              <a:pPr/>
              <a:t>‹#›</a:t>
            </a:fld>
            <a:endParaRPr lang="en-US" altLang="zh-CN"/>
          </a:p>
        </p:txBody>
      </p:sp>
      <p:grpSp>
        <p:nvGrpSpPr>
          <p:cNvPr id="27656" name="Group 8"/>
          <p:cNvGrpSpPr>
            <a:grpSpLocks/>
          </p:cNvGrpSpPr>
          <p:nvPr/>
        </p:nvGrpSpPr>
        <p:grpSpPr bwMode="auto">
          <a:xfrm>
            <a:off x="8153400" y="152400"/>
            <a:ext cx="792163" cy="1295400"/>
            <a:chOff x="5136" y="960"/>
            <a:chExt cx="528" cy="864"/>
          </a:xfrm>
        </p:grpSpPr>
        <p:sp>
          <p:nvSpPr>
            <p:cNvPr id="27657" name="Oval 9"/>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58" name="Oval 10"/>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59" name="Oval 11"/>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60" name="Oval 12"/>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61" name="Oval 13"/>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62" name="Oval 14"/>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63" name="Oval 15"/>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64" name="Oval 16"/>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65" name="Oval 17"/>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66" name="Oval 18"/>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67" name="Oval 19"/>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68" name="Oval 20"/>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69" name="Oval 21"/>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70" name="Oval 22"/>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71" name="Oval 23"/>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72" name="Oval 24"/>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73" name="Oval 25"/>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74" name="Oval 26"/>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75" name="Oval 27"/>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76" name="Oval 28"/>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77" name="Oval 29"/>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78" name="Oval 30"/>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79" name="Oval 31"/>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80" name="Oval 32"/>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81" name="Oval 33"/>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82" name="Oval 34"/>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83" name="Oval 35"/>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84" name="Oval 36"/>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85" name="Oval 37"/>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86" name="Oval 38"/>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687" name="Oval 39"/>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7688" name="Text Box 40"/>
          <p:cNvSpPr txBox="1">
            <a:spLocks noChangeArrowheads="1"/>
          </p:cNvSpPr>
          <p:nvPr userDrawn="1"/>
        </p:nvSpPr>
        <p:spPr bwMode="auto">
          <a:xfrm>
            <a:off x="7554913" y="6546850"/>
            <a:ext cx="1587294"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600" b="1" dirty="0" smtClean="0">
                <a:solidFill>
                  <a:srgbClr val="FFFF00"/>
                </a:solidFill>
                <a:latin typeface="Georgia" pitchFamily="18" charset="0"/>
              </a:rPr>
              <a:t>zxl.xmu.2013</a:t>
            </a:r>
            <a:endParaRPr kumimoji="1" lang="en-US" altLang="zh-CN" sz="1600" b="1" dirty="0">
              <a:solidFill>
                <a:srgbClr val="FFFF00"/>
              </a:solidFill>
              <a:latin typeface="Georgia" pitchFamily="18" charset="0"/>
            </a:endParaRPr>
          </a:p>
        </p:txBody>
      </p:sp>
    </p:spTree>
  </p:cSld>
  <p:clrMap bg1="dk2" tx1="lt1" bg2="dk1" tx2="lt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Lst>
  <p:timing>
    <p:tnLst>
      <p:par>
        <p:cTn id="1" dur="indefinite" restart="never" nodeType="tmRoot"/>
      </p:par>
    </p:tnLst>
  </p:timing>
  <p:hf hdr="0" ftr="0" dt="0"/>
  <p:txStyles>
    <p:titleStyle>
      <a:lvl1pPr algn="l" rtl="0" fontAlgn="base">
        <a:spcBef>
          <a:spcPct val="0"/>
        </a:spcBef>
        <a:spcAft>
          <a:spcPct val="0"/>
        </a:spcAft>
        <a:defRPr sz="3500" b="0">
          <a:solidFill>
            <a:srgbClr val="FFFF00"/>
          </a:solidFill>
          <a:effectLst>
            <a:outerShdw blurRad="38100" dist="38100" dir="2700000" algn="tl">
              <a:srgbClr val="000000">
                <a:alpha val="43137"/>
              </a:srgbClr>
            </a:outerShdw>
          </a:effectLst>
          <a:latin typeface="+mj-lt"/>
          <a:ea typeface="+mj-ea"/>
          <a:cs typeface="+mj-cs"/>
        </a:defRPr>
      </a:lvl1pPr>
      <a:lvl2pPr algn="l" rtl="0" fontAlgn="base">
        <a:spcBef>
          <a:spcPct val="0"/>
        </a:spcBef>
        <a:spcAft>
          <a:spcPct val="0"/>
        </a:spcAft>
        <a:defRPr sz="3500" b="1">
          <a:solidFill>
            <a:schemeClr val="tx2"/>
          </a:solidFill>
          <a:latin typeface="Arial" pitchFamily="34" charset="0"/>
          <a:ea typeface="华文行楷" pitchFamily="2" charset="-122"/>
        </a:defRPr>
      </a:lvl2pPr>
      <a:lvl3pPr algn="l" rtl="0" fontAlgn="base">
        <a:spcBef>
          <a:spcPct val="0"/>
        </a:spcBef>
        <a:spcAft>
          <a:spcPct val="0"/>
        </a:spcAft>
        <a:defRPr sz="3500" b="1">
          <a:solidFill>
            <a:schemeClr val="tx2"/>
          </a:solidFill>
          <a:latin typeface="Arial" pitchFamily="34" charset="0"/>
          <a:ea typeface="华文行楷" pitchFamily="2" charset="-122"/>
        </a:defRPr>
      </a:lvl3pPr>
      <a:lvl4pPr algn="l" rtl="0" fontAlgn="base">
        <a:spcBef>
          <a:spcPct val="0"/>
        </a:spcBef>
        <a:spcAft>
          <a:spcPct val="0"/>
        </a:spcAft>
        <a:defRPr sz="3500" b="1">
          <a:solidFill>
            <a:schemeClr val="tx2"/>
          </a:solidFill>
          <a:latin typeface="Arial" pitchFamily="34" charset="0"/>
          <a:ea typeface="华文行楷" pitchFamily="2" charset="-122"/>
        </a:defRPr>
      </a:lvl4pPr>
      <a:lvl5pPr algn="l" rtl="0" fontAlgn="base">
        <a:spcBef>
          <a:spcPct val="0"/>
        </a:spcBef>
        <a:spcAft>
          <a:spcPct val="0"/>
        </a:spcAft>
        <a:defRPr sz="3500" b="1">
          <a:solidFill>
            <a:schemeClr val="tx2"/>
          </a:solidFill>
          <a:latin typeface="Arial" pitchFamily="34" charset="0"/>
          <a:ea typeface="华文行楷" pitchFamily="2" charset="-122"/>
        </a:defRPr>
      </a:lvl5pPr>
      <a:lvl6pPr marL="457200" algn="l" rtl="0" fontAlgn="base">
        <a:spcBef>
          <a:spcPct val="0"/>
        </a:spcBef>
        <a:spcAft>
          <a:spcPct val="0"/>
        </a:spcAft>
        <a:defRPr sz="3500" b="1">
          <a:solidFill>
            <a:schemeClr val="tx2"/>
          </a:solidFill>
          <a:latin typeface="Arial" pitchFamily="34" charset="0"/>
          <a:ea typeface="华文行楷" pitchFamily="2" charset="-122"/>
        </a:defRPr>
      </a:lvl6pPr>
      <a:lvl7pPr marL="914400" algn="l" rtl="0" fontAlgn="base">
        <a:spcBef>
          <a:spcPct val="0"/>
        </a:spcBef>
        <a:spcAft>
          <a:spcPct val="0"/>
        </a:spcAft>
        <a:defRPr sz="3500" b="1">
          <a:solidFill>
            <a:schemeClr val="tx2"/>
          </a:solidFill>
          <a:latin typeface="Arial" pitchFamily="34" charset="0"/>
          <a:ea typeface="华文行楷" pitchFamily="2" charset="-122"/>
        </a:defRPr>
      </a:lvl7pPr>
      <a:lvl8pPr marL="1371600" algn="l" rtl="0" fontAlgn="base">
        <a:spcBef>
          <a:spcPct val="0"/>
        </a:spcBef>
        <a:spcAft>
          <a:spcPct val="0"/>
        </a:spcAft>
        <a:defRPr sz="3500" b="1">
          <a:solidFill>
            <a:schemeClr val="tx2"/>
          </a:solidFill>
          <a:latin typeface="Arial" pitchFamily="34" charset="0"/>
          <a:ea typeface="华文行楷" pitchFamily="2" charset="-122"/>
        </a:defRPr>
      </a:lvl8pPr>
      <a:lvl9pPr marL="1828800" algn="l" rtl="0" fontAlgn="base">
        <a:spcBef>
          <a:spcPct val="0"/>
        </a:spcBef>
        <a:spcAft>
          <a:spcPct val="0"/>
        </a:spcAft>
        <a:defRPr sz="3500" b="1">
          <a:solidFill>
            <a:schemeClr val="tx2"/>
          </a:solidFill>
          <a:latin typeface="Arial" pitchFamily="34" charset="0"/>
          <a:ea typeface="华文行楷" pitchFamily="2" charset="-122"/>
        </a:defRPr>
      </a:lvl9pPr>
    </p:titleStyle>
    <p:bodyStyle>
      <a:lvl1pPr marL="342900" indent="-342900" algn="l" rtl="0" fontAlgn="base">
        <a:spcBef>
          <a:spcPct val="20000"/>
        </a:spcBef>
        <a:spcAft>
          <a:spcPct val="0"/>
        </a:spcAft>
        <a:buClr>
          <a:schemeClr val="tx2"/>
        </a:buClr>
        <a:buSzPct val="70000"/>
        <a:buFont typeface="Wingdings" pitchFamily="2" charset="2"/>
        <a:buChar char="l"/>
        <a:defRPr sz="3000">
          <a:solidFill>
            <a:schemeClr val="tx2"/>
          </a:solidFill>
          <a:latin typeface="+mn-ea"/>
          <a:ea typeface="+mn-ea"/>
          <a:cs typeface="+mn-cs"/>
        </a:defRPr>
      </a:lvl1pPr>
      <a:lvl2pPr marL="692150" indent="-347663" algn="l" rtl="0" fontAlgn="base">
        <a:spcBef>
          <a:spcPct val="20000"/>
        </a:spcBef>
        <a:spcAft>
          <a:spcPct val="0"/>
        </a:spcAft>
        <a:buClr>
          <a:schemeClr val="accent2"/>
        </a:buClr>
        <a:buSzPct val="70000"/>
        <a:buFont typeface="Wingdings" pitchFamily="2" charset="2"/>
        <a:buChar char="l"/>
        <a:defRPr sz="2600">
          <a:solidFill>
            <a:schemeClr val="tx2"/>
          </a:solidFill>
          <a:latin typeface="+mn-ea"/>
          <a:ea typeface="+mn-ea"/>
        </a:defRPr>
      </a:lvl2pPr>
      <a:lvl3pPr marL="987425" indent="-293688" algn="l" rtl="0" fontAlgn="base">
        <a:spcBef>
          <a:spcPct val="20000"/>
        </a:spcBef>
        <a:spcAft>
          <a:spcPct val="0"/>
        </a:spcAft>
        <a:buClr>
          <a:schemeClr val="accent1"/>
        </a:buClr>
        <a:buSzPct val="70000"/>
        <a:buFont typeface="Wingdings" pitchFamily="2" charset="2"/>
        <a:buChar char="l"/>
        <a:defRPr sz="2500">
          <a:solidFill>
            <a:schemeClr val="tx2"/>
          </a:solidFill>
          <a:latin typeface="+mn-ea"/>
          <a:ea typeface="+mn-ea"/>
        </a:defRPr>
      </a:lvl3pPr>
      <a:lvl4pPr marL="1281113" indent="-292100" algn="l" rtl="0" fontAlgn="base">
        <a:spcBef>
          <a:spcPct val="20000"/>
        </a:spcBef>
        <a:spcAft>
          <a:spcPct val="0"/>
        </a:spcAft>
        <a:buClr>
          <a:schemeClr val="tx2"/>
        </a:buClr>
        <a:buSzPct val="75000"/>
        <a:buFont typeface="Wingdings" pitchFamily="2" charset="2"/>
        <a:buChar char="§"/>
        <a:defRPr sz="2000">
          <a:solidFill>
            <a:schemeClr val="tx2"/>
          </a:solidFill>
          <a:latin typeface="+mn-ea"/>
          <a:ea typeface="+mn-ea"/>
        </a:defRPr>
      </a:lvl4pPr>
      <a:lvl5pPr marL="1598613" indent="-315913" algn="l" rtl="0" fontAlgn="base">
        <a:spcBef>
          <a:spcPct val="20000"/>
        </a:spcBef>
        <a:spcAft>
          <a:spcPct val="0"/>
        </a:spcAft>
        <a:buClr>
          <a:schemeClr val="folHlink"/>
        </a:buClr>
        <a:buSzPct val="80000"/>
        <a:buFont typeface="Wingdings" pitchFamily="2" charset="2"/>
        <a:buChar char="§"/>
        <a:defRPr sz="2000">
          <a:solidFill>
            <a:schemeClr val="tx2"/>
          </a:solidFill>
          <a:latin typeface="+mn-ea"/>
          <a:ea typeface="+mn-ea"/>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4.png"/><Relationship Id="rId4" Type="http://schemas.openxmlformats.org/officeDocument/2006/relationships/image" Target="../media/image3.wmf"/></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9.png"/><Relationship Id="rId4" Type="http://schemas.openxmlformats.org/officeDocument/2006/relationships/image" Target="../media/image3.wmf"/></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15.w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8" Type="http://schemas.openxmlformats.org/officeDocument/2006/relationships/oleObject" Target="../embeddings/oleObject7.bin"/><Relationship Id="rId13" Type="http://schemas.openxmlformats.org/officeDocument/2006/relationships/image" Target="../media/image33.wmf"/><Relationship Id="rId3" Type="http://schemas.openxmlformats.org/officeDocument/2006/relationships/oleObject" Target="../embeddings/oleObject4.bin"/><Relationship Id="rId7" Type="http://schemas.openxmlformats.org/officeDocument/2006/relationships/oleObject" Target="../embeddings/oleObject6.bin"/><Relationship Id="rId12"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30.wmf"/><Relationship Id="rId11" Type="http://schemas.openxmlformats.org/officeDocument/2006/relationships/image" Target="../media/image32.wmf"/><Relationship Id="rId5" Type="http://schemas.openxmlformats.org/officeDocument/2006/relationships/oleObject" Target="../embeddings/oleObject5.bin"/><Relationship Id="rId10" Type="http://schemas.openxmlformats.org/officeDocument/2006/relationships/oleObject" Target="../embeddings/oleObject8.bin"/><Relationship Id="rId4" Type="http://schemas.openxmlformats.org/officeDocument/2006/relationships/image" Target="../media/image29.wmf"/><Relationship Id="rId9" Type="http://schemas.openxmlformats.org/officeDocument/2006/relationships/image" Target="../media/image31.wmf"/></Relationships>
</file>

<file path=ppt/slides/_rels/slide57.xml.rels><?xml version="1.0" encoding="UTF-8" standalone="yes"?>
<Relationships xmlns="http://schemas.openxmlformats.org/package/2006/relationships"><Relationship Id="rId8" Type="http://schemas.openxmlformats.org/officeDocument/2006/relationships/image" Target="../media/image34.wmf"/><Relationship Id="rId3" Type="http://schemas.openxmlformats.org/officeDocument/2006/relationships/oleObject" Target="../embeddings/oleObject10.bin"/><Relationship Id="rId7"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30.wmf"/><Relationship Id="rId5" Type="http://schemas.openxmlformats.org/officeDocument/2006/relationships/oleObject" Target="../embeddings/oleObject11.bin"/><Relationship Id="rId10" Type="http://schemas.openxmlformats.org/officeDocument/2006/relationships/image" Target="../media/image35.wmf"/><Relationship Id="rId4" Type="http://schemas.openxmlformats.org/officeDocument/2006/relationships/image" Target="../media/image29.wmf"/><Relationship Id="rId9" Type="http://schemas.openxmlformats.org/officeDocument/2006/relationships/oleObject" Target="../embeddings/oleObject13.bin"/></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38.wmf"/></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43.wmf"/><Relationship Id="rId5" Type="http://schemas.openxmlformats.org/officeDocument/2006/relationships/oleObject" Target="../embeddings/oleObject15.bin"/><Relationship Id="rId4" Type="http://schemas.openxmlformats.org/officeDocument/2006/relationships/image" Target="../media/image45.png"/></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43.wmf"/></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p:txBody>
          <a:bodyPr/>
          <a:lstStyle/>
          <a:p>
            <a:pPr algn="ctr"/>
            <a:r>
              <a:rPr lang="zh-CN" altLang="en-US" dirty="0" smtClean="0"/>
              <a:t>第</a:t>
            </a:r>
            <a:r>
              <a:rPr lang="en-US" altLang="zh-CN" dirty="0" smtClean="0">
                <a:cs typeface="Times New Roman" pitchFamily="18" charset="0"/>
              </a:rPr>
              <a:t>5</a:t>
            </a:r>
            <a:r>
              <a:rPr lang="zh-CN" altLang="en-US" dirty="0" smtClean="0"/>
              <a:t>章</a:t>
            </a:r>
            <a:r>
              <a:rPr lang="zh-CN" altLang="en-US" dirty="0"/>
              <a:t>　</a:t>
            </a:r>
            <a:r>
              <a:rPr lang="zh-CN" altLang="en-US" dirty="0" smtClean="0"/>
              <a:t>循环结构程序设计</a:t>
            </a:r>
            <a:endParaRPr lang="zh-CN" altLang="en-US" dirty="0"/>
          </a:p>
        </p:txBody>
      </p:sp>
      <p:sp>
        <p:nvSpPr>
          <p:cNvPr id="5123" name="Rectangle 3"/>
          <p:cNvSpPr>
            <a:spLocks noGrp="1" noChangeArrowheads="1"/>
          </p:cNvSpPr>
          <p:nvPr>
            <p:ph type="subTitle" idx="1"/>
          </p:nvPr>
        </p:nvSpPr>
        <p:spPr>
          <a:xfrm>
            <a:off x="849313" y="3049588"/>
            <a:ext cx="6386512" cy="3403600"/>
          </a:xfrm>
        </p:spPr>
        <p:txBody>
          <a:bodyPr/>
          <a:lstStyle/>
          <a:p>
            <a:pPr marL="806450" algn="l">
              <a:lnSpc>
                <a:spcPct val="80000"/>
              </a:lnSpc>
            </a:pPr>
            <a:r>
              <a:rPr lang="en-US" altLang="zh-CN" sz="2400" dirty="0" smtClean="0"/>
              <a:t>5</a:t>
            </a:r>
            <a:r>
              <a:rPr lang="en-US" altLang="en-US" sz="2400" dirty="0" smtClean="0"/>
              <a:t>.1 </a:t>
            </a:r>
            <a:r>
              <a:rPr lang="en-US" altLang="en-US" sz="2400" dirty="0"/>
              <a:t> </a:t>
            </a:r>
            <a:r>
              <a:rPr lang="zh-CN" altLang="en-US" sz="2400" dirty="0" smtClean="0"/>
              <a:t>为什么需要循环控制</a:t>
            </a:r>
            <a:endParaRPr lang="zh-CN" altLang="en-US" sz="2400" dirty="0"/>
          </a:p>
          <a:p>
            <a:pPr marL="806450" algn="l">
              <a:lnSpc>
                <a:spcPct val="80000"/>
              </a:lnSpc>
            </a:pPr>
            <a:r>
              <a:rPr lang="en-US" altLang="zh-CN" sz="2400" dirty="0" smtClean="0"/>
              <a:t>5.2</a:t>
            </a:r>
            <a:r>
              <a:rPr lang="en-US" altLang="zh-CN" sz="2400" dirty="0"/>
              <a:t>  </a:t>
            </a:r>
            <a:r>
              <a:rPr lang="zh-CN" altLang="en-US" sz="2400" dirty="0"/>
              <a:t>用</a:t>
            </a:r>
            <a:r>
              <a:rPr lang="en-US" altLang="zh-CN" sz="2400" dirty="0"/>
              <a:t>while</a:t>
            </a:r>
            <a:r>
              <a:rPr lang="zh-CN" altLang="en-US" sz="2400" dirty="0"/>
              <a:t>语句实现循环</a:t>
            </a:r>
          </a:p>
          <a:p>
            <a:pPr marL="806450" algn="l">
              <a:lnSpc>
                <a:spcPct val="80000"/>
              </a:lnSpc>
            </a:pPr>
            <a:r>
              <a:rPr lang="en-US" altLang="zh-CN" sz="2400" dirty="0" smtClean="0"/>
              <a:t>5.3</a:t>
            </a:r>
            <a:r>
              <a:rPr lang="en-US" altLang="zh-CN" sz="2400" dirty="0"/>
              <a:t>  </a:t>
            </a:r>
            <a:r>
              <a:rPr lang="zh-CN" altLang="en-US" sz="2400" dirty="0"/>
              <a:t>用</a:t>
            </a:r>
            <a:r>
              <a:rPr lang="en-US" altLang="zh-CN" sz="2400" dirty="0"/>
              <a:t>do…while</a:t>
            </a:r>
            <a:r>
              <a:rPr lang="zh-CN" altLang="en-US" sz="2400" dirty="0"/>
              <a:t>语句实现循环</a:t>
            </a:r>
          </a:p>
          <a:p>
            <a:pPr marL="806450" algn="l">
              <a:lnSpc>
                <a:spcPct val="80000"/>
              </a:lnSpc>
            </a:pPr>
            <a:r>
              <a:rPr lang="en-US" altLang="zh-CN" sz="2400" dirty="0" smtClean="0"/>
              <a:t>5.4</a:t>
            </a:r>
            <a:r>
              <a:rPr lang="en-US" altLang="zh-CN" sz="2400" dirty="0"/>
              <a:t>  </a:t>
            </a:r>
            <a:r>
              <a:rPr lang="zh-CN" altLang="en-US" sz="2400" dirty="0"/>
              <a:t>用</a:t>
            </a:r>
            <a:r>
              <a:rPr lang="en-US" altLang="zh-CN" sz="2400" dirty="0"/>
              <a:t>for</a:t>
            </a:r>
            <a:r>
              <a:rPr lang="zh-CN" altLang="en-US" sz="2400" dirty="0"/>
              <a:t>语句实现循环</a:t>
            </a:r>
          </a:p>
          <a:p>
            <a:pPr marL="806450" algn="l">
              <a:lnSpc>
                <a:spcPct val="80000"/>
              </a:lnSpc>
            </a:pPr>
            <a:r>
              <a:rPr lang="en-US" altLang="zh-CN" sz="2400" dirty="0" smtClean="0"/>
              <a:t>5.5</a:t>
            </a:r>
            <a:r>
              <a:rPr lang="en-US" altLang="zh-CN" sz="2400" dirty="0"/>
              <a:t>  </a:t>
            </a:r>
            <a:r>
              <a:rPr lang="zh-CN" altLang="en-US" sz="2400" dirty="0"/>
              <a:t>循环的</a:t>
            </a:r>
            <a:r>
              <a:rPr lang="zh-CN" altLang="en-US" sz="2400" dirty="0" smtClean="0"/>
              <a:t>嵌套</a:t>
            </a:r>
            <a:endParaRPr lang="en-US" altLang="zh-CN" sz="2400" dirty="0" smtClean="0"/>
          </a:p>
          <a:p>
            <a:pPr marL="806450" algn="l">
              <a:lnSpc>
                <a:spcPct val="80000"/>
              </a:lnSpc>
            </a:pPr>
            <a:r>
              <a:rPr lang="en-US" altLang="zh-CN" sz="2400" dirty="0" smtClean="0"/>
              <a:t>5.6</a:t>
            </a:r>
            <a:r>
              <a:rPr lang="en-US" altLang="zh-CN" sz="2400" dirty="0"/>
              <a:t>  </a:t>
            </a:r>
            <a:r>
              <a:rPr lang="zh-CN" altLang="en-US" sz="2400" dirty="0"/>
              <a:t>几种循环的比较</a:t>
            </a:r>
          </a:p>
          <a:p>
            <a:pPr marL="806450" algn="l">
              <a:lnSpc>
                <a:spcPct val="80000"/>
              </a:lnSpc>
            </a:pPr>
            <a:r>
              <a:rPr lang="en-US" altLang="zh-CN" sz="2400" dirty="0" smtClean="0"/>
              <a:t>5.7  </a:t>
            </a:r>
            <a:r>
              <a:rPr lang="zh-CN" altLang="en-US" sz="2400" dirty="0" smtClean="0"/>
              <a:t>改变循环执行的状态</a:t>
            </a:r>
            <a:endParaRPr lang="zh-CN" altLang="en-US" sz="2400" dirty="0"/>
          </a:p>
          <a:p>
            <a:pPr marL="806450" algn="l">
              <a:lnSpc>
                <a:spcPct val="80000"/>
              </a:lnSpc>
            </a:pPr>
            <a:r>
              <a:rPr lang="en-US" altLang="zh-CN" sz="2400" dirty="0" smtClean="0"/>
              <a:t>5.8</a:t>
            </a:r>
            <a:r>
              <a:rPr lang="en-US" altLang="zh-CN" sz="2400" dirty="0"/>
              <a:t>  </a:t>
            </a:r>
            <a:r>
              <a:rPr lang="zh-CN" altLang="en-US" sz="2400" dirty="0" smtClean="0"/>
              <a:t>循环程序举例</a:t>
            </a:r>
            <a:endParaRPr lang="zh-CN" altLang="en-US" sz="2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t>
            </a:r>
            <a:r>
              <a:rPr lang="zh-CN" altLang="zh-CN" dirty="0" smtClean="0"/>
              <a:t>例</a:t>
            </a:r>
            <a:r>
              <a:rPr lang="en-US" altLang="zh-CN" dirty="0" smtClean="0"/>
              <a:t>5.1】</a:t>
            </a:r>
            <a:r>
              <a:rPr lang="zh-CN" altLang="zh-CN" dirty="0" smtClean="0"/>
              <a:t>求</a:t>
            </a:r>
            <a:r>
              <a:rPr lang="en-US" altLang="zh-CN" dirty="0"/>
              <a:t>1+2+3+</a:t>
            </a:r>
            <a:r>
              <a:rPr lang="zh-CN" altLang="zh-CN" dirty="0"/>
              <a:t>…</a:t>
            </a:r>
            <a:r>
              <a:rPr lang="en-US" altLang="zh-CN" dirty="0"/>
              <a:t>+100</a:t>
            </a:r>
            <a:r>
              <a:rPr lang="zh-CN" altLang="zh-CN" dirty="0"/>
              <a:t>，</a:t>
            </a:r>
            <a:r>
              <a:rPr lang="zh-CN" altLang="zh-CN" dirty="0" smtClean="0"/>
              <a:t>即</a:t>
            </a:r>
            <a:endParaRPr lang="zh-CN" altLang="en-US" dirty="0"/>
          </a:p>
        </p:txBody>
      </p:sp>
      <p:sp>
        <p:nvSpPr>
          <p:cNvPr id="1027" name="Rectangle 3"/>
          <p:cNvSpPr>
            <a:spLocks noGrp="1" noChangeArrowheads="1"/>
          </p:cNvSpPr>
          <p:nvPr>
            <p:ph idx="1"/>
          </p:nvPr>
        </p:nvSpPr>
        <p:spPr>
          <a:xfrm>
            <a:off x="457200" y="1124744"/>
            <a:ext cx="8229600" cy="5040312"/>
          </a:xfrm>
        </p:spPr>
        <p:txBody>
          <a:bodyPr/>
          <a:lstStyle/>
          <a:p>
            <a:pPr marL="0" indent="0">
              <a:buNone/>
            </a:pPr>
            <a:r>
              <a:rPr lang="en-US" altLang="zh-CN" dirty="0" smtClean="0"/>
              <a:t>【</a:t>
            </a:r>
            <a:r>
              <a:rPr lang="zh-CN" altLang="zh-CN" dirty="0" smtClean="0"/>
              <a:t>解题思路</a:t>
            </a:r>
            <a:r>
              <a:rPr lang="en-US" altLang="zh-CN" dirty="0" smtClean="0"/>
              <a:t>】</a:t>
            </a:r>
            <a:endParaRPr lang="zh-CN" altLang="zh-CN" dirty="0" smtClean="0"/>
          </a:p>
          <a:p>
            <a:pPr lvl="1"/>
            <a:r>
              <a:rPr lang="zh-CN" altLang="zh-CN" dirty="0" smtClean="0"/>
              <a:t>这是累加问题，需要先后将</a:t>
            </a:r>
            <a:r>
              <a:rPr lang="en-US" altLang="zh-CN" dirty="0" smtClean="0"/>
              <a:t>100</a:t>
            </a:r>
            <a:r>
              <a:rPr lang="zh-CN" altLang="zh-CN" dirty="0" smtClean="0"/>
              <a:t>个数相加</a:t>
            </a:r>
            <a:endParaRPr lang="en-US" altLang="zh-CN" dirty="0" smtClean="0"/>
          </a:p>
          <a:p>
            <a:pPr lvl="1"/>
            <a:r>
              <a:rPr lang="zh-CN" altLang="zh-CN" dirty="0" smtClean="0"/>
              <a:t>要重复</a:t>
            </a:r>
            <a:r>
              <a:rPr lang="en-US" altLang="zh-CN" dirty="0" smtClean="0"/>
              <a:t>100</a:t>
            </a:r>
            <a:r>
              <a:rPr lang="zh-CN" altLang="zh-CN" dirty="0" smtClean="0"/>
              <a:t>次加法运算，可用循环实现</a:t>
            </a:r>
          </a:p>
          <a:p>
            <a:pPr lvl="1"/>
            <a:r>
              <a:rPr lang="zh-CN" altLang="zh-CN" dirty="0" smtClean="0"/>
              <a:t>后一个数是前一个数加</a:t>
            </a:r>
            <a:r>
              <a:rPr lang="en-US" altLang="zh-CN" dirty="0" smtClean="0"/>
              <a:t>1</a:t>
            </a:r>
            <a:r>
              <a:rPr lang="zh-CN" altLang="en-US" dirty="0" smtClean="0"/>
              <a:t>而得</a:t>
            </a:r>
            <a:endParaRPr lang="en-US" altLang="zh-CN" dirty="0" smtClean="0"/>
          </a:p>
          <a:p>
            <a:pPr lvl="1"/>
            <a:r>
              <a:rPr lang="zh-CN" altLang="zh-CN" dirty="0" smtClean="0"/>
              <a:t>加完上一个数</a:t>
            </a:r>
            <a:r>
              <a:rPr lang="en-US" altLang="zh-CN" dirty="0" err="1" smtClean="0"/>
              <a:t>i</a:t>
            </a:r>
            <a:r>
              <a:rPr lang="zh-CN" altLang="zh-CN" dirty="0" smtClean="0"/>
              <a:t>后，使</a:t>
            </a:r>
            <a:r>
              <a:rPr lang="en-US" altLang="zh-CN" dirty="0" err="1" smtClean="0"/>
              <a:t>i</a:t>
            </a:r>
            <a:r>
              <a:rPr lang="zh-CN" altLang="zh-CN" dirty="0" smtClean="0"/>
              <a:t>加</a:t>
            </a:r>
            <a:r>
              <a:rPr lang="en-US" altLang="zh-CN" dirty="0" smtClean="0"/>
              <a:t>1</a:t>
            </a:r>
            <a:r>
              <a:rPr lang="zh-CN" altLang="zh-CN" dirty="0" smtClean="0"/>
              <a:t>可得到下一个数</a:t>
            </a:r>
            <a:endParaRPr lang="en-US" altLang="zh-CN" dirty="0" smtClean="0"/>
          </a:p>
        </p:txBody>
      </p:sp>
      <p:sp>
        <p:nvSpPr>
          <p:cNvPr id="1028"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eaLnBrk="1" hangingPunct="1"/>
            <a:endParaRPr lang="zh-CN" altLang="en-US"/>
          </a:p>
        </p:txBody>
      </p:sp>
      <p:sp>
        <p:nvSpPr>
          <p:cNvPr id="1029"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eaLnBrk="1" hangingPunct="1"/>
            <a:endParaRPr lang="zh-CN" altLang="en-US"/>
          </a:p>
        </p:txBody>
      </p:sp>
      <p:sp>
        <p:nvSpPr>
          <p:cNvPr id="1030"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eaLnBrk="1" hangingPunct="1"/>
            <a:endParaRPr lang="zh-CN" altLang="en-US"/>
          </a:p>
        </p:txBody>
      </p:sp>
      <p:sp>
        <p:nvSpPr>
          <p:cNvPr id="103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eaLnBrk="1" hangingPunct="1"/>
            <a:endParaRPr lang="zh-CN" altLang="en-US"/>
          </a:p>
        </p:txBody>
      </p:sp>
      <p:graphicFrame>
        <p:nvGraphicFramePr>
          <p:cNvPr id="1026" name="Object 1"/>
          <p:cNvGraphicFramePr>
            <a:graphicFrameLocks noChangeAspect="1"/>
          </p:cNvGraphicFramePr>
          <p:nvPr>
            <p:extLst>
              <p:ext uri="{D42A27DB-BD31-4B8C-83A1-F6EECF244321}">
                <p14:modId xmlns:p14="http://schemas.microsoft.com/office/powerpoint/2010/main" val="3051410239"/>
              </p:ext>
            </p:extLst>
          </p:nvPr>
        </p:nvGraphicFramePr>
        <p:xfrm>
          <a:off x="6876256" y="226894"/>
          <a:ext cx="792088" cy="1113874"/>
        </p:xfrm>
        <a:graphic>
          <a:graphicData uri="http://schemas.openxmlformats.org/presentationml/2006/ole">
            <mc:AlternateContent xmlns:mc="http://schemas.openxmlformats.org/markup-compatibility/2006">
              <mc:Choice xmlns:v="urn:schemas-microsoft-com:vml" Requires="v">
                <p:oleObj spid="_x0000_s210018" name="公式" r:id="rId3" imgW="304668" imgH="431613" progId="Equation.3">
                  <p:embed/>
                </p:oleObj>
              </mc:Choice>
              <mc:Fallback>
                <p:oleObj name="公式" r:id="rId3" imgW="304668" imgH="431613"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76256" y="226894"/>
                        <a:ext cx="792088" cy="1113874"/>
                      </a:xfrm>
                      <a:prstGeom prst="rect">
                        <a:avLst/>
                      </a:prstGeom>
                      <a:solidFill>
                        <a:schemeClr val="tx2"/>
                      </a:solidFill>
                    </p:spPr>
                  </p:pic>
                </p:oleObj>
              </mc:Fallback>
            </mc:AlternateContent>
          </a:graphicData>
        </a:graphic>
      </p:graphicFrame>
      <p:grpSp>
        <p:nvGrpSpPr>
          <p:cNvPr id="10" name="Group 39"/>
          <p:cNvGrpSpPr>
            <a:grpSpLocks/>
          </p:cNvGrpSpPr>
          <p:nvPr/>
        </p:nvGrpSpPr>
        <p:grpSpPr bwMode="auto">
          <a:xfrm>
            <a:off x="827584" y="3562668"/>
            <a:ext cx="2109787" cy="3313112"/>
            <a:chOff x="3910" y="2069"/>
            <a:chExt cx="1329" cy="2087"/>
          </a:xfrm>
        </p:grpSpPr>
        <p:sp>
          <p:nvSpPr>
            <p:cNvPr id="11" name="Rectangle 40"/>
            <p:cNvSpPr>
              <a:spLocks noChangeArrowheads="1"/>
            </p:cNvSpPr>
            <p:nvPr/>
          </p:nvSpPr>
          <p:spPr bwMode="auto">
            <a:xfrm>
              <a:off x="4078" y="2332"/>
              <a:ext cx="951" cy="245"/>
            </a:xfrm>
            <a:prstGeom prst="rect">
              <a:avLst/>
            </a:prstGeom>
            <a:noFill/>
            <a:ln w="28575" algn="ctr">
              <a:solidFill>
                <a:srgbClr val="FF66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dirty="0"/>
                <a:t>s</a:t>
              </a:r>
              <a:r>
                <a:rPr lang="en-US" altLang="zh-CN" dirty="0" smtClean="0"/>
                <a:t>um=0,i=1</a:t>
              </a:r>
              <a:endParaRPr lang="en-US" altLang="zh-CN" dirty="0"/>
            </a:p>
          </p:txBody>
        </p:sp>
        <p:sp>
          <p:nvSpPr>
            <p:cNvPr id="12" name="AutoShape 41"/>
            <p:cNvSpPr>
              <a:spLocks noChangeArrowheads="1"/>
            </p:cNvSpPr>
            <p:nvPr/>
          </p:nvSpPr>
          <p:spPr bwMode="auto">
            <a:xfrm>
              <a:off x="4078" y="2885"/>
              <a:ext cx="952" cy="318"/>
            </a:xfrm>
            <a:prstGeom prst="diamond">
              <a:avLst/>
            </a:prstGeom>
            <a:noFill/>
            <a:ln w="28575" algn="ctr">
              <a:solidFill>
                <a:srgbClr val="FF66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t>i≤100</a:t>
              </a:r>
            </a:p>
          </p:txBody>
        </p:sp>
        <p:sp>
          <p:nvSpPr>
            <p:cNvPr id="13" name="Rectangle 42"/>
            <p:cNvSpPr>
              <a:spLocks noChangeArrowheads="1"/>
            </p:cNvSpPr>
            <p:nvPr/>
          </p:nvSpPr>
          <p:spPr bwMode="auto">
            <a:xfrm>
              <a:off x="3919" y="3384"/>
              <a:ext cx="1270" cy="454"/>
            </a:xfrm>
            <a:prstGeom prst="rect">
              <a:avLst/>
            </a:prstGeom>
            <a:noFill/>
            <a:ln w="28575" algn="ctr">
              <a:solidFill>
                <a:srgbClr val="FF66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t>sum=sum+i;</a:t>
              </a:r>
            </a:p>
            <a:p>
              <a:r>
                <a:rPr lang="en-US" altLang="zh-CN"/>
                <a:t>i=i+1;</a:t>
              </a:r>
            </a:p>
          </p:txBody>
        </p:sp>
        <p:cxnSp>
          <p:nvCxnSpPr>
            <p:cNvPr id="14" name="AutoShape 43"/>
            <p:cNvCxnSpPr>
              <a:cxnSpLocks noChangeShapeType="1"/>
              <a:stCxn id="11" idx="2"/>
              <a:endCxn id="12" idx="0"/>
            </p:cNvCxnSpPr>
            <p:nvPr/>
          </p:nvCxnSpPr>
          <p:spPr bwMode="auto">
            <a:xfrm>
              <a:off x="4553" y="2577"/>
              <a:ext cx="1" cy="308"/>
            </a:xfrm>
            <a:prstGeom prst="straightConnector1">
              <a:avLst/>
            </a:prstGeom>
            <a:noFill/>
            <a:ln w="28575">
              <a:solidFill>
                <a:srgbClr val="FF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AutoShape 44"/>
            <p:cNvCxnSpPr>
              <a:cxnSpLocks noChangeShapeType="1"/>
              <a:stCxn id="12" idx="2"/>
              <a:endCxn id="13" idx="0"/>
            </p:cNvCxnSpPr>
            <p:nvPr/>
          </p:nvCxnSpPr>
          <p:spPr bwMode="auto">
            <a:xfrm>
              <a:off x="4554" y="3212"/>
              <a:ext cx="0" cy="163"/>
            </a:xfrm>
            <a:prstGeom prst="straightConnector1">
              <a:avLst/>
            </a:prstGeom>
            <a:noFill/>
            <a:ln w="28575">
              <a:solidFill>
                <a:srgbClr val="FF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 name="Oval 45"/>
            <p:cNvSpPr>
              <a:spLocks noChangeArrowheads="1"/>
            </p:cNvSpPr>
            <p:nvPr/>
          </p:nvSpPr>
          <p:spPr bwMode="auto">
            <a:xfrm>
              <a:off x="4531" y="4110"/>
              <a:ext cx="46" cy="46"/>
            </a:xfrm>
            <a:prstGeom prst="ellipse">
              <a:avLst/>
            </a:prstGeom>
            <a:solidFill>
              <a:srgbClr val="FF66FF"/>
            </a:solidFill>
            <a:ln w="12700" algn="ctr">
              <a:solidFill>
                <a:srgbClr val="FF66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 name="Oval 46"/>
            <p:cNvSpPr>
              <a:spLocks noChangeArrowheads="1"/>
            </p:cNvSpPr>
            <p:nvPr/>
          </p:nvSpPr>
          <p:spPr bwMode="auto">
            <a:xfrm>
              <a:off x="4531" y="2749"/>
              <a:ext cx="46" cy="46"/>
            </a:xfrm>
            <a:prstGeom prst="ellipse">
              <a:avLst/>
            </a:prstGeom>
            <a:solidFill>
              <a:srgbClr val="FF66FF"/>
            </a:solidFill>
            <a:ln w="12700" algn="ctr">
              <a:solidFill>
                <a:srgbClr val="FF66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18" name="AutoShape 47"/>
            <p:cNvCxnSpPr>
              <a:cxnSpLocks noChangeShapeType="1"/>
              <a:stCxn id="12" idx="3"/>
              <a:endCxn id="16" idx="0"/>
            </p:cNvCxnSpPr>
            <p:nvPr/>
          </p:nvCxnSpPr>
          <p:spPr bwMode="auto">
            <a:xfrm flipH="1">
              <a:off x="4554" y="3044"/>
              <a:ext cx="485" cy="1066"/>
            </a:xfrm>
            <a:prstGeom prst="bentConnector4">
              <a:avLst>
                <a:gd name="adj1" fmla="val -63713"/>
                <a:gd name="adj2" fmla="val 87616"/>
              </a:avLst>
            </a:prstGeom>
            <a:noFill/>
            <a:ln w="28575">
              <a:solidFill>
                <a:srgbClr val="FF66FF"/>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AutoShape 48"/>
            <p:cNvCxnSpPr>
              <a:cxnSpLocks noChangeShapeType="1"/>
              <a:stCxn id="13" idx="1"/>
              <a:endCxn id="17" idx="2"/>
            </p:cNvCxnSpPr>
            <p:nvPr/>
          </p:nvCxnSpPr>
          <p:spPr bwMode="auto">
            <a:xfrm rot="10800000" flipH="1">
              <a:off x="3910" y="2772"/>
              <a:ext cx="621" cy="839"/>
            </a:xfrm>
            <a:prstGeom prst="bentConnector3">
              <a:avLst>
                <a:gd name="adj1" fmla="val -21741"/>
              </a:avLst>
            </a:prstGeom>
            <a:noFill/>
            <a:ln w="28575">
              <a:solidFill>
                <a:srgbClr val="FF66FF"/>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 name="Text Box 49"/>
            <p:cNvSpPr txBox="1">
              <a:spLocks noChangeArrowheads="1"/>
            </p:cNvSpPr>
            <p:nvPr/>
          </p:nvSpPr>
          <p:spPr bwMode="auto">
            <a:xfrm>
              <a:off x="4962" y="2817"/>
              <a:ext cx="277"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FF66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FF66FF"/>
                  </a:solidFill>
                </a:rPr>
                <a:t>假</a:t>
              </a:r>
            </a:p>
          </p:txBody>
        </p:sp>
        <p:sp>
          <p:nvSpPr>
            <p:cNvPr id="21" name="Text Box 50"/>
            <p:cNvSpPr txBox="1">
              <a:spLocks noChangeArrowheads="1"/>
            </p:cNvSpPr>
            <p:nvPr/>
          </p:nvSpPr>
          <p:spPr bwMode="auto">
            <a:xfrm>
              <a:off x="4277" y="3135"/>
              <a:ext cx="277"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FF66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FF66FF"/>
                  </a:solidFill>
                </a:rPr>
                <a:t>真</a:t>
              </a:r>
            </a:p>
          </p:txBody>
        </p:sp>
        <p:cxnSp>
          <p:nvCxnSpPr>
            <p:cNvPr id="22" name="AutoShape 51"/>
            <p:cNvCxnSpPr>
              <a:cxnSpLocks noChangeShapeType="1"/>
              <a:stCxn id="23" idx="4"/>
              <a:endCxn id="11" idx="0"/>
            </p:cNvCxnSpPr>
            <p:nvPr/>
          </p:nvCxnSpPr>
          <p:spPr bwMode="auto">
            <a:xfrm flipH="1">
              <a:off x="4553" y="2115"/>
              <a:ext cx="5" cy="217"/>
            </a:xfrm>
            <a:prstGeom prst="straightConnector1">
              <a:avLst/>
            </a:prstGeom>
            <a:noFill/>
            <a:ln w="28575">
              <a:solidFill>
                <a:srgbClr val="FF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 name="Oval 52"/>
            <p:cNvSpPr>
              <a:spLocks noChangeArrowheads="1"/>
            </p:cNvSpPr>
            <p:nvPr/>
          </p:nvSpPr>
          <p:spPr bwMode="auto">
            <a:xfrm>
              <a:off x="4535" y="2069"/>
              <a:ext cx="46" cy="46"/>
            </a:xfrm>
            <a:prstGeom prst="ellipse">
              <a:avLst/>
            </a:prstGeom>
            <a:solidFill>
              <a:srgbClr val="FF66FF"/>
            </a:solidFill>
            <a:ln w="12700" algn="ctr">
              <a:solidFill>
                <a:srgbClr val="FF66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pic>
        <p:nvPicPr>
          <p:cNvPr id="209923"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0080" y="4246920"/>
            <a:ext cx="2880320" cy="21240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22098661"/>
      </p:ext>
    </p:extLst>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027">
                                            <p:txEl>
                                              <p:pRg st="0" end="0"/>
                                            </p:txEl>
                                          </p:spTgt>
                                        </p:tgtEl>
                                        <p:attrNameLst>
                                          <p:attrName>style.visibility</p:attrName>
                                        </p:attrNameLst>
                                      </p:cBhvr>
                                      <p:to>
                                        <p:strVal val="visible"/>
                                      </p:to>
                                    </p:set>
                                    <p:animEffect transition="in" filter="blinds(horizontal)">
                                      <p:cBhvr>
                                        <p:cTn id="7" dur="500"/>
                                        <p:tgtEl>
                                          <p:spTgt spid="102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027">
                                            <p:txEl>
                                              <p:pRg st="1" end="1"/>
                                            </p:txEl>
                                          </p:spTgt>
                                        </p:tgtEl>
                                        <p:attrNameLst>
                                          <p:attrName>style.visibility</p:attrName>
                                        </p:attrNameLst>
                                      </p:cBhvr>
                                      <p:to>
                                        <p:strVal val="visible"/>
                                      </p:to>
                                    </p:set>
                                    <p:animEffect transition="in" filter="blinds(horizontal)">
                                      <p:cBhvr>
                                        <p:cTn id="12" dur="500"/>
                                        <p:tgtEl>
                                          <p:spTgt spid="102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027">
                                            <p:txEl>
                                              <p:pRg st="2" end="2"/>
                                            </p:txEl>
                                          </p:spTgt>
                                        </p:tgtEl>
                                        <p:attrNameLst>
                                          <p:attrName>style.visibility</p:attrName>
                                        </p:attrNameLst>
                                      </p:cBhvr>
                                      <p:to>
                                        <p:strVal val="visible"/>
                                      </p:to>
                                    </p:set>
                                    <p:animEffect transition="in" filter="blinds(horizontal)">
                                      <p:cBhvr>
                                        <p:cTn id="17" dur="500"/>
                                        <p:tgtEl>
                                          <p:spTgt spid="102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027">
                                            <p:txEl>
                                              <p:pRg st="3" end="3"/>
                                            </p:txEl>
                                          </p:spTgt>
                                        </p:tgtEl>
                                        <p:attrNameLst>
                                          <p:attrName>style.visibility</p:attrName>
                                        </p:attrNameLst>
                                      </p:cBhvr>
                                      <p:to>
                                        <p:strVal val="visible"/>
                                      </p:to>
                                    </p:set>
                                    <p:animEffect transition="in" filter="blinds(horizontal)">
                                      <p:cBhvr>
                                        <p:cTn id="22" dur="500"/>
                                        <p:tgtEl>
                                          <p:spTgt spid="102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1027">
                                            <p:txEl>
                                              <p:pRg st="4" end="4"/>
                                            </p:txEl>
                                          </p:spTgt>
                                        </p:tgtEl>
                                        <p:attrNameLst>
                                          <p:attrName>style.visibility</p:attrName>
                                        </p:attrNameLst>
                                      </p:cBhvr>
                                      <p:to>
                                        <p:strVal val="visible"/>
                                      </p:to>
                                    </p:set>
                                    <p:animEffect transition="in" filter="blinds(horizontal)">
                                      <p:cBhvr>
                                        <p:cTn id="27" dur="500"/>
                                        <p:tgtEl>
                                          <p:spTgt spid="102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childTnLst>
                                </p:cTn>
                              </p:par>
                            </p:childTnLst>
                          </p:cTn>
                        </p:par>
                        <p:par>
                          <p:cTn id="32" fill="hold">
                            <p:stCondLst>
                              <p:cond delay="0"/>
                            </p:stCondLst>
                            <p:childTnLst>
                              <p:par>
                                <p:cTn id="33" presetID="1" presetClass="entr" presetSubtype="0" fill="hold" nodeType="afterEffect">
                                  <p:stCondLst>
                                    <p:cond delay="0"/>
                                  </p:stCondLst>
                                  <p:childTnLst>
                                    <p:set>
                                      <p:cBhvr>
                                        <p:cTn id="34" dur="1" fill="hold">
                                          <p:stCondLst>
                                            <p:cond delay="0"/>
                                          </p:stCondLst>
                                        </p:cTn>
                                        <p:tgtEl>
                                          <p:spTgt spid="2099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3"/>
          <p:cNvSpPr>
            <a:spLocks noGrp="1" noChangeArrowheads="1"/>
          </p:cNvSpPr>
          <p:nvPr>
            <p:ph type="body" idx="1"/>
          </p:nvPr>
        </p:nvSpPr>
        <p:spPr>
          <a:xfrm>
            <a:off x="714375" y="571500"/>
            <a:ext cx="7500938" cy="5857875"/>
          </a:xfrm>
        </p:spPr>
        <p:txBody>
          <a:bodyPr/>
          <a:lstStyle/>
          <a:p>
            <a:pPr>
              <a:lnSpc>
                <a:spcPct val="100000"/>
              </a:lnSpc>
              <a:buFont typeface="Wingdings" pitchFamily="2" charset="2"/>
              <a:buNone/>
            </a:pPr>
            <a:r>
              <a:rPr lang="en-US" altLang="zh-CN" sz="2800" b="1" dirty="0" smtClean="0"/>
              <a:t>#include &lt;</a:t>
            </a:r>
            <a:r>
              <a:rPr lang="en-US" altLang="zh-CN" sz="2800" b="1" dirty="0" err="1" smtClean="0"/>
              <a:t>stdio.h</a:t>
            </a:r>
            <a:r>
              <a:rPr lang="en-US" altLang="zh-CN" sz="2800" b="1" dirty="0" smtClean="0"/>
              <a:t>&gt;</a:t>
            </a:r>
            <a:endParaRPr lang="zh-CN" altLang="zh-CN" sz="2800" b="1" dirty="0" smtClean="0"/>
          </a:p>
          <a:p>
            <a:pPr>
              <a:lnSpc>
                <a:spcPct val="100000"/>
              </a:lnSpc>
              <a:buFont typeface="Wingdings" pitchFamily="2" charset="2"/>
              <a:buNone/>
            </a:pPr>
            <a:r>
              <a:rPr lang="en-US" altLang="zh-CN" sz="2800" b="1" dirty="0" err="1" smtClean="0"/>
              <a:t>int</a:t>
            </a:r>
            <a:r>
              <a:rPr lang="en-US" altLang="zh-CN" sz="2800" b="1" dirty="0" smtClean="0"/>
              <a:t> main()</a:t>
            </a:r>
            <a:endParaRPr lang="zh-CN" altLang="zh-CN" sz="2800" b="1" dirty="0" smtClean="0"/>
          </a:p>
          <a:p>
            <a:pPr>
              <a:lnSpc>
                <a:spcPct val="100000"/>
              </a:lnSpc>
              <a:buFont typeface="Wingdings" pitchFamily="2" charset="2"/>
              <a:buNone/>
            </a:pPr>
            <a:r>
              <a:rPr lang="en-US" altLang="zh-CN" sz="2800" b="1" dirty="0" smtClean="0"/>
              <a:t>{</a:t>
            </a:r>
            <a:endParaRPr lang="zh-CN" altLang="zh-CN" sz="2800" b="1" dirty="0" smtClean="0"/>
          </a:p>
          <a:p>
            <a:pPr>
              <a:lnSpc>
                <a:spcPct val="100000"/>
              </a:lnSpc>
              <a:buFont typeface="Wingdings" pitchFamily="2" charset="2"/>
              <a:buNone/>
            </a:pPr>
            <a:r>
              <a:rPr lang="en-US" altLang="zh-CN" sz="2800" b="1" dirty="0" smtClean="0"/>
              <a:t>   </a:t>
            </a:r>
            <a:r>
              <a:rPr lang="en-US" altLang="zh-CN" sz="2800" b="1" dirty="0" err="1" smtClean="0"/>
              <a:t>int</a:t>
            </a:r>
            <a:r>
              <a:rPr lang="en-US" altLang="zh-CN" sz="2800" b="1" dirty="0" smtClean="0"/>
              <a:t> </a:t>
            </a:r>
            <a:r>
              <a:rPr lang="en-US" altLang="zh-CN" sz="2800" b="1" dirty="0" err="1" smtClean="0"/>
              <a:t>i</a:t>
            </a:r>
            <a:r>
              <a:rPr lang="en-US" altLang="zh-CN" sz="2800" b="1" dirty="0" smtClean="0"/>
              <a:t>=1,sum=0; </a:t>
            </a:r>
            <a:endParaRPr lang="zh-CN" altLang="zh-CN" sz="2800" b="1" dirty="0" smtClean="0"/>
          </a:p>
          <a:p>
            <a:pPr>
              <a:lnSpc>
                <a:spcPct val="100000"/>
              </a:lnSpc>
              <a:buFont typeface="Wingdings" pitchFamily="2" charset="2"/>
              <a:buNone/>
            </a:pPr>
            <a:r>
              <a:rPr lang="en-US" altLang="zh-CN" sz="2800" b="1" dirty="0" smtClean="0"/>
              <a:t>   </a:t>
            </a:r>
            <a:r>
              <a:rPr lang="en-US" altLang="zh-CN" sz="2800" b="1" dirty="0" smtClean="0">
                <a:solidFill>
                  <a:srgbClr val="66FF33"/>
                </a:solidFill>
              </a:rPr>
              <a:t>while (</a:t>
            </a:r>
            <a:r>
              <a:rPr lang="en-US" altLang="zh-CN" sz="2800" b="1" dirty="0" err="1" smtClean="0">
                <a:solidFill>
                  <a:srgbClr val="66FF33"/>
                </a:solidFill>
              </a:rPr>
              <a:t>i</a:t>
            </a:r>
            <a:r>
              <a:rPr lang="en-US" altLang="zh-CN" sz="2800" b="1" dirty="0" smtClean="0">
                <a:solidFill>
                  <a:srgbClr val="66FF33"/>
                </a:solidFill>
              </a:rPr>
              <a:t>&lt;=100)</a:t>
            </a:r>
            <a:endParaRPr lang="zh-CN" altLang="zh-CN" sz="2800" b="1" dirty="0" smtClean="0">
              <a:solidFill>
                <a:srgbClr val="66FF33"/>
              </a:solidFill>
            </a:endParaRPr>
          </a:p>
          <a:p>
            <a:pPr>
              <a:lnSpc>
                <a:spcPct val="100000"/>
              </a:lnSpc>
              <a:buFont typeface="Wingdings" pitchFamily="2" charset="2"/>
              <a:buNone/>
            </a:pPr>
            <a:r>
              <a:rPr lang="en-US" altLang="zh-CN" sz="2800" b="1" dirty="0" smtClean="0">
                <a:solidFill>
                  <a:srgbClr val="66FF33"/>
                </a:solidFill>
              </a:rPr>
              <a:t>   {  sum=</a:t>
            </a:r>
            <a:r>
              <a:rPr lang="en-US" altLang="zh-CN" sz="2800" b="1" dirty="0" err="1" smtClean="0">
                <a:solidFill>
                  <a:srgbClr val="66FF33"/>
                </a:solidFill>
              </a:rPr>
              <a:t>sum+i</a:t>
            </a:r>
            <a:r>
              <a:rPr lang="en-US" altLang="zh-CN" sz="2800" b="1" dirty="0" smtClean="0">
                <a:solidFill>
                  <a:srgbClr val="66FF33"/>
                </a:solidFill>
              </a:rPr>
              <a:t>;                        </a:t>
            </a:r>
            <a:endParaRPr lang="zh-CN" altLang="zh-CN" sz="2800" b="1" dirty="0" smtClean="0">
              <a:solidFill>
                <a:srgbClr val="66FF33"/>
              </a:solidFill>
            </a:endParaRPr>
          </a:p>
          <a:p>
            <a:pPr>
              <a:lnSpc>
                <a:spcPct val="100000"/>
              </a:lnSpc>
              <a:buFont typeface="Wingdings" pitchFamily="2" charset="2"/>
              <a:buNone/>
            </a:pPr>
            <a:r>
              <a:rPr lang="en-US" altLang="zh-CN" sz="2800" b="1" dirty="0" smtClean="0">
                <a:solidFill>
                  <a:srgbClr val="66FF33"/>
                </a:solidFill>
              </a:rPr>
              <a:t>       </a:t>
            </a:r>
            <a:r>
              <a:rPr lang="en-US" altLang="zh-CN" sz="2800" b="1" dirty="0" err="1" smtClean="0">
                <a:solidFill>
                  <a:srgbClr val="66FF33"/>
                </a:solidFill>
              </a:rPr>
              <a:t>i</a:t>
            </a:r>
            <a:r>
              <a:rPr lang="en-US" altLang="zh-CN" sz="2800" b="1" dirty="0" smtClean="0">
                <a:solidFill>
                  <a:srgbClr val="66FF33"/>
                </a:solidFill>
              </a:rPr>
              <a:t>++;                               </a:t>
            </a:r>
            <a:endParaRPr lang="zh-CN" altLang="zh-CN" sz="2800" b="1" dirty="0" smtClean="0">
              <a:solidFill>
                <a:srgbClr val="66FF33"/>
              </a:solidFill>
            </a:endParaRPr>
          </a:p>
          <a:p>
            <a:pPr>
              <a:lnSpc>
                <a:spcPct val="100000"/>
              </a:lnSpc>
              <a:buFont typeface="Wingdings" pitchFamily="2" charset="2"/>
              <a:buNone/>
            </a:pPr>
            <a:r>
              <a:rPr lang="en-US" altLang="zh-CN" sz="2800" b="1" dirty="0" smtClean="0">
                <a:solidFill>
                  <a:srgbClr val="66FF33"/>
                </a:solidFill>
              </a:rPr>
              <a:t>   }</a:t>
            </a:r>
            <a:endParaRPr lang="zh-CN" altLang="zh-CN" sz="2800" b="1" dirty="0" smtClean="0">
              <a:solidFill>
                <a:srgbClr val="66FF33"/>
              </a:solidFill>
            </a:endParaRPr>
          </a:p>
          <a:p>
            <a:pPr>
              <a:lnSpc>
                <a:spcPct val="100000"/>
              </a:lnSpc>
              <a:buFont typeface="Wingdings" pitchFamily="2" charset="2"/>
              <a:buNone/>
            </a:pPr>
            <a:r>
              <a:rPr lang="en-US" altLang="zh-CN" sz="2800" b="1" dirty="0" smtClean="0"/>
              <a:t>   </a:t>
            </a:r>
            <a:r>
              <a:rPr lang="en-US" altLang="zh-CN" sz="2800" b="1" dirty="0" err="1" smtClean="0"/>
              <a:t>printf</a:t>
            </a:r>
            <a:r>
              <a:rPr lang="en-US" altLang="zh-CN" sz="2800" b="1" dirty="0" smtClean="0"/>
              <a:t>("sum=%d\</a:t>
            </a:r>
            <a:r>
              <a:rPr lang="en-US" altLang="zh-CN" sz="2800" b="1" dirty="0" err="1" smtClean="0"/>
              <a:t>n",sum</a:t>
            </a:r>
            <a:r>
              <a:rPr lang="en-US" altLang="zh-CN" sz="2800" b="1" dirty="0" smtClean="0"/>
              <a:t>);              </a:t>
            </a:r>
            <a:endParaRPr lang="zh-CN" altLang="zh-CN" sz="2800" b="1" dirty="0" smtClean="0"/>
          </a:p>
          <a:p>
            <a:pPr>
              <a:lnSpc>
                <a:spcPct val="100000"/>
              </a:lnSpc>
              <a:buFont typeface="Wingdings" pitchFamily="2" charset="2"/>
              <a:buNone/>
            </a:pPr>
            <a:r>
              <a:rPr lang="en-US" altLang="zh-CN" sz="2800" b="1" dirty="0" smtClean="0"/>
              <a:t>   return 0;</a:t>
            </a:r>
            <a:endParaRPr lang="zh-CN" altLang="zh-CN" sz="2800" b="1" dirty="0" smtClean="0"/>
          </a:p>
          <a:p>
            <a:pPr>
              <a:lnSpc>
                <a:spcPct val="100000"/>
              </a:lnSpc>
              <a:buFont typeface="Wingdings" pitchFamily="2" charset="2"/>
              <a:buNone/>
            </a:pPr>
            <a:r>
              <a:rPr lang="en-US" altLang="zh-CN" sz="2800" b="1" dirty="0" smtClean="0"/>
              <a:t>}</a:t>
            </a:r>
            <a:endParaRPr lang="zh-CN" altLang="zh-CN" sz="2800" b="1" dirty="0" smtClean="0"/>
          </a:p>
        </p:txBody>
      </p:sp>
      <p:sp>
        <p:nvSpPr>
          <p:cNvPr id="19459"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eaLnBrk="1" hangingPunct="1"/>
            <a:endParaRPr lang="zh-CN" altLang="en-US"/>
          </a:p>
        </p:txBody>
      </p:sp>
      <p:sp>
        <p:nvSpPr>
          <p:cNvPr id="19460"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eaLnBrk="1" hangingPunct="1"/>
            <a:endParaRPr lang="zh-CN" altLang="en-US"/>
          </a:p>
        </p:txBody>
      </p:sp>
      <p:sp>
        <p:nvSpPr>
          <p:cNvPr id="19461"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eaLnBrk="1" hangingPunct="1"/>
            <a:endParaRPr lang="zh-CN" altLang="en-US"/>
          </a:p>
        </p:txBody>
      </p:sp>
      <p:sp>
        <p:nvSpPr>
          <p:cNvPr id="19462"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eaLnBrk="1" hangingPunct="1"/>
            <a:endParaRPr lang="zh-CN" altLang="en-US"/>
          </a:p>
        </p:txBody>
      </p:sp>
      <p:sp>
        <p:nvSpPr>
          <p:cNvPr id="8" name="矩形 7"/>
          <p:cNvSpPr>
            <a:spLocks noChangeArrowheads="1"/>
          </p:cNvSpPr>
          <p:nvPr/>
        </p:nvSpPr>
        <p:spPr bwMode="auto">
          <a:xfrm>
            <a:off x="1071563" y="3143250"/>
            <a:ext cx="3429000" cy="1571625"/>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eaLnBrk="1" hangingPunct="1"/>
            <a:endParaRPr lang="zh-CN" altLang="en-US"/>
          </a:p>
        </p:txBody>
      </p:sp>
      <p:sp>
        <p:nvSpPr>
          <p:cNvPr id="9" name="TextBox 8"/>
          <p:cNvSpPr txBox="1">
            <a:spLocks noChangeArrowheads="1"/>
          </p:cNvSpPr>
          <p:nvPr/>
        </p:nvSpPr>
        <p:spPr bwMode="auto">
          <a:xfrm>
            <a:off x="4857750" y="3500438"/>
            <a:ext cx="24288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eaLnBrk="1" hangingPunct="1"/>
            <a:r>
              <a:rPr lang="zh-CN" altLang="en-US" sz="2800" b="1" dirty="0">
                <a:solidFill>
                  <a:srgbClr val="FF0000"/>
                </a:solidFill>
              </a:rPr>
              <a:t>复合语句</a:t>
            </a:r>
          </a:p>
        </p:txBody>
      </p:sp>
      <p:cxnSp>
        <p:nvCxnSpPr>
          <p:cNvPr id="10" name="直接连接符 9"/>
          <p:cNvCxnSpPr>
            <a:cxnSpLocks noChangeShapeType="1"/>
          </p:cNvCxnSpPr>
          <p:nvPr/>
        </p:nvCxnSpPr>
        <p:spPr bwMode="auto">
          <a:xfrm>
            <a:off x="1785938" y="2617788"/>
            <a:ext cx="2214562" cy="25400"/>
          </a:xfrm>
          <a:prstGeom prst="line">
            <a:avLst/>
          </a:prstGeom>
          <a:noFill/>
          <a:ln w="38100" algn="ctr">
            <a:solidFill>
              <a:srgbClr val="FF0000"/>
            </a:solidFill>
            <a:miter lim="800000"/>
            <a:headEnd/>
            <a:tailEnd/>
          </a:ln>
          <a:extLst>
            <a:ext uri="{909E8E84-426E-40DD-AFC4-6F175D3DCCD1}">
              <a14:hiddenFill xmlns:a14="http://schemas.microsoft.com/office/drawing/2010/main">
                <a:noFill/>
              </a14:hiddenFill>
            </a:ext>
          </a:extLst>
        </p:spPr>
      </p:cxnSp>
      <p:sp>
        <p:nvSpPr>
          <p:cNvPr id="13" name="TextBox 12"/>
          <p:cNvSpPr txBox="1">
            <a:spLocks noChangeArrowheads="1"/>
          </p:cNvSpPr>
          <p:nvPr/>
        </p:nvSpPr>
        <p:spPr bwMode="auto">
          <a:xfrm>
            <a:off x="4067944" y="2401724"/>
            <a:ext cx="259324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eaLnBrk="1" hangingPunct="1"/>
            <a:r>
              <a:rPr lang="zh-CN" altLang="en-US" sz="2800" b="1" dirty="0" smtClean="0">
                <a:solidFill>
                  <a:srgbClr val="FF0000"/>
                </a:solidFill>
              </a:rPr>
              <a:t>赋初值不能</a:t>
            </a:r>
            <a:r>
              <a:rPr lang="zh-CN" altLang="en-US" sz="2800" b="1" dirty="0">
                <a:solidFill>
                  <a:srgbClr val="FF0000"/>
                </a:solidFill>
              </a:rPr>
              <a:t>少</a:t>
            </a:r>
          </a:p>
        </p:txBody>
      </p:sp>
      <p:pic>
        <p:nvPicPr>
          <p:cNvPr id="1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00858" y="19090"/>
            <a:ext cx="3235522" cy="23859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91457631"/>
      </p:ext>
    </p:extLst>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blinds(horizontal)">
                                      <p:cBhvr>
                                        <p:cTn id="11" dur="500"/>
                                        <p:tgtEl>
                                          <p:spTgt spid="9"/>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2" presetClass="entr" presetSubtype="8" fill="hold" nodeType="click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slide(fromLeft)">
                                      <p:cBhvr>
                                        <p:cTn id="16" dur="500"/>
                                        <p:tgtEl>
                                          <p:spTgt spid="10"/>
                                        </p:tgtEl>
                                      </p:cBhvr>
                                    </p:animEffect>
                                  </p:childTnLst>
                                </p:cTn>
                              </p:par>
                            </p:childTnLst>
                          </p:cTn>
                        </p:par>
                        <p:par>
                          <p:cTn id="17" fill="hold" nodeType="afterGroup">
                            <p:stCondLst>
                              <p:cond delay="500"/>
                            </p:stCondLst>
                            <p:childTnLst>
                              <p:par>
                                <p:cTn id="18" presetID="3" presetClass="entr" presetSubtype="10" fill="hold" grpId="0" nodeType="after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blinds(horizontal)">
                                      <p:cBhvr>
                                        <p:cTn id="2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13" grpId="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3"/>
          <p:cNvSpPr>
            <a:spLocks noGrp="1" noChangeArrowheads="1"/>
          </p:cNvSpPr>
          <p:nvPr>
            <p:ph type="body" idx="1"/>
          </p:nvPr>
        </p:nvSpPr>
        <p:spPr>
          <a:xfrm>
            <a:off x="714375" y="571500"/>
            <a:ext cx="7500938" cy="5857875"/>
          </a:xfrm>
        </p:spPr>
        <p:txBody>
          <a:bodyPr/>
          <a:lstStyle/>
          <a:p>
            <a:pPr>
              <a:lnSpc>
                <a:spcPct val="100000"/>
              </a:lnSpc>
              <a:buFont typeface="Wingdings" pitchFamily="2" charset="2"/>
              <a:buNone/>
            </a:pPr>
            <a:r>
              <a:rPr lang="en-US" altLang="zh-CN" sz="2800" b="1" dirty="0" smtClean="0"/>
              <a:t>#include &lt;</a:t>
            </a:r>
            <a:r>
              <a:rPr lang="en-US" altLang="zh-CN" sz="2800" b="1" dirty="0" err="1" smtClean="0"/>
              <a:t>stdio.h</a:t>
            </a:r>
            <a:r>
              <a:rPr lang="en-US" altLang="zh-CN" sz="2800" b="1" dirty="0" smtClean="0"/>
              <a:t>&gt;</a:t>
            </a:r>
            <a:endParaRPr lang="zh-CN" altLang="zh-CN" sz="2800" b="1" dirty="0" smtClean="0"/>
          </a:p>
          <a:p>
            <a:pPr>
              <a:lnSpc>
                <a:spcPct val="100000"/>
              </a:lnSpc>
              <a:buFont typeface="Wingdings" pitchFamily="2" charset="2"/>
              <a:buNone/>
            </a:pPr>
            <a:r>
              <a:rPr lang="en-US" altLang="zh-CN" sz="2800" b="1" dirty="0" err="1" smtClean="0"/>
              <a:t>int</a:t>
            </a:r>
            <a:r>
              <a:rPr lang="en-US" altLang="zh-CN" sz="2800" b="1" dirty="0" smtClean="0"/>
              <a:t> main()</a:t>
            </a:r>
            <a:endParaRPr lang="zh-CN" altLang="zh-CN" sz="2800" b="1" dirty="0" smtClean="0"/>
          </a:p>
          <a:p>
            <a:pPr>
              <a:lnSpc>
                <a:spcPct val="100000"/>
              </a:lnSpc>
              <a:buFont typeface="Wingdings" pitchFamily="2" charset="2"/>
              <a:buNone/>
            </a:pPr>
            <a:r>
              <a:rPr lang="en-US" altLang="zh-CN" sz="2800" b="1" dirty="0" smtClean="0"/>
              <a:t>{</a:t>
            </a:r>
            <a:endParaRPr lang="zh-CN" altLang="zh-CN" sz="2800" b="1" dirty="0" smtClean="0"/>
          </a:p>
          <a:p>
            <a:pPr>
              <a:lnSpc>
                <a:spcPct val="100000"/>
              </a:lnSpc>
              <a:buFont typeface="Wingdings" pitchFamily="2" charset="2"/>
              <a:buNone/>
            </a:pPr>
            <a:r>
              <a:rPr lang="en-US" altLang="zh-CN" sz="2800" b="1" dirty="0" smtClean="0"/>
              <a:t>   </a:t>
            </a:r>
            <a:r>
              <a:rPr lang="en-US" altLang="zh-CN" sz="2800" b="1" dirty="0" err="1" smtClean="0"/>
              <a:t>int</a:t>
            </a:r>
            <a:r>
              <a:rPr lang="en-US" altLang="zh-CN" sz="2800" b="1" dirty="0" smtClean="0"/>
              <a:t> </a:t>
            </a:r>
            <a:r>
              <a:rPr lang="en-US" altLang="zh-CN" sz="2800" b="1" dirty="0" err="1" smtClean="0"/>
              <a:t>i</a:t>
            </a:r>
            <a:r>
              <a:rPr lang="en-US" altLang="zh-CN" sz="2800" b="1" dirty="0" smtClean="0"/>
              <a:t>=1,sum=0; </a:t>
            </a:r>
            <a:endParaRPr lang="zh-CN" altLang="zh-CN" sz="2800" b="1" dirty="0" smtClean="0"/>
          </a:p>
          <a:p>
            <a:pPr>
              <a:lnSpc>
                <a:spcPct val="100000"/>
              </a:lnSpc>
              <a:buFont typeface="Wingdings" pitchFamily="2" charset="2"/>
              <a:buNone/>
            </a:pPr>
            <a:r>
              <a:rPr lang="en-US" altLang="zh-CN" sz="2800" b="1" dirty="0" smtClean="0"/>
              <a:t>   </a:t>
            </a:r>
            <a:r>
              <a:rPr lang="en-US" altLang="zh-CN" sz="2800" b="1" dirty="0" smtClean="0">
                <a:solidFill>
                  <a:srgbClr val="66FF33"/>
                </a:solidFill>
              </a:rPr>
              <a:t>while (</a:t>
            </a:r>
            <a:r>
              <a:rPr lang="en-US" altLang="zh-CN" sz="2800" b="1" dirty="0" err="1" smtClean="0">
                <a:solidFill>
                  <a:srgbClr val="66FF33"/>
                </a:solidFill>
              </a:rPr>
              <a:t>i</a:t>
            </a:r>
            <a:r>
              <a:rPr lang="en-US" altLang="zh-CN" sz="2800" b="1" dirty="0" smtClean="0">
                <a:solidFill>
                  <a:srgbClr val="66FF33"/>
                </a:solidFill>
              </a:rPr>
              <a:t>&lt;=100)</a:t>
            </a:r>
            <a:endParaRPr lang="zh-CN" altLang="zh-CN" sz="2800" b="1" dirty="0" smtClean="0">
              <a:solidFill>
                <a:srgbClr val="66FF33"/>
              </a:solidFill>
            </a:endParaRPr>
          </a:p>
          <a:p>
            <a:pPr>
              <a:lnSpc>
                <a:spcPct val="100000"/>
              </a:lnSpc>
              <a:buFont typeface="Wingdings" pitchFamily="2" charset="2"/>
              <a:buNone/>
            </a:pPr>
            <a:r>
              <a:rPr lang="en-US" altLang="zh-CN" sz="2800" b="1" dirty="0" smtClean="0">
                <a:solidFill>
                  <a:srgbClr val="66FF33"/>
                </a:solidFill>
              </a:rPr>
              <a:t>   {  sum=</a:t>
            </a:r>
            <a:r>
              <a:rPr lang="en-US" altLang="zh-CN" sz="2800" b="1" dirty="0" err="1" smtClean="0">
                <a:solidFill>
                  <a:srgbClr val="66FF33"/>
                </a:solidFill>
              </a:rPr>
              <a:t>sum+i</a:t>
            </a:r>
            <a:r>
              <a:rPr lang="en-US" altLang="zh-CN" sz="2800" b="1" dirty="0" smtClean="0">
                <a:solidFill>
                  <a:srgbClr val="66FF33"/>
                </a:solidFill>
              </a:rPr>
              <a:t>;                        </a:t>
            </a:r>
            <a:endParaRPr lang="zh-CN" altLang="zh-CN" sz="2800" b="1" dirty="0" smtClean="0">
              <a:solidFill>
                <a:srgbClr val="66FF33"/>
              </a:solidFill>
            </a:endParaRPr>
          </a:p>
          <a:p>
            <a:pPr>
              <a:lnSpc>
                <a:spcPct val="100000"/>
              </a:lnSpc>
              <a:buFont typeface="Wingdings" pitchFamily="2" charset="2"/>
              <a:buNone/>
            </a:pPr>
            <a:r>
              <a:rPr lang="en-US" altLang="zh-CN" sz="2800" b="1" dirty="0" smtClean="0">
                <a:solidFill>
                  <a:srgbClr val="66FF33"/>
                </a:solidFill>
              </a:rPr>
              <a:t>       </a:t>
            </a:r>
            <a:r>
              <a:rPr lang="en-US" altLang="zh-CN" sz="2800" b="1" dirty="0" err="1" smtClean="0">
                <a:solidFill>
                  <a:srgbClr val="66FF33"/>
                </a:solidFill>
              </a:rPr>
              <a:t>i</a:t>
            </a:r>
            <a:r>
              <a:rPr lang="en-US" altLang="zh-CN" sz="2800" b="1" dirty="0" smtClean="0">
                <a:solidFill>
                  <a:srgbClr val="66FF33"/>
                </a:solidFill>
              </a:rPr>
              <a:t>++;                               </a:t>
            </a:r>
            <a:endParaRPr lang="zh-CN" altLang="zh-CN" sz="2800" b="1" dirty="0" smtClean="0">
              <a:solidFill>
                <a:srgbClr val="66FF33"/>
              </a:solidFill>
            </a:endParaRPr>
          </a:p>
          <a:p>
            <a:pPr>
              <a:lnSpc>
                <a:spcPct val="100000"/>
              </a:lnSpc>
              <a:buFont typeface="Wingdings" pitchFamily="2" charset="2"/>
              <a:buNone/>
            </a:pPr>
            <a:r>
              <a:rPr lang="en-US" altLang="zh-CN" sz="2800" b="1" dirty="0" smtClean="0">
                <a:solidFill>
                  <a:srgbClr val="66FF33"/>
                </a:solidFill>
              </a:rPr>
              <a:t>   }</a:t>
            </a:r>
            <a:endParaRPr lang="zh-CN" altLang="zh-CN" sz="2800" b="1" dirty="0" smtClean="0">
              <a:solidFill>
                <a:srgbClr val="66FF33"/>
              </a:solidFill>
            </a:endParaRPr>
          </a:p>
          <a:p>
            <a:pPr>
              <a:lnSpc>
                <a:spcPct val="100000"/>
              </a:lnSpc>
              <a:buFont typeface="Wingdings" pitchFamily="2" charset="2"/>
              <a:buNone/>
            </a:pPr>
            <a:r>
              <a:rPr lang="en-US" altLang="zh-CN" sz="2800" b="1" dirty="0" smtClean="0"/>
              <a:t>   </a:t>
            </a:r>
            <a:r>
              <a:rPr lang="en-US" altLang="zh-CN" sz="2800" b="1" dirty="0" err="1" smtClean="0"/>
              <a:t>printf</a:t>
            </a:r>
            <a:r>
              <a:rPr lang="en-US" altLang="zh-CN" sz="2800" b="1" dirty="0" smtClean="0"/>
              <a:t>("sum=%d\</a:t>
            </a:r>
            <a:r>
              <a:rPr lang="en-US" altLang="zh-CN" sz="2800" b="1" dirty="0" err="1" smtClean="0"/>
              <a:t>n",sum</a:t>
            </a:r>
            <a:r>
              <a:rPr lang="en-US" altLang="zh-CN" sz="2800" b="1" dirty="0" smtClean="0"/>
              <a:t>);              </a:t>
            </a:r>
            <a:endParaRPr lang="zh-CN" altLang="zh-CN" sz="2800" b="1" dirty="0" smtClean="0"/>
          </a:p>
          <a:p>
            <a:pPr>
              <a:lnSpc>
                <a:spcPct val="100000"/>
              </a:lnSpc>
              <a:buFont typeface="Wingdings" pitchFamily="2" charset="2"/>
              <a:buNone/>
            </a:pPr>
            <a:r>
              <a:rPr lang="en-US" altLang="zh-CN" sz="2800" b="1" dirty="0" smtClean="0"/>
              <a:t>   return 0;</a:t>
            </a:r>
            <a:endParaRPr lang="zh-CN" altLang="zh-CN" sz="2800" b="1" dirty="0" smtClean="0"/>
          </a:p>
          <a:p>
            <a:pPr>
              <a:lnSpc>
                <a:spcPct val="100000"/>
              </a:lnSpc>
              <a:buFont typeface="Wingdings" pitchFamily="2" charset="2"/>
              <a:buNone/>
            </a:pPr>
            <a:r>
              <a:rPr lang="en-US" altLang="zh-CN" sz="2800" b="1" dirty="0" smtClean="0"/>
              <a:t>}</a:t>
            </a:r>
            <a:endParaRPr lang="zh-CN" altLang="zh-CN" sz="2800" b="1" dirty="0" smtClean="0"/>
          </a:p>
        </p:txBody>
      </p:sp>
      <p:sp>
        <p:nvSpPr>
          <p:cNvPr id="20483"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eaLnBrk="1" hangingPunct="1"/>
            <a:endParaRPr lang="zh-CN" altLang="en-US"/>
          </a:p>
        </p:txBody>
      </p:sp>
      <p:sp>
        <p:nvSpPr>
          <p:cNvPr id="20484"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eaLnBrk="1" hangingPunct="1"/>
            <a:endParaRPr lang="zh-CN" altLang="en-US"/>
          </a:p>
        </p:txBody>
      </p:sp>
      <p:sp>
        <p:nvSpPr>
          <p:cNvPr id="20485"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eaLnBrk="1" hangingPunct="1"/>
            <a:endParaRPr lang="zh-CN" altLang="en-US"/>
          </a:p>
        </p:txBody>
      </p:sp>
      <p:sp>
        <p:nvSpPr>
          <p:cNvPr id="20486"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eaLnBrk="1" hangingPunct="1"/>
            <a:endParaRPr lang="zh-CN" altLang="en-US"/>
          </a:p>
        </p:txBody>
      </p:sp>
      <p:sp>
        <p:nvSpPr>
          <p:cNvPr id="9" name="TextBox 8"/>
          <p:cNvSpPr txBox="1">
            <a:spLocks noChangeArrowheads="1"/>
          </p:cNvSpPr>
          <p:nvPr/>
        </p:nvSpPr>
        <p:spPr bwMode="auto">
          <a:xfrm>
            <a:off x="2987824" y="3769221"/>
            <a:ext cx="48577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eaLnBrk="1" hangingPunct="1"/>
            <a:r>
              <a:rPr lang="zh-CN" altLang="en-US" sz="2800" b="1" dirty="0">
                <a:solidFill>
                  <a:srgbClr val="FF0000"/>
                </a:solidFill>
              </a:rPr>
              <a:t>不能丢，否则</a:t>
            </a:r>
            <a:r>
              <a:rPr lang="zh-CN" altLang="zh-CN" sz="2800" b="1" dirty="0">
                <a:solidFill>
                  <a:srgbClr val="FF0000"/>
                </a:solidFill>
              </a:rPr>
              <a:t>循环永不结束</a:t>
            </a:r>
            <a:endParaRPr lang="zh-CN" altLang="en-US" sz="2800" b="1" dirty="0">
              <a:solidFill>
                <a:srgbClr val="FF0000"/>
              </a:solidFill>
            </a:endParaRPr>
          </a:p>
        </p:txBody>
      </p:sp>
      <p:cxnSp>
        <p:nvCxnSpPr>
          <p:cNvPr id="10" name="直接连接符 9"/>
          <p:cNvCxnSpPr>
            <a:cxnSpLocks noChangeShapeType="1"/>
          </p:cNvCxnSpPr>
          <p:nvPr/>
        </p:nvCxnSpPr>
        <p:spPr bwMode="auto">
          <a:xfrm>
            <a:off x="1772816" y="4143375"/>
            <a:ext cx="1143000" cy="0"/>
          </a:xfrm>
          <a:prstGeom prst="line">
            <a:avLst/>
          </a:prstGeom>
          <a:noFill/>
          <a:ln w="38100" algn="ctr">
            <a:solidFill>
              <a:srgbClr val="FF0000"/>
            </a:solidFill>
            <a:miter lim="800000"/>
            <a:headEnd/>
            <a:tailEnd/>
          </a:ln>
          <a:extLst>
            <a:ext uri="{909E8E84-426E-40DD-AFC4-6F175D3DCCD1}">
              <a14:hiddenFill xmlns:a14="http://schemas.microsoft.com/office/drawing/2010/main">
                <a:noFill/>
              </a14:hiddenFill>
            </a:ext>
          </a:extLst>
        </p:spPr>
      </p:cxnSp>
      <p:pic>
        <p:nvPicPr>
          <p:cNvPr id="14345" name="Picture 9" descr="pic5-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00500" y="5500688"/>
            <a:ext cx="396875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90" name="图片 10" descr="Untitled.png">
            <a:hlinkClick r:id="rId3" action="ppaction://hlinksldjump"/>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4139952" y="2492896"/>
            <a:ext cx="4824536" cy="1077218"/>
          </a:xfrm>
          <a:prstGeom prst="rect">
            <a:avLst/>
          </a:prstGeom>
          <a:noFill/>
        </p:spPr>
        <p:txBody>
          <a:bodyPr wrap="square" rtlCol="0">
            <a:spAutoFit/>
          </a:bodyPr>
          <a:lstStyle/>
          <a:p>
            <a:pPr algn="l"/>
            <a:r>
              <a:rPr lang="zh-CN" altLang="en-US" sz="3200" b="1" dirty="0" smtClean="0">
                <a:solidFill>
                  <a:srgbClr val="FFFF00"/>
                </a:solidFill>
                <a:effectLst>
                  <a:outerShdw blurRad="38100" dist="38100" dir="2700000" algn="tl">
                    <a:srgbClr val="000000">
                      <a:alpha val="43137"/>
                    </a:srgbClr>
                  </a:outerShdw>
                </a:effectLst>
              </a:rPr>
              <a:t>循环体中应有能使循环取向于结束的语句！</a:t>
            </a:r>
            <a:endParaRPr lang="zh-CN" altLang="en-US" sz="3200" b="1" dirty="0">
              <a:solidFill>
                <a:srgbClr val="FFFF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259507730"/>
      </p:ext>
    </p:extLst>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8"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slide(fromLeft)">
                                      <p:cBhvr>
                                        <p:cTn id="7" dur="500"/>
                                        <p:tgtEl>
                                          <p:spTgt spid="10"/>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blinds(horizontal)">
                                      <p:cBhvr>
                                        <p:cTn id="11" dur="500"/>
                                        <p:tgtEl>
                                          <p:spTgt spid="9"/>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nodeType="clickEffect">
                                  <p:stCondLst>
                                    <p:cond delay="0"/>
                                  </p:stCondLst>
                                  <p:childTnLst>
                                    <p:set>
                                      <p:cBhvr>
                                        <p:cTn id="15" dur="1" fill="hold">
                                          <p:stCondLst>
                                            <p:cond delay="0"/>
                                          </p:stCondLst>
                                        </p:cTn>
                                        <p:tgtEl>
                                          <p:spTgt spid="14345"/>
                                        </p:tgtEl>
                                        <p:attrNameLst>
                                          <p:attrName>style.visibility</p:attrName>
                                        </p:attrNameLst>
                                      </p:cBhvr>
                                      <p:to>
                                        <p:strVal val="visible"/>
                                      </p:to>
                                    </p:set>
                                    <p:animEffect transition="in" filter="blinds(horizontal)">
                                      <p:cBhvr>
                                        <p:cTn id="16" dur="500"/>
                                        <p:tgtEl>
                                          <p:spTgt spid="14345"/>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3"/>
          <p:cNvSpPr>
            <a:spLocks noGrp="1"/>
          </p:cNvSpPr>
          <p:nvPr>
            <p:ph type="sldNum" sz="quarter" idx="12"/>
          </p:nvPr>
        </p:nvSpPr>
        <p:spPr/>
        <p:txBody>
          <a:bodyPr/>
          <a:lstStyle/>
          <a:p>
            <a:fld id="{CBBADB91-9047-4539-B934-5F060EB3999E}" type="slidenum">
              <a:rPr lang="en-US" altLang="zh-CN"/>
              <a:pPr/>
              <a:t>13</a:t>
            </a:fld>
            <a:endParaRPr lang="en-US" altLang="zh-CN"/>
          </a:p>
        </p:txBody>
      </p:sp>
      <p:sp>
        <p:nvSpPr>
          <p:cNvPr id="138242" name="Text Box 2"/>
          <p:cNvSpPr txBox="1">
            <a:spLocks noChangeArrowheads="1"/>
          </p:cNvSpPr>
          <p:nvPr/>
        </p:nvSpPr>
        <p:spPr bwMode="auto">
          <a:xfrm>
            <a:off x="590550" y="1557338"/>
            <a:ext cx="69342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en-US" sz="2800" dirty="0">
                <a:ea typeface="楷体_GB2312" pitchFamily="49" charset="-122"/>
              </a:rPr>
              <a:t>While</a:t>
            </a:r>
            <a:r>
              <a:rPr kumimoji="1" lang="zh-CN" altLang="en-US" sz="2800" dirty="0">
                <a:ea typeface="楷体_GB2312" pitchFamily="49" charset="-122"/>
              </a:rPr>
              <a:t>语句的使用中的注意事项：</a:t>
            </a:r>
          </a:p>
        </p:txBody>
      </p:sp>
      <p:sp>
        <p:nvSpPr>
          <p:cNvPr id="138243" name="Text Box 3"/>
          <p:cNvSpPr txBox="1">
            <a:spLocks noChangeArrowheads="1"/>
          </p:cNvSpPr>
          <p:nvPr/>
        </p:nvSpPr>
        <p:spPr bwMode="auto">
          <a:xfrm>
            <a:off x="590550" y="2133600"/>
            <a:ext cx="7942263" cy="2227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buClr>
                <a:srgbClr val="FFFF00"/>
              </a:buClr>
              <a:buFont typeface="Webdings" pitchFamily="18" charset="2"/>
              <a:buChar char=""/>
            </a:pPr>
            <a:r>
              <a:rPr kumimoji="1" lang="zh-CN" altLang="en-US" sz="2800" dirty="0">
                <a:ea typeface="楷体_GB2312" pitchFamily="49" charset="-122"/>
              </a:rPr>
              <a:t>  </a:t>
            </a:r>
            <a:r>
              <a:rPr kumimoji="1" lang="zh-CN" altLang="en-US" sz="2800" dirty="0" smtClean="0">
                <a:ea typeface="楷体_GB2312" pitchFamily="49" charset="-122"/>
              </a:rPr>
              <a:t> 循环体</a:t>
            </a:r>
            <a:r>
              <a:rPr kumimoji="1" lang="zh-CN" altLang="en-US" sz="2800" dirty="0">
                <a:ea typeface="楷体_GB2312" pitchFamily="49" charset="-122"/>
              </a:rPr>
              <a:t>中只能出现一个语句，若有多个操作，必须采用</a:t>
            </a:r>
            <a:r>
              <a:rPr kumimoji="1" lang="zh-CN" altLang="en-US" sz="2800" dirty="0">
                <a:solidFill>
                  <a:srgbClr val="FFFF00"/>
                </a:solidFill>
                <a:ea typeface="楷体_GB2312" pitchFamily="49" charset="-122"/>
              </a:rPr>
              <a:t>复合语句</a:t>
            </a:r>
            <a:r>
              <a:rPr kumimoji="1" lang="zh-CN" altLang="en-US" sz="2800" dirty="0">
                <a:ea typeface="楷体_GB2312" pitchFamily="49" charset="-122"/>
              </a:rPr>
              <a:t>。</a:t>
            </a:r>
          </a:p>
          <a:p>
            <a:pPr algn="l" eaLnBrk="0" hangingPunct="0">
              <a:buClr>
                <a:schemeClr val="accent2"/>
              </a:buClr>
              <a:buFont typeface="Webdings" pitchFamily="18" charset="2"/>
              <a:buNone/>
            </a:pPr>
            <a:r>
              <a:rPr kumimoji="1" lang="zh-CN" altLang="en-US" sz="2800" dirty="0">
                <a:solidFill>
                  <a:srgbClr val="66FF33"/>
                </a:solidFill>
                <a:ea typeface="楷体_GB2312" pitchFamily="49" charset="-122"/>
              </a:rPr>
              <a:t>如： 	</a:t>
            </a:r>
            <a:r>
              <a:rPr kumimoji="1" lang="en-US" altLang="zh-CN" sz="2800" dirty="0">
                <a:solidFill>
                  <a:srgbClr val="66FF33"/>
                </a:solidFill>
                <a:ea typeface="楷体_GB2312" pitchFamily="49" charset="-122"/>
              </a:rPr>
              <a:t>while (</a:t>
            </a:r>
            <a:r>
              <a:rPr kumimoji="1" lang="en-US" altLang="zh-CN" sz="2800" dirty="0" err="1">
                <a:solidFill>
                  <a:srgbClr val="66FF33"/>
                </a:solidFill>
                <a:ea typeface="楷体_GB2312" pitchFamily="49" charset="-122"/>
              </a:rPr>
              <a:t>i</a:t>
            </a:r>
            <a:r>
              <a:rPr kumimoji="1" lang="en-US" altLang="zh-CN" sz="2800" dirty="0">
                <a:solidFill>
                  <a:srgbClr val="66FF33"/>
                </a:solidFill>
                <a:ea typeface="楷体_GB2312" pitchFamily="49" charset="-122"/>
              </a:rPr>
              <a:t>&lt;=100)		</a:t>
            </a:r>
          </a:p>
          <a:p>
            <a:pPr algn="l" eaLnBrk="0" hangingPunct="0">
              <a:buClr>
                <a:schemeClr val="accent2"/>
              </a:buClr>
              <a:buFont typeface="Webdings" pitchFamily="18" charset="2"/>
              <a:buNone/>
            </a:pPr>
            <a:r>
              <a:rPr kumimoji="1" lang="en-US" altLang="zh-CN" sz="2800" dirty="0">
                <a:solidFill>
                  <a:srgbClr val="66FF33"/>
                </a:solidFill>
                <a:ea typeface="楷体_GB2312" pitchFamily="49" charset="-122"/>
              </a:rPr>
              <a:t>  	   sum=</a:t>
            </a:r>
            <a:r>
              <a:rPr kumimoji="1" lang="en-US" altLang="zh-CN" sz="2800" dirty="0" err="1">
                <a:solidFill>
                  <a:srgbClr val="66FF33"/>
                </a:solidFill>
                <a:ea typeface="楷体_GB2312" pitchFamily="49" charset="-122"/>
              </a:rPr>
              <a:t>sum+i</a:t>
            </a:r>
            <a:r>
              <a:rPr kumimoji="1" lang="zh-CN" altLang="en-US" sz="2800" dirty="0">
                <a:solidFill>
                  <a:srgbClr val="66FF33"/>
                </a:solidFill>
                <a:ea typeface="楷体_GB2312" pitchFamily="49" charset="-122"/>
              </a:rPr>
              <a:t>；</a:t>
            </a:r>
          </a:p>
          <a:p>
            <a:pPr algn="l" eaLnBrk="0" hangingPunct="0">
              <a:buClr>
                <a:schemeClr val="accent2"/>
              </a:buClr>
              <a:buFont typeface="Webdings" pitchFamily="18" charset="2"/>
              <a:buNone/>
            </a:pPr>
            <a:r>
              <a:rPr kumimoji="1" lang="en-US" altLang="zh-CN" sz="2800" dirty="0">
                <a:solidFill>
                  <a:srgbClr val="66FF33"/>
                </a:solidFill>
                <a:ea typeface="楷体_GB2312" pitchFamily="49" charset="-122"/>
              </a:rPr>
              <a:t>	</a:t>
            </a:r>
            <a:r>
              <a:rPr kumimoji="1" lang="en-US" altLang="zh-CN" sz="2800" dirty="0" err="1">
                <a:solidFill>
                  <a:srgbClr val="66FF33"/>
                </a:solidFill>
                <a:ea typeface="楷体_GB2312" pitchFamily="49" charset="-122"/>
              </a:rPr>
              <a:t>i</a:t>
            </a:r>
            <a:r>
              <a:rPr kumimoji="1" lang="en-US" altLang="zh-CN" sz="2800" dirty="0">
                <a:solidFill>
                  <a:srgbClr val="66FF33"/>
                </a:solidFill>
                <a:ea typeface="楷体_GB2312" pitchFamily="49" charset="-122"/>
              </a:rPr>
              <a:t>++</a:t>
            </a:r>
            <a:r>
              <a:rPr kumimoji="1" lang="zh-CN" altLang="en-US" sz="2800" dirty="0">
                <a:solidFill>
                  <a:srgbClr val="66FF33"/>
                </a:solidFill>
                <a:ea typeface="楷体_GB2312" pitchFamily="49" charset="-122"/>
              </a:rPr>
              <a:t>；</a:t>
            </a:r>
          </a:p>
        </p:txBody>
      </p:sp>
      <p:sp>
        <p:nvSpPr>
          <p:cNvPr id="138244" name="Text Box 4"/>
          <p:cNvSpPr txBox="1">
            <a:spLocks noChangeArrowheads="1"/>
          </p:cNvSpPr>
          <p:nvPr/>
        </p:nvSpPr>
        <p:spPr bwMode="auto">
          <a:xfrm>
            <a:off x="666750" y="4359275"/>
            <a:ext cx="7937500" cy="1949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
                <a:srgbClr val="FFFF00"/>
              </a:buClr>
              <a:buFont typeface="Webdings" pitchFamily="18" charset="2"/>
              <a:buChar char=""/>
            </a:pPr>
            <a:r>
              <a:rPr kumimoji="1" lang="zh-CN" altLang="en-US" sz="2800" dirty="0">
                <a:ea typeface="楷体_GB2312" pitchFamily="49" charset="-122"/>
              </a:rPr>
              <a:t>  </a:t>
            </a:r>
            <a:r>
              <a:rPr kumimoji="1" lang="zh-CN" altLang="en-US" sz="2800" dirty="0" smtClean="0">
                <a:ea typeface="楷体_GB2312" pitchFamily="49" charset="-122"/>
              </a:rPr>
              <a:t> 在</a:t>
            </a:r>
            <a:r>
              <a:rPr kumimoji="1" lang="zh-CN" altLang="en-US" sz="2800" dirty="0">
                <a:ea typeface="楷体_GB2312" pitchFamily="49" charset="-122"/>
              </a:rPr>
              <a:t>循环体中一定要有能使</a:t>
            </a:r>
            <a:r>
              <a:rPr kumimoji="1" lang="zh-CN" altLang="en-US" sz="2800" dirty="0">
                <a:solidFill>
                  <a:srgbClr val="FFFF00"/>
                </a:solidFill>
                <a:ea typeface="楷体_GB2312" pitchFamily="49" charset="-122"/>
              </a:rPr>
              <a:t>循环趋于终止</a:t>
            </a:r>
            <a:r>
              <a:rPr kumimoji="1" lang="zh-CN" altLang="en-US" sz="2800" dirty="0">
                <a:ea typeface="楷体_GB2312" pitchFamily="49" charset="-122"/>
              </a:rPr>
              <a:t>的语句，否则会出现死循环。</a:t>
            </a:r>
          </a:p>
          <a:p>
            <a:pPr algn="l">
              <a:spcBef>
                <a:spcPct val="35000"/>
              </a:spcBef>
              <a:buClr>
                <a:schemeClr val="accent2"/>
              </a:buClr>
              <a:buFont typeface="Webdings" pitchFamily="18" charset="2"/>
              <a:buNone/>
            </a:pPr>
            <a:r>
              <a:rPr kumimoji="1" lang="zh-CN" altLang="en-US" sz="2800" dirty="0">
                <a:solidFill>
                  <a:srgbClr val="66FF33"/>
                </a:solidFill>
                <a:ea typeface="楷体_GB2312" pitchFamily="49" charset="-122"/>
              </a:rPr>
              <a:t>如：若</a:t>
            </a:r>
            <a:r>
              <a:rPr kumimoji="1" lang="en-US" altLang="zh-CN" sz="2800" dirty="0" err="1">
                <a:solidFill>
                  <a:srgbClr val="66FF33"/>
                </a:solidFill>
                <a:ea typeface="楷体_GB2312" pitchFamily="49" charset="-122"/>
              </a:rPr>
              <a:t>i</a:t>
            </a:r>
            <a:r>
              <a:rPr kumimoji="1" lang="zh-CN" altLang="en-US" sz="2800" dirty="0">
                <a:solidFill>
                  <a:srgbClr val="66FF33"/>
                </a:solidFill>
                <a:ea typeface="楷体_GB2312" pitchFamily="49" charset="-122"/>
              </a:rPr>
              <a:t>＝</a:t>
            </a:r>
            <a:r>
              <a:rPr kumimoji="1" lang="en-US" altLang="zh-CN" sz="2800" dirty="0">
                <a:solidFill>
                  <a:srgbClr val="66FF33"/>
                </a:solidFill>
                <a:ea typeface="楷体_GB2312" pitchFamily="49" charset="-122"/>
              </a:rPr>
              <a:t>10</a:t>
            </a:r>
            <a:r>
              <a:rPr kumimoji="1" lang="zh-CN" altLang="en-US" sz="2800" dirty="0">
                <a:solidFill>
                  <a:srgbClr val="66FF33"/>
                </a:solidFill>
                <a:ea typeface="楷体_GB2312" pitchFamily="49" charset="-122"/>
              </a:rPr>
              <a:t>，则</a:t>
            </a:r>
          </a:p>
          <a:p>
            <a:pPr algn="l">
              <a:buClr>
                <a:schemeClr val="accent2"/>
              </a:buClr>
              <a:buFont typeface="Webdings" pitchFamily="18" charset="2"/>
              <a:buNone/>
            </a:pPr>
            <a:r>
              <a:rPr kumimoji="1" lang="en-US" altLang="zh-CN" sz="2800" dirty="0">
                <a:solidFill>
                  <a:srgbClr val="66FF33"/>
                </a:solidFill>
                <a:ea typeface="楷体_GB2312" pitchFamily="49" charset="-122"/>
              </a:rPr>
              <a:t>	while  (</a:t>
            </a:r>
            <a:r>
              <a:rPr kumimoji="1" lang="en-US" altLang="zh-CN" sz="2800" dirty="0" err="1">
                <a:solidFill>
                  <a:srgbClr val="66FF33"/>
                </a:solidFill>
                <a:ea typeface="楷体_GB2312" pitchFamily="49" charset="-122"/>
              </a:rPr>
              <a:t>i</a:t>
            </a:r>
            <a:r>
              <a:rPr kumimoji="1" lang="en-US" altLang="zh-CN" sz="2800" dirty="0">
                <a:solidFill>
                  <a:srgbClr val="66FF33"/>
                </a:solidFill>
                <a:ea typeface="楷体_GB2312" pitchFamily="49" charset="-122"/>
              </a:rPr>
              <a:t>&lt;10)  </a:t>
            </a:r>
            <a:r>
              <a:rPr kumimoji="1" lang="en-US" altLang="zh-CN" sz="2800" dirty="0" err="1">
                <a:solidFill>
                  <a:srgbClr val="66FF33"/>
                </a:solidFill>
                <a:ea typeface="楷体_GB2312" pitchFamily="49" charset="-122"/>
              </a:rPr>
              <a:t>printf</a:t>
            </a:r>
            <a:r>
              <a:rPr kumimoji="1" lang="en-US" altLang="zh-CN" sz="2800" dirty="0">
                <a:solidFill>
                  <a:srgbClr val="66FF33"/>
                </a:solidFill>
                <a:ea typeface="楷体_GB2312" pitchFamily="49" charset="-122"/>
              </a:rPr>
              <a:t>(“%</a:t>
            </a:r>
            <a:r>
              <a:rPr kumimoji="1" lang="en-US" altLang="zh-CN" sz="2800" dirty="0" err="1">
                <a:solidFill>
                  <a:srgbClr val="66FF33"/>
                </a:solidFill>
                <a:ea typeface="楷体_GB2312" pitchFamily="49" charset="-122"/>
              </a:rPr>
              <a:t>i</a:t>
            </a:r>
            <a:r>
              <a:rPr kumimoji="1" lang="en-US" altLang="zh-CN" sz="2800" dirty="0">
                <a:solidFill>
                  <a:srgbClr val="66FF33"/>
                </a:solidFill>
                <a:ea typeface="楷体_GB2312" pitchFamily="49" charset="-122"/>
              </a:rPr>
              <a:t>\n”, </a:t>
            </a:r>
            <a:r>
              <a:rPr kumimoji="1" lang="en-US" altLang="zh-CN" sz="2800" dirty="0" err="1">
                <a:solidFill>
                  <a:srgbClr val="66FF33"/>
                </a:solidFill>
                <a:ea typeface="楷体_GB2312" pitchFamily="49" charset="-122"/>
              </a:rPr>
              <a:t>i</a:t>
            </a:r>
            <a:r>
              <a:rPr kumimoji="1" lang="en-US" altLang="zh-CN" sz="2800" dirty="0">
                <a:solidFill>
                  <a:srgbClr val="66FF33"/>
                </a:solidFill>
                <a:ea typeface="楷体_GB2312" pitchFamily="49" charset="-122"/>
              </a:rPr>
              <a:t>);</a:t>
            </a:r>
            <a:endParaRPr kumimoji="1" lang="zh-CN" altLang="en-US" sz="2800" dirty="0">
              <a:solidFill>
                <a:srgbClr val="66FF33"/>
              </a:solidFill>
              <a:ea typeface="楷体_GB2312" pitchFamily="49" charset="-122"/>
            </a:endParaRPr>
          </a:p>
        </p:txBody>
      </p:sp>
      <p:sp>
        <p:nvSpPr>
          <p:cNvPr id="138245" name="Rectangle 5"/>
          <p:cNvSpPr>
            <a:spLocks noGrp="1" noChangeArrowheads="1"/>
          </p:cNvSpPr>
          <p:nvPr>
            <p:ph type="title" idx="4294967295"/>
          </p:nvPr>
        </p:nvSpPr>
        <p:spPr>
          <a:xfrm>
            <a:off x="395288" y="0"/>
            <a:ext cx="8421687" cy="1241425"/>
          </a:xfrm>
        </p:spPr>
        <p:txBody>
          <a:bodyPr/>
          <a:lstStyle/>
          <a:p>
            <a:r>
              <a:rPr lang="en-US" altLang="zh-CN" dirty="0" smtClean="0">
                <a:solidFill>
                  <a:srgbClr val="FFFF00"/>
                </a:solidFill>
                <a:ea typeface="楷体_GB2312" pitchFamily="49" charset="-122"/>
              </a:rPr>
              <a:t>w</a:t>
            </a:r>
            <a:r>
              <a:rPr lang="en-US" altLang="en-US" dirty="0" smtClean="0">
                <a:solidFill>
                  <a:srgbClr val="FFFF00"/>
                </a:solidFill>
                <a:ea typeface="楷体_GB2312" pitchFamily="49" charset="-122"/>
              </a:rPr>
              <a:t>hile</a:t>
            </a:r>
            <a:r>
              <a:rPr lang="en-US" altLang="zh-CN" dirty="0" smtClean="0">
                <a:solidFill>
                  <a:srgbClr val="FFFF00"/>
                </a:solidFill>
                <a:ea typeface="楷体_GB2312" pitchFamily="49" charset="-122"/>
              </a:rPr>
              <a:t> </a:t>
            </a:r>
            <a:r>
              <a:rPr lang="en-US" altLang="zh-CN" dirty="0" err="1" smtClean="0">
                <a:solidFill>
                  <a:srgbClr val="FFFF00"/>
                </a:solidFill>
                <a:ea typeface="楷体_GB2312" pitchFamily="49" charset="-122"/>
              </a:rPr>
              <a:t>语句</a:t>
            </a:r>
            <a:r>
              <a:rPr lang="zh-CN" altLang="en-US" dirty="0" smtClean="0">
                <a:solidFill>
                  <a:srgbClr val="FFFF00"/>
                </a:solidFill>
                <a:ea typeface="楷体_GB2312" pitchFamily="49" charset="-122"/>
              </a:rPr>
              <a:t>小结</a:t>
            </a:r>
            <a:endParaRPr lang="zh-CN" altLang="en-US" dirty="0">
              <a:solidFill>
                <a:srgbClr val="FFFF00"/>
              </a:solidFill>
              <a:ea typeface="楷体_GB2312" pitchFamily="49" charset="-122"/>
            </a:endParaRPr>
          </a:p>
        </p:txBody>
      </p:sp>
      <p:sp>
        <p:nvSpPr>
          <p:cNvPr id="138246" name="AutoShape 6"/>
          <p:cNvSpPr>
            <a:spLocks noChangeArrowheads="1"/>
          </p:cNvSpPr>
          <p:nvPr/>
        </p:nvSpPr>
        <p:spPr bwMode="auto">
          <a:xfrm>
            <a:off x="1403350" y="3068638"/>
            <a:ext cx="2663825" cy="865187"/>
          </a:xfrm>
          <a:prstGeom prst="roundRect">
            <a:avLst>
              <a:gd name="adj" fmla="val 16667"/>
            </a:avLst>
          </a:prstGeom>
          <a:noFill/>
          <a:ln w="28575" algn="ctr">
            <a:solidFill>
              <a:srgbClr val="FF66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8247" name="AutoShape 7"/>
          <p:cNvSpPr>
            <a:spLocks noChangeArrowheads="1"/>
          </p:cNvSpPr>
          <p:nvPr/>
        </p:nvSpPr>
        <p:spPr bwMode="auto">
          <a:xfrm>
            <a:off x="2197100" y="3068638"/>
            <a:ext cx="935038" cy="935037"/>
          </a:xfrm>
          <a:custGeom>
            <a:avLst/>
            <a:gdLst>
              <a:gd name="G0" fmla="+- 2700 0 0"/>
              <a:gd name="G1" fmla="*/ G0 2 1"/>
              <a:gd name="G2" fmla="+- 21600 0 G1"/>
              <a:gd name="G3" fmla="*/ G2 G2 1"/>
              <a:gd name="G4" fmla="*/ G0 G0 1"/>
              <a:gd name="G5" fmla="+- G3 0 G4"/>
              <a:gd name="G6" fmla="*/ G5 1 8"/>
              <a:gd name="G7" fmla="sqrt G6"/>
              <a:gd name="G8" fmla="*/ G4 1 8"/>
              <a:gd name="G9" fmla="sqrt G8"/>
              <a:gd name="G10" fmla="+- G7 G9 0"/>
              <a:gd name="G11" fmla="+- G7 0 G9"/>
              <a:gd name="G12" fmla="+- G10 10800 0"/>
              <a:gd name="G13" fmla="+- 10800 0 G10"/>
              <a:gd name="G14" fmla="+- G11 10800 0"/>
              <a:gd name="G15" fmla="+- 10800 0 G11"/>
              <a:gd name="G16" fmla="+- 21600 0 G0"/>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401" y="15493"/>
                </a:moveTo>
                <a:cubicBezTo>
                  <a:pt x="18376" y="14122"/>
                  <a:pt x="18900" y="12482"/>
                  <a:pt x="18900" y="10800"/>
                </a:cubicBezTo>
                <a:cubicBezTo>
                  <a:pt x="18900" y="6326"/>
                  <a:pt x="15273" y="2700"/>
                  <a:pt x="10800" y="2700"/>
                </a:cubicBezTo>
                <a:cubicBezTo>
                  <a:pt x="9117" y="2699"/>
                  <a:pt x="7477" y="3223"/>
                  <a:pt x="6106" y="4198"/>
                </a:cubicBezTo>
                <a:close/>
                <a:moveTo>
                  <a:pt x="4198" y="6106"/>
                </a:moveTo>
                <a:cubicBezTo>
                  <a:pt x="3223" y="7477"/>
                  <a:pt x="2700" y="9117"/>
                  <a:pt x="2700" y="10799"/>
                </a:cubicBezTo>
                <a:cubicBezTo>
                  <a:pt x="2700" y="15273"/>
                  <a:pt x="6326" y="18900"/>
                  <a:pt x="10800" y="18900"/>
                </a:cubicBezTo>
                <a:cubicBezTo>
                  <a:pt x="12482" y="18900"/>
                  <a:pt x="14122" y="18376"/>
                  <a:pt x="15493" y="17401"/>
                </a:cubicBezTo>
                <a:close/>
              </a:path>
            </a:pathLst>
          </a:custGeom>
          <a:solidFill>
            <a:srgbClr val="FF0000"/>
          </a:solidFill>
          <a:ln>
            <a:noFill/>
          </a:ln>
          <a:effectLst/>
          <a:extLst>
            <a:ext uri="{91240B29-F687-4F45-9708-019B960494DF}">
              <a14:hiddenLine xmlns:a14="http://schemas.microsoft.com/office/drawing/2010/main" w="28575" algn="ctr">
                <a:solidFill>
                  <a:srgbClr val="FF66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8249" name="Rectangle 9"/>
          <p:cNvSpPr>
            <a:spLocks noChangeArrowheads="1"/>
          </p:cNvSpPr>
          <p:nvPr/>
        </p:nvSpPr>
        <p:spPr bwMode="auto">
          <a:xfrm>
            <a:off x="4356100" y="2997200"/>
            <a:ext cx="4572000" cy="1373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FF66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buClr>
                <a:schemeClr val="accent2"/>
              </a:buClr>
              <a:buFont typeface="Webdings" pitchFamily="18" charset="2"/>
              <a:buNone/>
            </a:pPr>
            <a:r>
              <a:rPr kumimoji="1" lang="zh-CN" altLang="en-US" sz="2800">
                <a:solidFill>
                  <a:srgbClr val="66FF33"/>
                </a:solidFill>
                <a:ea typeface="楷体_GB2312" pitchFamily="49" charset="-122"/>
              </a:rPr>
              <a:t>又如：</a:t>
            </a:r>
            <a:r>
              <a:rPr kumimoji="1" lang="en-US" altLang="zh-CN" sz="2800">
                <a:solidFill>
                  <a:srgbClr val="66FF33"/>
                </a:solidFill>
                <a:ea typeface="楷体_GB2312" pitchFamily="49" charset="-122"/>
              </a:rPr>
              <a:t>while (i&lt;=100);</a:t>
            </a:r>
          </a:p>
          <a:p>
            <a:pPr algn="l" eaLnBrk="0" hangingPunct="0">
              <a:buClr>
                <a:schemeClr val="accent2"/>
              </a:buClr>
              <a:buFont typeface="Webdings" pitchFamily="18" charset="2"/>
              <a:buNone/>
            </a:pPr>
            <a:r>
              <a:rPr kumimoji="1" lang="en-US" altLang="zh-CN" sz="2800">
                <a:solidFill>
                  <a:srgbClr val="66FF33"/>
                </a:solidFill>
                <a:ea typeface="楷体_GB2312" pitchFamily="49" charset="-122"/>
              </a:rPr>
              <a:t>	  { sum=sum+i;</a:t>
            </a:r>
          </a:p>
          <a:p>
            <a:pPr algn="l" eaLnBrk="0" hangingPunct="0">
              <a:buClr>
                <a:schemeClr val="accent2"/>
              </a:buClr>
              <a:buFont typeface="Webdings" pitchFamily="18" charset="2"/>
              <a:buNone/>
            </a:pPr>
            <a:r>
              <a:rPr kumimoji="1" lang="en-US" altLang="zh-CN" sz="2800">
                <a:solidFill>
                  <a:srgbClr val="66FF33"/>
                </a:solidFill>
                <a:ea typeface="楷体_GB2312" pitchFamily="49" charset="-122"/>
              </a:rPr>
              <a:t>	     i++; }</a:t>
            </a:r>
          </a:p>
        </p:txBody>
      </p:sp>
      <p:sp>
        <p:nvSpPr>
          <p:cNvPr id="138250" name="AutoShape 10"/>
          <p:cNvSpPr>
            <a:spLocks noChangeArrowheads="1"/>
          </p:cNvSpPr>
          <p:nvPr/>
        </p:nvSpPr>
        <p:spPr bwMode="auto">
          <a:xfrm>
            <a:off x="5364163" y="3068638"/>
            <a:ext cx="2808287" cy="431800"/>
          </a:xfrm>
          <a:prstGeom prst="roundRect">
            <a:avLst>
              <a:gd name="adj" fmla="val 16667"/>
            </a:avLst>
          </a:prstGeom>
          <a:noFill/>
          <a:ln w="28575" algn="ctr">
            <a:solidFill>
              <a:srgbClr val="FF66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8251" name="AutoShape 11"/>
          <p:cNvSpPr>
            <a:spLocks noChangeArrowheads="1"/>
          </p:cNvSpPr>
          <p:nvPr/>
        </p:nvSpPr>
        <p:spPr bwMode="auto">
          <a:xfrm>
            <a:off x="6516688" y="2781300"/>
            <a:ext cx="935037" cy="935038"/>
          </a:xfrm>
          <a:custGeom>
            <a:avLst/>
            <a:gdLst>
              <a:gd name="G0" fmla="+- 2700 0 0"/>
              <a:gd name="G1" fmla="*/ G0 2 1"/>
              <a:gd name="G2" fmla="+- 21600 0 G1"/>
              <a:gd name="G3" fmla="*/ G2 G2 1"/>
              <a:gd name="G4" fmla="*/ G0 G0 1"/>
              <a:gd name="G5" fmla="+- G3 0 G4"/>
              <a:gd name="G6" fmla="*/ G5 1 8"/>
              <a:gd name="G7" fmla="sqrt G6"/>
              <a:gd name="G8" fmla="*/ G4 1 8"/>
              <a:gd name="G9" fmla="sqrt G8"/>
              <a:gd name="G10" fmla="+- G7 G9 0"/>
              <a:gd name="G11" fmla="+- G7 0 G9"/>
              <a:gd name="G12" fmla="+- G10 10800 0"/>
              <a:gd name="G13" fmla="+- 10800 0 G10"/>
              <a:gd name="G14" fmla="+- G11 10800 0"/>
              <a:gd name="G15" fmla="+- 10800 0 G11"/>
              <a:gd name="G16" fmla="+- 21600 0 G0"/>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401" y="15493"/>
                </a:moveTo>
                <a:cubicBezTo>
                  <a:pt x="18376" y="14122"/>
                  <a:pt x="18900" y="12482"/>
                  <a:pt x="18900" y="10800"/>
                </a:cubicBezTo>
                <a:cubicBezTo>
                  <a:pt x="18900" y="6326"/>
                  <a:pt x="15273" y="2700"/>
                  <a:pt x="10800" y="2700"/>
                </a:cubicBezTo>
                <a:cubicBezTo>
                  <a:pt x="9117" y="2699"/>
                  <a:pt x="7477" y="3223"/>
                  <a:pt x="6106" y="4198"/>
                </a:cubicBezTo>
                <a:close/>
                <a:moveTo>
                  <a:pt x="4198" y="6106"/>
                </a:moveTo>
                <a:cubicBezTo>
                  <a:pt x="3223" y="7477"/>
                  <a:pt x="2700" y="9117"/>
                  <a:pt x="2700" y="10799"/>
                </a:cubicBezTo>
                <a:cubicBezTo>
                  <a:pt x="2700" y="15273"/>
                  <a:pt x="6326" y="18900"/>
                  <a:pt x="10800" y="18900"/>
                </a:cubicBezTo>
                <a:cubicBezTo>
                  <a:pt x="12482" y="18900"/>
                  <a:pt x="14122" y="18376"/>
                  <a:pt x="15493" y="17401"/>
                </a:cubicBezTo>
                <a:close/>
              </a:path>
            </a:pathLst>
          </a:custGeom>
          <a:solidFill>
            <a:srgbClr val="FF0000"/>
          </a:solidFill>
          <a:ln>
            <a:noFill/>
          </a:ln>
          <a:effectLst/>
          <a:extLst>
            <a:ext uri="{91240B29-F687-4F45-9708-019B960494DF}">
              <a14:hiddenLine xmlns:a14="http://schemas.microsoft.com/office/drawing/2010/main" w="28575" algn="ctr">
                <a:solidFill>
                  <a:srgbClr val="FF66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split orient="vert"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38246"/>
                                        </p:tgtEl>
                                        <p:attrNameLst>
                                          <p:attrName>style.visibility</p:attrName>
                                        </p:attrNameLst>
                                      </p:cBhvr>
                                      <p:to>
                                        <p:strVal val="visible"/>
                                      </p:to>
                                    </p:set>
                                    <p:animEffect transition="in" filter="wipe(up)">
                                      <p:cBhvr>
                                        <p:cTn id="7" dur="500"/>
                                        <p:tgtEl>
                                          <p:spTgt spid="13824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3" presetClass="entr" presetSubtype="32" fill="hold" grpId="0" nodeType="clickEffect">
                                  <p:stCondLst>
                                    <p:cond delay="0"/>
                                  </p:stCondLst>
                                  <p:childTnLst>
                                    <p:set>
                                      <p:cBhvr>
                                        <p:cTn id="11" dur="1" fill="hold">
                                          <p:stCondLst>
                                            <p:cond delay="0"/>
                                          </p:stCondLst>
                                        </p:cTn>
                                        <p:tgtEl>
                                          <p:spTgt spid="138247"/>
                                        </p:tgtEl>
                                        <p:attrNameLst>
                                          <p:attrName>style.visibility</p:attrName>
                                        </p:attrNameLst>
                                      </p:cBhvr>
                                      <p:to>
                                        <p:strVal val="visible"/>
                                      </p:to>
                                    </p:set>
                                    <p:anim calcmode="lin" valueType="num">
                                      <p:cBhvr>
                                        <p:cTn id="12" dur="500" fill="hold"/>
                                        <p:tgtEl>
                                          <p:spTgt spid="138247"/>
                                        </p:tgtEl>
                                        <p:attrNameLst>
                                          <p:attrName>ppt_w</p:attrName>
                                        </p:attrNameLst>
                                      </p:cBhvr>
                                      <p:tavLst>
                                        <p:tav tm="0">
                                          <p:val>
                                            <p:strVal val="4*#ppt_w"/>
                                          </p:val>
                                        </p:tav>
                                        <p:tav tm="100000">
                                          <p:val>
                                            <p:strVal val="#ppt_w"/>
                                          </p:val>
                                        </p:tav>
                                      </p:tavLst>
                                    </p:anim>
                                    <p:anim calcmode="lin" valueType="num">
                                      <p:cBhvr>
                                        <p:cTn id="13" dur="500" fill="hold"/>
                                        <p:tgtEl>
                                          <p:spTgt spid="138247"/>
                                        </p:tgtEl>
                                        <p:attrNameLst>
                                          <p:attrName>ppt_h</p:attrName>
                                        </p:attrNameLst>
                                      </p:cBhvr>
                                      <p:tavLst>
                                        <p:tav tm="0">
                                          <p:val>
                                            <p:strVal val="4*#ppt_h"/>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138250"/>
                                        </p:tgtEl>
                                        <p:attrNameLst>
                                          <p:attrName>style.visibility</p:attrName>
                                        </p:attrNameLst>
                                      </p:cBhvr>
                                      <p:to>
                                        <p:strVal val="visible"/>
                                      </p:to>
                                    </p:set>
                                    <p:animEffect transition="in" filter="wipe(up)">
                                      <p:cBhvr>
                                        <p:cTn id="18" dur="500"/>
                                        <p:tgtEl>
                                          <p:spTgt spid="138250"/>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3" presetClass="entr" presetSubtype="32" fill="hold" grpId="0" nodeType="clickEffect">
                                  <p:stCondLst>
                                    <p:cond delay="0"/>
                                  </p:stCondLst>
                                  <p:childTnLst>
                                    <p:set>
                                      <p:cBhvr>
                                        <p:cTn id="22" dur="1" fill="hold">
                                          <p:stCondLst>
                                            <p:cond delay="0"/>
                                          </p:stCondLst>
                                        </p:cTn>
                                        <p:tgtEl>
                                          <p:spTgt spid="138251"/>
                                        </p:tgtEl>
                                        <p:attrNameLst>
                                          <p:attrName>style.visibility</p:attrName>
                                        </p:attrNameLst>
                                      </p:cBhvr>
                                      <p:to>
                                        <p:strVal val="visible"/>
                                      </p:to>
                                    </p:set>
                                    <p:anim calcmode="lin" valueType="num">
                                      <p:cBhvr>
                                        <p:cTn id="23" dur="500" fill="hold"/>
                                        <p:tgtEl>
                                          <p:spTgt spid="138251"/>
                                        </p:tgtEl>
                                        <p:attrNameLst>
                                          <p:attrName>ppt_w</p:attrName>
                                        </p:attrNameLst>
                                      </p:cBhvr>
                                      <p:tavLst>
                                        <p:tav tm="0">
                                          <p:val>
                                            <p:strVal val="4*#ppt_w"/>
                                          </p:val>
                                        </p:tav>
                                        <p:tav tm="100000">
                                          <p:val>
                                            <p:strVal val="#ppt_w"/>
                                          </p:val>
                                        </p:tav>
                                      </p:tavLst>
                                    </p:anim>
                                    <p:anim calcmode="lin" valueType="num">
                                      <p:cBhvr>
                                        <p:cTn id="24" dur="500" fill="hold"/>
                                        <p:tgtEl>
                                          <p:spTgt spid="138251"/>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6" grpId="0" animBg="1"/>
      <p:bldP spid="138247" grpId="0" animBg="1"/>
      <p:bldP spid="138250" grpId="0" animBg="1"/>
      <p:bldP spid="13825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p:txBody>
          <a:bodyPr/>
          <a:lstStyle/>
          <a:p>
            <a:r>
              <a:rPr lang="en-US" altLang="zh-CN" dirty="0" smtClean="0"/>
              <a:t>5.3 </a:t>
            </a:r>
            <a:r>
              <a:rPr lang="zh-CN" altLang="en-US" dirty="0" smtClean="0"/>
              <a:t>用</a:t>
            </a:r>
            <a:r>
              <a:rPr lang="en-US" altLang="zh-CN" dirty="0" smtClean="0"/>
              <a:t>do…while</a:t>
            </a:r>
            <a:r>
              <a:rPr lang="zh-CN" altLang="en-US" dirty="0" smtClean="0"/>
              <a:t>语句</a:t>
            </a:r>
            <a:r>
              <a:rPr lang="en-US" altLang="zh-CN" dirty="0" smtClean="0"/>
              <a:t/>
            </a:r>
            <a:br>
              <a:rPr lang="en-US" altLang="zh-CN" dirty="0" smtClean="0"/>
            </a:br>
            <a:r>
              <a:rPr lang="zh-CN" altLang="en-US" dirty="0" smtClean="0"/>
              <a:t>实现循环</a:t>
            </a:r>
            <a:endParaRPr lang="zh-CN" altLang="en-US" dirty="0"/>
          </a:p>
        </p:txBody>
      </p:sp>
      <p:sp>
        <p:nvSpPr>
          <p:cNvPr id="4" name="副标题 3"/>
          <p:cNvSpPr>
            <a:spLocks noGrp="1"/>
          </p:cNvSpPr>
          <p:nvPr>
            <p:ph type="subTitle" idx="1"/>
          </p:nvPr>
        </p:nvSpPr>
        <p:spPr/>
        <p:txBody>
          <a:bodyPr/>
          <a:lstStyle/>
          <a:p>
            <a:endParaRPr lang="zh-CN" altLang="en-US"/>
          </a:p>
        </p:txBody>
      </p:sp>
      <p:sp>
        <p:nvSpPr>
          <p:cNvPr id="2" name="灯片编号占位符 1"/>
          <p:cNvSpPr>
            <a:spLocks noGrp="1"/>
          </p:cNvSpPr>
          <p:nvPr>
            <p:ph type="sldNum" sz="quarter" idx="4"/>
          </p:nvPr>
        </p:nvSpPr>
        <p:spPr/>
        <p:txBody>
          <a:bodyPr/>
          <a:lstStyle/>
          <a:p>
            <a:fld id="{136138E0-543D-4FAB-B890-57AC60011B60}" type="slidenum">
              <a:rPr lang="en-US" altLang="zh-CN" smtClean="0"/>
              <a:pPr/>
              <a:t>14</a:t>
            </a:fld>
            <a:endParaRPr lang="en-US" altLang="zh-CN"/>
          </a:p>
        </p:txBody>
      </p:sp>
    </p:spTree>
    <p:extLst>
      <p:ext uri="{BB962C8B-B14F-4D97-AF65-F5344CB8AC3E}">
        <p14:creationId xmlns:p14="http://schemas.microsoft.com/office/powerpoint/2010/main" val="33372909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t>
            </a:r>
            <a:r>
              <a:rPr lang="zh-CN" altLang="en-US" dirty="0" smtClean="0"/>
              <a:t>例</a:t>
            </a:r>
            <a:r>
              <a:rPr lang="en-US" altLang="zh-CN" dirty="0" smtClean="0"/>
              <a:t>】</a:t>
            </a:r>
            <a:r>
              <a:rPr lang="zh-CN" altLang="en-US" dirty="0" smtClean="0"/>
              <a:t>输出</a:t>
            </a:r>
            <a:r>
              <a:rPr lang="en-US" altLang="zh-CN" dirty="0" smtClean="0"/>
              <a:t>1~100</a:t>
            </a:r>
            <a:endParaRPr lang="zh-CN" altLang="en-US" dirty="0"/>
          </a:p>
        </p:txBody>
      </p:sp>
      <p:sp>
        <p:nvSpPr>
          <p:cNvPr id="3" name="内容占位符 2"/>
          <p:cNvSpPr>
            <a:spLocks noGrp="1"/>
          </p:cNvSpPr>
          <p:nvPr>
            <p:ph idx="1"/>
          </p:nvPr>
        </p:nvSpPr>
        <p:spPr>
          <a:xfrm>
            <a:off x="457200" y="5157191"/>
            <a:ext cx="8229600" cy="1151533"/>
          </a:xfrm>
        </p:spPr>
        <p:txBody>
          <a:bodyPr/>
          <a:lstStyle/>
          <a:p>
            <a:r>
              <a:rPr lang="zh-CN" altLang="en-US" dirty="0" smtClean="0"/>
              <a:t>用花括号把循环体括起来，程序更清晰、易读。</a:t>
            </a:r>
            <a:endParaRPr lang="zh-CN" altLang="en-US" dirty="0"/>
          </a:p>
        </p:txBody>
      </p:sp>
      <p:sp>
        <p:nvSpPr>
          <p:cNvPr id="4" name="灯片编号占位符 3"/>
          <p:cNvSpPr>
            <a:spLocks noGrp="1"/>
          </p:cNvSpPr>
          <p:nvPr>
            <p:ph type="sldNum" sz="quarter" idx="12"/>
          </p:nvPr>
        </p:nvSpPr>
        <p:spPr/>
        <p:txBody>
          <a:bodyPr/>
          <a:lstStyle/>
          <a:p>
            <a:fld id="{B0B2AA3B-4E3A-48A3-B1C6-ACC183BE71FA}" type="slidenum">
              <a:rPr lang="en-US" altLang="zh-CN" smtClean="0"/>
              <a:pPr/>
              <a:t>15</a:t>
            </a:fld>
            <a:endParaRPr lang="en-US" altLang="zh-CN"/>
          </a:p>
        </p:txBody>
      </p:sp>
      <p:pic>
        <p:nvPicPr>
          <p:cNvPr id="2109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1575053"/>
            <a:ext cx="3635620" cy="3006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109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2040" y="2229984"/>
            <a:ext cx="3626896" cy="15030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455328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do…while</a:t>
            </a:r>
            <a:r>
              <a:rPr lang="zh-CN" altLang="en-US" dirty="0"/>
              <a:t>语句（</a:t>
            </a:r>
            <a:r>
              <a:rPr lang="zh-CN" altLang="en-US" dirty="0" smtClean="0"/>
              <a:t>“直到型”</a:t>
            </a:r>
            <a:r>
              <a:rPr lang="zh-CN" altLang="en-US" dirty="0"/>
              <a:t>循环结构</a:t>
            </a:r>
            <a:r>
              <a:rPr lang="zh-CN" altLang="en-US" dirty="0" smtClean="0"/>
              <a:t>）</a:t>
            </a:r>
            <a:endParaRPr lang="zh-CN" altLang="en-US" dirty="0"/>
          </a:p>
        </p:txBody>
      </p:sp>
      <p:sp>
        <p:nvSpPr>
          <p:cNvPr id="17410" name="Rectangle 3"/>
          <p:cNvSpPr>
            <a:spLocks noGrp="1" noChangeArrowheads="1"/>
          </p:cNvSpPr>
          <p:nvPr>
            <p:ph idx="1"/>
          </p:nvPr>
        </p:nvSpPr>
        <p:spPr/>
        <p:txBody>
          <a:bodyPr/>
          <a:lstStyle/>
          <a:p>
            <a:pPr>
              <a:buFont typeface="Wingdings" pitchFamily="2" charset="2"/>
              <a:buNone/>
            </a:pPr>
            <a:r>
              <a:rPr lang="en-US" altLang="zh-CN" dirty="0" smtClean="0"/>
              <a:t> while</a:t>
            </a:r>
            <a:r>
              <a:rPr lang="zh-CN" altLang="zh-CN" dirty="0" smtClean="0"/>
              <a:t>语句的一般形式如下：</a:t>
            </a:r>
          </a:p>
          <a:p>
            <a:pPr>
              <a:buFont typeface="Wingdings" pitchFamily="2" charset="2"/>
              <a:buNone/>
            </a:pPr>
            <a:r>
              <a:rPr lang="en-US" altLang="zh-CN" b="1" dirty="0" smtClean="0">
                <a:solidFill>
                  <a:srgbClr val="FFFF00"/>
                </a:solidFill>
                <a:effectLst>
                  <a:outerShdw blurRad="38100" dist="38100" dir="2700000" algn="tl">
                    <a:srgbClr val="000000">
                      <a:alpha val="43137"/>
                    </a:srgbClr>
                  </a:outerShdw>
                </a:effectLst>
              </a:rPr>
              <a:t>   	do </a:t>
            </a:r>
          </a:p>
          <a:p>
            <a:pPr>
              <a:buFont typeface="Wingdings" pitchFamily="2" charset="2"/>
              <a:buNone/>
            </a:pPr>
            <a:r>
              <a:rPr lang="en-US" altLang="zh-CN" b="1" dirty="0">
                <a:solidFill>
                  <a:srgbClr val="FFFF00"/>
                </a:solidFill>
                <a:effectLst>
                  <a:outerShdw blurRad="38100" dist="38100" dir="2700000" algn="tl">
                    <a:srgbClr val="000000">
                      <a:alpha val="43137"/>
                    </a:srgbClr>
                  </a:outerShdw>
                </a:effectLst>
              </a:rPr>
              <a:t>	</a:t>
            </a:r>
            <a:r>
              <a:rPr lang="en-US" altLang="zh-CN" b="1" dirty="0" smtClean="0">
                <a:solidFill>
                  <a:srgbClr val="FFFF00"/>
                </a:solidFill>
                <a:effectLst>
                  <a:outerShdw blurRad="38100" dist="38100" dir="2700000" algn="tl">
                    <a:srgbClr val="000000">
                      <a:alpha val="43137"/>
                    </a:srgbClr>
                  </a:outerShdw>
                </a:effectLst>
              </a:rPr>
              <a:t>		</a:t>
            </a:r>
            <a:r>
              <a:rPr lang="zh-CN" altLang="en-US" b="1" dirty="0" smtClean="0">
                <a:solidFill>
                  <a:srgbClr val="FFFF00"/>
                </a:solidFill>
                <a:effectLst>
                  <a:outerShdw blurRad="38100" dist="38100" dir="2700000" algn="tl">
                    <a:srgbClr val="000000">
                      <a:alpha val="43137"/>
                    </a:srgbClr>
                  </a:outerShdw>
                </a:effectLst>
              </a:rPr>
              <a:t>语句</a:t>
            </a:r>
            <a:endParaRPr lang="en-US" altLang="zh-CN" b="1" dirty="0" smtClean="0">
              <a:solidFill>
                <a:srgbClr val="FFFF00"/>
              </a:solidFill>
              <a:effectLst>
                <a:outerShdw blurRad="38100" dist="38100" dir="2700000" algn="tl">
                  <a:srgbClr val="000000">
                    <a:alpha val="43137"/>
                  </a:srgbClr>
                </a:outerShdw>
              </a:effectLst>
            </a:endParaRPr>
          </a:p>
          <a:p>
            <a:pPr>
              <a:buFont typeface="Wingdings" pitchFamily="2" charset="2"/>
              <a:buNone/>
            </a:pPr>
            <a:r>
              <a:rPr lang="en-US" altLang="zh-CN" b="1" dirty="0">
                <a:solidFill>
                  <a:srgbClr val="FFFF00"/>
                </a:solidFill>
                <a:effectLst>
                  <a:outerShdw blurRad="38100" dist="38100" dir="2700000" algn="tl">
                    <a:srgbClr val="000000">
                      <a:alpha val="43137"/>
                    </a:srgbClr>
                  </a:outerShdw>
                </a:effectLst>
              </a:rPr>
              <a:t>	</a:t>
            </a:r>
            <a:r>
              <a:rPr lang="en-US" altLang="zh-CN" b="1" dirty="0" smtClean="0">
                <a:solidFill>
                  <a:srgbClr val="FFFF00"/>
                </a:solidFill>
                <a:effectLst>
                  <a:outerShdw blurRad="38100" dist="38100" dir="2700000" algn="tl">
                    <a:srgbClr val="000000">
                      <a:alpha val="43137"/>
                    </a:srgbClr>
                  </a:outerShdw>
                </a:effectLst>
              </a:rPr>
              <a:t>	while ( </a:t>
            </a:r>
            <a:r>
              <a:rPr lang="zh-CN" altLang="zh-CN" b="1" dirty="0" smtClean="0">
                <a:solidFill>
                  <a:srgbClr val="FFFF00"/>
                </a:solidFill>
                <a:effectLst>
                  <a:outerShdw blurRad="38100" dist="38100" dir="2700000" algn="tl">
                    <a:srgbClr val="000000">
                      <a:alpha val="43137"/>
                    </a:srgbClr>
                  </a:outerShdw>
                </a:effectLst>
              </a:rPr>
              <a:t>表达式</a:t>
            </a:r>
            <a:r>
              <a:rPr lang="en-US" altLang="zh-CN" b="1" dirty="0" smtClean="0">
                <a:solidFill>
                  <a:srgbClr val="FFFF00"/>
                </a:solidFill>
                <a:effectLst>
                  <a:outerShdw blurRad="38100" dist="38100" dir="2700000" algn="tl">
                    <a:srgbClr val="000000">
                      <a:alpha val="43137"/>
                    </a:srgbClr>
                  </a:outerShdw>
                </a:effectLst>
              </a:rPr>
              <a:t> ) </a:t>
            </a:r>
          </a:p>
        </p:txBody>
      </p:sp>
      <p:sp>
        <p:nvSpPr>
          <p:cNvPr id="174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eaLnBrk="1" hangingPunct="1"/>
            <a:endParaRPr lang="zh-CN" altLang="en-US"/>
          </a:p>
        </p:txBody>
      </p:sp>
      <p:sp>
        <p:nvSpPr>
          <p:cNvPr id="17412"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eaLnBrk="1" hangingPunct="1"/>
            <a:endParaRPr lang="zh-CN" altLang="en-US"/>
          </a:p>
        </p:txBody>
      </p:sp>
      <p:sp>
        <p:nvSpPr>
          <p:cNvPr id="17413"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eaLnBrk="1" hangingPunct="1"/>
            <a:endParaRPr lang="zh-CN" altLang="en-US"/>
          </a:p>
        </p:txBody>
      </p:sp>
      <p:sp>
        <p:nvSpPr>
          <p:cNvPr id="7" name="矩形 6"/>
          <p:cNvSpPr>
            <a:spLocks noChangeArrowheads="1"/>
          </p:cNvSpPr>
          <p:nvPr/>
        </p:nvSpPr>
        <p:spPr bwMode="auto">
          <a:xfrm>
            <a:off x="2195736" y="2401069"/>
            <a:ext cx="1214437" cy="500063"/>
          </a:xfrm>
          <a:prstGeom prst="rect">
            <a:avLst/>
          </a:prstGeom>
          <a:noFill/>
          <a:ln w="38100" algn="ctr">
            <a:solidFill>
              <a:srgbClr val="FF66FF"/>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eaLnBrk="1" hangingPunct="1"/>
            <a:endParaRPr lang="zh-CN" altLang="en-US"/>
          </a:p>
        </p:txBody>
      </p:sp>
      <p:sp>
        <p:nvSpPr>
          <p:cNvPr id="10" name="TextBox 9"/>
          <p:cNvSpPr txBox="1">
            <a:spLocks noChangeArrowheads="1"/>
          </p:cNvSpPr>
          <p:nvPr/>
        </p:nvSpPr>
        <p:spPr bwMode="auto">
          <a:xfrm>
            <a:off x="3197572" y="1824137"/>
            <a:ext cx="14287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eaLnBrk="1" hangingPunct="1"/>
            <a:r>
              <a:rPr lang="zh-CN" altLang="zh-CN" sz="2800" b="1" dirty="0">
                <a:solidFill>
                  <a:srgbClr val="FF66FF"/>
                </a:solidFill>
              </a:rPr>
              <a:t>循环体</a:t>
            </a:r>
            <a:endParaRPr lang="zh-CN" altLang="en-US" sz="2800" b="1" dirty="0">
              <a:solidFill>
                <a:srgbClr val="FF66FF"/>
              </a:solidFill>
            </a:endParaRPr>
          </a:p>
        </p:txBody>
      </p:sp>
      <p:sp>
        <p:nvSpPr>
          <p:cNvPr id="9" name="矩形 8"/>
          <p:cNvSpPr>
            <a:spLocks noChangeArrowheads="1"/>
          </p:cNvSpPr>
          <p:nvPr/>
        </p:nvSpPr>
        <p:spPr bwMode="auto">
          <a:xfrm>
            <a:off x="2915816" y="2948871"/>
            <a:ext cx="1368152" cy="500063"/>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eaLnBrk="1" hangingPunct="1"/>
            <a:endParaRPr lang="zh-CN" altLang="en-US"/>
          </a:p>
        </p:txBody>
      </p:sp>
      <p:sp>
        <p:nvSpPr>
          <p:cNvPr id="12" name="TextBox 11"/>
          <p:cNvSpPr txBox="1">
            <a:spLocks noChangeArrowheads="1"/>
          </p:cNvSpPr>
          <p:nvPr/>
        </p:nvSpPr>
        <p:spPr bwMode="auto">
          <a:xfrm>
            <a:off x="3632557" y="2409458"/>
            <a:ext cx="30003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eaLnBrk="1" hangingPunct="1"/>
            <a:r>
              <a:rPr lang="zh-CN" altLang="zh-CN" sz="2800" b="1" dirty="0">
                <a:solidFill>
                  <a:srgbClr val="FF0000"/>
                </a:solidFill>
              </a:rPr>
              <a:t>循环条件表达式</a:t>
            </a:r>
            <a:endParaRPr lang="zh-CN" altLang="en-US" sz="2800" b="1" dirty="0">
              <a:solidFill>
                <a:srgbClr val="FF0000"/>
              </a:solidFill>
            </a:endParaRPr>
          </a:p>
        </p:txBody>
      </p:sp>
      <p:sp>
        <p:nvSpPr>
          <p:cNvPr id="13" name="TextBox 12"/>
          <p:cNvSpPr txBox="1">
            <a:spLocks noChangeArrowheads="1"/>
          </p:cNvSpPr>
          <p:nvPr/>
        </p:nvSpPr>
        <p:spPr bwMode="auto">
          <a:xfrm>
            <a:off x="251520" y="5447431"/>
            <a:ext cx="8676456"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l" eaLnBrk="1" hangingPunct="1"/>
            <a:r>
              <a:rPr lang="en-US" altLang="zh-CN" sz="2800" b="1" dirty="0">
                <a:solidFill>
                  <a:schemeClr val="tx2"/>
                </a:solidFill>
              </a:rPr>
              <a:t>d</a:t>
            </a:r>
            <a:r>
              <a:rPr lang="en-US" altLang="zh-CN" sz="2800" b="1" dirty="0" smtClean="0">
                <a:solidFill>
                  <a:schemeClr val="tx2"/>
                </a:solidFill>
              </a:rPr>
              <a:t>o…while</a:t>
            </a:r>
            <a:r>
              <a:rPr lang="zh-CN" altLang="zh-CN" sz="2800" b="1" dirty="0">
                <a:solidFill>
                  <a:schemeClr val="tx2"/>
                </a:solidFill>
              </a:rPr>
              <a:t>循环的特点是：</a:t>
            </a:r>
            <a:endParaRPr lang="en-US" altLang="zh-CN" sz="2800" b="1" dirty="0">
              <a:solidFill>
                <a:schemeClr val="tx2"/>
              </a:solidFill>
            </a:endParaRPr>
          </a:p>
          <a:p>
            <a:pPr algn="l" eaLnBrk="1" hangingPunct="1"/>
            <a:r>
              <a:rPr lang="en-US" altLang="zh-CN" sz="2800" b="1" dirty="0" smtClean="0">
                <a:solidFill>
                  <a:schemeClr val="tx2"/>
                </a:solidFill>
              </a:rPr>
              <a:t>  </a:t>
            </a:r>
            <a:r>
              <a:rPr lang="zh-CN" altLang="zh-CN" sz="2800" b="1" dirty="0" smtClean="0">
                <a:solidFill>
                  <a:srgbClr val="FFFF00"/>
                </a:solidFill>
              </a:rPr>
              <a:t>先</a:t>
            </a:r>
            <a:r>
              <a:rPr lang="zh-CN" altLang="en-US" sz="2800" b="1" dirty="0" smtClean="0">
                <a:solidFill>
                  <a:srgbClr val="FFFF00"/>
                </a:solidFill>
              </a:rPr>
              <a:t>无条件地</a:t>
            </a:r>
            <a:r>
              <a:rPr lang="zh-CN" altLang="zh-CN" sz="2800" b="1" dirty="0" smtClean="0">
                <a:solidFill>
                  <a:srgbClr val="FFFF00"/>
                </a:solidFill>
              </a:rPr>
              <a:t>执行循环体</a:t>
            </a:r>
            <a:r>
              <a:rPr lang="zh-CN" altLang="en-US" sz="2800" b="1" dirty="0" smtClean="0">
                <a:solidFill>
                  <a:srgbClr val="FFFF00"/>
                </a:solidFill>
              </a:rPr>
              <a:t>，再</a:t>
            </a:r>
            <a:r>
              <a:rPr lang="zh-CN" altLang="zh-CN" sz="2800" b="1" dirty="0" smtClean="0">
                <a:solidFill>
                  <a:srgbClr val="FFFF00"/>
                </a:solidFill>
              </a:rPr>
              <a:t>判断</a:t>
            </a:r>
            <a:r>
              <a:rPr lang="zh-CN" altLang="zh-CN" sz="2800" b="1" dirty="0">
                <a:solidFill>
                  <a:srgbClr val="FFFF00"/>
                </a:solidFill>
              </a:rPr>
              <a:t>条件</a:t>
            </a:r>
            <a:r>
              <a:rPr lang="zh-CN" altLang="zh-CN" sz="2800" b="1" dirty="0" smtClean="0">
                <a:solidFill>
                  <a:srgbClr val="FFFF00"/>
                </a:solidFill>
              </a:rPr>
              <a:t>表达式</a:t>
            </a:r>
            <a:r>
              <a:rPr lang="zh-CN" altLang="en-US" sz="2800" b="1" dirty="0" smtClean="0">
                <a:solidFill>
                  <a:srgbClr val="FFFF00"/>
                </a:solidFill>
              </a:rPr>
              <a:t>是否成立</a:t>
            </a:r>
            <a:endParaRPr lang="zh-CN" altLang="en-US" sz="2800" b="1" dirty="0">
              <a:solidFill>
                <a:srgbClr val="FFFF00"/>
              </a:solidFill>
            </a:endParaRPr>
          </a:p>
        </p:txBody>
      </p:sp>
      <p:sp>
        <p:nvSpPr>
          <p:cNvPr id="4" name="TextBox 3"/>
          <p:cNvSpPr txBox="1"/>
          <p:nvPr/>
        </p:nvSpPr>
        <p:spPr>
          <a:xfrm>
            <a:off x="251520" y="4077072"/>
            <a:ext cx="8265502" cy="1384995"/>
          </a:xfrm>
          <a:prstGeom prst="rect">
            <a:avLst/>
          </a:prstGeom>
          <a:noFill/>
        </p:spPr>
        <p:txBody>
          <a:bodyPr wrap="square" rtlCol="0">
            <a:spAutoFit/>
          </a:bodyPr>
          <a:lstStyle/>
          <a:p>
            <a:pPr algn="l"/>
            <a:r>
              <a:rPr lang="zh-CN" altLang="en-US" sz="2800" dirty="0" smtClean="0"/>
              <a:t>先执行一次循环体，然后在检查循环条件表达式是否成立，若成立，重新再执行循环体，如此反复，直到表达式不成立为止，此时循环结束。</a:t>
            </a:r>
            <a:endParaRPr lang="zh-CN" altLang="en-US" sz="2800" dirty="0"/>
          </a:p>
        </p:txBody>
      </p:sp>
      <p:grpSp>
        <p:nvGrpSpPr>
          <p:cNvPr id="34" name="Group 9"/>
          <p:cNvGrpSpPr>
            <a:grpSpLocks/>
          </p:cNvGrpSpPr>
          <p:nvPr/>
        </p:nvGrpSpPr>
        <p:grpSpPr bwMode="auto">
          <a:xfrm>
            <a:off x="7269832" y="1308150"/>
            <a:ext cx="1524000" cy="1681162"/>
            <a:chOff x="4272" y="2016"/>
            <a:chExt cx="960" cy="1248"/>
          </a:xfrm>
        </p:grpSpPr>
        <p:sp>
          <p:nvSpPr>
            <p:cNvPr id="35" name="Line 10"/>
            <p:cNvSpPr>
              <a:spLocks noChangeShapeType="1"/>
            </p:cNvSpPr>
            <p:nvPr/>
          </p:nvSpPr>
          <p:spPr bwMode="auto">
            <a:xfrm>
              <a:off x="4752" y="2016"/>
              <a:ext cx="0" cy="912"/>
            </a:xfrm>
            <a:prstGeom prst="line">
              <a:avLst/>
            </a:prstGeom>
            <a:noFill/>
            <a:ln w="12700">
              <a:solidFill>
                <a:srgbClr val="FF00FF"/>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 name="Rectangle 11"/>
            <p:cNvSpPr>
              <a:spLocks noChangeArrowheads="1"/>
            </p:cNvSpPr>
            <p:nvPr/>
          </p:nvSpPr>
          <p:spPr bwMode="auto">
            <a:xfrm>
              <a:off x="4272" y="2928"/>
              <a:ext cx="960" cy="33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zh-CN" altLang="en-US" b="1">
                  <a:solidFill>
                    <a:srgbClr val="000000"/>
                  </a:solidFill>
                  <a:latin typeface="Times New Roman" pitchFamily="18" charset="0"/>
                  <a:ea typeface="楷体_GB2312" pitchFamily="49" charset="-122"/>
                </a:rPr>
                <a:t>语	句</a:t>
              </a:r>
            </a:p>
          </p:txBody>
        </p:sp>
      </p:grpSp>
      <p:grpSp>
        <p:nvGrpSpPr>
          <p:cNvPr id="37" name="Group 13"/>
          <p:cNvGrpSpPr>
            <a:grpSpLocks/>
          </p:cNvGrpSpPr>
          <p:nvPr/>
        </p:nvGrpSpPr>
        <p:grpSpPr bwMode="auto">
          <a:xfrm>
            <a:off x="6660232" y="2227312"/>
            <a:ext cx="1371600" cy="1447800"/>
            <a:chOff x="3888" y="2784"/>
            <a:chExt cx="864" cy="912"/>
          </a:xfrm>
        </p:grpSpPr>
        <p:sp>
          <p:nvSpPr>
            <p:cNvPr id="38" name="Line 14"/>
            <p:cNvSpPr>
              <a:spLocks noChangeShapeType="1"/>
            </p:cNvSpPr>
            <p:nvPr/>
          </p:nvSpPr>
          <p:spPr bwMode="auto">
            <a:xfrm flipH="1">
              <a:off x="3888" y="3696"/>
              <a:ext cx="384" cy="0"/>
            </a:xfrm>
            <a:prstGeom prst="line">
              <a:avLst/>
            </a:prstGeom>
            <a:noFill/>
            <a:ln w="19050">
              <a:solidFill>
                <a:srgbClr val="FF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 name="Line 15"/>
            <p:cNvSpPr>
              <a:spLocks noChangeShapeType="1"/>
            </p:cNvSpPr>
            <p:nvPr/>
          </p:nvSpPr>
          <p:spPr bwMode="auto">
            <a:xfrm flipV="1">
              <a:off x="3888" y="2784"/>
              <a:ext cx="0" cy="912"/>
            </a:xfrm>
            <a:prstGeom prst="line">
              <a:avLst/>
            </a:prstGeom>
            <a:noFill/>
            <a:ln w="19050">
              <a:solidFill>
                <a:srgbClr val="FF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 name="Line 16"/>
            <p:cNvSpPr>
              <a:spLocks noChangeShapeType="1"/>
            </p:cNvSpPr>
            <p:nvPr/>
          </p:nvSpPr>
          <p:spPr bwMode="auto">
            <a:xfrm>
              <a:off x="3888" y="2784"/>
              <a:ext cx="864" cy="0"/>
            </a:xfrm>
            <a:prstGeom prst="line">
              <a:avLst/>
            </a:prstGeom>
            <a:noFill/>
            <a:ln w="19050">
              <a:solidFill>
                <a:srgbClr val="FF00FF"/>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1" name="Group 17"/>
          <p:cNvGrpSpPr>
            <a:grpSpLocks/>
          </p:cNvGrpSpPr>
          <p:nvPr/>
        </p:nvGrpSpPr>
        <p:grpSpPr bwMode="auto">
          <a:xfrm>
            <a:off x="7269832" y="2989312"/>
            <a:ext cx="1600200" cy="990600"/>
            <a:chOff x="4272" y="3264"/>
            <a:chExt cx="1008" cy="624"/>
          </a:xfrm>
        </p:grpSpPr>
        <p:sp>
          <p:nvSpPr>
            <p:cNvPr id="42" name="AutoShape 18"/>
            <p:cNvSpPr>
              <a:spLocks noChangeArrowheads="1"/>
            </p:cNvSpPr>
            <p:nvPr/>
          </p:nvSpPr>
          <p:spPr bwMode="auto">
            <a:xfrm>
              <a:off x="4272" y="3456"/>
              <a:ext cx="1008" cy="432"/>
            </a:xfrm>
            <a:prstGeom prst="diamond">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zh-CN" altLang="en-US" b="1">
                  <a:solidFill>
                    <a:srgbClr val="000000"/>
                  </a:solidFill>
                  <a:latin typeface="Times New Roman" pitchFamily="18" charset="0"/>
                  <a:ea typeface="楷体_GB2312" pitchFamily="49" charset="-122"/>
                </a:rPr>
                <a:t>表达式</a:t>
              </a:r>
            </a:p>
          </p:txBody>
        </p:sp>
        <p:sp>
          <p:nvSpPr>
            <p:cNvPr id="43" name="Line 19"/>
            <p:cNvSpPr>
              <a:spLocks noChangeShapeType="1"/>
            </p:cNvSpPr>
            <p:nvPr/>
          </p:nvSpPr>
          <p:spPr bwMode="auto">
            <a:xfrm>
              <a:off x="4752" y="3264"/>
              <a:ext cx="0" cy="192"/>
            </a:xfrm>
            <a:prstGeom prst="line">
              <a:avLst/>
            </a:prstGeom>
            <a:noFill/>
            <a:ln w="9525">
              <a:solidFill>
                <a:srgbClr val="FF00FF"/>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4" name="Text Box 21"/>
          <p:cNvSpPr txBox="1">
            <a:spLocks noChangeArrowheads="1"/>
          </p:cNvSpPr>
          <p:nvPr/>
        </p:nvSpPr>
        <p:spPr bwMode="auto">
          <a:xfrm>
            <a:off x="8108032" y="3979912"/>
            <a:ext cx="83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a:solidFill>
                  <a:srgbClr val="66FF33"/>
                </a:solidFill>
                <a:ea typeface="楷体_GB2312" pitchFamily="49" charset="-122"/>
              </a:rPr>
              <a:t>0</a:t>
            </a:r>
            <a:r>
              <a:rPr kumimoji="1" lang="zh-CN" altLang="en-US">
                <a:solidFill>
                  <a:srgbClr val="66FF33"/>
                </a:solidFill>
                <a:ea typeface="楷体_GB2312" pitchFamily="49" charset="-122"/>
              </a:rPr>
              <a:t>值</a:t>
            </a:r>
          </a:p>
        </p:txBody>
      </p:sp>
    </p:spTree>
    <p:extLst>
      <p:ext uri="{BB962C8B-B14F-4D97-AF65-F5344CB8AC3E}">
        <p14:creationId xmlns:p14="http://schemas.microsoft.com/office/powerpoint/2010/main" val="1823520938"/>
      </p:ext>
    </p:extLst>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blinds(horizontal)">
                                      <p:cBhvr>
                                        <p:cTn id="11" dur="500"/>
                                        <p:tgtEl>
                                          <p:spTgt spid="10"/>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blinds(horizontal)">
                                      <p:cBhvr>
                                        <p:cTn id="16" dur="500"/>
                                        <p:tgtEl>
                                          <p:spTgt spid="9"/>
                                        </p:tgtEl>
                                      </p:cBhvr>
                                    </p:animEffect>
                                  </p:childTnLst>
                                </p:cTn>
                              </p:par>
                            </p:childTnLst>
                          </p:cTn>
                        </p:par>
                        <p:par>
                          <p:cTn id="17" fill="hold">
                            <p:stCondLst>
                              <p:cond delay="500"/>
                            </p:stCondLst>
                            <p:childTnLst>
                              <p:par>
                                <p:cTn id="18" presetID="3" presetClass="entr" presetSubtype="10" fill="hold" grpId="0" nodeType="after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blinds(horizontal)">
                                      <p:cBhvr>
                                        <p:cTn id="20" dur="500"/>
                                        <p:tgtEl>
                                          <p:spTgt spid="12"/>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34"/>
                                        </p:tgtEl>
                                        <p:attrNameLst>
                                          <p:attrName>style.visibility</p:attrName>
                                        </p:attrNameLst>
                                      </p:cBhvr>
                                      <p:to>
                                        <p:strVal val="visible"/>
                                      </p:to>
                                    </p:set>
                                    <p:anim calcmode="lin" valueType="num">
                                      <p:cBhvr additive="base">
                                        <p:cTn id="25" dur="500" fill="hold"/>
                                        <p:tgtEl>
                                          <p:spTgt spid="34"/>
                                        </p:tgtEl>
                                        <p:attrNameLst>
                                          <p:attrName>ppt_x</p:attrName>
                                        </p:attrNameLst>
                                      </p:cBhvr>
                                      <p:tavLst>
                                        <p:tav tm="0">
                                          <p:val>
                                            <p:strVal val="1+#ppt_w/2"/>
                                          </p:val>
                                        </p:tav>
                                        <p:tav tm="100000">
                                          <p:val>
                                            <p:strVal val="#ppt_x"/>
                                          </p:val>
                                        </p:tav>
                                      </p:tavLst>
                                    </p:anim>
                                    <p:anim calcmode="lin" valueType="num">
                                      <p:cBhvr additive="base">
                                        <p:cTn id="26" dur="500" fill="hold"/>
                                        <p:tgtEl>
                                          <p:spTgt spid="34"/>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6" fill="hold" nodeType="clickEffect">
                                  <p:stCondLst>
                                    <p:cond delay="0"/>
                                  </p:stCondLst>
                                  <p:childTnLst>
                                    <p:set>
                                      <p:cBhvr>
                                        <p:cTn id="30" dur="1" fill="hold">
                                          <p:stCondLst>
                                            <p:cond delay="0"/>
                                          </p:stCondLst>
                                        </p:cTn>
                                        <p:tgtEl>
                                          <p:spTgt spid="41"/>
                                        </p:tgtEl>
                                        <p:attrNameLst>
                                          <p:attrName>style.visibility</p:attrName>
                                        </p:attrNameLst>
                                      </p:cBhvr>
                                      <p:to>
                                        <p:strVal val="visible"/>
                                      </p:to>
                                    </p:set>
                                    <p:anim calcmode="lin" valueType="num">
                                      <p:cBhvr additive="base">
                                        <p:cTn id="31" dur="500" fill="hold"/>
                                        <p:tgtEl>
                                          <p:spTgt spid="41"/>
                                        </p:tgtEl>
                                        <p:attrNameLst>
                                          <p:attrName>ppt_x</p:attrName>
                                        </p:attrNameLst>
                                      </p:cBhvr>
                                      <p:tavLst>
                                        <p:tav tm="0">
                                          <p:val>
                                            <p:strVal val="1+#ppt_w/2"/>
                                          </p:val>
                                        </p:tav>
                                        <p:tav tm="100000">
                                          <p:val>
                                            <p:strVal val="#ppt_x"/>
                                          </p:val>
                                        </p:tav>
                                      </p:tavLst>
                                    </p:anim>
                                    <p:anim calcmode="lin" valueType="num">
                                      <p:cBhvr additive="base">
                                        <p:cTn id="32"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37"/>
                                        </p:tgtEl>
                                        <p:attrNameLst>
                                          <p:attrName>style.visibility</p:attrName>
                                        </p:attrNameLst>
                                      </p:cBhvr>
                                      <p:to>
                                        <p:strVal val="visible"/>
                                      </p:to>
                                    </p:set>
                                    <p:animEffect transition="in" filter="wipe(left)">
                                      <p:cBhvr>
                                        <p:cTn id="37" dur="500"/>
                                        <p:tgtEl>
                                          <p:spTgt spid="37"/>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44"/>
                                        </p:tgtEl>
                                        <p:attrNameLst>
                                          <p:attrName>style.visibility</p:attrName>
                                        </p:attrNameLst>
                                      </p:cBhvr>
                                      <p:to>
                                        <p:strVal val="visible"/>
                                      </p:to>
                                    </p:set>
                                    <p:animEffect transition="in" filter="wipe(up)">
                                      <p:cBhvr>
                                        <p:cTn id="42" dur="500"/>
                                        <p:tgtEl>
                                          <p:spTgt spid="44"/>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13"/>
                                        </p:tgtEl>
                                        <p:attrNameLst>
                                          <p:attrName>style.visibility</p:attrName>
                                        </p:attrNameLst>
                                      </p:cBhvr>
                                      <p:to>
                                        <p:strVal val="visible"/>
                                      </p:to>
                                    </p:set>
                                    <p:animEffect transition="in" filter="blinds(horizontal)">
                                      <p:cBhvr>
                                        <p:cTn id="5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p:bldP spid="9" grpId="0" animBg="1"/>
      <p:bldP spid="12" grpId="0"/>
      <p:bldP spid="13" grpId="0"/>
      <p:bldP spid="4" grpId="0"/>
      <p:bldP spid="44"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p:cNvSpPr>
            <a:spLocks noGrp="1"/>
          </p:cNvSpPr>
          <p:nvPr>
            <p:ph type="title"/>
          </p:nvPr>
        </p:nvSpPr>
        <p:spPr>
          <a:xfrm>
            <a:off x="468313" y="260350"/>
            <a:ext cx="7543800" cy="1080418"/>
          </a:xfrm>
        </p:spPr>
        <p:txBody>
          <a:bodyPr/>
          <a:lstStyle/>
          <a:p>
            <a:r>
              <a:rPr lang="en-US" altLang="zh-CN" dirty="0" smtClean="0"/>
              <a:t>【</a:t>
            </a:r>
            <a:r>
              <a:rPr lang="zh-CN" altLang="zh-CN" dirty="0" smtClean="0"/>
              <a:t>例</a:t>
            </a:r>
            <a:r>
              <a:rPr lang="en-US" altLang="zh-CN" dirty="0" smtClean="0"/>
              <a:t>5.2】</a:t>
            </a:r>
            <a:r>
              <a:rPr lang="zh-CN" altLang="en-US" dirty="0" smtClean="0"/>
              <a:t>用</a:t>
            </a:r>
            <a:r>
              <a:rPr lang="en-US" altLang="zh-CN" dirty="0" smtClean="0"/>
              <a:t>do…while</a:t>
            </a:r>
            <a:r>
              <a:rPr lang="zh-CN" altLang="en-US" dirty="0" smtClean="0"/>
              <a:t>语句</a:t>
            </a:r>
            <a:r>
              <a:rPr lang="zh-CN" altLang="zh-CN" dirty="0" smtClean="0"/>
              <a:t>求</a:t>
            </a:r>
            <a:r>
              <a:rPr lang="en-US" altLang="zh-CN" dirty="0"/>
              <a:t>1+2+3+</a:t>
            </a:r>
            <a:r>
              <a:rPr lang="zh-CN" altLang="zh-CN" dirty="0"/>
              <a:t>…</a:t>
            </a:r>
            <a:r>
              <a:rPr lang="en-US" altLang="zh-CN" dirty="0"/>
              <a:t>+100</a:t>
            </a:r>
            <a:r>
              <a:rPr lang="zh-CN" altLang="zh-CN" dirty="0"/>
              <a:t>，</a:t>
            </a:r>
            <a:r>
              <a:rPr lang="zh-CN" altLang="zh-CN" dirty="0" smtClean="0"/>
              <a:t>即</a:t>
            </a:r>
            <a:endParaRPr lang="zh-CN" altLang="en-US" dirty="0"/>
          </a:p>
        </p:txBody>
      </p:sp>
      <p:sp>
        <p:nvSpPr>
          <p:cNvPr id="1027" name="Rectangle 3"/>
          <p:cNvSpPr>
            <a:spLocks noGrp="1" noChangeArrowheads="1"/>
          </p:cNvSpPr>
          <p:nvPr>
            <p:ph idx="1"/>
          </p:nvPr>
        </p:nvSpPr>
        <p:spPr>
          <a:xfrm>
            <a:off x="457200" y="1844824"/>
            <a:ext cx="8229600" cy="4320232"/>
          </a:xfrm>
        </p:spPr>
        <p:txBody>
          <a:bodyPr/>
          <a:lstStyle/>
          <a:p>
            <a:pPr marL="0" indent="0">
              <a:buNone/>
            </a:pPr>
            <a:r>
              <a:rPr lang="en-US" altLang="zh-CN" dirty="0" smtClean="0"/>
              <a:t>【</a:t>
            </a:r>
            <a:r>
              <a:rPr lang="zh-CN" altLang="zh-CN" dirty="0" smtClean="0"/>
              <a:t>解题思路</a:t>
            </a:r>
            <a:r>
              <a:rPr lang="en-US" altLang="zh-CN" dirty="0" smtClean="0"/>
              <a:t>】</a:t>
            </a:r>
            <a:endParaRPr lang="zh-CN" altLang="zh-CN" dirty="0" smtClean="0"/>
          </a:p>
          <a:p>
            <a:pPr lvl="1"/>
            <a:r>
              <a:rPr lang="zh-CN" altLang="en-US" dirty="0" smtClean="0"/>
              <a:t>与例</a:t>
            </a:r>
            <a:r>
              <a:rPr lang="en-US" altLang="zh-CN" dirty="0" smtClean="0"/>
              <a:t>5.1</a:t>
            </a:r>
            <a:r>
              <a:rPr lang="zh-CN" altLang="en-US" dirty="0" smtClean="0"/>
              <a:t>类似</a:t>
            </a:r>
            <a:r>
              <a:rPr lang="zh-CN" altLang="zh-CN" dirty="0" smtClean="0"/>
              <a:t>，用</a:t>
            </a:r>
            <a:r>
              <a:rPr lang="en-US" altLang="zh-CN" dirty="0" smtClean="0"/>
              <a:t>do…while</a:t>
            </a:r>
            <a:r>
              <a:rPr lang="zh-CN" altLang="zh-CN" dirty="0" smtClean="0"/>
              <a:t>循环实现</a:t>
            </a:r>
          </a:p>
        </p:txBody>
      </p:sp>
      <p:sp>
        <p:nvSpPr>
          <p:cNvPr id="1028"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eaLnBrk="1" hangingPunct="1"/>
            <a:endParaRPr lang="zh-CN" altLang="en-US"/>
          </a:p>
        </p:txBody>
      </p:sp>
      <p:sp>
        <p:nvSpPr>
          <p:cNvPr id="1029"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eaLnBrk="1" hangingPunct="1"/>
            <a:endParaRPr lang="zh-CN" altLang="en-US"/>
          </a:p>
        </p:txBody>
      </p:sp>
      <p:sp>
        <p:nvSpPr>
          <p:cNvPr id="1030"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eaLnBrk="1" hangingPunct="1"/>
            <a:endParaRPr lang="zh-CN" altLang="en-US"/>
          </a:p>
        </p:txBody>
      </p:sp>
      <p:sp>
        <p:nvSpPr>
          <p:cNvPr id="103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eaLnBrk="1" hangingPunct="1"/>
            <a:endParaRPr lang="zh-CN" altLang="en-US"/>
          </a:p>
        </p:txBody>
      </p:sp>
      <p:graphicFrame>
        <p:nvGraphicFramePr>
          <p:cNvPr id="1026" name="Object 1"/>
          <p:cNvGraphicFramePr>
            <a:graphicFrameLocks noChangeAspect="1"/>
          </p:cNvGraphicFramePr>
          <p:nvPr>
            <p:extLst>
              <p:ext uri="{D42A27DB-BD31-4B8C-83A1-F6EECF244321}">
                <p14:modId xmlns:p14="http://schemas.microsoft.com/office/powerpoint/2010/main" val="909643506"/>
              </p:ext>
            </p:extLst>
          </p:nvPr>
        </p:nvGraphicFramePr>
        <p:xfrm>
          <a:off x="4499992" y="730950"/>
          <a:ext cx="792088" cy="1113874"/>
        </p:xfrm>
        <a:graphic>
          <a:graphicData uri="http://schemas.openxmlformats.org/presentationml/2006/ole">
            <mc:AlternateContent xmlns:mc="http://schemas.openxmlformats.org/markup-compatibility/2006">
              <mc:Choice xmlns:v="urn:schemas-microsoft-com:vml" Requires="v">
                <p:oleObj spid="_x0000_s212056" name="公式" r:id="rId3" imgW="304668" imgH="431613" progId="Equation.3">
                  <p:embed/>
                </p:oleObj>
              </mc:Choice>
              <mc:Fallback>
                <p:oleObj name="公式" r:id="rId3" imgW="304668" imgH="431613"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9992" y="730950"/>
                        <a:ext cx="792088" cy="1113874"/>
                      </a:xfrm>
                      <a:prstGeom prst="rect">
                        <a:avLst/>
                      </a:prstGeom>
                      <a:solidFill>
                        <a:schemeClr val="tx2"/>
                      </a:solidFill>
                    </p:spPr>
                  </p:pic>
                </p:oleObj>
              </mc:Fallback>
            </mc:AlternateContent>
          </a:graphicData>
        </a:graphic>
      </p:graphicFrame>
      <p:grpSp>
        <p:nvGrpSpPr>
          <p:cNvPr id="24" name="Group 45"/>
          <p:cNvGrpSpPr>
            <a:grpSpLocks/>
          </p:cNvGrpSpPr>
          <p:nvPr/>
        </p:nvGrpSpPr>
        <p:grpSpPr bwMode="auto">
          <a:xfrm>
            <a:off x="1187625" y="3157538"/>
            <a:ext cx="2160588" cy="3313112"/>
            <a:chOff x="3193" y="2160"/>
            <a:chExt cx="1361" cy="2087"/>
          </a:xfrm>
        </p:grpSpPr>
        <p:sp>
          <p:nvSpPr>
            <p:cNvPr id="26" name="Rectangle 32"/>
            <p:cNvSpPr>
              <a:spLocks noChangeArrowheads="1"/>
            </p:cNvSpPr>
            <p:nvPr/>
          </p:nvSpPr>
          <p:spPr bwMode="auto">
            <a:xfrm>
              <a:off x="3442" y="2423"/>
              <a:ext cx="953" cy="245"/>
            </a:xfrm>
            <a:prstGeom prst="rect">
              <a:avLst/>
            </a:prstGeom>
            <a:noFill/>
            <a:ln w="28575" algn="ctr">
              <a:solidFill>
                <a:srgbClr val="FF66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dirty="0"/>
                <a:t>s</a:t>
              </a:r>
              <a:r>
                <a:rPr lang="en-US" altLang="zh-CN" dirty="0" smtClean="0"/>
                <a:t>um=0,i=1</a:t>
              </a:r>
              <a:endParaRPr lang="en-US" altLang="zh-CN" dirty="0"/>
            </a:p>
          </p:txBody>
        </p:sp>
        <p:sp>
          <p:nvSpPr>
            <p:cNvPr id="27" name="AutoShape 33"/>
            <p:cNvSpPr>
              <a:spLocks noChangeArrowheads="1"/>
            </p:cNvSpPr>
            <p:nvPr/>
          </p:nvSpPr>
          <p:spPr bwMode="auto">
            <a:xfrm>
              <a:off x="3443" y="3620"/>
              <a:ext cx="952" cy="318"/>
            </a:xfrm>
            <a:prstGeom prst="diamond">
              <a:avLst/>
            </a:prstGeom>
            <a:noFill/>
            <a:ln w="28575" algn="ctr">
              <a:solidFill>
                <a:srgbClr val="FF66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t>i≤100</a:t>
              </a:r>
            </a:p>
          </p:txBody>
        </p:sp>
        <p:sp>
          <p:nvSpPr>
            <p:cNvPr id="28" name="Rectangle 34"/>
            <p:cNvSpPr>
              <a:spLocks noChangeArrowheads="1"/>
            </p:cNvSpPr>
            <p:nvPr/>
          </p:nvSpPr>
          <p:spPr bwMode="auto">
            <a:xfrm>
              <a:off x="3284" y="2976"/>
              <a:ext cx="1270" cy="454"/>
            </a:xfrm>
            <a:prstGeom prst="rect">
              <a:avLst/>
            </a:prstGeom>
            <a:noFill/>
            <a:ln w="28575" algn="ctr">
              <a:solidFill>
                <a:srgbClr val="FF66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a:t>sum=sum+i;</a:t>
              </a:r>
            </a:p>
            <a:p>
              <a:r>
                <a:rPr lang="en-US" altLang="zh-CN"/>
                <a:t>i=i+1;</a:t>
              </a:r>
            </a:p>
          </p:txBody>
        </p:sp>
        <p:cxnSp>
          <p:nvCxnSpPr>
            <p:cNvPr id="29" name="AutoShape 35"/>
            <p:cNvCxnSpPr>
              <a:cxnSpLocks noChangeShapeType="1"/>
              <a:stCxn id="26" idx="2"/>
              <a:endCxn id="28" idx="0"/>
            </p:cNvCxnSpPr>
            <p:nvPr/>
          </p:nvCxnSpPr>
          <p:spPr bwMode="auto">
            <a:xfrm>
              <a:off x="3919" y="2668"/>
              <a:ext cx="1" cy="308"/>
            </a:xfrm>
            <a:prstGeom prst="straightConnector1">
              <a:avLst/>
            </a:prstGeom>
            <a:noFill/>
            <a:ln w="28575">
              <a:solidFill>
                <a:srgbClr val="FF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AutoShape 36"/>
            <p:cNvCxnSpPr>
              <a:cxnSpLocks noChangeShapeType="1"/>
              <a:stCxn id="28" idx="2"/>
              <a:endCxn id="27" idx="0"/>
            </p:cNvCxnSpPr>
            <p:nvPr/>
          </p:nvCxnSpPr>
          <p:spPr bwMode="auto">
            <a:xfrm>
              <a:off x="3919" y="3439"/>
              <a:ext cx="0" cy="172"/>
            </a:xfrm>
            <a:prstGeom prst="straightConnector1">
              <a:avLst/>
            </a:prstGeom>
            <a:noFill/>
            <a:ln w="28575">
              <a:solidFill>
                <a:srgbClr val="FF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1" name="Oval 37"/>
            <p:cNvSpPr>
              <a:spLocks noChangeArrowheads="1"/>
            </p:cNvSpPr>
            <p:nvPr/>
          </p:nvSpPr>
          <p:spPr bwMode="auto">
            <a:xfrm>
              <a:off x="3896" y="4201"/>
              <a:ext cx="46" cy="46"/>
            </a:xfrm>
            <a:prstGeom prst="ellipse">
              <a:avLst/>
            </a:prstGeom>
            <a:solidFill>
              <a:srgbClr val="FF66FF"/>
            </a:solidFill>
            <a:ln w="12700" algn="ctr">
              <a:solidFill>
                <a:srgbClr val="FF66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 name="Oval 38"/>
            <p:cNvSpPr>
              <a:spLocks noChangeArrowheads="1"/>
            </p:cNvSpPr>
            <p:nvPr/>
          </p:nvSpPr>
          <p:spPr bwMode="auto">
            <a:xfrm>
              <a:off x="3896" y="2794"/>
              <a:ext cx="46" cy="46"/>
            </a:xfrm>
            <a:prstGeom prst="ellipse">
              <a:avLst/>
            </a:prstGeom>
            <a:solidFill>
              <a:srgbClr val="FF66FF"/>
            </a:solidFill>
            <a:ln w="12700" algn="ctr">
              <a:solidFill>
                <a:srgbClr val="FF66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33" name="AutoShape 39"/>
            <p:cNvCxnSpPr>
              <a:cxnSpLocks noChangeShapeType="1"/>
              <a:stCxn id="27" idx="2"/>
              <a:endCxn id="31" idx="0"/>
            </p:cNvCxnSpPr>
            <p:nvPr/>
          </p:nvCxnSpPr>
          <p:spPr bwMode="auto">
            <a:xfrm rot="5400000">
              <a:off x="3792" y="4074"/>
              <a:ext cx="254" cy="0"/>
            </a:xfrm>
            <a:prstGeom prst="straightConnector1">
              <a:avLst/>
            </a:prstGeom>
            <a:noFill/>
            <a:ln w="28575">
              <a:solidFill>
                <a:srgbClr val="FF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AutoShape 40"/>
            <p:cNvCxnSpPr>
              <a:cxnSpLocks noChangeShapeType="1"/>
              <a:stCxn id="27" idx="1"/>
              <a:endCxn id="32" idx="2"/>
            </p:cNvCxnSpPr>
            <p:nvPr/>
          </p:nvCxnSpPr>
          <p:spPr bwMode="auto">
            <a:xfrm rot="10800000" flipH="1">
              <a:off x="3434" y="2817"/>
              <a:ext cx="462" cy="962"/>
            </a:xfrm>
            <a:prstGeom prst="bentConnector3">
              <a:avLst>
                <a:gd name="adj1" fmla="val -73810"/>
              </a:avLst>
            </a:prstGeom>
            <a:noFill/>
            <a:ln w="28575">
              <a:solidFill>
                <a:srgbClr val="FF66FF"/>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5" name="Text Box 41"/>
            <p:cNvSpPr txBox="1">
              <a:spLocks noChangeArrowheads="1"/>
            </p:cNvSpPr>
            <p:nvPr/>
          </p:nvSpPr>
          <p:spPr bwMode="auto">
            <a:xfrm>
              <a:off x="3918" y="3906"/>
              <a:ext cx="277"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FF66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FF66FF"/>
                  </a:solidFill>
                </a:rPr>
                <a:t>假</a:t>
              </a:r>
            </a:p>
          </p:txBody>
        </p:sp>
        <p:sp>
          <p:nvSpPr>
            <p:cNvPr id="36" name="Text Box 42"/>
            <p:cNvSpPr txBox="1">
              <a:spLocks noChangeArrowheads="1"/>
            </p:cNvSpPr>
            <p:nvPr/>
          </p:nvSpPr>
          <p:spPr bwMode="auto">
            <a:xfrm>
              <a:off x="3193" y="3498"/>
              <a:ext cx="277"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FF66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FF66FF"/>
                  </a:solidFill>
                </a:rPr>
                <a:t>真</a:t>
              </a:r>
            </a:p>
          </p:txBody>
        </p:sp>
        <p:cxnSp>
          <p:nvCxnSpPr>
            <p:cNvPr id="37" name="AutoShape 43"/>
            <p:cNvCxnSpPr>
              <a:cxnSpLocks noChangeShapeType="1"/>
              <a:stCxn id="38" idx="4"/>
              <a:endCxn id="26" idx="0"/>
            </p:cNvCxnSpPr>
            <p:nvPr/>
          </p:nvCxnSpPr>
          <p:spPr bwMode="auto">
            <a:xfrm flipH="1">
              <a:off x="3919" y="2206"/>
              <a:ext cx="5" cy="217"/>
            </a:xfrm>
            <a:prstGeom prst="straightConnector1">
              <a:avLst/>
            </a:prstGeom>
            <a:noFill/>
            <a:ln w="28575">
              <a:solidFill>
                <a:srgbClr val="FF66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8" name="Oval 44"/>
            <p:cNvSpPr>
              <a:spLocks noChangeArrowheads="1"/>
            </p:cNvSpPr>
            <p:nvPr/>
          </p:nvSpPr>
          <p:spPr bwMode="auto">
            <a:xfrm>
              <a:off x="3900" y="2160"/>
              <a:ext cx="46" cy="46"/>
            </a:xfrm>
            <a:prstGeom prst="ellipse">
              <a:avLst/>
            </a:prstGeom>
            <a:solidFill>
              <a:srgbClr val="FF66FF"/>
            </a:solidFill>
            <a:ln w="12700" algn="ctr">
              <a:solidFill>
                <a:srgbClr val="FF66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pic>
        <p:nvPicPr>
          <p:cNvPr id="21197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51040" y="3625056"/>
            <a:ext cx="3333328" cy="24275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05230611"/>
      </p:ext>
    </p:extLst>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027">
                                            <p:txEl>
                                              <p:pRg st="0" end="0"/>
                                            </p:txEl>
                                          </p:spTgt>
                                        </p:tgtEl>
                                        <p:attrNameLst>
                                          <p:attrName>style.visibility</p:attrName>
                                        </p:attrNameLst>
                                      </p:cBhvr>
                                      <p:to>
                                        <p:strVal val="visible"/>
                                      </p:to>
                                    </p:set>
                                    <p:animEffect transition="in" filter="blinds(horizontal)">
                                      <p:cBhvr>
                                        <p:cTn id="7" dur="500"/>
                                        <p:tgtEl>
                                          <p:spTgt spid="102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027">
                                            <p:txEl>
                                              <p:pRg st="1" end="1"/>
                                            </p:txEl>
                                          </p:spTgt>
                                        </p:tgtEl>
                                        <p:attrNameLst>
                                          <p:attrName>style.visibility</p:attrName>
                                        </p:attrNameLst>
                                      </p:cBhvr>
                                      <p:to>
                                        <p:strVal val="visible"/>
                                      </p:to>
                                    </p:set>
                                    <p:animEffect transition="in" filter="blinds(horizontal)">
                                      <p:cBhvr>
                                        <p:cTn id="12" dur="500"/>
                                        <p:tgtEl>
                                          <p:spTgt spid="102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3"/>
          <p:cNvSpPr txBox="1">
            <a:spLocks noChangeArrowheads="1"/>
          </p:cNvSpPr>
          <p:nvPr/>
        </p:nvSpPr>
        <p:spPr bwMode="auto">
          <a:xfrm>
            <a:off x="611560" y="642938"/>
            <a:ext cx="5857875" cy="557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l" eaLnBrk="1" hangingPunct="1"/>
            <a:r>
              <a:rPr lang="en-US" altLang="zh-CN" sz="3200" b="1" dirty="0"/>
              <a:t>#include &lt;</a:t>
            </a:r>
            <a:r>
              <a:rPr lang="en-US" altLang="zh-CN" sz="3200" b="1" dirty="0" err="1"/>
              <a:t>stdio.h</a:t>
            </a:r>
            <a:r>
              <a:rPr lang="en-US" altLang="zh-CN" sz="3200" b="1" dirty="0"/>
              <a:t>&gt;</a:t>
            </a:r>
            <a:endParaRPr lang="zh-CN" altLang="zh-CN" sz="3200" b="1" dirty="0"/>
          </a:p>
          <a:p>
            <a:pPr algn="l" eaLnBrk="1" hangingPunct="1"/>
            <a:r>
              <a:rPr lang="en-US" altLang="zh-CN" sz="3200" b="1" dirty="0" err="1"/>
              <a:t>int</a:t>
            </a:r>
            <a:r>
              <a:rPr lang="en-US" altLang="zh-CN" sz="3200" b="1" dirty="0"/>
              <a:t> main()</a:t>
            </a:r>
            <a:endParaRPr lang="zh-CN" altLang="zh-CN" sz="3200" b="1" dirty="0"/>
          </a:p>
          <a:p>
            <a:pPr algn="l" eaLnBrk="1" hangingPunct="1"/>
            <a:r>
              <a:rPr lang="en-US" altLang="zh-CN" sz="3200" b="1" dirty="0"/>
              <a:t>{  </a:t>
            </a:r>
            <a:r>
              <a:rPr lang="en-US" altLang="zh-CN" sz="3200" b="1" dirty="0" err="1"/>
              <a:t>int</a:t>
            </a:r>
            <a:r>
              <a:rPr lang="en-US" altLang="zh-CN" sz="3200" b="1" dirty="0"/>
              <a:t> </a:t>
            </a:r>
            <a:r>
              <a:rPr lang="en-US" altLang="zh-CN" sz="3200" b="1" dirty="0" err="1"/>
              <a:t>i</a:t>
            </a:r>
            <a:r>
              <a:rPr lang="en-US" altLang="zh-CN" sz="3200" b="1" dirty="0"/>
              <a:t>=1,sum=0;</a:t>
            </a:r>
            <a:endParaRPr lang="zh-CN" altLang="zh-CN" sz="3200" b="1" dirty="0"/>
          </a:p>
          <a:p>
            <a:pPr algn="l" eaLnBrk="1" hangingPunct="1"/>
            <a:r>
              <a:rPr lang="en-US" altLang="zh-CN" sz="3200" b="1" dirty="0"/>
              <a:t>   </a:t>
            </a:r>
            <a:r>
              <a:rPr lang="en-US" altLang="zh-CN" sz="3200" b="1" dirty="0">
                <a:solidFill>
                  <a:srgbClr val="66FF33"/>
                </a:solidFill>
              </a:rPr>
              <a:t>do </a:t>
            </a:r>
            <a:endParaRPr lang="zh-CN" altLang="zh-CN" sz="3200" b="1" dirty="0">
              <a:solidFill>
                <a:srgbClr val="66FF33"/>
              </a:solidFill>
            </a:endParaRPr>
          </a:p>
          <a:p>
            <a:pPr algn="l" eaLnBrk="1" hangingPunct="1"/>
            <a:r>
              <a:rPr lang="en-US" altLang="zh-CN" sz="3200" b="1" dirty="0">
                <a:solidFill>
                  <a:srgbClr val="66FF33"/>
                </a:solidFill>
              </a:rPr>
              <a:t>    {</a:t>
            </a:r>
            <a:endParaRPr lang="zh-CN" altLang="zh-CN" sz="3200" b="1" dirty="0">
              <a:solidFill>
                <a:srgbClr val="66FF33"/>
              </a:solidFill>
            </a:endParaRPr>
          </a:p>
          <a:p>
            <a:pPr algn="l" eaLnBrk="1" hangingPunct="1"/>
            <a:r>
              <a:rPr lang="en-US" altLang="zh-CN" sz="3200" b="1" dirty="0">
                <a:solidFill>
                  <a:srgbClr val="66FF33"/>
                </a:solidFill>
              </a:rPr>
              <a:t>       sum=</a:t>
            </a:r>
            <a:r>
              <a:rPr lang="en-US" altLang="zh-CN" sz="3200" b="1" dirty="0" err="1">
                <a:solidFill>
                  <a:srgbClr val="66FF33"/>
                </a:solidFill>
              </a:rPr>
              <a:t>sum+i</a:t>
            </a:r>
            <a:r>
              <a:rPr lang="en-US" altLang="zh-CN" sz="3200" b="1" dirty="0">
                <a:solidFill>
                  <a:srgbClr val="66FF33"/>
                </a:solidFill>
              </a:rPr>
              <a:t>;</a:t>
            </a:r>
            <a:endParaRPr lang="zh-CN" altLang="zh-CN" sz="3200" b="1" dirty="0">
              <a:solidFill>
                <a:srgbClr val="66FF33"/>
              </a:solidFill>
            </a:endParaRPr>
          </a:p>
          <a:p>
            <a:pPr algn="l" eaLnBrk="1" hangingPunct="1"/>
            <a:r>
              <a:rPr lang="en-US" altLang="zh-CN" sz="3200" b="1" dirty="0">
                <a:solidFill>
                  <a:srgbClr val="66FF33"/>
                </a:solidFill>
              </a:rPr>
              <a:t>       </a:t>
            </a:r>
            <a:r>
              <a:rPr lang="en-US" altLang="zh-CN" sz="3200" b="1" dirty="0" err="1">
                <a:solidFill>
                  <a:srgbClr val="66FF33"/>
                </a:solidFill>
              </a:rPr>
              <a:t>i</a:t>
            </a:r>
            <a:r>
              <a:rPr lang="en-US" altLang="zh-CN" sz="3200" b="1" dirty="0">
                <a:solidFill>
                  <a:srgbClr val="66FF33"/>
                </a:solidFill>
              </a:rPr>
              <a:t>++;</a:t>
            </a:r>
            <a:endParaRPr lang="zh-CN" altLang="zh-CN" sz="3200" b="1" dirty="0">
              <a:solidFill>
                <a:srgbClr val="66FF33"/>
              </a:solidFill>
            </a:endParaRPr>
          </a:p>
          <a:p>
            <a:pPr algn="l" eaLnBrk="1" hangingPunct="1"/>
            <a:r>
              <a:rPr lang="en-US" altLang="zh-CN" sz="3200" b="1" dirty="0">
                <a:solidFill>
                  <a:srgbClr val="66FF33"/>
                </a:solidFill>
              </a:rPr>
              <a:t>    }</a:t>
            </a:r>
            <a:r>
              <a:rPr lang="en-US" altLang="zh-CN" sz="3200" b="1" dirty="0" smtClean="0">
                <a:solidFill>
                  <a:srgbClr val="66FF33"/>
                </a:solidFill>
              </a:rPr>
              <a:t>while  ( </a:t>
            </a:r>
            <a:r>
              <a:rPr lang="en-US" altLang="zh-CN" sz="3200" b="1" dirty="0" err="1" smtClean="0">
                <a:solidFill>
                  <a:srgbClr val="66FF33"/>
                </a:solidFill>
              </a:rPr>
              <a:t>i</a:t>
            </a:r>
            <a:r>
              <a:rPr lang="en-US" altLang="zh-CN" sz="3200" b="1" dirty="0">
                <a:solidFill>
                  <a:srgbClr val="66FF33"/>
                </a:solidFill>
              </a:rPr>
              <a:t>&lt;=</a:t>
            </a:r>
            <a:r>
              <a:rPr lang="en-US" altLang="zh-CN" sz="3200" b="1" dirty="0" smtClean="0">
                <a:solidFill>
                  <a:srgbClr val="66FF33"/>
                </a:solidFill>
              </a:rPr>
              <a:t>100 );</a:t>
            </a:r>
            <a:endParaRPr lang="zh-CN" altLang="zh-CN" sz="3200" b="1" dirty="0">
              <a:solidFill>
                <a:srgbClr val="66FF33"/>
              </a:solidFill>
            </a:endParaRPr>
          </a:p>
          <a:p>
            <a:pPr algn="l" eaLnBrk="1" hangingPunct="1"/>
            <a:r>
              <a:rPr lang="en-US" altLang="zh-CN" sz="3200" b="1" dirty="0"/>
              <a:t>    </a:t>
            </a:r>
            <a:r>
              <a:rPr lang="en-US" altLang="zh-CN" sz="3200" b="1" dirty="0" err="1"/>
              <a:t>printf</a:t>
            </a:r>
            <a:r>
              <a:rPr lang="en-US" altLang="zh-CN" sz="3200" b="1" dirty="0"/>
              <a:t>("sum=%d\</a:t>
            </a:r>
            <a:r>
              <a:rPr lang="en-US" altLang="zh-CN" sz="3200" b="1" dirty="0" err="1"/>
              <a:t>n",sum</a:t>
            </a:r>
            <a:r>
              <a:rPr lang="en-US" altLang="zh-CN" sz="3200" b="1" dirty="0"/>
              <a:t>);</a:t>
            </a:r>
            <a:endParaRPr lang="zh-CN" altLang="zh-CN" sz="3200" b="1" dirty="0"/>
          </a:p>
          <a:p>
            <a:pPr algn="l" eaLnBrk="1" hangingPunct="1"/>
            <a:r>
              <a:rPr lang="en-US" altLang="zh-CN" sz="3200" b="1" dirty="0"/>
              <a:t>    return 0;</a:t>
            </a:r>
            <a:endParaRPr lang="zh-CN" altLang="zh-CN" sz="3200" b="1" dirty="0"/>
          </a:p>
          <a:p>
            <a:pPr algn="l" eaLnBrk="1" hangingPunct="1"/>
            <a:r>
              <a:rPr lang="en-US" altLang="zh-CN" sz="3200" b="1" dirty="0"/>
              <a:t>}</a:t>
            </a:r>
            <a:endParaRPr lang="zh-CN" altLang="zh-CN" sz="3200" b="1" dirty="0"/>
          </a:p>
        </p:txBody>
      </p:sp>
      <p:sp>
        <p:nvSpPr>
          <p:cNvPr id="23555"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eaLnBrk="1" hangingPunct="1"/>
            <a:endParaRPr lang="zh-CN" altLang="en-US"/>
          </a:p>
        </p:txBody>
      </p:sp>
      <p:pic>
        <p:nvPicPr>
          <p:cNvPr id="2048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4813" y="5572125"/>
            <a:ext cx="3348037"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46"/>
          <p:cNvSpPr txBox="1">
            <a:spLocks noChangeArrowheads="1"/>
          </p:cNvSpPr>
          <p:nvPr/>
        </p:nvSpPr>
        <p:spPr bwMode="auto">
          <a:xfrm>
            <a:off x="611560" y="6215063"/>
            <a:ext cx="6800260"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FF66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dirty="0">
                <a:solidFill>
                  <a:srgbClr val="FFFF00"/>
                </a:solidFill>
                <a:ea typeface="楷体_GB2312" pitchFamily="49" charset="-122"/>
              </a:rPr>
              <a:t>【</a:t>
            </a:r>
            <a:r>
              <a:rPr lang="zh-CN" altLang="en-US" b="1" dirty="0">
                <a:solidFill>
                  <a:srgbClr val="FFFF00"/>
                </a:solidFill>
                <a:ea typeface="楷体_GB2312" pitchFamily="49" charset="-122"/>
              </a:rPr>
              <a:t>思考</a:t>
            </a:r>
            <a:r>
              <a:rPr lang="en-US" altLang="zh-CN" b="1" dirty="0">
                <a:solidFill>
                  <a:srgbClr val="FFFF00"/>
                </a:solidFill>
                <a:ea typeface="楷体_GB2312" pitchFamily="49" charset="-122"/>
              </a:rPr>
              <a:t>】</a:t>
            </a:r>
            <a:r>
              <a:rPr lang="zh-CN" altLang="en-US" b="1" dirty="0" smtClean="0">
                <a:solidFill>
                  <a:srgbClr val="FFFF00"/>
                </a:solidFill>
                <a:ea typeface="楷体_GB2312" pitchFamily="49" charset="-122"/>
              </a:rPr>
              <a:t>这与</a:t>
            </a:r>
            <a:r>
              <a:rPr lang="en-US" altLang="zh-CN" b="1" dirty="0" smtClean="0">
                <a:solidFill>
                  <a:srgbClr val="FFFF00"/>
                </a:solidFill>
                <a:ea typeface="楷体_GB2312" pitchFamily="49" charset="-122"/>
              </a:rPr>
              <a:t>5.1</a:t>
            </a:r>
            <a:r>
              <a:rPr lang="zh-CN" altLang="en-US" b="1" dirty="0" smtClean="0">
                <a:solidFill>
                  <a:srgbClr val="FFFF00"/>
                </a:solidFill>
                <a:ea typeface="楷体_GB2312" pitchFamily="49" charset="-122"/>
              </a:rPr>
              <a:t>的程序有何不同？这有何漏洞</a:t>
            </a:r>
            <a:r>
              <a:rPr lang="zh-CN" altLang="en-US" b="1" dirty="0">
                <a:solidFill>
                  <a:srgbClr val="FFFF00"/>
                </a:solidFill>
                <a:ea typeface="楷体_GB2312" pitchFamily="49" charset="-122"/>
              </a:rPr>
              <a:t>？</a:t>
            </a:r>
          </a:p>
        </p:txBody>
      </p:sp>
      <p:cxnSp>
        <p:nvCxnSpPr>
          <p:cNvPr id="3" name="直接连接符 2"/>
          <p:cNvCxnSpPr/>
          <p:nvPr/>
        </p:nvCxnSpPr>
        <p:spPr bwMode="auto">
          <a:xfrm>
            <a:off x="2339752" y="4581128"/>
            <a:ext cx="2232248" cy="0"/>
          </a:xfrm>
          <a:prstGeom prst="line">
            <a:avLst/>
          </a:prstGeom>
          <a:solidFill>
            <a:schemeClr val="accent1"/>
          </a:solidFill>
          <a:ln w="28575" cap="flat" cmpd="sng" algn="ctr">
            <a:solidFill>
              <a:srgbClr val="FF66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4063990047"/>
      </p:ext>
    </p:extLst>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0485"/>
                                        </p:tgtEl>
                                        <p:attrNameLst>
                                          <p:attrName>style.visibility</p:attrName>
                                        </p:attrNameLst>
                                      </p:cBhvr>
                                      <p:to>
                                        <p:strVal val="visible"/>
                                      </p:to>
                                    </p:set>
                                    <p:animEffect transition="in" filter="blinds(horizontal)">
                                      <p:cBhvr>
                                        <p:cTn id="7" dur="500"/>
                                        <p:tgtEl>
                                          <p:spTgt spid="2048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179512" y="269205"/>
            <a:ext cx="7500937" cy="1071563"/>
          </a:xfrm>
          <a:prstGeom prst="rect">
            <a:avLst/>
          </a:prstGeom>
          <a:noFill/>
          <a:ln w="9525">
            <a:noFill/>
            <a:miter lim="800000"/>
            <a:headEnd/>
            <a:tailEnd/>
          </a:ln>
        </p:spPr>
        <p:txBody>
          <a:bodyPr/>
          <a:lstStyle/>
          <a:p>
            <a:pPr marL="342900" indent="-342900" eaLnBrk="0" hangingPunct="0">
              <a:lnSpc>
                <a:spcPct val="120000"/>
              </a:lnSpc>
              <a:spcBef>
                <a:spcPct val="20000"/>
              </a:spcBef>
              <a:defRPr/>
            </a:pPr>
            <a:r>
              <a:rPr lang="en-US" altLang="zh-CN" sz="3200" b="1" dirty="0" smtClean="0">
                <a:solidFill>
                  <a:srgbClr val="FFFF00"/>
                </a:solidFill>
                <a:latin typeface="Arial" charset="0"/>
              </a:rPr>
              <a:t>【</a:t>
            </a:r>
            <a:r>
              <a:rPr lang="zh-CN" altLang="zh-CN" sz="3200" b="1" dirty="0" smtClean="0">
                <a:solidFill>
                  <a:srgbClr val="FFFF00"/>
                </a:solidFill>
                <a:latin typeface="Arial" charset="0"/>
              </a:rPr>
              <a:t>例</a:t>
            </a:r>
            <a:r>
              <a:rPr lang="en-US" altLang="zh-CN" sz="3200" b="1" dirty="0" smtClean="0">
                <a:solidFill>
                  <a:srgbClr val="FFFF00"/>
                </a:solidFill>
                <a:latin typeface="Arial" charset="0"/>
              </a:rPr>
              <a:t>5.3】while</a:t>
            </a:r>
            <a:r>
              <a:rPr lang="zh-CN" altLang="zh-CN" sz="3200" b="1" dirty="0">
                <a:solidFill>
                  <a:srgbClr val="FFFF00"/>
                </a:solidFill>
                <a:latin typeface="Arial" charset="0"/>
              </a:rPr>
              <a:t>和</a:t>
            </a:r>
            <a:r>
              <a:rPr lang="en-US" altLang="zh-CN" sz="3200" b="1" dirty="0" smtClean="0">
                <a:solidFill>
                  <a:srgbClr val="FFFF00"/>
                </a:solidFill>
                <a:latin typeface="Arial" charset="0"/>
              </a:rPr>
              <a:t>do…while</a:t>
            </a:r>
            <a:r>
              <a:rPr lang="zh-CN" altLang="zh-CN" sz="3200" b="1" dirty="0">
                <a:solidFill>
                  <a:srgbClr val="FFFF00"/>
                </a:solidFill>
                <a:latin typeface="Arial" charset="0"/>
              </a:rPr>
              <a:t>循环的比较。</a:t>
            </a:r>
            <a:endParaRPr lang="en-US" altLang="zh-CN" sz="3200" b="1" kern="0" dirty="0">
              <a:solidFill>
                <a:srgbClr val="FFFF00"/>
              </a:solidFill>
              <a:latin typeface="+mn-lt"/>
              <a:ea typeface="+mn-ea"/>
            </a:endParaRPr>
          </a:p>
        </p:txBody>
      </p:sp>
      <p:sp>
        <p:nvSpPr>
          <p:cNvPr id="24579"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eaLnBrk="1" hangingPunct="1"/>
            <a:endParaRPr lang="zh-CN" altLang="en-US"/>
          </a:p>
        </p:txBody>
      </p:sp>
      <p:sp>
        <p:nvSpPr>
          <p:cNvPr id="7" name="Rectangle 3"/>
          <p:cNvSpPr txBox="1">
            <a:spLocks noChangeArrowheads="1"/>
          </p:cNvSpPr>
          <p:nvPr/>
        </p:nvSpPr>
        <p:spPr bwMode="auto">
          <a:xfrm>
            <a:off x="71438" y="1285875"/>
            <a:ext cx="4500562" cy="4000500"/>
          </a:xfrm>
          <a:prstGeom prst="rect">
            <a:avLst/>
          </a:prstGeom>
          <a:noFill/>
          <a:ln w="9525">
            <a:solidFill>
              <a:srgbClr val="C00000"/>
            </a:solidFill>
            <a:miter lim="800000"/>
            <a:headEnd/>
            <a:tailEnd/>
          </a:ln>
        </p:spPr>
        <p:txBody>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l" eaLnBrk="1" hangingPunct="1"/>
            <a:r>
              <a:rPr lang="en-US" altLang="zh-CN" sz="2800" b="1" dirty="0" err="1"/>
              <a:t>int</a:t>
            </a:r>
            <a:r>
              <a:rPr lang="en-US" altLang="zh-CN" sz="2800" b="1" dirty="0"/>
              <a:t> </a:t>
            </a:r>
            <a:r>
              <a:rPr lang="en-US" altLang="zh-CN" sz="2800" b="1" dirty="0" err="1"/>
              <a:t>i,sum</a:t>
            </a:r>
            <a:r>
              <a:rPr lang="en-US" altLang="zh-CN" sz="2800" b="1" dirty="0"/>
              <a:t>=0;</a:t>
            </a:r>
            <a:endParaRPr lang="zh-CN" altLang="zh-CN" sz="2800" b="1" dirty="0"/>
          </a:p>
          <a:p>
            <a:pPr algn="l" eaLnBrk="1" hangingPunct="1"/>
            <a:r>
              <a:rPr lang="en-US" altLang="zh-CN" sz="2800" b="1" dirty="0" err="1"/>
              <a:t>printf</a:t>
            </a:r>
            <a:r>
              <a:rPr lang="en-US" altLang="zh-CN" sz="2800" b="1" dirty="0"/>
              <a:t>(“</a:t>
            </a:r>
            <a:r>
              <a:rPr lang="en-US" altLang="zh-CN" sz="2800" b="1" dirty="0" err="1"/>
              <a:t>i</a:t>
            </a:r>
            <a:r>
              <a:rPr lang="en-US" altLang="zh-CN" sz="2800" b="1" dirty="0"/>
              <a:t>=?”);</a:t>
            </a:r>
            <a:endParaRPr lang="zh-CN" altLang="zh-CN" sz="2800" b="1" dirty="0"/>
          </a:p>
          <a:p>
            <a:pPr algn="l" eaLnBrk="1" hangingPunct="1"/>
            <a:r>
              <a:rPr lang="en-US" altLang="zh-CN" sz="2800" b="1" dirty="0" err="1"/>
              <a:t>scanf</a:t>
            </a:r>
            <a:r>
              <a:rPr lang="en-US" altLang="zh-CN" sz="2800" b="1" dirty="0"/>
              <a:t>(“%d”,&amp;</a:t>
            </a:r>
            <a:r>
              <a:rPr lang="en-US" altLang="zh-CN" sz="2800" b="1" dirty="0" err="1"/>
              <a:t>i</a:t>
            </a:r>
            <a:r>
              <a:rPr lang="en-US" altLang="zh-CN" sz="2800" b="1" dirty="0"/>
              <a:t>);</a:t>
            </a:r>
            <a:endParaRPr lang="zh-CN" altLang="zh-CN" sz="2800" b="1" dirty="0"/>
          </a:p>
          <a:p>
            <a:pPr algn="l" eaLnBrk="1" hangingPunct="1"/>
            <a:r>
              <a:rPr lang="en-US" altLang="zh-CN" sz="2800" b="1" dirty="0">
                <a:solidFill>
                  <a:srgbClr val="66FF33"/>
                </a:solidFill>
              </a:rPr>
              <a:t>while(</a:t>
            </a:r>
            <a:r>
              <a:rPr lang="en-US" altLang="zh-CN" sz="2800" b="1" dirty="0" err="1">
                <a:solidFill>
                  <a:srgbClr val="66FF33"/>
                </a:solidFill>
              </a:rPr>
              <a:t>i</a:t>
            </a:r>
            <a:r>
              <a:rPr lang="en-US" altLang="zh-CN" sz="2800" b="1" dirty="0">
                <a:solidFill>
                  <a:srgbClr val="66FF33"/>
                </a:solidFill>
              </a:rPr>
              <a:t>&lt;=10) </a:t>
            </a:r>
            <a:endParaRPr lang="zh-CN" altLang="zh-CN" sz="2800" b="1" dirty="0">
              <a:solidFill>
                <a:srgbClr val="66FF33"/>
              </a:solidFill>
            </a:endParaRPr>
          </a:p>
          <a:p>
            <a:pPr algn="l" eaLnBrk="1" hangingPunct="1"/>
            <a:r>
              <a:rPr lang="en-US" altLang="zh-CN" sz="2800" b="1" dirty="0">
                <a:solidFill>
                  <a:srgbClr val="66FF33"/>
                </a:solidFill>
              </a:rPr>
              <a:t>{</a:t>
            </a:r>
            <a:endParaRPr lang="zh-CN" altLang="zh-CN" sz="2800" b="1" dirty="0">
              <a:solidFill>
                <a:srgbClr val="66FF33"/>
              </a:solidFill>
            </a:endParaRPr>
          </a:p>
          <a:p>
            <a:pPr algn="l" eaLnBrk="1" hangingPunct="1"/>
            <a:r>
              <a:rPr lang="en-US" altLang="zh-CN" sz="2800" b="1" dirty="0">
                <a:solidFill>
                  <a:srgbClr val="66FF33"/>
                </a:solidFill>
              </a:rPr>
              <a:t>  sum=</a:t>
            </a:r>
            <a:r>
              <a:rPr lang="en-US" altLang="zh-CN" sz="2800" b="1" dirty="0" err="1">
                <a:solidFill>
                  <a:srgbClr val="66FF33"/>
                </a:solidFill>
              </a:rPr>
              <a:t>sum+i</a:t>
            </a:r>
            <a:r>
              <a:rPr lang="en-US" altLang="zh-CN" sz="2800" b="1" dirty="0">
                <a:solidFill>
                  <a:srgbClr val="66FF33"/>
                </a:solidFill>
              </a:rPr>
              <a:t>;</a:t>
            </a:r>
            <a:endParaRPr lang="zh-CN" altLang="zh-CN" sz="2800" b="1" dirty="0">
              <a:solidFill>
                <a:srgbClr val="66FF33"/>
              </a:solidFill>
            </a:endParaRPr>
          </a:p>
          <a:p>
            <a:pPr algn="l" eaLnBrk="1" hangingPunct="1"/>
            <a:r>
              <a:rPr lang="en-US" altLang="zh-CN" sz="2800" b="1" dirty="0">
                <a:solidFill>
                  <a:srgbClr val="66FF33"/>
                </a:solidFill>
              </a:rPr>
              <a:t>  </a:t>
            </a:r>
            <a:r>
              <a:rPr lang="en-US" altLang="zh-CN" sz="2800" b="1" dirty="0" err="1">
                <a:solidFill>
                  <a:srgbClr val="66FF33"/>
                </a:solidFill>
              </a:rPr>
              <a:t>i</a:t>
            </a:r>
            <a:r>
              <a:rPr lang="en-US" altLang="zh-CN" sz="2800" b="1" dirty="0">
                <a:solidFill>
                  <a:srgbClr val="66FF33"/>
                </a:solidFill>
              </a:rPr>
              <a:t>++;</a:t>
            </a:r>
            <a:endParaRPr lang="zh-CN" altLang="zh-CN" sz="2800" b="1" dirty="0">
              <a:solidFill>
                <a:srgbClr val="66FF33"/>
              </a:solidFill>
            </a:endParaRPr>
          </a:p>
          <a:p>
            <a:pPr algn="l" eaLnBrk="1" hangingPunct="1"/>
            <a:r>
              <a:rPr lang="en-US" altLang="zh-CN" sz="2800" b="1" dirty="0">
                <a:solidFill>
                  <a:srgbClr val="66FF33"/>
                </a:solidFill>
              </a:rPr>
              <a:t>}</a:t>
            </a:r>
            <a:endParaRPr lang="zh-CN" altLang="zh-CN" sz="2800" b="1" dirty="0">
              <a:solidFill>
                <a:srgbClr val="66FF33"/>
              </a:solidFill>
            </a:endParaRPr>
          </a:p>
          <a:p>
            <a:pPr algn="l" eaLnBrk="1" hangingPunct="1"/>
            <a:r>
              <a:rPr lang="en-US" altLang="zh-CN" sz="2800" b="1" dirty="0" err="1"/>
              <a:t>printf</a:t>
            </a:r>
            <a:r>
              <a:rPr lang="en-US" altLang="zh-CN" sz="2800" b="1" dirty="0"/>
              <a:t>(“sum=%d\</a:t>
            </a:r>
            <a:r>
              <a:rPr lang="en-US" altLang="zh-CN" sz="2800" b="1" dirty="0" err="1"/>
              <a:t>n",sum</a:t>
            </a:r>
            <a:r>
              <a:rPr lang="en-US" altLang="zh-CN" sz="2800" b="1" dirty="0"/>
              <a:t>);</a:t>
            </a:r>
            <a:endParaRPr lang="zh-CN" altLang="zh-CN" sz="2800" b="1" dirty="0"/>
          </a:p>
        </p:txBody>
      </p:sp>
      <p:sp>
        <p:nvSpPr>
          <p:cNvPr id="8" name="Rectangle 3"/>
          <p:cNvSpPr txBox="1">
            <a:spLocks noChangeArrowheads="1"/>
          </p:cNvSpPr>
          <p:nvPr/>
        </p:nvSpPr>
        <p:spPr bwMode="auto">
          <a:xfrm>
            <a:off x="4714875" y="1285875"/>
            <a:ext cx="4429125" cy="3929063"/>
          </a:xfrm>
          <a:prstGeom prst="rect">
            <a:avLst/>
          </a:prstGeom>
          <a:noFill/>
          <a:ln w="9525">
            <a:solidFill>
              <a:srgbClr val="C00000"/>
            </a:solidFill>
            <a:miter lim="800000"/>
            <a:headEnd/>
            <a:tailEnd/>
          </a:ln>
        </p:spPr>
        <p:txBody>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l" eaLnBrk="1" hangingPunct="1"/>
            <a:r>
              <a:rPr lang="en-US" altLang="zh-CN" sz="2800" b="1" dirty="0" err="1"/>
              <a:t>int</a:t>
            </a:r>
            <a:r>
              <a:rPr lang="en-US" altLang="zh-CN" sz="2800" b="1" dirty="0"/>
              <a:t> </a:t>
            </a:r>
            <a:r>
              <a:rPr lang="en-US" altLang="zh-CN" sz="2800" b="1" dirty="0" err="1"/>
              <a:t>i,sum</a:t>
            </a:r>
            <a:r>
              <a:rPr lang="en-US" altLang="zh-CN" sz="2800" b="1" dirty="0"/>
              <a:t>=0;</a:t>
            </a:r>
            <a:endParaRPr lang="zh-CN" altLang="zh-CN" sz="2800" b="1" dirty="0"/>
          </a:p>
          <a:p>
            <a:pPr algn="l" eaLnBrk="1" hangingPunct="1"/>
            <a:r>
              <a:rPr lang="en-US" altLang="zh-CN" sz="2800" b="1" dirty="0" err="1"/>
              <a:t>printf</a:t>
            </a:r>
            <a:r>
              <a:rPr lang="en-US" altLang="zh-CN" sz="2800" b="1" dirty="0"/>
              <a:t>(“</a:t>
            </a:r>
            <a:r>
              <a:rPr lang="en-US" altLang="zh-CN" sz="2800" b="1" dirty="0" err="1"/>
              <a:t>i</a:t>
            </a:r>
            <a:r>
              <a:rPr lang="en-US" altLang="zh-CN" sz="2800" b="1" dirty="0"/>
              <a:t>=?”);</a:t>
            </a:r>
            <a:endParaRPr lang="zh-CN" altLang="zh-CN" sz="2800" b="1" dirty="0"/>
          </a:p>
          <a:p>
            <a:pPr algn="l" eaLnBrk="1" hangingPunct="1"/>
            <a:r>
              <a:rPr lang="en-US" altLang="zh-CN" sz="2800" b="1" dirty="0" err="1"/>
              <a:t>scanf</a:t>
            </a:r>
            <a:r>
              <a:rPr lang="en-US" altLang="zh-CN" sz="2800" b="1" dirty="0"/>
              <a:t>(“%d”,&amp;</a:t>
            </a:r>
            <a:r>
              <a:rPr lang="en-US" altLang="zh-CN" sz="2800" b="1" dirty="0" err="1"/>
              <a:t>i</a:t>
            </a:r>
            <a:r>
              <a:rPr lang="en-US" altLang="zh-CN" sz="2800" b="1" dirty="0"/>
              <a:t>);</a:t>
            </a:r>
            <a:endParaRPr lang="zh-CN" altLang="zh-CN" sz="2800" b="1" dirty="0"/>
          </a:p>
          <a:p>
            <a:pPr algn="l" eaLnBrk="1" hangingPunct="1"/>
            <a:r>
              <a:rPr lang="en-US" altLang="zh-CN" sz="2800" b="1" dirty="0">
                <a:solidFill>
                  <a:srgbClr val="FF66FF"/>
                </a:solidFill>
              </a:rPr>
              <a:t>do </a:t>
            </a:r>
            <a:endParaRPr lang="zh-CN" altLang="zh-CN" sz="2800" b="1" dirty="0">
              <a:solidFill>
                <a:srgbClr val="FF66FF"/>
              </a:solidFill>
            </a:endParaRPr>
          </a:p>
          <a:p>
            <a:pPr algn="l" eaLnBrk="1" hangingPunct="1"/>
            <a:r>
              <a:rPr lang="en-US" altLang="zh-CN" sz="2800" b="1" dirty="0">
                <a:solidFill>
                  <a:srgbClr val="FF66FF"/>
                </a:solidFill>
              </a:rPr>
              <a:t>{</a:t>
            </a:r>
            <a:endParaRPr lang="zh-CN" altLang="zh-CN" sz="2800" b="1" dirty="0">
              <a:solidFill>
                <a:srgbClr val="FF66FF"/>
              </a:solidFill>
            </a:endParaRPr>
          </a:p>
          <a:p>
            <a:pPr algn="l" eaLnBrk="1" hangingPunct="1"/>
            <a:r>
              <a:rPr lang="en-US" altLang="zh-CN" sz="2800" b="1" dirty="0">
                <a:solidFill>
                  <a:srgbClr val="FF66FF"/>
                </a:solidFill>
              </a:rPr>
              <a:t>   sum=</a:t>
            </a:r>
            <a:r>
              <a:rPr lang="en-US" altLang="zh-CN" sz="2800" b="1" dirty="0" err="1">
                <a:solidFill>
                  <a:srgbClr val="FF66FF"/>
                </a:solidFill>
              </a:rPr>
              <a:t>sum+i</a:t>
            </a:r>
            <a:r>
              <a:rPr lang="en-US" altLang="zh-CN" sz="2800" b="1" dirty="0">
                <a:solidFill>
                  <a:srgbClr val="FF66FF"/>
                </a:solidFill>
              </a:rPr>
              <a:t>;</a:t>
            </a:r>
            <a:endParaRPr lang="zh-CN" altLang="zh-CN" sz="2800" b="1" dirty="0">
              <a:solidFill>
                <a:srgbClr val="FF66FF"/>
              </a:solidFill>
            </a:endParaRPr>
          </a:p>
          <a:p>
            <a:pPr algn="l" eaLnBrk="1" hangingPunct="1"/>
            <a:r>
              <a:rPr lang="en-US" altLang="zh-CN" sz="2800" b="1" dirty="0">
                <a:solidFill>
                  <a:srgbClr val="FF66FF"/>
                </a:solidFill>
              </a:rPr>
              <a:t>   </a:t>
            </a:r>
            <a:r>
              <a:rPr lang="en-US" altLang="zh-CN" sz="2800" b="1" dirty="0" err="1">
                <a:solidFill>
                  <a:srgbClr val="FF66FF"/>
                </a:solidFill>
              </a:rPr>
              <a:t>i</a:t>
            </a:r>
            <a:r>
              <a:rPr lang="en-US" altLang="zh-CN" sz="2800" b="1" dirty="0">
                <a:solidFill>
                  <a:srgbClr val="FF66FF"/>
                </a:solidFill>
              </a:rPr>
              <a:t>++;</a:t>
            </a:r>
            <a:endParaRPr lang="zh-CN" altLang="zh-CN" sz="2800" b="1" dirty="0">
              <a:solidFill>
                <a:srgbClr val="FF66FF"/>
              </a:solidFill>
            </a:endParaRPr>
          </a:p>
          <a:p>
            <a:pPr algn="l" eaLnBrk="1" hangingPunct="1"/>
            <a:r>
              <a:rPr lang="en-US" altLang="zh-CN" sz="2800" b="1" dirty="0">
                <a:solidFill>
                  <a:srgbClr val="FF66FF"/>
                </a:solidFill>
              </a:rPr>
              <a:t>}while(</a:t>
            </a:r>
            <a:r>
              <a:rPr lang="en-US" altLang="zh-CN" sz="2800" b="1" dirty="0" err="1">
                <a:solidFill>
                  <a:srgbClr val="FF66FF"/>
                </a:solidFill>
              </a:rPr>
              <a:t>i</a:t>
            </a:r>
            <a:r>
              <a:rPr lang="en-US" altLang="zh-CN" sz="2800" b="1" dirty="0">
                <a:solidFill>
                  <a:srgbClr val="FF66FF"/>
                </a:solidFill>
              </a:rPr>
              <a:t>&lt;=10);</a:t>
            </a:r>
            <a:endParaRPr lang="zh-CN" altLang="zh-CN" sz="2800" b="1" dirty="0">
              <a:solidFill>
                <a:srgbClr val="FF66FF"/>
              </a:solidFill>
            </a:endParaRPr>
          </a:p>
          <a:p>
            <a:pPr algn="l" eaLnBrk="1" hangingPunct="1"/>
            <a:r>
              <a:rPr lang="en-US" altLang="zh-CN" sz="2800" b="1" dirty="0" err="1"/>
              <a:t>printf</a:t>
            </a:r>
            <a:r>
              <a:rPr lang="en-US" altLang="zh-CN" sz="2800" b="1" dirty="0"/>
              <a:t>(“sum=%d\</a:t>
            </a:r>
            <a:r>
              <a:rPr lang="en-US" altLang="zh-CN" sz="2800" b="1" dirty="0" err="1"/>
              <a:t>n",sum</a:t>
            </a:r>
            <a:r>
              <a:rPr lang="en-US" altLang="zh-CN" sz="2800" b="1" dirty="0"/>
              <a:t>);</a:t>
            </a:r>
            <a:endParaRPr lang="zh-CN" altLang="zh-CN" sz="2800" b="1" dirty="0"/>
          </a:p>
        </p:txBody>
      </p:sp>
      <p:pic>
        <p:nvPicPr>
          <p:cNvPr id="4813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5813" y="5357813"/>
            <a:ext cx="1500187"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3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43188" y="5429250"/>
            <a:ext cx="128587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3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29188" y="5429250"/>
            <a:ext cx="1574800" cy="928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34"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15125" y="5429250"/>
            <a:ext cx="1522413" cy="928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a:spLocks noChangeArrowheads="1"/>
          </p:cNvSpPr>
          <p:nvPr/>
        </p:nvSpPr>
        <p:spPr bwMode="auto">
          <a:xfrm>
            <a:off x="428625" y="1214438"/>
            <a:ext cx="8215313" cy="1077912"/>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eaLnBrk="1" hangingPunct="1"/>
            <a:r>
              <a:rPr lang="zh-CN" altLang="zh-CN" sz="3200" b="1" dirty="0">
                <a:solidFill>
                  <a:srgbClr val="000000"/>
                </a:solidFill>
              </a:rPr>
              <a:t>当</a:t>
            </a:r>
            <a:r>
              <a:rPr lang="en-US" altLang="zh-CN" sz="3200" b="1" dirty="0">
                <a:solidFill>
                  <a:srgbClr val="000000"/>
                </a:solidFill>
              </a:rPr>
              <a:t>while</a:t>
            </a:r>
            <a:r>
              <a:rPr lang="zh-CN" altLang="zh-CN" sz="3200" b="1" dirty="0">
                <a:solidFill>
                  <a:srgbClr val="000000"/>
                </a:solidFill>
              </a:rPr>
              <a:t>后面的</a:t>
            </a:r>
            <a:r>
              <a:rPr lang="zh-CN" altLang="zh-CN" sz="3200" b="1" dirty="0" smtClean="0">
                <a:solidFill>
                  <a:srgbClr val="000000"/>
                </a:solidFill>
              </a:rPr>
              <a:t>表达式</a:t>
            </a:r>
            <a:r>
              <a:rPr lang="zh-CN" altLang="en-US" sz="3200" b="1" dirty="0" smtClean="0">
                <a:solidFill>
                  <a:srgbClr val="000000"/>
                </a:solidFill>
              </a:rPr>
              <a:t>一</a:t>
            </a:r>
            <a:r>
              <a:rPr lang="zh-CN" altLang="en-US" sz="3200" b="1" dirty="0">
                <a:solidFill>
                  <a:srgbClr val="000000"/>
                </a:solidFill>
              </a:rPr>
              <a:t>开始</a:t>
            </a:r>
            <a:r>
              <a:rPr lang="zh-CN" altLang="zh-CN" sz="3200" b="1" dirty="0" smtClean="0">
                <a:solidFill>
                  <a:srgbClr val="000000"/>
                </a:solidFill>
              </a:rPr>
              <a:t>的</a:t>
            </a:r>
            <a:r>
              <a:rPr lang="zh-CN" altLang="zh-CN" sz="3200" b="1" dirty="0">
                <a:solidFill>
                  <a:srgbClr val="000000"/>
                </a:solidFill>
              </a:rPr>
              <a:t>值为“真”时，两种循环得到的结果相同；否则不相同</a:t>
            </a:r>
            <a:endParaRPr lang="zh-CN" altLang="en-US" sz="3200" b="1" dirty="0">
              <a:solidFill>
                <a:srgbClr val="000000"/>
              </a:solidFill>
            </a:endParaRPr>
          </a:p>
        </p:txBody>
      </p:sp>
    </p:spTree>
    <p:extLst>
      <p:ext uri="{BB962C8B-B14F-4D97-AF65-F5344CB8AC3E}">
        <p14:creationId xmlns:p14="http://schemas.microsoft.com/office/powerpoint/2010/main" val="1748883864"/>
      </p:ext>
    </p:extLst>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48131"/>
                                        </p:tgtEl>
                                        <p:attrNameLst>
                                          <p:attrName>style.visibility</p:attrName>
                                        </p:attrNameLst>
                                      </p:cBhvr>
                                      <p:to>
                                        <p:strVal val="visible"/>
                                      </p:to>
                                    </p:set>
                                    <p:animEffect transition="in" filter="blinds(horizontal)">
                                      <p:cBhvr>
                                        <p:cTn id="17" dur="500"/>
                                        <p:tgtEl>
                                          <p:spTgt spid="4813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48133"/>
                                        </p:tgtEl>
                                        <p:attrNameLst>
                                          <p:attrName>style.visibility</p:attrName>
                                        </p:attrNameLst>
                                      </p:cBhvr>
                                      <p:to>
                                        <p:strVal val="visible"/>
                                      </p:to>
                                    </p:set>
                                    <p:animEffect transition="in" filter="blinds(horizontal)">
                                      <p:cBhvr>
                                        <p:cTn id="22" dur="500"/>
                                        <p:tgtEl>
                                          <p:spTgt spid="4813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48132"/>
                                        </p:tgtEl>
                                        <p:attrNameLst>
                                          <p:attrName>style.visibility</p:attrName>
                                        </p:attrNameLst>
                                      </p:cBhvr>
                                      <p:to>
                                        <p:strVal val="visible"/>
                                      </p:to>
                                    </p:set>
                                    <p:animEffect transition="in" filter="blinds(horizontal)">
                                      <p:cBhvr>
                                        <p:cTn id="27" dur="500"/>
                                        <p:tgtEl>
                                          <p:spTgt spid="4813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48134"/>
                                        </p:tgtEl>
                                        <p:attrNameLst>
                                          <p:attrName>style.visibility</p:attrName>
                                        </p:attrNameLst>
                                      </p:cBhvr>
                                      <p:to>
                                        <p:strVal val="visible"/>
                                      </p:to>
                                    </p:set>
                                    <p:animEffect transition="in" filter="blinds(horizontal)">
                                      <p:cBhvr>
                                        <p:cTn id="32" dur="500"/>
                                        <p:tgtEl>
                                          <p:spTgt spid="4813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9" presetClass="entr" presetSubtype="0" decel="100000"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p:cTn id="37" dur="500" fill="hold"/>
                                        <p:tgtEl>
                                          <p:spTgt spid="13"/>
                                        </p:tgtEl>
                                        <p:attrNameLst>
                                          <p:attrName>ppt_w</p:attrName>
                                        </p:attrNameLst>
                                      </p:cBhvr>
                                      <p:tavLst>
                                        <p:tav tm="0">
                                          <p:val>
                                            <p:fltVal val="0"/>
                                          </p:val>
                                        </p:tav>
                                        <p:tav tm="100000">
                                          <p:val>
                                            <p:strVal val="#ppt_w"/>
                                          </p:val>
                                        </p:tav>
                                      </p:tavLst>
                                    </p:anim>
                                    <p:anim calcmode="lin" valueType="num">
                                      <p:cBhvr>
                                        <p:cTn id="38" dur="500" fill="hold"/>
                                        <p:tgtEl>
                                          <p:spTgt spid="13"/>
                                        </p:tgtEl>
                                        <p:attrNameLst>
                                          <p:attrName>ppt_h</p:attrName>
                                        </p:attrNameLst>
                                      </p:cBhvr>
                                      <p:tavLst>
                                        <p:tav tm="0">
                                          <p:val>
                                            <p:fltVal val="0"/>
                                          </p:val>
                                        </p:tav>
                                        <p:tav tm="100000">
                                          <p:val>
                                            <p:strVal val="#ppt_h"/>
                                          </p:val>
                                        </p:tav>
                                      </p:tavLst>
                                    </p:anim>
                                    <p:anim calcmode="lin" valueType="num">
                                      <p:cBhvr>
                                        <p:cTn id="39" dur="500" fill="hold"/>
                                        <p:tgtEl>
                                          <p:spTgt spid="13"/>
                                        </p:tgtEl>
                                        <p:attrNameLst>
                                          <p:attrName>style.rotation</p:attrName>
                                        </p:attrNameLst>
                                      </p:cBhvr>
                                      <p:tavLst>
                                        <p:tav tm="0">
                                          <p:val>
                                            <p:fltVal val="360"/>
                                          </p:val>
                                        </p:tav>
                                        <p:tav tm="100000">
                                          <p:val>
                                            <p:fltVal val="0"/>
                                          </p:val>
                                        </p:tav>
                                      </p:tavLst>
                                    </p:anim>
                                    <p:animEffect transition="in" filter="fade">
                                      <p:cBhvr>
                                        <p:cTn id="4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lstStyle/>
          <a:p>
            <a:r>
              <a:rPr lang="en-US" altLang="zh-CN" dirty="0" smtClean="0"/>
              <a:t>5.1  </a:t>
            </a:r>
            <a:r>
              <a:rPr lang="zh-CN" altLang="en-US" dirty="0" smtClean="0"/>
              <a:t>为什么</a:t>
            </a:r>
            <a:r>
              <a:rPr lang="zh-CN" altLang="en-US" dirty="0"/>
              <a:t>需要循环控制</a:t>
            </a:r>
          </a:p>
        </p:txBody>
      </p:sp>
      <p:sp>
        <p:nvSpPr>
          <p:cNvPr id="7" name="副标题 6"/>
          <p:cNvSpPr>
            <a:spLocks noGrp="1"/>
          </p:cNvSpPr>
          <p:nvPr>
            <p:ph type="subTitle" idx="1"/>
          </p:nvPr>
        </p:nvSpPr>
        <p:spPr/>
        <p:txBody>
          <a:bodyPr/>
          <a:lstStyle/>
          <a:p>
            <a:endParaRPr lang="zh-CN" altLang="en-US"/>
          </a:p>
        </p:txBody>
      </p:sp>
      <p:sp>
        <p:nvSpPr>
          <p:cNvPr id="4" name="灯片编号占位符 3"/>
          <p:cNvSpPr>
            <a:spLocks noGrp="1"/>
          </p:cNvSpPr>
          <p:nvPr>
            <p:ph type="sldNum" sz="quarter" idx="4"/>
          </p:nvPr>
        </p:nvSpPr>
        <p:spPr/>
        <p:txBody>
          <a:bodyPr/>
          <a:lstStyle/>
          <a:p>
            <a:fld id="{B0B2AA3B-4E3A-48A3-B1C6-ACC183BE71FA}" type="slidenum">
              <a:rPr lang="en-US" altLang="zh-CN" smtClean="0"/>
              <a:pPr/>
              <a:t>2</a:t>
            </a:fld>
            <a:endParaRPr lang="en-US" altLang="zh-CN"/>
          </a:p>
        </p:txBody>
      </p:sp>
    </p:spTree>
    <p:extLst>
      <p:ext uri="{BB962C8B-B14F-4D97-AF65-F5344CB8AC3E}">
        <p14:creationId xmlns:p14="http://schemas.microsoft.com/office/powerpoint/2010/main" val="15217144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2"/>
          </p:nvPr>
        </p:nvSpPr>
        <p:spPr/>
        <p:txBody>
          <a:bodyPr/>
          <a:lstStyle/>
          <a:p>
            <a:fld id="{55383EA1-3859-4BD3-8B92-7B7BA67ED907}" type="slidenum">
              <a:rPr lang="en-US" altLang="zh-CN"/>
              <a:pPr/>
              <a:t>20</a:t>
            </a:fld>
            <a:endParaRPr lang="en-US" altLang="zh-CN"/>
          </a:p>
        </p:txBody>
      </p:sp>
      <p:sp>
        <p:nvSpPr>
          <p:cNvPr id="140290" name="Text Box 2"/>
          <p:cNvSpPr txBox="1">
            <a:spLocks noChangeArrowheads="1"/>
          </p:cNvSpPr>
          <p:nvPr/>
        </p:nvSpPr>
        <p:spPr bwMode="auto">
          <a:xfrm>
            <a:off x="900113" y="1716088"/>
            <a:ext cx="7200900" cy="3081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lgn="l">
              <a:defRPr sz="2400">
                <a:solidFill>
                  <a:schemeClr val="tx1"/>
                </a:solidFill>
                <a:latin typeface="Times New Roman" pitchFamily="18" charset="0"/>
                <a:ea typeface="宋体" pitchFamily="2" charset="-122"/>
              </a:defRPr>
            </a:lvl1pPr>
            <a:lvl2pPr marL="914400" indent="-457200" algn="l">
              <a:defRPr sz="2400">
                <a:solidFill>
                  <a:schemeClr val="tx1"/>
                </a:solidFill>
                <a:latin typeface="Times New Roman" pitchFamily="18" charset="0"/>
                <a:ea typeface="宋体" pitchFamily="2" charset="-122"/>
              </a:defRPr>
            </a:lvl2pPr>
            <a:lvl3pPr marL="1371600" indent="-457200" algn="l">
              <a:defRPr sz="2400">
                <a:solidFill>
                  <a:schemeClr val="tx1"/>
                </a:solidFill>
                <a:latin typeface="Times New Roman" pitchFamily="18" charset="0"/>
                <a:ea typeface="宋体" pitchFamily="2" charset="-122"/>
              </a:defRPr>
            </a:lvl3pPr>
            <a:lvl4pPr marL="1828800" indent="-457200" algn="l">
              <a:defRPr sz="2400">
                <a:solidFill>
                  <a:schemeClr val="tx1"/>
                </a:solidFill>
                <a:latin typeface="Times New Roman" pitchFamily="18" charset="0"/>
                <a:ea typeface="宋体" pitchFamily="2" charset="-122"/>
              </a:defRPr>
            </a:lvl4pPr>
            <a:lvl5pPr marL="2286000" indent="-457200" algn="l">
              <a:defRPr sz="2400">
                <a:solidFill>
                  <a:schemeClr val="tx1"/>
                </a:solidFill>
                <a:latin typeface="Times New Roman" pitchFamily="18" charset="0"/>
                <a:ea typeface="宋体" pitchFamily="2" charset="-122"/>
              </a:defRPr>
            </a:lvl5pPr>
            <a:lvl6pPr marL="2743200" indent="-457200" fontAlgn="base">
              <a:spcBef>
                <a:spcPct val="0"/>
              </a:spcBef>
              <a:spcAft>
                <a:spcPct val="0"/>
              </a:spcAft>
              <a:defRPr sz="2400">
                <a:solidFill>
                  <a:schemeClr val="tx1"/>
                </a:solidFill>
                <a:latin typeface="Times New Roman" pitchFamily="18" charset="0"/>
                <a:ea typeface="宋体" pitchFamily="2" charset="-122"/>
              </a:defRPr>
            </a:lvl6pPr>
            <a:lvl7pPr marL="3200400" indent="-457200" fontAlgn="base">
              <a:spcBef>
                <a:spcPct val="0"/>
              </a:spcBef>
              <a:spcAft>
                <a:spcPct val="0"/>
              </a:spcAft>
              <a:defRPr sz="2400">
                <a:solidFill>
                  <a:schemeClr val="tx1"/>
                </a:solidFill>
                <a:latin typeface="Times New Roman" pitchFamily="18" charset="0"/>
                <a:ea typeface="宋体" pitchFamily="2" charset="-122"/>
              </a:defRPr>
            </a:lvl7pPr>
            <a:lvl8pPr marL="3657600" indent="-457200" fontAlgn="base">
              <a:spcBef>
                <a:spcPct val="0"/>
              </a:spcBef>
              <a:spcAft>
                <a:spcPct val="0"/>
              </a:spcAft>
              <a:defRPr sz="2400">
                <a:solidFill>
                  <a:schemeClr val="tx1"/>
                </a:solidFill>
                <a:latin typeface="Times New Roman" pitchFamily="18" charset="0"/>
                <a:ea typeface="宋体" pitchFamily="2" charset="-122"/>
              </a:defRPr>
            </a:lvl8pPr>
            <a:lvl9pPr marL="4114800" indent="-457200" fontAlgn="base">
              <a:spcBef>
                <a:spcPct val="0"/>
              </a:spcBef>
              <a:spcAft>
                <a:spcPct val="0"/>
              </a:spcAft>
              <a:defRPr sz="2400">
                <a:solidFill>
                  <a:schemeClr val="tx1"/>
                </a:solidFill>
                <a:latin typeface="Times New Roman" pitchFamily="18" charset="0"/>
                <a:ea typeface="宋体" pitchFamily="2" charset="-122"/>
              </a:defRPr>
            </a:lvl9pPr>
          </a:lstStyle>
          <a:p>
            <a:pPr eaLnBrk="0" hangingPunct="0">
              <a:buFontTx/>
              <a:buChar char="•"/>
            </a:pPr>
            <a:r>
              <a:rPr kumimoji="1" lang="en-US" altLang="zh-CN" sz="2800" dirty="0">
                <a:latin typeface="Arial" pitchFamily="34" charset="0"/>
                <a:ea typeface="楷体_GB2312" pitchFamily="49" charset="-122"/>
              </a:rPr>
              <a:t>do-while</a:t>
            </a:r>
            <a:r>
              <a:rPr kumimoji="1" lang="zh-CN" altLang="en-US" sz="2800" dirty="0">
                <a:latin typeface="Arial" pitchFamily="34" charset="0"/>
                <a:ea typeface="楷体_GB2312" pitchFamily="49" charset="-122"/>
              </a:rPr>
              <a:t>语句和</a:t>
            </a:r>
            <a:r>
              <a:rPr kumimoji="1" lang="en-US" altLang="en-US" sz="2800" dirty="0">
                <a:latin typeface="Arial" pitchFamily="34" charset="0"/>
                <a:ea typeface="楷体_GB2312" pitchFamily="49" charset="-122"/>
              </a:rPr>
              <a:t>while</a:t>
            </a:r>
            <a:r>
              <a:rPr kumimoji="1" lang="zh-CN" altLang="en-US" sz="2800" dirty="0">
                <a:latin typeface="Arial" pitchFamily="34" charset="0"/>
                <a:ea typeface="楷体_GB2312" pitchFamily="49" charset="-122"/>
              </a:rPr>
              <a:t>语句的区别：</a:t>
            </a:r>
          </a:p>
          <a:p>
            <a:pPr eaLnBrk="0" hangingPunct="0">
              <a:buFontTx/>
              <a:buChar char="•"/>
            </a:pPr>
            <a:endParaRPr kumimoji="1" lang="zh-CN" altLang="en-US" sz="2800" dirty="0">
              <a:latin typeface="Arial" pitchFamily="34" charset="0"/>
              <a:ea typeface="楷体_GB2312" pitchFamily="49" charset="-122"/>
            </a:endParaRPr>
          </a:p>
          <a:p>
            <a:pPr lvl="1" eaLnBrk="0" hangingPunct="0">
              <a:buFontTx/>
              <a:buAutoNum type="arabicParenR"/>
            </a:pPr>
            <a:r>
              <a:rPr kumimoji="1" lang="zh-CN" altLang="en-US" sz="2800" dirty="0">
                <a:latin typeface="Arial" pitchFamily="34" charset="0"/>
                <a:ea typeface="楷体_GB2312" pitchFamily="49" charset="-122"/>
              </a:rPr>
              <a:t>执行循环体和判断表达式的</a:t>
            </a:r>
            <a:r>
              <a:rPr kumimoji="1" lang="zh-CN" altLang="en-US" sz="2800" dirty="0">
                <a:solidFill>
                  <a:srgbClr val="FFFF00"/>
                </a:solidFill>
                <a:latin typeface="Arial" pitchFamily="34" charset="0"/>
                <a:ea typeface="楷体_GB2312" pitchFamily="49" charset="-122"/>
              </a:rPr>
              <a:t>先后顺序</a:t>
            </a:r>
            <a:r>
              <a:rPr kumimoji="1" lang="zh-CN" altLang="en-US" sz="2800" dirty="0">
                <a:latin typeface="Arial" pitchFamily="34" charset="0"/>
                <a:ea typeface="楷体_GB2312" pitchFamily="49" charset="-122"/>
              </a:rPr>
              <a:t>。</a:t>
            </a:r>
          </a:p>
          <a:p>
            <a:pPr lvl="1" eaLnBrk="0" hangingPunct="0">
              <a:buFontTx/>
              <a:buAutoNum type="arabicParenR"/>
            </a:pPr>
            <a:endParaRPr kumimoji="1" lang="zh-CN" altLang="en-US" sz="2800" dirty="0">
              <a:latin typeface="Arial" pitchFamily="34" charset="0"/>
              <a:ea typeface="楷体_GB2312" pitchFamily="49" charset="-122"/>
            </a:endParaRPr>
          </a:p>
          <a:p>
            <a:pPr lvl="1" eaLnBrk="0" hangingPunct="0">
              <a:buFontTx/>
              <a:buAutoNum type="arabicParenR"/>
            </a:pPr>
            <a:r>
              <a:rPr kumimoji="1" lang="en-US" altLang="en-US" sz="2800" dirty="0">
                <a:latin typeface="Arial" pitchFamily="34" charset="0"/>
                <a:ea typeface="楷体_GB2312" pitchFamily="49" charset="-122"/>
              </a:rPr>
              <a:t>do-while</a:t>
            </a:r>
            <a:r>
              <a:rPr kumimoji="1" lang="zh-CN" altLang="en-US" sz="2800" dirty="0">
                <a:latin typeface="Arial" pitchFamily="34" charset="0"/>
                <a:ea typeface="楷体_GB2312" pitchFamily="49" charset="-122"/>
              </a:rPr>
              <a:t>肯定执行循环体一次；而</a:t>
            </a:r>
            <a:r>
              <a:rPr kumimoji="1" lang="en-US" altLang="en-US" sz="2800" dirty="0">
                <a:latin typeface="Arial" pitchFamily="34" charset="0"/>
                <a:ea typeface="楷体_GB2312" pitchFamily="49" charset="-122"/>
              </a:rPr>
              <a:t>while</a:t>
            </a:r>
            <a:r>
              <a:rPr kumimoji="1" lang="zh-CN" altLang="en-US" sz="2800" dirty="0">
                <a:latin typeface="Arial" pitchFamily="34" charset="0"/>
                <a:ea typeface="楷体_GB2312" pitchFamily="49" charset="-122"/>
              </a:rPr>
              <a:t>语句</a:t>
            </a:r>
            <a:r>
              <a:rPr kumimoji="1" lang="zh-CN" altLang="en-US" sz="2800" dirty="0" smtClean="0">
                <a:latin typeface="Arial" pitchFamily="34" charset="0"/>
                <a:ea typeface="楷体_GB2312" pitchFamily="49" charset="-122"/>
              </a:rPr>
              <a:t>可能一次也不</a:t>
            </a:r>
            <a:r>
              <a:rPr kumimoji="1" lang="zh-CN" altLang="en-US" sz="2800" dirty="0">
                <a:latin typeface="Arial" pitchFamily="34" charset="0"/>
                <a:ea typeface="楷体_GB2312" pitchFamily="49" charset="-122"/>
              </a:rPr>
              <a:t>执行循环体。</a:t>
            </a:r>
          </a:p>
          <a:p>
            <a:pPr lvl="1" eaLnBrk="0" hangingPunct="0"/>
            <a:r>
              <a:rPr kumimoji="1" lang="en-US" altLang="zh-CN" sz="2800" dirty="0">
                <a:solidFill>
                  <a:srgbClr val="66FF33"/>
                </a:solidFill>
                <a:latin typeface="Arial" pitchFamily="34" charset="0"/>
                <a:ea typeface="楷体_GB2312" pitchFamily="49" charset="-122"/>
              </a:rPr>
              <a:t>	</a:t>
            </a:r>
          </a:p>
        </p:txBody>
      </p:sp>
      <p:sp>
        <p:nvSpPr>
          <p:cNvPr id="140292" name="Text Box 4"/>
          <p:cNvSpPr txBox="1">
            <a:spLocks noChangeArrowheads="1"/>
          </p:cNvSpPr>
          <p:nvPr/>
        </p:nvSpPr>
        <p:spPr bwMode="auto">
          <a:xfrm>
            <a:off x="900113" y="4864100"/>
            <a:ext cx="7272337"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FontTx/>
              <a:buChar char="•"/>
            </a:pPr>
            <a:r>
              <a:rPr kumimoji="1" lang="zh-CN" altLang="en-US" sz="2800">
                <a:ea typeface="楷体_GB2312" pitchFamily="49" charset="-122"/>
              </a:rPr>
              <a:t> </a:t>
            </a:r>
            <a:r>
              <a:rPr kumimoji="1" lang="en-US" altLang="zh-CN" sz="2800">
                <a:ea typeface="楷体_GB2312" pitchFamily="49" charset="-122"/>
              </a:rPr>
              <a:t>do-while</a:t>
            </a:r>
            <a:r>
              <a:rPr kumimoji="1" lang="zh-CN" altLang="en-US" sz="2800">
                <a:ea typeface="楷体_GB2312" pitchFamily="49" charset="-122"/>
              </a:rPr>
              <a:t>语句结构可以</a:t>
            </a:r>
            <a:r>
              <a:rPr kumimoji="1" lang="zh-CN" altLang="en-US" sz="2800" b="1">
                <a:solidFill>
                  <a:srgbClr val="FFFF00"/>
                </a:solidFill>
                <a:ea typeface="楷体_GB2312" pitchFamily="49" charset="-122"/>
              </a:rPr>
              <a:t>转换</a:t>
            </a:r>
            <a:r>
              <a:rPr kumimoji="1" lang="zh-CN" altLang="en-US" sz="2800">
                <a:ea typeface="楷体_GB2312" pitchFamily="49" charset="-122"/>
              </a:rPr>
              <a:t>成</a:t>
            </a:r>
            <a:r>
              <a:rPr kumimoji="1" lang="en-US" altLang="zh-CN" sz="2800">
                <a:ea typeface="楷体_GB2312" pitchFamily="49" charset="-122"/>
              </a:rPr>
              <a:t>while</a:t>
            </a:r>
            <a:r>
              <a:rPr kumimoji="1" lang="zh-CN" altLang="en-US" sz="2800">
                <a:ea typeface="楷体_GB2312" pitchFamily="49" charset="-122"/>
              </a:rPr>
              <a:t>结构，两者的控制程序执行流程的能力完全等价。</a:t>
            </a:r>
          </a:p>
        </p:txBody>
      </p:sp>
      <p:sp>
        <p:nvSpPr>
          <p:cNvPr id="140293" name="Rectangle 5"/>
          <p:cNvSpPr>
            <a:spLocks noGrp="1" noChangeArrowheads="1"/>
          </p:cNvSpPr>
          <p:nvPr>
            <p:ph type="title"/>
          </p:nvPr>
        </p:nvSpPr>
        <p:spPr/>
        <p:txBody>
          <a:bodyPr/>
          <a:lstStyle/>
          <a:p>
            <a:r>
              <a:rPr lang="en-US" altLang="zh-CN" sz="3900" dirty="0" smtClean="0">
                <a:ea typeface="楷体_GB2312" pitchFamily="49" charset="-122"/>
              </a:rPr>
              <a:t>do-</a:t>
            </a:r>
            <a:r>
              <a:rPr lang="en-US" altLang="en-US" sz="3900" dirty="0" smtClean="0">
                <a:ea typeface="楷体_GB2312" pitchFamily="49" charset="-122"/>
              </a:rPr>
              <a:t>while</a:t>
            </a:r>
            <a:r>
              <a:rPr lang="en-US" altLang="zh-CN" sz="3900" dirty="0" smtClean="0">
                <a:ea typeface="楷体_GB2312" pitchFamily="49" charset="-122"/>
              </a:rPr>
              <a:t> </a:t>
            </a:r>
            <a:r>
              <a:rPr lang="zh-CN" altLang="en-US" sz="3900" dirty="0" smtClean="0">
                <a:ea typeface="楷体_GB2312" pitchFamily="49" charset="-122"/>
              </a:rPr>
              <a:t>语句</a:t>
            </a:r>
            <a:r>
              <a:rPr lang="zh-CN" altLang="en-US" sz="3900" dirty="0">
                <a:ea typeface="楷体_GB2312" pitchFamily="49" charset="-122"/>
              </a:rPr>
              <a:t>小结</a:t>
            </a:r>
          </a:p>
        </p:txBody>
      </p:sp>
    </p:spTree>
  </p:cSld>
  <p:clrMapOvr>
    <a:masterClrMapping/>
  </p:clrMapOvr>
  <p:transition>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en-US" altLang="zh-CN" dirty="0" smtClean="0"/>
              <a:t>5.4 </a:t>
            </a:r>
            <a:r>
              <a:rPr lang="zh-CN" altLang="en-US" dirty="0" smtClean="0"/>
              <a:t>用</a:t>
            </a:r>
            <a:r>
              <a:rPr lang="en-US" altLang="zh-CN" dirty="0" smtClean="0"/>
              <a:t>for</a:t>
            </a:r>
            <a:r>
              <a:rPr lang="zh-CN" altLang="en-US" dirty="0" smtClean="0"/>
              <a:t>语句实现循环</a:t>
            </a:r>
            <a:endParaRPr lang="zh-CN" altLang="en-US" dirty="0"/>
          </a:p>
        </p:txBody>
      </p:sp>
      <p:sp>
        <p:nvSpPr>
          <p:cNvPr id="5" name="副标题 4"/>
          <p:cNvSpPr>
            <a:spLocks noGrp="1"/>
          </p:cNvSpPr>
          <p:nvPr>
            <p:ph type="subTitle" idx="1"/>
          </p:nvPr>
        </p:nvSpPr>
        <p:spPr/>
        <p:txBody>
          <a:bodyPr/>
          <a:lstStyle/>
          <a:p>
            <a:endParaRPr lang="zh-CN" altLang="en-US"/>
          </a:p>
        </p:txBody>
      </p:sp>
      <p:sp>
        <p:nvSpPr>
          <p:cNvPr id="3" name="灯片编号占位符 2"/>
          <p:cNvSpPr>
            <a:spLocks noGrp="1"/>
          </p:cNvSpPr>
          <p:nvPr>
            <p:ph type="sldNum" sz="quarter" idx="4"/>
          </p:nvPr>
        </p:nvSpPr>
        <p:spPr/>
        <p:txBody>
          <a:bodyPr/>
          <a:lstStyle/>
          <a:p>
            <a:fld id="{BD9903FF-97B1-45AE-A455-433603174271}" type="slidenum">
              <a:rPr lang="en-US" altLang="zh-CN" smtClean="0"/>
              <a:pPr/>
              <a:t>21</a:t>
            </a:fld>
            <a:endParaRPr lang="en-US" altLang="zh-CN"/>
          </a:p>
        </p:txBody>
      </p:sp>
    </p:spTree>
    <p:extLst>
      <p:ext uri="{BB962C8B-B14F-4D97-AF65-F5344CB8AC3E}">
        <p14:creationId xmlns:p14="http://schemas.microsoft.com/office/powerpoint/2010/main" val="295260730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32"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eaLnBrk="1" hangingPunct="1"/>
            <a:endParaRPr lang="zh-CN" altLang="en-US"/>
          </a:p>
        </p:txBody>
      </p:sp>
      <p:sp>
        <p:nvSpPr>
          <p:cNvPr id="16" name="流程图: 决策 15"/>
          <p:cNvSpPr>
            <a:spLocks noChangeArrowheads="1"/>
          </p:cNvSpPr>
          <p:nvPr/>
        </p:nvSpPr>
        <p:spPr bwMode="auto">
          <a:xfrm>
            <a:off x="5286375" y="2811463"/>
            <a:ext cx="2857500" cy="714375"/>
          </a:xfrm>
          <a:prstGeom prst="flowChartDecision">
            <a:avLst/>
          </a:prstGeom>
          <a:solidFill>
            <a:schemeClr val="accent6">
              <a:lumMod val="60000"/>
              <a:lumOff val="40000"/>
            </a:schemeClr>
          </a:solidFill>
          <a:ln w="38100" algn="ctr">
            <a:solidFill>
              <a:schemeClr val="tx1"/>
            </a:solidFill>
            <a:miter lim="800000"/>
            <a:headEnd/>
            <a:tailEnd/>
          </a:ln>
        </p:spPr>
        <p:txBody>
          <a:bodyPr wrap="none" lIns="0" tIns="0" rIns="0" bIns="0"/>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en-US" altLang="zh-CN" sz="2800" b="1">
                <a:solidFill>
                  <a:srgbClr val="000000"/>
                </a:solidFill>
              </a:rPr>
              <a:t>i</a:t>
            </a:r>
            <a:r>
              <a:rPr lang="zh-CN" altLang="zh-CN" sz="2800" b="1">
                <a:solidFill>
                  <a:srgbClr val="000000"/>
                </a:solidFill>
              </a:rPr>
              <a:t> ≤</a:t>
            </a:r>
            <a:r>
              <a:rPr lang="en-US" altLang="zh-CN" sz="2800" b="1">
                <a:solidFill>
                  <a:srgbClr val="000000"/>
                </a:solidFill>
              </a:rPr>
              <a:t>100</a:t>
            </a:r>
            <a:endParaRPr lang="zh-CN" altLang="en-US" sz="2800" b="1">
              <a:solidFill>
                <a:srgbClr val="000000"/>
              </a:solidFill>
            </a:endParaRPr>
          </a:p>
        </p:txBody>
      </p:sp>
      <p:sp>
        <p:nvSpPr>
          <p:cNvPr id="17" name="TextBox 16"/>
          <p:cNvSpPr txBox="1">
            <a:spLocks noChangeArrowheads="1"/>
          </p:cNvSpPr>
          <p:nvPr/>
        </p:nvSpPr>
        <p:spPr bwMode="auto">
          <a:xfrm>
            <a:off x="6786563" y="3500438"/>
            <a:ext cx="5000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eaLnBrk="1" hangingPunct="1"/>
            <a:r>
              <a:rPr lang="en-US" altLang="zh-CN" sz="2800" b="1"/>
              <a:t>Y</a:t>
            </a:r>
            <a:endParaRPr lang="zh-CN" altLang="en-US" sz="2800" b="1"/>
          </a:p>
        </p:txBody>
      </p:sp>
      <p:sp>
        <p:nvSpPr>
          <p:cNvPr id="18" name="TextBox 17"/>
          <p:cNvSpPr txBox="1">
            <a:spLocks noChangeArrowheads="1"/>
          </p:cNvSpPr>
          <p:nvPr/>
        </p:nvSpPr>
        <p:spPr bwMode="auto">
          <a:xfrm>
            <a:off x="8001000" y="2643188"/>
            <a:ext cx="5000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eaLnBrk="1" hangingPunct="1"/>
            <a:r>
              <a:rPr lang="en-US" altLang="zh-CN" sz="2800" b="1"/>
              <a:t>N</a:t>
            </a:r>
            <a:endParaRPr lang="zh-CN" altLang="en-US" sz="2800" b="1"/>
          </a:p>
        </p:txBody>
      </p:sp>
      <p:sp>
        <p:nvSpPr>
          <p:cNvPr id="19" name="流程图: 过程 18"/>
          <p:cNvSpPr>
            <a:spLocks noChangeArrowheads="1"/>
          </p:cNvSpPr>
          <p:nvPr/>
        </p:nvSpPr>
        <p:spPr bwMode="auto">
          <a:xfrm>
            <a:off x="5857875" y="4857750"/>
            <a:ext cx="1714500" cy="500063"/>
          </a:xfrm>
          <a:prstGeom prst="flowChartProcess">
            <a:avLst/>
          </a:prstGeom>
          <a:solidFill>
            <a:schemeClr val="accent6">
              <a:lumMod val="60000"/>
              <a:lumOff val="40000"/>
            </a:schemeClr>
          </a:solidFill>
          <a:ln w="38100" algn="ctr">
            <a:solidFill>
              <a:schemeClr val="tx1"/>
            </a:solidFill>
            <a:miter lim="800000"/>
            <a:headEnd/>
            <a:tailEnd/>
          </a:ln>
        </p:spPr>
        <p:txBody>
          <a:bodyPr wrap="none" lIns="0" tIns="0" rIns="0" bIns="0"/>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en-US" altLang="zh-CN" sz="2800" b="1">
                <a:solidFill>
                  <a:srgbClr val="000000"/>
                </a:solidFill>
              </a:rPr>
              <a:t>i=i+1</a:t>
            </a:r>
            <a:endParaRPr lang="zh-CN" altLang="en-US" sz="2800" b="1">
              <a:solidFill>
                <a:srgbClr val="000000"/>
              </a:solidFill>
            </a:endParaRPr>
          </a:p>
        </p:txBody>
      </p:sp>
      <p:cxnSp>
        <p:nvCxnSpPr>
          <p:cNvPr id="20" name="直接箭头连接符 19"/>
          <p:cNvCxnSpPr>
            <a:cxnSpLocks noChangeShapeType="1"/>
          </p:cNvCxnSpPr>
          <p:nvPr/>
        </p:nvCxnSpPr>
        <p:spPr bwMode="auto">
          <a:xfrm rot="16200000" flipH="1">
            <a:off x="6500812" y="2643188"/>
            <a:ext cx="428625" cy="0"/>
          </a:xfrm>
          <a:prstGeom prst="straightConnector1">
            <a:avLst/>
          </a:prstGeom>
          <a:noFill/>
          <a:ln w="38100" algn="ctr">
            <a:solidFill>
              <a:schemeClr val="tx1"/>
            </a:solidFill>
            <a:miter lim="800000"/>
            <a:headEnd/>
            <a:tailEnd type="arrow" w="med" len="med"/>
          </a:ln>
          <a:extLst>
            <a:ext uri="{909E8E84-426E-40DD-AFC4-6F175D3DCCD1}">
              <a14:hiddenFill xmlns:a14="http://schemas.microsoft.com/office/drawing/2010/main">
                <a:noFill/>
              </a14:hiddenFill>
            </a:ext>
          </a:extLst>
        </p:spPr>
      </p:cxnSp>
      <p:cxnSp>
        <p:nvCxnSpPr>
          <p:cNvPr id="21" name="直接连接符 20"/>
          <p:cNvCxnSpPr>
            <a:cxnSpLocks noChangeShapeType="1"/>
          </p:cNvCxnSpPr>
          <p:nvPr/>
        </p:nvCxnSpPr>
        <p:spPr bwMode="auto">
          <a:xfrm rot="10800000">
            <a:off x="4929188" y="5643563"/>
            <a:ext cx="1785937"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22" name="直接箭头连接符 21"/>
          <p:cNvCxnSpPr>
            <a:cxnSpLocks noChangeShapeType="1"/>
          </p:cNvCxnSpPr>
          <p:nvPr/>
        </p:nvCxnSpPr>
        <p:spPr bwMode="auto">
          <a:xfrm rot="16200000" flipH="1">
            <a:off x="6500812" y="3748088"/>
            <a:ext cx="428625" cy="0"/>
          </a:xfrm>
          <a:prstGeom prst="straightConnector1">
            <a:avLst/>
          </a:prstGeom>
          <a:noFill/>
          <a:ln w="38100" algn="ctr">
            <a:solidFill>
              <a:schemeClr val="tx1"/>
            </a:solidFill>
            <a:miter lim="800000"/>
            <a:headEnd/>
            <a:tailEnd type="arrow" w="med" len="med"/>
          </a:ln>
          <a:extLst>
            <a:ext uri="{909E8E84-426E-40DD-AFC4-6F175D3DCCD1}">
              <a14:hiddenFill xmlns:a14="http://schemas.microsoft.com/office/drawing/2010/main">
                <a:noFill/>
              </a14:hiddenFill>
            </a:ext>
          </a:extLst>
        </p:spPr>
      </p:cxnSp>
      <p:cxnSp>
        <p:nvCxnSpPr>
          <p:cNvPr id="23" name="直接箭头连接符 22"/>
          <p:cNvCxnSpPr>
            <a:cxnSpLocks noChangeShapeType="1"/>
          </p:cNvCxnSpPr>
          <p:nvPr/>
        </p:nvCxnSpPr>
        <p:spPr bwMode="auto">
          <a:xfrm rot="16200000" flipH="1">
            <a:off x="6500812" y="6072188"/>
            <a:ext cx="428625" cy="0"/>
          </a:xfrm>
          <a:prstGeom prst="straightConnector1">
            <a:avLst/>
          </a:prstGeom>
          <a:noFill/>
          <a:ln w="38100" algn="ctr">
            <a:solidFill>
              <a:schemeClr val="tx1"/>
            </a:solidFill>
            <a:miter lim="800000"/>
            <a:headEnd/>
            <a:tailEnd type="arrow" w="med" len="med"/>
          </a:ln>
          <a:extLst>
            <a:ext uri="{909E8E84-426E-40DD-AFC4-6F175D3DCCD1}">
              <a14:hiddenFill xmlns:a14="http://schemas.microsoft.com/office/drawing/2010/main">
                <a:noFill/>
              </a14:hiddenFill>
            </a:ext>
          </a:extLst>
        </p:spPr>
      </p:cxnSp>
      <p:cxnSp>
        <p:nvCxnSpPr>
          <p:cNvPr id="24" name="直接连接符 23"/>
          <p:cNvCxnSpPr>
            <a:cxnSpLocks noChangeShapeType="1"/>
          </p:cNvCxnSpPr>
          <p:nvPr/>
        </p:nvCxnSpPr>
        <p:spPr bwMode="auto">
          <a:xfrm rot="16200000" flipV="1">
            <a:off x="3393281" y="4107657"/>
            <a:ext cx="3071813"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25" name="直接箭头连接符 24"/>
          <p:cNvCxnSpPr>
            <a:cxnSpLocks noChangeShapeType="1"/>
          </p:cNvCxnSpPr>
          <p:nvPr/>
        </p:nvCxnSpPr>
        <p:spPr bwMode="auto">
          <a:xfrm>
            <a:off x="4929188" y="2571750"/>
            <a:ext cx="1795462" cy="1588"/>
          </a:xfrm>
          <a:prstGeom prst="straightConnector1">
            <a:avLst/>
          </a:prstGeom>
          <a:noFill/>
          <a:ln w="38100" algn="ctr">
            <a:solidFill>
              <a:schemeClr val="tx1"/>
            </a:solidFill>
            <a:miter lim="800000"/>
            <a:headEnd/>
            <a:tailEnd type="arrow" w="med" len="med"/>
          </a:ln>
          <a:extLst>
            <a:ext uri="{909E8E84-426E-40DD-AFC4-6F175D3DCCD1}">
              <a14:hiddenFill xmlns:a14="http://schemas.microsoft.com/office/drawing/2010/main">
                <a:noFill/>
              </a14:hiddenFill>
            </a:ext>
          </a:extLst>
        </p:spPr>
      </p:cxnSp>
      <p:sp>
        <p:nvSpPr>
          <p:cNvPr id="26" name="流程图: 过程 25"/>
          <p:cNvSpPr>
            <a:spLocks noChangeArrowheads="1"/>
          </p:cNvSpPr>
          <p:nvPr/>
        </p:nvSpPr>
        <p:spPr bwMode="auto">
          <a:xfrm>
            <a:off x="5991225" y="1928813"/>
            <a:ext cx="1463675" cy="500062"/>
          </a:xfrm>
          <a:prstGeom prst="flowChartProcess">
            <a:avLst/>
          </a:prstGeom>
          <a:solidFill>
            <a:schemeClr val="accent6">
              <a:lumMod val="60000"/>
              <a:lumOff val="40000"/>
            </a:schemeClr>
          </a:solidFill>
          <a:ln w="38100" algn="ctr">
            <a:solidFill>
              <a:schemeClr val="tx1"/>
            </a:solidFill>
            <a:miter lim="800000"/>
            <a:headEnd/>
            <a:tailEnd/>
          </a:ln>
        </p:spPr>
        <p:txBody>
          <a:bodyPr wrap="none" lIns="0" tIns="0" rIns="0" bIns="0"/>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en-US" altLang="zh-CN" sz="2800" b="1">
                <a:solidFill>
                  <a:srgbClr val="000000"/>
                </a:solidFill>
              </a:rPr>
              <a:t>i=1</a:t>
            </a:r>
            <a:endParaRPr lang="zh-CN" altLang="en-US" sz="2800" b="1">
              <a:solidFill>
                <a:srgbClr val="000000"/>
              </a:solidFill>
            </a:endParaRPr>
          </a:p>
        </p:txBody>
      </p:sp>
      <p:cxnSp>
        <p:nvCxnSpPr>
          <p:cNvPr id="27" name="直接箭头连接符 26"/>
          <p:cNvCxnSpPr>
            <a:cxnSpLocks noChangeShapeType="1"/>
          </p:cNvCxnSpPr>
          <p:nvPr/>
        </p:nvCxnSpPr>
        <p:spPr bwMode="auto">
          <a:xfrm rot="16200000" flipH="1">
            <a:off x="6500812" y="1714501"/>
            <a:ext cx="428625" cy="0"/>
          </a:xfrm>
          <a:prstGeom prst="straightConnector1">
            <a:avLst/>
          </a:prstGeom>
          <a:noFill/>
          <a:ln w="38100" algn="ctr">
            <a:solidFill>
              <a:schemeClr val="tx1"/>
            </a:solidFill>
            <a:miter lim="800000"/>
            <a:headEnd/>
            <a:tailEnd type="arrow" w="med" len="med"/>
          </a:ln>
          <a:extLst>
            <a:ext uri="{909E8E84-426E-40DD-AFC4-6F175D3DCCD1}">
              <a14:hiddenFill xmlns:a14="http://schemas.microsoft.com/office/drawing/2010/main">
                <a:noFill/>
              </a14:hiddenFill>
            </a:ext>
          </a:extLst>
        </p:spPr>
      </p:cxnSp>
      <p:sp>
        <p:nvSpPr>
          <p:cNvPr id="28" name="平行四边形 27"/>
          <p:cNvSpPr>
            <a:spLocks noChangeArrowheads="1"/>
          </p:cNvSpPr>
          <p:nvPr/>
        </p:nvSpPr>
        <p:spPr bwMode="auto">
          <a:xfrm>
            <a:off x="5857875" y="3962400"/>
            <a:ext cx="1714500" cy="500063"/>
          </a:xfrm>
          <a:prstGeom prst="parallelogram">
            <a:avLst>
              <a:gd name="adj" fmla="val 25000"/>
            </a:avLst>
          </a:prstGeom>
          <a:solidFill>
            <a:schemeClr val="accent6">
              <a:lumMod val="60000"/>
              <a:lumOff val="40000"/>
            </a:schemeClr>
          </a:solidFill>
          <a:ln w="38100" algn="ctr">
            <a:solidFill>
              <a:schemeClr val="tx1"/>
            </a:solidFill>
            <a:miter lim="800000"/>
            <a:headEnd/>
            <a:tailEnd/>
          </a:ln>
        </p:spPr>
        <p:txBody>
          <a:bodyPr wrap="none" lIns="0" tIns="0" rIns="0" bIns="0"/>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zh-CN" altLang="en-US" sz="2800" b="1">
                <a:solidFill>
                  <a:srgbClr val="000000"/>
                </a:solidFill>
              </a:rPr>
              <a:t>输出</a:t>
            </a:r>
            <a:r>
              <a:rPr lang="en-US" altLang="zh-CN" sz="2800" b="1">
                <a:solidFill>
                  <a:srgbClr val="000000"/>
                </a:solidFill>
              </a:rPr>
              <a:t>i</a:t>
            </a:r>
            <a:endParaRPr lang="zh-CN" altLang="en-US" sz="2800" b="1">
              <a:solidFill>
                <a:srgbClr val="000000"/>
              </a:solidFill>
            </a:endParaRPr>
          </a:p>
        </p:txBody>
      </p:sp>
      <p:cxnSp>
        <p:nvCxnSpPr>
          <p:cNvPr id="29" name="直接箭头连接符 28"/>
          <p:cNvCxnSpPr>
            <a:cxnSpLocks noChangeShapeType="1"/>
          </p:cNvCxnSpPr>
          <p:nvPr/>
        </p:nvCxnSpPr>
        <p:spPr bwMode="auto">
          <a:xfrm rot="16200000" flipH="1">
            <a:off x="6500812" y="4668838"/>
            <a:ext cx="428625" cy="0"/>
          </a:xfrm>
          <a:prstGeom prst="straightConnector1">
            <a:avLst/>
          </a:prstGeom>
          <a:noFill/>
          <a:ln w="38100" algn="ctr">
            <a:solidFill>
              <a:schemeClr val="tx1"/>
            </a:solidFill>
            <a:miter lim="800000"/>
            <a:headEnd/>
            <a:tailEnd type="arrow" w="med" len="med"/>
          </a:ln>
          <a:extLst>
            <a:ext uri="{909E8E84-426E-40DD-AFC4-6F175D3DCCD1}">
              <a14:hiddenFill xmlns:a14="http://schemas.microsoft.com/office/drawing/2010/main">
                <a:noFill/>
              </a14:hiddenFill>
            </a:ext>
          </a:extLst>
        </p:spPr>
      </p:cxnSp>
      <p:cxnSp>
        <p:nvCxnSpPr>
          <p:cNvPr id="30" name="直接连接符 29"/>
          <p:cNvCxnSpPr>
            <a:cxnSpLocks noChangeShapeType="1"/>
            <a:stCxn id="19" idx="2"/>
          </p:cNvCxnSpPr>
          <p:nvPr/>
        </p:nvCxnSpPr>
        <p:spPr bwMode="auto">
          <a:xfrm rot="5400000">
            <a:off x="6572250" y="5500688"/>
            <a:ext cx="285750"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39" name="直接连接符 38"/>
          <p:cNvCxnSpPr>
            <a:cxnSpLocks noChangeShapeType="1"/>
          </p:cNvCxnSpPr>
          <p:nvPr/>
        </p:nvCxnSpPr>
        <p:spPr bwMode="auto">
          <a:xfrm rot="5400000">
            <a:off x="7150100" y="4506913"/>
            <a:ext cx="2701925"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42" name="直接连接符 41"/>
          <p:cNvCxnSpPr>
            <a:cxnSpLocks noChangeShapeType="1"/>
          </p:cNvCxnSpPr>
          <p:nvPr/>
        </p:nvCxnSpPr>
        <p:spPr bwMode="auto">
          <a:xfrm rot="10800000">
            <a:off x="6715125" y="5857875"/>
            <a:ext cx="1785938"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45" name="直接连接符 44"/>
          <p:cNvCxnSpPr>
            <a:cxnSpLocks noChangeShapeType="1"/>
          </p:cNvCxnSpPr>
          <p:nvPr/>
        </p:nvCxnSpPr>
        <p:spPr bwMode="auto">
          <a:xfrm rot="10800000">
            <a:off x="8093075" y="3168650"/>
            <a:ext cx="428625"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2" name="标题 1"/>
          <p:cNvSpPr>
            <a:spLocks noGrp="1"/>
          </p:cNvSpPr>
          <p:nvPr>
            <p:ph type="title"/>
          </p:nvPr>
        </p:nvSpPr>
        <p:spPr/>
        <p:txBody>
          <a:bodyPr/>
          <a:lstStyle/>
          <a:p>
            <a:r>
              <a:rPr lang="en-US" altLang="zh-CN" dirty="0"/>
              <a:t>【</a:t>
            </a:r>
            <a:r>
              <a:rPr lang="zh-CN" altLang="en-US" dirty="0"/>
              <a:t>例</a:t>
            </a:r>
            <a:r>
              <a:rPr lang="en-US" altLang="zh-CN" dirty="0"/>
              <a:t>】</a:t>
            </a:r>
            <a:r>
              <a:rPr lang="zh-CN" altLang="en-US" dirty="0"/>
              <a:t>输出</a:t>
            </a:r>
            <a:r>
              <a:rPr lang="en-US" altLang="zh-CN" dirty="0"/>
              <a:t>1~100</a:t>
            </a:r>
            <a:endParaRPr lang="zh-CN" altLang="en-US" dirty="0"/>
          </a:p>
        </p:txBody>
      </p:sp>
      <p:sp>
        <p:nvSpPr>
          <p:cNvPr id="31" name="Rectangle 3"/>
          <p:cNvSpPr txBox="1">
            <a:spLocks noChangeArrowheads="1"/>
          </p:cNvSpPr>
          <p:nvPr/>
        </p:nvSpPr>
        <p:spPr bwMode="auto">
          <a:xfrm>
            <a:off x="571500" y="2155676"/>
            <a:ext cx="3857625" cy="2857500"/>
          </a:xfrm>
          <a:prstGeom prst="rect">
            <a:avLst/>
          </a:prstGeom>
          <a:noFill/>
          <a:ln w="9525">
            <a:noFill/>
            <a:miter lim="800000"/>
            <a:headEnd/>
            <a:tailEnd/>
          </a:ln>
        </p:spPr>
        <p:txBody>
          <a:bodyPr/>
          <a:lstStyle/>
          <a:p>
            <a:pPr marL="342900" indent="-342900" algn="l" eaLnBrk="0" hangingPunct="0">
              <a:lnSpc>
                <a:spcPct val="120000"/>
              </a:lnSpc>
              <a:spcBef>
                <a:spcPct val="20000"/>
              </a:spcBef>
              <a:defRPr/>
            </a:pPr>
            <a:r>
              <a:rPr lang="en-US" altLang="zh-CN" sz="3200" dirty="0">
                <a:latin typeface="Arial" charset="0"/>
              </a:rPr>
              <a:t>for (</a:t>
            </a:r>
            <a:r>
              <a:rPr lang="en-US" altLang="zh-CN" sz="3200" dirty="0" err="1">
                <a:latin typeface="Arial" charset="0"/>
              </a:rPr>
              <a:t>i</a:t>
            </a:r>
            <a:r>
              <a:rPr lang="en-US" altLang="zh-CN" sz="3200" dirty="0">
                <a:latin typeface="Arial" charset="0"/>
              </a:rPr>
              <a:t>=1;i&lt;=100;i++)</a:t>
            </a:r>
          </a:p>
          <a:p>
            <a:pPr marL="342900" indent="-342900" algn="l" eaLnBrk="0" hangingPunct="0">
              <a:lnSpc>
                <a:spcPct val="120000"/>
              </a:lnSpc>
              <a:spcBef>
                <a:spcPct val="20000"/>
              </a:spcBef>
              <a:defRPr/>
            </a:pPr>
            <a:r>
              <a:rPr lang="en-US" altLang="zh-CN" sz="3200" dirty="0">
                <a:latin typeface="Arial" charset="0"/>
              </a:rPr>
              <a:t>{  </a:t>
            </a:r>
          </a:p>
          <a:p>
            <a:pPr marL="342900" indent="-342900" algn="l" eaLnBrk="0" hangingPunct="0">
              <a:lnSpc>
                <a:spcPct val="120000"/>
              </a:lnSpc>
              <a:spcBef>
                <a:spcPct val="20000"/>
              </a:spcBef>
              <a:defRPr/>
            </a:pPr>
            <a:r>
              <a:rPr lang="en-US" altLang="zh-CN" sz="3200" dirty="0">
                <a:latin typeface="Arial" charset="0"/>
              </a:rPr>
              <a:t>    </a:t>
            </a:r>
            <a:r>
              <a:rPr lang="en-US" altLang="zh-CN" sz="3200" dirty="0" err="1">
                <a:latin typeface="Arial" charset="0"/>
              </a:rPr>
              <a:t>printf</a:t>
            </a:r>
            <a:r>
              <a:rPr lang="en-US" altLang="zh-CN" sz="3200" dirty="0">
                <a:latin typeface="Arial" charset="0"/>
              </a:rPr>
              <a:t>("%d ", </a:t>
            </a:r>
            <a:r>
              <a:rPr lang="en-US" altLang="zh-CN" sz="3200" dirty="0" err="1">
                <a:latin typeface="Arial" charset="0"/>
              </a:rPr>
              <a:t>i</a:t>
            </a:r>
            <a:r>
              <a:rPr lang="en-US" altLang="zh-CN" sz="3200" dirty="0">
                <a:latin typeface="Arial" charset="0"/>
              </a:rPr>
              <a:t> );  </a:t>
            </a:r>
          </a:p>
          <a:p>
            <a:pPr marL="342900" indent="-342900" algn="l" eaLnBrk="0" hangingPunct="0">
              <a:lnSpc>
                <a:spcPct val="120000"/>
              </a:lnSpc>
              <a:spcBef>
                <a:spcPct val="20000"/>
              </a:spcBef>
              <a:defRPr/>
            </a:pPr>
            <a:r>
              <a:rPr lang="en-US" altLang="zh-CN" sz="3200" dirty="0">
                <a:latin typeface="Arial" charset="0"/>
              </a:rPr>
              <a:t>}</a:t>
            </a:r>
            <a:endParaRPr lang="en-US" altLang="zh-CN" sz="3200" kern="0" dirty="0">
              <a:latin typeface="+mn-lt"/>
              <a:ea typeface="+mn-ea"/>
            </a:endParaRPr>
          </a:p>
        </p:txBody>
      </p:sp>
    </p:spTree>
    <p:extLst>
      <p:ext uri="{BB962C8B-B14F-4D97-AF65-F5344CB8AC3E}">
        <p14:creationId xmlns:p14="http://schemas.microsoft.com/office/powerpoint/2010/main" val="2837009203"/>
      </p:ext>
    </p:extLst>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3" presetClass="entr" presetSubtype="10" fill="hold"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blinds(horizontal)">
                                      <p:cBhvr>
                                        <p:cTn id="7" dur="500"/>
                                        <p:tgtEl>
                                          <p:spTgt spid="2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blinds(horizontal)">
                                      <p:cBhvr>
                                        <p:cTn id="10" dur="500"/>
                                        <p:tgtEl>
                                          <p:spTgt spid="26"/>
                                        </p:tgtEl>
                                      </p:cBhvr>
                                    </p:animEffect>
                                  </p:childTnLst>
                                </p:cTn>
                              </p:par>
                            </p:childTnLst>
                          </p:cTn>
                        </p:par>
                        <p:par>
                          <p:cTn id="11" fill="hold" nodeType="afterGroup">
                            <p:stCondLst>
                              <p:cond delay="500"/>
                            </p:stCondLst>
                            <p:childTnLst>
                              <p:par>
                                <p:cTn id="12" presetID="3" presetClass="entr" presetSubtype="10" fill="hold" nodeType="afterEffect">
                                  <p:stCondLst>
                                    <p:cond delay="0"/>
                                  </p:stCondLst>
                                  <p:childTnLst>
                                    <p:set>
                                      <p:cBhvr>
                                        <p:cTn id="13" dur="1" fill="hold">
                                          <p:stCondLst>
                                            <p:cond delay="0"/>
                                          </p:stCondLst>
                                        </p:cTn>
                                        <p:tgtEl>
                                          <p:spTgt spid="20"/>
                                        </p:tgtEl>
                                        <p:attrNameLst>
                                          <p:attrName>style.visibility</p:attrName>
                                        </p:attrNameLst>
                                      </p:cBhvr>
                                      <p:to>
                                        <p:strVal val="visible"/>
                                      </p:to>
                                    </p:set>
                                    <p:animEffect transition="in" filter="blinds(horizontal)">
                                      <p:cBhvr>
                                        <p:cTn id="14" dur="500"/>
                                        <p:tgtEl>
                                          <p:spTgt spid="20"/>
                                        </p:tgtEl>
                                      </p:cBhvr>
                                    </p:animEffect>
                                  </p:childTnLst>
                                </p:cTn>
                              </p:par>
                              <p:par>
                                <p:cTn id="15" presetID="3" presetClass="entr" presetSubtype="1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blinds(horizontal)">
                                      <p:cBhvr>
                                        <p:cTn id="17" dur="500"/>
                                        <p:tgtEl>
                                          <p:spTgt spid="1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blinds(horizontal)">
                                      <p:cBhvr>
                                        <p:cTn id="22" dur="500"/>
                                        <p:tgtEl>
                                          <p:spTgt spid="17"/>
                                        </p:tgtEl>
                                      </p:cBhvr>
                                    </p:animEffect>
                                  </p:childTnLst>
                                </p:cTn>
                              </p:par>
                            </p:childTnLst>
                          </p:cTn>
                        </p:par>
                        <p:par>
                          <p:cTn id="23" fill="hold" nodeType="afterGroup">
                            <p:stCondLst>
                              <p:cond delay="500"/>
                            </p:stCondLst>
                            <p:childTnLst>
                              <p:par>
                                <p:cTn id="24" presetID="3" presetClass="entr" presetSubtype="10" fill="hold" nodeType="after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blinds(horizontal)">
                                      <p:cBhvr>
                                        <p:cTn id="26" dur="500"/>
                                        <p:tgtEl>
                                          <p:spTgt spid="22"/>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28"/>
                                        </p:tgtEl>
                                        <p:attrNameLst>
                                          <p:attrName>style.visibility</p:attrName>
                                        </p:attrNameLst>
                                      </p:cBhvr>
                                      <p:to>
                                        <p:strVal val="visible"/>
                                      </p:to>
                                    </p:set>
                                    <p:animEffect transition="in" filter="blinds(horizontal)">
                                      <p:cBhvr>
                                        <p:cTn id="29" dur="500"/>
                                        <p:tgtEl>
                                          <p:spTgt spid="28"/>
                                        </p:tgtEl>
                                      </p:cBhvr>
                                    </p:animEffect>
                                  </p:childTnLst>
                                </p:cTn>
                              </p:par>
                            </p:childTnLst>
                          </p:cTn>
                        </p:par>
                        <p:par>
                          <p:cTn id="30" fill="hold" nodeType="afterGroup">
                            <p:stCondLst>
                              <p:cond delay="1000"/>
                            </p:stCondLst>
                            <p:childTnLst>
                              <p:par>
                                <p:cTn id="31" presetID="3" presetClass="entr" presetSubtype="10" fill="hold" nodeType="afterEffect">
                                  <p:stCondLst>
                                    <p:cond delay="0"/>
                                  </p:stCondLst>
                                  <p:childTnLst>
                                    <p:set>
                                      <p:cBhvr>
                                        <p:cTn id="32" dur="1" fill="hold">
                                          <p:stCondLst>
                                            <p:cond delay="0"/>
                                          </p:stCondLst>
                                        </p:cTn>
                                        <p:tgtEl>
                                          <p:spTgt spid="29"/>
                                        </p:tgtEl>
                                        <p:attrNameLst>
                                          <p:attrName>style.visibility</p:attrName>
                                        </p:attrNameLst>
                                      </p:cBhvr>
                                      <p:to>
                                        <p:strVal val="visible"/>
                                      </p:to>
                                    </p:set>
                                    <p:animEffect transition="in" filter="blinds(horizontal)">
                                      <p:cBhvr>
                                        <p:cTn id="33" dur="500"/>
                                        <p:tgtEl>
                                          <p:spTgt spid="29"/>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blinds(horizontal)">
                                      <p:cBhvr>
                                        <p:cTn id="36" dur="500"/>
                                        <p:tgtEl>
                                          <p:spTgt spid="19"/>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2" presetClass="entr" presetSubtype="1" fill="hold" nodeType="clickEffect">
                                  <p:stCondLst>
                                    <p:cond delay="0"/>
                                  </p:stCondLst>
                                  <p:childTnLst>
                                    <p:set>
                                      <p:cBhvr>
                                        <p:cTn id="40" dur="1" fill="hold">
                                          <p:stCondLst>
                                            <p:cond delay="0"/>
                                          </p:stCondLst>
                                        </p:cTn>
                                        <p:tgtEl>
                                          <p:spTgt spid="30"/>
                                        </p:tgtEl>
                                        <p:attrNameLst>
                                          <p:attrName>style.visibility</p:attrName>
                                        </p:attrNameLst>
                                      </p:cBhvr>
                                      <p:to>
                                        <p:strVal val="visible"/>
                                      </p:to>
                                    </p:set>
                                    <p:animEffect transition="in" filter="slide(fromTop)">
                                      <p:cBhvr>
                                        <p:cTn id="41" dur="500"/>
                                        <p:tgtEl>
                                          <p:spTgt spid="30"/>
                                        </p:tgtEl>
                                      </p:cBhvr>
                                    </p:animEffect>
                                  </p:childTnLst>
                                </p:cTn>
                              </p:par>
                            </p:childTnLst>
                          </p:cTn>
                        </p:par>
                        <p:par>
                          <p:cTn id="42" fill="hold" nodeType="afterGroup">
                            <p:stCondLst>
                              <p:cond delay="500"/>
                            </p:stCondLst>
                            <p:childTnLst>
                              <p:par>
                                <p:cTn id="43" presetID="12" presetClass="entr" presetSubtype="2" fill="hold" nodeType="afterEffect">
                                  <p:stCondLst>
                                    <p:cond delay="0"/>
                                  </p:stCondLst>
                                  <p:childTnLst>
                                    <p:set>
                                      <p:cBhvr>
                                        <p:cTn id="44" dur="1" fill="hold">
                                          <p:stCondLst>
                                            <p:cond delay="0"/>
                                          </p:stCondLst>
                                        </p:cTn>
                                        <p:tgtEl>
                                          <p:spTgt spid="21"/>
                                        </p:tgtEl>
                                        <p:attrNameLst>
                                          <p:attrName>style.visibility</p:attrName>
                                        </p:attrNameLst>
                                      </p:cBhvr>
                                      <p:to>
                                        <p:strVal val="visible"/>
                                      </p:to>
                                    </p:set>
                                    <p:animEffect transition="in" filter="slide(fromRight)">
                                      <p:cBhvr>
                                        <p:cTn id="45" dur="500"/>
                                        <p:tgtEl>
                                          <p:spTgt spid="21"/>
                                        </p:tgtEl>
                                      </p:cBhvr>
                                    </p:animEffect>
                                  </p:childTnLst>
                                </p:cTn>
                              </p:par>
                            </p:childTnLst>
                          </p:cTn>
                        </p:par>
                        <p:par>
                          <p:cTn id="46" fill="hold" nodeType="afterGroup">
                            <p:stCondLst>
                              <p:cond delay="1000"/>
                            </p:stCondLst>
                            <p:childTnLst>
                              <p:par>
                                <p:cTn id="47" presetID="12" presetClass="entr" presetSubtype="4" fill="hold" nodeType="after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slide(fromBottom)">
                                      <p:cBhvr>
                                        <p:cTn id="49" dur="500"/>
                                        <p:tgtEl>
                                          <p:spTgt spid="24"/>
                                        </p:tgtEl>
                                      </p:cBhvr>
                                    </p:animEffect>
                                  </p:childTnLst>
                                </p:cTn>
                              </p:par>
                            </p:childTnLst>
                          </p:cTn>
                        </p:par>
                        <p:par>
                          <p:cTn id="50" fill="hold" nodeType="afterGroup">
                            <p:stCondLst>
                              <p:cond delay="1500"/>
                            </p:stCondLst>
                            <p:childTnLst>
                              <p:par>
                                <p:cTn id="51" presetID="12" presetClass="entr" presetSubtype="8" fill="hold" nodeType="afterEffect">
                                  <p:stCondLst>
                                    <p:cond delay="0"/>
                                  </p:stCondLst>
                                  <p:childTnLst>
                                    <p:set>
                                      <p:cBhvr>
                                        <p:cTn id="52" dur="1" fill="hold">
                                          <p:stCondLst>
                                            <p:cond delay="0"/>
                                          </p:stCondLst>
                                        </p:cTn>
                                        <p:tgtEl>
                                          <p:spTgt spid="25"/>
                                        </p:tgtEl>
                                        <p:attrNameLst>
                                          <p:attrName>style.visibility</p:attrName>
                                        </p:attrNameLst>
                                      </p:cBhvr>
                                      <p:to>
                                        <p:strVal val="visible"/>
                                      </p:to>
                                    </p:set>
                                    <p:animEffect transition="in" filter="slide(fromLeft)">
                                      <p:cBhvr>
                                        <p:cTn id="53" dur="500"/>
                                        <p:tgtEl>
                                          <p:spTgt spid="25"/>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3" presetClass="entr" presetSubtype="10" fill="hold" grpId="0" nodeType="clickEffect">
                                  <p:stCondLst>
                                    <p:cond delay="0"/>
                                  </p:stCondLst>
                                  <p:childTnLst>
                                    <p:set>
                                      <p:cBhvr>
                                        <p:cTn id="57" dur="1" fill="hold">
                                          <p:stCondLst>
                                            <p:cond delay="0"/>
                                          </p:stCondLst>
                                        </p:cTn>
                                        <p:tgtEl>
                                          <p:spTgt spid="18"/>
                                        </p:tgtEl>
                                        <p:attrNameLst>
                                          <p:attrName>style.visibility</p:attrName>
                                        </p:attrNameLst>
                                      </p:cBhvr>
                                      <p:to>
                                        <p:strVal val="visible"/>
                                      </p:to>
                                    </p:set>
                                    <p:animEffect transition="in" filter="blinds(horizontal)">
                                      <p:cBhvr>
                                        <p:cTn id="58" dur="500"/>
                                        <p:tgtEl>
                                          <p:spTgt spid="18"/>
                                        </p:tgtEl>
                                      </p:cBhvr>
                                    </p:animEffect>
                                  </p:childTnLst>
                                </p:cTn>
                              </p:par>
                            </p:childTnLst>
                          </p:cTn>
                        </p:par>
                        <p:par>
                          <p:cTn id="59" fill="hold" nodeType="afterGroup">
                            <p:stCondLst>
                              <p:cond delay="500"/>
                            </p:stCondLst>
                            <p:childTnLst>
                              <p:par>
                                <p:cTn id="60" presetID="12" presetClass="entr" presetSubtype="8" fill="hold" nodeType="afterEffect">
                                  <p:stCondLst>
                                    <p:cond delay="0"/>
                                  </p:stCondLst>
                                  <p:childTnLst>
                                    <p:set>
                                      <p:cBhvr>
                                        <p:cTn id="61" dur="1" fill="hold">
                                          <p:stCondLst>
                                            <p:cond delay="0"/>
                                          </p:stCondLst>
                                        </p:cTn>
                                        <p:tgtEl>
                                          <p:spTgt spid="45"/>
                                        </p:tgtEl>
                                        <p:attrNameLst>
                                          <p:attrName>style.visibility</p:attrName>
                                        </p:attrNameLst>
                                      </p:cBhvr>
                                      <p:to>
                                        <p:strVal val="visible"/>
                                      </p:to>
                                    </p:set>
                                    <p:animEffect transition="in" filter="slide(fromLeft)">
                                      <p:cBhvr>
                                        <p:cTn id="62" dur="500"/>
                                        <p:tgtEl>
                                          <p:spTgt spid="45"/>
                                        </p:tgtEl>
                                      </p:cBhvr>
                                    </p:animEffect>
                                  </p:childTnLst>
                                </p:cTn>
                              </p:par>
                            </p:childTnLst>
                          </p:cTn>
                        </p:par>
                        <p:par>
                          <p:cTn id="63" fill="hold" nodeType="afterGroup">
                            <p:stCondLst>
                              <p:cond delay="1000"/>
                            </p:stCondLst>
                            <p:childTnLst>
                              <p:par>
                                <p:cTn id="64" presetID="12" presetClass="entr" presetSubtype="1" fill="hold" nodeType="afterEffect">
                                  <p:stCondLst>
                                    <p:cond delay="0"/>
                                  </p:stCondLst>
                                  <p:childTnLst>
                                    <p:set>
                                      <p:cBhvr>
                                        <p:cTn id="65" dur="1" fill="hold">
                                          <p:stCondLst>
                                            <p:cond delay="0"/>
                                          </p:stCondLst>
                                        </p:cTn>
                                        <p:tgtEl>
                                          <p:spTgt spid="39"/>
                                        </p:tgtEl>
                                        <p:attrNameLst>
                                          <p:attrName>style.visibility</p:attrName>
                                        </p:attrNameLst>
                                      </p:cBhvr>
                                      <p:to>
                                        <p:strVal val="visible"/>
                                      </p:to>
                                    </p:set>
                                    <p:animEffect transition="in" filter="slide(fromTop)">
                                      <p:cBhvr>
                                        <p:cTn id="66" dur="500"/>
                                        <p:tgtEl>
                                          <p:spTgt spid="39"/>
                                        </p:tgtEl>
                                      </p:cBhvr>
                                    </p:animEffect>
                                  </p:childTnLst>
                                </p:cTn>
                              </p:par>
                            </p:childTnLst>
                          </p:cTn>
                        </p:par>
                        <p:par>
                          <p:cTn id="67" fill="hold" nodeType="afterGroup">
                            <p:stCondLst>
                              <p:cond delay="1500"/>
                            </p:stCondLst>
                            <p:childTnLst>
                              <p:par>
                                <p:cTn id="68" presetID="12" presetClass="entr" presetSubtype="2" fill="hold" nodeType="afterEffect">
                                  <p:stCondLst>
                                    <p:cond delay="0"/>
                                  </p:stCondLst>
                                  <p:childTnLst>
                                    <p:set>
                                      <p:cBhvr>
                                        <p:cTn id="69" dur="1" fill="hold">
                                          <p:stCondLst>
                                            <p:cond delay="0"/>
                                          </p:stCondLst>
                                        </p:cTn>
                                        <p:tgtEl>
                                          <p:spTgt spid="42"/>
                                        </p:tgtEl>
                                        <p:attrNameLst>
                                          <p:attrName>style.visibility</p:attrName>
                                        </p:attrNameLst>
                                      </p:cBhvr>
                                      <p:to>
                                        <p:strVal val="visible"/>
                                      </p:to>
                                    </p:set>
                                    <p:animEffect transition="in" filter="slide(fromRight)">
                                      <p:cBhvr>
                                        <p:cTn id="70" dur="500"/>
                                        <p:tgtEl>
                                          <p:spTgt spid="42"/>
                                        </p:tgtEl>
                                      </p:cBhvr>
                                    </p:animEffect>
                                  </p:childTnLst>
                                </p:cTn>
                              </p:par>
                            </p:childTnLst>
                          </p:cTn>
                        </p:par>
                        <p:par>
                          <p:cTn id="71" fill="hold" nodeType="afterGroup">
                            <p:stCondLst>
                              <p:cond delay="2000"/>
                            </p:stCondLst>
                            <p:childTnLst>
                              <p:par>
                                <p:cTn id="72" presetID="12" presetClass="entr" presetSubtype="1" fill="hold" nodeType="afterEffect">
                                  <p:stCondLst>
                                    <p:cond delay="0"/>
                                  </p:stCondLst>
                                  <p:childTnLst>
                                    <p:set>
                                      <p:cBhvr>
                                        <p:cTn id="73" dur="1" fill="hold">
                                          <p:stCondLst>
                                            <p:cond delay="0"/>
                                          </p:stCondLst>
                                        </p:cTn>
                                        <p:tgtEl>
                                          <p:spTgt spid="23"/>
                                        </p:tgtEl>
                                        <p:attrNameLst>
                                          <p:attrName>style.visibility</p:attrName>
                                        </p:attrNameLst>
                                      </p:cBhvr>
                                      <p:to>
                                        <p:strVal val="visible"/>
                                      </p:to>
                                    </p:set>
                                    <p:animEffect transition="in" filter="slide(fromTop)">
                                      <p:cBhvr>
                                        <p:cTn id="74"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p:bldP spid="18" grpId="0"/>
      <p:bldP spid="19" grpId="0" animBg="1"/>
      <p:bldP spid="26" grpId="0" animBg="1"/>
      <p:bldP spid="2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灯片编号占位符 3"/>
          <p:cNvSpPr>
            <a:spLocks noGrp="1"/>
          </p:cNvSpPr>
          <p:nvPr>
            <p:ph type="sldNum" sz="quarter" idx="12"/>
          </p:nvPr>
        </p:nvSpPr>
        <p:spPr/>
        <p:txBody>
          <a:bodyPr/>
          <a:lstStyle/>
          <a:p>
            <a:fld id="{0930CE73-5F08-4B11-8C8D-8026B84AAE06}" type="slidenum">
              <a:rPr lang="en-US" altLang="zh-CN"/>
              <a:pPr/>
              <a:t>23</a:t>
            </a:fld>
            <a:endParaRPr lang="en-US" altLang="zh-CN"/>
          </a:p>
        </p:txBody>
      </p:sp>
      <p:grpSp>
        <p:nvGrpSpPr>
          <p:cNvPr id="142339" name="Group 3"/>
          <p:cNvGrpSpPr>
            <a:grpSpLocks/>
          </p:cNvGrpSpPr>
          <p:nvPr/>
        </p:nvGrpSpPr>
        <p:grpSpPr bwMode="auto">
          <a:xfrm>
            <a:off x="7739063" y="2819400"/>
            <a:ext cx="1066800" cy="3505200"/>
            <a:chOff x="5040" y="1920"/>
            <a:chExt cx="672" cy="2208"/>
          </a:xfrm>
        </p:grpSpPr>
        <p:sp>
          <p:nvSpPr>
            <p:cNvPr id="142340" name="Line 4"/>
            <p:cNvSpPr>
              <a:spLocks noChangeShapeType="1"/>
            </p:cNvSpPr>
            <p:nvPr/>
          </p:nvSpPr>
          <p:spPr bwMode="auto">
            <a:xfrm>
              <a:off x="5520" y="1920"/>
              <a:ext cx="192" cy="0"/>
            </a:xfrm>
            <a:prstGeom prst="line">
              <a:avLst/>
            </a:prstGeom>
            <a:noFill/>
            <a:ln w="19050">
              <a:solidFill>
                <a:srgbClr val="66FF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2341" name="Line 5"/>
            <p:cNvSpPr>
              <a:spLocks noChangeShapeType="1"/>
            </p:cNvSpPr>
            <p:nvPr/>
          </p:nvSpPr>
          <p:spPr bwMode="auto">
            <a:xfrm>
              <a:off x="5712" y="1920"/>
              <a:ext cx="0" cy="1920"/>
            </a:xfrm>
            <a:prstGeom prst="line">
              <a:avLst/>
            </a:prstGeom>
            <a:noFill/>
            <a:ln w="19050">
              <a:solidFill>
                <a:srgbClr val="66FF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2342" name="Line 6"/>
            <p:cNvSpPr>
              <a:spLocks noChangeShapeType="1"/>
            </p:cNvSpPr>
            <p:nvPr/>
          </p:nvSpPr>
          <p:spPr bwMode="auto">
            <a:xfrm flipH="1">
              <a:off x="5040" y="3840"/>
              <a:ext cx="672" cy="0"/>
            </a:xfrm>
            <a:prstGeom prst="line">
              <a:avLst/>
            </a:prstGeom>
            <a:noFill/>
            <a:ln w="19050">
              <a:solidFill>
                <a:srgbClr val="66FF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2343" name="Line 7"/>
            <p:cNvSpPr>
              <a:spLocks noChangeShapeType="1"/>
            </p:cNvSpPr>
            <p:nvPr/>
          </p:nvSpPr>
          <p:spPr bwMode="auto">
            <a:xfrm>
              <a:off x="5040" y="3840"/>
              <a:ext cx="0" cy="288"/>
            </a:xfrm>
            <a:prstGeom prst="line">
              <a:avLst/>
            </a:prstGeom>
            <a:noFill/>
            <a:ln w="19050">
              <a:solidFill>
                <a:srgbClr val="66FF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42344" name="Group 8"/>
          <p:cNvGrpSpPr>
            <a:grpSpLocks/>
          </p:cNvGrpSpPr>
          <p:nvPr/>
        </p:nvGrpSpPr>
        <p:grpSpPr bwMode="auto">
          <a:xfrm>
            <a:off x="6443663" y="2133600"/>
            <a:ext cx="1219200" cy="3505200"/>
            <a:chOff x="4224" y="1488"/>
            <a:chExt cx="768" cy="2208"/>
          </a:xfrm>
        </p:grpSpPr>
        <p:sp>
          <p:nvSpPr>
            <p:cNvPr id="142345" name="Line 9"/>
            <p:cNvSpPr>
              <a:spLocks noChangeShapeType="1"/>
            </p:cNvSpPr>
            <p:nvPr/>
          </p:nvSpPr>
          <p:spPr bwMode="auto">
            <a:xfrm>
              <a:off x="4992" y="3504"/>
              <a:ext cx="0" cy="192"/>
            </a:xfrm>
            <a:prstGeom prst="line">
              <a:avLst/>
            </a:prstGeom>
            <a:noFill/>
            <a:ln w="19050">
              <a:solidFill>
                <a:srgbClr val="66CC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2346" name="Line 10"/>
            <p:cNvSpPr>
              <a:spLocks noChangeShapeType="1"/>
            </p:cNvSpPr>
            <p:nvPr/>
          </p:nvSpPr>
          <p:spPr bwMode="auto">
            <a:xfrm flipH="1">
              <a:off x="4224" y="3696"/>
              <a:ext cx="768" cy="0"/>
            </a:xfrm>
            <a:prstGeom prst="line">
              <a:avLst/>
            </a:prstGeom>
            <a:noFill/>
            <a:ln w="19050">
              <a:solidFill>
                <a:srgbClr val="66CC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2347" name="Line 11"/>
            <p:cNvSpPr>
              <a:spLocks noChangeShapeType="1"/>
            </p:cNvSpPr>
            <p:nvPr/>
          </p:nvSpPr>
          <p:spPr bwMode="auto">
            <a:xfrm flipV="1">
              <a:off x="4224" y="1488"/>
              <a:ext cx="0" cy="2208"/>
            </a:xfrm>
            <a:prstGeom prst="line">
              <a:avLst/>
            </a:prstGeom>
            <a:noFill/>
            <a:ln w="19050">
              <a:solidFill>
                <a:srgbClr val="66CC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2348" name="Line 12"/>
            <p:cNvSpPr>
              <a:spLocks noChangeShapeType="1"/>
            </p:cNvSpPr>
            <p:nvPr/>
          </p:nvSpPr>
          <p:spPr bwMode="auto">
            <a:xfrm>
              <a:off x="4224" y="1488"/>
              <a:ext cx="768" cy="0"/>
            </a:xfrm>
            <a:prstGeom prst="line">
              <a:avLst/>
            </a:prstGeom>
            <a:noFill/>
            <a:ln w="19050">
              <a:solidFill>
                <a:srgbClr val="66CC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42349" name="Text Box 13"/>
          <p:cNvSpPr txBox="1">
            <a:spLocks noChangeArrowheads="1"/>
          </p:cNvSpPr>
          <p:nvPr/>
        </p:nvSpPr>
        <p:spPr bwMode="auto">
          <a:xfrm>
            <a:off x="250825" y="1143000"/>
            <a:ext cx="6477000" cy="154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zh-CN" altLang="en-US" sz="2800" dirty="0">
                <a:ea typeface="楷体_GB2312" pitchFamily="49" charset="-122"/>
              </a:rPr>
              <a:t>其一般结构是：</a:t>
            </a:r>
          </a:p>
          <a:p>
            <a:pPr algn="l">
              <a:spcBef>
                <a:spcPct val="20000"/>
              </a:spcBef>
            </a:pPr>
            <a:r>
              <a:rPr kumimoji="1" lang="zh-CN" altLang="en-US" sz="2800" dirty="0">
                <a:ea typeface="楷体_GB2312" pitchFamily="49" charset="-122"/>
              </a:rPr>
              <a:t>	</a:t>
            </a:r>
            <a:r>
              <a:rPr kumimoji="1" lang="en-US" altLang="zh-CN" sz="2800" dirty="0">
                <a:solidFill>
                  <a:srgbClr val="FFFF00"/>
                </a:solidFill>
                <a:ea typeface="楷体_GB2312" pitchFamily="49" charset="-122"/>
              </a:rPr>
              <a:t>for (</a:t>
            </a:r>
            <a:r>
              <a:rPr kumimoji="1" lang="zh-CN" altLang="en-US" sz="2800" dirty="0">
                <a:solidFill>
                  <a:srgbClr val="FFFF00"/>
                </a:solidFill>
                <a:ea typeface="楷体_GB2312" pitchFamily="49" charset="-122"/>
              </a:rPr>
              <a:t>表达式</a:t>
            </a:r>
            <a:r>
              <a:rPr kumimoji="1" lang="en-US" altLang="zh-CN" sz="2800" dirty="0">
                <a:solidFill>
                  <a:srgbClr val="FFFF00"/>
                </a:solidFill>
                <a:ea typeface="楷体_GB2312" pitchFamily="49" charset="-122"/>
              </a:rPr>
              <a:t>1</a:t>
            </a:r>
            <a:r>
              <a:rPr kumimoji="1" lang="en-US" altLang="zh-CN" sz="2800" b="1" dirty="0">
                <a:solidFill>
                  <a:srgbClr val="FFFF00"/>
                </a:solidFill>
                <a:effectLst>
                  <a:outerShdw blurRad="38100" dist="38100" dir="2700000" algn="tl">
                    <a:srgbClr val="FFFFFF"/>
                  </a:outerShdw>
                </a:effectLst>
                <a:ea typeface="楷体_GB2312" pitchFamily="49" charset="-122"/>
              </a:rPr>
              <a:t>;</a:t>
            </a:r>
            <a:r>
              <a:rPr kumimoji="1" lang="zh-CN" altLang="en-US" sz="2800" dirty="0">
                <a:solidFill>
                  <a:srgbClr val="FFFF00"/>
                </a:solidFill>
                <a:ea typeface="楷体_GB2312" pitchFamily="49" charset="-122"/>
              </a:rPr>
              <a:t>表达式</a:t>
            </a:r>
            <a:r>
              <a:rPr kumimoji="1" lang="en-US" altLang="zh-CN" sz="2800" dirty="0">
                <a:solidFill>
                  <a:srgbClr val="FFFF00"/>
                </a:solidFill>
                <a:ea typeface="楷体_GB2312" pitchFamily="49" charset="-122"/>
              </a:rPr>
              <a:t>2</a:t>
            </a:r>
            <a:r>
              <a:rPr kumimoji="1" lang="en-US" altLang="zh-CN" sz="2800" b="1" dirty="0">
                <a:solidFill>
                  <a:srgbClr val="FFFF00"/>
                </a:solidFill>
                <a:effectLst>
                  <a:outerShdw blurRad="38100" dist="38100" dir="2700000" algn="tl">
                    <a:srgbClr val="FFFFFF"/>
                  </a:outerShdw>
                </a:effectLst>
                <a:ea typeface="楷体_GB2312" pitchFamily="49" charset="-122"/>
              </a:rPr>
              <a:t>;</a:t>
            </a:r>
            <a:r>
              <a:rPr kumimoji="1" lang="zh-CN" altLang="en-US" sz="2800" dirty="0">
                <a:solidFill>
                  <a:srgbClr val="FFFF00"/>
                </a:solidFill>
                <a:ea typeface="楷体_GB2312" pitchFamily="49" charset="-122"/>
              </a:rPr>
              <a:t>表达式</a:t>
            </a:r>
            <a:r>
              <a:rPr kumimoji="1" lang="en-US" altLang="zh-CN" sz="2800" dirty="0">
                <a:solidFill>
                  <a:srgbClr val="FFFF00"/>
                </a:solidFill>
                <a:ea typeface="楷体_GB2312" pitchFamily="49" charset="-122"/>
              </a:rPr>
              <a:t>3) </a:t>
            </a:r>
          </a:p>
          <a:p>
            <a:pPr algn="l">
              <a:spcBef>
                <a:spcPct val="20000"/>
              </a:spcBef>
            </a:pPr>
            <a:r>
              <a:rPr kumimoji="1" lang="en-US" altLang="zh-CN" sz="2800" dirty="0">
                <a:solidFill>
                  <a:srgbClr val="FFFF00"/>
                </a:solidFill>
                <a:ea typeface="楷体_GB2312" pitchFamily="49" charset="-122"/>
              </a:rPr>
              <a:t>	    </a:t>
            </a:r>
            <a:r>
              <a:rPr kumimoji="1" lang="zh-CN" altLang="en-US" sz="2800" dirty="0">
                <a:solidFill>
                  <a:srgbClr val="FFFF00"/>
                </a:solidFill>
                <a:ea typeface="楷体_GB2312" pitchFamily="49" charset="-122"/>
              </a:rPr>
              <a:t>语句</a:t>
            </a:r>
          </a:p>
        </p:txBody>
      </p:sp>
      <p:sp>
        <p:nvSpPr>
          <p:cNvPr id="142353" name="Line 17"/>
          <p:cNvSpPr>
            <a:spLocks noChangeShapeType="1"/>
          </p:cNvSpPr>
          <p:nvPr/>
        </p:nvSpPr>
        <p:spPr bwMode="auto">
          <a:xfrm flipH="1">
            <a:off x="1660525" y="2180823"/>
            <a:ext cx="1182688" cy="1704939"/>
          </a:xfrm>
          <a:prstGeom prst="line">
            <a:avLst/>
          </a:prstGeom>
          <a:noFill/>
          <a:ln w="38100">
            <a:solidFill>
              <a:srgbClr val="66CCFF"/>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2354" name="Line 18"/>
          <p:cNvSpPr>
            <a:spLocks noChangeShapeType="1"/>
          </p:cNvSpPr>
          <p:nvPr/>
        </p:nvSpPr>
        <p:spPr bwMode="auto">
          <a:xfrm flipH="1">
            <a:off x="3892550" y="2155244"/>
            <a:ext cx="22225" cy="664070"/>
          </a:xfrm>
          <a:prstGeom prst="line">
            <a:avLst/>
          </a:prstGeom>
          <a:noFill/>
          <a:ln w="38100">
            <a:solidFill>
              <a:srgbClr val="66CCFF"/>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2355" name="Line 19"/>
          <p:cNvSpPr>
            <a:spLocks noChangeShapeType="1"/>
          </p:cNvSpPr>
          <p:nvPr/>
        </p:nvSpPr>
        <p:spPr bwMode="auto">
          <a:xfrm>
            <a:off x="5127625" y="2214272"/>
            <a:ext cx="524222" cy="1120068"/>
          </a:xfrm>
          <a:prstGeom prst="line">
            <a:avLst/>
          </a:prstGeom>
          <a:noFill/>
          <a:ln w="38100">
            <a:solidFill>
              <a:srgbClr val="66CCFF"/>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42356" name="Group 20"/>
          <p:cNvGrpSpPr>
            <a:grpSpLocks/>
          </p:cNvGrpSpPr>
          <p:nvPr/>
        </p:nvGrpSpPr>
        <p:grpSpPr bwMode="auto">
          <a:xfrm>
            <a:off x="6824663" y="457200"/>
            <a:ext cx="1752600" cy="1295400"/>
            <a:chOff x="4464" y="432"/>
            <a:chExt cx="1104" cy="816"/>
          </a:xfrm>
        </p:grpSpPr>
        <p:sp>
          <p:nvSpPr>
            <p:cNvPr id="142357" name="AutoShape 21"/>
            <p:cNvSpPr>
              <a:spLocks noChangeArrowheads="1"/>
            </p:cNvSpPr>
            <p:nvPr/>
          </p:nvSpPr>
          <p:spPr bwMode="auto">
            <a:xfrm>
              <a:off x="4464" y="912"/>
              <a:ext cx="1104" cy="336"/>
            </a:xfrm>
            <a:prstGeom prst="flowChart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zh-CN" altLang="en-US" b="1">
                  <a:solidFill>
                    <a:srgbClr val="000000"/>
                  </a:solidFill>
                  <a:latin typeface="Times New Roman" pitchFamily="18" charset="0"/>
                  <a:ea typeface="楷体_GB2312" pitchFamily="49" charset="-122"/>
                </a:rPr>
                <a:t>求解表达式</a:t>
              </a:r>
              <a:r>
                <a:rPr kumimoji="1" lang="en-US" altLang="zh-CN" b="1">
                  <a:solidFill>
                    <a:srgbClr val="000000"/>
                  </a:solidFill>
                  <a:latin typeface="Times New Roman" pitchFamily="18" charset="0"/>
                  <a:ea typeface="楷体_GB2312" pitchFamily="49" charset="-122"/>
                </a:rPr>
                <a:t>1</a:t>
              </a:r>
            </a:p>
          </p:txBody>
        </p:sp>
        <p:sp>
          <p:nvSpPr>
            <p:cNvPr id="142358" name="Line 22"/>
            <p:cNvSpPr>
              <a:spLocks noChangeShapeType="1"/>
            </p:cNvSpPr>
            <p:nvPr/>
          </p:nvSpPr>
          <p:spPr bwMode="auto">
            <a:xfrm>
              <a:off x="4992" y="432"/>
              <a:ext cx="0" cy="480"/>
            </a:xfrm>
            <a:prstGeom prst="line">
              <a:avLst/>
            </a:prstGeom>
            <a:noFill/>
            <a:ln w="19050">
              <a:solidFill>
                <a:srgbClr val="66CC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42359" name="Group 23"/>
          <p:cNvGrpSpPr>
            <a:grpSpLocks/>
          </p:cNvGrpSpPr>
          <p:nvPr/>
        </p:nvGrpSpPr>
        <p:grpSpPr bwMode="auto">
          <a:xfrm>
            <a:off x="6824663" y="1752600"/>
            <a:ext cx="1676400" cy="1371600"/>
            <a:chOff x="4464" y="1248"/>
            <a:chExt cx="1056" cy="864"/>
          </a:xfrm>
        </p:grpSpPr>
        <p:sp>
          <p:nvSpPr>
            <p:cNvPr id="142360" name="AutoShape 24"/>
            <p:cNvSpPr>
              <a:spLocks noChangeArrowheads="1"/>
            </p:cNvSpPr>
            <p:nvPr/>
          </p:nvSpPr>
          <p:spPr bwMode="auto">
            <a:xfrm>
              <a:off x="4464" y="1680"/>
              <a:ext cx="1056" cy="432"/>
            </a:xfrm>
            <a:prstGeom prst="flowChartDecision">
              <a:avLst/>
            </a:prstGeom>
            <a:solidFill>
              <a:schemeClr val="accent1"/>
            </a:solidFill>
            <a:ln w="9525">
              <a:solidFill>
                <a:srgbClr val="FF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zh-CN" altLang="en-US" b="1">
                  <a:solidFill>
                    <a:srgbClr val="000000"/>
                  </a:solidFill>
                  <a:latin typeface="Times New Roman" pitchFamily="18" charset="0"/>
                  <a:ea typeface="楷体_GB2312" pitchFamily="49" charset="-122"/>
                </a:rPr>
                <a:t>表达式</a:t>
              </a:r>
              <a:r>
                <a:rPr kumimoji="1" lang="en-US" altLang="zh-CN" b="1">
                  <a:solidFill>
                    <a:srgbClr val="000000"/>
                  </a:solidFill>
                  <a:latin typeface="Times New Roman" pitchFamily="18" charset="0"/>
                  <a:ea typeface="楷体_GB2312" pitchFamily="49" charset="-122"/>
                </a:rPr>
                <a:t>2</a:t>
              </a:r>
            </a:p>
          </p:txBody>
        </p:sp>
        <p:sp>
          <p:nvSpPr>
            <p:cNvPr id="142361" name="Line 25"/>
            <p:cNvSpPr>
              <a:spLocks noChangeShapeType="1"/>
            </p:cNvSpPr>
            <p:nvPr/>
          </p:nvSpPr>
          <p:spPr bwMode="auto">
            <a:xfrm>
              <a:off x="4992" y="1248"/>
              <a:ext cx="0" cy="432"/>
            </a:xfrm>
            <a:prstGeom prst="line">
              <a:avLst/>
            </a:prstGeom>
            <a:noFill/>
            <a:ln w="19050">
              <a:solidFill>
                <a:srgbClr val="66CC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42362" name="Group 26"/>
          <p:cNvGrpSpPr>
            <a:grpSpLocks/>
          </p:cNvGrpSpPr>
          <p:nvPr/>
        </p:nvGrpSpPr>
        <p:grpSpPr bwMode="auto">
          <a:xfrm>
            <a:off x="6900863" y="3124200"/>
            <a:ext cx="1600200" cy="1143000"/>
            <a:chOff x="4512" y="2112"/>
            <a:chExt cx="1008" cy="720"/>
          </a:xfrm>
        </p:grpSpPr>
        <p:sp>
          <p:nvSpPr>
            <p:cNvPr id="142363" name="AutoShape 27"/>
            <p:cNvSpPr>
              <a:spLocks noChangeArrowheads="1"/>
            </p:cNvSpPr>
            <p:nvPr/>
          </p:nvSpPr>
          <p:spPr bwMode="auto">
            <a:xfrm>
              <a:off x="4512" y="2448"/>
              <a:ext cx="1008" cy="384"/>
            </a:xfrm>
            <a:prstGeom prst="flowChartProcess">
              <a:avLst/>
            </a:prstGeom>
            <a:solidFill>
              <a:schemeClr val="accent1"/>
            </a:solidFill>
            <a:ln w="9525">
              <a:solidFill>
                <a:srgbClr val="FF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zh-CN" altLang="en-US" b="1">
                  <a:solidFill>
                    <a:srgbClr val="000000"/>
                  </a:solidFill>
                  <a:latin typeface="Times New Roman" pitchFamily="18" charset="0"/>
                  <a:ea typeface="楷体_GB2312" pitchFamily="49" charset="-122"/>
                </a:rPr>
                <a:t>语句</a:t>
              </a:r>
            </a:p>
          </p:txBody>
        </p:sp>
        <p:sp>
          <p:nvSpPr>
            <p:cNvPr id="142364" name="Line 28"/>
            <p:cNvSpPr>
              <a:spLocks noChangeShapeType="1"/>
            </p:cNvSpPr>
            <p:nvPr/>
          </p:nvSpPr>
          <p:spPr bwMode="auto">
            <a:xfrm>
              <a:off x="4992" y="2112"/>
              <a:ext cx="0" cy="288"/>
            </a:xfrm>
            <a:prstGeom prst="line">
              <a:avLst/>
            </a:prstGeom>
            <a:noFill/>
            <a:ln w="19050">
              <a:solidFill>
                <a:srgbClr val="66CC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42365" name="Group 29"/>
          <p:cNvGrpSpPr>
            <a:grpSpLocks/>
          </p:cNvGrpSpPr>
          <p:nvPr/>
        </p:nvGrpSpPr>
        <p:grpSpPr bwMode="auto">
          <a:xfrm>
            <a:off x="6748463" y="4267200"/>
            <a:ext cx="1752600" cy="1066800"/>
            <a:chOff x="4416" y="2832"/>
            <a:chExt cx="1104" cy="672"/>
          </a:xfrm>
        </p:grpSpPr>
        <p:sp>
          <p:nvSpPr>
            <p:cNvPr id="142366" name="AutoShape 30"/>
            <p:cNvSpPr>
              <a:spLocks noChangeArrowheads="1"/>
            </p:cNvSpPr>
            <p:nvPr/>
          </p:nvSpPr>
          <p:spPr bwMode="auto">
            <a:xfrm>
              <a:off x="4416" y="3168"/>
              <a:ext cx="1104" cy="336"/>
            </a:xfrm>
            <a:prstGeom prst="flowChartProcess">
              <a:avLst/>
            </a:prstGeom>
            <a:solidFill>
              <a:schemeClr val="accent1"/>
            </a:solidFill>
            <a:ln w="9525">
              <a:solidFill>
                <a:srgbClr val="FF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zh-CN" altLang="en-US" b="1">
                  <a:solidFill>
                    <a:srgbClr val="000000"/>
                  </a:solidFill>
                  <a:latin typeface="Times New Roman" pitchFamily="18" charset="0"/>
                  <a:ea typeface="楷体_GB2312" pitchFamily="49" charset="-122"/>
                </a:rPr>
                <a:t>求解表达式</a:t>
              </a:r>
              <a:r>
                <a:rPr kumimoji="1" lang="en-US" altLang="zh-CN" b="1">
                  <a:solidFill>
                    <a:srgbClr val="000000"/>
                  </a:solidFill>
                  <a:latin typeface="Times New Roman" pitchFamily="18" charset="0"/>
                  <a:ea typeface="楷体_GB2312" pitchFamily="49" charset="-122"/>
                </a:rPr>
                <a:t>3</a:t>
              </a:r>
            </a:p>
          </p:txBody>
        </p:sp>
        <p:sp>
          <p:nvSpPr>
            <p:cNvPr id="142367" name="Line 31"/>
            <p:cNvSpPr>
              <a:spLocks noChangeShapeType="1"/>
            </p:cNvSpPr>
            <p:nvPr/>
          </p:nvSpPr>
          <p:spPr bwMode="auto">
            <a:xfrm>
              <a:off x="4992" y="2832"/>
              <a:ext cx="0" cy="336"/>
            </a:xfrm>
            <a:prstGeom prst="line">
              <a:avLst/>
            </a:prstGeom>
            <a:noFill/>
            <a:ln w="19050">
              <a:solidFill>
                <a:srgbClr val="66CC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42369" name="Text Box 33"/>
          <p:cNvSpPr txBox="1">
            <a:spLocks noChangeArrowheads="1"/>
          </p:cNvSpPr>
          <p:nvPr/>
        </p:nvSpPr>
        <p:spPr bwMode="auto">
          <a:xfrm>
            <a:off x="7053263" y="3124200"/>
            <a:ext cx="83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zh-CN" altLang="en-US">
                <a:solidFill>
                  <a:srgbClr val="66CCFF"/>
                </a:solidFill>
                <a:ea typeface="楷体_GB2312" pitchFamily="49" charset="-122"/>
              </a:rPr>
              <a:t>真</a:t>
            </a:r>
          </a:p>
        </p:txBody>
      </p:sp>
      <p:sp>
        <p:nvSpPr>
          <p:cNvPr id="142370" name="Text Box 34"/>
          <p:cNvSpPr txBox="1">
            <a:spLocks noChangeArrowheads="1"/>
          </p:cNvSpPr>
          <p:nvPr/>
        </p:nvSpPr>
        <p:spPr bwMode="auto">
          <a:xfrm>
            <a:off x="8196263" y="2819400"/>
            <a:ext cx="60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zh-CN" altLang="en-US">
                <a:solidFill>
                  <a:srgbClr val="66FF33"/>
                </a:solidFill>
                <a:ea typeface="楷体_GB2312" pitchFamily="49" charset="-122"/>
              </a:rPr>
              <a:t>假</a:t>
            </a:r>
          </a:p>
        </p:txBody>
      </p:sp>
      <p:sp>
        <p:nvSpPr>
          <p:cNvPr id="142371" name="Rectangle 35"/>
          <p:cNvSpPr>
            <a:spLocks noGrp="1" noChangeArrowheads="1"/>
          </p:cNvSpPr>
          <p:nvPr>
            <p:ph type="title" idx="4294967295"/>
          </p:nvPr>
        </p:nvSpPr>
        <p:spPr>
          <a:xfrm>
            <a:off x="468313" y="0"/>
            <a:ext cx="7543800" cy="1143000"/>
          </a:xfrm>
        </p:spPr>
        <p:txBody>
          <a:bodyPr/>
          <a:lstStyle/>
          <a:p>
            <a:r>
              <a:rPr lang="en-US" altLang="zh-CN" dirty="0" smtClean="0">
                <a:ea typeface="楷体_GB2312" pitchFamily="49" charset="-122"/>
              </a:rPr>
              <a:t>for </a:t>
            </a:r>
            <a:r>
              <a:rPr lang="zh-CN" altLang="en-US" dirty="0">
                <a:ea typeface="楷体_GB2312" pitchFamily="49" charset="-122"/>
              </a:rPr>
              <a:t>语句</a:t>
            </a:r>
          </a:p>
        </p:txBody>
      </p:sp>
      <p:sp>
        <p:nvSpPr>
          <p:cNvPr id="39" name="矩形 38"/>
          <p:cNvSpPr>
            <a:spLocks noChangeArrowheads="1"/>
          </p:cNvSpPr>
          <p:nvPr/>
        </p:nvSpPr>
        <p:spPr bwMode="auto">
          <a:xfrm>
            <a:off x="1403648" y="2214222"/>
            <a:ext cx="1214437" cy="500063"/>
          </a:xfrm>
          <a:prstGeom prst="rect">
            <a:avLst/>
          </a:prstGeom>
          <a:noFill/>
          <a:ln w="38100" algn="ctr">
            <a:solidFill>
              <a:srgbClr val="FF66FF"/>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eaLnBrk="1" hangingPunct="1"/>
            <a:endParaRPr lang="zh-CN" altLang="en-US"/>
          </a:p>
        </p:txBody>
      </p:sp>
      <p:sp>
        <p:nvSpPr>
          <p:cNvPr id="40" name="TextBox 39"/>
          <p:cNvSpPr txBox="1">
            <a:spLocks noChangeArrowheads="1"/>
          </p:cNvSpPr>
          <p:nvPr/>
        </p:nvSpPr>
        <p:spPr bwMode="auto">
          <a:xfrm>
            <a:off x="-25102" y="2060848"/>
            <a:ext cx="14287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eaLnBrk="1" hangingPunct="1"/>
            <a:r>
              <a:rPr lang="zh-CN" altLang="zh-CN" sz="2800" b="1" dirty="0">
                <a:solidFill>
                  <a:srgbClr val="FF66FF"/>
                </a:solidFill>
              </a:rPr>
              <a:t>循环体</a:t>
            </a:r>
            <a:endParaRPr lang="zh-CN" altLang="en-US" sz="2800" b="1" dirty="0">
              <a:solidFill>
                <a:srgbClr val="FF66FF"/>
              </a:solidFill>
            </a:endParaRPr>
          </a:p>
        </p:txBody>
      </p:sp>
      <p:sp>
        <p:nvSpPr>
          <p:cNvPr id="2" name="矩形 1"/>
          <p:cNvSpPr/>
          <p:nvPr/>
        </p:nvSpPr>
        <p:spPr>
          <a:xfrm>
            <a:off x="250825" y="3926116"/>
            <a:ext cx="2232943" cy="2308324"/>
          </a:xfrm>
          <a:prstGeom prst="rect">
            <a:avLst/>
          </a:prstGeom>
        </p:spPr>
        <p:txBody>
          <a:bodyPr wrap="square">
            <a:spAutoFit/>
          </a:bodyPr>
          <a:lstStyle/>
          <a:p>
            <a:pPr algn="l" eaLnBrk="1" hangingPunct="1"/>
            <a:r>
              <a:rPr lang="zh-CN" altLang="zh-CN" b="1" dirty="0">
                <a:solidFill>
                  <a:srgbClr val="66CCFF"/>
                </a:solidFill>
              </a:rPr>
              <a:t>设置初始条件，只执行一次。可以为零个、一个或多个变量设置</a:t>
            </a:r>
            <a:r>
              <a:rPr lang="zh-CN" altLang="zh-CN" b="1" dirty="0" smtClean="0">
                <a:solidFill>
                  <a:srgbClr val="66CCFF"/>
                </a:solidFill>
              </a:rPr>
              <a:t>初值</a:t>
            </a:r>
            <a:r>
              <a:rPr lang="zh-CN" altLang="en-US" b="1" dirty="0" smtClean="0">
                <a:solidFill>
                  <a:srgbClr val="66CCFF"/>
                </a:solidFill>
              </a:rPr>
              <a:t>（逗号隔开）</a:t>
            </a:r>
            <a:endParaRPr lang="zh-CN" altLang="en-US" dirty="0">
              <a:solidFill>
                <a:srgbClr val="66CCFF"/>
              </a:solidFill>
            </a:endParaRPr>
          </a:p>
        </p:txBody>
      </p:sp>
      <p:sp>
        <p:nvSpPr>
          <p:cNvPr id="3" name="矩形 2"/>
          <p:cNvSpPr/>
          <p:nvPr/>
        </p:nvSpPr>
        <p:spPr>
          <a:xfrm>
            <a:off x="2627784" y="2781300"/>
            <a:ext cx="2097931" cy="3046988"/>
          </a:xfrm>
          <a:prstGeom prst="rect">
            <a:avLst/>
          </a:prstGeom>
        </p:spPr>
        <p:txBody>
          <a:bodyPr wrap="square">
            <a:spAutoFit/>
          </a:bodyPr>
          <a:lstStyle/>
          <a:p>
            <a:pPr algn="l" eaLnBrk="1" hangingPunct="1"/>
            <a:r>
              <a:rPr lang="zh-CN" altLang="zh-CN" b="1" dirty="0">
                <a:solidFill>
                  <a:srgbClr val="66CCFF"/>
                </a:solidFill>
              </a:rPr>
              <a:t>循环条件表达式，用来判定是否继续循环。在每次执行循环体前先执行此表达式，决定是否继续执行循环</a:t>
            </a:r>
            <a:endParaRPr lang="zh-CN" altLang="en-US" dirty="0">
              <a:solidFill>
                <a:srgbClr val="66CCFF"/>
              </a:solidFill>
            </a:endParaRPr>
          </a:p>
        </p:txBody>
      </p:sp>
      <p:sp>
        <p:nvSpPr>
          <p:cNvPr id="4" name="矩形 3"/>
          <p:cNvSpPr/>
          <p:nvPr/>
        </p:nvSpPr>
        <p:spPr>
          <a:xfrm>
            <a:off x="4932040" y="3334340"/>
            <a:ext cx="1439615" cy="3046988"/>
          </a:xfrm>
          <a:prstGeom prst="rect">
            <a:avLst/>
          </a:prstGeom>
        </p:spPr>
        <p:txBody>
          <a:bodyPr wrap="square">
            <a:spAutoFit/>
          </a:bodyPr>
          <a:lstStyle/>
          <a:p>
            <a:pPr algn="l" eaLnBrk="1" hangingPunct="1"/>
            <a:r>
              <a:rPr lang="zh-CN" altLang="zh-CN" b="1" dirty="0">
                <a:solidFill>
                  <a:srgbClr val="66CCFF"/>
                </a:solidFill>
              </a:rPr>
              <a:t>作为循环的调整器，例如使循环变量增值，它是在执行完循环体后才进行的</a:t>
            </a:r>
            <a:endParaRPr lang="zh-CN" altLang="en-US" dirty="0">
              <a:solidFill>
                <a:srgbClr val="66CCFF"/>
              </a:solidFill>
            </a:endParaRPr>
          </a:p>
        </p:txBody>
      </p:sp>
    </p:spTree>
    <p:extLst>
      <p:ext uri="{BB962C8B-B14F-4D97-AF65-F5344CB8AC3E}">
        <p14:creationId xmlns:p14="http://schemas.microsoft.com/office/powerpoint/2010/main" val="817427121"/>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blinds(horizontal)">
                                      <p:cBhvr>
                                        <p:cTn id="7" dur="500"/>
                                        <p:tgtEl>
                                          <p:spTgt spid="39"/>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40"/>
                                        </p:tgtEl>
                                        <p:attrNameLst>
                                          <p:attrName>style.visibility</p:attrName>
                                        </p:attrNameLst>
                                      </p:cBhvr>
                                      <p:to>
                                        <p:strVal val="visible"/>
                                      </p:to>
                                    </p:set>
                                    <p:animEffect transition="in" filter="blinds(horizontal)">
                                      <p:cBhvr>
                                        <p:cTn id="11" dur="500"/>
                                        <p:tgtEl>
                                          <p:spTgt spid="40"/>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42353"/>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grpId="0" nodeType="after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2354"/>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grpId="0" nodeType="afterEffect">
                                  <p:stCondLst>
                                    <p:cond delay="0"/>
                                  </p:stCondLst>
                                  <p:childTnLst>
                                    <p:set>
                                      <p:cBhvr>
                                        <p:cTn id="25" dur="1" fill="hold">
                                          <p:stCondLst>
                                            <p:cond delay="0"/>
                                          </p:stCondLst>
                                        </p:cTn>
                                        <p:tgtEl>
                                          <p:spTgt spid="3"/>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42355"/>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4"/>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2" presetClass="entr" presetSubtype="1" fill="hold" nodeType="clickEffect">
                                  <p:stCondLst>
                                    <p:cond delay="0"/>
                                  </p:stCondLst>
                                  <p:childTnLst>
                                    <p:set>
                                      <p:cBhvr>
                                        <p:cTn id="35" dur="1" fill="hold">
                                          <p:stCondLst>
                                            <p:cond delay="0"/>
                                          </p:stCondLst>
                                        </p:cTn>
                                        <p:tgtEl>
                                          <p:spTgt spid="142356"/>
                                        </p:tgtEl>
                                        <p:attrNameLst>
                                          <p:attrName>style.visibility</p:attrName>
                                        </p:attrNameLst>
                                      </p:cBhvr>
                                      <p:to>
                                        <p:strVal val="visible"/>
                                      </p:to>
                                    </p:set>
                                    <p:anim calcmode="lin" valueType="num">
                                      <p:cBhvr additive="base">
                                        <p:cTn id="36" dur="500" fill="hold"/>
                                        <p:tgtEl>
                                          <p:spTgt spid="142356"/>
                                        </p:tgtEl>
                                        <p:attrNameLst>
                                          <p:attrName>ppt_x</p:attrName>
                                        </p:attrNameLst>
                                      </p:cBhvr>
                                      <p:tavLst>
                                        <p:tav tm="0">
                                          <p:val>
                                            <p:strVal val="#ppt_x"/>
                                          </p:val>
                                        </p:tav>
                                        <p:tav tm="100000">
                                          <p:val>
                                            <p:strVal val="#ppt_x"/>
                                          </p:val>
                                        </p:tav>
                                      </p:tavLst>
                                    </p:anim>
                                    <p:anim calcmode="lin" valueType="num">
                                      <p:cBhvr additive="base">
                                        <p:cTn id="37" dur="500" fill="hold"/>
                                        <p:tgtEl>
                                          <p:spTgt spid="142356"/>
                                        </p:tgtEl>
                                        <p:attrNameLst>
                                          <p:attrName>ppt_y</p:attrName>
                                        </p:attrNameLst>
                                      </p:cBhvr>
                                      <p:tavLst>
                                        <p:tav tm="0">
                                          <p:val>
                                            <p:strVal val="0-#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2" fill="hold" nodeType="clickEffect">
                                  <p:stCondLst>
                                    <p:cond delay="0"/>
                                  </p:stCondLst>
                                  <p:childTnLst>
                                    <p:set>
                                      <p:cBhvr>
                                        <p:cTn id="41" dur="1" fill="hold">
                                          <p:stCondLst>
                                            <p:cond delay="0"/>
                                          </p:stCondLst>
                                        </p:cTn>
                                        <p:tgtEl>
                                          <p:spTgt spid="142359"/>
                                        </p:tgtEl>
                                        <p:attrNameLst>
                                          <p:attrName>style.visibility</p:attrName>
                                        </p:attrNameLst>
                                      </p:cBhvr>
                                      <p:to>
                                        <p:strVal val="visible"/>
                                      </p:to>
                                    </p:set>
                                    <p:anim calcmode="lin" valueType="num">
                                      <p:cBhvr additive="base">
                                        <p:cTn id="42" dur="500" fill="hold"/>
                                        <p:tgtEl>
                                          <p:spTgt spid="142359"/>
                                        </p:tgtEl>
                                        <p:attrNameLst>
                                          <p:attrName>ppt_x</p:attrName>
                                        </p:attrNameLst>
                                      </p:cBhvr>
                                      <p:tavLst>
                                        <p:tav tm="0">
                                          <p:val>
                                            <p:strVal val="1+#ppt_w/2"/>
                                          </p:val>
                                        </p:tav>
                                        <p:tav tm="100000">
                                          <p:val>
                                            <p:strVal val="#ppt_x"/>
                                          </p:val>
                                        </p:tav>
                                      </p:tavLst>
                                    </p:anim>
                                    <p:anim calcmode="lin" valueType="num">
                                      <p:cBhvr additive="base">
                                        <p:cTn id="43" dur="500" fill="hold"/>
                                        <p:tgtEl>
                                          <p:spTgt spid="142359"/>
                                        </p:tgtEl>
                                        <p:attrNameLst>
                                          <p:attrName>ppt_y</p:attrName>
                                        </p:attrNameLst>
                                      </p:cBhvr>
                                      <p:tavLst>
                                        <p:tav tm="0">
                                          <p:val>
                                            <p:strVal val="#ppt_y"/>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2" presetClass="entr" presetSubtype="1" fill="hold" grpId="0" nodeType="clickEffect">
                                  <p:stCondLst>
                                    <p:cond delay="0"/>
                                  </p:stCondLst>
                                  <p:childTnLst>
                                    <p:set>
                                      <p:cBhvr>
                                        <p:cTn id="47" dur="1" fill="hold">
                                          <p:stCondLst>
                                            <p:cond delay="0"/>
                                          </p:stCondLst>
                                        </p:cTn>
                                        <p:tgtEl>
                                          <p:spTgt spid="142369"/>
                                        </p:tgtEl>
                                        <p:attrNameLst>
                                          <p:attrName>style.visibility</p:attrName>
                                        </p:attrNameLst>
                                      </p:cBhvr>
                                      <p:to>
                                        <p:strVal val="visible"/>
                                      </p:to>
                                    </p:set>
                                    <p:animEffect transition="in" filter="wipe(up)">
                                      <p:cBhvr>
                                        <p:cTn id="48" dur="500"/>
                                        <p:tgtEl>
                                          <p:spTgt spid="142369"/>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nodeType="clickEffect">
                                  <p:stCondLst>
                                    <p:cond delay="0"/>
                                  </p:stCondLst>
                                  <p:childTnLst>
                                    <p:set>
                                      <p:cBhvr>
                                        <p:cTn id="52" dur="1" fill="hold">
                                          <p:stCondLst>
                                            <p:cond delay="0"/>
                                          </p:stCondLst>
                                        </p:cTn>
                                        <p:tgtEl>
                                          <p:spTgt spid="142362"/>
                                        </p:tgtEl>
                                        <p:attrNameLst>
                                          <p:attrName>style.visibility</p:attrName>
                                        </p:attrNameLst>
                                      </p:cBhvr>
                                      <p:to>
                                        <p:strVal val="visible"/>
                                      </p:to>
                                    </p:set>
                                    <p:animEffect transition="in" filter="wipe(down)">
                                      <p:cBhvr>
                                        <p:cTn id="53" dur="500"/>
                                        <p:tgtEl>
                                          <p:spTgt spid="142362"/>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1" fill="hold" nodeType="clickEffect">
                                  <p:stCondLst>
                                    <p:cond delay="0"/>
                                  </p:stCondLst>
                                  <p:childTnLst>
                                    <p:set>
                                      <p:cBhvr>
                                        <p:cTn id="57" dur="1" fill="hold">
                                          <p:stCondLst>
                                            <p:cond delay="0"/>
                                          </p:stCondLst>
                                        </p:cTn>
                                        <p:tgtEl>
                                          <p:spTgt spid="142365"/>
                                        </p:tgtEl>
                                        <p:attrNameLst>
                                          <p:attrName>style.visibility</p:attrName>
                                        </p:attrNameLst>
                                      </p:cBhvr>
                                      <p:to>
                                        <p:strVal val="visible"/>
                                      </p:to>
                                    </p:set>
                                    <p:animEffect transition="in" filter="wipe(up)">
                                      <p:cBhvr>
                                        <p:cTn id="58" dur="500"/>
                                        <p:tgtEl>
                                          <p:spTgt spid="142365"/>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4" fill="hold" nodeType="clickEffect">
                                  <p:stCondLst>
                                    <p:cond delay="0"/>
                                  </p:stCondLst>
                                  <p:childTnLst>
                                    <p:set>
                                      <p:cBhvr>
                                        <p:cTn id="62" dur="1" fill="hold">
                                          <p:stCondLst>
                                            <p:cond delay="0"/>
                                          </p:stCondLst>
                                        </p:cTn>
                                        <p:tgtEl>
                                          <p:spTgt spid="142344"/>
                                        </p:tgtEl>
                                        <p:attrNameLst>
                                          <p:attrName>style.visibility</p:attrName>
                                        </p:attrNameLst>
                                      </p:cBhvr>
                                      <p:to>
                                        <p:strVal val="visible"/>
                                      </p:to>
                                    </p:set>
                                    <p:animEffect transition="in" filter="wipe(down)">
                                      <p:cBhvr>
                                        <p:cTn id="63" dur="500"/>
                                        <p:tgtEl>
                                          <p:spTgt spid="142344"/>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142370"/>
                                        </p:tgtEl>
                                        <p:attrNameLst>
                                          <p:attrName>style.visibility</p:attrName>
                                        </p:attrNameLst>
                                      </p:cBhvr>
                                      <p:to>
                                        <p:strVal val="visible"/>
                                      </p:to>
                                    </p:set>
                                    <p:animEffect transition="in" filter="wipe(left)">
                                      <p:cBhvr>
                                        <p:cTn id="68" dur="500"/>
                                        <p:tgtEl>
                                          <p:spTgt spid="142370"/>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1" fill="hold" nodeType="clickEffect">
                                  <p:stCondLst>
                                    <p:cond delay="0"/>
                                  </p:stCondLst>
                                  <p:childTnLst>
                                    <p:set>
                                      <p:cBhvr>
                                        <p:cTn id="72" dur="1" fill="hold">
                                          <p:stCondLst>
                                            <p:cond delay="0"/>
                                          </p:stCondLst>
                                        </p:cTn>
                                        <p:tgtEl>
                                          <p:spTgt spid="142339"/>
                                        </p:tgtEl>
                                        <p:attrNameLst>
                                          <p:attrName>style.visibility</p:attrName>
                                        </p:attrNameLst>
                                      </p:cBhvr>
                                      <p:to>
                                        <p:strVal val="visible"/>
                                      </p:to>
                                    </p:set>
                                    <p:animEffect transition="in" filter="wipe(up)">
                                      <p:cBhvr>
                                        <p:cTn id="73" dur="500"/>
                                        <p:tgtEl>
                                          <p:spTgt spid="1423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53" grpId="0" animBg="1"/>
      <p:bldP spid="142354" grpId="0" animBg="1"/>
      <p:bldP spid="142355" grpId="0" animBg="1"/>
      <p:bldP spid="142369" grpId="0" autoUpdateAnimBg="0"/>
      <p:bldP spid="142370" grpId="0" autoUpdateAnimBg="0"/>
      <p:bldP spid="39" grpId="0" animBg="1"/>
      <p:bldP spid="40" grpId="0"/>
      <p:bldP spid="2" grpId="0"/>
      <p:bldP spid="3" grpId="0"/>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灯片编号占位符 3"/>
          <p:cNvSpPr>
            <a:spLocks noGrp="1"/>
          </p:cNvSpPr>
          <p:nvPr>
            <p:ph type="sldNum" sz="quarter" idx="12"/>
          </p:nvPr>
        </p:nvSpPr>
        <p:spPr/>
        <p:txBody>
          <a:bodyPr/>
          <a:lstStyle/>
          <a:p>
            <a:fld id="{0930CE73-5F08-4B11-8C8D-8026B84AAE06}" type="slidenum">
              <a:rPr lang="en-US" altLang="zh-CN"/>
              <a:pPr/>
              <a:t>24</a:t>
            </a:fld>
            <a:endParaRPr lang="en-US" altLang="zh-CN"/>
          </a:p>
        </p:txBody>
      </p:sp>
      <p:grpSp>
        <p:nvGrpSpPr>
          <p:cNvPr id="142339" name="Group 3"/>
          <p:cNvGrpSpPr>
            <a:grpSpLocks/>
          </p:cNvGrpSpPr>
          <p:nvPr/>
        </p:nvGrpSpPr>
        <p:grpSpPr bwMode="auto">
          <a:xfrm>
            <a:off x="7739063" y="2819400"/>
            <a:ext cx="1066800" cy="3505200"/>
            <a:chOff x="5040" y="1920"/>
            <a:chExt cx="672" cy="2208"/>
          </a:xfrm>
        </p:grpSpPr>
        <p:sp>
          <p:nvSpPr>
            <p:cNvPr id="142340" name="Line 4"/>
            <p:cNvSpPr>
              <a:spLocks noChangeShapeType="1"/>
            </p:cNvSpPr>
            <p:nvPr/>
          </p:nvSpPr>
          <p:spPr bwMode="auto">
            <a:xfrm>
              <a:off x="5520" y="1920"/>
              <a:ext cx="192" cy="0"/>
            </a:xfrm>
            <a:prstGeom prst="line">
              <a:avLst/>
            </a:prstGeom>
            <a:noFill/>
            <a:ln w="19050">
              <a:solidFill>
                <a:srgbClr val="66FF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2341" name="Line 5"/>
            <p:cNvSpPr>
              <a:spLocks noChangeShapeType="1"/>
            </p:cNvSpPr>
            <p:nvPr/>
          </p:nvSpPr>
          <p:spPr bwMode="auto">
            <a:xfrm>
              <a:off x="5712" y="1920"/>
              <a:ext cx="0" cy="1920"/>
            </a:xfrm>
            <a:prstGeom prst="line">
              <a:avLst/>
            </a:prstGeom>
            <a:noFill/>
            <a:ln w="19050">
              <a:solidFill>
                <a:srgbClr val="66FF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2342" name="Line 6"/>
            <p:cNvSpPr>
              <a:spLocks noChangeShapeType="1"/>
            </p:cNvSpPr>
            <p:nvPr/>
          </p:nvSpPr>
          <p:spPr bwMode="auto">
            <a:xfrm flipH="1">
              <a:off x="5040" y="3840"/>
              <a:ext cx="672" cy="0"/>
            </a:xfrm>
            <a:prstGeom prst="line">
              <a:avLst/>
            </a:prstGeom>
            <a:noFill/>
            <a:ln w="19050">
              <a:solidFill>
                <a:srgbClr val="66FF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2343" name="Line 7"/>
            <p:cNvSpPr>
              <a:spLocks noChangeShapeType="1"/>
            </p:cNvSpPr>
            <p:nvPr/>
          </p:nvSpPr>
          <p:spPr bwMode="auto">
            <a:xfrm>
              <a:off x="5040" y="3840"/>
              <a:ext cx="0" cy="288"/>
            </a:xfrm>
            <a:prstGeom prst="line">
              <a:avLst/>
            </a:prstGeom>
            <a:noFill/>
            <a:ln w="19050">
              <a:solidFill>
                <a:srgbClr val="66FF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42344" name="Group 8"/>
          <p:cNvGrpSpPr>
            <a:grpSpLocks/>
          </p:cNvGrpSpPr>
          <p:nvPr/>
        </p:nvGrpSpPr>
        <p:grpSpPr bwMode="auto">
          <a:xfrm>
            <a:off x="6443663" y="2133600"/>
            <a:ext cx="1219200" cy="3505200"/>
            <a:chOff x="4224" y="1488"/>
            <a:chExt cx="768" cy="2208"/>
          </a:xfrm>
        </p:grpSpPr>
        <p:sp>
          <p:nvSpPr>
            <p:cNvPr id="142345" name="Line 9"/>
            <p:cNvSpPr>
              <a:spLocks noChangeShapeType="1"/>
            </p:cNvSpPr>
            <p:nvPr/>
          </p:nvSpPr>
          <p:spPr bwMode="auto">
            <a:xfrm>
              <a:off x="4992" y="3504"/>
              <a:ext cx="0" cy="192"/>
            </a:xfrm>
            <a:prstGeom prst="line">
              <a:avLst/>
            </a:prstGeom>
            <a:noFill/>
            <a:ln w="19050">
              <a:solidFill>
                <a:srgbClr val="66CC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2346" name="Line 10"/>
            <p:cNvSpPr>
              <a:spLocks noChangeShapeType="1"/>
            </p:cNvSpPr>
            <p:nvPr/>
          </p:nvSpPr>
          <p:spPr bwMode="auto">
            <a:xfrm flipH="1">
              <a:off x="4224" y="3696"/>
              <a:ext cx="768" cy="0"/>
            </a:xfrm>
            <a:prstGeom prst="line">
              <a:avLst/>
            </a:prstGeom>
            <a:noFill/>
            <a:ln w="19050">
              <a:solidFill>
                <a:srgbClr val="66CC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2347" name="Line 11"/>
            <p:cNvSpPr>
              <a:spLocks noChangeShapeType="1"/>
            </p:cNvSpPr>
            <p:nvPr/>
          </p:nvSpPr>
          <p:spPr bwMode="auto">
            <a:xfrm flipV="1">
              <a:off x="4224" y="1488"/>
              <a:ext cx="0" cy="2208"/>
            </a:xfrm>
            <a:prstGeom prst="line">
              <a:avLst/>
            </a:prstGeom>
            <a:noFill/>
            <a:ln w="19050">
              <a:solidFill>
                <a:srgbClr val="66CC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2348" name="Line 12"/>
            <p:cNvSpPr>
              <a:spLocks noChangeShapeType="1"/>
            </p:cNvSpPr>
            <p:nvPr/>
          </p:nvSpPr>
          <p:spPr bwMode="auto">
            <a:xfrm>
              <a:off x="4224" y="1488"/>
              <a:ext cx="768" cy="0"/>
            </a:xfrm>
            <a:prstGeom prst="line">
              <a:avLst/>
            </a:prstGeom>
            <a:noFill/>
            <a:ln w="19050">
              <a:solidFill>
                <a:srgbClr val="66CC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42349" name="Text Box 13"/>
          <p:cNvSpPr txBox="1">
            <a:spLocks noChangeArrowheads="1"/>
          </p:cNvSpPr>
          <p:nvPr/>
        </p:nvSpPr>
        <p:spPr bwMode="auto">
          <a:xfrm>
            <a:off x="250825" y="1143000"/>
            <a:ext cx="6477000" cy="154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zh-CN" altLang="en-US" sz="2800" dirty="0">
                <a:ea typeface="楷体_GB2312" pitchFamily="49" charset="-122"/>
              </a:rPr>
              <a:t>其一般结构是：</a:t>
            </a:r>
          </a:p>
          <a:p>
            <a:pPr algn="l">
              <a:spcBef>
                <a:spcPct val="20000"/>
              </a:spcBef>
            </a:pPr>
            <a:r>
              <a:rPr kumimoji="1" lang="zh-CN" altLang="en-US" sz="2800" dirty="0">
                <a:ea typeface="楷体_GB2312" pitchFamily="49" charset="-122"/>
              </a:rPr>
              <a:t>	</a:t>
            </a:r>
            <a:r>
              <a:rPr kumimoji="1" lang="en-US" altLang="zh-CN" sz="2800" dirty="0">
                <a:solidFill>
                  <a:srgbClr val="FFFF00"/>
                </a:solidFill>
                <a:ea typeface="楷体_GB2312" pitchFamily="49" charset="-122"/>
              </a:rPr>
              <a:t>for (</a:t>
            </a:r>
            <a:r>
              <a:rPr kumimoji="1" lang="zh-CN" altLang="en-US" sz="2800" dirty="0">
                <a:solidFill>
                  <a:srgbClr val="FFFF00"/>
                </a:solidFill>
                <a:ea typeface="楷体_GB2312" pitchFamily="49" charset="-122"/>
              </a:rPr>
              <a:t>表达式</a:t>
            </a:r>
            <a:r>
              <a:rPr kumimoji="1" lang="en-US" altLang="zh-CN" sz="2800" dirty="0">
                <a:solidFill>
                  <a:srgbClr val="FFFF00"/>
                </a:solidFill>
                <a:ea typeface="楷体_GB2312" pitchFamily="49" charset="-122"/>
              </a:rPr>
              <a:t>1</a:t>
            </a:r>
            <a:r>
              <a:rPr kumimoji="1" lang="en-US" altLang="zh-CN" sz="2800" b="1" dirty="0">
                <a:solidFill>
                  <a:srgbClr val="FFFF00"/>
                </a:solidFill>
                <a:effectLst>
                  <a:outerShdw blurRad="38100" dist="38100" dir="2700000" algn="tl">
                    <a:srgbClr val="FFFFFF"/>
                  </a:outerShdw>
                </a:effectLst>
                <a:ea typeface="楷体_GB2312" pitchFamily="49" charset="-122"/>
              </a:rPr>
              <a:t>;</a:t>
            </a:r>
            <a:r>
              <a:rPr kumimoji="1" lang="zh-CN" altLang="en-US" sz="2800" dirty="0">
                <a:solidFill>
                  <a:srgbClr val="FFFF00"/>
                </a:solidFill>
                <a:ea typeface="楷体_GB2312" pitchFamily="49" charset="-122"/>
              </a:rPr>
              <a:t>表达式</a:t>
            </a:r>
            <a:r>
              <a:rPr kumimoji="1" lang="en-US" altLang="zh-CN" sz="2800" dirty="0">
                <a:solidFill>
                  <a:srgbClr val="FFFF00"/>
                </a:solidFill>
                <a:ea typeface="楷体_GB2312" pitchFamily="49" charset="-122"/>
              </a:rPr>
              <a:t>2</a:t>
            </a:r>
            <a:r>
              <a:rPr kumimoji="1" lang="en-US" altLang="zh-CN" sz="2800" b="1" dirty="0">
                <a:solidFill>
                  <a:srgbClr val="FFFF00"/>
                </a:solidFill>
                <a:effectLst>
                  <a:outerShdw blurRad="38100" dist="38100" dir="2700000" algn="tl">
                    <a:srgbClr val="FFFFFF"/>
                  </a:outerShdw>
                </a:effectLst>
                <a:ea typeface="楷体_GB2312" pitchFamily="49" charset="-122"/>
              </a:rPr>
              <a:t>;</a:t>
            </a:r>
            <a:r>
              <a:rPr kumimoji="1" lang="zh-CN" altLang="en-US" sz="2800" dirty="0">
                <a:solidFill>
                  <a:srgbClr val="FFFF00"/>
                </a:solidFill>
                <a:ea typeface="楷体_GB2312" pitchFamily="49" charset="-122"/>
              </a:rPr>
              <a:t>表达式</a:t>
            </a:r>
            <a:r>
              <a:rPr kumimoji="1" lang="en-US" altLang="zh-CN" sz="2800" dirty="0">
                <a:solidFill>
                  <a:srgbClr val="FFFF00"/>
                </a:solidFill>
                <a:ea typeface="楷体_GB2312" pitchFamily="49" charset="-122"/>
              </a:rPr>
              <a:t>3) </a:t>
            </a:r>
          </a:p>
          <a:p>
            <a:pPr algn="l">
              <a:spcBef>
                <a:spcPct val="20000"/>
              </a:spcBef>
            </a:pPr>
            <a:r>
              <a:rPr kumimoji="1" lang="en-US" altLang="zh-CN" sz="2800" dirty="0">
                <a:solidFill>
                  <a:srgbClr val="FFFF00"/>
                </a:solidFill>
                <a:ea typeface="楷体_GB2312" pitchFamily="49" charset="-122"/>
              </a:rPr>
              <a:t>	    </a:t>
            </a:r>
            <a:r>
              <a:rPr kumimoji="1" lang="zh-CN" altLang="en-US" sz="2800" dirty="0">
                <a:solidFill>
                  <a:srgbClr val="FFFF00"/>
                </a:solidFill>
                <a:ea typeface="楷体_GB2312" pitchFamily="49" charset="-122"/>
              </a:rPr>
              <a:t>语句</a:t>
            </a:r>
          </a:p>
        </p:txBody>
      </p:sp>
      <p:grpSp>
        <p:nvGrpSpPr>
          <p:cNvPr id="142356" name="Group 20"/>
          <p:cNvGrpSpPr>
            <a:grpSpLocks/>
          </p:cNvGrpSpPr>
          <p:nvPr/>
        </p:nvGrpSpPr>
        <p:grpSpPr bwMode="auto">
          <a:xfrm>
            <a:off x="6824663" y="457200"/>
            <a:ext cx="1752600" cy="1295400"/>
            <a:chOff x="4464" y="432"/>
            <a:chExt cx="1104" cy="816"/>
          </a:xfrm>
        </p:grpSpPr>
        <p:sp>
          <p:nvSpPr>
            <p:cNvPr id="142357" name="AutoShape 21"/>
            <p:cNvSpPr>
              <a:spLocks noChangeArrowheads="1"/>
            </p:cNvSpPr>
            <p:nvPr/>
          </p:nvSpPr>
          <p:spPr bwMode="auto">
            <a:xfrm>
              <a:off x="4464" y="912"/>
              <a:ext cx="1104" cy="336"/>
            </a:xfrm>
            <a:prstGeom prst="flowChart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zh-CN" altLang="en-US" b="1">
                  <a:solidFill>
                    <a:srgbClr val="000000"/>
                  </a:solidFill>
                  <a:latin typeface="Times New Roman" pitchFamily="18" charset="0"/>
                  <a:ea typeface="楷体_GB2312" pitchFamily="49" charset="-122"/>
                </a:rPr>
                <a:t>求解表达式</a:t>
              </a:r>
              <a:r>
                <a:rPr kumimoji="1" lang="en-US" altLang="zh-CN" b="1">
                  <a:solidFill>
                    <a:srgbClr val="000000"/>
                  </a:solidFill>
                  <a:latin typeface="Times New Roman" pitchFamily="18" charset="0"/>
                  <a:ea typeface="楷体_GB2312" pitchFamily="49" charset="-122"/>
                </a:rPr>
                <a:t>1</a:t>
              </a:r>
            </a:p>
          </p:txBody>
        </p:sp>
        <p:sp>
          <p:nvSpPr>
            <p:cNvPr id="142358" name="Line 22"/>
            <p:cNvSpPr>
              <a:spLocks noChangeShapeType="1"/>
            </p:cNvSpPr>
            <p:nvPr/>
          </p:nvSpPr>
          <p:spPr bwMode="auto">
            <a:xfrm>
              <a:off x="4992" y="432"/>
              <a:ext cx="0" cy="480"/>
            </a:xfrm>
            <a:prstGeom prst="line">
              <a:avLst/>
            </a:prstGeom>
            <a:noFill/>
            <a:ln w="19050">
              <a:solidFill>
                <a:srgbClr val="66CC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42359" name="Group 23"/>
          <p:cNvGrpSpPr>
            <a:grpSpLocks/>
          </p:cNvGrpSpPr>
          <p:nvPr/>
        </p:nvGrpSpPr>
        <p:grpSpPr bwMode="auto">
          <a:xfrm>
            <a:off x="6824663" y="1752600"/>
            <a:ext cx="1676400" cy="1371600"/>
            <a:chOff x="4464" y="1248"/>
            <a:chExt cx="1056" cy="864"/>
          </a:xfrm>
        </p:grpSpPr>
        <p:sp>
          <p:nvSpPr>
            <p:cNvPr id="142360" name="AutoShape 24"/>
            <p:cNvSpPr>
              <a:spLocks noChangeArrowheads="1"/>
            </p:cNvSpPr>
            <p:nvPr/>
          </p:nvSpPr>
          <p:spPr bwMode="auto">
            <a:xfrm>
              <a:off x="4464" y="1680"/>
              <a:ext cx="1056" cy="432"/>
            </a:xfrm>
            <a:prstGeom prst="flowChartDecision">
              <a:avLst/>
            </a:prstGeom>
            <a:solidFill>
              <a:schemeClr val="accent1"/>
            </a:solidFill>
            <a:ln w="9525">
              <a:solidFill>
                <a:srgbClr val="FF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zh-CN" altLang="en-US" b="1">
                  <a:solidFill>
                    <a:srgbClr val="000000"/>
                  </a:solidFill>
                  <a:latin typeface="Times New Roman" pitchFamily="18" charset="0"/>
                  <a:ea typeface="楷体_GB2312" pitchFamily="49" charset="-122"/>
                </a:rPr>
                <a:t>表达式</a:t>
              </a:r>
              <a:r>
                <a:rPr kumimoji="1" lang="en-US" altLang="zh-CN" b="1">
                  <a:solidFill>
                    <a:srgbClr val="000000"/>
                  </a:solidFill>
                  <a:latin typeface="Times New Roman" pitchFamily="18" charset="0"/>
                  <a:ea typeface="楷体_GB2312" pitchFamily="49" charset="-122"/>
                </a:rPr>
                <a:t>2</a:t>
              </a:r>
            </a:p>
          </p:txBody>
        </p:sp>
        <p:sp>
          <p:nvSpPr>
            <p:cNvPr id="142361" name="Line 25"/>
            <p:cNvSpPr>
              <a:spLocks noChangeShapeType="1"/>
            </p:cNvSpPr>
            <p:nvPr/>
          </p:nvSpPr>
          <p:spPr bwMode="auto">
            <a:xfrm>
              <a:off x="4992" y="1248"/>
              <a:ext cx="0" cy="432"/>
            </a:xfrm>
            <a:prstGeom prst="line">
              <a:avLst/>
            </a:prstGeom>
            <a:noFill/>
            <a:ln w="19050">
              <a:solidFill>
                <a:srgbClr val="66CC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42362" name="Group 26"/>
          <p:cNvGrpSpPr>
            <a:grpSpLocks/>
          </p:cNvGrpSpPr>
          <p:nvPr/>
        </p:nvGrpSpPr>
        <p:grpSpPr bwMode="auto">
          <a:xfrm>
            <a:off x="6900863" y="3124200"/>
            <a:ext cx="1600200" cy="1143000"/>
            <a:chOff x="4512" y="2112"/>
            <a:chExt cx="1008" cy="720"/>
          </a:xfrm>
        </p:grpSpPr>
        <p:sp>
          <p:nvSpPr>
            <p:cNvPr id="142363" name="AutoShape 27"/>
            <p:cNvSpPr>
              <a:spLocks noChangeArrowheads="1"/>
            </p:cNvSpPr>
            <p:nvPr/>
          </p:nvSpPr>
          <p:spPr bwMode="auto">
            <a:xfrm>
              <a:off x="4512" y="2448"/>
              <a:ext cx="1008" cy="384"/>
            </a:xfrm>
            <a:prstGeom prst="flowChartProcess">
              <a:avLst/>
            </a:prstGeom>
            <a:solidFill>
              <a:schemeClr val="accent1"/>
            </a:solidFill>
            <a:ln w="9525">
              <a:solidFill>
                <a:srgbClr val="FF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zh-CN" altLang="en-US" b="1">
                  <a:solidFill>
                    <a:srgbClr val="000000"/>
                  </a:solidFill>
                  <a:latin typeface="Times New Roman" pitchFamily="18" charset="0"/>
                  <a:ea typeface="楷体_GB2312" pitchFamily="49" charset="-122"/>
                </a:rPr>
                <a:t>语句</a:t>
              </a:r>
            </a:p>
          </p:txBody>
        </p:sp>
        <p:sp>
          <p:nvSpPr>
            <p:cNvPr id="142364" name="Line 28"/>
            <p:cNvSpPr>
              <a:spLocks noChangeShapeType="1"/>
            </p:cNvSpPr>
            <p:nvPr/>
          </p:nvSpPr>
          <p:spPr bwMode="auto">
            <a:xfrm>
              <a:off x="4992" y="2112"/>
              <a:ext cx="0" cy="288"/>
            </a:xfrm>
            <a:prstGeom prst="line">
              <a:avLst/>
            </a:prstGeom>
            <a:noFill/>
            <a:ln w="19050">
              <a:solidFill>
                <a:srgbClr val="66CC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42365" name="Group 29"/>
          <p:cNvGrpSpPr>
            <a:grpSpLocks/>
          </p:cNvGrpSpPr>
          <p:nvPr/>
        </p:nvGrpSpPr>
        <p:grpSpPr bwMode="auto">
          <a:xfrm>
            <a:off x="6748463" y="4267200"/>
            <a:ext cx="1752600" cy="1066800"/>
            <a:chOff x="4416" y="2832"/>
            <a:chExt cx="1104" cy="672"/>
          </a:xfrm>
        </p:grpSpPr>
        <p:sp>
          <p:nvSpPr>
            <p:cNvPr id="142366" name="AutoShape 30"/>
            <p:cNvSpPr>
              <a:spLocks noChangeArrowheads="1"/>
            </p:cNvSpPr>
            <p:nvPr/>
          </p:nvSpPr>
          <p:spPr bwMode="auto">
            <a:xfrm>
              <a:off x="4416" y="3168"/>
              <a:ext cx="1104" cy="336"/>
            </a:xfrm>
            <a:prstGeom prst="flowChartProcess">
              <a:avLst/>
            </a:prstGeom>
            <a:solidFill>
              <a:schemeClr val="accent1"/>
            </a:solidFill>
            <a:ln w="9525">
              <a:solidFill>
                <a:srgbClr val="FF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zh-CN" altLang="en-US" b="1">
                  <a:solidFill>
                    <a:srgbClr val="000000"/>
                  </a:solidFill>
                  <a:latin typeface="Times New Roman" pitchFamily="18" charset="0"/>
                  <a:ea typeface="楷体_GB2312" pitchFamily="49" charset="-122"/>
                </a:rPr>
                <a:t>求解表达式</a:t>
              </a:r>
              <a:r>
                <a:rPr kumimoji="1" lang="en-US" altLang="zh-CN" b="1">
                  <a:solidFill>
                    <a:srgbClr val="000000"/>
                  </a:solidFill>
                  <a:latin typeface="Times New Roman" pitchFamily="18" charset="0"/>
                  <a:ea typeface="楷体_GB2312" pitchFamily="49" charset="-122"/>
                </a:rPr>
                <a:t>3</a:t>
              </a:r>
            </a:p>
          </p:txBody>
        </p:sp>
        <p:sp>
          <p:nvSpPr>
            <p:cNvPr id="142367" name="Line 31"/>
            <p:cNvSpPr>
              <a:spLocks noChangeShapeType="1"/>
            </p:cNvSpPr>
            <p:nvPr/>
          </p:nvSpPr>
          <p:spPr bwMode="auto">
            <a:xfrm>
              <a:off x="4992" y="2832"/>
              <a:ext cx="0" cy="336"/>
            </a:xfrm>
            <a:prstGeom prst="line">
              <a:avLst/>
            </a:prstGeom>
            <a:noFill/>
            <a:ln w="19050">
              <a:solidFill>
                <a:srgbClr val="66CC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42369" name="Text Box 33"/>
          <p:cNvSpPr txBox="1">
            <a:spLocks noChangeArrowheads="1"/>
          </p:cNvSpPr>
          <p:nvPr/>
        </p:nvSpPr>
        <p:spPr bwMode="auto">
          <a:xfrm>
            <a:off x="7053263" y="3124200"/>
            <a:ext cx="83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zh-CN" altLang="en-US">
                <a:solidFill>
                  <a:srgbClr val="66CCFF"/>
                </a:solidFill>
                <a:ea typeface="楷体_GB2312" pitchFamily="49" charset="-122"/>
              </a:rPr>
              <a:t>真</a:t>
            </a:r>
          </a:p>
        </p:txBody>
      </p:sp>
      <p:sp>
        <p:nvSpPr>
          <p:cNvPr id="142370" name="Text Box 34"/>
          <p:cNvSpPr txBox="1">
            <a:spLocks noChangeArrowheads="1"/>
          </p:cNvSpPr>
          <p:nvPr/>
        </p:nvSpPr>
        <p:spPr bwMode="auto">
          <a:xfrm>
            <a:off x="8196263" y="2819400"/>
            <a:ext cx="60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zh-CN" altLang="en-US">
                <a:solidFill>
                  <a:srgbClr val="66FF33"/>
                </a:solidFill>
                <a:ea typeface="楷体_GB2312" pitchFamily="49" charset="-122"/>
              </a:rPr>
              <a:t>假</a:t>
            </a:r>
          </a:p>
        </p:txBody>
      </p:sp>
      <p:sp>
        <p:nvSpPr>
          <p:cNvPr id="142371" name="Rectangle 35"/>
          <p:cNvSpPr>
            <a:spLocks noGrp="1" noChangeArrowheads="1"/>
          </p:cNvSpPr>
          <p:nvPr>
            <p:ph type="title" idx="4294967295"/>
          </p:nvPr>
        </p:nvSpPr>
        <p:spPr>
          <a:xfrm>
            <a:off x="468313" y="0"/>
            <a:ext cx="7543800" cy="1143000"/>
          </a:xfrm>
        </p:spPr>
        <p:txBody>
          <a:bodyPr/>
          <a:lstStyle/>
          <a:p>
            <a:r>
              <a:rPr lang="en-US" altLang="zh-CN" dirty="0" smtClean="0">
                <a:ea typeface="楷体_GB2312" pitchFamily="49" charset="-122"/>
              </a:rPr>
              <a:t>for </a:t>
            </a:r>
            <a:r>
              <a:rPr lang="zh-CN" altLang="en-US" dirty="0" smtClean="0">
                <a:ea typeface="楷体_GB2312" pitchFamily="49" charset="-122"/>
              </a:rPr>
              <a:t>语句（续）</a:t>
            </a:r>
            <a:endParaRPr lang="zh-CN" altLang="en-US" dirty="0">
              <a:ea typeface="楷体_GB2312" pitchFamily="49" charset="-122"/>
            </a:endParaRPr>
          </a:p>
        </p:txBody>
      </p:sp>
      <p:sp>
        <p:nvSpPr>
          <p:cNvPr id="5" name="矩形 4"/>
          <p:cNvSpPr/>
          <p:nvPr/>
        </p:nvSpPr>
        <p:spPr>
          <a:xfrm>
            <a:off x="120650" y="2857609"/>
            <a:ext cx="6467573" cy="3711785"/>
          </a:xfrm>
          <a:prstGeom prst="rect">
            <a:avLst/>
          </a:prstGeom>
        </p:spPr>
        <p:txBody>
          <a:bodyPr wrap="square">
            <a:spAutoFit/>
          </a:bodyPr>
          <a:lstStyle/>
          <a:p>
            <a:pPr algn="l" eaLnBrk="1" hangingPunct="1">
              <a:lnSpc>
                <a:spcPct val="120000"/>
              </a:lnSpc>
              <a:buFont typeface="Wingdings" pitchFamily="2" charset="2"/>
              <a:buChar char="Ø"/>
            </a:pPr>
            <a:r>
              <a:rPr lang="en-US" altLang="zh-CN" sz="2800" b="1" dirty="0">
                <a:solidFill>
                  <a:schemeClr val="tx2"/>
                </a:solidFill>
              </a:rPr>
              <a:t>for</a:t>
            </a:r>
            <a:r>
              <a:rPr lang="zh-CN" altLang="zh-CN" sz="2800" b="1" dirty="0">
                <a:solidFill>
                  <a:schemeClr val="tx2"/>
                </a:solidFill>
              </a:rPr>
              <a:t>语句的执行过程</a:t>
            </a:r>
            <a:r>
              <a:rPr lang="zh-CN" altLang="en-US" sz="2800" b="1" dirty="0">
                <a:solidFill>
                  <a:schemeClr val="tx2"/>
                </a:solidFill>
              </a:rPr>
              <a:t>：</a:t>
            </a:r>
            <a:endParaRPr lang="en-US" altLang="zh-CN" sz="2800" b="1" dirty="0">
              <a:solidFill>
                <a:schemeClr val="tx2"/>
              </a:solidFill>
            </a:endParaRPr>
          </a:p>
          <a:p>
            <a:pPr lvl="1" algn="l" eaLnBrk="1" hangingPunct="1">
              <a:lnSpc>
                <a:spcPct val="120000"/>
              </a:lnSpc>
            </a:pPr>
            <a:r>
              <a:rPr lang="en-US" altLang="zh-CN" b="1" dirty="0">
                <a:solidFill>
                  <a:schemeClr val="tx2"/>
                </a:solidFill>
              </a:rPr>
              <a:t>(1) </a:t>
            </a:r>
            <a:r>
              <a:rPr lang="zh-CN" altLang="zh-CN" b="1" dirty="0">
                <a:solidFill>
                  <a:schemeClr val="tx2"/>
                </a:solidFill>
              </a:rPr>
              <a:t>先求解表达式</a:t>
            </a:r>
            <a:r>
              <a:rPr lang="en-US" altLang="zh-CN" b="1" dirty="0">
                <a:solidFill>
                  <a:schemeClr val="tx2"/>
                </a:solidFill>
              </a:rPr>
              <a:t>1</a:t>
            </a:r>
            <a:endParaRPr lang="zh-CN" altLang="zh-CN" b="1" dirty="0">
              <a:solidFill>
                <a:schemeClr val="tx2"/>
              </a:solidFill>
            </a:endParaRPr>
          </a:p>
          <a:p>
            <a:pPr lvl="1" algn="l" eaLnBrk="1" hangingPunct="1">
              <a:lnSpc>
                <a:spcPct val="120000"/>
              </a:lnSpc>
            </a:pPr>
            <a:r>
              <a:rPr lang="en-US" altLang="zh-CN" b="1" dirty="0">
                <a:solidFill>
                  <a:schemeClr val="tx2"/>
                </a:solidFill>
              </a:rPr>
              <a:t>(2) </a:t>
            </a:r>
            <a:r>
              <a:rPr lang="zh-CN" altLang="zh-CN" b="1" dirty="0">
                <a:solidFill>
                  <a:schemeClr val="tx2"/>
                </a:solidFill>
              </a:rPr>
              <a:t>求解表达式</a:t>
            </a:r>
            <a:r>
              <a:rPr lang="en-US" altLang="zh-CN" b="1" dirty="0">
                <a:solidFill>
                  <a:schemeClr val="tx2"/>
                </a:solidFill>
              </a:rPr>
              <a:t>2</a:t>
            </a:r>
            <a:r>
              <a:rPr lang="zh-CN" altLang="zh-CN" b="1" dirty="0">
                <a:solidFill>
                  <a:schemeClr val="tx2"/>
                </a:solidFill>
              </a:rPr>
              <a:t>，若</a:t>
            </a:r>
            <a:r>
              <a:rPr lang="zh-CN" altLang="en-US" b="1" dirty="0">
                <a:solidFill>
                  <a:schemeClr val="tx2"/>
                </a:solidFill>
              </a:rPr>
              <a:t>其</a:t>
            </a:r>
            <a:r>
              <a:rPr lang="zh-CN" altLang="zh-CN" b="1" dirty="0">
                <a:solidFill>
                  <a:schemeClr val="tx2"/>
                </a:solidFill>
              </a:rPr>
              <a:t>值为真，执行循环体，然后执行下面第</a:t>
            </a:r>
            <a:r>
              <a:rPr lang="en-US" altLang="zh-CN" b="1" dirty="0">
                <a:solidFill>
                  <a:schemeClr val="tx2"/>
                </a:solidFill>
              </a:rPr>
              <a:t>(3)</a:t>
            </a:r>
            <a:r>
              <a:rPr lang="zh-CN" altLang="zh-CN" b="1" dirty="0">
                <a:solidFill>
                  <a:schemeClr val="tx2"/>
                </a:solidFill>
              </a:rPr>
              <a:t>步。若为假，则结束循环，转到第</a:t>
            </a:r>
            <a:r>
              <a:rPr lang="en-US" altLang="zh-CN" b="1" dirty="0">
                <a:solidFill>
                  <a:schemeClr val="tx2"/>
                </a:solidFill>
              </a:rPr>
              <a:t>(5)</a:t>
            </a:r>
            <a:r>
              <a:rPr lang="zh-CN" altLang="zh-CN" b="1" dirty="0">
                <a:solidFill>
                  <a:schemeClr val="tx2"/>
                </a:solidFill>
              </a:rPr>
              <a:t>步</a:t>
            </a:r>
          </a:p>
          <a:p>
            <a:pPr lvl="1" algn="l" eaLnBrk="1" hangingPunct="1">
              <a:lnSpc>
                <a:spcPct val="120000"/>
              </a:lnSpc>
            </a:pPr>
            <a:r>
              <a:rPr lang="en-US" altLang="zh-CN" b="1" dirty="0">
                <a:solidFill>
                  <a:schemeClr val="tx2"/>
                </a:solidFill>
              </a:rPr>
              <a:t>(3) </a:t>
            </a:r>
            <a:r>
              <a:rPr lang="zh-CN" altLang="zh-CN" b="1" dirty="0">
                <a:solidFill>
                  <a:schemeClr val="tx2"/>
                </a:solidFill>
              </a:rPr>
              <a:t>求解表达式</a:t>
            </a:r>
            <a:r>
              <a:rPr lang="en-US" altLang="zh-CN" b="1" dirty="0">
                <a:solidFill>
                  <a:schemeClr val="tx2"/>
                </a:solidFill>
              </a:rPr>
              <a:t>3</a:t>
            </a:r>
            <a:endParaRPr lang="zh-CN" altLang="zh-CN" b="1" dirty="0">
              <a:solidFill>
                <a:schemeClr val="tx2"/>
              </a:solidFill>
            </a:endParaRPr>
          </a:p>
          <a:p>
            <a:pPr lvl="1" algn="l" eaLnBrk="1" hangingPunct="1">
              <a:lnSpc>
                <a:spcPct val="120000"/>
              </a:lnSpc>
            </a:pPr>
            <a:r>
              <a:rPr lang="en-US" altLang="zh-CN" b="1" dirty="0">
                <a:solidFill>
                  <a:schemeClr val="tx2"/>
                </a:solidFill>
              </a:rPr>
              <a:t>(4) </a:t>
            </a:r>
            <a:r>
              <a:rPr lang="zh-CN" altLang="zh-CN" b="1" dirty="0">
                <a:solidFill>
                  <a:schemeClr val="tx2"/>
                </a:solidFill>
              </a:rPr>
              <a:t>转回上面步骤</a:t>
            </a:r>
            <a:r>
              <a:rPr lang="en-US" altLang="zh-CN" b="1" dirty="0">
                <a:solidFill>
                  <a:schemeClr val="tx2"/>
                </a:solidFill>
              </a:rPr>
              <a:t>(2)</a:t>
            </a:r>
            <a:r>
              <a:rPr lang="zh-CN" altLang="zh-CN" b="1" dirty="0">
                <a:solidFill>
                  <a:schemeClr val="tx2"/>
                </a:solidFill>
              </a:rPr>
              <a:t>继续执行</a:t>
            </a:r>
          </a:p>
          <a:p>
            <a:pPr lvl="1" algn="l" eaLnBrk="1" hangingPunct="1">
              <a:lnSpc>
                <a:spcPct val="120000"/>
              </a:lnSpc>
            </a:pPr>
            <a:r>
              <a:rPr lang="en-US" altLang="zh-CN" b="1" dirty="0">
                <a:solidFill>
                  <a:schemeClr val="tx2"/>
                </a:solidFill>
              </a:rPr>
              <a:t>(5) </a:t>
            </a:r>
            <a:r>
              <a:rPr lang="zh-CN" altLang="zh-CN" b="1" dirty="0">
                <a:solidFill>
                  <a:schemeClr val="tx2"/>
                </a:solidFill>
              </a:rPr>
              <a:t>循环结束，执行</a:t>
            </a:r>
            <a:r>
              <a:rPr lang="en-US" altLang="zh-CN" b="1" dirty="0">
                <a:solidFill>
                  <a:schemeClr val="tx2"/>
                </a:solidFill>
              </a:rPr>
              <a:t>for</a:t>
            </a:r>
            <a:r>
              <a:rPr lang="zh-CN" altLang="zh-CN" b="1" dirty="0">
                <a:solidFill>
                  <a:schemeClr val="tx2"/>
                </a:solidFill>
              </a:rPr>
              <a:t>语句下面的一个语句</a:t>
            </a:r>
            <a:endParaRPr lang="en-US" altLang="zh-CN" b="1" dirty="0">
              <a:solidFill>
                <a:schemeClr val="tx2"/>
              </a:solidFill>
            </a:endParaRPr>
          </a:p>
        </p:txBody>
      </p:sp>
    </p:spTree>
    <p:extLst>
      <p:ext uri="{BB962C8B-B14F-4D97-AF65-F5344CB8AC3E}">
        <p14:creationId xmlns:p14="http://schemas.microsoft.com/office/powerpoint/2010/main" val="3220767817"/>
      </p:ext>
    </p:extLst>
  </p:cSld>
  <p:clrMapOvr>
    <a:masterClrMapping/>
  </p:clrMapOvr>
  <p:transition>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灯片编号占位符 3"/>
          <p:cNvSpPr>
            <a:spLocks noGrp="1"/>
          </p:cNvSpPr>
          <p:nvPr>
            <p:ph type="sldNum" sz="quarter" idx="12"/>
          </p:nvPr>
        </p:nvSpPr>
        <p:spPr/>
        <p:txBody>
          <a:bodyPr/>
          <a:lstStyle/>
          <a:p>
            <a:fld id="{0930CE73-5F08-4B11-8C8D-8026B84AAE06}" type="slidenum">
              <a:rPr lang="en-US" altLang="zh-CN"/>
              <a:pPr/>
              <a:t>25</a:t>
            </a:fld>
            <a:endParaRPr lang="en-US" altLang="zh-CN"/>
          </a:p>
        </p:txBody>
      </p:sp>
      <p:sp>
        <p:nvSpPr>
          <p:cNvPr id="142338" name="Text Box 2"/>
          <p:cNvSpPr txBox="1">
            <a:spLocks noChangeArrowheads="1"/>
          </p:cNvSpPr>
          <p:nvPr/>
        </p:nvSpPr>
        <p:spPr bwMode="auto">
          <a:xfrm>
            <a:off x="179388" y="3771602"/>
            <a:ext cx="6477000" cy="2825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66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buFontTx/>
              <a:buChar char="•"/>
            </a:pPr>
            <a:r>
              <a:rPr kumimoji="1" lang="zh-CN" altLang="en-US" sz="2800" b="1" dirty="0">
                <a:ea typeface="楷体_GB2312" pitchFamily="49" charset="-122"/>
              </a:rPr>
              <a:t> 等价的</a:t>
            </a:r>
            <a:r>
              <a:rPr kumimoji="1" lang="en-US" altLang="zh-CN" sz="2800" b="1" dirty="0">
                <a:ea typeface="楷体_GB2312" pitchFamily="49" charset="-122"/>
              </a:rPr>
              <a:t>while</a:t>
            </a:r>
            <a:r>
              <a:rPr kumimoji="1" lang="zh-CN" altLang="en-US" sz="2800" b="1" dirty="0">
                <a:ea typeface="楷体_GB2312" pitchFamily="49" charset="-122"/>
              </a:rPr>
              <a:t>循环形式：</a:t>
            </a:r>
          </a:p>
          <a:p>
            <a:pPr algn="l" eaLnBrk="0" hangingPunct="0"/>
            <a:r>
              <a:rPr kumimoji="1" lang="zh-CN" altLang="en-US" sz="2800" b="1" dirty="0">
                <a:solidFill>
                  <a:srgbClr val="66FF33"/>
                </a:solidFill>
                <a:ea typeface="楷体_GB2312" pitchFamily="49" charset="-122"/>
              </a:rPr>
              <a:t>	</a:t>
            </a:r>
            <a:r>
              <a:rPr kumimoji="1" lang="zh-CN" altLang="en-US" sz="2800" b="1" dirty="0">
                <a:solidFill>
                  <a:srgbClr val="FFFF00"/>
                </a:solidFill>
                <a:ea typeface="楷体_GB2312" pitchFamily="49" charset="-122"/>
              </a:rPr>
              <a:t>表达式</a:t>
            </a:r>
            <a:r>
              <a:rPr kumimoji="1" lang="en-US" altLang="zh-CN" sz="2800" b="1" dirty="0">
                <a:solidFill>
                  <a:srgbClr val="FFFF00"/>
                </a:solidFill>
                <a:ea typeface="楷体_GB2312" pitchFamily="49" charset="-122"/>
              </a:rPr>
              <a:t>1</a:t>
            </a:r>
            <a:r>
              <a:rPr kumimoji="1" lang="zh-CN" altLang="en-US" sz="2800" b="1" dirty="0">
                <a:solidFill>
                  <a:srgbClr val="FFFF00"/>
                </a:solidFill>
                <a:ea typeface="楷体_GB2312" pitchFamily="49" charset="-122"/>
              </a:rPr>
              <a:t>；</a:t>
            </a:r>
          </a:p>
          <a:p>
            <a:pPr algn="l">
              <a:spcBef>
                <a:spcPct val="10000"/>
              </a:spcBef>
            </a:pPr>
            <a:r>
              <a:rPr kumimoji="1" lang="zh-CN" altLang="en-US" sz="2800" b="1" dirty="0">
                <a:solidFill>
                  <a:srgbClr val="FFFF00"/>
                </a:solidFill>
                <a:ea typeface="楷体_GB2312" pitchFamily="49" charset="-122"/>
              </a:rPr>
              <a:t>	</a:t>
            </a:r>
            <a:r>
              <a:rPr kumimoji="1" lang="en-US" altLang="zh-CN" sz="2800" b="1" dirty="0">
                <a:solidFill>
                  <a:srgbClr val="FFFF00"/>
                </a:solidFill>
                <a:ea typeface="楷体_GB2312" pitchFamily="49" charset="-122"/>
              </a:rPr>
              <a:t>while (</a:t>
            </a:r>
            <a:r>
              <a:rPr kumimoji="1" lang="zh-CN" altLang="en-US" sz="2800" b="1" dirty="0">
                <a:solidFill>
                  <a:srgbClr val="FFFF00"/>
                </a:solidFill>
                <a:ea typeface="楷体_GB2312" pitchFamily="49" charset="-122"/>
              </a:rPr>
              <a:t>表达式</a:t>
            </a:r>
            <a:r>
              <a:rPr kumimoji="1" lang="en-US" altLang="zh-CN" sz="2800" b="1" dirty="0">
                <a:solidFill>
                  <a:srgbClr val="FFFF00"/>
                </a:solidFill>
                <a:ea typeface="楷体_GB2312" pitchFamily="49" charset="-122"/>
              </a:rPr>
              <a:t>2)</a:t>
            </a:r>
          </a:p>
          <a:p>
            <a:pPr algn="l">
              <a:spcBef>
                <a:spcPct val="10000"/>
              </a:spcBef>
            </a:pPr>
            <a:r>
              <a:rPr kumimoji="1" lang="en-US" altLang="zh-CN" sz="2800" b="1" dirty="0">
                <a:solidFill>
                  <a:srgbClr val="FFFF00"/>
                </a:solidFill>
                <a:ea typeface="楷体_GB2312" pitchFamily="49" charset="-122"/>
              </a:rPr>
              <a:t>	{ </a:t>
            </a:r>
            <a:r>
              <a:rPr kumimoji="1" lang="zh-CN" altLang="en-US" sz="2800" b="1" dirty="0">
                <a:solidFill>
                  <a:srgbClr val="FFFF00"/>
                </a:solidFill>
                <a:ea typeface="楷体_GB2312" pitchFamily="49" charset="-122"/>
              </a:rPr>
              <a:t>语句；</a:t>
            </a:r>
          </a:p>
          <a:p>
            <a:pPr algn="l">
              <a:spcBef>
                <a:spcPct val="10000"/>
              </a:spcBef>
            </a:pPr>
            <a:r>
              <a:rPr kumimoji="1" lang="zh-CN" altLang="en-US" sz="2800" b="1" dirty="0">
                <a:solidFill>
                  <a:srgbClr val="FFFF00"/>
                </a:solidFill>
                <a:ea typeface="楷体_GB2312" pitchFamily="49" charset="-122"/>
              </a:rPr>
              <a:t>	  表达式</a:t>
            </a:r>
            <a:r>
              <a:rPr kumimoji="1" lang="en-US" altLang="zh-CN" sz="2800" b="1" dirty="0">
                <a:solidFill>
                  <a:srgbClr val="FFFF00"/>
                </a:solidFill>
                <a:ea typeface="楷体_GB2312" pitchFamily="49" charset="-122"/>
              </a:rPr>
              <a:t>3</a:t>
            </a:r>
            <a:r>
              <a:rPr kumimoji="1" lang="zh-CN" altLang="en-US" sz="2800" b="1" dirty="0">
                <a:solidFill>
                  <a:srgbClr val="FFFF00"/>
                </a:solidFill>
                <a:ea typeface="楷体_GB2312" pitchFamily="49" charset="-122"/>
              </a:rPr>
              <a:t>；</a:t>
            </a:r>
          </a:p>
          <a:p>
            <a:pPr algn="l">
              <a:spcBef>
                <a:spcPct val="10000"/>
              </a:spcBef>
            </a:pPr>
            <a:r>
              <a:rPr kumimoji="1" lang="zh-CN" altLang="en-US" sz="2800" b="1" dirty="0">
                <a:solidFill>
                  <a:srgbClr val="FFFF00"/>
                </a:solidFill>
                <a:ea typeface="楷体_GB2312" pitchFamily="49" charset="-122"/>
              </a:rPr>
              <a:t>	</a:t>
            </a:r>
            <a:r>
              <a:rPr kumimoji="1" lang="en-US" altLang="zh-CN" sz="2800" b="1" dirty="0">
                <a:solidFill>
                  <a:srgbClr val="FFFF00"/>
                </a:solidFill>
                <a:ea typeface="楷体_GB2312" pitchFamily="49" charset="-122"/>
              </a:rPr>
              <a:t>}</a:t>
            </a:r>
          </a:p>
        </p:txBody>
      </p:sp>
      <p:grpSp>
        <p:nvGrpSpPr>
          <p:cNvPr id="142339" name="Group 3"/>
          <p:cNvGrpSpPr>
            <a:grpSpLocks/>
          </p:cNvGrpSpPr>
          <p:nvPr/>
        </p:nvGrpSpPr>
        <p:grpSpPr bwMode="auto">
          <a:xfrm>
            <a:off x="7739063" y="2819400"/>
            <a:ext cx="1066800" cy="3505200"/>
            <a:chOff x="5040" y="1920"/>
            <a:chExt cx="672" cy="2208"/>
          </a:xfrm>
        </p:grpSpPr>
        <p:sp>
          <p:nvSpPr>
            <p:cNvPr id="142340" name="Line 4"/>
            <p:cNvSpPr>
              <a:spLocks noChangeShapeType="1"/>
            </p:cNvSpPr>
            <p:nvPr/>
          </p:nvSpPr>
          <p:spPr bwMode="auto">
            <a:xfrm>
              <a:off x="5520" y="1920"/>
              <a:ext cx="192" cy="0"/>
            </a:xfrm>
            <a:prstGeom prst="line">
              <a:avLst/>
            </a:prstGeom>
            <a:noFill/>
            <a:ln w="19050">
              <a:solidFill>
                <a:srgbClr val="66FF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2341" name="Line 5"/>
            <p:cNvSpPr>
              <a:spLocks noChangeShapeType="1"/>
            </p:cNvSpPr>
            <p:nvPr/>
          </p:nvSpPr>
          <p:spPr bwMode="auto">
            <a:xfrm>
              <a:off x="5712" y="1920"/>
              <a:ext cx="0" cy="1920"/>
            </a:xfrm>
            <a:prstGeom prst="line">
              <a:avLst/>
            </a:prstGeom>
            <a:noFill/>
            <a:ln w="19050">
              <a:solidFill>
                <a:srgbClr val="66FF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2342" name="Line 6"/>
            <p:cNvSpPr>
              <a:spLocks noChangeShapeType="1"/>
            </p:cNvSpPr>
            <p:nvPr/>
          </p:nvSpPr>
          <p:spPr bwMode="auto">
            <a:xfrm flipH="1">
              <a:off x="5040" y="3840"/>
              <a:ext cx="672" cy="0"/>
            </a:xfrm>
            <a:prstGeom prst="line">
              <a:avLst/>
            </a:prstGeom>
            <a:noFill/>
            <a:ln w="19050">
              <a:solidFill>
                <a:srgbClr val="66FF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2343" name="Line 7"/>
            <p:cNvSpPr>
              <a:spLocks noChangeShapeType="1"/>
            </p:cNvSpPr>
            <p:nvPr/>
          </p:nvSpPr>
          <p:spPr bwMode="auto">
            <a:xfrm>
              <a:off x="5040" y="3840"/>
              <a:ext cx="0" cy="288"/>
            </a:xfrm>
            <a:prstGeom prst="line">
              <a:avLst/>
            </a:prstGeom>
            <a:noFill/>
            <a:ln w="19050">
              <a:solidFill>
                <a:srgbClr val="66FF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42344" name="Group 8"/>
          <p:cNvGrpSpPr>
            <a:grpSpLocks/>
          </p:cNvGrpSpPr>
          <p:nvPr/>
        </p:nvGrpSpPr>
        <p:grpSpPr bwMode="auto">
          <a:xfrm>
            <a:off x="6443663" y="2133600"/>
            <a:ext cx="1219200" cy="3505200"/>
            <a:chOff x="4224" y="1488"/>
            <a:chExt cx="768" cy="2208"/>
          </a:xfrm>
        </p:grpSpPr>
        <p:sp>
          <p:nvSpPr>
            <p:cNvPr id="142345" name="Line 9"/>
            <p:cNvSpPr>
              <a:spLocks noChangeShapeType="1"/>
            </p:cNvSpPr>
            <p:nvPr/>
          </p:nvSpPr>
          <p:spPr bwMode="auto">
            <a:xfrm>
              <a:off x="4992" y="3504"/>
              <a:ext cx="0" cy="192"/>
            </a:xfrm>
            <a:prstGeom prst="line">
              <a:avLst/>
            </a:prstGeom>
            <a:noFill/>
            <a:ln w="19050">
              <a:solidFill>
                <a:srgbClr val="66CC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2346" name="Line 10"/>
            <p:cNvSpPr>
              <a:spLocks noChangeShapeType="1"/>
            </p:cNvSpPr>
            <p:nvPr/>
          </p:nvSpPr>
          <p:spPr bwMode="auto">
            <a:xfrm flipH="1">
              <a:off x="4224" y="3696"/>
              <a:ext cx="768" cy="0"/>
            </a:xfrm>
            <a:prstGeom prst="line">
              <a:avLst/>
            </a:prstGeom>
            <a:noFill/>
            <a:ln w="19050">
              <a:solidFill>
                <a:srgbClr val="66CC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2347" name="Line 11"/>
            <p:cNvSpPr>
              <a:spLocks noChangeShapeType="1"/>
            </p:cNvSpPr>
            <p:nvPr/>
          </p:nvSpPr>
          <p:spPr bwMode="auto">
            <a:xfrm flipV="1">
              <a:off x="4224" y="1488"/>
              <a:ext cx="0" cy="2208"/>
            </a:xfrm>
            <a:prstGeom prst="line">
              <a:avLst/>
            </a:prstGeom>
            <a:noFill/>
            <a:ln w="19050">
              <a:solidFill>
                <a:srgbClr val="66CC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2348" name="Line 12"/>
            <p:cNvSpPr>
              <a:spLocks noChangeShapeType="1"/>
            </p:cNvSpPr>
            <p:nvPr/>
          </p:nvSpPr>
          <p:spPr bwMode="auto">
            <a:xfrm>
              <a:off x="4224" y="1488"/>
              <a:ext cx="768" cy="0"/>
            </a:xfrm>
            <a:prstGeom prst="line">
              <a:avLst/>
            </a:prstGeom>
            <a:noFill/>
            <a:ln w="19050">
              <a:solidFill>
                <a:srgbClr val="66CC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42349" name="Text Box 13"/>
          <p:cNvSpPr txBox="1">
            <a:spLocks noChangeArrowheads="1"/>
          </p:cNvSpPr>
          <p:nvPr/>
        </p:nvSpPr>
        <p:spPr bwMode="auto">
          <a:xfrm>
            <a:off x="250825" y="1143000"/>
            <a:ext cx="6477000" cy="154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zh-CN" altLang="en-US" sz="2800" dirty="0">
                <a:ea typeface="楷体_GB2312" pitchFamily="49" charset="-122"/>
              </a:rPr>
              <a:t>其一般结构是：</a:t>
            </a:r>
          </a:p>
          <a:p>
            <a:pPr algn="l">
              <a:spcBef>
                <a:spcPct val="20000"/>
              </a:spcBef>
            </a:pPr>
            <a:r>
              <a:rPr kumimoji="1" lang="zh-CN" altLang="en-US" sz="2800" dirty="0">
                <a:ea typeface="楷体_GB2312" pitchFamily="49" charset="-122"/>
              </a:rPr>
              <a:t>	</a:t>
            </a:r>
            <a:r>
              <a:rPr kumimoji="1" lang="en-US" altLang="zh-CN" sz="2800" dirty="0">
                <a:solidFill>
                  <a:srgbClr val="FFFF00"/>
                </a:solidFill>
                <a:ea typeface="楷体_GB2312" pitchFamily="49" charset="-122"/>
              </a:rPr>
              <a:t>for (</a:t>
            </a:r>
            <a:r>
              <a:rPr kumimoji="1" lang="zh-CN" altLang="en-US" sz="2800" dirty="0">
                <a:solidFill>
                  <a:srgbClr val="FFFF00"/>
                </a:solidFill>
                <a:ea typeface="楷体_GB2312" pitchFamily="49" charset="-122"/>
              </a:rPr>
              <a:t>表达式</a:t>
            </a:r>
            <a:r>
              <a:rPr kumimoji="1" lang="en-US" altLang="zh-CN" sz="2800" dirty="0">
                <a:solidFill>
                  <a:srgbClr val="FFFF00"/>
                </a:solidFill>
                <a:ea typeface="楷体_GB2312" pitchFamily="49" charset="-122"/>
              </a:rPr>
              <a:t>1</a:t>
            </a:r>
            <a:r>
              <a:rPr kumimoji="1" lang="en-US" altLang="zh-CN" sz="2800" b="1" dirty="0">
                <a:solidFill>
                  <a:srgbClr val="FFFF00"/>
                </a:solidFill>
                <a:effectLst>
                  <a:outerShdw blurRad="38100" dist="38100" dir="2700000" algn="tl">
                    <a:srgbClr val="FFFFFF"/>
                  </a:outerShdw>
                </a:effectLst>
                <a:ea typeface="楷体_GB2312" pitchFamily="49" charset="-122"/>
              </a:rPr>
              <a:t>;</a:t>
            </a:r>
            <a:r>
              <a:rPr kumimoji="1" lang="zh-CN" altLang="en-US" sz="2800" dirty="0">
                <a:solidFill>
                  <a:srgbClr val="FFFF00"/>
                </a:solidFill>
                <a:ea typeface="楷体_GB2312" pitchFamily="49" charset="-122"/>
              </a:rPr>
              <a:t>表达式</a:t>
            </a:r>
            <a:r>
              <a:rPr kumimoji="1" lang="en-US" altLang="zh-CN" sz="2800" dirty="0">
                <a:solidFill>
                  <a:srgbClr val="FFFF00"/>
                </a:solidFill>
                <a:ea typeface="楷体_GB2312" pitchFamily="49" charset="-122"/>
              </a:rPr>
              <a:t>2</a:t>
            </a:r>
            <a:r>
              <a:rPr kumimoji="1" lang="en-US" altLang="zh-CN" sz="2800" b="1" dirty="0">
                <a:solidFill>
                  <a:srgbClr val="FFFF00"/>
                </a:solidFill>
                <a:effectLst>
                  <a:outerShdw blurRad="38100" dist="38100" dir="2700000" algn="tl">
                    <a:srgbClr val="FFFFFF"/>
                  </a:outerShdw>
                </a:effectLst>
                <a:ea typeface="楷体_GB2312" pitchFamily="49" charset="-122"/>
              </a:rPr>
              <a:t>;</a:t>
            </a:r>
            <a:r>
              <a:rPr kumimoji="1" lang="zh-CN" altLang="en-US" sz="2800" dirty="0">
                <a:solidFill>
                  <a:srgbClr val="FFFF00"/>
                </a:solidFill>
                <a:ea typeface="楷体_GB2312" pitchFamily="49" charset="-122"/>
              </a:rPr>
              <a:t>表达式</a:t>
            </a:r>
            <a:r>
              <a:rPr kumimoji="1" lang="en-US" altLang="zh-CN" sz="2800" dirty="0">
                <a:solidFill>
                  <a:srgbClr val="FFFF00"/>
                </a:solidFill>
                <a:ea typeface="楷体_GB2312" pitchFamily="49" charset="-122"/>
              </a:rPr>
              <a:t>3) </a:t>
            </a:r>
          </a:p>
          <a:p>
            <a:pPr algn="l">
              <a:spcBef>
                <a:spcPct val="20000"/>
              </a:spcBef>
            </a:pPr>
            <a:r>
              <a:rPr kumimoji="1" lang="en-US" altLang="zh-CN" sz="2800" dirty="0">
                <a:solidFill>
                  <a:srgbClr val="FFFF00"/>
                </a:solidFill>
                <a:ea typeface="楷体_GB2312" pitchFamily="49" charset="-122"/>
              </a:rPr>
              <a:t>	    </a:t>
            </a:r>
            <a:r>
              <a:rPr kumimoji="1" lang="zh-CN" altLang="en-US" sz="2800" dirty="0">
                <a:solidFill>
                  <a:srgbClr val="FFFF00"/>
                </a:solidFill>
                <a:ea typeface="楷体_GB2312" pitchFamily="49" charset="-122"/>
              </a:rPr>
              <a:t>语句</a:t>
            </a:r>
          </a:p>
        </p:txBody>
      </p:sp>
      <p:grpSp>
        <p:nvGrpSpPr>
          <p:cNvPr id="142356" name="Group 20"/>
          <p:cNvGrpSpPr>
            <a:grpSpLocks/>
          </p:cNvGrpSpPr>
          <p:nvPr/>
        </p:nvGrpSpPr>
        <p:grpSpPr bwMode="auto">
          <a:xfrm>
            <a:off x="6824663" y="457200"/>
            <a:ext cx="1752600" cy="1295400"/>
            <a:chOff x="4464" y="432"/>
            <a:chExt cx="1104" cy="816"/>
          </a:xfrm>
        </p:grpSpPr>
        <p:sp>
          <p:nvSpPr>
            <p:cNvPr id="142357" name="AutoShape 21"/>
            <p:cNvSpPr>
              <a:spLocks noChangeArrowheads="1"/>
            </p:cNvSpPr>
            <p:nvPr/>
          </p:nvSpPr>
          <p:spPr bwMode="auto">
            <a:xfrm>
              <a:off x="4464" y="912"/>
              <a:ext cx="1104" cy="336"/>
            </a:xfrm>
            <a:prstGeom prst="flowChart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zh-CN" altLang="en-US" b="1">
                  <a:solidFill>
                    <a:srgbClr val="000000"/>
                  </a:solidFill>
                  <a:latin typeface="Times New Roman" pitchFamily="18" charset="0"/>
                  <a:ea typeface="楷体_GB2312" pitchFamily="49" charset="-122"/>
                </a:rPr>
                <a:t>求解表达式</a:t>
              </a:r>
              <a:r>
                <a:rPr kumimoji="1" lang="en-US" altLang="zh-CN" b="1">
                  <a:solidFill>
                    <a:srgbClr val="000000"/>
                  </a:solidFill>
                  <a:latin typeface="Times New Roman" pitchFamily="18" charset="0"/>
                  <a:ea typeface="楷体_GB2312" pitchFamily="49" charset="-122"/>
                </a:rPr>
                <a:t>1</a:t>
              </a:r>
            </a:p>
          </p:txBody>
        </p:sp>
        <p:sp>
          <p:nvSpPr>
            <p:cNvPr id="142358" name="Line 22"/>
            <p:cNvSpPr>
              <a:spLocks noChangeShapeType="1"/>
            </p:cNvSpPr>
            <p:nvPr/>
          </p:nvSpPr>
          <p:spPr bwMode="auto">
            <a:xfrm>
              <a:off x="4992" y="432"/>
              <a:ext cx="0" cy="480"/>
            </a:xfrm>
            <a:prstGeom prst="line">
              <a:avLst/>
            </a:prstGeom>
            <a:noFill/>
            <a:ln w="19050">
              <a:solidFill>
                <a:srgbClr val="66CC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42359" name="Group 23"/>
          <p:cNvGrpSpPr>
            <a:grpSpLocks/>
          </p:cNvGrpSpPr>
          <p:nvPr/>
        </p:nvGrpSpPr>
        <p:grpSpPr bwMode="auto">
          <a:xfrm>
            <a:off x="6824663" y="1752600"/>
            <a:ext cx="1676400" cy="1371600"/>
            <a:chOff x="4464" y="1248"/>
            <a:chExt cx="1056" cy="864"/>
          </a:xfrm>
        </p:grpSpPr>
        <p:sp>
          <p:nvSpPr>
            <p:cNvPr id="142360" name="AutoShape 24"/>
            <p:cNvSpPr>
              <a:spLocks noChangeArrowheads="1"/>
            </p:cNvSpPr>
            <p:nvPr/>
          </p:nvSpPr>
          <p:spPr bwMode="auto">
            <a:xfrm>
              <a:off x="4464" y="1680"/>
              <a:ext cx="1056" cy="432"/>
            </a:xfrm>
            <a:prstGeom prst="flowChartDecision">
              <a:avLst/>
            </a:prstGeom>
            <a:solidFill>
              <a:schemeClr val="accent1"/>
            </a:solidFill>
            <a:ln w="9525">
              <a:solidFill>
                <a:srgbClr val="FF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zh-CN" altLang="en-US" b="1">
                  <a:solidFill>
                    <a:srgbClr val="000000"/>
                  </a:solidFill>
                  <a:latin typeface="Times New Roman" pitchFamily="18" charset="0"/>
                  <a:ea typeface="楷体_GB2312" pitchFamily="49" charset="-122"/>
                </a:rPr>
                <a:t>表达式</a:t>
              </a:r>
              <a:r>
                <a:rPr kumimoji="1" lang="en-US" altLang="zh-CN" b="1">
                  <a:solidFill>
                    <a:srgbClr val="000000"/>
                  </a:solidFill>
                  <a:latin typeface="Times New Roman" pitchFamily="18" charset="0"/>
                  <a:ea typeface="楷体_GB2312" pitchFamily="49" charset="-122"/>
                </a:rPr>
                <a:t>2</a:t>
              </a:r>
            </a:p>
          </p:txBody>
        </p:sp>
        <p:sp>
          <p:nvSpPr>
            <p:cNvPr id="142361" name="Line 25"/>
            <p:cNvSpPr>
              <a:spLocks noChangeShapeType="1"/>
            </p:cNvSpPr>
            <p:nvPr/>
          </p:nvSpPr>
          <p:spPr bwMode="auto">
            <a:xfrm>
              <a:off x="4992" y="1248"/>
              <a:ext cx="0" cy="432"/>
            </a:xfrm>
            <a:prstGeom prst="line">
              <a:avLst/>
            </a:prstGeom>
            <a:noFill/>
            <a:ln w="19050">
              <a:solidFill>
                <a:srgbClr val="66CC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42362" name="Group 26"/>
          <p:cNvGrpSpPr>
            <a:grpSpLocks/>
          </p:cNvGrpSpPr>
          <p:nvPr/>
        </p:nvGrpSpPr>
        <p:grpSpPr bwMode="auto">
          <a:xfrm>
            <a:off x="6900863" y="3124200"/>
            <a:ext cx="1600200" cy="1143000"/>
            <a:chOff x="4512" y="2112"/>
            <a:chExt cx="1008" cy="720"/>
          </a:xfrm>
        </p:grpSpPr>
        <p:sp>
          <p:nvSpPr>
            <p:cNvPr id="142363" name="AutoShape 27"/>
            <p:cNvSpPr>
              <a:spLocks noChangeArrowheads="1"/>
            </p:cNvSpPr>
            <p:nvPr/>
          </p:nvSpPr>
          <p:spPr bwMode="auto">
            <a:xfrm>
              <a:off x="4512" y="2448"/>
              <a:ext cx="1008" cy="384"/>
            </a:xfrm>
            <a:prstGeom prst="flowChartProcess">
              <a:avLst/>
            </a:prstGeom>
            <a:solidFill>
              <a:schemeClr val="accent1"/>
            </a:solidFill>
            <a:ln w="9525">
              <a:solidFill>
                <a:srgbClr val="FF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zh-CN" altLang="en-US" b="1">
                  <a:solidFill>
                    <a:srgbClr val="000000"/>
                  </a:solidFill>
                  <a:latin typeface="Times New Roman" pitchFamily="18" charset="0"/>
                  <a:ea typeface="楷体_GB2312" pitchFamily="49" charset="-122"/>
                </a:rPr>
                <a:t>语句</a:t>
              </a:r>
            </a:p>
          </p:txBody>
        </p:sp>
        <p:sp>
          <p:nvSpPr>
            <p:cNvPr id="142364" name="Line 28"/>
            <p:cNvSpPr>
              <a:spLocks noChangeShapeType="1"/>
            </p:cNvSpPr>
            <p:nvPr/>
          </p:nvSpPr>
          <p:spPr bwMode="auto">
            <a:xfrm>
              <a:off x="4992" y="2112"/>
              <a:ext cx="0" cy="288"/>
            </a:xfrm>
            <a:prstGeom prst="line">
              <a:avLst/>
            </a:prstGeom>
            <a:noFill/>
            <a:ln w="19050">
              <a:solidFill>
                <a:srgbClr val="66CC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42365" name="Group 29"/>
          <p:cNvGrpSpPr>
            <a:grpSpLocks/>
          </p:cNvGrpSpPr>
          <p:nvPr/>
        </p:nvGrpSpPr>
        <p:grpSpPr bwMode="auto">
          <a:xfrm>
            <a:off x="6748463" y="4267200"/>
            <a:ext cx="1752600" cy="1066800"/>
            <a:chOff x="4416" y="2832"/>
            <a:chExt cx="1104" cy="672"/>
          </a:xfrm>
        </p:grpSpPr>
        <p:sp>
          <p:nvSpPr>
            <p:cNvPr id="142366" name="AutoShape 30"/>
            <p:cNvSpPr>
              <a:spLocks noChangeArrowheads="1"/>
            </p:cNvSpPr>
            <p:nvPr/>
          </p:nvSpPr>
          <p:spPr bwMode="auto">
            <a:xfrm>
              <a:off x="4416" y="3168"/>
              <a:ext cx="1104" cy="336"/>
            </a:xfrm>
            <a:prstGeom prst="flowChartProcess">
              <a:avLst/>
            </a:prstGeom>
            <a:solidFill>
              <a:schemeClr val="accent1"/>
            </a:solidFill>
            <a:ln w="9525">
              <a:solidFill>
                <a:srgbClr val="FF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zh-CN" altLang="en-US" b="1">
                  <a:solidFill>
                    <a:srgbClr val="000000"/>
                  </a:solidFill>
                  <a:latin typeface="Times New Roman" pitchFamily="18" charset="0"/>
                  <a:ea typeface="楷体_GB2312" pitchFamily="49" charset="-122"/>
                </a:rPr>
                <a:t>求解表达式</a:t>
              </a:r>
              <a:r>
                <a:rPr kumimoji="1" lang="en-US" altLang="zh-CN" b="1">
                  <a:solidFill>
                    <a:srgbClr val="000000"/>
                  </a:solidFill>
                  <a:latin typeface="Times New Roman" pitchFamily="18" charset="0"/>
                  <a:ea typeface="楷体_GB2312" pitchFamily="49" charset="-122"/>
                </a:rPr>
                <a:t>3</a:t>
              </a:r>
            </a:p>
          </p:txBody>
        </p:sp>
        <p:sp>
          <p:nvSpPr>
            <p:cNvPr id="142367" name="Line 31"/>
            <p:cNvSpPr>
              <a:spLocks noChangeShapeType="1"/>
            </p:cNvSpPr>
            <p:nvPr/>
          </p:nvSpPr>
          <p:spPr bwMode="auto">
            <a:xfrm>
              <a:off x="4992" y="2832"/>
              <a:ext cx="0" cy="336"/>
            </a:xfrm>
            <a:prstGeom prst="line">
              <a:avLst/>
            </a:prstGeom>
            <a:noFill/>
            <a:ln w="19050">
              <a:solidFill>
                <a:srgbClr val="66CC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42368" name="Text Box 32"/>
          <p:cNvSpPr txBox="1">
            <a:spLocks noChangeArrowheads="1"/>
          </p:cNvSpPr>
          <p:nvPr/>
        </p:nvSpPr>
        <p:spPr bwMode="auto">
          <a:xfrm>
            <a:off x="179512" y="2618909"/>
            <a:ext cx="586740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2800" b="1" dirty="0">
                <a:solidFill>
                  <a:srgbClr val="66FF33"/>
                </a:solidFill>
                <a:ea typeface="楷体_GB2312" pitchFamily="49" charset="-122"/>
              </a:rPr>
              <a:t>【</a:t>
            </a:r>
            <a:r>
              <a:rPr kumimoji="1" lang="zh-CN" altLang="en-US" sz="2800" b="1" dirty="0">
                <a:solidFill>
                  <a:srgbClr val="66FF33"/>
                </a:solidFill>
                <a:ea typeface="楷体_GB2312" pitchFamily="49" charset="-122"/>
              </a:rPr>
              <a:t>例</a:t>
            </a:r>
            <a:r>
              <a:rPr kumimoji="1" lang="en-US" altLang="zh-CN" sz="2800" b="1" dirty="0" smtClean="0">
                <a:solidFill>
                  <a:srgbClr val="66FF33"/>
                </a:solidFill>
                <a:ea typeface="楷体_GB2312" pitchFamily="49" charset="-122"/>
              </a:rPr>
              <a:t>】</a:t>
            </a:r>
            <a:r>
              <a:rPr kumimoji="1" lang="en-US" altLang="en-US" sz="2800" b="1" dirty="0" smtClean="0">
                <a:solidFill>
                  <a:srgbClr val="66FF33"/>
                </a:solidFill>
                <a:ea typeface="楷体_GB2312" pitchFamily="49" charset="-122"/>
              </a:rPr>
              <a:t>for</a:t>
            </a:r>
            <a:r>
              <a:rPr kumimoji="1" lang="zh-CN" altLang="en-US" sz="2800" b="1" dirty="0">
                <a:solidFill>
                  <a:srgbClr val="66FF33"/>
                </a:solidFill>
                <a:ea typeface="楷体_GB2312" pitchFamily="49" charset="-122"/>
              </a:rPr>
              <a:t>（</a:t>
            </a:r>
            <a:r>
              <a:rPr kumimoji="1" lang="en-US" altLang="zh-CN" sz="2800" b="1" dirty="0" err="1">
                <a:solidFill>
                  <a:srgbClr val="66FF33"/>
                </a:solidFill>
                <a:ea typeface="楷体_GB2312" pitchFamily="49" charset="-122"/>
              </a:rPr>
              <a:t>i</a:t>
            </a:r>
            <a:r>
              <a:rPr kumimoji="1" lang="en-US" altLang="zh-CN" sz="2800" b="1" dirty="0">
                <a:solidFill>
                  <a:srgbClr val="66FF33"/>
                </a:solidFill>
                <a:ea typeface="楷体_GB2312" pitchFamily="49" charset="-122"/>
              </a:rPr>
              <a:t>=1</a:t>
            </a:r>
            <a:r>
              <a:rPr kumimoji="1" lang="zh-CN" altLang="en-US" sz="2800" b="1" dirty="0">
                <a:solidFill>
                  <a:srgbClr val="66FF33"/>
                </a:solidFill>
                <a:ea typeface="楷体_GB2312" pitchFamily="49" charset="-122"/>
              </a:rPr>
              <a:t>；</a:t>
            </a:r>
            <a:r>
              <a:rPr kumimoji="1" lang="en-US" altLang="zh-CN" sz="2800" b="1" dirty="0" err="1">
                <a:solidFill>
                  <a:srgbClr val="66FF33"/>
                </a:solidFill>
                <a:ea typeface="楷体_GB2312" pitchFamily="49" charset="-122"/>
              </a:rPr>
              <a:t>i</a:t>
            </a:r>
            <a:r>
              <a:rPr kumimoji="1" lang="en-US" altLang="zh-CN" sz="2800" b="1" dirty="0">
                <a:solidFill>
                  <a:srgbClr val="66FF33"/>
                </a:solidFill>
                <a:ea typeface="楷体_GB2312" pitchFamily="49" charset="-122"/>
              </a:rPr>
              <a:t>&lt;=100</a:t>
            </a:r>
            <a:r>
              <a:rPr kumimoji="1" lang="zh-CN" altLang="en-US" sz="2800" b="1" dirty="0">
                <a:solidFill>
                  <a:srgbClr val="66FF33"/>
                </a:solidFill>
                <a:ea typeface="楷体_GB2312" pitchFamily="49" charset="-122"/>
              </a:rPr>
              <a:t>；</a:t>
            </a:r>
            <a:r>
              <a:rPr kumimoji="1" lang="en-US" altLang="zh-CN" sz="2800" b="1" dirty="0" err="1">
                <a:solidFill>
                  <a:srgbClr val="66FF33"/>
                </a:solidFill>
                <a:ea typeface="楷体_GB2312" pitchFamily="49" charset="-122"/>
              </a:rPr>
              <a:t>i</a:t>
            </a:r>
            <a:r>
              <a:rPr kumimoji="1" lang="en-US" altLang="zh-CN" sz="2800" b="1" dirty="0">
                <a:solidFill>
                  <a:srgbClr val="66FF33"/>
                </a:solidFill>
                <a:ea typeface="楷体_GB2312" pitchFamily="49" charset="-122"/>
              </a:rPr>
              <a:t>++</a:t>
            </a:r>
            <a:r>
              <a:rPr kumimoji="1" lang="zh-CN" altLang="en-US" sz="2800" b="1" dirty="0">
                <a:solidFill>
                  <a:srgbClr val="66FF33"/>
                </a:solidFill>
                <a:ea typeface="楷体_GB2312" pitchFamily="49" charset="-122"/>
              </a:rPr>
              <a:t>）  	</a:t>
            </a:r>
            <a:r>
              <a:rPr kumimoji="1" lang="en-US" altLang="zh-CN" sz="2800" b="1" dirty="0" smtClean="0">
                <a:solidFill>
                  <a:srgbClr val="66FF33"/>
                </a:solidFill>
                <a:ea typeface="楷体_GB2312" pitchFamily="49" charset="-122"/>
              </a:rPr>
              <a:t>		sum=</a:t>
            </a:r>
            <a:r>
              <a:rPr kumimoji="1" lang="en-US" altLang="zh-CN" sz="2800" b="1" dirty="0" err="1" smtClean="0">
                <a:solidFill>
                  <a:srgbClr val="66FF33"/>
                </a:solidFill>
                <a:ea typeface="楷体_GB2312" pitchFamily="49" charset="-122"/>
              </a:rPr>
              <a:t>sum+i</a:t>
            </a:r>
            <a:r>
              <a:rPr kumimoji="1" lang="zh-CN" altLang="en-US" sz="2800" b="1" dirty="0">
                <a:solidFill>
                  <a:srgbClr val="66FF33"/>
                </a:solidFill>
                <a:ea typeface="楷体_GB2312" pitchFamily="49" charset="-122"/>
              </a:rPr>
              <a:t>；</a:t>
            </a:r>
          </a:p>
        </p:txBody>
      </p:sp>
      <p:sp>
        <p:nvSpPr>
          <p:cNvPr id="142369" name="Text Box 33"/>
          <p:cNvSpPr txBox="1">
            <a:spLocks noChangeArrowheads="1"/>
          </p:cNvSpPr>
          <p:nvPr/>
        </p:nvSpPr>
        <p:spPr bwMode="auto">
          <a:xfrm>
            <a:off x="7053263" y="3124200"/>
            <a:ext cx="83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zh-CN" altLang="en-US">
                <a:solidFill>
                  <a:srgbClr val="66CCFF"/>
                </a:solidFill>
                <a:ea typeface="楷体_GB2312" pitchFamily="49" charset="-122"/>
              </a:rPr>
              <a:t>真</a:t>
            </a:r>
          </a:p>
        </p:txBody>
      </p:sp>
      <p:sp>
        <p:nvSpPr>
          <p:cNvPr id="142370" name="Text Box 34"/>
          <p:cNvSpPr txBox="1">
            <a:spLocks noChangeArrowheads="1"/>
          </p:cNvSpPr>
          <p:nvPr/>
        </p:nvSpPr>
        <p:spPr bwMode="auto">
          <a:xfrm>
            <a:off x="8196263" y="2819400"/>
            <a:ext cx="60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zh-CN" altLang="en-US">
                <a:solidFill>
                  <a:srgbClr val="66FF33"/>
                </a:solidFill>
                <a:ea typeface="楷体_GB2312" pitchFamily="49" charset="-122"/>
              </a:rPr>
              <a:t>假</a:t>
            </a:r>
          </a:p>
        </p:txBody>
      </p:sp>
      <p:sp>
        <p:nvSpPr>
          <p:cNvPr id="142371" name="Rectangle 35"/>
          <p:cNvSpPr>
            <a:spLocks noGrp="1" noChangeArrowheads="1"/>
          </p:cNvSpPr>
          <p:nvPr>
            <p:ph type="title" idx="4294967295"/>
          </p:nvPr>
        </p:nvSpPr>
        <p:spPr>
          <a:xfrm>
            <a:off x="468313" y="0"/>
            <a:ext cx="7543800" cy="1143000"/>
          </a:xfrm>
        </p:spPr>
        <p:txBody>
          <a:bodyPr/>
          <a:lstStyle/>
          <a:p>
            <a:r>
              <a:rPr lang="en-US" altLang="zh-CN" dirty="0" smtClean="0">
                <a:ea typeface="楷体_GB2312" pitchFamily="49" charset="-122"/>
              </a:rPr>
              <a:t>for </a:t>
            </a:r>
            <a:r>
              <a:rPr lang="zh-CN" altLang="en-US" dirty="0" smtClean="0">
                <a:ea typeface="楷体_GB2312" pitchFamily="49" charset="-122"/>
              </a:rPr>
              <a:t>语句（续</a:t>
            </a:r>
            <a:r>
              <a:rPr lang="en-US" altLang="zh-CN" dirty="0" smtClean="0">
                <a:ea typeface="楷体_GB2312" pitchFamily="49" charset="-122"/>
              </a:rPr>
              <a:t>2</a:t>
            </a:r>
            <a:r>
              <a:rPr lang="zh-CN" altLang="en-US" dirty="0" smtClean="0">
                <a:ea typeface="楷体_GB2312" pitchFamily="49" charset="-122"/>
              </a:rPr>
              <a:t>）</a:t>
            </a:r>
            <a:endParaRPr lang="zh-CN" altLang="en-US" dirty="0">
              <a:ea typeface="楷体_GB2312" pitchFamily="49" charset="-122"/>
            </a:endParaRPr>
          </a:p>
        </p:txBody>
      </p:sp>
      <p:graphicFrame>
        <p:nvGraphicFramePr>
          <p:cNvPr id="142372" name="Object 36"/>
          <p:cNvGraphicFramePr>
            <a:graphicFrameLocks noChangeAspect="1"/>
          </p:cNvGraphicFramePr>
          <p:nvPr>
            <p:extLst>
              <p:ext uri="{D42A27DB-BD31-4B8C-83A1-F6EECF244321}">
                <p14:modId xmlns:p14="http://schemas.microsoft.com/office/powerpoint/2010/main" val="2883447403"/>
              </p:ext>
            </p:extLst>
          </p:nvPr>
        </p:nvGraphicFramePr>
        <p:xfrm>
          <a:off x="5436096" y="3095962"/>
          <a:ext cx="804546" cy="1139774"/>
        </p:xfrm>
        <a:graphic>
          <a:graphicData uri="http://schemas.openxmlformats.org/presentationml/2006/ole">
            <mc:AlternateContent xmlns:mc="http://schemas.openxmlformats.org/markup-compatibility/2006">
              <mc:Choice xmlns:v="urn:schemas-microsoft-com:vml" Requires="v">
                <p:oleObj spid="_x0000_s142480" name="公式" r:id="rId3" imgW="304560" imgH="431640" progId="Equation.3">
                  <p:embed/>
                </p:oleObj>
              </mc:Choice>
              <mc:Fallback>
                <p:oleObj name="公式" r:id="rId3" imgW="304560" imgH="431640" progId="Equation.3">
                  <p:embed/>
                  <p:pic>
                    <p:nvPicPr>
                      <p:cNvPr id="0" name="Object 3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36096" y="3095962"/>
                        <a:ext cx="804546" cy="1139774"/>
                      </a:xfrm>
                      <a:prstGeom prst="rect">
                        <a:avLst/>
                      </a:prstGeom>
                      <a:solidFill>
                        <a:schemeClr val="hlink"/>
                      </a:solidFill>
                      <a:ln>
                        <a:noFill/>
                      </a:ln>
                      <a:effectLst/>
                      <a:extLst/>
                    </p:spPr>
                  </p:pic>
                </p:oleObj>
              </mc:Fallback>
            </mc:AlternateContent>
          </a:graphicData>
        </a:graphic>
      </p:graphicFrame>
      <p:sp>
        <p:nvSpPr>
          <p:cNvPr id="142373" name="Text Box 37"/>
          <p:cNvSpPr txBox="1">
            <a:spLocks noChangeArrowheads="1"/>
          </p:cNvSpPr>
          <p:nvPr/>
        </p:nvSpPr>
        <p:spPr bwMode="auto">
          <a:xfrm>
            <a:off x="3779912" y="4424680"/>
            <a:ext cx="2591743" cy="1938992"/>
          </a:xfrm>
          <a:prstGeom prst="rect">
            <a:avLst/>
          </a:prstGeom>
          <a:solidFill>
            <a:schemeClr val="hlink"/>
          </a:solidFill>
          <a:ln>
            <a:noFill/>
          </a:ln>
          <a:effectLst/>
          <a:extLst>
            <a:ext uri="{91240B29-F687-4F45-9708-019B960494DF}">
              <a14:hiddenLine xmlns:a14="http://schemas.microsoft.com/office/drawing/2010/main" w="28575" algn="ctr">
                <a:solidFill>
                  <a:srgbClr val="FF66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en-US" altLang="zh-CN" b="1" dirty="0" err="1">
                <a:solidFill>
                  <a:srgbClr val="000000"/>
                </a:solidFill>
              </a:rPr>
              <a:t>i</a:t>
            </a:r>
            <a:r>
              <a:rPr lang="en-US" altLang="zh-CN" b="1" dirty="0">
                <a:solidFill>
                  <a:srgbClr val="000000"/>
                </a:solidFill>
              </a:rPr>
              <a:t>=1;</a:t>
            </a:r>
          </a:p>
          <a:p>
            <a:pPr algn="l"/>
            <a:r>
              <a:rPr lang="en-US" altLang="zh-CN" b="1" dirty="0">
                <a:solidFill>
                  <a:srgbClr val="000000"/>
                </a:solidFill>
              </a:rPr>
              <a:t>while (</a:t>
            </a:r>
            <a:r>
              <a:rPr lang="en-US" altLang="zh-CN" b="1" dirty="0" err="1">
                <a:solidFill>
                  <a:srgbClr val="000000"/>
                </a:solidFill>
              </a:rPr>
              <a:t>i</a:t>
            </a:r>
            <a:r>
              <a:rPr lang="en-US" altLang="zh-CN" b="1" dirty="0">
                <a:solidFill>
                  <a:srgbClr val="000000"/>
                </a:solidFill>
              </a:rPr>
              <a:t>&lt;=100) {</a:t>
            </a:r>
          </a:p>
          <a:p>
            <a:pPr algn="l"/>
            <a:r>
              <a:rPr lang="en-US" altLang="zh-CN" b="1" dirty="0">
                <a:solidFill>
                  <a:srgbClr val="000000"/>
                </a:solidFill>
              </a:rPr>
              <a:t>  sum=</a:t>
            </a:r>
            <a:r>
              <a:rPr lang="en-US" altLang="zh-CN" b="1" dirty="0" err="1">
                <a:solidFill>
                  <a:srgbClr val="000000"/>
                </a:solidFill>
              </a:rPr>
              <a:t>sum+i</a:t>
            </a:r>
            <a:r>
              <a:rPr lang="en-US" altLang="zh-CN" b="1" dirty="0">
                <a:solidFill>
                  <a:srgbClr val="000000"/>
                </a:solidFill>
              </a:rPr>
              <a:t>;</a:t>
            </a:r>
          </a:p>
          <a:p>
            <a:pPr algn="l"/>
            <a:r>
              <a:rPr lang="en-US" altLang="zh-CN" b="1" dirty="0">
                <a:solidFill>
                  <a:srgbClr val="000000"/>
                </a:solidFill>
              </a:rPr>
              <a:t>  </a:t>
            </a:r>
            <a:r>
              <a:rPr lang="en-US" altLang="zh-CN" b="1" dirty="0" err="1">
                <a:solidFill>
                  <a:srgbClr val="000000"/>
                </a:solidFill>
              </a:rPr>
              <a:t>i</a:t>
            </a:r>
            <a:r>
              <a:rPr lang="en-US" altLang="zh-CN" b="1" dirty="0">
                <a:solidFill>
                  <a:srgbClr val="000000"/>
                </a:solidFill>
              </a:rPr>
              <a:t>++;</a:t>
            </a:r>
          </a:p>
          <a:p>
            <a:pPr algn="l"/>
            <a:r>
              <a:rPr lang="en-US" altLang="zh-CN" b="1" dirty="0">
                <a:solidFill>
                  <a:srgbClr val="000000"/>
                </a:solidFill>
              </a:rPr>
              <a:t>}</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2368"/>
                                        </p:tgtEl>
                                        <p:attrNameLst>
                                          <p:attrName>style.visibility</p:attrName>
                                        </p:attrNameLst>
                                      </p:cBhvr>
                                      <p:to>
                                        <p:strVal val="visible"/>
                                      </p:to>
                                    </p:set>
                                    <p:anim calcmode="lin" valueType="num">
                                      <p:cBhvr additive="base">
                                        <p:cTn id="7" dur="500" fill="hold"/>
                                        <p:tgtEl>
                                          <p:spTgt spid="142368"/>
                                        </p:tgtEl>
                                        <p:attrNameLst>
                                          <p:attrName>ppt_x</p:attrName>
                                        </p:attrNameLst>
                                      </p:cBhvr>
                                      <p:tavLst>
                                        <p:tav tm="0">
                                          <p:val>
                                            <p:strVal val="#ppt_x"/>
                                          </p:val>
                                        </p:tav>
                                        <p:tav tm="100000">
                                          <p:val>
                                            <p:strVal val="#ppt_x"/>
                                          </p:val>
                                        </p:tav>
                                      </p:tavLst>
                                    </p:anim>
                                    <p:anim calcmode="lin" valueType="num">
                                      <p:cBhvr additive="base">
                                        <p:cTn id="8" dur="500" fill="hold"/>
                                        <p:tgtEl>
                                          <p:spTgt spid="142368"/>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 presetClass="entr" presetSubtype="0" fill="hold" nodeType="afterEffect">
                                  <p:stCondLst>
                                    <p:cond delay="0"/>
                                  </p:stCondLst>
                                  <p:childTnLst>
                                    <p:set>
                                      <p:cBhvr>
                                        <p:cTn id="11" dur="1" fill="hold">
                                          <p:stCondLst>
                                            <p:cond delay="0"/>
                                          </p:stCondLst>
                                        </p:cTn>
                                        <p:tgtEl>
                                          <p:spTgt spid="14237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42373"/>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grpId="0" nodeType="clickEffect">
                                  <p:stCondLst>
                                    <p:cond delay="0"/>
                                  </p:stCondLst>
                                  <p:childTnLst>
                                    <p:set>
                                      <p:cBhvr>
                                        <p:cTn id="19" dur="1" fill="hold">
                                          <p:stCondLst>
                                            <p:cond delay="0"/>
                                          </p:stCondLst>
                                        </p:cTn>
                                        <p:tgtEl>
                                          <p:spTgt spid="142338"/>
                                        </p:tgtEl>
                                        <p:attrNameLst>
                                          <p:attrName>style.visibility</p:attrName>
                                        </p:attrNameLst>
                                      </p:cBhvr>
                                      <p:to>
                                        <p:strVal val="visible"/>
                                      </p:to>
                                    </p:set>
                                    <p:animEffect transition="in" filter="box(in)">
                                      <p:cBhvr>
                                        <p:cTn id="20" dur="500"/>
                                        <p:tgtEl>
                                          <p:spTgt spid="1423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38" grpId="0" autoUpdateAnimBg="0"/>
      <p:bldP spid="142368" grpId="0" autoUpdateAnimBg="0"/>
      <p:bldP spid="14237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灯片编号占位符 3"/>
          <p:cNvSpPr>
            <a:spLocks noGrp="1"/>
          </p:cNvSpPr>
          <p:nvPr>
            <p:ph type="sldNum" sz="quarter" idx="12"/>
          </p:nvPr>
        </p:nvSpPr>
        <p:spPr/>
        <p:txBody>
          <a:bodyPr/>
          <a:lstStyle/>
          <a:p>
            <a:fld id="{5E9B7219-6E73-4601-93A1-865029570508}" type="slidenum">
              <a:rPr lang="en-US" altLang="zh-CN"/>
              <a:pPr/>
              <a:t>26</a:t>
            </a:fld>
            <a:endParaRPr lang="en-US" altLang="zh-CN"/>
          </a:p>
        </p:txBody>
      </p:sp>
      <p:sp>
        <p:nvSpPr>
          <p:cNvPr id="143363" name="Text Box 3"/>
          <p:cNvSpPr txBox="1">
            <a:spLocks noChangeArrowheads="1"/>
          </p:cNvSpPr>
          <p:nvPr/>
        </p:nvSpPr>
        <p:spPr bwMode="auto">
          <a:xfrm>
            <a:off x="323850" y="1052736"/>
            <a:ext cx="8208963"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FontTx/>
              <a:buChar char="•"/>
            </a:pPr>
            <a:r>
              <a:rPr kumimoji="1" lang="zh-CN" altLang="en-US" dirty="0">
                <a:ea typeface="楷体_GB2312" pitchFamily="49" charset="-122"/>
              </a:rPr>
              <a:t> </a:t>
            </a:r>
            <a:r>
              <a:rPr kumimoji="1" lang="zh-CN" altLang="en-US" b="1" dirty="0">
                <a:solidFill>
                  <a:srgbClr val="FFFF00"/>
                </a:solidFill>
                <a:ea typeface="楷体_GB2312" pitchFamily="49" charset="-122"/>
              </a:rPr>
              <a:t>表达式</a:t>
            </a:r>
            <a:r>
              <a:rPr kumimoji="1" lang="en-US" altLang="zh-CN" b="1" dirty="0">
                <a:solidFill>
                  <a:srgbClr val="FFFF00"/>
                </a:solidFill>
                <a:ea typeface="楷体_GB2312" pitchFamily="49" charset="-122"/>
              </a:rPr>
              <a:t>1</a:t>
            </a:r>
            <a:r>
              <a:rPr kumimoji="1" lang="zh-CN" altLang="en-US" b="1" dirty="0">
                <a:solidFill>
                  <a:srgbClr val="FFFF00"/>
                </a:solidFill>
                <a:ea typeface="楷体_GB2312" pitchFamily="49" charset="-122"/>
              </a:rPr>
              <a:t>省略</a:t>
            </a:r>
            <a:r>
              <a:rPr kumimoji="1" lang="zh-CN" altLang="en-US" dirty="0">
                <a:ea typeface="楷体_GB2312" pitchFamily="49" charset="-122"/>
              </a:rPr>
              <a:t>：通常在</a:t>
            </a:r>
            <a:r>
              <a:rPr kumimoji="1" lang="en-US" altLang="zh-CN" dirty="0">
                <a:ea typeface="楷体_GB2312" pitchFamily="49" charset="-122"/>
              </a:rPr>
              <a:t>for</a:t>
            </a:r>
            <a:r>
              <a:rPr kumimoji="1" lang="zh-CN" altLang="en-US" dirty="0">
                <a:ea typeface="楷体_GB2312" pitchFamily="49" charset="-122"/>
              </a:rPr>
              <a:t>语句之前对循环变量赋初值。</a:t>
            </a:r>
            <a:br>
              <a:rPr kumimoji="1" lang="zh-CN" altLang="en-US" dirty="0">
                <a:ea typeface="楷体_GB2312" pitchFamily="49" charset="-122"/>
              </a:rPr>
            </a:br>
            <a:r>
              <a:rPr kumimoji="1" lang="zh-CN" altLang="en-US" dirty="0">
                <a:solidFill>
                  <a:srgbClr val="66FF33"/>
                </a:solidFill>
                <a:ea typeface="楷体_GB2312" pitchFamily="49" charset="-122"/>
              </a:rPr>
              <a:t>如： </a:t>
            </a:r>
            <a:r>
              <a:rPr kumimoji="1" lang="en-US" altLang="zh-CN" b="1" dirty="0" err="1">
                <a:solidFill>
                  <a:srgbClr val="66FF33"/>
                </a:solidFill>
              </a:rPr>
              <a:t>i</a:t>
            </a:r>
            <a:r>
              <a:rPr kumimoji="1" lang="en-US" altLang="zh-CN" b="1" dirty="0">
                <a:solidFill>
                  <a:srgbClr val="66FF33"/>
                </a:solidFill>
              </a:rPr>
              <a:t>=1</a:t>
            </a:r>
            <a:r>
              <a:rPr kumimoji="1" lang="zh-CN" altLang="en-US" b="1" dirty="0">
                <a:solidFill>
                  <a:srgbClr val="66FF33"/>
                </a:solidFill>
              </a:rPr>
              <a:t>；</a:t>
            </a:r>
            <a:r>
              <a:rPr kumimoji="1" lang="en-US" altLang="zh-CN" b="1" dirty="0">
                <a:solidFill>
                  <a:srgbClr val="66FF33"/>
                </a:solidFill>
              </a:rPr>
              <a:t>for</a:t>
            </a:r>
            <a:r>
              <a:rPr kumimoji="1" lang="zh-CN" altLang="en-US" b="1" dirty="0">
                <a:solidFill>
                  <a:srgbClr val="66FF33"/>
                </a:solidFill>
              </a:rPr>
              <a:t>（；</a:t>
            </a:r>
            <a:r>
              <a:rPr kumimoji="1" lang="en-US" altLang="zh-CN" b="1" dirty="0" err="1">
                <a:solidFill>
                  <a:srgbClr val="66FF33"/>
                </a:solidFill>
              </a:rPr>
              <a:t>i</a:t>
            </a:r>
            <a:r>
              <a:rPr kumimoji="1" lang="en-US" altLang="zh-CN" b="1" dirty="0">
                <a:solidFill>
                  <a:srgbClr val="66FF33"/>
                </a:solidFill>
              </a:rPr>
              <a:t>&lt;=100</a:t>
            </a:r>
            <a:r>
              <a:rPr kumimoji="1" lang="zh-CN" altLang="en-US" b="1" dirty="0">
                <a:solidFill>
                  <a:srgbClr val="66FF33"/>
                </a:solidFill>
              </a:rPr>
              <a:t>；</a:t>
            </a:r>
            <a:r>
              <a:rPr kumimoji="1" lang="en-US" altLang="zh-CN" b="1" dirty="0" err="1">
                <a:solidFill>
                  <a:srgbClr val="66FF33"/>
                </a:solidFill>
              </a:rPr>
              <a:t>i</a:t>
            </a:r>
            <a:r>
              <a:rPr kumimoji="1" lang="en-US" altLang="zh-CN" b="1" dirty="0">
                <a:solidFill>
                  <a:srgbClr val="66FF33"/>
                </a:solidFill>
              </a:rPr>
              <a:t>++</a:t>
            </a:r>
            <a:r>
              <a:rPr kumimoji="1" lang="zh-CN" altLang="en-US" b="1" dirty="0">
                <a:solidFill>
                  <a:srgbClr val="66FF33"/>
                </a:solidFill>
              </a:rPr>
              <a:t>）</a:t>
            </a:r>
            <a:r>
              <a:rPr kumimoji="1" lang="en-US" altLang="zh-CN" b="1" dirty="0">
                <a:solidFill>
                  <a:srgbClr val="66FF33"/>
                </a:solidFill>
              </a:rPr>
              <a:t>sum=</a:t>
            </a:r>
            <a:r>
              <a:rPr kumimoji="1" lang="en-US" altLang="zh-CN" b="1" dirty="0" err="1">
                <a:solidFill>
                  <a:srgbClr val="66FF33"/>
                </a:solidFill>
              </a:rPr>
              <a:t>sum+i</a:t>
            </a:r>
            <a:r>
              <a:rPr kumimoji="1" lang="zh-CN" altLang="en-US" b="1" dirty="0">
                <a:solidFill>
                  <a:srgbClr val="66FF33"/>
                </a:solidFill>
              </a:rPr>
              <a:t>；</a:t>
            </a:r>
          </a:p>
        </p:txBody>
      </p:sp>
      <p:sp>
        <p:nvSpPr>
          <p:cNvPr id="143364" name="Text Box 4"/>
          <p:cNvSpPr txBox="1">
            <a:spLocks noChangeArrowheads="1"/>
          </p:cNvSpPr>
          <p:nvPr/>
        </p:nvSpPr>
        <p:spPr bwMode="auto">
          <a:xfrm>
            <a:off x="323850" y="1803623"/>
            <a:ext cx="8459788"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FontTx/>
              <a:buChar char="•"/>
            </a:pPr>
            <a:r>
              <a:rPr kumimoji="1" lang="zh-CN" altLang="en-US">
                <a:ea typeface="楷体_GB2312" pitchFamily="49" charset="-122"/>
              </a:rPr>
              <a:t> </a:t>
            </a:r>
            <a:r>
              <a:rPr kumimoji="1" lang="zh-CN" altLang="en-US" b="1">
                <a:solidFill>
                  <a:srgbClr val="FFFF00"/>
                </a:solidFill>
                <a:ea typeface="楷体_GB2312" pitchFamily="49" charset="-122"/>
              </a:rPr>
              <a:t>表达式</a:t>
            </a:r>
            <a:r>
              <a:rPr kumimoji="1" lang="en-US" altLang="zh-CN" b="1">
                <a:solidFill>
                  <a:srgbClr val="FFFF00"/>
                </a:solidFill>
                <a:ea typeface="楷体_GB2312" pitchFamily="49" charset="-122"/>
              </a:rPr>
              <a:t>2</a:t>
            </a:r>
            <a:r>
              <a:rPr kumimoji="1" lang="zh-CN" altLang="en-US" b="1">
                <a:solidFill>
                  <a:srgbClr val="FFFF00"/>
                </a:solidFill>
                <a:ea typeface="楷体_GB2312" pitchFamily="49" charset="-122"/>
              </a:rPr>
              <a:t>省略</a:t>
            </a:r>
            <a:r>
              <a:rPr kumimoji="1" lang="zh-CN" altLang="en-US">
                <a:ea typeface="楷体_GB2312" pitchFamily="49" charset="-122"/>
              </a:rPr>
              <a:t>：不判断循环条件，即表达式</a:t>
            </a:r>
            <a:r>
              <a:rPr kumimoji="1" lang="en-US" altLang="zh-CN">
                <a:ea typeface="楷体_GB2312" pitchFamily="49" charset="-122"/>
              </a:rPr>
              <a:t>2</a:t>
            </a:r>
            <a:r>
              <a:rPr kumimoji="1" lang="zh-CN" altLang="en-US">
                <a:ea typeface="楷体_GB2312" pitchFamily="49" charset="-122"/>
              </a:rPr>
              <a:t>永真，循环无终止（除非循环体中设法跳出，如用</a:t>
            </a:r>
            <a:r>
              <a:rPr kumimoji="1" lang="en-US" altLang="zh-CN">
                <a:ea typeface="楷体_GB2312" pitchFamily="49" charset="-122"/>
              </a:rPr>
              <a:t>break</a:t>
            </a:r>
            <a:r>
              <a:rPr kumimoji="1" lang="zh-CN" altLang="en-US">
                <a:ea typeface="楷体_GB2312" pitchFamily="49" charset="-122"/>
              </a:rPr>
              <a:t>、</a:t>
            </a:r>
            <a:r>
              <a:rPr kumimoji="1" lang="en-US" altLang="zh-CN">
                <a:ea typeface="楷体_GB2312" pitchFamily="49" charset="-122"/>
              </a:rPr>
              <a:t>goto</a:t>
            </a:r>
            <a:r>
              <a:rPr kumimoji="1" lang="zh-CN" altLang="en-US">
                <a:ea typeface="楷体_GB2312" pitchFamily="49" charset="-122"/>
              </a:rPr>
              <a:t>、</a:t>
            </a:r>
            <a:r>
              <a:rPr kumimoji="1" lang="en-US" altLang="zh-CN">
                <a:ea typeface="楷体_GB2312" pitchFamily="49" charset="-122"/>
              </a:rPr>
              <a:t>return</a:t>
            </a:r>
            <a:r>
              <a:rPr kumimoji="1" lang="zh-CN" altLang="en-US">
                <a:ea typeface="楷体_GB2312" pitchFamily="49" charset="-122"/>
              </a:rPr>
              <a:t>等）。</a:t>
            </a:r>
            <a:r>
              <a:rPr kumimoji="1" lang="zh-CN" altLang="en-US">
                <a:solidFill>
                  <a:srgbClr val="66FF33"/>
                </a:solidFill>
                <a:ea typeface="楷体_GB2312" pitchFamily="49" charset="-122"/>
              </a:rPr>
              <a:t>如： </a:t>
            </a:r>
            <a:r>
              <a:rPr kumimoji="1" lang="en-US" altLang="zh-CN" b="1">
                <a:solidFill>
                  <a:srgbClr val="66FF33"/>
                </a:solidFill>
              </a:rPr>
              <a:t>for</a:t>
            </a:r>
            <a:r>
              <a:rPr kumimoji="1" lang="zh-CN" altLang="en-US" b="1">
                <a:solidFill>
                  <a:srgbClr val="66FF33"/>
                </a:solidFill>
              </a:rPr>
              <a:t>（ </a:t>
            </a:r>
            <a:r>
              <a:rPr kumimoji="1" lang="en-US" altLang="zh-CN" b="1">
                <a:solidFill>
                  <a:srgbClr val="66FF33"/>
                </a:solidFill>
              </a:rPr>
              <a:t>i=1</a:t>
            </a:r>
            <a:r>
              <a:rPr kumimoji="1" lang="zh-CN" altLang="en-US" b="1">
                <a:solidFill>
                  <a:srgbClr val="66FF33"/>
                </a:solidFill>
              </a:rPr>
              <a:t>；；</a:t>
            </a:r>
            <a:r>
              <a:rPr kumimoji="1" lang="en-US" altLang="zh-CN" b="1">
                <a:solidFill>
                  <a:srgbClr val="66FF33"/>
                </a:solidFill>
              </a:rPr>
              <a:t>i++</a:t>
            </a:r>
            <a:r>
              <a:rPr kumimoji="1" lang="zh-CN" altLang="en-US" b="1">
                <a:solidFill>
                  <a:srgbClr val="66FF33"/>
                </a:solidFill>
              </a:rPr>
              <a:t>）</a:t>
            </a:r>
            <a:r>
              <a:rPr kumimoji="1" lang="en-US" altLang="zh-CN" b="1">
                <a:solidFill>
                  <a:srgbClr val="66FF33"/>
                </a:solidFill>
              </a:rPr>
              <a:t>{ sum=sum+i</a:t>
            </a:r>
            <a:r>
              <a:rPr kumimoji="1" lang="zh-CN" altLang="en-US" b="1">
                <a:solidFill>
                  <a:srgbClr val="66FF33"/>
                </a:solidFill>
              </a:rPr>
              <a:t>；</a:t>
            </a:r>
            <a:r>
              <a:rPr kumimoji="1" lang="en-US" altLang="zh-CN" b="1">
                <a:solidFill>
                  <a:srgbClr val="66FF33"/>
                </a:solidFill>
              </a:rPr>
              <a:t>if (i==100) break; }       </a:t>
            </a:r>
          </a:p>
        </p:txBody>
      </p:sp>
      <p:sp>
        <p:nvSpPr>
          <p:cNvPr id="143365" name="Text Box 5"/>
          <p:cNvSpPr txBox="1">
            <a:spLocks noChangeArrowheads="1"/>
          </p:cNvSpPr>
          <p:nvPr/>
        </p:nvSpPr>
        <p:spPr bwMode="auto">
          <a:xfrm>
            <a:off x="323850" y="2883123"/>
            <a:ext cx="82804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FontTx/>
              <a:buChar char="•"/>
            </a:pPr>
            <a:r>
              <a:rPr kumimoji="1" lang="zh-CN" altLang="en-US">
                <a:ea typeface="楷体_GB2312" pitchFamily="49" charset="-122"/>
              </a:rPr>
              <a:t> </a:t>
            </a:r>
            <a:r>
              <a:rPr kumimoji="1" lang="zh-CN" altLang="en-US" b="1">
                <a:solidFill>
                  <a:srgbClr val="FFFF00"/>
                </a:solidFill>
                <a:ea typeface="楷体_GB2312" pitchFamily="49" charset="-122"/>
              </a:rPr>
              <a:t>表达式</a:t>
            </a:r>
            <a:r>
              <a:rPr kumimoji="1" lang="en-US" altLang="zh-CN" b="1">
                <a:solidFill>
                  <a:srgbClr val="FFFF00"/>
                </a:solidFill>
                <a:ea typeface="楷体_GB2312" pitchFamily="49" charset="-122"/>
              </a:rPr>
              <a:t>3</a:t>
            </a:r>
            <a:r>
              <a:rPr kumimoji="1" lang="zh-CN" altLang="en-US" b="1">
                <a:solidFill>
                  <a:srgbClr val="FFFF00"/>
                </a:solidFill>
                <a:ea typeface="楷体_GB2312" pitchFamily="49" charset="-122"/>
              </a:rPr>
              <a:t>省略</a:t>
            </a:r>
            <a:r>
              <a:rPr kumimoji="1" lang="zh-CN" altLang="en-US">
                <a:ea typeface="楷体_GB2312" pitchFamily="49" charset="-122"/>
              </a:rPr>
              <a:t>：通常在循环体内设法保证循环能正常结束。</a:t>
            </a:r>
            <a:br>
              <a:rPr kumimoji="1" lang="zh-CN" altLang="en-US">
                <a:ea typeface="楷体_GB2312" pitchFamily="49" charset="-122"/>
              </a:rPr>
            </a:br>
            <a:r>
              <a:rPr kumimoji="1" lang="zh-CN" altLang="en-US">
                <a:solidFill>
                  <a:srgbClr val="66FF33"/>
                </a:solidFill>
                <a:ea typeface="楷体_GB2312" pitchFamily="49" charset="-122"/>
              </a:rPr>
              <a:t>如： </a:t>
            </a:r>
            <a:r>
              <a:rPr kumimoji="1" lang="en-US" altLang="zh-CN" b="1">
                <a:solidFill>
                  <a:srgbClr val="66FF33"/>
                </a:solidFill>
              </a:rPr>
              <a:t>for</a:t>
            </a:r>
            <a:r>
              <a:rPr kumimoji="1" lang="zh-CN" altLang="en-US" b="1">
                <a:solidFill>
                  <a:srgbClr val="66FF33"/>
                </a:solidFill>
              </a:rPr>
              <a:t>（ </a:t>
            </a:r>
            <a:r>
              <a:rPr kumimoji="1" lang="en-US" altLang="zh-CN" b="1">
                <a:solidFill>
                  <a:srgbClr val="66FF33"/>
                </a:solidFill>
              </a:rPr>
              <a:t>i=1</a:t>
            </a:r>
            <a:r>
              <a:rPr kumimoji="1" lang="zh-CN" altLang="en-US" b="1">
                <a:solidFill>
                  <a:srgbClr val="66FF33"/>
                </a:solidFill>
              </a:rPr>
              <a:t>；</a:t>
            </a:r>
            <a:r>
              <a:rPr kumimoji="1" lang="en-US" altLang="zh-CN" b="1">
                <a:solidFill>
                  <a:srgbClr val="66FF33"/>
                </a:solidFill>
              </a:rPr>
              <a:t>i&lt;=100</a:t>
            </a:r>
            <a:r>
              <a:rPr kumimoji="1" lang="zh-CN" altLang="en-US" b="1">
                <a:solidFill>
                  <a:srgbClr val="66FF33"/>
                </a:solidFill>
              </a:rPr>
              <a:t>；）</a:t>
            </a:r>
            <a:r>
              <a:rPr kumimoji="1" lang="en-US" altLang="zh-CN" b="1">
                <a:solidFill>
                  <a:srgbClr val="66FF33"/>
                </a:solidFill>
              </a:rPr>
              <a:t>sum=sum+i++</a:t>
            </a:r>
            <a:r>
              <a:rPr kumimoji="1" lang="zh-CN" altLang="en-US" b="1">
                <a:solidFill>
                  <a:srgbClr val="66FF33"/>
                </a:solidFill>
              </a:rPr>
              <a:t>；</a:t>
            </a:r>
          </a:p>
        </p:txBody>
      </p:sp>
      <p:sp>
        <p:nvSpPr>
          <p:cNvPr id="143366" name="Text Box 6"/>
          <p:cNvSpPr txBox="1">
            <a:spLocks noChangeArrowheads="1"/>
          </p:cNvSpPr>
          <p:nvPr/>
        </p:nvSpPr>
        <p:spPr bwMode="auto">
          <a:xfrm>
            <a:off x="312738" y="5404073"/>
            <a:ext cx="780256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FontTx/>
              <a:buChar char="•"/>
            </a:pPr>
            <a:r>
              <a:rPr kumimoji="1" lang="zh-CN" altLang="en-US" dirty="0">
                <a:ea typeface="楷体_GB2312" pitchFamily="49" charset="-122"/>
              </a:rPr>
              <a:t> 其他变形：如使用</a:t>
            </a:r>
            <a:r>
              <a:rPr kumimoji="1" lang="zh-CN" altLang="en-US" b="1" dirty="0">
                <a:solidFill>
                  <a:srgbClr val="FF0000"/>
                </a:solidFill>
                <a:ea typeface="楷体_GB2312" pitchFamily="49" charset="-122"/>
              </a:rPr>
              <a:t>逗号表达式</a:t>
            </a:r>
            <a:r>
              <a:rPr kumimoji="1" lang="zh-CN" altLang="en-US" dirty="0">
                <a:ea typeface="楷体_GB2312" pitchFamily="49" charset="-122"/>
              </a:rPr>
              <a:t>、</a:t>
            </a:r>
            <a:r>
              <a:rPr kumimoji="1" lang="zh-CN" altLang="en-US" dirty="0">
                <a:solidFill>
                  <a:srgbClr val="FFFF00"/>
                </a:solidFill>
                <a:ea typeface="楷体_GB2312" pitchFamily="49" charset="-122"/>
              </a:rPr>
              <a:t>无循环体</a:t>
            </a:r>
            <a:r>
              <a:rPr kumimoji="1" lang="zh-CN" altLang="en-US" dirty="0">
                <a:ea typeface="楷体_GB2312" pitchFamily="49" charset="-122"/>
              </a:rPr>
              <a:t>等等。</a:t>
            </a:r>
            <a:br>
              <a:rPr kumimoji="1" lang="zh-CN" altLang="en-US" dirty="0">
                <a:ea typeface="楷体_GB2312" pitchFamily="49" charset="-122"/>
              </a:rPr>
            </a:br>
            <a:r>
              <a:rPr kumimoji="1" lang="zh-CN" altLang="en-US" dirty="0">
                <a:solidFill>
                  <a:srgbClr val="66FF33"/>
                </a:solidFill>
                <a:ea typeface="楷体_GB2312" pitchFamily="49" charset="-122"/>
              </a:rPr>
              <a:t>如： </a:t>
            </a:r>
            <a:r>
              <a:rPr kumimoji="1" lang="en-US" altLang="zh-CN" b="1" dirty="0">
                <a:solidFill>
                  <a:srgbClr val="66FF33"/>
                </a:solidFill>
              </a:rPr>
              <a:t>for</a:t>
            </a:r>
            <a:r>
              <a:rPr kumimoji="1" lang="zh-CN" altLang="en-US" b="1" dirty="0">
                <a:solidFill>
                  <a:srgbClr val="66FF33"/>
                </a:solidFill>
              </a:rPr>
              <a:t>（ </a:t>
            </a:r>
            <a:r>
              <a:rPr kumimoji="1" lang="en-US" altLang="zh-CN" b="1" dirty="0" err="1">
                <a:solidFill>
                  <a:srgbClr val="66FF33"/>
                </a:solidFill>
              </a:rPr>
              <a:t>i</a:t>
            </a:r>
            <a:r>
              <a:rPr kumimoji="1" lang="en-US" altLang="zh-CN" b="1" dirty="0">
                <a:solidFill>
                  <a:srgbClr val="66FF33"/>
                </a:solidFill>
              </a:rPr>
              <a:t>=1</a:t>
            </a:r>
            <a:r>
              <a:rPr kumimoji="1" lang="zh-CN" altLang="en-US" b="1" dirty="0">
                <a:solidFill>
                  <a:srgbClr val="66FF33"/>
                </a:solidFill>
              </a:rPr>
              <a:t>，</a:t>
            </a:r>
            <a:r>
              <a:rPr kumimoji="1" lang="en-US" altLang="zh-CN" b="1" dirty="0">
                <a:solidFill>
                  <a:srgbClr val="66FF33"/>
                </a:solidFill>
              </a:rPr>
              <a:t>sum=0</a:t>
            </a:r>
            <a:r>
              <a:rPr kumimoji="1" lang="zh-CN" altLang="en-US" b="1" dirty="0">
                <a:solidFill>
                  <a:srgbClr val="66FF33"/>
                </a:solidFill>
              </a:rPr>
              <a:t>；</a:t>
            </a:r>
            <a:r>
              <a:rPr kumimoji="1" lang="en-US" altLang="zh-CN" b="1" dirty="0" err="1">
                <a:solidFill>
                  <a:srgbClr val="66FF33"/>
                </a:solidFill>
              </a:rPr>
              <a:t>i</a:t>
            </a:r>
            <a:r>
              <a:rPr kumimoji="1" lang="en-US" altLang="zh-CN" b="1" dirty="0">
                <a:solidFill>
                  <a:srgbClr val="66FF33"/>
                </a:solidFill>
              </a:rPr>
              <a:t>&lt;=100 </a:t>
            </a:r>
            <a:r>
              <a:rPr kumimoji="1" lang="zh-CN" altLang="en-US" b="1" dirty="0">
                <a:solidFill>
                  <a:srgbClr val="66FF33"/>
                </a:solidFill>
              </a:rPr>
              <a:t>；</a:t>
            </a:r>
            <a:r>
              <a:rPr kumimoji="1" lang="en-US" altLang="zh-CN" b="1" dirty="0">
                <a:solidFill>
                  <a:srgbClr val="66FF33"/>
                </a:solidFill>
              </a:rPr>
              <a:t>sum+=</a:t>
            </a:r>
            <a:r>
              <a:rPr kumimoji="1" lang="en-US" altLang="zh-CN" b="1" dirty="0" err="1">
                <a:solidFill>
                  <a:srgbClr val="66FF33"/>
                </a:solidFill>
              </a:rPr>
              <a:t>i</a:t>
            </a:r>
            <a:r>
              <a:rPr kumimoji="1" lang="zh-CN" altLang="en-US" b="1" dirty="0">
                <a:solidFill>
                  <a:srgbClr val="66FF33"/>
                </a:solidFill>
              </a:rPr>
              <a:t>， </a:t>
            </a:r>
            <a:r>
              <a:rPr kumimoji="1" lang="en-US" altLang="zh-CN" b="1" dirty="0" err="1">
                <a:solidFill>
                  <a:srgbClr val="66FF33"/>
                </a:solidFill>
              </a:rPr>
              <a:t>i</a:t>
            </a:r>
            <a:r>
              <a:rPr kumimoji="1" lang="en-US" altLang="zh-CN" b="1" dirty="0">
                <a:solidFill>
                  <a:srgbClr val="66FF33"/>
                </a:solidFill>
              </a:rPr>
              <a:t>++</a:t>
            </a:r>
            <a:r>
              <a:rPr kumimoji="1" lang="zh-CN" altLang="en-US" b="1" dirty="0">
                <a:solidFill>
                  <a:srgbClr val="66FF33"/>
                </a:solidFill>
              </a:rPr>
              <a:t>）；</a:t>
            </a:r>
            <a:endParaRPr kumimoji="1" lang="zh-CN" altLang="en-US" dirty="0">
              <a:ea typeface="楷体_GB2312" pitchFamily="49" charset="-122"/>
            </a:endParaRPr>
          </a:p>
        </p:txBody>
      </p:sp>
      <p:sp>
        <p:nvSpPr>
          <p:cNvPr id="143368" name="Text Box 8"/>
          <p:cNvSpPr txBox="1">
            <a:spLocks noChangeArrowheads="1"/>
          </p:cNvSpPr>
          <p:nvPr/>
        </p:nvSpPr>
        <p:spPr bwMode="auto">
          <a:xfrm>
            <a:off x="312738" y="3649886"/>
            <a:ext cx="8126412"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FontTx/>
              <a:buChar char="•"/>
            </a:pPr>
            <a:r>
              <a:rPr kumimoji="1" lang="zh-CN" altLang="en-US" b="1">
                <a:solidFill>
                  <a:srgbClr val="FFFF00"/>
                </a:solidFill>
                <a:ea typeface="楷体_GB2312" pitchFamily="49" charset="-122"/>
              </a:rPr>
              <a:t> 表达式</a:t>
            </a:r>
            <a:r>
              <a:rPr kumimoji="1" lang="en-US" altLang="zh-CN" b="1">
                <a:solidFill>
                  <a:srgbClr val="FFFF00"/>
                </a:solidFill>
                <a:ea typeface="楷体_GB2312" pitchFamily="49" charset="-122"/>
              </a:rPr>
              <a:t>1</a:t>
            </a:r>
            <a:r>
              <a:rPr kumimoji="1" lang="zh-CN" altLang="en-US" b="1">
                <a:solidFill>
                  <a:srgbClr val="FFFF00"/>
                </a:solidFill>
                <a:ea typeface="楷体_GB2312" pitchFamily="49" charset="-122"/>
              </a:rPr>
              <a:t>和表达式</a:t>
            </a:r>
            <a:r>
              <a:rPr kumimoji="1" lang="en-US" altLang="zh-CN" b="1">
                <a:solidFill>
                  <a:srgbClr val="FFFF00"/>
                </a:solidFill>
                <a:ea typeface="楷体_GB2312" pitchFamily="49" charset="-122"/>
              </a:rPr>
              <a:t>3</a:t>
            </a:r>
            <a:r>
              <a:rPr kumimoji="1" lang="zh-CN" altLang="en-US" b="1">
                <a:solidFill>
                  <a:srgbClr val="FFFF00"/>
                </a:solidFill>
                <a:ea typeface="楷体_GB2312" pitchFamily="49" charset="-122"/>
              </a:rPr>
              <a:t>省略</a:t>
            </a:r>
            <a:r>
              <a:rPr kumimoji="1" lang="zh-CN" altLang="en-US">
                <a:ea typeface="楷体_GB2312" pitchFamily="49" charset="-122"/>
              </a:rPr>
              <a:t>：完全等同于</a:t>
            </a:r>
            <a:r>
              <a:rPr kumimoji="1" lang="en-US" altLang="zh-CN">
                <a:ea typeface="楷体_GB2312" pitchFamily="49" charset="-122"/>
              </a:rPr>
              <a:t>while</a:t>
            </a:r>
            <a:r>
              <a:rPr kumimoji="1" lang="zh-CN" altLang="en-US">
                <a:ea typeface="楷体_GB2312" pitchFamily="49" charset="-122"/>
              </a:rPr>
              <a:t>语句。</a:t>
            </a:r>
            <a:br>
              <a:rPr kumimoji="1" lang="zh-CN" altLang="en-US">
                <a:ea typeface="楷体_GB2312" pitchFamily="49" charset="-122"/>
              </a:rPr>
            </a:br>
            <a:r>
              <a:rPr kumimoji="1" lang="zh-CN" altLang="en-US">
                <a:solidFill>
                  <a:srgbClr val="66FF33"/>
                </a:solidFill>
                <a:ea typeface="楷体_GB2312" pitchFamily="49" charset="-122"/>
              </a:rPr>
              <a:t>如： </a:t>
            </a:r>
            <a:r>
              <a:rPr kumimoji="1" lang="en-US" altLang="zh-CN" b="1">
                <a:solidFill>
                  <a:srgbClr val="66FF33"/>
                </a:solidFill>
              </a:rPr>
              <a:t>i=1</a:t>
            </a:r>
            <a:r>
              <a:rPr kumimoji="1" lang="zh-CN" altLang="en-US" b="1">
                <a:solidFill>
                  <a:srgbClr val="66FF33"/>
                </a:solidFill>
              </a:rPr>
              <a:t>；</a:t>
            </a:r>
            <a:r>
              <a:rPr kumimoji="1" lang="en-US" altLang="zh-CN" b="1">
                <a:solidFill>
                  <a:srgbClr val="66FF33"/>
                </a:solidFill>
              </a:rPr>
              <a:t>for</a:t>
            </a:r>
            <a:r>
              <a:rPr kumimoji="1" lang="zh-CN" altLang="en-US" b="1">
                <a:solidFill>
                  <a:srgbClr val="66FF33"/>
                </a:solidFill>
              </a:rPr>
              <a:t>（；</a:t>
            </a:r>
            <a:r>
              <a:rPr kumimoji="1" lang="en-US" altLang="zh-CN" b="1">
                <a:solidFill>
                  <a:srgbClr val="66FF33"/>
                </a:solidFill>
              </a:rPr>
              <a:t>i&lt;=100</a:t>
            </a:r>
            <a:r>
              <a:rPr kumimoji="1" lang="zh-CN" altLang="en-US" b="1">
                <a:solidFill>
                  <a:srgbClr val="66FF33"/>
                </a:solidFill>
              </a:rPr>
              <a:t>；）</a:t>
            </a:r>
            <a:r>
              <a:rPr kumimoji="1" lang="en-US" altLang="zh-CN" b="1">
                <a:solidFill>
                  <a:srgbClr val="66FF33"/>
                </a:solidFill>
              </a:rPr>
              <a:t>sum=sum+i++</a:t>
            </a:r>
            <a:r>
              <a:rPr kumimoji="1" lang="zh-CN" altLang="en-US" b="1">
                <a:solidFill>
                  <a:srgbClr val="66FF33"/>
                </a:solidFill>
              </a:rPr>
              <a:t>；</a:t>
            </a:r>
          </a:p>
        </p:txBody>
      </p:sp>
      <p:sp>
        <p:nvSpPr>
          <p:cNvPr id="143369" name="Text Box 9"/>
          <p:cNvSpPr txBox="1">
            <a:spLocks noChangeArrowheads="1"/>
          </p:cNvSpPr>
          <p:nvPr/>
        </p:nvSpPr>
        <p:spPr bwMode="auto">
          <a:xfrm>
            <a:off x="312738" y="4394423"/>
            <a:ext cx="843597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FontTx/>
              <a:buChar char="•"/>
            </a:pPr>
            <a:r>
              <a:rPr kumimoji="1" lang="zh-CN" altLang="en-US">
                <a:ea typeface="楷体_GB2312" pitchFamily="49" charset="-122"/>
              </a:rPr>
              <a:t> </a:t>
            </a:r>
            <a:r>
              <a:rPr kumimoji="1" lang="zh-CN" altLang="en-US" b="1">
                <a:solidFill>
                  <a:srgbClr val="FFFF00"/>
                </a:solidFill>
                <a:ea typeface="楷体_GB2312" pitchFamily="49" charset="-122"/>
              </a:rPr>
              <a:t>三个表达式全省略</a:t>
            </a:r>
            <a:r>
              <a:rPr kumimoji="1" lang="zh-CN" altLang="en-US">
                <a:ea typeface="楷体_GB2312" pitchFamily="49" charset="-122"/>
              </a:rPr>
              <a:t>：类似表达式</a:t>
            </a:r>
            <a:r>
              <a:rPr kumimoji="1" lang="en-US" altLang="zh-CN">
                <a:ea typeface="楷体_GB2312" pitchFamily="49" charset="-122"/>
              </a:rPr>
              <a:t>2</a:t>
            </a:r>
            <a:r>
              <a:rPr kumimoji="1" lang="zh-CN" altLang="en-US">
                <a:ea typeface="楷体_GB2312" pitchFamily="49" charset="-122"/>
              </a:rPr>
              <a:t>省略。</a:t>
            </a:r>
            <a:br>
              <a:rPr kumimoji="1" lang="zh-CN" altLang="en-US">
                <a:ea typeface="楷体_GB2312" pitchFamily="49" charset="-122"/>
              </a:rPr>
            </a:br>
            <a:r>
              <a:rPr kumimoji="1" lang="zh-CN" altLang="en-US">
                <a:solidFill>
                  <a:srgbClr val="66FF33"/>
                </a:solidFill>
                <a:ea typeface="楷体_GB2312" pitchFamily="49" charset="-122"/>
              </a:rPr>
              <a:t>如： </a:t>
            </a:r>
            <a:r>
              <a:rPr kumimoji="1" lang="en-US" altLang="zh-CN" b="1">
                <a:solidFill>
                  <a:srgbClr val="66FF33"/>
                </a:solidFill>
              </a:rPr>
              <a:t>i=1;  for</a:t>
            </a:r>
            <a:r>
              <a:rPr kumimoji="1" lang="zh-CN" altLang="en-US" b="1">
                <a:solidFill>
                  <a:srgbClr val="66FF33"/>
                </a:solidFill>
              </a:rPr>
              <a:t>（；；）</a:t>
            </a:r>
            <a:r>
              <a:rPr kumimoji="1" lang="en-US" altLang="zh-CN" b="1">
                <a:solidFill>
                  <a:srgbClr val="66FF33"/>
                </a:solidFill>
              </a:rPr>
              <a:t>{   sum=sum+i++</a:t>
            </a:r>
            <a:r>
              <a:rPr kumimoji="1" lang="zh-CN" altLang="en-US" b="1">
                <a:solidFill>
                  <a:srgbClr val="66FF33"/>
                </a:solidFill>
              </a:rPr>
              <a:t>；</a:t>
            </a:r>
            <a:r>
              <a:rPr kumimoji="1" lang="en-US" altLang="zh-CN" b="1">
                <a:solidFill>
                  <a:srgbClr val="66FF33"/>
                </a:solidFill>
              </a:rPr>
              <a:t>if (i&gt;100) break; } </a:t>
            </a:r>
            <a:endParaRPr kumimoji="1" lang="zh-CN" altLang="en-US" b="1">
              <a:solidFill>
                <a:srgbClr val="66FF33"/>
              </a:solidFill>
            </a:endParaRPr>
          </a:p>
        </p:txBody>
      </p:sp>
      <p:sp>
        <p:nvSpPr>
          <p:cNvPr id="143370" name="Rectangle 10"/>
          <p:cNvSpPr>
            <a:spLocks noGrp="1" noChangeArrowheads="1"/>
          </p:cNvSpPr>
          <p:nvPr>
            <p:ph type="title" idx="4294967295"/>
          </p:nvPr>
        </p:nvSpPr>
        <p:spPr>
          <a:xfrm>
            <a:off x="250825" y="-242888"/>
            <a:ext cx="7543800" cy="1143001"/>
          </a:xfrm>
        </p:spPr>
        <p:txBody>
          <a:bodyPr/>
          <a:lstStyle/>
          <a:p>
            <a:r>
              <a:rPr lang="en-US" altLang="zh-CN" dirty="0" smtClean="0">
                <a:ea typeface="楷体_GB2312" pitchFamily="49" charset="-122"/>
              </a:rPr>
              <a:t>for </a:t>
            </a:r>
            <a:r>
              <a:rPr lang="zh-CN" altLang="en-US" dirty="0" smtClean="0">
                <a:ea typeface="楷体_GB2312" pitchFamily="49" charset="-122"/>
              </a:rPr>
              <a:t>语句的使用（各种变形）</a:t>
            </a:r>
            <a:endParaRPr lang="zh-CN" altLang="en-US" dirty="0">
              <a:ea typeface="楷体_GB2312" pitchFamily="49" charset="-122"/>
            </a:endParaRPr>
          </a:p>
        </p:txBody>
      </p:sp>
      <p:grpSp>
        <p:nvGrpSpPr>
          <p:cNvPr id="143374" name="Group 14"/>
          <p:cNvGrpSpPr>
            <a:grpSpLocks/>
          </p:cNvGrpSpPr>
          <p:nvPr/>
        </p:nvGrpSpPr>
        <p:grpSpPr bwMode="auto">
          <a:xfrm>
            <a:off x="2411413" y="4899248"/>
            <a:ext cx="6194425" cy="647700"/>
            <a:chOff x="1519" y="3294"/>
            <a:chExt cx="3902" cy="408"/>
          </a:xfrm>
        </p:grpSpPr>
        <p:sp>
          <p:nvSpPr>
            <p:cNvPr id="143367" name="Text Box 7"/>
            <p:cNvSpPr txBox="1">
              <a:spLocks noChangeArrowheads="1"/>
            </p:cNvSpPr>
            <p:nvPr/>
          </p:nvSpPr>
          <p:spPr bwMode="auto">
            <a:xfrm>
              <a:off x="1973" y="3375"/>
              <a:ext cx="344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zh-CN" altLang="en-US" sz="2800" b="1">
                  <a:solidFill>
                    <a:srgbClr val="66CCFF"/>
                  </a:solidFill>
                  <a:ea typeface="楷体_GB2312" pitchFamily="49" charset="-122"/>
                </a:rPr>
                <a:t>注意：括号内的分号不能省略！</a:t>
              </a:r>
            </a:p>
          </p:txBody>
        </p:sp>
        <p:sp>
          <p:nvSpPr>
            <p:cNvPr id="143371" name="Oval 11"/>
            <p:cNvSpPr>
              <a:spLocks noChangeArrowheads="1"/>
            </p:cNvSpPr>
            <p:nvPr/>
          </p:nvSpPr>
          <p:spPr bwMode="auto">
            <a:xfrm>
              <a:off x="1519" y="3294"/>
              <a:ext cx="408" cy="227"/>
            </a:xfrm>
            <a:prstGeom prst="ellipse">
              <a:avLst/>
            </a:prstGeom>
            <a:noFill/>
            <a:ln w="28575" algn="ctr">
              <a:solidFill>
                <a:srgbClr val="66CC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372" name="Line 12"/>
            <p:cNvSpPr>
              <a:spLocks noChangeShapeType="1"/>
            </p:cNvSpPr>
            <p:nvPr/>
          </p:nvSpPr>
          <p:spPr bwMode="auto">
            <a:xfrm flipH="1" flipV="1">
              <a:off x="1837" y="3521"/>
              <a:ext cx="181" cy="45"/>
            </a:xfrm>
            <a:prstGeom prst="line">
              <a:avLst/>
            </a:prstGeom>
            <a:noFill/>
            <a:ln w="28575">
              <a:solidFill>
                <a:srgbClr val="66CC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43377" name="Group 17"/>
          <p:cNvGrpSpPr>
            <a:grpSpLocks/>
          </p:cNvGrpSpPr>
          <p:nvPr/>
        </p:nvGrpSpPr>
        <p:grpSpPr bwMode="auto">
          <a:xfrm>
            <a:off x="1908175" y="6196236"/>
            <a:ext cx="5256213" cy="0"/>
            <a:chOff x="1202" y="4156"/>
            <a:chExt cx="3311" cy="0"/>
          </a:xfrm>
        </p:grpSpPr>
        <p:sp>
          <p:nvSpPr>
            <p:cNvPr id="143375" name="Line 15"/>
            <p:cNvSpPr>
              <a:spLocks noChangeShapeType="1"/>
            </p:cNvSpPr>
            <p:nvPr/>
          </p:nvSpPr>
          <p:spPr bwMode="auto">
            <a:xfrm>
              <a:off x="1202" y="4156"/>
              <a:ext cx="998" cy="0"/>
            </a:xfrm>
            <a:prstGeom prst="line">
              <a:avLst/>
            </a:prstGeom>
            <a:noFill/>
            <a:ln w="28575">
              <a:solidFill>
                <a:srgbClr val="66CC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376" name="Line 16"/>
            <p:cNvSpPr>
              <a:spLocks noChangeShapeType="1"/>
            </p:cNvSpPr>
            <p:nvPr/>
          </p:nvSpPr>
          <p:spPr bwMode="auto">
            <a:xfrm>
              <a:off x="3288" y="4156"/>
              <a:ext cx="1225" cy="0"/>
            </a:xfrm>
            <a:prstGeom prst="line">
              <a:avLst/>
            </a:prstGeom>
            <a:noFill/>
            <a:ln w="28575">
              <a:solidFill>
                <a:srgbClr val="66CC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43378" name="Rectangle 18"/>
          <p:cNvSpPr>
            <a:spLocks noChangeArrowheads="1"/>
          </p:cNvSpPr>
          <p:nvPr/>
        </p:nvSpPr>
        <p:spPr bwMode="auto">
          <a:xfrm>
            <a:off x="323850" y="6123211"/>
            <a:ext cx="7380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rgbClr val="FF66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a:solidFill>
                  <a:srgbClr val="66FF33"/>
                </a:solidFill>
              </a:rPr>
              <a:t>如： </a:t>
            </a:r>
            <a:r>
              <a:rPr kumimoji="1" lang="en-US" altLang="zh-CN" b="1">
                <a:solidFill>
                  <a:srgbClr val="66FF33"/>
                </a:solidFill>
              </a:rPr>
              <a:t>for</a:t>
            </a:r>
            <a:r>
              <a:rPr kumimoji="1" lang="zh-CN" altLang="en-US" b="1">
                <a:solidFill>
                  <a:srgbClr val="66FF33"/>
                </a:solidFill>
              </a:rPr>
              <a:t>（ </a:t>
            </a:r>
            <a:r>
              <a:rPr kumimoji="1" lang="en-US" altLang="zh-CN" b="1">
                <a:solidFill>
                  <a:srgbClr val="66FF33"/>
                </a:solidFill>
              </a:rPr>
              <a:t>i=100</a:t>
            </a:r>
            <a:r>
              <a:rPr kumimoji="1" lang="zh-CN" altLang="en-US" b="1">
                <a:solidFill>
                  <a:srgbClr val="66FF33"/>
                </a:solidFill>
              </a:rPr>
              <a:t>，</a:t>
            </a:r>
            <a:r>
              <a:rPr kumimoji="1" lang="en-US" altLang="zh-CN" b="1">
                <a:solidFill>
                  <a:srgbClr val="66FF33"/>
                </a:solidFill>
              </a:rPr>
              <a:t>sum=0</a:t>
            </a:r>
            <a:r>
              <a:rPr kumimoji="1" lang="zh-CN" altLang="en-US" b="1">
                <a:solidFill>
                  <a:srgbClr val="66FF33"/>
                </a:solidFill>
              </a:rPr>
              <a:t>；</a:t>
            </a:r>
            <a:r>
              <a:rPr kumimoji="1" lang="en-US" altLang="zh-CN" b="1">
                <a:solidFill>
                  <a:srgbClr val="66FF33"/>
                </a:solidFill>
              </a:rPr>
              <a:t>i&gt;=1 </a:t>
            </a:r>
            <a:r>
              <a:rPr kumimoji="1" lang="zh-CN" altLang="en-US" b="1">
                <a:solidFill>
                  <a:srgbClr val="66FF33"/>
                </a:solidFill>
              </a:rPr>
              <a:t>；</a:t>
            </a:r>
            <a:r>
              <a:rPr kumimoji="1" lang="en-US" altLang="zh-CN" b="1">
                <a:solidFill>
                  <a:srgbClr val="66FF33"/>
                </a:solidFill>
              </a:rPr>
              <a:t>sum+=i</a:t>
            </a:r>
            <a:r>
              <a:rPr kumimoji="1" lang="zh-CN" altLang="en-US" b="1">
                <a:solidFill>
                  <a:srgbClr val="66FF33"/>
                </a:solidFill>
              </a:rPr>
              <a:t>， </a:t>
            </a:r>
            <a:r>
              <a:rPr kumimoji="1" lang="en-US" altLang="zh-CN" b="1">
                <a:solidFill>
                  <a:srgbClr val="66FF33"/>
                </a:solidFill>
              </a:rPr>
              <a:t>i--</a:t>
            </a:r>
            <a:r>
              <a:rPr kumimoji="1" lang="zh-CN" altLang="en-US" b="1">
                <a:solidFill>
                  <a:srgbClr val="66FF33"/>
                </a:solidFill>
              </a:rPr>
              <a:t>）；</a:t>
            </a:r>
          </a:p>
        </p:txBody>
      </p:sp>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336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36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336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336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3369"/>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43374"/>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3366"/>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143377"/>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43378"/>
                                        </p:tgtEl>
                                        <p:attrNameLst>
                                          <p:attrName>style.visibility</p:attrName>
                                        </p:attrNameLst>
                                      </p:cBhvr>
                                      <p:to>
                                        <p:strVal val="visible"/>
                                      </p:to>
                                    </p:set>
                                    <p:anim calcmode="lin" valueType="num">
                                      <p:cBhvr additive="base">
                                        <p:cTn id="39" dur="1000" fill="hold"/>
                                        <p:tgtEl>
                                          <p:spTgt spid="143378"/>
                                        </p:tgtEl>
                                        <p:attrNameLst>
                                          <p:attrName>ppt_x</p:attrName>
                                        </p:attrNameLst>
                                      </p:cBhvr>
                                      <p:tavLst>
                                        <p:tav tm="0">
                                          <p:val>
                                            <p:strVal val="#ppt_x"/>
                                          </p:val>
                                        </p:tav>
                                        <p:tav tm="100000">
                                          <p:val>
                                            <p:strVal val="#ppt_x"/>
                                          </p:val>
                                        </p:tav>
                                      </p:tavLst>
                                    </p:anim>
                                    <p:anim calcmode="lin" valueType="num">
                                      <p:cBhvr additive="base">
                                        <p:cTn id="40" dur="1000" fill="hold"/>
                                        <p:tgtEl>
                                          <p:spTgt spid="14337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3" grpId="0"/>
      <p:bldP spid="143364" grpId="0"/>
      <p:bldP spid="143365" grpId="0"/>
      <p:bldP spid="143366" grpId="0"/>
      <p:bldP spid="143368" grpId="0"/>
      <p:bldP spid="143369" grpId="0"/>
      <p:bldP spid="14337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fld id="{60873605-DED8-426E-9482-1F46A4C82D62}" type="slidenum">
              <a:rPr lang="en-US" altLang="zh-CN"/>
              <a:pPr/>
              <a:t>27</a:t>
            </a:fld>
            <a:endParaRPr lang="en-US" altLang="zh-CN"/>
          </a:p>
        </p:txBody>
      </p:sp>
      <p:sp>
        <p:nvSpPr>
          <p:cNvPr id="187395" name="Text Box 3"/>
          <p:cNvSpPr txBox="1">
            <a:spLocks noChangeArrowheads="1"/>
          </p:cNvSpPr>
          <p:nvPr/>
        </p:nvSpPr>
        <p:spPr bwMode="auto">
          <a:xfrm>
            <a:off x="323850" y="1052736"/>
            <a:ext cx="8208963" cy="58169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FontTx/>
              <a:buChar char="•"/>
            </a:pPr>
            <a:r>
              <a:rPr kumimoji="1" lang="zh-CN" altLang="en-US" dirty="0">
                <a:solidFill>
                  <a:schemeClr val="tx2"/>
                </a:solidFill>
                <a:ea typeface="楷体_GB2312" pitchFamily="49" charset="-122"/>
              </a:rPr>
              <a:t> 表达式一般是关系表达式或逻辑表达式，但也可以是数值表达式或字符表达式，只要其值为非</a:t>
            </a:r>
            <a:r>
              <a:rPr kumimoji="1" lang="en-US" altLang="zh-CN" dirty="0">
                <a:solidFill>
                  <a:schemeClr val="tx2"/>
                </a:solidFill>
                <a:ea typeface="楷体_GB2312" pitchFamily="49" charset="-122"/>
              </a:rPr>
              <a:t>0</a:t>
            </a:r>
            <a:r>
              <a:rPr kumimoji="1" lang="zh-CN" altLang="en-US" dirty="0">
                <a:solidFill>
                  <a:schemeClr val="tx2"/>
                </a:solidFill>
                <a:ea typeface="楷体_GB2312" pitchFamily="49" charset="-122"/>
              </a:rPr>
              <a:t>，就执行循环体。</a:t>
            </a:r>
          </a:p>
          <a:p>
            <a:pPr algn="l">
              <a:spcBef>
                <a:spcPct val="50000"/>
              </a:spcBef>
            </a:pPr>
            <a:r>
              <a:rPr kumimoji="1" lang="en-US" altLang="zh-CN" dirty="0">
                <a:solidFill>
                  <a:srgbClr val="66FF33"/>
                </a:solidFill>
                <a:ea typeface="楷体_GB2312" pitchFamily="49" charset="-122"/>
              </a:rPr>
              <a:t>【</a:t>
            </a:r>
            <a:r>
              <a:rPr kumimoji="1" lang="zh-CN" altLang="en-US" dirty="0">
                <a:solidFill>
                  <a:srgbClr val="66FF33"/>
                </a:solidFill>
                <a:ea typeface="楷体_GB2312" pitchFamily="49" charset="-122"/>
              </a:rPr>
              <a:t>例</a:t>
            </a:r>
            <a:r>
              <a:rPr kumimoji="1" lang="en-US" altLang="zh-CN" dirty="0">
                <a:solidFill>
                  <a:srgbClr val="66FF33"/>
                </a:solidFill>
                <a:ea typeface="楷体_GB2312" pitchFamily="49" charset="-122"/>
              </a:rPr>
              <a:t>E6_z1】</a:t>
            </a:r>
            <a:r>
              <a:rPr kumimoji="1" lang="zh-CN" altLang="en-US" dirty="0">
                <a:solidFill>
                  <a:srgbClr val="66FF33"/>
                </a:solidFill>
                <a:ea typeface="楷体_GB2312" pitchFamily="49" charset="-122"/>
              </a:rPr>
              <a:t>输入字符并将它们的</a:t>
            </a:r>
            <a:r>
              <a:rPr kumimoji="1" lang="en-US" altLang="zh-CN" dirty="0">
                <a:solidFill>
                  <a:srgbClr val="66FF33"/>
                </a:solidFill>
                <a:ea typeface="楷体_GB2312" pitchFamily="49" charset="-122"/>
              </a:rPr>
              <a:t>ASCII</a:t>
            </a:r>
            <a:r>
              <a:rPr kumimoji="1" lang="zh-CN" altLang="en-US" dirty="0">
                <a:solidFill>
                  <a:srgbClr val="66FF33"/>
                </a:solidFill>
                <a:ea typeface="楷体_GB2312" pitchFamily="49" charset="-122"/>
              </a:rPr>
              <a:t>码相加，直到输入一个“换行”符为止。</a:t>
            </a:r>
          </a:p>
          <a:p>
            <a:pPr algn="l">
              <a:spcBef>
                <a:spcPct val="10000"/>
              </a:spcBef>
            </a:pPr>
            <a:r>
              <a:rPr kumimoji="1" lang="en-US" altLang="zh-CN" dirty="0">
                <a:solidFill>
                  <a:srgbClr val="66FF33"/>
                </a:solidFill>
                <a:ea typeface="楷体_GB2312" pitchFamily="49" charset="-122"/>
              </a:rPr>
              <a:t>#include &lt;</a:t>
            </a:r>
            <a:r>
              <a:rPr kumimoji="1" lang="en-US" altLang="zh-CN" dirty="0" err="1">
                <a:solidFill>
                  <a:srgbClr val="66FF33"/>
                </a:solidFill>
                <a:ea typeface="楷体_GB2312" pitchFamily="49" charset="-122"/>
              </a:rPr>
              <a:t>stdio.h</a:t>
            </a:r>
            <a:r>
              <a:rPr kumimoji="1" lang="en-US" altLang="zh-CN" dirty="0">
                <a:solidFill>
                  <a:srgbClr val="66FF33"/>
                </a:solidFill>
                <a:ea typeface="楷体_GB2312" pitchFamily="49" charset="-122"/>
              </a:rPr>
              <a:t>&gt;</a:t>
            </a:r>
          </a:p>
          <a:p>
            <a:pPr algn="l">
              <a:spcBef>
                <a:spcPct val="10000"/>
              </a:spcBef>
            </a:pPr>
            <a:r>
              <a:rPr kumimoji="1" lang="en-US" altLang="zh-CN" dirty="0">
                <a:solidFill>
                  <a:srgbClr val="66FF33"/>
                </a:solidFill>
                <a:ea typeface="楷体_GB2312" pitchFamily="49" charset="-122"/>
              </a:rPr>
              <a:t>main()</a:t>
            </a:r>
          </a:p>
          <a:p>
            <a:pPr algn="l">
              <a:spcBef>
                <a:spcPct val="10000"/>
              </a:spcBef>
            </a:pPr>
            <a:r>
              <a:rPr kumimoji="1" lang="en-US" altLang="zh-CN" dirty="0">
                <a:solidFill>
                  <a:srgbClr val="66FF33"/>
                </a:solidFill>
                <a:ea typeface="楷体_GB2312" pitchFamily="49" charset="-122"/>
              </a:rPr>
              <a:t>{ char c; </a:t>
            </a:r>
            <a:r>
              <a:rPr kumimoji="1" lang="en-US" altLang="zh-CN" dirty="0" err="1">
                <a:solidFill>
                  <a:srgbClr val="66FF33"/>
                </a:solidFill>
                <a:ea typeface="楷体_GB2312" pitchFamily="49" charset="-122"/>
              </a:rPr>
              <a:t>int</a:t>
            </a:r>
            <a:r>
              <a:rPr kumimoji="1" lang="en-US" altLang="zh-CN" dirty="0">
                <a:solidFill>
                  <a:srgbClr val="66FF33"/>
                </a:solidFill>
                <a:ea typeface="楷体_GB2312" pitchFamily="49" charset="-122"/>
              </a:rPr>
              <a:t> </a:t>
            </a:r>
            <a:r>
              <a:rPr kumimoji="1" lang="en-US" altLang="zh-CN" dirty="0" err="1">
                <a:solidFill>
                  <a:srgbClr val="66FF33"/>
                </a:solidFill>
                <a:ea typeface="楷体_GB2312" pitchFamily="49" charset="-122"/>
              </a:rPr>
              <a:t>i</a:t>
            </a:r>
            <a:r>
              <a:rPr kumimoji="1" lang="en-US" altLang="zh-CN" dirty="0">
                <a:solidFill>
                  <a:srgbClr val="66FF33"/>
                </a:solidFill>
                <a:ea typeface="楷体_GB2312" pitchFamily="49" charset="-122"/>
              </a:rPr>
              <a:t>;</a:t>
            </a:r>
          </a:p>
          <a:p>
            <a:pPr algn="l">
              <a:spcBef>
                <a:spcPct val="10000"/>
              </a:spcBef>
            </a:pPr>
            <a:endParaRPr kumimoji="1" lang="en-US" altLang="zh-CN" dirty="0">
              <a:solidFill>
                <a:srgbClr val="66FF33"/>
              </a:solidFill>
              <a:ea typeface="楷体_GB2312" pitchFamily="49" charset="-122"/>
            </a:endParaRPr>
          </a:p>
          <a:p>
            <a:pPr algn="l">
              <a:spcBef>
                <a:spcPct val="10000"/>
              </a:spcBef>
            </a:pPr>
            <a:r>
              <a:rPr kumimoji="1" lang="en-US" altLang="zh-CN" dirty="0">
                <a:solidFill>
                  <a:srgbClr val="66FF33"/>
                </a:solidFill>
                <a:ea typeface="楷体_GB2312" pitchFamily="49" charset="-122"/>
              </a:rPr>
              <a:t>  for(</a:t>
            </a:r>
            <a:r>
              <a:rPr kumimoji="1" lang="en-US" altLang="zh-CN" dirty="0" err="1">
                <a:solidFill>
                  <a:srgbClr val="66FF33"/>
                </a:solidFill>
                <a:ea typeface="楷体_GB2312" pitchFamily="49" charset="-122"/>
              </a:rPr>
              <a:t>i</a:t>
            </a:r>
            <a:r>
              <a:rPr kumimoji="1" lang="en-US" altLang="zh-CN" dirty="0">
                <a:solidFill>
                  <a:srgbClr val="66FF33"/>
                </a:solidFill>
                <a:ea typeface="楷体_GB2312" pitchFamily="49" charset="-122"/>
              </a:rPr>
              <a:t>=0; (c=</a:t>
            </a:r>
            <a:r>
              <a:rPr kumimoji="1" lang="en-US" altLang="zh-CN" dirty="0" err="1">
                <a:solidFill>
                  <a:srgbClr val="66FF33"/>
                </a:solidFill>
                <a:ea typeface="楷体_GB2312" pitchFamily="49" charset="-122"/>
              </a:rPr>
              <a:t>getchar</a:t>
            </a:r>
            <a:r>
              <a:rPr kumimoji="1" lang="en-US" altLang="zh-CN" dirty="0">
                <a:solidFill>
                  <a:srgbClr val="66FF33"/>
                </a:solidFill>
                <a:ea typeface="楷体_GB2312" pitchFamily="49" charset="-122"/>
              </a:rPr>
              <a:t>())!='\n'); </a:t>
            </a:r>
            <a:r>
              <a:rPr kumimoji="1" lang="en-US" altLang="zh-CN" dirty="0" err="1">
                <a:solidFill>
                  <a:srgbClr val="66FF33"/>
                </a:solidFill>
                <a:ea typeface="楷体_GB2312" pitchFamily="49" charset="-122"/>
              </a:rPr>
              <a:t>i</a:t>
            </a:r>
            <a:r>
              <a:rPr kumimoji="1" lang="en-US" altLang="zh-CN" dirty="0">
                <a:solidFill>
                  <a:srgbClr val="66FF33"/>
                </a:solidFill>
                <a:ea typeface="楷体_GB2312" pitchFamily="49" charset="-122"/>
              </a:rPr>
              <a:t>+=c);</a:t>
            </a:r>
          </a:p>
          <a:p>
            <a:pPr algn="l">
              <a:spcBef>
                <a:spcPct val="10000"/>
              </a:spcBef>
            </a:pPr>
            <a:r>
              <a:rPr kumimoji="1" lang="en-US" altLang="zh-CN" dirty="0">
                <a:solidFill>
                  <a:srgbClr val="66FF33"/>
                </a:solidFill>
                <a:ea typeface="楷体_GB2312" pitchFamily="49" charset="-122"/>
              </a:rPr>
              <a:t>  </a:t>
            </a:r>
            <a:r>
              <a:rPr kumimoji="1" lang="en-US" altLang="zh-CN" dirty="0" err="1">
                <a:solidFill>
                  <a:srgbClr val="66FF33"/>
                </a:solidFill>
                <a:ea typeface="楷体_GB2312" pitchFamily="49" charset="-122"/>
              </a:rPr>
              <a:t>printf</a:t>
            </a:r>
            <a:r>
              <a:rPr kumimoji="1" lang="en-US" altLang="zh-CN" dirty="0">
                <a:solidFill>
                  <a:srgbClr val="66FF33"/>
                </a:solidFill>
                <a:ea typeface="楷体_GB2312" pitchFamily="49" charset="-122"/>
              </a:rPr>
              <a:t>("%d",</a:t>
            </a:r>
            <a:r>
              <a:rPr kumimoji="1" lang="en-US" altLang="zh-CN" dirty="0" err="1">
                <a:solidFill>
                  <a:srgbClr val="66FF33"/>
                </a:solidFill>
                <a:ea typeface="楷体_GB2312" pitchFamily="49" charset="-122"/>
              </a:rPr>
              <a:t>i</a:t>
            </a:r>
            <a:r>
              <a:rPr kumimoji="1" lang="en-US" altLang="zh-CN" dirty="0">
                <a:solidFill>
                  <a:srgbClr val="66FF33"/>
                </a:solidFill>
                <a:ea typeface="楷体_GB2312" pitchFamily="49" charset="-122"/>
              </a:rPr>
              <a:t>);</a:t>
            </a:r>
          </a:p>
          <a:p>
            <a:pPr algn="l">
              <a:spcBef>
                <a:spcPct val="10000"/>
              </a:spcBef>
            </a:pPr>
            <a:r>
              <a:rPr kumimoji="1" lang="en-US" altLang="zh-CN" dirty="0" smtClean="0">
                <a:solidFill>
                  <a:srgbClr val="66FF33"/>
                </a:solidFill>
                <a:ea typeface="楷体_GB2312" pitchFamily="49" charset="-122"/>
              </a:rPr>
              <a:t>}</a:t>
            </a:r>
          </a:p>
          <a:p>
            <a:pPr marL="342900" indent="-342900" algn="l">
              <a:spcBef>
                <a:spcPct val="10000"/>
              </a:spcBef>
              <a:buFont typeface="Arial" panose="020B0604020202020204" pitchFamily="34" charset="0"/>
              <a:buChar char="•"/>
            </a:pPr>
            <a:r>
              <a:rPr kumimoji="1" lang="en-US" altLang="zh-CN" dirty="0" smtClean="0">
                <a:ea typeface="楷体_GB2312" pitchFamily="49" charset="-122"/>
              </a:rPr>
              <a:t>C99</a:t>
            </a:r>
            <a:r>
              <a:rPr kumimoji="1" lang="zh-CN" altLang="en-US" dirty="0" smtClean="0">
                <a:ea typeface="楷体_GB2312" pitchFamily="49" charset="-122"/>
              </a:rPr>
              <a:t>允许在</a:t>
            </a:r>
            <a:r>
              <a:rPr kumimoji="1" lang="en-US" altLang="zh-CN" dirty="0" smtClean="0">
                <a:ea typeface="楷体_GB2312" pitchFamily="49" charset="-122"/>
              </a:rPr>
              <a:t>for</a:t>
            </a:r>
            <a:r>
              <a:rPr kumimoji="1" lang="zh-CN" altLang="en-US" dirty="0" smtClean="0">
                <a:ea typeface="楷体_GB2312" pitchFamily="49" charset="-122"/>
              </a:rPr>
              <a:t>语句的“表达式</a:t>
            </a:r>
            <a:r>
              <a:rPr kumimoji="1" lang="en-US" altLang="zh-CN" dirty="0" smtClean="0">
                <a:ea typeface="楷体_GB2312" pitchFamily="49" charset="-122"/>
              </a:rPr>
              <a:t>1</a:t>
            </a:r>
            <a:r>
              <a:rPr kumimoji="1" lang="zh-CN" altLang="en-US" dirty="0" smtClean="0">
                <a:ea typeface="楷体_GB2312" pitchFamily="49" charset="-122"/>
              </a:rPr>
              <a:t>”中定义变量并赋初值</a:t>
            </a:r>
            <a:endParaRPr kumimoji="1" lang="en-US" altLang="zh-CN" dirty="0" smtClean="0">
              <a:ea typeface="楷体_GB2312" pitchFamily="49" charset="-122"/>
            </a:endParaRPr>
          </a:p>
          <a:p>
            <a:pPr algn="l">
              <a:spcBef>
                <a:spcPct val="10000"/>
              </a:spcBef>
            </a:pPr>
            <a:r>
              <a:rPr kumimoji="1" lang="en-US" altLang="zh-CN" dirty="0">
                <a:solidFill>
                  <a:srgbClr val="66FF33"/>
                </a:solidFill>
                <a:ea typeface="楷体_GB2312" pitchFamily="49" charset="-122"/>
              </a:rPr>
              <a:t>	</a:t>
            </a:r>
            <a:r>
              <a:rPr kumimoji="1" lang="en-US" altLang="zh-CN" dirty="0" smtClean="0">
                <a:solidFill>
                  <a:srgbClr val="66FF33"/>
                </a:solidFill>
                <a:ea typeface="楷体_GB2312" pitchFamily="49" charset="-122"/>
              </a:rPr>
              <a:t>for  (</a:t>
            </a:r>
            <a:r>
              <a:rPr kumimoji="1" lang="en-US" altLang="zh-CN" dirty="0" err="1" smtClean="0">
                <a:solidFill>
                  <a:srgbClr val="66FF33"/>
                </a:solidFill>
                <a:ea typeface="楷体_GB2312" pitchFamily="49" charset="-122"/>
              </a:rPr>
              <a:t>int</a:t>
            </a:r>
            <a:r>
              <a:rPr kumimoji="1" lang="en-US" altLang="zh-CN" dirty="0" smtClean="0">
                <a:solidFill>
                  <a:srgbClr val="66FF33"/>
                </a:solidFill>
                <a:ea typeface="楷体_GB2312" pitchFamily="49" charset="-122"/>
              </a:rPr>
              <a:t> </a:t>
            </a:r>
            <a:r>
              <a:rPr kumimoji="1" lang="en-US" altLang="zh-CN" dirty="0" err="1" smtClean="0">
                <a:solidFill>
                  <a:srgbClr val="66FF33"/>
                </a:solidFill>
                <a:ea typeface="楷体_GB2312" pitchFamily="49" charset="-122"/>
              </a:rPr>
              <a:t>i</a:t>
            </a:r>
            <a:r>
              <a:rPr kumimoji="1" lang="en-US" altLang="zh-CN" dirty="0" smtClean="0">
                <a:solidFill>
                  <a:srgbClr val="66FF33"/>
                </a:solidFill>
                <a:ea typeface="楷体_GB2312" pitchFamily="49" charset="-122"/>
              </a:rPr>
              <a:t>=1;  </a:t>
            </a:r>
            <a:r>
              <a:rPr kumimoji="1" lang="en-US" altLang="zh-CN" dirty="0" err="1" smtClean="0">
                <a:solidFill>
                  <a:srgbClr val="66FF33"/>
                </a:solidFill>
                <a:ea typeface="楷体_GB2312" pitchFamily="49" charset="-122"/>
              </a:rPr>
              <a:t>i</a:t>
            </a:r>
            <a:r>
              <a:rPr kumimoji="1" lang="en-US" altLang="zh-CN" dirty="0" smtClean="0">
                <a:solidFill>
                  <a:srgbClr val="66FF33"/>
                </a:solidFill>
                <a:ea typeface="楷体_GB2312" pitchFamily="49" charset="-122"/>
              </a:rPr>
              <a:t>&lt;=100;  </a:t>
            </a:r>
            <a:r>
              <a:rPr kumimoji="1" lang="en-US" altLang="zh-CN" dirty="0" err="1" smtClean="0">
                <a:solidFill>
                  <a:srgbClr val="66FF33"/>
                </a:solidFill>
                <a:ea typeface="楷体_GB2312" pitchFamily="49" charset="-122"/>
              </a:rPr>
              <a:t>i</a:t>
            </a:r>
            <a:r>
              <a:rPr kumimoji="1" lang="en-US" altLang="zh-CN" dirty="0" smtClean="0">
                <a:solidFill>
                  <a:srgbClr val="66FF33"/>
                </a:solidFill>
                <a:ea typeface="楷体_GB2312" pitchFamily="49" charset="-122"/>
              </a:rPr>
              <a:t>++)  sum=</a:t>
            </a:r>
            <a:r>
              <a:rPr kumimoji="1" lang="en-US" altLang="zh-CN" dirty="0" err="1" smtClean="0">
                <a:solidFill>
                  <a:srgbClr val="66FF33"/>
                </a:solidFill>
                <a:ea typeface="楷体_GB2312" pitchFamily="49" charset="-122"/>
              </a:rPr>
              <a:t>sum+i</a:t>
            </a:r>
            <a:r>
              <a:rPr kumimoji="1" lang="en-US" altLang="zh-CN" dirty="0" smtClean="0">
                <a:solidFill>
                  <a:srgbClr val="66FF33"/>
                </a:solidFill>
                <a:ea typeface="楷体_GB2312" pitchFamily="49" charset="-122"/>
              </a:rPr>
              <a:t>;</a:t>
            </a:r>
            <a:endParaRPr kumimoji="1" lang="en-US" altLang="zh-CN" dirty="0">
              <a:solidFill>
                <a:srgbClr val="66FF33"/>
              </a:solidFill>
              <a:ea typeface="楷体_GB2312" pitchFamily="49" charset="-122"/>
            </a:endParaRPr>
          </a:p>
          <a:p>
            <a:pPr algn="l">
              <a:spcBef>
                <a:spcPct val="10000"/>
              </a:spcBef>
            </a:pPr>
            <a:endParaRPr kumimoji="1" lang="en-US" altLang="zh-CN" dirty="0">
              <a:solidFill>
                <a:srgbClr val="66FF33"/>
              </a:solidFill>
              <a:ea typeface="楷体_GB2312" pitchFamily="49" charset="-122"/>
            </a:endParaRPr>
          </a:p>
        </p:txBody>
      </p:sp>
      <p:sp>
        <p:nvSpPr>
          <p:cNvPr id="187401" name="Rectangle 9"/>
          <p:cNvSpPr>
            <a:spLocks noGrp="1" noChangeArrowheads="1"/>
          </p:cNvSpPr>
          <p:nvPr>
            <p:ph type="title" idx="4294967295"/>
          </p:nvPr>
        </p:nvSpPr>
        <p:spPr>
          <a:xfrm>
            <a:off x="250825" y="-242888"/>
            <a:ext cx="7543800" cy="1143001"/>
          </a:xfrm>
        </p:spPr>
        <p:txBody>
          <a:bodyPr/>
          <a:lstStyle/>
          <a:p>
            <a:r>
              <a:rPr lang="en-US" altLang="zh-CN" dirty="0">
                <a:ea typeface="楷体_GB2312" pitchFamily="49" charset="-122"/>
              </a:rPr>
              <a:t>for </a:t>
            </a:r>
            <a:r>
              <a:rPr lang="zh-CN" altLang="en-US" dirty="0">
                <a:ea typeface="楷体_GB2312" pitchFamily="49" charset="-122"/>
              </a:rPr>
              <a:t>语句的使用（各种变形）</a:t>
            </a:r>
          </a:p>
        </p:txBody>
      </p:sp>
    </p:spTree>
  </p:cSld>
  <p:clrMapOvr>
    <a:masterClrMapping/>
  </p:clrMapOvr>
  <p:transition>
    <p:checker dir="ver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 name="灯片编号占位符 3"/>
          <p:cNvSpPr>
            <a:spLocks noGrp="1"/>
          </p:cNvSpPr>
          <p:nvPr>
            <p:ph type="sldNum" sz="quarter" idx="12"/>
          </p:nvPr>
        </p:nvSpPr>
        <p:spPr/>
        <p:txBody>
          <a:bodyPr/>
          <a:lstStyle/>
          <a:p>
            <a:fld id="{28433CCC-AA2E-4EBE-9006-337276215750}" type="slidenum">
              <a:rPr lang="en-US" altLang="zh-CN"/>
              <a:pPr/>
              <a:t>28</a:t>
            </a:fld>
            <a:endParaRPr lang="en-US" altLang="zh-CN"/>
          </a:p>
        </p:txBody>
      </p:sp>
      <p:sp>
        <p:nvSpPr>
          <p:cNvPr id="188418" name="Text Box 2"/>
          <p:cNvSpPr txBox="1">
            <a:spLocks noChangeArrowheads="1"/>
          </p:cNvSpPr>
          <p:nvPr/>
        </p:nvSpPr>
        <p:spPr bwMode="auto">
          <a:xfrm>
            <a:off x="323850" y="1382713"/>
            <a:ext cx="8208963" cy="3670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10000"/>
              </a:spcBef>
            </a:pPr>
            <a:r>
              <a:rPr kumimoji="1" lang="en-US" altLang="zh-CN">
                <a:solidFill>
                  <a:srgbClr val="66FF33"/>
                </a:solidFill>
                <a:ea typeface="楷体_GB2312" pitchFamily="49" charset="-122"/>
              </a:rPr>
              <a:t>【</a:t>
            </a:r>
            <a:r>
              <a:rPr kumimoji="1" lang="zh-CN" altLang="en-US">
                <a:solidFill>
                  <a:srgbClr val="66FF33"/>
                </a:solidFill>
                <a:ea typeface="楷体_GB2312" pitchFamily="49" charset="-122"/>
              </a:rPr>
              <a:t>例</a:t>
            </a:r>
            <a:r>
              <a:rPr kumimoji="1" lang="en-US" altLang="zh-CN">
                <a:solidFill>
                  <a:srgbClr val="66FF33"/>
                </a:solidFill>
                <a:ea typeface="楷体_GB2312" pitchFamily="49" charset="-122"/>
              </a:rPr>
              <a:t>E6_z2】</a:t>
            </a:r>
            <a:r>
              <a:rPr kumimoji="1" lang="zh-CN" altLang="en-US">
                <a:solidFill>
                  <a:srgbClr val="66FF33"/>
                </a:solidFill>
                <a:ea typeface="楷体_GB2312" pitchFamily="49" charset="-122"/>
              </a:rPr>
              <a:t>输出从</a:t>
            </a:r>
            <a:r>
              <a:rPr kumimoji="1" lang="en-US" altLang="zh-CN">
                <a:solidFill>
                  <a:srgbClr val="66FF33"/>
                </a:solidFill>
                <a:ea typeface="楷体_GB2312" pitchFamily="49" charset="-122"/>
              </a:rPr>
              <a:t>1.0~2.0</a:t>
            </a:r>
            <a:r>
              <a:rPr kumimoji="1" lang="zh-CN" altLang="en-US">
                <a:solidFill>
                  <a:srgbClr val="66FF33"/>
                </a:solidFill>
                <a:ea typeface="楷体_GB2312" pitchFamily="49" charset="-122"/>
              </a:rPr>
              <a:t>，间隔</a:t>
            </a:r>
            <a:r>
              <a:rPr kumimoji="1" lang="en-US" altLang="zh-CN">
                <a:solidFill>
                  <a:srgbClr val="66FF33"/>
                </a:solidFill>
                <a:ea typeface="楷体_GB2312" pitchFamily="49" charset="-122"/>
              </a:rPr>
              <a:t>0.1</a:t>
            </a:r>
            <a:r>
              <a:rPr kumimoji="1" lang="zh-CN" altLang="en-US">
                <a:solidFill>
                  <a:srgbClr val="66FF33"/>
                </a:solidFill>
                <a:ea typeface="楷体_GB2312" pitchFamily="49" charset="-122"/>
              </a:rPr>
              <a:t>的各个数。</a:t>
            </a:r>
            <a:endParaRPr kumimoji="1" lang="en-US" altLang="zh-CN">
              <a:solidFill>
                <a:srgbClr val="66FF33"/>
              </a:solidFill>
              <a:ea typeface="楷体_GB2312" pitchFamily="49" charset="-122"/>
            </a:endParaRPr>
          </a:p>
          <a:p>
            <a:pPr algn="l">
              <a:spcBef>
                <a:spcPct val="10000"/>
              </a:spcBef>
            </a:pPr>
            <a:r>
              <a:rPr kumimoji="1" lang="en-US" altLang="en-US">
                <a:solidFill>
                  <a:srgbClr val="66FF33"/>
                </a:solidFill>
                <a:ea typeface="楷体_GB2312" pitchFamily="49" charset="-122"/>
              </a:rPr>
              <a:t>#include &lt;stdio.h&gt;</a:t>
            </a:r>
          </a:p>
          <a:p>
            <a:pPr algn="l">
              <a:spcBef>
                <a:spcPct val="10000"/>
              </a:spcBef>
            </a:pPr>
            <a:r>
              <a:rPr kumimoji="1" lang="en-US" altLang="en-US">
                <a:solidFill>
                  <a:srgbClr val="66FF33"/>
                </a:solidFill>
                <a:ea typeface="楷体_GB2312" pitchFamily="49" charset="-122"/>
              </a:rPr>
              <a:t>main()</a:t>
            </a:r>
          </a:p>
          <a:p>
            <a:pPr algn="l">
              <a:spcBef>
                <a:spcPct val="10000"/>
              </a:spcBef>
            </a:pPr>
            <a:r>
              <a:rPr kumimoji="1" lang="en-US" altLang="en-US">
                <a:solidFill>
                  <a:srgbClr val="66FF33"/>
                </a:solidFill>
                <a:ea typeface="楷体_GB2312" pitchFamily="49" charset="-122"/>
              </a:rPr>
              <a:t>{ double x;</a:t>
            </a:r>
          </a:p>
          <a:p>
            <a:pPr algn="l">
              <a:spcBef>
                <a:spcPct val="10000"/>
              </a:spcBef>
            </a:pPr>
            <a:endParaRPr kumimoji="1" lang="en-US" altLang="en-US">
              <a:solidFill>
                <a:srgbClr val="66FF33"/>
              </a:solidFill>
              <a:ea typeface="楷体_GB2312" pitchFamily="49" charset="-122"/>
            </a:endParaRPr>
          </a:p>
          <a:p>
            <a:pPr algn="l">
              <a:spcBef>
                <a:spcPct val="10000"/>
              </a:spcBef>
            </a:pPr>
            <a:r>
              <a:rPr kumimoji="1" lang="en-US" altLang="en-US">
                <a:solidFill>
                  <a:srgbClr val="66FF33"/>
                </a:solidFill>
                <a:ea typeface="楷体_GB2312" pitchFamily="49" charset="-122"/>
              </a:rPr>
              <a:t>  for (x=1.0; x&lt;=2.0; x+=.1) {</a:t>
            </a:r>
          </a:p>
          <a:p>
            <a:pPr algn="l">
              <a:spcBef>
                <a:spcPct val="10000"/>
              </a:spcBef>
            </a:pPr>
            <a:r>
              <a:rPr kumimoji="1" lang="en-US" altLang="en-US">
                <a:solidFill>
                  <a:srgbClr val="66FF33"/>
                </a:solidFill>
                <a:ea typeface="楷体_GB2312" pitchFamily="49" charset="-122"/>
              </a:rPr>
              <a:t>    printf(“%.1f\n”,x);</a:t>
            </a:r>
          </a:p>
          <a:p>
            <a:pPr algn="l">
              <a:spcBef>
                <a:spcPct val="10000"/>
              </a:spcBef>
            </a:pPr>
            <a:r>
              <a:rPr kumimoji="1" lang="en-US" altLang="en-US">
                <a:solidFill>
                  <a:srgbClr val="66FF33"/>
                </a:solidFill>
                <a:ea typeface="楷体_GB2312" pitchFamily="49" charset="-122"/>
              </a:rPr>
              <a:t>  }</a:t>
            </a:r>
          </a:p>
          <a:p>
            <a:pPr algn="l">
              <a:spcBef>
                <a:spcPct val="10000"/>
              </a:spcBef>
            </a:pPr>
            <a:r>
              <a:rPr kumimoji="1" lang="en-US" altLang="en-US">
                <a:solidFill>
                  <a:srgbClr val="66FF33"/>
                </a:solidFill>
                <a:ea typeface="楷体_GB2312" pitchFamily="49" charset="-122"/>
              </a:rPr>
              <a:t>} </a:t>
            </a:r>
            <a:endParaRPr kumimoji="1" lang="en-US" altLang="zh-CN">
              <a:solidFill>
                <a:srgbClr val="66FF33"/>
              </a:solidFill>
              <a:ea typeface="楷体_GB2312" pitchFamily="49" charset="-122"/>
            </a:endParaRPr>
          </a:p>
        </p:txBody>
      </p:sp>
      <p:sp>
        <p:nvSpPr>
          <p:cNvPr id="188419" name="Rectangle 3"/>
          <p:cNvSpPr>
            <a:spLocks noGrp="1" noChangeArrowheads="1"/>
          </p:cNvSpPr>
          <p:nvPr>
            <p:ph type="title" idx="4294967295"/>
          </p:nvPr>
        </p:nvSpPr>
        <p:spPr>
          <a:xfrm>
            <a:off x="250825" y="-242888"/>
            <a:ext cx="7543800" cy="1143001"/>
          </a:xfrm>
        </p:spPr>
        <p:txBody>
          <a:bodyPr/>
          <a:lstStyle/>
          <a:p>
            <a:r>
              <a:rPr lang="en-US" altLang="zh-CN" dirty="0">
                <a:ea typeface="楷体_GB2312" pitchFamily="49" charset="-122"/>
              </a:rPr>
              <a:t>for </a:t>
            </a:r>
            <a:r>
              <a:rPr lang="zh-CN" altLang="en-US" dirty="0">
                <a:ea typeface="楷体_GB2312" pitchFamily="49" charset="-122"/>
              </a:rPr>
              <a:t>语句的使用（各种变形</a:t>
            </a:r>
            <a:r>
              <a:rPr lang="zh-CN" altLang="en-US" dirty="0" smtClean="0">
                <a:ea typeface="楷体_GB2312" pitchFamily="49" charset="-122"/>
              </a:rPr>
              <a:t>）*</a:t>
            </a:r>
            <a:endParaRPr lang="zh-CN" altLang="en-US" dirty="0">
              <a:ea typeface="楷体_GB2312" pitchFamily="49" charset="-122"/>
            </a:endParaRPr>
          </a:p>
        </p:txBody>
      </p:sp>
      <p:sp>
        <p:nvSpPr>
          <p:cNvPr id="188420" name="Text Box 4"/>
          <p:cNvSpPr txBox="1">
            <a:spLocks noChangeArrowheads="1"/>
          </p:cNvSpPr>
          <p:nvPr/>
        </p:nvSpPr>
        <p:spPr bwMode="auto">
          <a:xfrm>
            <a:off x="312738" y="914400"/>
            <a:ext cx="612298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FontTx/>
              <a:buChar char="•"/>
            </a:pPr>
            <a:r>
              <a:rPr kumimoji="1" lang="en-US" altLang="zh-CN" sz="2800">
                <a:ea typeface="楷体_GB2312" pitchFamily="49" charset="-122"/>
              </a:rPr>
              <a:t> </a:t>
            </a:r>
            <a:r>
              <a:rPr kumimoji="1" lang="en-US" altLang="en-US" sz="2800">
                <a:ea typeface="楷体_GB2312" pitchFamily="49" charset="-122"/>
              </a:rPr>
              <a:t>for</a:t>
            </a:r>
            <a:r>
              <a:rPr kumimoji="1" lang="zh-CN" altLang="en-US" sz="2800">
                <a:ea typeface="楷体_GB2312" pitchFamily="49" charset="-122"/>
              </a:rPr>
              <a:t>语句中浮点型数据的使用</a:t>
            </a:r>
          </a:p>
        </p:txBody>
      </p:sp>
      <p:sp>
        <p:nvSpPr>
          <p:cNvPr id="188421" name="Line 5"/>
          <p:cNvSpPr>
            <a:spLocks noChangeShapeType="1"/>
          </p:cNvSpPr>
          <p:nvPr/>
        </p:nvSpPr>
        <p:spPr bwMode="auto">
          <a:xfrm>
            <a:off x="1116013" y="3789363"/>
            <a:ext cx="2735262" cy="0"/>
          </a:xfrm>
          <a:prstGeom prst="line">
            <a:avLst/>
          </a:prstGeom>
          <a:noFill/>
          <a:ln w="28575">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8422" name="Text Box 6"/>
          <p:cNvSpPr txBox="1">
            <a:spLocks noChangeArrowheads="1"/>
          </p:cNvSpPr>
          <p:nvPr/>
        </p:nvSpPr>
        <p:spPr bwMode="auto">
          <a:xfrm>
            <a:off x="2027238" y="2781300"/>
            <a:ext cx="653097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FF66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solidFill>
                  <a:srgbClr val="FFFF00"/>
                </a:solidFill>
              </a:rPr>
              <a:t>这个程序在有些机器上运行可能不会打印出</a:t>
            </a:r>
            <a:r>
              <a:rPr lang="en-US" altLang="zh-CN" b="1">
                <a:solidFill>
                  <a:srgbClr val="FFFF00"/>
                </a:solidFill>
              </a:rPr>
              <a:t>2.0!</a:t>
            </a:r>
          </a:p>
        </p:txBody>
      </p:sp>
      <p:sp>
        <p:nvSpPr>
          <p:cNvPr id="188423" name="Text Box 7"/>
          <p:cNvSpPr txBox="1">
            <a:spLocks noChangeArrowheads="1"/>
          </p:cNvSpPr>
          <p:nvPr/>
        </p:nvSpPr>
        <p:spPr bwMode="auto">
          <a:xfrm>
            <a:off x="320675" y="4911725"/>
            <a:ext cx="8355013" cy="1994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15000"/>
              </a:spcBef>
              <a:buFontTx/>
              <a:buChar char="•"/>
            </a:pPr>
            <a:r>
              <a:rPr kumimoji="1" lang="en-US" altLang="zh-CN" dirty="0">
                <a:ea typeface="楷体_GB2312" pitchFamily="49" charset="-122"/>
              </a:rPr>
              <a:t> </a:t>
            </a:r>
            <a:r>
              <a:rPr kumimoji="1" lang="zh-CN" altLang="en-US" dirty="0">
                <a:ea typeface="楷体_GB2312" pitchFamily="49" charset="-122"/>
              </a:rPr>
              <a:t>尽管没有任何明显的理由要求</a:t>
            </a:r>
            <a:r>
              <a:rPr kumimoji="1" lang="en-US" altLang="zh-CN" dirty="0">
                <a:ea typeface="楷体_GB2312" pitchFamily="49" charset="-122"/>
              </a:rPr>
              <a:t>for</a:t>
            </a:r>
            <a:r>
              <a:rPr kumimoji="1" lang="zh-CN" altLang="en-US" dirty="0">
                <a:ea typeface="楷体_GB2312" pitchFamily="49" charset="-122"/>
              </a:rPr>
              <a:t>循环的控制变量必须是整型，但由于浮点型并不是百分之百精确的，为了避免类似问题，</a:t>
            </a:r>
            <a:r>
              <a:rPr kumimoji="1" lang="zh-CN" altLang="en-US" b="1" dirty="0">
                <a:solidFill>
                  <a:srgbClr val="FFFF00"/>
                </a:solidFill>
                <a:ea typeface="楷体_GB2312" pitchFamily="49" charset="-122"/>
              </a:rPr>
              <a:t>循环控制变量最好用整型</a:t>
            </a:r>
            <a:r>
              <a:rPr kumimoji="1" lang="zh-CN" altLang="en-US" dirty="0">
                <a:ea typeface="楷体_GB2312" pitchFamily="49" charset="-122"/>
              </a:rPr>
              <a:t>。</a:t>
            </a:r>
          </a:p>
          <a:p>
            <a:pPr algn="l">
              <a:spcBef>
                <a:spcPct val="15000"/>
              </a:spcBef>
              <a:buFontTx/>
              <a:buChar char="•"/>
            </a:pPr>
            <a:r>
              <a:rPr kumimoji="1" lang="zh-CN" altLang="en-US" dirty="0">
                <a:ea typeface="楷体_GB2312" pitchFamily="49" charset="-122"/>
              </a:rPr>
              <a:t> 除了</a:t>
            </a:r>
            <a:r>
              <a:rPr kumimoji="1" lang="en-US" altLang="zh-CN" dirty="0">
                <a:ea typeface="楷体_GB2312" pitchFamily="49" charset="-122"/>
              </a:rPr>
              <a:t>for</a:t>
            </a:r>
            <a:r>
              <a:rPr kumimoji="1" lang="zh-CN" altLang="en-US" dirty="0">
                <a:ea typeface="楷体_GB2312" pitchFamily="49" charset="-122"/>
              </a:rPr>
              <a:t>循环，其它一些情况下同样需要</a:t>
            </a:r>
            <a:r>
              <a:rPr kumimoji="1" lang="zh-CN" altLang="en-US" dirty="0" smtClean="0">
                <a:ea typeface="楷体_GB2312" pitchFamily="49" charset="-122"/>
              </a:rPr>
              <a:t>警惕“浮点</a:t>
            </a:r>
            <a:r>
              <a:rPr kumimoji="1" lang="zh-CN" altLang="en-US" dirty="0">
                <a:ea typeface="楷体_GB2312" pitchFamily="49" charset="-122"/>
              </a:rPr>
              <a:t>型数据</a:t>
            </a:r>
            <a:r>
              <a:rPr kumimoji="1" lang="zh-CN" altLang="en-US" dirty="0" smtClean="0">
                <a:ea typeface="楷体_GB2312" pitchFamily="49" charset="-122"/>
              </a:rPr>
              <a:t>比较”可能</a:t>
            </a:r>
            <a:r>
              <a:rPr kumimoji="1" lang="zh-CN" altLang="en-US" dirty="0">
                <a:ea typeface="楷体_GB2312" pitchFamily="49" charset="-122"/>
              </a:rPr>
              <a:t>引发的问题。</a:t>
            </a:r>
          </a:p>
        </p:txBody>
      </p:sp>
      <p:grpSp>
        <p:nvGrpSpPr>
          <p:cNvPr id="188428" name="Group 12"/>
          <p:cNvGrpSpPr>
            <a:grpSpLocks/>
          </p:cNvGrpSpPr>
          <p:nvPr/>
        </p:nvGrpSpPr>
        <p:grpSpPr bwMode="auto">
          <a:xfrm>
            <a:off x="4356100" y="3429000"/>
            <a:ext cx="4248150" cy="1223963"/>
            <a:chOff x="2744" y="2160"/>
            <a:chExt cx="2676" cy="771"/>
          </a:xfrm>
        </p:grpSpPr>
        <p:sp>
          <p:nvSpPr>
            <p:cNvPr id="188425" name="Text Box 9"/>
            <p:cNvSpPr txBox="1">
              <a:spLocks noChangeArrowheads="1"/>
            </p:cNvSpPr>
            <p:nvPr/>
          </p:nvSpPr>
          <p:spPr bwMode="auto">
            <a:xfrm>
              <a:off x="3187" y="2160"/>
              <a:ext cx="2233" cy="7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FF66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10000"/>
                </a:spcBef>
              </a:pPr>
              <a:r>
                <a:rPr kumimoji="1" lang="en-US" altLang="en-US">
                  <a:solidFill>
                    <a:srgbClr val="66CCFF"/>
                  </a:solidFill>
                  <a:ea typeface="楷体_GB2312" pitchFamily="49" charset="-122"/>
                </a:rPr>
                <a:t>for (x=10; x&lt;=20; x+=1) {</a:t>
              </a:r>
            </a:p>
            <a:p>
              <a:pPr algn="l">
                <a:spcBef>
                  <a:spcPct val="10000"/>
                </a:spcBef>
              </a:pPr>
              <a:r>
                <a:rPr kumimoji="1" lang="en-US" altLang="en-US">
                  <a:solidFill>
                    <a:srgbClr val="66CCFF"/>
                  </a:solidFill>
                  <a:ea typeface="楷体_GB2312" pitchFamily="49" charset="-122"/>
                </a:rPr>
                <a:t>    printf(“%.1f\n”,x</a:t>
              </a:r>
              <a:r>
                <a:rPr kumimoji="1" lang="en-US" altLang="zh-CN">
                  <a:solidFill>
                    <a:srgbClr val="66CCFF"/>
                  </a:solidFill>
                  <a:ea typeface="楷体_GB2312" pitchFamily="49" charset="-122"/>
                </a:rPr>
                <a:t>/10.0</a:t>
              </a:r>
              <a:r>
                <a:rPr kumimoji="1" lang="en-US" altLang="en-US">
                  <a:solidFill>
                    <a:srgbClr val="66CCFF"/>
                  </a:solidFill>
                  <a:ea typeface="楷体_GB2312" pitchFamily="49" charset="-122"/>
                </a:rPr>
                <a:t>);</a:t>
              </a:r>
            </a:p>
            <a:p>
              <a:pPr algn="l"/>
              <a:endParaRPr lang="zh-CN" altLang="en-US">
                <a:solidFill>
                  <a:srgbClr val="66CCFF"/>
                </a:solidFill>
              </a:endParaRPr>
            </a:p>
          </p:txBody>
        </p:sp>
        <p:sp>
          <p:nvSpPr>
            <p:cNvPr id="188427" name="AutoShape 11"/>
            <p:cNvSpPr>
              <a:spLocks noChangeArrowheads="1"/>
            </p:cNvSpPr>
            <p:nvPr/>
          </p:nvSpPr>
          <p:spPr bwMode="auto">
            <a:xfrm>
              <a:off x="2744" y="2387"/>
              <a:ext cx="363" cy="227"/>
            </a:xfrm>
            <a:prstGeom prst="rightArrow">
              <a:avLst>
                <a:gd name="adj1" fmla="val 50000"/>
                <a:gd name="adj2" fmla="val 39978"/>
              </a:avLst>
            </a:prstGeom>
            <a:noFill/>
            <a:ln w="28575" algn="ctr">
              <a:solidFill>
                <a:srgbClr val="66CC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32" fill="hold" grpId="0" nodeType="clickEffect">
                                  <p:stCondLst>
                                    <p:cond delay="0"/>
                                  </p:stCondLst>
                                  <p:childTnLst>
                                    <p:set>
                                      <p:cBhvr>
                                        <p:cTn id="6" dur="1" fill="hold">
                                          <p:stCondLst>
                                            <p:cond delay="0"/>
                                          </p:stCondLst>
                                        </p:cTn>
                                        <p:tgtEl>
                                          <p:spTgt spid="188422"/>
                                        </p:tgtEl>
                                        <p:attrNameLst>
                                          <p:attrName>style.visibility</p:attrName>
                                        </p:attrNameLst>
                                      </p:cBhvr>
                                      <p:to>
                                        <p:strVal val="visible"/>
                                      </p:to>
                                    </p:set>
                                    <p:anim calcmode="lin" valueType="num">
                                      <p:cBhvr>
                                        <p:cTn id="7" dur="500" fill="hold"/>
                                        <p:tgtEl>
                                          <p:spTgt spid="188422"/>
                                        </p:tgtEl>
                                        <p:attrNameLst>
                                          <p:attrName>ppt_w</p:attrName>
                                        </p:attrNameLst>
                                      </p:cBhvr>
                                      <p:tavLst>
                                        <p:tav tm="0">
                                          <p:val>
                                            <p:strVal val="4*#ppt_w"/>
                                          </p:val>
                                        </p:tav>
                                        <p:tav tm="100000">
                                          <p:val>
                                            <p:strVal val="#ppt_w"/>
                                          </p:val>
                                        </p:tav>
                                      </p:tavLst>
                                    </p:anim>
                                    <p:anim calcmode="lin" valueType="num">
                                      <p:cBhvr>
                                        <p:cTn id="8" dur="500" fill="hold"/>
                                        <p:tgtEl>
                                          <p:spTgt spid="188422"/>
                                        </p:tgtEl>
                                        <p:attrNameLst>
                                          <p:attrName>ppt_h</p:attrName>
                                        </p:attrNameLst>
                                      </p:cBhvr>
                                      <p:tavLst>
                                        <p:tav tm="0">
                                          <p:val>
                                            <p:strVal val="4*#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88423"/>
                                        </p:tgtEl>
                                        <p:attrNameLst>
                                          <p:attrName>style.visibility</p:attrName>
                                        </p:attrNameLst>
                                      </p:cBhvr>
                                      <p:to>
                                        <p:strVal val="visible"/>
                                      </p:to>
                                    </p:set>
                                    <p:anim calcmode="lin" valueType="num">
                                      <p:cBhvr additive="base">
                                        <p:cTn id="13" dur="500" fill="hold"/>
                                        <p:tgtEl>
                                          <p:spTgt spid="188423"/>
                                        </p:tgtEl>
                                        <p:attrNameLst>
                                          <p:attrName>ppt_x</p:attrName>
                                        </p:attrNameLst>
                                      </p:cBhvr>
                                      <p:tavLst>
                                        <p:tav tm="0">
                                          <p:val>
                                            <p:strVal val="#ppt_x"/>
                                          </p:val>
                                        </p:tav>
                                        <p:tav tm="100000">
                                          <p:val>
                                            <p:strVal val="#ppt_x"/>
                                          </p:val>
                                        </p:tav>
                                      </p:tavLst>
                                    </p:anim>
                                    <p:anim calcmode="lin" valueType="num">
                                      <p:cBhvr additive="base">
                                        <p:cTn id="14" dur="500" fill="hold"/>
                                        <p:tgtEl>
                                          <p:spTgt spid="188423"/>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8" fill="hold" nodeType="clickEffect">
                                  <p:stCondLst>
                                    <p:cond delay="0"/>
                                  </p:stCondLst>
                                  <p:childTnLst>
                                    <p:set>
                                      <p:cBhvr>
                                        <p:cTn id="18" dur="1" fill="hold">
                                          <p:stCondLst>
                                            <p:cond delay="0"/>
                                          </p:stCondLst>
                                        </p:cTn>
                                        <p:tgtEl>
                                          <p:spTgt spid="188428"/>
                                        </p:tgtEl>
                                        <p:attrNameLst>
                                          <p:attrName>style.visibility</p:attrName>
                                        </p:attrNameLst>
                                      </p:cBhvr>
                                      <p:to>
                                        <p:strVal val="visible"/>
                                      </p:to>
                                    </p:set>
                                    <p:animEffect transition="in" filter="wipe(left)">
                                      <p:cBhvr>
                                        <p:cTn id="19" dur="500"/>
                                        <p:tgtEl>
                                          <p:spTgt spid="1884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422" grpId="0"/>
      <p:bldP spid="18842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0B1CE082-19E2-4C33-8D1C-4BA51CFAFD81}" type="slidenum">
              <a:rPr lang="en-US" altLang="zh-CN"/>
              <a:pPr/>
              <a:t>29</a:t>
            </a:fld>
            <a:endParaRPr lang="en-US" altLang="zh-CN"/>
          </a:p>
        </p:txBody>
      </p:sp>
      <p:sp>
        <p:nvSpPr>
          <p:cNvPr id="144386" name="Rectangle 2"/>
          <p:cNvSpPr>
            <a:spLocks noGrp="1" noChangeArrowheads="1"/>
          </p:cNvSpPr>
          <p:nvPr>
            <p:ph type="title"/>
          </p:nvPr>
        </p:nvSpPr>
        <p:spPr>
          <a:xfrm>
            <a:off x="381000" y="0"/>
            <a:ext cx="8421688" cy="990600"/>
          </a:xfrm>
        </p:spPr>
        <p:txBody>
          <a:bodyPr/>
          <a:lstStyle/>
          <a:p>
            <a:r>
              <a:rPr lang="en-US" altLang="zh-CN" dirty="0">
                <a:ea typeface="楷体_GB2312" pitchFamily="49" charset="-122"/>
              </a:rPr>
              <a:t>for </a:t>
            </a:r>
            <a:r>
              <a:rPr lang="zh-CN" altLang="en-US" dirty="0">
                <a:ea typeface="楷体_GB2312" pitchFamily="49" charset="-122"/>
              </a:rPr>
              <a:t>语句的使用（各种变形）</a:t>
            </a:r>
          </a:p>
        </p:txBody>
      </p:sp>
      <p:sp>
        <p:nvSpPr>
          <p:cNvPr id="144387" name="Text Box 3"/>
          <p:cNvSpPr txBox="1">
            <a:spLocks noGrp="1" noChangeArrowheads="1"/>
          </p:cNvSpPr>
          <p:nvPr>
            <p:ph type="body" idx="1"/>
          </p:nvPr>
        </p:nvSpPr>
        <p:spPr>
          <a:xfrm>
            <a:off x="395288" y="1466850"/>
            <a:ext cx="8296275" cy="4049713"/>
          </a:xfrm>
          <a:noFill/>
          <a:ln/>
        </p:spPr>
        <p:txBody>
          <a:bodyPr lIns="92075" tIns="46038" rIns="92075" bIns="46038"/>
          <a:lstStyle/>
          <a:p>
            <a:pPr>
              <a:spcBef>
                <a:spcPct val="50000"/>
              </a:spcBef>
            </a:pPr>
            <a:r>
              <a:rPr lang="en-US" altLang="zh-CN" sz="2800" dirty="0">
                <a:ea typeface="楷体_GB2312" pitchFamily="49" charset="-122"/>
              </a:rPr>
              <a:t>for </a:t>
            </a:r>
            <a:r>
              <a:rPr lang="zh-CN" altLang="zh-CN" sz="2800" dirty="0">
                <a:ea typeface="楷体_GB2312" pitchFamily="49" charset="-122"/>
              </a:rPr>
              <a:t>语句与其他语言中的</a:t>
            </a:r>
            <a:r>
              <a:rPr lang="en-US" altLang="zh-CN" sz="2800" dirty="0">
                <a:ea typeface="楷体_GB2312" pitchFamily="49" charset="-122"/>
              </a:rPr>
              <a:t>for</a:t>
            </a:r>
            <a:r>
              <a:rPr lang="zh-CN" altLang="en-US" sz="2800" dirty="0">
                <a:ea typeface="楷体_GB2312" pitchFamily="49" charset="-122"/>
              </a:rPr>
              <a:t>有不同的地方</a:t>
            </a:r>
          </a:p>
          <a:p>
            <a:pPr marL="819150" lvl="1" indent="-285750">
              <a:spcBef>
                <a:spcPct val="50000"/>
              </a:spcBef>
            </a:pPr>
            <a:r>
              <a:rPr lang="zh-CN" altLang="en-US" sz="2400" dirty="0">
                <a:ea typeface="楷体_GB2312" pitchFamily="49" charset="-122"/>
              </a:rPr>
              <a:t>三个表达式都可以是任意的表达式</a:t>
            </a:r>
          </a:p>
          <a:p>
            <a:pPr marL="819150" lvl="1" indent="-285750">
              <a:spcBef>
                <a:spcPct val="50000"/>
              </a:spcBef>
            </a:pPr>
            <a:r>
              <a:rPr lang="zh-CN" altLang="en-US" sz="2400" dirty="0">
                <a:ea typeface="楷体_GB2312" pitchFamily="49" charset="-122"/>
              </a:rPr>
              <a:t>循环变量和循环条件可在循环体内修改</a:t>
            </a:r>
          </a:p>
          <a:p>
            <a:pPr marL="819150" lvl="1" indent="-285750">
              <a:spcBef>
                <a:spcPct val="50000"/>
              </a:spcBef>
            </a:pPr>
            <a:r>
              <a:rPr lang="zh-CN" altLang="en-US" sz="2400" dirty="0">
                <a:ea typeface="楷体_GB2312" pitchFamily="49" charset="-122"/>
              </a:rPr>
              <a:t>循环变量的值在循环结束时仍保持着</a:t>
            </a:r>
          </a:p>
          <a:p>
            <a:pPr>
              <a:spcBef>
                <a:spcPct val="50000"/>
              </a:spcBef>
            </a:pPr>
            <a:r>
              <a:rPr lang="zh-CN" altLang="en-US" sz="2800" dirty="0">
                <a:ea typeface="楷体_GB2312" pitchFamily="49" charset="-122"/>
              </a:rPr>
              <a:t>尽管</a:t>
            </a:r>
            <a:r>
              <a:rPr lang="en-US" altLang="zh-CN" sz="2800" dirty="0">
                <a:ea typeface="楷体_GB2312" pitchFamily="49" charset="-122"/>
              </a:rPr>
              <a:t>C</a:t>
            </a:r>
            <a:r>
              <a:rPr lang="zh-CN" altLang="en-US" sz="2800" dirty="0">
                <a:ea typeface="楷体_GB2312" pitchFamily="49" charset="-122"/>
              </a:rPr>
              <a:t>语言的</a:t>
            </a:r>
            <a:r>
              <a:rPr lang="en-US" altLang="zh-CN" sz="2800" dirty="0">
                <a:ea typeface="楷体_GB2312" pitchFamily="49" charset="-122"/>
              </a:rPr>
              <a:t>for</a:t>
            </a:r>
            <a:r>
              <a:rPr lang="zh-CN" altLang="en-US" sz="2800" dirty="0">
                <a:ea typeface="楷体_GB2312" pitchFamily="49" charset="-122"/>
              </a:rPr>
              <a:t>语句功能比其它语言要强，使用上也更灵活，但若是过分地利用它的这些特性会使</a:t>
            </a:r>
            <a:r>
              <a:rPr lang="en-US" altLang="zh-CN" sz="2800" dirty="0">
                <a:ea typeface="楷体_GB2312" pitchFamily="49" charset="-122"/>
              </a:rPr>
              <a:t>for</a:t>
            </a:r>
            <a:r>
              <a:rPr lang="zh-CN" altLang="en-US" sz="2800" dirty="0">
                <a:ea typeface="楷体_GB2312" pitchFamily="49" charset="-122"/>
              </a:rPr>
              <a:t>语句显得杂乱，可读性降低</a:t>
            </a:r>
            <a:r>
              <a:rPr lang="zh-CN" altLang="en-US" sz="2800" dirty="0" smtClean="0">
                <a:ea typeface="楷体_GB2312" pitchFamily="49" charset="-122"/>
              </a:rPr>
              <a:t>。</a:t>
            </a:r>
            <a:endParaRPr lang="en-US" altLang="zh-CN" sz="2800" dirty="0" smtClean="0">
              <a:ea typeface="楷体_GB2312" pitchFamily="49" charset="-122"/>
            </a:endParaRPr>
          </a:p>
          <a:p>
            <a:pPr lvl="1">
              <a:spcBef>
                <a:spcPct val="50000"/>
              </a:spcBef>
            </a:pPr>
            <a:r>
              <a:rPr lang="zh-CN" altLang="en-US" sz="2400" dirty="0">
                <a:ea typeface="楷体_GB2312" pitchFamily="49" charset="-122"/>
              </a:rPr>
              <a:t>切</a:t>
            </a:r>
            <a:r>
              <a:rPr lang="zh-CN" altLang="en-US" sz="2400" dirty="0" smtClean="0">
                <a:ea typeface="楷体_GB2312" pitchFamily="49" charset="-122"/>
              </a:rPr>
              <a:t>莫死记硬背，只须领会其精神实质，学会灵活使用！</a:t>
            </a:r>
            <a:endParaRPr lang="zh-CN" altLang="en-US" sz="2400" dirty="0">
              <a:ea typeface="楷体_GB2312" pitchFamily="49" charset="-122"/>
            </a:endParaRPr>
          </a:p>
          <a:p>
            <a:pPr>
              <a:spcBef>
                <a:spcPct val="50000"/>
              </a:spcBef>
            </a:pPr>
            <a:endParaRPr lang="zh-CN" altLang="zh-CN" sz="2800" dirty="0">
              <a:ea typeface="楷体_GB2312" pitchFamily="49" charset="-122"/>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需要重复处理的问题</a:t>
            </a:r>
            <a:endParaRPr lang="zh-CN" altLang="en-US" dirty="0"/>
          </a:p>
        </p:txBody>
      </p:sp>
      <p:sp>
        <p:nvSpPr>
          <p:cNvPr id="11267" name="Rectangle 3"/>
          <p:cNvSpPr>
            <a:spLocks noGrp="1" noChangeArrowheads="1"/>
          </p:cNvSpPr>
          <p:nvPr>
            <p:ph idx="1"/>
          </p:nvPr>
        </p:nvSpPr>
        <p:spPr/>
        <p:txBody>
          <a:bodyPr/>
          <a:lstStyle/>
          <a:p>
            <a:pPr eaLnBrk="1" hangingPunct="1">
              <a:spcBef>
                <a:spcPct val="50000"/>
              </a:spcBef>
            </a:pPr>
            <a:r>
              <a:rPr lang="zh-CN" altLang="zh-CN" dirty="0" smtClean="0"/>
              <a:t>在日常生活中或是在程序所处理的问题中常常遇到需要重复处理的问题</a:t>
            </a:r>
            <a:endParaRPr lang="en-US" altLang="zh-CN" dirty="0" smtClean="0"/>
          </a:p>
          <a:p>
            <a:pPr lvl="1" eaLnBrk="1" hangingPunct="1">
              <a:spcBef>
                <a:spcPct val="50000"/>
              </a:spcBef>
            </a:pPr>
            <a:r>
              <a:rPr lang="zh-CN" altLang="zh-CN" dirty="0" smtClean="0"/>
              <a:t>要向计算机输入全班</a:t>
            </a:r>
            <a:r>
              <a:rPr lang="en-US" altLang="zh-CN" dirty="0" smtClean="0"/>
              <a:t>50</a:t>
            </a:r>
            <a:r>
              <a:rPr lang="zh-CN" altLang="zh-CN" dirty="0" smtClean="0"/>
              <a:t>个学生的成绩</a:t>
            </a:r>
            <a:endParaRPr lang="en-US" altLang="zh-CN" dirty="0" smtClean="0"/>
          </a:p>
          <a:p>
            <a:pPr lvl="1" eaLnBrk="1" hangingPunct="1">
              <a:spcBef>
                <a:spcPct val="50000"/>
              </a:spcBef>
            </a:pPr>
            <a:r>
              <a:rPr lang="zh-CN" altLang="zh-CN" dirty="0" smtClean="0"/>
              <a:t>分别统计全班</a:t>
            </a:r>
            <a:r>
              <a:rPr lang="en-US" altLang="zh-CN" dirty="0" smtClean="0"/>
              <a:t>50</a:t>
            </a:r>
            <a:r>
              <a:rPr lang="zh-CN" altLang="zh-CN" dirty="0" smtClean="0"/>
              <a:t>个学生的平均成绩</a:t>
            </a:r>
            <a:endParaRPr lang="en-US" altLang="zh-CN" dirty="0" smtClean="0"/>
          </a:p>
          <a:p>
            <a:pPr lvl="1" eaLnBrk="1" hangingPunct="1">
              <a:lnSpc>
                <a:spcPct val="100000"/>
              </a:lnSpc>
              <a:spcBef>
                <a:spcPct val="50000"/>
              </a:spcBef>
            </a:pPr>
            <a:r>
              <a:rPr lang="zh-CN" altLang="zh-CN" dirty="0" smtClean="0"/>
              <a:t>求</a:t>
            </a:r>
            <a:r>
              <a:rPr lang="en-US" altLang="zh-CN" dirty="0" smtClean="0"/>
              <a:t>30</a:t>
            </a:r>
            <a:r>
              <a:rPr lang="zh-CN" altLang="zh-CN" dirty="0" smtClean="0"/>
              <a:t>个整数之和</a:t>
            </a:r>
            <a:endParaRPr lang="en-US" altLang="zh-CN" dirty="0" smtClean="0"/>
          </a:p>
          <a:p>
            <a:pPr lvl="1" eaLnBrk="1" hangingPunct="1">
              <a:lnSpc>
                <a:spcPct val="100000"/>
              </a:lnSpc>
              <a:spcBef>
                <a:spcPct val="50000"/>
              </a:spcBef>
            </a:pPr>
            <a:r>
              <a:rPr lang="zh-CN" altLang="zh-CN" dirty="0" smtClean="0"/>
              <a:t>教师检查</a:t>
            </a:r>
            <a:r>
              <a:rPr lang="en-US" altLang="zh-CN" dirty="0" smtClean="0"/>
              <a:t>30</a:t>
            </a:r>
            <a:r>
              <a:rPr lang="zh-CN" altLang="zh-CN" dirty="0" smtClean="0"/>
              <a:t>个学生的成绩是否及格</a:t>
            </a:r>
            <a:endParaRPr lang="zh-CN" altLang="en-US" dirty="0" smtClean="0"/>
          </a:p>
        </p:txBody>
      </p:sp>
      <p:sp>
        <p:nvSpPr>
          <p:cNvPr id="3" name="TextBox 2"/>
          <p:cNvSpPr txBox="1"/>
          <p:nvPr/>
        </p:nvSpPr>
        <p:spPr>
          <a:xfrm>
            <a:off x="539552" y="5139189"/>
            <a:ext cx="8136904" cy="954107"/>
          </a:xfrm>
          <a:prstGeom prst="rect">
            <a:avLst/>
          </a:prstGeom>
          <a:noFill/>
        </p:spPr>
        <p:txBody>
          <a:bodyPr wrap="square" rtlCol="0">
            <a:spAutoFit/>
          </a:bodyPr>
          <a:lstStyle/>
          <a:p>
            <a:pPr algn="l"/>
            <a:r>
              <a:rPr lang="en-US" altLang="zh-CN" sz="2800" dirty="0" smtClean="0">
                <a:solidFill>
                  <a:srgbClr val="66FF33"/>
                </a:solidFill>
              </a:rPr>
              <a:t>【</a:t>
            </a:r>
            <a:r>
              <a:rPr lang="zh-CN" altLang="en-US" sz="2800" dirty="0" smtClean="0">
                <a:solidFill>
                  <a:srgbClr val="66FF33"/>
                </a:solidFill>
              </a:rPr>
              <a:t>在没有循环结构（或称重复结构）的情况下</a:t>
            </a:r>
            <a:r>
              <a:rPr lang="en-US" altLang="zh-CN" sz="2800" dirty="0" smtClean="0">
                <a:solidFill>
                  <a:srgbClr val="66FF33"/>
                </a:solidFill>
              </a:rPr>
              <a:t>】</a:t>
            </a:r>
          </a:p>
          <a:p>
            <a:pPr algn="l"/>
            <a:r>
              <a:rPr lang="en-US" altLang="zh-CN" sz="2800" dirty="0">
                <a:solidFill>
                  <a:srgbClr val="66FF33"/>
                </a:solidFill>
              </a:rPr>
              <a:t>	</a:t>
            </a:r>
            <a:r>
              <a:rPr lang="zh-CN" altLang="en-US" sz="2800" dirty="0">
                <a:solidFill>
                  <a:srgbClr val="66FF33"/>
                </a:solidFill>
              </a:rPr>
              <a:t>只能</a:t>
            </a:r>
            <a:r>
              <a:rPr lang="zh-CN" altLang="en-US" sz="2800" dirty="0" smtClean="0">
                <a:solidFill>
                  <a:srgbClr val="66FF33"/>
                </a:solidFill>
              </a:rPr>
              <a:t>编写若干个相同或相似的语句或程序段</a:t>
            </a:r>
            <a:endParaRPr lang="zh-CN" altLang="en-US" sz="2800" dirty="0">
              <a:solidFill>
                <a:srgbClr val="66FF33"/>
              </a:solidFill>
            </a:endParaRPr>
          </a:p>
        </p:txBody>
      </p:sp>
    </p:spTree>
    <p:extLst>
      <p:ext uri="{BB962C8B-B14F-4D97-AF65-F5344CB8AC3E}">
        <p14:creationId xmlns:p14="http://schemas.microsoft.com/office/powerpoint/2010/main" val="3384145261"/>
      </p:ext>
    </p:extLst>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1267">
                                            <p:txEl>
                                              <p:pRg st="1" end="1"/>
                                            </p:txEl>
                                          </p:spTgt>
                                        </p:tgtEl>
                                        <p:attrNameLst>
                                          <p:attrName>style.visibility</p:attrName>
                                        </p:attrNameLst>
                                      </p:cBhvr>
                                      <p:to>
                                        <p:strVal val="visible"/>
                                      </p:to>
                                    </p:set>
                                    <p:animEffect transition="in" filter="blinds(horizontal)">
                                      <p:cBhvr>
                                        <p:cTn id="7" dur="500"/>
                                        <p:tgtEl>
                                          <p:spTgt spid="11267">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1267">
                                            <p:txEl>
                                              <p:pRg st="2" end="2"/>
                                            </p:txEl>
                                          </p:spTgt>
                                        </p:tgtEl>
                                        <p:attrNameLst>
                                          <p:attrName>style.visibility</p:attrName>
                                        </p:attrNameLst>
                                      </p:cBhvr>
                                      <p:to>
                                        <p:strVal val="visible"/>
                                      </p:to>
                                    </p:set>
                                    <p:animEffect transition="in" filter="blinds(horizontal)">
                                      <p:cBhvr>
                                        <p:cTn id="10" dur="500"/>
                                        <p:tgtEl>
                                          <p:spTgt spid="11267">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1267">
                                            <p:txEl>
                                              <p:pRg st="3" end="3"/>
                                            </p:txEl>
                                          </p:spTgt>
                                        </p:tgtEl>
                                        <p:attrNameLst>
                                          <p:attrName>style.visibility</p:attrName>
                                        </p:attrNameLst>
                                      </p:cBhvr>
                                      <p:to>
                                        <p:strVal val="visible"/>
                                      </p:to>
                                    </p:set>
                                    <p:animEffect transition="in" filter="blinds(horizontal)">
                                      <p:cBhvr>
                                        <p:cTn id="13" dur="500"/>
                                        <p:tgtEl>
                                          <p:spTgt spid="11267">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11267">
                                            <p:txEl>
                                              <p:pRg st="4" end="4"/>
                                            </p:txEl>
                                          </p:spTgt>
                                        </p:tgtEl>
                                        <p:attrNameLst>
                                          <p:attrName>style.visibility</p:attrName>
                                        </p:attrNameLst>
                                      </p:cBhvr>
                                      <p:to>
                                        <p:strVal val="visible"/>
                                      </p:to>
                                    </p:set>
                                    <p:animEffect transition="in" filter="blinds(horizontal)">
                                      <p:cBhvr>
                                        <p:cTn id="16" dur="500"/>
                                        <p:tgtEl>
                                          <p:spTgt spid="1126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for</a:t>
            </a:r>
            <a:r>
              <a:rPr lang="zh-CN" altLang="en-US" dirty="0" smtClean="0"/>
              <a:t>语句小结</a:t>
            </a:r>
            <a:endParaRPr lang="zh-CN" altLang="en-US" dirty="0"/>
          </a:p>
        </p:txBody>
      </p:sp>
      <p:sp>
        <p:nvSpPr>
          <p:cNvPr id="3" name="内容占位符 2"/>
          <p:cNvSpPr>
            <a:spLocks noGrp="1"/>
          </p:cNvSpPr>
          <p:nvPr>
            <p:ph idx="1"/>
          </p:nvPr>
        </p:nvSpPr>
        <p:spPr/>
        <p:txBody>
          <a:bodyPr/>
          <a:lstStyle/>
          <a:p>
            <a:r>
              <a:rPr lang="en-US" altLang="zh-CN" dirty="0"/>
              <a:t>for</a:t>
            </a:r>
            <a:r>
              <a:rPr lang="zh-CN" altLang="en-US" dirty="0"/>
              <a:t>语句不仅可以用于循环次数已经确定的情况，还可以用于循环次数不确定而只给出循环结束条件的情况</a:t>
            </a:r>
          </a:p>
          <a:p>
            <a:r>
              <a:rPr lang="en-US" altLang="zh-CN" dirty="0"/>
              <a:t>for</a:t>
            </a:r>
            <a:r>
              <a:rPr lang="zh-CN" altLang="en-US" dirty="0"/>
              <a:t>语句完全可以代替</a:t>
            </a:r>
            <a:r>
              <a:rPr lang="en-US" altLang="zh-CN" dirty="0"/>
              <a:t>while</a:t>
            </a:r>
            <a:r>
              <a:rPr lang="zh-CN" altLang="en-US" dirty="0"/>
              <a:t>语句</a:t>
            </a:r>
          </a:p>
          <a:p>
            <a:endParaRPr lang="zh-CN" altLang="en-US" dirty="0"/>
          </a:p>
        </p:txBody>
      </p:sp>
      <p:sp>
        <p:nvSpPr>
          <p:cNvPr id="4" name="灯片编号占位符 3"/>
          <p:cNvSpPr>
            <a:spLocks noGrp="1"/>
          </p:cNvSpPr>
          <p:nvPr>
            <p:ph type="sldNum" sz="quarter" idx="12"/>
          </p:nvPr>
        </p:nvSpPr>
        <p:spPr/>
        <p:txBody>
          <a:bodyPr/>
          <a:lstStyle/>
          <a:p>
            <a:fld id="{B0B2AA3B-4E3A-48A3-B1C6-ACC183BE71FA}" type="slidenum">
              <a:rPr lang="en-US" altLang="zh-CN" smtClean="0"/>
              <a:pPr/>
              <a:t>30</a:t>
            </a:fld>
            <a:endParaRPr lang="en-US" altLang="zh-CN"/>
          </a:p>
        </p:txBody>
      </p:sp>
    </p:spTree>
    <p:extLst>
      <p:ext uri="{BB962C8B-B14F-4D97-AF65-F5344CB8AC3E}">
        <p14:creationId xmlns:p14="http://schemas.microsoft.com/office/powerpoint/2010/main" val="229402169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ctrTitle"/>
          </p:nvPr>
        </p:nvSpPr>
        <p:spPr/>
        <p:txBody>
          <a:bodyPr/>
          <a:lstStyle/>
          <a:p>
            <a:r>
              <a:rPr lang="en-US" altLang="zh-CN" dirty="0" smtClean="0"/>
              <a:t>5.5 </a:t>
            </a:r>
            <a:r>
              <a:rPr lang="zh-CN" altLang="en-US" dirty="0" smtClean="0"/>
              <a:t>循环的嵌套</a:t>
            </a:r>
            <a:endParaRPr lang="zh-CN" altLang="en-US" dirty="0"/>
          </a:p>
        </p:txBody>
      </p:sp>
      <p:sp>
        <p:nvSpPr>
          <p:cNvPr id="8" name="副标题 7"/>
          <p:cNvSpPr>
            <a:spLocks noGrp="1"/>
          </p:cNvSpPr>
          <p:nvPr>
            <p:ph type="subTitle" idx="1"/>
          </p:nvPr>
        </p:nvSpPr>
        <p:spPr/>
        <p:txBody>
          <a:bodyPr/>
          <a:lstStyle/>
          <a:p>
            <a:endParaRPr lang="zh-CN" altLang="en-US"/>
          </a:p>
        </p:txBody>
      </p:sp>
      <p:sp>
        <p:nvSpPr>
          <p:cNvPr id="4" name="灯片编号占位符 3"/>
          <p:cNvSpPr>
            <a:spLocks noGrp="1"/>
          </p:cNvSpPr>
          <p:nvPr>
            <p:ph type="sldNum" sz="quarter" idx="4"/>
          </p:nvPr>
        </p:nvSpPr>
        <p:spPr/>
        <p:txBody>
          <a:bodyPr/>
          <a:lstStyle/>
          <a:p>
            <a:fld id="{B0B2AA3B-4E3A-48A3-B1C6-ACC183BE71FA}" type="slidenum">
              <a:rPr lang="en-US" altLang="zh-CN" smtClean="0"/>
              <a:pPr/>
              <a:t>31</a:t>
            </a:fld>
            <a:endParaRPr lang="en-US" altLang="zh-CN"/>
          </a:p>
        </p:txBody>
      </p:sp>
    </p:spTree>
    <p:extLst>
      <p:ext uri="{BB962C8B-B14F-4D97-AF65-F5344CB8AC3E}">
        <p14:creationId xmlns:p14="http://schemas.microsoft.com/office/powerpoint/2010/main" val="228938625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B4ADE5A7-00E5-4CE9-80B4-DE8C794E1715}" type="slidenum">
              <a:rPr lang="en-US" altLang="zh-CN"/>
              <a:pPr/>
              <a:t>32</a:t>
            </a:fld>
            <a:endParaRPr lang="en-US" altLang="zh-CN"/>
          </a:p>
        </p:txBody>
      </p:sp>
      <p:sp>
        <p:nvSpPr>
          <p:cNvPr id="171010" name="Rectangle 2"/>
          <p:cNvSpPr>
            <a:spLocks noGrp="1" noChangeArrowheads="1"/>
          </p:cNvSpPr>
          <p:nvPr>
            <p:ph type="title"/>
          </p:nvPr>
        </p:nvSpPr>
        <p:spPr>
          <a:xfrm>
            <a:off x="468313" y="115888"/>
            <a:ext cx="7543800" cy="819150"/>
          </a:xfrm>
        </p:spPr>
        <p:txBody>
          <a:bodyPr/>
          <a:lstStyle/>
          <a:p>
            <a:r>
              <a:rPr lang="zh-CN" altLang="en-US" dirty="0" smtClean="0">
                <a:ea typeface="楷体_GB2312" pitchFamily="49" charset="-122"/>
              </a:rPr>
              <a:t>循环</a:t>
            </a:r>
            <a:r>
              <a:rPr lang="zh-CN" altLang="en-US" dirty="0">
                <a:ea typeface="楷体_GB2312" pitchFamily="49" charset="-122"/>
              </a:rPr>
              <a:t>的嵌套</a:t>
            </a:r>
          </a:p>
        </p:txBody>
      </p:sp>
      <p:sp>
        <p:nvSpPr>
          <p:cNvPr id="171011" name="Rectangle 3"/>
          <p:cNvSpPr>
            <a:spLocks noGrp="1" noChangeArrowheads="1"/>
          </p:cNvSpPr>
          <p:nvPr>
            <p:ph type="body" idx="1"/>
          </p:nvPr>
        </p:nvSpPr>
        <p:spPr>
          <a:xfrm>
            <a:off x="457200" y="981075"/>
            <a:ext cx="8229600" cy="5876925"/>
          </a:xfrm>
        </p:spPr>
        <p:txBody>
          <a:bodyPr/>
          <a:lstStyle/>
          <a:p>
            <a:pPr eaLnBrk="0" hangingPunct="0">
              <a:spcBef>
                <a:spcPct val="5000"/>
              </a:spcBef>
              <a:buClrTx/>
              <a:buSzTx/>
              <a:buFontTx/>
              <a:buNone/>
            </a:pPr>
            <a:r>
              <a:rPr kumimoji="1" lang="zh-CN" altLang="en-US" sz="2400" b="1" dirty="0">
                <a:solidFill>
                  <a:srgbClr val="FFFF00"/>
                </a:solidFill>
                <a:ea typeface="楷体_GB2312" pitchFamily="49" charset="-122"/>
              </a:rPr>
              <a:t>循环的嵌套</a:t>
            </a:r>
            <a:r>
              <a:rPr kumimoji="1" lang="zh-CN" altLang="en-US" sz="2400" dirty="0">
                <a:ea typeface="楷体_GB2312" pitchFamily="49" charset="-122"/>
              </a:rPr>
              <a:t>：一个循环体中又包含另一个完整的循环结构。</a:t>
            </a:r>
          </a:p>
          <a:p>
            <a:pPr lvl="1">
              <a:spcBef>
                <a:spcPct val="5000"/>
              </a:spcBef>
              <a:buClrTx/>
              <a:buSzTx/>
              <a:buFontTx/>
              <a:buChar char="•"/>
            </a:pPr>
            <a:r>
              <a:rPr kumimoji="1" lang="zh-CN" altLang="en-US" sz="2400" dirty="0">
                <a:ea typeface="楷体_GB2312" pitchFamily="49" charset="-122"/>
              </a:rPr>
              <a:t>“外层循环”与“内层循环”</a:t>
            </a:r>
          </a:p>
          <a:p>
            <a:pPr lvl="1">
              <a:spcBef>
                <a:spcPct val="5000"/>
              </a:spcBef>
              <a:buClrTx/>
              <a:buSzTx/>
              <a:buFontTx/>
              <a:buChar char="•"/>
            </a:pPr>
            <a:r>
              <a:rPr kumimoji="1" lang="zh-CN" altLang="en-US" sz="2400" dirty="0">
                <a:ea typeface="楷体_GB2312" pitchFamily="49" charset="-122"/>
              </a:rPr>
              <a:t>三种循环可以互相嵌套（见</a:t>
            </a:r>
            <a:r>
              <a:rPr kumimoji="1" lang="en-US" altLang="zh-CN" sz="2400" dirty="0">
                <a:ea typeface="楷体_GB2312" pitchFamily="49" charset="-122"/>
              </a:rPr>
              <a:t>P121</a:t>
            </a:r>
            <a:r>
              <a:rPr kumimoji="1" lang="zh-CN" altLang="en-US" sz="2400" dirty="0">
                <a:ea typeface="楷体_GB2312" pitchFamily="49" charset="-122"/>
              </a:rPr>
              <a:t>）</a:t>
            </a:r>
          </a:p>
          <a:p>
            <a:pPr lvl="1">
              <a:spcBef>
                <a:spcPct val="5000"/>
              </a:spcBef>
              <a:buClrTx/>
              <a:buSzTx/>
              <a:buFontTx/>
              <a:buChar char="•"/>
            </a:pPr>
            <a:r>
              <a:rPr kumimoji="1" lang="zh-CN" altLang="en-US" sz="2400" dirty="0">
                <a:solidFill>
                  <a:srgbClr val="FFFF00"/>
                </a:solidFill>
                <a:ea typeface="楷体_GB2312" pitchFamily="49" charset="-122"/>
              </a:rPr>
              <a:t>内嵌的循环结构一定要是完整的！不允许出现循环体交叉现象。</a:t>
            </a:r>
          </a:p>
          <a:p>
            <a:pPr>
              <a:buClrTx/>
              <a:buSzTx/>
              <a:buFontTx/>
              <a:buNone/>
            </a:pPr>
            <a:r>
              <a:rPr kumimoji="1" lang="en-US" altLang="zh-CN" sz="2400" dirty="0">
                <a:solidFill>
                  <a:srgbClr val="66FF33"/>
                </a:solidFill>
                <a:ea typeface="楷体_GB2312" pitchFamily="49" charset="-122"/>
              </a:rPr>
              <a:t>【</a:t>
            </a:r>
            <a:r>
              <a:rPr kumimoji="1" lang="zh-CN" altLang="en-US" sz="2400" dirty="0">
                <a:solidFill>
                  <a:srgbClr val="66FF33"/>
                </a:solidFill>
                <a:ea typeface="楷体_GB2312" pitchFamily="49" charset="-122"/>
              </a:rPr>
              <a:t>例</a:t>
            </a:r>
            <a:r>
              <a:rPr kumimoji="1" lang="en-US" altLang="zh-CN" sz="2400" dirty="0">
                <a:solidFill>
                  <a:srgbClr val="66FF33"/>
                </a:solidFill>
                <a:ea typeface="楷体_GB2312" pitchFamily="49" charset="-122"/>
              </a:rPr>
              <a:t>E6_z3】</a:t>
            </a:r>
            <a:r>
              <a:rPr kumimoji="1" lang="zh-CN" altLang="en-US" sz="2400" dirty="0">
                <a:solidFill>
                  <a:srgbClr val="66FF33"/>
                </a:solidFill>
                <a:ea typeface="楷体_GB2312" pitchFamily="49" charset="-122"/>
              </a:rPr>
              <a:t>输出九九乘法表</a:t>
            </a:r>
          </a:p>
          <a:p>
            <a:pPr>
              <a:spcBef>
                <a:spcPct val="0"/>
              </a:spcBef>
              <a:buClrTx/>
              <a:buSzTx/>
              <a:buFontTx/>
              <a:buNone/>
            </a:pPr>
            <a:r>
              <a:rPr kumimoji="1" lang="en-US" altLang="zh-CN" sz="2400" dirty="0">
                <a:solidFill>
                  <a:srgbClr val="66FF33"/>
                </a:solidFill>
                <a:ea typeface="楷体_GB2312" pitchFamily="49" charset="-122"/>
              </a:rPr>
              <a:t>#include &lt;</a:t>
            </a:r>
            <a:r>
              <a:rPr kumimoji="1" lang="en-US" altLang="zh-CN" sz="2400" dirty="0" err="1">
                <a:solidFill>
                  <a:srgbClr val="66FF33"/>
                </a:solidFill>
                <a:ea typeface="楷体_GB2312" pitchFamily="49" charset="-122"/>
              </a:rPr>
              <a:t>stdio.h</a:t>
            </a:r>
            <a:r>
              <a:rPr kumimoji="1" lang="en-US" altLang="zh-CN" sz="2400" dirty="0">
                <a:solidFill>
                  <a:srgbClr val="66FF33"/>
                </a:solidFill>
                <a:ea typeface="楷体_GB2312" pitchFamily="49" charset="-122"/>
              </a:rPr>
              <a:t>&gt;</a:t>
            </a:r>
          </a:p>
          <a:p>
            <a:pPr>
              <a:spcBef>
                <a:spcPct val="0"/>
              </a:spcBef>
              <a:buClrTx/>
              <a:buSzTx/>
              <a:buFontTx/>
              <a:buNone/>
            </a:pPr>
            <a:r>
              <a:rPr kumimoji="1" lang="en-US" altLang="zh-CN" sz="2400" dirty="0">
                <a:solidFill>
                  <a:srgbClr val="66FF33"/>
                </a:solidFill>
                <a:ea typeface="楷体_GB2312" pitchFamily="49" charset="-122"/>
              </a:rPr>
              <a:t>main()</a:t>
            </a:r>
          </a:p>
          <a:p>
            <a:pPr>
              <a:spcBef>
                <a:spcPct val="0"/>
              </a:spcBef>
              <a:buClrTx/>
              <a:buSzTx/>
              <a:buFontTx/>
              <a:buNone/>
            </a:pPr>
            <a:r>
              <a:rPr kumimoji="1" lang="en-US" altLang="zh-CN" sz="2400" dirty="0">
                <a:solidFill>
                  <a:srgbClr val="66FF33"/>
                </a:solidFill>
                <a:ea typeface="楷体_GB2312" pitchFamily="49" charset="-122"/>
              </a:rPr>
              <a:t>{ </a:t>
            </a:r>
            <a:r>
              <a:rPr kumimoji="1" lang="en-US" altLang="zh-CN" sz="2400" dirty="0" err="1">
                <a:solidFill>
                  <a:srgbClr val="66FF33"/>
                </a:solidFill>
                <a:ea typeface="楷体_GB2312" pitchFamily="49" charset="-122"/>
              </a:rPr>
              <a:t>int</a:t>
            </a:r>
            <a:r>
              <a:rPr kumimoji="1" lang="en-US" altLang="zh-CN" sz="2400" dirty="0">
                <a:solidFill>
                  <a:srgbClr val="66FF33"/>
                </a:solidFill>
                <a:ea typeface="楷体_GB2312" pitchFamily="49" charset="-122"/>
              </a:rPr>
              <a:t> </a:t>
            </a:r>
            <a:r>
              <a:rPr kumimoji="1" lang="en-US" altLang="zh-CN" sz="2400" dirty="0" err="1">
                <a:solidFill>
                  <a:srgbClr val="66FF33"/>
                </a:solidFill>
                <a:ea typeface="楷体_GB2312" pitchFamily="49" charset="-122"/>
              </a:rPr>
              <a:t>i,j</a:t>
            </a:r>
            <a:r>
              <a:rPr kumimoji="1" lang="en-US" altLang="zh-CN" sz="2400" dirty="0">
                <a:solidFill>
                  <a:srgbClr val="66FF33"/>
                </a:solidFill>
                <a:ea typeface="楷体_GB2312" pitchFamily="49" charset="-122"/>
              </a:rPr>
              <a:t>;</a:t>
            </a:r>
          </a:p>
          <a:p>
            <a:pPr>
              <a:spcBef>
                <a:spcPct val="0"/>
              </a:spcBef>
              <a:buClrTx/>
              <a:buSzTx/>
              <a:buFontTx/>
              <a:buNone/>
            </a:pPr>
            <a:r>
              <a:rPr kumimoji="1" lang="en-US" altLang="zh-CN" sz="2400" dirty="0">
                <a:solidFill>
                  <a:srgbClr val="66FF33"/>
                </a:solidFill>
                <a:ea typeface="楷体_GB2312" pitchFamily="49" charset="-122"/>
              </a:rPr>
              <a:t>  for (</a:t>
            </a:r>
            <a:r>
              <a:rPr kumimoji="1" lang="en-US" altLang="zh-CN" sz="2400" dirty="0" err="1">
                <a:solidFill>
                  <a:srgbClr val="66FF33"/>
                </a:solidFill>
                <a:ea typeface="楷体_GB2312" pitchFamily="49" charset="-122"/>
              </a:rPr>
              <a:t>i</a:t>
            </a:r>
            <a:r>
              <a:rPr kumimoji="1" lang="en-US" altLang="zh-CN" sz="2400" dirty="0">
                <a:solidFill>
                  <a:srgbClr val="66FF33"/>
                </a:solidFill>
                <a:ea typeface="楷体_GB2312" pitchFamily="49" charset="-122"/>
              </a:rPr>
              <a:t>=1; </a:t>
            </a:r>
            <a:r>
              <a:rPr kumimoji="1" lang="en-US" altLang="zh-CN" sz="2400" dirty="0" err="1">
                <a:solidFill>
                  <a:srgbClr val="66FF33"/>
                </a:solidFill>
                <a:ea typeface="楷体_GB2312" pitchFamily="49" charset="-122"/>
              </a:rPr>
              <a:t>i</a:t>
            </a:r>
            <a:r>
              <a:rPr kumimoji="1" lang="en-US" altLang="zh-CN" sz="2400" dirty="0">
                <a:solidFill>
                  <a:srgbClr val="66FF33"/>
                </a:solidFill>
                <a:ea typeface="楷体_GB2312" pitchFamily="49" charset="-122"/>
              </a:rPr>
              <a:t>&lt;=9; </a:t>
            </a:r>
            <a:r>
              <a:rPr kumimoji="1" lang="en-US" altLang="zh-CN" sz="2400" dirty="0" err="1">
                <a:solidFill>
                  <a:srgbClr val="66FF33"/>
                </a:solidFill>
                <a:ea typeface="楷体_GB2312" pitchFamily="49" charset="-122"/>
              </a:rPr>
              <a:t>i</a:t>
            </a:r>
            <a:r>
              <a:rPr kumimoji="1" lang="en-US" altLang="zh-CN" sz="2400" dirty="0">
                <a:solidFill>
                  <a:srgbClr val="66FF33"/>
                </a:solidFill>
                <a:ea typeface="楷体_GB2312" pitchFamily="49" charset="-122"/>
              </a:rPr>
              <a:t>++) {</a:t>
            </a:r>
          </a:p>
          <a:p>
            <a:pPr>
              <a:spcBef>
                <a:spcPct val="0"/>
              </a:spcBef>
              <a:buClrTx/>
              <a:buSzTx/>
              <a:buFontTx/>
              <a:buNone/>
            </a:pPr>
            <a:r>
              <a:rPr kumimoji="1" lang="en-US" altLang="zh-CN" sz="2400" dirty="0">
                <a:solidFill>
                  <a:srgbClr val="66FF33"/>
                </a:solidFill>
                <a:ea typeface="楷体_GB2312" pitchFamily="49" charset="-122"/>
              </a:rPr>
              <a:t>    for (j=1; j&lt;=9; j++)</a:t>
            </a:r>
          </a:p>
          <a:p>
            <a:pPr>
              <a:spcBef>
                <a:spcPct val="0"/>
              </a:spcBef>
              <a:buClrTx/>
              <a:buSzTx/>
              <a:buFontTx/>
              <a:buNone/>
            </a:pPr>
            <a:r>
              <a:rPr kumimoji="1" lang="en-US" altLang="zh-CN" sz="2400" dirty="0">
                <a:solidFill>
                  <a:srgbClr val="66FF33"/>
                </a:solidFill>
                <a:ea typeface="楷体_GB2312" pitchFamily="49" charset="-122"/>
              </a:rPr>
              <a:t>      </a:t>
            </a:r>
            <a:r>
              <a:rPr kumimoji="1" lang="en-US" altLang="zh-CN" sz="2400" dirty="0" err="1">
                <a:solidFill>
                  <a:srgbClr val="66FF33"/>
                </a:solidFill>
                <a:ea typeface="楷体_GB2312" pitchFamily="49" charset="-122"/>
              </a:rPr>
              <a:t>printf</a:t>
            </a:r>
            <a:r>
              <a:rPr kumimoji="1" lang="en-US" altLang="zh-CN" sz="2400" dirty="0">
                <a:solidFill>
                  <a:srgbClr val="66FF33"/>
                </a:solidFill>
                <a:ea typeface="楷体_GB2312" pitchFamily="49" charset="-122"/>
              </a:rPr>
              <a:t>("%8d",i*j);</a:t>
            </a:r>
          </a:p>
          <a:p>
            <a:pPr>
              <a:spcBef>
                <a:spcPct val="0"/>
              </a:spcBef>
              <a:buClrTx/>
              <a:buSzTx/>
              <a:buFontTx/>
              <a:buNone/>
            </a:pPr>
            <a:r>
              <a:rPr kumimoji="1" lang="en-US" altLang="zh-CN" sz="2400" dirty="0">
                <a:solidFill>
                  <a:srgbClr val="66FF33"/>
                </a:solidFill>
                <a:ea typeface="楷体_GB2312" pitchFamily="49" charset="-122"/>
              </a:rPr>
              <a:t>    </a:t>
            </a:r>
            <a:r>
              <a:rPr kumimoji="1" lang="en-US" altLang="zh-CN" sz="2400" dirty="0" err="1">
                <a:solidFill>
                  <a:srgbClr val="66FF33"/>
                </a:solidFill>
                <a:ea typeface="楷体_GB2312" pitchFamily="49" charset="-122"/>
              </a:rPr>
              <a:t>printf</a:t>
            </a:r>
            <a:r>
              <a:rPr kumimoji="1" lang="en-US" altLang="zh-CN" sz="2400" dirty="0">
                <a:solidFill>
                  <a:srgbClr val="66FF33"/>
                </a:solidFill>
                <a:ea typeface="楷体_GB2312" pitchFamily="49" charset="-122"/>
              </a:rPr>
              <a:t>("\n");</a:t>
            </a:r>
          </a:p>
          <a:p>
            <a:pPr>
              <a:spcBef>
                <a:spcPct val="0"/>
              </a:spcBef>
              <a:buClrTx/>
              <a:buSzTx/>
              <a:buFontTx/>
              <a:buNone/>
            </a:pPr>
            <a:r>
              <a:rPr kumimoji="1" lang="en-US" altLang="zh-CN" sz="2400" dirty="0">
                <a:solidFill>
                  <a:srgbClr val="66FF33"/>
                </a:solidFill>
                <a:ea typeface="楷体_GB2312" pitchFamily="49" charset="-122"/>
              </a:rPr>
              <a:t>  }</a:t>
            </a:r>
          </a:p>
          <a:p>
            <a:pPr>
              <a:spcBef>
                <a:spcPct val="0"/>
              </a:spcBef>
              <a:buClrTx/>
              <a:buSzTx/>
              <a:buFontTx/>
              <a:buNone/>
            </a:pPr>
            <a:r>
              <a:rPr kumimoji="1" lang="en-US" altLang="zh-CN" sz="2400" dirty="0">
                <a:solidFill>
                  <a:srgbClr val="66FF33"/>
                </a:solidFill>
                <a:ea typeface="楷体_GB2312" pitchFamily="49" charset="-122"/>
              </a:rPr>
              <a:t>}</a:t>
            </a:r>
            <a:endParaRPr kumimoji="1" lang="zh-CN" altLang="en-US" sz="2400" dirty="0">
              <a:solidFill>
                <a:srgbClr val="66FF33"/>
              </a:solidFill>
              <a:ea typeface="楷体_GB2312" pitchFamily="49" charset="-122"/>
            </a:endParaRPr>
          </a:p>
        </p:txBody>
      </p:sp>
      <p:sp>
        <p:nvSpPr>
          <p:cNvPr id="171012" name="Text Box 4"/>
          <p:cNvSpPr txBox="1">
            <a:spLocks noChangeArrowheads="1"/>
          </p:cNvSpPr>
          <p:nvPr/>
        </p:nvSpPr>
        <p:spPr bwMode="auto">
          <a:xfrm>
            <a:off x="3851275" y="3860800"/>
            <a:ext cx="4460875" cy="822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FF66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a:solidFill>
                  <a:srgbClr val="FFFF00"/>
                </a:solidFill>
                <a:ea typeface="楷体_GB2312" pitchFamily="49" charset="-122"/>
              </a:rPr>
              <a:t>【</a:t>
            </a:r>
            <a:r>
              <a:rPr lang="zh-CN" altLang="en-US">
                <a:solidFill>
                  <a:srgbClr val="FFFF00"/>
                </a:solidFill>
                <a:ea typeface="楷体_GB2312" pitchFamily="49" charset="-122"/>
              </a:rPr>
              <a:t>思考</a:t>
            </a:r>
            <a:r>
              <a:rPr lang="en-US" altLang="zh-CN">
                <a:solidFill>
                  <a:srgbClr val="FFFF00"/>
                </a:solidFill>
                <a:ea typeface="楷体_GB2312" pitchFamily="49" charset="-122"/>
              </a:rPr>
              <a:t>】</a:t>
            </a:r>
            <a:r>
              <a:rPr lang="zh-CN" altLang="en-US">
                <a:solidFill>
                  <a:srgbClr val="FFFF00"/>
                </a:solidFill>
                <a:ea typeface="楷体_GB2312" pitchFamily="49" charset="-122"/>
              </a:rPr>
              <a:t>如何修改使其只输出矩阵的上三角或下三角部分？</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合法嵌套形式举例</a:t>
            </a:r>
            <a:endParaRPr lang="zh-CN" altLang="en-US" dirty="0"/>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B0B2AA3B-4E3A-48A3-B1C6-ACC183BE71FA}" type="slidenum">
              <a:rPr lang="en-US" altLang="zh-CN" smtClean="0"/>
              <a:pPr/>
              <a:t>33</a:t>
            </a:fld>
            <a:endParaRPr lang="en-US" altLang="zh-CN"/>
          </a:p>
        </p:txBody>
      </p:sp>
      <p:pic>
        <p:nvPicPr>
          <p:cNvPr id="2129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226468"/>
            <a:ext cx="2761117" cy="18744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129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9832" y="1226468"/>
            <a:ext cx="3075390" cy="21550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1299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84168" y="1226467"/>
            <a:ext cx="2704997" cy="18631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1299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3528" y="3780651"/>
            <a:ext cx="2828462" cy="24468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12998"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31840" y="3780651"/>
            <a:ext cx="2783565" cy="20652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12999"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90124" y="3780651"/>
            <a:ext cx="2570308" cy="2076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005963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lstStyle/>
          <a:p>
            <a:r>
              <a:rPr lang="en-US" altLang="zh-CN" dirty="0" smtClean="0"/>
              <a:t>5.6 </a:t>
            </a:r>
            <a:r>
              <a:rPr lang="zh-CN" altLang="en-US" dirty="0" smtClean="0"/>
              <a:t>几种循环的比较</a:t>
            </a:r>
            <a:endParaRPr lang="zh-CN" altLang="en-US" dirty="0"/>
          </a:p>
        </p:txBody>
      </p:sp>
      <p:sp>
        <p:nvSpPr>
          <p:cNvPr id="6" name="副标题 5"/>
          <p:cNvSpPr>
            <a:spLocks noGrp="1"/>
          </p:cNvSpPr>
          <p:nvPr>
            <p:ph type="subTitle" idx="1"/>
          </p:nvPr>
        </p:nvSpPr>
        <p:spPr/>
        <p:txBody>
          <a:bodyPr/>
          <a:lstStyle/>
          <a:p>
            <a:endParaRPr lang="zh-CN" altLang="en-US"/>
          </a:p>
        </p:txBody>
      </p:sp>
      <p:sp>
        <p:nvSpPr>
          <p:cNvPr id="4" name="灯片编号占位符 3"/>
          <p:cNvSpPr>
            <a:spLocks noGrp="1"/>
          </p:cNvSpPr>
          <p:nvPr>
            <p:ph type="sldNum" sz="quarter" idx="4"/>
          </p:nvPr>
        </p:nvSpPr>
        <p:spPr/>
        <p:txBody>
          <a:bodyPr/>
          <a:lstStyle/>
          <a:p>
            <a:fld id="{B0B2AA3B-4E3A-48A3-B1C6-ACC183BE71FA}" type="slidenum">
              <a:rPr lang="en-US" altLang="zh-CN" smtClean="0"/>
              <a:pPr/>
              <a:t>34</a:t>
            </a:fld>
            <a:endParaRPr lang="en-US" altLang="zh-CN"/>
          </a:p>
        </p:txBody>
      </p:sp>
    </p:spTree>
    <p:extLst>
      <p:ext uri="{BB962C8B-B14F-4D97-AF65-F5344CB8AC3E}">
        <p14:creationId xmlns:p14="http://schemas.microsoft.com/office/powerpoint/2010/main" val="355056335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5504B343-0F5F-446B-8B02-0170FCBF1902}" type="slidenum">
              <a:rPr lang="en-US" altLang="zh-CN"/>
              <a:pPr/>
              <a:t>35</a:t>
            </a:fld>
            <a:endParaRPr lang="en-US" altLang="zh-CN"/>
          </a:p>
        </p:txBody>
      </p:sp>
      <p:sp>
        <p:nvSpPr>
          <p:cNvPr id="192514" name="Rectangle 2"/>
          <p:cNvSpPr>
            <a:spLocks noGrp="1" noChangeArrowheads="1"/>
          </p:cNvSpPr>
          <p:nvPr>
            <p:ph type="title"/>
          </p:nvPr>
        </p:nvSpPr>
        <p:spPr/>
        <p:txBody>
          <a:bodyPr/>
          <a:lstStyle/>
          <a:p>
            <a:r>
              <a:rPr lang="zh-CN" altLang="en-US" dirty="0" smtClean="0">
                <a:ea typeface="楷体_GB2312" pitchFamily="49" charset="-122"/>
              </a:rPr>
              <a:t>几种</a:t>
            </a:r>
            <a:r>
              <a:rPr lang="zh-CN" altLang="en-US" dirty="0">
                <a:ea typeface="楷体_GB2312" pitchFamily="49" charset="-122"/>
              </a:rPr>
              <a:t>循环的比较</a:t>
            </a:r>
          </a:p>
        </p:txBody>
      </p:sp>
      <p:sp>
        <p:nvSpPr>
          <p:cNvPr id="192515" name="Rectangle 3"/>
          <p:cNvSpPr>
            <a:spLocks noGrp="1" noChangeArrowheads="1"/>
          </p:cNvSpPr>
          <p:nvPr>
            <p:ph type="body" idx="1"/>
          </p:nvPr>
        </p:nvSpPr>
        <p:spPr>
          <a:xfrm>
            <a:off x="323528" y="1124744"/>
            <a:ext cx="8496944" cy="5256213"/>
          </a:xfrm>
        </p:spPr>
        <p:txBody>
          <a:bodyPr/>
          <a:lstStyle/>
          <a:p>
            <a:pPr marL="571500" indent="-571500">
              <a:lnSpc>
                <a:spcPct val="90000"/>
              </a:lnSpc>
            </a:pPr>
            <a:r>
              <a:rPr lang="en-US" altLang="zh-CN" sz="2800" dirty="0" smtClean="0">
                <a:ea typeface="楷体_GB2312" pitchFamily="49" charset="-122"/>
              </a:rPr>
              <a:t>3</a:t>
            </a:r>
            <a:r>
              <a:rPr lang="zh-CN" altLang="en-US" sz="2800" dirty="0" smtClean="0">
                <a:ea typeface="楷体_GB2312" pitchFamily="49" charset="-122"/>
              </a:rPr>
              <a:t>种</a:t>
            </a:r>
            <a:r>
              <a:rPr lang="zh-CN" altLang="en-US" sz="2800" dirty="0">
                <a:ea typeface="楷体_GB2312" pitchFamily="49" charset="-122"/>
              </a:rPr>
              <a:t>循环在流程控制能力上是相同的</a:t>
            </a:r>
            <a:r>
              <a:rPr lang="zh-CN" altLang="en-US" sz="2800" dirty="0" smtClean="0">
                <a:ea typeface="楷体_GB2312" pitchFamily="49" charset="-122"/>
              </a:rPr>
              <a:t>，</a:t>
            </a:r>
            <a:r>
              <a:rPr lang="en-US" altLang="zh-CN" sz="2800" dirty="0" smtClean="0">
                <a:ea typeface="楷体_GB2312" pitchFamily="49" charset="-122"/>
              </a:rPr>
              <a:t/>
            </a:r>
            <a:br>
              <a:rPr lang="en-US" altLang="zh-CN" sz="2800" dirty="0" smtClean="0">
                <a:ea typeface="楷体_GB2312" pitchFamily="49" charset="-122"/>
              </a:rPr>
            </a:br>
            <a:r>
              <a:rPr lang="zh-CN" altLang="en-US" sz="2800" dirty="0" smtClean="0">
                <a:ea typeface="楷体_GB2312" pitchFamily="49" charset="-122"/>
              </a:rPr>
              <a:t>一般</a:t>
            </a:r>
            <a:r>
              <a:rPr lang="zh-CN" altLang="en-US" sz="2800" dirty="0">
                <a:ea typeface="楷体_GB2312" pitchFamily="49" charset="-122"/>
              </a:rPr>
              <a:t>情况下可以互相</a:t>
            </a:r>
            <a:r>
              <a:rPr lang="zh-CN" altLang="en-US" sz="2800" dirty="0" smtClean="0">
                <a:ea typeface="楷体_GB2312" pitchFamily="49" charset="-122"/>
              </a:rPr>
              <a:t>代替。</a:t>
            </a:r>
            <a:endParaRPr lang="zh-CN" altLang="en-US" sz="2800" dirty="0">
              <a:ea typeface="楷体_GB2312" pitchFamily="49" charset="-122"/>
            </a:endParaRPr>
          </a:p>
          <a:p>
            <a:pPr marL="571500" indent="-571500">
              <a:lnSpc>
                <a:spcPct val="90000"/>
              </a:lnSpc>
            </a:pPr>
            <a:r>
              <a:rPr lang="zh-CN" altLang="en-US" sz="2800" dirty="0">
                <a:ea typeface="楷体_GB2312" pitchFamily="49" charset="-122"/>
              </a:rPr>
              <a:t>在循环实现细节上的差异：</a:t>
            </a:r>
          </a:p>
          <a:p>
            <a:pPr marL="839788" lvl="1" indent="-495300">
              <a:spcBef>
                <a:spcPct val="15000"/>
              </a:spcBef>
              <a:buFont typeface="Wingdings" pitchFamily="2" charset="2"/>
              <a:buAutoNum type="arabicPeriod"/>
            </a:pPr>
            <a:r>
              <a:rPr lang="zh-CN" altLang="en-US" sz="2800" b="1" dirty="0">
                <a:solidFill>
                  <a:srgbClr val="FFFF00"/>
                </a:solidFill>
                <a:ea typeface="楷体_GB2312" pitchFamily="49" charset="-122"/>
              </a:rPr>
              <a:t>使循环趋向于结束的操作</a:t>
            </a:r>
            <a:r>
              <a:rPr lang="zh-CN" altLang="en-US" sz="2800" dirty="0">
                <a:ea typeface="楷体_GB2312" pitchFamily="49" charset="-122"/>
              </a:rPr>
              <a:t>：</a:t>
            </a:r>
            <a:r>
              <a:rPr lang="en-US" altLang="zh-CN" sz="2800" dirty="0">
                <a:ea typeface="楷体_GB2312" pitchFamily="49" charset="-122"/>
              </a:rPr>
              <a:t>while</a:t>
            </a:r>
            <a:r>
              <a:rPr lang="zh-CN" altLang="en-US" sz="2800" dirty="0">
                <a:ea typeface="楷体_GB2312" pitchFamily="49" charset="-122"/>
              </a:rPr>
              <a:t>和</a:t>
            </a:r>
            <a:r>
              <a:rPr lang="en-US" altLang="zh-CN" sz="2800" dirty="0">
                <a:ea typeface="楷体_GB2312" pitchFamily="49" charset="-122"/>
              </a:rPr>
              <a:t>do-while</a:t>
            </a:r>
            <a:r>
              <a:rPr lang="zh-CN" altLang="en-US" sz="2800" dirty="0">
                <a:ea typeface="楷体_GB2312" pitchFamily="49" charset="-122"/>
              </a:rPr>
              <a:t>循环应在循环体内包含这类语句，而</a:t>
            </a:r>
            <a:r>
              <a:rPr lang="en-US" altLang="zh-CN" sz="2800" dirty="0">
                <a:ea typeface="楷体_GB2312" pitchFamily="49" charset="-122"/>
              </a:rPr>
              <a:t>for</a:t>
            </a:r>
            <a:r>
              <a:rPr lang="zh-CN" altLang="en-US" sz="2800" dirty="0">
                <a:ea typeface="楷体_GB2312" pitchFamily="49" charset="-122"/>
              </a:rPr>
              <a:t>循环可以在表达式</a:t>
            </a:r>
            <a:r>
              <a:rPr lang="en-US" altLang="zh-CN" sz="2800" dirty="0">
                <a:ea typeface="楷体_GB2312" pitchFamily="49" charset="-122"/>
              </a:rPr>
              <a:t>3</a:t>
            </a:r>
            <a:r>
              <a:rPr lang="zh-CN" altLang="en-US" sz="2800" dirty="0">
                <a:ea typeface="楷体_GB2312" pitchFamily="49" charset="-122"/>
              </a:rPr>
              <a:t>中实现，甚至将这个循环体都放到表达式</a:t>
            </a:r>
            <a:r>
              <a:rPr lang="en-US" altLang="zh-CN" sz="2800" dirty="0">
                <a:ea typeface="楷体_GB2312" pitchFamily="49" charset="-122"/>
              </a:rPr>
              <a:t>3</a:t>
            </a:r>
            <a:r>
              <a:rPr lang="zh-CN" altLang="en-US" sz="2800" dirty="0">
                <a:ea typeface="楷体_GB2312" pitchFamily="49" charset="-122"/>
              </a:rPr>
              <a:t>中；</a:t>
            </a:r>
          </a:p>
          <a:p>
            <a:pPr marL="839788" lvl="1" indent="-495300">
              <a:spcBef>
                <a:spcPct val="15000"/>
              </a:spcBef>
              <a:buFont typeface="Wingdings" pitchFamily="2" charset="2"/>
              <a:buAutoNum type="arabicPeriod"/>
            </a:pPr>
            <a:r>
              <a:rPr lang="zh-CN" altLang="en-US" sz="2800" b="1" dirty="0" smtClean="0">
                <a:solidFill>
                  <a:srgbClr val="FFFF00"/>
                </a:solidFill>
                <a:ea typeface="楷体_GB2312" pitchFamily="49" charset="-122"/>
              </a:rPr>
              <a:t>循环</a:t>
            </a:r>
            <a:r>
              <a:rPr lang="zh-CN" altLang="en-US" sz="2800" b="1" dirty="0">
                <a:solidFill>
                  <a:srgbClr val="FFFF00"/>
                </a:solidFill>
                <a:ea typeface="楷体_GB2312" pitchFamily="49" charset="-122"/>
              </a:rPr>
              <a:t>变量初始化操作</a:t>
            </a:r>
            <a:r>
              <a:rPr lang="zh-CN" altLang="en-US" sz="2800" dirty="0">
                <a:ea typeface="楷体_GB2312" pitchFamily="49" charset="-122"/>
              </a:rPr>
              <a:t>：</a:t>
            </a:r>
            <a:r>
              <a:rPr lang="en-US" altLang="zh-CN" sz="2800" dirty="0">
                <a:ea typeface="楷体_GB2312" pitchFamily="49" charset="-122"/>
              </a:rPr>
              <a:t>while</a:t>
            </a:r>
            <a:r>
              <a:rPr lang="zh-CN" altLang="en-US" sz="2800" dirty="0">
                <a:ea typeface="楷体_GB2312" pitchFamily="49" charset="-122"/>
              </a:rPr>
              <a:t>和</a:t>
            </a:r>
            <a:r>
              <a:rPr lang="en-US" altLang="zh-CN" sz="2800" dirty="0">
                <a:ea typeface="楷体_GB2312" pitchFamily="49" charset="-122"/>
              </a:rPr>
              <a:t>do-while</a:t>
            </a:r>
            <a:r>
              <a:rPr lang="zh-CN" altLang="en-US" sz="2800" dirty="0">
                <a:ea typeface="楷体_GB2312" pitchFamily="49" charset="-122"/>
              </a:rPr>
              <a:t>循环必须在语句之前完成，而</a:t>
            </a:r>
            <a:r>
              <a:rPr lang="en-US" altLang="zh-CN" sz="2800" dirty="0">
                <a:ea typeface="楷体_GB2312" pitchFamily="49" charset="-122"/>
              </a:rPr>
              <a:t>for</a:t>
            </a:r>
            <a:r>
              <a:rPr lang="zh-CN" altLang="en-US" sz="2800" dirty="0">
                <a:ea typeface="楷体_GB2312" pitchFamily="49" charset="-122"/>
              </a:rPr>
              <a:t>循环可以在表达式</a:t>
            </a:r>
            <a:r>
              <a:rPr lang="en-US" altLang="zh-CN" sz="2800" dirty="0">
                <a:ea typeface="楷体_GB2312" pitchFamily="49" charset="-122"/>
              </a:rPr>
              <a:t>1</a:t>
            </a:r>
            <a:r>
              <a:rPr lang="zh-CN" altLang="en-US" sz="2800" dirty="0">
                <a:ea typeface="楷体_GB2312" pitchFamily="49" charset="-122"/>
              </a:rPr>
              <a:t>中实现；</a:t>
            </a:r>
          </a:p>
          <a:p>
            <a:pPr marL="839788" lvl="1" indent="-495300">
              <a:spcBef>
                <a:spcPct val="15000"/>
              </a:spcBef>
              <a:buFont typeface="Wingdings" pitchFamily="2" charset="2"/>
              <a:buAutoNum type="arabicPeriod"/>
            </a:pPr>
            <a:r>
              <a:rPr lang="en-US" altLang="zh-CN" sz="2800" b="1" dirty="0" smtClean="0">
                <a:solidFill>
                  <a:srgbClr val="FFFF00"/>
                </a:solidFill>
                <a:ea typeface="楷体_GB2312" pitchFamily="49" charset="-122"/>
              </a:rPr>
              <a:t>break</a:t>
            </a:r>
            <a:r>
              <a:rPr lang="zh-CN" altLang="en-US" sz="2800" b="1" dirty="0">
                <a:solidFill>
                  <a:srgbClr val="FFFF00"/>
                </a:solidFill>
                <a:ea typeface="楷体_GB2312" pitchFamily="49" charset="-122"/>
              </a:rPr>
              <a:t>语句和</a:t>
            </a:r>
            <a:r>
              <a:rPr lang="en-US" altLang="zh-CN" sz="2800" b="1" dirty="0">
                <a:solidFill>
                  <a:srgbClr val="FFFF00"/>
                </a:solidFill>
                <a:ea typeface="楷体_GB2312" pitchFamily="49" charset="-122"/>
              </a:rPr>
              <a:t>continue</a:t>
            </a:r>
            <a:r>
              <a:rPr lang="zh-CN" altLang="en-US" sz="2800" b="1" dirty="0">
                <a:solidFill>
                  <a:srgbClr val="FFFF00"/>
                </a:solidFill>
                <a:ea typeface="楷体_GB2312" pitchFamily="49" charset="-122"/>
              </a:rPr>
              <a:t>语句的使用</a:t>
            </a:r>
            <a:r>
              <a:rPr lang="zh-CN" altLang="en-US" sz="2800" dirty="0">
                <a:ea typeface="楷体_GB2312" pitchFamily="49" charset="-122"/>
              </a:rPr>
              <a:t>：</a:t>
            </a:r>
            <a:r>
              <a:rPr lang="en-US" altLang="zh-CN" sz="2800" dirty="0">
                <a:ea typeface="楷体_GB2312" pitchFamily="49" charset="-122"/>
              </a:rPr>
              <a:t>while</a:t>
            </a:r>
            <a:r>
              <a:rPr lang="zh-CN" altLang="en-US" sz="2800" dirty="0">
                <a:ea typeface="楷体_GB2312" pitchFamily="49" charset="-122"/>
              </a:rPr>
              <a:t>、</a:t>
            </a:r>
            <a:r>
              <a:rPr lang="en-US" altLang="zh-CN" sz="2800" dirty="0">
                <a:ea typeface="楷体_GB2312" pitchFamily="49" charset="-122"/>
              </a:rPr>
              <a:t>do-while</a:t>
            </a:r>
            <a:r>
              <a:rPr lang="zh-CN" altLang="en-US" sz="2800" dirty="0">
                <a:ea typeface="楷体_GB2312" pitchFamily="49" charset="-122"/>
              </a:rPr>
              <a:t>和</a:t>
            </a:r>
            <a:r>
              <a:rPr lang="en-US" altLang="zh-CN" sz="2800" dirty="0">
                <a:ea typeface="楷体_GB2312" pitchFamily="49" charset="-122"/>
              </a:rPr>
              <a:t>for</a:t>
            </a:r>
            <a:r>
              <a:rPr lang="zh-CN" altLang="en-US" sz="2800" dirty="0">
                <a:ea typeface="楷体_GB2312" pitchFamily="49" charset="-122"/>
              </a:rPr>
              <a:t>循环中均可</a:t>
            </a:r>
            <a:r>
              <a:rPr lang="zh-CN" altLang="en-US" sz="2800" dirty="0" smtClean="0">
                <a:ea typeface="楷体_GB2312" pitchFamily="49" charset="-122"/>
              </a:rPr>
              <a:t>使用</a:t>
            </a:r>
            <a:r>
              <a:rPr lang="zh-CN" altLang="en-US" sz="3200" dirty="0" smtClean="0">
                <a:ea typeface="楷体_GB2312" pitchFamily="49" charset="-122"/>
              </a:rPr>
              <a:t>。</a:t>
            </a:r>
            <a:endParaRPr lang="en-US" altLang="zh-CN" sz="2800" dirty="0" smtClean="0">
              <a:ea typeface="楷体_GB2312" pitchFamily="49" charset="-122"/>
            </a:endParaRPr>
          </a:p>
        </p:txBody>
      </p:sp>
    </p:spTree>
    <p:extLst>
      <p:ext uri="{BB962C8B-B14F-4D97-AF65-F5344CB8AC3E}">
        <p14:creationId xmlns:p14="http://schemas.microsoft.com/office/powerpoint/2010/main" val="253055566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FA684A67-23DD-44C0-83E3-3C7D188E8989}" type="slidenum">
              <a:rPr lang="en-US" altLang="zh-CN"/>
              <a:pPr/>
              <a:t>36</a:t>
            </a:fld>
            <a:endParaRPr lang="en-US" altLang="zh-CN"/>
          </a:p>
        </p:txBody>
      </p:sp>
      <p:sp>
        <p:nvSpPr>
          <p:cNvPr id="198658" name="Rectangle 2"/>
          <p:cNvSpPr>
            <a:spLocks noGrp="1" noChangeArrowheads="1"/>
          </p:cNvSpPr>
          <p:nvPr>
            <p:ph type="title"/>
          </p:nvPr>
        </p:nvSpPr>
        <p:spPr>
          <a:xfrm>
            <a:off x="381000" y="333375"/>
            <a:ext cx="8421688" cy="657225"/>
          </a:xfrm>
        </p:spPr>
        <p:txBody>
          <a:bodyPr/>
          <a:lstStyle/>
          <a:p>
            <a:r>
              <a:rPr lang="zh-CN" altLang="en-US" dirty="0" smtClean="0">
                <a:ea typeface="楷体_GB2312" pitchFamily="49" charset="-122"/>
              </a:rPr>
              <a:t>几种</a:t>
            </a:r>
            <a:r>
              <a:rPr lang="zh-CN" altLang="en-US" dirty="0">
                <a:ea typeface="楷体_GB2312" pitchFamily="49" charset="-122"/>
              </a:rPr>
              <a:t>循环的比较（</a:t>
            </a:r>
            <a:r>
              <a:rPr lang="en-US" altLang="zh-CN" dirty="0">
                <a:ea typeface="楷体_GB2312" pitchFamily="49" charset="-122"/>
              </a:rPr>
              <a:t>2</a:t>
            </a:r>
            <a:r>
              <a:rPr lang="zh-CN" altLang="en-US" dirty="0">
                <a:ea typeface="楷体_GB2312" pitchFamily="49" charset="-122"/>
              </a:rPr>
              <a:t>）</a:t>
            </a:r>
          </a:p>
        </p:txBody>
      </p:sp>
      <p:sp>
        <p:nvSpPr>
          <p:cNvPr id="198659" name="Text Box 3"/>
          <p:cNvSpPr txBox="1">
            <a:spLocks noGrp="1" noChangeArrowheads="1"/>
          </p:cNvSpPr>
          <p:nvPr>
            <p:ph type="body" idx="1"/>
          </p:nvPr>
        </p:nvSpPr>
        <p:spPr>
          <a:xfrm>
            <a:off x="611188" y="1412776"/>
            <a:ext cx="7862887" cy="4895850"/>
          </a:xfrm>
          <a:noFill/>
          <a:ln/>
        </p:spPr>
        <p:txBody>
          <a:bodyPr lIns="92075" tIns="46038" rIns="92075" bIns="46038"/>
          <a:lstStyle/>
          <a:p>
            <a:pPr>
              <a:spcBef>
                <a:spcPct val="50000"/>
              </a:spcBef>
            </a:pPr>
            <a:r>
              <a:rPr lang="en-US" altLang="zh-CN" sz="2800" dirty="0">
                <a:ea typeface="楷体_GB2312" pitchFamily="49" charset="-122"/>
              </a:rPr>
              <a:t>3</a:t>
            </a:r>
            <a:r>
              <a:rPr lang="zh-CN" altLang="en-US" sz="2800" dirty="0">
                <a:ea typeface="楷体_GB2312" pitchFamily="49" charset="-122"/>
              </a:rPr>
              <a:t>种循环中，</a:t>
            </a:r>
            <a:r>
              <a:rPr lang="en-US" altLang="zh-CN" sz="2800" dirty="0">
                <a:ea typeface="楷体_GB2312" pitchFamily="49" charset="-122"/>
              </a:rPr>
              <a:t>for</a:t>
            </a:r>
            <a:r>
              <a:rPr lang="zh-CN" altLang="en-US" sz="2800" dirty="0">
                <a:ea typeface="楷体_GB2312" pitchFamily="49" charset="-122"/>
              </a:rPr>
              <a:t>循环和</a:t>
            </a:r>
            <a:r>
              <a:rPr lang="en-US" altLang="zh-CN" sz="2800" dirty="0">
                <a:ea typeface="楷体_GB2312" pitchFamily="49" charset="-122"/>
              </a:rPr>
              <a:t>while</a:t>
            </a:r>
            <a:r>
              <a:rPr lang="zh-CN" altLang="en-US" sz="2800" dirty="0">
                <a:ea typeface="楷体_GB2312" pitchFamily="49" charset="-122"/>
              </a:rPr>
              <a:t>循环的使用率最高；</a:t>
            </a:r>
            <a:r>
              <a:rPr lang="en-US" altLang="zh-CN" sz="2800" dirty="0">
                <a:ea typeface="楷体_GB2312" pitchFamily="49" charset="-122"/>
              </a:rPr>
              <a:t>for</a:t>
            </a:r>
            <a:r>
              <a:rPr lang="zh-CN" altLang="en-US" sz="2800" dirty="0">
                <a:ea typeface="楷体_GB2312" pitchFamily="49" charset="-122"/>
              </a:rPr>
              <a:t>语句的功能最强，凡用</a:t>
            </a:r>
            <a:r>
              <a:rPr lang="en-US" altLang="zh-CN" sz="2800" dirty="0">
                <a:ea typeface="楷体_GB2312" pitchFamily="49" charset="-122"/>
              </a:rPr>
              <a:t>while</a:t>
            </a:r>
            <a:r>
              <a:rPr lang="zh-CN" altLang="en-US" sz="2800" dirty="0">
                <a:ea typeface="楷体_GB2312" pitchFamily="49" charset="-122"/>
              </a:rPr>
              <a:t>循环能完成的，用</a:t>
            </a:r>
            <a:r>
              <a:rPr lang="en-US" altLang="zh-CN" sz="2800" dirty="0">
                <a:ea typeface="楷体_GB2312" pitchFamily="49" charset="-122"/>
              </a:rPr>
              <a:t>for</a:t>
            </a:r>
            <a:r>
              <a:rPr lang="zh-CN" altLang="en-US" sz="2800" dirty="0">
                <a:ea typeface="楷体_GB2312" pitchFamily="49" charset="-122"/>
              </a:rPr>
              <a:t>循环都能实现</a:t>
            </a:r>
            <a:r>
              <a:rPr lang="zh-CN" altLang="en-US" sz="2800" dirty="0" smtClean="0">
                <a:ea typeface="楷体_GB2312" pitchFamily="49" charset="-122"/>
              </a:rPr>
              <a:t>。</a:t>
            </a:r>
            <a:endParaRPr lang="en-US" altLang="zh-CN" sz="2800" dirty="0" smtClean="0">
              <a:ea typeface="楷体_GB2312" pitchFamily="49" charset="-122"/>
            </a:endParaRPr>
          </a:p>
          <a:p>
            <a:pPr>
              <a:spcBef>
                <a:spcPct val="50000"/>
              </a:spcBef>
            </a:pPr>
            <a:r>
              <a:rPr lang="zh-CN" altLang="en-US" sz="2800" dirty="0" smtClean="0">
                <a:ea typeface="楷体_GB2312" pitchFamily="49" charset="-122"/>
              </a:rPr>
              <a:t>用</a:t>
            </a:r>
            <a:r>
              <a:rPr lang="en-US" altLang="en-US" sz="2800" dirty="0" err="1">
                <a:ea typeface="楷体_GB2312" pitchFamily="49" charset="-122"/>
              </a:rPr>
              <a:t>while</a:t>
            </a:r>
            <a:r>
              <a:rPr lang="en-US" altLang="zh-CN" sz="2800" dirty="0" err="1">
                <a:ea typeface="楷体_GB2312" pitchFamily="49" charset="-122"/>
              </a:rPr>
              <a:t>循环</a:t>
            </a:r>
            <a:r>
              <a:rPr lang="zh-CN" altLang="en-US" sz="2800" dirty="0">
                <a:ea typeface="楷体_GB2312" pitchFamily="49" charset="-122"/>
              </a:rPr>
              <a:t>还是</a:t>
            </a:r>
            <a:r>
              <a:rPr lang="en-US" altLang="en-US" sz="2800" dirty="0" err="1">
                <a:ea typeface="楷体_GB2312" pitchFamily="49" charset="-122"/>
              </a:rPr>
              <a:t>for</a:t>
            </a:r>
            <a:r>
              <a:rPr lang="en-US" altLang="zh-CN" sz="2800" dirty="0" err="1">
                <a:ea typeface="楷体_GB2312" pitchFamily="49" charset="-122"/>
              </a:rPr>
              <a:t>循环</a:t>
            </a:r>
            <a:r>
              <a:rPr lang="zh-CN" altLang="en-US" sz="2800" dirty="0">
                <a:ea typeface="楷体_GB2312" pitchFamily="49" charset="-122"/>
              </a:rPr>
              <a:t>，</a:t>
            </a:r>
            <a:r>
              <a:rPr lang="zh-CN" altLang="zh-CN" sz="2800" dirty="0">
                <a:ea typeface="楷体_GB2312" pitchFamily="49" charset="-122"/>
              </a:rPr>
              <a:t>主要</a:t>
            </a:r>
            <a:r>
              <a:rPr lang="zh-CN" altLang="en-US" sz="2800" dirty="0">
                <a:ea typeface="楷体_GB2312" pitchFamily="49" charset="-122"/>
              </a:rPr>
              <a:t>根据个人的爱好，但</a:t>
            </a:r>
            <a:r>
              <a:rPr lang="zh-CN" altLang="zh-CN" sz="2800" dirty="0">
                <a:ea typeface="楷体_GB2312" pitchFamily="49" charset="-122"/>
              </a:rPr>
              <a:t>一般</a:t>
            </a:r>
            <a:r>
              <a:rPr lang="zh-CN" altLang="en-US" sz="2800" dirty="0">
                <a:ea typeface="楷体_GB2312" pitchFamily="49" charset="-122"/>
              </a:rPr>
              <a:t>在不用初始化和重修改变量时用</a:t>
            </a:r>
            <a:r>
              <a:rPr lang="en-US" altLang="en-US" sz="2800" dirty="0" err="1">
                <a:ea typeface="楷体_GB2312" pitchFamily="49" charset="-122"/>
              </a:rPr>
              <a:t>while</a:t>
            </a:r>
            <a:r>
              <a:rPr lang="en-US" altLang="zh-CN" sz="2800" dirty="0" err="1">
                <a:ea typeface="楷体_GB2312" pitchFamily="49" charset="-122"/>
              </a:rPr>
              <a:t>循环</a:t>
            </a:r>
            <a:r>
              <a:rPr lang="zh-CN" altLang="en-US" sz="2800" dirty="0">
                <a:ea typeface="楷体_GB2312" pitchFamily="49" charset="-122"/>
              </a:rPr>
              <a:t>比较恰当，如：</a:t>
            </a:r>
            <a:br>
              <a:rPr lang="zh-CN" altLang="en-US" sz="2800" dirty="0">
                <a:ea typeface="楷体_GB2312" pitchFamily="49" charset="-122"/>
              </a:rPr>
            </a:br>
            <a:r>
              <a:rPr lang="en-US" altLang="en-US" sz="2400" dirty="0">
                <a:solidFill>
                  <a:srgbClr val="66CCFF"/>
                </a:solidFill>
                <a:ea typeface="楷体_GB2312" pitchFamily="49" charset="-122"/>
              </a:rPr>
              <a:t>while </a:t>
            </a:r>
            <a:r>
              <a:rPr lang="en-US" altLang="en-US" sz="2400" dirty="0" smtClean="0">
                <a:solidFill>
                  <a:srgbClr val="66CCFF"/>
                </a:solidFill>
                <a:ea typeface="楷体_GB2312" pitchFamily="49" charset="-122"/>
              </a:rPr>
              <a:t>( (</a:t>
            </a:r>
            <a:r>
              <a:rPr lang="en-US" altLang="en-US" sz="2400" dirty="0">
                <a:solidFill>
                  <a:srgbClr val="66CCFF"/>
                </a:solidFill>
                <a:ea typeface="楷体_GB2312" pitchFamily="49" charset="-122"/>
              </a:rPr>
              <a:t>c = </a:t>
            </a:r>
            <a:r>
              <a:rPr lang="en-US" altLang="en-US" sz="2400" dirty="0" err="1">
                <a:solidFill>
                  <a:srgbClr val="66CCFF"/>
                </a:solidFill>
                <a:ea typeface="楷体_GB2312" pitchFamily="49" charset="-122"/>
              </a:rPr>
              <a:t>getchar</a:t>
            </a:r>
            <a:r>
              <a:rPr lang="en-US" altLang="en-US" sz="2400" dirty="0">
                <a:solidFill>
                  <a:srgbClr val="66CCFF"/>
                </a:solidFill>
                <a:ea typeface="楷体_GB2312" pitchFamily="49" charset="-122"/>
              </a:rPr>
              <a:t>( )) == </a:t>
            </a:r>
            <a:r>
              <a:rPr lang="en-US" altLang="en-US" sz="2400" dirty="0" smtClean="0">
                <a:solidFill>
                  <a:srgbClr val="66CCFF"/>
                </a:solidFill>
                <a:ea typeface="楷体_GB2312" pitchFamily="49" charset="-122"/>
              </a:rPr>
              <a:t>‘ ’</a:t>
            </a:r>
            <a:br>
              <a:rPr lang="en-US" altLang="en-US" sz="2400" dirty="0" smtClean="0">
                <a:solidFill>
                  <a:srgbClr val="66CCFF"/>
                </a:solidFill>
                <a:ea typeface="楷体_GB2312" pitchFamily="49" charset="-122"/>
              </a:rPr>
            </a:br>
            <a:r>
              <a:rPr lang="en-US" altLang="en-US" sz="2400" dirty="0" smtClean="0">
                <a:solidFill>
                  <a:srgbClr val="66CCFF"/>
                </a:solidFill>
                <a:ea typeface="楷体_GB2312" pitchFamily="49" charset="-122"/>
              </a:rPr>
              <a:t>		|| </a:t>
            </a:r>
            <a:r>
              <a:rPr lang="en-US" altLang="en-US" sz="2400" dirty="0">
                <a:solidFill>
                  <a:srgbClr val="66CCFF"/>
                </a:solidFill>
                <a:ea typeface="楷体_GB2312" pitchFamily="49" charset="-122"/>
              </a:rPr>
              <a:t>c == </a:t>
            </a:r>
            <a:r>
              <a:rPr lang="zh-CN" altLang="en-US" sz="2400" dirty="0">
                <a:solidFill>
                  <a:srgbClr val="66CCFF"/>
                </a:solidFill>
                <a:ea typeface="楷体_GB2312" pitchFamily="49" charset="-122"/>
              </a:rPr>
              <a:t>‘</a:t>
            </a:r>
            <a:r>
              <a:rPr lang="en-US" altLang="en-US" sz="2400" dirty="0" smtClean="0">
                <a:solidFill>
                  <a:srgbClr val="66CCFF"/>
                </a:solidFill>
                <a:ea typeface="楷体_GB2312" pitchFamily="49" charset="-122"/>
              </a:rPr>
              <a:t>\</a:t>
            </a:r>
            <a:r>
              <a:rPr lang="en-US" altLang="en-US" sz="2400" dirty="0">
                <a:solidFill>
                  <a:srgbClr val="66CCFF"/>
                </a:solidFill>
                <a:ea typeface="楷体_GB2312" pitchFamily="49" charset="-122"/>
              </a:rPr>
              <a:t>n’ || c == ‘\t’);</a:t>
            </a:r>
            <a:br>
              <a:rPr lang="en-US" altLang="en-US" sz="2400" dirty="0">
                <a:solidFill>
                  <a:srgbClr val="66CCFF"/>
                </a:solidFill>
                <a:ea typeface="楷体_GB2312" pitchFamily="49" charset="-122"/>
              </a:rPr>
            </a:br>
            <a:r>
              <a:rPr lang="zh-CN" altLang="en-US" sz="2800" dirty="0">
                <a:ea typeface="楷体_GB2312" pitchFamily="49" charset="-122"/>
              </a:rPr>
              <a:t>反之，使用</a:t>
            </a:r>
            <a:r>
              <a:rPr lang="en-US" altLang="en-US" sz="2800" dirty="0">
                <a:ea typeface="楷体_GB2312" pitchFamily="49" charset="-122"/>
              </a:rPr>
              <a:t>for</a:t>
            </a:r>
            <a:r>
              <a:rPr lang="zh-CN" altLang="en-US" sz="2800" dirty="0">
                <a:ea typeface="楷体_GB2312" pitchFamily="49" charset="-122"/>
              </a:rPr>
              <a:t>更好些，如：</a:t>
            </a:r>
            <a:br>
              <a:rPr lang="zh-CN" altLang="en-US" sz="2800" dirty="0">
                <a:ea typeface="楷体_GB2312" pitchFamily="49" charset="-122"/>
              </a:rPr>
            </a:br>
            <a:r>
              <a:rPr lang="en-US" altLang="en-US" sz="2400" dirty="0">
                <a:solidFill>
                  <a:srgbClr val="66CCFF"/>
                </a:solidFill>
                <a:ea typeface="楷体_GB2312" pitchFamily="49" charset="-122"/>
              </a:rPr>
              <a:t>for (</a:t>
            </a:r>
            <a:r>
              <a:rPr lang="en-US" altLang="en-US" sz="2400" dirty="0" err="1">
                <a:solidFill>
                  <a:srgbClr val="66CCFF"/>
                </a:solidFill>
                <a:ea typeface="楷体_GB2312" pitchFamily="49" charset="-122"/>
              </a:rPr>
              <a:t>i</a:t>
            </a:r>
            <a:r>
              <a:rPr lang="en-US" altLang="en-US" sz="2400" dirty="0">
                <a:solidFill>
                  <a:srgbClr val="66CCFF"/>
                </a:solidFill>
                <a:ea typeface="楷体_GB2312" pitchFamily="49" charset="-122"/>
              </a:rPr>
              <a:t> = 0; </a:t>
            </a:r>
            <a:r>
              <a:rPr lang="en-US" altLang="en-US" sz="2400" dirty="0" err="1">
                <a:solidFill>
                  <a:srgbClr val="66CCFF"/>
                </a:solidFill>
                <a:ea typeface="楷体_GB2312" pitchFamily="49" charset="-122"/>
              </a:rPr>
              <a:t>i</a:t>
            </a:r>
            <a:r>
              <a:rPr lang="en-US" altLang="en-US" sz="2400" dirty="0">
                <a:solidFill>
                  <a:srgbClr val="66CCFF"/>
                </a:solidFill>
                <a:ea typeface="楷体_GB2312" pitchFamily="49" charset="-122"/>
              </a:rPr>
              <a:t> &lt; n; </a:t>
            </a:r>
            <a:r>
              <a:rPr lang="en-US" altLang="en-US" sz="2400" dirty="0" err="1">
                <a:solidFill>
                  <a:srgbClr val="66CCFF"/>
                </a:solidFill>
                <a:ea typeface="楷体_GB2312" pitchFamily="49" charset="-122"/>
              </a:rPr>
              <a:t>i</a:t>
            </a:r>
            <a:r>
              <a:rPr lang="en-US" altLang="en-US" sz="2400" dirty="0">
                <a:solidFill>
                  <a:srgbClr val="66CCFF"/>
                </a:solidFill>
                <a:ea typeface="楷体_GB2312" pitchFamily="49" charset="-122"/>
              </a:rPr>
              <a:t>++) {…};</a:t>
            </a:r>
          </a:p>
        </p:txBody>
      </p:sp>
    </p:spTree>
    <p:extLst>
      <p:ext uri="{BB962C8B-B14F-4D97-AF65-F5344CB8AC3E}">
        <p14:creationId xmlns:p14="http://schemas.microsoft.com/office/powerpoint/2010/main" val="2711622288"/>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199B1A64-667F-488E-B492-9B7C59F6600B}" type="slidenum">
              <a:rPr lang="en-US" altLang="zh-CN"/>
              <a:pPr/>
              <a:t>37</a:t>
            </a:fld>
            <a:endParaRPr lang="en-US" altLang="zh-CN"/>
          </a:p>
        </p:txBody>
      </p:sp>
      <p:sp>
        <p:nvSpPr>
          <p:cNvPr id="217090" name="Rectangle 2"/>
          <p:cNvSpPr>
            <a:spLocks noGrp="1" noChangeArrowheads="1"/>
          </p:cNvSpPr>
          <p:nvPr>
            <p:ph type="title"/>
          </p:nvPr>
        </p:nvSpPr>
        <p:spPr>
          <a:xfrm>
            <a:off x="468313" y="188913"/>
            <a:ext cx="7543800" cy="819150"/>
          </a:xfrm>
        </p:spPr>
        <p:txBody>
          <a:bodyPr/>
          <a:lstStyle/>
          <a:p>
            <a:r>
              <a:rPr lang="zh-CN" altLang="en-US" sz="3800" b="0"/>
              <a:t>如何写好循环？</a:t>
            </a:r>
          </a:p>
        </p:txBody>
      </p:sp>
      <p:sp>
        <p:nvSpPr>
          <p:cNvPr id="217091" name="Rectangle 3"/>
          <p:cNvSpPr>
            <a:spLocks noGrp="1" noChangeArrowheads="1"/>
          </p:cNvSpPr>
          <p:nvPr>
            <p:ph type="body" idx="1"/>
          </p:nvPr>
        </p:nvSpPr>
        <p:spPr>
          <a:xfrm>
            <a:off x="179388" y="1008063"/>
            <a:ext cx="9144000" cy="5805487"/>
          </a:xfrm>
        </p:spPr>
        <p:txBody>
          <a:bodyPr/>
          <a:lstStyle/>
          <a:p>
            <a:pPr marL="571500" indent="-571500">
              <a:lnSpc>
                <a:spcPct val="90000"/>
              </a:lnSpc>
              <a:buFont typeface="Wingdings" pitchFamily="2" charset="2"/>
              <a:buAutoNum type="arabicPeriod"/>
            </a:pPr>
            <a:r>
              <a:rPr lang="zh-CN" altLang="en-US" sz="2400" dirty="0" smtClean="0"/>
              <a:t>需要</a:t>
            </a:r>
            <a:r>
              <a:rPr lang="zh-CN" altLang="en-US" sz="2400" dirty="0"/>
              <a:t>发现计算过程中可能需要（应该使用）循环。 </a:t>
            </a:r>
            <a:r>
              <a:rPr lang="en-US" altLang="zh-CN" sz="2400" b="1" dirty="0">
                <a:solidFill>
                  <a:srgbClr val="FFFF00"/>
                </a:solidFill>
              </a:rPr>
              <a:t>How</a:t>
            </a:r>
            <a:r>
              <a:rPr lang="zh-CN" altLang="en-US" sz="2400" b="1" dirty="0">
                <a:solidFill>
                  <a:srgbClr val="FFFF00"/>
                </a:solidFill>
              </a:rPr>
              <a:t>？</a:t>
            </a:r>
          </a:p>
          <a:p>
            <a:pPr marL="839788" lvl="1" indent="-495300">
              <a:lnSpc>
                <a:spcPct val="90000"/>
              </a:lnSpc>
            </a:pPr>
            <a:r>
              <a:rPr lang="zh-CN" altLang="en-US" sz="2200" dirty="0"/>
              <a:t>在分析问题时，注意识别出计算过程中重复执行的类似动作</a:t>
            </a:r>
            <a:br>
              <a:rPr lang="zh-CN" altLang="en-US" sz="2200" dirty="0"/>
            </a:br>
            <a:r>
              <a:rPr lang="zh-CN" altLang="en-US" sz="2200" dirty="0"/>
              <a:t>（</a:t>
            </a:r>
            <a:r>
              <a:rPr lang="zh-CN" altLang="en-US" sz="2200" b="1" dirty="0">
                <a:solidFill>
                  <a:srgbClr val="66CCFF"/>
                </a:solidFill>
              </a:rPr>
              <a:t>重复性计算</a:t>
            </a:r>
            <a:r>
              <a:rPr lang="zh-CN" altLang="en-US" sz="2200" dirty="0"/>
              <a:t>）。			</a:t>
            </a:r>
            <a:r>
              <a:rPr lang="en-US" altLang="zh-CN" sz="2200" b="1" dirty="0">
                <a:solidFill>
                  <a:srgbClr val="FFFF00"/>
                </a:solidFill>
              </a:rPr>
              <a:t>——</a:t>
            </a:r>
            <a:r>
              <a:rPr lang="zh-CN" altLang="en-US" sz="2200" b="1" dirty="0">
                <a:solidFill>
                  <a:srgbClr val="FFFF00"/>
                </a:solidFill>
              </a:rPr>
              <a:t>重要线索</a:t>
            </a:r>
          </a:p>
          <a:p>
            <a:pPr marL="1169988" lvl="2" indent="-476250">
              <a:lnSpc>
                <a:spcPct val="90000"/>
              </a:lnSpc>
            </a:pPr>
            <a:r>
              <a:rPr lang="zh-CN" altLang="en-US" sz="2000" dirty="0"/>
              <a:t>一批可按统一规律计算的数据；</a:t>
            </a:r>
          </a:p>
          <a:p>
            <a:pPr marL="1169988" lvl="2" indent="-476250">
              <a:lnSpc>
                <a:spcPct val="90000"/>
              </a:lnSpc>
            </a:pPr>
            <a:r>
              <a:rPr lang="zh-CN" altLang="en-US" sz="2000" dirty="0"/>
              <a:t>需要对一系列类似数据做同样的处理；</a:t>
            </a:r>
          </a:p>
          <a:p>
            <a:pPr marL="1169988" lvl="2" indent="-476250">
              <a:lnSpc>
                <a:spcPct val="90000"/>
              </a:lnSpc>
            </a:pPr>
            <a:r>
              <a:rPr lang="zh-CN" altLang="en-US" sz="2000" dirty="0"/>
              <a:t>需要反复从一个结果算出另一个结果，等等。</a:t>
            </a:r>
          </a:p>
          <a:p>
            <a:pPr marL="839788" lvl="1" indent="-495300">
              <a:lnSpc>
                <a:spcPct val="90000"/>
              </a:lnSpc>
            </a:pPr>
            <a:r>
              <a:rPr lang="zh-CN" altLang="en-US" sz="2200" dirty="0"/>
              <a:t>如果重复次数较多，或是重复的次数无法确定，就应考虑用</a:t>
            </a:r>
            <a:br>
              <a:rPr lang="zh-CN" altLang="en-US" sz="2200" dirty="0"/>
            </a:br>
            <a:r>
              <a:rPr lang="zh-CN" altLang="en-US" sz="2200" dirty="0"/>
              <a:t>循环结构描述。</a:t>
            </a:r>
          </a:p>
          <a:p>
            <a:pPr marL="571500" indent="-571500">
              <a:lnSpc>
                <a:spcPct val="90000"/>
              </a:lnSpc>
              <a:buFont typeface="Wingdings" pitchFamily="2" charset="2"/>
              <a:buAutoNum type="arabicPeriod"/>
            </a:pPr>
            <a:r>
              <a:rPr lang="zh-CN" altLang="en-US" sz="2400" dirty="0" smtClean="0"/>
              <a:t>需要</a:t>
            </a:r>
            <a:r>
              <a:rPr lang="zh-CN" altLang="en-US" sz="2400" dirty="0"/>
              <a:t>考虑和解决许多具体问题：</a:t>
            </a:r>
          </a:p>
          <a:p>
            <a:pPr marL="839788" lvl="1" indent="-495300">
              <a:lnSpc>
                <a:spcPct val="90000"/>
              </a:lnSpc>
            </a:pPr>
            <a:r>
              <a:rPr lang="zh-CN" altLang="en-US" sz="2200" dirty="0"/>
              <a:t>循环中涉及哪些变量？</a:t>
            </a:r>
          </a:p>
          <a:p>
            <a:pPr marL="839788" lvl="1" indent="-495300">
              <a:lnSpc>
                <a:spcPct val="90000"/>
              </a:lnSpc>
            </a:pPr>
            <a:r>
              <a:rPr lang="zh-CN" altLang="en-US" sz="2200" dirty="0"/>
              <a:t>循环开始前应该赋给它们什么初值？</a:t>
            </a:r>
          </a:p>
          <a:p>
            <a:pPr marL="839788" lvl="1" indent="-495300">
              <a:lnSpc>
                <a:spcPct val="90000"/>
              </a:lnSpc>
            </a:pPr>
            <a:r>
              <a:rPr lang="zh-CN" altLang="en-US" sz="2200" dirty="0"/>
              <a:t>循环体中应该如何修改它们？</a:t>
            </a:r>
          </a:p>
          <a:p>
            <a:pPr marL="839788" lvl="1" indent="-495300">
              <a:lnSpc>
                <a:spcPct val="90000"/>
              </a:lnSpc>
            </a:pPr>
            <a:r>
              <a:rPr lang="zh-CN" altLang="en-US" sz="2200" dirty="0"/>
              <a:t>在什么情况下应该继续（或终止）循环？</a:t>
            </a:r>
          </a:p>
          <a:p>
            <a:pPr marL="839788" lvl="1" indent="-495300">
              <a:lnSpc>
                <a:spcPct val="90000"/>
              </a:lnSpc>
            </a:pPr>
            <a:r>
              <a:rPr lang="zh-CN" altLang="en-US" sz="2200" dirty="0"/>
              <a:t>循环终止后如何得到所需要的结果？</a:t>
            </a:r>
          </a:p>
          <a:p>
            <a:pPr marL="839788" lvl="1" indent="-495300">
              <a:lnSpc>
                <a:spcPct val="90000"/>
              </a:lnSpc>
            </a:pPr>
            <a:r>
              <a:rPr lang="en-US" altLang="zh-CN" sz="2200" dirty="0"/>
              <a:t>……</a:t>
            </a:r>
            <a:endParaRPr lang="en-US" altLang="zh-CN" sz="2500" dirty="0"/>
          </a:p>
        </p:txBody>
      </p:sp>
    </p:spTree>
    <p:extLst>
      <p:ext uri="{BB962C8B-B14F-4D97-AF65-F5344CB8AC3E}">
        <p14:creationId xmlns:p14="http://schemas.microsoft.com/office/powerpoint/2010/main" val="5432079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FC40EA8D-EBC8-4F6C-A71B-1274E3CD5417}" type="slidenum">
              <a:rPr lang="en-US" altLang="zh-CN"/>
              <a:pPr/>
              <a:t>38</a:t>
            </a:fld>
            <a:endParaRPr lang="en-US" altLang="zh-CN"/>
          </a:p>
        </p:txBody>
      </p:sp>
      <p:sp>
        <p:nvSpPr>
          <p:cNvPr id="218114" name="Rectangle 2"/>
          <p:cNvSpPr>
            <a:spLocks noGrp="1" noChangeArrowheads="1"/>
          </p:cNvSpPr>
          <p:nvPr>
            <p:ph type="title"/>
          </p:nvPr>
        </p:nvSpPr>
        <p:spPr/>
        <p:txBody>
          <a:bodyPr/>
          <a:lstStyle/>
          <a:p>
            <a:r>
              <a:rPr lang="zh-CN" altLang="en-US"/>
              <a:t>循环中的几种变量</a:t>
            </a:r>
          </a:p>
        </p:txBody>
      </p:sp>
      <p:sp>
        <p:nvSpPr>
          <p:cNvPr id="218115" name="Rectangle 3"/>
          <p:cNvSpPr>
            <a:spLocks noGrp="1" noChangeArrowheads="1"/>
          </p:cNvSpPr>
          <p:nvPr>
            <p:ph type="body" idx="1"/>
          </p:nvPr>
        </p:nvSpPr>
        <p:spPr>
          <a:xfrm>
            <a:off x="457200" y="1052736"/>
            <a:ext cx="8229600" cy="5400947"/>
          </a:xfrm>
        </p:spPr>
        <p:txBody>
          <a:bodyPr/>
          <a:lstStyle/>
          <a:p>
            <a:r>
              <a:rPr lang="zh-CN" altLang="en-US" sz="2600" dirty="0"/>
              <a:t>循环控制变量（简称循环变量）</a:t>
            </a:r>
          </a:p>
          <a:p>
            <a:pPr lvl="1"/>
            <a:r>
              <a:rPr lang="zh-CN" altLang="en-US" sz="2200" dirty="0"/>
              <a:t>在循环开始之前设置初始值，每次循环执行时递增</a:t>
            </a:r>
            <a:r>
              <a:rPr lang="en-US" altLang="zh-CN" sz="2200" dirty="0"/>
              <a:t>/</a:t>
            </a:r>
            <a:r>
              <a:rPr lang="zh-CN" altLang="en-US" sz="2200" dirty="0"/>
              <a:t>减一个固定值，直到其值达到</a:t>
            </a:r>
            <a:r>
              <a:rPr lang="en-US" altLang="zh-CN" sz="2200" dirty="0"/>
              <a:t>/</a:t>
            </a:r>
            <a:r>
              <a:rPr lang="zh-CN" altLang="en-US" sz="2200" dirty="0"/>
              <a:t>超过某个界限时循环结束。</a:t>
            </a:r>
          </a:p>
          <a:p>
            <a:pPr lvl="1"/>
            <a:r>
              <a:rPr lang="zh-CN" altLang="en-US" sz="2200" dirty="0"/>
              <a:t>控制着循环的进行和结束，使之成为具有有限执行次数的循环。</a:t>
            </a:r>
          </a:p>
          <a:p>
            <a:r>
              <a:rPr lang="zh-CN" altLang="en-US" sz="2600" dirty="0"/>
              <a:t>累积变量</a:t>
            </a:r>
          </a:p>
          <a:p>
            <a:pPr lvl="1"/>
            <a:r>
              <a:rPr lang="zh-CN" altLang="en-US" sz="2200" dirty="0"/>
              <a:t>在每次循环执行中被更新，其更新常常可以用“</a:t>
            </a:r>
            <a:r>
              <a:rPr lang="en-US" altLang="zh-CN" sz="2200" dirty="0"/>
              <a:t>+=”</a:t>
            </a:r>
            <a:r>
              <a:rPr lang="zh-CN" altLang="en-US" sz="2200" dirty="0"/>
              <a:t>或“*</a:t>
            </a:r>
            <a:r>
              <a:rPr lang="en-US" altLang="zh-CN" sz="2200" dirty="0"/>
              <a:t>=”</a:t>
            </a:r>
            <a:r>
              <a:rPr lang="zh-CN" altLang="en-US" sz="2200" dirty="0"/>
              <a:t>一类运算符来描述。</a:t>
            </a:r>
          </a:p>
          <a:p>
            <a:pPr lvl="1"/>
            <a:r>
              <a:rPr lang="zh-CN" altLang="en-US" sz="2200" dirty="0"/>
              <a:t>循环开始之前的初值通常置为相应运算的</a:t>
            </a:r>
            <a:r>
              <a:rPr lang="en-US" altLang="zh-CN" sz="2200" dirty="0"/>
              <a:t>0</a:t>
            </a:r>
            <a:r>
              <a:rPr lang="zh-CN" altLang="en-US" sz="2200" dirty="0"/>
              <a:t>元。</a:t>
            </a:r>
          </a:p>
          <a:p>
            <a:pPr lvl="1"/>
            <a:r>
              <a:rPr lang="zh-CN" altLang="en-US" sz="2200" dirty="0"/>
              <a:t>循环结束时所保存的值（终止值）即为循环计算的最终结果。</a:t>
            </a:r>
          </a:p>
          <a:p>
            <a:r>
              <a:rPr lang="zh-CN" altLang="en-US" sz="2600" dirty="0"/>
              <a:t>递推变量（循环变量和累积变量都是其中的特例）</a:t>
            </a:r>
          </a:p>
          <a:p>
            <a:pPr lvl="1"/>
            <a:r>
              <a:rPr lang="zh-CN" altLang="en-US" sz="2200" dirty="0"/>
              <a:t>在循环中互相协调工作的多个变量，它们亦步亦趋，每次循环均通过其中一个或几个算出另一个或几个新值，然后按某种顺序更新各个变量。</a:t>
            </a:r>
            <a:endParaRPr lang="en-US" altLang="zh-CN" sz="2200" dirty="0"/>
          </a:p>
        </p:txBody>
      </p:sp>
    </p:spTree>
    <p:extLst>
      <p:ext uri="{BB962C8B-B14F-4D97-AF65-F5344CB8AC3E}">
        <p14:creationId xmlns:p14="http://schemas.microsoft.com/office/powerpoint/2010/main" val="15565700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FCED20CF-FF39-47F9-A8B1-D9D49FA228C3}" type="slidenum">
              <a:rPr lang="en-US" altLang="zh-CN"/>
              <a:pPr/>
              <a:t>39</a:t>
            </a:fld>
            <a:endParaRPr lang="en-US" altLang="zh-CN"/>
          </a:p>
        </p:txBody>
      </p:sp>
      <p:sp>
        <p:nvSpPr>
          <p:cNvPr id="219138" name="Rectangle 2"/>
          <p:cNvSpPr>
            <a:spLocks noGrp="1" noChangeArrowheads="1"/>
          </p:cNvSpPr>
          <p:nvPr>
            <p:ph type="title"/>
          </p:nvPr>
        </p:nvSpPr>
        <p:spPr/>
        <p:txBody>
          <a:bodyPr/>
          <a:lstStyle/>
          <a:p>
            <a:r>
              <a:rPr lang="zh-CN" altLang="en-US"/>
              <a:t>控制循环的进行和终止的典型方法</a:t>
            </a:r>
            <a:endParaRPr lang="en-US" altLang="zh-CN"/>
          </a:p>
        </p:txBody>
      </p:sp>
      <p:sp>
        <p:nvSpPr>
          <p:cNvPr id="219139" name="Rectangle 3"/>
          <p:cNvSpPr>
            <a:spLocks noGrp="1" noChangeArrowheads="1"/>
          </p:cNvSpPr>
          <p:nvPr>
            <p:ph type="body" idx="1"/>
          </p:nvPr>
        </p:nvSpPr>
        <p:spPr/>
        <p:txBody>
          <a:bodyPr/>
          <a:lstStyle/>
          <a:p>
            <a:r>
              <a:rPr lang="zh-CN" altLang="en-US"/>
              <a:t>通过计数器控制循环</a:t>
            </a:r>
          </a:p>
          <a:p>
            <a:r>
              <a:rPr lang="zh-CN" altLang="en-US"/>
              <a:t>用结束标志控制循环</a:t>
            </a:r>
          </a:p>
          <a:p>
            <a:pPr lvl="1"/>
            <a:r>
              <a:rPr lang="zh-CN" altLang="en-US"/>
              <a:t>特定的条件、标志值等等</a:t>
            </a:r>
          </a:p>
          <a:p>
            <a:r>
              <a:rPr lang="zh-CN" altLang="en-US"/>
              <a:t>根据输入控制循环</a:t>
            </a:r>
          </a:p>
          <a:p>
            <a:pPr lvl="1"/>
            <a:r>
              <a:rPr lang="zh-CN" altLang="en-US"/>
              <a:t>输入的数据、输入函数的返回值等等</a:t>
            </a:r>
          </a:p>
        </p:txBody>
      </p:sp>
    </p:spTree>
    <p:extLst>
      <p:ext uri="{BB962C8B-B14F-4D97-AF65-F5344CB8AC3E}">
        <p14:creationId xmlns:p14="http://schemas.microsoft.com/office/powerpoint/2010/main" val="38796522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8313" y="260350"/>
            <a:ext cx="7543800" cy="1224434"/>
          </a:xfrm>
        </p:spPr>
        <p:txBody>
          <a:bodyPr/>
          <a:lstStyle/>
          <a:p>
            <a:r>
              <a:rPr lang="en-US" altLang="zh-CN" sz="3600" dirty="0" smtClean="0"/>
              <a:t>【</a:t>
            </a:r>
            <a:r>
              <a:rPr lang="zh-CN" altLang="en-US" sz="3600" dirty="0" smtClean="0"/>
              <a:t>例</a:t>
            </a:r>
            <a:r>
              <a:rPr lang="en-US" altLang="zh-CN" sz="3600" dirty="0" smtClean="0"/>
              <a:t>】</a:t>
            </a:r>
            <a:r>
              <a:rPr lang="zh-CN" altLang="en-US" sz="3600" dirty="0" smtClean="0"/>
              <a:t>全班</a:t>
            </a:r>
            <a:r>
              <a:rPr lang="zh-CN" altLang="en-US" sz="3600" dirty="0"/>
              <a:t>有</a:t>
            </a:r>
            <a:r>
              <a:rPr lang="en-US" altLang="zh-CN" sz="3600" dirty="0"/>
              <a:t>50</a:t>
            </a:r>
            <a:r>
              <a:rPr lang="zh-CN" altLang="zh-CN" sz="3600" dirty="0"/>
              <a:t>个学生</a:t>
            </a:r>
            <a:r>
              <a:rPr lang="zh-CN" altLang="en-US" sz="3600" dirty="0"/>
              <a:t>，统计各学生三门课</a:t>
            </a:r>
            <a:r>
              <a:rPr lang="zh-CN" altLang="zh-CN" sz="3600" dirty="0"/>
              <a:t>的平均成绩</a:t>
            </a:r>
            <a:r>
              <a:rPr lang="zh-CN" altLang="en-US" sz="3600" dirty="0" smtClean="0"/>
              <a:t>。</a:t>
            </a:r>
            <a:endParaRPr lang="zh-CN" altLang="en-US" dirty="0"/>
          </a:p>
        </p:txBody>
      </p:sp>
      <p:sp>
        <p:nvSpPr>
          <p:cNvPr id="3" name="内容占位符 2"/>
          <p:cNvSpPr>
            <a:spLocks noGrp="1"/>
          </p:cNvSpPr>
          <p:nvPr>
            <p:ph idx="1"/>
          </p:nvPr>
        </p:nvSpPr>
        <p:spPr>
          <a:xfrm>
            <a:off x="457200" y="1556791"/>
            <a:ext cx="8229600" cy="4751933"/>
          </a:xfrm>
        </p:spPr>
        <p:txBody>
          <a:bodyPr/>
          <a:lstStyle/>
          <a:p>
            <a:r>
              <a:rPr lang="zh-CN" altLang="en-US" dirty="0" smtClean="0"/>
              <a:t>求一个学生平均成绩的程序段</a:t>
            </a:r>
            <a:endParaRPr lang="zh-CN" altLang="en-US" dirty="0"/>
          </a:p>
        </p:txBody>
      </p:sp>
      <p:sp>
        <p:nvSpPr>
          <p:cNvPr id="4" name="灯片编号占位符 3"/>
          <p:cNvSpPr>
            <a:spLocks noGrp="1"/>
          </p:cNvSpPr>
          <p:nvPr>
            <p:ph type="sldNum" sz="quarter" idx="12"/>
          </p:nvPr>
        </p:nvSpPr>
        <p:spPr/>
        <p:txBody>
          <a:bodyPr/>
          <a:lstStyle/>
          <a:p>
            <a:fld id="{B0B2AA3B-4E3A-48A3-B1C6-ACC183BE71FA}" type="slidenum">
              <a:rPr lang="en-US" altLang="zh-CN" smtClean="0"/>
              <a:pPr/>
              <a:t>4</a:t>
            </a:fld>
            <a:endParaRPr lang="en-US" altLang="zh-CN"/>
          </a:p>
        </p:txBody>
      </p:sp>
      <p:sp>
        <p:nvSpPr>
          <p:cNvPr id="6" name="Rectangle 3"/>
          <p:cNvSpPr txBox="1">
            <a:spLocks noChangeArrowheads="1"/>
          </p:cNvSpPr>
          <p:nvPr/>
        </p:nvSpPr>
        <p:spPr bwMode="auto">
          <a:xfrm>
            <a:off x="642938" y="2219697"/>
            <a:ext cx="7500937" cy="1857375"/>
          </a:xfrm>
          <a:prstGeom prst="rect">
            <a:avLst/>
          </a:prstGeom>
          <a:noFill/>
          <a:ln w="9525">
            <a:solidFill>
              <a:srgbClr val="66FF33"/>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120000"/>
              </a:lnSpc>
              <a:spcBef>
                <a:spcPct val="20000"/>
              </a:spcBef>
              <a:spcAft>
                <a:spcPct val="0"/>
              </a:spcAft>
              <a:buClrTx/>
              <a:buFont typeface="Wingdings" pitchFamily="2" charset="2"/>
              <a:buChar char="Ø"/>
              <a:defRPr kumimoji="1"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Tx/>
              <a:buFont typeface="Wingdings" pitchFamily="2" charset="2"/>
              <a:buChar char="u"/>
              <a:defRPr kumimoji="1"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ClrTx/>
              <a:buFont typeface="Wingdings" pitchFamily="2" charset="2"/>
              <a:buChar char="l"/>
              <a:defRPr kumimoji="1"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mn-lt"/>
                <a:ea typeface="+mn-ea"/>
              </a:defRPr>
            </a:lvl5pPr>
            <a:lvl6pPr marL="2514600" indent="-228600" algn="l" rtl="0" fontAlgn="base">
              <a:lnSpc>
                <a:spcPct val="120000"/>
              </a:lnSpc>
              <a:spcBef>
                <a:spcPct val="20000"/>
              </a:spcBef>
              <a:spcAft>
                <a:spcPct val="0"/>
              </a:spcAft>
              <a:buClr>
                <a:srgbClr val="FF3300"/>
              </a:buClr>
              <a:buFont typeface="Wingdings" pitchFamily="2" charset="2"/>
              <a:buChar char="µ"/>
              <a:defRPr kumimoji="1" sz="2000" b="1">
                <a:solidFill>
                  <a:schemeClr val="tx1"/>
                </a:solidFill>
                <a:latin typeface="+mn-lt"/>
                <a:ea typeface="+mn-ea"/>
              </a:defRPr>
            </a:lvl6pPr>
            <a:lvl7pPr marL="2971800" indent="-228600" algn="l" rtl="0" fontAlgn="base">
              <a:lnSpc>
                <a:spcPct val="120000"/>
              </a:lnSpc>
              <a:spcBef>
                <a:spcPct val="20000"/>
              </a:spcBef>
              <a:spcAft>
                <a:spcPct val="0"/>
              </a:spcAft>
              <a:buClr>
                <a:srgbClr val="FF3300"/>
              </a:buClr>
              <a:buFont typeface="Wingdings" pitchFamily="2" charset="2"/>
              <a:buChar char="µ"/>
              <a:defRPr kumimoji="1" sz="2000" b="1">
                <a:solidFill>
                  <a:schemeClr val="tx1"/>
                </a:solidFill>
                <a:latin typeface="+mn-lt"/>
                <a:ea typeface="+mn-ea"/>
              </a:defRPr>
            </a:lvl7pPr>
            <a:lvl8pPr marL="3429000" indent="-228600" algn="l" rtl="0" fontAlgn="base">
              <a:lnSpc>
                <a:spcPct val="120000"/>
              </a:lnSpc>
              <a:spcBef>
                <a:spcPct val="20000"/>
              </a:spcBef>
              <a:spcAft>
                <a:spcPct val="0"/>
              </a:spcAft>
              <a:buClr>
                <a:srgbClr val="FF3300"/>
              </a:buClr>
              <a:buFont typeface="Wingdings" pitchFamily="2" charset="2"/>
              <a:buChar char="µ"/>
              <a:defRPr kumimoji="1" sz="2000" b="1">
                <a:solidFill>
                  <a:schemeClr val="tx1"/>
                </a:solidFill>
                <a:latin typeface="+mn-lt"/>
                <a:ea typeface="+mn-ea"/>
              </a:defRPr>
            </a:lvl8pPr>
            <a:lvl9pPr marL="3886200" indent="-228600" algn="l" rtl="0" fontAlgn="base">
              <a:lnSpc>
                <a:spcPct val="120000"/>
              </a:lnSpc>
              <a:spcBef>
                <a:spcPct val="20000"/>
              </a:spcBef>
              <a:spcAft>
                <a:spcPct val="0"/>
              </a:spcAft>
              <a:buClr>
                <a:srgbClr val="FF3300"/>
              </a:buClr>
              <a:buFont typeface="Wingdings" pitchFamily="2" charset="2"/>
              <a:buChar char="µ"/>
              <a:defRPr kumimoji="1" sz="2000" b="1">
                <a:solidFill>
                  <a:schemeClr val="tx1"/>
                </a:solidFill>
                <a:latin typeface="+mn-lt"/>
                <a:ea typeface="+mn-ea"/>
              </a:defRPr>
            </a:lvl9pPr>
          </a:lstStyle>
          <a:p>
            <a:pPr marL="742950" marR="0" lvl="1" indent="-285750" algn="l" defTabSz="914400" rtl="0" eaLnBrk="0" fontAlgn="base" latinLnBrk="0" hangingPunct="0">
              <a:lnSpc>
                <a:spcPct val="120000"/>
              </a:lnSpc>
              <a:spcBef>
                <a:spcPct val="20000"/>
              </a:spcBef>
              <a:spcAft>
                <a:spcPct val="0"/>
              </a:spcAft>
              <a:buClrTx/>
              <a:buSzTx/>
              <a:buFont typeface="Wingdings" pitchFamily="2" charset="2"/>
              <a:buNone/>
              <a:tabLst/>
              <a:defRPr/>
            </a:pPr>
            <a:r>
              <a:rPr kumimoji="1" lang="en-US" altLang="zh-CN" sz="2800" b="1" i="0" u="none" strike="noStrike" kern="0" cap="none" spc="0" normalizeH="0" baseline="0" noProof="0" dirty="0" err="1" smtClean="0">
                <a:ln>
                  <a:noFill/>
                </a:ln>
                <a:solidFill>
                  <a:schemeClr val="tx2"/>
                </a:solidFill>
                <a:effectLst/>
                <a:uLnTx/>
                <a:uFillTx/>
                <a:latin typeface="Verdana"/>
                <a:ea typeface="宋体"/>
              </a:rPr>
              <a:t>scanf</a:t>
            </a:r>
            <a:r>
              <a:rPr kumimoji="1" lang="en-US" altLang="zh-CN" sz="2800" b="1" i="0" u="none" strike="noStrike" kern="0" cap="none" spc="0" normalizeH="0" baseline="0" noProof="0" dirty="0" smtClean="0">
                <a:ln>
                  <a:noFill/>
                </a:ln>
                <a:solidFill>
                  <a:schemeClr val="tx2"/>
                </a:solidFill>
                <a:effectLst/>
                <a:uLnTx/>
                <a:uFillTx/>
                <a:latin typeface="Verdana"/>
                <a:ea typeface="宋体"/>
              </a:rPr>
              <a:t>(“%f,%f,%f”,&amp;s1,&amp;s2,&amp;s3);</a:t>
            </a:r>
            <a:endParaRPr kumimoji="1" lang="zh-CN" altLang="zh-CN" sz="2800" b="1" i="0" u="none" strike="noStrike" kern="0" cap="none" spc="0" normalizeH="0" baseline="0" noProof="0" dirty="0" smtClean="0">
              <a:ln>
                <a:noFill/>
              </a:ln>
              <a:solidFill>
                <a:schemeClr val="tx2"/>
              </a:solidFill>
              <a:effectLst/>
              <a:uLnTx/>
              <a:uFillTx/>
              <a:latin typeface="Verdana"/>
              <a:ea typeface="宋体"/>
            </a:endParaRPr>
          </a:p>
          <a:p>
            <a:pPr marL="742950" marR="0" lvl="1" indent="-285750" algn="l" defTabSz="914400" rtl="0" eaLnBrk="0" fontAlgn="base" latinLnBrk="0" hangingPunct="0">
              <a:lnSpc>
                <a:spcPct val="120000"/>
              </a:lnSpc>
              <a:spcBef>
                <a:spcPct val="20000"/>
              </a:spcBef>
              <a:spcAft>
                <a:spcPct val="0"/>
              </a:spcAft>
              <a:buClrTx/>
              <a:buSzTx/>
              <a:buFont typeface="Wingdings" pitchFamily="2" charset="2"/>
              <a:buNone/>
              <a:tabLst/>
              <a:defRPr/>
            </a:pPr>
            <a:r>
              <a:rPr kumimoji="1" lang="en-US" altLang="zh-CN" sz="2800" b="1" i="0" u="none" strike="noStrike" kern="0" cap="none" spc="0" normalizeH="0" baseline="0" noProof="0" dirty="0" smtClean="0">
                <a:ln>
                  <a:noFill/>
                </a:ln>
                <a:solidFill>
                  <a:schemeClr val="tx2"/>
                </a:solidFill>
                <a:effectLst/>
                <a:uLnTx/>
                <a:uFillTx/>
                <a:latin typeface="Verdana"/>
                <a:ea typeface="宋体"/>
              </a:rPr>
              <a:t>aver=(s1+s2+s3)/3;</a:t>
            </a:r>
            <a:endParaRPr kumimoji="1" lang="zh-CN" altLang="zh-CN" sz="2800" b="1" i="0" u="none" strike="noStrike" kern="0" cap="none" spc="0" normalizeH="0" baseline="0" noProof="0" dirty="0" smtClean="0">
              <a:ln>
                <a:noFill/>
              </a:ln>
              <a:solidFill>
                <a:schemeClr val="tx2"/>
              </a:solidFill>
              <a:effectLst/>
              <a:uLnTx/>
              <a:uFillTx/>
              <a:latin typeface="Verdana"/>
              <a:ea typeface="宋体"/>
            </a:endParaRPr>
          </a:p>
          <a:p>
            <a:pPr marL="742950" marR="0" lvl="1" indent="-285750" algn="l" defTabSz="914400" rtl="0" eaLnBrk="0" fontAlgn="base" latinLnBrk="0" hangingPunct="0">
              <a:lnSpc>
                <a:spcPct val="120000"/>
              </a:lnSpc>
              <a:spcBef>
                <a:spcPct val="20000"/>
              </a:spcBef>
              <a:spcAft>
                <a:spcPct val="0"/>
              </a:spcAft>
              <a:buClrTx/>
              <a:buSzTx/>
              <a:buFont typeface="Wingdings" pitchFamily="2" charset="2"/>
              <a:buNone/>
              <a:tabLst/>
              <a:defRPr/>
            </a:pPr>
            <a:r>
              <a:rPr kumimoji="1" lang="en-US" altLang="zh-CN" sz="2800" b="1" i="0" u="none" strike="noStrike" kern="0" cap="none" spc="0" normalizeH="0" baseline="0" noProof="0" dirty="0" err="1" smtClean="0">
                <a:ln>
                  <a:noFill/>
                </a:ln>
                <a:solidFill>
                  <a:schemeClr val="tx2"/>
                </a:solidFill>
                <a:effectLst/>
                <a:uLnTx/>
                <a:uFillTx/>
                <a:latin typeface="Verdana"/>
                <a:ea typeface="宋体"/>
              </a:rPr>
              <a:t>printf</a:t>
            </a:r>
            <a:r>
              <a:rPr kumimoji="1" lang="en-US" altLang="zh-CN" sz="2800" b="1" i="0" u="none" strike="noStrike" kern="0" cap="none" spc="0" normalizeH="0" baseline="0" noProof="0" dirty="0" smtClean="0">
                <a:ln>
                  <a:noFill/>
                </a:ln>
                <a:solidFill>
                  <a:schemeClr val="tx2"/>
                </a:solidFill>
                <a:effectLst/>
                <a:uLnTx/>
                <a:uFillTx/>
                <a:latin typeface="Verdana"/>
                <a:ea typeface="宋体"/>
              </a:rPr>
              <a:t>(“aver=%7.2f”,aver); </a:t>
            </a:r>
            <a:endParaRPr kumimoji="1" lang="zh-CN" altLang="en-US" sz="2800" b="1" i="0" u="none" strike="noStrike" kern="0" cap="none" spc="0" normalizeH="0" baseline="0" noProof="0" dirty="0" smtClean="0">
              <a:ln>
                <a:noFill/>
              </a:ln>
              <a:solidFill>
                <a:schemeClr val="tx2"/>
              </a:solidFill>
              <a:effectLst/>
              <a:uLnTx/>
              <a:uFillTx/>
              <a:latin typeface="Verdana"/>
              <a:ea typeface="宋体"/>
            </a:endParaRPr>
          </a:p>
        </p:txBody>
      </p:sp>
      <p:sp>
        <p:nvSpPr>
          <p:cNvPr id="7" name="Rectangle 3"/>
          <p:cNvSpPr txBox="1">
            <a:spLocks noChangeArrowheads="1"/>
          </p:cNvSpPr>
          <p:nvPr/>
        </p:nvSpPr>
        <p:spPr bwMode="auto">
          <a:xfrm>
            <a:off x="899592" y="4077072"/>
            <a:ext cx="5000625" cy="642937"/>
          </a:xfrm>
          <a:prstGeom prst="rect">
            <a:avLst/>
          </a:prstGeom>
          <a:noFill/>
          <a:ln w="9525">
            <a:noFill/>
            <a:miter lim="800000"/>
            <a:headEnd/>
            <a:tailEnd/>
          </a:ln>
        </p:spPr>
        <p:txBody>
          <a:bodyPr/>
          <a:lstStyle/>
          <a:p>
            <a:pPr marL="285750" indent="-285750" eaLnBrk="0" hangingPunct="0">
              <a:lnSpc>
                <a:spcPct val="120000"/>
              </a:lnSpc>
              <a:spcBef>
                <a:spcPct val="20000"/>
              </a:spcBef>
              <a:defRPr/>
            </a:pPr>
            <a:r>
              <a:rPr lang="zh-CN" altLang="en-US" sz="2800" b="1" kern="0" dirty="0">
                <a:solidFill>
                  <a:srgbClr val="00B050"/>
                </a:solidFill>
                <a:latin typeface="+mn-lt"/>
                <a:ea typeface="+mn-ea"/>
              </a:rPr>
              <a:t>要对</a:t>
            </a:r>
            <a:r>
              <a:rPr lang="en-US" altLang="zh-CN" sz="2800" b="1" kern="0" dirty="0">
                <a:solidFill>
                  <a:srgbClr val="00B050"/>
                </a:solidFill>
                <a:latin typeface="+mn-lt"/>
                <a:ea typeface="+mn-ea"/>
              </a:rPr>
              <a:t>50</a:t>
            </a:r>
            <a:r>
              <a:rPr lang="zh-CN" altLang="en-US" sz="2800" b="1" kern="0" dirty="0">
                <a:solidFill>
                  <a:srgbClr val="00B050"/>
                </a:solidFill>
                <a:latin typeface="+mn-lt"/>
                <a:ea typeface="+mn-ea"/>
              </a:rPr>
              <a:t>个学生进行相同操作</a:t>
            </a:r>
          </a:p>
        </p:txBody>
      </p:sp>
      <p:sp>
        <p:nvSpPr>
          <p:cNvPr id="8" name="TextBox 7"/>
          <p:cNvSpPr txBox="1">
            <a:spLocks noChangeArrowheads="1"/>
          </p:cNvSpPr>
          <p:nvPr/>
        </p:nvSpPr>
        <p:spPr bwMode="auto">
          <a:xfrm>
            <a:off x="5685905" y="4077072"/>
            <a:ext cx="23114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eaLnBrk="1" hangingPunct="1"/>
            <a:r>
              <a:rPr lang="zh-CN" altLang="en-US" sz="3200" b="1" dirty="0">
                <a:solidFill>
                  <a:srgbClr val="FF0000"/>
                </a:solidFill>
              </a:rPr>
              <a:t>重复</a:t>
            </a:r>
            <a:r>
              <a:rPr lang="en-US" altLang="zh-CN" sz="3200" b="1" dirty="0">
                <a:solidFill>
                  <a:srgbClr val="FF0000"/>
                </a:solidFill>
              </a:rPr>
              <a:t>50</a:t>
            </a:r>
            <a:r>
              <a:rPr lang="zh-CN" altLang="en-US" sz="3200" b="1" dirty="0">
                <a:solidFill>
                  <a:srgbClr val="FF0000"/>
                </a:solidFill>
              </a:rPr>
              <a:t>次</a:t>
            </a:r>
          </a:p>
        </p:txBody>
      </p:sp>
      <p:pic>
        <p:nvPicPr>
          <p:cNvPr id="11" name="图片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40352" y="3247628"/>
            <a:ext cx="1333500" cy="1333500"/>
          </a:xfrm>
          <a:prstGeom prst="rect">
            <a:avLst/>
          </a:prstGeom>
        </p:spPr>
      </p:pic>
      <p:sp>
        <p:nvSpPr>
          <p:cNvPr id="12" name="Rectangle 3"/>
          <p:cNvSpPr txBox="1">
            <a:spLocks noChangeArrowheads="1"/>
          </p:cNvSpPr>
          <p:nvPr/>
        </p:nvSpPr>
        <p:spPr bwMode="auto">
          <a:xfrm>
            <a:off x="685280" y="4872409"/>
            <a:ext cx="7847160" cy="1148879"/>
          </a:xfrm>
          <a:prstGeom prst="rect">
            <a:avLst/>
          </a:prstGeom>
          <a:noFill/>
          <a:ln w="9525">
            <a:noFill/>
            <a:miter lim="800000"/>
            <a:headEnd/>
            <a:tailEnd/>
          </a:ln>
        </p:spPr>
        <p:txBody>
          <a:bodyPr/>
          <a:lstStyle/>
          <a:p>
            <a:pPr marL="285750" indent="-285750" algn="l" eaLnBrk="0" hangingPunct="0">
              <a:lnSpc>
                <a:spcPct val="120000"/>
              </a:lnSpc>
              <a:spcBef>
                <a:spcPct val="20000"/>
              </a:spcBef>
              <a:defRPr/>
            </a:pPr>
            <a:r>
              <a:rPr lang="en-US" altLang="zh-CN" sz="2800" b="1" kern="0" dirty="0" smtClean="0">
                <a:solidFill>
                  <a:srgbClr val="FFFF00"/>
                </a:solidFill>
                <a:latin typeface="+mn-lt"/>
                <a:ea typeface="+mn-ea"/>
              </a:rPr>
              <a:t>【</a:t>
            </a:r>
            <a:r>
              <a:rPr lang="zh-CN" altLang="en-US" sz="2800" b="1" kern="0" dirty="0" smtClean="0">
                <a:solidFill>
                  <a:srgbClr val="FFFF00"/>
                </a:solidFill>
                <a:latin typeface="+mn-lt"/>
                <a:ea typeface="+mn-ea"/>
              </a:rPr>
              <a:t>弊端</a:t>
            </a:r>
            <a:r>
              <a:rPr lang="en-US" altLang="zh-CN" sz="2800" b="1" kern="0" dirty="0" smtClean="0">
                <a:solidFill>
                  <a:srgbClr val="FFFF00"/>
                </a:solidFill>
                <a:latin typeface="+mn-lt"/>
                <a:ea typeface="+mn-ea"/>
              </a:rPr>
              <a:t>】</a:t>
            </a:r>
            <a:r>
              <a:rPr lang="zh-CN" altLang="en-US" sz="2800" b="1" kern="0" dirty="0" smtClean="0">
                <a:solidFill>
                  <a:srgbClr val="FFFF00"/>
                </a:solidFill>
                <a:latin typeface="+mn-lt"/>
                <a:ea typeface="+mn-ea"/>
              </a:rPr>
              <a:t>工作量大、程序冗长、重复、难以阅读和维护</a:t>
            </a:r>
            <a:r>
              <a:rPr lang="zh-CN" altLang="en-US" sz="2800" b="1" kern="0" dirty="0">
                <a:solidFill>
                  <a:srgbClr val="FFFF00"/>
                </a:solidFill>
                <a:latin typeface="+mn-lt"/>
                <a:ea typeface="+mn-ea"/>
              </a:rPr>
              <a:t>！</a:t>
            </a:r>
          </a:p>
        </p:txBody>
      </p:sp>
    </p:spTree>
    <p:extLst>
      <p:ext uri="{BB962C8B-B14F-4D97-AF65-F5344CB8AC3E}">
        <p14:creationId xmlns:p14="http://schemas.microsoft.com/office/powerpoint/2010/main" val="3718996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animEffect transition="in" filter="blinds(horizontal)">
                                      <p:cBhvr>
                                        <p:cTn id="7" dur="500"/>
                                        <p:tgtEl>
                                          <p:spTgt spid="6">
                                            <p:bg/>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blinds(horizontal)">
                                      <p:cBhvr>
                                        <p:cTn id="10" dur="500"/>
                                        <p:tgtEl>
                                          <p:spTgt spid="6">
                                            <p:txEl>
                                              <p:pRg st="0" end="0"/>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Effect transition="in" filter="blinds(horizontal)">
                                      <p:cBhvr>
                                        <p:cTn id="13" dur="500"/>
                                        <p:tgtEl>
                                          <p:spTgt spid="6">
                                            <p:txEl>
                                              <p:pRg st="1" end="1"/>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6">
                                            <p:txEl>
                                              <p:pRg st="2" end="2"/>
                                            </p:txEl>
                                          </p:spTgt>
                                        </p:tgtEl>
                                        <p:attrNameLst>
                                          <p:attrName>style.visibility</p:attrName>
                                        </p:attrNameLst>
                                      </p:cBhvr>
                                      <p:to>
                                        <p:strVal val="visible"/>
                                      </p:to>
                                    </p:set>
                                    <p:animEffect transition="in" filter="blinds(horizontal)">
                                      <p:cBhvr>
                                        <p:cTn id="16" dur="500"/>
                                        <p:tgtEl>
                                          <p:spTgt spid="6">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7">
                                            <p:txEl>
                                              <p:pRg st="0" end="0"/>
                                            </p:txEl>
                                          </p:spTgt>
                                        </p:tgtEl>
                                        <p:attrNameLst>
                                          <p:attrName>style.visibility</p:attrName>
                                        </p:attrNameLst>
                                      </p:cBhvr>
                                      <p:to>
                                        <p:strVal val="visible"/>
                                      </p:to>
                                    </p:set>
                                    <p:animEffect transition="in" filter="blinds(horizontal)">
                                      <p:cBhvr>
                                        <p:cTn id="21" dur="500"/>
                                        <p:tgtEl>
                                          <p:spTgt spid="7">
                                            <p:txEl>
                                              <p:pRg st="0" end="0"/>
                                            </p:txEl>
                                          </p:spTgt>
                                        </p:tgtEl>
                                      </p:cBhvr>
                                    </p:animEffect>
                                  </p:childTnLst>
                                </p:cTn>
                              </p:par>
                            </p:childTnLst>
                          </p:cTn>
                        </p:par>
                        <p:par>
                          <p:cTn id="22" fill="hold">
                            <p:stCondLst>
                              <p:cond delay="500"/>
                            </p:stCondLst>
                            <p:childTnLst>
                              <p:par>
                                <p:cTn id="23" presetID="3" presetClass="entr" presetSubtype="10" fill="hold" grpId="0" nodeType="after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blinds(horizontal)">
                                      <p:cBhvr>
                                        <p:cTn id="25" dur="500"/>
                                        <p:tgtEl>
                                          <p:spTgt spid="8"/>
                                        </p:tgtEl>
                                      </p:cBhvr>
                                    </p:animEffect>
                                  </p:childTnLst>
                                </p:cTn>
                              </p:par>
                            </p:childTnLst>
                          </p:cTn>
                        </p:par>
                        <p:par>
                          <p:cTn id="26" fill="hold">
                            <p:stCondLst>
                              <p:cond delay="1000"/>
                            </p:stCondLst>
                            <p:childTnLst>
                              <p:par>
                                <p:cTn id="27" presetID="10" presetClass="entr" presetSubtype="0" fill="hold" nodeType="after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500"/>
                                        <p:tgtEl>
                                          <p:spTgt spid="11"/>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12">
                                            <p:txEl>
                                              <p:pRg st="0" end="0"/>
                                            </p:txEl>
                                          </p:spTgt>
                                        </p:tgtEl>
                                        <p:attrNameLst>
                                          <p:attrName>style.visibility</p:attrName>
                                        </p:attrNameLst>
                                      </p:cBhvr>
                                      <p:to>
                                        <p:strVal val="visible"/>
                                      </p:to>
                                    </p:set>
                                    <p:animEffect transition="in" filter="blinds(horizontal)">
                                      <p:cBhvr>
                                        <p:cTn id="34"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bldP spid="8"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lstStyle/>
          <a:p>
            <a:r>
              <a:rPr lang="en-US" altLang="zh-CN" dirty="0" smtClean="0"/>
              <a:t>5.7 </a:t>
            </a:r>
            <a:r>
              <a:rPr lang="zh-CN" altLang="en-US" dirty="0" smtClean="0"/>
              <a:t>改变循环执行的状态</a:t>
            </a:r>
            <a:endParaRPr lang="zh-CN" altLang="en-US" dirty="0"/>
          </a:p>
        </p:txBody>
      </p:sp>
      <p:sp>
        <p:nvSpPr>
          <p:cNvPr id="6" name="副标题 5"/>
          <p:cNvSpPr>
            <a:spLocks noGrp="1"/>
          </p:cNvSpPr>
          <p:nvPr>
            <p:ph type="subTitle" idx="1"/>
          </p:nvPr>
        </p:nvSpPr>
        <p:spPr/>
        <p:txBody>
          <a:bodyPr/>
          <a:lstStyle/>
          <a:p>
            <a:r>
              <a:rPr lang="zh-CN" altLang="en-US" dirty="0" smtClean="0"/>
              <a:t>（未完，待续）</a:t>
            </a:r>
            <a:endParaRPr lang="zh-CN" altLang="en-US" dirty="0"/>
          </a:p>
        </p:txBody>
      </p:sp>
      <p:sp>
        <p:nvSpPr>
          <p:cNvPr id="4" name="灯片编号占位符 3"/>
          <p:cNvSpPr>
            <a:spLocks noGrp="1"/>
          </p:cNvSpPr>
          <p:nvPr>
            <p:ph type="sldNum" sz="quarter" idx="4"/>
          </p:nvPr>
        </p:nvSpPr>
        <p:spPr/>
        <p:txBody>
          <a:bodyPr/>
          <a:lstStyle/>
          <a:p>
            <a:fld id="{B0B2AA3B-4E3A-48A3-B1C6-ACC183BE71FA}" type="slidenum">
              <a:rPr lang="en-US" altLang="zh-CN" smtClean="0"/>
              <a:pPr/>
              <a:t>40</a:t>
            </a:fld>
            <a:endParaRPr lang="en-US" altLang="zh-CN"/>
          </a:p>
        </p:txBody>
      </p:sp>
    </p:spTree>
    <p:extLst>
      <p:ext uri="{BB962C8B-B14F-4D97-AF65-F5344CB8AC3E}">
        <p14:creationId xmlns:p14="http://schemas.microsoft.com/office/powerpoint/2010/main" val="291970991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99638481-004E-45AA-BB7A-F8178979E310}" type="slidenum">
              <a:rPr lang="en-US" altLang="zh-CN"/>
              <a:pPr/>
              <a:t>41</a:t>
            </a:fld>
            <a:endParaRPr lang="en-US" altLang="zh-CN"/>
          </a:p>
        </p:txBody>
      </p:sp>
      <p:sp>
        <p:nvSpPr>
          <p:cNvPr id="195586" name="Rectangle 2"/>
          <p:cNvSpPr>
            <a:spLocks noGrp="1" noChangeArrowheads="1"/>
          </p:cNvSpPr>
          <p:nvPr>
            <p:ph type="title"/>
          </p:nvPr>
        </p:nvSpPr>
        <p:spPr>
          <a:xfrm>
            <a:off x="381000" y="0"/>
            <a:ext cx="8421688" cy="990600"/>
          </a:xfrm>
        </p:spPr>
        <p:txBody>
          <a:bodyPr/>
          <a:lstStyle/>
          <a:p>
            <a:r>
              <a:rPr lang="en-US" altLang="zh-CN" dirty="0" smtClean="0">
                <a:ea typeface="楷体_GB2312" pitchFamily="49" charset="-122"/>
              </a:rPr>
              <a:t>break</a:t>
            </a:r>
            <a:r>
              <a:rPr lang="zh-CN" altLang="en-US" dirty="0" smtClean="0">
                <a:ea typeface="楷体_GB2312" pitchFamily="49" charset="-122"/>
              </a:rPr>
              <a:t>语句</a:t>
            </a:r>
            <a:endParaRPr lang="zh-CN" altLang="en-US" dirty="0">
              <a:ea typeface="楷体_GB2312" pitchFamily="49" charset="-122"/>
            </a:endParaRPr>
          </a:p>
        </p:txBody>
      </p:sp>
      <p:sp>
        <p:nvSpPr>
          <p:cNvPr id="195587" name="Text Box 3"/>
          <p:cNvSpPr txBox="1">
            <a:spLocks noGrp="1" noChangeArrowheads="1"/>
          </p:cNvSpPr>
          <p:nvPr>
            <p:ph type="body" idx="1"/>
          </p:nvPr>
        </p:nvSpPr>
        <p:spPr>
          <a:xfrm>
            <a:off x="395288" y="1052513"/>
            <a:ext cx="8474075" cy="5562600"/>
          </a:xfrm>
          <a:noFill/>
          <a:ln/>
        </p:spPr>
        <p:txBody>
          <a:bodyPr lIns="92075" tIns="46038" rIns="92075" bIns="46038"/>
          <a:lstStyle/>
          <a:p>
            <a:pPr marL="571500" indent="-571500">
              <a:spcBef>
                <a:spcPts val="1200"/>
              </a:spcBef>
              <a:buSzTx/>
            </a:pPr>
            <a:r>
              <a:rPr lang="en-US" altLang="zh-CN" sz="2800" dirty="0">
                <a:ea typeface="楷体_GB2312" pitchFamily="49" charset="-122"/>
              </a:rPr>
              <a:t>break</a:t>
            </a:r>
            <a:r>
              <a:rPr lang="zh-CN" altLang="en-US" sz="2800" dirty="0">
                <a:ea typeface="楷体_GB2312" pitchFamily="49" charset="-122"/>
              </a:rPr>
              <a:t>语句的一般形式：</a:t>
            </a:r>
            <a:br>
              <a:rPr lang="zh-CN" altLang="en-US" sz="2800" dirty="0">
                <a:ea typeface="楷体_GB2312" pitchFamily="49" charset="-122"/>
              </a:rPr>
            </a:br>
            <a:r>
              <a:rPr lang="zh-CN" altLang="en-US" sz="2800" dirty="0">
                <a:ea typeface="楷体_GB2312" pitchFamily="49" charset="-122"/>
              </a:rPr>
              <a:t>		</a:t>
            </a:r>
            <a:r>
              <a:rPr lang="en-US" altLang="zh-CN" sz="2800" dirty="0">
                <a:solidFill>
                  <a:srgbClr val="FFFF00"/>
                </a:solidFill>
                <a:ea typeface="楷体_GB2312" pitchFamily="49" charset="-122"/>
              </a:rPr>
              <a:t>break;</a:t>
            </a:r>
          </a:p>
          <a:p>
            <a:pPr marL="571500" indent="-571500">
              <a:spcBef>
                <a:spcPts val="1200"/>
              </a:spcBef>
              <a:buSzTx/>
            </a:pPr>
            <a:r>
              <a:rPr lang="en-US" altLang="zh-CN" sz="2800" dirty="0">
                <a:ea typeface="楷体_GB2312" pitchFamily="49" charset="-122"/>
              </a:rPr>
              <a:t>break</a:t>
            </a:r>
            <a:r>
              <a:rPr lang="zh-CN" altLang="en-US" sz="2800" dirty="0">
                <a:ea typeface="楷体_GB2312" pitchFamily="49" charset="-122"/>
              </a:rPr>
              <a:t>语句的功能：</a:t>
            </a:r>
          </a:p>
          <a:p>
            <a:pPr marL="839788" lvl="1" indent="-495300">
              <a:spcBef>
                <a:spcPts val="1200"/>
              </a:spcBef>
              <a:buSzTx/>
              <a:buFont typeface="Wingdings" pitchFamily="2" charset="2"/>
              <a:buAutoNum type="arabicPeriod"/>
            </a:pPr>
            <a:r>
              <a:rPr lang="zh-CN" altLang="en-US" sz="2800" dirty="0">
                <a:ea typeface="楷体_GB2312" pitchFamily="49" charset="-122"/>
              </a:rPr>
              <a:t>在</a:t>
            </a:r>
            <a:r>
              <a:rPr lang="en-US" altLang="zh-CN" sz="2800" dirty="0">
                <a:ea typeface="楷体_GB2312" pitchFamily="49" charset="-122"/>
              </a:rPr>
              <a:t>switch</a:t>
            </a:r>
            <a:r>
              <a:rPr lang="zh-CN" altLang="en-US" sz="2800" dirty="0">
                <a:ea typeface="楷体_GB2312" pitchFamily="49" charset="-122"/>
              </a:rPr>
              <a:t>语句中使用，使流程跳出</a:t>
            </a:r>
            <a:r>
              <a:rPr lang="en-US" altLang="zh-CN" sz="2800" dirty="0">
                <a:ea typeface="楷体_GB2312" pitchFamily="49" charset="-122"/>
              </a:rPr>
              <a:t>switch</a:t>
            </a:r>
            <a:r>
              <a:rPr lang="zh-CN" altLang="en-US" sz="2800" dirty="0">
                <a:ea typeface="楷体_GB2312" pitchFamily="49" charset="-122"/>
              </a:rPr>
              <a:t>结构，继续执行</a:t>
            </a:r>
            <a:r>
              <a:rPr lang="en-US" altLang="zh-CN" sz="2800" dirty="0">
                <a:ea typeface="楷体_GB2312" pitchFamily="49" charset="-122"/>
              </a:rPr>
              <a:t>switch</a:t>
            </a:r>
            <a:r>
              <a:rPr lang="zh-CN" altLang="en-US" sz="2800" dirty="0">
                <a:ea typeface="楷体_GB2312" pitchFamily="49" charset="-122"/>
              </a:rPr>
              <a:t>语句下面的语句。</a:t>
            </a:r>
          </a:p>
          <a:p>
            <a:pPr marL="839788" lvl="1" indent="-495300">
              <a:spcBef>
                <a:spcPts val="1200"/>
              </a:spcBef>
              <a:buSzTx/>
              <a:buFont typeface="Wingdings" pitchFamily="2" charset="2"/>
              <a:buAutoNum type="arabicPeriod"/>
            </a:pPr>
            <a:r>
              <a:rPr lang="zh-CN" altLang="en-US" sz="2800" dirty="0">
                <a:ea typeface="楷体_GB2312" pitchFamily="49" charset="-122"/>
              </a:rPr>
              <a:t>在</a:t>
            </a:r>
            <a:r>
              <a:rPr lang="en-US" altLang="zh-CN" sz="2800" dirty="0">
                <a:ea typeface="楷体_GB2312" pitchFamily="49" charset="-122"/>
              </a:rPr>
              <a:t>for</a:t>
            </a:r>
            <a:r>
              <a:rPr lang="zh-CN" altLang="en-US" sz="2800" dirty="0">
                <a:ea typeface="楷体_GB2312" pitchFamily="49" charset="-122"/>
              </a:rPr>
              <a:t>、</a:t>
            </a:r>
            <a:r>
              <a:rPr lang="en-US" altLang="zh-CN" sz="2800" dirty="0">
                <a:ea typeface="楷体_GB2312" pitchFamily="49" charset="-122"/>
              </a:rPr>
              <a:t>while</a:t>
            </a:r>
            <a:r>
              <a:rPr lang="zh-CN" altLang="en-US" sz="2800" dirty="0">
                <a:ea typeface="楷体_GB2312" pitchFamily="49" charset="-122"/>
              </a:rPr>
              <a:t>或</a:t>
            </a:r>
            <a:r>
              <a:rPr lang="en-US" altLang="zh-CN" sz="2800" dirty="0">
                <a:ea typeface="楷体_GB2312" pitchFamily="49" charset="-122"/>
              </a:rPr>
              <a:t>do-while</a:t>
            </a:r>
            <a:r>
              <a:rPr lang="zh-CN" altLang="en-US" sz="2800" dirty="0">
                <a:ea typeface="楷体_GB2312" pitchFamily="49" charset="-122"/>
              </a:rPr>
              <a:t>语句使用，使流程从循环体内跳出，即</a:t>
            </a:r>
            <a:r>
              <a:rPr lang="zh-CN" altLang="en-US" sz="2800" b="1" dirty="0">
                <a:solidFill>
                  <a:srgbClr val="FFFF00"/>
                </a:solidFill>
                <a:ea typeface="楷体_GB2312" pitchFamily="49" charset="-122"/>
              </a:rPr>
              <a:t>提前结束</a:t>
            </a:r>
            <a:r>
              <a:rPr lang="zh-CN" altLang="en-US" sz="2800" b="1" dirty="0" smtClean="0">
                <a:solidFill>
                  <a:srgbClr val="FFFF00"/>
                </a:solidFill>
                <a:ea typeface="楷体_GB2312" pitchFamily="49" charset="-122"/>
              </a:rPr>
              <a:t>循环</a:t>
            </a:r>
            <a:r>
              <a:rPr lang="zh-CN" altLang="en-US" sz="2800" dirty="0" smtClean="0">
                <a:ea typeface="楷体_GB2312" pitchFamily="49" charset="-122"/>
              </a:rPr>
              <a:t>，</a:t>
            </a:r>
            <a:r>
              <a:rPr lang="zh-CN" altLang="en-US" sz="2800" dirty="0">
                <a:ea typeface="楷体_GB2312" pitchFamily="49" charset="-122"/>
              </a:rPr>
              <a:t>接着执行</a:t>
            </a:r>
            <a:r>
              <a:rPr lang="zh-CN" altLang="en-US" sz="2800" dirty="0" smtClean="0">
                <a:ea typeface="楷体_GB2312" pitchFamily="49" charset="-122"/>
              </a:rPr>
              <a:t>循环下面</a:t>
            </a:r>
            <a:r>
              <a:rPr lang="zh-CN" altLang="en-US" sz="2800" dirty="0">
                <a:ea typeface="楷体_GB2312" pitchFamily="49" charset="-122"/>
              </a:rPr>
              <a:t>的语句</a:t>
            </a:r>
            <a:r>
              <a:rPr lang="zh-CN" altLang="en-US" sz="2800" dirty="0" smtClean="0">
                <a:ea typeface="楷体_GB2312" pitchFamily="49" charset="-122"/>
              </a:rPr>
              <a:t>。</a:t>
            </a:r>
            <a:endParaRPr lang="zh-CN" altLang="en-US" sz="2800" dirty="0">
              <a:solidFill>
                <a:srgbClr val="66FF33"/>
              </a:solidFill>
              <a:ea typeface="楷体_GB2312" pitchFamily="49" charset="-122"/>
            </a:endParaRP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8313" y="260350"/>
            <a:ext cx="7543800" cy="2160538"/>
          </a:xfrm>
        </p:spPr>
        <p:txBody>
          <a:bodyPr/>
          <a:lstStyle/>
          <a:p>
            <a:r>
              <a:rPr lang="en-US" altLang="zh-CN" dirty="0"/>
              <a:t> 【</a:t>
            </a:r>
            <a:r>
              <a:rPr lang="zh-CN" altLang="zh-CN" dirty="0" smtClean="0"/>
              <a:t>例</a:t>
            </a:r>
            <a:r>
              <a:rPr lang="en-US" altLang="zh-CN" dirty="0" smtClean="0"/>
              <a:t>5.4】</a:t>
            </a:r>
            <a:r>
              <a:rPr lang="zh-CN" altLang="zh-CN" dirty="0" smtClean="0"/>
              <a:t>在</a:t>
            </a:r>
            <a:r>
              <a:rPr lang="zh-CN" altLang="zh-CN" dirty="0"/>
              <a:t>全系</a:t>
            </a:r>
            <a:r>
              <a:rPr lang="en-US" altLang="zh-CN" dirty="0"/>
              <a:t>1000</a:t>
            </a:r>
            <a:r>
              <a:rPr lang="zh-CN" altLang="zh-CN" dirty="0"/>
              <a:t>学生中，征集慈善募捐，当总数达到</a:t>
            </a:r>
            <a:r>
              <a:rPr lang="en-US" altLang="zh-CN" dirty="0"/>
              <a:t>10</a:t>
            </a:r>
            <a:r>
              <a:rPr lang="zh-CN" altLang="zh-CN" dirty="0"/>
              <a:t>万元时就结束，统计此时捐款的人数，以及平均每人捐款的数目。</a:t>
            </a:r>
            <a:endParaRPr lang="zh-CN" altLang="en-US" dirty="0"/>
          </a:p>
        </p:txBody>
      </p:sp>
      <p:sp>
        <p:nvSpPr>
          <p:cNvPr id="3" name="内容占位符 2"/>
          <p:cNvSpPr>
            <a:spLocks noGrp="1"/>
          </p:cNvSpPr>
          <p:nvPr>
            <p:ph idx="1"/>
          </p:nvPr>
        </p:nvSpPr>
        <p:spPr>
          <a:xfrm>
            <a:off x="457200" y="2348879"/>
            <a:ext cx="8229600" cy="3959845"/>
          </a:xfrm>
        </p:spPr>
        <p:txBody>
          <a:bodyPr/>
          <a:lstStyle/>
          <a:p>
            <a:pPr marL="0" indent="0">
              <a:buNone/>
            </a:pPr>
            <a:r>
              <a:rPr lang="en-US" altLang="zh-CN" dirty="0" smtClean="0"/>
              <a:t>【</a:t>
            </a:r>
            <a:r>
              <a:rPr lang="zh-CN" altLang="en-US" dirty="0" smtClean="0"/>
              <a:t>编程思路</a:t>
            </a:r>
            <a:r>
              <a:rPr lang="en-US" altLang="zh-CN" dirty="0" smtClean="0"/>
              <a:t>】</a:t>
            </a:r>
            <a:endParaRPr lang="zh-CN" altLang="en-US" dirty="0"/>
          </a:p>
          <a:p>
            <a:pPr lvl="1"/>
            <a:r>
              <a:rPr lang="zh-CN" altLang="en-US" dirty="0"/>
              <a:t>循环次数不确定，但最多循环</a:t>
            </a:r>
            <a:r>
              <a:rPr lang="en-US" altLang="zh-CN" dirty="0"/>
              <a:t>1000</a:t>
            </a:r>
            <a:r>
              <a:rPr lang="zh-CN" altLang="en-US" dirty="0"/>
              <a:t>次</a:t>
            </a:r>
          </a:p>
          <a:p>
            <a:pPr lvl="2"/>
            <a:r>
              <a:rPr lang="zh-CN" altLang="en-US" dirty="0"/>
              <a:t>在循环体中累计捐款总数</a:t>
            </a:r>
          </a:p>
          <a:p>
            <a:pPr lvl="2"/>
            <a:r>
              <a:rPr lang="zh-CN" altLang="en-US" dirty="0"/>
              <a:t>用</a:t>
            </a:r>
            <a:r>
              <a:rPr lang="en-US" altLang="zh-CN" dirty="0"/>
              <a:t>if</a:t>
            </a:r>
            <a:r>
              <a:rPr lang="zh-CN" altLang="en-US" dirty="0"/>
              <a:t>语句检查是否达到</a:t>
            </a:r>
            <a:r>
              <a:rPr lang="en-US" altLang="zh-CN" dirty="0"/>
              <a:t>10</a:t>
            </a:r>
            <a:r>
              <a:rPr lang="zh-CN" altLang="en-US" dirty="0"/>
              <a:t>万元</a:t>
            </a:r>
          </a:p>
          <a:p>
            <a:pPr lvl="2"/>
            <a:r>
              <a:rPr lang="zh-CN" altLang="en-US" dirty="0"/>
              <a:t>如果达到就不再继续执行循环，终止累加</a:t>
            </a:r>
          </a:p>
          <a:p>
            <a:pPr lvl="1"/>
            <a:r>
              <a:rPr lang="zh-CN" altLang="en-US" dirty="0"/>
              <a:t>计算人均捐款</a:t>
            </a:r>
            <a:r>
              <a:rPr lang="zh-CN" altLang="en-US" dirty="0" smtClean="0"/>
              <a:t>数</a:t>
            </a:r>
            <a:endParaRPr lang="en-US" altLang="zh-CN" dirty="0" smtClean="0"/>
          </a:p>
          <a:p>
            <a:pPr lvl="1"/>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B0B2AA3B-4E3A-48A3-B1C6-ACC183BE71FA}" type="slidenum">
              <a:rPr lang="en-US" altLang="zh-CN" smtClean="0"/>
              <a:pPr/>
              <a:t>42</a:t>
            </a:fld>
            <a:endParaRPr lang="en-US" altLang="zh-CN"/>
          </a:p>
        </p:txBody>
      </p:sp>
    </p:spTree>
    <p:extLst>
      <p:ext uri="{BB962C8B-B14F-4D97-AF65-F5344CB8AC3E}">
        <p14:creationId xmlns:p14="http://schemas.microsoft.com/office/powerpoint/2010/main" val="220235423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8313" y="260350"/>
            <a:ext cx="7543800" cy="2160538"/>
          </a:xfrm>
        </p:spPr>
        <p:txBody>
          <a:bodyPr/>
          <a:lstStyle/>
          <a:p>
            <a:r>
              <a:rPr lang="en-US" altLang="zh-CN" dirty="0"/>
              <a:t> 【</a:t>
            </a:r>
            <a:r>
              <a:rPr lang="zh-CN" altLang="zh-CN" dirty="0" smtClean="0"/>
              <a:t>例</a:t>
            </a:r>
            <a:r>
              <a:rPr lang="en-US" altLang="zh-CN" dirty="0" smtClean="0"/>
              <a:t>5.4】</a:t>
            </a:r>
            <a:r>
              <a:rPr lang="zh-CN" altLang="zh-CN" dirty="0" smtClean="0"/>
              <a:t>在</a:t>
            </a:r>
            <a:r>
              <a:rPr lang="zh-CN" altLang="zh-CN" dirty="0"/>
              <a:t>全系</a:t>
            </a:r>
            <a:r>
              <a:rPr lang="en-US" altLang="zh-CN" dirty="0"/>
              <a:t>1000</a:t>
            </a:r>
            <a:r>
              <a:rPr lang="zh-CN" altLang="zh-CN" dirty="0"/>
              <a:t>学生中，征集慈善募捐，当总数达到</a:t>
            </a:r>
            <a:r>
              <a:rPr lang="en-US" altLang="zh-CN" dirty="0"/>
              <a:t>10</a:t>
            </a:r>
            <a:r>
              <a:rPr lang="zh-CN" altLang="zh-CN" dirty="0"/>
              <a:t>万元时就结束，统计此时捐款的人数，以及平均每人捐款的数目。</a:t>
            </a:r>
            <a:endParaRPr lang="zh-CN" altLang="en-US" dirty="0"/>
          </a:p>
        </p:txBody>
      </p:sp>
      <p:sp>
        <p:nvSpPr>
          <p:cNvPr id="3" name="内容占位符 2"/>
          <p:cNvSpPr>
            <a:spLocks noGrp="1"/>
          </p:cNvSpPr>
          <p:nvPr>
            <p:ph idx="1"/>
          </p:nvPr>
        </p:nvSpPr>
        <p:spPr>
          <a:xfrm>
            <a:off x="457200" y="2348879"/>
            <a:ext cx="8229600" cy="3959845"/>
          </a:xfrm>
        </p:spPr>
        <p:txBody>
          <a:bodyPr/>
          <a:lstStyle/>
          <a:p>
            <a:pPr marL="0" indent="0">
              <a:buNone/>
            </a:pPr>
            <a:r>
              <a:rPr lang="en-US" altLang="zh-CN" dirty="0" smtClean="0"/>
              <a:t>【</a:t>
            </a:r>
            <a:r>
              <a:rPr lang="zh-CN" altLang="en-US" dirty="0" smtClean="0"/>
              <a:t>编程思路</a:t>
            </a:r>
            <a:r>
              <a:rPr lang="en-US" altLang="zh-CN" dirty="0" smtClean="0"/>
              <a:t>】</a:t>
            </a:r>
            <a:endParaRPr lang="zh-CN" altLang="en-US" dirty="0"/>
          </a:p>
          <a:p>
            <a:pPr lvl="1" eaLnBrk="1" hangingPunct="1">
              <a:spcBef>
                <a:spcPct val="50000"/>
              </a:spcBef>
            </a:pPr>
            <a:r>
              <a:rPr lang="zh-CN" altLang="zh-CN" dirty="0"/>
              <a:t>变量</a:t>
            </a:r>
            <a:r>
              <a:rPr lang="en-US" altLang="zh-CN" dirty="0"/>
              <a:t>amount</a:t>
            </a:r>
            <a:r>
              <a:rPr lang="zh-CN" altLang="zh-CN" dirty="0"/>
              <a:t>，用来存放捐款数</a:t>
            </a:r>
            <a:endParaRPr lang="en-US" altLang="zh-CN" dirty="0"/>
          </a:p>
          <a:p>
            <a:pPr lvl="1" eaLnBrk="1" hangingPunct="1">
              <a:spcBef>
                <a:spcPct val="50000"/>
              </a:spcBef>
            </a:pPr>
            <a:r>
              <a:rPr lang="zh-CN" altLang="zh-CN" dirty="0"/>
              <a:t>变量</a:t>
            </a:r>
            <a:r>
              <a:rPr lang="en-US" altLang="zh-CN" dirty="0"/>
              <a:t>total</a:t>
            </a:r>
            <a:r>
              <a:rPr lang="zh-CN" altLang="zh-CN" dirty="0"/>
              <a:t>，用来存放累加后的总捐款数</a:t>
            </a:r>
            <a:endParaRPr lang="en-US" altLang="zh-CN" dirty="0"/>
          </a:p>
          <a:p>
            <a:pPr lvl="1" eaLnBrk="1" hangingPunct="1">
              <a:spcBef>
                <a:spcPct val="50000"/>
              </a:spcBef>
            </a:pPr>
            <a:r>
              <a:rPr lang="zh-CN" altLang="zh-CN" dirty="0"/>
              <a:t>变量</a:t>
            </a:r>
            <a:r>
              <a:rPr lang="en-US" altLang="zh-CN" dirty="0"/>
              <a:t>aver</a:t>
            </a:r>
            <a:r>
              <a:rPr lang="zh-CN" altLang="zh-CN" dirty="0"/>
              <a:t>，用来存放人均捐款数</a:t>
            </a:r>
            <a:endParaRPr lang="en-US" altLang="zh-CN" dirty="0"/>
          </a:p>
          <a:p>
            <a:pPr lvl="1" eaLnBrk="1" hangingPunct="1">
              <a:spcBef>
                <a:spcPct val="50000"/>
              </a:spcBef>
            </a:pPr>
            <a:r>
              <a:rPr lang="zh-CN" altLang="zh-CN" dirty="0"/>
              <a:t>定义符号常量</a:t>
            </a:r>
            <a:r>
              <a:rPr lang="en-US" altLang="zh-CN" dirty="0"/>
              <a:t>SUM</a:t>
            </a:r>
            <a:r>
              <a:rPr lang="zh-CN" altLang="zh-CN" dirty="0"/>
              <a:t>代表</a:t>
            </a:r>
            <a:r>
              <a:rPr lang="en-US" altLang="zh-CN" dirty="0"/>
              <a:t>100000</a:t>
            </a:r>
          </a:p>
          <a:p>
            <a:pPr lvl="1"/>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B0B2AA3B-4E3A-48A3-B1C6-ACC183BE71FA}" type="slidenum">
              <a:rPr lang="en-US" altLang="zh-CN" smtClean="0"/>
              <a:pPr/>
              <a:t>43</a:t>
            </a:fld>
            <a:endParaRPr lang="en-US" altLang="zh-CN"/>
          </a:p>
        </p:txBody>
      </p:sp>
    </p:spTree>
    <p:extLst>
      <p:ext uri="{BB962C8B-B14F-4D97-AF65-F5344CB8AC3E}">
        <p14:creationId xmlns:p14="http://schemas.microsoft.com/office/powerpoint/2010/main" val="340044995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4" name="Rectangle 3"/>
          <p:cNvSpPr>
            <a:spLocks noGrp="1" noChangeArrowheads="1"/>
          </p:cNvSpPr>
          <p:nvPr>
            <p:ph type="body" idx="1"/>
          </p:nvPr>
        </p:nvSpPr>
        <p:spPr>
          <a:xfrm>
            <a:off x="214313" y="71438"/>
            <a:ext cx="8715375" cy="6786562"/>
          </a:xfrm>
        </p:spPr>
        <p:txBody>
          <a:bodyPr/>
          <a:lstStyle/>
          <a:p>
            <a:pPr>
              <a:spcBef>
                <a:spcPts val="0"/>
              </a:spcBef>
              <a:buFont typeface="Wingdings" pitchFamily="2" charset="2"/>
              <a:buNone/>
            </a:pPr>
            <a:r>
              <a:rPr lang="en-US" altLang="zh-CN" sz="2400" dirty="0" smtClean="0">
                <a:latin typeface="Verdana" panose="020B0604030504040204" pitchFamily="34" charset="0"/>
                <a:ea typeface="Verdana" panose="020B0604030504040204" pitchFamily="34" charset="0"/>
                <a:cs typeface="Verdana" panose="020B0604030504040204" pitchFamily="34" charset="0"/>
              </a:rPr>
              <a:t>#include &lt;</a:t>
            </a:r>
            <a:r>
              <a:rPr lang="en-US" altLang="zh-CN" sz="2400" dirty="0" err="1" smtClean="0">
                <a:latin typeface="Verdana" panose="020B0604030504040204" pitchFamily="34" charset="0"/>
                <a:ea typeface="Verdana" panose="020B0604030504040204" pitchFamily="34" charset="0"/>
                <a:cs typeface="Verdana" panose="020B0604030504040204" pitchFamily="34" charset="0"/>
              </a:rPr>
              <a:t>stdio.h</a:t>
            </a:r>
            <a:r>
              <a:rPr lang="en-US" altLang="zh-CN" sz="2400" dirty="0" smtClean="0">
                <a:latin typeface="Verdana" panose="020B0604030504040204" pitchFamily="34" charset="0"/>
                <a:ea typeface="Verdana" panose="020B0604030504040204" pitchFamily="34" charset="0"/>
                <a:cs typeface="Verdana" panose="020B0604030504040204" pitchFamily="34" charset="0"/>
              </a:rPr>
              <a:t>&gt;</a:t>
            </a:r>
            <a:endParaRPr lang="zh-CN" altLang="zh-CN" sz="2400" dirty="0" smtClean="0">
              <a:latin typeface="Verdana" panose="020B0604030504040204" pitchFamily="34" charset="0"/>
              <a:ea typeface="Arial Unicode MS" panose="020B0604020202020204" pitchFamily="34" charset="-122"/>
              <a:cs typeface="Verdana" panose="020B0604030504040204" pitchFamily="34" charset="0"/>
            </a:endParaRPr>
          </a:p>
          <a:p>
            <a:pPr>
              <a:spcBef>
                <a:spcPts val="0"/>
              </a:spcBef>
              <a:buFont typeface="Wingdings" pitchFamily="2" charset="2"/>
              <a:buNone/>
            </a:pPr>
            <a:r>
              <a:rPr lang="en-US" altLang="zh-CN" sz="2400" dirty="0" smtClean="0">
                <a:latin typeface="Verdana" panose="020B0604030504040204" pitchFamily="34" charset="0"/>
                <a:ea typeface="Verdana" panose="020B0604030504040204" pitchFamily="34" charset="0"/>
                <a:cs typeface="Verdana" panose="020B0604030504040204" pitchFamily="34" charset="0"/>
              </a:rPr>
              <a:t>#define SUM 100000</a:t>
            </a:r>
            <a:endParaRPr lang="zh-CN" altLang="zh-CN" sz="2400" dirty="0" smtClean="0">
              <a:latin typeface="Verdana" panose="020B0604030504040204" pitchFamily="34" charset="0"/>
              <a:ea typeface="Arial Unicode MS" panose="020B0604020202020204" pitchFamily="34" charset="-122"/>
              <a:cs typeface="Verdana" panose="020B0604030504040204" pitchFamily="34" charset="0"/>
            </a:endParaRPr>
          </a:p>
          <a:p>
            <a:pPr>
              <a:spcBef>
                <a:spcPts val="0"/>
              </a:spcBef>
              <a:buFont typeface="Wingdings" pitchFamily="2" charset="2"/>
              <a:buNone/>
            </a:pPr>
            <a:r>
              <a:rPr lang="en-US" altLang="zh-CN" sz="2400" dirty="0" err="1" smtClean="0">
                <a:latin typeface="Verdana" panose="020B0604030504040204" pitchFamily="34" charset="0"/>
                <a:ea typeface="Verdana" panose="020B0604030504040204" pitchFamily="34" charset="0"/>
                <a:cs typeface="Verdana" panose="020B0604030504040204" pitchFamily="34" charset="0"/>
              </a:rPr>
              <a:t>int</a:t>
            </a:r>
            <a:r>
              <a:rPr lang="en-US" altLang="zh-CN" sz="2400" dirty="0" smtClean="0">
                <a:latin typeface="Verdana" panose="020B0604030504040204" pitchFamily="34" charset="0"/>
                <a:ea typeface="Verdana" panose="020B0604030504040204" pitchFamily="34" charset="0"/>
                <a:cs typeface="Verdana" panose="020B0604030504040204" pitchFamily="34" charset="0"/>
              </a:rPr>
              <a:t> main()</a:t>
            </a:r>
            <a:endParaRPr lang="zh-CN" altLang="zh-CN" sz="2400" dirty="0" smtClean="0">
              <a:latin typeface="Verdana" panose="020B0604030504040204" pitchFamily="34" charset="0"/>
              <a:ea typeface="Arial Unicode MS" panose="020B0604020202020204" pitchFamily="34" charset="-122"/>
              <a:cs typeface="Verdana" panose="020B0604030504040204" pitchFamily="34" charset="0"/>
            </a:endParaRPr>
          </a:p>
          <a:p>
            <a:pPr>
              <a:spcBef>
                <a:spcPts val="0"/>
              </a:spcBef>
              <a:buFont typeface="Wingdings" pitchFamily="2" charset="2"/>
              <a:buNone/>
            </a:pPr>
            <a:r>
              <a:rPr lang="en-US" altLang="zh-CN" sz="2400" dirty="0" smtClean="0">
                <a:latin typeface="Verdana" panose="020B0604030504040204" pitchFamily="34" charset="0"/>
                <a:ea typeface="Verdana" panose="020B0604030504040204" pitchFamily="34" charset="0"/>
                <a:cs typeface="Verdana" panose="020B0604030504040204" pitchFamily="34" charset="0"/>
              </a:rPr>
              <a:t>{  </a:t>
            </a:r>
          </a:p>
          <a:p>
            <a:pPr>
              <a:spcBef>
                <a:spcPts val="0"/>
              </a:spcBef>
              <a:buFont typeface="Wingdings" pitchFamily="2" charset="2"/>
              <a:buNone/>
            </a:pPr>
            <a:r>
              <a:rPr lang="en-US" altLang="zh-CN" sz="2400" dirty="0">
                <a:latin typeface="Verdana" panose="020B0604030504040204" pitchFamily="34" charset="0"/>
                <a:ea typeface="Verdana" panose="020B0604030504040204" pitchFamily="34" charset="0"/>
                <a:cs typeface="Verdana" panose="020B0604030504040204" pitchFamily="34" charset="0"/>
              </a:rPr>
              <a:t>	</a:t>
            </a:r>
            <a:r>
              <a:rPr lang="en-US" altLang="zh-CN" sz="2400" dirty="0" smtClean="0">
                <a:latin typeface="Verdana" panose="020B0604030504040204" pitchFamily="34" charset="0"/>
                <a:ea typeface="Verdana" panose="020B0604030504040204" pitchFamily="34" charset="0"/>
                <a:cs typeface="Verdana" panose="020B0604030504040204" pitchFamily="34" charset="0"/>
              </a:rPr>
              <a:t>float amount, aver, total;   </a:t>
            </a:r>
          </a:p>
          <a:p>
            <a:pPr>
              <a:spcBef>
                <a:spcPts val="0"/>
              </a:spcBef>
              <a:buFont typeface="Wingdings" pitchFamily="2" charset="2"/>
              <a:buNone/>
            </a:pPr>
            <a:r>
              <a:rPr lang="en-US" altLang="zh-CN" sz="2400" dirty="0">
                <a:latin typeface="Verdana" panose="020B0604030504040204" pitchFamily="34" charset="0"/>
                <a:ea typeface="Verdana" panose="020B0604030504040204" pitchFamily="34" charset="0"/>
                <a:cs typeface="Verdana" panose="020B0604030504040204" pitchFamily="34" charset="0"/>
              </a:rPr>
              <a:t>	</a:t>
            </a:r>
            <a:r>
              <a:rPr lang="en-US" altLang="zh-CN" sz="2400" dirty="0" err="1" smtClean="0">
                <a:latin typeface="Verdana" panose="020B0604030504040204" pitchFamily="34" charset="0"/>
                <a:ea typeface="Verdana" panose="020B0604030504040204" pitchFamily="34" charset="0"/>
                <a:cs typeface="Verdana" panose="020B0604030504040204" pitchFamily="34" charset="0"/>
              </a:rPr>
              <a:t>int</a:t>
            </a:r>
            <a:r>
              <a:rPr lang="en-US" altLang="zh-CN" sz="2400" dirty="0" smtClean="0">
                <a:latin typeface="Verdana" panose="020B0604030504040204" pitchFamily="34" charset="0"/>
                <a:ea typeface="Verdana" panose="020B0604030504040204" pitchFamily="34" charset="0"/>
                <a:cs typeface="Verdana" panose="020B0604030504040204" pitchFamily="34" charset="0"/>
              </a:rPr>
              <a:t> </a:t>
            </a:r>
            <a:r>
              <a:rPr lang="en-US" altLang="zh-CN" sz="2400" dirty="0" err="1" smtClean="0">
                <a:latin typeface="Verdana" panose="020B0604030504040204" pitchFamily="34" charset="0"/>
                <a:ea typeface="Verdana" panose="020B0604030504040204" pitchFamily="34" charset="0"/>
                <a:cs typeface="Verdana" panose="020B0604030504040204" pitchFamily="34" charset="0"/>
              </a:rPr>
              <a:t>i</a:t>
            </a:r>
            <a:r>
              <a:rPr lang="en-US" altLang="zh-CN" sz="2400" dirty="0" smtClean="0">
                <a:latin typeface="Verdana" panose="020B0604030504040204" pitchFamily="34" charset="0"/>
                <a:ea typeface="Verdana" panose="020B0604030504040204" pitchFamily="34" charset="0"/>
                <a:cs typeface="Verdana" panose="020B0604030504040204" pitchFamily="34" charset="0"/>
              </a:rPr>
              <a:t>;</a:t>
            </a:r>
            <a:endParaRPr lang="zh-CN" altLang="zh-CN" sz="2400" dirty="0" smtClean="0">
              <a:latin typeface="Verdana" panose="020B0604030504040204" pitchFamily="34" charset="0"/>
              <a:ea typeface="Arial Unicode MS" panose="020B0604020202020204" pitchFamily="34" charset="-122"/>
              <a:cs typeface="Verdana" panose="020B0604030504040204" pitchFamily="34" charset="0"/>
            </a:endParaRPr>
          </a:p>
          <a:p>
            <a:pPr>
              <a:spcBef>
                <a:spcPts val="0"/>
              </a:spcBef>
              <a:buFont typeface="Wingdings" pitchFamily="2" charset="2"/>
              <a:buNone/>
            </a:pPr>
            <a:r>
              <a:rPr lang="en-US" altLang="zh-CN" sz="2400" dirty="0" smtClean="0">
                <a:latin typeface="Verdana" panose="020B0604030504040204" pitchFamily="34" charset="0"/>
                <a:ea typeface="Verdana" panose="020B0604030504040204" pitchFamily="34" charset="0"/>
                <a:cs typeface="Verdana" panose="020B0604030504040204" pitchFamily="34" charset="0"/>
              </a:rPr>
              <a:t>  	for (</a:t>
            </a:r>
            <a:r>
              <a:rPr lang="en-US" altLang="zh-CN" sz="2400" dirty="0" err="1" smtClean="0">
                <a:latin typeface="Verdana" panose="020B0604030504040204" pitchFamily="34" charset="0"/>
                <a:ea typeface="Verdana" panose="020B0604030504040204" pitchFamily="34" charset="0"/>
                <a:cs typeface="Verdana" panose="020B0604030504040204" pitchFamily="34" charset="0"/>
              </a:rPr>
              <a:t>i</a:t>
            </a:r>
            <a:r>
              <a:rPr lang="en-US" altLang="zh-CN" sz="2400" dirty="0" smtClean="0">
                <a:latin typeface="Verdana" panose="020B0604030504040204" pitchFamily="34" charset="0"/>
                <a:ea typeface="Verdana" panose="020B0604030504040204" pitchFamily="34" charset="0"/>
                <a:cs typeface="Verdana" panose="020B0604030504040204" pitchFamily="34" charset="0"/>
              </a:rPr>
              <a:t>=1, total=0; </a:t>
            </a:r>
            <a:r>
              <a:rPr lang="en-US" altLang="zh-CN" sz="2400" dirty="0" err="1" smtClean="0">
                <a:latin typeface="Verdana" panose="020B0604030504040204" pitchFamily="34" charset="0"/>
                <a:ea typeface="Verdana" panose="020B0604030504040204" pitchFamily="34" charset="0"/>
                <a:cs typeface="Verdana" panose="020B0604030504040204" pitchFamily="34" charset="0"/>
              </a:rPr>
              <a:t>i</a:t>
            </a:r>
            <a:r>
              <a:rPr lang="en-US" altLang="zh-CN" sz="2400" dirty="0" smtClean="0">
                <a:latin typeface="Verdana" panose="020B0604030504040204" pitchFamily="34" charset="0"/>
                <a:ea typeface="Verdana" panose="020B0604030504040204" pitchFamily="34" charset="0"/>
                <a:cs typeface="Verdana" panose="020B0604030504040204" pitchFamily="34" charset="0"/>
              </a:rPr>
              <a:t>&lt;=</a:t>
            </a:r>
            <a:r>
              <a:rPr lang="en-US" altLang="zh-CN" sz="2400" b="1" dirty="0" smtClean="0">
                <a:solidFill>
                  <a:srgbClr val="FF0000"/>
                </a:solidFill>
                <a:latin typeface="Verdana" panose="020B0604030504040204" pitchFamily="34" charset="0"/>
                <a:ea typeface="Verdana" panose="020B0604030504040204" pitchFamily="34" charset="0"/>
                <a:cs typeface="Verdana" panose="020B0604030504040204" pitchFamily="34" charset="0"/>
              </a:rPr>
              <a:t>1000</a:t>
            </a:r>
            <a:r>
              <a:rPr lang="en-US" altLang="zh-CN" sz="2400" dirty="0" smtClean="0">
                <a:latin typeface="Verdana" panose="020B0604030504040204" pitchFamily="34" charset="0"/>
                <a:ea typeface="Verdana" panose="020B0604030504040204" pitchFamily="34" charset="0"/>
                <a:cs typeface="Verdana" panose="020B0604030504040204" pitchFamily="34" charset="0"/>
              </a:rPr>
              <a:t>; </a:t>
            </a:r>
            <a:r>
              <a:rPr lang="en-US" altLang="zh-CN" sz="2400" dirty="0" err="1" smtClean="0">
                <a:latin typeface="Verdana" panose="020B0604030504040204" pitchFamily="34" charset="0"/>
                <a:ea typeface="Verdana" panose="020B0604030504040204" pitchFamily="34" charset="0"/>
                <a:cs typeface="Verdana" panose="020B0604030504040204" pitchFamily="34" charset="0"/>
              </a:rPr>
              <a:t>i</a:t>
            </a:r>
            <a:r>
              <a:rPr lang="en-US" altLang="zh-CN" sz="2400" dirty="0" smtClean="0">
                <a:latin typeface="Verdana" panose="020B0604030504040204" pitchFamily="34" charset="0"/>
                <a:ea typeface="Verdana" panose="020B0604030504040204" pitchFamily="34" charset="0"/>
                <a:cs typeface="Verdana" panose="020B0604030504040204" pitchFamily="34" charset="0"/>
              </a:rPr>
              <a:t>++)                      </a:t>
            </a:r>
            <a:endParaRPr lang="zh-CN" altLang="zh-CN" sz="2400" dirty="0" smtClean="0">
              <a:latin typeface="Verdana" panose="020B0604030504040204" pitchFamily="34" charset="0"/>
              <a:ea typeface="Arial Unicode MS" panose="020B0604020202020204" pitchFamily="34" charset="-122"/>
              <a:cs typeface="Verdana" panose="020B0604030504040204" pitchFamily="34" charset="0"/>
            </a:endParaRPr>
          </a:p>
          <a:p>
            <a:pPr>
              <a:spcBef>
                <a:spcPts val="0"/>
              </a:spcBef>
              <a:buFont typeface="Wingdings" pitchFamily="2" charset="2"/>
              <a:buNone/>
            </a:pPr>
            <a:r>
              <a:rPr lang="en-US" altLang="zh-CN" sz="2400" dirty="0" smtClean="0">
                <a:latin typeface="Verdana" panose="020B0604030504040204" pitchFamily="34" charset="0"/>
                <a:ea typeface="Verdana" panose="020B0604030504040204" pitchFamily="34" charset="0"/>
                <a:cs typeface="Verdana" panose="020B0604030504040204" pitchFamily="34" charset="0"/>
              </a:rPr>
              <a:t>  	{</a:t>
            </a:r>
          </a:p>
          <a:p>
            <a:pPr>
              <a:spcBef>
                <a:spcPts val="0"/>
              </a:spcBef>
              <a:buFont typeface="Wingdings" pitchFamily="2" charset="2"/>
              <a:buNone/>
            </a:pPr>
            <a:r>
              <a:rPr lang="en-US" altLang="zh-CN" sz="2400" dirty="0" smtClean="0">
                <a:latin typeface="Verdana" panose="020B0604030504040204" pitchFamily="34" charset="0"/>
                <a:ea typeface="Verdana" panose="020B0604030504040204" pitchFamily="34" charset="0"/>
                <a:cs typeface="Verdana" panose="020B0604030504040204" pitchFamily="34" charset="0"/>
              </a:rPr>
              <a:t>		</a:t>
            </a:r>
            <a:r>
              <a:rPr lang="en-US" altLang="zh-CN" sz="2400" dirty="0" err="1" smtClean="0">
                <a:latin typeface="Verdana" panose="020B0604030504040204" pitchFamily="34" charset="0"/>
                <a:ea typeface="Verdana" panose="020B0604030504040204" pitchFamily="34" charset="0"/>
                <a:cs typeface="Verdana" panose="020B0604030504040204" pitchFamily="34" charset="0"/>
              </a:rPr>
              <a:t>printf</a:t>
            </a:r>
            <a:r>
              <a:rPr lang="en-US" altLang="zh-CN" sz="2400" dirty="0" smtClean="0">
                <a:latin typeface="Verdana" panose="020B0604030504040204" pitchFamily="34" charset="0"/>
                <a:ea typeface="Verdana" panose="020B0604030504040204" pitchFamily="34" charset="0"/>
                <a:cs typeface="Verdana" panose="020B0604030504040204" pitchFamily="34" charset="0"/>
              </a:rPr>
              <a:t>("please enter amount:");</a:t>
            </a:r>
            <a:endParaRPr lang="zh-CN" altLang="zh-CN" sz="2400" dirty="0" smtClean="0">
              <a:latin typeface="Verdana" panose="020B0604030504040204" pitchFamily="34" charset="0"/>
              <a:ea typeface="Arial Unicode MS" panose="020B0604020202020204" pitchFamily="34" charset="-122"/>
              <a:cs typeface="Verdana" panose="020B0604030504040204" pitchFamily="34" charset="0"/>
            </a:endParaRPr>
          </a:p>
          <a:p>
            <a:pPr>
              <a:spcBef>
                <a:spcPts val="0"/>
              </a:spcBef>
              <a:buFont typeface="Wingdings" pitchFamily="2" charset="2"/>
              <a:buNone/>
            </a:pPr>
            <a:r>
              <a:rPr lang="en-US" altLang="zh-CN" sz="2400" dirty="0" smtClean="0">
                <a:latin typeface="Verdana" panose="020B0604030504040204" pitchFamily="34" charset="0"/>
                <a:ea typeface="Verdana" panose="020B0604030504040204" pitchFamily="34" charset="0"/>
                <a:cs typeface="Verdana" panose="020B0604030504040204" pitchFamily="34" charset="0"/>
              </a:rPr>
              <a:t>     	</a:t>
            </a:r>
            <a:r>
              <a:rPr lang="en-US" altLang="zh-CN" sz="2400" dirty="0" err="1" smtClean="0">
                <a:latin typeface="Verdana" panose="020B0604030504040204" pitchFamily="34" charset="0"/>
                <a:ea typeface="Verdana" panose="020B0604030504040204" pitchFamily="34" charset="0"/>
                <a:cs typeface="Verdana" panose="020B0604030504040204" pitchFamily="34" charset="0"/>
              </a:rPr>
              <a:t>scanf</a:t>
            </a:r>
            <a:r>
              <a:rPr lang="en-US" altLang="zh-CN" sz="2400" dirty="0" smtClean="0">
                <a:latin typeface="Verdana" panose="020B0604030504040204" pitchFamily="34" charset="0"/>
                <a:ea typeface="Verdana" panose="020B0604030504040204" pitchFamily="34" charset="0"/>
                <a:cs typeface="Verdana" panose="020B0604030504040204" pitchFamily="34" charset="0"/>
              </a:rPr>
              <a:t>("%f", &amp;amount);</a:t>
            </a:r>
            <a:endParaRPr lang="zh-CN" altLang="zh-CN" sz="2400" dirty="0" smtClean="0">
              <a:latin typeface="Verdana" panose="020B0604030504040204" pitchFamily="34" charset="0"/>
              <a:ea typeface="Arial Unicode MS" panose="020B0604020202020204" pitchFamily="34" charset="-122"/>
              <a:cs typeface="Verdana" panose="020B0604030504040204" pitchFamily="34" charset="0"/>
            </a:endParaRPr>
          </a:p>
          <a:p>
            <a:pPr>
              <a:spcBef>
                <a:spcPts val="0"/>
              </a:spcBef>
              <a:buFont typeface="Wingdings" pitchFamily="2" charset="2"/>
              <a:buNone/>
            </a:pPr>
            <a:r>
              <a:rPr lang="en-US" altLang="zh-CN" sz="2400" dirty="0" smtClean="0">
                <a:latin typeface="Verdana" panose="020B0604030504040204" pitchFamily="34" charset="0"/>
                <a:ea typeface="Verdana" panose="020B0604030504040204" pitchFamily="34" charset="0"/>
                <a:cs typeface="Verdana" panose="020B0604030504040204" pitchFamily="34" charset="0"/>
              </a:rPr>
              <a:t>     	total= </a:t>
            </a:r>
            <a:r>
              <a:rPr lang="en-US" altLang="zh-CN" sz="2400" dirty="0" err="1" smtClean="0">
                <a:latin typeface="Verdana" panose="020B0604030504040204" pitchFamily="34" charset="0"/>
                <a:ea typeface="Verdana" panose="020B0604030504040204" pitchFamily="34" charset="0"/>
                <a:cs typeface="Verdana" panose="020B0604030504040204" pitchFamily="34" charset="0"/>
              </a:rPr>
              <a:t>total+amount</a:t>
            </a:r>
            <a:r>
              <a:rPr lang="en-US" altLang="zh-CN" sz="2400" dirty="0" smtClean="0">
                <a:latin typeface="Verdana" panose="020B0604030504040204" pitchFamily="34" charset="0"/>
                <a:ea typeface="Verdana" panose="020B0604030504040204" pitchFamily="34" charset="0"/>
                <a:cs typeface="Verdana" panose="020B0604030504040204" pitchFamily="34" charset="0"/>
              </a:rPr>
              <a:t>;                         </a:t>
            </a:r>
            <a:endParaRPr lang="zh-CN" altLang="zh-CN" sz="2400" dirty="0" smtClean="0">
              <a:latin typeface="Verdana" panose="020B0604030504040204" pitchFamily="34" charset="0"/>
              <a:ea typeface="Arial Unicode MS" panose="020B0604020202020204" pitchFamily="34" charset="-122"/>
              <a:cs typeface="Verdana" panose="020B0604030504040204" pitchFamily="34" charset="0"/>
            </a:endParaRPr>
          </a:p>
          <a:p>
            <a:pPr>
              <a:spcBef>
                <a:spcPts val="0"/>
              </a:spcBef>
              <a:buFont typeface="Wingdings" pitchFamily="2" charset="2"/>
              <a:buNone/>
            </a:pPr>
            <a:r>
              <a:rPr lang="en-US" altLang="zh-CN" sz="2400" dirty="0" smtClean="0">
                <a:latin typeface="Verdana" panose="020B0604030504040204" pitchFamily="34" charset="0"/>
                <a:ea typeface="Verdana" panose="020B0604030504040204" pitchFamily="34" charset="0"/>
                <a:cs typeface="Verdana" panose="020B0604030504040204" pitchFamily="34" charset="0"/>
              </a:rPr>
              <a:t>     	if (total&gt;=SUM) </a:t>
            </a:r>
          </a:p>
          <a:p>
            <a:pPr>
              <a:spcBef>
                <a:spcPts val="0"/>
              </a:spcBef>
              <a:buFont typeface="Wingdings" pitchFamily="2" charset="2"/>
              <a:buNone/>
            </a:pPr>
            <a:r>
              <a:rPr lang="en-US" altLang="zh-CN" sz="2400" b="1" dirty="0">
                <a:solidFill>
                  <a:srgbClr val="FF0000"/>
                </a:solidFill>
                <a:latin typeface="Verdana" panose="020B0604030504040204" pitchFamily="34" charset="0"/>
                <a:ea typeface="Verdana" panose="020B0604030504040204" pitchFamily="34" charset="0"/>
                <a:cs typeface="Verdana" panose="020B0604030504040204" pitchFamily="34" charset="0"/>
              </a:rPr>
              <a:t>	</a:t>
            </a:r>
            <a:r>
              <a:rPr lang="en-US" altLang="zh-CN" sz="2400" b="1" dirty="0" smtClean="0">
                <a:solidFill>
                  <a:srgbClr val="FF0000"/>
                </a:solidFill>
                <a:latin typeface="Verdana" panose="020B0604030504040204" pitchFamily="34" charset="0"/>
                <a:ea typeface="Verdana" panose="020B0604030504040204" pitchFamily="34" charset="0"/>
                <a:cs typeface="Verdana" panose="020B0604030504040204" pitchFamily="34" charset="0"/>
              </a:rPr>
              <a:t>		break</a:t>
            </a:r>
            <a:r>
              <a:rPr lang="en-US" altLang="zh-CN" sz="2400" dirty="0" smtClean="0">
                <a:latin typeface="Verdana" panose="020B0604030504040204" pitchFamily="34" charset="0"/>
                <a:ea typeface="Verdana" panose="020B0604030504040204" pitchFamily="34" charset="0"/>
                <a:cs typeface="Verdana" panose="020B0604030504040204" pitchFamily="34" charset="0"/>
              </a:rPr>
              <a:t>;                                </a:t>
            </a:r>
            <a:endParaRPr lang="zh-CN" altLang="zh-CN" sz="2400" dirty="0" smtClean="0">
              <a:latin typeface="Verdana" panose="020B0604030504040204" pitchFamily="34" charset="0"/>
              <a:ea typeface="Arial Unicode MS" panose="020B0604020202020204" pitchFamily="34" charset="-122"/>
              <a:cs typeface="Verdana" panose="020B0604030504040204" pitchFamily="34" charset="0"/>
            </a:endParaRPr>
          </a:p>
          <a:p>
            <a:pPr>
              <a:spcBef>
                <a:spcPts val="0"/>
              </a:spcBef>
              <a:buFont typeface="Wingdings" pitchFamily="2" charset="2"/>
              <a:buNone/>
            </a:pPr>
            <a:r>
              <a:rPr lang="en-US" altLang="zh-CN" sz="2400" dirty="0" smtClean="0">
                <a:latin typeface="Verdana" panose="020B0604030504040204" pitchFamily="34" charset="0"/>
                <a:ea typeface="Verdana" panose="020B0604030504040204" pitchFamily="34" charset="0"/>
                <a:cs typeface="Verdana" panose="020B0604030504040204" pitchFamily="34" charset="0"/>
              </a:rPr>
              <a:t>  	}</a:t>
            </a:r>
            <a:endParaRPr lang="zh-CN" altLang="zh-CN" sz="2400" dirty="0" smtClean="0">
              <a:latin typeface="Verdana" panose="020B0604030504040204" pitchFamily="34" charset="0"/>
              <a:ea typeface="Arial Unicode MS" panose="020B0604020202020204" pitchFamily="34" charset="-122"/>
              <a:cs typeface="Verdana" panose="020B0604030504040204" pitchFamily="34" charset="0"/>
            </a:endParaRPr>
          </a:p>
          <a:p>
            <a:pPr>
              <a:spcBef>
                <a:spcPts val="0"/>
              </a:spcBef>
              <a:buFont typeface="Wingdings" pitchFamily="2" charset="2"/>
              <a:buNone/>
            </a:pPr>
            <a:r>
              <a:rPr lang="en-US" altLang="zh-CN" sz="2400" dirty="0" smtClean="0">
                <a:latin typeface="Verdana" panose="020B0604030504040204" pitchFamily="34" charset="0"/>
                <a:ea typeface="Verdana" panose="020B0604030504040204" pitchFamily="34" charset="0"/>
                <a:cs typeface="Verdana" panose="020B0604030504040204" pitchFamily="34" charset="0"/>
              </a:rPr>
              <a:t>  	aver=total / </a:t>
            </a:r>
            <a:r>
              <a:rPr lang="en-US" altLang="zh-CN" sz="2400" dirty="0" err="1" smtClean="0">
                <a:latin typeface="Verdana" panose="020B0604030504040204" pitchFamily="34" charset="0"/>
                <a:ea typeface="Verdana" panose="020B0604030504040204" pitchFamily="34" charset="0"/>
                <a:cs typeface="Verdana" panose="020B0604030504040204" pitchFamily="34" charset="0"/>
              </a:rPr>
              <a:t>i</a:t>
            </a:r>
            <a:r>
              <a:rPr lang="en-US" altLang="zh-CN" sz="2400" dirty="0" smtClean="0">
                <a:latin typeface="Verdana" panose="020B0604030504040204" pitchFamily="34" charset="0"/>
                <a:ea typeface="Verdana" panose="020B0604030504040204" pitchFamily="34" charset="0"/>
                <a:cs typeface="Verdana" panose="020B0604030504040204" pitchFamily="34" charset="0"/>
              </a:rPr>
              <a:t> ;</a:t>
            </a:r>
          </a:p>
          <a:p>
            <a:pPr>
              <a:spcBef>
                <a:spcPts val="0"/>
              </a:spcBef>
              <a:buFont typeface="Wingdings" pitchFamily="2" charset="2"/>
              <a:buNone/>
            </a:pPr>
            <a:r>
              <a:rPr lang="en-US" altLang="zh-CN" sz="2400" dirty="0">
                <a:latin typeface="Verdana" panose="020B0604030504040204" pitchFamily="34" charset="0"/>
                <a:ea typeface="Verdana" panose="020B0604030504040204" pitchFamily="34" charset="0"/>
                <a:cs typeface="Verdana" panose="020B0604030504040204" pitchFamily="34" charset="0"/>
              </a:rPr>
              <a:t>	</a:t>
            </a:r>
            <a:r>
              <a:rPr lang="en-US" altLang="zh-CN" sz="2400" dirty="0" err="1" smtClean="0">
                <a:latin typeface="Verdana" panose="020B0604030504040204" pitchFamily="34" charset="0"/>
                <a:ea typeface="Verdana" panose="020B0604030504040204" pitchFamily="34" charset="0"/>
                <a:cs typeface="Verdana" panose="020B0604030504040204" pitchFamily="34" charset="0"/>
              </a:rPr>
              <a:t>printf</a:t>
            </a:r>
            <a:r>
              <a:rPr lang="en-US" altLang="zh-CN" sz="2400" dirty="0" smtClean="0">
                <a:latin typeface="Verdana" panose="020B0604030504040204" pitchFamily="34" charset="0"/>
                <a:ea typeface="Verdana" panose="020B0604030504040204" pitchFamily="34" charset="0"/>
                <a:cs typeface="Verdana" panose="020B0604030504040204" pitchFamily="34" charset="0"/>
              </a:rPr>
              <a:t>(“</a:t>
            </a:r>
            <a:r>
              <a:rPr lang="en-US" altLang="zh-CN" sz="2400" dirty="0" err="1" smtClean="0">
                <a:latin typeface="Verdana" panose="020B0604030504040204" pitchFamily="34" charset="0"/>
                <a:ea typeface="Verdana" panose="020B0604030504040204" pitchFamily="34" charset="0"/>
                <a:cs typeface="Verdana" panose="020B0604030504040204" pitchFamily="34" charset="0"/>
              </a:rPr>
              <a:t>num</a:t>
            </a:r>
            <a:r>
              <a:rPr lang="en-US" altLang="zh-CN" sz="2400" dirty="0" smtClean="0">
                <a:latin typeface="Verdana" panose="020B0604030504040204" pitchFamily="34" charset="0"/>
                <a:ea typeface="Verdana" panose="020B0604030504040204" pitchFamily="34" charset="0"/>
                <a:cs typeface="Verdana" panose="020B0604030504040204" pitchFamily="34" charset="0"/>
              </a:rPr>
              <a:t>=%d\</a:t>
            </a:r>
            <a:r>
              <a:rPr lang="en-US" altLang="zh-CN" sz="2400" dirty="0" err="1" smtClean="0">
                <a:latin typeface="Verdana" panose="020B0604030504040204" pitchFamily="34" charset="0"/>
                <a:ea typeface="Verdana" panose="020B0604030504040204" pitchFamily="34" charset="0"/>
                <a:cs typeface="Verdana" panose="020B0604030504040204" pitchFamily="34" charset="0"/>
              </a:rPr>
              <a:t>naver</a:t>
            </a:r>
            <a:r>
              <a:rPr lang="en-US" altLang="zh-CN" sz="2400" dirty="0" smtClean="0">
                <a:latin typeface="Verdana" panose="020B0604030504040204" pitchFamily="34" charset="0"/>
                <a:ea typeface="Verdana" panose="020B0604030504040204" pitchFamily="34" charset="0"/>
                <a:cs typeface="Verdana" panose="020B0604030504040204" pitchFamily="34" charset="0"/>
              </a:rPr>
              <a:t>=%10.2f\n“, </a:t>
            </a:r>
            <a:r>
              <a:rPr lang="en-US" altLang="zh-CN" sz="2400" dirty="0" err="1" smtClean="0">
                <a:latin typeface="Verdana" panose="020B0604030504040204" pitchFamily="34" charset="0"/>
                <a:ea typeface="Verdana" panose="020B0604030504040204" pitchFamily="34" charset="0"/>
                <a:cs typeface="Verdana" panose="020B0604030504040204" pitchFamily="34" charset="0"/>
              </a:rPr>
              <a:t>i</a:t>
            </a:r>
            <a:r>
              <a:rPr lang="en-US" altLang="zh-CN" sz="2400" dirty="0" smtClean="0">
                <a:latin typeface="Verdana" panose="020B0604030504040204" pitchFamily="34" charset="0"/>
                <a:ea typeface="Verdana" panose="020B0604030504040204" pitchFamily="34" charset="0"/>
                <a:cs typeface="Verdana" panose="020B0604030504040204" pitchFamily="34" charset="0"/>
              </a:rPr>
              <a:t>, aver);              </a:t>
            </a:r>
            <a:endParaRPr lang="zh-CN" altLang="zh-CN" sz="2400" dirty="0" smtClean="0">
              <a:latin typeface="Verdana" panose="020B0604030504040204" pitchFamily="34" charset="0"/>
              <a:ea typeface="Arial Unicode MS" panose="020B0604020202020204" pitchFamily="34" charset="-122"/>
              <a:cs typeface="Verdana" panose="020B0604030504040204" pitchFamily="34" charset="0"/>
            </a:endParaRPr>
          </a:p>
          <a:p>
            <a:pPr>
              <a:spcBef>
                <a:spcPts val="0"/>
              </a:spcBef>
              <a:buFont typeface="Wingdings" pitchFamily="2" charset="2"/>
              <a:buNone/>
            </a:pPr>
            <a:r>
              <a:rPr lang="en-US" altLang="zh-CN" sz="2400" dirty="0" smtClean="0">
                <a:latin typeface="Verdana" panose="020B0604030504040204" pitchFamily="34" charset="0"/>
                <a:ea typeface="Verdana" panose="020B0604030504040204" pitchFamily="34" charset="0"/>
                <a:cs typeface="Verdana" panose="020B0604030504040204" pitchFamily="34" charset="0"/>
              </a:rPr>
              <a:t>   	return 0;</a:t>
            </a:r>
            <a:endParaRPr lang="zh-CN" altLang="zh-CN" sz="2400" dirty="0" smtClean="0">
              <a:latin typeface="Verdana" panose="020B0604030504040204" pitchFamily="34" charset="0"/>
              <a:ea typeface="Arial Unicode MS" panose="020B0604020202020204" pitchFamily="34" charset="-122"/>
              <a:cs typeface="Verdana" panose="020B0604030504040204" pitchFamily="34" charset="0"/>
            </a:endParaRPr>
          </a:p>
          <a:p>
            <a:pPr>
              <a:spcBef>
                <a:spcPts val="0"/>
              </a:spcBef>
              <a:buFont typeface="Wingdings" pitchFamily="2" charset="2"/>
              <a:buNone/>
            </a:pPr>
            <a:r>
              <a:rPr lang="en-US" altLang="zh-CN" sz="2400" dirty="0" smtClean="0">
                <a:latin typeface="Verdana" panose="020B0604030504040204" pitchFamily="34" charset="0"/>
                <a:ea typeface="Verdana" panose="020B0604030504040204" pitchFamily="34" charset="0"/>
                <a:cs typeface="Verdana" panose="020B0604030504040204" pitchFamily="34" charset="0"/>
              </a:rPr>
              <a:t>}</a:t>
            </a:r>
            <a:endParaRPr lang="zh-CN" altLang="zh-CN" sz="2400" dirty="0" smtClean="0">
              <a:latin typeface="Verdana" panose="020B0604030504040204" pitchFamily="34" charset="0"/>
              <a:ea typeface="Arial Unicode MS" panose="020B0604020202020204" pitchFamily="34" charset="-122"/>
              <a:cs typeface="Verdana" panose="020B0604030504040204" pitchFamily="34" charset="0"/>
            </a:endParaRPr>
          </a:p>
        </p:txBody>
      </p:sp>
      <p:sp>
        <p:nvSpPr>
          <p:cNvPr id="5" name="TextBox 4"/>
          <p:cNvSpPr txBox="1">
            <a:spLocks noChangeArrowheads="1"/>
          </p:cNvSpPr>
          <p:nvPr/>
        </p:nvSpPr>
        <p:spPr bwMode="auto">
          <a:xfrm>
            <a:off x="2771800" y="857250"/>
            <a:ext cx="55006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eaLnBrk="1" hangingPunct="1"/>
            <a:r>
              <a:rPr lang="zh-CN" altLang="zh-CN" sz="2800" b="1" dirty="0">
                <a:solidFill>
                  <a:srgbClr val="FFFF00"/>
                </a:solidFill>
              </a:rPr>
              <a:t>指定符号常量</a:t>
            </a:r>
            <a:r>
              <a:rPr lang="en-US" altLang="zh-CN" sz="2800" b="1" dirty="0">
                <a:solidFill>
                  <a:srgbClr val="FFFF00"/>
                </a:solidFill>
              </a:rPr>
              <a:t>SUM</a:t>
            </a:r>
            <a:r>
              <a:rPr lang="zh-CN" altLang="zh-CN" sz="2800" b="1" dirty="0">
                <a:solidFill>
                  <a:srgbClr val="FFFF00"/>
                </a:solidFill>
              </a:rPr>
              <a:t>代表</a:t>
            </a:r>
            <a:r>
              <a:rPr lang="en-US" altLang="zh-CN" sz="2800" b="1" dirty="0">
                <a:solidFill>
                  <a:srgbClr val="FFFF00"/>
                </a:solidFill>
              </a:rPr>
              <a:t>100000</a:t>
            </a:r>
            <a:endParaRPr lang="zh-CN" altLang="en-US" sz="2800" b="1" dirty="0">
              <a:solidFill>
                <a:srgbClr val="FFFF00"/>
              </a:solidFill>
            </a:endParaRPr>
          </a:p>
        </p:txBody>
      </p:sp>
      <p:cxnSp>
        <p:nvCxnSpPr>
          <p:cNvPr id="6" name="直接连接符 5"/>
          <p:cNvCxnSpPr>
            <a:cxnSpLocks noChangeShapeType="1"/>
          </p:cNvCxnSpPr>
          <p:nvPr/>
        </p:nvCxnSpPr>
        <p:spPr bwMode="auto">
          <a:xfrm>
            <a:off x="285750" y="928688"/>
            <a:ext cx="4214813" cy="0"/>
          </a:xfrm>
          <a:prstGeom prst="line">
            <a:avLst/>
          </a:prstGeom>
          <a:noFill/>
          <a:ln w="38100" algn="ctr">
            <a:solidFill>
              <a:srgbClr val="FF0000"/>
            </a:solidFill>
            <a:miter lim="800000"/>
            <a:headEnd/>
            <a:tailEnd/>
          </a:ln>
          <a:extLst>
            <a:ext uri="{909E8E84-426E-40DD-AFC4-6F175D3DCCD1}">
              <a14:hiddenFill xmlns:a14="http://schemas.microsoft.com/office/drawing/2010/main">
                <a:noFill/>
              </a14:hiddenFill>
            </a:ext>
          </a:extLst>
        </p:spPr>
      </p:cxnSp>
      <p:sp>
        <p:nvSpPr>
          <p:cNvPr id="7" name="TextBox 6"/>
          <p:cNvSpPr txBox="1">
            <a:spLocks noChangeArrowheads="1"/>
          </p:cNvSpPr>
          <p:nvPr/>
        </p:nvSpPr>
        <p:spPr bwMode="auto">
          <a:xfrm>
            <a:off x="4788024" y="2617093"/>
            <a:ext cx="32146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eaLnBrk="1" hangingPunct="1"/>
            <a:r>
              <a:rPr lang="zh-CN" altLang="en-US" sz="2800" b="1" dirty="0">
                <a:solidFill>
                  <a:srgbClr val="FFFF00"/>
                </a:solidFill>
              </a:rPr>
              <a:t>应该执行</a:t>
            </a:r>
            <a:r>
              <a:rPr lang="en-US" altLang="zh-CN" sz="2800" b="1" dirty="0">
                <a:solidFill>
                  <a:srgbClr val="FFFF00"/>
                </a:solidFill>
              </a:rPr>
              <a:t>1000</a:t>
            </a:r>
            <a:r>
              <a:rPr lang="zh-CN" altLang="en-US" sz="2800" b="1" dirty="0">
                <a:solidFill>
                  <a:srgbClr val="FFFF00"/>
                </a:solidFill>
              </a:rPr>
              <a:t>次</a:t>
            </a:r>
          </a:p>
        </p:txBody>
      </p:sp>
      <p:cxnSp>
        <p:nvCxnSpPr>
          <p:cNvPr id="8" name="直接连接符 7"/>
          <p:cNvCxnSpPr>
            <a:cxnSpLocks noChangeShapeType="1"/>
          </p:cNvCxnSpPr>
          <p:nvPr/>
        </p:nvCxnSpPr>
        <p:spPr bwMode="auto">
          <a:xfrm>
            <a:off x="3850958" y="2708920"/>
            <a:ext cx="1143000" cy="0"/>
          </a:xfrm>
          <a:prstGeom prst="line">
            <a:avLst/>
          </a:prstGeom>
          <a:noFill/>
          <a:ln w="38100" algn="ctr">
            <a:solidFill>
              <a:srgbClr val="FF0000"/>
            </a:solidFill>
            <a:miter lim="800000"/>
            <a:headEnd/>
            <a:tailEnd/>
          </a:ln>
          <a:extLst>
            <a:ext uri="{909E8E84-426E-40DD-AFC4-6F175D3DCCD1}">
              <a14:hiddenFill xmlns:a14="http://schemas.microsoft.com/office/drawing/2010/main">
                <a:noFill/>
              </a14:hiddenFill>
            </a:ext>
          </a:extLst>
        </p:spPr>
      </p:cxnSp>
      <p:sp>
        <p:nvSpPr>
          <p:cNvPr id="9" name="TextBox 8"/>
          <p:cNvSpPr txBox="1">
            <a:spLocks noChangeArrowheads="1"/>
          </p:cNvSpPr>
          <p:nvPr/>
        </p:nvSpPr>
        <p:spPr bwMode="auto">
          <a:xfrm>
            <a:off x="3779912" y="4077072"/>
            <a:ext cx="4572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eaLnBrk="1" hangingPunct="1"/>
            <a:r>
              <a:rPr lang="zh-CN" altLang="en-US" sz="2800" b="1" dirty="0">
                <a:solidFill>
                  <a:srgbClr val="FFFF00"/>
                </a:solidFill>
              </a:rPr>
              <a:t>达到</a:t>
            </a:r>
            <a:r>
              <a:rPr lang="en-US" altLang="zh-CN" sz="2800" b="1" dirty="0">
                <a:solidFill>
                  <a:srgbClr val="FFFF00"/>
                </a:solidFill>
              </a:rPr>
              <a:t>10</a:t>
            </a:r>
            <a:r>
              <a:rPr lang="zh-CN" altLang="en-US" sz="2800" b="1" dirty="0">
                <a:solidFill>
                  <a:srgbClr val="FFFF00"/>
                </a:solidFill>
              </a:rPr>
              <a:t>万，</a:t>
            </a:r>
            <a:r>
              <a:rPr lang="zh-CN" altLang="zh-CN" sz="2800" b="1" dirty="0">
                <a:solidFill>
                  <a:srgbClr val="FFFF00"/>
                </a:solidFill>
              </a:rPr>
              <a:t>提前结束循环</a:t>
            </a:r>
            <a:endParaRPr lang="zh-CN" altLang="en-US" sz="2800" b="1" dirty="0">
              <a:solidFill>
                <a:srgbClr val="FFFF00"/>
              </a:solidFill>
            </a:endParaRPr>
          </a:p>
        </p:txBody>
      </p:sp>
      <p:sp>
        <p:nvSpPr>
          <p:cNvPr id="2" name="流程图: 可选过程 1"/>
          <p:cNvSpPr/>
          <p:nvPr/>
        </p:nvSpPr>
        <p:spPr bwMode="auto">
          <a:xfrm>
            <a:off x="971600" y="4179560"/>
            <a:ext cx="2879358" cy="732482"/>
          </a:xfrm>
          <a:prstGeom prst="flowChartAlternateProcess">
            <a:avLst/>
          </a:prstGeom>
          <a:noFill/>
          <a:ln w="38100" cap="flat" cmpd="sng" algn="ctr">
            <a:solidFill>
              <a:srgbClr val="FF000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Arial" pitchFamily="34" charset="0"/>
              <a:ea typeface="宋体" pitchFamily="2" charset="-122"/>
            </a:endParaRPr>
          </a:p>
        </p:txBody>
      </p:sp>
      <p:sp>
        <p:nvSpPr>
          <p:cNvPr id="11" name="TextBox 10"/>
          <p:cNvSpPr txBox="1">
            <a:spLocks noChangeArrowheads="1"/>
          </p:cNvSpPr>
          <p:nvPr/>
        </p:nvSpPr>
        <p:spPr bwMode="auto">
          <a:xfrm>
            <a:off x="4002211" y="4635152"/>
            <a:ext cx="4786313" cy="954088"/>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eaLnBrk="1" hangingPunct="1"/>
            <a:r>
              <a:rPr lang="zh-CN" altLang="zh-CN" sz="2800" b="1" dirty="0">
                <a:solidFill>
                  <a:srgbClr val="0000CC"/>
                </a:solidFill>
              </a:rPr>
              <a:t>只能用于循环语句和</a:t>
            </a:r>
            <a:r>
              <a:rPr lang="en-US" altLang="zh-CN" sz="2800" b="1" dirty="0">
                <a:solidFill>
                  <a:srgbClr val="0000CC"/>
                </a:solidFill>
              </a:rPr>
              <a:t>switch</a:t>
            </a:r>
            <a:r>
              <a:rPr lang="zh-CN" altLang="zh-CN" sz="2800" b="1" dirty="0">
                <a:solidFill>
                  <a:srgbClr val="0000CC"/>
                </a:solidFill>
              </a:rPr>
              <a:t>语句之中，而不能</a:t>
            </a:r>
            <a:r>
              <a:rPr lang="zh-CN" altLang="en-US" sz="2800" b="1" dirty="0">
                <a:solidFill>
                  <a:srgbClr val="0000CC"/>
                </a:solidFill>
              </a:rPr>
              <a:t>单独</a:t>
            </a:r>
            <a:r>
              <a:rPr lang="zh-CN" altLang="zh-CN" sz="2800" b="1" dirty="0">
                <a:solidFill>
                  <a:srgbClr val="0000CC"/>
                </a:solidFill>
              </a:rPr>
              <a:t>使用</a:t>
            </a:r>
            <a:endParaRPr lang="zh-CN" altLang="en-US" sz="2800" b="1" dirty="0">
              <a:solidFill>
                <a:srgbClr val="0000CC"/>
              </a:solidFill>
            </a:endParaRPr>
          </a:p>
        </p:txBody>
      </p:sp>
      <p:sp>
        <p:nvSpPr>
          <p:cNvPr id="3" name="椭圆 2"/>
          <p:cNvSpPr/>
          <p:nvPr/>
        </p:nvSpPr>
        <p:spPr bwMode="auto">
          <a:xfrm>
            <a:off x="1835696" y="4545801"/>
            <a:ext cx="1512168" cy="366241"/>
          </a:xfrm>
          <a:prstGeom prst="ellipse">
            <a:avLst/>
          </a:prstGeom>
          <a:noFill/>
          <a:ln w="28575" cap="flat" cmpd="sng" algn="ctr">
            <a:solidFill>
              <a:srgbClr val="FFFF0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Arial" pitchFamily="34" charset="0"/>
              <a:ea typeface="宋体" pitchFamily="2" charset="-122"/>
            </a:endParaRPr>
          </a:p>
        </p:txBody>
      </p:sp>
      <p:cxnSp>
        <p:nvCxnSpPr>
          <p:cNvPr id="13" name="直接连接符 12"/>
          <p:cNvCxnSpPr>
            <a:cxnSpLocks noChangeShapeType="1"/>
          </p:cNvCxnSpPr>
          <p:nvPr/>
        </p:nvCxnSpPr>
        <p:spPr bwMode="auto">
          <a:xfrm>
            <a:off x="2327938" y="5646008"/>
            <a:ext cx="571500" cy="0"/>
          </a:xfrm>
          <a:prstGeom prst="line">
            <a:avLst/>
          </a:prstGeom>
          <a:noFill/>
          <a:ln w="38100" algn="ctr">
            <a:solidFill>
              <a:srgbClr val="FF0000"/>
            </a:solidFill>
            <a:miter lim="800000"/>
            <a:headEnd/>
            <a:tailEnd/>
          </a:ln>
          <a:extLst>
            <a:ext uri="{909E8E84-426E-40DD-AFC4-6F175D3DCCD1}">
              <a14:hiddenFill xmlns:a14="http://schemas.microsoft.com/office/drawing/2010/main">
                <a:noFill/>
              </a14:hiddenFill>
            </a:ext>
          </a:extLst>
        </p:spPr>
      </p:cxnSp>
      <p:sp>
        <p:nvSpPr>
          <p:cNvPr id="15" name="TextBox 14"/>
          <p:cNvSpPr txBox="1">
            <a:spLocks noChangeArrowheads="1"/>
          </p:cNvSpPr>
          <p:nvPr/>
        </p:nvSpPr>
        <p:spPr bwMode="auto">
          <a:xfrm>
            <a:off x="2804200" y="5992296"/>
            <a:ext cx="27146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eaLnBrk="1" hangingPunct="1"/>
            <a:r>
              <a:rPr lang="zh-CN" altLang="en-US" sz="2800" b="1" dirty="0">
                <a:solidFill>
                  <a:srgbClr val="FFFF00"/>
                </a:solidFill>
              </a:rPr>
              <a:t>实际捐款人数</a:t>
            </a:r>
          </a:p>
        </p:txBody>
      </p:sp>
      <p:pic>
        <p:nvPicPr>
          <p:cNvPr id="1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7864" y="1"/>
            <a:ext cx="5796136" cy="3943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49562723"/>
      </p:ext>
    </p:extLst>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lide(fromLeft)">
                                      <p:cBhvr>
                                        <p:cTn id="7" dur="500"/>
                                        <p:tgtEl>
                                          <p:spTgt spid="6"/>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blinds(horizontal)">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12" presetClass="entr" presetSubtype="8" fill="hold"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slide(fromLeft)">
                                      <p:cBhvr>
                                        <p:cTn id="16" dur="500"/>
                                        <p:tgtEl>
                                          <p:spTgt spid="8"/>
                                        </p:tgtEl>
                                      </p:cBhvr>
                                    </p:animEffect>
                                  </p:childTnLst>
                                </p:cTn>
                              </p:par>
                            </p:childTnLst>
                          </p:cTn>
                        </p:par>
                        <p:par>
                          <p:cTn id="17" fill="hold">
                            <p:stCondLst>
                              <p:cond delay="500"/>
                            </p:stCondLst>
                            <p:childTnLst>
                              <p:par>
                                <p:cTn id="18" presetID="3" presetClass="entr" presetSubtype="10"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blinds(horizontal)">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childTnLst>
                                </p:cTn>
                              </p:par>
                            </p:childTnLst>
                          </p:cTn>
                        </p:par>
                        <p:par>
                          <p:cTn id="25" fill="hold">
                            <p:stCondLst>
                              <p:cond delay="0"/>
                            </p:stCondLst>
                            <p:childTnLst>
                              <p:par>
                                <p:cTn id="26" presetID="3" presetClass="entr" presetSubtype="10" fill="hold" grpId="0" nodeType="after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blinds(horizontal)">
                                      <p:cBhvr>
                                        <p:cTn id="28" dur="500"/>
                                        <p:tgtEl>
                                          <p:spTgt spid="9"/>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gtEl>
                                        <p:attrNameLst>
                                          <p:attrName>style.visibility</p:attrName>
                                        </p:attrNameLst>
                                      </p:cBhvr>
                                      <p:to>
                                        <p:strVal val="visible"/>
                                      </p:to>
                                    </p:set>
                                  </p:childTnLst>
                                </p:cTn>
                              </p:par>
                            </p:childTnLst>
                          </p:cTn>
                        </p:par>
                        <p:par>
                          <p:cTn id="33" fill="hold">
                            <p:stCondLst>
                              <p:cond delay="0"/>
                            </p:stCondLst>
                            <p:childTnLst>
                              <p:par>
                                <p:cTn id="34" presetID="3" presetClass="entr" presetSubtype="10" fill="hold" grpId="0" nodeType="after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blinds(horizontal)">
                                      <p:cBhvr>
                                        <p:cTn id="36" dur="500"/>
                                        <p:tgtEl>
                                          <p:spTgt spid="11"/>
                                        </p:tgtEl>
                                      </p:cBhvr>
                                    </p:animEffect>
                                  </p:childTnLst>
                                </p:cTn>
                              </p:par>
                            </p:childTnLst>
                          </p:cTn>
                        </p:par>
                      </p:childTnLst>
                    </p:cTn>
                  </p:par>
                  <p:par>
                    <p:cTn id="37" fill="hold">
                      <p:stCondLst>
                        <p:cond delay="indefinite"/>
                      </p:stCondLst>
                      <p:childTnLst>
                        <p:par>
                          <p:cTn id="38" fill="hold">
                            <p:stCondLst>
                              <p:cond delay="0"/>
                            </p:stCondLst>
                            <p:childTnLst>
                              <p:par>
                                <p:cTn id="39" presetID="12" presetClass="entr" presetSubtype="8" fill="hold" nodeType="click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slide(fromLeft)">
                                      <p:cBhvr>
                                        <p:cTn id="41" dur="500"/>
                                        <p:tgtEl>
                                          <p:spTgt spid="13"/>
                                        </p:tgtEl>
                                      </p:cBhvr>
                                    </p:animEffect>
                                  </p:childTnLst>
                                </p:cTn>
                              </p:par>
                            </p:childTnLst>
                          </p:cTn>
                        </p:par>
                        <p:par>
                          <p:cTn id="42" fill="hold">
                            <p:stCondLst>
                              <p:cond delay="500"/>
                            </p:stCondLst>
                            <p:childTnLst>
                              <p:par>
                                <p:cTn id="43" presetID="3" presetClass="entr" presetSubtype="10" fill="hold" grpId="0" nodeType="after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blinds(horizontal)">
                                      <p:cBhvr>
                                        <p:cTn id="45" dur="500"/>
                                        <p:tgtEl>
                                          <p:spTgt spid="15"/>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nodeType="clickEffect">
                                  <p:stCondLst>
                                    <p:cond delay="0"/>
                                  </p:stCondLst>
                                  <p:childTnLst>
                                    <p:set>
                                      <p:cBhvr>
                                        <p:cTn id="49" dur="1" fill="hold">
                                          <p:stCondLst>
                                            <p:cond delay="0"/>
                                          </p:stCondLst>
                                        </p:cTn>
                                        <p:tgtEl>
                                          <p:spTgt spid="16"/>
                                        </p:tgtEl>
                                        <p:attrNameLst>
                                          <p:attrName>style.visibility</p:attrName>
                                        </p:attrNameLst>
                                      </p:cBhvr>
                                      <p:to>
                                        <p:strVal val="visible"/>
                                      </p:to>
                                    </p:set>
                                    <p:animEffect transition="in" filter="blinds(horizontal)">
                                      <p:cBhvr>
                                        <p:cTn id="5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9" grpId="0"/>
      <p:bldP spid="2" grpId="0" animBg="1"/>
      <p:bldP spid="11" grpId="0" animBg="1"/>
      <p:bldP spid="3" grpId="0" animBg="1"/>
      <p:bldP spid="15"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C620BF83-2CE9-4C88-B25A-34F0233147DB}" type="slidenum">
              <a:rPr lang="en-US" altLang="zh-CN"/>
              <a:pPr/>
              <a:t>45</a:t>
            </a:fld>
            <a:endParaRPr lang="en-US" altLang="zh-CN"/>
          </a:p>
        </p:txBody>
      </p:sp>
      <p:sp>
        <p:nvSpPr>
          <p:cNvPr id="205826" name="Rectangle 2"/>
          <p:cNvSpPr>
            <a:spLocks noGrp="1" noChangeArrowheads="1"/>
          </p:cNvSpPr>
          <p:nvPr>
            <p:ph type="title"/>
          </p:nvPr>
        </p:nvSpPr>
        <p:spPr>
          <a:xfrm>
            <a:off x="381000" y="0"/>
            <a:ext cx="8421688" cy="990600"/>
          </a:xfrm>
        </p:spPr>
        <p:txBody>
          <a:bodyPr/>
          <a:lstStyle/>
          <a:p>
            <a:r>
              <a:rPr lang="en-US" altLang="zh-CN" dirty="0" smtClean="0">
                <a:ea typeface="楷体_GB2312" pitchFamily="49" charset="-122"/>
              </a:rPr>
              <a:t>continue</a:t>
            </a:r>
            <a:r>
              <a:rPr lang="zh-CN" altLang="en-US" dirty="0" smtClean="0">
                <a:ea typeface="楷体_GB2312" pitchFamily="49" charset="-122"/>
              </a:rPr>
              <a:t>语句</a:t>
            </a:r>
            <a:endParaRPr lang="zh-CN" altLang="en-US" dirty="0">
              <a:ea typeface="楷体_GB2312" pitchFamily="49" charset="-122"/>
            </a:endParaRPr>
          </a:p>
        </p:txBody>
      </p:sp>
      <p:sp>
        <p:nvSpPr>
          <p:cNvPr id="205827" name="Text Box 3"/>
          <p:cNvSpPr txBox="1">
            <a:spLocks noGrp="1" noChangeArrowheads="1"/>
          </p:cNvSpPr>
          <p:nvPr>
            <p:ph type="body" idx="1"/>
          </p:nvPr>
        </p:nvSpPr>
        <p:spPr>
          <a:xfrm>
            <a:off x="395288" y="1052513"/>
            <a:ext cx="8474075" cy="5562600"/>
          </a:xfrm>
          <a:noFill/>
          <a:ln/>
        </p:spPr>
        <p:txBody>
          <a:bodyPr lIns="92075" tIns="46038" rIns="92075" bIns="46038"/>
          <a:lstStyle/>
          <a:p>
            <a:pPr marL="571500" indent="-571500">
              <a:spcBef>
                <a:spcPts val="1200"/>
              </a:spcBef>
              <a:buSzTx/>
            </a:pPr>
            <a:r>
              <a:rPr lang="en-US" altLang="zh-CN" sz="2800" dirty="0">
                <a:ea typeface="楷体_GB2312" pitchFamily="49" charset="-122"/>
              </a:rPr>
              <a:t>continue</a:t>
            </a:r>
            <a:r>
              <a:rPr lang="zh-CN" altLang="en-US" sz="2800" dirty="0">
                <a:ea typeface="楷体_GB2312" pitchFamily="49" charset="-122"/>
              </a:rPr>
              <a:t>语句的一般形式：</a:t>
            </a:r>
            <a:br>
              <a:rPr lang="zh-CN" altLang="en-US" sz="2800" dirty="0">
                <a:ea typeface="楷体_GB2312" pitchFamily="49" charset="-122"/>
              </a:rPr>
            </a:br>
            <a:r>
              <a:rPr lang="zh-CN" altLang="en-US" sz="2800" dirty="0">
                <a:ea typeface="楷体_GB2312" pitchFamily="49" charset="-122"/>
              </a:rPr>
              <a:t>		</a:t>
            </a:r>
            <a:r>
              <a:rPr lang="en-US" altLang="zh-CN" sz="2800" dirty="0">
                <a:solidFill>
                  <a:srgbClr val="FFFF00"/>
                </a:solidFill>
                <a:ea typeface="楷体_GB2312" pitchFamily="49" charset="-122"/>
              </a:rPr>
              <a:t>continue;</a:t>
            </a:r>
          </a:p>
          <a:p>
            <a:pPr marL="571500" indent="-571500">
              <a:spcBef>
                <a:spcPts val="1200"/>
              </a:spcBef>
              <a:buSzTx/>
            </a:pPr>
            <a:r>
              <a:rPr lang="en-US" altLang="zh-CN" sz="2800" dirty="0" err="1">
                <a:ea typeface="楷体_GB2312" pitchFamily="49" charset="-122"/>
              </a:rPr>
              <a:t>ocntinue</a:t>
            </a:r>
            <a:r>
              <a:rPr lang="zh-CN" altLang="en-US" sz="2800" dirty="0">
                <a:ea typeface="楷体_GB2312" pitchFamily="49" charset="-122"/>
              </a:rPr>
              <a:t>语句的功能</a:t>
            </a:r>
            <a:r>
              <a:rPr lang="zh-CN" altLang="en-US" sz="2800" dirty="0" smtClean="0">
                <a:ea typeface="楷体_GB2312" pitchFamily="49" charset="-122"/>
              </a:rPr>
              <a:t>：</a:t>
            </a:r>
            <a:endParaRPr lang="en-US" altLang="zh-CN" sz="2800" dirty="0" smtClean="0">
              <a:ea typeface="楷体_GB2312" pitchFamily="49" charset="-122"/>
            </a:endParaRPr>
          </a:p>
          <a:p>
            <a:pPr marL="349250" lvl="1" indent="0">
              <a:spcBef>
                <a:spcPts val="1200"/>
              </a:spcBef>
              <a:buSzTx/>
              <a:buNone/>
            </a:pPr>
            <a:r>
              <a:rPr lang="zh-CN" altLang="en-US" sz="2800" dirty="0" smtClean="0">
                <a:ea typeface="楷体_GB2312" pitchFamily="49" charset="-122"/>
              </a:rPr>
              <a:t>在</a:t>
            </a:r>
            <a:r>
              <a:rPr lang="en-US" altLang="zh-CN" sz="2800" dirty="0">
                <a:ea typeface="楷体_GB2312" pitchFamily="49" charset="-122"/>
              </a:rPr>
              <a:t>for</a:t>
            </a:r>
            <a:r>
              <a:rPr lang="zh-CN" altLang="en-US" sz="2800" dirty="0">
                <a:ea typeface="楷体_GB2312" pitchFamily="49" charset="-122"/>
              </a:rPr>
              <a:t>、</a:t>
            </a:r>
            <a:r>
              <a:rPr lang="en-US" altLang="zh-CN" sz="2800" dirty="0">
                <a:ea typeface="楷体_GB2312" pitchFamily="49" charset="-122"/>
              </a:rPr>
              <a:t>while</a:t>
            </a:r>
            <a:r>
              <a:rPr lang="zh-CN" altLang="en-US" sz="2800" dirty="0">
                <a:ea typeface="楷体_GB2312" pitchFamily="49" charset="-122"/>
              </a:rPr>
              <a:t>或</a:t>
            </a:r>
            <a:r>
              <a:rPr lang="en-US" altLang="zh-CN" sz="2800" dirty="0">
                <a:ea typeface="楷体_GB2312" pitchFamily="49" charset="-122"/>
              </a:rPr>
              <a:t>do-while</a:t>
            </a:r>
            <a:r>
              <a:rPr lang="zh-CN" altLang="en-US" sz="2800" dirty="0">
                <a:ea typeface="楷体_GB2312" pitchFamily="49" charset="-122"/>
              </a:rPr>
              <a:t>语句使用，用于</a:t>
            </a:r>
            <a:r>
              <a:rPr lang="zh-CN" altLang="en-US" sz="2800" b="1" dirty="0">
                <a:solidFill>
                  <a:srgbClr val="FFFF00"/>
                </a:solidFill>
                <a:ea typeface="楷体_GB2312" pitchFamily="49" charset="-122"/>
              </a:rPr>
              <a:t>结束本次循环体的执行</a:t>
            </a:r>
            <a:r>
              <a:rPr lang="zh-CN" altLang="en-US" sz="2800" dirty="0">
                <a:ea typeface="楷体_GB2312" pitchFamily="49" charset="-122"/>
              </a:rPr>
              <a:t>，即跳过循环体中该语句之后尚未执行的语句，</a:t>
            </a:r>
            <a:r>
              <a:rPr lang="zh-CN" altLang="en-US" sz="2800" b="1" dirty="0">
                <a:solidFill>
                  <a:srgbClr val="FFFF00"/>
                </a:solidFill>
                <a:ea typeface="楷体_GB2312" pitchFamily="49" charset="-122"/>
              </a:rPr>
              <a:t>直接进入下一次是否执行循环体的判断</a:t>
            </a:r>
            <a:r>
              <a:rPr lang="zh-CN" altLang="en-US" sz="2800" dirty="0">
                <a:ea typeface="楷体_GB2312" pitchFamily="49" charset="-122"/>
              </a:rPr>
              <a:t>。</a:t>
            </a:r>
          </a:p>
          <a:p>
            <a:pPr marL="571500" indent="-571500">
              <a:spcBef>
                <a:spcPts val="1200"/>
              </a:spcBef>
              <a:buSzTx/>
              <a:buFont typeface="Wingdings" pitchFamily="2" charset="2"/>
              <a:buNone/>
            </a:pPr>
            <a:endParaRPr lang="en-US" altLang="zh-CN" sz="2800" dirty="0">
              <a:solidFill>
                <a:srgbClr val="66FF33"/>
              </a:solidFill>
              <a:ea typeface="楷体_GB2312" pitchFamily="49" charset="-122"/>
            </a:endParaRPr>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8313" y="260350"/>
            <a:ext cx="7543800" cy="1224434"/>
          </a:xfrm>
        </p:spPr>
        <p:txBody>
          <a:bodyPr/>
          <a:lstStyle/>
          <a:p>
            <a:r>
              <a:rPr lang="en-US" altLang="zh-CN" dirty="0"/>
              <a:t>【</a:t>
            </a:r>
            <a:r>
              <a:rPr lang="zh-CN" altLang="zh-CN" dirty="0" smtClean="0"/>
              <a:t>例</a:t>
            </a:r>
            <a:r>
              <a:rPr lang="en-US" altLang="zh-CN" dirty="0" smtClean="0"/>
              <a:t>5.5】 </a:t>
            </a:r>
            <a:r>
              <a:rPr lang="zh-CN" altLang="zh-CN" dirty="0"/>
              <a:t>要求输出</a:t>
            </a:r>
            <a:r>
              <a:rPr lang="en-US" altLang="zh-CN" dirty="0"/>
              <a:t>100</a:t>
            </a:r>
            <a:r>
              <a:rPr lang="zh-CN" altLang="zh-CN" dirty="0"/>
              <a:t>～</a:t>
            </a:r>
            <a:r>
              <a:rPr lang="en-US" altLang="zh-CN" dirty="0"/>
              <a:t>200</a:t>
            </a:r>
            <a:r>
              <a:rPr lang="zh-CN" altLang="zh-CN" dirty="0"/>
              <a:t>之间的不能被</a:t>
            </a:r>
            <a:r>
              <a:rPr lang="en-US" altLang="zh-CN" dirty="0"/>
              <a:t>3</a:t>
            </a:r>
            <a:r>
              <a:rPr lang="zh-CN" altLang="zh-CN" dirty="0"/>
              <a:t>整除的数</a:t>
            </a:r>
            <a:r>
              <a:rPr lang="zh-CN" altLang="zh-CN" dirty="0" smtClean="0"/>
              <a:t>。</a:t>
            </a:r>
            <a:endParaRPr lang="zh-CN" altLang="en-US" dirty="0"/>
          </a:p>
        </p:txBody>
      </p:sp>
      <p:sp>
        <p:nvSpPr>
          <p:cNvPr id="3" name="内容占位符 2"/>
          <p:cNvSpPr>
            <a:spLocks noGrp="1"/>
          </p:cNvSpPr>
          <p:nvPr>
            <p:ph idx="1"/>
          </p:nvPr>
        </p:nvSpPr>
        <p:spPr>
          <a:xfrm>
            <a:off x="179512" y="1484784"/>
            <a:ext cx="3530475" cy="5094835"/>
          </a:xfrm>
        </p:spPr>
        <p:txBody>
          <a:bodyPr/>
          <a:lstStyle/>
          <a:p>
            <a:pPr marL="0" indent="0">
              <a:buNone/>
            </a:pPr>
            <a:r>
              <a:rPr lang="en-US" altLang="zh-CN" dirty="0" smtClean="0"/>
              <a:t>【</a:t>
            </a:r>
            <a:r>
              <a:rPr lang="zh-CN" altLang="zh-CN" dirty="0" smtClean="0"/>
              <a:t>编程思路</a:t>
            </a:r>
            <a:r>
              <a:rPr lang="en-US" altLang="zh-CN" dirty="0" smtClean="0"/>
              <a:t>】</a:t>
            </a:r>
            <a:endParaRPr lang="en-US" altLang="zh-CN" dirty="0"/>
          </a:p>
          <a:p>
            <a:pPr lvl="1"/>
            <a:r>
              <a:rPr lang="zh-CN" altLang="zh-CN" sz="2800" dirty="0"/>
              <a:t>对</a:t>
            </a:r>
            <a:r>
              <a:rPr lang="en-US" altLang="zh-CN" sz="2800" dirty="0"/>
              <a:t>100</a:t>
            </a:r>
            <a:r>
              <a:rPr lang="zh-CN" altLang="zh-CN" sz="2800" dirty="0"/>
              <a:t>到</a:t>
            </a:r>
            <a:r>
              <a:rPr lang="en-US" altLang="zh-CN" sz="2800" dirty="0"/>
              <a:t>200</a:t>
            </a:r>
            <a:r>
              <a:rPr lang="zh-CN" altLang="zh-CN" sz="2800" dirty="0"/>
              <a:t>之间的每一个整数进行检查</a:t>
            </a:r>
            <a:endParaRPr lang="en-US" altLang="zh-CN" sz="2800" dirty="0"/>
          </a:p>
          <a:p>
            <a:pPr lvl="1"/>
            <a:r>
              <a:rPr lang="zh-CN" altLang="zh-CN" sz="2800" dirty="0"/>
              <a:t>如果不能被</a:t>
            </a:r>
            <a:r>
              <a:rPr lang="en-US" altLang="zh-CN" sz="2800" dirty="0"/>
              <a:t>3</a:t>
            </a:r>
            <a:r>
              <a:rPr lang="zh-CN" altLang="zh-CN" sz="2800" dirty="0"/>
              <a:t>整除，输出，</a:t>
            </a:r>
            <a:r>
              <a:rPr lang="zh-CN" altLang="en-US" sz="2800" dirty="0"/>
              <a:t>否则</a:t>
            </a:r>
            <a:r>
              <a:rPr lang="zh-CN" altLang="zh-CN" sz="2800" dirty="0"/>
              <a:t>不输出</a:t>
            </a:r>
            <a:endParaRPr lang="en-US" altLang="zh-CN" sz="2800" dirty="0"/>
          </a:p>
          <a:p>
            <a:pPr lvl="1"/>
            <a:r>
              <a:rPr lang="zh-CN" altLang="zh-CN" sz="2800" dirty="0"/>
              <a:t>无论是否输出此数，都要接着检查下一个数</a:t>
            </a:r>
            <a:r>
              <a:rPr lang="en-US" altLang="zh-CN" sz="2800" dirty="0"/>
              <a:t>(</a:t>
            </a:r>
            <a:r>
              <a:rPr lang="zh-CN" altLang="zh-CN" sz="2800" dirty="0"/>
              <a:t>直到</a:t>
            </a:r>
            <a:r>
              <a:rPr lang="en-US" altLang="zh-CN" sz="2800" dirty="0"/>
              <a:t>200</a:t>
            </a:r>
            <a:r>
              <a:rPr lang="zh-CN" altLang="zh-CN" sz="2800" dirty="0"/>
              <a:t>为止</a:t>
            </a:r>
            <a:r>
              <a:rPr lang="en-US" altLang="zh-CN" sz="2800" dirty="0"/>
              <a:t>)</a:t>
            </a:r>
            <a:r>
              <a:rPr lang="zh-CN" altLang="zh-CN" sz="2800" dirty="0"/>
              <a:t>。</a:t>
            </a:r>
            <a:endParaRPr lang="en-US" altLang="zh-CN" sz="2800" dirty="0"/>
          </a:p>
          <a:p>
            <a:endParaRPr lang="zh-CN" altLang="en-US" dirty="0"/>
          </a:p>
        </p:txBody>
      </p:sp>
      <p:sp>
        <p:nvSpPr>
          <p:cNvPr id="4" name="灯片编号占位符 3"/>
          <p:cNvSpPr>
            <a:spLocks noGrp="1"/>
          </p:cNvSpPr>
          <p:nvPr>
            <p:ph type="sldNum" sz="quarter" idx="12"/>
          </p:nvPr>
        </p:nvSpPr>
        <p:spPr/>
        <p:txBody>
          <a:bodyPr/>
          <a:lstStyle/>
          <a:p>
            <a:fld id="{B0B2AA3B-4E3A-48A3-B1C6-ACC183BE71FA}" type="slidenum">
              <a:rPr lang="en-US" altLang="zh-CN" smtClean="0"/>
              <a:pPr/>
              <a:t>46</a:t>
            </a:fld>
            <a:endParaRPr lang="en-US" altLang="zh-CN"/>
          </a:p>
        </p:txBody>
      </p:sp>
      <p:sp>
        <p:nvSpPr>
          <p:cNvPr id="55" name="TextBox 54"/>
          <p:cNvSpPr txBox="1">
            <a:spLocks noChangeArrowheads="1"/>
          </p:cNvSpPr>
          <p:nvPr/>
        </p:nvSpPr>
        <p:spPr bwMode="auto">
          <a:xfrm>
            <a:off x="7424737" y="2341562"/>
            <a:ext cx="5000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eaLnBrk="1" hangingPunct="1"/>
            <a:r>
              <a:rPr lang="en-US" altLang="zh-CN" sz="2800" b="1"/>
              <a:t>N</a:t>
            </a:r>
            <a:endParaRPr lang="zh-CN" altLang="en-US" sz="2800" b="1"/>
          </a:p>
        </p:txBody>
      </p:sp>
      <p:cxnSp>
        <p:nvCxnSpPr>
          <p:cNvPr id="56" name="直接箭头连接符 55"/>
          <p:cNvCxnSpPr>
            <a:cxnSpLocks noChangeShapeType="1"/>
          </p:cNvCxnSpPr>
          <p:nvPr/>
        </p:nvCxnSpPr>
        <p:spPr bwMode="auto">
          <a:xfrm rot="16200000" flipH="1">
            <a:off x="5853112" y="6437313"/>
            <a:ext cx="428625" cy="0"/>
          </a:xfrm>
          <a:prstGeom prst="straightConnector1">
            <a:avLst/>
          </a:prstGeom>
          <a:noFill/>
          <a:ln w="38100" algn="ctr">
            <a:solidFill>
              <a:schemeClr val="tx1"/>
            </a:solidFill>
            <a:miter lim="800000"/>
            <a:headEnd/>
            <a:tailEnd type="arrow" w="med" len="med"/>
          </a:ln>
          <a:extLst>
            <a:ext uri="{909E8E84-426E-40DD-AFC4-6F175D3DCCD1}">
              <a14:hiddenFill xmlns:a14="http://schemas.microsoft.com/office/drawing/2010/main">
                <a:noFill/>
              </a14:hiddenFill>
            </a:ext>
          </a:extLst>
        </p:spPr>
      </p:cxnSp>
      <p:cxnSp>
        <p:nvCxnSpPr>
          <p:cNvPr id="57" name="直接箭头连接符 56"/>
          <p:cNvCxnSpPr>
            <a:cxnSpLocks noChangeShapeType="1"/>
          </p:cNvCxnSpPr>
          <p:nvPr/>
        </p:nvCxnSpPr>
        <p:spPr bwMode="auto">
          <a:xfrm>
            <a:off x="3709987" y="1793875"/>
            <a:ext cx="2438400" cy="1587"/>
          </a:xfrm>
          <a:prstGeom prst="straightConnector1">
            <a:avLst/>
          </a:prstGeom>
          <a:noFill/>
          <a:ln w="38100" algn="ctr">
            <a:solidFill>
              <a:schemeClr val="tx1"/>
            </a:solidFill>
            <a:miter lim="800000"/>
            <a:headEnd/>
            <a:tailEnd type="arrow" w="med" len="med"/>
          </a:ln>
          <a:extLst>
            <a:ext uri="{909E8E84-426E-40DD-AFC4-6F175D3DCCD1}">
              <a14:hiddenFill xmlns:a14="http://schemas.microsoft.com/office/drawing/2010/main">
                <a:noFill/>
              </a14:hiddenFill>
            </a:ext>
          </a:extLst>
        </p:spPr>
      </p:cxnSp>
      <p:cxnSp>
        <p:nvCxnSpPr>
          <p:cNvPr id="58" name="直接连接符 57"/>
          <p:cNvCxnSpPr>
            <a:cxnSpLocks noChangeShapeType="1"/>
          </p:cNvCxnSpPr>
          <p:nvPr/>
        </p:nvCxnSpPr>
        <p:spPr bwMode="auto">
          <a:xfrm rot="5400000">
            <a:off x="6996112" y="4294188"/>
            <a:ext cx="3857625"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59" name="直接连接符 58"/>
          <p:cNvCxnSpPr>
            <a:cxnSpLocks noChangeShapeType="1"/>
          </p:cNvCxnSpPr>
          <p:nvPr/>
        </p:nvCxnSpPr>
        <p:spPr bwMode="auto">
          <a:xfrm rot="10800000" flipV="1">
            <a:off x="6067425" y="6223000"/>
            <a:ext cx="2857500"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60" name="直接连接符 59"/>
          <p:cNvCxnSpPr>
            <a:cxnSpLocks noChangeShapeType="1"/>
            <a:endCxn id="63" idx="3"/>
          </p:cNvCxnSpPr>
          <p:nvPr/>
        </p:nvCxnSpPr>
        <p:spPr bwMode="auto">
          <a:xfrm rot="10800000">
            <a:off x="7521575" y="2365375"/>
            <a:ext cx="1423987" cy="1270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61" name="流程图: 过程 60"/>
          <p:cNvSpPr>
            <a:spLocks noChangeArrowheads="1"/>
          </p:cNvSpPr>
          <p:nvPr/>
        </p:nvSpPr>
        <p:spPr bwMode="auto">
          <a:xfrm>
            <a:off x="5378450" y="1150937"/>
            <a:ext cx="1463675" cy="500063"/>
          </a:xfrm>
          <a:prstGeom prst="flowChartProcess">
            <a:avLst/>
          </a:prstGeom>
          <a:solidFill>
            <a:schemeClr val="bg2">
              <a:lumMod val="50000"/>
            </a:schemeClr>
          </a:solidFill>
          <a:ln w="38100" algn="ctr">
            <a:solidFill>
              <a:schemeClr val="tx1"/>
            </a:solidFill>
            <a:miter lim="800000"/>
            <a:headEnd/>
            <a:tailEnd/>
          </a:ln>
        </p:spPr>
        <p:txBody>
          <a:bodyPr wrap="none" lIns="0" tIns="0" rIns="0" bIns="0"/>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en-US" altLang="zh-CN" sz="2800" b="1"/>
              <a:t>n=100</a:t>
            </a:r>
            <a:endParaRPr lang="zh-CN" altLang="en-US" sz="2800" b="1"/>
          </a:p>
        </p:txBody>
      </p:sp>
      <p:cxnSp>
        <p:nvCxnSpPr>
          <p:cNvPr id="62" name="直接箭头连接符 61"/>
          <p:cNvCxnSpPr>
            <a:cxnSpLocks noChangeShapeType="1"/>
          </p:cNvCxnSpPr>
          <p:nvPr/>
        </p:nvCxnSpPr>
        <p:spPr bwMode="auto">
          <a:xfrm rot="16200000" flipH="1">
            <a:off x="5888037" y="936625"/>
            <a:ext cx="428625" cy="0"/>
          </a:xfrm>
          <a:prstGeom prst="straightConnector1">
            <a:avLst/>
          </a:prstGeom>
          <a:noFill/>
          <a:ln w="38100" algn="ctr">
            <a:solidFill>
              <a:schemeClr val="tx1"/>
            </a:solidFill>
            <a:miter lim="800000"/>
            <a:headEnd/>
            <a:tailEnd type="arrow" w="med" len="med"/>
          </a:ln>
          <a:extLst>
            <a:ext uri="{909E8E84-426E-40DD-AFC4-6F175D3DCCD1}">
              <a14:hiddenFill xmlns:a14="http://schemas.microsoft.com/office/drawing/2010/main">
                <a:noFill/>
              </a14:hiddenFill>
            </a:ext>
          </a:extLst>
        </p:spPr>
      </p:cxnSp>
      <p:sp>
        <p:nvSpPr>
          <p:cNvPr id="63" name="流程图: 决策 62"/>
          <p:cNvSpPr>
            <a:spLocks noChangeArrowheads="1"/>
          </p:cNvSpPr>
          <p:nvPr/>
        </p:nvSpPr>
        <p:spPr bwMode="auto">
          <a:xfrm>
            <a:off x="4664075" y="2008187"/>
            <a:ext cx="2857500" cy="714375"/>
          </a:xfrm>
          <a:prstGeom prst="flowChartDecision">
            <a:avLst/>
          </a:prstGeom>
          <a:solidFill>
            <a:schemeClr val="bg2">
              <a:lumMod val="50000"/>
            </a:schemeClr>
          </a:solidFill>
          <a:ln w="38100" algn="ctr">
            <a:solidFill>
              <a:schemeClr val="tx1"/>
            </a:solidFill>
            <a:miter lim="800000"/>
            <a:headEnd/>
            <a:tailEnd/>
          </a:ln>
        </p:spPr>
        <p:txBody>
          <a:bodyPr wrap="none" lIns="0" tIns="0" rIns="0" bIns="0"/>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en-US" altLang="zh-CN" sz="2800" b="1" dirty="0"/>
              <a:t>n</a:t>
            </a:r>
            <a:r>
              <a:rPr lang="zh-CN" altLang="zh-CN" sz="2800" b="1" dirty="0"/>
              <a:t>≤</a:t>
            </a:r>
            <a:r>
              <a:rPr lang="en-US" altLang="zh-CN" sz="2800" b="1" dirty="0"/>
              <a:t>200</a:t>
            </a:r>
            <a:endParaRPr lang="zh-CN" altLang="en-US" sz="2800" b="1" dirty="0"/>
          </a:p>
        </p:txBody>
      </p:sp>
      <p:cxnSp>
        <p:nvCxnSpPr>
          <p:cNvPr id="64" name="直接箭头连接符 63"/>
          <p:cNvCxnSpPr>
            <a:cxnSpLocks noChangeShapeType="1"/>
          </p:cNvCxnSpPr>
          <p:nvPr/>
        </p:nvCxnSpPr>
        <p:spPr bwMode="auto">
          <a:xfrm rot="16200000" flipH="1">
            <a:off x="5878512" y="1839913"/>
            <a:ext cx="428625" cy="0"/>
          </a:xfrm>
          <a:prstGeom prst="straightConnector1">
            <a:avLst/>
          </a:prstGeom>
          <a:noFill/>
          <a:ln w="38100" algn="ctr">
            <a:solidFill>
              <a:schemeClr val="tx1"/>
            </a:solidFill>
            <a:miter lim="800000"/>
            <a:headEnd/>
            <a:tailEnd type="arrow" w="med" len="med"/>
          </a:ln>
          <a:extLst>
            <a:ext uri="{909E8E84-426E-40DD-AFC4-6F175D3DCCD1}">
              <a14:hiddenFill xmlns:a14="http://schemas.microsoft.com/office/drawing/2010/main">
                <a:noFill/>
              </a14:hiddenFill>
            </a:ext>
          </a:extLst>
        </p:spPr>
      </p:cxnSp>
      <p:sp>
        <p:nvSpPr>
          <p:cNvPr id="65" name="TextBox 64"/>
          <p:cNvSpPr txBox="1">
            <a:spLocks noChangeArrowheads="1"/>
          </p:cNvSpPr>
          <p:nvPr/>
        </p:nvSpPr>
        <p:spPr bwMode="auto">
          <a:xfrm>
            <a:off x="6164262" y="2651125"/>
            <a:ext cx="5000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eaLnBrk="1" hangingPunct="1"/>
            <a:r>
              <a:rPr lang="en-US" altLang="zh-CN" sz="2800" b="1"/>
              <a:t>Y</a:t>
            </a:r>
            <a:endParaRPr lang="zh-CN" altLang="en-US" sz="2800" b="1"/>
          </a:p>
        </p:txBody>
      </p:sp>
      <p:cxnSp>
        <p:nvCxnSpPr>
          <p:cNvPr id="66" name="直接箭头连接符 65"/>
          <p:cNvCxnSpPr>
            <a:cxnSpLocks noChangeShapeType="1"/>
          </p:cNvCxnSpPr>
          <p:nvPr/>
        </p:nvCxnSpPr>
        <p:spPr bwMode="auto">
          <a:xfrm rot="16200000" flipH="1">
            <a:off x="5878512" y="2898775"/>
            <a:ext cx="428625" cy="0"/>
          </a:xfrm>
          <a:prstGeom prst="straightConnector1">
            <a:avLst/>
          </a:prstGeom>
          <a:noFill/>
          <a:ln w="38100" algn="ctr">
            <a:solidFill>
              <a:schemeClr val="tx1"/>
            </a:solidFill>
            <a:miter lim="800000"/>
            <a:headEnd/>
            <a:tailEnd type="arrow" w="med" len="med"/>
          </a:ln>
          <a:extLst>
            <a:ext uri="{909E8E84-426E-40DD-AFC4-6F175D3DCCD1}">
              <a14:hiddenFill xmlns:a14="http://schemas.microsoft.com/office/drawing/2010/main">
                <a:noFill/>
              </a14:hiddenFill>
            </a:ext>
          </a:extLst>
        </p:spPr>
      </p:cxnSp>
      <p:sp>
        <p:nvSpPr>
          <p:cNvPr id="67" name="流程图: 决策 66"/>
          <p:cNvSpPr>
            <a:spLocks noChangeArrowheads="1"/>
          </p:cNvSpPr>
          <p:nvPr/>
        </p:nvSpPr>
        <p:spPr bwMode="auto">
          <a:xfrm>
            <a:off x="3995737" y="3079750"/>
            <a:ext cx="4214813" cy="857250"/>
          </a:xfrm>
          <a:prstGeom prst="flowChartDecision">
            <a:avLst/>
          </a:prstGeom>
          <a:solidFill>
            <a:schemeClr val="bg2">
              <a:lumMod val="50000"/>
            </a:schemeClr>
          </a:solidFill>
          <a:ln w="38100" algn="ctr">
            <a:solidFill>
              <a:schemeClr val="tx1"/>
            </a:solidFill>
            <a:miter lim="800000"/>
            <a:headEnd/>
            <a:tailEnd/>
          </a:ln>
        </p:spPr>
        <p:txBody>
          <a:bodyPr wrap="none" lIns="0" tIns="0" rIns="0" bIns="0"/>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en-US" altLang="zh-CN" sz="2800" b="1"/>
              <a:t>n</a:t>
            </a:r>
            <a:r>
              <a:rPr lang="zh-CN" altLang="en-US" sz="2800" b="1"/>
              <a:t>能被</a:t>
            </a:r>
            <a:r>
              <a:rPr lang="en-US" altLang="zh-CN" sz="2800" b="1"/>
              <a:t>3</a:t>
            </a:r>
            <a:r>
              <a:rPr lang="zh-CN" altLang="en-US" sz="2800" b="1"/>
              <a:t>整除</a:t>
            </a:r>
          </a:p>
        </p:txBody>
      </p:sp>
      <p:sp>
        <p:nvSpPr>
          <p:cNvPr id="68" name="TextBox 67"/>
          <p:cNvSpPr txBox="1">
            <a:spLocks noChangeArrowheads="1"/>
          </p:cNvSpPr>
          <p:nvPr/>
        </p:nvSpPr>
        <p:spPr bwMode="auto">
          <a:xfrm>
            <a:off x="6164262" y="3865562"/>
            <a:ext cx="5000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eaLnBrk="1" hangingPunct="1"/>
            <a:r>
              <a:rPr lang="en-US" altLang="zh-CN" sz="2800" b="1"/>
              <a:t>N</a:t>
            </a:r>
            <a:endParaRPr lang="zh-CN" altLang="en-US" sz="2800" b="1"/>
          </a:p>
        </p:txBody>
      </p:sp>
      <p:cxnSp>
        <p:nvCxnSpPr>
          <p:cNvPr id="69" name="直接箭头连接符 68"/>
          <p:cNvCxnSpPr>
            <a:cxnSpLocks noChangeShapeType="1"/>
          </p:cNvCxnSpPr>
          <p:nvPr/>
        </p:nvCxnSpPr>
        <p:spPr bwMode="auto">
          <a:xfrm rot="16200000" flipH="1">
            <a:off x="5878512" y="4151313"/>
            <a:ext cx="428625" cy="0"/>
          </a:xfrm>
          <a:prstGeom prst="straightConnector1">
            <a:avLst/>
          </a:prstGeom>
          <a:noFill/>
          <a:ln w="38100" algn="ctr">
            <a:solidFill>
              <a:schemeClr val="tx1"/>
            </a:solidFill>
            <a:miter lim="800000"/>
            <a:headEnd/>
            <a:tailEnd type="arrow" w="med" len="med"/>
          </a:ln>
          <a:extLst>
            <a:ext uri="{909E8E84-426E-40DD-AFC4-6F175D3DCCD1}">
              <a14:hiddenFill xmlns:a14="http://schemas.microsoft.com/office/drawing/2010/main">
                <a:noFill/>
              </a14:hiddenFill>
            </a:ext>
          </a:extLst>
        </p:spPr>
      </p:cxnSp>
      <p:sp>
        <p:nvSpPr>
          <p:cNvPr id="70" name="流程图: 过程 69"/>
          <p:cNvSpPr>
            <a:spLocks noChangeArrowheads="1"/>
          </p:cNvSpPr>
          <p:nvPr/>
        </p:nvSpPr>
        <p:spPr bwMode="auto">
          <a:xfrm>
            <a:off x="5218112" y="5238750"/>
            <a:ext cx="1714500" cy="500062"/>
          </a:xfrm>
          <a:prstGeom prst="flowChartProcess">
            <a:avLst/>
          </a:prstGeom>
          <a:solidFill>
            <a:schemeClr val="bg2">
              <a:lumMod val="50000"/>
            </a:schemeClr>
          </a:solidFill>
          <a:ln w="38100" algn="ctr">
            <a:solidFill>
              <a:schemeClr val="tx1"/>
            </a:solidFill>
            <a:miter lim="800000"/>
            <a:headEnd/>
            <a:tailEnd/>
          </a:ln>
        </p:spPr>
        <p:txBody>
          <a:bodyPr wrap="none" lIns="0" tIns="0" rIns="0" bIns="0"/>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en-US" altLang="zh-CN" sz="2800" b="1"/>
              <a:t>n=n+1</a:t>
            </a:r>
            <a:endParaRPr lang="zh-CN" altLang="en-US" sz="2800" b="1"/>
          </a:p>
        </p:txBody>
      </p:sp>
      <p:cxnSp>
        <p:nvCxnSpPr>
          <p:cNvPr id="71" name="直接连接符 70"/>
          <p:cNvCxnSpPr>
            <a:cxnSpLocks noChangeShapeType="1"/>
          </p:cNvCxnSpPr>
          <p:nvPr/>
        </p:nvCxnSpPr>
        <p:spPr bwMode="auto">
          <a:xfrm rot="10800000">
            <a:off x="3709987" y="6008687"/>
            <a:ext cx="2365375" cy="15875"/>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72" name="直接连接符 71"/>
          <p:cNvCxnSpPr>
            <a:cxnSpLocks noChangeShapeType="1"/>
          </p:cNvCxnSpPr>
          <p:nvPr/>
        </p:nvCxnSpPr>
        <p:spPr bwMode="auto">
          <a:xfrm rot="16200000" flipV="1">
            <a:off x="1594643" y="3909219"/>
            <a:ext cx="4230687"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73" name="平行四边形 72"/>
          <p:cNvSpPr>
            <a:spLocks noChangeArrowheads="1"/>
          </p:cNvSpPr>
          <p:nvPr/>
        </p:nvSpPr>
        <p:spPr bwMode="auto">
          <a:xfrm>
            <a:off x="5218112" y="4343400"/>
            <a:ext cx="1714500" cy="500062"/>
          </a:xfrm>
          <a:prstGeom prst="parallelogram">
            <a:avLst>
              <a:gd name="adj" fmla="val 25000"/>
            </a:avLst>
          </a:prstGeom>
          <a:solidFill>
            <a:schemeClr val="bg2">
              <a:lumMod val="50000"/>
            </a:schemeClr>
          </a:solidFill>
          <a:ln w="38100" algn="ctr">
            <a:solidFill>
              <a:schemeClr val="tx1"/>
            </a:solidFill>
            <a:miter lim="800000"/>
            <a:headEnd/>
            <a:tailEnd/>
          </a:ln>
        </p:spPr>
        <p:txBody>
          <a:bodyPr wrap="none" lIns="0" tIns="0" rIns="0" bIns="0"/>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zh-CN" altLang="en-US" sz="2800" b="1"/>
              <a:t>输出</a:t>
            </a:r>
            <a:r>
              <a:rPr lang="en-US" altLang="zh-CN" sz="2800" b="1"/>
              <a:t>n</a:t>
            </a:r>
            <a:endParaRPr lang="zh-CN" altLang="en-US" sz="2800" b="1"/>
          </a:p>
        </p:txBody>
      </p:sp>
      <p:cxnSp>
        <p:nvCxnSpPr>
          <p:cNvPr id="74" name="直接箭头连接符 73"/>
          <p:cNvCxnSpPr>
            <a:cxnSpLocks noChangeShapeType="1"/>
          </p:cNvCxnSpPr>
          <p:nvPr/>
        </p:nvCxnSpPr>
        <p:spPr bwMode="auto">
          <a:xfrm rot="16200000" flipH="1">
            <a:off x="5861049" y="5049838"/>
            <a:ext cx="428625" cy="0"/>
          </a:xfrm>
          <a:prstGeom prst="straightConnector1">
            <a:avLst/>
          </a:prstGeom>
          <a:noFill/>
          <a:ln w="38100" algn="ctr">
            <a:solidFill>
              <a:schemeClr val="tx1"/>
            </a:solidFill>
            <a:miter lim="800000"/>
            <a:headEnd/>
            <a:tailEnd type="arrow" w="med" len="med"/>
          </a:ln>
          <a:extLst>
            <a:ext uri="{909E8E84-426E-40DD-AFC4-6F175D3DCCD1}">
              <a14:hiddenFill xmlns:a14="http://schemas.microsoft.com/office/drawing/2010/main">
                <a:noFill/>
              </a14:hiddenFill>
            </a:ext>
          </a:extLst>
        </p:spPr>
      </p:cxnSp>
      <p:cxnSp>
        <p:nvCxnSpPr>
          <p:cNvPr id="75" name="直接连接符 74"/>
          <p:cNvCxnSpPr>
            <a:cxnSpLocks noChangeShapeType="1"/>
            <a:stCxn id="70" idx="2"/>
          </p:cNvCxnSpPr>
          <p:nvPr/>
        </p:nvCxnSpPr>
        <p:spPr bwMode="auto">
          <a:xfrm rot="5400000">
            <a:off x="5932487" y="5881687"/>
            <a:ext cx="285750"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76" name="直接连接符 75"/>
          <p:cNvCxnSpPr>
            <a:cxnSpLocks noChangeShapeType="1"/>
          </p:cNvCxnSpPr>
          <p:nvPr/>
        </p:nvCxnSpPr>
        <p:spPr bwMode="auto">
          <a:xfrm rot="10800000">
            <a:off x="8210550" y="3508375"/>
            <a:ext cx="428625"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77" name="直接连接符 76"/>
          <p:cNvCxnSpPr>
            <a:cxnSpLocks noChangeShapeType="1"/>
          </p:cNvCxnSpPr>
          <p:nvPr/>
        </p:nvCxnSpPr>
        <p:spPr bwMode="auto">
          <a:xfrm rot="5400000">
            <a:off x="7889081" y="4258469"/>
            <a:ext cx="1500187"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78" name="直接箭头连接符 77"/>
          <p:cNvCxnSpPr>
            <a:cxnSpLocks noChangeShapeType="1"/>
          </p:cNvCxnSpPr>
          <p:nvPr/>
        </p:nvCxnSpPr>
        <p:spPr bwMode="auto">
          <a:xfrm rot="10800000">
            <a:off x="6067425" y="5008562"/>
            <a:ext cx="2571750" cy="1588"/>
          </a:xfrm>
          <a:prstGeom prst="straightConnector1">
            <a:avLst/>
          </a:prstGeom>
          <a:noFill/>
          <a:ln w="38100" algn="ctr">
            <a:solidFill>
              <a:schemeClr val="tx1"/>
            </a:solidFill>
            <a:miter lim="800000"/>
            <a:headEnd/>
            <a:tailEnd type="arrow" w="med" len="med"/>
          </a:ln>
          <a:extLst>
            <a:ext uri="{909E8E84-426E-40DD-AFC4-6F175D3DCCD1}">
              <a14:hiddenFill xmlns:a14="http://schemas.microsoft.com/office/drawing/2010/main">
                <a:noFill/>
              </a14:hiddenFill>
            </a:ext>
          </a:extLst>
        </p:spPr>
      </p:cxnSp>
      <p:sp>
        <p:nvSpPr>
          <p:cNvPr id="79" name="TextBox 78"/>
          <p:cNvSpPr txBox="1">
            <a:spLocks noChangeArrowheads="1"/>
          </p:cNvSpPr>
          <p:nvPr/>
        </p:nvSpPr>
        <p:spPr bwMode="auto">
          <a:xfrm>
            <a:off x="8016875" y="3008312"/>
            <a:ext cx="4492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eaLnBrk="1" hangingPunct="1"/>
            <a:r>
              <a:rPr lang="en-US" altLang="zh-CN" sz="2800" b="1"/>
              <a:t>Y</a:t>
            </a:r>
            <a:endParaRPr lang="zh-CN" altLang="en-US" sz="2800" b="1"/>
          </a:p>
        </p:txBody>
      </p:sp>
    </p:spTree>
    <p:extLst>
      <p:ext uri="{BB962C8B-B14F-4D97-AF65-F5344CB8AC3E}">
        <p14:creationId xmlns:p14="http://schemas.microsoft.com/office/powerpoint/2010/main" val="1830350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62"/>
                                        </p:tgtEl>
                                        <p:attrNameLst>
                                          <p:attrName>style.visibility</p:attrName>
                                        </p:attrNameLst>
                                      </p:cBhvr>
                                      <p:to>
                                        <p:strVal val="visible"/>
                                      </p:to>
                                    </p:set>
                                    <p:animEffect transition="in" filter="blinds(horizontal)">
                                      <p:cBhvr>
                                        <p:cTn id="7" dur="500"/>
                                        <p:tgtEl>
                                          <p:spTgt spid="62"/>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61"/>
                                        </p:tgtEl>
                                        <p:attrNameLst>
                                          <p:attrName>style.visibility</p:attrName>
                                        </p:attrNameLst>
                                      </p:cBhvr>
                                      <p:to>
                                        <p:strVal val="visible"/>
                                      </p:to>
                                    </p:set>
                                    <p:animEffect transition="in" filter="blinds(horizontal)">
                                      <p:cBhvr>
                                        <p:cTn id="11" dur="500"/>
                                        <p:tgtEl>
                                          <p:spTgt spid="61"/>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64"/>
                                        </p:tgtEl>
                                        <p:attrNameLst>
                                          <p:attrName>style.visibility</p:attrName>
                                        </p:attrNameLst>
                                      </p:cBhvr>
                                      <p:to>
                                        <p:strVal val="visible"/>
                                      </p:to>
                                    </p:set>
                                    <p:animEffect transition="in" filter="blinds(horizontal)">
                                      <p:cBhvr>
                                        <p:cTn id="16" dur="500"/>
                                        <p:tgtEl>
                                          <p:spTgt spid="64"/>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63"/>
                                        </p:tgtEl>
                                        <p:attrNameLst>
                                          <p:attrName>style.visibility</p:attrName>
                                        </p:attrNameLst>
                                      </p:cBhvr>
                                      <p:to>
                                        <p:strVal val="visible"/>
                                      </p:to>
                                    </p:set>
                                    <p:animEffect transition="in" filter="blinds(horizontal)">
                                      <p:cBhvr>
                                        <p:cTn id="19" dur="500"/>
                                        <p:tgtEl>
                                          <p:spTgt spid="63"/>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65"/>
                                        </p:tgtEl>
                                        <p:attrNameLst>
                                          <p:attrName>style.visibility</p:attrName>
                                        </p:attrNameLst>
                                      </p:cBhvr>
                                      <p:to>
                                        <p:strVal val="visible"/>
                                      </p:to>
                                    </p:set>
                                    <p:animEffect transition="in" filter="blinds(horizontal)">
                                      <p:cBhvr>
                                        <p:cTn id="24" dur="500"/>
                                        <p:tgtEl>
                                          <p:spTgt spid="65"/>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66"/>
                                        </p:tgtEl>
                                        <p:attrNameLst>
                                          <p:attrName>style.visibility</p:attrName>
                                        </p:attrNameLst>
                                      </p:cBhvr>
                                      <p:to>
                                        <p:strVal val="visible"/>
                                      </p:to>
                                    </p:set>
                                    <p:animEffect transition="in" filter="blinds(horizontal)">
                                      <p:cBhvr>
                                        <p:cTn id="29" dur="500"/>
                                        <p:tgtEl>
                                          <p:spTgt spid="66"/>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67"/>
                                        </p:tgtEl>
                                        <p:attrNameLst>
                                          <p:attrName>style.visibility</p:attrName>
                                        </p:attrNameLst>
                                      </p:cBhvr>
                                      <p:to>
                                        <p:strVal val="visible"/>
                                      </p:to>
                                    </p:set>
                                    <p:animEffect transition="in" filter="blinds(horizontal)">
                                      <p:cBhvr>
                                        <p:cTn id="32" dur="500"/>
                                        <p:tgtEl>
                                          <p:spTgt spid="67"/>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68"/>
                                        </p:tgtEl>
                                        <p:attrNameLst>
                                          <p:attrName>style.visibility</p:attrName>
                                        </p:attrNameLst>
                                      </p:cBhvr>
                                      <p:to>
                                        <p:strVal val="visible"/>
                                      </p:to>
                                    </p:set>
                                    <p:animEffect transition="in" filter="blinds(horizontal)">
                                      <p:cBhvr>
                                        <p:cTn id="37" dur="500"/>
                                        <p:tgtEl>
                                          <p:spTgt spid="68"/>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69"/>
                                        </p:tgtEl>
                                        <p:attrNameLst>
                                          <p:attrName>style.visibility</p:attrName>
                                        </p:attrNameLst>
                                      </p:cBhvr>
                                      <p:to>
                                        <p:strVal val="visible"/>
                                      </p:to>
                                    </p:set>
                                    <p:animEffect transition="in" filter="blinds(horizontal)">
                                      <p:cBhvr>
                                        <p:cTn id="42" dur="500"/>
                                        <p:tgtEl>
                                          <p:spTgt spid="69"/>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73"/>
                                        </p:tgtEl>
                                        <p:attrNameLst>
                                          <p:attrName>style.visibility</p:attrName>
                                        </p:attrNameLst>
                                      </p:cBhvr>
                                      <p:to>
                                        <p:strVal val="visible"/>
                                      </p:to>
                                    </p:set>
                                    <p:animEffect transition="in" filter="blinds(horizontal)">
                                      <p:cBhvr>
                                        <p:cTn id="45" dur="500"/>
                                        <p:tgtEl>
                                          <p:spTgt spid="73"/>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nodeType="clickEffect">
                                  <p:stCondLst>
                                    <p:cond delay="0"/>
                                  </p:stCondLst>
                                  <p:childTnLst>
                                    <p:set>
                                      <p:cBhvr>
                                        <p:cTn id="49" dur="1" fill="hold">
                                          <p:stCondLst>
                                            <p:cond delay="0"/>
                                          </p:stCondLst>
                                        </p:cTn>
                                        <p:tgtEl>
                                          <p:spTgt spid="74"/>
                                        </p:tgtEl>
                                        <p:attrNameLst>
                                          <p:attrName>style.visibility</p:attrName>
                                        </p:attrNameLst>
                                      </p:cBhvr>
                                      <p:to>
                                        <p:strVal val="visible"/>
                                      </p:to>
                                    </p:set>
                                    <p:animEffect transition="in" filter="blinds(horizontal)">
                                      <p:cBhvr>
                                        <p:cTn id="50" dur="500"/>
                                        <p:tgtEl>
                                          <p:spTgt spid="74"/>
                                        </p:tgtEl>
                                      </p:cBhvr>
                                    </p:animEffect>
                                  </p:childTnLst>
                                </p:cTn>
                              </p:par>
                              <p:par>
                                <p:cTn id="51" presetID="3" presetClass="entr" presetSubtype="10" fill="hold" grpId="0" nodeType="withEffect">
                                  <p:stCondLst>
                                    <p:cond delay="0"/>
                                  </p:stCondLst>
                                  <p:childTnLst>
                                    <p:set>
                                      <p:cBhvr>
                                        <p:cTn id="52" dur="1" fill="hold">
                                          <p:stCondLst>
                                            <p:cond delay="0"/>
                                          </p:stCondLst>
                                        </p:cTn>
                                        <p:tgtEl>
                                          <p:spTgt spid="70"/>
                                        </p:tgtEl>
                                        <p:attrNameLst>
                                          <p:attrName>style.visibility</p:attrName>
                                        </p:attrNameLst>
                                      </p:cBhvr>
                                      <p:to>
                                        <p:strVal val="visible"/>
                                      </p:to>
                                    </p:set>
                                    <p:animEffect transition="in" filter="blinds(horizontal)">
                                      <p:cBhvr>
                                        <p:cTn id="53" dur="500"/>
                                        <p:tgtEl>
                                          <p:spTgt spid="70"/>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grpId="0" nodeType="clickEffect">
                                  <p:stCondLst>
                                    <p:cond delay="0"/>
                                  </p:stCondLst>
                                  <p:childTnLst>
                                    <p:set>
                                      <p:cBhvr>
                                        <p:cTn id="57" dur="1" fill="hold">
                                          <p:stCondLst>
                                            <p:cond delay="0"/>
                                          </p:stCondLst>
                                        </p:cTn>
                                        <p:tgtEl>
                                          <p:spTgt spid="79"/>
                                        </p:tgtEl>
                                        <p:attrNameLst>
                                          <p:attrName>style.visibility</p:attrName>
                                        </p:attrNameLst>
                                      </p:cBhvr>
                                      <p:to>
                                        <p:strVal val="visible"/>
                                      </p:to>
                                    </p:set>
                                    <p:animEffect transition="in" filter="blinds(horizontal)">
                                      <p:cBhvr>
                                        <p:cTn id="58" dur="500"/>
                                        <p:tgtEl>
                                          <p:spTgt spid="79"/>
                                        </p:tgtEl>
                                      </p:cBhvr>
                                    </p:animEffect>
                                  </p:childTnLst>
                                </p:cTn>
                              </p:par>
                            </p:childTnLst>
                          </p:cTn>
                        </p:par>
                      </p:childTnLst>
                    </p:cTn>
                  </p:par>
                  <p:par>
                    <p:cTn id="59" fill="hold">
                      <p:stCondLst>
                        <p:cond delay="indefinite"/>
                      </p:stCondLst>
                      <p:childTnLst>
                        <p:par>
                          <p:cTn id="60" fill="hold">
                            <p:stCondLst>
                              <p:cond delay="0"/>
                            </p:stCondLst>
                            <p:childTnLst>
                              <p:par>
                                <p:cTn id="61" presetID="12" presetClass="entr" presetSubtype="8" fill="hold" nodeType="clickEffect">
                                  <p:stCondLst>
                                    <p:cond delay="0"/>
                                  </p:stCondLst>
                                  <p:childTnLst>
                                    <p:set>
                                      <p:cBhvr>
                                        <p:cTn id="62" dur="1" fill="hold">
                                          <p:stCondLst>
                                            <p:cond delay="0"/>
                                          </p:stCondLst>
                                        </p:cTn>
                                        <p:tgtEl>
                                          <p:spTgt spid="76"/>
                                        </p:tgtEl>
                                        <p:attrNameLst>
                                          <p:attrName>style.visibility</p:attrName>
                                        </p:attrNameLst>
                                      </p:cBhvr>
                                      <p:to>
                                        <p:strVal val="visible"/>
                                      </p:to>
                                    </p:set>
                                    <p:animEffect transition="in" filter="slide(fromLeft)">
                                      <p:cBhvr>
                                        <p:cTn id="63" dur="500"/>
                                        <p:tgtEl>
                                          <p:spTgt spid="76"/>
                                        </p:tgtEl>
                                      </p:cBhvr>
                                    </p:animEffect>
                                  </p:childTnLst>
                                </p:cTn>
                              </p:par>
                            </p:childTnLst>
                          </p:cTn>
                        </p:par>
                        <p:par>
                          <p:cTn id="64" fill="hold">
                            <p:stCondLst>
                              <p:cond delay="500"/>
                            </p:stCondLst>
                            <p:childTnLst>
                              <p:par>
                                <p:cTn id="65" presetID="12" presetClass="entr" presetSubtype="1" fill="hold" nodeType="afterEffect">
                                  <p:stCondLst>
                                    <p:cond delay="0"/>
                                  </p:stCondLst>
                                  <p:childTnLst>
                                    <p:set>
                                      <p:cBhvr>
                                        <p:cTn id="66" dur="1" fill="hold">
                                          <p:stCondLst>
                                            <p:cond delay="0"/>
                                          </p:stCondLst>
                                        </p:cTn>
                                        <p:tgtEl>
                                          <p:spTgt spid="77"/>
                                        </p:tgtEl>
                                        <p:attrNameLst>
                                          <p:attrName>style.visibility</p:attrName>
                                        </p:attrNameLst>
                                      </p:cBhvr>
                                      <p:to>
                                        <p:strVal val="visible"/>
                                      </p:to>
                                    </p:set>
                                    <p:animEffect transition="in" filter="slide(fromTop)">
                                      <p:cBhvr>
                                        <p:cTn id="67" dur="500"/>
                                        <p:tgtEl>
                                          <p:spTgt spid="77"/>
                                        </p:tgtEl>
                                      </p:cBhvr>
                                    </p:animEffect>
                                  </p:childTnLst>
                                </p:cTn>
                              </p:par>
                            </p:childTnLst>
                          </p:cTn>
                        </p:par>
                        <p:par>
                          <p:cTn id="68" fill="hold">
                            <p:stCondLst>
                              <p:cond delay="1000"/>
                            </p:stCondLst>
                            <p:childTnLst>
                              <p:par>
                                <p:cTn id="69" presetID="12" presetClass="entr" presetSubtype="2" fill="hold" nodeType="afterEffect">
                                  <p:stCondLst>
                                    <p:cond delay="0"/>
                                  </p:stCondLst>
                                  <p:childTnLst>
                                    <p:set>
                                      <p:cBhvr>
                                        <p:cTn id="70" dur="1" fill="hold">
                                          <p:stCondLst>
                                            <p:cond delay="0"/>
                                          </p:stCondLst>
                                        </p:cTn>
                                        <p:tgtEl>
                                          <p:spTgt spid="78"/>
                                        </p:tgtEl>
                                        <p:attrNameLst>
                                          <p:attrName>style.visibility</p:attrName>
                                        </p:attrNameLst>
                                      </p:cBhvr>
                                      <p:to>
                                        <p:strVal val="visible"/>
                                      </p:to>
                                    </p:set>
                                    <p:animEffect transition="in" filter="slide(fromRight)">
                                      <p:cBhvr>
                                        <p:cTn id="71" dur="500"/>
                                        <p:tgtEl>
                                          <p:spTgt spid="78"/>
                                        </p:tgtEl>
                                      </p:cBhvr>
                                    </p:animEffect>
                                  </p:childTnLst>
                                </p:cTn>
                              </p:par>
                            </p:childTnLst>
                          </p:cTn>
                        </p:par>
                      </p:childTnLst>
                    </p:cTn>
                  </p:par>
                  <p:par>
                    <p:cTn id="72" fill="hold">
                      <p:stCondLst>
                        <p:cond delay="indefinite"/>
                      </p:stCondLst>
                      <p:childTnLst>
                        <p:par>
                          <p:cTn id="73" fill="hold">
                            <p:stCondLst>
                              <p:cond delay="0"/>
                            </p:stCondLst>
                            <p:childTnLst>
                              <p:par>
                                <p:cTn id="74" presetID="12" presetClass="entr" presetSubtype="1" fill="hold" nodeType="clickEffect">
                                  <p:stCondLst>
                                    <p:cond delay="0"/>
                                  </p:stCondLst>
                                  <p:childTnLst>
                                    <p:set>
                                      <p:cBhvr>
                                        <p:cTn id="75" dur="1" fill="hold">
                                          <p:stCondLst>
                                            <p:cond delay="0"/>
                                          </p:stCondLst>
                                        </p:cTn>
                                        <p:tgtEl>
                                          <p:spTgt spid="75"/>
                                        </p:tgtEl>
                                        <p:attrNameLst>
                                          <p:attrName>style.visibility</p:attrName>
                                        </p:attrNameLst>
                                      </p:cBhvr>
                                      <p:to>
                                        <p:strVal val="visible"/>
                                      </p:to>
                                    </p:set>
                                    <p:animEffect transition="in" filter="slide(fromTop)">
                                      <p:cBhvr>
                                        <p:cTn id="76" dur="500"/>
                                        <p:tgtEl>
                                          <p:spTgt spid="75"/>
                                        </p:tgtEl>
                                      </p:cBhvr>
                                    </p:animEffect>
                                  </p:childTnLst>
                                </p:cTn>
                              </p:par>
                            </p:childTnLst>
                          </p:cTn>
                        </p:par>
                        <p:par>
                          <p:cTn id="77" fill="hold">
                            <p:stCondLst>
                              <p:cond delay="500"/>
                            </p:stCondLst>
                            <p:childTnLst>
                              <p:par>
                                <p:cTn id="78" presetID="12" presetClass="entr" presetSubtype="2" fill="hold" nodeType="afterEffect">
                                  <p:stCondLst>
                                    <p:cond delay="0"/>
                                  </p:stCondLst>
                                  <p:childTnLst>
                                    <p:set>
                                      <p:cBhvr>
                                        <p:cTn id="79" dur="1" fill="hold">
                                          <p:stCondLst>
                                            <p:cond delay="0"/>
                                          </p:stCondLst>
                                        </p:cTn>
                                        <p:tgtEl>
                                          <p:spTgt spid="71"/>
                                        </p:tgtEl>
                                        <p:attrNameLst>
                                          <p:attrName>style.visibility</p:attrName>
                                        </p:attrNameLst>
                                      </p:cBhvr>
                                      <p:to>
                                        <p:strVal val="visible"/>
                                      </p:to>
                                    </p:set>
                                    <p:animEffect transition="in" filter="slide(fromRight)">
                                      <p:cBhvr>
                                        <p:cTn id="80" dur="500"/>
                                        <p:tgtEl>
                                          <p:spTgt spid="71"/>
                                        </p:tgtEl>
                                      </p:cBhvr>
                                    </p:animEffect>
                                  </p:childTnLst>
                                </p:cTn>
                              </p:par>
                            </p:childTnLst>
                          </p:cTn>
                        </p:par>
                        <p:par>
                          <p:cTn id="81" fill="hold">
                            <p:stCondLst>
                              <p:cond delay="1000"/>
                            </p:stCondLst>
                            <p:childTnLst>
                              <p:par>
                                <p:cTn id="82" presetID="12" presetClass="entr" presetSubtype="4" fill="hold" nodeType="afterEffect">
                                  <p:stCondLst>
                                    <p:cond delay="0"/>
                                  </p:stCondLst>
                                  <p:childTnLst>
                                    <p:set>
                                      <p:cBhvr>
                                        <p:cTn id="83" dur="1" fill="hold">
                                          <p:stCondLst>
                                            <p:cond delay="0"/>
                                          </p:stCondLst>
                                        </p:cTn>
                                        <p:tgtEl>
                                          <p:spTgt spid="72"/>
                                        </p:tgtEl>
                                        <p:attrNameLst>
                                          <p:attrName>style.visibility</p:attrName>
                                        </p:attrNameLst>
                                      </p:cBhvr>
                                      <p:to>
                                        <p:strVal val="visible"/>
                                      </p:to>
                                    </p:set>
                                    <p:animEffect transition="in" filter="slide(fromBottom)">
                                      <p:cBhvr>
                                        <p:cTn id="84" dur="500"/>
                                        <p:tgtEl>
                                          <p:spTgt spid="72"/>
                                        </p:tgtEl>
                                      </p:cBhvr>
                                    </p:animEffect>
                                  </p:childTnLst>
                                </p:cTn>
                              </p:par>
                            </p:childTnLst>
                          </p:cTn>
                        </p:par>
                        <p:par>
                          <p:cTn id="85" fill="hold">
                            <p:stCondLst>
                              <p:cond delay="1500"/>
                            </p:stCondLst>
                            <p:childTnLst>
                              <p:par>
                                <p:cTn id="86" presetID="12" presetClass="entr" presetSubtype="8" fill="hold" nodeType="afterEffect">
                                  <p:stCondLst>
                                    <p:cond delay="0"/>
                                  </p:stCondLst>
                                  <p:childTnLst>
                                    <p:set>
                                      <p:cBhvr>
                                        <p:cTn id="87" dur="1" fill="hold">
                                          <p:stCondLst>
                                            <p:cond delay="0"/>
                                          </p:stCondLst>
                                        </p:cTn>
                                        <p:tgtEl>
                                          <p:spTgt spid="57"/>
                                        </p:tgtEl>
                                        <p:attrNameLst>
                                          <p:attrName>style.visibility</p:attrName>
                                        </p:attrNameLst>
                                      </p:cBhvr>
                                      <p:to>
                                        <p:strVal val="visible"/>
                                      </p:to>
                                    </p:set>
                                    <p:animEffect transition="in" filter="slide(fromLeft)">
                                      <p:cBhvr>
                                        <p:cTn id="88" dur="500"/>
                                        <p:tgtEl>
                                          <p:spTgt spid="57"/>
                                        </p:tgtEl>
                                      </p:cBhvr>
                                    </p:animEffect>
                                  </p:childTnLst>
                                </p:cTn>
                              </p:par>
                            </p:childTnLst>
                          </p:cTn>
                        </p:par>
                      </p:childTnLst>
                    </p:cTn>
                  </p:par>
                  <p:par>
                    <p:cTn id="89" fill="hold">
                      <p:stCondLst>
                        <p:cond delay="indefinite"/>
                      </p:stCondLst>
                      <p:childTnLst>
                        <p:par>
                          <p:cTn id="90" fill="hold">
                            <p:stCondLst>
                              <p:cond delay="0"/>
                            </p:stCondLst>
                            <p:childTnLst>
                              <p:par>
                                <p:cTn id="91" presetID="3" presetClass="entr" presetSubtype="10" fill="hold" grpId="0" nodeType="clickEffect">
                                  <p:stCondLst>
                                    <p:cond delay="0"/>
                                  </p:stCondLst>
                                  <p:childTnLst>
                                    <p:set>
                                      <p:cBhvr>
                                        <p:cTn id="92" dur="1" fill="hold">
                                          <p:stCondLst>
                                            <p:cond delay="0"/>
                                          </p:stCondLst>
                                        </p:cTn>
                                        <p:tgtEl>
                                          <p:spTgt spid="55"/>
                                        </p:tgtEl>
                                        <p:attrNameLst>
                                          <p:attrName>style.visibility</p:attrName>
                                        </p:attrNameLst>
                                      </p:cBhvr>
                                      <p:to>
                                        <p:strVal val="visible"/>
                                      </p:to>
                                    </p:set>
                                    <p:animEffect transition="in" filter="blinds(horizontal)">
                                      <p:cBhvr>
                                        <p:cTn id="93" dur="500"/>
                                        <p:tgtEl>
                                          <p:spTgt spid="55"/>
                                        </p:tgtEl>
                                      </p:cBhvr>
                                    </p:animEffect>
                                  </p:childTnLst>
                                </p:cTn>
                              </p:par>
                            </p:childTnLst>
                          </p:cTn>
                        </p:par>
                      </p:childTnLst>
                    </p:cTn>
                  </p:par>
                  <p:par>
                    <p:cTn id="94" fill="hold">
                      <p:stCondLst>
                        <p:cond delay="indefinite"/>
                      </p:stCondLst>
                      <p:childTnLst>
                        <p:par>
                          <p:cTn id="95" fill="hold">
                            <p:stCondLst>
                              <p:cond delay="0"/>
                            </p:stCondLst>
                            <p:childTnLst>
                              <p:par>
                                <p:cTn id="96" presetID="12" presetClass="entr" presetSubtype="8" fill="hold" nodeType="clickEffect">
                                  <p:stCondLst>
                                    <p:cond delay="0"/>
                                  </p:stCondLst>
                                  <p:childTnLst>
                                    <p:set>
                                      <p:cBhvr>
                                        <p:cTn id="97" dur="1" fill="hold">
                                          <p:stCondLst>
                                            <p:cond delay="0"/>
                                          </p:stCondLst>
                                        </p:cTn>
                                        <p:tgtEl>
                                          <p:spTgt spid="60"/>
                                        </p:tgtEl>
                                        <p:attrNameLst>
                                          <p:attrName>style.visibility</p:attrName>
                                        </p:attrNameLst>
                                      </p:cBhvr>
                                      <p:to>
                                        <p:strVal val="visible"/>
                                      </p:to>
                                    </p:set>
                                    <p:animEffect transition="in" filter="slide(fromLeft)">
                                      <p:cBhvr>
                                        <p:cTn id="98" dur="500"/>
                                        <p:tgtEl>
                                          <p:spTgt spid="60"/>
                                        </p:tgtEl>
                                      </p:cBhvr>
                                    </p:animEffect>
                                  </p:childTnLst>
                                </p:cTn>
                              </p:par>
                            </p:childTnLst>
                          </p:cTn>
                        </p:par>
                        <p:par>
                          <p:cTn id="99" fill="hold">
                            <p:stCondLst>
                              <p:cond delay="500"/>
                            </p:stCondLst>
                            <p:childTnLst>
                              <p:par>
                                <p:cTn id="100" presetID="12" presetClass="entr" presetSubtype="1" fill="hold" nodeType="afterEffect">
                                  <p:stCondLst>
                                    <p:cond delay="0"/>
                                  </p:stCondLst>
                                  <p:childTnLst>
                                    <p:set>
                                      <p:cBhvr>
                                        <p:cTn id="101" dur="1" fill="hold">
                                          <p:stCondLst>
                                            <p:cond delay="0"/>
                                          </p:stCondLst>
                                        </p:cTn>
                                        <p:tgtEl>
                                          <p:spTgt spid="58"/>
                                        </p:tgtEl>
                                        <p:attrNameLst>
                                          <p:attrName>style.visibility</p:attrName>
                                        </p:attrNameLst>
                                      </p:cBhvr>
                                      <p:to>
                                        <p:strVal val="visible"/>
                                      </p:to>
                                    </p:set>
                                    <p:animEffect transition="in" filter="slide(fromTop)">
                                      <p:cBhvr>
                                        <p:cTn id="102" dur="500"/>
                                        <p:tgtEl>
                                          <p:spTgt spid="58"/>
                                        </p:tgtEl>
                                      </p:cBhvr>
                                    </p:animEffect>
                                  </p:childTnLst>
                                </p:cTn>
                              </p:par>
                            </p:childTnLst>
                          </p:cTn>
                        </p:par>
                        <p:par>
                          <p:cTn id="103" fill="hold">
                            <p:stCondLst>
                              <p:cond delay="1000"/>
                            </p:stCondLst>
                            <p:childTnLst>
                              <p:par>
                                <p:cTn id="104" presetID="12" presetClass="entr" presetSubtype="2" fill="hold" nodeType="afterEffect">
                                  <p:stCondLst>
                                    <p:cond delay="0"/>
                                  </p:stCondLst>
                                  <p:childTnLst>
                                    <p:set>
                                      <p:cBhvr>
                                        <p:cTn id="105" dur="1" fill="hold">
                                          <p:stCondLst>
                                            <p:cond delay="0"/>
                                          </p:stCondLst>
                                        </p:cTn>
                                        <p:tgtEl>
                                          <p:spTgt spid="59"/>
                                        </p:tgtEl>
                                        <p:attrNameLst>
                                          <p:attrName>style.visibility</p:attrName>
                                        </p:attrNameLst>
                                      </p:cBhvr>
                                      <p:to>
                                        <p:strVal val="visible"/>
                                      </p:to>
                                    </p:set>
                                    <p:animEffect transition="in" filter="slide(fromRight)">
                                      <p:cBhvr>
                                        <p:cTn id="106" dur="500"/>
                                        <p:tgtEl>
                                          <p:spTgt spid="59"/>
                                        </p:tgtEl>
                                      </p:cBhvr>
                                    </p:animEffect>
                                  </p:childTnLst>
                                </p:cTn>
                              </p:par>
                            </p:childTnLst>
                          </p:cTn>
                        </p:par>
                        <p:par>
                          <p:cTn id="107" fill="hold">
                            <p:stCondLst>
                              <p:cond delay="1500"/>
                            </p:stCondLst>
                            <p:childTnLst>
                              <p:par>
                                <p:cTn id="108" presetID="12" presetClass="entr" presetSubtype="1" fill="hold" nodeType="afterEffect">
                                  <p:stCondLst>
                                    <p:cond delay="0"/>
                                  </p:stCondLst>
                                  <p:childTnLst>
                                    <p:set>
                                      <p:cBhvr>
                                        <p:cTn id="109" dur="1" fill="hold">
                                          <p:stCondLst>
                                            <p:cond delay="0"/>
                                          </p:stCondLst>
                                        </p:cTn>
                                        <p:tgtEl>
                                          <p:spTgt spid="56"/>
                                        </p:tgtEl>
                                        <p:attrNameLst>
                                          <p:attrName>style.visibility</p:attrName>
                                        </p:attrNameLst>
                                      </p:cBhvr>
                                      <p:to>
                                        <p:strVal val="visible"/>
                                      </p:to>
                                    </p:set>
                                    <p:animEffect transition="in" filter="slide(fromTop)">
                                      <p:cBhvr>
                                        <p:cTn id="110"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61" grpId="0" animBg="1"/>
      <p:bldP spid="63" grpId="0" animBg="1"/>
      <p:bldP spid="65" grpId="0"/>
      <p:bldP spid="67" grpId="0" animBg="1"/>
      <p:bldP spid="68" grpId="0"/>
      <p:bldP spid="70" grpId="0" animBg="1"/>
      <p:bldP spid="73" grpId="0" animBg="1"/>
      <p:bldP spid="79"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8313" y="-243408"/>
            <a:ext cx="7543800" cy="819150"/>
          </a:xfrm>
        </p:spPr>
        <p:txBody>
          <a:bodyPr/>
          <a:lstStyle/>
          <a:p>
            <a:endParaRPr lang="zh-CN" altLang="en-US"/>
          </a:p>
        </p:txBody>
      </p:sp>
      <p:sp>
        <p:nvSpPr>
          <p:cNvPr id="4" name="灯片编号占位符 3"/>
          <p:cNvSpPr>
            <a:spLocks noGrp="1"/>
          </p:cNvSpPr>
          <p:nvPr>
            <p:ph type="sldNum" sz="quarter" idx="12"/>
          </p:nvPr>
        </p:nvSpPr>
        <p:spPr>
          <a:xfrm>
            <a:off x="6553200" y="5744642"/>
            <a:ext cx="2133600" cy="457200"/>
          </a:xfrm>
        </p:spPr>
        <p:txBody>
          <a:bodyPr/>
          <a:lstStyle/>
          <a:p>
            <a:fld id="{B0B2AA3B-4E3A-48A3-B1C6-ACC183BE71FA}" type="slidenum">
              <a:rPr lang="en-US" altLang="zh-CN" smtClean="0"/>
              <a:pPr/>
              <a:t>47</a:t>
            </a:fld>
            <a:endParaRPr lang="en-US" altLang="zh-CN"/>
          </a:p>
        </p:txBody>
      </p:sp>
      <p:sp>
        <p:nvSpPr>
          <p:cNvPr id="5" name="内容占位符 4"/>
          <p:cNvSpPr>
            <a:spLocks noGrp="1"/>
          </p:cNvSpPr>
          <p:nvPr>
            <p:ph idx="1"/>
          </p:nvPr>
        </p:nvSpPr>
        <p:spPr>
          <a:xfrm>
            <a:off x="457200" y="764655"/>
            <a:ext cx="8229600" cy="5040312"/>
          </a:xfrm>
        </p:spPr>
        <p:txBody>
          <a:bodyPr/>
          <a:lstStyle/>
          <a:p>
            <a:endParaRPr lang="zh-CN" altLang="en-US"/>
          </a:p>
        </p:txBody>
      </p:sp>
      <p:pic>
        <p:nvPicPr>
          <p:cNvPr id="2129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44624"/>
            <a:ext cx="5041725" cy="56911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129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1277" y="44625"/>
            <a:ext cx="2832098" cy="56911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8" name="直接连接符 7"/>
          <p:cNvCxnSpPr>
            <a:cxnSpLocks noChangeShapeType="1"/>
          </p:cNvCxnSpPr>
          <p:nvPr/>
        </p:nvCxnSpPr>
        <p:spPr bwMode="auto">
          <a:xfrm>
            <a:off x="1907704" y="3069258"/>
            <a:ext cx="1512168" cy="0"/>
          </a:xfrm>
          <a:prstGeom prst="line">
            <a:avLst/>
          </a:prstGeom>
          <a:noFill/>
          <a:ln w="38100" algn="ctr">
            <a:solidFill>
              <a:srgbClr val="FF0000"/>
            </a:solidFill>
            <a:miter lim="800000"/>
            <a:headEnd/>
            <a:tailEnd/>
          </a:ln>
          <a:extLst>
            <a:ext uri="{909E8E84-426E-40DD-AFC4-6F175D3DCCD1}">
              <a14:hiddenFill xmlns:a14="http://schemas.microsoft.com/office/drawing/2010/main">
                <a:noFill/>
              </a14:hiddenFill>
            </a:ext>
          </a:extLst>
        </p:spPr>
      </p:cxnSp>
      <p:sp>
        <p:nvSpPr>
          <p:cNvPr id="10" name="流程图: 可选过程 9"/>
          <p:cNvSpPr/>
          <p:nvPr/>
        </p:nvSpPr>
        <p:spPr bwMode="auto">
          <a:xfrm>
            <a:off x="1763688" y="2102376"/>
            <a:ext cx="2448272" cy="1080120"/>
          </a:xfrm>
          <a:prstGeom prst="flowChartAlternateProcess">
            <a:avLst/>
          </a:prstGeom>
          <a:noFill/>
          <a:ln w="38100" cap="flat" cmpd="sng" algn="ctr">
            <a:solidFill>
              <a:srgbClr val="FF000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Arial" pitchFamily="34" charset="0"/>
              <a:ea typeface="宋体" pitchFamily="2" charset="-122"/>
            </a:endParaRPr>
          </a:p>
        </p:txBody>
      </p:sp>
      <p:pic>
        <p:nvPicPr>
          <p:cNvPr id="11" name="Picture 2" descr="pic5-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808" y="5661248"/>
            <a:ext cx="8929688" cy="1169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流程图: 可选过程 11"/>
          <p:cNvSpPr/>
          <p:nvPr/>
        </p:nvSpPr>
        <p:spPr bwMode="auto">
          <a:xfrm>
            <a:off x="1176576" y="1999888"/>
            <a:ext cx="3168352" cy="2160240"/>
          </a:xfrm>
          <a:prstGeom prst="flowChartAlternateProcess">
            <a:avLst/>
          </a:prstGeom>
          <a:noFill/>
          <a:ln w="38100" cap="flat" cmpd="sng" algn="ctr">
            <a:solidFill>
              <a:srgbClr val="FFFF0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Arial" pitchFamily="34" charset="0"/>
              <a:ea typeface="宋体" pitchFamily="2" charset="-122"/>
            </a:endParaRPr>
          </a:p>
        </p:txBody>
      </p:sp>
      <p:sp>
        <p:nvSpPr>
          <p:cNvPr id="7" name="TextBox 6"/>
          <p:cNvSpPr txBox="1"/>
          <p:nvPr/>
        </p:nvSpPr>
        <p:spPr>
          <a:xfrm>
            <a:off x="1907704" y="3501008"/>
            <a:ext cx="3743332" cy="830997"/>
          </a:xfrm>
          <a:prstGeom prst="rect">
            <a:avLst/>
          </a:prstGeom>
          <a:noFill/>
        </p:spPr>
        <p:txBody>
          <a:bodyPr wrap="none" rtlCol="0">
            <a:spAutoFit/>
          </a:bodyPr>
          <a:lstStyle/>
          <a:p>
            <a:pPr algn="l"/>
            <a:r>
              <a:rPr lang="en-US" altLang="zh-CN" b="1" dirty="0" smtClean="0">
                <a:solidFill>
                  <a:srgbClr val="FF0000"/>
                </a:solidFill>
                <a:latin typeface="华文细黑" panose="02010600040101010101" pitchFamily="2" charset="-122"/>
                <a:ea typeface="华文细黑" panose="02010600040101010101" pitchFamily="2" charset="-122"/>
              </a:rPr>
              <a:t>if (n%3!=0) </a:t>
            </a:r>
          </a:p>
          <a:p>
            <a:pPr algn="l"/>
            <a:r>
              <a:rPr lang="en-US" altLang="zh-CN" b="1" dirty="0">
                <a:solidFill>
                  <a:srgbClr val="FF0000"/>
                </a:solidFill>
                <a:latin typeface="华文细黑" panose="02010600040101010101" pitchFamily="2" charset="-122"/>
                <a:ea typeface="华文细黑" panose="02010600040101010101" pitchFamily="2" charset="-122"/>
              </a:rPr>
              <a:t>	</a:t>
            </a:r>
            <a:r>
              <a:rPr lang="en-US" altLang="zh-CN" b="1" dirty="0" err="1" smtClean="0">
                <a:solidFill>
                  <a:srgbClr val="FF0000"/>
                </a:solidFill>
                <a:latin typeface="华文细黑" panose="02010600040101010101" pitchFamily="2" charset="-122"/>
                <a:ea typeface="华文细黑" panose="02010600040101010101" pitchFamily="2" charset="-122"/>
              </a:rPr>
              <a:t>printf</a:t>
            </a:r>
            <a:r>
              <a:rPr lang="en-US" altLang="zh-CN" b="1" dirty="0" smtClean="0">
                <a:solidFill>
                  <a:srgbClr val="FF0000"/>
                </a:solidFill>
                <a:latin typeface="华文细黑" panose="02010600040101010101" pitchFamily="2" charset="-122"/>
                <a:ea typeface="华文细黑" panose="02010600040101010101" pitchFamily="2" charset="-122"/>
              </a:rPr>
              <a:t>(″%d  ″,n); </a:t>
            </a:r>
            <a:endParaRPr lang="zh-CN" altLang="en-US" b="1" dirty="0">
              <a:solidFill>
                <a:srgbClr val="FF0000"/>
              </a:solidFill>
              <a:latin typeface="华文细黑" panose="02010600040101010101" pitchFamily="2" charset="-122"/>
              <a:ea typeface="华文细黑" panose="02010600040101010101" pitchFamily="2" charset="-122"/>
            </a:endParaRPr>
          </a:p>
        </p:txBody>
      </p:sp>
    </p:spTree>
    <p:extLst>
      <p:ext uri="{BB962C8B-B14F-4D97-AF65-F5344CB8AC3E}">
        <p14:creationId xmlns:p14="http://schemas.microsoft.com/office/powerpoint/2010/main" val="419134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slide(from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blinds(horizontal)">
                                      <p:cBhvr>
                                        <p:cTn id="16" dur="500"/>
                                        <p:tgtEl>
                                          <p:spTgt spid="11"/>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7"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583E99CD-C406-43A8-8C13-8A6EA98AE558}" type="slidenum">
              <a:rPr lang="en-US" altLang="zh-CN"/>
              <a:pPr/>
              <a:t>48</a:t>
            </a:fld>
            <a:endParaRPr lang="en-US" altLang="zh-CN"/>
          </a:p>
        </p:txBody>
      </p:sp>
      <p:sp>
        <p:nvSpPr>
          <p:cNvPr id="197634" name="Rectangle 2"/>
          <p:cNvSpPr>
            <a:spLocks noGrp="1" noChangeArrowheads="1"/>
          </p:cNvSpPr>
          <p:nvPr>
            <p:ph type="title"/>
          </p:nvPr>
        </p:nvSpPr>
        <p:spPr/>
        <p:txBody>
          <a:bodyPr/>
          <a:lstStyle/>
          <a:p>
            <a:r>
              <a:rPr lang="en-US" altLang="zh-CN" sz="3900" dirty="0">
                <a:ea typeface="楷体_GB2312" pitchFamily="49" charset="-122"/>
              </a:rPr>
              <a:t>5.7</a:t>
            </a:r>
            <a:r>
              <a:rPr lang="zh-CN" altLang="en-US" dirty="0" smtClean="0">
                <a:ea typeface="楷体_GB2312" pitchFamily="49" charset="-122"/>
              </a:rPr>
              <a:t> </a:t>
            </a:r>
            <a:r>
              <a:rPr lang="en-US" altLang="zh-CN" dirty="0">
                <a:ea typeface="楷体_GB2312" pitchFamily="49" charset="-122"/>
              </a:rPr>
              <a:t>break</a:t>
            </a:r>
            <a:r>
              <a:rPr lang="zh-CN" altLang="en-US" dirty="0">
                <a:ea typeface="楷体_GB2312" pitchFamily="49" charset="-122"/>
              </a:rPr>
              <a:t>语句</a:t>
            </a:r>
            <a:r>
              <a:rPr lang="zh-CN" altLang="zh-CN" dirty="0">
                <a:ea typeface="楷体_GB2312" pitchFamily="49" charset="-122"/>
              </a:rPr>
              <a:t>和</a:t>
            </a:r>
            <a:r>
              <a:rPr lang="en-US" altLang="zh-CN" dirty="0">
                <a:ea typeface="楷体_GB2312" pitchFamily="49" charset="-122"/>
              </a:rPr>
              <a:t>continue</a:t>
            </a:r>
            <a:r>
              <a:rPr lang="zh-CN" altLang="en-US" dirty="0">
                <a:ea typeface="楷体_GB2312" pitchFamily="49" charset="-122"/>
              </a:rPr>
              <a:t>语句（</a:t>
            </a:r>
            <a:r>
              <a:rPr lang="en-US" altLang="zh-CN" dirty="0">
                <a:ea typeface="楷体_GB2312" pitchFamily="49" charset="-122"/>
              </a:rPr>
              <a:t>3</a:t>
            </a:r>
            <a:r>
              <a:rPr lang="zh-CN" altLang="en-US" dirty="0">
                <a:ea typeface="楷体_GB2312" pitchFamily="49" charset="-122"/>
              </a:rPr>
              <a:t>）</a:t>
            </a:r>
          </a:p>
        </p:txBody>
      </p:sp>
      <p:sp>
        <p:nvSpPr>
          <p:cNvPr id="197635" name="Rectangle 3"/>
          <p:cNvSpPr>
            <a:spLocks noGrp="1" noChangeArrowheads="1"/>
          </p:cNvSpPr>
          <p:nvPr>
            <p:ph type="body" idx="1"/>
          </p:nvPr>
        </p:nvSpPr>
        <p:spPr/>
        <p:txBody>
          <a:bodyPr/>
          <a:lstStyle/>
          <a:p>
            <a:r>
              <a:rPr kumimoji="1" lang="en-US" altLang="zh-CN" sz="3200" dirty="0">
                <a:ea typeface="楷体_GB2312" pitchFamily="49" charset="-122"/>
              </a:rPr>
              <a:t>continue </a:t>
            </a:r>
            <a:r>
              <a:rPr kumimoji="1" lang="en-US" altLang="zh-CN" sz="3200" dirty="0" err="1">
                <a:ea typeface="楷体_GB2312" pitchFamily="49" charset="-122"/>
              </a:rPr>
              <a:t>语句与break语句的区别</a:t>
            </a:r>
            <a:r>
              <a:rPr kumimoji="1" lang="en-US" altLang="zh-CN" sz="3200" dirty="0">
                <a:ea typeface="楷体_GB2312" pitchFamily="49" charset="-122"/>
              </a:rPr>
              <a:t>：</a:t>
            </a:r>
          </a:p>
          <a:p>
            <a:pPr lvl="1"/>
            <a:r>
              <a:rPr kumimoji="1" lang="en-US" altLang="zh-CN" sz="2800" dirty="0">
                <a:ea typeface="楷体_GB2312" pitchFamily="49" charset="-122"/>
              </a:rPr>
              <a:t> continue </a:t>
            </a:r>
            <a:r>
              <a:rPr kumimoji="1" lang="en-US" altLang="zh-CN" sz="2800" dirty="0" err="1">
                <a:ea typeface="楷体_GB2312" pitchFamily="49" charset="-122"/>
              </a:rPr>
              <a:t>语句只是结束本次循环，而不是终止整个循环的执行</a:t>
            </a:r>
            <a:r>
              <a:rPr kumimoji="1" lang="en-US" altLang="zh-CN" sz="2800" dirty="0">
                <a:ea typeface="楷体_GB2312" pitchFamily="49" charset="-122"/>
              </a:rPr>
              <a:t>。</a:t>
            </a:r>
          </a:p>
          <a:p>
            <a:pPr lvl="1"/>
            <a:r>
              <a:rPr kumimoji="1" lang="en-US" altLang="zh-CN" sz="2800" dirty="0">
                <a:ea typeface="楷体_GB2312" pitchFamily="49" charset="-122"/>
              </a:rPr>
              <a:t> </a:t>
            </a:r>
            <a:r>
              <a:rPr kumimoji="1" lang="en-US" altLang="zh-CN" sz="2800" dirty="0" err="1">
                <a:ea typeface="楷体_GB2312" pitchFamily="49" charset="-122"/>
              </a:rPr>
              <a:t>break</a:t>
            </a:r>
            <a:r>
              <a:rPr kumimoji="1" lang="en-US" altLang="zh-CN" sz="2800" dirty="0" err="1" smtClean="0">
                <a:ea typeface="楷体_GB2312" pitchFamily="49" charset="-122"/>
              </a:rPr>
              <a:t>语句结束整个循环过程</a:t>
            </a:r>
            <a:r>
              <a:rPr kumimoji="1" lang="en-US" altLang="zh-CN" sz="2800" dirty="0" smtClean="0">
                <a:ea typeface="楷体_GB2312" pitchFamily="49" charset="-122"/>
              </a:rPr>
              <a:t>。</a:t>
            </a:r>
          </a:p>
          <a:p>
            <a:pPr lvl="1"/>
            <a:endParaRPr kumimoji="1" lang="en-US" altLang="zh-CN" sz="2800" dirty="0" smtClean="0">
              <a:ea typeface="楷体_GB2312" pitchFamily="49" charset="-122"/>
            </a:endParaRPr>
          </a:p>
          <a:p>
            <a:pPr>
              <a:buFont typeface="Wingdings" pitchFamily="2" charset="2"/>
              <a:buNone/>
            </a:pPr>
            <a:r>
              <a:rPr kumimoji="1" lang="en-US" altLang="zh-CN" sz="3200" dirty="0">
                <a:solidFill>
                  <a:srgbClr val="66FF33"/>
                </a:solidFill>
                <a:ea typeface="楷体_GB2312" pitchFamily="49" charset="-122"/>
              </a:rPr>
              <a:t>	【</a:t>
            </a:r>
            <a:r>
              <a:rPr kumimoji="1" lang="zh-CN" altLang="en-US" sz="3200" dirty="0">
                <a:solidFill>
                  <a:srgbClr val="66FF33"/>
                </a:solidFill>
                <a:ea typeface="楷体_GB2312" pitchFamily="49" charset="-122"/>
              </a:rPr>
              <a:t>例</a:t>
            </a:r>
            <a:r>
              <a:rPr kumimoji="1" lang="en-US" altLang="zh-CN" sz="3200" dirty="0">
                <a:solidFill>
                  <a:srgbClr val="66FF33"/>
                </a:solidFill>
                <a:ea typeface="楷体_GB2312" pitchFamily="49" charset="-122"/>
              </a:rPr>
              <a:t>】 对比P123的图6</a:t>
            </a:r>
            <a:r>
              <a:rPr kumimoji="1" lang="zh-CN" altLang="en-US" sz="3200" dirty="0">
                <a:solidFill>
                  <a:srgbClr val="66FF33"/>
                </a:solidFill>
                <a:ea typeface="楷体_GB2312" pitchFamily="49" charset="-122"/>
              </a:rPr>
              <a:t>－</a:t>
            </a:r>
            <a:r>
              <a:rPr kumimoji="1" lang="en-US" altLang="zh-CN" sz="3200" dirty="0">
                <a:solidFill>
                  <a:srgbClr val="66FF33"/>
                </a:solidFill>
                <a:ea typeface="楷体_GB2312" pitchFamily="49" charset="-122"/>
              </a:rPr>
              <a:t>10与</a:t>
            </a:r>
            <a:r>
              <a:rPr kumimoji="1" lang="zh-CN" altLang="en-US" sz="3200" dirty="0">
                <a:solidFill>
                  <a:srgbClr val="66FF33"/>
                </a:solidFill>
                <a:ea typeface="楷体_GB2312" pitchFamily="49" charset="-122"/>
              </a:rPr>
              <a:t>图</a:t>
            </a:r>
            <a:r>
              <a:rPr kumimoji="1" lang="en-US" altLang="zh-CN" sz="3200" dirty="0">
                <a:solidFill>
                  <a:srgbClr val="66FF33"/>
                </a:solidFill>
                <a:ea typeface="楷体_GB2312" pitchFamily="49" charset="-122"/>
              </a:rPr>
              <a:t>6</a:t>
            </a:r>
            <a:r>
              <a:rPr kumimoji="1" lang="zh-CN" altLang="en-US" sz="3200" dirty="0">
                <a:solidFill>
                  <a:srgbClr val="66FF33"/>
                </a:solidFill>
                <a:ea typeface="楷体_GB2312" pitchFamily="49" charset="-122"/>
              </a:rPr>
              <a:t>－</a:t>
            </a:r>
            <a:r>
              <a:rPr kumimoji="1" lang="en-US" altLang="zh-CN" sz="3200" dirty="0">
                <a:solidFill>
                  <a:srgbClr val="66FF33"/>
                </a:solidFill>
                <a:ea typeface="楷体_GB2312" pitchFamily="49" charset="-122"/>
              </a:rPr>
              <a:t>11</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250" name="TextBox 5"/>
          <p:cNvSpPr txBox="1">
            <a:spLocks noChangeArrowheads="1"/>
          </p:cNvSpPr>
          <p:nvPr/>
        </p:nvSpPr>
        <p:spPr bwMode="auto">
          <a:xfrm>
            <a:off x="7715250" y="1143000"/>
            <a:ext cx="5000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eaLnBrk="1" hangingPunct="1"/>
            <a:r>
              <a:rPr lang="en-US" altLang="zh-CN" sz="2800" b="1"/>
              <a:t>N</a:t>
            </a:r>
            <a:endParaRPr lang="zh-CN" altLang="en-US" sz="2800" b="1"/>
          </a:p>
        </p:txBody>
      </p:sp>
      <p:cxnSp>
        <p:nvCxnSpPr>
          <p:cNvPr id="53251" name="直接箭头连接符 6"/>
          <p:cNvCxnSpPr>
            <a:cxnSpLocks noChangeShapeType="1"/>
          </p:cNvCxnSpPr>
          <p:nvPr/>
        </p:nvCxnSpPr>
        <p:spPr bwMode="auto">
          <a:xfrm rot="16200000" flipH="1">
            <a:off x="6551612" y="6572251"/>
            <a:ext cx="428625" cy="0"/>
          </a:xfrm>
          <a:prstGeom prst="straightConnector1">
            <a:avLst/>
          </a:prstGeom>
          <a:noFill/>
          <a:ln w="38100" algn="ctr">
            <a:solidFill>
              <a:schemeClr val="tx1"/>
            </a:solidFill>
            <a:miter lim="800000"/>
            <a:headEnd/>
            <a:tailEnd type="arrow" w="med" len="med"/>
          </a:ln>
          <a:extLst>
            <a:ext uri="{909E8E84-426E-40DD-AFC4-6F175D3DCCD1}">
              <a14:hiddenFill xmlns:a14="http://schemas.microsoft.com/office/drawing/2010/main">
                <a:noFill/>
              </a14:hiddenFill>
            </a:ext>
          </a:extLst>
        </p:spPr>
      </p:cxnSp>
      <p:cxnSp>
        <p:nvCxnSpPr>
          <p:cNvPr id="53252" name="直接箭头连接符 7"/>
          <p:cNvCxnSpPr>
            <a:cxnSpLocks noChangeShapeType="1"/>
          </p:cNvCxnSpPr>
          <p:nvPr/>
        </p:nvCxnSpPr>
        <p:spPr bwMode="auto">
          <a:xfrm>
            <a:off x="4500563" y="1071563"/>
            <a:ext cx="1917700" cy="26987"/>
          </a:xfrm>
          <a:prstGeom prst="straightConnector1">
            <a:avLst/>
          </a:prstGeom>
          <a:noFill/>
          <a:ln w="38100" algn="ctr">
            <a:solidFill>
              <a:schemeClr val="tx1"/>
            </a:solidFill>
            <a:miter lim="800000"/>
            <a:headEnd/>
            <a:tailEnd type="arrow" w="med" len="med"/>
          </a:ln>
          <a:extLst>
            <a:ext uri="{909E8E84-426E-40DD-AFC4-6F175D3DCCD1}">
              <a14:hiddenFill xmlns:a14="http://schemas.microsoft.com/office/drawing/2010/main">
                <a:noFill/>
              </a14:hiddenFill>
            </a:ext>
          </a:extLst>
        </p:spPr>
      </p:cxnSp>
      <p:cxnSp>
        <p:nvCxnSpPr>
          <p:cNvPr id="53253" name="直接连接符 8"/>
          <p:cNvCxnSpPr>
            <a:cxnSpLocks noChangeShapeType="1"/>
          </p:cNvCxnSpPr>
          <p:nvPr/>
        </p:nvCxnSpPr>
        <p:spPr bwMode="auto">
          <a:xfrm rot="5400000">
            <a:off x="6036469" y="4036219"/>
            <a:ext cx="4643438"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53254" name="直接连接符 9"/>
          <p:cNvCxnSpPr>
            <a:cxnSpLocks noChangeShapeType="1"/>
          </p:cNvCxnSpPr>
          <p:nvPr/>
        </p:nvCxnSpPr>
        <p:spPr bwMode="auto">
          <a:xfrm rot="10800000" flipV="1">
            <a:off x="6337300" y="6357938"/>
            <a:ext cx="2020888"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53255" name="直接连接符 10"/>
          <p:cNvCxnSpPr>
            <a:cxnSpLocks noChangeShapeType="1"/>
            <a:endCxn id="53256" idx="3"/>
          </p:cNvCxnSpPr>
          <p:nvPr/>
        </p:nvCxnSpPr>
        <p:spPr bwMode="auto">
          <a:xfrm rot="10800000">
            <a:off x="7791450" y="1668463"/>
            <a:ext cx="566738" cy="4762"/>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53256" name="流程图: 决策 13"/>
          <p:cNvSpPr>
            <a:spLocks noChangeArrowheads="1"/>
          </p:cNvSpPr>
          <p:nvPr/>
        </p:nvSpPr>
        <p:spPr bwMode="auto">
          <a:xfrm>
            <a:off x="4933950" y="1311275"/>
            <a:ext cx="2857500" cy="714375"/>
          </a:xfrm>
          <a:prstGeom prst="flowChartDecision">
            <a:avLst/>
          </a:prstGeom>
          <a:solidFill>
            <a:schemeClr val="bg2">
              <a:lumMod val="50000"/>
            </a:schemeClr>
          </a:solidFill>
          <a:ln w="38100" algn="ctr">
            <a:solidFill>
              <a:schemeClr val="tx1"/>
            </a:solidFill>
            <a:miter lim="800000"/>
            <a:headEnd/>
            <a:tailEnd/>
          </a:ln>
        </p:spPr>
        <p:txBody>
          <a:bodyPr wrap="none" lIns="0" tIns="0" rIns="0" bIns="0"/>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zh-CN" altLang="en-US" sz="2800" b="1"/>
              <a:t>表达式</a:t>
            </a:r>
            <a:r>
              <a:rPr lang="en-US" altLang="zh-CN" sz="2800" b="1"/>
              <a:t>1</a:t>
            </a:r>
            <a:endParaRPr lang="zh-CN" altLang="en-US" sz="2800" b="1"/>
          </a:p>
        </p:txBody>
      </p:sp>
      <p:cxnSp>
        <p:nvCxnSpPr>
          <p:cNvPr id="53257" name="直接箭头连接符 14"/>
          <p:cNvCxnSpPr>
            <a:cxnSpLocks noChangeShapeType="1"/>
          </p:cNvCxnSpPr>
          <p:nvPr/>
        </p:nvCxnSpPr>
        <p:spPr bwMode="auto">
          <a:xfrm rot="16200000" flipH="1">
            <a:off x="6148387" y="1143001"/>
            <a:ext cx="428625" cy="0"/>
          </a:xfrm>
          <a:prstGeom prst="straightConnector1">
            <a:avLst/>
          </a:prstGeom>
          <a:noFill/>
          <a:ln w="38100" algn="ctr">
            <a:solidFill>
              <a:schemeClr val="tx1"/>
            </a:solidFill>
            <a:miter lim="800000"/>
            <a:headEnd/>
            <a:tailEnd type="arrow" w="med" len="med"/>
          </a:ln>
          <a:extLst>
            <a:ext uri="{909E8E84-426E-40DD-AFC4-6F175D3DCCD1}">
              <a14:hiddenFill xmlns:a14="http://schemas.microsoft.com/office/drawing/2010/main">
                <a:noFill/>
              </a14:hiddenFill>
            </a:ext>
          </a:extLst>
        </p:spPr>
      </p:cxnSp>
      <p:sp>
        <p:nvSpPr>
          <p:cNvPr id="53258" name="TextBox 15"/>
          <p:cNvSpPr txBox="1">
            <a:spLocks noChangeArrowheads="1"/>
          </p:cNvSpPr>
          <p:nvPr/>
        </p:nvSpPr>
        <p:spPr bwMode="auto">
          <a:xfrm>
            <a:off x="6434138" y="1954213"/>
            <a:ext cx="5000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eaLnBrk="1" hangingPunct="1"/>
            <a:r>
              <a:rPr lang="en-US" altLang="zh-CN" sz="2800" b="1"/>
              <a:t>Y</a:t>
            </a:r>
            <a:endParaRPr lang="zh-CN" altLang="en-US" sz="2800" b="1"/>
          </a:p>
        </p:txBody>
      </p:sp>
      <p:cxnSp>
        <p:nvCxnSpPr>
          <p:cNvPr id="53259" name="直接箭头连接符 16"/>
          <p:cNvCxnSpPr>
            <a:cxnSpLocks noChangeShapeType="1"/>
          </p:cNvCxnSpPr>
          <p:nvPr/>
        </p:nvCxnSpPr>
        <p:spPr bwMode="auto">
          <a:xfrm rot="16200000" flipH="1">
            <a:off x="6148387" y="2201863"/>
            <a:ext cx="428625" cy="0"/>
          </a:xfrm>
          <a:prstGeom prst="straightConnector1">
            <a:avLst/>
          </a:prstGeom>
          <a:noFill/>
          <a:ln w="38100" algn="ctr">
            <a:solidFill>
              <a:schemeClr val="tx1"/>
            </a:solidFill>
            <a:miter lim="800000"/>
            <a:headEnd/>
            <a:tailEnd type="arrow" w="med" len="med"/>
          </a:ln>
          <a:extLst>
            <a:ext uri="{909E8E84-426E-40DD-AFC4-6F175D3DCCD1}">
              <a14:hiddenFill xmlns:a14="http://schemas.microsoft.com/office/drawing/2010/main">
                <a:noFill/>
              </a14:hiddenFill>
            </a:ext>
          </a:extLst>
        </p:spPr>
      </p:cxnSp>
      <p:sp>
        <p:nvSpPr>
          <p:cNvPr id="53260" name="流程图: 决策 17"/>
          <p:cNvSpPr>
            <a:spLocks noChangeArrowheads="1"/>
          </p:cNvSpPr>
          <p:nvPr/>
        </p:nvSpPr>
        <p:spPr bwMode="auto">
          <a:xfrm>
            <a:off x="4857750" y="3357563"/>
            <a:ext cx="3000375" cy="714375"/>
          </a:xfrm>
          <a:prstGeom prst="flowChartDecision">
            <a:avLst/>
          </a:prstGeom>
          <a:solidFill>
            <a:schemeClr val="bg2">
              <a:lumMod val="50000"/>
            </a:schemeClr>
          </a:solidFill>
          <a:ln w="38100" algn="ctr">
            <a:solidFill>
              <a:schemeClr val="tx1"/>
            </a:solidFill>
            <a:miter lim="800000"/>
            <a:headEnd/>
            <a:tailEnd/>
          </a:ln>
        </p:spPr>
        <p:txBody>
          <a:bodyPr wrap="none" lIns="0" tIns="0" rIns="0" bIns="0"/>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zh-CN" altLang="en-US" sz="2800" b="1"/>
              <a:t>表达式</a:t>
            </a:r>
            <a:r>
              <a:rPr lang="en-US" altLang="zh-CN" sz="2800" b="1"/>
              <a:t>2</a:t>
            </a:r>
            <a:endParaRPr lang="zh-CN" altLang="en-US" sz="2800" b="1"/>
          </a:p>
        </p:txBody>
      </p:sp>
      <p:sp>
        <p:nvSpPr>
          <p:cNvPr id="53261" name="TextBox 18"/>
          <p:cNvSpPr txBox="1">
            <a:spLocks noChangeArrowheads="1"/>
          </p:cNvSpPr>
          <p:nvPr/>
        </p:nvSpPr>
        <p:spPr bwMode="auto">
          <a:xfrm>
            <a:off x="6434138" y="4000500"/>
            <a:ext cx="5000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eaLnBrk="1" hangingPunct="1"/>
            <a:r>
              <a:rPr lang="en-US" altLang="zh-CN" sz="2800" b="1"/>
              <a:t>N</a:t>
            </a:r>
            <a:endParaRPr lang="zh-CN" altLang="en-US" sz="2800" b="1"/>
          </a:p>
        </p:txBody>
      </p:sp>
      <p:cxnSp>
        <p:nvCxnSpPr>
          <p:cNvPr id="53262" name="直接箭头连接符 19"/>
          <p:cNvCxnSpPr>
            <a:cxnSpLocks noChangeShapeType="1"/>
          </p:cNvCxnSpPr>
          <p:nvPr/>
        </p:nvCxnSpPr>
        <p:spPr bwMode="auto">
          <a:xfrm rot="16200000" flipH="1">
            <a:off x="6148387" y="4286251"/>
            <a:ext cx="428625" cy="0"/>
          </a:xfrm>
          <a:prstGeom prst="straightConnector1">
            <a:avLst/>
          </a:prstGeom>
          <a:noFill/>
          <a:ln w="38100" algn="ctr">
            <a:solidFill>
              <a:schemeClr val="tx1"/>
            </a:solidFill>
            <a:miter lim="800000"/>
            <a:headEnd/>
            <a:tailEnd type="arrow" w="med" len="med"/>
          </a:ln>
          <a:extLst>
            <a:ext uri="{909E8E84-426E-40DD-AFC4-6F175D3DCCD1}">
              <a14:hiddenFill xmlns:a14="http://schemas.microsoft.com/office/drawing/2010/main">
                <a:noFill/>
              </a14:hiddenFill>
            </a:ext>
          </a:extLst>
        </p:spPr>
      </p:cxnSp>
      <p:sp>
        <p:nvSpPr>
          <p:cNvPr id="53263" name="流程图: 过程 20"/>
          <p:cNvSpPr>
            <a:spLocks noChangeArrowheads="1"/>
          </p:cNvSpPr>
          <p:nvPr/>
        </p:nvSpPr>
        <p:spPr bwMode="auto">
          <a:xfrm>
            <a:off x="5487988" y="5373688"/>
            <a:ext cx="1714500" cy="500062"/>
          </a:xfrm>
          <a:prstGeom prst="flowChartProcess">
            <a:avLst/>
          </a:prstGeom>
          <a:solidFill>
            <a:schemeClr val="bg2">
              <a:lumMod val="50000"/>
            </a:schemeClr>
          </a:solidFill>
          <a:ln w="38100" algn="ctr">
            <a:solidFill>
              <a:schemeClr val="tx1"/>
            </a:solidFill>
            <a:miter lim="800000"/>
            <a:headEnd/>
            <a:tailEnd/>
          </a:ln>
        </p:spPr>
        <p:txBody>
          <a:bodyPr wrap="none" lIns="0" tIns="0" rIns="0" bIns="0"/>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en-US" altLang="zh-CN" sz="2800" b="1"/>
              <a:t>……</a:t>
            </a:r>
            <a:endParaRPr lang="zh-CN" altLang="en-US" sz="2800" b="1"/>
          </a:p>
        </p:txBody>
      </p:sp>
      <p:cxnSp>
        <p:nvCxnSpPr>
          <p:cNvPr id="53264" name="直接连接符 21"/>
          <p:cNvCxnSpPr>
            <a:cxnSpLocks noChangeShapeType="1"/>
          </p:cNvCxnSpPr>
          <p:nvPr/>
        </p:nvCxnSpPr>
        <p:spPr bwMode="auto">
          <a:xfrm rot="10800000">
            <a:off x="4500563" y="6143625"/>
            <a:ext cx="1844675" cy="15875"/>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53265" name="直接连接符 22"/>
          <p:cNvCxnSpPr>
            <a:cxnSpLocks noChangeShapeType="1"/>
          </p:cNvCxnSpPr>
          <p:nvPr/>
        </p:nvCxnSpPr>
        <p:spPr bwMode="auto">
          <a:xfrm rot="5400000" flipH="1" flipV="1">
            <a:off x="1956594" y="3615532"/>
            <a:ext cx="5087937"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53266" name="直接箭头连接符 24"/>
          <p:cNvCxnSpPr>
            <a:cxnSpLocks noChangeShapeType="1"/>
          </p:cNvCxnSpPr>
          <p:nvPr/>
        </p:nvCxnSpPr>
        <p:spPr bwMode="auto">
          <a:xfrm rot="16200000" flipH="1">
            <a:off x="6130925" y="5184776"/>
            <a:ext cx="428625" cy="0"/>
          </a:xfrm>
          <a:prstGeom prst="straightConnector1">
            <a:avLst/>
          </a:prstGeom>
          <a:noFill/>
          <a:ln w="38100" algn="ctr">
            <a:solidFill>
              <a:schemeClr val="tx1"/>
            </a:solidFill>
            <a:miter lim="800000"/>
            <a:headEnd/>
            <a:tailEnd type="arrow" w="med" len="med"/>
          </a:ln>
          <a:extLst>
            <a:ext uri="{909E8E84-426E-40DD-AFC4-6F175D3DCCD1}">
              <a14:hiddenFill xmlns:a14="http://schemas.microsoft.com/office/drawing/2010/main">
                <a:noFill/>
              </a14:hiddenFill>
            </a:ext>
          </a:extLst>
        </p:spPr>
      </p:cxnSp>
      <p:cxnSp>
        <p:nvCxnSpPr>
          <p:cNvPr id="53267" name="直接连接符 25"/>
          <p:cNvCxnSpPr>
            <a:cxnSpLocks noChangeShapeType="1"/>
            <a:stCxn id="53263" idx="2"/>
          </p:cNvCxnSpPr>
          <p:nvPr/>
        </p:nvCxnSpPr>
        <p:spPr bwMode="auto">
          <a:xfrm rot="5400000">
            <a:off x="6202363" y="6016625"/>
            <a:ext cx="285750"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53268" name="直接连接符 26"/>
          <p:cNvCxnSpPr>
            <a:cxnSpLocks noChangeShapeType="1"/>
          </p:cNvCxnSpPr>
          <p:nvPr/>
        </p:nvCxnSpPr>
        <p:spPr bwMode="auto">
          <a:xfrm rot="10800000">
            <a:off x="7929563" y="3714750"/>
            <a:ext cx="142875"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53269" name="直接连接符 27"/>
          <p:cNvCxnSpPr>
            <a:cxnSpLocks noChangeShapeType="1"/>
          </p:cNvCxnSpPr>
          <p:nvPr/>
        </p:nvCxnSpPr>
        <p:spPr bwMode="auto">
          <a:xfrm rot="5400000">
            <a:off x="7358063" y="4429125"/>
            <a:ext cx="1428750"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53270" name="直接箭头连接符 28"/>
          <p:cNvCxnSpPr>
            <a:cxnSpLocks noChangeShapeType="1"/>
          </p:cNvCxnSpPr>
          <p:nvPr/>
        </p:nvCxnSpPr>
        <p:spPr bwMode="auto">
          <a:xfrm rot="10800000" flipV="1">
            <a:off x="6350000" y="5143500"/>
            <a:ext cx="1722438" cy="12700"/>
          </a:xfrm>
          <a:prstGeom prst="straightConnector1">
            <a:avLst/>
          </a:prstGeom>
          <a:noFill/>
          <a:ln w="38100" algn="ctr">
            <a:solidFill>
              <a:schemeClr val="tx1"/>
            </a:solidFill>
            <a:miter lim="800000"/>
            <a:headEnd/>
            <a:tailEnd type="arrow" w="med" len="med"/>
          </a:ln>
          <a:extLst>
            <a:ext uri="{909E8E84-426E-40DD-AFC4-6F175D3DCCD1}">
              <a14:hiddenFill xmlns:a14="http://schemas.microsoft.com/office/drawing/2010/main">
                <a:noFill/>
              </a14:hiddenFill>
            </a:ext>
          </a:extLst>
        </p:spPr>
      </p:cxnSp>
      <p:sp>
        <p:nvSpPr>
          <p:cNvPr id="53271" name="TextBox 29"/>
          <p:cNvSpPr txBox="1">
            <a:spLocks noChangeArrowheads="1"/>
          </p:cNvSpPr>
          <p:nvPr/>
        </p:nvSpPr>
        <p:spPr bwMode="auto">
          <a:xfrm>
            <a:off x="7715250" y="3190875"/>
            <a:ext cx="4492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eaLnBrk="1" hangingPunct="1"/>
            <a:r>
              <a:rPr lang="en-US" altLang="zh-CN" sz="2800" b="1"/>
              <a:t>Y</a:t>
            </a:r>
            <a:endParaRPr lang="zh-CN" altLang="en-US" sz="2800" b="1"/>
          </a:p>
        </p:txBody>
      </p:sp>
      <p:sp>
        <p:nvSpPr>
          <p:cNvPr id="53272" name="流程图: 过程 30"/>
          <p:cNvSpPr>
            <a:spLocks noChangeArrowheads="1"/>
          </p:cNvSpPr>
          <p:nvPr/>
        </p:nvSpPr>
        <p:spPr bwMode="auto">
          <a:xfrm>
            <a:off x="5534025" y="2420938"/>
            <a:ext cx="1714500" cy="500062"/>
          </a:xfrm>
          <a:prstGeom prst="flowChartProcess">
            <a:avLst/>
          </a:prstGeom>
          <a:solidFill>
            <a:schemeClr val="bg2">
              <a:lumMod val="50000"/>
            </a:schemeClr>
          </a:solidFill>
          <a:ln w="38100" algn="ctr">
            <a:solidFill>
              <a:schemeClr val="tx1"/>
            </a:solidFill>
            <a:miter lim="800000"/>
            <a:headEnd/>
            <a:tailEnd/>
          </a:ln>
        </p:spPr>
        <p:txBody>
          <a:bodyPr wrap="none" lIns="0" tIns="0" rIns="0" bIns="0"/>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en-US" altLang="zh-CN" sz="2800" b="1"/>
              <a:t>……</a:t>
            </a:r>
            <a:endParaRPr lang="zh-CN" altLang="en-US" sz="2800" b="1"/>
          </a:p>
        </p:txBody>
      </p:sp>
      <p:cxnSp>
        <p:nvCxnSpPr>
          <p:cNvPr id="53273" name="直接箭头连接符 31"/>
          <p:cNvCxnSpPr>
            <a:cxnSpLocks noChangeShapeType="1"/>
          </p:cNvCxnSpPr>
          <p:nvPr/>
        </p:nvCxnSpPr>
        <p:spPr bwMode="auto">
          <a:xfrm rot="16200000" flipH="1">
            <a:off x="6143625" y="3143251"/>
            <a:ext cx="428625" cy="0"/>
          </a:xfrm>
          <a:prstGeom prst="straightConnector1">
            <a:avLst/>
          </a:prstGeom>
          <a:noFill/>
          <a:ln w="38100" algn="ctr">
            <a:solidFill>
              <a:schemeClr val="tx1"/>
            </a:solidFill>
            <a:miter lim="800000"/>
            <a:headEnd/>
            <a:tailEnd type="arrow" w="med" len="med"/>
          </a:ln>
          <a:extLst>
            <a:ext uri="{909E8E84-426E-40DD-AFC4-6F175D3DCCD1}">
              <a14:hiddenFill xmlns:a14="http://schemas.microsoft.com/office/drawing/2010/main">
                <a:noFill/>
              </a14:hiddenFill>
            </a:ext>
          </a:extLst>
        </p:spPr>
      </p:cxnSp>
      <p:sp>
        <p:nvSpPr>
          <p:cNvPr id="53274" name="流程图: 过程 34"/>
          <p:cNvSpPr>
            <a:spLocks noChangeArrowheads="1"/>
          </p:cNvSpPr>
          <p:nvPr/>
        </p:nvSpPr>
        <p:spPr bwMode="auto">
          <a:xfrm>
            <a:off x="5521325" y="4467225"/>
            <a:ext cx="1714500" cy="500063"/>
          </a:xfrm>
          <a:prstGeom prst="flowChartProcess">
            <a:avLst/>
          </a:prstGeom>
          <a:solidFill>
            <a:schemeClr val="bg2">
              <a:lumMod val="50000"/>
            </a:schemeClr>
          </a:solidFill>
          <a:ln w="38100" algn="ctr">
            <a:solidFill>
              <a:schemeClr val="tx1"/>
            </a:solidFill>
            <a:miter lim="800000"/>
            <a:headEnd/>
            <a:tailEnd/>
          </a:ln>
        </p:spPr>
        <p:txBody>
          <a:bodyPr wrap="none" lIns="0" tIns="0" rIns="0" bIns="0"/>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en-US" altLang="zh-CN" sz="2800" b="1"/>
              <a:t>……</a:t>
            </a:r>
            <a:endParaRPr lang="zh-CN" altLang="en-US" sz="2800" b="1"/>
          </a:p>
        </p:txBody>
      </p:sp>
      <p:sp>
        <p:nvSpPr>
          <p:cNvPr id="53275" name="TextBox 46"/>
          <p:cNvSpPr txBox="1">
            <a:spLocks noChangeArrowheads="1"/>
          </p:cNvSpPr>
          <p:nvPr/>
        </p:nvSpPr>
        <p:spPr bwMode="auto">
          <a:xfrm>
            <a:off x="3571875" y="1071563"/>
            <a:ext cx="5000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eaLnBrk="1" hangingPunct="1"/>
            <a:r>
              <a:rPr lang="en-US" altLang="zh-CN" sz="2800" b="1"/>
              <a:t>N</a:t>
            </a:r>
            <a:endParaRPr lang="zh-CN" altLang="en-US" sz="2800" b="1"/>
          </a:p>
        </p:txBody>
      </p:sp>
      <p:cxnSp>
        <p:nvCxnSpPr>
          <p:cNvPr id="53276" name="直接箭头连接符 47"/>
          <p:cNvCxnSpPr>
            <a:cxnSpLocks noChangeShapeType="1"/>
          </p:cNvCxnSpPr>
          <p:nvPr/>
        </p:nvCxnSpPr>
        <p:spPr bwMode="auto">
          <a:xfrm rot="16200000" flipH="1">
            <a:off x="1979612" y="5643563"/>
            <a:ext cx="428625" cy="0"/>
          </a:xfrm>
          <a:prstGeom prst="straightConnector1">
            <a:avLst/>
          </a:prstGeom>
          <a:noFill/>
          <a:ln w="38100" algn="ctr">
            <a:solidFill>
              <a:schemeClr val="tx1"/>
            </a:solidFill>
            <a:miter lim="800000"/>
            <a:headEnd/>
            <a:tailEnd type="arrow" w="med" len="med"/>
          </a:ln>
          <a:extLst>
            <a:ext uri="{909E8E84-426E-40DD-AFC4-6F175D3DCCD1}">
              <a14:hiddenFill xmlns:a14="http://schemas.microsoft.com/office/drawing/2010/main">
                <a:noFill/>
              </a14:hiddenFill>
            </a:ext>
          </a:extLst>
        </p:spPr>
      </p:cxnSp>
      <p:cxnSp>
        <p:nvCxnSpPr>
          <p:cNvPr id="53277" name="直接箭头连接符 48"/>
          <p:cNvCxnSpPr>
            <a:cxnSpLocks noChangeShapeType="1"/>
          </p:cNvCxnSpPr>
          <p:nvPr/>
        </p:nvCxnSpPr>
        <p:spPr bwMode="auto">
          <a:xfrm>
            <a:off x="357188" y="1000125"/>
            <a:ext cx="1917700" cy="26988"/>
          </a:xfrm>
          <a:prstGeom prst="straightConnector1">
            <a:avLst/>
          </a:prstGeom>
          <a:noFill/>
          <a:ln w="38100" algn="ctr">
            <a:solidFill>
              <a:schemeClr val="tx1"/>
            </a:solidFill>
            <a:miter lim="800000"/>
            <a:headEnd/>
            <a:tailEnd type="arrow" w="med" len="med"/>
          </a:ln>
          <a:extLst>
            <a:ext uri="{909E8E84-426E-40DD-AFC4-6F175D3DCCD1}">
              <a14:hiddenFill xmlns:a14="http://schemas.microsoft.com/office/drawing/2010/main">
                <a:noFill/>
              </a14:hiddenFill>
            </a:ext>
          </a:extLst>
        </p:spPr>
      </p:cxnSp>
      <p:cxnSp>
        <p:nvCxnSpPr>
          <p:cNvPr id="53278" name="直接连接符 49"/>
          <p:cNvCxnSpPr>
            <a:cxnSpLocks noChangeShapeType="1"/>
          </p:cNvCxnSpPr>
          <p:nvPr/>
        </p:nvCxnSpPr>
        <p:spPr bwMode="auto">
          <a:xfrm rot="5400000">
            <a:off x="2321719" y="3536157"/>
            <a:ext cx="3786187"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53279" name="直接连接符 50"/>
          <p:cNvCxnSpPr>
            <a:cxnSpLocks noChangeShapeType="1"/>
          </p:cNvCxnSpPr>
          <p:nvPr/>
        </p:nvCxnSpPr>
        <p:spPr bwMode="auto">
          <a:xfrm rot="10800000" flipV="1">
            <a:off x="2193925" y="5429250"/>
            <a:ext cx="2020888"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53280" name="直接连接符 51"/>
          <p:cNvCxnSpPr>
            <a:cxnSpLocks noChangeShapeType="1"/>
            <a:endCxn id="53281" idx="3"/>
          </p:cNvCxnSpPr>
          <p:nvPr/>
        </p:nvCxnSpPr>
        <p:spPr bwMode="auto">
          <a:xfrm rot="10800000">
            <a:off x="3648075" y="1597025"/>
            <a:ext cx="566738" cy="4763"/>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53281" name="流程图: 决策 52"/>
          <p:cNvSpPr>
            <a:spLocks noChangeArrowheads="1"/>
          </p:cNvSpPr>
          <p:nvPr/>
        </p:nvSpPr>
        <p:spPr bwMode="auto">
          <a:xfrm>
            <a:off x="790575" y="1239838"/>
            <a:ext cx="2857500" cy="714375"/>
          </a:xfrm>
          <a:prstGeom prst="flowChartDecision">
            <a:avLst/>
          </a:prstGeom>
          <a:solidFill>
            <a:schemeClr val="bg2">
              <a:lumMod val="50000"/>
            </a:schemeClr>
          </a:solidFill>
          <a:ln w="38100" algn="ctr">
            <a:solidFill>
              <a:schemeClr val="tx1"/>
            </a:solidFill>
            <a:miter lim="800000"/>
            <a:headEnd/>
            <a:tailEnd/>
          </a:ln>
        </p:spPr>
        <p:txBody>
          <a:bodyPr wrap="none" lIns="0" tIns="0" rIns="0" bIns="0"/>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zh-CN" altLang="en-US" sz="2800" b="1" dirty="0"/>
              <a:t>表达式</a:t>
            </a:r>
            <a:r>
              <a:rPr lang="en-US" altLang="zh-CN" sz="2800" b="1" dirty="0"/>
              <a:t>1</a:t>
            </a:r>
            <a:endParaRPr lang="zh-CN" altLang="en-US" sz="2800" b="1" dirty="0"/>
          </a:p>
        </p:txBody>
      </p:sp>
      <p:cxnSp>
        <p:nvCxnSpPr>
          <p:cNvPr id="53282" name="直接箭头连接符 53"/>
          <p:cNvCxnSpPr>
            <a:cxnSpLocks noChangeShapeType="1"/>
          </p:cNvCxnSpPr>
          <p:nvPr/>
        </p:nvCxnSpPr>
        <p:spPr bwMode="auto">
          <a:xfrm rot="16200000" flipH="1">
            <a:off x="2005012" y="1071563"/>
            <a:ext cx="428625" cy="0"/>
          </a:xfrm>
          <a:prstGeom prst="straightConnector1">
            <a:avLst/>
          </a:prstGeom>
          <a:noFill/>
          <a:ln w="38100" algn="ctr">
            <a:solidFill>
              <a:schemeClr val="tx1"/>
            </a:solidFill>
            <a:miter lim="800000"/>
            <a:headEnd/>
            <a:tailEnd type="arrow" w="med" len="med"/>
          </a:ln>
          <a:extLst>
            <a:ext uri="{909E8E84-426E-40DD-AFC4-6F175D3DCCD1}">
              <a14:hiddenFill xmlns:a14="http://schemas.microsoft.com/office/drawing/2010/main">
                <a:noFill/>
              </a14:hiddenFill>
            </a:ext>
          </a:extLst>
        </p:spPr>
      </p:cxnSp>
      <p:sp>
        <p:nvSpPr>
          <p:cNvPr id="53283" name="TextBox 54"/>
          <p:cNvSpPr txBox="1">
            <a:spLocks noChangeArrowheads="1"/>
          </p:cNvSpPr>
          <p:nvPr/>
        </p:nvSpPr>
        <p:spPr bwMode="auto">
          <a:xfrm>
            <a:off x="2290763" y="1882775"/>
            <a:ext cx="5000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eaLnBrk="1" hangingPunct="1"/>
            <a:r>
              <a:rPr lang="en-US" altLang="zh-CN" sz="2800" b="1"/>
              <a:t>Y</a:t>
            </a:r>
            <a:endParaRPr lang="zh-CN" altLang="en-US" sz="2800" b="1"/>
          </a:p>
        </p:txBody>
      </p:sp>
      <p:cxnSp>
        <p:nvCxnSpPr>
          <p:cNvPr id="53284" name="直接箭头连接符 55"/>
          <p:cNvCxnSpPr>
            <a:cxnSpLocks noChangeShapeType="1"/>
          </p:cNvCxnSpPr>
          <p:nvPr/>
        </p:nvCxnSpPr>
        <p:spPr bwMode="auto">
          <a:xfrm rot="16200000" flipH="1">
            <a:off x="2005012" y="2130426"/>
            <a:ext cx="428625" cy="0"/>
          </a:xfrm>
          <a:prstGeom prst="straightConnector1">
            <a:avLst/>
          </a:prstGeom>
          <a:noFill/>
          <a:ln w="38100" algn="ctr">
            <a:solidFill>
              <a:schemeClr val="tx1"/>
            </a:solidFill>
            <a:miter lim="800000"/>
            <a:headEnd/>
            <a:tailEnd type="arrow" w="med" len="med"/>
          </a:ln>
          <a:extLst>
            <a:ext uri="{909E8E84-426E-40DD-AFC4-6F175D3DCCD1}">
              <a14:hiddenFill xmlns:a14="http://schemas.microsoft.com/office/drawing/2010/main">
                <a:noFill/>
              </a14:hiddenFill>
            </a:ext>
          </a:extLst>
        </p:spPr>
      </p:cxnSp>
      <p:sp>
        <p:nvSpPr>
          <p:cNvPr id="53285" name="流程图: 决策 56"/>
          <p:cNvSpPr>
            <a:spLocks noChangeArrowheads="1"/>
          </p:cNvSpPr>
          <p:nvPr/>
        </p:nvSpPr>
        <p:spPr bwMode="auto">
          <a:xfrm>
            <a:off x="714375" y="3286125"/>
            <a:ext cx="3000375" cy="714375"/>
          </a:xfrm>
          <a:prstGeom prst="flowChartDecision">
            <a:avLst/>
          </a:prstGeom>
          <a:solidFill>
            <a:schemeClr val="bg2">
              <a:lumMod val="50000"/>
            </a:schemeClr>
          </a:solidFill>
          <a:ln w="38100" algn="ctr">
            <a:solidFill>
              <a:schemeClr val="tx1"/>
            </a:solidFill>
            <a:miter lim="800000"/>
            <a:headEnd/>
            <a:tailEnd/>
          </a:ln>
        </p:spPr>
        <p:txBody>
          <a:bodyPr wrap="none" lIns="0" tIns="0" rIns="0" bIns="0"/>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zh-CN" altLang="en-US" sz="2800" b="1"/>
              <a:t>表达式</a:t>
            </a:r>
            <a:r>
              <a:rPr lang="en-US" altLang="zh-CN" sz="2800" b="1"/>
              <a:t>2</a:t>
            </a:r>
            <a:endParaRPr lang="zh-CN" altLang="en-US" sz="2800" b="1"/>
          </a:p>
        </p:txBody>
      </p:sp>
      <p:sp>
        <p:nvSpPr>
          <p:cNvPr id="53286" name="TextBox 57"/>
          <p:cNvSpPr txBox="1">
            <a:spLocks noChangeArrowheads="1"/>
          </p:cNvSpPr>
          <p:nvPr/>
        </p:nvSpPr>
        <p:spPr bwMode="auto">
          <a:xfrm>
            <a:off x="2290763" y="3929063"/>
            <a:ext cx="5000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eaLnBrk="1" hangingPunct="1"/>
            <a:r>
              <a:rPr lang="en-US" altLang="zh-CN" sz="2800" b="1"/>
              <a:t>N</a:t>
            </a:r>
            <a:endParaRPr lang="zh-CN" altLang="en-US" sz="2800" b="1"/>
          </a:p>
        </p:txBody>
      </p:sp>
      <p:cxnSp>
        <p:nvCxnSpPr>
          <p:cNvPr id="53287" name="直接箭头连接符 58"/>
          <p:cNvCxnSpPr>
            <a:cxnSpLocks noChangeShapeType="1"/>
          </p:cNvCxnSpPr>
          <p:nvPr/>
        </p:nvCxnSpPr>
        <p:spPr bwMode="auto">
          <a:xfrm rot="16200000" flipH="1">
            <a:off x="2005012" y="4214813"/>
            <a:ext cx="428625" cy="0"/>
          </a:xfrm>
          <a:prstGeom prst="straightConnector1">
            <a:avLst/>
          </a:prstGeom>
          <a:noFill/>
          <a:ln w="38100" algn="ctr">
            <a:solidFill>
              <a:schemeClr val="tx1"/>
            </a:solidFill>
            <a:miter lim="800000"/>
            <a:headEnd/>
            <a:tailEnd type="arrow" w="med" len="med"/>
          </a:ln>
          <a:extLst>
            <a:ext uri="{909E8E84-426E-40DD-AFC4-6F175D3DCCD1}">
              <a14:hiddenFill xmlns:a14="http://schemas.microsoft.com/office/drawing/2010/main">
                <a:noFill/>
              </a14:hiddenFill>
            </a:ext>
          </a:extLst>
        </p:spPr>
      </p:cxnSp>
      <p:cxnSp>
        <p:nvCxnSpPr>
          <p:cNvPr id="53288" name="直接连接符 60"/>
          <p:cNvCxnSpPr>
            <a:cxnSpLocks noChangeShapeType="1"/>
          </p:cNvCxnSpPr>
          <p:nvPr/>
        </p:nvCxnSpPr>
        <p:spPr bwMode="auto">
          <a:xfrm rot="10800000">
            <a:off x="357188" y="5199063"/>
            <a:ext cx="1844675" cy="15875"/>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53289" name="直接连接符 61"/>
          <p:cNvCxnSpPr>
            <a:cxnSpLocks noChangeShapeType="1"/>
          </p:cNvCxnSpPr>
          <p:nvPr/>
        </p:nvCxnSpPr>
        <p:spPr bwMode="auto">
          <a:xfrm rot="16200000" flipV="1">
            <a:off x="-1750219" y="3107532"/>
            <a:ext cx="4214813"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53290" name="直接连接符 63"/>
          <p:cNvCxnSpPr>
            <a:cxnSpLocks noChangeShapeType="1"/>
          </p:cNvCxnSpPr>
          <p:nvPr/>
        </p:nvCxnSpPr>
        <p:spPr bwMode="auto">
          <a:xfrm rot="5400000">
            <a:off x="2058988" y="5072063"/>
            <a:ext cx="285750"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53291" name="直接连接符 64"/>
          <p:cNvCxnSpPr>
            <a:cxnSpLocks noChangeShapeType="1"/>
          </p:cNvCxnSpPr>
          <p:nvPr/>
        </p:nvCxnSpPr>
        <p:spPr bwMode="auto">
          <a:xfrm rot="10800000">
            <a:off x="3786188" y="3643313"/>
            <a:ext cx="428625"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53292" name="TextBox 67"/>
          <p:cNvSpPr txBox="1">
            <a:spLocks noChangeArrowheads="1"/>
          </p:cNvSpPr>
          <p:nvPr/>
        </p:nvSpPr>
        <p:spPr bwMode="auto">
          <a:xfrm>
            <a:off x="3643313" y="3143250"/>
            <a:ext cx="4492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eaLnBrk="1" hangingPunct="1"/>
            <a:r>
              <a:rPr lang="en-US" altLang="zh-CN" sz="2800" b="1"/>
              <a:t>Y</a:t>
            </a:r>
            <a:endParaRPr lang="zh-CN" altLang="en-US" sz="2800" b="1"/>
          </a:p>
        </p:txBody>
      </p:sp>
      <p:sp>
        <p:nvSpPr>
          <p:cNvPr id="53293" name="流程图: 过程 68"/>
          <p:cNvSpPr>
            <a:spLocks noChangeArrowheads="1"/>
          </p:cNvSpPr>
          <p:nvPr/>
        </p:nvSpPr>
        <p:spPr bwMode="auto">
          <a:xfrm>
            <a:off x="1390650" y="2349500"/>
            <a:ext cx="1714500" cy="500063"/>
          </a:xfrm>
          <a:prstGeom prst="flowChartProcess">
            <a:avLst/>
          </a:prstGeom>
          <a:solidFill>
            <a:schemeClr val="bg2">
              <a:lumMod val="50000"/>
            </a:schemeClr>
          </a:solidFill>
          <a:ln w="38100" algn="ctr">
            <a:solidFill>
              <a:schemeClr val="tx1"/>
            </a:solidFill>
            <a:miter lim="800000"/>
            <a:headEnd/>
            <a:tailEnd/>
          </a:ln>
        </p:spPr>
        <p:txBody>
          <a:bodyPr wrap="none" lIns="0" tIns="0" rIns="0" bIns="0"/>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en-US" altLang="zh-CN" sz="2800" b="1"/>
              <a:t>……</a:t>
            </a:r>
            <a:endParaRPr lang="zh-CN" altLang="en-US" sz="2800" b="1"/>
          </a:p>
        </p:txBody>
      </p:sp>
      <p:cxnSp>
        <p:nvCxnSpPr>
          <p:cNvPr id="53294" name="直接箭头连接符 69"/>
          <p:cNvCxnSpPr>
            <a:cxnSpLocks noChangeShapeType="1"/>
          </p:cNvCxnSpPr>
          <p:nvPr/>
        </p:nvCxnSpPr>
        <p:spPr bwMode="auto">
          <a:xfrm rot="16200000" flipH="1">
            <a:off x="2000250" y="3071813"/>
            <a:ext cx="428625" cy="0"/>
          </a:xfrm>
          <a:prstGeom prst="straightConnector1">
            <a:avLst/>
          </a:prstGeom>
          <a:noFill/>
          <a:ln w="38100" algn="ctr">
            <a:solidFill>
              <a:schemeClr val="tx1"/>
            </a:solidFill>
            <a:miter lim="800000"/>
            <a:headEnd/>
            <a:tailEnd type="arrow" w="med" len="med"/>
          </a:ln>
          <a:extLst>
            <a:ext uri="{909E8E84-426E-40DD-AFC4-6F175D3DCCD1}">
              <a14:hiddenFill xmlns:a14="http://schemas.microsoft.com/office/drawing/2010/main">
                <a:noFill/>
              </a14:hiddenFill>
            </a:ext>
          </a:extLst>
        </p:spPr>
      </p:cxnSp>
      <p:sp>
        <p:nvSpPr>
          <p:cNvPr id="53295" name="流程图: 过程 70"/>
          <p:cNvSpPr>
            <a:spLocks noChangeArrowheads="1"/>
          </p:cNvSpPr>
          <p:nvPr/>
        </p:nvSpPr>
        <p:spPr bwMode="auto">
          <a:xfrm>
            <a:off x="1377950" y="4395788"/>
            <a:ext cx="1714500" cy="500062"/>
          </a:xfrm>
          <a:prstGeom prst="flowChartProcess">
            <a:avLst/>
          </a:prstGeom>
          <a:solidFill>
            <a:schemeClr val="bg2">
              <a:lumMod val="50000"/>
            </a:schemeClr>
          </a:solidFill>
          <a:ln w="38100" algn="ctr">
            <a:solidFill>
              <a:schemeClr val="tx1"/>
            </a:solidFill>
            <a:miter lim="800000"/>
            <a:headEnd/>
            <a:tailEnd/>
          </a:ln>
        </p:spPr>
        <p:txBody>
          <a:bodyPr wrap="none" lIns="0" tIns="0" rIns="0" bIns="0"/>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en-US" altLang="zh-CN" sz="2800" b="1"/>
              <a:t>……</a:t>
            </a:r>
            <a:endParaRPr lang="zh-CN" altLang="en-US" sz="2800" b="1"/>
          </a:p>
        </p:txBody>
      </p:sp>
      <p:sp>
        <p:nvSpPr>
          <p:cNvPr id="75" name="TextBox 74"/>
          <p:cNvSpPr txBox="1">
            <a:spLocks noChangeArrowheads="1"/>
          </p:cNvSpPr>
          <p:nvPr/>
        </p:nvSpPr>
        <p:spPr bwMode="auto">
          <a:xfrm>
            <a:off x="1071563" y="142875"/>
            <a:ext cx="2500312" cy="58420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en-US" altLang="zh-CN" sz="3200" b="1" dirty="0">
                <a:solidFill>
                  <a:srgbClr val="FF0000"/>
                </a:solidFill>
              </a:rPr>
              <a:t>break</a:t>
            </a:r>
            <a:r>
              <a:rPr lang="zh-CN" altLang="zh-CN" sz="3200" b="1" dirty="0">
                <a:solidFill>
                  <a:srgbClr val="FF0000"/>
                </a:solidFill>
              </a:rPr>
              <a:t>语句</a:t>
            </a:r>
            <a:endParaRPr lang="zh-CN" altLang="en-US" sz="3200" b="1" dirty="0">
              <a:solidFill>
                <a:srgbClr val="FF0000"/>
              </a:solidFill>
            </a:endParaRPr>
          </a:p>
        </p:txBody>
      </p:sp>
      <p:sp>
        <p:nvSpPr>
          <p:cNvPr id="76" name="TextBox 75"/>
          <p:cNvSpPr txBox="1">
            <a:spLocks noChangeArrowheads="1"/>
          </p:cNvSpPr>
          <p:nvPr/>
        </p:nvSpPr>
        <p:spPr bwMode="auto">
          <a:xfrm>
            <a:off x="5286375" y="142875"/>
            <a:ext cx="2928938" cy="58420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en-US" altLang="zh-CN" sz="3200" b="1">
                <a:solidFill>
                  <a:srgbClr val="FF0000"/>
                </a:solidFill>
              </a:rPr>
              <a:t>continue</a:t>
            </a:r>
            <a:r>
              <a:rPr lang="zh-CN" altLang="zh-CN" sz="3200" b="1">
                <a:solidFill>
                  <a:srgbClr val="FF0000"/>
                </a:solidFill>
              </a:rPr>
              <a:t>语句</a:t>
            </a:r>
            <a:endParaRPr lang="zh-CN" altLang="en-US" sz="3200" b="1">
              <a:solidFill>
                <a:srgbClr val="FF0000"/>
              </a:solidFill>
            </a:endParaRPr>
          </a:p>
        </p:txBody>
      </p:sp>
      <p:sp>
        <p:nvSpPr>
          <p:cNvPr id="77" name="圆角矩形标注 76"/>
          <p:cNvSpPr>
            <a:spLocks noChangeArrowheads="1"/>
          </p:cNvSpPr>
          <p:nvPr/>
        </p:nvSpPr>
        <p:spPr bwMode="auto">
          <a:xfrm>
            <a:off x="1643063" y="5857875"/>
            <a:ext cx="2571750" cy="571500"/>
          </a:xfrm>
          <a:prstGeom prst="wedgeRoundRectCallout">
            <a:avLst>
              <a:gd name="adj1" fmla="val 42292"/>
              <a:gd name="adj2" fmla="val -445116"/>
              <a:gd name="adj3" fmla="val 16667"/>
            </a:avLst>
          </a:prstGeom>
          <a:solidFill>
            <a:srgbClr val="FFCCFF"/>
          </a:solidFill>
          <a:ln w="9525" algn="ctr">
            <a:solidFill>
              <a:schemeClr val="tx1"/>
            </a:solidFill>
            <a:miter lim="800000"/>
            <a:headEnd/>
            <a:tailEnd/>
          </a:ln>
        </p:spPr>
        <p:txBody>
          <a:bodyPr wrap="none"/>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zh-CN" altLang="en-US" sz="2800" b="1">
                <a:solidFill>
                  <a:srgbClr val="FF0000"/>
                </a:solidFill>
              </a:rPr>
              <a:t>强行退出循环</a:t>
            </a:r>
          </a:p>
        </p:txBody>
      </p:sp>
      <p:sp>
        <p:nvSpPr>
          <p:cNvPr id="78" name="圆角矩形标注 77"/>
          <p:cNvSpPr>
            <a:spLocks noChangeArrowheads="1"/>
          </p:cNvSpPr>
          <p:nvPr/>
        </p:nvSpPr>
        <p:spPr bwMode="auto">
          <a:xfrm>
            <a:off x="5072063" y="6072188"/>
            <a:ext cx="2786062" cy="571500"/>
          </a:xfrm>
          <a:prstGeom prst="wedgeRoundRectCallout">
            <a:avLst>
              <a:gd name="adj1" fmla="val 26361"/>
              <a:gd name="adj2" fmla="val -212787"/>
              <a:gd name="adj3" fmla="val 16667"/>
            </a:avLst>
          </a:prstGeom>
          <a:solidFill>
            <a:srgbClr val="FFCCFF"/>
          </a:solidFill>
          <a:ln w="9525" algn="ctr">
            <a:solidFill>
              <a:schemeClr val="tx1"/>
            </a:solidFill>
            <a:miter lim="800000"/>
            <a:headEnd/>
            <a:tailEnd/>
          </a:ln>
        </p:spPr>
        <p:txBody>
          <a:bodyPr wrap="none"/>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zh-CN" altLang="en-US" sz="2800" b="1">
                <a:solidFill>
                  <a:srgbClr val="FF0000"/>
                </a:solidFill>
              </a:rPr>
              <a:t>只结束本次循环</a:t>
            </a:r>
          </a:p>
        </p:txBody>
      </p:sp>
    </p:spTree>
    <p:extLst>
      <p:ext uri="{BB962C8B-B14F-4D97-AF65-F5344CB8AC3E}">
        <p14:creationId xmlns:p14="http://schemas.microsoft.com/office/powerpoint/2010/main" val="650114868"/>
      </p:ext>
    </p:extLst>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7"/>
                                        </p:tgtEl>
                                        <p:attrNameLst>
                                          <p:attrName>style.visibility</p:attrName>
                                        </p:attrNameLst>
                                      </p:cBhvr>
                                      <p:to>
                                        <p:strVal val="visible"/>
                                      </p:to>
                                    </p:set>
                                    <p:animEffect transition="in" filter="blinds(horizontal)">
                                      <p:cBhvr>
                                        <p:cTn id="7" dur="500"/>
                                        <p:tgtEl>
                                          <p:spTgt spid="7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mph" presetSubtype="0" fill="hold" nodeType="clickEffect">
                                  <p:stCondLst>
                                    <p:cond delay="0"/>
                                  </p:stCondLst>
                                  <p:childTnLst>
                                    <p:animClr clrSpc="hsl" dir="cw">
                                      <p:cBhvr override="childStyle">
                                        <p:cTn id="11" dur="500" fill="hold"/>
                                        <p:tgtEl>
                                          <p:spTgt spid="53291"/>
                                        </p:tgtEl>
                                        <p:attrNameLst>
                                          <p:attrName>style.color</p:attrName>
                                        </p:attrNameLst>
                                      </p:cBhvr>
                                      <p:by>
                                        <p:hsl h="0" s="-12549" l="-25098"/>
                                      </p:by>
                                    </p:animClr>
                                    <p:animClr clrSpc="hsl" dir="cw">
                                      <p:cBhvr>
                                        <p:cTn id="12" dur="500" fill="hold"/>
                                        <p:tgtEl>
                                          <p:spTgt spid="53291"/>
                                        </p:tgtEl>
                                        <p:attrNameLst>
                                          <p:attrName>fillcolor</p:attrName>
                                        </p:attrNameLst>
                                      </p:cBhvr>
                                      <p:by>
                                        <p:hsl h="0" s="-12549" l="-25098"/>
                                      </p:by>
                                    </p:animClr>
                                    <p:animClr clrSpc="hsl" dir="cw">
                                      <p:cBhvr>
                                        <p:cTn id="13" dur="500" fill="hold"/>
                                        <p:tgtEl>
                                          <p:spTgt spid="53291"/>
                                        </p:tgtEl>
                                        <p:attrNameLst>
                                          <p:attrName>stroke.color</p:attrName>
                                        </p:attrNameLst>
                                      </p:cBhvr>
                                      <p:by>
                                        <p:hsl h="0" s="-12549" l="-25098"/>
                                      </p:by>
                                    </p:animClr>
                                    <p:set>
                                      <p:cBhvr>
                                        <p:cTn id="14" dur="500" fill="hold"/>
                                        <p:tgtEl>
                                          <p:spTgt spid="53291"/>
                                        </p:tgtEl>
                                        <p:attrNameLst>
                                          <p:attrName>fill.type</p:attrName>
                                        </p:attrNameLst>
                                      </p:cBhvr>
                                      <p:to>
                                        <p:strVal val="solid"/>
                                      </p:to>
                                    </p:set>
                                  </p:childTnLst>
                                </p:cTn>
                              </p:par>
                              <p:par>
                                <p:cTn id="15" presetID="24" presetClass="emph" presetSubtype="0" fill="hold" nodeType="withEffect">
                                  <p:stCondLst>
                                    <p:cond delay="0"/>
                                  </p:stCondLst>
                                  <p:childTnLst>
                                    <p:animClr clrSpc="hsl" dir="cw">
                                      <p:cBhvr override="childStyle">
                                        <p:cTn id="16" dur="500" fill="hold"/>
                                        <p:tgtEl>
                                          <p:spTgt spid="53278"/>
                                        </p:tgtEl>
                                        <p:attrNameLst>
                                          <p:attrName>style.color</p:attrName>
                                        </p:attrNameLst>
                                      </p:cBhvr>
                                      <p:by>
                                        <p:hsl h="0" s="-12549" l="-25098"/>
                                      </p:by>
                                    </p:animClr>
                                    <p:animClr clrSpc="hsl" dir="cw">
                                      <p:cBhvr>
                                        <p:cTn id="17" dur="500" fill="hold"/>
                                        <p:tgtEl>
                                          <p:spTgt spid="53278"/>
                                        </p:tgtEl>
                                        <p:attrNameLst>
                                          <p:attrName>fillcolor</p:attrName>
                                        </p:attrNameLst>
                                      </p:cBhvr>
                                      <p:by>
                                        <p:hsl h="0" s="-12549" l="-25098"/>
                                      </p:by>
                                    </p:animClr>
                                    <p:animClr clrSpc="hsl" dir="cw">
                                      <p:cBhvr>
                                        <p:cTn id="18" dur="500" fill="hold"/>
                                        <p:tgtEl>
                                          <p:spTgt spid="53278"/>
                                        </p:tgtEl>
                                        <p:attrNameLst>
                                          <p:attrName>stroke.color</p:attrName>
                                        </p:attrNameLst>
                                      </p:cBhvr>
                                      <p:by>
                                        <p:hsl h="0" s="-12549" l="-25098"/>
                                      </p:by>
                                    </p:animClr>
                                    <p:set>
                                      <p:cBhvr>
                                        <p:cTn id="19" dur="500" fill="hold"/>
                                        <p:tgtEl>
                                          <p:spTgt spid="53278"/>
                                        </p:tgtEl>
                                        <p:attrNameLst>
                                          <p:attrName>fill.type</p:attrName>
                                        </p:attrNameLst>
                                      </p:cBhvr>
                                      <p:to>
                                        <p:strVal val="solid"/>
                                      </p:to>
                                    </p:set>
                                  </p:childTnLst>
                                </p:cTn>
                              </p:par>
                              <p:par>
                                <p:cTn id="20" presetID="24" presetClass="emph" presetSubtype="0" fill="hold" nodeType="withEffect">
                                  <p:stCondLst>
                                    <p:cond delay="0"/>
                                  </p:stCondLst>
                                  <p:childTnLst>
                                    <p:animClr clrSpc="hsl" dir="cw">
                                      <p:cBhvr override="childStyle">
                                        <p:cTn id="21" dur="500" fill="hold"/>
                                        <p:tgtEl>
                                          <p:spTgt spid="53279"/>
                                        </p:tgtEl>
                                        <p:attrNameLst>
                                          <p:attrName>style.color</p:attrName>
                                        </p:attrNameLst>
                                      </p:cBhvr>
                                      <p:by>
                                        <p:hsl h="0" s="-12549" l="-25098"/>
                                      </p:by>
                                    </p:animClr>
                                    <p:animClr clrSpc="hsl" dir="cw">
                                      <p:cBhvr>
                                        <p:cTn id="22" dur="500" fill="hold"/>
                                        <p:tgtEl>
                                          <p:spTgt spid="53279"/>
                                        </p:tgtEl>
                                        <p:attrNameLst>
                                          <p:attrName>fillcolor</p:attrName>
                                        </p:attrNameLst>
                                      </p:cBhvr>
                                      <p:by>
                                        <p:hsl h="0" s="-12549" l="-25098"/>
                                      </p:by>
                                    </p:animClr>
                                    <p:animClr clrSpc="hsl" dir="cw">
                                      <p:cBhvr>
                                        <p:cTn id="23" dur="500" fill="hold"/>
                                        <p:tgtEl>
                                          <p:spTgt spid="53279"/>
                                        </p:tgtEl>
                                        <p:attrNameLst>
                                          <p:attrName>stroke.color</p:attrName>
                                        </p:attrNameLst>
                                      </p:cBhvr>
                                      <p:by>
                                        <p:hsl h="0" s="-12549" l="-25098"/>
                                      </p:by>
                                    </p:animClr>
                                    <p:set>
                                      <p:cBhvr>
                                        <p:cTn id="24" dur="500" fill="hold"/>
                                        <p:tgtEl>
                                          <p:spTgt spid="53279"/>
                                        </p:tgtEl>
                                        <p:attrNameLst>
                                          <p:attrName>fill.type</p:attrName>
                                        </p:attrNameLst>
                                      </p:cBhvr>
                                      <p:to>
                                        <p:strVal val="solid"/>
                                      </p:to>
                                    </p:set>
                                  </p:childTnLst>
                                </p:cTn>
                              </p:par>
                              <p:par>
                                <p:cTn id="25" presetID="24" presetClass="emph" presetSubtype="0" fill="hold" nodeType="withEffect">
                                  <p:stCondLst>
                                    <p:cond delay="0"/>
                                  </p:stCondLst>
                                  <p:childTnLst>
                                    <p:animClr clrSpc="hsl" dir="cw">
                                      <p:cBhvr override="childStyle">
                                        <p:cTn id="26" dur="500" fill="hold"/>
                                        <p:tgtEl>
                                          <p:spTgt spid="53276"/>
                                        </p:tgtEl>
                                        <p:attrNameLst>
                                          <p:attrName>style.color</p:attrName>
                                        </p:attrNameLst>
                                      </p:cBhvr>
                                      <p:by>
                                        <p:hsl h="0" s="-12549" l="-25098"/>
                                      </p:by>
                                    </p:animClr>
                                    <p:animClr clrSpc="hsl" dir="cw">
                                      <p:cBhvr>
                                        <p:cTn id="27" dur="500" fill="hold"/>
                                        <p:tgtEl>
                                          <p:spTgt spid="53276"/>
                                        </p:tgtEl>
                                        <p:attrNameLst>
                                          <p:attrName>fillcolor</p:attrName>
                                        </p:attrNameLst>
                                      </p:cBhvr>
                                      <p:by>
                                        <p:hsl h="0" s="-12549" l="-25098"/>
                                      </p:by>
                                    </p:animClr>
                                    <p:animClr clrSpc="hsl" dir="cw">
                                      <p:cBhvr>
                                        <p:cTn id="28" dur="500" fill="hold"/>
                                        <p:tgtEl>
                                          <p:spTgt spid="53276"/>
                                        </p:tgtEl>
                                        <p:attrNameLst>
                                          <p:attrName>stroke.color</p:attrName>
                                        </p:attrNameLst>
                                      </p:cBhvr>
                                      <p:by>
                                        <p:hsl h="0" s="-12549" l="-25098"/>
                                      </p:by>
                                    </p:animClr>
                                    <p:set>
                                      <p:cBhvr>
                                        <p:cTn id="29" dur="500" fill="hold"/>
                                        <p:tgtEl>
                                          <p:spTgt spid="53276"/>
                                        </p:tgtEl>
                                        <p:attrNameLst>
                                          <p:attrName>fill.type</p:attrName>
                                        </p:attrNameLst>
                                      </p:cBhvr>
                                      <p:to>
                                        <p:strVal val="solid"/>
                                      </p:to>
                                    </p:se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78"/>
                                        </p:tgtEl>
                                        <p:attrNameLst>
                                          <p:attrName>style.visibility</p:attrName>
                                        </p:attrNameLst>
                                      </p:cBhvr>
                                      <p:to>
                                        <p:strVal val="visible"/>
                                      </p:to>
                                    </p:set>
                                    <p:animEffect transition="in" filter="blinds(horizontal)">
                                      <p:cBhvr>
                                        <p:cTn id="34" dur="500"/>
                                        <p:tgtEl>
                                          <p:spTgt spid="78"/>
                                        </p:tgtEl>
                                      </p:cBhvr>
                                    </p:animEffect>
                                  </p:childTnLst>
                                </p:cTn>
                              </p:par>
                            </p:childTnLst>
                          </p:cTn>
                        </p:par>
                      </p:childTnLst>
                    </p:cTn>
                  </p:par>
                  <p:par>
                    <p:cTn id="35" fill="hold">
                      <p:stCondLst>
                        <p:cond delay="indefinite"/>
                      </p:stCondLst>
                      <p:childTnLst>
                        <p:par>
                          <p:cTn id="36" fill="hold">
                            <p:stCondLst>
                              <p:cond delay="0"/>
                            </p:stCondLst>
                            <p:childTnLst>
                              <p:par>
                                <p:cTn id="37" presetID="24" presetClass="emph" presetSubtype="0" fill="hold" nodeType="clickEffect">
                                  <p:stCondLst>
                                    <p:cond delay="0"/>
                                  </p:stCondLst>
                                  <p:childTnLst>
                                    <p:animClr clrSpc="hsl" dir="cw">
                                      <p:cBhvr override="childStyle">
                                        <p:cTn id="38" dur="500" fill="hold"/>
                                        <p:tgtEl>
                                          <p:spTgt spid="53270"/>
                                        </p:tgtEl>
                                        <p:attrNameLst>
                                          <p:attrName>style.color</p:attrName>
                                        </p:attrNameLst>
                                      </p:cBhvr>
                                      <p:by>
                                        <p:hsl h="0" s="-12549" l="-25098"/>
                                      </p:by>
                                    </p:animClr>
                                    <p:animClr clrSpc="hsl" dir="cw">
                                      <p:cBhvr>
                                        <p:cTn id="39" dur="500" fill="hold"/>
                                        <p:tgtEl>
                                          <p:spTgt spid="53270"/>
                                        </p:tgtEl>
                                        <p:attrNameLst>
                                          <p:attrName>fillcolor</p:attrName>
                                        </p:attrNameLst>
                                      </p:cBhvr>
                                      <p:by>
                                        <p:hsl h="0" s="-12549" l="-25098"/>
                                      </p:by>
                                    </p:animClr>
                                    <p:animClr clrSpc="hsl" dir="cw">
                                      <p:cBhvr>
                                        <p:cTn id="40" dur="500" fill="hold"/>
                                        <p:tgtEl>
                                          <p:spTgt spid="53270"/>
                                        </p:tgtEl>
                                        <p:attrNameLst>
                                          <p:attrName>stroke.color</p:attrName>
                                        </p:attrNameLst>
                                      </p:cBhvr>
                                      <p:by>
                                        <p:hsl h="0" s="-12549" l="-25098"/>
                                      </p:by>
                                    </p:animClr>
                                    <p:set>
                                      <p:cBhvr>
                                        <p:cTn id="41" dur="500" fill="hold"/>
                                        <p:tgtEl>
                                          <p:spTgt spid="53270"/>
                                        </p:tgtEl>
                                        <p:attrNameLst>
                                          <p:attrName>fill.type</p:attrName>
                                        </p:attrNameLst>
                                      </p:cBhvr>
                                      <p:to>
                                        <p:strVal val="solid"/>
                                      </p:to>
                                    </p:set>
                                  </p:childTnLst>
                                </p:cTn>
                              </p:par>
                              <p:par>
                                <p:cTn id="42" presetID="24" presetClass="emph" presetSubtype="0" fill="hold" nodeType="withEffect">
                                  <p:stCondLst>
                                    <p:cond delay="0"/>
                                  </p:stCondLst>
                                  <p:childTnLst>
                                    <p:animClr clrSpc="hsl" dir="cw">
                                      <p:cBhvr override="childStyle">
                                        <p:cTn id="43" dur="500" fill="hold"/>
                                        <p:tgtEl>
                                          <p:spTgt spid="53269"/>
                                        </p:tgtEl>
                                        <p:attrNameLst>
                                          <p:attrName>style.color</p:attrName>
                                        </p:attrNameLst>
                                      </p:cBhvr>
                                      <p:by>
                                        <p:hsl h="0" s="-12549" l="-25098"/>
                                      </p:by>
                                    </p:animClr>
                                    <p:animClr clrSpc="hsl" dir="cw">
                                      <p:cBhvr>
                                        <p:cTn id="44" dur="500" fill="hold"/>
                                        <p:tgtEl>
                                          <p:spTgt spid="53269"/>
                                        </p:tgtEl>
                                        <p:attrNameLst>
                                          <p:attrName>fillcolor</p:attrName>
                                        </p:attrNameLst>
                                      </p:cBhvr>
                                      <p:by>
                                        <p:hsl h="0" s="-12549" l="-25098"/>
                                      </p:by>
                                    </p:animClr>
                                    <p:animClr clrSpc="hsl" dir="cw">
                                      <p:cBhvr>
                                        <p:cTn id="45" dur="500" fill="hold"/>
                                        <p:tgtEl>
                                          <p:spTgt spid="53269"/>
                                        </p:tgtEl>
                                        <p:attrNameLst>
                                          <p:attrName>stroke.color</p:attrName>
                                        </p:attrNameLst>
                                      </p:cBhvr>
                                      <p:by>
                                        <p:hsl h="0" s="-12549" l="-25098"/>
                                      </p:by>
                                    </p:animClr>
                                    <p:set>
                                      <p:cBhvr>
                                        <p:cTn id="46" dur="500" fill="hold"/>
                                        <p:tgtEl>
                                          <p:spTgt spid="53269"/>
                                        </p:tgtEl>
                                        <p:attrNameLst>
                                          <p:attrName>fill.type</p:attrName>
                                        </p:attrNameLst>
                                      </p:cBhvr>
                                      <p:to>
                                        <p:strVal val="solid"/>
                                      </p:to>
                                    </p:set>
                                  </p:childTnLst>
                                </p:cTn>
                              </p:par>
                              <p:par>
                                <p:cTn id="47" presetID="24" presetClass="emph" presetSubtype="0" fill="hold" nodeType="withEffect">
                                  <p:stCondLst>
                                    <p:cond delay="0"/>
                                  </p:stCondLst>
                                  <p:childTnLst>
                                    <p:animClr clrSpc="hsl" dir="cw">
                                      <p:cBhvr override="childStyle">
                                        <p:cTn id="48" dur="500" fill="hold"/>
                                        <p:tgtEl>
                                          <p:spTgt spid="53268"/>
                                        </p:tgtEl>
                                        <p:attrNameLst>
                                          <p:attrName>style.color</p:attrName>
                                        </p:attrNameLst>
                                      </p:cBhvr>
                                      <p:by>
                                        <p:hsl h="0" s="-12549" l="-25098"/>
                                      </p:by>
                                    </p:animClr>
                                    <p:animClr clrSpc="hsl" dir="cw">
                                      <p:cBhvr>
                                        <p:cTn id="49" dur="500" fill="hold"/>
                                        <p:tgtEl>
                                          <p:spTgt spid="53268"/>
                                        </p:tgtEl>
                                        <p:attrNameLst>
                                          <p:attrName>fillcolor</p:attrName>
                                        </p:attrNameLst>
                                      </p:cBhvr>
                                      <p:by>
                                        <p:hsl h="0" s="-12549" l="-25098"/>
                                      </p:by>
                                    </p:animClr>
                                    <p:animClr clrSpc="hsl" dir="cw">
                                      <p:cBhvr>
                                        <p:cTn id="50" dur="500" fill="hold"/>
                                        <p:tgtEl>
                                          <p:spTgt spid="53268"/>
                                        </p:tgtEl>
                                        <p:attrNameLst>
                                          <p:attrName>stroke.color</p:attrName>
                                        </p:attrNameLst>
                                      </p:cBhvr>
                                      <p:by>
                                        <p:hsl h="0" s="-12549" l="-25098"/>
                                      </p:by>
                                    </p:animClr>
                                    <p:set>
                                      <p:cBhvr>
                                        <p:cTn id="51" dur="500" fill="hold"/>
                                        <p:tgtEl>
                                          <p:spTgt spid="53268"/>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animBg="1"/>
      <p:bldP spid="7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260350"/>
            <a:ext cx="8064128" cy="819150"/>
          </a:xfrm>
        </p:spPr>
        <p:txBody>
          <a:bodyPr/>
          <a:lstStyle/>
          <a:p>
            <a:r>
              <a:rPr lang="zh-CN" altLang="en-US" sz="3600" b="0" dirty="0" smtClean="0"/>
              <a:t>循环控制用来处理需要重复进行的操作</a:t>
            </a:r>
            <a:endParaRPr lang="zh-CN" altLang="en-US" sz="3600" b="0" dirty="0"/>
          </a:p>
        </p:txBody>
      </p:sp>
      <p:sp>
        <p:nvSpPr>
          <p:cNvPr id="3" name="内容占位符 2"/>
          <p:cNvSpPr>
            <a:spLocks noGrp="1"/>
          </p:cNvSpPr>
          <p:nvPr>
            <p:ph idx="1"/>
          </p:nvPr>
        </p:nvSpPr>
        <p:spPr>
          <a:xfrm>
            <a:off x="467544" y="4581128"/>
            <a:ext cx="8229600" cy="2088231"/>
          </a:xfrm>
        </p:spPr>
        <p:txBody>
          <a:bodyPr/>
          <a:lstStyle/>
          <a:p>
            <a:r>
              <a:rPr lang="zh-CN" altLang="en-US" sz="2800" dirty="0"/>
              <a:t>大多数的应用程序都会包含循环结构</a:t>
            </a:r>
          </a:p>
          <a:p>
            <a:r>
              <a:rPr lang="zh-CN" altLang="en-US" sz="2800" dirty="0"/>
              <a:t>循环结构和顺序结构、选择结构是结构化程序设计的</a:t>
            </a:r>
            <a:r>
              <a:rPr lang="zh-CN" altLang="en-US" sz="2800" b="1" dirty="0">
                <a:solidFill>
                  <a:srgbClr val="FFFF00"/>
                </a:solidFill>
                <a:effectLst>
                  <a:outerShdw blurRad="38100" dist="38100" dir="2700000" algn="tl">
                    <a:srgbClr val="000000">
                      <a:alpha val="43137"/>
                    </a:srgbClr>
                  </a:outerShdw>
                </a:effectLst>
              </a:rPr>
              <a:t>三种基本结构</a:t>
            </a:r>
            <a:r>
              <a:rPr lang="zh-CN" altLang="en-US" sz="2800" dirty="0"/>
              <a:t>，它们是各种复杂程序的基本构造单元</a:t>
            </a:r>
          </a:p>
          <a:p>
            <a:endParaRPr lang="zh-CN" altLang="en-US" sz="2800" dirty="0"/>
          </a:p>
        </p:txBody>
      </p:sp>
      <p:sp>
        <p:nvSpPr>
          <p:cNvPr id="4" name="灯片编号占位符 3"/>
          <p:cNvSpPr>
            <a:spLocks noGrp="1"/>
          </p:cNvSpPr>
          <p:nvPr>
            <p:ph type="sldNum" sz="quarter" idx="12"/>
          </p:nvPr>
        </p:nvSpPr>
        <p:spPr/>
        <p:txBody>
          <a:bodyPr/>
          <a:lstStyle/>
          <a:p>
            <a:fld id="{B0B2AA3B-4E3A-48A3-B1C6-ACC183BE71FA}" type="slidenum">
              <a:rPr lang="en-US" altLang="zh-CN" smtClean="0"/>
              <a:pPr/>
              <a:t>5</a:t>
            </a:fld>
            <a:endParaRPr lang="en-US" altLang="zh-CN"/>
          </a:p>
        </p:txBody>
      </p:sp>
      <p:sp>
        <p:nvSpPr>
          <p:cNvPr id="5" name="Rectangle 3"/>
          <p:cNvSpPr txBox="1">
            <a:spLocks noChangeArrowheads="1"/>
          </p:cNvSpPr>
          <p:nvPr/>
        </p:nvSpPr>
        <p:spPr bwMode="auto">
          <a:xfrm>
            <a:off x="612498" y="980728"/>
            <a:ext cx="7500937" cy="36004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120000"/>
              </a:lnSpc>
              <a:spcBef>
                <a:spcPct val="20000"/>
              </a:spcBef>
              <a:spcAft>
                <a:spcPct val="0"/>
              </a:spcAft>
              <a:buClrTx/>
              <a:buFont typeface="Wingdings" pitchFamily="2" charset="2"/>
              <a:buChar char="Ø"/>
              <a:defRPr kumimoji="1"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Tx/>
              <a:buFont typeface="Wingdings" pitchFamily="2" charset="2"/>
              <a:buChar char="u"/>
              <a:defRPr kumimoji="1"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ClrTx/>
              <a:buFont typeface="Wingdings" pitchFamily="2" charset="2"/>
              <a:buChar char="l"/>
              <a:defRPr kumimoji="1"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mn-lt"/>
                <a:ea typeface="+mn-ea"/>
              </a:defRPr>
            </a:lvl5pPr>
            <a:lvl6pPr marL="2514600" indent="-228600" algn="l" rtl="0" fontAlgn="base">
              <a:lnSpc>
                <a:spcPct val="120000"/>
              </a:lnSpc>
              <a:spcBef>
                <a:spcPct val="20000"/>
              </a:spcBef>
              <a:spcAft>
                <a:spcPct val="0"/>
              </a:spcAft>
              <a:buClr>
                <a:srgbClr val="FF3300"/>
              </a:buClr>
              <a:buFont typeface="Wingdings" pitchFamily="2" charset="2"/>
              <a:buChar char="µ"/>
              <a:defRPr kumimoji="1" sz="2000" b="1">
                <a:solidFill>
                  <a:schemeClr val="tx1"/>
                </a:solidFill>
                <a:latin typeface="+mn-lt"/>
                <a:ea typeface="+mn-ea"/>
              </a:defRPr>
            </a:lvl6pPr>
            <a:lvl7pPr marL="2971800" indent="-228600" algn="l" rtl="0" fontAlgn="base">
              <a:lnSpc>
                <a:spcPct val="120000"/>
              </a:lnSpc>
              <a:spcBef>
                <a:spcPct val="20000"/>
              </a:spcBef>
              <a:spcAft>
                <a:spcPct val="0"/>
              </a:spcAft>
              <a:buClr>
                <a:srgbClr val="FF3300"/>
              </a:buClr>
              <a:buFont typeface="Wingdings" pitchFamily="2" charset="2"/>
              <a:buChar char="µ"/>
              <a:defRPr kumimoji="1" sz="2000" b="1">
                <a:solidFill>
                  <a:schemeClr val="tx1"/>
                </a:solidFill>
                <a:latin typeface="+mn-lt"/>
                <a:ea typeface="+mn-ea"/>
              </a:defRPr>
            </a:lvl7pPr>
            <a:lvl8pPr marL="3429000" indent="-228600" algn="l" rtl="0" fontAlgn="base">
              <a:lnSpc>
                <a:spcPct val="120000"/>
              </a:lnSpc>
              <a:spcBef>
                <a:spcPct val="20000"/>
              </a:spcBef>
              <a:spcAft>
                <a:spcPct val="0"/>
              </a:spcAft>
              <a:buClr>
                <a:srgbClr val="FF3300"/>
              </a:buClr>
              <a:buFont typeface="Wingdings" pitchFamily="2" charset="2"/>
              <a:buChar char="µ"/>
              <a:defRPr kumimoji="1" sz="2000" b="1">
                <a:solidFill>
                  <a:schemeClr val="tx1"/>
                </a:solidFill>
                <a:latin typeface="+mn-lt"/>
                <a:ea typeface="+mn-ea"/>
              </a:defRPr>
            </a:lvl8pPr>
            <a:lvl9pPr marL="3886200" indent="-228600" algn="l" rtl="0" fontAlgn="base">
              <a:lnSpc>
                <a:spcPct val="120000"/>
              </a:lnSpc>
              <a:spcBef>
                <a:spcPct val="20000"/>
              </a:spcBef>
              <a:spcAft>
                <a:spcPct val="0"/>
              </a:spcAft>
              <a:buClr>
                <a:srgbClr val="FF3300"/>
              </a:buClr>
              <a:buFont typeface="Wingdings" pitchFamily="2" charset="2"/>
              <a:buChar char="µ"/>
              <a:defRPr kumimoji="1" sz="2000" b="1">
                <a:solidFill>
                  <a:schemeClr val="tx1"/>
                </a:solidFill>
                <a:latin typeface="+mn-lt"/>
                <a:ea typeface="+mn-ea"/>
              </a:defRPr>
            </a:lvl9pPr>
          </a:lstStyle>
          <a:p>
            <a:pPr indent="-285750">
              <a:buFont typeface="Wingdings" pitchFamily="2" charset="2"/>
              <a:buNone/>
            </a:pPr>
            <a:r>
              <a:rPr lang="en-US" altLang="zh-CN" sz="2400" kern="0" dirty="0" err="1" smtClean="0">
                <a:solidFill>
                  <a:schemeClr val="tx2"/>
                </a:solidFill>
                <a:latin typeface="Verdana"/>
                <a:ea typeface="宋体"/>
              </a:rPr>
              <a:t>i</a:t>
            </a:r>
            <a:r>
              <a:rPr lang="en-US" altLang="zh-CN" sz="2400" kern="0" dirty="0" smtClean="0">
                <a:solidFill>
                  <a:schemeClr val="tx2"/>
                </a:solidFill>
                <a:latin typeface="Verdana"/>
                <a:ea typeface="宋体"/>
              </a:rPr>
              <a:t>=1</a:t>
            </a:r>
          </a:p>
          <a:p>
            <a:pPr indent="-285750">
              <a:buFont typeface="Wingdings" pitchFamily="2" charset="2"/>
              <a:buNone/>
            </a:pPr>
            <a:r>
              <a:rPr kumimoji="1" lang="en-US" altLang="zh-CN" sz="2400" b="1" i="0" u="none" strike="noStrike" kern="0" cap="none" spc="0" normalizeH="0" baseline="0" noProof="0" dirty="0" smtClean="0">
                <a:ln>
                  <a:noFill/>
                </a:ln>
                <a:solidFill>
                  <a:schemeClr val="tx2"/>
                </a:solidFill>
                <a:effectLst/>
                <a:uLnTx/>
                <a:uFillTx/>
                <a:latin typeface="Verdana"/>
                <a:ea typeface="宋体"/>
              </a:rPr>
              <a:t>while</a:t>
            </a:r>
            <a:r>
              <a:rPr kumimoji="1" lang="en-US" altLang="zh-CN" sz="2400" b="1" i="0" u="none" strike="noStrike" kern="0" cap="none" spc="0" normalizeH="0" noProof="0" dirty="0" smtClean="0">
                <a:ln>
                  <a:noFill/>
                </a:ln>
                <a:solidFill>
                  <a:schemeClr val="tx2"/>
                </a:solidFill>
                <a:effectLst/>
                <a:uLnTx/>
                <a:uFillTx/>
                <a:latin typeface="Verdana"/>
                <a:ea typeface="宋体"/>
              </a:rPr>
              <a:t> (</a:t>
            </a:r>
            <a:r>
              <a:rPr kumimoji="1" lang="en-US" altLang="zh-CN" sz="2400" b="1" i="0" u="none" strike="noStrike" kern="0" cap="none" spc="0" normalizeH="0" noProof="0" dirty="0" err="1" smtClean="0">
                <a:ln>
                  <a:noFill/>
                </a:ln>
                <a:solidFill>
                  <a:schemeClr val="tx2"/>
                </a:solidFill>
                <a:effectLst/>
                <a:uLnTx/>
                <a:uFillTx/>
                <a:latin typeface="Verdana"/>
                <a:ea typeface="宋体"/>
              </a:rPr>
              <a:t>i</a:t>
            </a:r>
            <a:r>
              <a:rPr kumimoji="1" lang="en-US" altLang="zh-CN" sz="2400" b="1" i="0" u="none" strike="noStrike" kern="0" cap="none" spc="0" normalizeH="0" noProof="0" dirty="0" smtClean="0">
                <a:ln>
                  <a:noFill/>
                </a:ln>
                <a:solidFill>
                  <a:schemeClr val="tx2"/>
                </a:solidFill>
                <a:effectLst/>
                <a:uLnTx/>
                <a:uFillTx/>
                <a:latin typeface="Verdana"/>
                <a:ea typeface="宋体"/>
              </a:rPr>
              <a:t>&lt;=50)</a:t>
            </a:r>
          </a:p>
          <a:p>
            <a:pPr indent="-285750">
              <a:buFont typeface="Wingdings" pitchFamily="2" charset="2"/>
              <a:buNone/>
            </a:pPr>
            <a:r>
              <a:rPr lang="en-US" altLang="zh-CN" sz="2400" kern="0" baseline="0" dirty="0" smtClean="0">
                <a:solidFill>
                  <a:schemeClr val="tx2"/>
                </a:solidFill>
                <a:latin typeface="Verdana"/>
                <a:ea typeface="宋体"/>
              </a:rPr>
              <a:t>{  </a:t>
            </a:r>
            <a:r>
              <a:rPr kumimoji="1" lang="en-US" altLang="zh-CN" sz="2400" b="1" i="0" u="none" strike="noStrike" kern="0" cap="none" spc="0" normalizeH="0" baseline="0" noProof="0" dirty="0" err="1" smtClean="0">
                <a:ln>
                  <a:noFill/>
                </a:ln>
                <a:solidFill>
                  <a:schemeClr val="tx2"/>
                </a:solidFill>
                <a:effectLst/>
                <a:uLnTx/>
                <a:uFillTx/>
                <a:latin typeface="Verdana"/>
                <a:ea typeface="宋体"/>
              </a:rPr>
              <a:t>scanf</a:t>
            </a:r>
            <a:r>
              <a:rPr kumimoji="1" lang="en-US" altLang="zh-CN" sz="2400" b="1" i="0" u="none" strike="noStrike" kern="0" cap="none" spc="0" normalizeH="0" baseline="0" noProof="0" dirty="0" smtClean="0">
                <a:ln>
                  <a:noFill/>
                </a:ln>
                <a:solidFill>
                  <a:schemeClr val="tx2"/>
                </a:solidFill>
                <a:effectLst/>
                <a:uLnTx/>
                <a:uFillTx/>
                <a:latin typeface="Verdana"/>
                <a:ea typeface="宋体"/>
              </a:rPr>
              <a:t>(“%f,%f,%f”,&amp;s1,&amp;s2,&amp;s3);</a:t>
            </a:r>
            <a:endParaRPr kumimoji="1" lang="zh-CN" altLang="zh-CN" sz="2400" b="1" i="0" u="none" strike="noStrike" kern="0" cap="none" spc="0" normalizeH="0" baseline="0" noProof="0" dirty="0" smtClean="0">
              <a:ln>
                <a:noFill/>
              </a:ln>
              <a:solidFill>
                <a:schemeClr val="tx2"/>
              </a:solidFill>
              <a:effectLst/>
              <a:uLnTx/>
              <a:uFillTx/>
              <a:latin typeface="Verdana"/>
              <a:ea typeface="宋体"/>
            </a:endParaRPr>
          </a:p>
          <a:p>
            <a:pPr marL="742950" marR="0" lvl="1" indent="-285750" algn="l" defTabSz="914400" rtl="0" eaLnBrk="0" fontAlgn="base" latinLnBrk="0" hangingPunct="0">
              <a:lnSpc>
                <a:spcPct val="120000"/>
              </a:lnSpc>
              <a:spcBef>
                <a:spcPct val="20000"/>
              </a:spcBef>
              <a:spcAft>
                <a:spcPct val="0"/>
              </a:spcAft>
              <a:buClrTx/>
              <a:buSzTx/>
              <a:buFont typeface="Wingdings" pitchFamily="2" charset="2"/>
              <a:buNone/>
              <a:tabLst/>
              <a:defRPr/>
            </a:pPr>
            <a:r>
              <a:rPr kumimoji="1" lang="en-US" altLang="zh-CN" sz="2400" b="1" i="0" u="none" strike="noStrike" kern="0" cap="none" spc="0" normalizeH="0" baseline="0" noProof="0" dirty="0" smtClean="0">
                <a:ln>
                  <a:noFill/>
                </a:ln>
                <a:solidFill>
                  <a:schemeClr val="tx2"/>
                </a:solidFill>
                <a:effectLst/>
                <a:uLnTx/>
                <a:uFillTx/>
                <a:latin typeface="Verdana"/>
                <a:ea typeface="宋体"/>
              </a:rPr>
              <a:t>aver=(s1+s2+s3)/3;</a:t>
            </a:r>
            <a:endParaRPr kumimoji="1" lang="zh-CN" altLang="zh-CN" sz="2400" b="1" i="0" u="none" strike="noStrike" kern="0" cap="none" spc="0" normalizeH="0" baseline="0" noProof="0" dirty="0" smtClean="0">
              <a:ln>
                <a:noFill/>
              </a:ln>
              <a:solidFill>
                <a:schemeClr val="tx2"/>
              </a:solidFill>
              <a:effectLst/>
              <a:uLnTx/>
              <a:uFillTx/>
              <a:latin typeface="Verdana"/>
              <a:ea typeface="宋体"/>
            </a:endParaRPr>
          </a:p>
          <a:p>
            <a:pPr marL="742950" marR="0" lvl="1" indent="-285750" algn="l" defTabSz="914400" rtl="0" eaLnBrk="0" fontAlgn="base" latinLnBrk="0" hangingPunct="0">
              <a:lnSpc>
                <a:spcPct val="120000"/>
              </a:lnSpc>
              <a:spcBef>
                <a:spcPct val="20000"/>
              </a:spcBef>
              <a:spcAft>
                <a:spcPct val="0"/>
              </a:spcAft>
              <a:buClrTx/>
              <a:buSzTx/>
              <a:buFont typeface="Wingdings" pitchFamily="2" charset="2"/>
              <a:buNone/>
              <a:tabLst/>
              <a:defRPr/>
            </a:pPr>
            <a:r>
              <a:rPr kumimoji="1" lang="en-US" altLang="zh-CN" sz="2400" b="1" i="0" u="none" strike="noStrike" kern="0" cap="none" spc="0" normalizeH="0" baseline="0" noProof="0" dirty="0" err="1" smtClean="0">
                <a:ln>
                  <a:noFill/>
                </a:ln>
                <a:solidFill>
                  <a:schemeClr val="tx2"/>
                </a:solidFill>
                <a:effectLst/>
                <a:uLnTx/>
                <a:uFillTx/>
                <a:latin typeface="Verdana"/>
                <a:ea typeface="宋体"/>
              </a:rPr>
              <a:t>printf</a:t>
            </a:r>
            <a:r>
              <a:rPr kumimoji="1" lang="en-US" altLang="zh-CN" sz="2400" b="1" i="0" u="none" strike="noStrike" kern="0" cap="none" spc="0" normalizeH="0" baseline="0" noProof="0" dirty="0" smtClean="0">
                <a:ln>
                  <a:noFill/>
                </a:ln>
                <a:solidFill>
                  <a:schemeClr val="tx2"/>
                </a:solidFill>
                <a:effectLst/>
                <a:uLnTx/>
                <a:uFillTx/>
                <a:latin typeface="Verdana"/>
                <a:ea typeface="宋体"/>
              </a:rPr>
              <a:t>(“aver=%7.2f”,aver); </a:t>
            </a:r>
          </a:p>
          <a:p>
            <a:pPr marL="742950" marR="0" lvl="1" indent="-285750" algn="l" defTabSz="914400" rtl="0" eaLnBrk="0" fontAlgn="base" latinLnBrk="0" hangingPunct="0">
              <a:lnSpc>
                <a:spcPct val="120000"/>
              </a:lnSpc>
              <a:spcBef>
                <a:spcPct val="20000"/>
              </a:spcBef>
              <a:spcAft>
                <a:spcPct val="0"/>
              </a:spcAft>
              <a:buClrTx/>
              <a:buSzTx/>
              <a:buFont typeface="Wingdings" pitchFamily="2" charset="2"/>
              <a:buNone/>
              <a:tabLst/>
              <a:defRPr/>
            </a:pPr>
            <a:r>
              <a:rPr lang="en-US" altLang="zh-CN" sz="2400" kern="0" dirty="0" err="1" smtClean="0">
                <a:solidFill>
                  <a:schemeClr val="tx2"/>
                </a:solidFill>
                <a:latin typeface="Verdana"/>
                <a:ea typeface="宋体"/>
              </a:rPr>
              <a:t>i</a:t>
            </a:r>
            <a:r>
              <a:rPr lang="en-US" altLang="zh-CN" sz="2400" kern="0" dirty="0" smtClean="0">
                <a:solidFill>
                  <a:schemeClr val="tx2"/>
                </a:solidFill>
                <a:latin typeface="Verdana"/>
                <a:ea typeface="宋体"/>
              </a:rPr>
              <a:t>++;</a:t>
            </a:r>
          </a:p>
          <a:p>
            <a:pPr indent="-285750">
              <a:buFont typeface="Wingdings" pitchFamily="2" charset="2"/>
              <a:buNone/>
            </a:pPr>
            <a:r>
              <a:rPr lang="en-US" altLang="zh-CN" sz="2400" kern="0" dirty="0" smtClean="0">
                <a:solidFill>
                  <a:schemeClr val="tx2"/>
                </a:solidFill>
                <a:latin typeface="Verdana"/>
                <a:ea typeface="宋体"/>
              </a:rPr>
              <a:t>}</a:t>
            </a:r>
            <a:endParaRPr kumimoji="1" lang="zh-CN" altLang="en-US" sz="2400" b="1" i="0" u="none" strike="noStrike" kern="0" cap="none" spc="0" normalizeH="0" baseline="0" noProof="0" dirty="0" smtClean="0">
              <a:ln>
                <a:noFill/>
              </a:ln>
              <a:solidFill>
                <a:schemeClr val="tx2"/>
              </a:solidFill>
              <a:effectLst/>
              <a:uLnTx/>
              <a:uFillTx/>
              <a:latin typeface="Verdana"/>
              <a:ea typeface="宋体"/>
            </a:endParaRPr>
          </a:p>
        </p:txBody>
      </p:sp>
      <p:sp>
        <p:nvSpPr>
          <p:cNvPr id="6" name="矩形 5"/>
          <p:cNvSpPr/>
          <p:nvPr/>
        </p:nvSpPr>
        <p:spPr bwMode="auto">
          <a:xfrm>
            <a:off x="1043608" y="2060848"/>
            <a:ext cx="6048672" cy="1512168"/>
          </a:xfrm>
          <a:prstGeom prst="rect">
            <a:avLst/>
          </a:prstGeom>
          <a:noFill/>
          <a:ln w="28575" cap="flat" cmpd="sng" algn="ctr">
            <a:solidFill>
              <a:srgbClr val="66FF33"/>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Arial" pitchFamily="34" charset="0"/>
              <a:ea typeface="宋体" pitchFamily="2" charset="-122"/>
            </a:endParaRPr>
          </a:p>
        </p:txBody>
      </p:sp>
      <p:sp>
        <p:nvSpPr>
          <p:cNvPr id="8" name="矩形 7"/>
          <p:cNvSpPr/>
          <p:nvPr/>
        </p:nvSpPr>
        <p:spPr>
          <a:xfrm>
            <a:off x="4398382" y="1370895"/>
            <a:ext cx="3044423" cy="461665"/>
          </a:xfrm>
          <a:prstGeom prst="rect">
            <a:avLst/>
          </a:prstGeom>
        </p:spPr>
        <p:txBody>
          <a:bodyPr wrap="none">
            <a:spAutoFit/>
          </a:bodyPr>
          <a:lstStyle/>
          <a:p>
            <a:r>
              <a:rPr lang="en-US" altLang="zh-CN" b="1" dirty="0">
                <a:solidFill>
                  <a:srgbClr val="FF66FF"/>
                </a:solidFill>
              </a:rPr>
              <a:t>while </a:t>
            </a:r>
            <a:r>
              <a:rPr lang="en-US" altLang="zh-CN" b="1" dirty="0" smtClean="0">
                <a:solidFill>
                  <a:srgbClr val="FF66FF"/>
                </a:solidFill>
              </a:rPr>
              <a:t> (</a:t>
            </a:r>
            <a:r>
              <a:rPr lang="zh-CN" altLang="en-US" b="1" dirty="0">
                <a:solidFill>
                  <a:srgbClr val="FF66FF"/>
                </a:solidFill>
              </a:rPr>
              <a:t>表达式</a:t>
            </a:r>
            <a:r>
              <a:rPr lang="en-US" altLang="zh-CN" b="1" dirty="0" smtClean="0">
                <a:solidFill>
                  <a:srgbClr val="FF66FF"/>
                </a:solidFill>
              </a:rPr>
              <a:t>)  </a:t>
            </a:r>
            <a:r>
              <a:rPr lang="zh-CN" altLang="en-US" b="1" dirty="0">
                <a:solidFill>
                  <a:srgbClr val="FF66FF"/>
                </a:solidFill>
              </a:rPr>
              <a:t>语句</a:t>
            </a:r>
          </a:p>
        </p:txBody>
      </p:sp>
    </p:spTree>
    <p:extLst>
      <p:ext uri="{BB962C8B-B14F-4D97-AF65-F5344CB8AC3E}">
        <p14:creationId xmlns:p14="http://schemas.microsoft.com/office/powerpoint/2010/main" val="256700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t>
            </a:r>
            <a:r>
              <a:rPr lang="zh-CN" altLang="zh-CN" dirty="0" smtClean="0"/>
              <a:t>例</a:t>
            </a:r>
            <a:r>
              <a:rPr lang="en-US" altLang="zh-CN" dirty="0" smtClean="0"/>
              <a:t>5.6】</a:t>
            </a:r>
            <a:r>
              <a:rPr lang="zh-CN" altLang="zh-CN" dirty="0" smtClean="0"/>
              <a:t>输出</a:t>
            </a:r>
            <a:r>
              <a:rPr lang="zh-CN" altLang="zh-CN" dirty="0"/>
              <a:t>以下</a:t>
            </a:r>
            <a:r>
              <a:rPr lang="en-US" altLang="zh-CN" dirty="0"/>
              <a:t>4*5</a:t>
            </a:r>
            <a:r>
              <a:rPr lang="zh-CN" altLang="zh-CN" dirty="0"/>
              <a:t>的矩阵</a:t>
            </a:r>
            <a:r>
              <a:rPr lang="zh-CN" altLang="zh-CN" dirty="0" smtClean="0"/>
              <a:t>。</a:t>
            </a:r>
            <a:endParaRPr lang="zh-CN" altLang="en-US" dirty="0"/>
          </a:p>
        </p:txBody>
      </p:sp>
      <p:sp>
        <p:nvSpPr>
          <p:cNvPr id="3" name="内容占位符 2"/>
          <p:cNvSpPr>
            <a:spLocks noGrp="1"/>
          </p:cNvSpPr>
          <p:nvPr>
            <p:ph idx="1"/>
          </p:nvPr>
        </p:nvSpPr>
        <p:spPr>
          <a:xfrm>
            <a:off x="457200" y="3861047"/>
            <a:ext cx="8229600" cy="2447677"/>
          </a:xfrm>
        </p:spPr>
        <p:txBody>
          <a:bodyPr/>
          <a:lstStyle/>
          <a:p>
            <a:pPr marL="0" indent="0">
              <a:buNone/>
            </a:pPr>
            <a:r>
              <a:rPr lang="en-US" altLang="zh-CN" dirty="0" smtClean="0"/>
              <a:t>【</a:t>
            </a:r>
            <a:r>
              <a:rPr lang="zh-CN" altLang="zh-CN" dirty="0" smtClean="0"/>
              <a:t>解题思路</a:t>
            </a:r>
            <a:r>
              <a:rPr lang="en-US" altLang="zh-CN" dirty="0" smtClean="0"/>
              <a:t>】</a:t>
            </a:r>
            <a:endParaRPr lang="en-US" altLang="zh-CN" dirty="0"/>
          </a:p>
          <a:p>
            <a:pPr lvl="1"/>
            <a:r>
              <a:rPr lang="zh-CN" altLang="zh-CN" sz="2800" dirty="0"/>
              <a:t>可以用循环的嵌套来处理此问题</a:t>
            </a:r>
            <a:endParaRPr lang="en-US" altLang="zh-CN" sz="2800" dirty="0"/>
          </a:p>
          <a:p>
            <a:pPr lvl="1"/>
            <a:r>
              <a:rPr lang="zh-CN" altLang="zh-CN" sz="2800" dirty="0"/>
              <a:t>用外循环来输出一行数据</a:t>
            </a:r>
            <a:endParaRPr lang="en-US" altLang="zh-CN" sz="2800" dirty="0"/>
          </a:p>
          <a:p>
            <a:pPr lvl="1"/>
            <a:r>
              <a:rPr lang="zh-CN" altLang="zh-CN" sz="2800" dirty="0"/>
              <a:t>用内循环来输出一列数据</a:t>
            </a:r>
            <a:endParaRPr lang="en-US" altLang="zh-CN" sz="2800" dirty="0"/>
          </a:p>
          <a:p>
            <a:pPr lvl="1"/>
            <a:r>
              <a:rPr lang="zh-CN" altLang="en-US" sz="2800" dirty="0"/>
              <a:t>按</a:t>
            </a:r>
            <a:r>
              <a:rPr lang="zh-CN" altLang="zh-CN" sz="2800" dirty="0"/>
              <a:t>矩阵的格式</a:t>
            </a:r>
            <a:r>
              <a:rPr lang="en-US" altLang="zh-CN" sz="2800" dirty="0"/>
              <a:t>(</a:t>
            </a:r>
            <a:r>
              <a:rPr lang="zh-CN" altLang="zh-CN" sz="2800" dirty="0"/>
              <a:t>每行</a:t>
            </a:r>
            <a:r>
              <a:rPr lang="en-US" altLang="zh-CN" sz="2800" dirty="0"/>
              <a:t>5</a:t>
            </a:r>
            <a:r>
              <a:rPr lang="zh-CN" altLang="zh-CN" sz="2800" dirty="0"/>
              <a:t>个数据</a:t>
            </a:r>
            <a:r>
              <a:rPr lang="en-US" altLang="zh-CN" sz="2800" dirty="0"/>
              <a:t>)</a:t>
            </a:r>
            <a:r>
              <a:rPr lang="zh-CN" altLang="zh-CN" sz="2800" dirty="0"/>
              <a:t>输出</a:t>
            </a:r>
          </a:p>
          <a:p>
            <a:endParaRPr lang="zh-CN" altLang="en-US" dirty="0"/>
          </a:p>
        </p:txBody>
      </p:sp>
      <p:sp>
        <p:nvSpPr>
          <p:cNvPr id="4" name="灯片编号占位符 3"/>
          <p:cNvSpPr>
            <a:spLocks noGrp="1"/>
          </p:cNvSpPr>
          <p:nvPr>
            <p:ph type="sldNum" sz="quarter" idx="12"/>
          </p:nvPr>
        </p:nvSpPr>
        <p:spPr/>
        <p:txBody>
          <a:bodyPr/>
          <a:lstStyle/>
          <a:p>
            <a:fld id="{B0B2AA3B-4E3A-48A3-B1C6-ACC183BE71FA}" type="slidenum">
              <a:rPr lang="en-US" altLang="zh-CN" smtClean="0"/>
              <a:pPr/>
              <a:t>50</a:t>
            </a:fld>
            <a:endParaRPr lang="en-US" altLang="zh-CN"/>
          </a:p>
        </p:txBody>
      </p:sp>
      <p:sp>
        <p:nvSpPr>
          <p:cNvPr id="6" name="矩形 5"/>
          <p:cNvSpPr/>
          <p:nvPr/>
        </p:nvSpPr>
        <p:spPr>
          <a:xfrm>
            <a:off x="1475656" y="1109526"/>
            <a:ext cx="5238328" cy="2751522"/>
          </a:xfrm>
          <a:prstGeom prst="rect">
            <a:avLst/>
          </a:prstGeom>
        </p:spPr>
        <p:txBody>
          <a:bodyPr wrap="square">
            <a:spAutoFit/>
          </a:bodyPr>
          <a:lstStyle/>
          <a:p>
            <a:pPr marL="342900" marR="0" lvl="0" indent="-342900" algn="l" defTabSz="914400" eaLnBrk="0" fontAlgn="auto" latinLnBrk="0" hangingPunct="0">
              <a:lnSpc>
                <a:spcPct val="120000"/>
              </a:lnSpc>
              <a:spcBef>
                <a:spcPct val="20000"/>
              </a:spcBef>
              <a:spcAft>
                <a:spcPts val="0"/>
              </a:spcAft>
              <a:buClrTx/>
              <a:buSzTx/>
              <a:buFontTx/>
              <a:buNone/>
              <a:tabLst/>
              <a:defRPr/>
            </a:pPr>
            <a:r>
              <a:rPr kumimoji="1" lang="en-US" altLang="zh-CN" sz="3200" b="1" i="0" u="none" strike="noStrike" kern="0" cap="none" spc="0" normalizeH="0" baseline="0" noProof="0" dirty="0" smtClean="0">
                <a:ln>
                  <a:noFill/>
                </a:ln>
                <a:solidFill>
                  <a:srgbClr val="FFFF00"/>
                </a:solidFill>
                <a:effectLst/>
                <a:uLnTx/>
                <a:uFillTx/>
                <a:latin typeface="Verdana"/>
                <a:ea typeface="宋体"/>
              </a:rPr>
              <a:t>       1    2    3    4    5</a:t>
            </a:r>
            <a:endParaRPr kumimoji="1" lang="zh-CN" altLang="zh-CN" sz="3200" b="1" i="0" u="none" strike="noStrike" kern="0" cap="none" spc="0" normalizeH="0" baseline="0" noProof="0" dirty="0" smtClean="0">
              <a:ln>
                <a:noFill/>
              </a:ln>
              <a:solidFill>
                <a:srgbClr val="FFFF00"/>
              </a:solidFill>
              <a:effectLst/>
              <a:uLnTx/>
              <a:uFillTx/>
              <a:latin typeface="Verdana"/>
              <a:ea typeface="宋体"/>
            </a:endParaRPr>
          </a:p>
          <a:p>
            <a:pPr marL="342900" marR="0" lvl="0" indent="-342900" algn="l" defTabSz="914400" eaLnBrk="0" fontAlgn="auto" latinLnBrk="0" hangingPunct="0">
              <a:lnSpc>
                <a:spcPct val="120000"/>
              </a:lnSpc>
              <a:spcBef>
                <a:spcPct val="20000"/>
              </a:spcBef>
              <a:spcAft>
                <a:spcPts val="0"/>
              </a:spcAft>
              <a:buClrTx/>
              <a:buSzTx/>
              <a:buFontTx/>
              <a:buNone/>
              <a:tabLst/>
              <a:defRPr/>
            </a:pPr>
            <a:r>
              <a:rPr kumimoji="1" lang="en-US" altLang="zh-CN" sz="3200" b="1" i="0" u="none" strike="noStrike" kern="0" cap="none" spc="0" normalizeH="0" baseline="0" noProof="0" dirty="0" smtClean="0">
                <a:ln>
                  <a:noFill/>
                </a:ln>
                <a:solidFill>
                  <a:srgbClr val="FFFF00"/>
                </a:solidFill>
                <a:effectLst/>
                <a:uLnTx/>
                <a:uFillTx/>
                <a:latin typeface="Verdana"/>
                <a:ea typeface="宋体"/>
              </a:rPr>
              <a:t>       2    4    6    8  10</a:t>
            </a:r>
            <a:endParaRPr kumimoji="1" lang="zh-CN" altLang="zh-CN" sz="3200" b="1" i="0" u="none" strike="noStrike" kern="0" cap="none" spc="0" normalizeH="0" baseline="0" noProof="0" dirty="0" smtClean="0">
              <a:ln>
                <a:noFill/>
              </a:ln>
              <a:solidFill>
                <a:srgbClr val="FFFF00"/>
              </a:solidFill>
              <a:effectLst/>
              <a:uLnTx/>
              <a:uFillTx/>
              <a:latin typeface="Verdana"/>
              <a:ea typeface="宋体"/>
            </a:endParaRPr>
          </a:p>
          <a:p>
            <a:pPr marL="342900" marR="0" lvl="0" indent="-342900" algn="l" defTabSz="914400" eaLnBrk="0" fontAlgn="auto" latinLnBrk="0" hangingPunct="0">
              <a:lnSpc>
                <a:spcPct val="120000"/>
              </a:lnSpc>
              <a:spcBef>
                <a:spcPct val="20000"/>
              </a:spcBef>
              <a:spcAft>
                <a:spcPts val="0"/>
              </a:spcAft>
              <a:buClrTx/>
              <a:buSzTx/>
              <a:buFontTx/>
              <a:buNone/>
              <a:tabLst/>
              <a:defRPr/>
            </a:pPr>
            <a:r>
              <a:rPr kumimoji="1" lang="en-US" altLang="zh-CN" sz="3200" b="1" i="0" u="none" strike="noStrike" kern="0" cap="none" spc="0" normalizeH="0" baseline="0" noProof="0" dirty="0" smtClean="0">
                <a:ln>
                  <a:noFill/>
                </a:ln>
                <a:solidFill>
                  <a:srgbClr val="FFFF00"/>
                </a:solidFill>
                <a:effectLst/>
                <a:uLnTx/>
                <a:uFillTx/>
                <a:latin typeface="Verdana"/>
                <a:ea typeface="宋体"/>
              </a:rPr>
              <a:t>       3    6    9  12  15</a:t>
            </a:r>
            <a:endParaRPr kumimoji="1" lang="zh-CN" altLang="zh-CN" sz="3200" b="1" i="0" u="none" strike="noStrike" kern="0" cap="none" spc="0" normalizeH="0" baseline="0" noProof="0" dirty="0" smtClean="0">
              <a:ln>
                <a:noFill/>
              </a:ln>
              <a:solidFill>
                <a:srgbClr val="FFFF00"/>
              </a:solidFill>
              <a:effectLst/>
              <a:uLnTx/>
              <a:uFillTx/>
              <a:latin typeface="Verdana"/>
              <a:ea typeface="宋体"/>
            </a:endParaRPr>
          </a:p>
          <a:p>
            <a:pPr marL="342900" marR="0" lvl="0" indent="-342900" algn="l" defTabSz="914400" eaLnBrk="0" fontAlgn="auto" latinLnBrk="0" hangingPunct="0">
              <a:lnSpc>
                <a:spcPct val="120000"/>
              </a:lnSpc>
              <a:spcBef>
                <a:spcPct val="20000"/>
              </a:spcBef>
              <a:spcAft>
                <a:spcPts val="0"/>
              </a:spcAft>
              <a:buClrTx/>
              <a:buSzTx/>
              <a:buFontTx/>
              <a:buNone/>
              <a:tabLst/>
              <a:defRPr/>
            </a:pPr>
            <a:r>
              <a:rPr kumimoji="1" lang="en-US" altLang="zh-CN" sz="3200" b="1" i="0" u="none" strike="noStrike" kern="0" cap="none" spc="0" normalizeH="0" baseline="0" noProof="0" dirty="0" smtClean="0">
                <a:ln>
                  <a:noFill/>
                </a:ln>
                <a:solidFill>
                  <a:srgbClr val="FFFF00"/>
                </a:solidFill>
                <a:effectLst/>
                <a:uLnTx/>
                <a:uFillTx/>
                <a:latin typeface="Verdana"/>
                <a:ea typeface="宋体"/>
              </a:rPr>
              <a:t>       4    8  12  16  20</a:t>
            </a:r>
            <a:endParaRPr kumimoji="0" lang="zh-CN" altLang="en-US" sz="1800" b="0" i="0" u="none" strike="noStrike" kern="0" cap="none" spc="0" normalizeH="0" baseline="0" noProof="0" dirty="0" smtClean="0">
              <a:ln>
                <a:noFill/>
              </a:ln>
              <a:solidFill>
                <a:srgbClr val="FFFF00"/>
              </a:solidFill>
              <a:effectLst/>
              <a:uLnTx/>
              <a:uFillTx/>
            </a:endParaRPr>
          </a:p>
        </p:txBody>
      </p:sp>
    </p:spTree>
    <p:extLst>
      <p:ext uri="{BB962C8B-B14F-4D97-AF65-F5344CB8AC3E}">
        <p14:creationId xmlns:p14="http://schemas.microsoft.com/office/powerpoint/2010/main" val="271355811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2" name="Rectangle 3"/>
          <p:cNvSpPr>
            <a:spLocks noGrp="1" noChangeArrowheads="1"/>
          </p:cNvSpPr>
          <p:nvPr>
            <p:ph type="body" idx="1"/>
          </p:nvPr>
        </p:nvSpPr>
        <p:spPr>
          <a:xfrm>
            <a:off x="611560" y="332655"/>
            <a:ext cx="8113712" cy="6280869"/>
          </a:xfrm>
        </p:spPr>
        <p:txBody>
          <a:bodyPr/>
          <a:lstStyle/>
          <a:p>
            <a:pPr>
              <a:lnSpc>
                <a:spcPct val="100000"/>
              </a:lnSpc>
              <a:spcBef>
                <a:spcPts val="0"/>
              </a:spcBef>
              <a:buFont typeface="Wingdings" pitchFamily="2" charset="2"/>
              <a:buNone/>
            </a:pPr>
            <a:r>
              <a:rPr lang="en-US" altLang="zh-CN" sz="2800" b="1" dirty="0" smtClean="0">
                <a:latin typeface="Verdana" panose="020B0604030504040204" pitchFamily="34" charset="0"/>
                <a:ea typeface="Verdana" panose="020B0604030504040204" pitchFamily="34" charset="0"/>
                <a:cs typeface="Verdana" panose="020B0604030504040204" pitchFamily="34" charset="0"/>
              </a:rPr>
              <a:t>#include &lt;</a:t>
            </a:r>
            <a:r>
              <a:rPr lang="en-US" altLang="zh-CN" sz="2800" b="1" dirty="0" err="1" smtClean="0">
                <a:latin typeface="Verdana" panose="020B0604030504040204" pitchFamily="34" charset="0"/>
                <a:ea typeface="Verdana" panose="020B0604030504040204" pitchFamily="34" charset="0"/>
                <a:cs typeface="Verdana" panose="020B0604030504040204" pitchFamily="34" charset="0"/>
              </a:rPr>
              <a:t>stdio.h</a:t>
            </a:r>
            <a:r>
              <a:rPr lang="en-US" altLang="zh-CN" sz="2800" b="1" dirty="0" smtClean="0">
                <a:latin typeface="Verdana" panose="020B0604030504040204" pitchFamily="34" charset="0"/>
                <a:ea typeface="Verdana" panose="020B0604030504040204" pitchFamily="34" charset="0"/>
                <a:cs typeface="Verdana" panose="020B0604030504040204" pitchFamily="34" charset="0"/>
              </a:rPr>
              <a:t>&gt;</a:t>
            </a:r>
            <a:endParaRPr lang="zh-CN" altLang="zh-CN" sz="2800" b="1" dirty="0" smtClean="0">
              <a:latin typeface="Verdana" panose="020B0604030504040204" pitchFamily="34" charset="0"/>
              <a:cs typeface="Verdana" panose="020B0604030504040204" pitchFamily="34" charset="0"/>
            </a:endParaRPr>
          </a:p>
          <a:p>
            <a:pPr>
              <a:lnSpc>
                <a:spcPct val="100000"/>
              </a:lnSpc>
              <a:spcBef>
                <a:spcPts val="0"/>
              </a:spcBef>
              <a:buFont typeface="Wingdings" pitchFamily="2" charset="2"/>
              <a:buNone/>
            </a:pPr>
            <a:r>
              <a:rPr lang="en-US" altLang="zh-CN" sz="2800" b="1" dirty="0" err="1" smtClean="0">
                <a:latin typeface="Verdana" panose="020B0604030504040204" pitchFamily="34" charset="0"/>
                <a:ea typeface="Verdana" panose="020B0604030504040204" pitchFamily="34" charset="0"/>
                <a:cs typeface="Verdana" panose="020B0604030504040204" pitchFamily="34" charset="0"/>
              </a:rPr>
              <a:t>int</a:t>
            </a:r>
            <a:r>
              <a:rPr lang="en-US" altLang="zh-CN" sz="2800" b="1" dirty="0" smtClean="0">
                <a:latin typeface="Verdana" panose="020B0604030504040204" pitchFamily="34" charset="0"/>
                <a:ea typeface="Verdana" panose="020B0604030504040204" pitchFamily="34" charset="0"/>
                <a:cs typeface="Verdana" panose="020B0604030504040204" pitchFamily="34" charset="0"/>
              </a:rPr>
              <a:t> main()</a:t>
            </a:r>
            <a:endParaRPr lang="zh-CN" altLang="zh-CN" sz="2800" b="1" dirty="0" smtClean="0">
              <a:latin typeface="Verdana" panose="020B0604030504040204" pitchFamily="34" charset="0"/>
              <a:cs typeface="Verdana" panose="020B0604030504040204" pitchFamily="34" charset="0"/>
            </a:endParaRPr>
          </a:p>
          <a:p>
            <a:pPr>
              <a:lnSpc>
                <a:spcPct val="100000"/>
              </a:lnSpc>
              <a:spcBef>
                <a:spcPts val="0"/>
              </a:spcBef>
              <a:buFont typeface="Wingdings" pitchFamily="2" charset="2"/>
              <a:buNone/>
            </a:pPr>
            <a:r>
              <a:rPr lang="en-US" altLang="zh-CN" sz="2800" b="1" dirty="0" smtClean="0">
                <a:latin typeface="Verdana" panose="020B0604030504040204" pitchFamily="34" charset="0"/>
                <a:ea typeface="Verdana" panose="020B0604030504040204" pitchFamily="34" charset="0"/>
                <a:cs typeface="Verdana" panose="020B0604030504040204" pitchFamily="34" charset="0"/>
              </a:rPr>
              <a:t>{</a:t>
            </a:r>
          </a:p>
          <a:p>
            <a:pPr>
              <a:lnSpc>
                <a:spcPct val="100000"/>
              </a:lnSpc>
              <a:spcBef>
                <a:spcPts val="0"/>
              </a:spcBef>
              <a:buFont typeface="Wingdings" pitchFamily="2" charset="2"/>
              <a:buNone/>
            </a:pPr>
            <a:r>
              <a:rPr lang="en-US" altLang="zh-CN" sz="2800" b="1" dirty="0">
                <a:latin typeface="Verdana" panose="020B0604030504040204" pitchFamily="34" charset="0"/>
                <a:ea typeface="Verdana" panose="020B0604030504040204" pitchFamily="34" charset="0"/>
                <a:cs typeface="Verdana" panose="020B0604030504040204" pitchFamily="34" charset="0"/>
              </a:rPr>
              <a:t>	</a:t>
            </a:r>
            <a:r>
              <a:rPr lang="en-US" altLang="zh-CN" sz="2800" b="1" dirty="0" smtClean="0">
                <a:latin typeface="Verdana" panose="020B0604030504040204" pitchFamily="34" charset="0"/>
                <a:ea typeface="Verdana" panose="020B0604030504040204" pitchFamily="34" charset="0"/>
                <a:cs typeface="Verdana" panose="020B0604030504040204" pitchFamily="34" charset="0"/>
              </a:rPr>
              <a:t> </a:t>
            </a:r>
            <a:r>
              <a:rPr lang="en-US" altLang="zh-CN" sz="2800" b="1" dirty="0" err="1" smtClean="0">
                <a:latin typeface="Verdana" panose="020B0604030504040204" pitchFamily="34" charset="0"/>
                <a:ea typeface="Verdana" panose="020B0604030504040204" pitchFamily="34" charset="0"/>
                <a:cs typeface="Verdana" panose="020B0604030504040204" pitchFamily="34" charset="0"/>
              </a:rPr>
              <a:t>int</a:t>
            </a:r>
            <a:r>
              <a:rPr lang="en-US" altLang="zh-CN" sz="2800" b="1" dirty="0" smtClean="0">
                <a:latin typeface="Verdana" panose="020B0604030504040204" pitchFamily="34" charset="0"/>
                <a:ea typeface="Verdana" panose="020B0604030504040204" pitchFamily="34" charset="0"/>
                <a:cs typeface="Verdana" panose="020B0604030504040204" pitchFamily="34" charset="0"/>
              </a:rPr>
              <a:t> </a:t>
            </a:r>
            <a:r>
              <a:rPr lang="en-US" altLang="zh-CN" sz="2800" b="1" dirty="0" err="1" smtClean="0">
                <a:latin typeface="Verdana" panose="020B0604030504040204" pitchFamily="34" charset="0"/>
                <a:ea typeface="Verdana" panose="020B0604030504040204" pitchFamily="34" charset="0"/>
                <a:cs typeface="Verdana" panose="020B0604030504040204" pitchFamily="34" charset="0"/>
              </a:rPr>
              <a:t>i</a:t>
            </a:r>
            <a:r>
              <a:rPr lang="en-US" altLang="zh-CN" sz="2800" b="1" dirty="0" smtClean="0">
                <a:latin typeface="Verdana" panose="020B0604030504040204" pitchFamily="34" charset="0"/>
                <a:ea typeface="Verdana" panose="020B0604030504040204" pitchFamily="34" charset="0"/>
                <a:cs typeface="Verdana" panose="020B0604030504040204" pitchFamily="34" charset="0"/>
              </a:rPr>
              <a:t>, j, n=0;</a:t>
            </a:r>
            <a:endParaRPr lang="zh-CN" altLang="zh-CN" sz="2800" b="1" dirty="0" smtClean="0">
              <a:latin typeface="Verdana" panose="020B0604030504040204" pitchFamily="34" charset="0"/>
              <a:cs typeface="Verdana" panose="020B0604030504040204" pitchFamily="34" charset="0"/>
            </a:endParaRPr>
          </a:p>
          <a:p>
            <a:pPr>
              <a:lnSpc>
                <a:spcPct val="100000"/>
              </a:lnSpc>
              <a:spcBef>
                <a:spcPts val="0"/>
              </a:spcBef>
              <a:buFont typeface="Wingdings" pitchFamily="2" charset="2"/>
              <a:buNone/>
            </a:pPr>
            <a:r>
              <a:rPr lang="en-US" altLang="zh-CN" sz="2800" b="1" dirty="0" smtClean="0">
                <a:latin typeface="Verdana" panose="020B0604030504040204" pitchFamily="34" charset="0"/>
                <a:ea typeface="Verdana" panose="020B0604030504040204" pitchFamily="34" charset="0"/>
                <a:cs typeface="Verdana" panose="020B0604030504040204" pitchFamily="34" charset="0"/>
              </a:rPr>
              <a:t>    for (</a:t>
            </a:r>
            <a:r>
              <a:rPr lang="en-US" altLang="zh-CN" sz="2800" b="1" dirty="0" err="1" smtClean="0">
                <a:latin typeface="Verdana" panose="020B0604030504040204" pitchFamily="34" charset="0"/>
                <a:ea typeface="Verdana" panose="020B0604030504040204" pitchFamily="34" charset="0"/>
                <a:cs typeface="Verdana" panose="020B0604030504040204" pitchFamily="34" charset="0"/>
              </a:rPr>
              <a:t>i</a:t>
            </a:r>
            <a:r>
              <a:rPr lang="en-US" altLang="zh-CN" sz="2800" b="1" dirty="0" smtClean="0">
                <a:latin typeface="Verdana" panose="020B0604030504040204" pitchFamily="34" charset="0"/>
                <a:ea typeface="Verdana" panose="020B0604030504040204" pitchFamily="34" charset="0"/>
                <a:cs typeface="Verdana" panose="020B0604030504040204" pitchFamily="34" charset="0"/>
              </a:rPr>
              <a:t>=1; </a:t>
            </a:r>
            <a:r>
              <a:rPr lang="en-US" altLang="zh-CN" sz="2800" b="1" dirty="0" err="1" smtClean="0">
                <a:latin typeface="Verdana" panose="020B0604030504040204" pitchFamily="34" charset="0"/>
                <a:ea typeface="Verdana" panose="020B0604030504040204" pitchFamily="34" charset="0"/>
                <a:cs typeface="Verdana" panose="020B0604030504040204" pitchFamily="34" charset="0"/>
              </a:rPr>
              <a:t>i</a:t>
            </a:r>
            <a:r>
              <a:rPr lang="en-US" altLang="zh-CN" sz="2800" b="1" dirty="0" smtClean="0">
                <a:latin typeface="Verdana" panose="020B0604030504040204" pitchFamily="34" charset="0"/>
                <a:ea typeface="Verdana" panose="020B0604030504040204" pitchFamily="34" charset="0"/>
                <a:cs typeface="Verdana" panose="020B0604030504040204" pitchFamily="34" charset="0"/>
              </a:rPr>
              <a:t>&lt;=4; </a:t>
            </a:r>
            <a:r>
              <a:rPr lang="en-US" altLang="zh-CN" sz="2800" b="1" dirty="0" err="1" smtClean="0">
                <a:latin typeface="Verdana" panose="020B0604030504040204" pitchFamily="34" charset="0"/>
                <a:ea typeface="Verdana" panose="020B0604030504040204" pitchFamily="34" charset="0"/>
                <a:cs typeface="Verdana" panose="020B0604030504040204" pitchFamily="34" charset="0"/>
              </a:rPr>
              <a:t>i</a:t>
            </a:r>
            <a:r>
              <a:rPr lang="en-US" altLang="zh-CN" sz="2800" b="1" dirty="0" smtClean="0">
                <a:latin typeface="Verdana" panose="020B0604030504040204" pitchFamily="34" charset="0"/>
                <a:ea typeface="Verdana" panose="020B0604030504040204" pitchFamily="34" charset="0"/>
                <a:cs typeface="Verdana" panose="020B0604030504040204" pitchFamily="34" charset="0"/>
              </a:rPr>
              <a:t>++)                      </a:t>
            </a:r>
            <a:endParaRPr lang="zh-CN" altLang="zh-CN" sz="2800" b="1" dirty="0" smtClean="0">
              <a:latin typeface="Verdana" panose="020B0604030504040204" pitchFamily="34" charset="0"/>
              <a:cs typeface="Verdana" panose="020B0604030504040204" pitchFamily="34" charset="0"/>
            </a:endParaRPr>
          </a:p>
          <a:p>
            <a:pPr>
              <a:lnSpc>
                <a:spcPct val="100000"/>
              </a:lnSpc>
              <a:spcBef>
                <a:spcPts val="0"/>
              </a:spcBef>
              <a:buFont typeface="Wingdings" pitchFamily="2" charset="2"/>
              <a:buNone/>
            </a:pPr>
            <a:r>
              <a:rPr lang="en-US" altLang="zh-CN" sz="2800" b="1" dirty="0" smtClean="0">
                <a:latin typeface="Verdana" panose="020B0604030504040204" pitchFamily="34" charset="0"/>
                <a:ea typeface="Verdana" panose="020B0604030504040204" pitchFamily="34" charset="0"/>
                <a:cs typeface="Verdana" panose="020B0604030504040204" pitchFamily="34" charset="0"/>
              </a:rPr>
              <a:t>        for (j=1; j&lt;=5; j++, n++) </a:t>
            </a:r>
            <a:endParaRPr lang="zh-CN" altLang="zh-CN" sz="2800" b="1" dirty="0" smtClean="0">
              <a:latin typeface="Verdana" panose="020B0604030504040204" pitchFamily="34" charset="0"/>
              <a:cs typeface="Verdana" panose="020B0604030504040204" pitchFamily="34" charset="0"/>
            </a:endParaRPr>
          </a:p>
          <a:p>
            <a:pPr>
              <a:lnSpc>
                <a:spcPct val="100000"/>
              </a:lnSpc>
              <a:spcBef>
                <a:spcPts val="0"/>
              </a:spcBef>
              <a:buFont typeface="Wingdings" pitchFamily="2" charset="2"/>
              <a:buNone/>
            </a:pPr>
            <a:r>
              <a:rPr lang="en-US" altLang="zh-CN" sz="2800" b="1" dirty="0" smtClean="0">
                <a:latin typeface="Verdana" panose="020B0604030504040204" pitchFamily="34" charset="0"/>
                <a:ea typeface="Verdana" panose="020B0604030504040204" pitchFamily="34" charset="0"/>
                <a:cs typeface="Verdana" panose="020B0604030504040204" pitchFamily="34" charset="0"/>
              </a:rPr>
              <a:t>        {</a:t>
            </a:r>
          </a:p>
          <a:p>
            <a:pPr>
              <a:lnSpc>
                <a:spcPct val="100000"/>
              </a:lnSpc>
              <a:spcBef>
                <a:spcPts val="0"/>
              </a:spcBef>
              <a:buFont typeface="Wingdings" pitchFamily="2" charset="2"/>
              <a:buNone/>
            </a:pPr>
            <a:r>
              <a:rPr lang="en-US" altLang="zh-CN" sz="2800" b="1" dirty="0">
                <a:latin typeface="Verdana" panose="020B0604030504040204" pitchFamily="34" charset="0"/>
                <a:ea typeface="Verdana" panose="020B0604030504040204" pitchFamily="34" charset="0"/>
                <a:cs typeface="Verdana" panose="020B0604030504040204" pitchFamily="34" charset="0"/>
              </a:rPr>
              <a:t>	</a:t>
            </a:r>
            <a:r>
              <a:rPr lang="en-US" altLang="zh-CN" sz="2800" b="1" dirty="0" smtClean="0">
                <a:latin typeface="Verdana" panose="020B0604030504040204" pitchFamily="34" charset="0"/>
                <a:ea typeface="Verdana" panose="020B0604030504040204" pitchFamily="34" charset="0"/>
                <a:cs typeface="Verdana" panose="020B0604030504040204" pitchFamily="34" charset="0"/>
              </a:rPr>
              <a:t>	    if (n%5==0)</a:t>
            </a:r>
          </a:p>
          <a:p>
            <a:pPr>
              <a:spcBef>
                <a:spcPts val="0"/>
              </a:spcBef>
              <a:buNone/>
            </a:pPr>
            <a:r>
              <a:rPr lang="en-US" altLang="zh-CN" sz="2800" b="1" dirty="0">
                <a:latin typeface="Verdana" panose="020B0604030504040204" pitchFamily="34" charset="0"/>
                <a:ea typeface="Verdana" panose="020B0604030504040204" pitchFamily="34" charset="0"/>
                <a:cs typeface="Verdana" panose="020B0604030504040204" pitchFamily="34" charset="0"/>
              </a:rPr>
              <a:t>	</a:t>
            </a:r>
            <a:r>
              <a:rPr lang="en-US" altLang="zh-CN" sz="2800" b="1" dirty="0" smtClean="0">
                <a:latin typeface="Verdana" panose="020B0604030504040204" pitchFamily="34" charset="0"/>
                <a:ea typeface="Verdana" panose="020B0604030504040204" pitchFamily="34" charset="0"/>
                <a:cs typeface="Verdana" panose="020B0604030504040204" pitchFamily="34" charset="0"/>
              </a:rPr>
              <a:t>		 </a:t>
            </a:r>
            <a:r>
              <a:rPr lang="en-US" altLang="zh-CN" sz="2800" b="1" dirty="0" err="1" smtClean="0">
                <a:latin typeface="Verdana" panose="020B0604030504040204" pitchFamily="34" charset="0"/>
                <a:ea typeface="Verdana" panose="020B0604030504040204" pitchFamily="34" charset="0"/>
                <a:cs typeface="Verdana" panose="020B0604030504040204" pitchFamily="34" charset="0"/>
              </a:rPr>
              <a:t>printf</a:t>
            </a:r>
            <a:r>
              <a:rPr lang="en-US" altLang="zh-CN" sz="2800" b="1" dirty="0" smtClean="0">
                <a:latin typeface="Verdana" panose="020B0604030504040204" pitchFamily="34" charset="0"/>
                <a:ea typeface="Verdana" panose="020B0604030504040204" pitchFamily="34" charset="0"/>
                <a:cs typeface="Verdana" panose="020B0604030504040204" pitchFamily="34" charset="0"/>
              </a:rPr>
              <a:t> (</a:t>
            </a:r>
            <a:r>
              <a:rPr lang="en-US" altLang="zh-CN" sz="2800" b="1" dirty="0">
                <a:latin typeface="Verdana" panose="020B0604030504040204" pitchFamily="34" charset="0"/>
                <a:ea typeface="Verdana" panose="020B0604030504040204" pitchFamily="34" charset="0"/>
                <a:cs typeface="Verdana" panose="020B0604030504040204" pitchFamily="34" charset="0"/>
              </a:rPr>
              <a:t>"</a:t>
            </a:r>
            <a:r>
              <a:rPr lang="en-US" altLang="zh-CN" sz="2800" b="1" dirty="0" smtClean="0">
                <a:latin typeface="Verdana" panose="020B0604030504040204" pitchFamily="34" charset="0"/>
                <a:ea typeface="Verdana" panose="020B0604030504040204" pitchFamily="34" charset="0"/>
                <a:cs typeface="Verdana" panose="020B0604030504040204" pitchFamily="34" charset="0"/>
              </a:rPr>
              <a:t>\n</a:t>
            </a:r>
            <a:r>
              <a:rPr lang="en-US" altLang="zh-CN" sz="2800" b="1" dirty="0">
                <a:latin typeface="Verdana" panose="020B0604030504040204" pitchFamily="34" charset="0"/>
                <a:ea typeface="Verdana" panose="020B0604030504040204" pitchFamily="34" charset="0"/>
                <a:cs typeface="Verdana" panose="020B0604030504040204" pitchFamily="34" charset="0"/>
              </a:rPr>
              <a:t>"</a:t>
            </a:r>
            <a:r>
              <a:rPr lang="en-US" altLang="zh-CN" sz="2800" b="1" dirty="0" smtClean="0">
                <a:latin typeface="Verdana" panose="020B0604030504040204" pitchFamily="34" charset="0"/>
                <a:ea typeface="Verdana" panose="020B0604030504040204" pitchFamily="34" charset="0"/>
                <a:cs typeface="Verdana" panose="020B0604030504040204" pitchFamily="34" charset="0"/>
              </a:rPr>
              <a:t>); </a:t>
            </a:r>
            <a:endParaRPr lang="zh-CN" altLang="zh-CN" sz="2800" b="1" dirty="0" smtClean="0">
              <a:latin typeface="Verdana" panose="020B0604030504040204" pitchFamily="34" charset="0"/>
              <a:cs typeface="Verdana" panose="020B0604030504040204" pitchFamily="34" charset="0"/>
            </a:endParaRPr>
          </a:p>
          <a:p>
            <a:pPr>
              <a:lnSpc>
                <a:spcPct val="100000"/>
              </a:lnSpc>
              <a:spcBef>
                <a:spcPts val="0"/>
              </a:spcBef>
              <a:buFont typeface="Wingdings" pitchFamily="2" charset="2"/>
              <a:buNone/>
            </a:pPr>
            <a:r>
              <a:rPr lang="en-US" altLang="zh-CN" sz="2800" b="1" dirty="0" smtClean="0">
                <a:latin typeface="Verdana" panose="020B0604030504040204" pitchFamily="34" charset="0"/>
                <a:ea typeface="Verdana" panose="020B0604030504040204" pitchFamily="34" charset="0"/>
                <a:cs typeface="Verdana" panose="020B0604030504040204" pitchFamily="34" charset="0"/>
              </a:rPr>
              <a:t>	         </a:t>
            </a:r>
            <a:r>
              <a:rPr lang="en-US" altLang="zh-CN" sz="2800" b="1" dirty="0" err="1" smtClean="0">
                <a:latin typeface="Verdana" panose="020B0604030504040204" pitchFamily="34" charset="0"/>
                <a:ea typeface="Verdana" panose="020B0604030504040204" pitchFamily="34" charset="0"/>
                <a:cs typeface="Verdana" panose="020B0604030504040204" pitchFamily="34" charset="0"/>
              </a:rPr>
              <a:t>printf</a:t>
            </a:r>
            <a:r>
              <a:rPr lang="en-US" altLang="zh-CN" sz="2800" b="1" dirty="0" smtClean="0">
                <a:latin typeface="Verdana" panose="020B0604030504040204" pitchFamily="34" charset="0"/>
                <a:ea typeface="Verdana" panose="020B0604030504040204" pitchFamily="34" charset="0"/>
                <a:cs typeface="Verdana" panose="020B0604030504040204" pitchFamily="34" charset="0"/>
              </a:rPr>
              <a:t> ("%d\t", </a:t>
            </a:r>
            <a:r>
              <a:rPr lang="en-US" altLang="zh-CN" sz="2800" b="1" dirty="0" err="1" smtClean="0">
                <a:latin typeface="Verdana" panose="020B0604030504040204" pitchFamily="34" charset="0"/>
                <a:ea typeface="Verdana" panose="020B0604030504040204" pitchFamily="34" charset="0"/>
                <a:cs typeface="Verdana" panose="020B0604030504040204" pitchFamily="34" charset="0"/>
              </a:rPr>
              <a:t>i</a:t>
            </a:r>
            <a:r>
              <a:rPr lang="en-US" altLang="zh-CN" sz="2800" b="1" dirty="0" smtClean="0">
                <a:latin typeface="Verdana" panose="020B0604030504040204" pitchFamily="34" charset="0"/>
                <a:ea typeface="Verdana" panose="020B0604030504040204" pitchFamily="34" charset="0"/>
                <a:cs typeface="Verdana" panose="020B0604030504040204" pitchFamily="34" charset="0"/>
              </a:rPr>
              <a:t>*j);</a:t>
            </a:r>
            <a:endParaRPr lang="zh-CN" altLang="zh-CN" sz="2800" b="1" dirty="0" smtClean="0">
              <a:latin typeface="Verdana" panose="020B0604030504040204" pitchFamily="34" charset="0"/>
              <a:cs typeface="Verdana" panose="020B0604030504040204" pitchFamily="34" charset="0"/>
            </a:endParaRPr>
          </a:p>
          <a:p>
            <a:pPr>
              <a:lnSpc>
                <a:spcPct val="100000"/>
              </a:lnSpc>
              <a:spcBef>
                <a:spcPts val="0"/>
              </a:spcBef>
              <a:buFont typeface="Wingdings" pitchFamily="2" charset="2"/>
              <a:buNone/>
            </a:pPr>
            <a:r>
              <a:rPr lang="en-US" altLang="zh-CN" sz="2800" b="1" dirty="0" smtClean="0">
                <a:latin typeface="Verdana" panose="020B0604030504040204" pitchFamily="34" charset="0"/>
                <a:ea typeface="Verdana" panose="020B0604030504040204" pitchFamily="34" charset="0"/>
                <a:cs typeface="Verdana" panose="020B0604030504040204" pitchFamily="34" charset="0"/>
              </a:rPr>
              <a:t>        }  </a:t>
            </a:r>
            <a:endParaRPr lang="zh-CN" altLang="zh-CN" sz="2800" b="1" dirty="0" smtClean="0">
              <a:latin typeface="Verdana" panose="020B0604030504040204" pitchFamily="34" charset="0"/>
              <a:cs typeface="Verdana" panose="020B0604030504040204" pitchFamily="34" charset="0"/>
            </a:endParaRPr>
          </a:p>
          <a:p>
            <a:pPr>
              <a:lnSpc>
                <a:spcPct val="100000"/>
              </a:lnSpc>
              <a:spcBef>
                <a:spcPts val="0"/>
              </a:spcBef>
              <a:buFont typeface="Wingdings" pitchFamily="2" charset="2"/>
              <a:buNone/>
            </a:pPr>
            <a:r>
              <a:rPr lang="en-US" altLang="zh-CN" sz="2800" b="1" dirty="0" smtClean="0">
                <a:latin typeface="Verdana" panose="020B0604030504040204" pitchFamily="34" charset="0"/>
                <a:ea typeface="Verdana" panose="020B0604030504040204" pitchFamily="34" charset="0"/>
                <a:cs typeface="Verdana" panose="020B0604030504040204" pitchFamily="34" charset="0"/>
              </a:rPr>
              <a:t>     </a:t>
            </a:r>
            <a:r>
              <a:rPr lang="en-US" altLang="zh-CN" sz="2800" b="1" dirty="0" err="1" smtClean="0">
                <a:latin typeface="Verdana" panose="020B0604030504040204" pitchFamily="34" charset="0"/>
                <a:ea typeface="Verdana" panose="020B0604030504040204" pitchFamily="34" charset="0"/>
                <a:cs typeface="Verdana" panose="020B0604030504040204" pitchFamily="34" charset="0"/>
              </a:rPr>
              <a:t>printf</a:t>
            </a:r>
            <a:r>
              <a:rPr lang="en-US" altLang="zh-CN" sz="2800" b="1" dirty="0" smtClean="0">
                <a:latin typeface="Verdana" panose="020B0604030504040204" pitchFamily="34" charset="0"/>
                <a:ea typeface="Verdana" panose="020B0604030504040204" pitchFamily="34" charset="0"/>
                <a:cs typeface="Verdana" panose="020B0604030504040204" pitchFamily="34" charset="0"/>
              </a:rPr>
              <a:t>("\n");	</a:t>
            </a:r>
            <a:endParaRPr lang="zh-CN" altLang="zh-CN" sz="2800" b="1" dirty="0" smtClean="0">
              <a:latin typeface="Verdana" panose="020B0604030504040204" pitchFamily="34" charset="0"/>
              <a:cs typeface="Verdana" panose="020B0604030504040204" pitchFamily="34" charset="0"/>
            </a:endParaRPr>
          </a:p>
          <a:p>
            <a:pPr>
              <a:lnSpc>
                <a:spcPct val="100000"/>
              </a:lnSpc>
              <a:spcBef>
                <a:spcPts val="0"/>
              </a:spcBef>
              <a:buFont typeface="Wingdings" pitchFamily="2" charset="2"/>
              <a:buNone/>
            </a:pPr>
            <a:r>
              <a:rPr lang="en-US" altLang="zh-CN" sz="2800" b="1" dirty="0" smtClean="0">
                <a:latin typeface="Verdana" panose="020B0604030504040204" pitchFamily="34" charset="0"/>
                <a:ea typeface="Verdana" panose="020B0604030504040204" pitchFamily="34" charset="0"/>
                <a:cs typeface="Verdana" panose="020B0604030504040204" pitchFamily="34" charset="0"/>
              </a:rPr>
              <a:t>     return 0;</a:t>
            </a:r>
            <a:endParaRPr lang="zh-CN" altLang="zh-CN" sz="2800" b="1" dirty="0" smtClean="0">
              <a:latin typeface="Verdana" panose="020B0604030504040204" pitchFamily="34" charset="0"/>
              <a:cs typeface="Verdana" panose="020B0604030504040204" pitchFamily="34" charset="0"/>
            </a:endParaRPr>
          </a:p>
          <a:p>
            <a:pPr>
              <a:lnSpc>
                <a:spcPct val="100000"/>
              </a:lnSpc>
              <a:spcBef>
                <a:spcPts val="0"/>
              </a:spcBef>
              <a:buFont typeface="Wingdings" pitchFamily="2" charset="2"/>
              <a:buNone/>
            </a:pPr>
            <a:r>
              <a:rPr lang="en-US" altLang="zh-CN" sz="2800" b="1" dirty="0" smtClean="0">
                <a:latin typeface="Verdana" panose="020B0604030504040204" pitchFamily="34" charset="0"/>
                <a:ea typeface="Verdana" panose="020B0604030504040204" pitchFamily="34" charset="0"/>
                <a:cs typeface="Verdana" panose="020B0604030504040204" pitchFamily="34" charset="0"/>
              </a:rPr>
              <a:t>}</a:t>
            </a:r>
            <a:endParaRPr lang="zh-CN" altLang="zh-CN" sz="2800" b="1" dirty="0" smtClean="0">
              <a:latin typeface="Verdana" panose="020B0604030504040204" pitchFamily="34" charset="0"/>
              <a:cs typeface="Verdana" panose="020B0604030504040204" pitchFamily="34" charset="0"/>
            </a:endParaRPr>
          </a:p>
        </p:txBody>
      </p:sp>
      <p:sp>
        <p:nvSpPr>
          <p:cNvPr id="4" name="矩形 3"/>
          <p:cNvSpPr>
            <a:spLocks noChangeArrowheads="1"/>
          </p:cNvSpPr>
          <p:nvPr/>
        </p:nvSpPr>
        <p:spPr bwMode="auto">
          <a:xfrm>
            <a:off x="5724128" y="2563178"/>
            <a:ext cx="928687" cy="428625"/>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eaLnBrk="1" hangingPunct="1"/>
            <a:endParaRPr lang="zh-CN" altLang="en-US"/>
          </a:p>
        </p:txBody>
      </p:sp>
      <p:sp>
        <p:nvSpPr>
          <p:cNvPr id="5" name="矩形 4"/>
          <p:cNvSpPr>
            <a:spLocks noChangeArrowheads="1"/>
          </p:cNvSpPr>
          <p:nvPr/>
        </p:nvSpPr>
        <p:spPr bwMode="auto">
          <a:xfrm>
            <a:off x="1979712" y="3284984"/>
            <a:ext cx="3985319" cy="936104"/>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eaLnBrk="1" hangingPunct="1"/>
            <a:endParaRPr lang="zh-CN" altLang="en-US"/>
          </a:p>
        </p:txBody>
      </p:sp>
      <p:sp>
        <p:nvSpPr>
          <p:cNvPr id="8" name="矩形 7"/>
          <p:cNvSpPr>
            <a:spLocks noChangeArrowheads="1"/>
          </p:cNvSpPr>
          <p:nvPr/>
        </p:nvSpPr>
        <p:spPr bwMode="auto">
          <a:xfrm>
            <a:off x="1043609" y="2060848"/>
            <a:ext cx="6048672" cy="3024336"/>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eaLnBrk="1" hangingPunct="1"/>
            <a:endParaRPr lang="zh-CN" altLang="en-US"/>
          </a:p>
        </p:txBody>
      </p:sp>
      <p:sp>
        <p:nvSpPr>
          <p:cNvPr id="3" name="TextBox 2"/>
          <p:cNvSpPr txBox="1">
            <a:spLocks noChangeArrowheads="1"/>
          </p:cNvSpPr>
          <p:nvPr/>
        </p:nvSpPr>
        <p:spPr bwMode="auto">
          <a:xfrm>
            <a:off x="5143500" y="2047875"/>
            <a:ext cx="36433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eaLnBrk="1" hangingPunct="1"/>
            <a:r>
              <a:rPr lang="zh-CN" altLang="zh-CN" sz="2800" b="1" dirty="0">
                <a:solidFill>
                  <a:srgbClr val="FFFF00"/>
                </a:solidFill>
              </a:rPr>
              <a:t>累计输出数据的个数</a:t>
            </a:r>
            <a:endParaRPr lang="zh-CN" altLang="en-US" sz="2800" b="1" dirty="0">
              <a:solidFill>
                <a:srgbClr val="FFFF00"/>
              </a:solidFill>
            </a:endParaRPr>
          </a:p>
        </p:txBody>
      </p:sp>
      <p:sp>
        <p:nvSpPr>
          <p:cNvPr id="7" name="圆角矩形标注 6"/>
          <p:cNvSpPr>
            <a:spLocks noChangeArrowheads="1"/>
          </p:cNvSpPr>
          <p:nvPr/>
        </p:nvSpPr>
        <p:spPr bwMode="auto">
          <a:xfrm>
            <a:off x="6644391" y="3501008"/>
            <a:ext cx="2428875" cy="1000125"/>
          </a:xfrm>
          <a:prstGeom prst="wedgeRoundRectCallout">
            <a:avLst>
              <a:gd name="adj1" fmla="val -76351"/>
              <a:gd name="adj2" fmla="val -23500"/>
              <a:gd name="adj3" fmla="val 16667"/>
            </a:avLst>
          </a:prstGeom>
          <a:solidFill>
            <a:schemeClr val="bg2">
              <a:lumMod val="50000"/>
            </a:schemeClr>
          </a:solidFill>
          <a:ln w="9525" algn="ctr">
            <a:solidFill>
              <a:schemeClr val="tx1"/>
            </a:solidFill>
            <a:miter lim="800000"/>
            <a:headEnd/>
            <a:tailEnd/>
          </a:ln>
        </p:spPr>
        <p:txBody>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eaLnBrk="1" hangingPunct="1"/>
            <a:r>
              <a:rPr lang="zh-CN" altLang="zh-CN" sz="2800" b="1">
                <a:solidFill>
                  <a:srgbClr val="FFFF00"/>
                </a:solidFill>
              </a:rPr>
              <a:t>控制</a:t>
            </a:r>
            <a:r>
              <a:rPr lang="zh-CN" altLang="en-US" sz="2800" b="1">
                <a:solidFill>
                  <a:srgbClr val="FFFF00"/>
                </a:solidFill>
              </a:rPr>
              <a:t>一行内</a:t>
            </a:r>
            <a:r>
              <a:rPr lang="zh-CN" altLang="zh-CN" sz="2800" b="1">
                <a:solidFill>
                  <a:srgbClr val="FFFF00"/>
                </a:solidFill>
              </a:rPr>
              <a:t>输出</a:t>
            </a:r>
            <a:r>
              <a:rPr lang="en-US" altLang="zh-CN" sz="2800" b="1">
                <a:solidFill>
                  <a:srgbClr val="FFFF00"/>
                </a:solidFill>
              </a:rPr>
              <a:t>5</a:t>
            </a:r>
            <a:r>
              <a:rPr lang="zh-CN" altLang="zh-CN" sz="2800" b="1">
                <a:solidFill>
                  <a:srgbClr val="FFFF00"/>
                </a:solidFill>
              </a:rPr>
              <a:t>个数据</a:t>
            </a:r>
            <a:endParaRPr lang="zh-CN" altLang="en-US" sz="2800" b="1">
              <a:solidFill>
                <a:srgbClr val="FFFF00"/>
              </a:solidFill>
            </a:endParaRPr>
          </a:p>
        </p:txBody>
      </p:sp>
      <p:sp>
        <p:nvSpPr>
          <p:cNvPr id="9" name="TextBox 8"/>
          <p:cNvSpPr txBox="1">
            <a:spLocks noChangeArrowheads="1"/>
          </p:cNvSpPr>
          <p:nvPr/>
        </p:nvSpPr>
        <p:spPr bwMode="auto">
          <a:xfrm>
            <a:off x="6029275" y="5065365"/>
            <a:ext cx="21431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eaLnBrk="1" hangingPunct="1"/>
            <a:r>
              <a:rPr lang="zh-CN" altLang="zh-CN" sz="2800" b="1" dirty="0">
                <a:solidFill>
                  <a:srgbClr val="FFFF00"/>
                </a:solidFill>
              </a:rPr>
              <a:t>双重循环</a:t>
            </a:r>
            <a:endParaRPr lang="zh-CN" altLang="en-US" sz="2800" b="1" dirty="0">
              <a:solidFill>
                <a:srgbClr val="FFFF00"/>
              </a:solidFill>
            </a:endParaRPr>
          </a:p>
        </p:txBody>
      </p:sp>
      <p:sp>
        <p:nvSpPr>
          <p:cNvPr id="10" name="TextBox 9"/>
          <p:cNvSpPr txBox="1">
            <a:spLocks noChangeArrowheads="1"/>
          </p:cNvSpPr>
          <p:nvPr/>
        </p:nvSpPr>
        <p:spPr bwMode="auto">
          <a:xfrm>
            <a:off x="4067944" y="1536973"/>
            <a:ext cx="25003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eaLnBrk="1" hangingPunct="1"/>
            <a:r>
              <a:rPr lang="zh-CN" altLang="zh-CN" sz="2800" b="1" dirty="0">
                <a:solidFill>
                  <a:srgbClr val="66CCFF"/>
                </a:solidFill>
              </a:rPr>
              <a:t>控制输出</a:t>
            </a:r>
            <a:r>
              <a:rPr lang="en-US" altLang="zh-CN" sz="2800" b="1" dirty="0">
                <a:solidFill>
                  <a:srgbClr val="66CCFF"/>
                </a:solidFill>
              </a:rPr>
              <a:t>4</a:t>
            </a:r>
            <a:r>
              <a:rPr lang="zh-CN" altLang="zh-CN" sz="2800" b="1" dirty="0">
                <a:solidFill>
                  <a:srgbClr val="66CCFF"/>
                </a:solidFill>
              </a:rPr>
              <a:t>行</a:t>
            </a:r>
            <a:endParaRPr lang="zh-CN" altLang="en-US" sz="2800" b="1" dirty="0">
              <a:solidFill>
                <a:srgbClr val="66CCFF"/>
              </a:solidFill>
            </a:endParaRPr>
          </a:p>
        </p:txBody>
      </p:sp>
      <p:cxnSp>
        <p:nvCxnSpPr>
          <p:cNvPr id="12" name="直接连接符 11"/>
          <p:cNvCxnSpPr>
            <a:cxnSpLocks noChangeShapeType="1"/>
          </p:cNvCxnSpPr>
          <p:nvPr/>
        </p:nvCxnSpPr>
        <p:spPr bwMode="auto">
          <a:xfrm>
            <a:off x="1130856" y="2532698"/>
            <a:ext cx="4214813" cy="0"/>
          </a:xfrm>
          <a:prstGeom prst="line">
            <a:avLst/>
          </a:prstGeom>
          <a:noFill/>
          <a:ln w="38100" algn="ctr">
            <a:solidFill>
              <a:srgbClr val="66CCFF"/>
            </a:solidFill>
            <a:miter lim="800000"/>
            <a:headEnd/>
            <a:tailEnd/>
          </a:ln>
          <a:extLst>
            <a:ext uri="{909E8E84-426E-40DD-AFC4-6F175D3DCCD1}">
              <a14:hiddenFill xmlns:a14="http://schemas.microsoft.com/office/drawing/2010/main">
                <a:noFill/>
              </a14:hiddenFill>
            </a:ext>
          </a:extLst>
        </p:spPr>
      </p:cxnSp>
      <p:sp>
        <p:nvSpPr>
          <p:cNvPr id="13" name="TextBox 12"/>
          <p:cNvSpPr txBox="1">
            <a:spLocks noChangeArrowheads="1"/>
          </p:cNvSpPr>
          <p:nvPr/>
        </p:nvSpPr>
        <p:spPr bwMode="auto">
          <a:xfrm>
            <a:off x="4644008" y="2905780"/>
            <a:ext cx="418331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eaLnBrk="1" hangingPunct="1"/>
            <a:r>
              <a:rPr lang="zh-CN" altLang="zh-CN" sz="2800" b="1" dirty="0">
                <a:solidFill>
                  <a:srgbClr val="66CCFF"/>
                </a:solidFill>
              </a:rPr>
              <a:t>控制每行中输出</a:t>
            </a:r>
            <a:r>
              <a:rPr lang="en-US" altLang="zh-CN" sz="2800" b="1" dirty="0">
                <a:solidFill>
                  <a:srgbClr val="66CCFF"/>
                </a:solidFill>
              </a:rPr>
              <a:t>5</a:t>
            </a:r>
            <a:r>
              <a:rPr lang="zh-CN" altLang="zh-CN" sz="2800" b="1" dirty="0">
                <a:solidFill>
                  <a:srgbClr val="66CCFF"/>
                </a:solidFill>
              </a:rPr>
              <a:t>个数据</a:t>
            </a:r>
            <a:endParaRPr lang="zh-CN" altLang="en-US" sz="2800" b="1" dirty="0">
              <a:solidFill>
                <a:srgbClr val="66CCFF"/>
              </a:solidFill>
            </a:endParaRPr>
          </a:p>
        </p:txBody>
      </p:sp>
      <p:cxnSp>
        <p:nvCxnSpPr>
          <p:cNvPr id="14" name="直接连接符 13"/>
          <p:cNvCxnSpPr>
            <a:cxnSpLocks noChangeShapeType="1"/>
            <a:endCxn id="13" idx="0"/>
          </p:cNvCxnSpPr>
          <p:nvPr/>
        </p:nvCxnSpPr>
        <p:spPr bwMode="auto">
          <a:xfrm flipV="1">
            <a:off x="1691680" y="2905780"/>
            <a:ext cx="5043983" cy="19164"/>
          </a:xfrm>
          <a:prstGeom prst="line">
            <a:avLst/>
          </a:prstGeom>
          <a:noFill/>
          <a:ln w="38100" algn="ctr">
            <a:solidFill>
              <a:srgbClr val="66CCFF"/>
            </a:solidFill>
            <a:miter lim="800000"/>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923924922"/>
      </p:ext>
    </p:extLst>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linds(horizontal)">
                                      <p:cBhvr>
                                        <p:cTn id="11" dur="500"/>
                                        <p:tgtEl>
                                          <p:spTgt spid="3"/>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blinds(horizontal)">
                                      <p:cBhvr>
                                        <p:cTn id="16" dur="500"/>
                                        <p:tgtEl>
                                          <p:spTgt spid="5"/>
                                        </p:tgtEl>
                                      </p:cBhvr>
                                    </p:animEffect>
                                  </p:childTnLst>
                                </p:cTn>
                              </p:par>
                            </p:childTnLst>
                          </p:cTn>
                        </p:par>
                        <p:par>
                          <p:cTn id="17" fill="hold" nodeType="afterGroup">
                            <p:stCondLst>
                              <p:cond delay="500"/>
                            </p:stCondLst>
                            <p:childTnLst>
                              <p:par>
                                <p:cTn id="18" presetID="3" presetClass="entr" presetSubtype="10"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blinds(horizontal)">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blinds(horizontal)">
                                      <p:cBhvr>
                                        <p:cTn id="25" dur="500"/>
                                        <p:tgtEl>
                                          <p:spTgt spid="8"/>
                                        </p:tgtEl>
                                      </p:cBhvr>
                                    </p:animEffect>
                                  </p:childTnLst>
                                </p:cTn>
                              </p:par>
                            </p:childTnLst>
                          </p:cTn>
                        </p:par>
                        <p:par>
                          <p:cTn id="26" fill="hold">
                            <p:stCondLst>
                              <p:cond delay="500"/>
                            </p:stCondLst>
                            <p:childTnLst>
                              <p:par>
                                <p:cTn id="27" presetID="3" presetClass="entr" presetSubtype="10" fill="hold" grpId="0" nodeType="after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blinds(horizontal)">
                                      <p:cBhvr>
                                        <p:cTn id="29" dur="500"/>
                                        <p:tgtEl>
                                          <p:spTgt spid="9"/>
                                        </p:tgtEl>
                                      </p:cBhvr>
                                    </p:animEffect>
                                  </p:childTnLst>
                                </p:cTn>
                              </p:par>
                            </p:childTnLst>
                          </p:cTn>
                        </p:par>
                      </p:childTnLst>
                    </p:cTn>
                  </p:par>
                  <p:par>
                    <p:cTn id="30" fill="hold">
                      <p:stCondLst>
                        <p:cond delay="indefinite"/>
                      </p:stCondLst>
                      <p:childTnLst>
                        <p:par>
                          <p:cTn id="31" fill="hold">
                            <p:stCondLst>
                              <p:cond delay="0"/>
                            </p:stCondLst>
                            <p:childTnLst>
                              <p:par>
                                <p:cTn id="32" presetID="12" presetClass="entr" presetSubtype="8" fill="hold" nodeType="click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slide(fromLeft)">
                                      <p:cBhvr>
                                        <p:cTn id="34" dur="500"/>
                                        <p:tgtEl>
                                          <p:spTgt spid="12"/>
                                        </p:tgtEl>
                                      </p:cBhvr>
                                    </p:animEffect>
                                  </p:childTnLst>
                                </p:cTn>
                              </p:par>
                            </p:childTnLst>
                          </p:cTn>
                        </p:par>
                        <p:par>
                          <p:cTn id="35" fill="hold">
                            <p:stCondLst>
                              <p:cond delay="500"/>
                            </p:stCondLst>
                            <p:childTnLst>
                              <p:par>
                                <p:cTn id="36" presetID="3" presetClass="entr" presetSubtype="10" fill="hold" grpId="0" nodeType="after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blinds(horizontal)">
                                      <p:cBhvr>
                                        <p:cTn id="38" dur="500"/>
                                        <p:tgtEl>
                                          <p:spTgt spid="10"/>
                                        </p:tgtEl>
                                      </p:cBhvr>
                                    </p:animEffect>
                                  </p:childTnLst>
                                </p:cTn>
                              </p:par>
                            </p:childTnLst>
                          </p:cTn>
                        </p:par>
                      </p:childTnLst>
                    </p:cTn>
                  </p:par>
                  <p:par>
                    <p:cTn id="39" fill="hold">
                      <p:stCondLst>
                        <p:cond delay="indefinite"/>
                      </p:stCondLst>
                      <p:childTnLst>
                        <p:par>
                          <p:cTn id="40" fill="hold">
                            <p:stCondLst>
                              <p:cond delay="0"/>
                            </p:stCondLst>
                            <p:childTnLst>
                              <p:par>
                                <p:cTn id="41" presetID="12" presetClass="entr" presetSubtype="8" fill="hold" nodeType="click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slide(fromLeft)">
                                      <p:cBhvr>
                                        <p:cTn id="43" dur="500"/>
                                        <p:tgtEl>
                                          <p:spTgt spid="14"/>
                                        </p:tgtEl>
                                      </p:cBhvr>
                                    </p:animEffect>
                                  </p:childTnLst>
                                </p:cTn>
                              </p:par>
                            </p:childTnLst>
                          </p:cTn>
                        </p:par>
                        <p:par>
                          <p:cTn id="44" fill="hold">
                            <p:stCondLst>
                              <p:cond delay="500"/>
                            </p:stCondLst>
                            <p:childTnLst>
                              <p:par>
                                <p:cTn id="45" presetID="3" presetClass="entr" presetSubtype="10" fill="hold" grpId="0" nodeType="after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blinds(horizontal)">
                                      <p:cBhvr>
                                        <p:cTn id="4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8" grpId="0" animBg="1"/>
      <p:bldP spid="3" grpId="0"/>
      <p:bldP spid="7" grpId="0" animBg="1"/>
      <p:bldP spid="9" grpId="0"/>
      <p:bldP spid="10" grpId="0"/>
      <p:bldP spid="13" grpId="0"/>
    </p:bld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2" name="Rectangle 3"/>
          <p:cNvSpPr>
            <a:spLocks noGrp="1" noChangeArrowheads="1"/>
          </p:cNvSpPr>
          <p:nvPr>
            <p:ph type="body" idx="1"/>
          </p:nvPr>
        </p:nvSpPr>
        <p:spPr>
          <a:xfrm>
            <a:off x="611560" y="332655"/>
            <a:ext cx="8113712" cy="6280869"/>
          </a:xfrm>
        </p:spPr>
        <p:txBody>
          <a:bodyPr/>
          <a:lstStyle/>
          <a:p>
            <a:pPr>
              <a:lnSpc>
                <a:spcPct val="100000"/>
              </a:lnSpc>
              <a:spcBef>
                <a:spcPts val="0"/>
              </a:spcBef>
              <a:buFont typeface="Wingdings" pitchFamily="2" charset="2"/>
              <a:buNone/>
            </a:pPr>
            <a:r>
              <a:rPr lang="en-US" altLang="zh-CN" sz="2800" b="1" dirty="0" smtClean="0">
                <a:latin typeface="Verdana" panose="020B0604030504040204" pitchFamily="34" charset="0"/>
                <a:ea typeface="Verdana" panose="020B0604030504040204" pitchFamily="34" charset="0"/>
                <a:cs typeface="Verdana" panose="020B0604030504040204" pitchFamily="34" charset="0"/>
              </a:rPr>
              <a:t>#include &lt;</a:t>
            </a:r>
            <a:r>
              <a:rPr lang="en-US" altLang="zh-CN" sz="2800" b="1" dirty="0" err="1" smtClean="0">
                <a:latin typeface="Verdana" panose="020B0604030504040204" pitchFamily="34" charset="0"/>
                <a:ea typeface="Verdana" panose="020B0604030504040204" pitchFamily="34" charset="0"/>
                <a:cs typeface="Verdana" panose="020B0604030504040204" pitchFamily="34" charset="0"/>
              </a:rPr>
              <a:t>stdio.h</a:t>
            </a:r>
            <a:r>
              <a:rPr lang="en-US" altLang="zh-CN" sz="2800" b="1" dirty="0" smtClean="0">
                <a:latin typeface="Verdana" panose="020B0604030504040204" pitchFamily="34" charset="0"/>
                <a:ea typeface="Verdana" panose="020B0604030504040204" pitchFamily="34" charset="0"/>
                <a:cs typeface="Verdana" panose="020B0604030504040204" pitchFamily="34" charset="0"/>
              </a:rPr>
              <a:t>&gt;</a:t>
            </a:r>
            <a:endParaRPr lang="zh-CN" altLang="zh-CN" sz="2800" b="1" dirty="0" smtClean="0">
              <a:latin typeface="Verdana" panose="020B0604030504040204" pitchFamily="34" charset="0"/>
              <a:cs typeface="Verdana" panose="020B0604030504040204" pitchFamily="34" charset="0"/>
            </a:endParaRPr>
          </a:p>
          <a:p>
            <a:pPr>
              <a:lnSpc>
                <a:spcPct val="100000"/>
              </a:lnSpc>
              <a:spcBef>
                <a:spcPts val="0"/>
              </a:spcBef>
              <a:buFont typeface="Wingdings" pitchFamily="2" charset="2"/>
              <a:buNone/>
            </a:pPr>
            <a:r>
              <a:rPr lang="en-US" altLang="zh-CN" sz="2800" b="1" dirty="0" err="1" smtClean="0">
                <a:latin typeface="Verdana" panose="020B0604030504040204" pitchFamily="34" charset="0"/>
                <a:ea typeface="Verdana" panose="020B0604030504040204" pitchFamily="34" charset="0"/>
                <a:cs typeface="Verdana" panose="020B0604030504040204" pitchFamily="34" charset="0"/>
              </a:rPr>
              <a:t>int</a:t>
            </a:r>
            <a:r>
              <a:rPr lang="en-US" altLang="zh-CN" sz="2800" b="1" dirty="0" smtClean="0">
                <a:latin typeface="Verdana" panose="020B0604030504040204" pitchFamily="34" charset="0"/>
                <a:ea typeface="Verdana" panose="020B0604030504040204" pitchFamily="34" charset="0"/>
                <a:cs typeface="Verdana" panose="020B0604030504040204" pitchFamily="34" charset="0"/>
              </a:rPr>
              <a:t> main()</a:t>
            </a:r>
            <a:endParaRPr lang="zh-CN" altLang="zh-CN" sz="2800" b="1" dirty="0" smtClean="0">
              <a:latin typeface="Verdana" panose="020B0604030504040204" pitchFamily="34" charset="0"/>
              <a:cs typeface="Verdana" panose="020B0604030504040204" pitchFamily="34" charset="0"/>
            </a:endParaRPr>
          </a:p>
          <a:p>
            <a:pPr>
              <a:lnSpc>
                <a:spcPct val="100000"/>
              </a:lnSpc>
              <a:spcBef>
                <a:spcPts val="0"/>
              </a:spcBef>
              <a:buFont typeface="Wingdings" pitchFamily="2" charset="2"/>
              <a:buNone/>
            </a:pPr>
            <a:r>
              <a:rPr lang="en-US" altLang="zh-CN" sz="2800" b="1" dirty="0" smtClean="0">
                <a:latin typeface="Verdana" panose="020B0604030504040204" pitchFamily="34" charset="0"/>
                <a:ea typeface="Verdana" panose="020B0604030504040204" pitchFamily="34" charset="0"/>
                <a:cs typeface="Verdana" panose="020B0604030504040204" pitchFamily="34" charset="0"/>
              </a:rPr>
              <a:t>{</a:t>
            </a:r>
          </a:p>
          <a:p>
            <a:pPr>
              <a:lnSpc>
                <a:spcPct val="100000"/>
              </a:lnSpc>
              <a:spcBef>
                <a:spcPts val="0"/>
              </a:spcBef>
              <a:buFont typeface="Wingdings" pitchFamily="2" charset="2"/>
              <a:buNone/>
            </a:pPr>
            <a:r>
              <a:rPr lang="en-US" altLang="zh-CN" sz="2800" b="1" dirty="0">
                <a:latin typeface="Verdana" panose="020B0604030504040204" pitchFamily="34" charset="0"/>
                <a:ea typeface="Verdana" panose="020B0604030504040204" pitchFamily="34" charset="0"/>
                <a:cs typeface="Verdana" panose="020B0604030504040204" pitchFamily="34" charset="0"/>
              </a:rPr>
              <a:t>	</a:t>
            </a:r>
            <a:r>
              <a:rPr lang="en-US" altLang="zh-CN" sz="2800" b="1" dirty="0" smtClean="0">
                <a:latin typeface="Verdana" panose="020B0604030504040204" pitchFamily="34" charset="0"/>
                <a:ea typeface="Verdana" panose="020B0604030504040204" pitchFamily="34" charset="0"/>
                <a:cs typeface="Verdana" panose="020B0604030504040204" pitchFamily="34" charset="0"/>
              </a:rPr>
              <a:t> </a:t>
            </a:r>
            <a:r>
              <a:rPr lang="en-US" altLang="zh-CN" sz="2800" b="1" dirty="0" err="1" smtClean="0">
                <a:latin typeface="Verdana" panose="020B0604030504040204" pitchFamily="34" charset="0"/>
                <a:ea typeface="Verdana" panose="020B0604030504040204" pitchFamily="34" charset="0"/>
                <a:cs typeface="Verdana" panose="020B0604030504040204" pitchFamily="34" charset="0"/>
              </a:rPr>
              <a:t>int</a:t>
            </a:r>
            <a:r>
              <a:rPr lang="en-US" altLang="zh-CN" sz="2800" b="1" dirty="0" smtClean="0">
                <a:latin typeface="Verdana" panose="020B0604030504040204" pitchFamily="34" charset="0"/>
                <a:ea typeface="Verdana" panose="020B0604030504040204" pitchFamily="34" charset="0"/>
                <a:cs typeface="Verdana" panose="020B0604030504040204" pitchFamily="34" charset="0"/>
              </a:rPr>
              <a:t> </a:t>
            </a:r>
            <a:r>
              <a:rPr lang="en-US" altLang="zh-CN" sz="2800" b="1" dirty="0" err="1" smtClean="0">
                <a:latin typeface="Verdana" panose="020B0604030504040204" pitchFamily="34" charset="0"/>
                <a:ea typeface="Verdana" panose="020B0604030504040204" pitchFamily="34" charset="0"/>
                <a:cs typeface="Verdana" panose="020B0604030504040204" pitchFamily="34" charset="0"/>
              </a:rPr>
              <a:t>i</a:t>
            </a:r>
            <a:r>
              <a:rPr lang="en-US" altLang="zh-CN" sz="2800" b="1" dirty="0" smtClean="0">
                <a:latin typeface="Verdana" panose="020B0604030504040204" pitchFamily="34" charset="0"/>
                <a:ea typeface="Verdana" panose="020B0604030504040204" pitchFamily="34" charset="0"/>
                <a:cs typeface="Verdana" panose="020B0604030504040204" pitchFamily="34" charset="0"/>
              </a:rPr>
              <a:t>, j, n=0;</a:t>
            </a:r>
            <a:endParaRPr lang="zh-CN" altLang="zh-CN" sz="2800" b="1" dirty="0" smtClean="0">
              <a:latin typeface="Verdana" panose="020B0604030504040204" pitchFamily="34" charset="0"/>
              <a:cs typeface="Verdana" panose="020B0604030504040204" pitchFamily="34" charset="0"/>
            </a:endParaRPr>
          </a:p>
          <a:p>
            <a:pPr>
              <a:lnSpc>
                <a:spcPct val="100000"/>
              </a:lnSpc>
              <a:spcBef>
                <a:spcPts val="0"/>
              </a:spcBef>
              <a:buFont typeface="Wingdings" pitchFamily="2" charset="2"/>
              <a:buNone/>
            </a:pPr>
            <a:r>
              <a:rPr lang="en-US" altLang="zh-CN" sz="2800" b="1" dirty="0" smtClean="0">
                <a:latin typeface="Verdana" panose="020B0604030504040204" pitchFamily="34" charset="0"/>
                <a:ea typeface="Verdana" panose="020B0604030504040204" pitchFamily="34" charset="0"/>
                <a:cs typeface="Verdana" panose="020B0604030504040204" pitchFamily="34" charset="0"/>
              </a:rPr>
              <a:t>    for (</a:t>
            </a:r>
            <a:r>
              <a:rPr lang="en-US" altLang="zh-CN" sz="2800" b="1" dirty="0" err="1" smtClean="0">
                <a:latin typeface="Verdana" panose="020B0604030504040204" pitchFamily="34" charset="0"/>
                <a:ea typeface="Verdana" panose="020B0604030504040204" pitchFamily="34" charset="0"/>
                <a:cs typeface="Verdana" panose="020B0604030504040204" pitchFamily="34" charset="0"/>
              </a:rPr>
              <a:t>i</a:t>
            </a:r>
            <a:r>
              <a:rPr lang="en-US" altLang="zh-CN" sz="2800" b="1" dirty="0" smtClean="0">
                <a:latin typeface="Verdana" panose="020B0604030504040204" pitchFamily="34" charset="0"/>
                <a:ea typeface="Verdana" panose="020B0604030504040204" pitchFamily="34" charset="0"/>
                <a:cs typeface="Verdana" panose="020B0604030504040204" pitchFamily="34" charset="0"/>
              </a:rPr>
              <a:t>=1; </a:t>
            </a:r>
            <a:r>
              <a:rPr lang="en-US" altLang="zh-CN" sz="2800" b="1" dirty="0" err="1" smtClean="0">
                <a:latin typeface="Verdana" panose="020B0604030504040204" pitchFamily="34" charset="0"/>
                <a:ea typeface="Verdana" panose="020B0604030504040204" pitchFamily="34" charset="0"/>
                <a:cs typeface="Verdana" panose="020B0604030504040204" pitchFamily="34" charset="0"/>
              </a:rPr>
              <a:t>i</a:t>
            </a:r>
            <a:r>
              <a:rPr lang="en-US" altLang="zh-CN" sz="2800" b="1" dirty="0" smtClean="0">
                <a:latin typeface="Verdana" panose="020B0604030504040204" pitchFamily="34" charset="0"/>
                <a:ea typeface="Verdana" panose="020B0604030504040204" pitchFamily="34" charset="0"/>
                <a:cs typeface="Verdana" panose="020B0604030504040204" pitchFamily="34" charset="0"/>
              </a:rPr>
              <a:t>&lt;=4; </a:t>
            </a:r>
            <a:r>
              <a:rPr lang="en-US" altLang="zh-CN" sz="2800" b="1" dirty="0" err="1" smtClean="0">
                <a:latin typeface="Verdana" panose="020B0604030504040204" pitchFamily="34" charset="0"/>
                <a:ea typeface="Verdana" panose="020B0604030504040204" pitchFamily="34" charset="0"/>
                <a:cs typeface="Verdana" panose="020B0604030504040204" pitchFamily="34" charset="0"/>
              </a:rPr>
              <a:t>i</a:t>
            </a:r>
            <a:r>
              <a:rPr lang="en-US" altLang="zh-CN" sz="2800" b="1" dirty="0" smtClean="0">
                <a:latin typeface="Verdana" panose="020B0604030504040204" pitchFamily="34" charset="0"/>
                <a:ea typeface="Verdana" panose="020B0604030504040204" pitchFamily="34" charset="0"/>
                <a:cs typeface="Verdana" panose="020B0604030504040204" pitchFamily="34" charset="0"/>
              </a:rPr>
              <a:t>++)                      </a:t>
            </a:r>
            <a:endParaRPr lang="zh-CN" altLang="zh-CN" sz="2800" b="1" dirty="0" smtClean="0">
              <a:latin typeface="Verdana" panose="020B0604030504040204" pitchFamily="34" charset="0"/>
              <a:cs typeface="Verdana" panose="020B0604030504040204" pitchFamily="34" charset="0"/>
            </a:endParaRPr>
          </a:p>
          <a:p>
            <a:pPr>
              <a:lnSpc>
                <a:spcPct val="100000"/>
              </a:lnSpc>
              <a:spcBef>
                <a:spcPts val="0"/>
              </a:spcBef>
              <a:buFont typeface="Wingdings" pitchFamily="2" charset="2"/>
              <a:buNone/>
            </a:pPr>
            <a:r>
              <a:rPr lang="en-US" altLang="zh-CN" sz="2800" b="1" dirty="0" smtClean="0">
                <a:latin typeface="Verdana" panose="020B0604030504040204" pitchFamily="34" charset="0"/>
                <a:ea typeface="Verdana" panose="020B0604030504040204" pitchFamily="34" charset="0"/>
                <a:cs typeface="Verdana" panose="020B0604030504040204" pitchFamily="34" charset="0"/>
              </a:rPr>
              <a:t>        for (j=1; j&lt;=5; j++, n++) </a:t>
            </a:r>
            <a:endParaRPr lang="zh-CN" altLang="zh-CN" sz="2800" b="1" dirty="0" smtClean="0">
              <a:latin typeface="Verdana" panose="020B0604030504040204" pitchFamily="34" charset="0"/>
              <a:cs typeface="Verdana" panose="020B0604030504040204" pitchFamily="34" charset="0"/>
            </a:endParaRPr>
          </a:p>
          <a:p>
            <a:pPr>
              <a:lnSpc>
                <a:spcPct val="100000"/>
              </a:lnSpc>
              <a:spcBef>
                <a:spcPts val="0"/>
              </a:spcBef>
              <a:buFont typeface="Wingdings" pitchFamily="2" charset="2"/>
              <a:buNone/>
            </a:pPr>
            <a:r>
              <a:rPr lang="en-US" altLang="zh-CN" sz="2800" b="1" dirty="0" smtClean="0">
                <a:latin typeface="Verdana" panose="020B0604030504040204" pitchFamily="34" charset="0"/>
                <a:ea typeface="Verdana" panose="020B0604030504040204" pitchFamily="34" charset="0"/>
                <a:cs typeface="Verdana" panose="020B0604030504040204" pitchFamily="34" charset="0"/>
              </a:rPr>
              <a:t>        {</a:t>
            </a:r>
          </a:p>
          <a:p>
            <a:pPr>
              <a:lnSpc>
                <a:spcPct val="100000"/>
              </a:lnSpc>
              <a:spcBef>
                <a:spcPts val="0"/>
              </a:spcBef>
              <a:buFont typeface="Wingdings" pitchFamily="2" charset="2"/>
              <a:buNone/>
            </a:pPr>
            <a:r>
              <a:rPr lang="en-US" altLang="zh-CN" sz="2800" b="1" dirty="0">
                <a:latin typeface="Verdana" panose="020B0604030504040204" pitchFamily="34" charset="0"/>
                <a:ea typeface="Verdana" panose="020B0604030504040204" pitchFamily="34" charset="0"/>
                <a:cs typeface="Verdana" panose="020B0604030504040204" pitchFamily="34" charset="0"/>
              </a:rPr>
              <a:t>	</a:t>
            </a:r>
            <a:r>
              <a:rPr lang="en-US" altLang="zh-CN" sz="2800" b="1" dirty="0" smtClean="0">
                <a:latin typeface="Verdana" panose="020B0604030504040204" pitchFamily="34" charset="0"/>
                <a:ea typeface="Verdana" panose="020B0604030504040204" pitchFamily="34" charset="0"/>
                <a:cs typeface="Verdana" panose="020B0604030504040204" pitchFamily="34" charset="0"/>
              </a:rPr>
              <a:t>	    if (n%5==0)</a:t>
            </a:r>
          </a:p>
          <a:p>
            <a:pPr>
              <a:spcBef>
                <a:spcPts val="0"/>
              </a:spcBef>
              <a:buNone/>
            </a:pPr>
            <a:r>
              <a:rPr lang="en-US" altLang="zh-CN" sz="2800" b="1" dirty="0">
                <a:latin typeface="Verdana" panose="020B0604030504040204" pitchFamily="34" charset="0"/>
                <a:ea typeface="Verdana" panose="020B0604030504040204" pitchFamily="34" charset="0"/>
                <a:cs typeface="Verdana" panose="020B0604030504040204" pitchFamily="34" charset="0"/>
              </a:rPr>
              <a:t>	</a:t>
            </a:r>
            <a:r>
              <a:rPr lang="en-US" altLang="zh-CN" sz="2800" b="1" dirty="0" smtClean="0">
                <a:latin typeface="Verdana" panose="020B0604030504040204" pitchFamily="34" charset="0"/>
                <a:ea typeface="Verdana" panose="020B0604030504040204" pitchFamily="34" charset="0"/>
                <a:cs typeface="Verdana" panose="020B0604030504040204" pitchFamily="34" charset="0"/>
              </a:rPr>
              <a:t>		 </a:t>
            </a:r>
            <a:r>
              <a:rPr lang="en-US" altLang="zh-CN" sz="2800" b="1" dirty="0" err="1" smtClean="0">
                <a:latin typeface="Verdana" panose="020B0604030504040204" pitchFamily="34" charset="0"/>
                <a:ea typeface="Verdana" panose="020B0604030504040204" pitchFamily="34" charset="0"/>
                <a:cs typeface="Verdana" panose="020B0604030504040204" pitchFamily="34" charset="0"/>
              </a:rPr>
              <a:t>printf</a:t>
            </a:r>
            <a:r>
              <a:rPr lang="en-US" altLang="zh-CN" sz="2800" b="1" dirty="0" smtClean="0">
                <a:latin typeface="Verdana" panose="020B0604030504040204" pitchFamily="34" charset="0"/>
                <a:ea typeface="Verdana" panose="020B0604030504040204" pitchFamily="34" charset="0"/>
                <a:cs typeface="Verdana" panose="020B0604030504040204" pitchFamily="34" charset="0"/>
              </a:rPr>
              <a:t> (</a:t>
            </a:r>
            <a:r>
              <a:rPr lang="en-US" altLang="zh-CN" sz="2800" b="1" dirty="0">
                <a:latin typeface="Verdana" panose="020B0604030504040204" pitchFamily="34" charset="0"/>
                <a:ea typeface="Verdana" panose="020B0604030504040204" pitchFamily="34" charset="0"/>
                <a:cs typeface="Verdana" panose="020B0604030504040204" pitchFamily="34" charset="0"/>
              </a:rPr>
              <a:t>"</a:t>
            </a:r>
            <a:r>
              <a:rPr lang="en-US" altLang="zh-CN" sz="2800" b="1" dirty="0" smtClean="0">
                <a:latin typeface="Verdana" panose="020B0604030504040204" pitchFamily="34" charset="0"/>
                <a:ea typeface="Verdana" panose="020B0604030504040204" pitchFamily="34" charset="0"/>
                <a:cs typeface="Verdana" panose="020B0604030504040204" pitchFamily="34" charset="0"/>
              </a:rPr>
              <a:t>\n</a:t>
            </a:r>
            <a:r>
              <a:rPr lang="en-US" altLang="zh-CN" sz="2800" b="1" dirty="0">
                <a:latin typeface="Verdana" panose="020B0604030504040204" pitchFamily="34" charset="0"/>
                <a:ea typeface="Verdana" panose="020B0604030504040204" pitchFamily="34" charset="0"/>
                <a:cs typeface="Verdana" panose="020B0604030504040204" pitchFamily="34" charset="0"/>
              </a:rPr>
              <a:t>"</a:t>
            </a:r>
            <a:r>
              <a:rPr lang="en-US" altLang="zh-CN" sz="2800" b="1" dirty="0" smtClean="0">
                <a:latin typeface="Verdana" panose="020B0604030504040204" pitchFamily="34" charset="0"/>
                <a:ea typeface="Verdana" panose="020B0604030504040204" pitchFamily="34" charset="0"/>
                <a:cs typeface="Verdana" panose="020B0604030504040204" pitchFamily="34" charset="0"/>
              </a:rPr>
              <a:t>); </a:t>
            </a:r>
            <a:endParaRPr lang="zh-CN" altLang="zh-CN" sz="2800" b="1" dirty="0" smtClean="0">
              <a:latin typeface="Verdana" panose="020B0604030504040204" pitchFamily="34" charset="0"/>
              <a:cs typeface="Verdana" panose="020B0604030504040204" pitchFamily="34" charset="0"/>
            </a:endParaRPr>
          </a:p>
          <a:p>
            <a:pPr>
              <a:lnSpc>
                <a:spcPct val="100000"/>
              </a:lnSpc>
              <a:spcBef>
                <a:spcPts val="0"/>
              </a:spcBef>
              <a:buFont typeface="Wingdings" pitchFamily="2" charset="2"/>
              <a:buNone/>
            </a:pPr>
            <a:r>
              <a:rPr lang="en-US" altLang="zh-CN" sz="2800" b="1" dirty="0" smtClean="0">
                <a:latin typeface="Verdana" panose="020B0604030504040204" pitchFamily="34" charset="0"/>
                <a:ea typeface="Verdana" panose="020B0604030504040204" pitchFamily="34" charset="0"/>
                <a:cs typeface="Verdana" panose="020B0604030504040204" pitchFamily="34" charset="0"/>
              </a:rPr>
              <a:t>	         </a:t>
            </a:r>
            <a:r>
              <a:rPr lang="en-US" altLang="zh-CN" sz="2800" b="1" dirty="0" err="1" smtClean="0">
                <a:latin typeface="Verdana" panose="020B0604030504040204" pitchFamily="34" charset="0"/>
                <a:ea typeface="Verdana" panose="020B0604030504040204" pitchFamily="34" charset="0"/>
                <a:cs typeface="Verdana" panose="020B0604030504040204" pitchFamily="34" charset="0"/>
              </a:rPr>
              <a:t>printf</a:t>
            </a:r>
            <a:r>
              <a:rPr lang="en-US" altLang="zh-CN" sz="2800" b="1" dirty="0" smtClean="0">
                <a:latin typeface="Verdana" panose="020B0604030504040204" pitchFamily="34" charset="0"/>
                <a:ea typeface="Verdana" panose="020B0604030504040204" pitchFamily="34" charset="0"/>
                <a:cs typeface="Verdana" panose="020B0604030504040204" pitchFamily="34" charset="0"/>
              </a:rPr>
              <a:t> ("%d\t", </a:t>
            </a:r>
            <a:r>
              <a:rPr lang="en-US" altLang="zh-CN" sz="2800" b="1" dirty="0" err="1" smtClean="0">
                <a:latin typeface="Verdana" panose="020B0604030504040204" pitchFamily="34" charset="0"/>
                <a:ea typeface="Verdana" panose="020B0604030504040204" pitchFamily="34" charset="0"/>
                <a:cs typeface="Verdana" panose="020B0604030504040204" pitchFamily="34" charset="0"/>
              </a:rPr>
              <a:t>i</a:t>
            </a:r>
            <a:r>
              <a:rPr lang="en-US" altLang="zh-CN" sz="2800" b="1" dirty="0" smtClean="0">
                <a:latin typeface="Verdana" panose="020B0604030504040204" pitchFamily="34" charset="0"/>
                <a:ea typeface="Verdana" panose="020B0604030504040204" pitchFamily="34" charset="0"/>
                <a:cs typeface="Verdana" panose="020B0604030504040204" pitchFamily="34" charset="0"/>
              </a:rPr>
              <a:t>*j);</a:t>
            </a:r>
            <a:endParaRPr lang="zh-CN" altLang="zh-CN" sz="2800" b="1" dirty="0" smtClean="0">
              <a:latin typeface="Verdana" panose="020B0604030504040204" pitchFamily="34" charset="0"/>
              <a:cs typeface="Verdana" panose="020B0604030504040204" pitchFamily="34" charset="0"/>
            </a:endParaRPr>
          </a:p>
          <a:p>
            <a:pPr>
              <a:lnSpc>
                <a:spcPct val="100000"/>
              </a:lnSpc>
              <a:spcBef>
                <a:spcPts val="0"/>
              </a:spcBef>
              <a:buFont typeface="Wingdings" pitchFamily="2" charset="2"/>
              <a:buNone/>
            </a:pPr>
            <a:r>
              <a:rPr lang="en-US" altLang="zh-CN" sz="2800" b="1" dirty="0" smtClean="0">
                <a:latin typeface="Verdana" panose="020B0604030504040204" pitchFamily="34" charset="0"/>
                <a:ea typeface="Verdana" panose="020B0604030504040204" pitchFamily="34" charset="0"/>
                <a:cs typeface="Verdana" panose="020B0604030504040204" pitchFamily="34" charset="0"/>
              </a:rPr>
              <a:t>        }  </a:t>
            </a:r>
            <a:endParaRPr lang="zh-CN" altLang="zh-CN" sz="2800" b="1" dirty="0" smtClean="0">
              <a:latin typeface="Verdana" panose="020B0604030504040204" pitchFamily="34" charset="0"/>
              <a:cs typeface="Verdana" panose="020B0604030504040204" pitchFamily="34" charset="0"/>
            </a:endParaRPr>
          </a:p>
          <a:p>
            <a:pPr>
              <a:lnSpc>
                <a:spcPct val="100000"/>
              </a:lnSpc>
              <a:spcBef>
                <a:spcPts val="0"/>
              </a:spcBef>
              <a:buFont typeface="Wingdings" pitchFamily="2" charset="2"/>
              <a:buNone/>
            </a:pPr>
            <a:r>
              <a:rPr lang="en-US" altLang="zh-CN" sz="2800" b="1" dirty="0" smtClean="0">
                <a:latin typeface="Verdana" panose="020B0604030504040204" pitchFamily="34" charset="0"/>
                <a:ea typeface="Verdana" panose="020B0604030504040204" pitchFamily="34" charset="0"/>
                <a:cs typeface="Verdana" panose="020B0604030504040204" pitchFamily="34" charset="0"/>
              </a:rPr>
              <a:t>     </a:t>
            </a:r>
            <a:r>
              <a:rPr lang="en-US" altLang="zh-CN" sz="2800" b="1" dirty="0" err="1" smtClean="0">
                <a:latin typeface="Verdana" panose="020B0604030504040204" pitchFamily="34" charset="0"/>
                <a:ea typeface="Verdana" panose="020B0604030504040204" pitchFamily="34" charset="0"/>
                <a:cs typeface="Verdana" panose="020B0604030504040204" pitchFamily="34" charset="0"/>
              </a:rPr>
              <a:t>printf</a:t>
            </a:r>
            <a:r>
              <a:rPr lang="en-US" altLang="zh-CN" sz="2800" b="1" dirty="0" smtClean="0">
                <a:latin typeface="Verdana" panose="020B0604030504040204" pitchFamily="34" charset="0"/>
                <a:ea typeface="Verdana" panose="020B0604030504040204" pitchFamily="34" charset="0"/>
                <a:cs typeface="Verdana" panose="020B0604030504040204" pitchFamily="34" charset="0"/>
              </a:rPr>
              <a:t>("\n");	</a:t>
            </a:r>
            <a:endParaRPr lang="zh-CN" altLang="zh-CN" sz="2800" b="1" dirty="0" smtClean="0">
              <a:latin typeface="Verdana" panose="020B0604030504040204" pitchFamily="34" charset="0"/>
              <a:cs typeface="Verdana" panose="020B0604030504040204" pitchFamily="34" charset="0"/>
            </a:endParaRPr>
          </a:p>
          <a:p>
            <a:pPr>
              <a:lnSpc>
                <a:spcPct val="100000"/>
              </a:lnSpc>
              <a:spcBef>
                <a:spcPts val="0"/>
              </a:spcBef>
              <a:buFont typeface="Wingdings" pitchFamily="2" charset="2"/>
              <a:buNone/>
            </a:pPr>
            <a:r>
              <a:rPr lang="en-US" altLang="zh-CN" sz="2800" b="1" dirty="0" smtClean="0">
                <a:latin typeface="Verdana" panose="020B0604030504040204" pitchFamily="34" charset="0"/>
                <a:ea typeface="Verdana" panose="020B0604030504040204" pitchFamily="34" charset="0"/>
                <a:cs typeface="Verdana" panose="020B0604030504040204" pitchFamily="34" charset="0"/>
              </a:rPr>
              <a:t>     return 0;</a:t>
            </a:r>
            <a:endParaRPr lang="zh-CN" altLang="zh-CN" sz="2800" b="1" dirty="0" smtClean="0">
              <a:latin typeface="Verdana" panose="020B0604030504040204" pitchFamily="34" charset="0"/>
              <a:cs typeface="Verdana" panose="020B0604030504040204" pitchFamily="34" charset="0"/>
            </a:endParaRPr>
          </a:p>
          <a:p>
            <a:pPr>
              <a:lnSpc>
                <a:spcPct val="100000"/>
              </a:lnSpc>
              <a:spcBef>
                <a:spcPts val="0"/>
              </a:spcBef>
              <a:buFont typeface="Wingdings" pitchFamily="2" charset="2"/>
              <a:buNone/>
            </a:pPr>
            <a:r>
              <a:rPr lang="en-US" altLang="zh-CN" sz="2800" b="1" dirty="0" smtClean="0">
                <a:latin typeface="Verdana" panose="020B0604030504040204" pitchFamily="34" charset="0"/>
                <a:ea typeface="Verdana" panose="020B0604030504040204" pitchFamily="34" charset="0"/>
                <a:cs typeface="Verdana" panose="020B0604030504040204" pitchFamily="34" charset="0"/>
              </a:rPr>
              <a:t>}</a:t>
            </a:r>
            <a:endParaRPr lang="zh-CN" altLang="zh-CN" sz="2800" b="1" dirty="0" smtClean="0">
              <a:latin typeface="Verdana" panose="020B0604030504040204" pitchFamily="34" charset="0"/>
              <a:cs typeface="Verdana" panose="020B0604030504040204" pitchFamily="34" charset="0"/>
            </a:endParaRPr>
          </a:p>
        </p:txBody>
      </p:sp>
      <p:sp>
        <p:nvSpPr>
          <p:cNvPr id="15" name="TextBox 14"/>
          <p:cNvSpPr txBox="1">
            <a:spLocks noChangeArrowheads="1"/>
          </p:cNvSpPr>
          <p:nvPr/>
        </p:nvSpPr>
        <p:spPr bwMode="auto">
          <a:xfrm>
            <a:off x="5292080" y="2070736"/>
            <a:ext cx="12858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eaLnBrk="1" hangingPunct="1"/>
            <a:r>
              <a:rPr lang="en-US" altLang="zh-CN" sz="2800" b="1" dirty="0" err="1">
                <a:solidFill>
                  <a:srgbClr val="FFFF00"/>
                </a:solidFill>
              </a:rPr>
              <a:t>i</a:t>
            </a:r>
            <a:r>
              <a:rPr lang="en-US" altLang="zh-CN" sz="2800" b="1" dirty="0">
                <a:solidFill>
                  <a:srgbClr val="FFFF00"/>
                </a:solidFill>
              </a:rPr>
              <a:t>=1</a:t>
            </a:r>
            <a:r>
              <a:rPr lang="zh-CN" altLang="en-US" sz="2800" b="1" dirty="0">
                <a:solidFill>
                  <a:srgbClr val="FFFF00"/>
                </a:solidFill>
              </a:rPr>
              <a:t>时</a:t>
            </a:r>
          </a:p>
        </p:txBody>
      </p:sp>
      <p:sp>
        <p:nvSpPr>
          <p:cNvPr id="16" name="TextBox 15"/>
          <p:cNvSpPr txBox="1">
            <a:spLocks noChangeArrowheads="1"/>
          </p:cNvSpPr>
          <p:nvPr/>
        </p:nvSpPr>
        <p:spPr bwMode="auto">
          <a:xfrm>
            <a:off x="4318218" y="4581128"/>
            <a:ext cx="3500438"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eaLnBrk="1" hangingPunct="1"/>
            <a:r>
              <a:rPr lang="en-US" altLang="zh-CN" sz="2800" b="1" dirty="0">
                <a:solidFill>
                  <a:srgbClr val="FFFF00"/>
                </a:solidFill>
              </a:rPr>
              <a:t>j</a:t>
            </a:r>
            <a:r>
              <a:rPr lang="zh-CN" altLang="zh-CN" sz="2800" b="1" dirty="0">
                <a:solidFill>
                  <a:srgbClr val="FFFF00"/>
                </a:solidFill>
              </a:rPr>
              <a:t>由</a:t>
            </a:r>
            <a:r>
              <a:rPr lang="en-US" altLang="zh-CN" sz="2800" b="1" dirty="0">
                <a:solidFill>
                  <a:srgbClr val="FFFF00"/>
                </a:solidFill>
              </a:rPr>
              <a:t>1</a:t>
            </a:r>
            <a:r>
              <a:rPr lang="zh-CN" altLang="zh-CN" sz="2800" b="1" dirty="0">
                <a:solidFill>
                  <a:srgbClr val="FFFF00"/>
                </a:solidFill>
              </a:rPr>
              <a:t>变到</a:t>
            </a:r>
            <a:r>
              <a:rPr lang="en-US" altLang="zh-CN" sz="2800" b="1" dirty="0">
                <a:solidFill>
                  <a:srgbClr val="FFFF00"/>
                </a:solidFill>
              </a:rPr>
              <a:t>5</a:t>
            </a:r>
          </a:p>
          <a:p>
            <a:pPr eaLnBrk="1" hangingPunct="1"/>
            <a:r>
              <a:rPr lang="en-US" altLang="zh-CN" sz="2800" b="1" dirty="0" err="1">
                <a:solidFill>
                  <a:srgbClr val="FFFF00"/>
                </a:solidFill>
              </a:rPr>
              <a:t>i</a:t>
            </a:r>
            <a:r>
              <a:rPr lang="en-US" altLang="zh-CN" sz="2800" b="1" dirty="0">
                <a:solidFill>
                  <a:srgbClr val="FFFF00"/>
                </a:solidFill>
              </a:rPr>
              <a:t>*j</a:t>
            </a:r>
            <a:r>
              <a:rPr lang="zh-CN" altLang="zh-CN" sz="2800" b="1" dirty="0">
                <a:solidFill>
                  <a:srgbClr val="FFFF00"/>
                </a:solidFill>
              </a:rPr>
              <a:t>的值是</a:t>
            </a:r>
            <a:r>
              <a:rPr lang="en-US" altLang="zh-CN" sz="2800" b="1" dirty="0">
                <a:solidFill>
                  <a:srgbClr val="FFFF00"/>
                </a:solidFill>
              </a:rPr>
              <a:t>1,2,3,4,5</a:t>
            </a:r>
            <a:endParaRPr lang="zh-CN" altLang="en-US" sz="2800" b="1" dirty="0">
              <a:solidFill>
                <a:srgbClr val="FFFF00"/>
              </a:solidFill>
            </a:endParaRPr>
          </a:p>
        </p:txBody>
      </p:sp>
      <p:sp>
        <p:nvSpPr>
          <p:cNvPr id="17" name="TextBox 16"/>
          <p:cNvSpPr txBox="1">
            <a:spLocks noChangeArrowheads="1"/>
          </p:cNvSpPr>
          <p:nvPr/>
        </p:nvSpPr>
        <p:spPr bwMode="auto">
          <a:xfrm>
            <a:off x="6786563" y="2070735"/>
            <a:ext cx="12858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eaLnBrk="1" hangingPunct="1"/>
            <a:r>
              <a:rPr lang="en-US" altLang="zh-CN" sz="2800" b="1" dirty="0" err="1">
                <a:solidFill>
                  <a:srgbClr val="66CCFF"/>
                </a:solidFill>
              </a:rPr>
              <a:t>i</a:t>
            </a:r>
            <a:r>
              <a:rPr lang="en-US" altLang="zh-CN" sz="2800" b="1" dirty="0">
                <a:solidFill>
                  <a:srgbClr val="66CCFF"/>
                </a:solidFill>
              </a:rPr>
              <a:t>=2</a:t>
            </a:r>
            <a:r>
              <a:rPr lang="zh-CN" altLang="en-US" sz="2800" b="1" dirty="0">
                <a:solidFill>
                  <a:srgbClr val="66CCFF"/>
                </a:solidFill>
              </a:rPr>
              <a:t>时</a:t>
            </a:r>
          </a:p>
        </p:txBody>
      </p:sp>
      <p:sp>
        <p:nvSpPr>
          <p:cNvPr id="18" name="TextBox 17"/>
          <p:cNvSpPr txBox="1">
            <a:spLocks noChangeArrowheads="1"/>
          </p:cNvSpPr>
          <p:nvPr/>
        </p:nvSpPr>
        <p:spPr bwMode="auto">
          <a:xfrm>
            <a:off x="5036344" y="5535216"/>
            <a:ext cx="3500438"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eaLnBrk="1" hangingPunct="1"/>
            <a:r>
              <a:rPr lang="en-US" altLang="zh-CN" sz="2800" b="1" dirty="0">
                <a:solidFill>
                  <a:srgbClr val="66CCFF"/>
                </a:solidFill>
              </a:rPr>
              <a:t>j</a:t>
            </a:r>
            <a:r>
              <a:rPr lang="zh-CN" altLang="en-US" sz="2800" b="1" dirty="0">
                <a:solidFill>
                  <a:srgbClr val="66CCFF"/>
                </a:solidFill>
              </a:rPr>
              <a:t>也</a:t>
            </a:r>
            <a:r>
              <a:rPr lang="zh-CN" altLang="zh-CN" sz="2800" b="1" dirty="0">
                <a:solidFill>
                  <a:srgbClr val="66CCFF"/>
                </a:solidFill>
              </a:rPr>
              <a:t>由</a:t>
            </a:r>
            <a:r>
              <a:rPr lang="en-US" altLang="zh-CN" sz="2800" b="1" dirty="0">
                <a:solidFill>
                  <a:srgbClr val="66CCFF"/>
                </a:solidFill>
              </a:rPr>
              <a:t>1</a:t>
            </a:r>
            <a:r>
              <a:rPr lang="zh-CN" altLang="zh-CN" sz="2800" b="1" dirty="0">
                <a:solidFill>
                  <a:srgbClr val="66CCFF"/>
                </a:solidFill>
              </a:rPr>
              <a:t>变到</a:t>
            </a:r>
            <a:r>
              <a:rPr lang="en-US" altLang="zh-CN" sz="2800" b="1" dirty="0">
                <a:solidFill>
                  <a:srgbClr val="66CCFF"/>
                </a:solidFill>
              </a:rPr>
              <a:t>5</a:t>
            </a:r>
          </a:p>
          <a:p>
            <a:pPr eaLnBrk="1" hangingPunct="1"/>
            <a:r>
              <a:rPr lang="en-US" altLang="zh-CN" sz="2800" b="1" dirty="0" err="1">
                <a:solidFill>
                  <a:srgbClr val="66CCFF"/>
                </a:solidFill>
              </a:rPr>
              <a:t>i</a:t>
            </a:r>
            <a:r>
              <a:rPr lang="en-US" altLang="zh-CN" sz="2800" b="1" dirty="0">
                <a:solidFill>
                  <a:srgbClr val="66CCFF"/>
                </a:solidFill>
              </a:rPr>
              <a:t>*j</a:t>
            </a:r>
            <a:r>
              <a:rPr lang="zh-CN" altLang="zh-CN" sz="2800" b="1" dirty="0">
                <a:solidFill>
                  <a:srgbClr val="66CCFF"/>
                </a:solidFill>
              </a:rPr>
              <a:t>的值是</a:t>
            </a:r>
            <a:r>
              <a:rPr lang="en-US" altLang="zh-CN" sz="2800" b="1" dirty="0">
                <a:solidFill>
                  <a:srgbClr val="66CCFF"/>
                </a:solidFill>
              </a:rPr>
              <a:t>2,4,6,8,10</a:t>
            </a:r>
            <a:endParaRPr lang="zh-CN" altLang="en-US" sz="2800" b="1" dirty="0">
              <a:solidFill>
                <a:srgbClr val="66CCFF"/>
              </a:solidFill>
            </a:endParaRPr>
          </a:p>
        </p:txBody>
      </p:sp>
      <p:pic>
        <p:nvPicPr>
          <p:cNvPr id="19" name="Picture 2" descr="pic5-6-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2129" y="0"/>
            <a:ext cx="7971871" cy="2070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圆角矩形标注 19"/>
          <p:cNvSpPr>
            <a:spLocks noChangeArrowheads="1"/>
          </p:cNvSpPr>
          <p:nvPr/>
        </p:nvSpPr>
        <p:spPr bwMode="auto">
          <a:xfrm>
            <a:off x="1172129" y="2094548"/>
            <a:ext cx="3819525" cy="1000125"/>
          </a:xfrm>
          <a:prstGeom prst="wedgeRoundRectCallout">
            <a:avLst>
              <a:gd name="adj1" fmla="val 18770"/>
              <a:gd name="adj2" fmla="val -237557"/>
              <a:gd name="adj3" fmla="val 16667"/>
            </a:avLst>
          </a:prstGeom>
          <a:solidFill>
            <a:schemeClr val="bg2"/>
          </a:solidFill>
          <a:ln w="9525" algn="ctr">
            <a:solidFill>
              <a:schemeClr val="tx1"/>
            </a:solidFill>
            <a:miter lim="800000"/>
            <a:headEnd/>
            <a:tailEnd/>
          </a:ln>
        </p:spPr>
        <p:txBody>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eaLnBrk="1" hangingPunct="1"/>
            <a:r>
              <a:rPr lang="zh-CN" altLang="en-US" sz="2800" b="1" dirty="0">
                <a:solidFill>
                  <a:schemeClr val="tx2"/>
                </a:solidFill>
              </a:rPr>
              <a:t>如何修改程序，不输出第一行的空行？</a:t>
            </a:r>
          </a:p>
        </p:txBody>
      </p:sp>
    </p:spTree>
    <p:extLst>
      <p:ext uri="{BB962C8B-B14F-4D97-AF65-F5344CB8AC3E}">
        <p14:creationId xmlns:p14="http://schemas.microsoft.com/office/powerpoint/2010/main" val="1311000105"/>
      </p:ext>
    </p:extLst>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linds(horizontal)">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blinds(horizontal)">
                                      <p:cBhvr>
                                        <p:cTn id="12" dur="500"/>
                                        <p:tgtEl>
                                          <p:spTgt spid="16"/>
                                        </p:tgtEl>
                                      </p:cBhvr>
                                    </p:animEffect>
                                  </p:childTnLst>
                                </p:cTn>
                              </p:par>
                            </p:childTnLst>
                          </p:cTn>
                        </p:par>
                        <p:par>
                          <p:cTn id="13" fill="hold">
                            <p:stCondLst>
                              <p:cond delay="500"/>
                            </p:stCondLst>
                            <p:childTnLst>
                              <p:par>
                                <p:cTn id="14" presetID="3" presetClass="entr" presetSubtype="10" fill="hold" grpId="0" nodeType="after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blinds(horizontal)">
                                      <p:cBhvr>
                                        <p:cTn id="16" dur="500"/>
                                        <p:tgtEl>
                                          <p:spTgt spid="17"/>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blinds(horizontal)">
                                      <p:cBhvr>
                                        <p:cTn id="21" dur="500"/>
                                        <p:tgtEl>
                                          <p:spTgt spid="18"/>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blinds(horizontal)">
                                      <p:cBhvr>
                                        <p:cTn id="26" dur="500"/>
                                        <p:tgtEl>
                                          <p:spTgt spid="19"/>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blinds(horizontal)">
                                      <p:cBhvr>
                                        <p:cTn id="3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P spid="18" grpId="0"/>
      <p:bldP spid="20" grpId="0" animBg="1"/>
    </p:bld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Rectangle 3"/>
          <p:cNvSpPr txBox="1">
            <a:spLocks noChangeArrowheads="1"/>
          </p:cNvSpPr>
          <p:nvPr/>
        </p:nvSpPr>
        <p:spPr bwMode="auto">
          <a:xfrm>
            <a:off x="550863" y="97706"/>
            <a:ext cx="8113712" cy="62808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tx2"/>
              </a:buClr>
              <a:buSzPct val="70000"/>
              <a:buFont typeface="Wingdings" pitchFamily="2" charset="2"/>
              <a:buChar char="l"/>
              <a:defRPr sz="3000">
                <a:solidFill>
                  <a:schemeClr val="tx2"/>
                </a:solidFill>
                <a:latin typeface="+mn-ea"/>
                <a:ea typeface="+mn-ea"/>
                <a:cs typeface="+mn-cs"/>
              </a:defRPr>
            </a:lvl1pPr>
            <a:lvl2pPr marL="692150" indent="-347663" algn="l" rtl="0" fontAlgn="base">
              <a:spcBef>
                <a:spcPct val="20000"/>
              </a:spcBef>
              <a:spcAft>
                <a:spcPct val="0"/>
              </a:spcAft>
              <a:buClr>
                <a:schemeClr val="accent2"/>
              </a:buClr>
              <a:buSzPct val="70000"/>
              <a:buFont typeface="Wingdings" pitchFamily="2" charset="2"/>
              <a:buChar char="l"/>
              <a:defRPr sz="2600">
                <a:solidFill>
                  <a:schemeClr val="tx2"/>
                </a:solidFill>
                <a:latin typeface="+mn-ea"/>
                <a:ea typeface="+mn-ea"/>
              </a:defRPr>
            </a:lvl2pPr>
            <a:lvl3pPr marL="987425" indent="-293688" algn="l" rtl="0" fontAlgn="base">
              <a:spcBef>
                <a:spcPct val="20000"/>
              </a:spcBef>
              <a:spcAft>
                <a:spcPct val="0"/>
              </a:spcAft>
              <a:buClr>
                <a:schemeClr val="accent1"/>
              </a:buClr>
              <a:buSzPct val="70000"/>
              <a:buFont typeface="Wingdings" pitchFamily="2" charset="2"/>
              <a:buChar char="l"/>
              <a:defRPr sz="2500">
                <a:solidFill>
                  <a:schemeClr val="tx2"/>
                </a:solidFill>
                <a:latin typeface="+mn-ea"/>
                <a:ea typeface="+mn-ea"/>
              </a:defRPr>
            </a:lvl3pPr>
            <a:lvl4pPr marL="1281113" indent="-292100" algn="l" rtl="0" fontAlgn="base">
              <a:spcBef>
                <a:spcPct val="20000"/>
              </a:spcBef>
              <a:spcAft>
                <a:spcPct val="0"/>
              </a:spcAft>
              <a:buClr>
                <a:schemeClr val="tx2"/>
              </a:buClr>
              <a:buSzPct val="75000"/>
              <a:buFont typeface="Wingdings" pitchFamily="2" charset="2"/>
              <a:buChar char="§"/>
              <a:defRPr sz="2000">
                <a:solidFill>
                  <a:schemeClr val="tx2"/>
                </a:solidFill>
                <a:latin typeface="+mn-ea"/>
                <a:ea typeface="+mn-ea"/>
              </a:defRPr>
            </a:lvl4pPr>
            <a:lvl5pPr marL="1598613" indent="-315913" algn="l" rtl="0" fontAlgn="base">
              <a:spcBef>
                <a:spcPct val="20000"/>
              </a:spcBef>
              <a:spcAft>
                <a:spcPct val="0"/>
              </a:spcAft>
              <a:buClr>
                <a:schemeClr val="folHlink"/>
              </a:buClr>
              <a:buSzPct val="80000"/>
              <a:buFont typeface="Wingdings" pitchFamily="2" charset="2"/>
              <a:buChar char="§"/>
              <a:defRPr sz="2000">
                <a:solidFill>
                  <a:schemeClr val="tx2"/>
                </a:solidFill>
                <a:latin typeface="+mn-ea"/>
                <a:ea typeface="+mn-ea"/>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9pPr>
          </a:lstStyle>
          <a:p>
            <a:pPr>
              <a:spcBef>
                <a:spcPts val="0"/>
              </a:spcBef>
              <a:buFont typeface="Wingdings" pitchFamily="2" charset="2"/>
              <a:buNone/>
            </a:pPr>
            <a:r>
              <a:rPr lang="en-US" altLang="zh-CN" sz="2800" b="1" kern="0" dirty="0" smtClean="0">
                <a:latin typeface="Verdana" panose="020B0604030504040204" pitchFamily="34" charset="0"/>
                <a:ea typeface="Verdana" panose="020B0604030504040204" pitchFamily="34" charset="0"/>
                <a:cs typeface="Verdana" panose="020B0604030504040204" pitchFamily="34" charset="0"/>
              </a:rPr>
              <a:t>#include &lt;</a:t>
            </a:r>
            <a:r>
              <a:rPr lang="en-US" altLang="zh-CN" sz="2800" b="1" kern="0" dirty="0" err="1" smtClean="0">
                <a:latin typeface="Verdana" panose="020B0604030504040204" pitchFamily="34" charset="0"/>
                <a:ea typeface="Verdana" panose="020B0604030504040204" pitchFamily="34" charset="0"/>
                <a:cs typeface="Verdana" panose="020B0604030504040204" pitchFamily="34" charset="0"/>
              </a:rPr>
              <a:t>stdio.h</a:t>
            </a:r>
            <a:r>
              <a:rPr lang="en-US" altLang="zh-CN" sz="2800" b="1" kern="0" dirty="0" smtClean="0">
                <a:latin typeface="Verdana" panose="020B0604030504040204" pitchFamily="34" charset="0"/>
                <a:ea typeface="Verdana" panose="020B0604030504040204" pitchFamily="34" charset="0"/>
                <a:cs typeface="Verdana" panose="020B0604030504040204" pitchFamily="34" charset="0"/>
              </a:rPr>
              <a:t>&gt;</a:t>
            </a:r>
            <a:endParaRPr lang="zh-CN" altLang="zh-CN" sz="2800" b="1" kern="0" dirty="0" smtClean="0">
              <a:latin typeface="Verdana" panose="020B0604030504040204" pitchFamily="34" charset="0"/>
              <a:cs typeface="Verdana" panose="020B0604030504040204" pitchFamily="34" charset="0"/>
            </a:endParaRPr>
          </a:p>
          <a:p>
            <a:pPr>
              <a:spcBef>
                <a:spcPts val="0"/>
              </a:spcBef>
              <a:buFont typeface="Wingdings" pitchFamily="2" charset="2"/>
              <a:buNone/>
            </a:pPr>
            <a:r>
              <a:rPr lang="en-US" altLang="zh-CN" sz="2800" b="1" kern="0" dirty="0" err="1" smtClean="0">
                <a:latin typeface="Verdana" panose="020B0604030504040204" pitchFamily="34" charset="0"/>
                <a:ea typeface="Verdana" panose="020B0604030504040204" pitchFamily="34" charset="0"/>
                <a:cs typeface="Verdana" panose="020B0604030504040204" pitchFamily="34" charset="0"/>
              </a:rPr>
              <a:t>int</a:t>
            </a:r>
            <a:r>
              <a:rPr lang="en-US" altLang="zh-CN" sz="2800" b="1" kern="0" dirty="0" smtClean="0">
                <a:latin typeface="Verdana" panose="020B0604030504040204" pitchFamily="34" charset="0"/>
                <a:ea typeface="Verdana" panose="020B0604030504040204" pitchFamily="34" charset="0"/>
                <a:cs typeface="Verdana" panose="020B0604030504040204" pitchFamily="34" charset="0"/>
              </a:rPr>
              <a:t> main()</a:t>
            </a:r>
            <a:endParaRPr lang="zh-CN" altLang="zh-CN" sz="2800" b="1" kern="0" dirty="0" smtClean="0">
              <a:latin typeface="Verdana" panose="020B0604030504040204" pitchFamily="34" charset="0"/>
              <a:cs typeface="Verdana" panose="020B0604030504040204" pitchFamily="34" charset="0"/>
            </a:endParaRPr>
          </a:p>
          <a:p>
            <a:pPr>
              <a:spcBef>
                <a:spcPts val="0"/>
              </a:spcBef>
              <a:buFont typeface="Wingdings" pitchFamily="2" charset="2"/>
              <a:buNone/>
            </a:pPr>
            <a:r>
              <a:rPr lang="en-US" altLang="zh-CN" sz="2800" b="1" kern="0" dirty="0" smtClean="0">
                <a:latin typeface="Verdana" panose="020B0604030504040204" pitchFamily="34" charset="0"/>
                <a:ea typeface="Verdana" panose="020B0604030504040204" pitchFamily="34" charset="0"/>
                <a:cs typeface="Verdana" panose="020B0604030504040204" pitchFamily="34" charset="0"/>
              </a:rPr>
              <a:t>{</a:t>
            </a:r>
          </a:p>
          <a:p>
            <a:pPr>
              <a:spcBef>
                <a:spcPts val="0"/>
              </a:spcBef>
              <a:buFont typeface="Wingdings" pitchFamily="2" charset="2"/>
              <a:buNone/>
            </a:pPr>
            <a:r>
              <a:rPr lang="en-US" altLang="zh-CN" sz="2800" b="1" kern="0" dirty="0" smtClean="0">
                <a:latin typeface="Verdana" panose="020B0604030504040204" pitchFamily="34" charset="0"/>
                <a:ea typeface="Verdana" panose="020B0604030504040204" pitchFamily="34" charset="0"/>
                <a:cs typeface="Verdana" panose="020B0604030504040204" pitchFamily="34" charset="0"/>
              </a:rPr>
              <a:t>	 </a:t>
            </a:r>
            <a:r>
              <a:rPr lang="en-US" altLang="zh-CN" sz="2800" b="1" kern="0" dirty="0" err="1" smtClean="0">
                <a:latin typeface="Verdana" panose="020B0604030504040204" pitchFamily="34" charset="0"/>
                <a:ea typeface="Verdana" panose="020B0604030504040204" pitchFamily="34" charset="0"/>
                <a:cs typeface="Verdana" panose="020B0604030504040204" pitchFamily="34" charset="0"/>
              </a:rPr>
              <a:t>int</a:t>
            </a:r>
            <a:r>
              <a:rPr lang="en-US" altLang="zh-CN" sz="2800" b="1" kern="0" dirty="0" smtClean="0">
                <a:latin typeface="Verdana" panose="020B0604030504040204" pitchFamily="34" charset="0"/>
                <a:ea typeface="Verdana" panose="020B0604030504040204" pitchFamily="34" charset="0"/>
                <a:cs typeface="Verdana" panose="020B0604030504040204" pitchFamily="34" charset="0"/>
              </a:rPr>
              <a:t> </a:t>
            </a:r>
            <a:r>
              <a:rPr lang="en-US" altLang="zh-CN" sz="2800" b="1" kern="0" dirty="0" err="1" smtClean="0">
                <a:latin typeface="Verdana" panose="020B0604030504040204" pitchFamily="34" charset="0"/>
                <a:ea typeface="Verdana" panose="020B0604030504040204" pitchFamily="34" charset="0"/>
                <a:cs typeface="Verdana" panose="020B0604030504040204" pitchFamily="34" charset="0"/>
              </a:rPr>
              <a:t>i</a:t>
            </a:r>
            <a:r>
              <a:rPr lang="en-US" altLang="zh-CN" sz="2800" b="1" kern="0" dirty="0" smtClean="0">
                <a:latin typeface="Verdana" panose="020B0604030504040204" pitchFamily="34" charset="0"/>
                <a:ea typeface="Verdana" panose="020B0604030504040204" pitchFamily="34" charset="0"/>
                <a:cs typeface="Verdana" panose="020B0604030504040204" pitchFamily="34" charset="0"/>
              </a:rPr>
              <a:t>, j, n=0;</a:t>
            </a:r>
            <a:endParaRPr lang="zh-CN" altLang="zh-CN" sz="2800" b="1" kern="0" dirty="0" smtClean="0">
              <a:latin typeface="Verdana" panose="020B0604030504040204" pitchFamily="34" charset="0"/>
              <a:cs typeface="Verdana" panose="020B0604030504040204" pitchFamily="34" charset="0"/>
            </a:endParaRPr>
          </a:p>
          <a:p>
            <a:pPr>
              <a:spcBef>
                <a:spcPts val="0"/>
              </a:spcBef>
              <a:buFont typeface="Wingdings" pitchFamily="2" charset="2"/>
              <a:buNone/>
            </a:pPr>
            <a:r>
              <a:rPr lang="en-US" altLang="zh-CN" sz="2800" b="1" kern="0" dirty="0" smtClean="0">
                <a:latin typeface="Verdana" panose="020B0604030504040204" pitchFamily="34" charset="0"/>
                <a:ea typeface="Verdana" panose="020B0604030504040204" pitchFamily="34" charset="0"/>
                <a:cs typeface="Verdana" panose="020B0604030504040204" pitchFamily="34" charset="0"/>
              </a:rPr>
              <a:t>    for (</a:t>
            </a:r>
            <a:r>
              <a:rPr lang="en-US" altLang="zh-CN" sz="2800" b="1" kern="0" dirty="0" err="1" smtClean="0">
                <a:latin typeface="Verdana" panose="020B0604030504040204" pitchFamily="34" charset="0"/>
                <a:ea typeface="Verdana" panose="020B0604030504040204" pitchFamily="34" charset="0"/>
                <a:cs typeface="Verdana" panose="020B0604030504040204" pitchFamily="34" charset="0"/>
              </a:rPr>
              <a:t>i</a:t>
            </a:r>
            <a:r>
              <a:rPr lang="en-US" altLang="zh-CN" sz="2800" b="1" kern="0" dirty="0" smtClean="0">
                <a:latin typeface="Verdana" panose="020B0604030504040204" pitchFamily="34" charset="0"/>
                <a:ea typeface="Verdana" panose="020B0604030504040204" pitchFamily="34" charset="0"/>
                <a:cs typeface="Verdana" panose="020B0604030504040204" pitchFamily="34" charset="0"/>
              </a:rPr>
              <a:t>=1; </a:t>
            </a:r>
            <a:r>
              <a:rPr lang="en-US" altLang="zh-CN" sz="2800" b="1" kern="0" dirty="0" err="1" smtClean="0">
                <a:latin typeface="Verdana" panose="020B0604030504040204" pitchFamily="34" charset="0"/>
                <a:ea typeface="Verdana" panose="020B0604030504040204" pitchFamily="34" charset="0"/>
                <a:cs typeface="Verdana" panose="020B0604030504040204" pitchFamily="34" charset="0"/>
              </a:rPr>
              <a:t>i</a:t>
            </a:r>
            <a:r>
              <a:rPr lang="en-US" altLang="zh-CN" sz="2800" b="1" kern="0" dirty="0" smtClean="0">
                <a:latin typeface="Verdana" panose="020B0604030504040204" pitchFamily="34" charset="0"/>
                <a:ea typeface="Verdana" panose="020B0604030504040204" pitchFamily="34" charset="0"/>
                <a:cs typeface="Verdana" panose="020B0604030504040204" pitchFamily="34" charset="0"/>
              </a:rPr>
              <a:t>&lt;=4; </a:t>
            </a:r>
            <a:r>
              <a:rPr lang="en-US" altLang="zh-CN" sz="2800" b="1" kern="0" dirty="0" err="1" smtClean="0">
                <a:latin typeface="Verdana" panose="020B0604030504040204" pitchFamily="34" charset="0"/>
                <a:ea typeface="Verdana" panose="020B0604030504040204" pitchFamily="34" charset="0"/>
                <a:cs typeface="Verdana" panose="020B0604030504040204" pitchFamily="34" charset="0"/>
              </a:rPr>
              <a:t>i</a:t>
            </a:r>
            <a:r>
              <a:rPr lang="en-US" altLang="zh-CN" sz="2800" b="1" kern="0" dirty="0" smtClean="0">
                <a:latin typeface="Verdana" panose="020B0604030504040204" pitchFamily="34" charset="0"/>
                <a:ea typeface="Verdana" panose="020B0604030504040204" pitchFamily="34" charset="0"/>
                <a:cs typeface="Verdana" panose="020B0604030504040204" pitchFamily="34" charset="0"/>
              </a:rPr>
              <a:t>++)                      </a:t>
            </a:r>
            <a:endParaRPr lang="zh-CN" altLang="zh-CN" sz="2800" b="1" kern="0" dirty="0" smtClean="0">
              <a:latin typeface="Verdana" panose="020B0604030504040204" pitchFamily="34" charset="0"/>
              <a:cs typeface="Verdana" panose="020B0604030504040204" pitchFamily="34" charset="0"/>
            </a:endParaRPr>
          </a:p>
          <a:p>
            <a:pPr>
              <a:spcBef>
                <a:spcPts val="0"/>
              </a:spcBef>
              <a:buFont typeface="Wingdings" pitchFamily="2" charset="2"/>
              <a:buNone/>
            </a:pPr>
            <a:r>
              <a:rPr lang="en-US" altLang="zh-CN" sz="2800" b="1" kern="0" dirty="0" smtClean="0">
                <a:latin typeface="Verdana" panose="020B0604030504040204" pitchFamily="34" charset="0"/>
                <a:ea typeface="Verdana" panose="020B0604030504040204" pitchFamily="34" charset="0"/>
                <a:cs typeface="Verdana" panose="020B0604030504040204" pitchFamily="34" charset="0"/>
              </a:rPr>
              <a:t>        for (j=1; j&lt;=5; j++, n++) </a:t>
            </a:r>
            <a:endParaRPr lang="zh-CN" altLang="zh-CN" sz="2800" b="1" kern="0" dirty="0" smtClean="0">
              <a:latin typeface="Verdana" panose="020B0604030504040204" pitchFamily="34" charset="0"/>
              <a:cs typeface="Verdana" panose="020B0604030504040204" pitchFamily="34" charset="0"/>
            </a:endParaRPr>
          </a:p>
          <a:p>
            <a:pPr>
              <a:spcBef>
                <a:spcPts val="0"/>
              </a:spcBef>
              <a:buFont typeface="Wingdings" pitchFamily="2" charset="2"/>
              <a:buNone/>
            </a:pPr>
            <a:r>
              <a:rPr lang="en-US" altLang="zh-CN" sz="2800" b="1" kern="0" dirty="0" smtClean="0">
                <a:latin typeface="Verdana" panose="020B0604030504040204" pitchFamily="34" charset="0"/>
                <a:ea typeface="Verdana" panose="020B0604030504040204" pitchFamily="34" charset="0"/>
                <a:cs typeface="Verdana" panose="020B0604030504040204" pitchFamily="34" charset="0"/>
              </a:rPr>
              <a:t>        {</a:t>
            </a:r>
          </a:p>
          <a:p>
            <a:pPr>
              <a:spcBef>
                <a:spcPts val="0"/>
              </a:spcBef>
              <a:buFont typeface="Wingdings" pitchFamily="2" charset="2"/>
              <a:buNone/>
            </a:pPr>
            <a:r>
              <a:rPr lang="en-US" altLang="zh-CN" sz="2800" b="1" kern="0" dirty="0" smtClean="0">
                <a:latin typeface="Verdana" panose="020B0604030504040204" pitchFamily="34" charset="0"/>
                <a:ea typeface="Verdana" panose="020B0604030504040204" pitchFamily="34" charset="0"/>
                <a:cs typeface="Verdana" panose="020B0604030504040204" pitchFamily="34" charset="0"/>
              </a:rPr>
              <a:t>		    if (n%5==0)</a:t>
            </a:r>
          </a:p>
          <a:p>
            <a:pPr>
              <a:spcBef>
                <a:spcPts val="0"/>
              </a:spcBef>
              <a:buFont typeface="Wingdings" pitchFamily="2" charset="2"/>
              <a:buNone/>
            </a:pPr>
            <a:r>
              <a:rPr lang="en-US" altLang="zh-CN" sz="2800" b="1" kern="0" dirty="0" smtClean="0">
                <a:latin typeface="Verdana" panose="020B0604030504040204" pitchFamily="34" charset="0"/>
                <a:ea typeface="Verdana" panose="020B0604030504040204" pitchFamily="34" charset="0"/>
                <a:cs typeface="Verdana" panose="020B0604030504040204" pitchFamily="34" charset="0"/>
              </a:rPr>
              <a:t>			 </a:t>
            </a:r>
            <a:r>
              <a:rPr lang="en-US" altLang="zh-CN" sz="2800" b="1" kern="0" dirty="0" err="1" smtClean="0">
                <a:latin typeface="Verdana" panose="020B0604030504040204" pitchFamily="34" charset="0"/>
                <a:ea typeface="Verdana" panose="020B0604030504040204" pitchFamily="34" charset="0"/>
                <a:cs typeface="Verdana" panose="020B0604030504040204" pitchFamily="34" charset="0"/>
              </a:rPr>
              <a:t>printf</a:t>
            </a:r>
            <a:r>
              <a:rPr lang="en-US" altLang="zh-CN" sz="2800" b="1" kern="0" dirty="0" smtClean="0">
                <a:latin typeface="Verdana" panose="020B0604030504040204" pitchFamily="34" charset="0"/>
                <a:ea typeface="Verdana" panose="020B0604030504040204" pitchFamily="34" charset="0"/>
                <a:cs typeface="Verdana" panose="020B0604030504040204" pitchFamily="34" charset="0"/>
              </a:rPr>
              <a:t> ("\n"); </a:t>
            </a:r>
          </a:p>
          <a:p>
            <a:pPr>
              <a:spcBef>
                <a:spcPts val="0"/>
              </a:spcBef>
              <a:buFont typeface="Wingdings" pitchFamily="2" charset="2"/>
              <a:buNone/>
            </a:pPr>
            <a:endParaRPr lang="zh-CN" altLang="zh-CN" sz="2800" b="1" kern="0" dirty="0" smtClean="0">
              <a:latin typeface="Verdana" panose="020B0604030504040204" pitchFamily="34" charset="0"/>
              <a:cs typeface="Verdana" panose="020B0604030504040204" pitchFamily="34" charset="0"/>
            </a:endParaRPr>
          </a:p>
          <a:p>
            <a:pPr>
              <a:spcBef>
                <a:spcPts val="0"/>
              </a:spcBef>
              <a:buFont typeface="Wingdings" pitchFamily="2" charset="2"/>
              <a:buNone/>
            </a:pPr>
            <a:r>
              <a:rPr lang="en-US" altLang="zh-CN" sz="2800" b="1" kern="0" dirty="0" smtClean="0">
                <a:latin typeface="Verdana" panose="020B0604030504040204" pitchFamily="34" charset="0"/>
                <a:ea typeface="Verdana" panose="020B0604030504040204" pitchFamily="34" charset="0"/>
                <a:cs typeface="Verdana" panose="020B0604030504040204" pitchFamily="34" charset="0"/>
              </a:rPr>
              <a:t>	         </a:t>
            </a:r>
            <a:r>
              <a:rPr lang="en-US" altLang="zh-CN" sz="2800" b="1" kern="0" dirty="0" err="1" smtClean="0">
                <a:latin typeface="Verdana" panose="020B0604030504040204" pitchFamily="34" charset="0"/>
                <a:ea typeface="Verdana" panose="020B0604030504040204" pitchFamily="34" charset="0"/>
                <a:cs typeface="Verdana" panose="020B0604030504040204" pitchFamily="34" charset="0"/>
              </a:rPr>
              <a:t>printf</a:t>
            </a:r>
            <a:r>
              <a:rPr lang="en-US" altLang="zh-CN" sz="2800" b="1" kern="0" dirty="0" smtClean="0">
                <a:latin typeface="Verdana" panose="020B0604030504040204" pitchFamily="34" charset="0"/>
                <a:ea typeface="Verdana" panose="020B0604030504040204" pitchFamily="34" charset="0"/>
                <a:cs typeface="Verdana" panose="020B0604030504040204" pitchFamily="34" charset="0"/>
              </a:rPr>
              <a:t> ("%d\t", </a:t>
            </a:r>
            <a:r>
              <a:rPr lang="en-US" altLang="zh-CN" sz="2800" b="1" kern="0" dirty="0" err="1" smtClean="0">
                <a:latin typeface="Verdana" panose="020B0604030504040204" pitchFamily="34" charset="0"/>
                <a:ea typeface="Verdana" panose="020B0604030504040204" pitchFamily="34" charset="0"/>
                <a:cs typeface="Verdana" panose="020B0604030504040204" pitchFamily="34" charset="0"/>
              </a:rPr>
              <a:t>i</a:t>
            </a:r>
            <a:r>
              <a:rPr lang="en-US" altLang="zh-CN" sz="2800" b="1" kern="0" dirty="0" smtClean="0">
                <a:latin typeface="Verdana" panose="020B0604030504040204" pitchFamily="34" charset="0"/>
                <a:ea typeface="Verdana" panose="020B0604030504040204" pitchFamily="34" charset="0"/>
                <a:cs typeface="Verdana" panose="020B0604030504040204" pitchFamily="34" charset="0"/>
              </a:rPr>
              <a:t>*j);</a:t>
            </a:r>
            <a:endParaRPr lang="zh-CN" altLang="zh-CN" sz="2800" b="1" kern="0" dirty="0" smtClean="0">
              <a:latin typeface="Verdana" panose="020B0604030504040204" pitchFamily="34" charset="0"/>
              <a:cs typeface="Verdana" panose="020B0604030504040204" pitchFamily="34" charset="0"/>
            </a:endParaRPr>
          </a:p>
          <a:p>
            <a:pPr>
              <a:spcBef>
                <a:spcPts val="0"/>
              </a:spcBef>
              <a:buFont typeface="Wingdings" pitchFamily="2" charset="2"/>
              <a:buNone/>
            </a:pPr>
            <a:r>
              <a:rPr lang="en-US" altLang="zh-CN" sz="2800" b="1" kern="0" dirty="0" smtClean="0">
                <a:latin typeface="Verdana" panose="020B0604030504040204" pitchFamily="34" charset="0"/>
                <a:ea typeface="Verdana" panose="020B0604030504040204" pitchFamily="34" charset="0"/>
                <a:cs typeface="Verdana" panose="020B0604030504040204" pitchFamily="34" charset="0"/>
              </a:rPr>
              <a:t>        }  </a:t>
            </a:r>
            <a:endParaRPr lang="zh-CN" altLang="zh-CN" sz="2800" b="1" kern="0" dirty="0" smtClean="0">
              <a:latin typeface="Verdana" panose="020B0604030504040204" pitchFamily="34" charset="0"/>
              <a:cs typeface="Verdana" panose="020B0604030504040204" pitchFamily="34" charset="0"/>
            </a:endParaRPr>
          </a:p>
          <a:p>
            <a:pPr>
              <a:spcBef>
                <a:spcPts val="0"/>
              </a:spcBef>
              <a:buFont typeface="Wingdings" pitchFamily="2" charset="2"/>
              <a:buNone/>
            </a:pPr>
            <a:r>
              <a:rPr lang="en-US" altLang="zh-CN" sz="2800" b="1" kern="0" dirty="0" smtClean="0">
                <a:latin typeface="Verdana" panose="020B0604030504040204" pitchFamily="34" charset="0"/>
                <a:ea typeface="Verdana" panose="020B0604030504040204" pitchFamily="34" charset="0"/>
                <a:cs typeface="Verdana" panose="020B0604030504040204" pitchFamily="34" charset="0"/>
              </a:rPr>
              <a:t>     </a:t>
            </a:r>
            <a:r>
              <a:rPr lang="en-US" altLang="zh-CN" sz="2800" b="1" kern="0" dirty="0" err="1" smtClean="0">
                <a:latin typeface="Verdana" panose="020B0604030504040204" pitchFamily="34" charset="0"/>
                <a:ea typeface="Verdana" panose="020B0604030504040204" pitchFamily="34" charset="0"/>
                <a:cs typeface="Verdana" panose="020B0604030504040204" pitchFamily="34" charset="0"/>
              </a:rPr>
              <a:t>printf</a:t>
            </a:r>
            <a:r>
              <a:rPr lang="en-US" altLang="zh-CN" sz="2800" b="1" kern="0" dirty="0" smtClean="0">
                <a:latin typeface="Verdana" panose="020B0604030504040204" pitchFamily="34" charset="0"/>
                <a:ea typeface="Verdana" panose="020B0604030504040204" pitchFamily="34" charset="0"/>
                <a:cs typeface="Verdana" panose="020B0604030504040204" pitchFamily="34" charset="0"/>
              </a:rPr>
              <a:t>("\n");	</a:t>
            </a:r>
            <a:endParaRPr lang="zh-CN" altLang="zh-CN" sz="2800" b="1" kern="0" dirty="0" smtClean="0">
              <a:latin typeface="Verdana" panose="020B0604030504040204" pitchFamily="34" charset="0"/>
              <a:cs typeface="Verdana" panose="020B0604030504040204" pitchFamily="34" charset="0"/>
            </a:endParaRPr>
          </a:p>
          <a:p>
            <a:pPr>
              <a:spcBef>
                <a:spcPts val="0"/>
              </a:spcBef>
              <a:buFont typeface="Wingdings" pitchFamily="2" charset="2"/>
              <a:buNone/>
            </a:pPr>
            <a:r>
              <a:rPr lang="en-US" altLang="zh-CN" sz="2800" b="1" kern="0" dirty="0" smtClean="0">
                <a:latin typeface="Verdana" panose="020B0604030504040204" pitchFamily="34" charset="0"/>
                <a:ea typeface="Verdana" panose="020B0604030504040204" pitchFamily="34" charset="0"/>
                <a:cs typeface="Verdana" panose="020B0604030504040204" pitchFamily="34" charset="0"/>
              </a:rPr>
              <a:t>     return 0;</a:t>
            </a:r>
            <a:endParaRPr lang="zh-CN" altLang="zh-CN" sz="2800" b="1" kern="0" dirty="0" smtClean="0">
              <a:latin typeface="Verdana" panose="020B0604030504040204" pitchFamily="34" charset="0"/>
              <a:cs typeface="Verdana" panose="020B0604030504040204" pitchFamily="34" charset="0"/>
            </a:endParaRPr>
          </a:p>
          <a:p>
            <a:pPr>
              <a:spcBef>
                <a:spcPts val="0"/>
              </a:spcBef>
              <a:buFont typeface="Wingdings" pitchFamily="2" charset="2"/>
              <a:buNone/>
            </a:pPr>
            <a:r>
              <a:rPr lang="en-US" altLang="zh-CN" sz="2800" b="1" kern="0" dirty="0" smtClean="0">
                <a:latin typeface="Verdana" panose="020B0604030504040204" pitchFamily="34" charset="0"/>
                <a:ea typeface="Verdana" panose="020B0604030504040204" pitchFamily="34" charset="0"/>
                <a:cs typeface="Verdana" panose="020B0604030504040204" pitchFamily="34" charset="0"/>
              </a:rPr>
              <a:t>}</a:t>
            </a:r>
            <a:endParaRPr lang="zh-CN" altLang="zh-CN" sz="2800" b="1" kern="0" dirty="0" smtClean="0">
              <a:latin typeface="Verdana" panose="020B0604030504040204" pitchFamily="34" charset="0"/>
              <a:cs typeface="Verdana" panose="020B0604030504040204" pitchFamily="34" charset="0"/>
            </a:endParaRPr>
          </a:p>
        </p:txBody>
      </p:sp>
      <p:sp>
        <p:nvSpPr>
          <p:cNvPr id="6" name="TextBox 5"/>
          <p:cNvSpPr txBox="1">
            <a:spLocks noChangeArrowheads="1"/>
          </p:cNvSpPr>
          <p:nvPr/>
        </p:nvSpPr>
        <p:spPr bwMode="auto">
          <a:xfrm>
            <a:off x="1733326" y="3933056"/>
            <a:ext cx="521493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eaLnBrk="1" hangingPunct="1"/>
            <a:r>
              <a:rPr lang="en-US" altLang="zh-CN" sz="3200" b="1" dirty="0">
                <a:solidFill>
                  <a:srgbClr val="FFFF00"/>
                </a:solidFill>
              </a:rPr>
              <a:t>if (</a:t>
            </a:r>
            <a:r>
              <a:rPr lang="en-US" altLang="zh-CN" sz="3200" b="1" dirty="0" err="1">
                <a:solidFill>
                  <a:srgbClr val="FFFF00"/>
                </a:solidFill>
              </a:rPr>
              <a:t>i</a:t>
            </a:r>
            <a:r>
              <a:rPr lang="en-US" altLang="zh-CN" sz="3200" b="1" dirty="0">
                <a:solidFill>
                  <a:srgbClr val="FFFF00"/>
                </a:solidFill>
              </a:rPr>
              <a:t>==3 &amp;&amp; j==1) break; </a:t>
            </a:r>
            <a:endParaRPr lang="zh-CN" altLang="en-US" sz="3200" b="1" dirty="0">
              <a:solidFill>
                <a:srgbClr val="FFFF00"/>
              </a:solidFill>
            </a:endParaRPr>
          </a:p>
        </p:txBody>
      </p:sp>
      <p:pic>
        <p:nvPicPr>
          <p:cNvPr id="2" name="Picture 2" descr="pic5-6-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901" y="0"/>
            <a:ext cx="8708099" cy="2204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圆角矩形标注 6"/>
          <p:cNvSpPr>
            <a:spLocks noChangeArrowheads="1"/>
          </p:cNvSpPr>
          <p:nvPr/>
        </p:nvSpPr>
        <p:spPr bwMode="auto">
          <a:xfrm>
            <a:off x="971600" y="2238015"/>
            <a:ext cx="3249612" cy="1000125"/>
          </a:xfrm>
          <a:prstGeom prst="wedgeRoundRectCallout">
            <a:avLst>
              <a:gd name="adj1" fmla="val -62322"/>
              <a:gd name="adj2" fmla="val -129554"/>
              <a:gd name="adj3" fmla="val 16667"/>
            </a:avLst>
          </a:prstGeom>
          <a:solidFill>
            <a:schemeClr val="bg2"/>
          </a:solidFill>
          <a:ln w="9525" algn="ctr">
            <a:solidFill>
              <a:schemeClr val="tx1"/>
            </a:solidFill>
            <a:miter lim="800000"/>
            <a:headEnd/>
            <a:tailEnd/>
          </a:ln>
        </p:spPr>
        <p:txBody>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eaLnBrk="1" hangingPunct="1"/>
            <a:r>
              <a:rPr lang="zh-CN" altLang="zh-CN" sz="2800" b="1" dirty="0">
                <a:solidFill>
                  <a:schemeClr val="tx2"/>
                </a:solidFill>
              </a:rPr>
              <a:t>遇到第</a:t>
            </a:r>
            <a:r>
              <a:rPr lang="en-US" altLang="zh-CN" sz="2800" b="1" dirty="0">
                <a:solidFill>
                  <a:schemeClr val="tx2"/>
                </a:solidFill>
              </a:rPr>
              <a:t>3</a:t>
            </a:r>
            <a:r>
              <a:rPr lang="zh-CN" altLang="zh-CN" sz="2800" b="1" dirty="0">
                <a:solidFill>
                  <a:schemeClr val="tx2"/>
                </a:solidFill>
              </a:rPr>
              <a:t>行第</a:t>
            </a:r>
            <a:r>
              <a:rPr lang="en-US" altLang="zh-CN" sz="2800" b="1" dirty="0">
                <a:solidFill>
                  <a:schemeClr val="tx2"/>
                </a:solidFill>
              </a:rPr>
              <a:t>1</a:t>
            </a:r>
            <a:r>
              <a:rPr lang="zh-CN" altLang="zh-CN" sz="2800" b="1" dirty="0">
                <a:solidFill>
                  <a:schemeClr val="tx2"/>
                </a:solidFill>
              </a:rPr>
              <a:t>列，终止内循环</a:t>
            </a:r>
            <a:endParaRPr lang="zh-CN" altLang="en-US" sz="2800" b="1" dirty="0">
              <a:solidFill>
                <a:schemeClr val="tx2"/>
              </a:solidFill>
            </a:endParaRPr>
          </a:p>
        </p:txBody>
      </p:sp>
    </p:spTree>
    <p:extLst>
      <p:ext uri="{BB962C8B-B14F-4D97-AF65-F5344CB8AC3E}">
        <p14:creationId xmlns:p14="http://schemas.microsoft.com/office/powerpoint/2010/main" val="92655921"/>
      </p:ext>
    </p:extLst>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lide(fromBottom)">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par>
                          <p:cTn id="13" fill="hold">
                            <p:stCondLst>
                              <p:cond delay="500"/>
                            </p:stCondLst>
                            <p:childTnLst>
                              <p:par>
                                <p:cTn id="14" presetID="3" presetClass="entr" presetSubtype="10"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blinds(horizontal)">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Rectangle 3"/>
          <p:cNvSpPr txBox="1">
            <a:spLocks noChangeArrowheads="1"/>
          </p:cNvSpPr>
          <p:nvPr/>
        </p:nvSpPr>
        <p:spPr bwMode="auto">
          <a:xfrm>
            <a:off x="550863" y="97706"/>
            <a:ext cx="8113712" cy="62808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tx2"/>
              </a:buClr>
              <a:buSzPct val="70000"/>
              <a:buFont typeface="Wingdings" pitchFamily="2" charset="2"/>
              <a:buChar char="l"/>
              <a:defRPr sz="3000">
                <a:solidFill>
                  <a:schemeClr val="tx2"/>
                </a:solidFill>
                <a:latin typeface="+mn-ea"/>
                <a:ea typeface="+mn-ea"/>
                <a:cs typeface="+mn-cs"/>
              </a:defRPr>
            </a:lvl1pPr>
            <a:lvl2pPr marL="692150" indent="-347663" algn="l" rtl="0" fontAlgn="base">
              <a:spcBef>
                <a:spcPct val="20000"/>
              </a:spcBef>
              <a:spcAft>
                <a:spcPct val="0"/>
              </a:spcAft>
              <a:buClr>
                <a:schemeClr val="accent2"/>
              </a:buClr>
              <a:buSzPct val="70000"/>
              <a:buFont typeface="Wingdings" pitchFamily="2" charset="2"/>
              <a:buChar char="l"/>
              <a:defRPr sz="2600">
                <a:solidFill>
                  <a:schemeClr val="tx2"/>
                </a:solidFill>
                <a:latin typeface="+mn-ea"/>
                <a:ea typeface="+mn-ea"/>
              </a:defRPr>
            </a:lvl2pPr>
            <a:lvl3pPr marL="987425" indent="-293688" algn="l" rtl="0" fontAlgn="base">
              <a:spcBef>
                <a:spcPct val="20000"/>
              </a:spcBef>
              <a:spcAft>
                <a:spcPct val="0"/>
              </a:spcAft>
              <a:buClr>
                <a:schemeClr val="accent1"/>
              </a:buClr>
              <a:buSzPct val="70000"/>
              <a:buFont typeface="Wingdings" pitchFamily="2" charset="2"/>
              <a:buChar char="l"/>
              <a:defRPr sz="2500">
                <a:solidFill>
                  <a:schemeClr val="tx2"/>
                </a:solidFill>
                <a:latin typeface="+mn-ea"/>
                <a:ea typeface="+mn-ea"/>
              </a:defRPr>
            </a:lvl3pPr>
            <a:lvl4pPr marL="1281113" indent="-292100" algn="l" rtl="0" fontAlgn="base">
              <a:spcBef>
                <a:spcPct val="20000"/>
              </a:spcBef>
              <a:spcAft>
                <a:spcPct val="0"/>
              </a:spcAft>
              <a:buClr>
                <a:schemeClr val="tx2"/>
              </a:buClr>
              <a:buSzPct val="75000"/>
              <a:buFont typeface="Wingdings" pitchFamily="2" charset="2"/>
              <a:buChar char="§"/>
              <a:defRPr sz="2000">
                <a:solidFill>
                  <a:schemeClr val="tx2"/>
                </a:solidFill>
                <a:latin typeface="+mn-ea"/>
                <a:ea typeface="+mn-ea"/>
              </a:defRPr>
            </a:lvl4pPr>
            <a:lvl5pPr marL="1598613" indent="-315913" algn="l" rtl="0" fontAlgn="base">
              <a:spcBef>
                <a:spcPct val="20000"/>
              </a:spcBef>
              <a:spcAft>
                <a:spcPct val="0"/>
              </a:spcAft>
              <a:buClr>
                <a:schemeClr val="folHlink"/>
              </a:buClr>
              <a:buSzPct val="80000"/>
              <a:buFont typeface="Wingdings" pitchFamily="2" charset="2"/>
              <a:buChar char="§"/>
              <a:defRPr sz="2000">
                <a:solidFill>
                  <a:schemeClr val="tx2"/>
                </a:solidFill>
                <a:latin typeface="+mn-ea"/>
                <a:ea typeface="+mn-ea"/>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9pPr>
          </a:lstStyle>
          <a:p>
            <a:pPr>
              <a:spcBef>
                <a:spcPts val="0"/>
              </a:spcBef>
              <a:buFont typeface="Wingdings" pitchFamily="2" charset="2"/>
              <a:buNone/>
            </a:pPr>
            <a:r>
              <a:rPr lang="en-US" altLang="zh-CN" sz="2800" b="1" kern="0" dirty="0" smtClean="0">
                <a:latin typeface="Verdana" panose="020B0604030504040204" pitchFamily="34" charset="0"/>
                <a:ea typeface="Verdana" panose="020B0604030504040204" pitchFamily="34" charset="0"/>
                <a:cs typeface="Verdana" panose="020B0604030504040204" pitchFamily="34" charset="0"/>
              </a:rPr>
              <a:t>#include &lt;</a:t>
            </a:r>
            <a:r>
              <a:rPr lang="en-US" altLang="zh-CN" sz="2800" b="1" kern="0" dirty="0" err="1" smtClean="0">
                <a:latin typeface="Verdana" panose="020B0604030504040204" pitchFamily="34" charset="0"/>
                <a:ea typeface="Verdana" panose="020B0604030504040204" pitchFamily="34" charset="0"/>
                <a:cs typeface="Verdana" panose="020B0604030504040204" pitchFamily="34" charset="0"/>
              </a:rPr>
              <a:t>stdio.h</a:t>
            </a:r>
            <a:r>
              <a:rPr lang="en-US" altLang="zh-CN" sz="2800" b="1" kern="0" dirty="0" smtClean="0">
                <a:latin typeface="Verdana" panose="020B0604030504040204" pitchFamily="34" charset="0"/>
                <a:ea typeface="Verdana" panose="020B0604030504040204" pitchFamily="34" charset="0"/>
                <a:cs typeface="Verdana" panose="020B0604030504040204" pitchFamily="34" charset="0"/>
              </a:rPr>
              <a:t>&gt;</a:t>
            </a:r>
            <a:endParaRPr lang="zh-CN" altLang="zh-CN" sz="2800" b="1" kern="0" dirty="0" smtClean="0">
              <a:latin typeface="Verdana" panose="020B0604030504040204" pitchFamily="34" charset="0"/>
              <a:cs typeface="Verdana" panose="020B0604030504040204" pitchFamily="34" charset="0"/>
            </a:endParaRPr>
          </a:p>
          <a:p>
            <a:pPr>
              <a:spcBef>
                <a:spcPts val="0"/>
              </a:spcBef>
              <a:buFont typeface="Wingdings" pitchFamily="2" charset="2"/>
              <a:buNone/>
            </a:pPr>
            <a:r>
              <a:rPr lang="en-US" altLang="zh-CN" sz="2800" b="1" kern="0" dirty="0" err="1" smtClean="0">
                <a:latin typeface="Verdana" panose="020B0604030504040204" pitchFamily="34" charset="0"/>
                <a:ea typeface="Verdana" panose="020B0604030504040204" pitchFamily="34" charset="0"/>
                <a:cs typeface="Verdana" panose="020B0604030504040204" pitchFamily="34" charset="0"/>
              </a:rPr>
              <a:t>int</a:t>
            </a:r>
            <a:r>
              <a:rPr lang="en-US" altLang="zh-CN" sz="2800" b="1" kern="0" dirty="0" smtClean="0">
                <a:latin typeface="Verdana" panose="020B0604030504040204" pitchFamily="34" charset="0"/>
                <a:ea typeface="Verdana" panose="020B0604030504040204" pitchFamily="34" charset="0"/>
                <a:cs typeface="Verdana" panose="020B0604030504040204" pitchFamily="34" charset="0"/>
              </a:rPr>
              <a:t> main()</a:t>
            </a:r>
            <a:endParaRPr lang="zh-CN" altLang="zh-CN" sz="2800" b="1" kern="0" dirty="0" smtClean="0">
              <a:latin typeface="Verdana" panose="020B0604030504040204" pitchFamily="34" charset="0"/>
              <a:cs typeface="Verdana" panose="020B0604030504040204" pitchFamily="34" charset="0"/>
            </a:endParaRPr>
          </a:p>
          <a:p>
            <a:pPr>
              <a:spcBef>
                <a:spcPts val="0"/>
              </a:spcBef>
              <a:buFont typeface="Wingdings" pitchFamily="2" charset="2"/>
              <a:buNone/>
            </a:pPr>
            <a:r>
              <a:rPr lang="en-US" altLang="zh-CN" sz="2800" b="1" kern="0" dirty="0" smtClean="0">
                <a:latin typeface="Verdana" panose="020B0604030504040204" pitchFamily="34" charset="0"/>
                <a:ea typeface="Verdana" panose="020B0604030504040204" pitchFamily="34" charset="0"/>
                <a:cs typeface="Verdana" panose="020B0604030504040204" pitchFamily="34" charset="0"/>
              </a:rPr>
              <a:t>{</a:t>
            </a:r>
          </a:p>
          <a:p>
            <a:pPr>
              <a:spcBef>
                <a:spcPts val="0"/>
              </a:spcBef>
              <a:buFont typeface="Wingdings" pitchFamily="2" charset="2"/>
              <a:buNone/>
            </a:pPr>
            <a:r>
              <a:rPr lang="en-US" altLang="zh-CN" sz="2800" b="1" kern="0" dirty="0" smtClean="0">
                <a:latin typeface="Verdana" panose="020B0604030504040204" pitchFamily="34" charset="0"/>
                <a:ea typeface="Verdana" panose="020B0604030504040204" pitchFamily="34" charset="0"/>
                <a:cs typeface="Verdana" panose="020B0604030504040204" pitchFamily="34" charset="0"/>
              </a:rPr>
              <a:t>	 </a:t>
            </a:r>
            <a:r>
              <a:rPr lang="en-US" altLang="zh-CN" sz="2800" b="1" kern="0" dirty="0" err="1" smtClean="0">
                <a:latin typeface="Verdana" panose="020B0604030504040204" pitchFamily="34" charset="0"/>
                <a:ea typeface="Verdana" panose="020B0604030504040204" pitchFamily="34" charset="0"/>
                <a:cs typeface="Verdana" panose="020B0604030504040204" pitchFamily="34" charset="0"/>
              </a:rPr>
              <a:t>int</a:t>
            </a:r>
            <a:r>
              <a:rPr lang="en-US" altLang="zh-CN" sz="2800" b="1" kern="0" dirty="0" smtClean="0">
                <a:latin typeface="Verdana" panose="020B0604030504040204" pitchFamily="34" charset="0"/>
                <a:ea typeface="Verdana" panose="020B0604030504040204" pitchFamily="34" charset="0"/>
                <a:cs typeface="Verdana" panose="020B0604030504040204" pitchFamily="34" charset="0"/>
              </a:rPr>
              <a:t> </a:t>
            </a:r>
            <a:r>
              <a:rPr lang="en-US" altLang="zh-CN" sz="2800" b="1" kern="0" dirty="0" err="1" smtClean="0">
                <a:latin typeface="Verdana" panose="020B0604030504040204" pitchFamily="34" charset="0"/>
                <a:ea typeface="Verdana" panose="020B0604030504040204" pitchFamily="34" charset="0"/>
                <a:cs typeface="Verdana" panose="020B0604030504040204" pitchFamily="34" charset="0"/>
              </a:rPr>
              <a:t>i</a:t>
            </a:r>
            <a:r>
              <a:rPr lang="en-US" altLang="zh-CN" sz="2800" b="1" kern="0" dirty="0" smtClean="0">
                <a:latin typeface="Verdana" panose="020B0604030504040204" pitchFamily="34" charset="0"/>
                <a:ea typeface="Verdana" panose="020B0604030504040204" pitchFamily="34" charset="0"/>
                <a:cs typeface="Verdana" panose="020B0604030504040204" pitchFamily="34" charset="0"/>
              </a:rPr>
              <a:t>, j, n=0;</a:t>
            </a:r>
            <a:endParaRPr lang="zh-CN" altLang="zh-CN" sz="2800" b="1" kern="0" dirty="0" smtClean="0">
              <a:latin typeface="Verdana" panose="020B0604030504040204" pitchFamily="34" charset="0"/>
              <a:cs typeface="Verdana" panose="020B0604030504040204" pitchFamily="34" charset="0"/>
            </a:endParaRPr>
          </a:p>
          <a:p>
            <a:pPr>
              <a:spcBef>
                <a:spcPts val="0"/>
              </a:spcBef>
              <a:buFont typeface="Wingdings" pitchFamily="2" charset="2"/>
              <a:buNone/>
            </a:pPr>
            <a:r>
              <a:rPr lang="en-US" altLang="zh-CN" sz="2800" b="1" kern="0" dirty="0" smtClean="0">
                <a:latin typeface="Verdana" panose="020B0604030504040204" pitchFamily="34" charset="0"/>
                <a:ea typeface="Verdana" panose="020B0604030504040204" pitchFamily="34" charset="0"/>
                <a:cs typeface="Verdana" panose="020B0604030504040204" pitchFamily="34" charset="0"/>
              </a:rPr>
              <a:t>    for (</a:t>
            </a:r>
            <a:r>
              <a:rPr lang="en-US" altLang="zh-CN" sz="2800" b="1" kern="0" dirty="0" err="1" smtClean="0">
                <a:latin typeface="Verdana" panose="020B0604030504040204" pitchFamily="34" charset="0"/>
                <a:ea typeface="Verdana" panose="020B0604030504040204" pitchFamily="34" charset="0"/>
                <a:cs typeface="Verdana" panose="020B0604030504040204" pitchFamily="34" charset="0"/>
              </a:rPr>
              <a:t>i</a:t>
            </a:r>
            <a:r>
              <a:rPr lang="en-US" altLang="zh-CN" sz="2800" b="1" kern="0" dirty="0" smtClean="0">
                <a:latin typeface="Verdana" panose="020B0604030504040204" pitchFamily="34" charset="0"/>
                <a:ea typeface="Verdana" panose="020B0604030504040204" pitchFamily="34" charset="0"/>
                <a:cs typeface="Verdana" panose="020B0604030504040204" pitchFamily="34" charset="0"/>
              </a:rPr>
              <a:t>=1; </a:t>
            </a:r>
            <a:r>
              <a:rPr lang="en-US" altLang="zh-CN" sz="2800" b="1" kern="0" dirty="0" err="1" smtClean="0">
                <a:latin typeface="Verdana" panose="020B0604030504040204" pitchFamily="34" charset="0"/>
                <a:ea typeface="Verdana" panose="020B0604030504040204" pitchFamily="34" charset="0"/>
                <a:cs typeface="Verdana" panose="020B0604030504040204" pitchFamily="34" charset="0"/>
              </a:rPr>
              <a:t>i</a:t>
            </a:r>
            <a:r>
              <a:rPr lang="en-US" altLang="zh-CN" sz="2800" b="1" kern="0" dirty="0" smtClean="0">
                <a:latin typeface="Verdana" panose="020B0604030504040204" pitchFamily="34" charset="0"/>
                <a:ea typeface="Verdana" panose="020B0604030504040204" pitchFamily="34" charset="0"/>
                <a:cs typeface="Verdana" panose="020B0604030504040204" pitchFamily="34" charset="0"/>
              </a:rPr>
              <a:t>&lt;=4; </a:t>
            </a:r>
            <a:r>
              <a:rPr lang="en-US" altLang="zh-CN" sz="2800" b="1" kern="0" dirty="0" err="1" smtClean="0">
                <a:latin typeface="Verdana" panose="020B0604030504040204" pitchFamily="34" charset="0"/>
                <a:ea typeface="Verdana" panose="020B0604030504040204" pitchFamily="34" charset="0"/>
                <a:cs typeface="Verdana" panose="020B0604030504040204" pitchFamily="34" charset="0"/>
              </a:rPr>
              <a:t>i</a:t>
            </a:r>
            <a:r>
              <a:rPr lang="en-US" altLang="zh-CN" sz="2800" b="1" kern="0" dirty="0" smtClean="0">
                <a:latin typeface="Verdana" panose="020B0604030504040204" pitchFamily="34" charset="0"/>
                <a:ea typeface="Verdana" panose="020B0604030504040204" pitchFamily="34" charset="0"/>
                <a:cs typeface="Verdana" panose="020B0604030504040204" pitchFamily="34" charset="0"/>
              </a:rPr>
              <a:t>++)                      </a:t>
            </a:r>
            <a:endParaRPr lang="zh-CN" altLang="zh-CN" sz="2800" b="1" kern="0" dirty="0" smtClean="0">
              <a:latin typeface="Verdana" panose="020B0604030504040204" pitchFamily="34" charset="0"/>
              <a:cs typeface="Verdana" panose="020B0604030504040204" pitchFamily="34" charset="0"/>
            </a:endParaRPr>
          </a:p>
          <a:p>
            <a:pPr>
              <a:spcBef>
                <a:spcPts val="0"/>
              </a:spcBef>
              <a:buFont typeface="Wingdings" pitchFamily="2" charset="2"/>
              <a:buNone/>
            </a:pPr>
            <a:r>
              <a:rPr lang="en-US" altLang="zh-CN" sz="2800" b="1" kern="0" dirty="0" smtClean="0">
                <a:latin typeface="Verdana" panose="020B0604030504040204" pitchFamily="34" charset="0"/>
                <a:ea typeface="Verdana" panose="020B0604030504040204" pitchFamily="34" charset="0"/>
                <a:cs typeface="Verdana" panose="020B0604030504040204" pitchFamily="34" charset="0"/>
              </a:rPr>
              <a:t>        for (j=1; j&lt;=5; j++, n++) </a:t>
            </a:r>
            <a:endParaRPr lang="zh-CN" altLang="zh-CN" sz="2800" b="1" kern="0" dirty="0" smtClean="0">
              <a:latin typeface="Verdana" panose="020B0604030504040204" pitchFamily="34" charset="0"/>
              <a:cs typeface="Verdana" panose="020B0604030504040204" pitchFamily="34" charset="0"/>
            </a:endParaRPr>
          </a:p>
          <a:p>
            <a:pPr>
              <a:spcBef>
                <a:spcPts val="0"/>
              </a:spcBef>
              <a:buFont typeface="Wingdings" pitchFamily="2" charset="2"/>
              <a:buNone/>
            </a:pPr>
            <a:r>
              <a:rPr lang="en-US" altLang="zh-CN" sz="2800" b="1" kern="0" dirty="0" smtClean="0">
                <a:latin typeface="Verdana" panose="020B0604030504040204" pitchFamily="34" charset="0"/>
                <a:ea typeface="Verdana" panose="020B0604030504040204" pitchFamily="34" charset="0"/>
                <a:cs typeface="Verdana" panose="020B0604030504040204" pitchFamily="34" charset="0"/>
              </a:rPr>
              <a:t>        {</a:t>
            </a:r>
          </a:p>
          <a:p>
            <a:pPr>
              <a:spcBef>
                <a:spcPts val="0"/>
              </a:spcBef>
              <a:buFont typeface="Wingdings" pitchFamily="2" charset="2"/>
              <a:buNone/>
            </a:pPr>
            <a:r>
              <a:rPr lang="en-US" altLang="zh-CN" sz="2800" b="1" kern="0" dirty="0" smtClean="0">
                <a:latin typeface="Verdana" panose="020B0604030504040204" pitchFamily="34" charset="0"/>
                <a:ea typeface="Verdana" panose="020B0604030504040204" pitchFamily="34" charset="0"/>
                <a:cs typeface="Verdana" panose="020B0604030504040204" pitchFamily="34" charset="0"/>
              </a:rPr>
              <a:t>		    if (n%5==0)</a:t>
            </a:r>
          </a:p>
          <a:p>
            <a:pPr>
              <a:spcBef>
                <a:spcPts val="0"/>
              </a:spcBef>
              <a:buFont typeface="Wingdings" pitchFamily="2" charset="2"/>
              <a:buNone/>
            </a:pPr>
            <a:r>
              <a:rPr lang="en-US" altLang="zh-CN" sz="2800" b="1" kern="0" dirty="0" smtClean="0">
                <a:latin typeface="Verdana" panose="020B0604030504040204" pitchFamily="34" charset="0"/>
                <a:ea typeface="Verdana" panose="020B0604030504040204" pitchFamily="34" charset="0"/>
                <a:cs typeface="Verdana" panose="020B0604030504040204" pitchFamily="34" charset="0"/>
              </a:rPr>
              <a:t>			 </a:t>
            </a:r>
            <a:r>
              <a:rPr lang="en-US" altLang="zh-CN" sz="2800" b="1" kern="0" dirty="0" err="1" smtClean="0">
                <a:latin typeface="Verdana" panose="020B0604030504040204" pitchFamily="34" charset="0"/>
                <a:ea typeface="Verdana" panose="020B0604030504040204" pitchFamily="34" charset="0"/>
                <a:cs typeface="Verdana" panose="020B0604030504040204" pitchFamily="34" charset="0"/>
              </a:rPr>
              <a:t>printf</a:t>
            </a:r>
            <a:r>
              <a:rPr lang="en-US" altLang="zh-CN" sz="2800" b="1" kern="0" dirty="0" smtClean="0">
                <a:latin typeface="Verdana" panose="020B0604030504040204" pitchFamily="34" charset="0"/>
                <a:ea typeface="Verdana" panose="020B0604030504040204" pitchFamily="34" charset="0"/>
                <a:cs typeface="Verdana" panose="020B0604030504040204" pitchFamily="34" charset="0"/>
              </a:rPr>
              <a:t> ("\n"); </a:t>
            </a:r>
          </a:p>
          <a:p>
            <a:pPr>
              <a:spcBef>
                <a:spcPts val="0"/>
              </a:spcBef>
              <a:buFont typeface="Wingdings" pitchFamily="2" charset="2"/>
              <a:buNone/>
            </a:pPr>
            <a:endParaRPr lang="zh-CN" altLang="zh-CN" sz="2800" b="1" kern="0" dirty="0" smtClean="0">
              <a:latin typeface="Verdana" panose="020B0604030504040204" pitchFamily="34" charset="0"/>
              <a:cs typeface="Verdana" panose="020B0604030504040204" pitchFamily="34" charset="0"/>
            </a:endParaRPr>
          </a:p>
          <a:p>
            <a:pPr>
              <a:spcBef>
                <a:spcPts val="0"/>
              </a:spcBef>
              <a:buFont typeface="Wingdings" pitchFamily="2" charset="2"/>
              <a:buNone/>
            </a:pPr>
            <a:r>
              <a:rPr lang="en-US" altLang="zh-CN" sz="2800" b="1" kern="0" dirty="0" smtClean="0">
                <a:latin typeface="Verdana" panose="020B0604030504040204" pitchFamily="34" charset="0"/>
                <a:ea typeface="Verdana" panose="020B0604030504040204" pitchFamily="34" charset="0"/>
                <a:cs typeface="Verdana" panose="020B0604030504040204" pitchFamily="34" charset="0"/>
              </a:rPr>
              <a:t>	         </a:t>
            </a:r>
            <a:r>
              <a:rPr lang="en-US" altLang="zh-CN" sz="2800" b="1" kern="0" dirty="0" err="1" smtClean="0">
                <a:latin typeface="Verdana" panose="020B0604030504040204" pitchFamily="34" charset="0"/>
                <a:ea typeface="Verdana" panose="020B0604030504040204" pitchFamily="34" charset="0"/>
                <a:cs typeface="Verdana" panose="020B0604030504040204" pitchFamily="34" charset="0"/>
              </a:rPr>
              <a:t>printf</a:t>
            </a:r>
            <a:r>
              <a:rPr lang="en-US" altLang="zh-CN" sz="2800" b="1" kern="0" dirty="0" smtClean="0">
                <a:latin typeface="Verdana" panose="020B0604030504040204" pitchFamily="34" charset="0"/>
                <a:ea typeface="Verdana" panose="020B0604030504040204" pitchFamily="34" charset="0"/>
                <a:cs typeface="Verdana" panose="020B0604030504040204" pitchFamily="34" charset="0"/>
              </a:rPr>
              <a:t> ("%d\t", </a:t>
            </a:r>
            <a:r>
              <a:rPr lang="en-US" altLang="zh-CN" sz="2800" b="1" kern="0" dirty="0" err="1" smtClean="0">
                <a:latin typeface="Verdana" panose="020B0604030504040204" pitchFamily="34" charset="0"/>
                <a:ea typeface="Verdana" panose="020B0604030504040204" pitchFamily="34" charset="0"/>
                <a:cs typeface="Verdana" panose="020B0604030504040204" pitchFamily="34" charset="0"/>
              </a:rPr>
              <a:t>i</a:t>
            </a:r>
            <a:r>
              <a:rPr lang="en-US" altLang="zh-CN" sz="2800" b="1" kern="0" dirty="0" smtClean="0">
                <a:latin typeface="Verdana" panose="020B0604030504040204" pitchFamily="34" charset="0"/>
                <a:ea typeface="Verdana" panose="020B0604030504040204" pitchFamily="34" charset="0"/>
                <a:cs typeface="Verdana" panose="020B0604030504040204" pitchFamily="34" charset="0"/>
              </a:rPr>
              <a:t>*j);</a:t>
            </a:r>
            <a:endParaRPr lang="zh-CN" altLang="zh-CN" sz="2800" b="1" kern="0" dirty="0" smtClean="0">
              <a:latin typeface="Verdana" panose="020B0604030504040204" pitchFamily="34" charset="0"/>
              <a:cs typeface="Verdana" panose="020B0604030504040204" pitchFamily="34" charset="0"/>
            </a:endParaRPr>
          </a:p>
          <a:p>
            <a:pPr>
              <a:spcBef>
                <a:spcPts val="0"/>
              </a:spcBef>
              <a:buFont typeface="Wingdings" pitchFamily="2" charset="2"/>
              <a:buNone/>
            </a:pPr>
            <a:r>
              <a:rPr lang="en-US" altLang="zh-CN" sz="2800" b="1" kern="0" dirty="0" smtClean="0">
                <a:latin typeface="Verdana" panose="020B0604030504040204" pitchFamily="34" charset="0"/>
                <a:ea typeface="Verdana" panose="020B0604030504040204" pitchFamily="34" charset="0"/>
                <a:cs typeface="Verdana" panose="020B0604030504040204" pitchFamily="34" charset="0"/>
              </a:rPr>
              <a:t>        }  </a:t>
            </a:r>
            <a:endParaRPr lang="zh-CN" altLang="zh-CN" sz="2800" b="1" kern="0" dirty="0" smtClean="0">
              <a:latin typeface="Verdana" panose="020B0604030504040204" pitchFamily="34" charset="0"/>
              <a:cs typeface="Verdana" panose="020B0604030504040204" pitchFamily="34" charset="0"/>
            </a:endParaRPr>
          </a:p>
          <a:p>
            <a:pPr>
              <a:spcBef>
                <a:spcPts val="0"/>
              </a:spcBef>
              <a:buFont typeface="Wingdings" pitchFamily="2" charset="2"/>
              <a:buNone/>
            </a:pPr>
            <a:r>
              <a:rPr lang="en-US" altLang="zh-CN" sz="2800" b="1" kern="0" dirty="0" smtClean="0">
                <a:latin typeface="Verdana" panose="020B0604030504040204" pitchFamily="34" charset="0"/>
                <a:ea typeface="Verdana" panose="020B0604030504040204" pitchFamily="34" charset="0"/>
                <a:cs typeface="Verdana" panose="020B0604030504040204" pitchFamily="34" charset="0"/>
              </a:rPr>
              <a:t>     </a:t>
            </a:r>
            <a:r>
              <a:rPr lang="en-US" altLang="zh-CN" sz="2800" b="1" kern="0" dirty="0" err="1" smtClean="0">
                <a:latin typeface="Verdana" panose="020B0604030504040204" pitchFamily="34" charset="0"/>
                <a:ea typeface="Verdana" panose="020B0604030504040204" pitchFamily="34" charset="0"/>
                <a:cs typeface="Verdana" panose="020B0604030504040204" pitchFamily="34" charset="0"/>
              </a:rPr>
              <a:t>printf</a:t>
            </a:r>
            <a:r>
              <a:rPr lang="en-US" altLang="zh-CN" sz="2800" b="1" kern="0" dirty="0" smtClean="0">
                <a:latin typeface="Verdana" panose="020B0604030504040204" pitchFamily="34" charset="0"/>
                <a:ea typeface="Verdana" panose="020B0604030504040204" pitchFamily="34" charset="0"/>
                <a:cs typeface="Verdana" panose="020B0604030504040204" pitchFamily="34" charset="0"/>
              </a:rPr>
              <a:t>("\n");	</a:t>
            </a:r>
            <a:endParaRPr lang="zh-CN" altLang="zh-CN" sz="2800" b="1" kern="0" dirty="0" smtClean="0">
              <a:latin typeface="Verdana" panose="020B0604030504040204" pitchFamily="34" charset="0"/>
              <a:cs typeface="Verdana" panose="020B0604030504040204" pitchFamily="34" charset="0"/>
            </a:endParaRPr>
          </a:p>
          <a:p>
            <a:pPr>
              <a:spcBef>
                <a:spcPts val="0"/>
              </a:spcBef>
              <a:buFont typeface="Wingdings" pitchFamily="2" charset="2"/>
              <a:buNone/>
            </a:pPr>
            <a:r>
              <a:rPr lang="en-US" altLang="zh-CN" sz="2800" b="1" kern="0" dirty="0" smtClean="0">
                <a:latin typeface="Verdana" panose="020B0604030504040204" pitchFamily="34" charset="0"/>
                <a:ea typeface="Verdana" panose="020B0604030504040204" pitchFamily="34" charset="0"/>
                <a:cs typeface="Verdana" panose="020B0604030504040204" pitchFamily="34" charset="0"/>
              </a:rPr>
              <a:t>     return 0;</a:t>
            </a:r>
            <a:endParaRPr lang="zh-CN" altLang="zh-CN" sz="2800" b="1" kern="0" dirty="0" smtClean="0">
              <a:latin typeface="Verdana" panose="020B0604030504040204" pitchFamily="34" charset="0"/>
              <a:cs typeface="Verdana" panose="020B0604030504040204" pitchFamily="34" charset="0"/>
            </a:endParaRPr>
          </a:p>
          <a:p>
            <a:pPr>
              <a:spcBef>
                <a:spcPts val="0"/>
              </a:spcBef>
              <a:buFont typeface="Wingdings" pitchFamily="2" charset="2"/>
              <a:buNone/>
            </a:pPr>
            <a:r>
              <a:rPr lang="en-US" altLang="zh-CN" sz="2800" b="1" kern="0" dirty="0" smtClean="0">
                <a:latin typeface="Verdana" panose="020B0604030504040204" pitchFamily="34" charset="0"/>
                <a:ea typeface="Verdana" panose="020B0604030504040204" pitchFamily="34" charset="0"/>
                <a:cs typeface="Verdana" panose="020B0604030504040204" pitchFamily="34" charset="0"/>
              </a:rPr>
              <a:t>}</a:t>
            </a:r>
            <a:endParaRPr lang="zh-CN" altLang="zh-CN" sz="2800" b="1" kern="0" dirty="0" smtClean="0">
              <a:latin typeface="Verdana" panose="020B0604030504040204" pitchFamily="34" charset="0"/>
              <a:cs typeface="Verdana" panose="020B0604030504040204" pitchFamily="34" charset="0"/>
            </a:endParaRPr>
          </a:p>
        </p:txBody>
      </p:sp>
      <p:sp>
        <p:nvSpPr>
          <p:cNvPr id="6" name="TextBox 5"/>
          <p:cNvSpPr txBox="1">
            <a:spLocks noChangeArrowheads="1"/>
          </p:cNvSpPr>
          <p:nvPr/>
        </p:nvSpPr>
        <p:spPr bwMode="auto">
          <a:xfrm>
            <a:off x="2021358" y="3933056"/>
            <a:ext cx="521493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lvl="0" algn="l" eaLnBrk="1" hangingPunct="1"/>
            <a:r>
              <a:rPr lang="en-US" altLang="zh-CN" sz="3200" b="1" dirty="0">
                <a:solidFill>
                  <a:srgbClr val="FFFF00"/>
                </a:solidFill>
              </a:rPr>
              <a:t>if (</a:t>
            </a:r>
            <a:r>
              <a:rPr lang="en-US" altLang="zh-CN" sz="3200" b="1" dirty="0" err="1">
                <a:solidFill>
                  <a:srgbClr val="FFFF00"/>
                </a:solidFill>
              </a:rPr>
              <a:t>i</a:t>
            </a:r>
            <a:r>
              <a:rPr lang="en-US" altLang="zh-CN" sz="3200" b="1" dirty="0">
                <a:solidFill>
                  <a:srgbClr val="FFFF00"/>
                </a:solidFill>
              </a:rPr>
              <a:t>==3 &amp;&amp; j==1) continue; </a:t>
            </a:r>
            <a:endParaRPr lang="zh-CN" altLang="en-US" sz="3200" b="1" dirty="0">
              <a:solidFill>
                <a:srgbClr val="FFFF00"/>
              </a:solidFill>
            </a:endParaRPr>
          </a:p>
        </p:txBody>
      </p:sp>
      <p:pic>
        <p:nvPicPr>
          <p:cNvPr id="9" name="Picture 2" descr="pic5-6-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2579" y="0"/>
            <a:ext cx="8531421" cy="2132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圆角矩形标注 9"/>
          <p:cNvSpPr>
            <a:spLocks noChangeArrowheads="1"/>
          </p:cNvSpPr>
          <p:nvPr/>
        </p:nvSpPr>
        <p:spPr bwMode="auto">
          <a:xfrm>
            <a:off x="0" y="2238015"/>
            <a:ext cx="3071813" cy="1000125"/>
          </a:xfrm>
          <a:prstGeom prst="wedgeRoundRectCallout">
            <a:avLst>
              <a:gd name="adj1" fmla="val -25945"/>
              <a:gd name="adj2" fmla="val -111006"/>
              <a:gd name="adj3" fmla="val 16667"/>
            </a:avLst>
          </a:prstGeom>
          <a:solidFill>
            <a:schemeClr val="bg2"/>
          </a:solidFill>
          <a:ln w="9525" algn="ctr">
            <a:solidFill>
              <a:schemeClr val="tx1"/>
            </a:solidFill>
            <a:miter lim="800000"/>
            <a:headEnd/>
            <a:tailEnd/>
          </a:ln>
        </p:spPr>
        <p:txBody>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eaLnBrk="1" hangingPunct="1"/>
            <a:r>
              <a:rPr lang="zh-CN" altLang="zh-CN" sz="2800" b="1">
                <a:solidFill>
                  <a:srgbClr val="FFFF00"/>
                </a:solidFill>
              </a:rPr>
              <a:t>原来第</a:t>
            </a:r>
            <a:r>
              <a:rPr lang="en-US" altLang="zh-CN" sz="2800" b="1">
                <a:solidFill>
                  <a:srgbClr val="FFFF00"/>
                </a:solidFill>
              </a:rPr>
              <a:t>3</a:t>
            </a:r>
            <a:r>
              <a:rPr lang="zh-CN" altLang="zh-CN" sz="2800" b="1">
                <a:solidFill>
                  <a:srgbClr val="FFFF00"/>
                </a:solidFill>
              </a:rPr>
              <a:t>行第</a:t>
            </a:r>
            <a:r>
              <a:rPr lang="en-US" altLang="zh-CN" sz="2800" b="1">
                <a:solidFill>
                  <a:srgbClr val="FFFF00"/>
                </a:solidFill>
              </a:rPr>
              <a:t>1</a:t>
            </a:r>
            <a:r>
              <a:rPr lang="zh-CN" altLang="zh-CN" sz="2800" b="1">
                <a:solidFill>
                  <a:srgbClr val="FFFF00"/>
                </a:solidFill>
              </a:rPr>
              <a:t>个数据</a:t>
            </a:r>
            <a:r>
              <a:rPr lang="en-US" altLang="zh-CN" sz="2800" b="1">
                <a:solidFill>
                  <a:srgbClr val="FFFF00"/>
                </a:solidFill>
              </a:rPr>
              <a:t>3</a:t>
            </a:r>
            <a:r>
              <a:rPr lang="zh-CN" altLang="zh-CN" sz="2800" b="1">
                <a:solidFill>
                  <a:srgbClr val="FFFF00"/>
                </a:solidFill>
              </a:rPr>
              <a:t>没有输出</a:t>
            </a:r>
            <a:endParaRPr lang="zh-CN" altLang="en-US" sz="2800" b="1">
              <a:solidFill>
                <a:srgbClr val="FFFF00"/>
              </a:solidFill>
            </a:endParaRPr>
          </a:p>
        </p:txBody>
      </p:sp>
    </p:spTree>
    <p:extLst>
      <p:ext uri="{BB962C8B-B14F-4D97-AF65-F5344CB8AC3E}">
        <p14:creationId xmlns:p14="http://schemas.microsoft.com/office/powerpoint/2010/main" val="2609905038"/>
      </p:ext>
    </p:extLst>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lide(fromBottom)">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par>
                          <p:cTn id="13" fill="hold">
                            <p:stCondLst>
                              <p:cond delay="500"/>
                            </p:stCondLst>
                            <p:childTnLst>
                              <p:par>
                                <p:cTn id="14" presetID="3" presetClass="entr" presetSubtype="10"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blinds(horizontal)">
                                      <p:cBhvr>
                                        <p:cTn id="1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lstStyle/>
          <a:p>
            <a:r>
              <a:rPr lang="en-US" altLang="zh-CN" dirty="0" smtClean="0"/>
              <a:t>5.8 </a:t>
            </a:r>
            <a:r>
              <a:rPr lang="zh-CN" altLang="en-US" dirty="0" smtClean="0"/>
              <a:t>循环程序举例</a:t>
            </a:r>
            <a:endParaRPr lang="zh-CN" altLang="en-US" dirty="0"/>
          </a:p>
        </p:txBody>
      </p:sp>
      <p:sp>
        <p:nvSpPr>
          <p:cNvPr id="6" name="副标题 5"/>
          <p:cNvSpPr>
            <a:spLocks noGrp="1"/>
          </p:cNvSpPr>
          <p:nvPr>
            <p:ph type="subTitle" idx="1"/>
          </p:nvPr>
        </p:nvSpPr>
        <p:spPr/>
        <p:txBody>
          <a:bodyPr/>
          <a:lstStyle/>
          <a:p>
            <a:endParaRPr lang="zh-CN" altLang="en-US" dirty="0"/>
          </a:p>
        </p:txBody>
      </p:sp>
      <p:sp>
        <p:nvSpPr>
          <p:cNvPr id="4" name="灯片编号占位符 3"/>
          <p:cNvSpPr>
            <a:spLocks noGrp="1"/>
          </p:cNvSpPr>
          <p:nvPr>
            <p:ph type="sldNum" sz="quarter" idx="4"/>
          </p:nvPr>
        </p:nvSpPr>
        <p:spPr/>
        <p:txBody>
          <a:bodyPr/>
          <a:lstStyle/>
          <a:p>
            <a:fld id="{B0B2AA3B-4E3A-48A3-B1C6-ACC183BE71FA}" type="slidenum">
              <a:rPr lang="en-US" altLang="zh-CN" smtClean="0"/>
              <a:pPr/>
              <a:t>55</a:t>
            </a:fld>
            <a:endParaRPr lang="en-US" altLang="zh-CN"/>
          </a:p>
        </p:txBody>
      </p:sp>
    </p:spTree>
    <p:extLst>
      <p:ext uri="{BB962C8B-B14F-4D97-AF65-F5344CB8AC3E}">
        <p14:creationId xmlns:p14="http://schemas.microsoft.com/office/powerpoint/2010/main" val="428826165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8313" y="260350"/>
            <a:ext cx="7543800" cy="1728490"/>
          </a:xfrm>
        </p:spPr>
        <p:txBody>
          <a:bodyPr/>
          <a:lstStyle/>
          <a:p>
            <a:r>
              <a:rPr lang="zh-CN" altLang="zh-CN" dirty="0"/>
              <a:t>例</a:t>
            </a:r>
            <a:r>
              <a:rPr lang="en-US" altLang="zh-CN" dirty="0"/>
              <a:t>5.7</a:t>
            </a:r>
            <a:r>
              <a:rPr lang="zh-CN" altLang="zh-CN" dirty="0"/>
              <a:t>用</a:t>
            </a:r>
            <a:r>
              <a:rPr lang="en-US" altLang="zh-CN" dirty="0"/>
              <a:t>                        </a:t>
            </a:r>
            <a:r>
              <a:rPr lang="en-US" altLang="zh-CN" dirty="0" smtClean="0"/>
              <a:t>  </a:t>
            </a:r>
            <a:r>
              <a:rPr lang="zh-CN" altLang="zh-CN" dirty="0" smtClean="0"/>
              <a:t>公式求</a:t>
            </a:r>
            <a:r>
              <a:rPr lang="en-US" altLang="zh-CN" dirty="0" smtClean="0"/>
              <a:t>     </a:t>
            </a:r>
            <a:r>
              <a:rPr lang="zh-CN" altLang="zh-CN" dirty="0"/>
              <a:t>的近似值，直到发现某一项的绝对值小于</a:t>
            </a:r>
            <a:r>
              <a:rPr lang="en-US" altLang="zh-CN" dirty="0"/>
              <a:t>10</a:t>
            </a:r>
            <a:r>
              <a:rPr lang="en-US" altLang="zh-CN" baseline="30000" dirty="0"/>
              <a:t>-6</a:t>
            </a:r>
            <a:r>
              <a:rPr lang="en-US" altLang="zh-CN" dirty="0"/>
              <a:t> </a:t>
            </a:r>
            <a:r>
              <a:rPr lang="zh-CN" altLang="zh-CN" dirty="0"/>
              <a:t>为止</a:t>
            </a:r>
            <a:r>
              <a:rPr lang="en-US" altLang="zh-CN" dirty="0"/>
              <a:t>(</a:t>
            </a:r>
            <a:r>
              <a:rPr lang="zh-CN" altLang="zh-CN" dirty="0"/>
              <a:t>该项不累计加</a:t>
            </a:r>
            <a:r>
              <a:rPr lang="en-US" altLang="zh-CN" dirty="0"/>
              <a:t>)</a:t>
            </a:r>
            <a:r>
              <a:rPr lang="zh-CN" altLang="zh-CN" dirty="0" smtClean="0"/>
              <a:t>。</a:t>
            </a:r>
            <a:endParaRPr lang="zh-CN" altLang="en-US" dirty="0"/>
          </a:p>
        </p:txBody>
      </p:sp>
      <p:sp>
        <p:nvSpPr>
          <p:cNvPr id="3" name="内容占位符 2"/>
          <p:cNvSpPr>
            <a:spLocks noGrp="1"/>
          </p:cNvSpPr>
          <p:nvPr>
            <p:ph idx="1"/>
          </p:nvPr>
        </p:nvSpPr>
        <p:spPr>
          <a:xfrm>
            <a:off x="457200" y="2060847"/>
            <a:ext cx="8229600" cy="4247877"/>
          </a:xfrm>
        </p:spPr>
        <p:txBody>
          <a:bodyPr/>
          <a:lstStyle/>
          <a:p>
            <a:r>
              <a:rPr lang="zh-CN" altLang="zh-CN" dirty="0"/>
              <a:t>解题思路：</a:t>
            </a:r>
            <a:endParaRPr lang="en-US" altLang="zh-CN" dirty="0"/>
          </a:p>
          <a:p>
            <a:pPr lvl="1"/>
            <a:r>
              <a:rPr lang="zh-CN" altLang="en-US" sz="2800" dirty="0"/>
              <a:t>求   </a:t>
            </a:r>
            <a:r>
              <a:rPr lang="zh-CN" altLang="en-US" sz="2800" dirty="0" smtClean="0"/>
              <a:t> </a:t>
            </a:r>
            <a:r>
              <a:rPr lang="zh-CN" altLang="zh-CN" sz="2800" dirty="0" smtClean="0"/>
              <a:t>近似</a:t>
            </a:r>
            <a:r>
              <a:rPr lang="zh-CN" altLang="en-US" sz="2800" dirty="0" smtClean="0"/>
              <a:t>值</a:t>
            </a:r>
            <a:r>
              <a:rPr lang="zh-CN" altLang="en-US" sz="2800" dirty="0"/>
              <a:t>的</a:t>
            </a:r>
            <a:r>
              <a:rPr lang="zh-CN" altLang="zh-CN" sz="2800" dirty="0"/>
              <a:t>方法</a:t>
            </a:r>
            <a:r>
              <a:rPr lang="zh-CN" altLang="en-US" sz="2800" dirty="0"/>
              <a:t>很多，本题是</a:t>
            </a:r>
            <a:r>
              <a:rPr lang="zh-CN" altLang="zh-CN" sz="2800" dirty="0"/>
              <a:t>一种</a:t>
            </a:r>
            <a:endParaRPr lang="en-US" altLang="zh-CN" sz="2800" dirty="0"/>
          </a:p>
          <a:p>
            <a:pPr lvl="1"/>
            <a:r>
              <a:rPr lang="zh-CN" altLang="en-US" sz="2800" dirty="0"/>
              <a:t>其他方法：</a:t>
            </a:r>
            <a:endParaRPr lang="en-US" altLang="zh-CN" sz="2800" dirty="0"/>
          </a:p>
          <a:p>
            <a:endParaRPr lang="zh-CN" altLang="en-US" dirty="0"/>
          </a:p>
        </p:txBody>
      </p:sp>
      <p:sp>
        <p:nvSpPr>
          <p:cNvPr id="4" name="灯片编号占位符 3"/>
          <p:cNvSpPr>
            <a:spLocks noGrp="1"/>
          </p:cNvSpPr>
          <p:nvPr>
            <p:ph type="sldNum" sz="quarter" idx="12"/>
          </p:nvPr>
        </p:nvSpPr>
        <p:spPr/>
        <p:txBody>
          <a:bodyPr/>
          <a:lstStyle/>
          <a:p>
            <a:fld id="{B0B2AA3B-4E3A-48A3-B1C6-ACC183BE71FA}" type="slidenum">
              <a:rPr lang="en-US" altLang="zh-CN" smtClean="0"/>
              <a:pPr/>
              <a:t>56</a:t>
            </a:fld>
            <a:endParaRPr lang="en-US" altLang="zh-CN"/>
          </a:p>
        </p:txBody>
      </p:sp>
      <p:graphicFrame>
        <p:nvGraphicFramePr>
          <p:cNvPr id="5" name="对象 4"/>
          <p:cNvGraphicFramePr>
            <a:graphicFrameLocks noChangeAspect="1"/>
          </p:cNvGraphicFramePr>
          <p:nvPr>
            <p:extLst>
              <p:ext uri="{D42A27DB-BD31-4B8C-83A1-F6EECF244321}">
                <p14:modId xmlns:p14="http://schemas.microsoft.com/office/powerpoint/2010/main" val="886160926"/>
              </p:ext>
            </p:extLst>
          </p:nvPr>
        </p:nvGraphicFramePr>
        <p:xfrm>
          <a:off x="2076822" y="-27384"/>
          <a:ext cx="3143250" cy="895350"/>
        </p:xfrm>
        <a:graphic>
          <a:graphicData uri="http://schemas.openxmlformats.org/presentationml/2006/ole">
            <mc:AlternateContent xmlns:mc="http://schemas.openxmlformats.org/markup-compatibility/2006">
              <mc:Choice xmlns:v="urn:schemas-microsoft-com:vml" Requires="v">
                <p:oleObj spid="_x0000_s214174" name="公式" r:id="rId3" imgW="1371600" imgH="393700" progId="Equation.3">
                  <p:embed/>
                </p:oleObj>
              </mc:Choice>
              <mc:Fallback>
                <p:oleObj name="公式" r:id="rId3" imgW="1371600" imgH="393700" progId="Equation.3">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76822" y="-27384"/>
                        <a:ext cx="3143250" cy="895350"/>
                      </a:xfrm>
                      <a:prstGeom prst="rect">
                        <a:avLst/>
                      </a:prstGeom>
                      <a:solidFill>
                        <a:schemeClr val="tx2"/>
                      </a:solidFill>
                      <a:ln>
                        <a:noFill/>
                      </a:ln>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554015591"/>
              </p:ext>
            </p:extLst>
          </p:nvPr>
        </p:nvGraphicFramePr>
        <p:xfrm>
          <a:off x="6660232" y="344587"/>
          <a:ext cx="500062" cy="492125"/>
        </p:xfrm>
        <a:graphic>
          <a:graphicData uri="http://schemas.openxmlformats.org/presentationml/2006/ole">
            <mc:AlternateContent xmlns:mc="http://schemas.openxmlformats.org/markup-compatibility/2006">
              <mc:Choice xmlns:v="urn:schemas-microsoft-com:vml" Requires="v">
                <p:oleObj spid="_x0000_s214175" name="公式" r:id="rId5" imgW="139700" imgH="139700" progId="Equation.3">
                  <p:embed/>
                </p:oleObj>
              </mc:Choice>
              <mc:Fallback>
                <p:oleObj name="公式" r:id="rId5" imgW="139700" imgH="139700" progId="Equation.3">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60232" y="344587"/>
                        <a:ext cx="500062" cy="492125"/>
                      </a:xfrm>
                      <a:prstGeom prst="rect">
                        <a:avLst/>
                      </a:prstGeom>
                      <a:solidFill>
                        <a:schemeClr val="tx2"/>
                      </a:solidFill>
                      <a:ln>
                        <a:noFill/>
                      </a:ln>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3885093183"/>
              </p:ext>
            </p:extLst>
          </p:nvPr>
        </p:nvGraphicFramePr>
        <p:xfrm>
          <a:off x="1691680" y="2708920"/>
          <a:ext cx="500062" cy="492125"/>
        </p:xfrm>
        <a:graphic>
          <a:graphicData uri="http://schemas.openxmlformats.org/presentationml/2006/ole">
            <mc:AlternateContent xmlns:mc="http://schemas.openxmlformats.org/markup-compatibility/2006">
              <mc:Choice xmlns:v="urn:schemas-microsoft-com:vml" Requires="v">
                <p:oleObj spid="_x0000_s214176" name="公式" r:id="rId7" imgW="139700" imgH="139700" progId="Equation.3">
                  <p:embed/>
                </p:oleObj>
              </mc:Choice>
              <mc:Fallback>
                <p:oleObj name="公式" r:id="rId7" imgW="139700" imgH="139700" progId="Equation.3">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91680" y="2708920"/>
                        <a:ext cx="500062" cy="492125"/>
                      </a:xfrm>
                      <a:prstGeom prst="rect">
                        <a:avLst/>
                      </a:prstGeom>
                      <a:solidFill>
                        <a:schemeClr val="tx2"/>
                      </a:solidFill>
                      <a:ln>
                        <a:noFill/>
                      </a:ln>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1468806322"/>
              </p:ext>
            </p:extLst>
          </p:nvPr>
        </p:nvGraphicFramePr>
        <p:xfrm>
          <a:off x="1907704" y="3825503"/>
          <a:ext cx="1000125" cy="803275"/>
        </p:xfrm>
        <a:graphic>
          <a:graphicData uri="http://schemas.openxmlformats.org/presentationml/2006/ole">
            <mc:AlternateContent xmlns:mc="http://schemas.openxmlformats.org/markup-compatibility/2006">
              <mc:Choice xmlns:v="urn:schemas-microsoft-com:vml" Requires="v">
                <p:oleObj spid="_x0000_s214177" name="公式" r:id="rId8" imgW="482391" imgH="393529" progId="Equation.3">
                  <p:embed/>
                </p:oleObj>
              </mc:Choice>
              <mc:Fallback>
                <p:oleObj name="公式" r:id="rId8" imgW="482391" imgH="393529" progId="Equation.3">
                  <p:embed/>
                  <p:pic>
                    <p:nvPicPr>
                      <p:cNvPr id="0" name="Object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07704" y="3825503"/>
                        <a:ext cx="1000125" cy="803275"/>
                      </a:xfrm>
                      <a:prstGeom prst="rect">
                        <a:avLst/>
                      </a:prstGeom>
                      <a:solidFill>
                        <a:schemeClr val="tx2"/>
                      </a:solidFill>
                      <a:ln>
                        <a:noFill/>
                      </a:ln>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4167094110"/>
              </p:ext>
            </p:extLst>
          </p:nvPr>
        </p:nvGraphicFramePr>
        <p:xfrm>
          <a:off x="1907134" y="4633565"/>
          <a:ext cx="3929062" cy="955675"/>
        </p:xfrm>
        <a:graphic>
          <a:graphicData uri="http://schemas.openxmlformats.org/presentationml/2006/ole">
            <mc:AlternateContent xmlns:mc="http://schemas.openxmlformats.org/markup-compatibility/2006">
              <mc:Choice xmlns:v="urn:schemas-microsoft-com:vml" Requires="v">
                <p:oleObj spid="_x0000_s214178" name="公式" r:id="rId10" imgW="1727200" imgH="419100" progId="Equation.3">
                  <p:embed/>
                </p:oleObj>
              </mc:Choice>
              <mc:Fallback>
                <p:oleObj name="公式" r:id="rId10" imgW="1727200" imgH="419100" progId="Equation.3">
                  <p:embed/>
                  <p:pic>
                    <p:nvPicPr>
                      <p:cNvPr id="0" name="Object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907134" y="4633565"/>
                        <a:ext cx="3929062" cy="955675"/>
                      </a:xfrm>
                      <a:prstGeom prst="rect">
                        <a:avLst/>
                      </a:prstGeom>
                      <a:solidFill>
                        <a:schemeClr val="tx2"/>
                      </a:solidFill>
                      <a:ln>
                        <a:noFill/>
                      </a:ln>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3575328251"/>
              </p:ext>
            </p:extLst>
          </p:nvPr>
        </p:nvGraphicFramePr>
        <p:xfrm>
          <a:off x="1906165" y="5589240"/>
          <a:ext cx="5618163" cy="1000125"/>
        </p:xfrm>
        <a:graphic>
          <a:graphicData uri="http://schemas.openxmlformats.org/presentationml/2006/ole">
            <mc:AlternateContent xmlns:mc="http://schemas.openxmlformats.org/markup-compatibility/2006">
              <mc:Choice xmlns:v="urn:schemas-microsoft-com:vml" Requires="v">
                <p:oleObj spid="_x0000_s214179" name="公式" r:id="rId12" imgW="2514600" imgH="444500" progId="Equation.3">
                  <p:embed/>
                </p:oleObj>
              </mc:Choice>
              <mc:Fallback>
                <p:oleObj name="公式" r:id="rId12" imgW="2514600" imgH="444500" progId="Equation.3">
                  <p:embed/>
                  <p:pic>
                    <p:nvPicPr>
                      <p:cNvPr id="0" name="Object 1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906165" y="5589240"/>
                        <a:ext cx="5618163" cy="1000125"/>
                      </a:xfrm>
                      <a:prstGeom prst="rect">
                        <a:avLst/>
                      </a:prstGeom>
                      <a:solidFill>
                        <a:schemeClr val="tx2"/>
                      </a:solidFill>
                      <a:ln>
                        <a:noFill/>
                      </a:ln>
                    </p:spPr>
                  </p:pic>
                </p:oleObj>
              </mc:Fallback>
            </mc:AlternateContent>
          </a:graphicData>
        </a:graphic>
      </p:graphicFrame>
    </p:spTree>
    <p:extLst>
      <p:ext uri="{BB962C8B-B14F-4D97-AF65-F5344CB8AC3E}">
        <p14:creationId xmlns:p14="http://schemas.microsoft.com/office/powerpoint/2010/main" val="144051255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8313" y="260350"/>
            <a:ext cx="7543800" cy="1728490"/>
          </a:xfrm>
        </p:spPr>
        <p:txBody>
          <a:bodyPr/>
          <a:lstStyle/>
          <a:p>
            <a:r>
              <a:rPr lang="zh-CN" altLang="zh-CN" dirty="0"/>
              <a:t>例</a:t>
            </a:r>
            <a:r>
              <a:rPr lang="en-US" altLang="zh-CN" dirty="0"/>
              <a:t>5.7</a:t>
            </a:r>
            <a:r>
              <a:rPr lang="zh-CN" altLang="zh-CN" dirty="0"/>
              <a:t>用</a:t>
            </a:r>
            <a:r>
              <a:rPr lang="en-US" altLang="zh-CN" dirty="0"/>
              <a:t>                        </a:t>
            </a:r>
            <a:r>
              <a:rPr lang="en-US" altLang="zh-CN" dirty="0" smtClean="0"/>
              <a:t>  </a:t>
            </a:r>
            <a:r>
              <a:rPr lang="zh-CN" altLang="zh-CN" dirty="0" smtClean="0"/>
              <a:t>公式求</a:t>
            </a:r>
            <a:r>
              <a:rPr lang="en-US" altLang="zh-CN" dirty="0" smtClean="0"/>
              <a:t>     </a:t>
            </a:r>
            <a:r>
              <a:rPr lang="zh-CN" altLang="zh-CN" dirty="0"/>
              <a:t>的近似值，直到发现某一项的绝对值小于</a:t>
            </a:r>
            <a:r>
              <a:rPr lang="en-US" altLang="zh-CN" dirty="0"/>
              <a:t>10</a:t>
            </a:r>
            <a:r>
              <a:rPr lang="en-US" altLang="zh-CN" baseline="30000" dirty="0"/>
              <a:t>-6</a:t>
            </a:r>
            <a:r>
              <a:rPr lang="en-US" altLang="zh-CN" dirty="0"/>
              <a:t> </a:t>
            </a:r>
            <a:r>
              <a:rPr lang="zh-CN" altLang="zh-CN" dirty="0"/>
              <a:t>为止</a:t>
            </a:r>
            <a:r>
              <a:rPr lang="en-US" altLang="zh-CN" dirty="0"/>
              <a:t>(</a:t>
            </a:r>
            <a:r>
              <a:rPr lang="zh-CN" altLang="zh-CN" dirty="0"/>
              <a:t>该项不累计加</a:t>
            </a:r>
            <a:r>
              <a:rPr lang="en-US" altLang="zh-CN" dirty="0"/>
              <a:t>)</a:t>
            </a:r>
            <a:r>
              <a:rPr lang="zh-CN" altLang="zh-CN" dirty="0" smtClean="0"/>
              <a:t>。</a:t>
            </a:r>
            <a:endParaRPr lang="zh-CN" altLang="en-US" dirty="0"/>
          </a:p>
        </p:txBody>
      </p:sp>
      <p:sp>
        <p:nvSpPr>
          <p:cNvPr id="3" name="内容占位符 2"/>
          <p:cNvSpPr>
            <a:spLocks noGrp="1"/>
          </p:cNvSpPr>
          <p:nvPr>
            <p:ph idx="1"/>
          </p:nvPr>
        </p:nvSpPr>
        <p:spPr>
          <a:xfrm>
            <a:off x="457200" y="2060847"/>
            <a:ext cx="8229600" cy="4247877"/>
          </a:xfrm>
        </p:spPr>
        <p:txBody>
          <a:bodyPr/>
          <a:lstStyle/>
          <a:p>
            <a:r>
              <a:rPr lang="zh-CN" altLang="zh-CN" dirty="0"/>
              <a:t>解题思路：</a:t>
            </a:r>
            <a:endParaRPr lang="en-US" altLang="zh-CN" dirty="0"/>
          </a:p>
          <a:p>
            <a:pPr lvl="1"/>
            <a:r>
              <a:rPr lang="zh-CN" altLang="en-US" sz="2800" dirty="0"/>
              <a:t>每项的分子都是</a:t>
            </a:r>
            <a:r>
              <a:rPr lang="en-US" altLang="zh-CN" sz="2800" dirty="0"/>
              <a:t>1</a:t>
            </a:r>
          </a:p>
          <a:p>
            <a:pPr lvl="1"/>
            <a:r>
              <a:rPr lang="zh-CN" altLang="en-US" sz="2800" dirty="0"/>
              <a:t>后一项的分母是前一项的分母加</a:t>
            </a:r>
            <a:r>
              <a:rPr lang="en-US" altLang="zh-CN" sz="2800" dirty="0"/>
              <a:t>2</a:t>
            </a:r>
          </a:p>
          <a:p>
            <a:pPr lvl="1"/>
            <a:r>
              <a:rPr lang="zh-CN" altLang="en-US" sz="2800" dirty="0"/>
              <a:t>第</a:t>
            </a:r>
            <a:r>
              <a:rPr lang="en-US" altLang="zh-CN" sz="2800" dirty="0"/>
              <a:t>1</a:t>
            </a:r>
            <a:r>
              <a:rPr lang="zh-CN" altLang="en-US" sz="2800" dirty="0"/>
              <a:t>项的符号为正，从第</a:t>
            </a:r>
            <a:r>
              <a:rPr lang="en-US" altLang="zh-CN" sz="2800" dirty="0"/>
              <a:t>2</a:t>
            </a:r>
            <a:r>
              <a:rPr lang="zh-CN" altLang="en-US" sz="2800" dirty="0"/>
              <a:t>项起，每一项的符号与前一项的符号相反</a:t>
            </a:r>
          </a:p>
          <a:p>
            <a:endParaRPr lang="zh-CN" altLang="en-US" dirty="0"/>
          </a:p>
        </p:txBody>
      </p:sp>
      <p:sp>
        <p:nvSpPr>
          <p:cNvPr id="4" name="灯片编号占位符 3"/>
          <p:cNvSpPr>
            <a:spLocks noGrp="1"/>
          </p:cNvSpPr>
          <p:nvPr>
            <p:ph type="sldNum" sz="quarter" idx="12"/>
          </p:nvPr>
        </p:nvSpPr>
        <p:spPr/>
        <p:txBody>
          <a:bodyPr/>
          <a:lstStyle/>
          <a:p>
            <a:fld id="{B0B2AA3B-4E3A-48A3-B1C6-ACC183BE71FA}" type="slidenum">
              <a:rPr lang="en-US" altLang="zh-CN" smtClean="0"/>
              <a:pPr/>
              <a:t>57</a:t>
            </a:fld>
            <a:endParaRPr lang="en-US" altLang="zh-CN"/>
          </a:p>
        </p:txBody>
      </p:sp>
      <p:graphicFrame>
        <p:nvGraphicFramePr>
          <p:cNvPr id="5" name="对象 4"/>
          <p:cNvGraphicFramePr>
            <a:graphicFrameLocks noChangeAspect="1"/>
          </p:cNvGraphicFramePr>
          <p:nvPr>
            <p:extLst>
              <p:ext uri="{D42A27DB-BD31-4B8C-83A1-F6EECF244321}">
                <p14:modId xmlns:p14="http://schemas.microsoft.com/office/powerpoint/2010/main" val="1614192453"/>
              </p:ext>
            </p:extLst>
          </p:nvPr>
        </p:nvGraphicFramePr>
        <p:xfrm>
          <a:off x="2076822" y="-27384"/>
          <a:ext cx="3143250" cy="895350"/>
        </p:xfrm>
        <a:graphic>
          <a:graphicData uri="http://schemas.openxmlformats.org/presentationml/2006/ole">
            <mc:AlternateContent xmlns:mc="http://schemas.openxmlformats.org/markup-compatibility/2006">
              <mc:Choice xmlns:v="urn:schemas-microsoft-com:vml" Requires="v">
                <p:oleObj spid="_x0000_s215143" name="公式" r:id="rId3" imgW="1371600" imgH="393700" progId="Equation.3">
                  <p:embed/>
                </p:oleObj>
              </mc:Choice>
              <mc:Fallback>
                <p:oleObj name="公式" r:id="rId3" imgW="1371600" imgH="3937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76822" y="-27384"/>
                        <a:ext cx="3143250" cy="895350"/>
                      </a:xfrm>
                      <a:prstGeom prst="rect">
                        <a:avLst/>
                      </a:prstGeom>
                      <a:solidFill>
                        <a:schemeClr val="tx2"/>
                      </a:solidFill>
                      <a:ln>
                        <a:noFill/>
                      </a:ln>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2652245302"/>
              </p:ext>
            </p:extLst>
          </p:nvPr>
        </p:nvGraphicFramePr>
        <p:xfrm>
          <a:off x="6660232" y="344587"/>
          <a:ext cx="500062" cy="492125"/>
        </p:xfrm>
        <a:graphic>
          <a:graphicData uri="http://schemas.openxmlformats.org/presentationml/2006/ole">
            <mc:AlternateContent xmlns:mc="http://schemas.openxmlformats.org/markup-compatibility/2006">
              <mc:Choice xmlns:v="urn:schemas-microsoft-com:vml" Requires="v">
                <p:oleObj spid="_x0000_s215144" name="公式" r:id="rId5" imgW="139700" imgH="139700" progId="Equation.3">
                  <p:embed/>
                </p:oleObj>
              </mc:Choice>
              <mc:Fallback>
                <p:oleObj name="公式" r:id="rId5" imgW="139700" imgH="1397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60232" y="344587"/>
                        <a:ext cx="500062" cy="492125"/>
                      </a:xfrm>
                      <a:prstGeom prst="rect">
                        <a:avLst/>
                      </a:prstGeom>
                      <a:solidFill>
                        <a:schemeClr val="tx2"/>
                      </a:solidFill>
                      <a:ln>
                        <a:noFill/>
                      </a:ln>
                    </p:spPr>
                  </p:pic>
                </p:oleObj>
              </mc:Fallback>
            </mc:AlternateContent>
          </a:graphicData>
        </a:graphic>
      </p:graphicFrame>
      <p:graphicFrame>
        <p:nvGraphicFramePr>
          <p:cNvPr id="12" name="Object 5"/>
          <p:cNvGraphicFramePr>
            <a:graphicFrameLocks noChangeAspect="1"/>
          </p:cNvGraphicFramePr>
          <p:nvPr>
            <p:extLst>
              <p:ext uri="{D42A27DB-BD31-4B8C-83A1-F6EECF244321}">
                <p14:modId xmlns:p14="http://schemas.microsoft.com/office/powerpoint/2010/main" val="2924664106"/>
              </p:ext>
            </p:extLst>
          </p:nvPr>
        </p:nvGraphicFramePr>
        <p:xfrm>
          <a:off x="2214563" y="5072063"/>
          <a:ext cx="428625" cy="1098550"/>
        </p:xfrm>
        <a:graphic>
          <a:graphicData uri="http://schemas.openxmlformats.org/presentationml/2006/ole">
            <mc:AlternateContent xmlns:mc="http://schemas.openxmlformats.org/markup-compatibility/2006">
              <mc:Choice xmlns:v="urn:schemas-microsoft-com:vml" Requires="v">
                <p:oleObj spid="_x0000_s215145" name="公式" r:id="rId7" imgW="152334" imgH="393529" progId="Equation.3">
                  <p:embed/>
                </p:oleObj>
              </mc:Choice>
              <mc:Fallback>
                <p:oleObj name="公式" r:id="rId7" imgW="152334" imgH="393529"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14563" y="5072063"/>
                        <a:ext cx="428625" cy="1098550"/>
                      </a:xfrm>
                      <a:prstGeom prst="rect">
                        <a:avLst/>
                      </a:prstGeom>
                      <a:solidFill>
                        <a:schemeClr val="tx2"/>
                      </a:solidFill>
                    </p:spPr>
                  </p:pic>
                </p:oleObj>
              </mc:Fallback>
            </mc:AlternateContent>
          </a:graphicData>
        </a:graphic>
      </p:graphicFrame>
      <p:sp>
        <p:nvSpPr>
          <p:cNvPr id="13" name="右箭头 12"/>
          <p:cNvSpPr>
            <a:spLocks noChangeArrowheads="1"/>
          </p:cNvSpPr>
          <p:nvPr/>
        </p:nvSpPr>
        <p:spPr bwMode="auto">
          <a:xfrm>
            <a:off x="3000375" y="5500688"/>
            <a:ext cx="1071563" cy="428625"/>
          </a:xfrm>
          <a:prstGeom prst="rightArrow">
            <a:avLst>
              <a:gd name="adj1" fmla="val 50000"/>
              <a:gd name="adj2" fmla="val 50000"/>
            </a:avLst>
          </a:prstGeom>
          <a:solidFill>
            <a:schemeClr val="accent1"/>
          </a:solidFill>
          <a:ln w="38100" algn="ctr">
            <a:solidFill>
              <a:srgbClr val="FF0000"/>
            </a:solidFill>
            <a:miter lim="800000"/>
            <a:headEnd/>
            <a:tailEnd/>
          </a:ln>
        </p:spPr>
        <p:txBody>
          <a:bodyPr wrap="none"/>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eaLnBrk="1" hangingPunct="1"/>
            <a:endParaRPr lang="zh-CN" altLang="en-US"/>
          </a:p>
        </p:txBody>
      </p:sp>
      <p:graphicFrame>
        <p:nvGraphicFramePr>
          <p:cNvPr id="14" name="Object 7"/>
          <p:cNvGraphicFramePr>
            <a:graphicFrameLocks noChangeAspect="1"/>
          </p:cNvGraphicFramePr>
          <p:nvPr>
            <p:extLst>
              <p:ext uri="{D42A27DB-BD31-4B8C-83A1-F6EECF244321}">
                <p14:modId xmlns:p14="http://schemas.microsoft.com/office/powerpoint/2010/main" val="1470192894"/>
              </p:ext>
            </p:extLst>
          </p:nvPr>
        </p:nvGraphicFramePr>
        <p:xfrm>
          <a:off x="4214813" y="5143500"/>
          <a:ext cx="1357312" cy="1090613"/>
        </p:xfrm>
        <a:graphic>
          <a:graphicData uri="http://schemas.openxmlformats.org/presentationml/2006/ole">
            <mc:AlternateContent xmlns:mc="http://schemas.openxmlformats.org/markup-compatibility/2006">
              <mc:Choice xmlns:v="urn:schemas-microsoft-com:vml" Requires="v">
                <p:oleObj spid="_x0000_s215146" name="公式" r:id="rId9" imgW="482391" imgH="393529" progId="Equation.3">
                  <p:embed/>
                </p:oleObj>
              </mc:Choice>
              <mc:Fallback>
                <p:oleObj name="公式" r:id="rId9" imgW="482391" imgH="393529"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14813" y="5143500"/>
                        <a:ext cx="1357312" cy="1090613"/>
                      </a:xfrm>
                      <a:prstGeom prst="rect">
                        <a:avLst/>
                      </a:prstGeom>
                      <a:solidFill>
                        <a:schemeClr val="tx2"/>
                      </a:solidFill>
                    </p:spPr>
                  </p:pic>
                </p:oleObj>
              </mc:Fallback>
            </mc:AlternateContent>
          </a:graphicData>
        </a:graphic>
      </p:graphicFrame>
    </p:spTree>
    <p:extLst>
      <p:ext uri="{BB962C8B-B14F-4D97-AF65-F5344CB8AC3E}">
        <p14:creationId xmlns:p14="http://schemas.microsoft.com/office/powerpoint/2010/main" val="2066570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blinds(horizontal)">
                                      <p:cBhvr>
                                        <p:cTn id="11" dur="500"/>
                                        <p:tgtEl>
                                          <p:spTgt spid="13"/>
                                        </p:tgtEl>
                                      </p:cBhvr>
                                    </p:animEffect>
                                  </p:childTnLst>
                                </p:cTn>
                              </p:par>
                            </p:childTnLst>
                          </p:cTn>
                        </p:par>
                        <p:par>
                          <p:cTn id="12" fill="hold">
                            <p:stCondLst>
                              <p:cond delay="1000"/>
                            </p:stCondLst>
                            <p:childTnLst>
                              <p:par>
                                <p:cTn id="13" presetID="3" presetClass="entr" presetSubtype="10" fill="hold"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blinds(horizontal)">
                                      <p:cBhvr>
                                        <p:cTn id="1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B0B2AA3B-4E3A-48A3-B1C6-ACC183BE71FA}" type="slidenum">
              <a:rPr lang="en-US" altLang="zh-CN" smtClean="0"/>
              <a:pPr/>
              <a:t>58</a:t>
            </a:fld>
            <a:endParaRPr lang="en-US" altLang="zh-CN"/>
          </a:p>
        </p:txBody>
      </p:sp>
      <p:grpSp>
        <p:nvGrpSpPr>
          <p:cNvPr id="5" name="组合 24"/>
          <p:cNvGrpSpPr>
            <a:grpSpLocks/>
          </p:cNvGrpSpPr>
          <p:nvPr/>
        </p:nvGrpSpPr>
        <p:grpSpPr bwMode="auto">
          <a:xfrm>
            <a:off x="1714500" y="1196752"/>
            <a:ext cx="5143500" cy="5000625"/>
            <a:chOff x="1714480" y="1500174"/>
            <a:chExt cx="5143536" cy="5000660"/>
          </a:xfrm>
          <a:noFill/>
        </p:grpSpPr>
        <p:sp>
          <p:nvSpPr>
            <p:cNvPr id="6" name="流程图: 过程 14"/>
            <p:cNvSpPr>
              <a:spLocks noChangeArrowheads="1"/>
            </p:cNvSpPr>
            <p:nvPr/>
          </p:nvSpPr>
          <p:spPr bwMode="auto">
            <a:xfrm>
              <a:off x="1714480" y="1500174"/>
              <a:ext cx="5143536" cy="5000660"/>
            </a:xfrm>
            <a:prstGeom prst="flowChartProcess">
              <a:avLst/>
            </a:prstGeom>
            <a:grpFill/>
            <a:ln w="38100" algn="ctr">
              <a:solidFill>
                <a:srgbClr val="FFFF00"/>
              </a:solidFill>
              <a:miter lim="800000"/>
              <a:headEnd/>
              <a:tailEnd/>
            </a:ln>
          </p:spPr>
          <p:txBody>
            <a:bodyPr wrap="none"/>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eaLnBrk="1" hangingPunct="1"/>
              <a:endParaRPr lang="zh-CN" altLang="en-US"/>
            </a:p>
          </p:txBody>
        </p:sp>
        <p:sp>
          <p:nvSpPr>
            <p:cNvPr id="7" name="矩形 15"/>
            <p:cNvSpPr>
              <a:spLocks noChangeArrowheads="1"/>
            </p:cNvSpPr>
            <p:nvPr/>
          </p:nvSpPr>
          <p:spPr bwMode="auto">
            <a:xfrm>
              <a:off x="1714480" y="1500174"/>
              <a:ext cx="5143536" cy="571504"/>
            </a:xfrm>
            <a:prstGeom prst="rect">
              <a:avLst/>
            </a:prstGeom>
            <a:grpFill/>
            <a:ln w="38100" algn="ctr">
              <a:solidFill>
                <a:srgbClr val="FFFF00"/>
              </a:solidFill>
              <a:miter lim="800000"/>
              <a:headEnd/>
              <a:tailEnd/>
            </a:ln>
          </p:spPr>
          <p:txBody>
            <a:bodyPr wrap="none"/>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en-US" altLang="zh-CN" sz="3200" b="1"/>
                <a:t>sign=1,pi=0,n=1,term=1</a:t>
              </a:r>
              <a:endParaRPr lang="zh-CN" altLang="en-US" sz="3200" b="1"/>
            </a:p>
          </p:txBody>
        </p:sp>
        <p:sp>
          <p:nvSpPr>
            <p:cNvPr id="8" name="矩形 16"/>
            <p:cNvSpPr>
              <a:spLocks noChangeArrowheads="1"/>
            </p:cNvSpPr>
            <p:nvPr/>
          </p:nvSpPr>
          <p:spPr bwMode="auto">
            <a:xfrm>
              <a:off x="1714480" y="2071678"/>
              <a:ext cx="5143536" cy="3143272"/>
            </a:xfrm>
            <a:prstGeom prst="rect">
              <a:avLst/>
            </a:prstGeom>
            <a:grpFill/>
            <a:ln w="38100" algn="ctr">
              <a:solidFill>
                <a:srgbClr val="FFFF00"/>
              </a:solidFill>
              <a:miter lim="800000"/>
              <a:headEnd/>
              <a:tailEnd/>
            </a:ln>
          </p:spPr>
          <p:txBody>
            <a:bodyPr wrap="none"/>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eaLnBrk="1" hangingPunct="1"/>
              <a:r>
                <a:rPr lang="zh-CN" altLang="en-US" sz="3200" b="1"/>
                <a:t>当</a:t>
              </a:r>
              <a:r>
                <a:rPr lang="en-US" altLang="zh-CN" sz="3200" b="1"/>
                <a:t>term ≥10</a:t>
              </a:r>
              <a:r>
                <a:rPr lang="en-US" altLang="zh-CN" sz="3200" b="1" baseline="30000"/>
                <a:t>-6</a:t>
              </a:r>
              <a:endParaRPr lang="zh-CN" altLang="en-US" sz="3200" b="1" baseline="30000"/>
            </a:p>
          </p:txBody>
        </p:sp>
        <p:sp>
          <p:nvSpPr>
            <p:cNvPr id="9" name="流程图: 过程 17"/>
            <p:cNvSpPr>
              <a:spLocks noChangeArrowheads="1"/>
            </p:cNvSpPr>
            <p:nvPr/>
          </p:nvSpPr>
          <p:spPr bwMode="auto">
            <a:xfrm>
              <a:off x="2786050" y="2643182"/>
              <a:ext cx="4071966" cy="2571768"/>
            </a:xfrm>
            <a:prstGeom prst="flowChartProcess">
              <a:avLst/>
            </a:prstGeom>
            <a:grpFill/>
            <a:ln w="38100" algn="ctr">
              <a:solidFill>
                <a:srgbClr val="FFFF00"/>
              </a:solidFill>
              <a:miter lim="800000"/>
              <a:headEnd/>
              <a:tailEnd/>
            </a:ln>
          </p:spPr>
          <p:txBody>
            <a:bodyPr wrap="none"/>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eaLnBrk="1" hangingPunct="1"/>
              <a:endParaRPr lang="en-US" altLang="zh-CN"/>
            </a:p>
            <a:p>
              <a:pPr eaLnBrk="1" hangingPunct="1"/>
              <a:endParaRPr lang="en-US" altLang="zh-CN"/>
            </a:p>
            <a:p>
              <a:pPr eaLnBrk="1" hangingPunct="1"/>
              <a:endParaRPr lang="en-US" altLang="zh-CN"/>
            </a:p>
            <a:p>
              <a:pPr eaLnBrk="1" hangingPunct="1"/>
              <a:endParaRPr lang="zh-CN" altLang="en-US" sz="3200"/>
            </a:p>
          </p:txBody>
        </p:sp>
        <p:sp>
          <p:nvSpPr>
            <p:cNvPr id="10" name="流程图: 过程 18"/>
            <p:cNvSpPr>
              <a:spLocks noChangeArrowheads="1"/>
            </p:cNvSpPr>
            <p:nvPr/>
          </p:nvSpPr>
          <p:spPr bwMode="auto">
            <a:xfrm>
              <a:off x="2786050" y="2643182"/>
              <a:ext cx="4071966" cy="642942"/>
            </a:xfrm>
            <a:prstGeom prst="flowChartProcess">
              <a:avLst/>
            </a:prstGeom>
            <a:grpFill/>
            <a:ln w="38100" algn="ctr">
              <a:solidFill>
                <a:srgbClr val="FFFF00"/>
              </a:solidFill>
              <a:miter lim="800000"/>
              <a:headEnd/>
              <a:tailEnd/>
            </a:ln>
          </p:spPr>
          <p:txBody>
            <a:bodyPr wrap="none"/>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eaLnBrk="1" hangingPunct="1"/>
              <a:r>
                <a:rPr lang="en-US" altLang="zh-CN" sz="3200" b="1"/>
                <a:t>pi=pi+term</a:t>
              </a:r>
              <a:endParaRPr lang="zh-CN" altLang="en-US" sz="3200" b="1"/>
            </a:p>
          </p:txBody>
        </p:sp>
        <p:sp>
          <p:nvSpPr>
            <p:cNvPr id="11" name="流程图: 过程 19"/>
            <p:cNvSpPr>
              <a:spLocks noChangeArrowheads="1"/>
            </p:cNvSpPr>
            <p:nvPr/>
          </p:nvSpPr>
          <p:spPr bwMode="auto">
            <a:xfrm>
              <a:off x="2786050" y="3286124"/>
              <a:ext cx="4071966" cy="642942"/>
            </a:xfrm>
            <a:prstGeom prst="flowChartProcess">
              <a:avLst/>
            </a:prstGeom>
            <a:grpFill/>
            <a:ln w="38100" algn="ctr">
              <a:solidFill>
                <a:srgbClr val="FFFF00"/>
              </a:solidFill>
              <a:miter lim="800000"/>
              <a:headEnd/>
              <a:tailEnd/>
            </a:ln>
          </p:spPr>
          <p:txBody>
            <a:bodyPr wrap="none"/>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eaLnBrk="1" hangingPunct="1"/>
              <a:r>
                <a:rPr lang="en-US" altLang="zh-CN" sz="3200" b="1" dirty="0" smtClean="0"/>
                <a:t>n=n+2</a:t>
              </a:r>
              <a:endParaRPr lang="zh-CN" altLang="en-US" sz="3200" b="1" dirty="0"/>
            </a:p>
          </p:txBody>
        </p:sp>
        <p:sp>
          <p:nvSpPr>
            <p:cNvPr id="12" name="流程图: 过程 20"/>
            <p:cNvSpPr>
              <a:spLocks noChangeArrowheads="1"/>
            </p:cNvSpPr>
            <p:nvPr/>
          </p:nvSpPr>
          <p:spPr bwMode="auto">
            <a:xfrm>
              <a:off x="2786050" y="3929066"/>
              <a:ext cx="4071966" cy="642942"/>
            </a:xfrm>
            <a:prstGeom prst="flowChartProcess">
              <a:avLst/>
            </a:prstGeom>
            <a:grpFill/>
            <a:ln w="38100" algn="ctr">
              <a:solidFill>
                <a:srgbClr val="FFFF00"/>
              </a:solidFill>
              <a:miter lim="800000"/>
              <a:headEnd/>
              <a:tailEnd/>
            </a:ln>
          </p:spPr>
          <p:txBody>
            <a:bodyPr wrap="none"/>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eaLnBrk="1" hangingPunct="1"/>
              <a:r>
                <a:rPr lang="en-US" altLang="zh-CN" sz="3200" b="1"/>
                <a:t>sing=-sign</a:t>
              </a:r>
              <a:endParaRPr lang="zh-CN" altLang="en-US" sz="3200" b="1"/>
            </a:p>
          </p:txBody>
        </p:sp>
        <p:sp>
          <p:nvSpPr>
            <p:cNvPr id="13" name="流程图: 过程 21"/>
            <p:cNvSpPr>
              <a:spLocks noChangeArrowheads="1"/>
            </p:cNvSpPr>
            <p:nvPr/>
          </p:nvSpPr>
          <p:spPr bwMode="auto">
            <a:xfrm>
              <a:off x="2786050" y="4572008"/>
              <a:ext cx="4071966" cy="642942"/>
            </a:xfrm>
            <a:prstGeom prst="flowChartProcess">
              <a:avLst/>
            </a:prstGeom>
            <a:grpFill/>
            <a:ln w="38100" algn="ctr">
              <a:solidFill>
                <a:srgbClr val="FFFF00"/>
              </a:solidFill>
              <a:miter lim="800000"/>
              <a:headEnd/>
              <a:tailEnd/>
            </a:ln>
          </p:spPr>
          <p:txBody>
            <a:bodyPr wrap="none"/>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eaLnBrk="1" hangingPunct="1"/>
              <a:r>
                <a:rPr lang="en-US" altLang="zh-CN" sz="3200" b="1"/>
                <a:t>term=sign/n</a:t>
              </a:r>
              <a:endParaRPr lang="zh-CN" altLang="en-US" sz="3200" b="1"/>
            </a:p>
          </p:txBody>
        </p:sp>
        <p:sp>
          <p:nvSpPr>
            <p:cNvPr id="14" name="流程图: 过程 22"/>
            <p:cNvSpPr>
              <a:spLocks noChangeArrowheads="1"/>
            </p:cNvSpPr>
            <p:nvPr/>
          </p:nvSpPr>
          <p:spPr bwMode="auto">
            <a:xfrm>
              <a:off x="1714480" y="5214950"/>
              <a:ext cx="5143536" cy="642942"/>
            </a:xfrm>
            <a:prstGeom prst="flowChartProcess">
              <a:avLst/>
            </a:prstGeom>
            <a:grpFill/>
            <a:ln w="38100" algn="ctr">
              <a:solidFill>
                <a:srgbClr val="FFFF00"/>
              </a:solidFill>
              <a:miter lim="800000"/>
              <a:headEnd/>
              <a:tailEnd/>
            </a:ln>
          </p:spPr>
          <p:txBody>
            <a:bodyPr wrap="none"/>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en-US" altLang="zh-CN" sz="3200" b="1"/>
                <a:t>pi=pi*4</a:t>
              </a:r>
              <a:endParaRPr lang="zh-CN" altLang="en-US" sz="3200" b="1"/>
            </a:p>
          </p:txBody>
        </p:sp>
        <p:sp>
          <p:nvSpPr>
            <p:cNvPr id="15" name="流程图: 过程 23"/>
            <p:cNvSpPr>
              <a:spLocks noChangeArrowheads="1"/>
            </p:cNvSpPr>
            <p:nvPr/>
          </p:nvSpPr>
          <p:spPr bwMode="auto">
            <a:xfrm>
              <a:off x="1714480" y="5857892"/>
              <a:ext cx="5143536" cy="642942"/>
            </a:xfrm>
            <a:prstGeom prst="flowChartProcess">
              <a:avLst/>
            </a:prstGeom>
            <a:grpFill/>
            <a:ln w="38100" algn="ctr">
              <a:solidFill>
                <a:srgbClr val="FFFF00"/>
              </a:solidFill>
              <a:miter lim="800000"/>
              <a:headEnd/>
              <a:tailEnd/>
            </a:ln>
          </p:spPr>
          <p:txBody>
            <a:bodyPr wrap="none"/>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ctr" eaLnBrk="1" hangingPunct="1"/>
              <a:r>
                <a:rPr lang="zh-CN" altLang="en-US" sz="3200" b="1"/>
                <a:t>输出</a:t>
              </a:r>
              <a:r>
                <a:rPr lang="en-US" altLang="zh-CN" sz="3200" b="1"/>
                <a:t>pi</a:t>
              </a:r>
              <a:endParaRPr lang="zh-CN" altLang="en-US" sz="3200" b="1"/>
            </a:p>
          </p:txBody>
        </p:sp>
      </p:grpSp>
    </p:spTree>
    <p:extLst>
      <p:ext uri="{BB962C8B-B14F-4D97-AF65-F5344CB8AC3E}">
        <p14:creationId xmlns:p14="http://schemas.microsoft.com/office/powerpoint/2010/main" val="151304660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38" name="Rectangle 3"/>
          <p:cNvSpPr>
            <a:spLocks noGrp="1" noChangeArrowheads="1"/>
          </p:cNvSpPr>
          <p:nvPr>
            <p:ph type="body" idx="1"/>
          </p:nvPr>
        </p:nvSpPr>
        <p:spPr>
          <a:xfrm>
            <a:off x="285750" y="44624"/>
            <a:ext cx="8572500" cy="6357938"/>
          </a:xfrm>
        </p:spPr>
        <p:txBody>
          <a:bodyPr/>
          <a:lstStyle/>
          <a:p>
            <a:pPr>
              <a:lnSpc>
                <a:spcPts val="2900"/>
              </a:lnSpc>
              <a:buFont typeface="Wingdings" pitchFamily="2" charset="2"/>
              <a:buNone/>
            </a:pPr>
            <a:r>
              <a:rPr lang="en-US" altLang="zh-CN" sz="2800" dirty="0" smtClean="0">
                <a:latin typeface="Verdana" panose="020B0604030504040204" pitchFamily="34" charset="0"/>
                <a:ea typeface="Verdana" panose="020B0604030504040204" pitchFamily="34" charset="0"/>
                <a:cs typeface="Verdana" panose="020B0604030504040204" pitchFamily="34" charset="0"/>
              </a:rPr>
              <a:t>#include &lt;</a:t>
            </a:r>
            <a:r>
              <a:rPr lang="en-US" altLang="zh-CN" sz="2800" dirty="0" err="1" smtClean="0">
                <a:latin typeface="Verdana" panose="020B0604030504040204" pitchFamily="34" charset="0"/>
                <a:ea typeface="Verdana" panose="020B0604030504040204" pitchFamily="34" charset="0"/>
                <a:cs typeface="Verdana" panose="020B0604030504040204" pitchFamily="34" charset="0"/>
              </a:rPr>
              <a:t>stdio.h</a:t>
            </a:r>
            <a:r>
              <a:rPr lang="en-US" altLang="zh-CN" sz="2800" dirty="0" smtClean="0">
                <a:latin typeface="Verdana" panose="020B0604030504040204" pitchFamily="34" charset="0"/>
                <a:ea typeface="Verdana" panose="020B0604030504040204" pitchFamily="34" charset="0"/>
                <a:cs typeface="Verdana" panose="020B0604030504040204" pitchFamily="34" charset="0"/>
              </a:rPr>
              <a:t>&gt;</a:t>
            </a:r>
            <a:endParaRPr lang="zh-CN" altLang="zh-CN" sz="2800" dirty="0" smtClean="0">
              <a:latin typeface="Verdana" panose="020B0604030504040204" pitchFamily="34" charset="0"/>
              <a:cs typeface="Verdana" panose="020B0604030504040204" pitchFamily="34" charset="0"/>
            </a:endParaRPr>
          </a:p>
          <a:p>
            <a:pPr>
              <a:lnSpc>
                <a:spcPts val="2900"/>
              </a:lnSpc>
              <a:buFont typeface="Wingdings" pitchFamily="2" charset="2"/>
              <a:buNone/>
            </a:pPr>
            <a:r>
              <a:rPr lang="en-US" altLang="zh-CN" sz="2800" dirty="0" smtClean="0">
                <a:solidFill>
                  <a:srgbClr val="FFFF00"/>
                </a:solidFill>
                <a:latin typeface="Verdana" panose="020B0604030504040204" pitchFamily="34" charset="0"/>
                <a:ea typeface="Verdana" panose="020B0604030504040204" pitchFamily="34" charset="0"/>
                <a:cs typeface="Verdana" panose="020B0604030504040204" pitchFamily="34" charset="0"/>
              </a:rPr>
              <a:t>#include &lt;</a:t>
            </a:r>
            <a:r>
              <a:rPr lang="en-US" altLang="zh-CN" sz="2800" dirty="0" err="1" smtClean="0">
                <a:solidFill>
                  <a:srgbClr val="FFFF00"/>
                </a:solidFill>
                <a:latin typeface="Verdana" panose="020B0604030504040204" pitchFamily="34" charset="0"/>
                <a:ea typeface="Verdana" panose="020B0604030504040204" pitchFamily="34" charset="0"/>
                <a:cs typeface="Verdana" panose="020B0604030504040204" pitchFamily="34" charset="0"/>
              </a:rPr>
              <a:t>math.h</a:t>
            </a:r>
            <a:r>
              <a:rPr lang="en-US" altLang="zh-CN" sz="2800" dirty="0" smtClean="0">
                <a:solidFill>
                  <a:srgbClr val="FFFF00"/>
                </a:solidFill>
                <a:latin typeface="Verdana" panose="020B0604030504040204" pitchFamily="34" charset="0"/>
                <a:ea typeface="Verdana" panose="020B0604030504040204" pitchFamily="34" charset="0"/>
                <a:cs typeface="Verdana" panose="020B0604030504040204" pitchFamily="34" charset="0"/>
              </a:rPr>
              <a:t>&gt;</a:t>
            </a:r>
          </a:p>
          <a:p>
            <a:pPr>
              <a:lnSpc>
                <a:spcPts val="2900"/>
              </a:lnSpc>
              <a:buFont typeface="Wingdings" pitchFamily="2" charset="2"/>
              <a:buNone/>
            </a:pPr>
            <a:r>
              <a:rPr lang="en-US" altLang="zh-CN" sz="2800" dirty="0" err="1" smtClean="0">
                <a:latin typeface="Verdana" panose="020B0604030504040204" pitchFamily="34" charset="0"/>
                <a:ea typeface="Verdana" panose="020B0604030504040204" pitchFamily="34" charset="0"/>
                <a:cs typeface="Verdana" panose="020B0604030504040204" pitchFamily="34" charset="0"/>
              </a:rPr>
              <a:t>int</a:t>
            </a:r>
            <a:r>
              <a:rPr lang="en-US" altLang="zh-CN" sz="2800" dirty="0" smtClean="0">
                <a:latin typeface="Verdana" panose="020B0604030504040204" pitchFamily="34" charset="0"/>
                <a:ea typeface="Verdana" panose="020B0604030504040204" pitchFamily="34" charset="0"/>
                <a:cs typeface="Verdana" panose="020B0604030504040204" pitchFamily="34" charset="0"/>
              </a:rPr>
              <a:t> main()</a:t>
            </a:r>
            <a:endParaRPr lang="zh-CN" altLang="zh-CN" sz="2800" dirty="0" smtClean="0">
              <a:latin typeface="Verdana" panose="020B0604030504040204" pitchFamily="34" charset="0"/>
              <a:cs typeface="Verdana" panose="020B0604030504040204" pitchFamily="34" charset="0"/>
            </a:endParaRPr>
          </a:p>
          <a:p>
            <a:pPr>
              <a:lnSpc>
                <a:spcPts val="2900"/>
              </a:lnSpc>
              <a:buFont typeface="Wingdings" pitchFamily="2" charset="2"/>
              <a:buNone/>
            </a:pPr>
            <a:r>
              <a:rPr lang="en-US" altLang="zh-CN" sz="2800" dirty="0" smtClean="0">
                <a:latin typeface="Verdana" panose="020B0604030504040204" pitchFamily="34" charset="0"/>
                <a:ea typeface="Verdana" panose="020B0604030504040204" pitchFamily="34" charset="0"/>
                <a:cs typeface="Verdana" panose="020B0604030504040204" pitchFamily="34" charset="0"/>
              </a:rPr>
              <a:t>{  </a:t>
            </a:r>
            <a:r>
              <a:rPr lang="en-US" altLang="zh-CN" sz="2800" dirty="0" err="1" smtClean="0">
                <a:latin typeface="Verdana" panose="020B0604030504040204" pitchFamily="34" charset="0"/>
                <a:ea typeface="Verdana" panose="020B0604030504040204" pitchFamily="34" charset="0"/>
                <a:cs typeface="Verdana" panose="020B0604030504040204" pitchFamily="34" charset="0"/>
              </a:rPr>
              <a:t>int</a:t>
            </a:r>
            <a:r>
              <a:rPr lang="en-US" altLang="zh-CN" sz="2800" dirty="0" smtClean="0">
                <a:latin typeface="Verdana" panose="020B0604030504040204" pitchFamily="34" charset="0"/>
                <a:ea typeface="Verdana" panose="020B0604030504040204" pitchFamily="34" charset="0"/>
                <a:cs typeface="Verdana" panose="020B0604030504040204" pitchFamily="34" charset="0"/>
              </a:rPr>
              <a:t> sign=1; </a:t>
            </a:r>
          </a:p>
          <a:p>
            <a:pPr>
              <a:lnSpc>
                <a:spcPts val="2900"/>
              </a:lnSpc>
              <a:buFont typeface="Wingdings" pitchFamily="2" charset="2"/>
              <a:buNone/>
            </a:pPr>
            <a:r>
              <a:rPr lang="en-US" altLang="zh-CN" sz="2800" dirty="0">
                <a:latin typeface="Verdana" panose="020B0604030504040204" pitchFamily="34" charset="0"/>
                <a:ea typeface="Verdana" panose="020B0604030504040204" pitchFamily="34" charset="0"/>
                <a:cs typeface="Verdana" panose="020B0604030504040204" pitchFamily="34" charset="0"/>
              </a:rPr>
              <a:t>	 </a:t>
            </a:r>
            <a:r>
              <a:rPr lang="en-US" altLang="zh-CN" sz="2800" dirty="0" smtClean="0">
                <a:latin typeface="Verdana" panose="020B0604030504040204" pitchFamily="34" charset="0"/>
                <a:ea typeface="Verdana" panose="020B0604030504040204" pitchFamily="34" charset="0"/>
                <a:cs typeface="Verdana" panose="020B0604030504040204" pitchFamily="34" charset="0"/>
              </a:rPr>
              <a:t>double pi=0,n=1,term=1;</a:t>
            </a:r>
          </a:p>
          <a:p>
            <a:pPr>
              <a:lnSpc>
                <a:spcPts val="2900"/>
              </a:lnSpc>
              <a:buFont typeface="Wingdings" pitchFamily="2" charset="2"/>
              <a:buNone/>
            </a:pPr>
            <a:r>
              <a:rPr lang="en-US" altLang="zh-CN" sz="2800" dirty="0" smtClean="0">
                <a:latin typeface="Verdana" panose="020B0604030504040204" pitchFamily="34" charset="0"/>
                <a:ea typeface="Verdana" panose="020B0604030504040204" pitchFamily="34" charset="0"/>
                <a:cs typeface="Verdana" panose="020B0604030504040204" pitchFamily="34" charset="0"/>
              </a:rPr>
              <a:t>    while(</a:t>
            </a:r>
            <a:r>
              <a:rPr lang="en-US" altLang="zh-CN" sz="2800" dirty="0" err="1" smtClean="0">
                <a:latin typeface="Verdana" panose="020B0604030504040204" pitchFamily="34" charset="0"/>
                <a:ea typeface="Verdana" panose="020B0604030504040204" pitchFamily="34" charset="0"/>
                <a:cs typeface="Verdana" panose="020B0604030504040204" pitchFamily="34" charset="0"/>
              </a:rPr>
              <a:t>fabs</a:t>
            </a:r>
            <a:r>
              <a:rPr lang="en-US" altLang="zh-CN" sz="2800" dirty="0" smtClean="0">
                <a:latin typeface="Verdana" panose="020B0604030504040204" pitchFamily="34" charset="0"/>
                <a:ea typeface="Verdana" panose="020B0604030504040204" pitchFamily="34" charset="0"/>
                <a:cs typeface="Verdana" panose="020B0604030504040204" pitchFamily="34" charset="0"/>
              </a:rPr>
              <a:t>(term)&gt;=1e-6) </a:t>
            </a:r>
            <a:endParaRPr lang="zh-CN" altLang="zh-CN" sz="2800" dirty="0" smtClean="0">
              <a:latin typeface="Verdana" panose="020B0604030504040204" pitchFamily="34" charset="0"/>
              <a:cs typeface="Verdana" panose="020B0604030504040204" pitchFamily="34" charset="0"/>
            </a:endParaRPr>
          </a:p>
          <a:p>
            <a:pPr>
              <a:lnSpc>
                <a:spcPts val="2900"/>
              </a:lnSpc>
              <a:buFont typeface="Wingdings" pitchFamily="2" charset="2"/>
              <a:buNone/>
            </a:pPr>
            <a:r>
              <a:rPr lang="en-US" altLang="zh-CN" sz="2800" dirty="0" smtClean="0">
                <a:latin typeface="Verdana" panose="020B0604030504040204" pitchFamily="34" charset="0"/>
                <a:ea typeface="Verdana" panose="020B0604030504040204" pitchFamily="34" charset="0"/>
                <a:cs typeface="Verdana" panose="020B0604030504040204" pitchFamily="34" charset="0"/>
              </a:rPr>
              <a:t>    {  pi=</a:t>
            </a:r>
            <a:r>
              <a:rPr lang="en-US" altLang="zh-CN" sz="2800" dirty="0" err="1" smtClean="0">
                <a:latin typeface="Verdana" panose="020B0604030504040204" pitchFamily="34" charset="0"/>
                <a:ea typeface="Verdana" panose="020B0604030504040204" pitchFamily="34" charset="0"/>
                <a:cs typeface="Verdana" panose="020B0604030504040204" pitchFamily="34" charset="0"/>
              </a:rPr>
              <a:t>pi+term</a:t>
            </a:r>
            <a:r>
              <a:rPr lang="en-US" altLang="zh-CN" sz="2800" dirty="0" smtClean="0">
                <a:latin typeface="Verdana" panose="020B0604030504040204" pitchFamily="34" charset="0"/>
                <a:ea typeface="Verdana" panose="020B0604030504040204" pitchFamily="34" charset="0"/>
                <a:cs typeface="Verdana" panose="020B0604030504040204" pitchFamily="34" charset="0"/>
              </a:rPr>
              <a:t>;</a:t>
            </a:r>
          </a:p>
          <a:p>
            <a:pPr>
              <a:lnSpc>
                <a:spcPts val="2900"/>
              </a:lnSpc>
              <a:buFont typeface="Wingdings" pitchFamily="2" charset="2"/>
              <a:buNone/>
            </a:pPr>
            <a:r>
              <a:rPr lang="en-US" altLang="zh-CN" sz="2800" dirty="0" smtClean="0">
                <a:latin typeface="Verdana" panose="020B0604030504040204" pitchFamily="34" charset="0"/>
                <a:ea typeface="Verdana" panose="020B0604030504040204" pitchFamily="34" charset="0"/>
                <a:cs typeface="Verdana" panose="020B0604030504040204" pitchFamily="34" charset="0"/>
              </a:rPr>
              <a:t>        n=n+2; </a:t>
            </a:r>
            <a:endParaRPr lang="zh-CN" altLang="zh-CN" sz="2800" dirty="0" smtClean="0">
              <a:latin typeface="Verdana" panose="020B0604030504040204" pitchFamily="34" charset="0"/>
              <a:cs typeface="Verdana" panose="020B0604030504040204" pitchFamily="34" charset="0"/>
            </a:endParaRPr>
          </a:p>
          <a:p>
            <a:pPr>
              <a:lnSpc>
                <a:spcPts val="2900"/>
              </a:lnSpc>
              <a:buFont typeface="Wingdings" pitchFamily="2" charset="2"/>
              <a:buNone/>
            </a:pPr>
            <a:r>
              <a:rPr lang="en-US" altLang="zh-CN" sz="2800" dirty="0" smtClean="0">
                <a:latin typeface="Verdana" panose="020B0604030504040204" pitchFamily="34" charset="0"/>
                <a:ea typeface="Verdana" panose="020B0604030504040204" pitchFamily="34" charset="0"/>
                <a:cs typeface="Verdana" panose="020B0604030504040204" pitchFamily="34" charset="0"/>
              </a:rPr>
              <a:t>        sign=-sign; </a:t>
            </a:r>
            <a:endParaRPr lang="zh-CN" altLang="zh-CN" sz="2800" dirty="0" smtClean="0">
              <a:latin typeface="Verdana" panose="020B0604030504040204" pitchFamily="34" charset="0"/>
              <a:cs typeface="Verdana" panose="020B0604030504040204" pitchFamily="34" charset="0"/>
            </a:endParaRPr>
          </a:p>
          <a:p>
            <a:pPr>
              <a:lnSpc>
                <a:spcPts val="2900"/>
              </a:lnSpc>
              <a:buFont typeface="Wingdings" pitchFamily="2" charset="2"/>
              <a:buNone/>
            </a:pPr>
            <a:r>
              <a:rPr lang="en-US" altLang="zh-CN" sz="2800" dirty="0" smtClean="0">
                <a:latin typeface="Verdana" panose="020B0604030504040204" pitchFamily="34" charset="0"/>
                <a:ea typeface="Verdana" panose="020B0604030504040204" pitchFamily="34" charset="0"/>
                <a:cs typeface="Verdana" panose="020B0604030504040204" pitchFamily="34" charset="0"/>
              </a:rPr>
              <a:t>        term=sign/n;    </a:t>
            </a:r>
            <a:endParaRPr lang="zh-CN" altLang="zh-CN" sz="2800" dirty="0" smtClean="0">
              <a:latin typeface="Verdana" panose="020B0604030504040204" pitchFamily="34" charset="0"/>
              <a:cs typeface="Verdana" panose="020B0604030504040204" pitchFamily="34" charset="0"/>
            </a:endParaRPr>
          </a:p>
          <a:p>
            <a:pPr>
              <a:lnSpc>
                <a:spcPts val="2900"/>
              </a:lnSpc>
              <a:buFont typeface="Wingdings" pitchFamily="2" charset="2"/>
              <a:buNone/>
            </a:pPr>
            <a:r>
              <a:rPr lang="en-US" altLang="zh-CN" sz="2800" dirty="0" smtClean="0">
                <a:latin typeface="Verdana" panose="020B0604030504040204" pitchFamily="34" charset="0"/>
                <a:ea typeface="Verdana" panose="020B0604030504040204" pitchFamily="34" charset="0"/>
                <a:cs typeface="Verdana" panose="020B0604030504040204" pitchFamily="34" charset="0"/>
              </a:rPr>
              <a:t>     }</a:t>
            </a:r>
            <a:endParaRPr lang="zh-CN" altLang="zh-CN" sz="2800" dirty="0" smtClean="0">
              <a:latin typeface="Verdana" panose="020B0604030504040204" pitchFamily="34" charset="0"/>
              <a:cs typeface="Verdana" panose="020B0604030504040204" pitchFamily="34" charset="0"/>
            </a:endParaRPr>
          </a:p>
          <a:p>
            <a:pPr>
              <a:lnSpc>
                <a:spcPts val="2900"/>
              </a:lnSpc>
              <a:buFont typeface="Wingdings" pitchFamily="2" charset="2"/>
              <a:buNone/>
            </a:pPr>
            <a:r>
              <a:rPr lang="en-US" altLang="zh-CN" sz="2800" dirty="0" smtClean="0">
                <a:latin typeface="Verdana" panose="020B0604030504040204" pitchFamily="34" charset="0"/>
                <a:ea typeface="Verdana" panose="020B0604030504040204" pitchFamily="34" charset="0"/>
                <a:cs typeface="Verdana" panose="020B0604030504040204" pitchFamily="34" charset="0"/>
              </a:rPr>
              <a:t>    pi=pi*4;          </a:t>
            </a:r>
            <a:endParaRPr lang="zh-CN" altLang="zh-CN" sz="2800" dirty="0" smtClean="0">
              <a:latin typeface="Verdana" panose="020B0604030504040204" pitchFamily="34" charset="0"/>
              <a:cs typeface="Verdana" panose="020B0604030504040204" pitchFamily="34" charset="0"/>
            </a:endParaRPr>
          </a:p>
          <a:p>
            <a:pPr>
              <a:lnSpc>
                <a:spcPts val="2900"/>
              </a:lnSpc>
              <a:buFont typeface="Wingdings" pitchFamily="2" charset="2"/>
              <a:buNone/>
            </a:pPr>
            <a:r>
              <a:rPr lang="en-US" altLang="zh-CN" sz="2800" dirty="0" smtClean="0">
                <a:latin typeface="Verdana" panose="020B0604030504040204" pitchFamily="34" charset="0"/>
                <a:ea typeface="Verdana" panose="020B0604030504040204" pitchFamily="34" charset="0"/>
                <a:cs typeface="Verdana" panose="020B0604030504040204" pitchFamily="34" charset="0"/>
              </a:rPr>
              <a:t>    </a:t>
            </a:r>
            <a:r>
              <a:rPr lang="en-US" altLang="zh-CN" sz="2800" dirty="0" err="1" smtClean="0">
                <a:latin typeface="Verdana" panose="020B0604030504040204" pitchFamily="34" charset="0"/>
                <a:ea typeface="Verdana" panose="020B0604030504040204" pitchFamily="34" charset="0"/>
                <a:cs typeface="Verdana" panose="020B0604030504040204" pitchFamily="34" charset="0"/>
              </a:rPr>
              <a:t>printf</a:t>
            </a:r>
            <a:r>
              <a:rPr lang="en-US" altLang="zh-CN" sz="2800" dirty="0" smtClean="0">
                <a:latin typeface="Verdana" panose="020B0604030504040204" pitchFamily="34" charset="0"/>
                <a:ea typeface="Verdana" panose="020B0604030504040204" pitchFamily="34" charset="0"/>
                <a:cs typeface="Verdana" panose="020B0604030504040204" pitchFamily="34" charset="0"/>
              </a:rPr>
              <a:t>("pi=%10.8f\</a:t>
            </a:r>
            <a:r>
              <a:rPr lang="en-US" altLang="zh-CN" sz="2800" dirty="0" err="1" smtClean="0">
                <a:latin typeface="Verdana" panose="020B0604030504040204" pitchFamily="34" charset="0"/>
                <a:ea typeface="Verdana" panose="020B0604030504040204" pitchFamily="34" charset="0"/>
                <a:cs typeface="Verdana" panose="020B0604030504040204" pitchFamily="34" charset="0"/>
              </a:rPr>
              <a:t>n",pi</a:t>
            </a:r>
            <a:r>
              <a:rPr lang="en-US" altLang="zh-CN" sz="2800" dirty="0" smtClean="0">
                <a:latin typeface="Verdana" panose="020B0604030504040204" pitchFamily="34" charset="0"/>
                <a:ea typeface="Verdana" panose="020B0604030504040204" pitchFamily="34" charset="0"/>
                <a:cs typeface="Verdana" panose="020B0604030504040204" pitchFamily="34" charset="0"/>
              </a:rPr>
              <a:t>);  </a:t>
            </a:r>
            <a:endParaRPr lang="zh-CN" altLang="zh-CN" sz="2800" dirty="0" smtClean="0">
              <a:latin typeface="Verdana" panose="020B0604030504040204" pitchFamily="34" charset="0"/>
              <a:cs typeface="Verdana" panose="020B0604030504040204" pitchFamily="34" charset="0"/>
            </a:endParaRPr>
          </a:p>
          <a:p>
            <a:pPr>
              <a:lnSpc>
                <a:spcPts val="2900"/>
              </a:lnSpc>
              <a:buFont typeface="Wingdings" pitchFamily="2" charset="2"/>
              <a:buNone/>
            </a:pPr>
            <a:r>
              <a:rPr lang="en-US" altLang="zh-CN" sz="2800" dirty="0" smtClean="0">
                <a:latin typeface="Verdana" panose="020B0604030504040204" pitchFamily="34" charset="0"/>
                <a:ea typeface="Verdana" panose="020B0604030504040204" pitchFamily="34" charset="0"/>
                <a:cs typeface="Verdana" panose="020B0604030504040204" pitchFamily="34" charset="0"/>
              </a:rPr>
              <a:t>    return 0;</a:t>
            </a:r>
            <a:endParaRPr lang="zh-CN" altLang="zh-CN" sz="2800" dirty="0" smtClean="0">
              <a:latin typeface="Verdana" panose="020B0604030504040204" pitchFamily="34" charset="0"/>
              <a:cs typeface="Verdana" panose="020B0604030504040204" pitchFamily="34" charset="0"/>
            </a:endParaRPr>
          </a:p>
          <a:p>
            <a:pPr>
              <a:lnSpc>
                <a:spcPts val="2900"/>
              </a:lnSpc>
              <a:buFont typeface="Wingdings" pitchFamily="2" charset="2"/>
              <a:buNone/>
            </a:pPr>
            <a:r>
              <a:rPr lang="en-US" altLang="zh-CN" sz="2800" dirty="0" smtClean="0">
                <a:latin typeface="Verdana" panose="020B0604030504040204" pitchFamily="34" charset="0"/>
                <a:ea typeface="Verdana" panose="020B0604030504040204" pitchFamily="34" charset="0"/>
                <a:cs typeface="Verdana" panose="020B0604030504040204" pitchFamily="34" charset="0"/>
              </a:rPr>
              <a:t>}</a:t>
            </a:r>
            <a:endParaRPr lang="zh-CN" altLang="zh-CN" sz="2800" dirty="0" smtClean="0">
              <a:latin typeface="Verdana" panose="020B0604030504040204" pitchFamily="34" charset="0"/>
              <a:cs typeface="Verdana" panose="020B0604030504040204" pitchFamily="34" charset="0"/>
            </a:endParaRPr>
          </a:p>
          <a:p>
            <a:pPr>
              <a:lnSpc>
                <a:spcPts val="2900"/>
              </a:lnSpc>
              <a:buFont typeface="Wingdings" pitchFamily="2" charset="2"/>
              <a:buNone/>
            </a:pPr>
            <a:endParaRPr lang="en-US" altLang="zh-CN" sz="2800" dirty="0" smtClean="0">
              <a:latin typeface="Verdana" panose="020B0604030504040204" pitchFamily="34" charset="0"/>
              <a:ea typeface="Verdana" panose="020B0604030504040204" pitchFamily="34" charset="0"/>
              <a:cs typeface="Verdana" panose="020B0604030504040204" pitchFamily="34" charset="0"/>
            </a:endParaRPr>
          </a:p>
        </p:txBody>
      </p:sp>
      <p:sp>
        <p:nvSpPr>
          <p:cNvPr id="65539"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eaLnBrk="1" hangingPunct="1"/>
            <a:endParaRPr lang="zh-CN" altLang="en-US"/>
          </a:p>
        </p:txBody>
      </p:sp>
      <p:sp>
        <p:nvSpPr>
          <p:cNvPr id="65540"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eaLnBrk="1" hangingPunct="1"/>
            <a:endParaRPr lang="zh-CN" altLang="en-US"/>
          </a:p>
        </p:txBody>
      </p:sp>
      <p:sp>
        <p:nvSpPr>
          <p:cNvPr id="65541"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eaLnBrk="1" hangingPunct="1"/>
            <a:endParaRPr lang="zh-CN" altLang="en-US"/>
          </a:p>
        </p:txBody>
      </p:sp>
      <p:sp>
        <p:nvSpPr>
          <p:cNvPr id="65542"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eaLnBrk="1" hangingPunct="1"/>
            <a:endParaRPr lang="zh-CN" altLang="en-US"/>
          </a:p>
        </p:txBody>
      </p:sp>
      <p:sp>
        <p:nvSpPr>
          <p:cNvPr id="65543"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eaLnBrk="1" hangingPunct="1"/>
            <a:endParaRPr lang="zh-CN" altLang="en-US"/>
          </a:p>
        </p:txBody>
      </p:sp>
      <p:sp>
        <p:nvSpPr>
          <p:cNvPr id="65544"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eaLnBrk="1" hangingPunct="1"/>
            <a:endParaRPr lang="zh-CN" altLang="en-US"/>
          </a:p>
        </p:txBody>
      </p:sp>
      <p:sp>
        <p:nvSpPr>
          <p:cNvPr id="16" name="TextBox 15"/>
          <p:cNvSpPr txBox="1">
            <a:spLocks noChangeArrowheads="1"/>
          </p:cNvSpPr>
          <p:nvPr/>
        </p:nvSpPr>
        <p:spPr bwMode="auto">
          <a:xfrm>
            <a:off x="3797415" y="2708920"/>
            <a:ext cx="4519001"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eaLnBrk="1" hangingPunct="1"/>
            <a:r>
              <a:rPr lang="zh-CN" altLang="en-US" sz="2800" b="1" dirty="0" smtClean="0">
                <a:solidFill>
                  <a:srgbClr val="FFFF00"/>
                </a:solidFill>
              </a:rPr>
              <a:t>双精度数求</a:t>
            </a:r>
            <a:r>
              <a:rPr lang="zh-CN" altLang="en-US" sz="2800" b="1" dirty="0">
                <a:solidFill>
                  <a:srgbClr val="FFFF00"/>
                </a:solidFill>
              </a:rPr>
              <a:t>绝对值的</a:t>
            </a:r>
            <a:r>
              <a:rPr lang="zh-CN" altLang="en-US" sz="2800" b="1" dirty="0" smtClean="0">
                <a:solidFill>
                  <a:srgbClr val="FFFF00"/>
                </a:solidFill>
              </a:rPr>
              <a:t>函数</a:t>
            </a:r>
            <a:r>
              <a:rPr lang="en-US" altLang="zh-CN" sz="2800" b="1" dirty="0" smtClean="0">
                <a:solidFill>
                  <a:srgbClr val="FFFF00"/>
                </a:solidFill>
              </a:rPr>
              <a:t/>
            </a:r>
            <a:br>
              <a:rPr lang="en-US" altLang="zh-CN" sz="2800" b="1" dirty="0" smtClean="0">
                <a:solidFill>
                  <a:srgbClr val="FFFF00"/>
                </a:solidFill>
              </a:rPr>
            </a:br>
            <a:r>
              <a:rPr lang="zh-CN" altLang="en-US" sz="2800" b="1" dirty="0" smtClean="0">
                <a:solidFill>
                  <a:srgbClr val="FFFF00"/>
                </a:solidFill>
              </a:rPr>
              <a:t>（整数用</a:t>
            </a:r>
            <a:r>
              <a:rPr lang="en-US" altLang="zh-CN" sz="2800" b="1" dirty="0" smtClean="0">
                <a:solidFill>
                  <a:srgbClr val="FFFF00"/>
                </a:solidFill>
              </a:rPr>
              <a:t>abs( )</a:t>
            </a:r>
            <a:r>
              <a:rPr lang="zh-CN" altLang="en-US" sz="2800" b="1" dirty="0" smtClean="0">
                <a:solidFill>
                  <a:srgbClr val="FFFF00"/>
                </a:solidFill>
              </a:rPr>
              <a:t>函数）</a:t>
            </a:r>
            <a:endParaRPr lang="en-US" altLang="zh-CN" sz="2800" b="1" dirty="0">
              <a:solidFill>
                <a:srgbClr val="FFFF00"/>
              </a:solidFill>
            </a:endParaRPr>
          </a:p>
        </p:txBody>
      </p:sp>
      <p:sp>
        <p:nvSpPr>
          <p:cNvPr id="17" name="矩形 16"/>
          <p:cNvSpPr>
            <a:spLocks noChangeArrowheads="1"/>
          </p:cNvSpPr>
          <p:nvPr/>
        </p:nvSpPr>
        <p:spPr bwMode="auto">
          <a:xfrm>
            <a:off x="1887920" y="2290287"/>
            <a:ext cx="928687" cy="500062"/>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eaLnBrk="1" hangingPunct="1"/>
            <a:endParaRPr lang="zh-CN" altLang="en-US"/>
          </a:p>
        </p:txBody>
      </p:sp>
      <p:pic>
        <p:nvPicPr>
          <p:cNvPr id="9216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7750" y="3786188"/>
            <a:ext cx="3894138" cy="785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矩形 12"/>
          <p:cNvSpPr>
            <a:spLocks noChangeArrowheads="1"/>
          </p:cNvSpPr>
          <p:nvPr/>
        </p:nvSpPr>
        <p:spPr bwMode="auto">
          <a:xfrm>
            <a:off x="4786313" y="3714750"/>
            <a:ext cx="2928937" cy="928688"/>
          </a:xfrm>
          <a:prstGeom prst="rect">
            <a:avLst/>
          </a:prstGeom>
          <a:noFill/>
          <a:ln w="38100" algn="ctr">
            <a:solidFill>
              <a:srgbClr val="66CCFF"/>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eaLnBrk="1" hangingPunct="1"/>
            <a:endParaRPr lang="zh-CN" altLang="en-US"/>
          </a:p>
        </p:txBody>
      </p:sp>
      <p:sp>
        <p:nvSpPr>
          <p:cNvPr id="14" name="TextBox 13"/>
          <p:cNvSpPr txBox="1">
            <a:spLocks noChangeArrowheads="1"/>
          </p:cNvSpPr>
          <p:nvPr/>
        </p:nvSpPr>
        <p:spPr bwMode="auto">
          <a:xfrm>
            <a:off x="4357688" y="4714875"/>
            <a:ext cx="4572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eaLnBrk="1" hangingPunct="1"/>
            <a:r>
              <a:rPr lang="zh-CN" altLang="en-US" sz="2800" b="1" dirty="0">
                <a:solidFill>
                  <a:srgbClr val="66CCFF"/>
                </a:solidFill>
              </a:rPr>
              <a:t>只保证前</a:t>
            </a:r>
            <a:r>
              <a:rPr lang="en-US" altLang="zh-CN" sz="2800" b="1" dirty="0">
                <a:solidFill>
                  <a:srgbClr val="66CCFF"/>
                </a:solidFill>
              </a:rPr>
              <a:t>5</a:t>
            </a:r>
            <a:r>
              <a:rPr lang="zh-CN" altLang="en-US" sz="2800" b="1" dirty="0">
                <a:solidFill>
                  <a:srgbClr val="66CCFF"/>
                </a:solidFill>
              </a:rPr>
              <a:t>位小数是准确的</a:t>
            </a:r>
            <a:endParaRPr lang="en-US" altLang="zh-CN" sz="2800" b="1" dirty="0">
              <a:solidFill>
                <a:srgbClr val="66CCFF"/>
              </a:solidFill>
            </a:endParaRPr>
          </a:p>
        </p:txBody>
      </p:sp>
      <p:sp>
        <p:nvSpPr>
          <p:cNvPr id="15" name="矩形 14"/>
          <p:cNvSpPr>
            <a:spLocks noChangeArrowheads="1"/>
          </p:cNvSpPr>
          <p:nvPr/>
        </p:nvSpPr>
        <p:spPr bwMode="auto">
          <a:xfrm>
            <a:off x="4355976" y="2254578"/>
            <a:ext cx="1071562" cy="500062"/>
          </a:xfrm>
          <a:prstGeom prst="rect">
            <a:avLst/>
          </a:prstGeom>
          <a:noFill/>
          <a:ln w="38100" algn="ctr">
            <a:solidFill>
              <a:srgbClr val="66CCFF"/>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eaLnBrk="1" hangingPunct="1"/>
            <a:endParaRPr lang="zh-CN" altLang="en-US"/>
          </a:p>
        </p:txBody>
      </p:sp>
      <p:pic>
        <p:nvPicPr>
          <p:cNvPr id="1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7888" y="5343773"/>
            <a:ext cx="3911600"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extBox 18"/>
          <p:cNvSpPr txBox="1">
            <a:spLocks noChangeArrowheads="1"/>
          </p:cNvSpPr>
          <p:nvPr/>
        </p:nvSpPr>
        <p:spPr bwMode="auto">
          <a:xfrm>
            <a:off x="5427538" y="2071688"/>
            <a:ext cx="20002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eaLnBrk="1" hangingPunct="1"/>
            <a:r>
              <a:rPr lang="zh-CN" altLang="en-US" sz="3200" b="1" dirty="0">
                <a:solidFill>
                  <a:srgbClr val="FF66FF"/>
                </a:solidFill>
              </a:rPr>
              <a:t>改为</a:t>
            </a:r>
            <a:r>
              <a:rPr lang="en-US" altLang="zh-CN" sz="3200" b="1" dirty="0">
                <a:solidFill>
                  <a:srgbClr val="FF66FF"/>
                </a:solidFill>
              </a:rPr>
              <a:t>1e-8</a:t>
            </a:r>
          </a:p>
        </p:txBody>
      </p:sp>
      <p:sp>
        <p:nvSpPr>
          <p:cNvPr id="21" name="矩形 20"/>
          <p:cNvSpPr>
            <a:spLocks noChangeArrowheads="1"/>
          </p:cNvSpPr>
          <p:nvPr/>
        </p:nvSpPr>
        <p:spPr bwMode="auto">
          <a:xfrm>
            <a:off x="4760769" y="5236616"/>
            <a:ext cx="3267615" cy="928688"/>
          </a:xfrm>
          <a:prstGeom prst="rect">
            <a:avLst/>
          </a:prstGeom>
          <a:noFill/>
          <a:ln w="38100" algn="ctr">
            <a:solidFill>
              <a:srgbClr val="FF66FF"/>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eaLnBrk="1" hangingPunct="1"/>
            <a:endParaRPr lang="zh-CN" altLang="en-US"/>
          </a:p>
        </p:txBody>
      </p:sp>
      <p:sp>
        <p:nvSpPr>
          <p:cNvPr id="2" name="TextBox 1"/>
          <p:cNvSpPr txBox="1"/>
          <p:nvPr/>
        </p:nvSpPr>
        <p:spPr>
          <a:xfrm>
            <a:off x="6012160" y="4232999"/>
            <a:ext cx="1758816" cy="461665"/>
          </a:xfrm>
          <a:prstGeom prst="rect">
            <a:avLst/>
          </a:prstGeom>
          <a:noFill/>
        </p:spPr>
        <p:txBody>
          <a:bodyPr wrap="none" rtlCol="0">
            <a:spAutoFit/>
          </a:bodyPr>
          <a:lstStyle/>
          <a:p>
            <a:r>
              <a:rPr lang="zh-CN" altLang="en-US" dirty="0">
                <a:solidFill>
                  <a:srgbClr val="66CCFF"/>
                </a:solidFill>
              </a:rPr>
              <a:t>循环</a:t>
            </a:r>
            <a:r>
              <a:rPr lang="en-US" altLang="zh-CN" dirty="0" smtClean="0">
                <a:solidFill>
                  <a:srgbClr val="66CCFF"/>
                </a:solidFill>
              </a:rPr>
              <a:t>50</a:t>
            </a:r>
            <a:r>
              <a:rPr lang="zh-CN" altLang="en-US" dirty="0" smtClean="0">
                <a:solidFill>
                  <a:srgbClr val="66CCFF"/>
                </a:solidFill>
              </a:rPr>
              <a:t>万次</a:t>
            </a:r>
            <a:endParaRPr lang="zh-CN" altLang="en-US" dirty="0">
              <a:solidFill>
                <a:srgbClr val="66CCFF"/>
              </a:solidFill>
            </a:endParaRPr>
          </a:p>
        </p:txBody>
      </p:sp>
      <p:sp>
        <p:nvSpPr>
          <p:cNvPr id="22" name="TextBox 21"/>
          <p:cNvSpPr txBox="1"/>
          <p:nvPr/>
        </p:nvSpPr>
        <p:spPr>
          <a:xfrm>
            <a:off x="6012160" y="6165304"/>
            <a:ext cx="2101857" cy="461665"/>
          </a:xfrm>
          <a:prstGeom prst="rect">
            <a:avLst/>
          </a:prstGeom>
          <a:noFill/>
        </p:spPr>
        <p:txBody>
          <a:bodyPr wrap="none" rtlCol="0">
            <a:spAutoFit/>
          </a:bodyPr>
          <a:lstStyle/>
          <a:p>
            <a:r>
              <a:rPr lang="zh-CN" altLang="en-US" dirty="0">
                <a:solidFill>
                  <a:srgbClr val="FF66FF"/>
                </a:solidFill>
              </a:rPr>
              <a:t>循环</a:t>
            </a:r>
            <a:r>
              <a:rPr lang="en-US" altLang="zh-CN" dirty="0" smtClean="0">
                <a:solidFill>
                  <a:srgbClr val="FF66FF"/>
                </a:solidFill>
              </a:rPr>
              <a:t>5000</a:t>
            </a:r>
            <a:r>
              <a:rPr lang="zh-CN" altLang="en-US" dirty="0" smtClean="0">
                <a:solidFill>
                  <a:srgbClr val="FF66FF"/>
                </a:solidFill>
              </a:rPr>
              <a:t>万次</a:t>
            </a:r>
            <a:endParaRPr lang="zh-CN" altLang="en-US" dirty="0">
              <a:solidFill>
                <a:srgbClr val="FF66FF"/>
              </a:solidFill>
            </a:endParaRPr>
          </a:p>
        </p:txBody>
      </p:sp>
    </p:spTree>
    <p:extLst>
      <p:ext uri="{BB962C8B-B14F-4D97-AF65-F5344CB8AC3E}">
        <p14:creationId xmlns:p14="http://schemas.microsoft.com/office/powerpoint/2010/main" val="1322843544"/>
      </p:ext>
    </p:extLst>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linds(horizontal)">
                                      <p:cBhvr>
                                        <p:cTn id="7" dur="500"/>
                                        <p:tgtEl>
                                          <p:spTgt spid="17"/>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blinds(horizontal)">
                                      <p:cBhvr>
                                        <p:cTn id="11" dur="500"/>
                                        <p:tgtEl>
                                          <p:spTgt spid="16"/>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nodeType="clickEffect">
                                  <p:stCondLst>
                                    <p:cond delay="0"/>
                                  </p:stCondLst>
                                  <p:childTnLst>
                                    <p:set>
                                      <p:cBhvr>
                                        <p:cTn id="15" dur="1" fill="hold">
                                          <p:stCondLst>
                                            <p:cond delay="0"/>
                                          </p:stCondLst>
                                        </p:cTn>
                                        <p:tgtEl>
                                          <p:spTgt spid="92167"/>
                                        </p:tgtEl>
                                        <p:attrNameLst>
                                          <p:attrName>style.visibility</p:attrName>
                                        </p:attrNameLst>
                                      </p:cBhvr>
                                      <p:to>
                                        <p:strVal val="visible"/>
                                      </p:to>
                                    </p:set>
                                    <p:animEffect transition="in" filter="blinds(horizontal)">
                                      <p:cBhvr>
                                        <p:cTn id="16" dur="500"/>
                                        <p:tgtEl>
                                          <p:spTgt spid="92167"/>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blinds(horizontal)">
                                      <p:cBhvr>
                                        <p:cTn id="21" dur="500"/>
                                        <p:tgtEl>
                                          <p:spTgt spid="13"/>
                                        </p:tgtEl>
                                      </p:cBhvr>
                                    </p:animEffect>
                                  </p:childTnLst>
                                </p:cTn>
                              </p:par>
                            </p:childTnLst>
                          </p:cTn>
                        </p:par>
                        <p:par>
                          <p:cTn id="22" fill="hold">
                            <p:stCondLst>
                              <p:cond delay="500"/>
                            </p:stCondLst>
                            <p:childTnLst>
                              <p:par>
                                <p:cTn id="23" presetID="3" presetClass="entr" presetSubtype="10" fill="hold" grpId="0" nodeType="after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blinds(horizontal)">
                                      <p:cBhvr>
                                        <p:cTn id="25" dur="500"/>
                                        <p:tgtEl>
                                          <p:spTgt spid="14"/>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blinds(horizontal)">
                                      <p:cBhvr>
                                        <p:cTn id="28" dur="500"/>
                                        <p:tgtEl>
                                          <p:spTgt spid="15"/>
                                        </p:tgtEl>
                                      </p:cBhvr>
                                    </p:animEffect>
                                  </p:childTnLst>
                                </p:cTn>
                              </p:par>
                            </p:childTnLst>
                          </p:cTn>
                        </p:par>
                        <p:par>
                          <p:cTn id="29" fill="hold">
                            <p:stCondLst>
                              <p:cond delay="1000"/>
                            </p:stCondLst>
                            <p:childTnLst>
                              <p:par>
                                <p:cTn id="30" presetID="1" presetClass="entr" presetSubtype="0" fill="hold" grpId="0" nodeType="afterEffect">
                                  <p:stCondLst>
                                    <p:cond delay="0"/>
                                  </p:stCondLst>
                                  <p:childTnLst>
                                    <p:set>
                                      <p:cBhvr>
                                        <p:cTn id="31" dur="1" fill="hold">
                                          <p:stCondLst>
                                            <p:cond delay="0"/>
                                          </p:stCondLst>
                                        </p:cTn>
                                        <p:tgtEl>
                                          <p:spTgt spid="2"/>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blinds(horizontal)">
                                      <p:cBhvr>
                                        <p:cTn id="36" dur="500"/>
                                        <p:tgtEl>
                                          <p:spTgt spid="19"/>
                                        </p:tgtEl>
                                      </p:cBhvr>
                                    </p:animEffect>
                                  </p:childTnLst>
                                </p:cTn>
                              </p:par>
                            </p:childTnLst>
                          </p:cTn>
                        </p:par>
                        <p:par>
                          <p:cTn id="37" fill="hold">
                            <p:stCondLst>
                              <p:cond delay="500"/>
                            </p:stCondLst>
                            <p:childTnLst>
                              <p:par>
                                <p:cTn id="38" presetID="3" presetClass="entr" presetSubtype="10" fill="hold" nodeType="after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blinds(horizontal)">
                                      <p:cBhvr>
                                        <p:cTn id="40" dur="500"/>
                                        <p:tgtEl>
                                          <p:spTgt spid="18"/>
                                        </p:tgtEl>
                                      </p:cBhvr>
                                    </p:animEffect>
                                  </p:childTnLst>
                                </p:cTn>
                              </p:par>
                            </p:childTnLst>
                          </p:cTn>
                        </p:par>
                        <p:par>
                          <p:cTn id="41" fill="hold">
                            <p:stCondLst>
                              <p:cond delay="1000"/>
                            </p:stCondLst>
                            <p:childTnLst>
                              <p:par>
                                <p:cTn id="42" presetID="3" presetClass="entr" presetSubtype="10" fill="hold" grpId="0" nodeType="afterEffect">
                                  <p:stCondLst>
                                    <p:cond delay="0"/>
                                  </p:stCondLst>
                                  <p:childTnLst>
                                    <p:set>
                                      <p:cBhvr>
                                        <p:cTn id="43" dur="1" fill="hold">
                                          <p:stCondLst>
                                            <p:cond delay="0"/>
                                          </p:stCondLst>
                                        </p:cTn>
                                        <p:tgtEl>
                                          <p:spTgt spid="21"/>
                                        </p:tgtEl>
                                        <p:attrNameLst>
                                          <p:attrName>style.visibility</p:attrName>
                                        </p:attrNameLst>
                                      </p:cBhvr>
                                      <p:to>
                                        <p:strVal val="visible"/>
                                      </p:to>
                                    </p:set>
                                    <p:animEffect transition="in" filter="blinds(horizontal)">
                                      <p:cBhvr>
                                        <p:cTn id="44" dur="500"/>
                                        <p:tgtEl>
                                          <p:spTgt spid="21"/>
                                        </p:tgtEl>
                                      </p:cBhvr>
                                    </p:animEffect>
                                  </p:childTnLst>
                                </p:cTn>
                              </p:par>
                            </p:childTnLst>
                          </p:cTn>
                        </p:par>
                        <p:par>
                          <p:cTn id="45" fill="hold">
                            <p:stCondLst>
                              <p:cond delay="1500"/>
                            </p:stCondLst>
                            <p:childTnLst>
                              <p:par>
                                <p:cTn id="46" presetID="1" presetClass="entr" presetSubtype="0" fill="hold" grpId="0" nodeType="afterEffect">
                                  <p:stCondLst>
                                    <p:cond delay="0"/>
                                  </p:stCondLst>
                                  <p:childTnLst>
                                    <p:set>
                                      <p:cBhvr>
                                        <p:cTn id="47"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animBg="1"/>
      <p:bldP spid="13" grpId="0" animBg="1"/>
      <p:bldP spid="14" grpId="0"/>
      <p:bldP spid="15" grpId="0" animBg="1"/>
      <p:bldP spid="19" grpId="0"/>
      <p:bldP spid="21" grpId="0" animBg="1"/>
      <p:bldP spid="2" grpId="0"/>
      <p:bldP spid="2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6" name="Rectangle 46"/>
          <p:cNvSpPr>
            <a:spLocks noGrp="1" noChangeArrowheads="1"/>
          </p:cNvSpPr>
          <p:nvPr>
            <p:ph type="body" idx="1"/>
          </p:nvPr>
        </p:nvSpPr>
        <p:spPr>
          <a:xfrm>
            <a:off x="466725" y="1124991"/>
            <a:ext cx="8353425" cy="5040313"/>
          </a:xfrm>
        </p:spPr>
        <p:txBody>
          <a:bodyPr/>
          <a:lstStyle/>
          <a:p>
            <a:r>
              <a:rPr lang="zh-CN" altLang="en-US" sz="2600" b="1" dirty="0">
                <a:solidFill>
                  <a:srgbClr val="FFFF00"/>
                </a:solidFill>
                <a:ea typeface="楷体_GB2312" pitchFamily="49" charset="-122"/>
              </a:rPr>
              <a:t>循环</a:t>
            </a:r>
            <a:r>
              <a:rPr lang="en-US" altLang="zh-CN" sz="2600" dirty="0">
                <a:ea typeface="楷体_GB2312" pitchFamily="49" charset="-122"/>
              </a:rPr>
              <a:t>/</a:t>
            </a:r>
            <a:r>
              <a:rPr lang="zh-CN" altLang="en-US" sz="2600" b="1" dirty="0">
                <a:solidFill>
                  <a:srgbClr val="FFFF00"/>
                </a:solidFill>
                <a:ea typeface="楷体_GB2312" pitchFamily="49" charset="-122"/>
              </a:rPr>
              <a:t>迭代</a:t>
            </a:r>
            <a:r>
              <a:rPr lang="zh-CN" altLang="en-US" sz="2600" dirty="0">
                <a:ea typeface="楷体_GB2312" pitchFamily="49" charset="-122"/>
              </a:rPr>
              <a:t>：在满足特定条件时，重复执行</a:t>
            </a:r>
            <a:r>
              <a:rPr lang="zh-CN" altLang="en-US" sz="2600" dirty="0" smtClean="0">
                <a:ea typeface="楷体_GB2312" pitchFamily="49" charset="-122"/>
              </a:rPr>
              <a:t>一些</a:t>
            </a:r>
            <a:r>
              <a:rPr lang="en-US" altLang="zh-CN" sz="2600" dirty="0" smtClean="0">
                <a:ea typeface="楷体_GB2312" pitchFamily="49" charset="-122"/>
              </a:rPr>
              <a:t/>
            </a:r>
            <a:br>
              <a:rPr lang="en-US" altLang="zh-CN" sz="2600" dirty="0" smtClean="0">
                <a:ea typeface="楷体_GB2312" pitchFamily="49" charset="-122"/>
              </a:rPr>
            </a:br>
            <a:r>
              <a:rPr lang="zh-CN" altLang="en-US" sz="2600" dirty="0" smtClean="0">
                <a:ea typeface="楷体_GB2312" pitchFamily="49" charset="-122"/>
              </a:rPr>
              <a:t>操作</a:t>
            </a:r>
            <a:r>
              <a:rPr lang="zh-CN" altLang="en-US" sz="2600" dirty="0">
                <a:ea typeface="楷体_GB2312" pitchFamily="49" charset="-122"/>
              </a:rPr>
              <a:t>；</a:t>
            </a:r>
          </a:p>
          <a:p>
            <a:endParaRPr lang="zh-CN" altLang="en-US" sz="2600" dirty="0">
              <a:ea typeface="楷体_GB2312" pitchFamily="49" charset="-122"/>
            </a:endParaRPr>
          </a:p>
        </p:txBody>
      </p:sp>
      <p:sp>
        <p:nvSpPr>
          <p:cNvPr id="43" name="灯片编号占位符 5"/>
          <p:cNvSpPr>
            <a:spLocks noGrp="1"/>
          </p:cNvSpPr>
          <p:nvPr>
            <p:ph type="sldNum" sz="quarter" idx="12"/>
          </p:nvPr>
        </p:nvSpPr>
        <p:spPr/>
        <p:txBody>
          <a:bodyPr/>
          <a:lstStyle/>
          <a:p>
            <a:fld id="{18916D28-93B0-4A85-8F98-98054B8E328C}" type="slidenum">
              <a:rPr lang="en-US" altLang="zh-CN"/>
              <a:pPr/>
              <a:t>6</a:t>
            </a:fld>
            <a:endParaRPr lang="en-US" altLang="zh-CN"/>
          </a:p>
        </p:txBody>
      </p:sp>
      <p:grpSp>
        <p:nvGrpSpPr>
          <p:cNvPr id="153644" name="Group 44"/>
          <p:cNvGrpSpPr>
            <a:grpSpLocks/>
          </p:cNvGrpSpPr>
          <p:nvPr/>
        </p:nvGrpSpPr>
        <p:grpSpPr bwMode="auto">
          <a:xfrm>
            <a:off x="827088" y="1926357"/>
            <a:ext cx="3975101" cy="2581275"/>
            <a:chOff x="521" y="1592"/>
            <a:chExt cx="2504" cy="1626"/>
          </a:xfrm>
        </p:grpSpPr>
        <p:sp>
          <p:nvSpPr>
            <p:cNvPr id="153610" name="AutoShape 10"/>
            <p:cNvSpPr>
              <a:spLocks noChangeArrowheads="1"/>
            </p:cNvSpPr>
            <p:nvPr/>
          </p:nvSpPr>
          <p:spPr bwMode="auto">
            <a:xfrm>
              <a:off x="665" y="2505"/>
              <a:ext cx="864" cy="288"/>
            </a:xfrm>
            <a:prstGeom prst="diamond">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b="1" dirty="0">
                  <a:solidFill>
                    <a:schemeClr val="bg1">
                      <a:lumMod val="50000"/>
                    </a:schemeClr>
                  </a:solidFill>
                  <a:ea typeface="楷体_GB2312" pitchFamily="49" charset="-122"/>
                </a:rPr>
                <a:t>p</a:t>
              </a:r>
            </a:p>
          </p:txBody>
        </p:sp>
        <p:sp>
          <p:nvSpPr>
            <p:cNvPr id="153611" name="Rectangle 11"/>
            <p:cNvSpPr>
              <a:spLocks noChangeArrowheads="1"/>
            </p:cNvSpPr>
            <p:nvPr/>
          </p:nvSpPr>
          <p:spPr bwMode="auto">
            <a:xfrm>
              <a:off x="1481" y="2121"/>
              <a:ext cx="576" cy="24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a:ea typeface="楷体_GB2312" pitchFamily="49" charset="-122"/>
                </a:rPr>
                <a:t>A</a:t>
              </a:r>
            </a:p>
          </p:txBody>
        </p:sp>
        <p:cxnSp>
          <p:nvCxnSpPr>
            <p:cNvPr id="153612" name="AutoShape 12"/>
            <p:cNvCxnSpPr>
              <a:cxnSpLocks noChangeShapeType="1"/>
              <a:stCxn id="153610" idx="3"/>
              <a:endCxn id="153611" idx="2"/>
            </p:cNvCxnSpPr>
            <p:nvPr/>
          </p:nvCxnSpPr>
          <p:spPr bwMode="auto">
            <a:xfrm flipV="1">
              <a:off x="1529" y="2361"/>
              <a:ext cx="240" cy="288"/>
            </a:xfrm>
            <a:prstGeom prst="bentConnector2">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3613" name="Line 13"/>
            <p:cNvSpPr>
              <a:spLocks noChangeShapeType="1"/>
            </p:cNvSpPr>
            <p:nvPr/>
          </p:nvSpPr>
          <p:spPr bwMode="auto">
            <a:xfrm>
              <a:off x="1097" y="1737"/>
              <a:ext cx="0" cy="76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614" name="Line 14"/>
            <p:cNvSpPr>
              <a:spLocks noChangeShapeType="1"/>
            </p:cNvSpPr>
            <p:nvPr/>
          </p:nvSpPr>
          <p:spPr bwMode="auto">
            <a:xfrm>
              <a:off x="1097" y="2793"/>
              <a:ext cx="0"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615" name="Line 15"/>
            <p:cNvSpPr>
              <a:spLocks noChangeShapeType="1"/>
            </p:cNvSpPr>
            <p:nvPr/>
          </p:nvSpPr>
          <p:spPr bwMode="auto">
            <a:xfrm flipH="1">
              <a:off x="1097" y="1977"/>
              <a:ext cx="67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616" name="Line 16"/>
            <p:cNvSpPr>
              <a:spLocks noChangeShapeType="1"/>
            </p:cNvSpPr>
            <p:nvPr/>
          </p:nvSpPr>
          <p:spPr bwMode="auto">
            <a:xfrm>
              <a:off x="1769" y="1977"/>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617" name="Rectangle 17"/>
            <p:cNvSpPr>
              <a:spLocks noChangeArrowheads="1"/>
            </p:cNvSpPr>
            <p:nvPr/>
          </p:nvSpPr>
          <p:spPr bwMode="auto">
            <a:xfrm>
              <a:off x="521" y="1819"/>
              <a:ext cx="1632" cy="1056"/>
            </a:xfrm>
            <a:prstGeom prst="rect">
              <a:avLst/>
            </a:prstGeom>
            <a:noFill/>
            <a:ln w="9525">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618" name="AutoShape 18"/>
            <p:cNvSpPr>
              <a:spLocks noChangeArrowheads="1"/>
            </p:cNvSpPr>
            <p:nvPr/>
          </p:nvSpPr>
          <p:spPr bwMode="auto">
            <a:xfrm>
              <a:off x="1069" y="1805"/>
              <a:ext cx="48" cy="48"/>
            </a:xfrm>
            <a:prstGeom prst="flowChartConnector">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619" name="AutoShape 19"/>
            <p:cNvSpPr>
              <a:spLocks noChangeArrowheads="1"/>
            </p:cNvSpPr>
            <p:nvPr/>
          </p:nvSpPr>
          <p:spPr bwMode="auto">
            <a:xfrm>
              <a:off x="1077" y="2857"/>
              <a:ext cx="48" cy="48"/>
            </a:xfrm>
            <a:prstGeom prst="flowChartConnector">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620" name="Text Box 20"/>
            <p:cNvSpPr txBox="1">
              <a:spLocks noChangeArrowheads="1"/>
            </p:cNvSpPr>
            <p:nvPr/>
          </p:nvSpPr>
          <p:spPr bwMode="auto">
            <a:xfrm>
              <a:off x="1433" y="2408"/>
              <a:ext cx="2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b="1" dirty="0">
                  <a:solidFill>
                    <a:srgbClr val="FF66FF"/>
                  </a:solidFill>
                  <a:ea typeface="楷体_GB2312" pitchFamily="49" charset="-122"/>
                </a:rPr>
                <a:t>Y</a:t>
              </a:r>
            </a:p>
          </p:txBody>
        </p:sp>
        <p:sp>
          <p:nvSpPr>
            <p:cNvPr id="153621" name="Text Box 21"/>
            <p:cNvSpPr txBox="1">
              <a:spLocks noChangeArrowheads="1"/>
            </p:cNvSpPr>
            <p:nvPr/>
          </p:nvSpPr>
          <p:spPr bwMode="auto">
            <a:xfrm>
              <a:off x="1193" y="2792"/>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b="1" dirty="0">
                  <a:solidFill>
                    <a:srgbClr val="FF66FF"/>
                  </a:solidFill>
                  <a:ea typeface="楷体_GB2312" pitchFamily="49" charset="-122"/>
                </a:rPr>
                <a:t>N</a:t>
              </a:r>
            </a:p>
          </p:txBody>
        </p:sp>
        <p:sp>
          <p:nvSpPr>
            <p:cNvPr id="153622" name="Text Box 22"/>
            <p:cNvSpPr txBox="1">
              <a:spLocks noChangeArrowheads="1"/>
            </p:cNvSpPr>
            <p:nvPr/>
          </p:nvSpPr>
          <p:spPr bwMode="auto">
            <a:xfrm>
              <a:off x="905" y="1592"/>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a:ea typeface="楷体_GB2312" pitchFamily="49" charset="-122"/>
                </a:rPr>
                <a:t>a</a:t>
              </a:r>
            </a:p>
          </p:txBody>
        </p:sp>
        <p:sp>
          <p:nvSpPr>
            <p:cNvPr id="153623" name="Text Box 23"/>
            <p:cNvSpPr txBox="1">
              <a:spLocks noChangeArrowheads="1"/>
            </p:cNvSpPr>
            <p:nvPr/>
          </p:nvSpPr>
          <p:spPr bwMode="auto">
            <a:xfrm>
              <a:off x="879" y="2824"/>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a:ea typeface="楷体_GB2312" pitchFamily="49" charset="-122"/>
                </a:rPr>
                <a:t>b</a:t>
              </a:r>
            </a:p>
          </p:txBody>
        </p:sp>
        <p:sp>
          <p:nvSpPr>
            <p:cNvPr id="153639" name="Text Box 39"/>
            <p:cNvSpPr txBox="1">
              <a:spLocks noChangeArrowheads="1"/>
            </p:cNvSpPr>
            <p:nvPr/>
          </p:nvSpPr>
          <p:spPr bwMode="auto">
            <a:xfrm>
              <a:off x="1468" y="2930"/>
              <a:ext cx="155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dirty="0">
                  <a:solidFill>
                    <a:srgbClr val="FF66FF"/>
                  </a:solidFill>
                  <a:ea typeface="楷体_GB2312" pitchFamily="49" charset="-122"/>
                </a:rPr>
                <a:t>当型（</a:t>
              </a:r>
              <a:r>
                <a:rPr kumimoji="1" lang="en-US" altLang="zh-CN" dirty="0">
                  <a:solidFill>
                    <a:srgbClr val="FF66FF"/>
                  </a:solidFill>
                  <a:ea typeface="楷体_GB2312" pitchFamily="49" charset="-122"/>
                </a:rPr>
                <a:t>While</a:t>
              </a:r>
              <a:r>
                <a:rPr kumimoji="1" lang="zh-CN" altLang="en-US" dirty="0">
                  <a:solidFill>
                    <a:srgbClr val="FF66FF"/>
                  </a:solidFill>
                  <a:ea typeface="楷体_GB2312" pitchFamily="49" charset="-122"/>
                </a:rPr>
                <a:t>型）</a:t>
              </a:r>
              <a:endParaRPr kumimoji="1" lang="zh-CN" altLang="en-US" b="1" dirty="0">
                <a:solidFill>
                  <a:srgbClr val="FF66FF"/>
                </a:solidFill>
                <a:ea typeface="楷体_GB2312" pitchFamily="49" charset="-122"/>
              </a:endParaRPr>
            </a:p>
          </p:txBody>
        </p:sp>
      </p:grpSp>
      <p:grpSp>
        <p:nvGrpSpPr>
          <p:cNvPr id="153641" name="Group 41"/>
          <p:cNvGrpSpPr>
            <a:grpSpLocks/>
          </p:cNvGrpSpPr>
          <p:nvPr/>
        </p:nvGrpSpPr>
        <p:grpSpPr bwMode="auto">
          <a:xfrm>
            <a:off x="5232400" y="1916832"/>
            <a:ext cx="4005263" cy="2590800"/>
            <a:chOff x="3296" y="1615"/>
            <a:chExt cx="2523" cy="1632"/>
          </a:xfrm>
        </p:grpSpPr>
        <p:sp>
          <p:nvSpPr>
            <p:cNvPr id="153624" name="AutoShape 24"/>
            <p:cNvSpPr>
              <a:spLocks noChangeArrowheads="1"/>
            </p:cNvSpPr>
            <p:nvPr/>
          </p:nvSpPr>
          <p:spPr bwMode="auto">
            <a:xfrm>
              <a:off x="3440" y="2528"/>
              <a:ext cx="864" cy="288"/>
            </a:xfrm>
            <a:prstGeom prst="diamond">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b="1" dirty="0">
                  <a:solidFill>
                    <a:schemeClr val="bg1">
                      <a:lumMod val="50000"/>
                    </a:schemeClr>
                  </a:solidFill>
                  <a:ea typeface="楷体_GB2312" pitchFamily="49" charset="-122"/>
                </a:rPr>
                <a:t>p</a:t>
              </a:r>
            </a:p>
          </p:txBody>
        </p:sp>
        <p:sp>
          <p:nvSpPr>
            <p:cNvPr id="153625" name="Rectangle 25"/>
            <p:cNvSpPr>
              <a:spLocks noChangeArrowheads="1"/>
            </p:cNvSpPr>
            <p:nvPr/>
          </p:nvSpPr>
          <p:spPr bwMode="auto">
            <a:xfrm>
              <a:off x="3582" y="2144"/>
              <a:ext cx="576" cy="24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a:ea typeface="楷体_GB2312" pitchFamily="49" charset="-122"/>
                </a:rPr>
                <a:t>A</a:t>
              </a:r>
            </a:p>
          </p:txBody>
        </p:sp>
        <p:sp>
          <p:nvSpPr>
            <p:cNvPr id="153626" name="Line 26"/>
            <p:cNvSpPr>
              <a:spLocks noChangeShapeType="1"/>
            </p:cNvSpPr>
            <p:nvPr/>
          </p:nvSpPr>
          <p:spPr bwMode="auto">
            <a:xfrm>
              <a:off x="3872" y="2816"/>
              <a:ext cx="0"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627" name="Rectangle 27"/>
            <p:cNvSpPr>
              <a:spLocks noChangeArrowheads="1"/>
            </p:cNvSpPr>
            <p:nvPr/>
          </p:nvSpPr>
          <p:spPr bwMode="auto">
            <a:xfrm>
              <a:off x="3296" y="1856"/>
              <a:ext cx="1632" cy="1056"/>
            </a:xfrm>
            <a:prstGeom prst="rect">
              <a:avLst/>
            </a:prstGeom>
            <a:noFill/>
            <a:ln w="9525">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628" name="AutoShape 28"/>
            <p:cNvSpPr>
              <a:spLocks noChangeArrowheads="1"/>
            </p:cNvSpPr>
            <p:nvPr/>
          </p:nvSpPr>
          <p:spPr bwMode="auto">
            <a:xfrm>
              <a:off x="3844" y="1828"/>
              <a:ext cx="48" cy="48"/>
            </a:xfrm>
            <a:prstGeom prst="flowChartConnector">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629" name="AutoShape 29"/>
            <p:cNvSpPr>
              <a:spLocks noChangeArrowheads="1"/>
            </p:cNvSpPr>
            <p:nvPr/>
          </p:nvSpPr>
          <p:spPr bwMode="auto">
            <a:xfrm>
              <a:off x="3852" y="2880"/>
              <a:ext cx="48" cy="48"/>
            </a:xfrm>
            <a:prstGeom prst="flowChartConnector">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630" name="Text Box 30"/>
            <p:cNvSpPr txBox="1">
              <a:spLocks noChangeArrowheads="1"/>
            </p:cNvSpPr>
            <p:nvPr/>
          </p:nvSpPr>
          <p:spPr bwMode="auto">
            <a:xfrm>
              <a:off x="4304" y="2431"/>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b="1" dirty="0">
                  <a:solidFill>
                    <a:srgbClr val="FF66FF"/>
                  </a:solidFill>
                  <a:ea typeface="楷体_GB2312" pitchFamily="49" charset="-122"/>
                </a:rPr>
                <a:t>N</a:t>
              </a:r>
            </a:p>
          </p:txBody>
        </p:sp>
        <p:sp>
          <p:nvSpPr>
            <p:cNvPr id="153631" name="Text Box 31"/>
            <p:cNvSpPr txBox="1">
              <a:spLocks noChangeArrowheads="1"/>
            </p:cNvSpPr>
            <p:nvPr/>
          </p:nvSpPr>
          <p:spPr bwMode="auto">
            <a:xfrm>
              <a:off x="3680" y="1615"/>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a:ea typeface="楷体_GB2312" pitchFamily="49" charset="-122"/>
                </a:rPr>
                <a:t>a</a:t>
              </a:r>
            </a:p>
          </p:txBody>
        </p:sp>
        <p:sp>
          <p:nvSpPr>
            <p:cNvPr id="153632" name="Text Box 32"/>
            <p:cNvSpPr txBox="1">
              <a:spLocks noChangeArrowheads="1"/>
            </p:cNvSpPr>
            <p:nvPr/>
          </p:nvSpPr>
          <p:spPr bwMode="auto">
            <a:xfrm>
              <a:off x="3654" y="2847"/>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a:ea typeface="楷体_GB2312" pitchFamily="49" charset="-122"/>
                </a:rPr>
                <a:t>b</a:t>
              </a:r>
            </a:p>
          </p:txBody>
        </p:sp>
        <p:sp>
          <p:nvSpPr>
            <p:cNvPr id="153633" name="Line 33"/>
            <p:cNvSpPr>
              <a:spLocks noChangeShapeType="1"/>
            </p:cNvSpPr>
            <p:nvPr/>
          </p:nvSpPr>
          <p:spPr bwMode="auto">
            <a:xfrm>
              <a:off x="3872" y="1712"/>
              <a:ext cx="0" cy="43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634" name="Line 34"/>
            <p:cNvSpPr>
              <a:spLocks noChangeShapeType="1"/>
            </p:cNvSpPr>
            <p:nvPr/>
          </p:nvSpPr>
          <p:spPr bwMode="auto">
            <a:xfrm>
              <a:off x="3872" y="2384"/>
              <a:ext cx="0"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635" name="Line 35"/>
            <p:cNvSpPr>
              <a:spLocks noChangeShapeType="1"/>
            </p:cNvSpPr>
            <p:nvPr/>
          </p:nvSpPr>
          <p:spPr bwMode="auto">
            <a:xfrm>
              <a:off x="4304" y="2672"/>
              <a:ext cx="38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636" name="Line 36"/>
            <p:cNvSpPr>
              <a:spLocks noChangeShapeType="1"/>
            </p:cNvSpPr>
            <p:nvPr/>
          </p:nvSpPr>
          <p:spPr bwMode="auto">
            <a:xfrm flipV="1">
              <a:off x="4688" y="2000"/>
              <a:ext cx="0" cy="6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637" name="Line 37"/>
            <p:cNvSpPr>
              <a:spLocks noChangeShapeType="1"/>
            </p:cNvSpPr>
            <p:nvPr/>
          </p:nvSpPr>
          <p:spPr bwMode="auto">
            <a:xfrm flipH="1">
              <a:off x="3872" y="2000"/>
              <a:ext cx="81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638" name="Text Box 38"/>
            <p:cNvSpPr txBox="1">
              <a:spLocks noChangeArrowheads="1"/>
            </p:cNvSpPr>
            <p:nvPr/>
          </p:nvSpPr>
          <p:spPr bwMode="auto">
            <a:xfrm>
              <a:off x="3920" y="2767"/>
              <a:ext cx="2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b="1" dirty="0">
                  <a:solidFill>
                    <a:srgbClr val="FF66FF"/>
                  </a:solidFill>
                  <a:ea typeface="楷体_GB2312" pitchFamily="49" charset="-122"/>
                </a:rPr>
                <a:t>Y</a:t>
              </a:r>
            </a:p>
          </p:txBody>
        </p:sp>
        <p:sp>
          <p:nvSpPr>
            <p:cNvPr id="153640" name="Text Box 40"/>
            <p:cNvSpPr txBox="1">
              <a:spLocks noChangeArrowheads="1"/>
            </p:cNvSpPr>
            <p:nvPr/>
          </p:nvSpPr>
          <p:spPr bwMode="auto">
            <a:xfrm>
              <a:off x="4166" y="2959"/>
              <a:ext cx="165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dirty="0">
                  <a:solidFill>
                    <a:srgbClr val="FF66FF"/>
                  </a:solidFill>
                  <a:ea typeface="楷体_GB2312" pitchFamily="49" charset="-122"/>
                </a:rPr>
                <a:t>直到型（</a:t>
              </a:r>
              <a:r>
                <a:rPr kumimoji="1" lang="en-US" altLang="zh-CN" dirty="0">
                  <a:solidFill>
                    <a:srgbClr val="FF66FF"/>
                  </a:solidFill>
                  <a:ea typeface="楷体_GB2312" pitchFamily="49" charset="-122"/>
                </a:rPr>
                <a:t>Until</a:t>
              </a:r>
              <a:r>
                <a:rPr kumimoji="1" lang="zh-CN" altLang="en-US" dirty="0">
                  <a:solidFill>
                    <a:srgbClr val="FF66FF"/>
                  </a:solidFill>
                  <a:ea typeface="楷体_GB2312" pitchFamily="49" charset="-122"/>
                </a:rPr>
                <a:t>型）</a:t>
              </a:r>
            </a:p>
          </p:txBody>
        </p:sp>
      </p:grpSp>
      <p:sp>
        <p:nvSpPr>
          <p:cNvPr id="153645" name="Rectangle 45"/>
          <p:cNvSpPr>
            <a:spLocks noGrp="1" noChangeArrowheads="1"/>
          </p:cNvSpPr>
          <p:nvPr>
            <p:ph type="title"/>
          </p:nvPr>
        </p:nvSpPr>
        <p:spPr>
          <a:xfrm>
            <a:off x="468313" y="188366"/>
            <a:ext cx="7543800" cy="819150"/>
          </a:xfrm>
        </p:spPr>
        <p:txBody>
          <a:bodyPr/>
          <a:lstStyle/>
          <a:p>
            <a:r>
              <a:rPr lang="zh-CN" altLang="en-US" dirty="0" smtClean="0">
                <a:ea typeface="楷体_GB2312" pitchFamily="49" charset="-122"/>
              </a:rPr>
              <a:t>概述</a:t>
            </a:r>
            <a:endParaRPr lang="zh-CN" altLang="en-US" dirty="0">
              <a:ea typeface="楷体_GB2312" pitchFamily="49" charset="-122"/>
            </a:endParaRPr>
          </a:p>
        </p:txBody>
      </p:sp>
      <p:sp>
        <p:nvSpPr>
          <p:cNvPr id="2" name="TextBox 1"/>
          <p:cNvSpPr txBox="1"/>
          <p:nvPr/>
        </p:nvSpPr>
        <p:spPr>
          <a:xfrm>
            <a:off x="451276" y="4577060"/>
            <a:ext cx="5570756" cy="2308324"/>
          </a:xfrm>
          <a:prstGeom prst="rect">
            <a:avLst/>
          </a:prstGeom>
          <a:noFill/>
        </p:spPr>
        <p:txBody>
          <a:bodyPr wrap="none" rtlCol="0">
            <a:spAutoFit/>
          </a:bodyPr>
          <a:lstStyle/>
          <a:p>
            <a:pPr marL="342900" indent="-342900" algn="l">
              <a:buFont typeface="Wingdings" panose="05000000000000000000" pitchFamily="2" charset="2"/>
              <a:buChar char="l"/>
            </a:pPr>
            <a:r>
              <a:rPr kumimoji="1" lang="zh-CN" altLang="en-US" dirty="0">
                <a:solidFill>
                  <a:srgbClr val="FFFF00"/>
                </a:solidFill>
                <a:ea typeface="楷体_GB2312" pitchFamily="49" charset="-122"/>
              </a:rPr>
              <a:t> 实现循环控制结构的几种方法：</a:t>
            </a:r>
            <a:endParaRPr lang="en-US" altLang="zh-CN" dirty="0" smtClean="0">
              <a:solidFill>
                <a:schemeClr val="tx2"/>
              </a:solidFill>
              <a:latin typeface="+mn-ea"/>
              <a:ea typeface="+mn-ea"/>
            </a:endParaRPr>
          </a:p>
          <a:p>
            <a:pPr algn="l"/>
            <a:r>
              <a:rPr lang="en-US" altLang="zh-CN" dirty="0" smtClean="0">
                <a:solidFill>
                  <a:schemeClr val="tx2"/>
                </a:solidFill>
                <a:latin typeface="+mn-ea"/>
                <a:ea typeface="+mn-ea"/>
              </a:rPr>
              <a:t>1</a:t>
            </a:r>
            <a:r>
              <a:rPr lang="en-US" altLang="zh-CN" dirty="0">
                <a:solidFill>
                  <a:schemeClr val="tx2"/>
                </a:solidFill>
                <a:latin typeface="+mn-ea"/>
                <a:ea typeface="+mn-ea"/>
              </a:rPr>
              <a:t>)      </a:t>
            </a:r>
            <a:r>
              <a:rPr lang="zh-CN" altLang="en-US" dirty="0">
                <a:solidFill>
                  <a:schemeClr val="tx2"/>
                </a:solidFill>
                <a:latin typeface="+mn-ea"/>
                <a:ea typeface="+mn-ea"/>
              </a:rPr>
              <a:t>用</a:t>
            </a:r>
            <a:r>
              <a:rPr lang="en-US" altLang="zh-CN" dirty="0">
                <a:solidFill>
                  <a:schemeClr val="tx2"/>
                </a:solidFill>
                <a:latin typeface="+mn-ea"/>
                <a:ea typeface="+mn-ea"/>
              </a:rPr>
              <a:t>while</a:t>
            </a:r>
            <a:r>
              <a:rPr lang="zh-CN" altLang="en-US" dirty="0">
                <a:solidFill>
                  <a:schemeClr val="tx2"/>
                </a:solidFill>
                <a:latin typeface="+mn-ea"/>
                <a:ea typeface="+mn-ea"/>
              </a:rPr>
              <a:t>语句 </a:t>
            </a:r>
          </a:p>
          <a:p>
            <a:pPr algn="l"/>
            <a:r>
              <a:rPr lang="en-US" altLang="zh-CN" dirty="0">
                <a:solidFill>
                  <a:schemeClr val="tx2"/>
                </a:solidFill>
                <a:latin typeface="+mn-ea"/>
                <a:ea typeface="+mn-ea"/>
              </a:rPr>
              <a:t>2)      </a:t>
            </a:r>
            <a:r>
              <a:rPr lang="zh-CN" altLang="en-US" dirty="0">
                <a:solidFill>
                  <a:schemeClr val="tx2"/>
                </a:solidFill>
                <a:latin typeface="+mn-ea"/>
                <a:ea typeface="+mn-ea"/>
              </a:rPr>
              <a:t>用</a:t>
            </a:r>
            <a:r>
              <a:rPr lang="en-US" altLang="zh-CN" dirty="0">
                <a:solidFill>
                  <a:schemeClr val="tx2"/>
                </a:solidFill>
                <a:latin typeface="+mn-ea"/>
                <a:ea typeface="+mn-ea"/>
              </a:rPr>
              <a:t>do-while</a:t>
            </a:r>
            <a:r>
              <a:rPr lang="zh-CN" altLang="en-US" dirty="0">
                <a:solidFill>
                  <a:schemeClr val="tx2"/>
                </a:solidFill>
                <a:latin typeface="+mn-ea"/>
                <a:ea typeface="+mn-ea"/>
              </a:rPr>
              <a:t>语句</a:t>
            </a:r>
          </a:p>
          <a:p>
            <a:pPr algn="l"/>
            <a:r>
              <a:rPr lang="en-US" altLang="zh-CN" dirty="0">
                <a:solidFill>
                  <a:schemeClr val="tx2"/>
                </a:solidFill>
                <a:latin typeface="+mn-ea"/>
                <a:ea typeface="+mn-ea"/>
              </a:rPr>
              <a:t>3)      </a:t>
            </a:r>
            <a:r>
              <a:rPr lang="zh-CN" altLang="en-US" dirty="0">
                <a:solidFill>
                  <a:schemeClr val="tx2"/>
                </a:solidFill>
                <a:latin typeface="+mn-ea"/>
                <a:ea typeface="+mn-ea"/>
              </a:rPr>
              <a:t>用</a:t>
            </a:r>
            <a:r>
              <a:rPr lang="en-US" altLang="zh-CN" dirty="0">
                <a:solidFill>
                  <a:schemeClr val="tx2"/>
                </a:solidFill>
                <a:latin typeface="+mn-ea"/>
                <a:ea typeface="+mn-ea"/>
              </a:rPr>
              <a:t>for</a:t>
            </a:r>
            <a:r>
              <a:rPr lang="zh-CN" altLang="en-US" dirty="0">
                <a:solidFill>
                  <a:schemeClr val="tx2"/>
                </a:solidFill>
                <a:latin typeface="+mn-ea"/>
                <a:ea typeface="+mn-ea"/>
              </a:rPr>
              <a:t>语句</a:t>
            </a:r>
          </a:p>
          <a:p>
            <a:pPr algn="l"/>
            <a:r>
              <a:rPr lang="en-US" altLang="zh-CN" dirty="0">
                <a:solidFill>
                  <a:srgbClr val="66CCFF"/>
                </a:solidFill>
                <a:latin typeface="+mn-ea"/>
                <a:ea typeface="+mn-ea"/>
              </a:rPr>
              <a:t>4)      </a:t>
            </a:r>
            <a:r>
              <a:rPr lang="zh-CN" altLang="en-US" dirty="0">
                <a:solidFill>
                  <a:srgbClr val="66CCFF"/>
                </a:solidFill>
                <a:latin typeface="+mn-ea"/>
                <a:ea typeface="+mn-ea"/>
              </a:rPr>
              <a:t>用</a:t>
            </a:r>
            <a:r>
              <a:rPr lang="en-US" altLang="zh-CN" dirty="0" err="1">
                <a:solidFill>
                  <a:srgbClr val="66CCFF"/>
                </a:solidFill>
                <a:latin typeface="+mn-ea"/>
                <a:ea typeface="+mn-ea"/>
              </a:rPr>
              <a:t>goto</a:t>
            </a:r>
            <a:r>
              <a:rPr lang="zh-CN" altLang="en-US" dirty="0">
                <a:solidFill>
                  <a:srgbClr val="66CCFF"/>
                </a:solidFill>
                <a:latin typeface="+mn-ea"/>
                <a:ea typeface="+mn-ea"/>
              </a:rPr>
              <a:t>语句和</a:t>
            </a:r>
            <a:r>
              <a:rPr lang="en-US" altLang="zh-CN" dirty="0">
                <a:solidFill>
                  <a:srgbClr val="66CCFF"/>
                </a:solidFill>
                <a:latin typeface="+mn-ea"/>
                <a:ea typeface="+mn-ea"/>
              </a:rPr>
              <a:t>if</a:t>
            </a:r>
            <a:r>
              <a:rPr lang="zh-CN" altLang="en-US" dirty="0">
                <a:solidFill>
                  <a:srgbClr val="66CCFF"/>
                </a:solidFill>
                <a:latin typeface="+mn-ea"/>
                <a:ea typeface="+mn-ea"/>
              </a:rPr>
              <a:t>语句构成</a:t>
            </a:r>
            <a:r>
              <a:rPr lang="zh-CN" altLang="en-US" dirty="0" smtClean="0">
                <a:solidFill>
                  <a:srgbClr val="66CCFF"/>
                </a:solidFill>
                <a:latin typeface="+mn-ea"/>
                <a:ea typeface="+mn-ea"/>
              </a:rPr>
              <a:t>循环*</a:t>
            </a:r>
            <a:endParaRPr lang="zh-CN" altLang="en-US" dirty="0">
              <a:solidFill>
                <a:srgbClr val="66CCFF"/>
              </a:solidFill>
              <a:latin typeface="+mn-ea"/>
              <a:ea typeface="+mn-ea"/>
            </a:endParaRPr>
          </a:p>
          <a:p>
            <a:pPr algn="l"/>
            <a:endParaRPr lang="zh-CN" altLang="en-US" dirty="0">
              <a:solidFill>
                <a:schemeClr val="tx2"/>
              </a:solidFill>
              <a:latin typeface="+mn-ea"/>
              <a:ea typeface="+mn-ea"/>
            </a:endParaRPr>
          </a:p>
        </p:txBody>
      </p:sp>
    </p:spTree>
    <p:extLst>
      <p:ext uri="{BB962C8B-B14F-4D97-AF65-F5344CB8AC3E}">
        <p14:creationId xmlns:p14="http://schemas.microsoft.com/office/powerpoint/2010/main" val="3625346638"/>
      </p:ext>
    </p:extLst>
  </p:cSld>
  <p:clrMapOvr>
    <a:masterClrMapping/>
  </p:clrMapOvr>
  <p:transition>
    <p:cover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3644"/>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153641"/>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8313" y="260350"/>
            <a:ext cx="7543800" cy="2304554"/>
          </a:xfrm>
        </p:spPr>
        <p:txBody>
          <a:bodyPr/>
          <a:lstStyle/>
          <a:p>
            <a:r>
              <a:rPr lang="en-US" altLang="zh-CN" dirty="0"/>
              <a:t> </a:t>
            </a:r>
            <a:r>
              <a:rPr lang="en-US" altLang="zh-CN" dirty="0" smtClean="0"/>
              <a:t>【</a:t>
            </a:r>
            <a:r>
              <a:rPr lang="zh-CN" altLang="zh-CN" dirty="0" smtClean="0"/>
              <a:t>例</a:t>
            </a:r>
            <a:r>
              <a:rPr lang="en-US" altLang="zh-CN" dirty="0" smtClean="0"/>
              <a:t>5.8】</a:t>
            </a:r>
            <a:r>
              <a:rPr lang="zh-CN" altLang="zh-CN" dirty="0" smtClean="0"/>
              <a:t>求</a:t>
            </a:r>
            <a:r>
              <a:rPr lang="zh-CN" altLang="zh-CN" dirty="0"/>
              <a:t>费波那西</a:t>
            </a:r>
            <a:r>
              <a:rPr lang="en-US" altLang="zh-CN" dirty="0"/>
              <a:t>(Fibonacci)</a:t>
            </a:r>
            <a:r>
              <a:rPr lang="zh-CN" altLang="zh-CN" dirty="0"/>
              <a:t>数列的前</a:t>
            </a:r>
            <a:r>
              <a:rPr lang="en-US" altLang="zh-CN" dirty="0"/>
              <a:t>40</a:t>
            </a:r>
            <a:r>
              <a:rPr lang="zh-CN" altLang="zh-CN" dirty="0"/>
              <a:t>个数。这个数列有如下特点：第</a:t>
            </a:r>
            <a:r>
              <a:rPr lang="en-US" altLang="zh-CN" dirty="0"/>
              <a:t>1</a:t>
            </a:r>
            <a:r>
              <a:rPr lang="zh-CN" altLang="zh-CN" dirty="0"/>
              <a:t>、</a:t>
            </a:r>
            <a:r>
              <a:rPr lang="en-US" altLang="zh-CN" dirty="0"/>
              <a:t>2</a:t>
            </a:r>
            <a:r>
              <a:rPr lang="zh-CN" altLang="zh-CN" dirty="0"/>
              <a:t>两个数为</a:t>
            </a:r>
            <a:r>
              <a:rPr lang="en-US" altLang="zh-CN" dirty="0"/>
              <a:t>1</a:t>
            </a:r>
            <a:r>
              <a:rPr lang="zh-CN" altLang="zh-CN" dirty="0"/>
              <a:t>、</a:t>
            </a:r>
            <a:r>
              <a:rPr lang="en-US" altLang="zh-CN" dirty="0"/>
              <a:t>1</a:t>
            </a:r>
            <a:r>
              <a:rPr lang="zh-CN" altLang="zh-CN" dirty="0"/>
              <a:t>。从第</a:t>
            </a:r>
            <a:r>
              <a:rPr lang="en-US" altLang="zh-CN" dirty="0"/>
              <a:t>3</a:t>
            </a:r>
            <a:r>
              <a:rPr lang="zh-CN" altLang="zh-CN" dirty="0"/>
              <a:t>个数开始，该数是其前面两个数之和。即</a:t>
            </a:r>
            <a:r>
              <a:rPr lang="en-US" altLang="zh-CN" dirty="0"/>
              <a:t>:</a:t>
            </a:r>
            <a:endParaRPr lang="zh-CN" altLang="en-US" dirty="0"/>
          </a:p>
        </p:txBody>
      </p:sp>
      <p:sp>
        <p:nvSpPr>
          <p:cNvPr id="3" name="内容占位符 2"/>
          <p:cNvSpPr>
            <a:spLocks noGrp="1"/>
          </p:cNvSpPr>
          <p:nvPr>
            <p:ph idx="1"/>
          </p:nvPr>
        </p:nvSpPr>
        <p:spPr>
          <a:xfrm>
            <a:off x="457200" y="4725143"/>
            <a:ext cx="8229600" cy="1872209"/>
          </a:xfrm>
        </p:spPr>
        <p:txBody>
          <a:bodyPr/>
          <a:lstStyle/>
          <a:p>
            <a:pPr marL="0" indent="0">
              <a:buNone/>
            </a:pPr>
            <a:r>
              <a:rPr lang="zh-CN" altLang="en-US" sz="2400" dirty="0"/>
              <a:t>这是一个有趣的古典数学问题</a:t>
            </a:r>
            <a:r>
              <a:rPr lang="zh-CN" altLang="en-US" sz="2400" dirty="0" smtClean="0"/>
              <a:t>：</a:t>
            </a:r>
            <a:endParaRPr lang="en-US" altLang="zh-CN" sz="2400" dirty="0" smtClean="0"/>
          </a:p>
          <a:p>
            <a:r>
              <a:rPr lang="zh-CN" altLang="en-US" sz="2400" dirty="0" smtClean="0"/>
              <a:t>有</a:t>
            </a:r>
            <a:r>
              <a:rPr lang="zh-CN" altLang="en-US" sz="2400" dirty="0"/>
              <a:t>一对兔子，从出生后第</a:t>
            </a:r>
            <a:r>
              <a:rPr lang="en-US" altLang="zh-CN" sz="2400" dirty="0"/>
              <a:t>3</a:t>
            </a:r>
            <a:r>
              <a:rPr lang="zh-CN" altLang="en-US" sz="2400" dirty="0"/>
              <a:t>个月起每个月都生一对兔子。</a:t>
            </a:r>
          </a:p>
          <a:p>
            <a:r>
              <a:rPr lang="zh-CN" altLang="en-US" sz="2400" dirty="0"/>
              <a:t>小兔子长到第</a:t>
            </a:r>
            <a:r>
              <a:rPr lang="en-US" altLang="zh-CN" sz="2400" dirty="0"/>
              <a:t>3</a:t>
            </a:r>
            <a:r>
              <a:rPr lang="zh-CN" altLang="en-US" sz="2400" dirty="0"/>
              <a:t>个月后每个月又生一对兔子。</a:t>
            </a:r>
          </a:p>
          <a:p>
            <a:r>
              <a:rPr lang="zh-CN" altLang="en-US" sz="2400" dirty="0"/>
              <a:t>假设所有兔子都不死，问每个月的兔子总数为多少？</a:t>
            </a:r>
          </a:p>
          <a:p>
            <a:endParaRPr lang="zh-CN" altLang="en-US" sz="2400" dirty="0"/>
          </a:p>
        </p:txBody>
      </p:sp>
      <p:sp>
        <p:nvSpPr>
          <p:cNvPr id="4" name="灯片编号占位符 3"/>
          <p:cNvSpPr>
            <a:spLocks noGrp="1"/>
          </p:cNvSpPr>
          <p:nvPr>
            <p:ph type="sldNum" sz="quarter" idx="12"/>
          </p:nvPr>
        </p:nvSpPr>
        <p:spPr/>
        <p:txBody>
          <a:bodyPr/>
          <a:lstStyle/>
          <a:p>
            <a:fld id="{B0B2AA3B-4E3A-48A3-B1C6-ACC183BE71FA}" type="slidenum">
              <a:rPr lang="en-US" altLang="zh-CN" smtClean="0"/>
              <a:pPr/>
              <a:t>60</a:t>
            </a:fld>
            <a:endParaRPr lang="en-US" altLang="zh-CN"/>
          </a:p>
        </p:txBody>
      </p:sp>
      <p:graphicFrame>
        <p:nvGraphicFramePr>
          <p:cNvPr id="5" name="对象 4"/>
          <p:cNvGraphicFramePr>
            <a:graphicFrameLocks noChangeAspect="1"/>
          </p:cNvGraphicFramePr>
          <p:nvPr>
            <p:extLst>
              <p:ext uri="{D42A27DB-BD31-4B8C-83A1-F6EECF244321}">
                <p14:modId xmlns:p14="http://schemas.microsoft.com/office/powerpoint/2010/main" val="2280597214"/>
              </p:ext>
            </p:extLst>
          </p:nvPr>
        </p:nvGraphicFramePr>
        <p:xfrm>
          <a:off x="2123728" y="2724324"/>
          <a:ext cx="4397375" cy="1928812"/>
        </p:xfrm>
        <a:graphic>
          <a:graphicData uri="http://schemas.openxmlformats.org/presentationml/2006/ole">
            <mc:AlternateContent xmlns:mc="http://schemas.openxmlformats.org/markup-compatibility/2006">
              <mc:Choice xmlns:v="urn:schemas-microsoft-com:vml" Requires="v">
                <p:oleObj spid="_x0000_s216086" name="公式" r:id="rId3" imgW="1625600" imgH="711200" progId="Equation.3">
                  <p:embed/>
                </p:oleObj>
              </mc:Choice>
              <mc:Fallback>
                <p:oleObj name="公式" r:id="rId3" imgW="1625600" imgH="7112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3728" y="2724324"/>
                        <a:ext cx="4397375" cy="1928812"/>
                      </a:xfrm>
                      <a:prstGeom prst="rect">
                        <a:avLst/>
                      </a:prstGeom>
                      <a:solidFill>
                        <a:schemeClr val="tx2"/>
                      </a:solidFill>
                      <a:ln>
                        <a:noFill/>
                      </a:ln>
                    </p:spPr>
                  </p:pic>
                </p:oleObj>
              </mc:Fallback>
            </mc:AlternateContent>
          </a:graphicData>
        </a:graphic>
      </p:graphicFrame>
    </p:spTree>
    <p:extLst>
      <p:ext uri="{BB962C8B-B14F-4D97-AF65-F5344CB8AC3E}">
        <p14:creationId xmlns:p14="http://schemas.microsoft.com/office/powerpoint/2010/main" val="28413194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8610"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eaLnBrk="1" hangingPunct="1"/>
            <a:endParaRPr lang="zh-CN" altLang="en-US"/>
          </a:p>
        </p:txBody>
      </p:sp>
      <p:sp>
        <p:nvSpPr>
          <p:cNvPr id="68611"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eaLnBrk="1" hangingPunct="1"/>
            <a:endParaRPr lang="zh-CN" altLang="en-US"/>
          </a:p>
        </p:txBody>
      </p:sp>
      <p:sp>
        <p:nvSpPr>
          <p:cNvPr id="68612"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eaLnBrk="1" hangingPunct="1"/>
            <a:endParaRPr lang="zh-CN" altLang="en-US"/>
          </a:p>
        </p:txBody>
      </p:sp>
      <p:sp>
        <p:nvSpPr>
          <p:cNvPr id="68613"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eaLnBrk="1" hangingPunct="1"/>
            <a:endParaRPr lang="zh-CN" altLang="en-US"/>
          </a:p>
        </p:txBody>
      </p:sp>
      <p:sp>
        <p:nvSpPr>
          <p:cNvPr id="6861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eaLnBrk="1" hangingPunct="1"/>
            <a:endParaRPr lang="zh-CN" altLang="en-US"/>
          </a:p>
        </p:txBody>
      </p:sp>
      <p:sp>
        <p:nvSpPr>
          <p:cNvPr id="68615"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eaLnBrk="1" hangingPunct="1"/>
            <a:endParaRPr lang="zh-CN" altLang="en-US"/>
          </a:p>
        </p:txBody>
      </p:sp>
      <p:sp>
        <p:nvSpPr>
          <p:cNvPr id="68616"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eaLnBrk="1" hangingPunct="1"/>
            <a:endParaRPr lang="zh-CN" altLang="en-US"/>
          </a:p>
        </p:txBody>
      </p:sp>
      <p:graphicFrame>
        <p:nvGraphicFramePr>
          <p:cNvPr id="11" name="表格 10"/>
          <p:cNvGraphicFramePr>
            <a:graphicFrameLocks noGrp="1"/>
          </p:cNvGraphicFramePr>
          <p:nvPr>
            <p:extLst>
              <p:ext uri="{D42A27DB-BD31-4B8C-83A1-F6EECF244321}">
                <p14:modId xmlns:p14="http://schemas.microsoft.com/office/powerpoint/2010/main" val="4266182834"/>
              </p:ext>
            </p:extLst>
          </p:nvPr>
        </p:nvGraphicFramePr>
        <p:xfrm>
          <a:off x="1214438" y="1143000"/>
          <a:ext cx="6786562" cy="4876800"/>
        </p:xfrm>
        <a:graphic>
          <a:graphicData uri="http://schemas.openxmlformats.org/drawingml/2006/table">
            <a:tbl>
              <a:tblPr/>
              <a:tblGrid>
                <a:gridCol w="1322785"/>
                <a:gridCol w="1391840"/>
                <a:gridCol w="1500187"/>
                <a:gridCol w="1428750"/>
                <a:gridCol w="1143000"/>
              </a:tblGrid>
              <a:tr h="484191">
                <a:tc>
                  <a:txBody>
                    <a:bodyPr/>
                    <a:lstStyle/>
                    <a:p>
                      <a:pPr algn="ctr">
                        <a:spcAft>
                          <a:spcPts val="0"/>
                        </a:spcAft>
                      </a:pPr>
                      <a:r>
                        <a:rPr lang="zh-CN" sz="3200" b="1" kern="100" dirty="0">
                          <a:latin typeface="Times New Roman"/>
                          <a:ea typeface="宋体"/>
                          <a:cs typeface="Times New Roman"/>
                        </a:rPr>
                        <a:t>第几个月</a:t>
                      </a:r>
                    </a:p>
                  </a:txBody>
                  <a:tcPr marL="68580" marR="68580" marT="0" marB="0">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zh-CN" sz="3200" b="1" kern="100" dirty="0">
                          <a:latin typeface="Times New Roman"/>
                          <a:ea typeface="宋体"/>
                          <a:cs typeface="Times New Roman"/>
                        </a:rPr>
                        <a:t>小兔子对数</a:t>
                      </a:r>
                    </a:p>
                  </a:txBody>
                  <a:tcPr marL="68580" marR="68580" marT="0" marB="0">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zh-CN" sz="3200" b="1" kern="100">
                          <a:latin typeface="Times New Roman"/>
                          <a:ea typeface="宋体"/>
                          <a:cs typeface="Times New Roman"/>
                        </a:rPr>
                        <a:t>中兔子对数</a:t>
                      </a:r>
                    </a:p>
                  </a:txBody>
                  <a:tcPr marL="68580" marR="68580" marT="0" marB="0">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zh-CN" sz="3200" b="1" kern="100">
                          <a:latin typeface="Times New Roman"/>
                          <a:ea typeface="宋体"/>
                          <a:cs typeface="Times New Roman"/>
                        </a:rPr>
                        <a:t>老兔子对数</a:t>
                      </a:r>
                    </a:p>
                  </a:txBody>
                  <a:tcPr marL="68580" marR="68580" marT="0" marB="0">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zh-CN" sz="3200" b="1" kern="100">
                          <a:latin typeface="Times New Roman"/>
                          <a:ea typeface="宋体"/>
                          <a:cs typeface="Times New Roman"/>
                        </a:rPr>
                        <a:t>兔子总数</a:t>
                      </a:r>
                    </a:p>
                  </a:txBody>
                  <a:tcPr marL="68580" marR="68580" marT="0" marB="0">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r>
              <a:tr h="484191">
                <a:tc>
                  <a:txBody>
                    <a:bodyPr/>
                    <a:lstStyle/>
                    <a:p>
                      <a:pPr algn="ctr">
                        <a:spcAft>
                          <a:spcPts val="0"/>
                        </a:spcAft>
                      </a:pPr>
                      <a:r>
                        <a:rPr lang="en-US" sz="3200" b="1" kern="100">
                          <a:latin typeface="Times New Roman"/>
                          <a:ea typeface="宋体"/>
                          <a:cs typeface="Times New Roman"/>
                        </a:rPr>
                        <a:t>1</a:t>
                      </a:r>
                      <a:endParaRPr lang="zh-CN" sz="3200" b="1" kern="100">
                        <a:latin typeface="Times New Roman"/>
                        <a:ea typeface="宋体"/>
                        <a:cs typeface="Times New Roman"/>
                      </a:endParaRPr>
                    </a:p>
                  </a:txBody>
                  <a:tcPr marL="68580" marR="68580" marT="0" marB="0">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3200" b="1" kern="100" dirty="0">
                          <a:latin typeface="Times New Roman"/>
                          <a:ea typeface="宋体"/>
                          <a:cs typeface="Times New Roman"/>
                        </a:rPr>
                        <a:t>1</a:t>
                      </a:r>
                      <a:endParaRPr lang="zh-CN" sz="3200" b="1" kern="100" dirty="0">
                        <a:latin typeface="Times New Roman"/>
                        <a:ea typeface="宋体"/>
                        <a:cs typeface="Times New Roman"/>
                      </a:endParaRPr>
                    </a:p>
                  </a:txBody>
                  <a:tcPr marL="68580" marR="68580" marT="0" marB="0">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3200" b="1" kern="100">
                          <a:latin typeface="Times New Roman"/>
                          <a:ea typeface="宋体"/>
                          <a:cs typeface="Times New Roman"/>
                        </a:rPr>
                        <a:t>0</a:t>
                      </a:r>
                      <a:endParaRPr lang="zh-CN" sz="3200" b="1" kern="100">
                        <a:latin typeface="Times New Roman"/>
                        <a:ea typeface="宋体"/>
                        <a:cs typeface="Times New Roman"/>
                      </a:endParaRPr>
                    </a:p>
                  </a:txBody>
                  <a:tcPr marL="68580" marR="68580" marT="0" marB="0">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3200" b="1" kern="100">
                          <a:latin typeface="Times New Roman"/>
                          <a:ea typeface="宋体"/>
                          <a:cs typeface="Times New Roman"/>
                        </a:rPr>
                        <a:t>0</a:t>
                      </a:r>
                      <a:endParaRPr lang="zh-CN" sz="3200" b="1" kern="100">
                        <a:latin typeface="Times New Roman"/>
                        <a:ea typeface="宋体"/>
                        <a:cs typeface="Times New Roman"/>
                      </a:endParaRPr>
                    </a:p>
                  </a:txBody>
                  <a:tcPr marL="68580" marR="68580" marT="0" marB="0">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3200" b="1" kern="100">
                          <a:latin typeface="Times New Roman"/>
                          <a:ea typeface="宋体"/>
                          <a:cs typeface="Times New Roman"/>
                        </a:rPr>
                        <a:t>1</a:t>
                      </a:r>
                      <a:endParaRPr lang="zh-CN" sz="3200" b="1" kern="100">
                        <a:latin typeface="Times New Roman"/>
                        <a:ea typeface="宋体"/>
                        <a:cs typeface="Times New Roman"/>
                      </a:endParaRPr>
                    </a:p>
                  </a:txBody>
                  <a:tcPr marL="68580" marR="68580" marT="0" marB="0">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r>
              <a:tr h="484191">
                <a:tc>
                  <a:txBody>
                    <a:bodyPr/>
                    <a:lstStyle/>
                    <a:p>
                      <a:pPr algn="ctr">
                        <a:spcAft>
                          <a:spcPts val="0"/>
                        </a:spcAft>
                      </a:pPr>
                      <a:r>
                        <a:rPr lang="en-US" sz="3200" b="1" kern="100">
                          <a:latin typeface="Times New Roman"/>
                          <a:ea typeface="宋体"/>
                          <a:cs typeface="Times New Roman"/>
                        </a:rPr>
                        <a:t>2</a:t>
                      </a:r>
                      <a:endParaRPr lang="zh-CN" sz="3200" b="1" kern="100">
                        <a:latin typeface="Times New Roman"/>
                        <a:ea typeface="宋体"/>
                        <a:cs typeface="Times New Roman"/>
                      </a:endParaRPr>
                    </a:p>
                  </a:txBody>
                  <a:tcPr marL="68580" marR="68580" marT="0" marB="0">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3200" b="1" kern="100" dirty="0">
                          <a:latin typeface="Times New Roman"/>
                          <a:ea typeface="宋体"/>
                          <a:cs typeface="Times New Roman"/>
                        </a:rPr>
                        <a:t>0</a:t>
                      </a:r>
                      <a:endParaRPr lang="zh-CN" sz="3200" b="1" kern="100" dirty="0">
                        <a:latin typeface="Times New Roman"/>
                        <a:ea typeface="宋体"/>
                        <a:cs typeface="Times New Roman"/>
                      </a:endParaRPr>
                    </a:p>
                  </a:txBody>
                  <a:tcPr marL="68580" marR="68580" marT="0" marB="0">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3200" b="1" kern="100" dirty="0">
                          <a:latin typeface="Times New Roman"/>
                          <a:ea typeface="宋体"/>
                          <a:cs typeface="Times New Roman"/>
                        </a:rPr>
                        <a:t>1</a:t>
                      </a:r>
                      <a:endParaRPr lang="zh-CN" sz="3200" b="1" kern="100" dirty="0">
                        <a:latin typeface="Times New Roman"/>
                        <a:ea typeface="宋体"/>
                        <a:cs typeface="Times New Roman"/>
                      </a:endParaRPr>
                    </a:p>
                  </a:txBody>
                  <a:tcPr marL="68580" marR="68580" marT="0" marB="0">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3200" b="1" kern="100">
                          <a:latin typeface="Times New Roman"/>
                          <a:ea typeface="宋体"/>
                          <a:cs typeface="Times New Roman"/>
                        </a:rPr>
                        <a:t>0</a:t>
                      </a:r>
                      <a:endParaRPr lang="zh-CN" sz="3200" b="1" kern="100">
                        <a:latin typeface="Times New Roman"/>
                        <a:ea typeface="宋体"/>
                        <a:cs typeface="Times New Roman"/>
                      </a:endParaRPr>
                    </a:p>
                  </a:txBody>
                  <a:tcPr marL="68580" marR="68580" marT="0" marB="0">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3200" b="1" kern="100">
                          <a:latin typeface="Times New Roman"/>
                          <a:ea typeface="宋体"/>
                          <a:cs typeface="Times New Roman"/>
                        </a:rPr>
                        <a:t>1</a:t>
                      </a:r>
                      <a:endParaRPr lang="zh-CN" sz="3200" b="1" kern="100">
                        <a:latin typeface="Times New Roman"/>
                        <a:ea typeface="宋体"/>
                        <a:cs typeface="Times New Roman"/>
                      </a:endParaRPr>
                    </a:p>
                  </a:txBody>
                  <a:tcPr marL="68580" marR="68580" marT="0" marB="0">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r>
              <a:tr h="484191">
                <a:tc>
                  <a:txBody>
                    <a:bodyPr/>
                    <a:lstStyle/>
                    <a:p>
                      <a:pPr algn="ctr">
                        <a:spcAft>
                          <a:spcPts val="0"/>
                        </a:spcAft>
                      </a:pPr>
                      <a:r>
                        <a:rPr lang="en-US" sz="3200" b="1" kern="100">
                          <a:latin typeface="Times New Roman"/>
                          <a:ea typeface="宋体"/>
                          <a:cs typeface="Times New Roman"/>
                        </a:rPr>
                        <a:t>3</a:t>
                      </a:r>
                      <a:endParaRPr lang="zh-CN" sz="3200" b="1" kern="100">
                        <a:latin typeface="Times New Roman"/>
                        <a:ea typeface="宋体"/>
                        <a:cs typeface="Times New Roman"/>
                      </a:endParaRPr>
                    </a:p>
                  </a:txBody>
                  <a:tcPr marL="68580" marR="68580" marT="0" marB="0">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3200" b="1" kern="100" dirty="0">
                          <a:latin typeface="Times New Roman"/>
                          <a:ea typeface="宋体"/>
                          <a:cs typeface="Times New Roman"/>
                        </a:rPr>
                        <a:t>1</a:t>
                      </a:r>
                      <a:endParaRPr lang="zh-CN" sz="3200" b="1" kern="100" dirty="0">
                        <a:latin typeface="Times New Roman"/>
                        <a:ea typeface="宋体"/>
                        <a:cs typeface="Times New Roman"/>
                      </a:endParaRPr>
                    </a:p>
                  </a:txBody>
                  <a:tcPr marL="68580" marR="68580" marT="0" marB="0">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3200" b="1" kern="100" dirty="0">
                          <a:latin typeface="Times New Roman"/>
                          <a:ea typeface="宋体"/>
                          <a:cs typeface="Times New Roman"/>
                        </a:rPr>
                        <a:t>0</a:t>
                      </a:r>
                      <a:endParaRPr lang="zh-CN" sz="3200" b="1" kern="100" dirty="0">
                        <a:latin typeface="Times New Roman"/>
                        <a:ea typeface="宋体"/>
                        <a:cs typeface="Times New Roman"/>
                      </a:endParaRPr>
                    </a:p>
                  </a:txBody>
                  <a:tcPr marL="68580" marR="68580" marT="0" marB="0">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3200" b="1" kern="100" dirty="0">
                          <a:latin typeface="Times New Roman"/>
                          <a:ea typeface="宋体"/>
                          <a:cs typeface="Times New Roman"/>
                        </a:rPr>
                        <a:t>1</a:t>
                      </a:r>
                      <a:endParaRPr lang="zh-CN" sz="3200" b="1" kern="100" dirty="0">
                        <a:latin typeface="Times New Roman"/>
                        <a:ea typeface="宋体"/>
                        <a:cs typeface="Times New Roman"/>
                      </a:endParaRPr>
                    </a:p>
                  </a:txBody>
                  <a:tcPr marL="68580" marR="68580" marT="0" marB="0">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3200" b="1" kern="100">
                          <a:latin typeface="Times New Roman"/>
                          <a:ea typeface="宋体"/>
                          <a:cs typeface="Times New Roman"/>
                        </a:rPr>
                        <a:t>2</a:t>
                      </a:r>
                      <a:endParaRPr lang="zh-CN" sz="3200" b="1" kern="100">
                        <a:latin typeface="Times New Roman"/>
                        <a:ea typeface="宋体"/>
                        <a:cs typeface="Times New Roman"/>
                      </a:endParaRPr>
                    </a:p>
                  </a:txBody>
                  <a:tcPr marL="68580" marR="68580" marT="0" marB="0">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r>
              <a:tr h="484191">
                <a:tc>
                  <a:txBody>
                    <a:bodyPr/>
                    <a:lstStyle/>
                    <a:p>
                      <a:pPr algn="ctr">
                        <a:spcAft>
                          <a:spcPts val="0"/>
                        </a:spcAft>
                      </a:pPr>
                      <a:r>
                        <a:rPr lang="en-US" sz="3200" b="1" kern="100">
                          <a:latin typeface="Times New Roman"/>
                          <a:ea typeface="宋体"/>
                          <a:cs typeface="Times New Roman"/>
                        </a:rPr>
                        <a:t>4</a:t>
                      </a:r>
                      <a:endParaRPr lang="zh-CN" sz="3200" b="1" kern="100">
                        <a:latin typeface="Times New Roman"/>
                        <a:ea typeface="宋体"/>
                        <a:cs typeface="Times New Roman"/>
                      </a:endParaRPr>
                    </a:p>
                  </a:txBody>
                  <a:tcPr marL="68580" marR="68580" marT="0" marB="0">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3200" b="1" kern="100">
                          <a:latin typeface="Times New Roman"/>
                          <a:ea typeface="宋体"/>
                          <a:cs typeface="Times New Roman"/>
                        </a:rPr>
                        <a:t>1</a:t>
                      </a:r>
                      <a:endParaRPr lang="zh-CN" sz="3200" b="1" kern="100">
                        <a:latin typeface="Times New Roman"/>
                        <a:ea typeface="宋体"/>
                        <a:cs typeface="Times New Roman"/>
                      </a:endParaRPr>
                    </a:p>
                  </a:txBody>
                  <a:tcPr marL="68580" marR="68580" marT="0" marB="0">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3200" b="1" kern="100" dirty="0">
                          <a:latin typeface="Times New Roman"/>
                          <a:ea typeface="宋体"/>
                          <a:cs typeface="Times New Roman"/>
                        </a:rPr>
                        <a:t>1</a:t>
                      </a:r>
                      <a:endParaRPr lang="zh-CN" sz="3200" b="1" kern="100" dirty="0">
                        <a:latin typeface="Times New Roman"/>
                        <a:ea typeface="宋体"/>
                        <a:cs typeface="Times New Roman"/>
                      </a:endParaRPr>
                    </a:p>
                  </a:txBody>
                  <a:tcPr marL="68580" marR="68580" marT="0" marB="0">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3200" b="1" kern="100">
                          <a:latin typeface="Times New Roman"/>
                          <a:ea typeface="宋体"/>
                          <a:cs typeface="Times New Roman"/>
                        </a:rPr>
                        <a:t>1</a:t>
                      </a:r>
                      <a:endParaRPr lang="zh-CN" sz="3200" b="1" kern="100">
                        <a:latin typeface="Times New Roman"/>
                        <a:ea typeface="宋体"/>
                        <a:cs typeface="Times New Roman"/>
                      </a:endParaRPr>
                    </a:p>
                  </a:txBody>
                  <a:tcPr marL="68580" marR="68580" marT="0" marB="0">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3200" b="1" kern="100">
                          <a:latin typeface="Times New Roman"/>
                          <a:ea typeface="宋体"/>
                          <a:cs typeface="Times New Roman"/>
                        </a:rPr>
                        <a:t>3</a:t>
                      </a:r>
                      <a:endParaRPr lang="zh-CN" sz="3200" b="1" kern="100">
                        <a:latin typeface="Times New Roman"/>
                        <a:ea typeface="宋体"/>
                        <a:cs typeface="Times New Roman"/>
                      </a:endParaRPr>
                    </a:p>
                  </a:txBody>
                  <a:tcPr marL="68580" marR="68580" marT="0" marB="0">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r>
              <a:tr h="484191">
                <a:tc>
                  <a:txBody>
                    <a:bodyPr/>
                    <a:lstStyle/>
                    <a:p>
                      <a:pPr algn="ctr">
                        <a:spcAft>
                          <a:spcPts val="0"/>
                        </a:spcAft>
                      </a:pPr>
                      <a:r>
                        <a:rPr lang="en-US" sz="3200" b="1" kern="100">
                          <a:latin typeface="Times New Roman"/>
                          <a:ea typeface="宋体"/>
                          <a:cs typeface="Times New Roman"/>
                        </a:rPr>
                        <a:t>5</a:t>
                      </a:r>
                      <a:endParaRPr lang="zh-CN" sz="3200" b="1" kern="100">
                        <a:latin typeface="Times New Roman"/>
                        <a:ea typeface="宋体"/>
                        <a:cs typeface="Times New Roman"/>
                      </a:endParaRPr>
                    </a:p>
                  </a:txBody>
                  <a:tcPr marL="68580" marR="68580" marT="0" marB="0">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3200" b="1" kern="100">
                          <a:latin typeface="Times New Roman"/>
                          <a:ea typeface="宋体"/>
                          <a:cs typeface="Times New Roman"/>
                        </a:rPr>
                        <a:t>2</a:t>
                      </a:r>
                      <a:endParaRPr lang="zh-CN" sz="3200" b="1" kern="100">
                        <a:latin typeface="Times New Roman"/>
                        <a:ea typeface="宋体"/>
                        <a:cs typeface="Times New Roman"/>
                      </a:endParaRPr>
                    </a:p>
                  </a:txBody>
                  <a:tcPr marL="68580" marR="68580" marT="0" marB="0">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3200" b="1" kern="100" dirty="0">
                          <a:latin typeface="Times New Roman"/>
                          <a:ea typeface="宋体"/>
                          <a:cs typeface="Times New Roman"/>
                        </a:rPr>
                        <a:t>1</a:t>
                      </a:r>
                      <a:endParaRPr lang="zh-CN" sz="3200" b="1" kern="100" dirty="0">
                        <a:latin typeface="Times New Roman"/>
                        <a:ea typeface="宋体"/>
                        <a:cs typeface="Times New Roman"/>
                      </a:endParaRPr>
                    </a:p>
                  </a:txBody>
                  <a:tcPr marL="68580" marR="68580" marT="0" marB="0">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3200" b="1" kern="100" dirty="0">
                          <a:latin typeface="Times New Roman"/>
                          <a:ea typeface="宋体"/>
                          <a:cs typeface="Times New Roman"/>
                        </a:rPr>
                        <a:t>2</a:t>
                      </a:r>
                      <a:endParaRPr lang="zh-CN" sz="3200" b="1" kern="100" dirty="0">
                        <a:latin typeface="Times New Roman"/>
                        <a:ea typeface="宋体"/>
                        <a:cs typeface="Times New Roman"/>
                      </a:endParaRPr>
                    </a:p>
                  </a:txBody>
                  <a:tcPr marL="68580" marR="68580" marT="0" marB="0">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3200" b="1" kern="100">
                          <a:latin typeface="Times New Roman"/>
                          <a:ea typeface="宋体"/>
                          <a:cs typeface="Times New Roman"/>
                        </a:rPr>
                        <a:t>5</a:t>
                      </a:r>
                      <a:endParaRPr lang="zh-CN" sz="3200" b="1" kern="100">
                        <a:latin typeface="Times New Roman"/>
                        <a:ea typeface="宋体"/>
                        <a:cs typeface="Times New Roman"/>
                      </a:endParaRPr>
                    </a:p>
                  </a:txBody>
                  <a:tcPr marL="68580" marR="68580" marT="0" marB="0">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r>
              <a:tr h="484191">
                <a:tc>
                  <a:txBody>
                    <a:bodyPr/>
                    <a:lstStyle/>
                    <a:p>
                      <a:pPr algn="ctr">
                        <a:spcAft>
                          <a:spcPts val="0"/>
                        </a:spcAft>
                      </a:pPr>
                      <a:r>
                        <a:rPr lang="en-US" sz="3200" b="1" kern="100">
                          <a:latin typeface="Times New Roman"/>
                          <a:ea typeface="宋体"/>
                          <a:cs typeface="Times New Roman"/>
                        </a:rPr>
                        <a:t>6</a:t>
                      </a:r>
                      <a:endParaRPr lang="zh-CN" sz="3200" b="1" kern="100">
                        <a:latin typeface="Times New Roman"/>
                        <a:ea typeface="宋体"/>
                        <a:cs typeface="Times New Roman"/>
                      </a:endParaRPr>
                    </a:p>
                  </a:txBody>
                  <a:tcPr marL="68580" marR="68580" marT="0" marB="0">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3200" b="1" kern="100">
                          <a:latin typeface="Times New Roman"/>
                          <a:ea typeface="宋体"/>
                          <a:cs typeface="Times New Roman"/>
                        </a:rPr>
                        <a:t>3</a:t>
                      </a:r>
                      <a:endParaRPr lang="zh-CN" sz="3200" b="1" kern="100">
                        <a:latin typeface="Times New Roman"/>
                        <a:ea typeface="宋体"/>
                        <a:cs typeface="Times New Roman"/>
                      </a:endParaRPr>
                    </a:p>
                  </a:txBody>
                  <a:tcPr marL="68580" marR="68580" marT="0" marB="0">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3200" b="1" kern="100">
                          <a:latin typeface="Times New Roman"/>
                          <a:ea typeface="宋体"/>
                          <a:cs typeface="Times New Roman"/>
                        </a:rPr>
                        <a:t>2</a:t>
                      </a:r>
                      <a:endParaRPr lang="zh-CN" sz="3200" b="1" kern="100">
                        <a:latin typeface="Times New Roman"/>
                        <a:ea typeface="宋体"/>
                        <a:cs typeface="Times New Roman"/>
                      </a:endParaRPr>
                    </a:p>
                  </a:txBody>
                  <a:tcPr marL="68580" marR="68580" marT="0" marB="0">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3200" b="1" kern="100" dirty="0">
                          <a:latin typeface="Times New Roman"/>
                          <a:ea typeface="宋体"/>
                          <a:cs typeface="Times New Roman"/>
                        </a:rPr>
                        <a:t>3</a:t>
                      </a:r>
                      <a:endParaRPr lang="zh-CN" sz="3200" b="1" kern="100" dirty="0">
                        <a:latin typeface="Times New Roman"/>
                        <a:ea typeface="宋体"/>
                        <a:cs typeface="Times New Roman"/>
                      </a:endParaRPr>
                    </a:p>
                  </a:txBody>
                  <a:tcPr marL="68580" marR="68580" marT="0" marB="0">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3200" b="1" kern="100" dirty="0">
                          <a:latin typeface="Times New Roman"/>
                          <a:ea typeface="宋体"/>
                          <a:cs typeface="Times New Roman"/>
                        </a:rPr>
                        <a:t>8</a:t>
                      </a:r>
                      <a:endParaRPr lang="zh-CN" sz="3200" b="1" kern="100" dirty="0">
                        <a:latin typeface="Times New Roman"/>
                        <a:ea typeface="宋体"/>
                        <a:cs typeface="Times New Roman"/>
                      </a:endParaRPr>
                    </a:p>
                  </a:txBody>
                  <a:tcPr marL="68580" marR="68580" marT="0" marB="0">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r>
              <a:tr h="484191">
                <a:tc>
                  <a:txBody>
                    <a:bodyPr/>
                    <a:lstStyle/>
                    <a:p>
                      <a:pPr algn="ctr">
                        <a:spcAft>
                          <a:spcPts val="0"/>
                        </a:spcAft>
                      </a:pPr>
                      <a:r>
                        <a:rPr lang="en-US" sz="3200" b="1" kern="100">
                          <a:latin typeface="Times New Roman"/>
                          <a:ea typeface="宋体"/>
                          <a:cs typeface="Times New Roman"/>
                        </a:rPr>
                        <a:t>7</a:t>
                      </a:r>
                      <a:endParaRPr lang="zh-CN" sz="3200" b="1" kern="100">
                        <a:latin typeface="Times New Roman"/>
                        <a:ea typeface="宋体"/>
                        <a:cs typeface="Times New Roman"/>
                      </a:endParaRPr>
                    </a:p>
                  </a:txBody>
                  <a:tcPr marL="68580" marR="68580" marT="0" marB="0">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3200" b="1" kern="100">
                          <a:latin typeface="Times New Roman"/>
                          <a:ea typeface="宋体"/>
                          <a:cs typeface="Times New Roman"/>
                        </a:rPr>
                        <a:t>5</a:t>
                      </a:r>
                      <a:endParaRPr lang="zh-CN" sz="3200" b="1" kern="100">
                        <a:latin typeface="Times New Roman"/>
                        <a:ea typeface="宋体"/>
                        <a:cs typeface="Times New Roman"/>
                      </a:endParaRPr>
                    </a:p>
                  </a:txBody>
                  <a:tcPr marL="68580" marR="68580" marT="0" marB="0">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3200" b="1" kern="100">
                          <a:latin typeface="Times New Roman"/>
                          <a:ea typeface="宋体"/>
                          <a:cs typeface="Times New Roman"/>
                        </a:rPr>
                        <a:t>3</a:t>
                      </a:r>
                      <a:endParaRPr lang="zh-CN" sz="3200" b="1" kern="100">
                        <a:latin typeface="Times New Roman"/>
                        <a:ea typeface="宋体"/>
                        <a:cs typeface="Times New Roman"/>
                      </a:endParaRPr>
                    </a:p>
                  </a:txBody>
                  <a:tcPr marL="68580" marR="68580" marT="0" marB="0">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3200" b="1" kern="100">
                          <a:latin typeface="Times New Roman"/>
                          <a:ea typeface="宋体"/>
                          <a:cs typeface="Times New Roman"/>
                        </a:rPr>
                        <a:t>5</a:t>
                      </a:r>
                      <a:endParaRPr lang="zh-CN" sz="3200" b="1" kern="100">
                        <a:latin typeface="Times New Roman"/>
                        <a:ea typeface="宋体"/>
                        <a:cs typeface="Times New Roman"/>
                      </a:endParaRPr>
                    </a:p>
                  </a:txBody>
                  <a:tcPr marL="68580" marR="68580" marT="0" marB="0">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sz="3200" b="1" kern="100" dirty="0">
                          <a:latin typeface="Times New Roman"/>
                          <a:ea typeface="宋体"/>
                          <a:cs typeface="Times New Roman"/>
                        </a:rPr>
                        <a:t>13</a:t>
                      </a:r>
                      <a:endParaRPr lang="zh-CN" sz="3200" b="1" kern="100" dirty="0">
                        <a:latin typeface="Times New Roman"/>
                        <a:ea typeface="宋体"/>
                        <a:cs typeface="Times New Roman"/>
                      </a:endParaRPr>
                    </a:p>
                  </a:txBody>
                  <a:tcPr marL="68580" marR="68580" marT="0" marB="0">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r>
              <a:tr h="484191">
                <a:tc>
                  <a:txBody>
                    <a:bodyPr/>
                    <a:lstStyle/>
                    <a:p>
                      <a:pPr algn="ctr">
                        <a:spcAft>
                          <a:spcPts val="0"/>
                        </a:spcAft>
                      </a:pPr>
                      <a:r>
                        <a:rPr lang="zh-CN" sz="3200" b="1" kern="100">
                          <a:latin typeface="Times New Roman"/>
                          <a:ea typeface="宋体"/>
                          <a:cs typeface="Times New Roman"/>
                        </a:rPr>
                        <a:t>┇</a:t>
                      </a:r>
                    </a:p>
                  </a:txBody>
                  <a:tcPr marL="68580" marR="68580" marT="0" marB="0">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zh-CN" sz="3200" b="1" kern="100">
                          <a:latin typeface="Times New Roman"/>
                          <a:ea typeface="宋体"/>
                          <a:cs typeface="Times New Roman"/>
                        </a:rPr>
                        <a:t>┇</a:t>
                      </a:r>
                    </a:p>
                  </a:txBody>
                  <a:tcPr marL="68580" marR="68580" marT="0" marB="0">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zh-CN" sz="3200" b="1" kern="100">
                          <a:latin typeface="Times New Roman"/>
                          <a:ea typeface="宋体"/>
                          <a:cs typeface="Times New Roman"/>
                        </a:rPr>
                        <a:t>┇</a:t>
                      </a:r>
                    </a:p>
                  </a:txBody>
                  <a:tcPr marL="68580" marR="68580" marT="0" marB="0">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zh-CN" sz="3200" b="1" kern="100">
                          <a:latin typeface="Times New Roman"/>
                          <a:ea typeface="宋体"/>
                          <a:cs typeface="Times New Roman"/>
                        </a:rPr>
                        <a:t>┇</a:t>
                      </a:r>
                    </a:p>
                  </a:txBody>
                  <a:tcPr marL="68580" marR="68580" marT="0" marB="0">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zh-CN" sz="3200" b="1" kern="100" dirty="0">
                          <a:latin typeface="Times New Roman"/>
                          <a:ea typeface="宋体"/>
                          <a:cs typeface="Times New Roman"/>
                        </a:rPr>
                        <a:t>┇</a:t>
                      </a:r>
                    </a:p>
                  </a:txBody>
                  <a:tcPr marL="68580" marR="68580" marT="0" marB="0">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12" name="矩形 11"/>
          <p:cNvSpPr>
            <a:spLocks noChangeArrowheads="1"/>
          </p:cNvSpPr>
          <p:nvPr/>
        </p:nvSpPr>
        <p:spPr bwMode="auto">
          <a:xfrm>
            <a:off x="7000875" y="2143125"/>
            <a:ext cx="857250" cy="3857625"/>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eaLnBrk="1" hangingPunct="1"/>
            <a:endParaRPr lang="zh-CN" altLang="en-US"/>
          </a:p>
        </p:txBody>
      </p:sp>
    </p:spTree>
    <p:extLst>
      <p:ext uri="{BB962C8B-B14F-4D97-AF65-F5344CB8AC3E}">
        <p14:creationId xmlns:p14="http://schemas.microsoft.com/office/powerpoint/2010/main" val="3370411075"/>
      </p:ext>
    </p:extLst>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9634"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eaLnBrk="1" hangingPunct="1"/>
            <a:endParaRPr lang="zh-CN" altLang="en-US"/>
          </a:p>
        </p:txBody>
      </p:sp>
      <p:sp>
        <p:nvSpPr>
          <p:cNvPr id="69635"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eaLnBrk="1" hangingPunct="1"/>
            <a:endParaRPr lang="zh-CN" altLang="en-US"/>
          </a:p>
        </p:txBody>
      </p:sp>
      <p:sp>
        <p:nvSpPr>
          <p:cNvPr id="69636"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eaLnBrk="1" hangingPunct="1"/>
            <a:endParaRPr lang="zh-CN" altLang="en-US"/>
          </a:p>
        </p:txBody>
      </p:sp>
      <p:sp>
        <p:nvSpPr>
          <p:cNvPr id="69637" name="Rectangle 1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eaLnBrk="1" hangingPunct="1"/>
            <a:endParaRPr lang="zh-CN" altLang="en-US"/>
          </a:p>
        </p:txBody>
      </p:sp>
      <p:sp>
        <p:nvSpPr>
          <p:cNvPr id="69638"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eaLnBrk="1" hangingPunct="1"/>
            <a:endParaRPr lang="zh-CN" altLang="en-US"/>
          </a:p>
        </p:txBody>
      </p:sp>
      <p:sp>
        <p:nvSpPr>
          <p:cNvPr id="69639"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eaLnBrk="1" hangingPunct="1"/>
            <a:endParaRPr lang="zh-CN" altLang="en-US"/>
          </a:p>
        </p:txBody>
      </p:sp>
      <p:grpSp>
        <p:nvGrpSpPr>
          <p:cNvPr id="69640" name="组合 26"/>
          <p:cNvGrpSpPr>
            <a:grpSpLocks/>
          </p:cNvGrpSpPr>
          <p:nvPr/>
        </p:nvGrpSpPr>
        <p:grpSpPr bwMode="auto">
          <a:xfrm>
            <a:off x="1714500" y="1143000"/>
            <a:ext cx="5143500" cy="4286250"/>
            <a:chOff x="1714480" y="928670"/>
            <a:chExt cx="5143536" cy="4286280"/>
          </a:xfrm>
          <a:noFill/>
        </p:grpSpPr>
        <p:sp>
          <p:nvSpPr>
            <p:cNvPr id="69642" name="流程图: 过程 14"/>
            <p:cNvSpPr>
              <a:spLocks noChangeArrowheads="1"/>
            </p:cNvSpPr>
            <p:nvPr/>
          </p:nvSpPr>
          <p:spPr bwMode="auto">
            <a:xfrm>
              <a:off x="1714480" y="928670"/>
              <a:ext cx="5143536" cy="4286280"/>
            </a:xfrm>
            <a:prstGeom prst="flowChartProcess">
              <a:avLst/>
            </a:prstGeom>
            <a:grpFill/>
            <a:ln w="38100" algn="ctr">
              <a:solidFill>
                <a:srgbClr val="66CCFF"/>
              </a:solidFill>
              <a:miter lim="800000"/>
              <a:headEnd/>
              <a:tailEnd/>
            </a:ln>
          </p:spPr>
          <p:txBody>
            <a:bodyPr wrap="none"/>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eaLnBrk="1" hangingPunct="1"/>
              <a:endParaRPr lang="zh-CN" altLang="en-US"/>
            </a:p>
          </p:txBody>
        </p:sp>
        <p:sp>
          <p:nvSpPr>
            <p:cNvPr id="69643" name="矩形 15"/>
            <p:cNvSpPr>
              <a:spLocks noChangeArrowheads="1"/>
            </p:cNvSpPr>
            <p:nvPr/>
          </p:nvSpPr>
          <p:spPr bwMode="auto">
            <a:xfrm>
              <a:off x="1714480" y="1500174"/>
              <a:ext cx="5143536" cy="571504"/>
            </a:xfrm>
            <a:prstGeom prst="rect">
              <a:avLst/>
            </a:prstGeom>
            <a:grpFill/>
            <a:ln w="38100" algn="ctr">
              <a:solidFill>
                <a:srgbClr val="66CCFF"/>
              </a:solidFill>
              <a:miter lim="800000"/>
              <a:headEnd/>
              <a:tailEnd/>
            </a:ln>
          </p:spPr>
          <p:txBody>
            <a:bodyPr wrap="none"/>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algn="ctr" eaLnBrk="1" hangingPunct="1"/>
              <a:r>
                <a:rPr lang="zh-CN" altLang="en-US" sz="3200" b="1"/>
                <a:t>输出</a:t>
              </a:r>
              <a:r>
                <a:rPr lang="en-US" altLang="zh-CN" sz="3200" b="1"/>
                <a:t>f1,f2</a:t>
              </a:r>
              <a:endParaRPr lang="zh-CN" altLang="en-US" sz="3200" b="1"/>
            </a:p>
          </p:txBody>
        </p:sp>
        <p:sp>
          <p:nvSpPr>
            <p:cNvPr id="69644" name="矩形 16"/>
            <p:cNvSpPr>
              <a:spLocks noChangeArrowheads="1"/>
            </p:cNvSpPr>
            <p:nvPr/>
          </p:nvSpPr>
          <p:spPr bwMode="auto">
            <a:xfrm>
              <a:off x="1714480" y="2071678"/>
              <a:ext cx="5143536" cy="3143272"/>
            </a:xfrm>
            <a:prstGeom prst="rect">
              <a:avLst/>
            </a:prstGeom>
            <a:grpFill/>
            <a:ln w="38100" algn="ctr">
              <a:solidFill>
                <a:srgbClr val="66CCFF"/>
              </a:solidFill>
              <a:miter lim="800000"/>
              <a:headEnd/>
              <a:tailEnd/>
            </a:ln>
          </p:spPr>
          <p:txBody>
            <a:bodyPr wrap="none"/>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eaLnBrk="1" hangingPunct="1"/>
              <a:r>
                <a:rPr lang="en-US" altLang="zh-CN" sz="3200" b="1"/>
                <a:t>For i=1 to 38</a:t>
              </a:r>
              <a:endParaRPr lang="zh-CN" altLang="en-US" sz="3200" b="1" baseline="30000"/>
            </a:p>
          </p:txBody>
        </p:sp>
        <p:sp>
          <p:nvSpPr>
            <p:cNvPr id="69645" name="流程图: 过程 17"/>
            <p:cNvSpPr>
              <a:spLocks noChangeArrowheads="1"/>
            </p:cNvSpPr>
            <p:nvPr/>
          </p:nvSpPr>
          <p:spPr bwMode="auto">
            <a:xfrm>
              <a:off x="2786050" y="2643182"/>
              <a:ext cx="4071966" cy="2571768"/>
            </a:xfrm>
            <a:prstGeom prst="flowChartProcess">
              <a:avLst/>
            </a:prstGeom>
            <a:grpFill/>
            <a:ln w="38100" algn="ctr">
              <a:solidFill>
                <a:srgbClr val="66CCFF"/>
              </a:solidFill>
              <a:miter lim="800000"/>
              <a:headEnd/>
              <a:tailEnd/>
            </a:ln>
          </p:spPr>
          <p:txBody>
            <a:bodyPr wrap="none"/>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eaLnBrk="1" hangingPunct="1"/>
              <a:endParaRPr lang="en-US" altLang="zh-CN"/>
            </a:p>
            <a:p>
              <a:pPr eaLnBrk="1" hangingPunct="1"/>
              <a:endParaRPr lang="en-US" altLang="zh-CN"/>
            </a:p>
            <a:p>
              <a:pPr eaLnBrk="1" hangingPunct="1"/>
              <a:endParaRPr lang="en-US" altLang="zh-CN"/>
            </a:p>
            <a:p>
              <a:pPr eaLnBrk="1" hangingPunct="1"/>
              <a:endParaRPr lang="zh-CN" altLang="en-US" sz="3200"/>
            </a:p>
          </p:txBody>
        </p:sp>
        <p:sp>
          <p:nvSpPr>
            <p:cNvPr id="69646" name="流程图: 过程 18"/>
            <p:cNvSpPr>
              <a:spLocks noChangeArrowheads="1"/>
            </p:cNvSpPr>
            <p:nvPr/>
          </p:nvSpPr>
          <p:spPr bwMode="auto">
            <a:xfrm>
              <a:off x="2786050" y="2643182"/>
              <a:ext cx="4071966" cy="642942"/>
            </a:xfrm>
            <a:prstGeom prst="flowChartProcess">
              <a:avLst/>
            </a:prstGeom>
            <a:grpFill/>
            <a:ln w="38100" algn="ctr">
              <a:solidFill>
                <a:srgbClr val="66CCFF"/>
              </a:solidFill>
              <a:miter lim="800000"/>
              <a:headEnd/>
              <a:tailEnd/>
            </a:ln>
          </p:spPr>
          <p:txBody>
            <a:bodyPr wrap="none"/>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eaLnBrk="1" hangingPunct="1"/>
              <a:r>
                <a:rPr lang="en-US" altLang="zh-CN" sz="3200" b="1"/>
                <a:t>f3=f1+f2</a:t>
              </a:r>
              <a:endParaRPr lang="zh-CN" altLang="en-US" sz="3200" b="1"/>
            </a:p>
          </p:txBody>
        </p:sp>
        <p:sp>
          <p:nvSpPr>
            <p:cNvPr id="69647" name="流程图: 过程 19"/>
            <p:cNvSpPr>
              <a:spLocks noChangeArrowheads="1"/>
            </p:cNvSpPr>
            <p:nvPr/>
          </p:nvSpPr>
          <p:spPr bwMode="auto">
            <a:xfrm>
              <a:off x="2786050" y="3286124"/>
              <a:ext cx="4071966" cy="642942"/>
            </a:xfrm>
            <a:prstGeom prst="flowChartProcess">
              <a:avLst/>
            </a:prstGeom>
            <a:grpFill/>
            <a:ln w="38100" algn="ctr">
              <a:solidFill>
                <a:srgbClr val="66CCFF"/>
              </a:solidFill>
              <a:miter lim="800000"/>
              <a:headEnd/>
              <a:tailEnd/>
            </a:ln>
          </p:spPr>
          <p:txBody>
            <a:bodyPr wrap="none"/>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eaLnBrk="1" hangingPunct="1"/>
              <a:r>
                <a:rPr lang="zh-CN" altLang="en-US" sz="3200" b="1"/>
                <a:t>输出</a:t>
              </a:r>
              <a:r>
                <a:rPr lang="en-US" altLang="zh-CN" sz="3200" b="1"/>
                <a:t>f3</a:t>
              </a:r>
              <a:endParaRPr lang="zh-CN" altLang="en-US" sz="3200" b="1"/>
            </a:p>
          </p:txBody>
        </p:sp>
        <p:sp>
          <p:nvSpPr>
            <p:cNvPr id="69648" name="流程图: 过程 20"/>
            <p:cNvSpPr>
              <a:spLocks noChangeArrowheads="1"/>
            </p:cNvSpPr>
            <p:nvPr/>
          </p:nvSpPr>
          <p:spPr bwMode="auto">
            <a:xfrm>
              <a:off x="2786050" y="3929066"/>
              <a:ext cx="4071966" cy="642942"/>
            </a:xfrm>
            <a:prstGeom prst="flowChartProcess">
              <a:avLst/>
            </a:prstGeom>
            <a:grpFill/>
            <a:ln w="38100" algn="ctr">
              <a:solidFill>
                <a:srgbClr val="66CCFF"/>
              </a:solidFill>
              <a:miter lim="800000"/>
              <a:headEnd/>
              <a:tailEnd/>
            </a:ln>
          </p:spPr>
          <p:txBody>
            <a:bodyPr wrap="none"/>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eaLnBrk="1" hangingPunct="1"/>
              <a:r>
                <a:rPr lang="en-US" altLang="zh-CN" sz="3200" b="1"/>
                <a:t>f1=f2</a:t>
              </a:r>
              <a:endParaRPr lang="zh-CN" altLang="en-US" sz="3200" b="1"/>
            </a:p>
          </p:txBody>
        </p:sp>
        <p:sp>
          <p:nvSpPr>
            <p:cNvPr id="69649" name="流程图: 过程 21"/>
            <p:cNvSpPr>
              <a:spLocks noChangeArrowheads="1"/>
            </p:cNvSpPr>
            <p:nvPr/>
          </p:nvSpPr>
          <p:spPr bwMode="auto">
            <a:xfrm>
              <a:off x="2786050" y="4572008"/>
              <a:ext cx="4071966" cy="642942"/>
            </a:xfrm>
            <a:prstGeom prst="flowChartProcess">
              <a:avLst/>
            </a:prstGeom>
            <a:grpFill/>
            <a:ln w="38100" algn="ctr">
              <a:solidFill>
                <a:srgbClr val="66CCFF"/>
              </a:solidFill>
              <a:miter lim="800000"/>
              <a:headEnd/>
              <a:tailEnd/>
            </a:ln>
          </p:spPr>
          <p:txBody>
            <a:bodyPr wrap="none"/>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eaLnBrk="1" hangingPunct="1"/>
              <a:r>
                <a:rPr lang="en-US" altLang="zh-CN" sz="3200" b="1"/>
                <a:t>f2=f3</a:t>
              </a:r>
              <a:endParaRPr lang="zh-CN" altLang="en-US" sz="3200" b="1"/>
            </a:p>
          </p:txBody>
        </p:sp>
        <p:sp>
          <p:nvSpPr>
            <p:cNvPr id="69650" name="矩形 25"/>
            <p:cNvSpPr>
              <a:spLocks noChangeArrowheads="1"/>
            </p:cNvSpPr>
            <p:nvPr/>
          </p:nvSpPr>
          <p:spPr bwMode="auto">
            <a:xfrm>
              <a:off x="1714480" y="928670"/>
              <a:ext cx="5143536" cy="571504"/>
            </a:xfrm>
            <a:prstGeom prst="rect">
              <a:avLst/>
            </a:prstGeom>
            <a:grpFill/>
            <a:ln w="38100" algn="ctr">
              <a:solidFill>
                <a:srgbClr val="66CCFF"/>
              </a:solidFill>
              <a:miter lim="800000"/>
              <a:headEnd/>
              <a:tailEnd/>
            </a:ln>
          </p:spPr>
          <p:txBody>
            <a:bodyPr wrap="none"/>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algn="ctr" eaLnBrk="1" hangingPunct="1"/>
              <a:r>
                <a:rPr lang="en-US" altLang="zh-CN" sz="3200" b="1"/>
                <a:t>f1=1,f2=1</a:t>
              </a:r>
              <a:endParaRPr lang="zh-CN" altLang="en-US" sz="3200" b="1"/>
            </a:p>
          </p:txBody>
        </p:sp>
      </p:grpSp>
    </p:spTree>
    <p:extLst>
      <p:ext uri="{BB962C8B-B14F-4D97-AF65-F5344CB8AC3E}">
        <p14:creationId xmlns:p14="http://schemas.microsoft.com/office/powerpoint/2010/main" val="3623564871"/>
      </p:ext>
    </p:extLst>
  </p:cSld>
  <p:clrMapOvr>
    <a:masterClrMapping/>
  </p:clrMapOvr>
  <p:transition spd="med">
    <p:blinds/>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 name="组合 11"/>
          <p:cNvGrpSpPr>
            <a:grpSpLocks/>
          </p:cNvGrpSpPr>
          <p:nvPr/>
        </p:nvGrpSpPr>
        <p:grpSpPr bwMode="auto">
          <a:xfrm>
            <a:off x="6324724" y="2206352"/>
            <a:ext cx="3071812" cy="4679032"/>
            <a:chOff x="6215074" y="3000372"/>
            <a:chExt cx="2500330" cy="3376364"/>
          </a:xfrm>
        </p:grpSpPr>
        <p:pic>
          <p:nvPicPr>
            <p:cNvPr id="70669" name="Picture 2" descr="pic5-8-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15074" y="3000372"/>
              <a:ext cx="2500330" cy="2714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0670" name="TextBox 10"/>
            <p:cNvSpPr txBox="1">
              <a:spLocks noChangeArrowheads="1"/>
            </p:cNvSpPr>
            <p:nvPr/>
          </p:nvSpPr>
          <p:spPr bwMode="auto">
            <a:xfrm>
              <a:off x="6215074" y="5715016"/>
              <a:ext cx="2500330" cy="66172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tIns="0">
              <a:spAutoFit/>
            </a:bodyPr>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algn="ctr" eaLnBrk="1" hangingPunct="1"/>
              <a:r>
                <a:rPr lang="en-US" altLang="zh-CN">
                  <a:solidFill>
                    <a:schemeClr val="accent1"/>
                  </a:solidFill>
                </a:rPr>
                <a:t>…</a:t>
              </a:r>
              <a:endParaRPr lang="zh-CN" altLang="en-US">
                <a:solidFill>
                  <a:schemeClr val="accent1"/>
                </a:solidFill>
              </a:endParaRPr>
            </a:p>
          </p:txBody>
        </p:sp>
      </p:grpSp>
      <p:sp>
        <p:nvSpPr>
          <p:cNvPr id="70658" name="Rectangle 3"/>
          <p:cNvSpPr>
            <a:spLocks noGrp="1" noChangeArrowheads="1"/>
          </p:cNvSpPr>
          <p:nvPr>
            <p:ph type="body" idx="1"/>
          </p:nvPr>
        </p:nvSpPr>
        <p:spPr>
          <a:xfrm>
            <a:off x="501650" y="182563"/>
            <a:ext cx="7715250" cy="6215062"/>
          </a:xfrm>
        </p:spPr>
        <p:txBody>
          <a:bodyPr/>
          <a:lstStyle/>
          <a:p>
            <a:pPr>
              <a:lnSpc>
                <a:spcPct val="100000"/>
              </a:lnSpc>
              <a:buFont typeface="Wingdings" pitchFamily="2" charset="2"/>
              <a:buNone/>
            </a:pPr>
            <a:r>
              <a:rPr lang="en-US" altLang="zh-CN" sz="2800" b="1" dirty="0" smtClean="0">
                <a:latin typeface="Verdana" panose="020B0604030504040204" pitchFamily="34" charset="0"/>
                <a:ea typeface="Verdana" panose="020B0604030504040204" pitchFamily="34" charset="0"/>
                <a:cs typeface="Verdana" panose="020B0604030504040204" pitchFamily="34" charset="0"/>
              </a:rPr>
              <a:t>#include &lt;</a:t>
            </a:r>
            <a:r>
              <a:rPr lang="en-US" altLang="zh-CN" sz="2800" b="1" dirty="0" err="1" smtClean="0">
                <a:latin typeface="Verdana" panose="020B0604030504040204" pitchFamily="34" charset="0"/>
                <a:ea typeface="Verdana" panose="020B0604030504040204" pitchFamily="34" charset="0"/>
                <a:cs typeface="Verdana" panose="020B0604030504040204" pitchFamily="34" charset="0"/>
              </a:rPr>
              <a:t>stdio.h</a:t>
            </a:r>
            <a:r>
              <a:rPr lang="en-US" altLang="zh-CN" sz="2800" b="1" dirty="0" smtClean="0">
                <a:latin typeface="Verdana" panose="020B0604030504040204" pitchFamily="34" charset="0"/>
                <a:ea typeface="Verdana" panose="020B0604030504040204" pitchFamily="34" charset="0"/>
                <a:cs typeface="Verdana" panose="020B0604030504040204" pitchFamily="34" charset="0"/>
              </a:rPr>
              <a:t>&gt;</a:t>
            </a:r>
            <a:endParaRPr lang="zh-CN" altLang="zh-CN" sz="2800" b="1" dirty="0" smtClean="0">
              <a:latin typeface="Verdana" panose="020B0604030504040204" pitchFamily="34" charset="0"/>
              <a:cs typeface="Verdana" panose="020B0604030504040204" pitchFamily="34" charset="0"/>
            </a:endParaRPr>
          </a:p>
          <a:p>
            <a:pPr>
              <a:lnSpc>
                <a:spcPct val="100000"/>
              </a:lnSpc>
              <a:buFont typeface="Wingdings" pitchFamily="2" charset="2"/>
              <a:buNone/>
            </a:pPr>
            <a:r>
              <a:rPr lang="en-US" altLang="zh-CN" sz="2800" b="1" dirty="0" err="1" smtClean="0">
                <a:latin typeface="Verdana" panose="020B0604030504040204" pitchFamily="34" charset="0"/>
                <a:ea typeface="Verdana" panose="020B0604030504040204" pitchFamily="34" charset="0"/>
                <a:cs typeface="Verdana" panose="020B0604030504040204" pitchFamily="34" charset="0"/>
              </a:rPr>
              <a:t>int</a:t>
            </a:r>
            <a:r>
              <a:rPr lang="en-US" altLang="zh-CN" sz="2800" b="1" dirty="0" smtClean="0">
                <a:latin typeface="Verdana" panose="020B0604030504040204" pitchFamily="34" charset="0"/>
                <a:ea typeface="Verdana" panose="020B0604030504040204" pitchFamily="34" charset="0"/>
                <a:cs typeface="Verdana" panose="020B0604030504040204" pitchFamily="34" charset="0"/>
              </a:rPr>
              <a:t> main()</a:t>
            </a:r>
            <a:endParaRPr lang="zh-CN" altLang="zh-CN" sz="2800" b="1" dirty="0" smtClean="0">
              <a:latin typeface="Verdana" panose="020B0604030504040204" pitchFamily="34" charset="0"/>
              <a:cs typeface="Verdana" panose="020B0604030504040204" pitchFamily="34" charset="0"/>
            </a:endParaRPr>
          </a:p>
          <a:p>
            <a:pPr>
              <a:lnSpc>
                <a:spcPct val="100000"/>
              </a:lnSpc>
              <a:buFont typeface="Wingdings" pitchFamily="2" charset="2"/>
              <a:buNone/>
            </a:pPr>
            <a:r>
              <a:rPr lang="en-US" altLang="zh-CN" sz="2800" b="1" dirty="0" smtClean="0">
                <a:latin typeface="Verdana" panose="020B0604030504040204" pitchFamily="34" charset="0"/>
                <a:ea typeface="Verdana" panose="020B0604030504040204" pitchFamily="34" charset="0"/>
                <a:cs typeface="Verdana" panose="020B0604030504040204" pitchFamily="34" charset="0"/>
              </a:rPr>
              <a:t> { </a:t>
            </a:r>
            <a:r>
              <a:rPr lang="en-US" altLang="zh-CN" sz="2800" b="1" dirty="0" err="1" smtClean="0">
                <a:latin typeface="Verdana" panose="020B0604030504040204" pitchFamily="34" charset="0"/>
                <a:ea typeface="Verdana" panose="020B0604030504040204" pitchFamily="34" charset="0"/>
                <a:cs typeface="Verdana" panose="020B0604030504040204" pitchFamily="34" charset="0"/>
              </a:rPr>
              <a:t>int</a:t>
            </a:r>
            <a:r>
              <a:rPr lang="en-US" altLang="zh-CN" sz="2800" b="1" dirty="0" smtClean="0">
                <a:latin typeface="Verdana" panose="020B0604030504040204" pitchFamily="34" charset="0"/>
                <a:ea typeface="Verdana" panose="020B0604030504040204" pitchFamily="34" charset="0"/>
                <a:cs typeface="Verdana" panose="020B0604030504040204" pitchFamily="34" charset="0"/>
              </a:rPr>
              <a:t> f1=1,f2=1,f3;  </a:t>
            </a:r>
            <a:r>
              <a:rPr lang="en-US" altLang="zh-CN" sz="2800" b="1" dirty="0" err="1" smtClean="0">
                <a:latin typeface="Verdana" panose="020B0604030504040204" pitchFamily="34" charset="0"/>
                <a:ea typeface="Verdana" panose="020B0604030504040204" pitchFamily="34" charset="0"/>
                <a:cs typeface="Verdana" panose="020B0604030504040204" pitchFamily="34" charset="0"/>
              </a:rPr>
              <a:t>int</a:t>
            </a:r>
            <a:r>
              <a:rPr lang="en-US" altLang="zh-CN" sz="2800" b="1" dirty="0" smtClean="0">
                <a:latin typeface="Verdana" panose="020B0604030504040204" pitchFamily="34" charset="0"/>
                <a:ea typeface="Verdana" panose="020B0604030504040204" pitchFamily="34" charset="0"/>
                <a:cs typeface="Verdana" panose="020B0604030504040204" pitchFamily="34" charset="0"/>
              </a:rPr>
              <a:t> </a:t>
            </a:r>
            <a:r>
              <a:rPr lang="en-US" altLang="zh-CN" sz="2800" b="1" dirty="0" err="1" smtClean="0">
                <a:latin typeface="Verdana" panose="020B0604030504040204" pitchFamily="34" charset="0"/>
                <a:ea typeface="Verdana" panose="020B0604030504040204" pitchFamily="34" charset="0"/>
                <a:cs typeface="Verdana" panose="020B0604030504040204" pitchFamily="34" charset="0"/>
              </a:rPr>
              <a:t>i</a:t>
            </a:r>
            <a:r>
              <a:rPr lang="en-US" altLang="zh-CN" sz="2800" b="1" dirty="0" smtClean="0">
                <a:latin typeface="Verdana" panose="020B0604030504040204" pitchFamily="34" charset="0"/>
                <a:ea typeface="Verdana" panose="020B0604030504040204" pitchFamily="34" charset="0"/>
                <a:cs typeface="Verdana" panose="020B0604030504040204" pitchFamily="34" charset="0"/>
              </a:rPr>
              <a:t>;</a:t>
            </a:r>
            <a:endParaRPr lang="zh-CN" altLang="zh-CN" sz="2800" b="1" dirty="0" smtClean="0">
              <a:latin typeface="Verdana" panose="020B0604030504040204" pitchFamily="34" charset="0"/>
              <a:cs typeface="Verdana" panose="020B0604030504040204" pitchFamily="34" charset="0"/>
            </a:endParaRPr>
          </a:p>
          <a:p>
            <a:pPr>
              <a:lnSpc>
                <a:spcPct val="100000"/>
              </a:lnSpc>
              <a:buFont typeface="Wingdings" pitchFamily="2" charset="2"/>
              <a:buNone/>
            </a:pPr>
            <a:r>
              <a:rPr lang="en-US" altLang="zh-CN" sz="2800" b="1" dirty="0" smtClean="0">
                <a:latin typeface="Verdana" panose="020B0604030504040204" pitchFamily="34" charset="0"/>
                <a:ea typeface="Verdana" panose="020B0604030504040204" pitchFamily="34" charset="0"/>
                <a:cs typeface="Verdana" panose="020B0604030504040204" pitchFamily="34" charset="0"/>
              </a:rPr>
              <a:t>    </a:t>
            </a:r>
            <a:r>
              <a:rPr lang="en-US" altLang="zh-CN" sz="2800" b="1" dirty="0" err="1" smtClean="0">
                <a:latin typeface="Verdana" panose="020B0604030504040204" pitchFamily="34" charset="0"/>
                <a:ea typeface="Verdana" panose="020B0604030504040204" pitchFamily="34" charset="0"/>
                <a:cs typeface="Verdana" panose="020B0604030504040204" pitchFamily="34" charset="0"/>
              </a:rPr>
              <a:t>printf</a:t>
            </a:r>
            <a:r>
              <a:rPr lang="en-US" altLang="zh-CN" sz="2800" b="1" dirty="0" smtClean="0">
                <a:latin typeface="Verdana" panose="020B0604030504040204" pitchFamily="34" charset="0"/>
                <a:ea typeface="Verdana" panose="020B0604030504040204" pitchFamily="34" charset="0"/>
                <a:cs typeface="Verdana" panose="020B0604030504040204" pitchFamily="34" charset="0"/>
              </a:rPr>
              <a:t>("%12d\n%12d\n",f1,f2);</a:t>
            </a:r>
            <a:endParaRPr lang="zh-CN" altLang="zh-CN" sz="2800" b="1" dirty="0" smtClean="0">
              <a:latin typeface="Verdana" panose="020B0604030504040204" pitchFamily="34" charset="0"/>
              <a:cs typeface="Verdana" panose="020B0604030504040204" pitchFamily="34" charset="0"/>
            </a:endParaRPr>
          </a:p>
          <a:p>
            <a:pPr>
              <a:lnSpc>
                <a:spcPct val="100000"/>
              </a:lnSpc>
              <a:buFont typeface="Wingdings" pitchFamily="2" charset="2"/>
              <a:buNone/>
            </a:pPr>
            <a:r>
              <a:rPr lang="en-US" altLang="zh-CN" sz="2800" b="1" dirty="0" smtClean="0">
                <a:latin typeface="Verdana" panose="020B0604030504040204" pitchFamily="34" charset="0"/>
                <a:ea typeface="Verdana" panose="020B0604030504040204" pitchFamily="34" charset="0"/>
                <a:cs typeface="Verdana" panose="020B0604030504040204" pitchFamily="34" charset="0"/>
              </a:rPr>
              <a:t>    for(</a:t>
            </a:r>
            <a:r>
              <a:rPr lang="en-US" altLang="zh-CN" sz="2800" b="1" dirty="0" err="1" smtClean="0">
                <a:latin typeface="Verdana" panose="020B0604030504040204" pitchFamily="34" charset="0"/>
                <a:ea typeface="Verdana" panose="020B0604030504040204" pitchFamily="34" charset="0"/>
                <a:cs typeface="Verdana" panose="020B0604030504040204" pitchFamily="34" charset="0"/>
              </a:rPr>
              <a:t>i</a:t>
            </a:r>
            <a:r>
              <a:rPr lang="en-US" altLang="zh-CN" sz="2800" b="1" dirty="0" smtClean="0">
                <a:latin typeface="Verdana" panose="020B0604030504040204" pitchFamily="34" charset="0"/>
                <a:ea typeface="Verdana" panose="020B0604030504040204" pitchFamily="34" charset="0"/>
                <a:cs typeface="Verdana" panose="020B0604030504040204" pitchFamily="34" charset="0"/>
              </a:rPr>
              <a:t>=1; </a:t>
            </a:r>
            <a:r>
              <a:rPr lang="en-US" altLang="zh-CN" sz="2800" b="1" dirty="0" err="1" smtClean="0">
                <a:latin typeface="Verdana" panose="020B0604030504040204" pitchFamily="34" charset="0"/>
                <a:ea typeface="Verdana" panose="020B0604030504040204" pitchFamily="34" charset="0"/>
                <a:cs typeface="Verdana" panose="020B0604030504040204" pitchFamily="34" charset="0"/>
              </a:rPr>
              <a:t>i</a:t>
            </a:r>
            <a:r>
              <a:rPr lang="en-US" altLang="zh-CN" sz="2800" b="1" dirty="0" smtClean="0">
                <a:latin typeface="Verdana" panose="020B0604030504040204" pitchFamily="34" charset="0"/>
                <a:ea typeface="Verdana" panose="020B0604030504040204" pitchFamily="34" charset="0"/>
                <a:cs typeface="Verdana" panose="020B0604030504040204" pitchFamily="34" charset="0"/>
              </a:rPr>
              <a:t>&lt;=38; </a:t>
            </a:r>
            <a:r>
              <a:rPr lang="en-US" altLang="zh-CN" sz="2800" b="1" dirty="0" err="1" smtClean="0">
                <a:latin typeface="Verdana" panose="020B0604030504040204" pitchFamily="34" charset="0"/>
                <a:ea typeface="Verdana" panose="020B0604030504040204" pitchFamily="34" charset="0"/>
                <a:cs typeface="Verdana" panose="020B0604030504040204" pitchFamily="34" charset="0"/>
              </a:rPr>
              <a:t>i</a:t>
            </a:r>
            <a:r>
              <a:rPr lang="en-US" altLang="zh-CN" sz="2800" b="1" dirty="0" smtClean="0">
                <a:latin typeface="Verdana" panose="020B0604030504040204" pitchFamily="34" charset="0"/>
                <a:ea typeface="Verdana" panose="020B0604030504040204" pitchFamily="34" charset="0"/>
                <a:cs typeface="Verdana" panose="020B0604030504040204" pitchFamily="34" charset="0"/>
              </a:rPr>
              <a:t>++)</a:t>
            </a:r>
            <a:endParaRPr lang="zh-CN" altLang="zh-CN" sz="2800" b="1" dirty="0" smtClean="0">
              <a:latin typeface="Verdana" panose="020B0604030504040204" pitchFamily="34" charset="0"/>
              <a:cs typeface="Verdana" panose="020B0604030504040204" pitchFamily="34" charset="0"/>
            </a:endParaRPr>
          </a:p>
          <a:p>
            <a:pPr>
              <a:lnSpc>
                <a:spcPct val="100000"/>
              </a:lnSpc>
              <a:buFont typeface="Wingdings" pitchFamily="2" charset="2"/>
              <a:buNone/>
            </a:pPr>
            <a:r>
              <a:rPr lang="en-US" altLang="zh-CN" sz="2800" b="1" dirty="0" smtClean="0">
                <a:latin typeface="Verdana" panose="020B0604030504040204" pitchFamily="34" charset="0"/>
                <a:ea typeface="Verdana" panose="020B0604030504040204" pitchFamily="34" charset="0"/>
                <a:cs typeface="Verdana" panose="020B0604030504040204" pitchFamily="34" charset="0"/>
              </a:rPr>
              <a:t>    {  </a:t>
            </a:r>
            <a:endParaRPr lang="en-US" altLang="zh-CN" sz="2800" b="1" dirty="0" smtClean="0">
              <a:latin typeface="Verdana" panose="020B0604030504040204" pitchFamily="34" charset="0"/>
              <a:ea typeface="Verdana" panose="020B0604030504040204" pitchFamily="34" charset="0"/>
              <a:cs typeface="Verdana" panose="020B0604030504040204" pitchFamily="34" charset="0"/>
            </a:endParaRPr>
          </a:p>
          <a:p>
            <a:pPr>
              <a:lnSpc>
                <a:spcPct val="100000"/>
              </a:lnSpc>
              <a:buFont typeface="Wingdings" pitchFamily="2" charset="2"/>
              <a:buNone/>
            </a:pPr>
            <a:r>
              <a:rPr lang="en-US" altLang="zh-CN" sz="2800" b="1" dirty="0">
                <a:latin typeface="Verdana" panose="020B0604030504040204" pitchFamily="34" charset="0"/>
                <a:ea typeface="Verdana" panose="020B0604030504040204" pitchFamily="34" charset="0"/>
                <a:cs typeface="Verdana" panose="020B0604030504040204" pitchFamily="34" charset="0"/>
              </a:rPr>
              <a:t>	</a:t>
            </a:r>
            <a:r>
              <a:rPr lang="en-US" altLang="zh-CN" sz="2800" b="1" dirty="0" smtClean="0">
                <a:latin typeface="Verdana" panose="020B0604030504040204" pitchFamily="34" charset="0"/>
                <a:ea typeface="Verdana" panose="020B0604030504040204" pitchFamily="34" charset="0"/>
                <a:cs typeface="Verdana" panose="020B0604030504040204" pitchFamily="34" charset="0"/>
              </a:rPr>
              <a:t>	f3=f1+f2</a:t>
            </a:r>
            <a:r>
              <a:rPr lang="en-US" altLang="zh-CN" sz="2800" b="1" dirty="0" smtClean="0">
                <a:latin typeface="Verdana" panose="020B0604030504040204" pitchFamily="34" charset="0"/>
                <a:ea typeface="Verdana" panose="020B0604030504040204" pitchFamily="34" charset="0"/>
                <a:cs typeface="Verdana" panose="020B0604030504040204" pitchFamily="34" charset="0"/>
              </a:rPr>
              <a:t>;</a:t>
            </a:r>
            <a:endParaRPr lang="zh-CN" altLang="zh-CN" sz="2800" b="1" dirty="0" smtClean="0">
              <a:latin typeface="Verdana" panose="020B0604030504040204" pitchFamily="34" charset="0"/>
              <a:cs typeface="Verdana" panose="020B0604030504040204" pitchFamily="34" charset="0"/>
            </a:endParaRPr>
          </a:p>
          <a:p>
            <a:pPr>
              <a:lnSpc>
                <a:spcPct val="100000"/>
              </a:lnSpc>
              <a:buFont typeface="Wingdings" pitchFamily="2" charset="2"/>
              <a:buNone/>
            </a:pPr>
            <a:r>
              <a:rPr lang="en-US" altLang="zh-CN" sz="2800" b="1" dirty="0" smtClean="0">
                <a:latin typeface="Verdana" panose="020B0604030504040204" pitchFamily="34" charset="0"/>
                <a:ea typeface="Verdana" panose="020B0604030504040204" pitchFamily="34" charset="0"/>
                <a:cs typeface="Verdana" panose="020B0604030504040204" pitchFamily="34" charset="0"/>
              </a:rPr>
              <a:t>	     </a:t>
            </a:r>
            <a:r>
              <a:rPr lang="en-US" altLang="zh-CN" sz="2800" b="1" dirty="0" err="1" smtClean="0">
                <a:latin typeface="Verdana" panose="020B0604030504040204" pitchFamily="34" charset="0"/>
                <a:ea typeface="Verdana" panose="020B0604030504040204" pitchFamily="34" charset="0"/>
                <a:cs typeface="Verdana" panose="020B0604030504040204" pitchFamily="34" charset="0"/>
              </a:rPr>
              <a:t>printf</a:t>
            </a:r>
            <a:r>
              <a:rPr lang="en-US" altLang="zh-CN" sz="2800" b="1" dirty="0" smtClean="0">
                <a:latin typeface="Verdana" panose="020B0604030504040204" pitchFamily="34" charset="0"/>
                <a:ea typeface="Verdana" panose="020B0604030504040204" pitchFamily="34" charset="0"/>
                <a:cs typeface="Verdana" panose="020B0604030504040204" pitchFamily="34" charset="0"/>
              </a:rPr>
              <a:t>("%12d\n",f3);</a:t>
            </a:r>
            <a:endParaRPr lang="zh-CN" altLang="zh-CN" sz="2800" b="1" dirty="0" smtClean="0">
              <a:latin typeface="Verdana" panose="020B0604030504040204" pitchFamily="34" charset="0"/>
              <a:cs typeface="Verdana" panose="020B0604030504040204" pitchFamily="34" charset="0"/>
            </a:endParaRPr>
          </a:p>
          <a:p>
            <a:pPr>
              <a:lnSpc>
                <a:spcPct val="100000"/>
              </a:lnSpc>
              <a:buFont typeface="Wingdings" pitchFamily="2" charset="2"/>
              <a:buNone/>
            </a:pPr>
            <a:r>
              <a:rPr lang="en-US" altLang="zh-CN" sz="2800" b="1" dirty="0" smtClean="0">
                <a:latin typeface="Verdana" panose="020B0604030504040204" pitchFamily="34" charset="0"/>
                <a:ea typeface="Verdana" panose="020B0604030504040204" pitchFamily="34" charset="0"/>
                <a:cs typeface="Verdana" panose="020B0604030504040204" pitchFamily="34" charset="0"/>
              </a:rPr>
              <a:t>	     f1=f2;</a:t>
            </a:r>
            <a:endParaRPr lang="zh-CN" altLang="zh-CN" sz="2800" b="1" dirty="0" smtClean="0">
              <a:latin typeface="Verdana" panose="020B0604030504040204" pitchFamily="34" charset="0"/>
              <a:cs typeface="Verdana" panose="020B0604030504040204" pitchFamily="34" charset="0"/>
            </a:endParaRPr>
          </a:p>
          <a:p>
            <a:pPr>
              <a:lnSpc>
                <a:spcPct val="100000"/>
              </a:lnSpc>
              <a:buFont typeface="Wingdings" pitchFamily="2" charset="2"/>
              <a:buNone/>
            </a:pPr>
            <a:r>
              <a:rPr lang="en-US" altLang="zh-CN" sz="2800" b="1" dirty="0" smtClean="0">
                <a:latin typeface="Verdana" panose="020B0604030504040204" pitchFamily="34" charset="0"/>
                <a:ea typeface="Verdana" panose="020B0604030504040204" pitchFamily="34" charset="0"/>
                <a:cs typeface="Verdana" panose="020B0604030504040204" pitchFamily="34" charset="0"/>
              </a:rPr>
              <a:t>	     f2=f3;</a:t>
            </a:r>
            <a:endParaRPr lang="zh-CN" altLang="zh-CN" sz="2800" b="1" dirty="0" smtClean="0">
              <a:latin typeface="Verdana" panose="020B0604030504040204" pitchFamily="34" charset="0"/>
              <a:cs typeface="Verdana" panose="020B0604030504040204" pitchFamily="34" charset="0"/>
            </a:endParaRPr>
          </a:p>
          <a:p>
            <a:pPr>
              <a:lnSpc>
                <a:spcPct val="100000"/>
              </a:lnSpc>
              <a:buFont typeface="Wingdings" pitchFamily="2" charset="2"/>
              <a:buNone/>
            </a:pPr>
            <a:r>
              <a:rPr lang="en-US" altLang="zh-CN" sz="2800" b="1" dirty="0" smtClean="0">
                <a:latin typeface="Verdana" panose="020B0604030504040204" pitchFamily="34" charset="0"/>
                <a:ea typeface="Verdana" panose="020B0604030504040204" pitchFamily="34" charset="0"/>
                <a:cs typeface="Verdana" panose="020B0604030504040204" pitchFamily="34" charset="0"/>
              </a:rPr>
              <a:t>    }</a:t>
            </a:r>
            <a:endParaRPr lang="zh-CN" altLang="zh-CN" sz="2800" b="1" dirty="0" smtClean="0">
              <a:latin typeface="Verdana" panose="020B0604030504040204" pitchFamily="34" charset="0"/>
              <a:cs typeface="Verdana" panose="020B0604030504040204" pitchFamily="34" charset="0"/>
            </a:endParaRPr>
          </a:p>
          <a:p>
            <a:pPr>
              <a:lnSpc>
                <a:spcPct val="100000"/>
              </a:lnSpc>
              <a:buFont typeface="Wingdings" pitchFamily="2" charset="2"/>
              <a:buNone/>
            </a:pPr>
            <a:r>
              <a:rPr lang="en-US" altLang="zh-CN" sz="2800" b="1" dirty="0" smtClean="0">
                <a:latin typeface="Verdana" panose="020B0604030504040204" pitchFamily="34" charset="0"/>
                <a:ea typeface="Verdana" panose="020B0604030504040204" pitchFamily="34" charset="0"/>
                <a:cs typeface="Verdana" panose="020B0604030504040204" pitchFamily="34" charset="0"/>
              </a:rPr>
              <a:t>    return 0;</a:t>
            </a:r>
            <a:endParaRPr lang="zh-CN" altLang="zh-CN" sz="2800" b="1" dirty="0" smtClean="0">
              <a:latin typeface="Verdana" panose="020B0604030504040204" pitchFamily="34" charset="0"/>
              <a:cs typeface="Verdana" panose="020B0604030504040204" pitchFamily="34" charset="0"/>
            </a:endParaRPr>
          </a:p>
          <a:p>
            <a:pPr>
              <a:lnSpc>
                <a:spcPct val="100000"/>
              </a:lnSpc>
              <a:buFont typeface="Wingdings" pitchFamily="2" charset="2"/>
              <a:buNone/>
            </a:pPr>
            <a:r>
              <a:rPr lang="en-US" altLang="zh-CN" sz="2800" b="1" dirty="0" smtClean="0">
                <a:latin typeface="Verdana" panose="020B0604030504040204" pitchFamily="34" charset="0"/>
                <a:ea typeface="Verdana" panose="020B0604030504040204" pitchFamily="34" charset="0"/>
                <a:cs typeface="Verdana" panose="020B0604030504040204" pitchFamily="34" charset="0"/>
              </a:rPr>
              <a:t>}</a:t>
            </a:r>
            <a:endParaRPr lang="zh-CN" altLang="zh-CN" sz="2800" b="1" dirty="0" smtClean="0">
              <a:latin typeface="Verdana" panose="020B0604030504040204" pitchFamily="34" charset="0"/>
              <a:cs typeface="Verdana" panose="020B0604030504040204" pitchFamily="34" charset="0"/>
            </a:endParaRPr>
          </a:p>
        </p:txBody>
      </p:sp>
      <p:sp>
        <p:nvSpPr>
          <p:cNvPr id="70659"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eaLnBrk="1" hangingPunct="1"/>
            <a:endParaRPr lang="zh-CN" altLang="en-US"/>
          </a:p>
        </p:txBody>
      </p:sp>
      <p:sp>
        <p:nvSpPr>
          <p:cNvPr id="70660"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eaLnBrk="1" hangingPunct="1"/>
            <a:endParaRPr lang="zh-CN" altLang="en-US"/>
          </a:p>
        </p:txBody>
      </p:sp>
      <p:sp>
        <p:nvSpPr>
          <p:cNvPr id="70661"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eaLnBrk="1" hangingPunct="1"/>
            <a:endParaRPr lang="zh-CN" altLang="en-US"/>
          </a:p>
        </p:txBody>
      </p:sp>
      <p:sp>
        <p:nvSpPr>
          <p:cNvPr id="70662"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eaLnBrk="1" hangingPunct="1"/>
            <a:endParaRPr lang="zh-CN" altLang="en-US"/>
          </a:p>
        </p:txBody>
      </p:sp>
      <p:sp>
        <p:nvSpPr>
          <p:cNvPr id="70663"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eaLnBrk="1" hangingPunct="1"/>
            <a:endParaRPr lang="zh-CN" altLang="en-US"/>
          </a:p>
        </p:txBody>
      </p:sp>
      <p:sp>
        <p:nvSpPr>
          <p:cNvPr id="70664"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eaLnBrk="1" hangingPunct="1"/>
            <a:endParaRPr lang="zh-CN" altLang="en-US"/>
          </a:p>
        </p:txBody>
      </p:sp>
      <p:sp>
        <p:nvSpPr>
          <p:cNvPr id="70665"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eaLnBrk="1" hangingPunct="1"/>
            <a:endParaRPr lang="zh-CN" altLang="en-US"/>
          </a:p>
        </p:txBody>
      </p:sp>
      <p:sp>
        <p:nvSpPr>
          <p:cNvPr id="13" name="TextBox 12"/>
          <p:cNvSpPr txBox="1">
            <a:spLocks noChangeArrowheads="1"/>
          </p:cNvSpPr>
          <p:nvPr/>
        </p:nvSpPr>
        <p:spPr bwMode="auto">
          <a:xfrm>
            <a:off x="3143250" y="4929188"/>
            <a:ext cx="29289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eaLnBrk="1" hangingPunct="1"/>
            <a:r>
              <a:rPr lang="zh-CN" altLang="en-US" sz="2800" b="1" dirty="0">
                <a:solidFill>
                  <a:srgbClr val="FFFF00"/>
                </a:solidFill>
              </a:rPr>
              <a:t>代码可改进</a:t>
            </a:r>
            <a:endParaRPr lang="en-US" altLang="zh-CN" sz="2800" b="1" dirty="0">
              <a:solidFill>
                <a:srgbClr val="FFFF00"/>
              </a:solidFill>
            </a:endParaRPr>
          </a:p>
        </p:txBody>
      </p:sp>
    </p:spTree>
    <p:extLst>
      <p:ext uri="{BB962C8B-B14F-4D97-AF65-F5344CB8AC3E}">
        <p14:creationId xmlns:p14="http://schemas.microsoft.com/office/powerpoint/2010/main" val="1520621018"/>
      </p:ext>
    </p:extLst>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linds(horizontal)">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682" name="Rectangle 3"/>
          <p:cNvSpPr>
            <a:spLocks noGrp="1" noChangeArrowheads="1"/>
          </p:cNvSpPr>
          <p:nvPr>
            <p:ph type="body" idx="1"/>
          </p:nvPr>
        </p:nvSpPr>
        <p:spPr>
          <a:xfrm>
            <a:off x="179512" y="79375"/>
            <a:ext cx="7143750" cy="5857875"/>
          </a:xfrm>
        </p:spPr>
        <p:txBody>
          <a:bodyPr/>
          <a:lstStyle/>
          <a:p>
            <a:pPr>
              <a:lnSpc>
                <a:spcPct val="100000"/>
              </a:lnSpc>
              <a:buFont typeface="Wingdings" pitchFamily="2" charset="2"/>
              <a:buNone/>
            </a:pPr>
            <a:r>
              <a:rPr lang="en-US" altLang="zh-CN" sz="2800" b="1" dirty="0" smtClean="0">
                <a:latin typeface="Verdana" panose="020B0604030504040204" pitchFamily="34" charset="0"/>
                <a:ea typeface="Verdana" panose="020B0604030504040204" pitchFamily="34" charset="0"/>
                <a:cs typeface="Verdana" panose="020B0604030504040204" pitchFamily="34" charset="0"/>
              </a:rPr>
              <a:t>#include &lt;</a:t>
            </a:r>
            <a:r>
              <a:rPr lang="en-US" altLang="zh-CN" sz="2800" b="1" dirty="0" err="1" smtClean="0">
                <a:latin typeface="Verdana" panose="020B0604030504040204" pitchFamily="34" charset="0"/>
                <a:ea typeface="Verdana" panose="020B0604030504040204" pitchFamily="34" charset="0"/>
                <a:cs typeface="Verdana" panose="020B0604030504040204" pitchFamily="34" charset="0"/>
              </a:rPr>
              <a:t>stdio.h</a:t>
            </a:r>
            <a:r>
              <a:rPr lang="en-US" altLang="zh-CN" sz="2800" b="1" dirty="0" smtClean="0">
                <a:latin typeface="Verdana" panose="020B0604030504040204" pitchFamily="34" charset="0"/>
                <a:ea typeface="Verdana" panose="020B0604030504040204" pitchFamily="34" charset="0"/>
                <a:cs typeface="Verdana" panose="020B0604030504040204" pitchFamily="34" charset="0"/>
              </a:rPr>
              <a:t>&gt;</a:t>
            </a:r>
            <a:endParaRPr lang="zh-CN" altLang="zh-CN" sz="2800" b="1" dirty="0" smtClean="0">
              <a:latin typeface="Verdana" panose="020B0604030504040204" pitchFamily="34" charset="0"/>
              <a:cs typeface="Verdana" panose="020B0604030504040204" pitchFamily="34" charset="0"/>
            </a:endParaRPr>
          </a:p>
          <a:p>
            <a:pPr>
              <a:lnSpc>
                <a:spcPct val="100000"/>
              </a:lnSpc>
              <a:buFont typeface="Wingdings" pitchFamily="2" charset="2"/>
              <a:buNone/>
            </a:pPr>
            <a:r>
              <a:rPr lang="en-US" altLang="zh-CN" sz="2800" b="1" dirty="0" err="1" smtClean="0">
                <a:latin typeface="Verdana" panose="020B0604030504040204" pitchFamily="34" charset="0"/>
                <a:ea typeface="Verdana" panose="020B0604030504040204" pitchFamily="34" charset="0"/>
                <a:cs typeface="Verdana" panose="020B0604030504040204" pitchFamily="34" charset="0"/>
              </a:rPr>
              <a:t>int</a:t>
            </a:r>
            <a:r>
              <a:rPr lang="en-US" altLang="zh-CN" sz="2800" b="1" dirty="0" smtClean="0">
                <a:latin typeface="Verdana" panose="020B0604030504040204" pitchFamily="34" charset="0"/>
                <a:ea typeface="Verdana" panose="020B0604030504040204" pitchFamily="34" charset="0"/>
                <a:cs typeface="Verdana" panose="020B0604030504040204" pitchFamily="34" charset="0"/>
              </a:rPr>
              <a:t> main()</a:t>
            </a:r>
            <a:endParaRPr lang="zh-CN" altLang="zh-CN" sz="2800" b="1" dirty="0" smtClean="0">
              <a:latin typeface="Verdana" panose="020B0604030504040204" pitchFamily="34" charset="0"/>
              <a:cs typeface="Verdana" panose="020B0604030504040204" pitchFamily="34" charset="0"/>
            </a:endParaRPr>
          </a:p>
          <a:p>
            <a:pPr>
              <a:lnSpc>
                <a:spcPct val="100000"/>
              </a:lnSpc>
              <a:buFont typeface="Wingdings" pitchFamily="2" charset="2"/>
              <a:buNone/>
            </a:pPr>
            <a:r>
              <a:rPr lang="en-US" altLang="zh-CN" sz="2800" b="1" dirty="0" smtClean="0">
                <a:latin typeface="Verdana" panose="020B0604030504040204" pitchFamily="34" charset="0"/>
                <a:ea typeface="Verdana" panose="020B0604030504040204" pitchFamily="34" charset="0"/>
                <a:cs typeface="Verdana" panose="020B0604030504040204" pitchFamily="34" charset="0"/>
              </a:rPr>
              <a:t> {  </a:t>
            </a:r>
            <a:r>
              <a:rPr lang="en-US" altLang="zh-CN" sz="2800" b="1" dirty="0" err="1" smtClean="0">
                <a:latin typeface="Verdana" panose="020B0604030504040204" pitchFamily="34" charset="0"/>
                <a:ea typeface="Verdana" panose="020B0604030504040204" pitchFamily="34" charset="0"/>
                <a:cs typeface="Verdana" panose="020B0604030504040204" pitchFamily="34" charset="0"/>
              </a:rPr>
              <a:t>int</a:t>
            </a:r>
            <a:r>
              <a:rPr lang="en-US" altLang="zh-CN" sz="2800" b="1" dirty="0" smtClean="0">
                <a:latin typeface="Verdana" panose="020B0604030504040204" pitchFamily="34" charset="0"/>
                <a:ea typeface="Verdana" panose="020B0604030504040204" pitchFamily="34" charset="0"/>
                <a:cs typeface="Verdana" panose="020B0604030504040204" pitchFamily="34" charset="0"/>
              </a:rPr>
              <a:t> f1=1,f2=1;  </a:t>
            </a:r>
            <a:r>
              <a:rPr lang="en-US" altLang="zh-CN" sz="2800" b="1" dirty="0" err="1" smtClean="0">
                <a:latin typeface="Verdana" panose="020B0604030504040204" pitchFamily="34" charset="0"/>
                <a:ea typeface="Verdana" panose="020B0604030504040204" pitchFamily="34" charset="0"/>
                <a:cs typeface="Verdana" panose="020B0604030504040204" pitchFamily="34" charset="0"/>
              </a:rPr>
              <a:t>int</a:t>
            </a:r>
            <a:r>
              <a:rPr lang="en-US" altLang="zh-CN" sz="2800" b="1" dirty="0" smtClean="0">
                <a:latin typeface="Verdana" panose="020B0604030504040204" pitchFamily="34" charset="0"/>
                <a:ea typeface="Verdana" panose="020B0604030504040204" pitchFamily="34" charset="0"/>
                <a:cs typeface="Verdana" panose="020B0604030504040204" pitchFamily="34" charset="0"/>
              </a:rPr>
              <a:t> </a:t>
            </a:r>
            <a:r>
              <a:rPr lang="en-US" altLang="zh-CN" sz="2800" b="1" dirty="0" err="1" smtClean="0">
                <a:latin typeface="Verdana" panose="020B0604030504040204" pitchFamily="34" charset="0"/>
                <a:ea typeface="Verdana" panose="020B0604030504040204" pitchFamily="34" charset="0"/>
                <a:cs typeface="Verdana" panose="020B0604030504040204" pitchFamily="34" charset="0"/>
              </a:rPr>
              <a:t>i</a:t>
            </a:r>
            <a:r>
              <a:rPr lang="en-US" altLang="zh-CN" sz="2800" b="1" dirty="0" smtClean="0">
                <a:latin typeface="Verdana" panose="020B0604030504040204" pitchFamily="34" charset="0"/>
                <a:ea typeface="Verdana" panose="020B0604030504040204" pitchFamily="34" charset="0"/>
                <a:cs typeface="Verdana" panose="020B0604030504040204" pitchFamily="34" charset="0"/>
              </a:rPr>
              <a:t>;</a:t>
            </a:r>
            <a:endParaRPr lang="zh-CN" altLang="zh-CN" sz="2800" b="1" dirty="0" smtClean="0">
              <a:latin typeface="Verdana" panose="020B0604030504040204" pitchFamily="34" charset="0"/>
              <a:cs typeface="Verdana" panose="020B0604030504040204" pitchFamily="34" charset="0"/>
            </a:endParaRPr>
          </a:p>
          <a:p>
            <a:pPr>
              <a:lnSpc>
                <a:spcPct val="100000"/>
              </a:lnSpc>
              <a:buFont typeface="Wingdings" pitchFamily="2" charset="2"/>
              <a:buNone/>
            </a:pPr>
            <a:r>
              <a:rPr lang="en-US" altLang="zh-CN" sz="2800" b="1" dirty="0" smtClean="0">
                <a:latin typeface="Verdana" panose="020B0604030504040204" pitchFamily="34" charset="0"/>
                <a:ea typeface="Verdana" panose="020B0604030504040204" pitchFamily="34" charset="0"/>
                <a:cs typeface="Verdana" panose="020B0604030504040204" pitchFamily="34" charset="0"/>
              </a:rPr>
              <a:t>     for(</a:t>
            </a:r>
            <a:r>
              <a:rPr lang="en-US" altLang="zh-CN" sz="2800" b="1" dirty="0" err="1" smtClean="0">
                <a:latin typeface="Verdana" panose="020B0604030504040204" pitchFamily="34" charset="0"/>
                <a:ea typeface="Verdana" panose="020B0604030504040204" pitchFamily="34" charset="0"/>
                <a:cs typeface="Verdana" panose="020B0604030504040204" pitchFamily="34" charset="0"/>
              </a:rPr>
              <a:t>i</a:t>
            </a:r>
            <a:r>
              <a:rPr lang="en-US" altLang="zh-CN" sz="2800" b="1" dirty="0" smtClean="0">
                <a:latin typeface="Verdana" panose="020B0604030504040204" pitchFamily="34" charset="0"/>
                <a:ea typeface="Verdana" panose="020B0604030504040204" pitchFamily="34" charset="0"/>
                <a:cs typeface="Verdana" panose="020B0604030504040204" pitchFamily="34" charset="0"/>
              </a:rPr>
              <a:t>=1; </a:t>
            </a:r>
            <a:r>
              <a:rPr lang="en-US" altLang="zh-CN" sz="2800" b="1" dirty="0" err="1" smtClean="0">
                <a:latin typeface="Verdana" panose="020B0604030504040204" pitchFamily="34" charset="0"/>
                <a:ea typeface="Verdana" panose="020B0604030504040204" pitchFamily="34" charset="0"/>
                <a:cs typeface="Verdana" panose="020B0604030504040204" pitchFamily="34" charset="0"/>
              </a:rPr>
              <a:t>i</a:t>
            </a:r>
            <a:r>
              <a:rPr lang="en-US" altLang="zh-CN" sz="2800" b="1" dirty="0" smtClean="0">
                <a:latin typeface="Verdana" panose="020B0604030504040204" pitchFamily="34" charset="0"/>
                <a:ea typeface="Verdana" panose="020B0604030504040204" pitchFamily="34" charset="0"/>
                <a:cs typeface="Verdana" panose="020B0604030504040204" pitchFamily="34" charset="0"/>
              </a:rPr>
              <a:t>&lt;=</a:t>
            </a:r>
            <a:r>
              <a:rPr lang="en-US" altLang="zh-CN" sz="2800" b="1" dirty="0" smtClean="0">
                <a:solidFill>
                  <a:srgbClr val="FFFF00"/>
                </a:solidFill>
                <a:latin typeface="Verdana" panose="020B0604030504040204" pitchFamily="34" charset="0"/>
                <a:ea typeface="Verdana" panose="020B0604030504040204" pitchFamily="34" charset="0"/>
                <a:cs typeface="Verdana" panose="020B0604030504040204" pitchFamily="34" charset="0"/>
              </a:rPr>
              <a:t>20</a:t>
            </a:r>
            <a:r>
              <a:rPr lang="en-US" altLang="zh-CN" sz="2800" b="1" dirty="0" smtClean="0">
                <a:latin typeface="Verdana" panose="020B0604030504040204" pitchFamily="34" charset="0"/>
                <a:ea typeface="Verdana" panose="020B0604030504040204" pitchFamily="34" charset="0"/>
                <a:cs typeface="Verdana" panose="020B0604030504040204" pitchFamily="34" charset="0"/>
              </a:rPr>
              <a:t>; </a:t>
            </a:r>
            <a:r>
              <a:rPr lang="en-US" altLang="zh-CN" sz="2800" b="1" dirty="0" err="1" smtClean="0">
                <a:latin typeface="Verdana" panose="020B0604030504040204" pitchFamily="34" charset="0"/>
                <a:ea typeface="Verdana" panose="020B0604030504040204" pitchFamily="34" charset="0"/>
                <a:cs typeface="Verdana" panose="020B0604030504040204" pitchFamily="34" charset="0"/>
              </a:rPr>
              <a:t>i</a:t>
            </a:r>
            <a:r>
              <a:rPr lang="en-US" altLang="zh-CN" sz="2800" b="1" dirty="0" smtClean="0">
                <a:latin typeface="Verdana" panose="020B0604030504040204" pitchFamily="34" charset="0"/>
                <a:ea typeface="Verdana" panose="020B0604030504040204" pitchFamily="34" charset="0"/>
                <a:cs typeface="Verdana" panose="020B0604030504040204" pitchFamily="34" charset="0"/>
              </a:rPr>
              <a:t>++)</a:t>
            </a:r>
            <a:endParaRPr lang="zh-CN" altLang="zh-CN" sz="2800" b="1" dirty="0" smtClean="0">
              <a:latin typeface="Verdana" panose="020B0604030504040204" pitchFamily="34" charset="0"/>
              <a:cs typeface="Verdana" panose="020B0604030504040204" pitchFamily="34" charset="0"/>
            </a:endParaRPr>
          </a:p>
          <a:p>
            <a:pPr>
              <a:lnSpc>
                <a:spcPct val="100000"/>
              </a:lnSpc>
              <a:buFont typeface="Wingdings" pitchFamily="2" charset="2"/>
              <a:buNone/>
            </a:pPr>
            <a:r>
              <a:rPr lang="en-US" altLang="zh-CN" sz="2800" b="1" dirty="0" smtClean="0">
                <a:latin typeface="Verdana" panose="020B0604030504040204" pitchFamily="34" charset="0"/>
                <a:ea typeface="Verdana" panose="020B0604030504040204" pitchFamily="34" charset="0"/>
                <a:cs typeface="Verdana" panose="020B0604030504040204" pitchFamily="34" charset="0"/>
              </a:rPr>
              <a:t>    </a:t>
            </a:r>
            <a:r>
              <a:rPr lang="en-US" altLang="zh-CN" sz="2800" b="1" dirty="0" smtClean="0">
                <a:latin typeface="Verdana" panose="020B0604030504040204" pitchFamily="34" charset="0"/>
                <a:ea typeface="Verdana" panose="020B0604030504040204" pitchFamily="34" charset="0"/>
                <a:cs typeface="Verdana" panose="020B0604030504040204" pitchFamily="34" charset="0"/>
              </a:rPr>
              <a:t> { </a:t>
            </a:r>
          </a:p>
          <a:p>
            <a:pPr>
              <a:lnSpc>
                <a:spcPct val="100000"/>
              </a:lnSpc>
              <a:buFont typeface="Wingdings" pitchFamily="2" charset="2"/>
              <a:buNone/>
            </a:pPr>
            <a:r>
              <a:rPr lang="en-US" altLang="zh-CN" sz="2800" b="1" dirty="0">
                <a:latin typeface="Verdana" panose="020B0604030504040204" pitchFamily="34" charset="0"/>
                <a:ea typeface="Verdana" panose="020B0604030504040204" pitchFamily="34" charset="0"/>
                <a:cs typeface="Verdana" panose="020B0604030504040204" pitchFamily="34" charset="0"/>
              </a:rPr>
              <a:t>	</a:t>
            </a:r>
            <a:r>
              <a:rPr lang="en-US" altLang="zh-CN" sz="2800" b="1" dirty="0" smtClean="0">
                <a:latin typeface="Verdana" panose="020B0604030504040204" pitchFamily="34" charset="0"/>
                <a:ea typeface="Verdana" panose="020B0604030504040204" pitchFamily="34" charset="0"/>
                <a:cs typeface="Verdana" panose="020B0604030504040204" pitchFamily="34" charset="0"/>
              </a:rPr>
              <a:t>	</a:t>
            </a:r>
            <a:r>
              <a:rPr lang="en-US" altLang="zh-CN" sz="2800" b="1" dirty="0" err="1" smtClean="0">
                <a:latin typeface="Verdana" panose="020B0604030504040204" pitchFamily="34" charset="0"/>
                <a:ea typeface="Verdana" panose="020B0604030504040204" pitchFamily="34" charset="0"/>
                <a:cs typeface="Verdana" panose="020B0604030504040204" pitchFamily="34" charset="0"/>
              </a:rPr>
              <a:t>printf</a:t>
            </a:r>
            <a:r>
              <a:rPr lang="en-US" altLang="zh-CN" sz="2800" b="1" dirty="0" smtClean="0">
                <a:solidFill>
                  <a:srgbClr val="FFFF00"/>
                </a:solidFill>
                <a:latin typeface="Verdana" panose="020B0604030504040204" pitchFamily="34" charset="0"/>
                <a:ea typeface="Verdana" panose="020B0604030504040204" pitchFamily="34" charset="0"/>
                <a:cs typeface="Verdana" panose="020B0604030504040204" pitchFamily="34" charset="0"/>
              </a:rPr>
              <a:t>("%12d %12d ",f1,f2</a:t>
            </a:r>
            <a:r>
              <a:rPr lang="en-US" altLang="zh-CN" sz="2800" b="1" dirty="0" smtClean="0">
                <a:latin typeface="Verdana" panose="020B0604030504040204" pitchFamily="34" charset="0"/>
                <a:ea typeface="Verdana" panose="020B0604030504040204" pitchFamily="34" charset="0"/>
                <a:cs typeface="Verdana" panose="020B0604030504040204" pitchFamily="34" charset="0"/>
              </a:rPr>
              <a:t>);         </a:t>
            </a:r>
            <a:endParaRPr lang="zh-CN" altLang="zh-CN" sz="2800" b="1" dirty="0" smtClean="0">
              <a:latin typeface="Verdana" panose="020B0604030504040204" pitchFamily="34" charset="0"/>
              <a:cs typeface="Verdana" panose="020B0604030504040204" pitchFamily="34" charset="0"/>
            </a:endParaRPr>
          </a:p>
          <a:p>
            <a:pPr>
              <a:lnSpc>
                <a:spcPct val="100000"/>
              </a:lnSpc>
              <a:buFont typeface="Wingdings" pitchFamily="2" charset="2"/>
              <a:buNone/>
            </a:pPr>
            <a:r>
              <a:rPr lang="en-US" altLang="zh-CN" sz="2800" b="1" dirty="0" smtClean="0">
                <a:latin typeface="Verdana" panose="020B0604030504040204" pitchFamily="34" charset="0"/>
                <a:ea typeface="Verdana" panose="020B0604030504040204" pitchFamily="34" charset="0"/>
                <a:cs typeface="Verdana" panose="020B0604030504040204" pitchFamily="34" charset="0"/>
              </a:rPr>
              <a:t>       </a:t>
            </a:r>
            <a:r>
              <a:rPr lang="en-US" altLang="zh-CN" sz="2800" b="1" dirty="0" smtClean="0">
                <a:solidFill>
                  <a:srgbClr val="FFFF00"/>
                </a:solidFill>
                <a:latin typeface="Verdana" panose="020B0604030504040204" pitchFamily="34" charset="0"/>
                <a:ea typeface="Verdana" panose="020B0604030504040204" pitchFamily="34" charset="0"/>
                <a:cs typeface="Verdana" panose="020B0604030504040204" pitchFamily="34" charset="0"/>
              </a:rPr>
              <a:t>if(i%2==0) </a:t>
            </a:r>
            <a:endParaRPr lang="en-US" altLang="zh-CN" sz="2800" b="1" dirty="0" smtClean="0">
              <a:solidFill>
                <a:srgbClr val="FFFF00"/>
              </a:solidFill>
              <a:latin typeface="Verdana" panose="020B0604030504040204" pitchFamily="34" charset="0"/>
              <a:ea typeface="Verdana" panose="020B0604030504040204" pitchFamily="34" charset="0"/>
              <a:cs typeface="Verdana" panose="020B0604030504040204" pitchFamily="34" charset="0"/>
            </a:endParaRPr>
          </a:p>
          <a:p>
            <a:pPr>
              <a:lnSpc>
                <a:spcPct val="100000"/>
              </a:lnSpc>
              <a:buFont typeface="Wingdings" pitchFamily="2" charset="2"/>
              <a:buNone/>
            </a:pPr>
            <a:r>
              <a:rPr lang="en-US" altLang="zh-CN" sz="2800" b="1" dirty="0">
                <a:solidFill>
                  <a:srgbClr val="FFFF00"/>
                </a:solidFill>
                <a:latin typeface="Verdana" panose="020B0604030504040204" pitchFamily="34" charset="0"/>
                <a:ea typeface="Verdana" panose="020B0604030504040204" pitchFamily="34" charset="0"/>
                <a:cs typeface="Verdana" panose="020B0604030504040204" pitchFamily="34" charset="0"/>
              </a:rPr>
              <a:t>	</a:t>
            </a:r>
            <a:r>
              <a:rPr lang="en-US" altLang="zh-CN" sz="2800" b="1" dirty="0" smtClean="0">
                <a:solidFill>
                  <a:srgbClr val="FFFF00"/>
                </a:solidFill>
                <a:latin typeface="Verdana" panose="020B0604030504040204" pitchFamily="34" charset="0"/>
                <a:ea typeface="Verdana" panose="020B0604030504040204" pitchFamily="34" charset="0"/>
                <a:cs typeface="Verdana" panose="020B0604030504040204" pitchFamily="34" charset="0"/>
              </a:rPr>
              <a:t>		</a:t>
            </a:r>
            <a:r>
              <a:rPr lang="en-US" altLang="zh-CN" sz="2800" b="1" dirty="0" err="1" smtClean="0">
                <a:solidFill>
                  <a:srgbClr val="FFFF00"/>
                </a:solidFill>
                <a:latin typeface="Verdana" panose="020B0604030504040204" pitchFamily="34" charset="0"/>
                <a:ea typeface="Verdana" panose="020B0604030504040204" pitchFamily="34" charset="0"/>
                <a:cs typeface="Verdana" panose="020B0604030504040204" pitchFamily="34" charset="0"/>
              </a:rPr>
              <a:t>printf</a:t>
            </a:r>
            <a:r>
              <a:rPr lang="en-US" altLang="zh-CN" sz="2800" b="1" dirty="0" smtClean="0">
                <a:solidFill>
                  <a:srgbClr val="FFFF00"/>
                </a:solidFill>
                <a:latin typeface="Verdana" panose="020B0604030504040204" pitchFamily="34" charset="0"/>
                <a:ea typeface="Verdana" panose="020B0604030504040204" pitchFamily="34" charset="0"/>
                <a:cs typeface="Verdana" panose="020B0604030504040204" pitchFamily="34" charset="0"/>
              </a:rPr>
              <a:t>("\n");</a:t>
            </a:r>
            <a:endParaRPr lang="zh-CN" altLang="zh-CN" sz="2800" b="1" dirty="0" smtClean="0">
              <a:solidFill>
                <a:srgbClr val="FFFF00"/>
              </a:solidFill>
              <a:latin typeface="Verdana" panose="020B0604030504040204" pitchFamily="34" charset="0"/>
              <a:cs typeface="Verdana" panose="020B0604030504040204" pitchFamily="34" charset="0"/>
            </a:endParaRPr>
          </a:p>
          <a:p>
            <a:pPr>
              <a:lnSpc>
                <a:spcPct val="100000"/>
              </a:lnSpc>
              <a:buFont typeface="Wingdings" pitchFamily="2" charset="2"/>
              <a:buNone/>
            </a:pPr>
            <a:r>
              <a:rPr lang="en-US" altLang="zh-CN" sz="2800" b="1" dirty="0" smtClean="0">
                <a:solidFill>
                  <a:srgbClr val="FFFF00"/>
                </a:solidFill>
                <a:latin typeface="Verdana" panose="020B0604030504040204" pitchFamily="34" charset="0"/>
                <a:ea typeface="Verdana" panose="020B0604030504040204" pitchFamily="34" charset="0"/>
                <a:cs typeface="Verdana" panose="020B0604030504040204" pitchFamily="34" charset="0"/>
              </a:rPr>
              <a:t>       f1=f1+f2;                       </a:t>
            </a:r>
            <a:endParaRPr lang="zh-CN" altLang="zh-CN" sz="2800" b="1" dirty="0" smtClean="0">
              <a:solidFill>
                <a:srgbClr val="FFFF00"/>
              </a:solidFill>
              <a:latin typeface="Verdana" panose="020B0604030504040204" pitchFamily="34" charset="0"/>
              <a:cs typeface="Verdana" panose="020B0604030504040204" pitchFamily="34" charset="0"/>
            </a:endParaRPr>
          </a:p>
          <a:p>
            <a:pPr>
              <a:lnSpc>
                <a:spcPct val="100000"/>
              </a:lnSpc>
              <a:buFont typeface="Wingdings" pitchFamily="2" charset="2"/>
              <a:buNone/>
            </a:pPr>
            <a:r>
              <a:rPr lang="en-US" altLang="zh-CN" sz="2800" b="1" dirty="0" smtClean="0">
                <a:solidFill>
                  <a:srgbClr val="FFFF00"/>
                </a:solidFill>
                <a:latin typeface="Verdana" panose="020B0604030504040204" pitchFamily="34" charset="0"/>
                <a:ea typeface="Verdana" panose="020B0604030504040204" pitchFamily="34" charset="0"/>
                <a:cs typeface="Verdana" panose="020B0604030504040204" pitchFamily="34" charset="0"/>
              </a:rPr>
              <a:t>       f2=f2+f1;                      </a:t>
            </a:r>
            <a:endParaRPr lang="zh-CN" altLang="zh-CN" sz="2800" b="1" dirty="0" smtClean="0">
              <a:solidFill>
                <a:srgbClr val="FFFF00"/>
              </a:solidFill>
              <a:latin typeface="Verdana" panose="020B0604030504040204" pitchFamily="34" charset="0"/>
              <a:cs typeface="Verdana" panose="020B0604030504040204" pitchFamily="34" charset="0"/>
            </a:endParaRPr>
          </a:p>
          <a:p>
            <a:pPr>
              <a:lnSpc>
                <a:spcPct val="100000"/>
              </a:lnSpc>
              <a:buFont typeface="Wingdings" pitchFamily="2" charset="2"/>
              <a:buNone/>
            </a:pPr>
            <a:r>
              <a:rPr lang="en-US" altLang="zh-CN" sz="2800" b="1" dirty="0" smtClean="0">
                <a:latin typeface="Verdana" panose="020B0604030504040204" pitchFamily="34" charset="0"/>
                <a:ea typeface="Verdana" panose="020B0604030504040204" pitchFamily="34" charset="0"/>
                <a:cs typeface="Verdana" panose="020B0604030504040204" pitchFamily="34" charset="0"/>
              </a:rPr>
              <a:t>     }</a:t>
            </a:r>
            <a:endParaRPr lang="zh-CN" altLang="zh-CN" sz="2800" b="1" dirty="0" smtClean="0">
              <a:latin typeface="Verdana" panose="020B0604030504040204" pitchFamily="34" charset="0"/>
              <a:cs typeface="Verdana" panose="020B0604030504040204" pitchFamily="34" charset="0"/>
            </a:endParaRPr>
          </a:p>
          <a:p>
            <a:pPr>
              <a:lnSpc>
                <a:spcPct val="100000"/>
              </a:lnSpc>
              <a:buFont typeface="Wingdings" pitchFamily="2" charset="2"/>
              <a:buNone/>
            </a:pPr>
            <a:r>
              <a:rPr lang="en-US" altLang="zh-CN" sz="2800" b="1" dirty="0" smtClean="0">
                <a:latin typeface="Verdana" panose="020B0604030504040204" pitchFamily="34" charset="0"/>
                <a:ea typeface="Verdana" panose="020B0604030504040204" pitchFamily="34" charset="0"/>
                <a:cs typeface="Verdana" panose="020B0604030504040204" pitchFamily="34" charset="0"/>
              </a:rPr>
              <a:t>     return 0;</a:t>
            </a:r>
            <a:endParaRPr lang="zh-CN" altLang="zh-CN" sz="2800" b="1" dirty="0" smtClean="0">
              <a:latin typeface="Verdana" panose="020B0604030504040204" pitchFamily="34" charset="0"/>
              <a:cs typeface="Verdana" panose="020B0604030504040204" pitchFamily="34" charset="0"/>
            </a:endParaRPr>
          </a:p>
          <a:p>
            <a:pPr>
              <a:lnSpc>
                <a:spcPct val="100000"/>
              </a:lnSpc>
              <a:buFont typeface="Wingdings" pitchFamily="2" charset="2"/>
              <a:buNone/>
            </a:pPr>
            <a:r>
              <a:rPr lang="en-US" altLang="zh-CN" sz="2800" b="1" dirty="0" smtClean="0">
                <a:latin typeface="Verdana" panose="020B0604030504040204" pitchFamily="34" charset="0"/>
                <a:ea typeface="Verdana" panose="020B0604030504040204" pitchFamily="34" charset="0"/>
                <a:cs typeface="Verdana" panose="020B0604030504040204" pitchFamily="34" charset="0"/>
              </a:rPr>
              <a:t> }</a:t>
            </a:r>
            <a:endParaRPr lang="zh-CN" altLang="zh-CN" sz="2800" b="1" dirty="0" smtClean="0">
              <a:latin typeface="Verdana" panose="020B0604030504040204" pitchFamily="34" charset="0"/>
              <a:cs typeface="Verdana" panose="020B0604030504040204" pitchFamily="34" charset="0"/>
            </a:endParaRPr>
          </a:p>
        </p:txBody>
      </p:sp>
      <p:sp>
        <p:nvSpPr>
          <p:cNvPr id="71683"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eaLnBrk="1" hangingPunct="1"/>
            <a:endParaRPr lang="zh-CN" altLang="en-US"/>
          </a:p>
        </p:txBody>
      </p:sp>
      <p:sp>
        <p:nvSpPr>
          <p:cNvPr id="71684"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eaLnBrk="1" hangingPunct="1"/>
            <a:endParaRPr lang="zh-CN" altLang="en-US"/>
          </a:p>
        </p:txBody>
      </p:sp>
      <p:sp>
        <p:nvSpPr>
          <p:cNvPr id="71685"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eaLnBrk="1" hangingPunct="1"/>
            <a:endParaRPr lang="zh-CN" altLang="en-US"/>
          </a:p>
        </p:txBody>
      </p:sp>
      <p:sp>
        <p:nvSpPr>
          <p:cNvPr id="71686"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eaLnBrk="1" hangingPunct="1"/>
            <a:endParaRPr lang="zh-CN" altLang="en-US"/>
          </a:p>
        </p:txBody>
      </p:sp>
      <p:sp>
        <p:nvSpPr>
          <p:cNvPr id="71687"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eaLnBrk="1" hangingPunct="1"/>
            <a:endParaRPr lang="zh-CN" altLang="en-US"/>
          </a:p>
        </p:txBody>
      </p:sp>
      <p:sp>
        <p:nvSpPr>
          <p:cNvPr id="71688"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eaLnBrk="1" hangingPunct="1"/>
            <a:endParaRPr lang="zh-CN" altLang="en-US"/>
          </a:p>
        </p:txBody>
      </p:sp>
      <p:sp>
        <p:nvSpPr>
          <p:cNvPr id="71689"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eaLnBrk="1" hangingPunct="1"/>
            <a:endParaRPr lang="zh-CN" altLang="en-US"/>
          </a:p>
        </p:txBody>
      </p:sp>
      <p:pic>
        <p:nvPicPr>
          <p:cNvPr id="983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2156" y="3212976"/>
            <a:ext cx="7659688" cy="292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70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0112" y="7992"/>
            <a:ext cx="3540930" cy="27009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03277624"/>
      </p:ext>
    </p:extLst>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98306"/>
                                        </p:tgtEl>
                                        <p:attrNameLst>
                                          <p:attrName>style.visibility</p:attrName>
                                        </p:attrNameLst>
                                      </p:cBhvr>
                                      <p:to>
                                        <p:strVal val="visible"/>
                                      </p:to>
                                    </p:set>
                                    <p:animEffect transition="in" filter="blinds(horizontal)">
                                      <p:cBhvr>
                                        <p:cTn id="7" dur="500"/>
                                        <p:tgtEl>
                                          <p:spTgt spid="983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8313" y="260350"/>
            <a:ext cx="7543800" cy="1224434"/>
          </a:xfrm>
        </p:spPr>
        <p:txBody>
          <a:bodyPr/>
          <a:lstStyle/>
          <a:p>
            <a:r>
              <a:rPr lang="en-US" altLang="zh-CN" dirty="0"/>
              <a:t>【</a:t>
            </a:r>
            <a:r>
              <a:rPr lang="zh-CN" altLang="zh-CN" dirty="0" smtClean="0"/>
              <a:t>例</a:t>
            </a:r>
            <a:r>
              <a:rPr lang="en-US" altLang="zh-CN" dirty="0" smtClean="0"/>
              <a:t>5.9】</a:t>
            </a:r>
            <a:r>
              <a:rPr lang="zh-CN" altLang="zh-CN" dirty="0" smtClean="0"/>
              <a:t>输入</a:t>
            </a:r>
            <a:r>
              <a:rPr lang="zh-CN" altLang="zh-CN" dirty="0"/>
              <a:t>一个大于</a:t>
            </a:r>
            <a:r>
              <a:rPr lang="en-US" altLang="zh-CN" dirty="0"/>
              <a:t>3</a:t>
            </a:r>
            <a:r>
              <a:rPr lang="zh-CN" altLang="zh-CN" dirty="0"/>
              <a:t>的整数</a:t>
            </a:r>
            <a:r>
              <a:rPr lang="en-US" altLang="zh-CN" dirty="0"/>
              <a:t>n</a:t>
            </a:r>
            <a:r>
              <a:rPr lang="zh-CN" altLang="zh-CN" dirty="0"/>
              <a:t>，判定它是否素数</a:t>
            </a:r>
            <a:r>
              <a:rPr lang="en-US" altLang="zh-CN" dirty="0"/>
              <a:t>(prime</a:t>
            </a:r>
            <a:r>
              <a:rPr lang="zh-CN" altLang="zh-CN" dirty="0"/>
              <a:t>，又称质数</a:t>
            </a:r>
            <a:r>
              <a:rPr lang="en-US" altLang="zh-CN" dirty="0"/>
              <a:t>)</a:t>
            </a:r>
            <a:r>
              <a:rPr lang="zh-CN" altLang="zh-CN" dirty="0"/>
              <a:t>。</a:t>
            </a:r>
            <a:endParaRPr lang="zh-CN" altLang="en-US" dirty="0"/>
          </a:p>
        </p:txBody>
      </p:sp>
      <p:sp>
        <p:nvSpPr>
          <p:cNvPr id="3" name="内容占位符 2"/>
          <p:cNvSpPr>
            <a:spLocks noGrp="1"/>
          </p:cNvSpPr>
          <p:nvPr>
            <p:ph idx="1"/>
          </p:nvPr>
        </p:nvSpPr>
        <p:spPr>
          <a:xfrm>
            <a:off x="457200" y="1628799"/>
            <a:ext cx="8229600" cy="4679925"/>
          </a:xfrm>
        </p:spPr>
        <p:txBody>
          <a:bodyPr/>
          <a:lstStyle/>
          <a:p>
            <a:pPr marL="0" indent="0">
              <a:buNone/>
            </a:pPr>
            <a:r>
              <a:rPr lang="en-US" altLang="zh-CN" dirty="0" smtClean="0"/>
              <a:t>【</a:t>
            </a:r>
            <a:r>
              <a:rPr lang="zh-CN" altLang="zh-CN" dirty="0" smtClean="0"/>
              <a:t>解题思路</a:t>
            </a:r>
            <a:r>
              <a:rPr lang="en-US" altLang="zh-CN" dirty="0" smtClean="0"/>
              <a:t>】</a:t>
            </a:r>
            <a:endParaRPr lang="zh-CN" altLang="zh-CN" dirty="0"/>
          </a:p>
          <a:p>
            <a:pPr lvl="1"/>
            <a:r>
              <a:rPr lang="zh-CN" altLang="zh-CN" dirty="0"/>
              <a:t>让</a:t>
            </a:r>
            <a:r>
              <a:rPr lang="en-US" altLang="zh-CN" dirty="0"/>
              <a:t>n</a:t>
            </a:r>
            <a:r>
              <a:rPr lang="zh-CN" altLang="zh-CN" dirty="0"/>
              <a:t>被</a:t>
            </a:r>
            <a:r>
              <a:rPr lang="en-US" altLang="zh-CN" dirty="0" err="1"/>
              <a:t>i</a:t>
            </a:r>
            <a:r>
              <a:rPr lang="zh-CN" altLang="en-US" dirty="0"/>
              <a:t>整</a:t>
            </a:r>
            <a:r>
              <a:rPr lang="zh-CN" altLang="zh-CN" dirty="0"/>
              <a:t>除</a:t>
            </a:r>
            <a:r>
              <a:rPr lang="en-US" altLang="zh-CN" dirty="0"/>
              <a:t>(</a:t>
            </a:r>
            <a:r>
              <a:rPr lang="en-US" altLang="zh-CN" dirty="0" err="1"/>
              <a:t>i</a:t>
            </a:r>
            <a:r>
              <a:rPr lang="zh-CN" altLang="zh-CN" dirty="0"/>
              <a:t>的值从</a:t>
            </a:r>
            <a:r>
              <a:rPr lang="en-US" altLang="zh-CN" dirty="0"/>
              <a:t>2</a:t>
            </a:r>
            <a:r>
              <a:rPr lang="zh-CN" altLang="zh-CN" dirty="0"/>
              <a:t>变到</a:t>
            </a:r>
            <a:r>
              <a:rPr lang="en-US" altLang="zh-CN" dirty="0"/>
              <a:t>n-1)</a:t>
            </a:r>
          </a:p>
          <a:p>
            <a:pPr lvl="1"/>
            <a:r>
              <a:rPr lang="zh-CN" altLang="zh-CN" dirty="0"/>
              <a:t>如果</a:t>
            </a:r>
            <a:r>
              <a:rPr lang="en-US" altLang="zh-CN" dirty="0"/>
              <a:t>n</a:t>
            </a:r>
            <a:r>
              <a:rPr lang="zh-CN" altLang="zh-CN" dirty="0"/>
              <a:t>能被</a:t>
            </a:r>
            <a:r>
              <a:rPr lang="en-US" altLang="zh-CN" dirty="0"/>
              <a:t>2</a:t>
            </a:r>
            <a:r>
              <a:rPr lang="zh-CN" altLang="zh-CN" dirty="0"/>
              <a:t>～</a:t>
            </a:r>
            <a:r>
              <a:rPr lang="en-US" altLang="zh-CN" dirty="0"/>
              <a:t>(n-1)</a:t>
            </a:r>
            <a:r>
              <a:rPr lang="zh-CN" altLang="zh-CN" dirty="0"/>
              <a:t>之中任何一个整数整除，则表示</a:t>
            </a:r>
            <a:r>
              <a:rPr lang="en-US" altLang="zh-CN" dirty="0"/>
              <a:t>n</a:t>
            </a:r>
            <a:r>
              <a:rPr lang="zh-CN" altLang="zh-CN" dirty="0"/>
              <a:t>肯定不是素数，不必再继续被后面的整数除，因此，可以提前结束循环</a:t>
            </a:r>
            <a:endParaRPr lang="en-US" altLang="zh-CN" dirty="0"/>
          </a:p>
          <a:p>
            <a:pPr lvl="1"/>
            <a:r>
              <a:rPr lang="zh-CN" altLang="zh-CN" dirty="0"/>
              <a:t>注意：此时</a:t>
            </a:r>
            <a:r>
              <a:rPr lang="en-US" altLang="zh-CN" dirty="0" err="1"/>
              <a:t>i</a:t>
            </a:r>
            <a:r>
              <a:rPr lang="zh-CN" altLang="zh-CN" dirty="0"/>
              <a:t>的值必然小于</a:t>
            </a:r>
            <a:r>
              <a:rPr lang="en-US" altLang="zh-CN" dirty="0"/>
              <a:t>n</a:t>
            </a:r>
            <a:endParaRPr lang="zh-CN" altLang="zh-CN" dirty="0"/>
          </a:p>
          <a:p>
            <a:endParaRPr lang="zh-CN" altLang="en-US" dirty="0"/>
          </a:p>
        </p:txBody>
      </p:sp>
      <p:sp>
        <p:nvSpPr>
          <p:cNvPr id="4" name="灯片编号占位符 3"/>
          <p:cNvSpPr>
            <a:spLocks noGrp="1"/>
          </p:cNvSpPr>
          <p:nvPr>
            <p:ph type="sldNum" sz="quarter" idx="12"/>
          </p:nvPr>
        </p:nvSpPr>
        <p:spPr/>
        <p:txBody>
          <a:bodyPr/>
          <a:lstStyle/>
          <a:p>
            <a:fld id="{B0B2AA3B-4E3A-48A3-B1C6-ACC183BE71FA}" type="slidenum">
              <a:rPr lang="en-US" altLang="zh-CN" smtClean="0"/>
              <a:pPr/>
              <a:t>65</a:t>
            </a:fld>
            <a:endParaRPr lang="en-US" altLang="zh-CN"/>
          </a:p>
        </p:txBody>
      </p:sp>
    </p:spTree>
    <p:extLst>
      <p:ext uri="{BB962C8B-B14F-4D97-AF65-F5344CB8AC3E}">
        <p14:creationId xmlns:p14="http://schemas.microsoft.com/office/powerpoint/2010/main" val="106912787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730" name="Rectangle 2"/>
          <p:cNvSpPr>
            <a:spLocks noChangeArrowheads="1"/>
          </p:cNvSpPr>
          <p:nvPr/>
        </p:nvSpPr>
        <p:spPr bwMode="auto">
          <a:xfrm>
            <a:off x="571500" y="-1428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eaLnBrk="1" hangingPunct="1"/>
            <a:endParaRPr lang="zh-CN" altLang="en-US"/>
          </a:p>
        </p:txBody>
      </p:sp>
      <p:sp>
        <p:nvSpPr>
          <p:cNvPr id="73731" name="Rectangle 4"/>
          <p:cNvSpPr>
            <a:spLocks noChangeArrowheads="1"/>
          </p:cNvSpPr>
          <p:nvPr/>
        </p:nvSpPr>
        <p:spPr bwMode="auto">
          <a:xfrm>
            <a:off x="571500" y="-1428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eaLnBrk="1" hangingPunct="1"/>
            <a:endParaRPr lang="zh-CN" altLang="en-US"/>
          </a:p>
        </p:txBody>
      </p:sp>
      <p:sp>
        <p:nvSpPr>
          <p:cNvPr id="73732" name="Rectangle 7"/>
          <p:cNvSpPr>
            <a:spLocks noChangeArrowheads="1"/>
          </p:cNvSpPr>
          <p:nvPr/>
        </p:nvSpPr>
        <p:spPr bwMode="auto">
          <a:xfrm>
            <a:off x="571500" y="-1428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eaLnBrk="1" hangingPunct="1"/>
            <a:endParaRPr lang="zh-CN" altLang="en-US"/>
          </a:p>
        </p:txBody>
      </p:sp>
      <p:sp>
        <p:nvSpPr>
          <p:cNvPr id="73733" name="Rectangle 9"/>
          <p:cNvSpPr>
            <a:spLocks noChangeArrowheads="1"/>
          </p:cNvSpPr>
          <p:nvPr/>
        </p:nvSpPr>
        <p:spPr bwMode="auto">
          <a:xfrm>
            <a:off x="571500" y="-1428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eaLnBrk="1" hangingPunct="1"/>
            <a:endParaRPr lang="zh-CN" altLang="en-US"/>
          </a:p>
        </p:txBody>
      </p:sp>
      <p:sp>
        <p:nvSpPr>
          <p:cNvPr id="73734" name="Rectangle 11"/>
          <p:cNvSpPr>
            <a:spLocks noChangeArrowheads="1"/>
          </p:cNvSpPr>
          <p:nvPr/>
        </p:nvSpPr>
        <p:spPr bwMode="auto">
          <a:xfrm>
            <a:off x="571500" y="-1428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eaLnBrk="1" hangingPunct="1"/>
            <a:endParaRPr lang="zh-CN" altLang="en-US"/>
          </a:p>
        </p:txBody>
      </p:sp>
      <p:sp>
        <p:nvSpPr>
          <p:cNvPr id="73735" name="Rectangle 13"/>
          <p:cNvSpPr>
            <a:spLocks noChangeArrowheads="1"/>
          </p:cNvSpPr>
          <p:nvPr/>
        </p:nvSpPr>
        <p:spPr bwMode="auto">
          <a:xfrm>
            <a:off x="571500" y="-1428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eaLnBrk="1" hangingPunct="1"/>
            <a:endParaRPr lang="zh-CN" altLang="en-US"/>
          </a:p>
        </p:txBody>
      </p:sp>
      <p:sp>
        <p:nvSpPr>
          <p:cNvPr id="73736" name="Rectangle 7"/>
          <p:cNvSpPr>
            <a:spLocks noChangeArrowheads="1"/>
          </p:cNvSpPr>
          <p:nvPr/>
        </p:nvSpPr>
        <p:spPr bwMode="auto">
          <a:xfrm>
            <a:off x="571500" y="-1428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eaLnBrk="1" hangingPunct="1"/>
            <a:endParaRPr lang="zh-CN" altLang="en-US"/>
          </a:p>
        </p:txBody>
      </p:sp>
      <p:sp>
        <p:nvSpPr>
          <p:cNvPr id="11" name="TextBox 46"/>
          <p:cNvSpPr txBox="1">
            <a:spLocks noChangeArrowheads="1"/>
          </p:cNvSpPr>
          <p:nvPr/>
        </p:nvSpPr>
        <p:spPr bwMode="auto">
          <a:xfrm>
            <a:off x="5212904" y="1609725"/>
            <a:ext cx="5000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eaLnBrk="1" hangingPunct="1"/>
            <a:r>
              <a:rPr lang="en-US" altLang="zh-CN" sz="2800" b="1"/>
              <a:t>N</a:t>
            </a:r>
            <a:endParaRPr lang="zh-CN" altLang="en-US" sz="2800" b="1"/>
          </a:p>
        </p:txBody>
      </p:sp>
      <p:cxnSp>
        <p:nvCxnSpPr>
          <p:cNvPr id="12" name="直接箭头连接符 47"/>
          <p:cNvCxnSpPr>
            <a:cxnSpLocks noChangeShapeType="1"/>
          </p:cNvCxnSpPr>
          <p:nvPr/>
        </p:nvCxnSpPr>
        <p:spPr bwMode="auto">
          <a:xfrm rot="16200000" flipH="1">
            <a:off x="3707954" y="4929188"/>
            <a:ext cx="303212" cy="17462"/>
          </a:xfrm>
          <a:prstGeom prst="straightConnector1">
            <a:avLst/>
          </a:prstGeom>
          <a:noFill/>
          <a:ln w="38100" algn="ctr">
            <a:solidFill>
              <a:schemeClr val="tx1"/>
            </a:solidFill>
            <a:miter lim="800000"/>
            <a:headEnd/>
            <a:tailEnd type="arrow" w="med" len="med"/>
          </a:ln>
          <a:extLst>
            <a:ext uri="{909E8E84-426E-40DD-AFC4-6F175D3DCCD1}">
              <a14:hiddenFill xmlns:a14="http://schemas.microsoft.com/office/drawing/2010/main">
                <a:noFill/>
              </a14:hiddenFill>
            </a:ext>
          </a:extLst>
        </p:spPr>
      </p:cxnSp>
      <p:cxnSp>
        <p:nvCxnSpPr>
          <p:cNvPr id="13" name="直接箭头连接符 48"/>
          <p:cNvCxnSpPr>
            <a:cxnSpLocks noChangeShapeType="1"/>
          </p:cNvCxnSpPr>
          <p:nvPr/>
        </p:nvCxnSpPr>
        <p:spPr bwMode="auto">
          <a:xfrm>
            <a:off x="1939479" y="642938"/>
            <a:ext cx="1857375" cy="0"/>
          </a:xfrm>
          <a:prstGeom prst="straightConnector1">
            <a:avLst/>
          </a:prstGeom>
          <a:noFill/>
          <a:ln w="38100" algn="ctr">
            <a:solidFill>
              <a:schemeClr val="tx1"/>
            </a:solidFill>
            <a:miter lim="800000"/>
            <a:headEnd/>
            <a:tailEnd type="arrow" w="med" len="med"/>
          </a:ln>
          <a:extLst>
            <a:ext uri="{909E8E84-426E-40DD-AFC4-6F175D3DCCD1}">
              <a14:hiddenFill xmlns:a14="http://schemas.microsoft.com/office/drawing/2010/main">
                <a:noFill/>
              </a14:hiddenFill>
            </a:ext>
          </a:extLst>
        </p:spPr>
      </p:cxnSp>
      <p:cxnSp>
        <p:nvCxnSpPr>
          <p:cNvPr id="14" name="直接连接符 49"/>
          <p:cNvCxnSpPr>
            <a:cxnSpLocks noChangeShapeType="1"/>
          </p:cNvCxnSpPr>
          <p:nvPr/>
        </p:nvCxnSpPr>
        <p:spPr bwMode="auto">
          <a:xfrm rot="16200000" flipH="1">
            <a:off x="4496941" y="3414713"/>
            <a:ext cx="2730500" cy="1270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15" name="直接连接符 50"/>
          <p:cNvCxnSpPr>
            <a:cxnSpLocks noChangeShapeType="1"/>
          </p:cNvCxnSpPr>
          <p:nvPr/>
        </p:nvCxnSpPr>
        <p:spPr bwMode="auto">
          <a:xfrm rot="10800000" flipV="1">
            <a:off x="3834954" y="4786313"/>
            <a:ext cx="2020887"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16" name="直接连接符 51"/>
          <p:cNvCxnSpPr>
            <a:cxnSpLocks noChangeShapeType="1"/>
          </p:cNvCxnSpPr>
          <p:nvPr/>
        </p:nvCxnSpPr>
        <p:spPr bwMode="auto">
          <a:xfrm rot="10800000">
            <a:off x="5289104" y="2046288"/>
            <a:ext cx="566737" cy="4762"/>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22" name="TextBox 57"/>
          <p:cNvSpPr txBox="1">
            <a:spLocks noChangeArrowheads="1"/>
          </p:cNvSpPr>
          <p:nvPr/>
        </p:nvSpPr>
        <p:spPr bwMode="auto">
          <a:xfrm>
            <a:off x="3873054" y="3484563"/>
            <a:ext cx="5000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eaLnBrk="1" hangingPunct="1"/>
            <a:r>
              <a:rPr lang="en-US" altLang="zh-CN" sz="2800" b="1"/>
              <a:t>N</a:t>
            </a:r>
            <a:endParaRPr lang="zh-CN" altLang="en-US" sz="2800" b="1"/>
          </a:p>
        </p:txBody>
      </p:sp>
      <p:cxnSp>
        <p:nvCxnSpPr>
          <p:cNvPr id="23" name="直接箭头连接符 58"/>
          <p:cNvCxnSpPr>
            <a:cxnSpLocks noChangeShapeType="1"/>
          </p:cNvCxnSpPr>
          <p:nvPr/>
        </p:nvCxnSpPr>
        <p:spPr bwMode="auto">
          <a:xfrm rot="16200000" flipH="1">
            <a:off x="3587303" y="3770313"/>
            <a:ext cx="428625" cy="0"/>
          </a:xfrm>
          <a:prstGeom prst="straightConnector1">
            <a:avLst/>
          </a:prstGeom>
          <a:noFill/>
          <a:ln w="38100" algn="ctr">
            <a:solidFill>
              <a:schemeClr val="tx1"/>
            </a:solidFill>
            <a:miter lim="800000"/>
            <a:headEnd/>
            <a:tailEnd type="arrow" w="med" len="med"/>
          </a:ln>
          <a:extLst>
            <a:ext uri="{909E8E84-426E-40DD-AFC4-6F175D3DCCD1}">
              <a14:hiddenFill xmlns:a14="http://schemas.microsoft.com/office/drawing/2010/main">
                <a:noFill/>
              </a14:hiddenFill>
            </a:ext>
          </a:extLst>
        </p:spPr>
      </p:cxnSp>
      <p:cxnSp>
        <p:nvCxnSpPr>
          <p:cNvPr id="24" name="直接连接符 60"/>
          <p:cNvCxnSpPr>
            <a:cxnSpLocks noChangeShapeType="1"/>
          </p:cNvCxnSpPr>
          <p:nvPr/>
        </p:nvCxnSpPr>
        <p:spPr bwMode="auto">
          <a:xfrm rot="10800000">
            <a:off x="1939479" y="4643438"/>
            <a:ext cx="1844675" cy="15875"/>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25" name="直接连接符 61"/>
          <p:cNvCxnSpPr>
            <a:cxnSpLocks noChangeShapeType="1"/>
          </p:cNvCxnSpPr>
          <p:nvPr/>
        </p:nvCxnSpPr>
        <p:spPr bwMode="auto">
          <a:xfrm rot="5400000" flipH="1" flipV="1">
            <a:off x="-60771" y="2643188"/>
            <a:ext cx="4000500"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26" name="直接连接符 63"/>
          <p:cNvCxnSpPr>
            <a:cxnSpLocks noChangeShapeType="1"/>
          </p:cNvCxnSpPr>
          <p:nvPr/>
        </p:nvCxnSpPr>
        <p:spPr bwMode="auto">
          <a:xfrm rot="16200000" flipH="1">
            <a:off x="3689697" y="4536282"/>
            <a:ext cx="201613" cy="1270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28" name="TextBox 67"/>
          <p:cNvSpPr txBox="1">
            <a:spLocks noChangeArrowheads="1"/>
          </p:cNvSpPr>
          <p:nvPr/>
        </p:nvSpPr>
        <p:spPr bwMode="auto">
          <a:xfrm>
            <a:off x="5355779" y="2705100"/>
            <a:ext cx="4492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eaLnBrk="1" hangingPunct="1"/>
            <a:r>
              <a:rPr lang="en-US" altLang="zh-CN" sz="2800" b="1"/>
              <a:t>Y</a:t>
            </a:r>
            <a:endParaRPr lang="zh-CN" altLang="en-US" sz="2800" b="1"/>
          </a:p>
        </p:txBody>
      </p:sp>
      <p:sp>
        <p:nvSpPr>
          <p:cNvPr id="31" name="流程图: 过程 70"/>
          <p:cNvSpPr>
            <a:spLocks noChangeArrowheads="1"/>
          </p:cNvSpPr>
          <p:nvPr/>
        </p:nvSpPr>
        <p:spPr bwMode="auto">
          <a:xfrm>
            <a:off x="2960241" y="3951288"/>
            <a:ext cx="1714500" cy="500062"/>
          </a:xfrm>
          <a:prstGeom prst="flowChartProcess">
            <a:avLst/>
          </a:prstGeom>
          <a:solidFill>
            <a:schemeClr val="bg2"/>
          </a:solidFill>
          <a:ln w="38100" algn="ctr">
            <a:solidFill>
              <a:schemeClr val="tx1"/>
            </a:solidFill>
            <a:miter lim="800000"/>
            <a:headEnd/>
            <a:tailEnd/>
          </a:ln>
        </p:spPr>
        <p:txBody>
          <a:bodyPr wrap="none" lIns="0" tIns="0" rIns="0" bIns="0"/>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algn="ctr" eaLnBrk="1" hangingPunct="1"/>
            <a:r>
              <a:rPr lang="en-US" altLang="zh-CN" sz="2800" b="1" dirty="0" err="1" smtClean="0"/>
              <a:t>i</a:t>
            </a:r>
            <a:r>
              <a:rPr lang="en-US" altLang="zh-CN" sz="2800" b="1" dirty="0" smtClean="0"/>
              <a:t>=i+1</a:t>
            </a:r>
            <a:endParaRPr lang="zh-CN" altLang="en-US" sz="2800" b="1" dirty="0"/>
          </a:p>
        </p:txBody>
      </p:sp>
      <p:sp>
        <p:nvSpPr>
          <p:cNvPr id="32" name="平行四边形 31"/>
          <p:cNvSpPr>
            <a:spLocks noChangeArrowheads="1"/>
          </p:cNvSpPr>
          <p:nvPr/>
        </p:nvSpPr>
        <p:spPr bwMode="auto">
          <a:xfrm>
            <a:off x="2876104" y="0"/>
            <a:ext cx="1714500" cy="500063"/>
          </a:xfrm>
          <a:prstGeom prst="parallelogram">
            <a:avLst>
              <a:gd name="adj" fmla="val 25000"/>
            </a:avLst>
          </a:prstGeom>
          <a:solidFill>
            <a:schemeClr val="bg2"/>
          </a:solidFill>
          <a:ln w="38100" algn="ctr">
            <a:solidFill>
              <a:schemeClr val="tx1"/>
            </a:solidFill>
            <a:miter lim="800000"/>
            <a:headEnd/>
            <a:tailEnd/>
          </a:ln>
        </p:spPr>
        <p:txBody>
          <a:bodyPr wrap="none" lIns="0" tIns="0" rIns="0" bIns="0"/>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algn="ctr" eaLnBrk="1" hangingPunct="1"/>
            <a:r>
              <a:rPr lang="zh-CN" altLang="en-US" sz="2800" b="1" dirty="0"/>
              <a:t>输入</a:t>
            </a:r>
            <a:r>
              <a:rPr lang="en-US" altLang="zh-CN" sz="2800" b="1" dirty="0"/>
              <a:t>n</a:t>
            </a:r>
            <a:endParaRPr lang="zh-CN" altLang="en-US" sz="2800" b="1" dirty="0"/>
          </a:p>
        </p:txBody>
      </p:sp>
      <p:cxnSp>
        <p:nvCxnSpPr>
          <p:cNvPr id="34" name="直接箭头连接符 55"/>
          <p:cNvCxnSpPr>
            <a:cxnSpLocks noChangeShapeType="1"/>
          </p:cNvCxnSpPr>
          <p:nvPr/>
        </p:nvCxnSpPr>
        <p:spPr bwMode="auto">
          <a:xfrm rot="16200000" flipH="1">
            <a:off x="3561903" y="709613"/>
            <a:ext cx="428625" cy="0"/>
          </a:xfrm>
          <a:prstGeom prst="straightConnector1">
            <a:avLst/>
          </a:prstGeom>
          <a:noFill/>
          <a:ln w="38100" algn="ctr">
            <a:solidFill>
              <a:schemeClr val="tx1"/>
            </a:solidFill>
            <a:miter lim="800000"/>
            <a:headEnd/>
            <a:tailEnd type="arrow" w="med" len="med"/>
          </a:ln>
          <a:extLst>
            <a:ext uri="{909E8E84-426E-40DD-AFC4-6F175D3DCCD1}">
              <a14:hiddenFill xmlns:a14="http://schemas.microsoft.com/office/drawing/2010/main">
                <a:noFill/>
              </a14:hiddenFill>
            </a:ext>
          </a:extLst>
        </p:spPr>
      </p:cxnSp>
      <p:sp>
        <p:nvSpPr>
          <p:cNvPr id="35" name="流程图: 过程 68"/>
          <p:cNvSpPr>
            <a:spLocks noChangeArrowheads="1"/>
          </p:cNvSpPr>
          <p:nvPr/>
        </p:nvSpPr>
        <p:spPr bwMode="auto">
          <a:xfrm>
            <a:off x="2947541" y="928688"/>
            <a:ext cx="1714500" cy="500062"/>
          </a:xfrm>
          <a:prstGeom prst="flowChartProcess">
            <a:avLst/>
          </a:prstGeom>
          <a:solidFill>
            <a:schemeClr val="bg2"/>
          </a:solidFill>
          <a:ln w="38100" algn="ctr">
            <a:solidFill>
              <a:schemeClr val="tx1"/>
            </a:solidFill>
            <a:miter lim="800000"/>
            <a:headEnd/>
            <a:tailEnd/>
          </a:ln>
        </p:spPr>
        <p:txBody>
          <a:bodyPr wrap="none" lIns="0" tIns="0" rIns="0" bIns="0"/>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algn="ctr" eaLnBrk="1" hangingPunct="1"/>
            <a:r>
              <a:rPr lang="en-US" altLang="zh-CN" sz="2800" b="1"/>
              <a:t>i=2</a:t>
            </a:r>
            <a:endParaRPr lang="zh-CN" altLang="en-US" sz="2800" b="1"/>
          </a:p>
        </p:txBody>
      </p:sp>
      <p:sp>
        <p:nvSpPr>
          <p:cNvPr id="36" name="流程图: 决策 52"/>
          <p:cNvSpPr>
            <a:spLocks noChangeArrowheads="1"/>
          </p:cNvSpPr>
          <p:nvPr/>
        </p:nvSpPr>
        <p:spPr bwMode="auto">
          <a:xfrm>
            <a:off x="2376041" y="1698625"/>
            <a:ext cx="2857500" cy="714375"/>
          </a:xfrm>
          <a:prstGeom prst="flowChartDecision">
            <a:avLst/>
          </a:prstGeom>
          <a:solidFill>
            <a:schemeClr val="bg2"/>
          </a:solidFill>
          <a:ln w="38100" algn="ctr">
            <a:solidFill>
              <a:schemeClr val="tx1"/>
            </a:solidFill>
            <a:miter lim="800000"/>
            <a:headEnd/>
            <a:tailEnd/>
          </a:ln>
        </p:spPr>
        <p:txBody>
          <a:bodyPr wrap="none" lIns="0" tIns="0" rIns="0" bIns="0"/>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algn="ctr" eaLnBrk="1" hangingPunct="1"/>
            <a:r>
              <a:rPr lang="en-US" altLang="zh-CN" sz="2800" b="1"/>
              <a:t>i ≤n-1</a:t>
            </a:r>
            <a:endParaRPr lang="zh-CN" altLang="en-US" sz="2800" b="1"/>
          </a:p>
        </p:txBody>
      </p:sp>
      <p:cxnSp>
        <p:nvCxnSpPr>
          <p:cNvPr id="37" name="直接箭头连接符 53"/>
          <p:cNvCxnSpPr>
            <a:cxnSpLocks noChangeShapeType="1"/>
          </p:cNvCxnSpPr>
          <p:nvPr/>
        </p:nvCxnSpPr>
        <p:spPr bwMode="auto">
          <a:xfrm rot="5400000">
            <a:off x="3645248" y="1554956"/>
            <a:ext cx="311150" cy="7937"/>
          </a:xfrm>
          <a:prstGeom prst="straightConnector1">
            <a:avLst/>
          </a:prstGeom>
          <a:noFill/>
          <a:ln w="38100" algn="ctr">
            <a:solidFill>
              <a:schemeClr val="tx1"/>
            </a:solidFill>
            <a:miter lim="800000"/>
            <a:headEnd/>
            <a:tailEnd type="arrow" w="med" len="med"/>
          </a:ln>
          <a:extLst>
            <a:ext uri="{909E8E84-426E-40DD-AFC4-6F175D3DCCD1}">
              <a14:hiddenFill xmlns:a14="http://schemas.microsoft.com/office/drawing/2010/main">
                <a:noFill/>
              </a14:hiddenFill>
            </a:ext>
          </a:extLst>
        </p:spPr>
      </p:cxnSp>
      <p:sp>
        <p:nvSpPr>
          <p:cNvPr id="38" name="TextBox 54"/>
          <p:cNvSpPr txBox="1">
            <a:spLocks noChangeArrowheads="1"/>
          </p:cNvSpPr>
          <p:nvPr/>
        </p:nvSpPr>
        <p:spPr bwMode="auto">
          <a:xfrm>
            <a:off x="3876229" y="2341563"/>
            <a:ext cx="5000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eaLnBrk="1" hangingPunct="1"/>
            <a:r>
              <a:rPr lang="en-US" altLang="zh-CN" sz="2800" b="1"/>
              <a:t>Y</a:t>
            </a:r>
            <a:endParaRPr lang="zh-CN" altLang="en-US" sz="2800" b="1"/>
          </a:p>
        </p:txBody>
      </p:sp>
      <p:cxnSp>
        <p:nvCxnSpPr>
          <p:cNvPr id="39" name="直接箭头连接符 55"/>
          <p:cNvCxnSpPr>
            <a:cxnSpLocks noChangeShapeType="1"/>
          </p:cNvCxnSpPr>
          <p:nvPr/>
        </p:nvCxnSpPr>
        <p:spPr bwMode="auto">
          <a:xfrm rot="16200000" flipH="1">
            <a:off x="3590478" y="2627313"/>
            <a:ext cx="428625" cy="0"/>
          </a:xfrm>
          <a:prstGeom prst="straightConnector1">
            <a:avLst/>
          </a:prstGeom>
          <a:noFill/>
          <a:ln w="38100" algn="ctr">
            <a:solidFill>
              <a:schemeClr val="tx1"/>
            </a:solidFill>
            <a:miter lim="800000"/>
            <a:headEnd/>
            <a:tailEnd type="arrow" w="med" len="med"/>
          </a:ln>
          <a:extLst>
            <a:ext uri="{909E8E84-426E-40DD-AFC4-6F175D3DCCD1}">
              <a14:hiddenFill xmlns:a14="http://schemas.microsoft.com/office/drawing/2010/main">
                <a:noFill/>
              </a14:hiddenFill>
            </a:ext>
          </a:extLst>
        </p:spPr>
      </p:cxnSp>
      <p:sp>
        <p:nvSpPr>
          <p:cNvPr id="40" name="流程图: 决策 56"/>
          <p:cNvSpPr>
            <a:spLocks noChangeArrowheads="1"/>
          </p:cNvSpPr>
          <p:nvPr/>
        </p:nvSpPr>
        <p:spPr bwMode="auto">
          <a:xfrm>
            <a:off x="2090291" y="2841625"/>
            <a:ext cx="3429000" cy="714375"/>
          </a:xfrm>
          <a:prstGeom prst="flowChartDecision">
            <a:avLst/>
          </a:prstGeom>
          <a:solidFill>
            <a:schemeClr val="bg2"/>
          </a:solidFill>
          <a:ln w="38100" algn="ctr">
            <a:solidFill>
              <a:schemeClr val="tx1"/>
            </a:solidFill>
            <a:miter lim="800000"/>
            <a:headEnd/>
            <a:tailEnd/>
          </a:ln>
        </p:spPr>
        <p:txBody>
          <a:bodyPr wrap="none" lIns="0" tIns="0" rIns="0" bIns="0"/>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algn="ctr" eaLnBrk="1" hangingPunct="1"/>
            <a:r>
              <a:rPr lang="en-US" altLang="zh-CN" sz="2800" b="1"/>
              <a:t>n</a:t>
            </a:r>
            <a:r>
              <a:rPr lang="zh-CN" altLang="en-US" sz="2800" b="1"/>
              <a:t>被</a:t>
            </a:r>
            <a:r>
              <a:rPr lang="en-US" altLang="zh-CN" sz="2800" b="1"/>
              <a:t>i</a:t>
            </a:r>
            <a:r>
              <a:rPr lang="zh-CN" altLang="en-US" sz="2800" b="1"/>
              <a:t>整除</a:t>
            </a:r>
          </a:p>
        </p:txBody>
      </p:sp>
      <p:cxnSp>
        <p:nvCxnSpPr>
          <p:cNvPr id="45" name="直接连接符 51"/>
          <p:cNvCxnSpPr>
            <a:cxnSpLocks noChangeShapeType="1"/>
            <a:endCxn id="40" idx="3"/>
          </p:cNvCxnSpPr>
          <p:nvPr/>
        </p:nvCxnSpPr>
        <p:spPr bwMode="auto">
          <a:xfrm rot="10800000">
            <a:off x="5519291" y="3198813"/>
            <a:ext cx="352425" cy="4762"/>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48" name="流程图: 决策 52"/>
          <p:cNvSpPr>
            <a:spLocks noChangeArrowheads="1"/>
          </p:cNvSpPr>
          <p:nvPr/>
        </p:nvSpPr>
        <p:spPr bwMode="auto">
          <a:xfrm>
            <a:off x="2393504" y="5089525"/>
            <a:ext cx="2857500" cy="714375"/>
          </a:xfrm>
          <a:prstGeom prst="flowChartDecision">
            <a:avLst/>
          </a:prstGeom>
          <a:solidFill>
            <a:schemeClr val="bg2"/>
          </a:solidFill>
          <a:ln w="38100" algn="ctr">
            <a:solidFill>
              <a:schemeClr val="tx1"/>
            </a:solidFill>
            <a:miter lim="800000"/>
            <a:headEnd/>
            <a:tailEnd/>
          </a:ln>
        </p:spPr>
        <p:txBody>
          <a:bodyPr wrap="none" lIns="0" tIns="0" rIns="0" bIns="0"/>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algn="ctr" eaLnBrk="1" hangingPunct="1"/>
            <a:r>
              <a:rPr lang="en-US" altLang="zh-CN" sz="2800" b="1"/>
              <a:t>i ≤a</a:t>
            </a:r>
            <a:endParaRPr lang="zh-CN" altLang="en-US" sz="2800" b="1"/>
          </a:p>
        </p:txBody>
      </p:sp>
      <p:cxnSp>
        <p:nvCxnSpPr>
          <p:cNvPr id="49" name="直接连接符 51"/>
          <p:cNvCxnSpPr>
            <a:cxnSpLocks noChangeShapeType="1"/>
          </p:cNvCxnSpPr>
          <p:nvPr/>
        </p:nvCxnSpPr>
        <p:spPr bwMode="auto">
          <a:xfrm rot="10800000">
            <a:off x="1464816" y="5446713"/>
            <a:ext cx="923925" cy="4762"/>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51" name="直接箭头连接符 53"/>
          <p:cNvCxnSpPr>
            <a:cxnSpLocks noChangeShapeType="1"/>
          </p:cNvCxnSpPr>
          <p:nvPr/>
        </p:nvCxnSpPr>
        <p:spPr bwMode="auto">
          <a:xfrm rot="16200000" flipH="1">
            <a:off x="1250503" y="5661026"/>
            <a:ext cx="428625" cy="0"/>
          </a:xfrm>
          <a:prstGeom prst="straightConnector1">
            <a:avLst/>
          </a:prstGeom>
          <a:noFill/>
          <a:ln w="38100" algn="ctr">
            <a:solidFill>
              <a:schemeClr val="tx1"/>
            </a:solidFill>
            <a:miter lim="800000"/>
            <a:headEnd/>
            <a:tailEnd type="arrow" w="med" len="med"/>
          </a:ln>
          <a:extLst>
            <a:ext uri="{909E8E84-426E-40DD-AFC4-6F175D3DCCD1}">
              <a14:hiddenFill xmlns:a14="http://schemas.microsoft.com/office/drawing/2010/main">
                <a:noFill/>
              </a14:hiddenFill>
            </a:ext>
          </a:extLst>
        </p:spPr>
      </p:cxnSp>
      <p:sp>
        <p:nvSpPr>
          <p:cNvPr id="52" name="平行四边形 51"/>
          <p:cNvSpPr>
            <a:spLocks noChangeArrowheads="1"/>
          </p:cNvSpPr>
          <p:nvPr/>
        </p:nvSpPr>
        <p:spPr bwMode="auto">
          <a:xfrm>
            <a:off x="107504" y="5875338"/>
            <a:ext cx="2643187" cy="500062"/>
          </a:xfrm>
          <a:prstGeom prst="parallelogram">
            <a:avLst>
              <a:gd name="adj" fmla="val 25009"/>
            </a:avLst>
          </a:prstGeom>
          <a:solidFill>
            <a:schemeClr val="bg2"/>
          </a:solidFill>
          <a:ln w="38100" algn="ctr">
            <a:solidFill>
              <a:schemeClr val="tx1"/>
            </a:solidFill>
            <a:miter lim="800000"/>
            <a:headEnd/>
            <a:tailEnd/>
          </a:ln>
        </p:spPr>
        <p:txBody>
          <a:bodyPr wrap="none" lIns="0" tIns="0" rIns="0" bIns="0"/>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algn="ctr" eaLnBrk="1" hangingPunct="1"/>
            <a:r>
              <a:rPr lang="zh-CN" altLang="en-US" sz="2800" b="1"/>
              <a:t>输出不是素数</a:t>
            </a:r>
          </a:p>
        </p:txBody>
      </p:sp>
      <p:sp>
        <p:nvSpPr>
          <p:cNvPr id="53" name="TextBox 67"/>
          <p:cNvSpPr txBox="1">
            <a:spLocks noChangeArrowheads="1"/>
          </p:cNvSpPr>
          <p:nvPr/>
        </p:nvSpPr>
        <p:spPr bwMode="auto">
          <a:xfrm>
            <a:off x="1822004" y="4875213"/>
            <a:ext cx="4492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eaLnBrk="1" hangingPunct="1"/>
            <a:r>
              <a:rPr lang="en-US" altLang="zh-CN" sz="2800" b="1"/>
              <a:t>Y</a:t>
            </a:r>
            <a:endParaRPr lang="zh-CN" altLang="en-US" sz="2800" b="1"/>
          </a:p>
        </p:txBody>
      </p:sp>
      <p:cxnSp>
        <p:nvCxnSpPr>
          <p:cNvPr id="54" name="直接连接符 51"/>
          <p:cNvCxnSpPr>
            <a:cxnSpLocks noChangeShapeType="1"/>
          </p:cNvCxnSpPr>
          <p:nvPr/>
        </p:nvCxnSpPr>
        <p:spPr bwMode="auto">
          <a:xfrm rot="10800000">
            <a:off x="5251004" y="5446713"/>
            <a:ext cx="923925" cy="4762"/>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55" name="直接箭头连接符 53"/>
          <p:cNvCxnSpPr>
            <a:cxnSpLocks noChangeShapeType="1"/>
          </p:cNvCxnSpPr>
          <p:nvPr/>
        </p:nvCxnSpPr>
        <p:spPr bwMode="auto">
          <a:xfrm rot="16200000" flipH="1">
            <a:off x="5965378" y="5661026"/>
            <a:ext cx="428625" cy="0"/>
          </a:xfrm>
          <a:prstGeom prst="straightConnector1">
            <a:avLst/>
          </a:prstGeom>
          <a:noFill/>
          <a:ln w="38100" algn="ctr">
            <a:solidFill>
              <a:schemeClr val="tx1"/>
            </a:solidFill>
            <a:miter lim="800000"/>
            <a:headEnd/>
            <a:tailEnd type="arrow" w="med" len="med"/>
          </a:ln>
          <a:extLst>
            <a:ext uri="{909E8E84-426E-40DD-AFC4-6F175D3DCCD1}">
              <a14:hiddenFill xmlns:a14="http://schemas.microsoft.com/office/drawing/2010/main">
                <a:noFill/>
              </a14:hiddenFill>
            </a:ext>
          </a:extLst>
        </p:spPr>
      </p:cxnSp>
      <p:sp>
        <p:nvSpPr>
          <p:cNvPr id="56" name="平行四边形 55"/>
          <p:cNvSpPr>
            <a:spLocks noChangeArrowheads="1"/>
          </p:cNvSpPr>
          <p:nvPr/>
        </p:nvSpPr>
        <p:spPr bwMode="auto">
          <a:xfrm>
            <a:off x="4822379" y="5875338"/>
            <a:ext cx="2643187" cy="500062"/>
          </a:xfrm>
          <a:prstGeom prst="parallelogram">
            <a:avLst>
              <a:gd name="adj" fmla="val 25009"/>
            </a:avLst>
          </a:prstGeom>
          <a:solidFill>
            <a:schemeClr val="bg2"/>
          </a:solidFill>
          <a:ln w="38100" algn="ctr">
            <a:solidFill>
              <a:schemeClr val="tx1"/>
            </a:solidFill>
            <a:miter lim="800000"/>
            <a:headEnd/>
            <a:tailEnd/>
          </a:ln>
        </p:spPr>
        <p:txBody>
          <a:bodyPr wrap="none" lIns="0" tIns="0" rIns="0" bIns="0"/>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algn="ctr" eaLnBrk="1" hangingPunct="1"/>
            <a:r>
              <a:rPr lang="zh-CN" altLang="en-US" sz="2800" b="1"/>
              <a:t>输出是素数</a:t>
            </a:r>
          </a:p>
        </p:txBody>
      </p:sp>
      <p:sp>
        <p:nvSpPr>
          <p:cNvPr id="57" name="TextBox 46"/>
          <p:cNvSpPr txBox="1">
            <a:spLocks noChangeArrowheads="1"/>
          </p:cNvSpPr>
          <p:nvPr/>
        </p:nvSpPr>
        <p:spPr bwMode="auto">
          <a:xfrm>
            <a:off x="5465316" y="4946650"/>
            <a:ext cx="5000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eaLnBrk="1" hangingPunct="1"/>
            <a:r>
              <a:rPr lang="en-US" altLang="zh-CN" sz="2800" b="1"/>
              <a:t>N</a:t>
            </a:r>
            <a:endParaRPr lang="zh-CN" altLang="en-US" sz="2800" b="1"/>
          </a:p>
        </p:txBody>
      </p:sp>
      <p:cxnSp>
        <p:nvCxnSpPr>
          <p:cNvPr id="64" name="直接连接符 63"/>
          <p:cNvCxnSpPr>
            <a:cxnSpLocks noChangeShapeType="1"/>
          </p:cNvCxnSpPr>
          <p:nvPr/>
        </p:nvCxnSpPr>
        <p:spPr bwMode="auto">
          <a:xfrm rot="5400000">
            <a:off x="1332260" y="6480969"/>
            <a:ext cx="214312"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68" name="直接连接符 51"/>
          <p:cNvCxnSpPr>
            <a:cxnSpLocks noChangeShapeType="1"/>
          </p:cNvCxnSpPr>
          <p:nvPr/>
        </p:nvCxnSpPr>
        <p:spPr bwMode="auto">
          <a:xfrm rot="10800000">
            <a:off x="1439416" y="6588125"/>
            <a:ext cx="4786313"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71" name="直接连接符 70"/>
          <p:cNvCxnSpPr>
            <a:cxnSpLocks noChangeShapeType="1"/>
          </p:cNvCxnSpPr>
          <p:nvPr/>
        </p:nvCxnSpPr>
        <p:spPr bwMode="auto">
          <a:xfrm rot="5400000">
            <a:off x="6118573" y="6480969"/>
            <a:ext cx="214312"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72" name="直接箭头连接符 47"/>
          <p:cNvCxnSpPr>
            <a:cxnSpLocks noChangeShapeType="1"/>
          </p:cNvCxnSpPr>
          <p:nvPr/>
        </p:nvCxnSpPr>
        <p:spPr bwMode="auto">
          <a:xfrm rot="16200000" flipH="1">
            <a:off x="3725417" y="6713537"/>
            <a:ext cx="303212" cy="17463"/>
          </a:xfrm>
          <a:prstGeom prst="straightConnector1">
            <a:avLst/>
          </a:prstGeom>
          <a:noFill/>
          <a:ln w="38100" algn="ctr">
            <a:solidFill>
              <a:schemeClr val="tx1"/>
            </a:solidFill>
            <a:miter lim="800000"/>
            <a:headEnd/>
            <a:tailEnd type="arrow" w="med" len="med"/>
          </a:ln>
          <a:extLst>
            <a:ext uri="{909E8E84-426E-40DD-AFC4-6F175D3DCCD1}">
              <a14:hiddenFill xmlns:a14="http://schemas.microsoft.com/office/drawing/2010/main">
                <a:noFill/>
              </a14:hiddenFill>
            </a:ext>
          </a:extLst>
        </p:spPr>
      </p:cxnSp>
      <p:pic>
        <p:nvPicPr>
          <p:cNvPr id="2181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0152" y="0"/>
            <a:ext cx="3203848" cy="37040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67614053"/>
      </p:ext>
    </p:extLst>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blinds(horizontal)">
                                      <p:cBhvr>
                                        <p:cTn id="7" dur="500"/>
                                        <p:tgtEl>
                                          <p:spTgt spid="3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blinds(horizontal)">
                                      <p:cBhvr>
                                        <p:cTn id="12" dur="500"/>
                                        <p:tgtEl>
                                          <p:spTgt spid="34"/>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5"/>
                                        </p:tgtEl>
                                        <p:attrNameLst>
                                          <p:attrName>style.visibility</p:attrName>
                                        </p:attrNameLst>
                                      </p:cBhvr>
                                      <p:to>
                                        <p:strVal val="visible"/>
                                      </p:to>
                                    </p:set>
                                    <p:animEffect transition="in" filter="blinds(horizontal)">
                                      <p:cBhvr>
                                        <p:cTn id="15" dur="500"/>
                                        <p:tgtEl>
                                          <p:spTgt spid="35"/>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37"/>
                                        </p:tgtEl>
                                        <p:attrNameLst>
                                          <p:attrName>style.visibility</p:attrName>
                                        </p:attrNameLst>
                                      </p:cBhvr>
                                      <p:to>
                                        <p:strVal val="visible"/>
                                      </p:to>
                                    </p:set>
                                    <p:animEffect transition="in" filter="blinds(horizontal)">
                                      <p:cBhvr>
                                        <p:cTn id="20" dur="500"/>
                                        <p:tgtEl>
                                          <p:spTgt spid="37"/>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36"/>
                                        </p:tgtEl>
                                        <p:attrNameLst>
                                          <p:attrName>style.visibility</p:attrName>
                                        </p:attrNameLst>
                                      </p:cBhvr>
                                      <p:to>
                                        <p:strVal val="visible"/>
                                      </p:to>
                                    </p:set>
                                    <p:animEffect transition="in" filter="blinds(horizontal)">
                                      <p:cBhvr>
                                        <p:cTn id="23" dur="500"/>
                                        <p:tgtEl>
                                          <p:spTgt spid="36"/>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38"/>
                                        </p:tgtEl>
                                        <p:attrNameLst>
                                          <p:attrName>style.visibility</p:attrName>
                                        </p:attrNameLst>
                                      </p:cBhvr>
                                      <p:to>
                                        <p:strVal val="visible"/>
                                      </p:to>
                                    </p:set>
                                    <p:animEffect transition="in" filter="blinds(horizontal)">
                                      <p:cBhvr>
                                        <p:cTn id="28" dur="500"/>
                                        <p:tgtEl>
                                          <p:spTgt spid="38"/>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nodeType="clickEffect">
                                  <p:stCondLst>
                                    <p:cond delay="0"/>
                                  </p:stCondLst>
                                  <p:childTnLst>
                                    <p:set>
                                      <p:cBhvr>
                                        <p:cTn id="32" dur="1" fill="hold">
                                          <p:stCondLst>
                                            <p:cond delay="0"/>
                                          </p:stCondLst>
                                        </p:cTn>
                                        <p:tgtEl>
                                          <p:spTgt spid="39"/>
                                        </p:tgtEl>
                                        <p:attrNameLst>
                                          <p:attrName>style.visibility</p:attrName>
                                        </p:attrNameLst>
                                      </p:cBhvr>
                                      <p:to>
                                        <p:strVal val="visible"/>
                                      </p:to>
                                    </p:set>
                                    <p:animEffect transition="in" filter="blinds(horizontal)">
                                      <p:cBhvr>
                                        <p:cTn id="33" dur="500"/>
                                        <p:tgtEl>
                                          <p:spTgt spid="39"/>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40"/>
                                        </p:tgtEl>
                                        <p:attrNameLst>
                                          <p:attrName>style.visibility</p:attrName>
                                        </p:attrNameLst>
                                      </p:cBhvr>
                                      <p:to>
                                        <p:strVal val="visible"/>
                                      </p:to>
                                    </p:set>
                                    <p:animEffect transition="in" filter="blinds(horizontal)">
                                      <p:cBhvr>
                                        <p:cTn id="36" dur="500"/>
                                        <p:tgtEl>
                                          <p:spTgt spid="40"/>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22"/>
                                        </p:tgtEl>
                                        <p:attrNameLst>
                                          <p:attrName>style.visibility</p:attrName>
                                        </p:attrNameLst>
                                      </p:cBhvr>
                                      <p:to>
                                        <p:strVal val="visible"/>
                                      </p:to>
                                    </p:set>
                                    <p:animEffect transition="in" filter="blinds(horizontal)">
                                      <p:cBhvr>
                                        <p:cTn id="41" dur="500"/>
                                        <p:tgtEl>
                                          <p:spTgt spid="22"/>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3" presetClass="entr" presetSubtype="10" fill="hold" nodeType="clickEffect">
                                  <p:stCondLst>
                                    <p:cond delay="0"/>
                                  </p:stCondLst>
                                  <p:childTnLst>
                                    <p:set>
                                      <p:cBhvr>
                                        <p:cTn id="45" dur="1" fill="hold">
                                          <p:stCondLst>
                                            <p:cond delay="0"/>
                                          </p:stCondLst>
                                        </p:cTn>
                                        <p:tgtEl>
                                          <p:spTgt spid="23"/>
                                        </p:tgtEl>
                                        <p:attrNameLst>
                                          <p:attrName>style.visibility</p:attrName>
                                        </p:attrNameLst>
                                      </p:cBhvr>
                                      <p:to>
                                        <p:strVal val="visible"/>
                                      </p:to>
                                    </p:set>
                                    <p:animEffect transition="in" filter="blinds(horizontal)">
                                      <p:cBhvr>
                                        <p:cTn id="46" dur="500"/>
                                        <p:tgtEl>
                                          <p:spTgt spid="23"/>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31"/>
                                        </p:tgtEl>
                                        <p:attrNameLst>
                                          <p:attrName>style.visibility</p:attrName>
                                        </p:attrNameLst>
                                      </p:cBhvr>
                                      <p:to>
                                        <p:strVal val="visible"/>
                                      </p:to>
                                    </p:set>
                                    <p:animEffect transition="in" filter="blinds(horizontal)">
                                      <p:cBhvr>
                                        <p:cTn id="49" dur="500"/>
                                        <p:tgtEl>
                                          <p:spTgt spid="31"/>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12" presetClass="entr" presetSubtype="1" fill="hold" nodeType="clickEffect">
                                  <p:stCondLst>
                                    <p:cond delay="0"/>
                                  </p:stCondLst>
                                  <p:childTnLst>
                                    <p:set>
                                      <p:cBhvr>
                                        <p:cTn id="53" dur="1" fill="hold">
                                          <p:stCondLst>
                                            <p:cond delay="0"/>
                                          </p:stCondLst>
                                        </p:cTn>
                                        <p:tgtEl>
                                          <p:spTgt spid="26"/>
                                        </p:tgtEl>
                                        <p:attrNameLst>
                                          <p:attrName>style.visibility</p:attrName>
                                        </p:attrNameLst>
                                      </p:cBhvr>
                                      <p:to>
                                        <p:strVal val="visible"/>
                                      </p:to>
                                    </p:set>
                                    <p:animEffect transition="in" filter="slide(fromTop)">
                                      <p:cBhvr>
                                        <p:cTn id="54" dur="500"/>
                                        <p:tgtEl>
                                          <p:spTgt spid="26"/>
                                        </p:tgtEl>
                                      </p:cBhvr>
                                    </p:animEffect>
                                  </p:childTnLst>
                                </p:cTn>
                              </p:par>
                            </p:childTnLst>
                          </p:cTn>
                        </p:par>
                        <p:par>
                          <p:cTn id="55" fill="hold" nodeType="afterGroup">
                            <p:stCondLst>
                              <p:cond delay="500"/>
                            </p:stCondLst>
                            <p:childTnLst>
                              <p:par>
                                <p:cTn id="56" presetID="12" presetClass="entr" presetSubtype="2" fill="hold" nodeType="afterEffect">
                                  <p:stCondLst>
                                    <p:cond delay="0"/>
                                  </p:stCondLst>
                                  <p:childTnLst>
                                    <p:set>
                                      <p:cBhvr>
                                        <p:cTn id="57" dur="1" fill="hold">
                                          <p:stCondLst>
                                            <p:cond delay="0"/>
                                          </p:stCondLst>
                                        </p:cTn>
                                        <p:tgtEl>
                                          <p:spTgt spid="24"/>
                                        </p:tgtEl>
                                        <p:attrNameLst>
                                          <p:attrName>style.visibility</p:attrName>
                                        </p:attrNameLst>
                                      </p:cBhvr>
                                      <p:to>
                                        <p:strVal val="visible"/>
                                      </p:to>
                                    </p:set>
                                    <p:animEffect transition="in" filter="slide(fromRight)">
                                      <p:cBhvr>
                                        <p:cTn id="58" dur="500"/>
                                        <p:tgtEl>
                                          <p:spTgt spid="24"/>
                                        </p:tgtEl>
                                      </p:cBhvr>
                                    </p:animEffect>
                                  </p:childTnLst>
                                </p:cTn>
                              </p:par>
                            </p:childTnLst>
                          </p:cTn>
                        </p:par>
                        <p:par>
                          <p:cTn id="59" fill="hold" nodeType="afterGroup">
                            <p:stCondLst>
                              <p:cond delay="1000"/>
                            </p:stCondLst>
                            <p:childTnLst>
                              <p:par>
                                <p:cTn id="60" presetID="12" presetClass="entr" presetSubtype="4" fill="hold" nodeType="afterEffect">
                                  <p:stCondLst>
                                    <p:cond delay="0"/>
                                  </p:stCondLst>
                                  <p:childTnLst>
                                    <p:set>
                                      <p:cBhvr>
                                        <p:cTn id="61" dur="1" fill="hold">
                                          <p:stCondLst>
                                            <p:cond delay="0"/>
                                          </p:stCondLst>
                                        </p:cTn>
                                        <p:tgtEl>
                                          <p:spTgt spid="25"/>
                                        </p:tgtEl>
                                        <p:attrNameLst>
                                          <p:attrName>style.visibility</p:attrName>
                                        </p:attrNameLst>
                                      </p:cBhvr>
                                      <p:to>
                                        <p:strVal val="visible"/>
                                      </p:to>
                                    </p:set>
                                    <p:animEffect transition="in" filter="slide(fromBottom)">
                                      <p:cBhvr>
                                        <p:cTn id="62" dur="500"/>
                                        <p:tgtEl>
                                          <p:spTgt spid="25"/>
                                        </p:tgtEl>
                                      </p:cBhvr>
                                    </p:animEffect>
                                  </p:childTnLst>
                                </p:cTn>
                              </p:par>
                            </p:childTnLst>
                          </p:cTn>
                        </p:par>
                        <p:par>
                          <p:cTn id="63" fill="hold" nodeType="afterGroup">
                            <p:stCondLst>
                              <p:cond delay="1500"/>
                            </p:stCondLst>
                            <p:childTnLst>
                              <p:par>
                                <p:cTn id="64" presetID="12" presetClass="entr" presetSubtype="8" fill="hold" nodeType="afterEffect">
                                  <p:stCondLst>
                                    <p:cond delay="0"/>
                                  </p:stCondLst>
                                  <p:childTnLst>
                                    <p:set>
                                      <p:cBhvr>
                                        <p:cTn id="65" dur="1" fill="hold">
                                          <p:stCondLst>
                                            <p:cond delay="0"/>
                                          </p:stCondLst>
                                        </p:cTn>
                                        <p:tgtEl>
                                          <p:spTgt spid="13"/>
                                        </p:tgtEl>
                                        <p:attrNameLst>
                                          <p:attrName>style.visibility</p:attrName>
                                        </p:attrNameLst>
                                      </p:cBhvr>
                                      <p:to>
                                        <p:strVal val="visible"/>
                                      </p:to>
                                    </p:set>
                                    <p:animEffect transition="in" filter="slide(fromLeft)">
                                      <p:cBhvr>
                                        <p:cTn id="66" dur="500"/>
                                        <p:tgtEl>
                                          <p:spTgt spid="13"/>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3" presetClass="entr" presetSubtype="10" fill="hold" grpId="0" nodeType="clickEffect">
                                  <p:stCondLst>
                                    <p:cond delay="0"/>
                                  </p:stCondLst>
                                  <p:childTnLst>
                                    <p:set>
                                      <p:cBhvr>
                                        <p:cTn id="70" dur="1" fill="hold">
                                          <p:stCondLst>
                                            <p:cond delay="0"/>
                                          </p:stCondLst>
                                        </p:cTn>
                                        <p:tgtEl>
                                          <p:spTgt spid="11"/>
                                        </p:tgtEl>
                                        <p:attrNameLst>
                                          <p:attrName>style.visibility</p:attrName>
                                        </p:attrNameLst>
                                      </p:cBhvr>
                                      <p:to>
                                        <p:strVal val="visible"/>
                                      </p:to>
                                    </p:set>
                                    <p:animEffect transition="in" filter="blinds(horizontal)">
                                      <p:cBhvr>
                                        <p:cTn id="71" dur="500"/>
                                        <p:tgtEl>
                                          <p:spTgt spid="11"/>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12" presetClass="entr" presetSubtype="8" fill="hold" nodeType="clickEffect">
                                  <p:stCondLst>
                                    <p:cond delay="0"/>
                                  </p:stCondLst>
                                  <p:childTnLst>
                                    <p:set>
                                      <p:cBhvr>
                                        <p:cTn id="75" dur="1" fill="hold">
                                          <p:stCondLst>
                                            <p:cond delay="0"/>
                                          </p:stCondLst>
                                        </p:cTn>
                                        <p:tgtEl>
                                          <p:spTgt spid="16"/>
                                        </p:tgtEl>
                                        <p:attrNameLst>
                                          <p:attrName>style.visibility</p:attrName>
                                        </p:attrNameLst>
                                      </p:cBhvr>
                                      <p:to>
                                        <p:strVal val="visible"/>
                                      </p:to>
                                    </p:set>
                                    <p:animEffect transition="in" filter="slide(fromLeft)">
                                      <p:cBhvr>
                                        <p:cTn id="76" dur="500"/>
                                        <p:tgtEl>
                                          <p:spTgt spid="16"/>
                                        </p:tgtEl>
                                      </p:cBhvr>
                                    </p:animEffect>
                                  </p:childTnLst>
                                </p:cTn>
                              </p:par>
                            </p:childTnLst>
                          </p:cTn>
                        </p:par>
                        <p:par>
                          <p:cTn id="77" fill="hold" nodeType="afterGroup">
                            <p:stCondLst>
                              <p:cond delay="500"/>
                            </p:stCondLst>
                            <p:childTnLst>
                              <p:par>
                                <p:cTn id="78" presetID="12" presetClass="entr" presetSubtype="1" fill="hold" nodeType="afterEffect">
                                  <p:stCondLst>
                                    <p:cond delay="0"/>
                                  </p:stCondLst>
                                  <p:childTnLst>
                                    <p:set>
                                      <p:cBhvr>
                                        <p:cTn id="79" dur="1" fill="hold">
                                          <p:stCondLst>
                                            <p:cond delay="0"/>
                                          </p:stCondLst>
                                        </p:cTn>
                                        <p:tgtEl>
                                          <p:spTgt spid="14"/>
                                        </p:tgtEl>
                                        <p:attrNameLst>
                                          <p:attrName>style.visibility</p:attrName>
                                        </p:attrNameLst>
                                      </p:cBhvr>
                                      <p:to>
                                        <p:strVal val="visible"/>
                                      </p:to>
                                    </p:set>
                                    <p:animEffect transition="in" filter="slide(fromTop)">
                                      <p:cBhvr>
                                        <p:cTn id="80" dur="500"/>
                                        <p:tgtEl>
                                          <p:spTgt spid="14"/>
                                        </p:tgtEl>
                                      </p:cBhvr>
                                    </p:animEffect>
                                  </p:childTnLst>
                                </p:cTn>
                              </p:par>
                            </p:childTnLst>
                          </p:cTn>
                        </p:par>
                        <p:par>
                          <p:cTn id="81" fill="hold" nodeType="afterGroup">
                            <p:stCondLst>
                              <p:cond delay="1000"/>
                            </p:stCondLst>
                            <p:childTnLst>
                              <p:par>
                                <p:cTn id="82" presetID="12" presetClass="entr" presetSubtype="2" fill="hold" nodeType="afterEffect">
                                  <p:stCondLst>
                                    <p:cond delay="0"/>
                                  </p:stCondLst>
                                  <p:childTnLst>
                                    <p:set>
                                      <p:cBhvr>
                                        <p:cTn id="83" dur="1" fill="hold">
                                          <p:stCondLst>
                                            <p:cond delay="0"/>
                                          </p:stCondLst>
                                        </p:cTn>
                                        <p:tgtEl>
                                          <p:spTgt spid="15"/>
                                        </p:tgtEl>
                                        <p:attrNameLst>
                                          <p:attrName>style.visibility</p:attrName>
                                        </p:attrNameLst>
                                      </p:cBhvr>
                                      <p:to>
                                        <p:strVal val="visible"/>
                                      </p:to>
                                    </p:set>
                                    <p:animEffect transition="in" filter="slide(fromRight)">
                                      <p:cBhvr>
                                        <p:cTn id="84" dur="500"/>
                                        <p:tgtEl>
                                          <p:spTgt spid="15"/>
                                        </p:tgtEl>
                                      </p:cBhvr>
                                    </p:animEffect>
                                  </p:childTnLst>
                                </p:cTn>
                              </p:par>
                            </p:childTnLst>
                          </p:cTn>
                        </p:par>
                        <p:par>
                          <p:cTn id="85" fill="hold" nodeType="afterGroup">
                            <p:stCondLst>
                              <p:cond delay="1500"/>
                            </p:stCondLst>
                            <p:childTnLst>
                              <p:par>
                                <p:cTn id="86" presetID="12" presetClass="entr" presetSubtype="1" fill="hold" nodeType="afterEffect">
                                  <p:stCondLst>
                                    <p:cond delay="0"/>
                                  </p:stCondLst>
                                  <p:childTnLst>
                                    <p:set>
                                      <p:cBhvr>
                                        <p:cTn id="87" dur="1" fill="hold">
                                          <p:stCondLst>
                                            <p:cond delay="0"/>
                                          </p:stCondLst>
                                        </p:cTn>
                                        <p:tgtEl>
                                          <p:spTgt spid="12"/>
                                        </p:tgtEl>
                                        <p:attrNameLst>
                                          <p:attrName>style.visibility</p:attrName>
                                        </p:attrNameLst>
                                      </p:cBhvr>
                                      <p:to>
                                        <p:strVal val="visible"/>
                                      </p:to>
                                    </p:set>
                                    <p:animEffect transition="in" filter="slide(fromTop)">
                                      <p:cBhvr>
                                        <p:cTn id="88" dur="500"/>
                                        <p:tgtEl>
                                          <p:spTgt spid="12"/>
                                        </p:tgtEl>
                                      </p:cBhvr>
                                    </p:animEffect>
                                  </p:childTnLst>
                                </p:cTn>
                              </p:par>
                            </p:childTnLst>
                          </p:cTn>
                        </p:par>
                      </p:childTnLst>
                    </p:cTn>
                  </p:par>
                  <p:par>
                    <p:cTn id="89" fill="hold" nodeType="clickPar">
                      <p:stCondLst>
                        <p:cond delay="indefinite"/>
                      </p:stCondLst>
                      <p:childTnLst>
                        <p:par>
                          <p:cTn id="90" fill="hold" nodeType="withGroup">
                            <p:stCondLst>
                              <p:cond delay="0"/>
                            </p:stCondLst>
                            <p:childTnLst>
                              <p:par>
                                <p:cTn id="91" presetID="3" presetClass="entr" presetSubtype="10" fill="hold" grpId="0" nodeType="clickEffect">
                                  <p:stCondLst>
                                    <p:cond delay="0"/>
                                  </p:stCondLst>
                                  <p:childTnLst>
                                    <p:set>
                                      <p:cBhvr>
                                        <p:cTn id="92" dur="1" fill="hold">
                                          <p:stCondLst>
                                            <p:cond delay="0"/>
                                          </p:stCondLst>
                                        </p:cTn>
                                        <p:tgtEl>
                                          <p:spTgt spid="28"/>
                                        </p:tgtEl>
                                        <p:attrNameLst>
                                          <p:attrName>style.visibility</p:attrName>
                                        </p:attrNameLst>
                                      </p:cBhvr>
                                      <p:to>
                                        <p:strVal val="visible"/>
                                      </p:to>
                                    </p:set>
                                    <p:animEffect transition="in" filter="blinds(horizontal)">
                                      <p:cBhvr>
                                        <p:cTn id="93" dur="500"/>
                                        <p:tgtEl>
                                          <p:spTgt spid="28"/>
                                        </p:tgtEl>
                                      </p:cBhvr>
                                    </p:animEffect>
                                  </p:childTnLst>
                                </p:cTn>
                              </p:par>
                            </p:childTnLst>
                          </p:cTn>
                        </p:par>
                      </p:childTnLst>
                    </p:cTn>
                  </p:par>
                  <p:par>
                    <p:cTn id="94" fill="hold" nodeType="clickPar">
                      <p:stCondLst>
                        <p:cond delay="indefinite"/>
                      </p:stCondLst>
                      <p:childTnLst>
                        <p:par>
                          <p:cTn id="95" fill="hold" nodeType="withGroup">
                            <p:stCondLst>
                              <p:cond delay="0"/>
                            </p:stCondLst>
                            <p:childTnLst>
                              <p:par>
                                <p:cTn id="96" presetID="12" presetClass="entr" presetSubtype="8" fill="hold" nodeType="clickEffect">
                                  <p:stCondLst>
                                    <p:cond delay="0"/>
                                  </p:stCondLst>
                                  <p:childTnLst>
                                    <p:set>
                                      <p:cBhvr>
                                        <p:cTn id="97" dur="1" fill="hold">
                                          <p:stCondLst>
                                            <p:cond delay="0"/>
                                          </p:stCondLst>
                                        </p:cTn>
                                        <p:tgtEl>
                                          <p:spTgt spid="45"/>
                                        </p:tgtEl>
                                        <p:attrNameLst>
                                          <p:attrName>style.visibility</p:attrName>
                                        </p:attrNameLst>
                                      </p:cBhvr>
                                      <p:to>
                                        <p:strVal val="visible"/>
                                      </p:to>
                                    </p:set>
                                    <p:animEffect transition="in" filter="slide(fromLeft)">
                                      <p:cBhvr>
                                        <p:cTn id="98" dur="500"/>
                                        <p:tgtEl>
                                          <p:spTgt spid="45"/>
                                        </p:tgtEl>
                                      </p:cBhvr>
                                    </p:animEffect>
                                  </p:childTnLst>
                                </p:cTn>
                              </p:par>
                            </p:childTnLst>
                          </p:cTn>
                        </p:par>
                      </p:childTnLst>
                    </p:cTn>
                  </p:par>
                  <p:par>
                    <p:cTn id="99" fill="hold" nodeType="clickPar">
                      <p:stCondLst>
                        <p:cond delay="indefinite"/>
                      </p:stCondLst>
                      <p:childTnLst>
                        <p:par>
                          <p:cTn id="100" fill="hold" nodeType="withGroup">
                            <p:stCondLst>
                              <p:cond delay="0"/>
                            </p:stCondLst>
                            <p:childTnLst>
                              <p:par>
                                <p:cTn id="101" presetID="3" presetClass="entr" presetSubtype="10" fill="hold" grpId="0" nodeType="clickEffect">
                                  <p:stCondLst>
                                    <p:cond delay="0"/>
                                  </p:stCondLst>
                                  <p:childTnLst>
                                    <p:set>
                                      <p:cBhvr>
                                        <p:cTn id="102" dur="1" fill="hold">
                                          <p:stCondLst>
                                            <p:cond delay="0"/>
                                          </p:stCondLst>
                                        </p:cTn>
                                        <p:tgtEl>
                                          <p:spTgt spid="48"/>
                                        </p:tgtEl>
                                        <p:attrNameLst>
                                          <p:attrName>style.visibility</p:attrName>
                                        </p:attrNameLst>
                                      </p:cBhvr>
                                      <p:to>
                                        <p:strVal val="visible"/>
                                      </p:to>
                                    </p:set>
                                    <p:animEffect transition="in" filter="blinds(horizontal)">
                                      <p:cBhvr>
                                        <p:cTn id="103" dur="500"/>
                                        <p:tgtEl>
                                          <p:spTgt spid="48"/>
                                        </p:tgtEl>
                                      </p:cBhvr>
                                    </p:animEffect>
                                  </p:childTnLst>
                                </p:cTn>
                              </p:par>
                            </p:childTnLst>
                          </p:cTn>
                        </p:par>
                      </p:childTnLst>
                    </p:cTn>
                  </p:par>
                  <p:par>
                    <p:cTn id="104" fill="hold" nodeType="clickPar">
                      <p:stCondLst>
                        <p:cond delay="indefinite"/>
                      </p:stCondLst>
                      <p:childTnLst>
                        <p:par>
                          <p:cTn id="105" fill="hold" nodeType="withGroup">
                            <p:stCondLst>
                              <p:cond delay="0"/>
                            </p:stCondLst>
                            <p:childTnLst>
                              <p:par>
                                <p:cTn id="106" presetID="3" presetClass="entr" presetSubtype="10" fill="hold" grpId="0" nodeType="clickEffect">
                                  <p:stCondLst>
                                    <p:cond delay="0"/>
                                  </p:stCondLst>
                                  <p:childTnLst>
                                    <p:set>
                                      <p:cBhvr>
                                        <p:cTn id="107" dur="1" fill="hold">
                                          <p:stCondLst>
                                            <p:cond delay="0"/>
                                          </p:stCondLst>
                                        </p:cTn>
                                        <p:tgtEl>
                                          <p:spTgt spid="53"/>
                                        </p:tgtEl>
                                        <p:attrNameLst>
                                          <p:attrName>style.visibility</p:attrName>
                                        </p:attrNameLst>
                                      </p:cBhvr>
                                      <p:to>
                                        <p:strVal val="visible"/>
                                      </p:to>
                                    </p:set>
                                    <p:animEffect transition="in" filter="blinds(horizontal)">
                                      <p:cBhvr>
                                        <p:cTn id="108" dur="500"/>
                                        <p:tgtEl>
                                          <p:spTgt spid="53"/>
                                        </p:tgtEl>
                                      </p:cBhvr>
                                    </p:animEffect>
                                  </p:childTnLst>
                                </p:cTn>
                              </p:par>
                            </p:childTnLst>
                          </p:cTn>
                        </p:par>
                      </p:childTnLst>
                    </p:cTn>
                  </p:par>
                  <p:par>
                    <p:cTn id="109" fill="hold" nodeType="clickPar">
                      <p:stCondLst>
                        <p:cond delay="indefinite"/>
                      </p:stCondLst>
                      <p:childTnLst>
                        <p:par>
                          <p:cTn id="110" fill="hold" nodeType="withGroup">
                            <p:stCondLst>
                              <p:cond delay="0"/>
                            </p:stCondLst>
                            <p:childTnLst>
                              <p:par>
                                <p:cTn id="111" presetID="12" presetClass="entr" presetSubtype="2" fill="hold" nodeType="clickEffect">
                                  <p:stCondLst>
                                    <p:cond delay="0"/>
                                  </p:stCondLst>
                                  <p:childTnLst>
                                    <p:set>
                                      <p:cBhvr>
                                        <p:cTn id="112" dur="1" fill="hold">
                                          <p:stCondLst>
                                            <p:cond delay="0"/>
                                          </p:stCondLst>
                                        </p:cTn>
                                        <p:tgtEl>
                                          <p:spTgt spid="49"/>
                                        </p:tgtEl>
                                        <p:attrNameLst>
                                          <p:attrName>style.visibility</p:attrName>
                                        </p:attrNameLst>
                                      </p:cBhvr>
                                      <p:to>
                                        <p:strVal val="visible"/>
                                      </p:to>
                                    </p:set>
                                    <p:animEffect transition="in" filter="slide(fromRight)">
                                      <p:cBhvr>
                                        <p:cTn id="113" dur="500"/>
                                        <p:tgtEl>
                                          <p:spTgt spid="49"/>
                                        </p:tgtEl>
                                      </p:cBhvr>
                                    </p:animEffect>
                                  </p:childTnLst>
                                </p:cTn>
                              </p:par>
                            </p:childTnLst>
                          </p:cTn>
                        </p:par>
                        <p:par>
                          <p:cTn id="114" fill="hold" nodeType="afterGroup">
                            <p:stCondLst>
                              <p:cond delay="500"/>
                            </p:stCondLst>
                            <p:childTnLst>
                              <p:par>
                                <p:cTn id="115" presetID="12" presetClass="entr" presetSubtype="1" fill="hold" nodeType="afterEffect">
                                  <p:stCondLst>
                                    <p:cond delay="0"/>
                                  </p:stCondLst>
                                  <p:childTnLst>
                                    <p:set>
                                      <p:cBhvr>
                                        <p:cTn id="116" dur="1" fill="hold">
                                          <p:stCondLst>
                                            <p:cond delay="0"/>
                                          </p:stCondLst>
                                        </p:cTn>
                                        <p:tgtEl>
                                          <p:spTgt spid="51"/>
                                        </p:tgtEl>
                                        <p:attrNameLst>
                                          <p:attrName>style.visibility</p:attrName>
                                        </p:attrNameLst>
                                      </p:cBhvr>
                                      <p:to>
                                        <p:strVal val="visible"/>
                                      </p:to>
                                    </p:set>
                                    <p:animEffect transition="in" filter="slide(fromTop)">
                                      <p:cBhvr>
                                        <p:cTn id="117" dur="500"/>
                                        <p:tgtEl>
                                          <p:spTgt spid="51"/>
                                        </p:tgtEl>
                                      </p:cBhvr>
                                    </p:animEffect>
                                  </p:childTnLst>
                                </p:cTn>
                              </p:par>
                            </p:childTnLst>
                          </p:cTn>
                        </p:par>
                        <p:par>
                          <p:cTn id="118" fill="hold" nodeType="afterGroup">
                            <p:stCondLst>
                              <p:cond delay="1000"/>
                            </p:stCondLst>
                            <p:childTnLst>
                              <p:par>
                                <p:cTn id="119" presetID="3" presetClass="entr" presetSubtype="10" fill="hold" grpId="0" nodeType="afterEffect">
                                  <p:stCondLst>
                                    <p:cond delay="0"/>
                                  </p:stCondLst>
                                  <p:childTnLst>
                                    <p:set>
                                      <p:cBhvr>
                                        <p:cTn id="120" dur="1" fill="hold">
                                          <p:stCondLst>
                                            <p:cond delay="0"/>
                                          </p:stCondLst>
                                        </p:cTn>
                                        <p:tgtEl>
                                          <p:spTgt spid="52"/>
                                        </p:tgtEl>
                                        <p:attrNameLst>
                                          <p:attrName>style.visibility</p:attrName>
                                        </p:attrNameLst>
                                      </p:cBhvr>
                                      <p:to>
                                        <p:strVal val="visible"/>
                                      </p:to>
                                    </p:set>
                                    <p:animEffect transition="in" filter="blinds(horizontal)">
                                      <p:cBhvr>
                                        <p:cTn id="121" dur="500"/>
                                        <p:tgtEl>
                                          <p:spTgt spid="52"/>
                                        </p:tgtEl>
                                      </p:cBhvr>
                                    </p:animEffect>
                                  </p:childTnLst>
                                </p:cTn>
                              </p:par>
                            </p:childTnLst>
                          </p:cTn>
                        </p:par>
                      </p:childTnLst>
                    </p:cTn>
                  </p:par>
                  <p:par>
                    <p:cTn id="122" fill="hold" nodeType="clickPar">
                      <p:stCondLst>
                        <p:cond delay="indefinite"/>
                      </p:stCondLst>
                      <p:childTnLst>
                        <p:par>
                          <p:cTn id="123" fill="hold" nodeType="withGroup">
                            <p:stCondLst>
                              <p:cond delay="0"/>
                            </p:stCondLst>
                            <p:childTnLst>
                              <p:par>
                                <p:cTn id="124" presetID="3" presetClass="entr" presetSubtype="10" fill="hold" grpId="0" nodeType="clickEffect">
                                  <p:stCondLst>
                                    <p:cond delay="0"/>
                                  </p:stCondLst>
                                  <p:childTnLst>
                                    <p:set>
                                      <p:cBhvr>
                                        <p:cTn id="125" dur="1" fill="hold">
                                          <p:stCondLst>
                                            <p:cond delay="0"/>
                                          </p:stCondLst>
                                        </p:cTn>
                                        <p:tgtEl>
                                          <p:spTgt spid="57"/>
                                        </p:tgtEl>
                                        <p:attrNameLst>
                                          <p:attrName>style.visibility</p:attrName>
                                        </p:attrNameLst>
                                      </p:cBhvr>
                                      <p:to>
                                        <p:strVal val="visible"/>
                                      </p:to>
                                    </p:set>
                                    <p:animEffect transition="in" filter="blinds(horizontal)">
                                      <p:cBhvr>
                                        <p:cTn id="126" dur="500"/>
                                        <p:tgtEl>
                                          <p:spTgt spid="57"/>
                                        </p:tgtEl>
                                      </p:cBhvr>
                                    </p:animEffect>
                                  </p:childTnLst>
                                </p:cTn>
                              </p:par>
                            </p:childTnLst>
                          </p:cTn>
                        </p:par>
                      </p:childTnLst>
                    </p:cTn>
                  </p:par>
                  <p:par>
                    <p:cTn id="127" fill="hold" nodeType="clickPar">
                      <p:stCondLst>
                        <p:cond delay="indefinite"/>
                      </p:stCondLst>
                      <p:childTnLst>
                        <p:par>
                          <p:cTn id="128" fill="hold" nodeType="withGroup">
                            <p:stCondLst>
                              <p:cond delay="0"/>
                            </p:stCondLst>
                            <p:childTnLst>
                              <p:par>
                                <p:cTn id="129" presetID="12" presetClass="entr" presetSubtype="8" fill="hold" nodeType="clickEffect">
                                  <p:stCondLst>
                                    <p:cond delay="0"/>
                                  </p:stCondLst>
                                  <p:childTnLst>
                                    <p:set>
                                      <p:cBhvr>
                                        <p:cTn id="130" dur="1" fill="hold">
                                          <p:stCondLst>
                                            <p:cond delay="0"/>
                                          </p:stCondLst>
                                        </p:cTn>
                                        <p:tgtEl>
                                          <p:spTgt spid="54"/>
                                        </p:tgtEl>
                                        <p:attrNameLst>
                                          <p:attrName>style.visibility</p:attrName>
                                        </p:attrNameLst>
                                      </p:cBhvr>
                                      <p:to>
                                        <p:strVal val="visible"/>
                                      </p:to>
                                    </p:set>
                                    <p:animEffect transition="in" filter="slide(fromLeft)">
                                      <p:cBhvr>
                                        <p:cTn id="131" dur="500"/>
                                        <p:tgtEl>
                                          <p:spTgt spid="54"/>
                                        </p:tgtEl>
                                      </p:cBhvr>
                                    </p:animEffect>
                                  </p:childTnLst>
                                </p:cTn>
                              </p:par>
                            </p:childTnLst>
                          </p:cTn>
                        </p:par>
                        <p:par>
                          <p:cTn id="132" fill="hold" nodeType="afterGroup">
                            <p:stCondLst>
                              <p:cond delay="500"/>
                            </p:stCondLst>
                            <p:childTnLst>
                              <p:par>
                                <p:cTn id="133" presetID="12" presetClass="entr" presetSubtype="1" fill="hold" nodeType="afterEffect">
                                  <p:stCondLst>
                                    <p:cond delay="0"/>
                                  </p:stCondLst>
                                  <p:childTnLst>
                                    <p:set>
                                      <p:cBhvr>
                                        <p:cTn id="134" dur="1" fill="hold">
                                          <p:stCondLst>
                                            <p:cond delay="0"/>
                                          </p:stCondLst>
                                        </p:cTn>
                                        <p:tgtEl>
                                          <p:spTgt spid="55"/>
                                        </p:tgtEl>
                                        <p:attrNameLst>
                                          <p:attrName>style.visibility</p:attrName>
                                        </p:attrNameLst>
                                      </p:cBhvr>
                                      <p:to>
                                        <p:strVal val="visible"/>
                                      </p:to>
                                    </p:set>
                                    <p:animEffect transition="in" filter="slide(fromTop)">
                                      <p:cBhvr>
                                        <p:cTn id="135" dur="500"/>
                                        <p:tgtEl>
                                          <p:spTgt spid="55"/>
                                        </p:tgtEl>
                                      </p:cBhvr>
                                    </p:animEffect>
                                  </p:childTnLst>
                                </p:cTn>
                              </p:par>
                            </p:childTnLst>
                          </p:cTn>
                        </p:par>
                        <p:par>
                          <p:cTn id="136" fill="hold" nodeType="afterGroup">
                            <p:stCondLst>
                              <p:cond delay="1000"/>
                            </p:stCondLst>
                            <p:childTnLst>
                              <p:par>
                                <p:cTn id="137" presetID="3" presetClass="entr" presetSubtype="10" fill="hold" grpId="0" nodeType="afterEffect">
                                  <p:stCondLst>
                                    <p:cond delay="0"/>
                                  </p:stCondLst>
                                  <p:childTnLst>
                                    <p:set>
                                      <p:cBhvr>
                                        <p:cTn id="138" dur="1" fill="hold">
                                          <p:stCondLst>
                                            <p:cond delay="0"/>
                                          </p:stCondLst>
                                        </p:cTn>
                                        <p:tgtEl>
                                          <p:spTgt spid="56"/>
                                        </p:tgtEl>
                                        <p:attrNameLst>
                                          <p:attrName>style.visibility</p:attrName>
                                        </p:attrNameLst>
                                      </p:cBhvr>
                                      <p:to>
                                        <p:strVal val="visible"/>
                                      </p:to>
                                    </p:set>
                                    <p:animEffect transition="in" filter="blinds(horizontal)">
                                      <p:cBhvr>
                                        <p:cTn id="139" dur="500"/>
                                        <p:tgtEl>
                                          <p:spTgt spid="56"/>
                                        </p:tgtEl>
                                      </p:cBhvr>
                                    </p:animEffect>
                                  </p:childTnLst>
                                </p:cTn>
                              </p:par>
                            </p:childTnLst>
                          </p:cTn>
                        </p:par>
                      </p:childTnLst>
                    </p:cTn>
                  </p:par>
                  <p:par>
                    <p:cTn id="140" fill="hold" nodeType="clickPar">
                      <p:stCondLst>
                        <p:cond delay="indefinite"/>
                      </p:stCondLst>
                      <p:childTnLst>
                        <p:par>
                          <p:cTn id="141" fill="hold" nodeType="withGroup">
                            <p:stCondLst>
                              <p:cond delay="0"/>
                            </p:stCondLst>
                            <p:childTnLst>
                              <p:par>
                                <p:cTn id="142" presetID="3" presetClass="entr" presetSubtype="10" fill="hold" nodeType="clickEffect">
                                  <p:stCondLst>
                                    <p:cond delay="0"/>
                                  </p:stCondLst>
                                  <p:childTnLst>
                                    <p:set>
                                      <p:cBhvr>
                                        <p:cTn id="143" dur="1" fill="hold">
                                          <p:stCondLst>
                                            <p:cond delay="0"/>
                                          </p:stCondLst>
                                        </p:cTn>
                                        <p:tgtEl>
                                          <p:spTgt spid="64"/>
                                        </p:tgtEl>
                                        <p:attrNameLst>
                                          <p:attrName>style.visibility</p:attrName>
                                        </p:attrNameLst>
                                      </p:cBhvr>
                                      <p:to>
                                        <p:strVal val="visible"/>
                                      </p:to>
                                    </p:set>
                                    <p:animEffect transition="in" filter="blinds(horizontal)">
                                      <p:cBhvr>
                                        <p:cTn id="144" dur="500"/>
                                        <p:tgtEl>
                                          <p:spTgt spid="64"/>
                                        </p:tgtEl>
                                      </p:cBhvr>
                                    </p:animEffect>
                                  </p:childTnLst>
                                </p:cTn>
                              </p:par>
                              <p:par>
                                <p:cTn id="145" presetID="3" presetClass="entr" presetSubtype="10" fill="hold" nodeType="withEffect">
                                  <p:stCondLst>
                                    <p:cond delay="0"/>
                                  </p:stCondLst>
                                  <p:childTnLst>
                                    <p:set>
                                      <p:cBhvr>
                                        <p:cTn id="146" dur="1" fill="hold">
                                          <p:stCondLst>
                                            <p:cond delay="0"/>
                                          </p:stCondLst>
                                        </p:cTn>
                                        <p:tgtEl>
                                          <p:spTgt spid="71"/>
                                        </p:tgtEl>
                                        <p:attrNameLst>
                                          <p:attrName>style.visibility</p:attrName>
                                        </p:attrNameLst>
                                      </p:cBhvr>
                                      <p:to>
                                        <p:strVal val="visible"/>
                                      </p:to>
                                    </p:set>
                                    <p:animEffect transition="in" filter="blinds(horizontal)">
                                      <p:cBhvr>
                                        <p:cTn id="147" dur="500"/>
                                        <p:tgtEl>
                                          <p:spTgt spid="71"/>
                                        </p:tgtEl>
                                      </p:cBhvr>
                                    </p:animEffect>
                                  </p:childTnLst>
                                </p:cTn>
                              </p:par>
                              <p:par>
                                <p:cTn id="148" presetID="3" presetClass="entr" presetSubtype="10" fill="hold" nodeType="withEffect">
                                  <p:stCondLst>
                                    <p:cond delay="0"/>
                                  </p:stCondLst>
                                  <p:childTnLst>
                                    <p:set>
                                      <p:cBhvr>
                                        <p:cTn id="149" dur="1" fill="hold">
                                          <p:stCondLst>
                                            <p:cond delay="0"/>
                                          </p:stCondLst>
                                        </p:cTn>
                                        <p:tgtEl>
                                          <p:spTgt spid="68"/>
                                        </p:tgtEl>
                                        <p:attrNameLst>
                                          <p:attrName>style.visibility</p:attrName>
                                        </p:attrNameLst>
                                      </p:cBhvr>
                                      <p:to>
                                        <p:strVal val="visible"/>
                                      </p:to>
                                    </p:set>
                                    <p:animEffect transition="in" filter="blinds(horizontal)">
                                      <p:cBhvr>
                                        <p:cTn id="150" dur="500"/>
                                        <p:tgtEl>
                                          <p:spTgt spid="68"/>
                                        </p:tgtEl>
                                      </p:cBhvr>
                                    </p:animEffect>
                                  </p:childTnLst>
                                </p:cTn>
                              </p:par>
                              <p:par>
                                <p:cTn id="151" presetID="3" presetClass="entr" presetSubtype="10" fill="hold" nodeType="withEffect">
                                  <p:stCondLst>
                                    <p:cond delay="0"/>
                                  </p:stCondLst>
                                  <p:childTnLst>
                                    <p:set>
                                      <p:cBhvr>
                                        <p:cTn id="152" dur="1" fill="hold">
                                          <p:stCondLst>
                                            <p:cond delay="0"/>
                                          </p:stCondLst>
                                        </p:cTn>
                                        <p:tgtEl>
                                          <p:spTgt spid="72"/>
                                        </p:tgtEl>
                                        <p:attrNameLst>
                                          <p:attrName>style.visibility</p:attrName>
                                        </p:attrNameLst>
                                      </p:cBhvr>
                                      <p:to>
                                        <p:strVal val="visible"/>
                                      </p:to>
                                    </p:set>
                                    <p:animEffect transition="in" filter="blinds(horizontal)">
                                      <p:cBhvr>
                                        <p:cTn id="153"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22" grpId="0"/>
      <p:bldP spid="28" grpId="0"/>
      <p:bldP spid="31" grpId="0" animBg="1"/>
      <p:bldP spid="32" grpId="0" animBg="1"/>
      <p:bldP spid="35" grpId="0" animBg="1"/>
      <p:bldP spid="36" grpId="0" animBg="1"/>
      <p:bldP spid="38" grpId="0"/>
      <p:bldP spid="40" grpId="0" animBg="1"/>
      <p:bldP spid="48" grpId="0" animBg="1"/>
      <p:bldP spid="52" grpId="0" animBg="1"/>
      <p:bldP spid="53" grpId="0"/>
      <p:bldP spid="56" grpId="0" animBg="1"/>
      <p:bldP spid="57" grpId="0"/>
    </p:bldLst>
  </p:timing>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4754" name="Rectangle 3"/>
          <p:cNvSpPr>
            <a:spLocks noGrp="1" noChangeArrowheads="1"/>
          </p:cNvSpPr>
          <p:nvPr>
            <p:ph type="body" idx="1"/>
          </p:nvPr>
        </p:nvSpPr>
        <p:spPr>
          <a:xfrm>
            <a:off x="323528" y="304576"/>
            <a:ext cx="8001000" cy="5500688"/>
          </a:xfrm>
        </p:spPr>
        <p:txBody>
          <a:bodyPr/>
          <a:lstStyle/>
          <a:p>
            <a:pPr>
              <a:lnSpc>
                <a:spcPct val="100000"/>
              </a:lnSpc>
              <a:buFont typeface="Wingdings" pitchFamily="2" charset="2"/>
              <a:buNone/>
            </a:pPr>
            <a:r>
              <a:rPr lang="en-US" altLang="zh-CN" sz="2800" b="1" dirty="0" smtClean="0">
                <a:latin typeface="Verdana" panose="020B0604030504040204" pitchFamily="34" charset="0"/>
                <a:ea typeface="Verdana" panose="020B0604030504040204" pitchFamily="34" charset="0"/>
                <a:cs typeface="Verdana" panose="020B0604030504040204" pitchFamily="34" charset="0"/>
              </a:rPr>
              <a:t>#include &lt;</a:t>
            </a:r>
            <a:r>
              <a:rPr lang="en-US" altLang="zh-CN" sz="2800" b="1" dirty="0" err="1" smtClean="0">
                <a:latin typeface="Verdana" panose="020B0604030504040204" pitchFamily="34" charset="0"/>
                <a:ea typeface="Verdana" panose="020B0604030504040204" pitchFamily="34" charset="0"/>
                <a:cs typeface="Verdana" panose="020B0604030504040204" pitchFamily="34" charset="0"/>
              </a:rPr>
              <a:t>stdio.h</a:t>
            </a:r>
            <a:r>
              <a:rPr lang="en-US" altLang="zh-CN" sz="2800" b="1" dirty="0" smtClean="0">
                <a:latin typeface="Verdana" panose="020B0604030504040204" pitchFamily="34" charset="0"/>
                <a:ea typeface="Verdana" panose="020B0604030504040204" pitchFamily="34" charset="0"/>
                <a:cs typeface="Verdana" panose="020B0604030504040204" pitchFamily="34" charset="0"/>
              </a:rPr>
              <a:t>&gt;</a:t>
            </a:r>
            <a:endParaRPr lang="zh-CN" altLang="zh-CN" sz="2800" b="1" dirty="0" smtClean="0">
              <a:latin typeface="Verdana" panose="020B0604030504040204" pitchFamily="34" charset="0"/>
              <a:cs typeface="Verdana" panose="020B0604030504040204" pitchFamily="34" charset="0"/>
            </a:endParaRPr>
          </a:p>
          <a:p>
            <a:pPr>
              <a:lnSpc>
                <a:spcPct val="100000"/>
              </a:lnSpc>
              <a:buFont typeface="Wingdings" pitchFamily="2" charset="2"/>
              <a:buNone/>
            </a:pPr>
            <a:r>
              <a:rPr lang="en-US" altLang="zh-CN" sz="2800" b="1" dirty="0" err="1" smtClean="0">
                <a:latin typeface="Verdana" panose="020B0604030504040204" pitchFamily="34" charset="0"/>
                <a:ea typeface="Verdana" panose="020B0604030504040204" pitchFamily="34" charset="0"/>
                <a:cs typeface="Verdana" panose="020B0604030504040204" pitchFamily="34" charset="0"/>
              </a:rPr>
              <a:t>int</a:t>
            </a:r>
            <a:r>
              <a:rPr lang="en-US" altLang="zh-CN" sz="2800" b="1" dirty="0" smtClean="0">
                <a:latin typeface="Verdana" panose="020B0604030504040204" pitchFamily="34" charset="0"/>
                <a:ea typeface="Verdana" panose="020B0604030504040204" pitchFamily="34" charset="0"/>
                <a:cs typeface="Verdana" panose="020B0604030504040204" pitchFamily="34" charset="0"/>
              </a:rPr>
              <a:t> main()</a:t>
            </a:r>
            <a:endParaRPr lang="zh-CN" altLang="zh-CN" sz="2800" b="1" dirty="0" smtClean="0">
              <a:latin typeface="Verdana" panose="020B0604030504040204" pitchFamily="34" charset="0"/>
              <a:cs typeface="Verdana" panose="020B0604030504040204" pitchFamily="34" charset="0"/>
            </a:endParaRPr>
          </a:p>
          <a:p>
            <a:pPr>
              <a:lnSpc>
                <a:spcPct val="100000"/>
              </a:lnSpc>
              <a:buFont typeface="Wingdings" pitchFamily="2" charset="2"/>
              <a:buNone/>
            </a:pPr>
            <a:r>
              <a:rPr lang="en-US" altLang="zh-CN" sz="2800" b="1" dirty="0" smtClean="0">
                <a:latin typeface="Verdana" panose="020B0604030504040204" pitchFamily="34" charset="0"/>
                <a:ea typeface="Verdana" panose="020B0604030504040204" pitchFamily="34" charset="0"/>
                <a:cs typeface="Verdana" panose="020B0604030504040204" pitchFamily="34" charset="0"/>
              </a:rPr>
              <a:t> { </a:t>
            </a:r>
            <a:r>
              <a:rPr lang="en-US" altLang="zh-CN" sz="2800" b="1" dirty="0" err="1" smtClean="0">
                <a:latin typeface="Verdana" panose="020B0604030504040204" pitchFamily="34" charset="0"/>
                <a:ea typeface="Verdana" panose="020B0604030504040204" pitchFamily="34" charset="0"/>
                <a:cs typeface="Verdana" panose="020B0604030504040204" pitchFamily="34" charset="0"/>
              </a:rPr>
              <a:t>int</a:t>
            </a:r>
            <a:r>
              <a:rPr lang="en-US" altLang="zh-CN" sz="2800" b="1" dirty="0" smtClean="0">
                <a:latin typeface="Verdana" panose="020B0604030504040204" pitchFamily="34" charset="0"/>
                <a:ea typeface="Verdana" panose="020B0604030504040204" pitchFamily="34" charset="0"/>
                <a:cs typeface="Verdana" panose="020B0604030504040204" pitchFamily="34" charset="0"/>
              </a:rPr>
              <a:t> </a:t>
            </a:r>
            <a:r>
              <a:rPr lang="en-US" altLang="zh-CN" sz="2800" b="1" dirty="0" err="1" smtClean="0">
                <a:latin typeface="Verdana" panose="020B0604030504040204" pitchFamily="34" charset="0"/>
                <a:ea typeface="Verdana" panose="020B0604030504040204" pitchFamily="34" charset="0"/>
                <a:cs typeface="Verdana" panose="020B0604030504040204" pitchFamily="34" charset="0"/>
              </a:rPr>
              <a:t>n,i</a:t>
            </a:r>
            <a:r>
              <a:rPr lang="en-US" altLang="zh-CN" sz="2800" b="1" dirty="0" smtClean="0">
                <a:latin typeface="Verdana" panose="020B0604030504040204" pitchFamily="34" charset="0"/>
                <a:ea typeface="Verdana" panose="020B0604030504040204" pitchFamily="34" charset="0"/>
                <a:cs typeface="Verdana" panose="020B0604030504040204" pitchFamily="34" charset="0"/>
              </a:rPr>
              <a:t>;</a:t>
            </a:r>
            <a:endParaRPr lang="zh-CN" altLang="zh-CN" sz="2800" b="1" dirty="0" smtClean="0">
              <a:latin typeface="Verdana" panose="020B0604030504040204" pitchFamily="34" charset="0"/>
              <a:cs typeface="Verdana" panose="020B0604030504040204" pitchFamily="34" charset="0"/>
            </a:endParaRPr>
          </a:p>
          <a:p>
            <a:pPr>
              <a:lnSpc>
                <a:spcPct val="100000"/>
              </a:lnSpc>
              <a:buFont typeface="Wingdings" pitchFamily="2" charset="2"/>
              <a:buNone/>
            </a:pPr>
            <a:r>
              <a:rPr lang="en-US" altLang="zh-CN" sz="2800" b="1" dirty="0" smtClean="0">
                <a:latin typeface="Verdana" panose="020B0604030504040204" pitchFamily="34" charset="0"/>
                <a:ea typeface="Verdana" panose="020B0604030504040204" pitchFamily="34" charset="0"/>
                <a:cs typeface="Verdana" panose="020B0604030504040204" pitchFamily="34" charset="0"/>
              </a:rPr>
              <a:t>    </a:t>
            </a:r>
            <a:r>
              <a:rPr lang="en-US" altLang="zh-CN" sz="2800" b="1" dirty="0" err="1" smtClean="0">
                <a:latin typeface="Verdana" panose="020B0604030504040204" pitchFamily="34" charset="0"/>
                <a:ea typeface="Verdana" panose="020B0604030504040204" pitchFamily="34" charset="0"/>
                <a:cs typeface="Verdana" panose="020B0604030504040204" pitchFamily="34" charset="0"/>
              </a:rPr>
              <a:t>printf</a:t>
            </a:r>
            <a:r>
              <a:rPr lang="en-US" altLang="zh-CN" sz="2800" b="1" dirty="0" smtClean="0">
                <a:latin typeface="Verdana" panose="020B0604030504040204" pitchFamily="34" charset="0"/>
                <a:ea typeface="Verdana" panose="020B0604030504040204" pitchFamily="34" charset="0"/>
                <a:cs typeface="Verdana" panose="020B0604030504040204" pitchFamily="34" charset="0"/>
              </a:rPr>
              <a:t>(“n=?");  </a:t>
            </a:r>
            <a:r>
              <a:rPr lang="en-US" altLang="zh-CN" sz="2800" b="1" dirty="0" err="1" smtClean="0">
                <a:latin typeface="Verdana" panose="020B0604030504040204" pitchFamily="34" charset="0"/>
                <a:ea typeface="Verdana" panose="020B0604030504040204" pitchFamily="34" charset="0"/>
                <a:cs typeface="Verdana" panose="020B0604030504040204" pitchFamily="34" charset="0"/>
              </a:rPr>
              <a:t>scanf</a:t>
            </a:r>
            <a:r>
              <a:rPr lang="en-US" altLang="zh-CN" sz="2800" b="1" dirty="0" smtClean="0">
                <a:latin typeface="Verdana" panose="020B0604030504040204" pitchFamily="34" charset="0"/>
                <a:ea typeface="Verdana" panose="020B0604030504040204" pitchFamily="34" charset="0"/>
                <a:cs typeface="Verdana" panose="020B0604030504040204" pitchFamily="34" charset="0"/>
              </a:rPr>
              <a:t>("%</a:t>
            </a:r>
            <a:r>
              <a:rPr lang="en-US" altLang="zh-CN" sz="2800" b="1" dirty="0" err="1" smtClean="0">
                <a:latin typeface="Verdana" panose="020B0604030504040204" pitchFamily="34" charset="0"/>
                <a:ea typeface="Verdana" panose="020B0604030504040204" pitchFamily="34" charset="0"/>
                <a:cs typeface="Verdana" panose="020B0604030504040204" pitchFamily="34" charset="0"/>
              </a:rPr>
              <a:t>d",&amp;n</a:t>
            </a:r>
            <a:r>
              <a:rPr lang="en-US" altLang="zh-CN" sz="2800" b="1" dirty="0" smtClean="0">
                <a:latin typeface="Verdana" panose="020B0604030504040204" pitchFamily="34" charset="0"/>
                <a:ea typeface="Verdana" panose="020B0604030504040204" pitchFamily="34" charset="0"/>
                <a:cs typeface="Verdana" panose="020B0604030504040204" pitchFamily="34" charset="0"/>
              </a:rPr>
              <a:t>);</a:t>
            </a:r>
            <a:endParaRPr lang="zh-CN" altLang="zh-CN" sz="2800" b="1" dirty="0" smtClean="0">
              <a:latin typeface="Verdana" panose="020B0604030504040204" pitchFamily="34" charset="0"/>
              <a:cs typeface="Verdana" panose="020B0604030504040204" pitchFamily="34" charset="0"/>
            </a:endParaRPr>
          </a:p>
          <a:p>
            <a:pPr>
              <a:lnSpc>
                <a:spcPct val="100000"/>
              </a:lnSpc>
              <a:buFont typeface="Wingdings" pitchFamily="2" charset="2"/>
              <a:buNone/>
            </a:pPr>
            <a:r>
              <a:rPr lang="en-US" altLang="zh-CN" sz="2800" b="1" dirty="0" smtClean="0">
                <a:latin typeface="Verdana" panose="020B0604030504040204" pitchFamily="34" charset="0"/>
                <a:ea typeface="Verdana" panose="020B0604030504040204" pitchFamily="34" charset="0"/>
                <a:cs typeface="Verdana" panose="020B0604030504040204" pitchFamily="34" charset="0"/>
              </a:rPr>
              <a:t>    for (</a:t>
            </a:r>
            <a:r>
              <a:rPr lang="en-US" altLang="zh-CN" sz="2800" b="1" dirty="0" err="1" smtClean="0">
                <a:latin typeface="Verdana" panose="020B0604030504040204" pitchFamily="34" charset="0"/>
                <a:ea typeface="Verdana" panose="020B0604030504040204" pitchFamily="34" charset="0"/>
                <a:cs typeface="Verdana" panose="020B0604030504040204" pitchFamily="34" charset="0"/>
              </a:rPr>
              <a:t>i</a:t>
            </a:r>
            <a:r>
              <a:rPr lang="en-US" altLang="zh-CN" sz="2800" b="1" dirty="0" smtClean="0">
                <a:latin typeface="Verdana" panose="020B0604030504040204" pitchFamily="34" charset="0"/>
                <a:ea typeface="Verdana" panose="020B0604030504040204" pitchFamily="34" charset="0"/>
                <a:cs typeface="Verdana" panose="020B0604030504040204" pitchFamily="34" charset="0"/>
              </a:rPr>
              <a:t>=2;i&lt;=n-1;i++)</a:t>
            </a:r>
            <a:endParaRPr lang="zh-CN" altLang="zh-CN" sz="2800" b="1" dirty="0" smtClean="0">
              <a:latin typeface="Verdana" panose="020B0604030504040204" pitchFamily="34" charset="0"/>
              <a:cs typeface="Verdana" panose="020B0604030504040204" pitchFamily="34" charset="0"/>
            </a:endParaRPr>
          </a:p>
          <a:p>
            <a:pPr>
              <a:lnSpc>
                <a:spcPct val="100000"/>
              </a:lnSpc>
              <a:buFont typeface="Wingdings" pitchFamily="2" charset="2"/>
              <a:buNone/>
            </a:pPr>
            <a:r>
              <a:rPr lang="en-US" altLang="zh-CN" sz="2800" b="1" dirty="0" smtClean="0">
                <a:latin typeface="Verdana" panose="020B0604030504040204" pitchFamily="34" charset="0"/>
                <a:ea typeface="Verdana" panose="020B0604030504040204" pitchFamily="34" charset="0"/>
                <a:cs typeface="Verdana" panose="020B0604030504040204" pitchFamily="34" charset="0"/>
              </a:rPr>
              <a:t>       </a:t>
            </a:r>
            <a:r>
              <a:rPr lang="en-US" altLang="zh-CN" sz="2800" b="1" dirty="0" smtClean="0">
                <a:latin typeface="Verdana" panose="020B0604030504040204" pitchFamily="34" charset="0"/>
                <a:ea typeface="Verdana" panose="020B0604030504040204" pitchFamily="34" charset="0"/>
                <a:cs typeface="Verdana" panose="020B0604030504040204" pitchFamily="34" charset="0"/>
              </a:rPr>
              <a:t>if(</a:t>
            </a:r>
            <a:r>
              <a:rPr lang="en-US" altLang="zh-CN" sz="2800" b="1" dirty="0" err="1" smtClean="0">
                <a:latin typeface="Verdana" panose="020B0604030504040204" pitchFamily="34" charset="0"/>
                <a:ea typeface="Verdana" panose="020B0604030504040204" pitchFamily="34" charset="0"/>
                <a:cs typeface="Verdana" panose="020B0604030504040204" pitchFamily="34" charset="0"/>
              </a:rPr>
              <a:t>n%i</a:t>
            </a:r>
            <a:r>
              <a:rPr lang="en-US" altLang="zh-CN" sz="2800" b="1" dirty="0" smtClean="0">
                <a:latin typeface="Verdana" panose="020B0604030504040204" pitchFamily="34" charset="0"/>
                <a:ea typeface="Verdana" panose="020B0604030504040204" pitchFamily="34" charset="0"/>
                <a:cs typeface="Verdana" panose="020B0604030504040204" pitchFamily="34" charset="0"/>
              </a:rPr>
              <a:t>==0) </a:t>
            </a:r>
            <a:endParaRPr lang="en-US" altLang="zh-CN" sz="2800" b="1" dirty="0" smtClean="0">
              <a:latin typeface="Verdana" panose="020B0604030504040204" pitchFamily="34" charset="0"/>
              <a:ea typeface="Verdana" panose="020B0604030504040204" pitchFamily="34" charset="0"/>
              <a:cs typeface="Verdana" panose="020B0604030504040204" pitchFamily="34" charset="0"/>
            </a:endParaRPr>
          </a:p>
          <a:p>
            <a:pPr>
              <a:lnSpc>
                <a:spcPct val="100000"/>
              </a:lnSpc>
              <a:buFont typeface="Wingdings" pitchFamily="2" charset="2"/>
              <a:buNone/>
            </a:pPr>
            <a:r>
              <a:rPr lang="en-US" altLang="zh-CN" sz="2800" b="1" dirty="0">
                <a:latin typeface="Verdana" panose="020B0604030504040204" pitchFamily="34" charset="0"/>
                <a:ea typeface="Verdana" panose="020B0604030504040204" pitchFamily="34" charset="0"/>
                <a:cs typeface="Verdana" panose="020B0604030504040204" pitchFamily="34" charset="0"/>
              </a:rPr>
              <a:t>	</a:t>
            </a:r>
            <a:r>
              <a:rPr lang="en-US" altLang="zh-CN" sz="2800" b="1" dirty="0" smtClean="0">
                <a:latin typeface="Verdana" panose="020B0604030504040204" pitchFamily="34" charset="0"/>
                <a:ea typeface="Verdana" panose="020B0604030504040204" pitchFamily="34" charset="0"/>
                <a:cs typeface="Verdana" panose="020B0604030504040204" pitchFamily="34" charset="0"/>
              </a:rPr>
              <a:t>		break</a:t>
            </a:r>
            <a:r>
              <a:rPr lang="en-US" altLang="zh-CN" sz="2800" b="1" dirty="0" smtClean="0">
                <a:latin typeface="Verdana" panose="020B0604030504040204" pitchFamily="34" charset="0"/>
                <a:ea typeface="Verdana" panose="020B0604030504040204" pitchFamily="34" charset="0"/>
                <a:cs typeface="Verdana" panose="020B0604030504040204" pitchFamily="34" charset="0"/>
              </a:rPr>
              <a:t>;</a:t>
            </a:r>
            <a:endParaRPr lang="zh-CN" altLang="zh-CN" sz="2800" b="1" dirty="0" smtClean="0">
              <a:latin typeface="Verdana" panose="020B0604030504040204" pitchFamily="34" charset="0"/>
              <a:cs typeface="Verdana" panose="020B0604030504040204" pitchFamily="34" charset="0"/>
            </a:endParaRPr>
          </a:p>
          <a:p>
            <a:pPr>
              <a:lnSpc>
                <a:spcPct val="100000"/>
              </a:lnSpc>
              <a:buFont typeface="Wingdings" pitchFamily="2" charset="2"/>
              <a:buNone/>
            </a:pPr>
            <a:r>
              <a:rPr lang="en-US" altLang="zh-CN" sz="2800" b="1" dirty="0" smtClean="0">
                <a:latin typeface="Verdana" panose="020B0604030504040204" pitchFamily="34" charset="0"/>
                <a:ea typeface="Verdana" panose="020B0604030504040204" pitchFamily="34" charset="0"/>
                <a:cs typeface="Verdana" panose="020B0604030504040204" pitchFamily="34" charset="0"/>
              </a:rPr>
              <a:t>    </a:t>
            </a:r>
            <a:r>
              <a:rPr lang="en-US" altLang="zh-CN" sz="2800" b="1" dirty="0" smtClean="0">
                <a:latin typeface="Verdana" panose="020B0604030504040204" pitchFamily="34" charset="0"/>
                <a:ea typeface="Verdana" panose="020B0604030504040204" pitchFamily="34" charset="0"/>
                <a:cs typeface="Verdana" panose="020B0604030504040204" pitchFamily="34" charset="0"/>
              </a:rPr>
              <a:t>if (</a:t>
            </a:r>
            <a:r>
              <a:rPr lang="en-US" altLang="zh-CN" sz="2800" b="1" dirty="0" err="1" smtClean="0">
                <a:latin typeface="Verdana" panose="020B0604030504040204" pitchFamily="34" charset="0"/>
                <a:ea typeface="Verdana" panose="020B0604030504040204" pitchFamily="34" charset="0"/>
                <a:cs typeface="Verdana" panose="020B0604030504040204" pitchFamily="34" charset="0"/>
              </a:rPr>
              <a:t>i</a:t>
            </a:r>
            <a:r>
              <a:rPr lang="en-US" altLang="zh-CN" sz="2800" b="1" dirty="0" smtClean="0">
                <a:latin typeface="Verdana" panose="020B0604030504040204" pitchFamily="34" charset="0"/>
                <a:ea typeface="Verdana" panose="020B0604030504040204" pitchFamily="34" charset="0"/>
                <a:cs typeface="Verdana" panose="020B0604030504040204" pitchFamily="34" charset="0"/>
              </a:rPr>
              <a:t>&lt;n</a:t>
            </a:r>
            <a:r>
              <a:rPr lang="en-US" altLang="zh-CN" sz="2800" b="1" dirty="0" smtClean="0">
                <a:latin typeface="Verdana" panose="020B0604030504040204" pitchFamily="34" charset="0"/>
                <a:ea typeface="Verdana" panose="020B0604030504040204" pitchFamily="34" charset="0"/>
                <a:cs typeface="Verdana" panose="020B0604030504040204" pitchFamily="34" charset="0"/>
              </a:rPr>
              <a:t>)</a:t>
            </a:r>
          </a:p>
          <a:p>
            <a:pPr>
              <a:lnSpc>
                <a:spcPct val="100000"/>
              </a:lnSpc>
              <a:buFont typeface="Wingdings" pitchFamily="2" charset="2"/>
              <a:buNone/>
            </a:pPr>
            <a:r>
              <a:rPr lang="en-US" altLang="zh-CN" sz="2800" b="1" dirty="0">
                <a:latin typeface="Verdana" panose="020B0604030504040204" pitchFamily="34" charset="0"/>
                <a:ea typeface="Verdana" panose="020B0604030504040204" pitchFamily="34" charset="0"/>
                <a:cs typeface="Verdana" panose="020B0604030504040204" pitchFamily="34" charset="0"/>
              </a:rPr>
              <a:t>	</a:t>
            </a:r>
            <a:r>
              <a:rPr lang="en-US" altLang="zh-CN" sz="2800" b="1" dirty="0" smtClean="0">
                <a:latin typeface="Verdana" panose="020B0604030504040204" pitchFamily="34" charset="0"/>
                <a:ea typeface="Verdana" panose="020B0604030504040204" pitchFamily="34" charset="0"/>
                <a:cs typeface="Verdana" panose="020B0604030504040204" pitchFamily="34" charset="0"/>
              </a:rPr>
              <a:t>	</a:t>
            </a:r>
            <a:r>
              <a:rPr lang="en-US" altLang="zh-CN" sz="2800" b="1" dirty="0" err="1" smtClean="0">
                <a:latin typeface="Verdana" panose="020B0604030504040204" pitchFamily="34" charset="0"/>
                <a:ea typeface="Verdana" panose="020B0604030504040204" pitchFamily="34" charset="0"/>
                <a:cs typeface="Verdana" panose="020B0604030504040204" pitchFamily="34" charset="0"/>
              </a:rPr>
              <a:t>printf</a:t>
            </a:r>
            <a:r>
              <a:rPr lang="en-US" altLang="zh-CN" sz="2800" b="1" dirty="0" smtClean="0">
                <a:latin typeface="Verdana" panose="020B0604030504040204" pitchFamily="34" charset="0"/>
                <a:ea typeface="Verdana" panose="020B0604030504040204" pitchFamily="34" charset="0"/>
                <a:cs typeface="Verdana" panose="020B0604030504040204" pitchFamily="34" charset="0"/>
              </a:rPr>
              <a:t>("%d is not\</a:t>
            </a:r>
            <a:r>
              <a:rPr lang="en-US" altLang="zh-CN" sz="2800" b="1" dirty="0" err="1" smtClean="0">
                <a:latin typeface="Verdana" panose="020B0604030504040204" pitchFamily="34" charset="0"/>
                <a:ea typeface="Verdana" panose="020B0604030504040204" pitchFamily="34" charset="0"/>
                <a:cs typeface="Verdana" panose="020B0604030504040204" pitchFamily="34" charset="0"/>
              </a:rPr>
              <a:t>n",n</a:t>
            </a:r>
            <a:r>
              <a:rPr lang="en-US" altLang="zh-CN" sz="2800" b="1" dirty="0" smtClean="0">
                <a:latin typeface="Verdana" panose="020B0604030504040204" pitchFamily="34" charset="0"/>
                <a:ea typeface="Verdana" panose="020B0604030504040204" pitchFamily="34" charset="0"/>
                <a:cs typeface="Verdana" panose="020B0604030504040204" pitchFamily="34" charset="0"/>
              </a:rPr>
              <a:t>);</a:t>
            </a:r>
            <a:endParaRPr lang="zh-CN" altLang="zh-CN" sz="2800" b="1" dirty="0" smtClean="0">
              <a:latin typeface="Verdana" panose="020B0604030504040204" pitchFamily="34" charset="0"/>
              <a:cs typeface="Verdana" panose="020B0604030504040204" pitchFamily="34" charset="0"/>
            </a:endParaRPr>
          </a:p>
          <a:p>
            <a:pPr>
              <a:lnSpc>
                <a:spcPct val="100000"/>
              </a:lnSpc>
              <a:buFont typeface="Wingdings" pitchFamily="2" charset="2"/>
              <a:buNone/>
            </a:pPr>
            <a:r>
              <a:rPr lang="en-US" altLang="zh-CN" sz="2800" b="1" dirty="0" smtClean="0">
                <a:latin typeface="Verdana" panose="020B0604030504040204" pitchFamily="34" charset="0"/>
                <a:ea typeface="Verdana" panose="020B0604030504040204" pitchFamily="34" charset="0"/>
                <a:cs typeface="Verdana" panose="020B0604030504040204" pitchFamily="34" charset="0"/>
              </a:rPr>
              <a:t>    else </a:t>
            </a:r>
            <a:endParaRPr lang="en-US" altLang="zh-CN" sz="2800" b="1" dirty="0" smtClean="0">
              <a:latin typeface="Verdana" panose="020B0604030504040204" pitchFamily="34" charset="0"/>
              <a:ea typeface="Verdana" panose="020B0604030504040204" pitchFamily="34" charset="0"/>
              <a:cs typeface="Verdana" panose="020B0604030504040204" pitchFamily="34" charset="0"/>
            </a:endParaRPr>
          </a:p>
          <a:p>
            <a:pPr>
              <a:lnSpc>
                <a:spcPct val="100000"/>
              </a:lnSpc>
              <a:buFont typeface="Wingdings" pitchFamily="2" charset="2"/>
              <a:buNone/>
            </a:pPr>
            <a:r>
              <a:rPr lang="en-US" altLang="zh-CN" sz="2800" b="1" dirty="0">
                <a:latin typeface="Verdana" panose="020B0604030504040204" pitchFamily="34" charset="0"/>
                <a:ea typeface="Verdana" panose="020B0604030504040204" pitchFamily="34" charset="0"/>
                <a:cs typeface="Verdana" panose="020B0604030504040204" pitchFamily="34" charset="0"/>
              </a:rPr>
              <a:t>	</a:t>
            </a:r>
            <a:r>
              <a:rPr lang="en-US" altLang="zh-CN" sz="2800" b="1" dirty="0" smtClean="0">
                <a:latin typeface="Verdana" panose="020B0604030504040204" pitchFamily="34" charset="0"/>
                <a:ea typeface="Verdana" panose="020B0604030504040204" pitchFamily="34" charset="0"/>
                <a:cs typeface="Verdana" panose="020B0604030504040204" pitchFamily="34" charset="0"/>
              </a:rPr>
              <a:t>	</a:t>
            </a:r>
            <a:r>
              <a:rPr lang="en-US" altLang="zh-CN" sz="2800" b="1" dirty="0" err="1" smtClean="0">
                <a:latin typeface="Verdana" panose="020B0604030504040204" pitchFamily="34" charset="0"/>
                <a:ea typeface="Verdana" panose="020B0604030504040204" pitchFamily="34" charset="0"/>
                <a:cs typeface="Verdana" panose="020B0604030504040204" pitchFamily="34" charset="0"/>
              </a:rPr>
              <a:t>printf</a:t>
            </a:r>
            <a:r>
              <a:rPr lang="en-US" altLang="zh-CN" sz="2800" b="1" dirty="0" smtClean="0">
                <a:latin typeface="Verdana" panose="020B0604030504040204" pitchFamily="34" charset="0"/>
                <a:ea typeface="Verdana" panose="020B0604030504040204" pitchFamily="34" charset="0"/>
                <a:cs typeface="Verdana" panose="020B0604030504040204" pitchFamily="34" charset="0"/>
              </a:rPr>
              <a:t>("%d is\</a:t>
            </a:r>
            <a:r>
              <a:rPr lang="en-US" altLang="zh-CN" sz="2800" b="1" dirty="0" err="1" smtClean="0">
                <a:latin typeface="Verdana" panose="020B0604030504040204" pitchFamily="34" charset="0"/>
                <a:ea typeface="Verdana" panose="020B0604030504040204" pitchFamily="34" charset="0"/>
                <a:cs typeface="Verdana" panose="020B0604030504040204" pitchFamily="34" charset="0"/>
              </a:rPr>
              <a:t>n",n</a:t>
            </a:r>
            <a:r>
              <a:rPr lang="en-US" altLang="zh-CN" sz="2800" b="1" dirty="0" smtClean="0">
                <a:latin typeface="Verdana" panose="020B0604030504040204" pitchFamily="34" charset="0"/>
                <a:ea typeface="Verdana" panose="020B0604030504040204" pitchFamily="34" charset="0"/>
                <a:cs typeface="Verdana" panose="020B0604030504040204" pitchFamily="34" charset="0"/>
              </a:rPr>
              <a:t>);</a:t>
            </a:r>
            <a:endParaRPr lang="zh-CN" altLang="zh-CN" sz="2800" b="1" dirty="0" smtClean="0">
              <a:latin typeface="Verdana" panose="020B0604030504040204" pitchFamily="34" charset="0"/>
              <a:cs typeface="Verdana" panose="020B0604030504040204" pitchFamily="34" charset="0"/>
            </a:endParaRPr>
          </a:p>
          <a:p>
            <a:pPr>
              <a:lnSpc>
                <a:spcPct val="100000"/>
              </a:lnSpc>
              <a:buFont typeface="Wingdings" pitchFamily="2" charset="2"/>
              <a:buNone/>
            </a:pPr>
            <a:r>
              <a:rPr lang="en-US" altLang="zh-CN" sz="2800" b="1" dirty="0" smtClean="0">
                <a:latin typeface="Verdana" panose="020B0604030504040204" pitchFamily="34" charset="0"/>
                <a:ea typeface="Verdana" panose="020B0604030504040204" pitchFamily="34" charset="0"/>
                <a:cs typeface="Verdana" panose="020B0604030504040204" pitchFamily="34" charset="0"/>
              </a:rPr>
              <a:t>    return 0;</a:t>
            </a:r>
            <a:endParaRPr lang="zh-CN" altLang="zh-CN" sz="2800" b="1" dirty="0" smtClean="0">
              <a:latin typeface="Verdana" panose="020B0604030504040204" pitchFamily="34" charset="0"/>
              <a:cs typeface="Verdana" panose="020B0604030504040204" pitchFamily="34" charset="0"/>
            </a:endParaRPr>
          </a:p>
          <a:p>
            <a:pPr>
              <a:lnSpc>
                <a:spcPct val="100000"/>
              </a:lnSpc>
              <a:buFont typeface="Wingdings" pitchFamily="2" charset="2"/>
              <a:buNone/>
            </a:pPr>
            <a:r>
              <a:rPr lang="en-US" altLang="zh-CN" sz="2800" b="1" dirty="0" smtClean="0">
                <a:latin typeface="Verdana" panose="020B0604030504040204" pitchFamily="34" charset="0"/>
                <a:ea typeface="Verdana" panose="020B0604030504040204" pitchFamily="34" charset="0"/>
                <a:cs typeface="Verdana" panose="020B0604030504040204" pitchFamily="34" charset="0"/>
              </a:rPr>
              <a:t>}</a:t>
            </a:r>
            <a:endParaRPr lang="zh-CN" altLang="zh-CN" sz="2800" b="1" dirty="0" smtClean="0">
              <a:latin typeface="Verdana" panose="020B0604030504040204" pitchFamily="34" charset="0"/>
              <a:cs typeface="Verdana" panose="020B0604030504040204" pitchFamily="34" charset="0"/>
            </a:endParaRPr>
          </a:p>
          <a:p>
            <a:pPr>
              <a:lnSpc>
                <a:spcPct val="100000"/>
              </a:lnSpc>
              <a:buFont typeface="Wingdings" pitchFamily="2" charset="2"/>
              <a:buNone/>
            </a:pPr>
            <a:endParaRPr lang="en-US" altLang="zh-CN" sz="2800" b="1" dirty="0" smtClean="0">
              <a:latin typeface="Verdana" panose="020B0604030504040204" pitchFamily="34" charset="0"/>
              <a:ea typeface="Verdana" panose="020B0604030504040204" pitchFamily="34" charset="0"/>
              <a:cs typeface="Verdana" panose="020B0604030504040204" pitchFamily="34" charset="0"/>
            </a:endParaRPr>
          </a:p>
        </p:txBody>
      </p:sp>
      <p:sp>
        <p:nvSpPr>
          <p:cNvPr id="74755"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eaLnBrk="1" hangingPunct="1"/>
            <a:endParaRPr lang="zh-CN" altLang="en-US"/>
          </a:p>
        </p:txBody>
      </p:sp>
      <p:sp>
        <p:nvSpPr>
          <p:cNvPr id="74756"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eaLnBrk="1" hangingPunct="1"/>
            <a:endParaRPr lang="zh-CN" altLang="en-US"/>
          </a:p>
        </p:txBody>
      </p:sp>
      <p:sp>
        <p:nvSpPr>
          <p:cNvPr id="74757"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eaLnBrk="1" hangingPunct="1"/>
            <a:endParaRPr lang="zh-CN" altLang="en-US"/>
          </a:p>
        </p:txBody>
      </p:sp>
      <p:sp>
        <p:nvSpPr>
          <p:cNvPr id="74758"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eaLnBrk="1" hangingPunct="1"/>
            <a:endParaRPr lang="zh-CN" altLang="en-US"/>
          </a:p>
        </p:txBody>
      </p:sp>
      <p:sp>
        <p:nvSpPr>
          <p:cNvPr id="74759"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eaLnBrk="1" hangingPunct="1"/>
            <a:endParaRPr lang="zh-CN" altLang="en-US"/>
          </a:p>
        </p:txBody>
      </p:sp>
      <p:sp>
        <p:nvSpPr>
          <p:cNvPr id="74760"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eaLnBrk="1" hangingPunct="1"/>
            <a:endParaRPr lang="zh-CN" altLang="en-US"/>
          </a:p>
        </p:txBody>
      </p:sp>
      <p:sp>
        <p:nvSpPr>
          <p:cNvPr id="74761"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eaLnBrk="1" hangingPunct="1"/>
            <a:endParaRPr lang="zh-CN" altLang="en-US"/>
          </a:p>
        </p:txBody>
      </p:sp>
      <p:pic>
        <p:nvPicPr>
          <p:cNvPr id="10035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13622" y="3398887"/>
            <a:ext cx="1571625" cy="103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035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28184" y="3381425"/>
            <a:ext cx="2500313" cy="1039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a:spLocks noChangeArrowheads="1"/>
          </p:cNvSpPr>
          <p:nvPr/>
        </p:nvSpPr>
        <p:spPr bwMode="auto">
          <a:xfrm>
            <a:off x="5531494" y="2833117"/>
            <a:ext cx="29289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eaLnBrk="1" hangingPunct="1"/>
            <a:r>
              <a:rPr lang="zh-CN" altLang="en-US" sz="2800" b="1" dirty="0">
                <a:solidFill>
                  <a:srgbClr val="FFFF00"/>
                </a:solidFill>
              </a:rPr>
              <a:t>代码可改进</a:t>
            </a:r>
            <a:endParaRPr lang="en-US" altLang="zh-CN" sz="2800" b="1" dirty="0">
              <a:solidFill>
                <a:srgbClr val="FFFF00"/>
              </a:solidFill>
            </a:endParaRPr>
          </a:p>
        </p:txBody>
      </p:sp>
      <p:sp>
        <p:nvSpPr>
          <p:cNvPr id="15" name="矩形 14"/>
          <p:cNvSpPr>
            <a:spLocks noChangeArrowheads="1"/>
          </p:cNvSpPr>
          <p:nvPr/>
        </p:nvSpPr>
        <p:spPr bwMode="auto">
          <a:xfrm>
            <a:off x="3299247" y="2358788"/>
            <a:ext cx="714375" cy="500062"/>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eaLnBrk="1" hangingPunct="1"/>
            <a:endParaRPr lang="zh-CN" altLang="en-US"/>
          </a:p>
        </p:txBody>
      </p:sp>
      <p:graphicFrame>
        <p:nvGraphicFramePr>
          <p:cNvPr id="16" name="Object 1"/>
          <p:cNvGraphicFramePr>
            <a:graphicFrameLocks noChangeAspect="1"/>
          </p:cNvGraphicFramePr>
          <p:nvPr>
            <p:extLst>
              <p:ext uri="{D42A27DB-BD31-4B8C-83A1-F6EECF244321}">
                <p14:modId xmlns:p14="http://schemas.microsoft.com/office/powerpoint/2010/main" val="1903064746"/>
              </p:ext>
            </p:extLst>
          </p:nvPr>
        </p:nvGraphicFramePr>
        <p:xfrm>
          <a:off x="4271010" y="908720"/>
          <a:ext cx="857250" cy="822325"/>
        </p:xfrm>
        <a:graphic>
          <a:graphicData uri="http://schemas.openxmlformats.org/presentationml/2006/ole">
            <mc:AlternateContent xmlns:mc="http://schemas.openxmlformats.org/markup-compatibility/2006">
              <mc:Choice xmlns:v="urn:schemas-microsoft-com:vml" Requires="v">
                <p:oleObj spid="_x0000_s219150" name="公式" r:id="rId5" imgW="241300" imgH="228600" progId="Equation.3">
                  <p:embed/>
                </p:oleObj>
              </mc:Choice>
              <mc:Fallback>
                <p:oleObj name="公式" r:id="rId5" imgW="241300" imgH="228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71010" y="908720"/>
                        <a:ext cx="857250" cy="822325"/>
                      </a:xfrm>
                      <a:prstGeom prst="rect">
                        <a:avLst/>
                      </a:prstGeom>
                      <a:solidFill>
                        <a:schemeClr val="tx2"/>
                      </a:solidFill>
                    </p:spPr>
                  </p:pic>
                </p:oleObj>
              </mc:Fallback>
            </mc:AlternateContent>
          </a:graphicData>
        </a:graphic>
      </p:graphicFrame>
    </p:spTree>
    <p:extLst>
      <p:ext uri="{BB962C8B-B14F-4D97-AF65-F5344CB8AC3E}">
        <p14:creationId xmlns:p14="http://schemas.microsoft.com/office/powerpoint/2010/main" val="589800852"/>
      </p:ext>
    </p:extLst>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00354"/>
                                        </p:tgtEl>
                                        <p:attrNameLst>
                                          <p:attrName>style.visibility</p:attrName>
                                        </p:attrNameLst>
                                      </p:cBhvr>
                                      <p:to>
                                        <p:strVal val="visible"/>
                                      </p:to>
                                    </p:set>
                                    <p:animEffect transition="in" filter="blinds(horizontal)">
                                      <p:cBhvr>
                                        <p:cTn id="7" dur="500"/>
                                        <p:tgtEl>
                                          <p:spTgt spid="10035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00355"/>
                                        </p:tgtEl>
                                        <p:attrNameLst>
                                          <p:attrName>style.visibility</p:attrName>
                                        </p:attrNameLst>
                                      </p:cBhvr>
                                      <p:to>
                                        <p:strVal val="visible"/>
                                      </p:to>
                                    </p:set>
                                    <p:animEffect transition="in" filter="blinds(horizontal)">
                                      <p:cBhvr>
                                        <p:cTn id="12" dur="500"/>
                                        <p:tgtEl>
                                          <p:spTgt spid="10035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blinds(horizontal)">
                                      <p:cBhvr>
                                        <p:cTn id="17" dur="500"/>
                                        <p:tgtEl>
                                          <p:spTgt spid="15"/>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blinds(horizontal)">
                                      <p:cBhvr>
                                        <p:cTn id="20" dur="500"/>
                                        <p:tgtEl>
                                          <p:spTgt spid="13"/>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blinds(horizontal)">
                                      <p:cBhvr>
                                        <p:cTn id="2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animBg="1"/>
    </p:bldLst>
  </p:timing>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4754" name="Rectangle 3"/>
          <p:cNvSpPr>
            <a:spLocks noGrp="1" noChangeArrowheads="1"/>
          </p:cNvSpPr>
          <p:nvPr>
            <p:ph type="body" idx="1"/>
          </p:nvPr>
        </p:nvSpPr>
        <p:spPr>
          <a:xfrm>
            <a:off x="323528" y="304576"/>
            <a:ext cx="8001000" cy="5500688"/>
          </a:xfrm>
        </p:spPr>
        <p:txBody>
          <a:bodyPr/>
          <a:lstStyle/>
          <a:p>
            <a:pPr>
              <a:lnSpc>
                <a:spcPct val="100000"/>
              </a:lnSpc>
              <a:buFont typeface="Wingdings" pitchFamily="2" charset="2"/>
              <a:buNone/>
            </a:pPr>
            <a:r>
              <a:rPr lang="en-US" altLang="zh-CN" sz="2800" b="1" dirty="0" smtClean="0">
                <a:latin typeface="Verdana" panose="020B0604030504040204" pitchFamily="34" charset="0"/>
                <a:ea typeface="Verdana" panose="020B0604030504040204" pitchFamily="34" charset="0"/>
                <a:cs typeface="Verdana" panose="020B0604030504040204" pitchFamily="34" charset="0"/>
              </a:rPr>
              <a:t>#include &lt;</a:t>
            </a:r>
            <a:r>
              <a:rPr lang="en-US" altLang="zh-CN" sz="2800" b="1" dirty="0" err="1" smtClean="0">
                <a:latin typeface="Verdana" panose="020B0604030504040204" pitchFamily="34" charset="0"/>
                <a:ea typeface="Verdana" panose="020B0604030504040204" pitchFamily="34" charset="0"/>
                <a:cs typeface="Verdana" panose="020B0604030504040204" pitchFamily="34" charset="0"/>
              </a:rPr>
              <a:t>stdio.h</a:t>
            </a:r>
            <a:r>
              <a:rPr lang="en-US" altLang="zh-CN" sz="2800" b="1" dirty="0" smtClean="0">
                <a:latin typeface="Verdana" panose="020B0604030504040204" pitchFamily="34" charset="0"/>
                <a:ea typeface="Verdana" panose="020B0604030504040204" pitchFamily="34" charset="0"/>
                <a:cs typeface="Verdana" panose="020B0604030504040204" pitchFamily="34" charset="0"/>
              </a:rPr>
              <a:t>&gt;</a:t>
            </a:r>
            <a:endParaRPr lang="zh-CN" altLang="zh-CN" sz="2800" b="1" dirty="0" smtClean="0">
              <a:latin typeface="Verdana" panose="020B0604030504040204" pitchFamily="34" charset="0"/>
              <a:cs typeface="Verdana" panose="020B0604030504040204" pitchFamily="34" charset="0"/>
            </a:endParaRPr>
          </a:p>
          <a:p>
            <a:pPr>
              <a:lnSpc>
                <a:spcPct val="100000"/>
              </a:lnSpc>
              <a:buFont typeface="Wingdings" pitchFamily="2" charset="2"/>
              <a:buNone/>
            </a:pPr>
            <a:r>
              <a:rPr lang="en-US" altLang="zh-CN" sz="2800" b="1" dirty="0" err="1" smtClean="0">
                <a:latin typeface="Verdana" panose="020B0604030504040204" pitchFamily="34" charset="0"/>
                <a:ea typeface="Verdana" panose="020B0604030504040204" pitchFamily="34" charset="0"/>
                <a:cs typeface="Verdana" panose="020B0604030504040204" pitchFamily="34" charset="0"/>
              </a:rPr>
              <a:t>int</a:t>
            </a:r>
            <a:r>
              <a:rPr lang="en-US" altLang="zh-CN" sz="2800" b="1" dirty="0" smtClean="0">
                <a:latin typeface="Verdana" panose="020B0604030504040204" pitchFamily="34" charset="0"/>
                <a:ea typeface="Verdana" panose="020B0604030504040204" pitchFamily="34" charset="0"/>
                <a:cs typeface="Verdana" panose="020B0604030504040204" pitchFamily="34" charset="0"/>
              </a:rPr>
              <a:t> main()</a:t>
            </a:r>
            <a:endParaRPr lang="zh-CN" altLang="zh-CN" sz="2800" b="1" dirty="0" smtClean="0">
              <a:latin typeface="Verdana" panose="020B0604030504040204" pitchFamily="34" charset="0"/>
              <a:cs typeface="Verdana" panose="020B0604030504040204" pitchFamily="34" charset="0"/>
            </a:endParaRPr>
          </a:p>
          <a:p>
            <a:pPr>
              <a:lnSpc>
                <a:spcPct val="100000"/>
              </a:lnSpc>
              <a:buFont typeface="Wingdings" pitchFamily="2" charset="2"/>
              <a:buNone/>
            </a:pPr>
            <a:r>
              <a:rPr lang="en-US" altLang="zh-CN" sz="2800" b="1" dirty="0" smtClean="0">
                <a:latin typeface="Verdana" panose="020B0604030504040204" pitchFamily="34" charset="0"/>
                <a:ea typeface="Verdana" panose="020B0604030504040204" pitchFamily="34" charset="0"/>
                <a:cs typeface="Verdana" panose="020B0604030504040204" pitchFamily="34" charset="0"/>
              </a:rPr>
              <a:t> { </a:t>
            </a:r>
            <a:r>
              <a:rPr lang="en-US" altLang="zh-CN" sz="2800" b="1" dirty="0" err="1" smtClean="0">
                <a:latin typeface="Verdana" panose="020B0604030504040204" pitchFamily="34" charset="0"/>
                <a:ea typeface="Verdana" panose="020B0604030504040204" pitchFamily="34" charset="0"/>
                <a:cs typeface="Verdana" panose="020B0604030504040204" pitchFamily="34" charset="0"/>
              </a:rPr>
              <a:t>int</a:t>
            </a:r>
            <a:r>
              <a:rPr lang="en-US" altLang="zh-CN" sz="2800" b="1" dirty="0" smtClean="0">
                <a:latin typeface="Verdana" panose="020B0604030504040204" pitchFamily="34" charset="0"/>
                <a:ea typeface="Verdana" panose="020B0604030504040204" pitchFamily="34" charset="0"/>
                <a:cs typeface="Verdana" panose="020B0604030504040204" pitchFamily="34" charset="0"/>
              </a:rPr>
              <a:t> </a:t>
            </a:r>
            <a:r>
              <a:rPr lang="en-US" altLang="zh-CN" sz="2800" b="1" dirty="0" err="1" smtClean="0">
                <a:latin typeface="Verdana" panose="020B0604030504040204" pitchFamily="34" charset="0"/>
                <a:ea typeface="Verdana" panose="020B0604030504040204" pitchFamily="34" charset="0"/>
                <a:cs typeface="Verdana" panose="020B0604030504040204" pitchFamily="34" charset="0"/>
              </a:rPr>
              <a:t>n,i</a:t>
            </a:r>
            <a:r>
              <a:rPr lang="en-US" altLang="zh-CN" sz="2800" b="1" dirty="0" smtClean="0">
                <a:latin typeface="Verdana" panose="020B0604030504040204" pitchFamily="34" charset="0"/>
                <a:ea typeface="Verdana" panose="020B0604030504040204" pitchFamily="34" charset="0"/>
                <a:cs typeface="Verdana" panose="020B0604030504040204" pitchFamily="34" charset="0"/>
              </a:rPr>
              <a:t>;</a:t>
            </a:r>
            <a:endParaRPr lang="zh-CN" altLang="zh-CN" sz="2800" b="1" dirty="0" smtClean="0">
              <a:latin typeface="Verdana" panose="020B0604030504040204" pitchFamily="34" charset="0"/>
              <a:cs typeface="Verdana" panose="020B0604030504040204" pitchFamily="34" charset="0"/>
            </a:endParaRPr>
          </a:p>
          <a:p>
            <a:pPr>
              <a:lnSpc>
                <a:spcPct val="100000"/>
              </a:lnSpc>
              <a:buFont typeface="Wingdings" pitchFamily="2" charset="2"/>
              <a:buNone/>
            </a:pPr>
            <a:r>
              <a:rPr lang="en-US" altLang="zh-CN" sz="2800" b="1" dirty="0" smtClean="0">
                <a:latin typeface="Verdana" panose="020B0604030504040204" pitchFamily="34" charset="0"/>
                <a:ea typeface="Verdana" panose="020B0604030504040204" pitchFamily="34" charset="0"/>
                <a:cs typeface="Verdana" panose="020B0604030504040204" pitchFamily="34" charset="0"/>
              </a:rPr>
              <a:t>    </a:t>
            </a:r>
            <a:r>
              <a:rPr lang="en-US" altLang="zh-CN" sz="2800" b="1" dirty="0" err="1" smtClean="0">
                <a:latin typeface="Verdana" panose="020B0604030504040204" pitchFamily="34" charset="0"/>
                <a:ea typeface="Verdana" panose="020B0604030504040204" pitchFamily="34" charset="0"/>
                <a:cs typeface="Verdana" panose="020B0604030504040204" pitchFamily="34" charset="0"/>
              </a:rPr>
              <a:t>printf</a:t>
            </a:r>
            <a:r>
              <a:rPr lang="en-US" altLang="zh-CN" sz="2800" b="1" dirty="0" smtClean="0">
                <a:latin typeface="Verdana" panose="020B0604030504040204" pitchFamily="34" charset="0"/>
                <a:ea typeface="Verdana" panose="020B0604030504040204" pitchFamily="34" charset="0"/>
                <a:cs typeface="Verdana" panose="020B0604030504040204" pitchFamily="34" charset="0"/>
              </a:rPr>
              <a:t>(“n=?");  </a:t>
            </a:r>
            <a:r>
              <a:rPr lang="en-US" altLang="zh-CN" sz="2800" b="1" dirty="0" err="1" smtClean="0">
                <a:latin typeface="Verdana" panose="020B0604030504040204" pitchFamily="34" charset="0"/>
                <a:ea typeface="Verdana" panose="020B0604030504040204" pitchFamily="34" charset="0"/>
                <a:cs typeface="Verdana" panose="020B0604030504040204" pitchFamily="34" charset="0"/>
              </a:rPr>
              <a:t>scanf</a:t>
            </a:r>
            <a:r>
              <a:rPr lang="en-US" altLang="zh-CN" sz="2800" b="1" dirty="0" smtClean="0">
                <a:latin typeface="Verdana" panose="020B0604030504040204" pitchFamily="34" charset="0"/>
                <a:ea typeface="Verdana" panose="020B0604030504040204" pitchFamily="34" charset="0"/>
                <a:cs typeface="Verdana" panose="020B0604030504040204" pitchFamily="34" charset="0"/>
              </a:rPr>
              <a:t>("%</a:t>
            </a:r>
            <a:r>
              <a:rPr lang="en-US" altLang="zh-CN" sz="2800" b="1" dirty="0" err="1" smtClean="0">
                <a:latin typeface="Verdana" panose="020B0604030504040204" pitchFamily="34" charset="0"/>
                <a:ea typeface="Verdana" panose="020B0604030504040204" pitchFamily="34" charset="0"/>
                <a:cs typeface="Verdana" panose="020B0604030504040204" pitchFamily="34" charset="0"/>
              </a:rPr>
              <a:t>d",&amp;n</a:t>
            </a:r>
            <a:r>
              <a:rPr lang="en-US" altLang="zh-CN" sz="2800" b="1" dirty="0" smtClean="0">
                <a:latin typeface="Verdana" panose="020B0604030504040204" pitchFamily="34" charset="0"/>
                <a:ea typeface="Verdana" panose="020B0604030504040204" pitchFamily="34" charset="0"/>
                <a:cs typeface="Verdana" panose="020B0604030504040204" pitchFamily="34" charset="0"/>
              </a:rPr>
              <a:t>);</a:t>
            </a:r>
            <a:endParaRPr lang="zh-CN" altLang="zh-CN" sz="2800" b="1" dirty="0" smtClean="0">
              <a:latin typeface="Verdana" panose="020B0604030504040204" pitchFamily="34" charset="0"/>
              <a:cs typeface="Verdana" panose="020B0604030504040204" pitchFamily="34" charset="0"/>
            </a:endParaRPr>
          </a:p>
          <a:p>
            <a:pPr>
              <a:lnSpc>
                <a:spcPct val="100000"/>
              </a:lnSpc>
              <a:buFont typeface="Wingdings" pitchFamily="2" charset="2"/>
              <a:buNone/>
            </a:pPr>
            <a:r>
              <a:rPr lang="en-US" altLang="zh-CN" sz="2800" b="1" dirty="0" smtClean="0">
                <a:latin typeface="Verdana" panose="020B0604030504040204" pitchFamily="34" charset="0"/>
                <a:ea typeface="Verdana" panose="020B0604030504040204" pitchFamily="34" charset="0"/>
                <a:cs typeface="Verdana" panose="020B0604030504040204" pitchFamily="34" charset="0"/>
              </a:rPr>
              <a:t>    for (</a:t>
            </a:r>
            <a:r>
              <a:rPr lang="en-US" altLang="zh-CN" sz="2800" b="1" dirty="0" err="1" smtClean="0">
                <a:latin typeface="Verdana" panose="020B0604030504040204" pitchFamily="34" charset="0"/>
                <a:ea typeface="Verdana" panose="020B0604030504040204" pitchFamily="34" charset="0"/>
                <a:cs typeface="Verdana" panose="020B0604030504040204" pitchFamily="34" charset="0"/>
              </a:rPr>
              <a:t>i</a:t>
            </a:r>
            <a:r>
              <a:rPr lang="en-US" altLang="zh-CN" sz="2800" b="1" dirty="0" smtClean="0">
                <a:latin typeface="Verdana" panose="020B0604030504040204" pitchFamily="34" charset="0"/>
                <a:ea typeface="Verdana" panose="020B0604030504040204" pitchFamily="34" charset="0"/>
                <a:cs typeface="Verdana" panose="020B0604030504040204" pitchFamily="34" charset="0"/>
              </a:rPr>
              <a:t>=2;i&lt;=n-1;i++)</a:t>
            </a:r>
            <a:endParaRPr lang="zh-CN" altLang="zh-CN" sz="2800" b="1" dirty="0" smtClean="0">
              <a:latin typeface="Verdana" panose="020B0604030504040204" pitchFamily="34" charset="0"/>
              <a:cs typeface="Verdana" panose="020B0604030504040204" pitchFamily="34" charset="0"/>
            </a:endParaRPr>
          </a:p>
          <a:p>
            <a:pPr>
              <a:lnSpc>
                <a:spcPct val="100000"/>
              </a:lnSpc>
              <a:buFont typeface="Wingdings" pitchFamily="2" charset="2"/>
              <a:buNone/>
            </a:pPr>
            <a:r>
              <a:rPr lang="en-US" altLang="zh-CN" sz="2800" b="1" dirty="0" smtClean="0">
                <a:latin typeface="Verdana" panose="020B0604030504040204" pitchFamily="34" charset="0"/>
                <a:ea typeface="Verdana" panose="020B0604030504040204" pitchFamily="34" charset="0"/>
                <a:cs typeface="Verdana" panose="020B0604030504040204" pitchFamily="34" charset="0"/>
              </a:rPr>
              <a:t>       </a:t>
            </a:r>
            <a:r>
              <a:rPr lang="en-US" altLang="zh-CN" sz="2800" b="1" dirty="0" smtClean="0">
                <a:latin typeface="Verdana" panose="020B0604030504040204" pitchFamily="34" charset="0"/>
                <a:ea typeface="Verdana" panose="020B0604030504040204" pitchFamily="34" charset="0"/>
                <a:cs typeface="Verdana" panose="020B0604030504040204" pitchFamily="34" charset="0"/>
              </a:rPr>
              <a:t>if(</a:t>
            </a:r>
            <a:r>
              <a:rPr lang="en-US" altLang="zh-CN" sz="2800" b="1" dirty="0" err="1" smtClean="0">
                <a:latin typeface="Verdana" panose="020B0604030504040204" pitchFamily="34" charset="0"/>
                <a:ea typeface="Verdana" panose="020B0604030504040204" pitchFamily="34" charset="0"/>
                <a:cs typeface="Verdana" panose="020B0604030504040204" pitchFamily="34" charset="0"/>
              </a:rPr>
              <a:t>n%i</a:t>
            </a:r>
            <a:r>
              <a:rPr lang="en-US" altLang="zh-CN" sz="2800" b="1" dirty="0" smtClean="0">
                <a:latin typeface="Verdana" panose="020B0604030504040204" pitchFamily="34" charset="0"/>
                <a:ea typeface="Verdana" panose="020B0604030504040204" pitchFamily="34" charset="0"/>
                <a:cs typeface="Verdana" panose="020B0604030504040204" pitchFamily="34" charset="0"/>
              </a:rPr>
              <a:t>==0) </a:t>
            </a:r>
            <a:endParaRPr lang="en-US" altLang="zh-CN" sz="2800" b="1" dirty="0" smtClean="0">
              <a:latin typeface="Verdana" panose="020B0604030504040204" pitchFamily="34" charset="0"/>
              <a:ea typeface="Verdana" panose="020B0604030504040204" pitchFamily="34" charset="0"/>
              <a:cs typeface="Verdana" panose="020B0604030504040204" pitchFamily="34" charset="0"/>
            </a:endParaRPr>
          </a:p>
          <a:p>
            <a:pPr>
              <a:lnSpc>
                <a:spcPct val="100000"/>
              </a:lnSpc>
              <a:buFont typeface="Wingdings" pitchFamily="2" charset="2"/>
              <a:buNone/>
            </a:pPr>
            <a:r>
              <a:rPr lang="en-US" altLang="zh-CN" sz="2800" b="1" dirty="0">
                <a:latin typeface="Verdana" panose="020B0604030504040204" pitchFamily="34" charset="0"/>
                <a:ea typeface="Verdana" panose="020B0604030504040204" pitchFamily="34" charset="0"/>
                <a:cs typeface="Verdana" panose="020B0604030504040204" pitchFamily="34" charset="0"/>
              </a:rPr>
              <a:t>	</a:t>
            </a:r>
            <a:r>
              <a:rPr lang="en-US" altLang="zh-CN" sz="2800" b="1" dirty="0" smtClean="0">
                <a:latin typeface="Verdana" panose="020B0604030504040204" pitchFamily="34" charset="0"/>
                <a:ea typeface="Verdana" panose="020B0604030504040204" pitchFamily="34" charset="0"/>
                <a:cs typeface="Verdana" panose="020B0604030504040204" pitchFamily="34" charset="0"/>
              </a:rPr>
              <a:t>		break;</a:t>
            </a:r>
            <a:endParaRPr lang="zh-CN" altLang="zh-CN" sz="2800" b="1" dirty="0" smtClean="0">
              <a:latin typeface="Verdana" panose="020B0604030504040204" pitchFamily="34" charset="0"/>
              <a:cs typeface="Verdana" panose="020B0604030504040204" pitchFamily="34" charset="0"/>
            </a:endParaRPr>
          </a:p>
          <a:p>
            <a:pPr>
              <a:lnSpc>
                <a:spcPct val="100000"/>
              </a:lnSpc>
              <a:buFont typeface="Wingdings" pitchFamily="2" charset="2"/>
              <a:buNone/>
            </a:pPr>
            <a:r>
              <a:rPr lang="en-US" altLang="zh-CN" sz="2800" b="1" dirty="0" smtClean="0">
                <a:latin typeface="Verdana" panose="020B0604030504040204" pitchFamily="34" charset="0"/>
                <a:ea typeface="Verdana" panose="020B0604030504040204" pitchFamily="34" charset="0"/>
                <a:cs typeface="Verdana" panose="020B0604030504040204" pitchFamily="34" charset="0"/>
              </a:rPr>
              <a:t>    </a:t>
            </a:r>
            <a:r>
              <a:rPr lang="en-US" altLang="zh-CN" sz="2800" b="1" dirty="0" smtClean="0">
                <a:latin typeface="Verdana" panose="020B0604030504040204" pitchFamily="34" charset="0"/>
                <a:ea typeface="Verdana" panose="020B0604030504040204" pitchFamily="34" charset="0"/>
                <a:cs typeface="Verdana" panose="020B0604030504040204" pitchFamily="34" charset="0"/>
              </a:rPr>
              <a:t>if (</a:t>
            </a:r>
            <a:r>
              <a:rPr lang="en-US" altLang="zh-CN" sz="2800" b="1" dirty="0" err="1" smtClean="0">
                <a:latin typeface="Verdana" panose="020B0604030504040204" pitchFamily="34" charset="0"/>
                <a:ea typeface="Verdana" panose="020B0604030504040204" pitchFamily="34" charset="0"/>
                <a:cs typeface="Verdana" panose="020B0604030504040204" pitchFamily="34" charset="0"/>
              </a:rPr>
              <a:t>i</a:t>
            </a:r>
            <a:r>
              <a:rPr lang="en-US" altLang="zh-CN" sz="2800" b="1" dirty="0" smtClean="0">
                <a:latin typeface="Verdana" panose="020B0604030504040204" pitchFamily="34" charset="0"/>
                <a:ea typeface="Verdana" panose="020B0604030504040204" pitchFamily="34" charset="0"/>
                <a:cs typeface="Verdana" panose="020B0604030504040204" pitchFamily="34" charset="0"/>
              </a:rPr>
              <a:t>&lt;n</a:t>
            </a:r>
            <a:r>
              <a:rPr lang="en-US" altLang="zh-CN" sz="2800" b="1" dirty="0" smtClean="0">
                <a:latin typeface="Verdana" panose="020B0604030504040204" pitchFamily="34" charset="0"/>
                <a:ea typeface="Verdana" panose="020B0604030504040204" pitchFamily="34" charset="0"/>
                <a:cs typeface="Verdana" panose="020B0604030504040204" pitchFamily="34" charset="0"/>
              </a:rPr>
              <a:t>)</a:t>
            </a:r>
          </a:p>
          <a:p>
            <a:pPr>
              <a:lnSpc>
                <a:spcPct val="100000"/>
              </a:lnSpc>
              <a:buFont typeface="Wingdings" pitchFamily="2" charset="2"/>
              <a:buNone/>
            </a:pPr>
            <a:r>
              <a:rPr lang="en-US" altLang="zh-CN" sz="2800" b="1" dirty="0">
                <a:latin typeface="Verdana" panose="020B0604030504040204" pitchFamily="34" charset="0"/>
                <a:ea typeface="Verdana" panose="020B0604030504040204" pitchFamily="34" charset="0"/>
                <a:cs typeface="Verdana" panose="020B0604030504040204" pitchFamily="34" charset="0"/>
              </a:rPr>
              <a:t>	</a:t>
            </a:r>
            <a:r>
              <a:rPr lang="en-US" altLang="zh-CN" sz="2800" b="1" dirty="0" smtClean="0">
                <a:latin typeface="Verdana" panose="020B0604030504040204" pitchFamily="34" charset="0"/>
                <a:ea typeface="Verdana" panose="020B0604030504040204" pitchFamily="34" charset="0"/>
                <a:cs typeface="Verdana" panose="020B0604030504040204" pitchFamily="34" charset="0"/>
              </a:rPr>
              <a:t>	</a:t>
            </a:r>
            <a:r>
              <a:rPr lang="en-US" altLang="zh-CN" sz="2800" b="1" dirty="0" err="1" smtClean="0">
                <a:latin typeface="Verdana" panose="020B0604030504040204" pitchFamily="34" charset="0"/>
                <a:ea typeface="Verdana" panose="020B0604030504040204" pitchFamily="34" charset="0"/>
                <a:cs typeface="Verdana" panose="020B0604030504040204" pitchFamily="34" charset="0"/>
              </a:rPr>
              <a:t>printf</a:t>
            </a:r>
            <a:r>
              <a:rPr lang="en-US" altLang="zh-CN" sz="2800" b="1" dirty="0" smtClean="0">
                <a:latin typeface="Verdana" panose="020B0604030504040204" pitchFamily="34" charset="0"/>
                <a:ea typeface="Verdana" panose="020B0604030504040204" pitchFamily="34" charset="0"/>
                <a:cs typeface="Verdana" panose="020B0604030504040204" pitchFamily="34" charset="0"/>
              </a:rPr>
              <a:t>("%d is not\</a:t>
            </a:r>
            <a:r>
              <a:rPr lang="en-US" altLang="zh-CN" sz="2800" b="1" dirty="0" err="1" smtClean="0">
                <a:latin typeface="Verdana" panose="020B0604030504040204" pitchFamily="34" charset="0"/>
                <a:ea typeface="Verdana" panose="020B0604030504040204" pitchFamily="34" charset="0"/>
                <a:cs typeface="Verdana" panose="020B0604030504040204" pitchFamily="34" charset="0"/>
              </a:rPr>
              <a:t>n",n</a:t>
            </a:r>
            <a:r>
              <a:rPr lang="en-US" altLang="zh-CN" sz="2800" b="1" dirty="0" smtClean="0">
                <a:latin typeface="Verdana" panose="020B0604030504040204" pitchFamily="34" charset="0"/>
                <a:ea typeface="Verdana" panose="020B0604030504040204" pitchFamily="34" charset="0"/>
                <a:cs typeface="Verdana" panose="020B0604030504040204" pitchFamily="34" charset="0"/>
              </a:rPr>
              <a:t>);</a:t>
            </a:r>
            <a:endParaRPr lang="zh-CN" altLang="zh-CN" sz="2800" b="1" dirty="0" smtClean="0">
              <a:latin typeface="Verdana" panose="020B0604030504040204" pitchFamily="34" charset="0"/>
              <a:cs typeface="Verdana" panose="020B0604030504040204" pitchFamily="34" charset="0"/>
            </a:endParaRPr>
          </a:p>
          <a:p>
            <a:pPr>
              <a:lnSpc>
                <a:spcPct val="100000"/>
              </a:lnSpc>
              <a:buFont typeface="Wingdings" pitchFamily="2" charset="2"/>
              <a:buNone/>
            </a:pPr>
            <a:r>
              <a:rPr lang="en-US" altLang="zh-CN" sz="2800" b="1" dirty="0" smtClean="0">
                <a:latin typeface="Verdana" panose="020B0604030504040204" pitchFamily="34" charset="0"/>
                <a:ea typeface="Verdana" panose="020B0604030504040204" pitchFamily="34" charset="0"/>
                <a:cs typeface="Verdana" panose="020B0604030504040204" pitchFamily="34" charset="0"/>
              </a:rPr>
              <a:t>    else </a:t>
            </a:r>
            <a:endParaRPr lang="en-US" altLang="zh-CN" sz="2800" b="1" dirty="0" smtClean="0">
              <a:latin typeface="Verdana" panose="020B0604030504040204" pitchFamily="34" charset="0"/>
              <a:ea typeface="Verdana" panose="020B0604030504040204" pitchFamily="34" charset="0"/>
              <a:cs typeface="Verdana" panose="020B0604030504040204" pitchFamily="34" charset="0"/>
            </a:endParaRPr>
          </a:p>
          <a:p>
            <a:pPr>
              <a:lnSpc>
                <a:spcPct val="100000"/>
              </a:lnSpc>
              <a:buFont typeface="Wingdings" pitchFamily="2" charset="2"/>
              <a:buNone/>
            </a:pPr>
            <a:r>
              <a:rPr lang="en-US" altLang="zh-CN" sz="2800" b="1" dirty="0">
                <a:latin typeface="Verdana" panose="020B0604030504040204" pitchFamily="34" charset="0"/>
                <a:ea typeface="Verdana" panose="020B0604030504040204" pitchFamily="34" charset="0"/>
                <a:cs typeface="Verdana" panose="020B0604030504040204" pitchFamily="34" charset="0"/>
              </a:rPr>
              <a:t>	</a:t>
            </a:r>
            <a:r>
              <a:rPr lang="en-US" altLang="zh-CN" sz="2800" b="1" dirty="0" smtClean="0">
                <a:latin typeface="Verdana" panose="020B0604030504040204" pitchFamily="34" charset="0"/>
                <a:ea typeface="Verdana" panose="020B0604030504040204" pitchFamily="34" charset="0"/>
                <a:cs typeface="Verdana" panose="020B0604030504040204" pitchFamily="34" charset="0"/>
              </a:rPr>
              <a:t>	</a:t>
            </a:r>
            <a:r>
              <a:rPr lang="en-US" altLang="zh-CN" sz="2800" b="1" dirty="0" err="1" smtClean="0">
                <a:latin typeface="Verdana" panose="020B0604030504040204" pitchFamily="34" charset="0"/>
                <a:ea typeface="Verdana" panose="020B0604030504040204" pitchFamily="34" charset="0"/>
                <a:cs typeface="Verdana" panose="020B0604030504040204" pitchFamily="34" charset="0"/>
              </a:rPr>
              <a:t>printf</a:t>
            </a:r>
            <a:r>
              <a:rPr lang="en-US" altLang="zh-CN" sz="2800" b="1" dirty="0" smtClean="0">
                <a:latin typeface="Verdana" panose="020B0604030504040204" pitchFamily="34" charset="0"/>
                <a:ea typeface="Verdana" panose="020B0604030504040204" pitchFamily="34" charset="0"/>
                <a:cs typeface="Verdana" panose="020B0604030504040204" pitchFamily="34" charset="0"/>
              </a:rPr>
              <a:t>("%d is\</a:t>
            </a:r>
            <a:r>
              <a:rPr lang="en-US" altLang="zh-CN" sz="2800" b="1" dirty="0" err="1" smtClean="0">
                <a:latin typeface="Verdana" panose="020B0604030504040204" pitchFamily="34" charset="0"/>
                <a:ea typeface="Verdana" panose="020B0604030504040204" pitchFamily="34" charset="0"/>
                <a:cs typeface="Verdana" panose="020B0604030504040204" pitchFamily="34" charset="0"/>
              </a:rPr>
              <a:t>n",n</a:t>
            </a:r>
            <a:r>
              <a:rPr lang="en-US" altLang="zh-CN" sz="2800" b="1" dirty="0" smtClean="0">
                <a:latin typeface="Verdana" panose="020B0604030504040204" pitchFamily="34" charset="0"/>
                <a:ea typeface="Verdana" panose="020B0604030504040204" pitchFamily="34" charset="0"/>
                <a:cs typeface="Verdana" panose="020B0604030504040204" pitchFamily="34" charset="0"/>
              </a:rPr>
              <a:t>);</a:t>
            </a:r>
            <a:endParaRPr lang="zh-CN" altLang="zh-CN" sz="2800" b="1" dirty="0" smtClean="0">
              <a:latin typeface="Verdana" panose="020B0604030504040204" pitchFamily="34" charset="0"/>
              <a:cs typeface="Verdana" panose="020B0604030504040204" pitchFamily="34" charset="0"/>
            </a:endParaRPr>
          </a:p>
          <a:p>
            <a:pPr>
              <a:lnSpc>
                <a:spcPct val="100000"/>
              </a:lnSpc>
              <a:buFont typeface="Wingdings" pitchFamily="2" charset="2"/>
              <a:buNone/>
            </a:pPr>
            <a:r>
              <a:rPr lang="en-US" altLang="zh-CN" sz="2800" b="1" dirty="0" smtClean="0">
                <a:latin typeface="Verdana" panose="020B0604030504040204" pitchFamily="34" charset="0"/>
                <a:ea typeface="Verdana" panose="020B0604030504040204" pitchFamily="34" charset="0"/>
                <a:cs typeface="Verdana" panose="020B0604030504040204" pitchFamily="34" charset="0"/>
              </a:rPr>
              <a:t>    return 0;</a:t>
            </a:r>
            <a:endParaRPr lang="zh-CN" altLang="zh-CN" sz="2800" b="1" dirty="0" smtClean="0">
              <a:latin typeface="Verdana" panose="020B0604030504040204" pitchFamily="34" charset="0"/>
              <a:cs typeface="Verdana" panose="020B0604030504040204" pitchFamily="34" charset="0"/>
            </a:endParaRPr>
          </a:p>
          <a:p>
            <a:pPr>
              <a:lnSpc>
                <a:spcPct val="100000"/>
              </a:lnSpc>
              <a:buFont typeface="Wingdings" pitchFamily="2" charset="2"/>
              <a:buNone/>
            </a:pPr>
            <a:r>
              <a:rPr lang="en-US" altLang="zh-CN" sz="2800" b="1" dirty="0" smtClean="0">
                <a:latin typeface="Verdana" panose="020B0604030504040204" pitchFamily="34" charset="0"/>
                <a:ea typeface="Verdana" panose="020B0604030504040204" pitchFamily="34" charset="0"/>
                <a:cs typeface="Verdana" panose="020B0604030504040204" pitchFamily="34" charset="0"/>
              </a:rPr>
              <a:t>}</a:t>
            </a:r>
            <a:endParaRPr lang="zh-CN" altLang="zh-CN" sz="2800" b="1" dirty="0" smtClean="0">
              <a:latin typeface="Verdana" panose="020B0604030504040204" pitchFamily="34" charset="0"/>
              <a:cs typeface="Verdana" panose="020B0604030504040204" pitchFamily="34" charset="0"/>
            </a:endParaRPr>
          </a:p>
          <a:p>
            <a:pPr>
              <a:lnSpc>
                <a:spcPct val="100000"/>
              </a:lnSpc>
              <a:buFont typeface="Wingdings" pitchFamily="2" charset="2"/>
              <a:buNone/>
            </a:pPr>
            <a:endParaRPr lang="en-US" altLang="zh-CN" sz="2800" b="1" dirty="0" smtClean="0">
              <a:latin typeface="Verdana" panose="020B0604030504040204" pitchFamily="34" charset="0"/>
              <a:ea typeface="Verdana" panose="020B0604030504040204" pitchFamily="34" charset="0"/>
              <a:cs typeface="Verdana" panose="020B0604030504040204" pitchFamily="34" charset="0"/>
            </a:endParaRPr>
          </a:p>
        </p:txBody>
      </p:sp>
      <p:sp>
        <p:nvSpPr>
          <p:cNvPr id="74755"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eaLnBrk="1" hangingPunct="1"/>
            <a:endParaRPr lang="zh-CN" altLang="en-US"/>
          </a:p>
        </p:txBody>
      </p:sp>
      <p:sp>
        <p:nvSpPr>
          <p:cNvPr id="74756"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eaLnBrk="1" hangingPunct="1"/>
            <a:endParaRPr lang="zh-CN" altLang="en-US"/>
          </a:p>
        </p:txBody>
      </p:sp>
      <p:sp>
        <p:nvSpPr>
          <p:cNvPr id="74757"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eaLnBrk="1" hangingPunct="1"/>
            <a:endParaRPr lang="zh-CN" altLang="en-US"/>
          </a:p>
        </p:txBody>
      </p:sp>
      <p:sp>
        <p:nvSpPr>
          <p:cNvPr id="74758"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eaLnBrk="1" hangingPunct="1"/>
            <a:endParaRPr lang="zh-CN" altLang="en-US"/>
          </a:p>
        </p:txBody>
      </p:sp>
      <p:sp>
        <p:nvSpPr>
          <p:cNvPr id="74759"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eaLnBrk="1" hangingPunct="1"/>
            <a:endParaRPr lang="zh-CN" altLang="en-US"/>
          </a:p>
        </p:txBody>
      </p:sp>
      <p:sp>
        <p:nvSpPr>
          <p:cNvPr id="74760"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eaLnBrk="1" hangingPunct="1"/>
            <a:endParaRPr lang="zh-CN" altLang="en-US"/>
          </a:p>
        </p:txBody>
      </p:sp>
      <p:sp>
        <p:nvSpPr>
          <p:cNvPr id="74761"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eaLnBrk="1" hangingPunct="1"/>
            <a:endParaRPr lang="zh-CN" altLang="en-US"/>
          </a:p>
        </p:txBody>
      </p:sp>
      <p:sp>
        <p:nvSpPr>
          <p:cNvPr id="15" name="矩形 14"/>
          <p:cNvSpPr>
            <a:spLocks noChangeArrowheads="1"/>
          </p:cNvSpPr>
          <p:nvPr/>
        </p:nvSpPr>
        <p:spPr bwMode="auto">
          <a:xfrm>
            <a:off x="3299247" y="2358788"/>
            <a:ext cx="714375" cy="500062"/>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eaLnBrk="1" hangingPunct="1"/>
            <a:endParaRPr lang="zh-CN" altLang="en-US"/>
          </a:p>
        </p:txBody>
      </p:sp>
      <p:graphicFrame>
        <p:nvGraphicFramePr>
          <p:cNvPr id="16" name="Object 1"/>
          <p:cNvGraphicFramePr>
            <a:graphicFrameLocks noChangeAspect="1"/>
          </p:cNvGraphicFramePr>
          <p:nvPr>
            <p:extLst>
              <p:ext uri="{D42A27DB-BD31-4B8C-83A1-F6EECF244321}">
                <p14:modId xmlns:p14="http://schemas.microsoft.com/office/powerpoint/2010/main" val="9705871"/>
              </p:ext>
            </p:extLst>
          </p:nvPr>
        </p:nvGraphicFramePr>
        <p:xfrm>
          <a:off x="4288675" y="1143953"/>
          <a:ext cx="857250" cy="822325"/>
        </p:xfrm>
        <a:graphic>
          <a:graphicData uri="http://schemas.openxmlformats.org/presentationml/2006/ole">
            <mc:AlternateContent xmlns:mc="http://schemas.openxmlformats.org/markup-compatibility/2006">
              <mc:Choice xmlns:v="urn:schemas-microsoft-com:vml" Requires="v">
                <p:oleObj spid="_x0000_s220172" name="公式" r:id="rId3" imgW="241300" imgH="228600" progId="Equation.3">
                  <p:embed/>
                </p:oleObj>
              </mc:Choice>
              <mc:Fallback>
                <p:oleObj name="公式" r:id="rId3" imgW="24130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8675" y="1143953"/>
                        <a:ext cx="857250" cy="822325"/>
                      </a:xfrm>
                      <a:prstGeom prst="rect">
                        <a:avLst/>
                      </a:prstGeom>
                      <a:solidFill>
                        <a:schemeClr val="tx2"/>
                      </a:solidFill>
                    </p:spPr>
                  </p:pic>
                </p:oleObj>
              </mc:Fallback>
            </mc:AlternateContent>
          </a:graphicData>
        </a:graphic>
      </p:graphicFrame>
      <p:sp>
        <p:nvSpPr>
          <p:cNvPr id="17" name="TextBox 16"/>
          <p:cNvSpPr txBox="1">
            <a:spLocks noChangeArrowheads="1"/>
          </p:cNvSpPr>
          <p:nvPr/>
        </p:nvSpPr>
        <p:spPr bwMode="auto">
          <a:xfrm>
            <a:off x="5217363" y="2288859"/>
            <a:ext cx="23574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eaLnBrk="1" hangingPunct="1"/>
            <a:r>
              <a:rPr lang="en-US" altLang="zh-CN" sz="2800" b="1" dirty="0">
                <a:solidFill>
                  <a:srgbClr val="FF66FF"/>
                </a:solidFill>
              </a:rPr>
              <a:t>k=</a:t>
            </a:r>
            <a:r>
              <a:rPr lang="en-US" altLang="zh-CN" sz="2800" b="1" dirty="0" err="1">
                <a:solidFill>
                  <a:srgbClr val="FF66FF"/>
                </a:solidFill>
              </a:rPr>
              <a:t>sqrt</a:t>
            </a:r>
            <a:r>
              <a:rPr lang="en-US" altLang="zh-CN" sz="2800" b="1" dirty="0">
                <a:solidFill>
                  <a:srgbClr val="FF66FF"/>
                </a:solidFill>
              </a:rPr>
              <a:t>(n);</a:t>
            </a:r>
          </a:p>
        </p:txBody>
      </p:sp>
      <p:cxnSp>
        <p:nvCxnSpPr>
          <p:cNvPr id="18" name="直接连接符 17"/>
          <p:cNvCxnSpPr>
            <a:cxnSpLocks noChangeShapeType="1"/>
          </p:cNvCxnSpPr>
          <p:nvPr/>
        </p:nvCxnSpPr>
        <p:spPr bwMode="auto">
          <a:xfrm>
            <a:off x="4788738" y="2360296"/>
            <a:ext cx="714375" cy="571500"/>
          </a:xfrm>
          <a:prstGeom prst="line">
            <a:avLst/>
          </a:prstGeom>
          <a:noFill/>
          <a:ln w="38100" algn="ctr">
            <a:solidFill>
              <a:srgbClr val="FF0000"/>
            </a:solidFill>
            <a:miter lim="800000"/>
            <a:headEnd/>
            <a:tailEnd/>
          </a:ln>
          <a:extLst>
            <a:ext uri="{909E8E84-426E-40DD-AFC4-6F175D3DCCD1}">
              <a14:hiddenFill xmlns:a14="http://schemas.microsoft.com/office/drawing/2010/main">
                <a:noFill/>
              </a14:hiddenFill>
            </a:ext>
          </a:extLst>
        </p:spPr>
      </p:cxnSp>
      <p:cxnSp>
        <p:nvCxnSpPr>
          <p:cNvPr id="19" name="直接连接符 18"/>
          <p:cNvCxnSpPr>
            <a:cxnSpLocks noChangeShapeType="1"/>
          </p:cNvCxnSpPr>
          <p:nvPr/>
        </p:nvCxnSpPr>
        <p:spPr bwMode="auto">
          <a:xfrm flipV="1">
            <a:off x="4788738" y="2288859"/>
            <a:ext cx="1071562" cy="71437"/>
          </a:xfrm>
          <a:prstGeom prst="line">
            <a:avLst/>
          </a:prstGeom>
          <a:noFill/>
          <a:ln w="38100" algn="ctr">
            <a:solidFill>
              <a:srgbClr val="FF0000"/>
            </a:solidFill>
            <a:miter lim="800000"/>
            <a:headEnd/>
            <a:tailEnd/>
          </a:ln>
          <a:extLst>
            <a:ext uri="{909E8E84-426E-40DD-AFC4-6F175D3DCCD1}">
              <a14:hiddenFill xmlns:a14="http://schemas.microsoft.com/office/drawing/2010/main">
                <a:noFill/>
              </a14:hiddenFill>
            </a:ext>
          </a:extLst>
        </p:spPr>
      </p:cxnSp>
      <p:sp>
        <p:nvSpPr>
          <p:cNvPr id="23" name="TextBox 22"/>
          <p:cNvSpPr txBox="1">
            <a:spLocks noChangeArrowheads="1"/>
          </p:cNvSpPr>
          <p:nvPr/>
        </p:nvSpPr>
        <p:spPr bwMode="auto">
          <a:xfrm>
            <a:off x="2627784" y="692696"/>
            <a:ext cx="35718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eaLnBrk="1" hangingPunct="1"/>
            <a:r>
              <a:rPr lang="en-US" altLang="zh-CN" sz="2800" b="1" dirty="0">
                <a:solidFill>
                  <a:srgbClr val="FF66FF"/>
                </a:solidFill>
              </a:rPr>
              <a:t>#include &lt;</a:t>
            </a:r>
            <a:r>
              <a:rPr lang="en-US" altLang="zh-CN" sz="2800" b="1" dirty="0" err="1">
                <a:solidFill>
                  <a:srgbClr val="FF66FF"/>
                </a:solidFill>
              </a:rPr>
              <a:t>math.h</a:t>
            </a:r>
            <a:r>
              <a:rPr lang="en-US" altLang="zh-CN" sz="2800" b="1" dirty="0">
                <a:solidFill>
                  <a:srgbClr val="FF66FF"/>
                </a:solidFill>
              </a:rPr>
              <a:t>&gt;</a:t>
            </a:r>
          </a:p>
        </p:txBody>
      </p:sp>
      <p:cxnSp>
        <p:nvCxnSpPr>
          <p:cNvPr id="24" name="直接连接符 23"/>
          <p:cNvCxnSpPr>
            <a:cxnSpLocks noChangeShapeType="1"/>
          </p:cNvCxnSpPr>
          <p:nvPr/>
        </p:nvCxnSpPr>
        <p:spPr bwMode="auto">
          <a:xfrm>
            <a:off x="2204294" y="841276"/>
            <a:ext cx="714375" cy="571500"/>
          </a:xfrm>
          <a:prstGeom prst="line">
            <a:avLst/>
          </a:prstGeom>
          <a:noFill/>
          <a:ln w="38100" algn="ctr">
            <a:solidFill>
              <a:srgbClr val="FF0000"/>
            </a:solidFill>
            <a:miter lim="800000"/>
            <a:headEnd/>
            <a:tailEnd/>
          </a:ln>
          <a:extLst>
            <a:ext uri="{909E8E84-426E-40DD-AFC4-6F175D3DCCD1}">
              <a14:hiddenFill xmlns:a14="http://schemas.microsoft.com/office/drawing/2010/main">
                <a:noFill/>
              </a14:hiddenFill>
            </a:ext>
          </a:extLst>
        </p:spPr>
      </p:cxnSp>
      <p:cxnSp>
        <p:nvCxnSpPr>
          <p:cNvPr id="25" name="直接连接符 24"/>
          <p:cNvCxnSpPr>
            <a:cxnSpLocks noChangeShapeType="1"/>
          </p:cNvCxnSpPr>
          <p:nvPr/>
        </p:nvCxnSpPr>
        <p:spPr bwMode="auto">
          <a:xfrm flipV="1">
            <a:off x="2204294" y="769839"/>
            <a:ext cx="1071562" cy="71437"/>
          </a:xfrm>
          <a:prstGeom prst="line">
            <a:avLst/>
          </a:prstGeom>
          <a:noFill/>
          <a:ln w="38100" algn="ctr">
            <a:solidFill>
              <a:srgbClr val="FF0000"/>
            </a:solidFill>
            <a:miter lim="800000"/>
            <a:headEnd/>
            <a:tailEnd/>
          </a:ln>
          <a:extLst>
            <a:ext uri="{909E8E84-426E-40DD-AFC4-6F175D3DCCD1}">
              <a14:hiddenFill xmlns:a14="http://schemas.microsoft.com/office/drawing/2010/main">
                <a:noFill/>
              </a14:hiddenFill>
            </a:ext>
          </a:extLst>
        </p:spPr>
      </p:cxnSp>
      <p:sp>
        <p:nvSpPr>
          <p:cNvPr id="5" name="矩形 4"/>
          <p:cNvSpPr/>
          <p:nvPr/>
        </p:nvSpPr>
        <p:spPr>
          <a:xfrm>
            <a:off x="2072571" y="1321604"/>
            <a:ext cx="699229" cy="523220"/>
          </a:xfrm>
          <a:prstGeom prst="rect">
            <a:avLst/>
          </a:prstGeom>
          <a:solidFill>
            <a:srgbClr val="000000"/>
          </a:solidFill>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800" b="1" i="0" u="none" strike="noStrike" kern="0" cap="none" spc="0" normalizeH="0" baseline="0" noProof="0" dirty="0" smtClean="0">
                <a:ln>
                  <a:noFill/>
                </a:ln>
                <a:solidFill>
                  <a:srgbClr val="FF66FF"/>
                </a:solidFill>
                <a:effectLst/>
                <a:uLnTx/>
                <a:uFillTx/>
                <a:latin typeface="Verdana"/>
                <a:ea typeface="宋体"/>
              </a:rPr>
              <a:t>,k;</a:t>
            </a:r>
            <a:endParaRPr kumimoji="0" lang="zh-CN" altLang="en-US" sz="1800" b="0" i="0" u="none" strike="noStrike" kern="0" cap="none" spc="0" normalizeH="0" baseline="0" noProof="0" dirty="0" smtClean="0">
              <a:ln>
                <a:noFill/>
              </a:ln>
              <a:solidFill>
                <a:srgbClr val="FF66FF"/>
              </a:solidFill>
              <a:effectLst/>
              <a:uLnTx/>
              <a:uFillTx/>
            </a:endParaRPr>
          </a:p>
        </p:txBody>
      </p:sp>
      <p:sp>
        <p:nvSpPr>
          <p:cNvPr id="7" name="矩形 6"/>
          <p:cNvSpPr/>
          <p:nvPr/>
        </p:nvSpPr>
        <p:spPr>
          <a:xfrm>
            <a:off x="3323957" y="2364120"/>
            <a:ext cx="671979" cy="523220"/>
          </a:xfrm>
          <a:prstGeom prst="rect">
            <a:avLst/>
          </a:prstGeom>
          <a:solidFill>
            <a:srgbClr val="000000"/>
          </a:solidFill>
        </p:spPr>
        <p:txBody>
          <a:bodyPr wrap="none">
            <a:spAutoFit/>
          </a:bodyPr>
          <a:lstStyle/>
          <a:p>
            <a:r>
              <a:rPr kumimoji="1" lang="en-US" altLang="zh-CN" sz="2800" b="1" kern="0" dirty="0" smtClean="0">
                <a:solidFill>
                  <a:srgbClr val="FF66FF"/>
                </a:solidFill>
                <a:latin typeface="Verdana"/>
                <a:ea typeface="宋体"/>
              </a:rPr>
              <a:t> k </a:t>
            </a:r>
            <a:endParaRPr lang="zh-CN" altLang="en-US" dirty="0"/>
          </a:p>
        </p:txBody>
      </p:sp>
      <p:sp>
        <p:nvSpPr>
          <p:cNvPr id="30" name="矩形 29"/>
          <p:cNvSpPr/>
          <p:nvPr/>
        </p:nvSpPr>
        <p:spPr>
          <a:xfrm>
            <a:off x="1907704" y="3898652"/>
            <a:ext cx="931666" cy="523220"/>
          </a:xfrm>
          <a:prstGeom prst="rect">
            <a:avLst/>
          </a:prstGeom>
          <a:solidFill>
            <a:srgbClr val="000000"/>
          </a:solidFill>
        </p:spPr>
        <p:txBody>
          <a:bodyPr wrap="none">
            <a:spAutoFit/>
          </a:bodyPr>
          <a:lstStyle/>
          <a:p>
            <a:r>
              <a:rPr kumimoji="1" lang="en-US" altLang="zh-CN" sz="2800" b="1" kern="0" dirty="0" smtClean="0">
                <a:solidFill>
                  <a:srgbClr val="FF66FF"/>
                </a:solidFill>
                <a:latin typeface="Verdana"/>
                <a:ea typeface="宋体"/>
              </a:rPr>
              <a:t>=k</a:t>
            </a:r>
            <a:r>
              <a:rPr kumimoji="1" lang="en-US" altLang="zh-CN" sz="2800" b="1" kern="0" dirty="0">
                <a:solidFill>
                  <a:srgbClr val="FF66FF"/>
                </a:solidFill>
                <a:latin typeface="Verdana"/>
                <a:ea typeface="宋体"/>
              </a:rPr>
              <a:t>)</a:t>
            </a:r>
            <a:endParaRPr lang="zh-CN" altLang="en-US" dirty="0"/>
          </a:p>
        </p:txBody>
      </p:sp>
    </p:spTree>
    <p:extLst>
      <p:ext uri="{BB962C8B-B14F-4D97-AF65-F5344CB8AC3E}">
        <p14:creationId xmlns:p14="http://schemas.microsoft.com/office/powerpoint/2010/main" val="3671175063"/>
      </p:ext>
    </p:extLst>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linds(horizontal)">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blinds(horizontal)">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blinds(horizontal)">
                                      <p:cBhvr>
                                        <p:cTn id="17" dur="500"/>
                                        <p:tgtEl>
                                          <p:spTgt spid="24"/>
                                        </p:tgtEl>
                                      </p:cBhvr>
                                    </p:animEffect>
                                  </p:childTnLst>
                                </p:cTn>
                              </p:par>
                              <p:par>
                                <p:cTn id="18" presetID="3" presetClass="entr" presetSubtype="10" fill="hold" nodeType="with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blinds(horizontal)">
                                      <p:cBhvr>
                                        <p:cTn id="20" dur="500"/>
                                        <p:tgtEl>
                                          <p:spTgt spid="25"/>
                                        </p:tgtEl>
                                      </p:cBhvr>
                                    </p:animEffect>
                                  </p:childTnLst>
                                </p:cTn>
                              </p:par>
                            </p:childTnLst>
                          </p:cTn>
                        </p:par>
                        <p:par>
                          <p:cTn id="21" fill="hold">
                            <p:stCondLst>
                              <p:cond delay="500"/>
                            </p:stCondLst>
                            <p:childTnLst>
                              <p:par>
                                <p:cTn id="22" presetID="3" presetClass="entr" presetSubtype="10" fill="hold" grpId="0" nodeType="afterEffect">
                                  <p:stCondLst>
                                    <p:cond delay="0"/>
                                  </p:stCondLst>
                                  <p:childTnLst>
                                    <p:set>
                                      <p:cBhvr>
                                        <p:cTn id="23" dur="1" fill="hold">
                                          <p:stCondLst>
                                            <p:cond delay="0"/>
                                          </p:stCondLst>
                                        </p:cTn>
                                        <p:tgtEl>
                                          <p:spTgt spid="23"/>
                                        </p:tgtEl>
                                        <p:attrNameLst>
                                          <p:attrName>style.visibility</p:attrName>
                                        </p:attrNameLst>
                                      </p:cBhvr>
                                      <p:to>
                                        <p:strVal val="visible"/>
                                      </p:to>
                                    </p:set>
                                    <p:animEffect transition="in" filter="blinds(horizontal)">
                                      <p:cBhvr>
                                        <p:cTn id="24" dur="500"/>
                                        <p:tgtEl>
                                          <p:spTgt spid="23"/>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blinds(horizontal)">
                                      <p:cBhvr>
                                        <p:cTn id="33" dur="500"/>
                                        <p:tgtEl>
                                          <p:spTgt spid="18"/>
                                        </p:tgtEl>
                                      </p:cBhvr>
                                    </p:animEffect>
                                  </p:childTnLst>
                                </p:cTn>
                              </p:par>
                              <p:par>
                                <p:cTn id="34" presetID="3" presetClass="entr" presetSubtype="10" fill="hold" nodeType="with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blinds(horizontal)">
                                      <p:cBhvr>
                                        <p:cTn id="36" dur="500"/>
                                        <p:tgtEl>
                                          <p:spTgt spid="19"/>
                                        </p:tgtEl>
                                      </p:cBhvr>
                                    </p:animEffect>
                                  </p:childTnLst>
                                </p:cTn>
                              </p:par>
                            </p:childTnLst>
                          </p:cTn>
                        </p:par>
                        <p:par>
                          <p:cTn id="37" fill="hold">
                            <p:stCondLst>
                              <p:cond delay="500"/>
                            </p:stCondLst>
                            <p:childTnLst>
                              <p:par>
                                <p:cTn id="38" presetID="3" presetClass="entr" presetSubtype="10" fill="hold" grpId="0" nodeType="after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blinds(horizontal)">
                                      <p:cBhvr>
                                        <p:cTn id="40" dur="500"/>
                                        <p:tgtEl>
                                          <p:spTgt spid="17"/>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p:bldP spid="23" grpId="0"/>
      <p:bldP spid="5" grpId="0" animBg="1"/>
      <p:bldP spid="7" grpId="0" animBg="1"/>
      <p:bldP spid="30"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t>
            </a:r>
            <a:r>
              <a:rPr lang="zh-CN" altLang="zh-CN" dirty="0" smtClean="0"/>
              <a:t>例</a:t>
            </a:r>
            <a:r>
              <a:rPr lang="en-US" altLang="zh-CN" dirty="0" smtClean="0"/>
              <a:t>5.10】</a:t>
            </a:r>
            <a:r>
              <a:rPr lang="zh-CN" altLang="zh-CN" dirty="0" smtClean="0"/>
              <a:t>求</a:t>
            </a:r>
            <a:r>
              <a:rPr lang="en-US" altLang="zh-CN" dirty="0"/>
              <a:t>100</a:t>
            </a:r>
            <a:r>
              <a:rPr lang="zh-CN" altLang="zh-CN" dirty="0"/>
              <a:t>～</a:t>
            </a:r>
            <a:r>
              <a:rPr lang="en-US" altLang="zh-CN" dirty="0"/>
              <a:t>200</a:t>
            </a:r>
            <a:r>
              <a:rPr lang="zh-CN" altLang="zh-CN" dirty="0"/>
              <a:t>间的全部素数</a:t>
            </a:r>
            <a:r>
              <a:rPr lang="zh-CN" altLang="zh-CN" dirty="0" smtClean="0"/>
              <a:t>。</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a:t>
            </a:r>
            <a:r>
              <a:rPr lang="zh-CN" altLang="zh-CN" dirty="0" smtClean="0"/>
              <a:t>解题思路</a:t>
            </a:r>
            <a:r>
              <a:rPr lang="en-US" altLang="zh-CN" dirty="0" smtClean="0"/>
              <a:t>】</a:t>
            </a:r>
            <a:endParaRPr lang="zh-CN" altLang="zh-CN" dirty="0"/>
          </a:p>
          <a:p>
            <a:pPr lvl="1"/>
            <a:r>
              <a:rPr lang="zh-CN" altLang="en-US" dirty="0"/>
              <a:t>使用</a:t>
            </a:r>
            <a:r>
              <a:rPr lang="zh-CN" altLang="zh-CN" dirty="0"/>
              <a:t>例</a:t>
            </a:r>
            <a:r>
              <a:rPr lang="en-US" altLang="zh-CN" dirty="0"/>
              <a:t>5.9</a:t>
            </a:r>
            <a:r>
              <a:rPr lang="zh-CN" altLang="zh-CN" dirty="0"/>
              <a:t>的</a:t>
            </a:r>
            <a:r>
              <a:rPr lang="zh-CN" altLang="en-US" dirty="0"/>
              <a:t>算法</a:t>
            </a:r>
            <a:endParaRPr lang="en-US" altLang="zh-CN" dirty="0"/>
          </a:p>
          <a:p>
            <a:pPr lvl="1"/>
            <a:r>
              <a:rPr lang="zh-CN" altLang="en-US" dirty="0"/>
              <a:t>在</a:t>
            </a:r>
            <a:r>
              <a:rPr lang="zh-CN" altLang="zh-CN" dirty="0"/>
              <a:t>例</a:t>
            </a:r>
            <a:r>
              <a:rPr lang="en-US" altLang="zh-CN" dirty="0"/>
              <a:t>5.9</a:t>
            </a:r>
            <a:r>
              <a:rPr lang="zh-CN" altLang="en-US" dirty="0"/>
              <a:t>程序中</a:t>
            </a:r>
            <a:r>
              <a:rPr lang="zh-CN" altLang="zh-CN" dirty="0"/>
              <a:t>只要增加一个外循环，先后对</a:t>
            </a:r>
            <a:r>
              <a:rPr lang="en-US" altLang="zh-CN" dirty="0"/>
              <a:t>100</a:t>
            </a:r>
            <a:r>
              <a:rPr lang="zh-CN" altLang="zh-CN" dirty="0"/>
              <a:t>～</a:t>
            </a:r>
            <a:r>
              <a:rPr lang="en-US" altLang="zh-CN" dirty="0"/>
              <a:t>200</a:t>
            </a:r>
            <a:r>
              <a:rPr lang="zh-CN" altLang="zh-CN" dirty="0"/>
              <a:t>间的全部整数一一进行判定即可</a:t>
            </a:r>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B0B2AA3B-4E3A-48A3-B1C6-ACC183BE71FA}" type="slidenum">
              <a:rPr lang="en-US" altLang="zh-CN" smtClean="0"/>
              <a:pPr/>
              <a:t>69</a:t>
            </a:fld>
            <a:endParaRPr lang="en-US" altLang="zh-CN"/>
          </a:p>
        </p:txBody>
      </p:sp>
    </p:spTree>
    <p:extLst>
      <p:ext uri="{BB962C8B-B14F-4D97-AF65-F5344CB8AC3E}">
        <p14:creationId xmlns:p14="http://schemas.microsoft.com/office/powerpoint/2010/main" val="27245387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ctrTitle"/>
          </p:nvPr>
        </p:nvSpPr>
        <p:spPr/>
        <p:txBody>
          <a:bodyPr/>
          <a:lstStyle/>
          <a:p>
            <a:r>
              <a:rPr lang="en-US" altLang="zh-CN" dirty="0" smtClean="0"/>
              <a:t>5.2 </a:t>
            </a:r>
            <a:r>
              <a:rPr lang="zh-CN" altLang="en-US" dirty="0" smtClean="0"/>
              <a:t>用</a:t>
            </a:r>
            <a:r>
              <a:rPr lang="en-US" altLang="zh-CN" dirty="0"/>
              <a:t>while</a:t>
            </a:r>
            <a:r>
              <a:rPr lang="zh-CN" altLang="en-US" dirty="0"/>
              <a:t>语句实现循环</a:t>
            </a:r>
          </a:p>
        </p:txBody>
      </p:sp>
      <p:sp>
        <p:nvSpPr>
          <p:cNvPr id="8" name="副标题 7"/>
          <p:cNvSpPr>
            <a:spLocks noGrp="1"/>
          </p:cNvSpPr>
          <p:nvPr>
            <p:ph type="subTitle" idx="1"/>
          </p:nvPr>
        </p:nvSpPr>
        <p:spPr/>
        <p:txBody>
          <a:bodyPr/>
          <a:lstStyle/>
          <a:p>
            <a:endParaRPr lang="zh-CN" altLang="en-US"/>
          </a:p>
        </p:txBody>
      </p:sp>
      <p:sp>
        <p:nvSpPr>
          <p:cNvPr id="4" name="灯片编号占位符 3"/>
          <p:cNvSpPr>
            <a:spLocks noGrp="1"/>
          </p:cNvSpPr>
          <p:nvPr>
            <p:ph type="sldNum" sz="quarter" idx="4"/>
          </p:nvPr>
        </p:nvSpPr>
        <p:spPr/>
        <p:txBody>
          <a:bodyPr/>
          <a:lstStyle/>
          <a:p>
            <a:fld id="{B0B2AA3B-4E3A-48A3-B1C6-ACC183BE71FA}" type="slidenum">
              <a:rPr lang="en-US" altLang="zh-CN" smtClean="0"/>
              <a:pPr/>
              <a:t>7</a:t>
            </a:fld>
            <a:endParaRPr lang="en-US" altLang="zh-CN"/>
          </a:p>
        </p:txBody>
      </p:sp>
    </p:spTree>
    <p:extLst>
      <p:ext uri="{BB962C8B-B14F-4D97-AF65-F5344CB8AC3E}">
        <p14:creationId xmlns:p14="http://schemas.microsoft.com/office/powerpoint/2010/main" val="285594769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8850" name="Rectangle 3"/>
          <p:cNvSpPr>
            <a:spLocks noGrp="1" noChangeArrowheads="1"/>
          </p:cNvSpPr>
          <p:nvPr>
            <p:ph type="body" idx="1"/>
          </p:nvPr>
        </p:nvSpPr>
        <p:spPr>
          <a:xfrm>
            <a:off x="428625" y="298053"/>
            <a:ext cx="7143750" cy="6299299"/>
          </a:xfrm>
        </p:spPr>
        <p:txBody>
          <a:bodyPr/>
          <a:lstStyle/>
          <a:p>
            <a:pPr>
              <a:lnSpc>
                <a:spcPct val="100000"/>
              </a:lnSpc>
              <a:spcBef>
                <a:spcPts val="0"/>
              </a:spcBef>
              <a:buFont typeface="Wingdings" pitchFamily="2" charset="2"/>
              <a:buNone/>
            </a:pPr>
            <a:r>
              <a:rPr lang="en-US" altLang="zh-CN" sz="2800" b="1" dirty="0" smtClean="0">
                <a:solidFill>
                  <a:srgbClr val="FFFF00"/>
                </a:solidFill>
                <a:latin typeface="Verdana" panose="020B0604030504040204" pitchFamily="34" charset="0"/>
                <a:ea typeface="Verdana" panose="020B0604030504040204" pitchFamily="34" charset="0"/>
                <a:cs typeface="Verdana" panose="020B0604030504040204" pitchFamily="34" charset="0"/>
              </a:rPr>
              <a:t> ……</a:t>
            </a:r>
          </a:p>
          <a:p>
            <a:pPr>
              <a:lnSpc>
                <a:spcPct val="100000"/>
              </a:lnSpc>
              <a:spcBef>
                <a:spcPts val="0"/>
              </a:spcBef>
              <a:buFont typeface="Wingdings" pitchFamily="2" charset="2"/>
              <a:buNone/>
            </a:pPr>
            <a:r>
              <a:rPr lang="en-US" altLang="zh-CN" sz="2800" b="1" dirty="0" smtClean="0">
                <a:solidFill>
                  <a:srgbClr val="FF66FF"/>
                </a:solidFill>
                <a:latin typeface="Verdana" panose="020B0604030504040204" pitchFamily="34" charset="0"/>
                <a:ea typeface="Verdana" panose="020B0604030504040204" pitchFamily="34" charset="0"/>
                <a:cs typeface="Verdana" panose="020B0604030504040204" pitchFamily="34" charset="0"/>
              </a:rPr>
              <a:t>for(n=101</a:t>
            </a:r>
            <a:r>
              <a:rPr lang="en-US" altLang="zh-CN" sz="2800" b="1" dirty="0" smtClean="0">
                <a:solidFill>
                  <a:srgbClr val="FFFF00"/>
                </a:solidFill>
                <a:latin typeface="Verdana" panose="020B0604030504040204" pitchFamily="34" charset="0"/>
                <a:ea typeface="Verdana" panose="020B0604030504040204" pitchFamily="34" charset="0"/>
                <a:cs typeface="Verdana" panose="020B0604030504040204" pitchFamily="34" charset="0"/>
              </a:rPr>
              <a:t>,m=0</a:t>
            </a:r>
            <a:r>
              <a:rPr lang="en-US" altLang="zh-CN" sz="2800" b="1" dirty="0" smtClean="0">
                <a:solidFill>
                  <a:srgbClr val="FF66FF"/>
                </a:solidFill>
                <a:latin typeface="Verdana" panose="020B0604030504040204" pitchFamily="34" charset="0"/>
                <a:ea typeface="Verdana" panose="020B0604030504040204" pitchFamily="34" charset="0"/>
                <a:cs typeface="Verdana" panose="020B0604030504040204" pitchFamily="34" charset="0"/>
              </a:rPr>
              <a:t>;n</a:t>
            </a:r>
            <a:r>
              <a:rPr lang="en-US" altLang="zh-CN" sz="2800" b="1" dirty="0" smtClean="0">
                <a:solidFill>
                  <a:srgbClr val="FF66FF"/>
                </a:solidFill>
                <a:latin typeface="Verdana" panose="020B0604030504040204" pitchFamily="34" charset="0"/>
                <a:ea typeface="Verdana" panose="020B0604030504040204" pitchFamily="34" charset="0"/>
                <a:cs typeface="Verdana" panose="020B0604030504040204" pitchFamily="34" charset="0"/>
              </a:rPr>
              <a:t>&lt;=200;</a:t>
            </a:r>
            <a:r>
              <a:rPr lang="en-US" altLang="zh-CN" sz="2800" b="1" dirty="0" smtClean="0">
                <a:solidFill>
                  <a:srgbClr val="FFFF00"/>
                </a:solidFill>
                <a:latin typeface="Verdana" panose="020B0604030504040204" pitchFamily="34" charset="0"/>
                <a:ea typeface="Verdana" panose="020B0604030504040204" pitchFamily="34" charset="0"/>
                <a:cs typeface="Verdana" panose="020B0604030504040204" pitchFamily="34" charset="0"/>
              </a:rPr>
              <a:t>n=n+2</a:t>
            </a:r>
            <a:r>
              <a:rPr lang="en-US" altLang="zh-CN" sz="2800" b="1" dirty="0" smtClean="0">
                <a:solidFill>
                  <a:srgbClr val="FF66FF"/>
                </a:solidFill>
                <a:latin typeface="Verdana" panose="020B0604030504040204" pitchFamily="34" charset="0"/>
                <a:ea typeface="Verdana" panose="020B0604030504040204" pitchFamily="34" charset="0"/>
                <a:cs typeface="Verdana" panose="020B0604030504040204" pitchFamily="34" charset="0"/>
              </a:rPr>
              <a:t>)</a:t>
            </a:r>
            <a:endParaRPr lang="zh-CN" altLang="zh-CN" sz="2800" b="1" dirty="0" smtClean="0">
              <a:solidFill>
                <a:srgbClr val="FF66FF"/>
              </a:solidFill>
              <a:latin typeface="Verdana" panose="020B0604030504040204" pitchFamily="34" charset="0"/>
              <a:cs typeface="Verdana" panose="020B0604030504040204" pitchFamily="34" charset="0"/>
            </a:endParaRPr>
          </a:p>
          <a:p>
            <a:pPr>
              <a:lnSpc>
                <a:spcPct val="100000"/>
              </a:lnSpc>
              <a:spcBef>
                <a:spcPts val="0"/>
              </a:spcBef>
              <a:buFont typeface="Wingdings" pitchFamily="2" charset="2"/>
              <a:buNone/>
            </a:pPr>
            <a:r>
              <a:rPr lang="en-US" altLang="zh-CN" sz="2800" b="1" dirty="0" smtClean="0">
                <a:solidFill>
                  <a:srgbClr val="FF66FF"/>
                </a:solidFill>
                <a:latin typeface="Verdana" panose="020B0604030504040204" pitchFamily="34" charset="0"/>
                <a:ea typeface="Verdana" panose="020B0604030504040204" pitchFamily="34" charset="0"/>
                <a:cs typeface="Verdana" panose="020B0604030504040204" pitchFamily="34" charset="0"/>
              </a:rPr>
              <a:t>{</a:t>
            </a:r>
            <a:r>
              <a:rPr lang="en-US" altLang="zh-CN" sz="2800" b="1" dirty="0" smtClean="0">
                <a:latin typeface="Verdana" panose="020B0604030504040204" pitchFamily="34" charset="0"/>
                <a:ea typeface="Verdana" panose="020B0604030504040204" pitchFamily="34" charset="0"/>
                <a:cs typeface="Verdana" panose="020B0604030504040204" pitchFamily="34" charset="0"/>
              </a:rPr>
              <a:t> </a:t>
            </a:r>
            <a:endParaRPr lang="en-US" altLang="zh-CN" sz="2800" b="1" dirty="0" smtClean="0">
              <a:latin typeface="Verdana" panose="020B0604030504040204" pitchFamily="34" charset="0"/>
              <a:ea typeface="Verdana" panose="020B0604030504040204" pitchFamily="34" charset="0"/>
              <a:cs typeface="Verdana" panose="020B0604030504040204" pitchFamily="34" charset="0"/>
            </a:endParaRPr>
          </a:p>
          <a:p>
            <a:pPr>
              <a:lnSpc>
                <a:spcPct val="100000"/>
              </a:lnSpc>
              <a:spcBef>
                <a:spcPts val="0"/>
              </a:spcBef>
              <a:buFont typeface="Wingdings" pitchFamily="2" charset="2"/>
              <a:buNone/>
            </a:pPr>
            <a:r>
              <a:rPr lang="en-US" altLang="zh-CN" sz="2800" b="1" dirty="0">
                <a:latin typeface="Verdana" panose="020B0604030504040204" pitchFamily="34" charset="0"/>
                <a:ea typeface="Verdana" panose="020B0604030504040204" pitchFamily="34" charset="0"/>
                <a:cs typeface="Verdana" panose="020B0604030504040204" pitchFamily="34" charset="0"/>
              </a:rPr>
              <a:t>	</a:t>
            </a:r>
            <a:r>
              <a:rPr lang="en-US" altLang="zh-CN" sz="2800" b="1" dirty="0" smtClean="0">
                <a:latin typeface="Verdana" panose="020B0604030504040204" pitchFamily="34" charset="0"/>
                <a:ea typeface="Verdana" panose="020B0604030504040204" pitchFamily="34" charset="0"/>
                <a:cs typeface="Verdana" panose="020B0604030504040204" pitchFamily="34" charset="0"/>
              </a:rPr>
              <a:t>k=</a:t>
            </a:r>
            <a:r>
              <a:rPr lang="en-US" altLang="zh-CN" sz="2800" b="1" dirty="0" err="1" smtClean="0">
                <a:latin typeface="Verdana" panose="020B0604030504040204" pitchFamily="34" charset="0"/>
                <a:ea typeface="Verdana" panose="020B0604030504040204" pitchFamily="34" charset="0"/>
                <a:cs typeface="Verdana" panose="020B0604030504040204" pitchFamily="34" charset="0"/>
              </a:rPr>
              <a:t>sqrt</a:t>
            </a:r>
            <a:r>
              <a:rPr lang="en-US" altLang="zh-CN" sz="2800" b="1" dirty="0" smtClean="0">
                <a:latin typeface="Verdana" panose="020B0604030504040204" pitchFamily="34" charset="0"/>
                <a:ea typeface="Verdana" panose="020B0604030504040204" pitchFamily="34" charset="0"/>
                <a:cs typeface="Verdana" panose="020B0604030504040204" pitchFamily="34" charset="0"/>
              </a:rPr>
              <a:t>(n</a:t>
            </a:r>
            <a:r>
              <a:rPr lang="en-US" altLang="zh-CN" sz="2800" b="1" dirty="0" smtClean="0">
                <a:latin typeface="Verdana" panose="020B0604030504040204" pitchFamily="34" charset="0"/>
                <a:ea typeface="Verdana" panose="020B0604030504040204" pitchFamily="34" charset="0"/>
                <a:cs typeface="Verdana" panose="020B0604030504040204" pitchFamily="34" charset="0"/>
              </a:rPr>
              <a:t>);</a:t>
            </a:r>
            <a:endParaRPr lang="zh-CN" altLang="zh-CN" sz="2800" b="1" dirty="0" smtClean="0">
              <a:latin typeface="Verdana" panose="020B0604030504040204" pitchFamily="34" charset="0"/>
              <a:cs typeface="Verdana" panose="020B0604030504040204" pitchFamily="34" charset="0"/>
            </a:endParaRPr>
          </a:p>
          <a:p>
            <a:pPr>
              <a:lnSpc>
                <a:spcPct val="100000"/>
              </a:lnSpc>
              <a:spcBef>
                <a:spcPts val="0"/>
              </a:spcBef>
              <a:buFont typeface="Wingdings" pitchFamily="2" charset="2"/>
              <a:buNone/>
            </a:pPr>
            <a:r>
              <a:rPr lang="en-US" altLang="zh-CN" sz="2800" b="1" dirty="0" smtClean="0">
                <a:latin typeface="Verdana" panose="020B0604030504040204" pitchFamily="34" charset="0"/>
                <a:ea typeface="Verdana" panose="020B0604030504040204" pitchFamily="34" charset="0"/>
                <a:cs typeface="Verdana" panose="020B0604030504040204" pitchFamily="34" charset="0"/>
              </a:rPr>
              <a:t>   for (</a:t>
            </a:r>
            <a:r>
              <a:rPr lang="en-US" altLang="zh-CN" sz="2800" b="1" dirty="0" err="1" smtClean="0">
                <a:latin typeface="Verdana" panose="020B0604030504040204" pitchFamily="34" charset="0"/>
                <a:ea typeface="Verdana" panose="020B0604030504040204" pitchFamily="34" charset="0"/>
                <a:cs typeface="Verdana" panose="020B0604030504040204" pitchFamily="34" charset="0"/>
              </a:rPr>
              <a:t>i</a:t>
            </a:r>
            <a:r>
              <a:rPr lang="en-US" altLang="zh-CN" sz="2800" b="1" dirty="0" smtClean="0">
                <a:latin typeface="Verdana" panose="020B0604030504040204" pitchFamily="34" charset="0"/>
                <a:ea typeface="Verdana" panose="020B0604030504040204" pitchFamily="34" charset="0"/>
                <a:cs typeface="Verdana" panose="020B0604030504040204" pitchFamily="34" charset="0"/>
              </a:rPr>
              <a:t>=2</a:t>
            </a:r>
            <a:r>
              <a:rPr lang="en-US" altLang="zh-CN" sz="2800" b="1" dirty="0" smtClean="0">
                <a:latin typeface="Verdana" panose="020B0604030504040204" pitchFamily="34" charset="0"/>
                <a:ea typeface="Verdana" panose="020B0604030504040204" pitchFamily="34" charset="0"/>
                <a:cs typeface="Verdana" panose="020B0604030504040204" pitchFamily="34" charset="0"/>
              </a:rPr>
              <a:t>; </a:t>
            </a:r>
            <a:r>
              <a:rPr lang="en-US" altLang="zh-CN" sz="2800" b="1" dirty="0" err="1" smtClean="0">
                <a:latin typeface="Verdana" panose="020B0604030504040204" pitchFamily="34" charset="0"/>
                <a:ea typeface="Verdana" panose="020B0604030504040204" pitchFamily="34" charset="0"/>
                <a:cs typeface="Verdana" panose="020B0604030504040204" pitchFamily="34" charset="0"/>
              </a:rPr>
              <a:t>i</a:t>
            </a:r>
            <a:r>
              <a:rPr lang="en-US" altLang="zh-CN" sz="2800" b="1" dirty="0" smtClean="0">
                <a:latin typeface="Verdana" panose="020B0604030504040204" pitchFamily="34" charset="0"/>
                <a:ea typeface="Verdana" panose="020B0604030504040204" pitchFamily="34" charset="0"/>
                <a:cs typeface="Verdana" panose="020B0604030504040204" pitchFamily="34" charset="0"/>
              </a:rPr>
              <a:t>&lt;=k</a:t>
            </a:r>
            <a:r>
              <a:rPr lang="en-US" altLang="zh-CN" sz="2800" b="1" dirty="0" smtClean="0">
                <a:latin typeface="Verdana" panose="020B0604030504040204" pitchFamily="34" charset="0"/>
                <a:ea typeface="Verdana" panose="020B0604030504040204" pitchFamily="34" charset="0"/>
                <a:cs typeface="Verdana" panose="020B0604030504040204" pitchFamily="34" charset="0"/>
              </a:rPr>
              <a:t>; </a:t>
            </a:r>
            <a:r>
              <a:rPr lang="en-US" altLang="zh-CN" sz="2800" b="1" dirty="0" err="1" smtClean="0">
                <a:latin typeface="Verdana" panose="020B0604030504040204" pitchFamily="34" charset="0"/>
                <a:ea typeface="Verdana" panose="020B0604030504040204" pitchFamily="34" charset="0"/>
                <a:cs typeface="Verdana" panose="020B0604030504040204" pitchFamily="34" charset="0"/>
              </a:rPr>
              <a:t>i</a:t>
            </a:r>
            <a:r>
              <a:rPr lang="en-US" altLang="zh-CN" sz="2800" b="1" dirty="0" smtClean="0">
                <a:latin typeface="Verdana" panose="020B0604030504040204" pitchFamily="34" charset="0"/>
                <a:ea typeface="Verdana" panose="020B0604030504040204" pitchFamily="34" charset="0"/>
                <a:cs typeface="Verdana" panose="020B0604030504040204" pitchFamily="34" charset="0"/>
              </a:rPr>
              <a:t>++)                          </a:t>
            </a:r>
            <a:endParaRPr lang="zh-CN" altLang="zh-CN" sz="2800" b="1" dirty="0" smtClean="0">
              <a:latin typeface="Verdana" panose="020B0604030504040204" pitchFamily="34" charset="0"/>
              <a:cs typeface="Verdana" panose="020B0604030504040204" pitchFamily="34" charset="0"/>
            </a:endParaRPr>
          </a:p>
          <a:p>
            <a:pPr>
              <a:lnSpc>
                <a:spcPct val="100000"/>
              </a:lnSpc>
              <a:spcBef>
                <a:spcPts val="0"/>
              </a:spcBef>
              <a:buFont typeface="Wingdings" pitchFamily="2" charset="2"/>
              <a:buNone/>
            </a:pPr>
            <a:r>
              <a:rPr lang="en-US" altLang="zh-CN" sz="2800" b="1" dirty="0" smtClean="0">
                <a:latin typeface="Verdana" panose="020B0604030504040204" pitchFamily="34" charset="0"/>
                <a:ea typeface="Verdana" panose="020B0604030504040204" pitchFamily="34" charset="0"/>
                <a:cs typeface="Verdana" panose="020B0604030504040204" pitchFamily="34" charset="0"/>
              </a:rPr>
              <a:t>       if (</a:t>
            </a:r>
            <a:r>
              <a:rPr lang="en-US" altLang="zh-CN" sz="2800" b="1" dirty="0" err="1" smtClean="0">
                <a:latin typeface="Verdana" panose="020B0604030504040204" pitchFamily="34" charset="0"/>
                <a:ea typeface="Verdana" panose="020B0604030504040204" pitchFamily="34" charset="0"/>
                <a:cs typeface="Verdana" panose="020B0604030504040204" pitchFamily="34" charset="0"/>
              </a:rPr>
              <a:t>n%i</a:t>
            </a:r>
            <a:r>
              <a:rPr lang="en-US" altLang="zh-CN" sz="2800" b="1" dirty="0" smtClean="0">
                <a:latin typeface="Verdana" panose="020B0604030504040204" pitchFamily="34" charset="0"/>
                <a:ea typeface="Verdana" panose="020B0604030504040204" pitchFamily="34" charset="0"/>
                <a:cs typeface="Verdana" panose="020B0604030504040204" pitchFamily="34" charset="0"/>
              </a:rPr>
              <a:t>==0) break;          </a:t>
            </a:r>
            <a:endParaRPr lang="zh-CN" altLang="zh-CN" sz="2800" b="1" dirty="0" smtClean="0">
              <a:latin typeface="Verdana" panose="020B0604030504040204" pitchFamily="34" charset="0"/>
              <a:cs typeface="Verdana" panose="020B0604030504040204" pitchFamily="34" charset="0"/>
            </a:endParaRPr>
          </a:p>
          <a:p>
            <a:pPr>
              <a:lnSpc>
                <a:spcPct val="100000"/>
              </a:lnSpc>
              <a:spcBef>
                <a:spcPts val="0"/>
              </a:spcBef>
              <a:buFont typeface="Wingdings" pitchFamily="2" charset="2"/>
              <a:buNone/>
            </a:pPr>
            <a:r>
              <a:rPr lang="en-US" altLang="zh-CN" sz="2800" b="1" dirty="0" smtClean="0">
                <a:latin typeface="Verdana" panose="020B0604030504040204" pitchFamily="34" charset="0"/>
                <a:ea typeface="Verdana" panose="020B0604030504040204" pitchFamily="34" charset="0"/>
                <a:cs typeface="Verdana" panose="020B0604030504040204" pitchFamily="34" charset="0"/>
              </a:rPr>
              <a:t>   if (</a:t>
            </a:r>
            <a:r>
              <a:rPr lang="en-US" altLang="zh-CN" sz="2800" b="1" dirty="0" err="1" smtClean="0">
                <a:latin typeface="Verdana" panose="020B0604030504040204" pitchFamily="34" charset="0"/>
                <a:ea typeface="Verdana" panose="020B0604030504040204" pitchFamily="34" charset="0"/>
                <a:cs typeface="Verdana" panose="020B0604030504040204" pitchFamily="34" charset="0"/>
              </a:rPr>
              <a:t>i</a:t>
            </a:r>
            <a:r>
              <a:rPr lang="en-US" altLang="zh-CN" sz="2800" b="1" dirty="0" smtClean="0">
                <a:latin typeface="Verdana" panose="020B0604030504040204" pitchFamily="34" charset="0"/>
                <a:ea typeface="Verdana" panose="020B0604030504040204" pitchFamily="34" charset="0"/>
                <a:cs typeface="Verdana" panose="020B0604030504040204" pitchFamily="34" charset="0"/>
              </a:rPr>
              <a:t>&gt;=k+1)</a:t>
            </a:r>
            <a:endParaRPr lang="zh-CN" altLang="zh-CN" sz="2800" b="1" dirty="0" smtClean="0">
              <a:latin typeface="Verdana" panose="020B0604030504040204" pitchFamily="34" charset="0"/>
              <a:cs typeface="Verdana" panose="020B0604030504040204" pitchFamily="34" charset="0"/>
            </a:endParaRPr>
          </a:p>
          <a:p>
            <a:pPr>
              <a:lnSpc>
                <a:spcPct val="100000"/>
              </a:lnSpc>
              <a:spcBef>
                <a:spcPts val="0"/>
              </a:spcBef>
              <a:buFont typeface="Wingdings" pitchFamily="2" charset="2"/>
              <a:buNone/>
            </a:pPr>
            <a:r>
              <a:rPr lang="en-US" altLang="zh-CN" sz="2800" b="1" dirty="0" smtClean="0">
                <a:latin typeface="Verdana" panose="020B0604030504040204" pitchFamily="34" charset="0"/>
                <a:ea typeface="Verdana" panose="020B0604030504040204" pitchFamily="34" charset="0"/>
                <a:cs typeface="Verdana" panose="020B0604030504040204" pitchFamily="34" charset="0"/>
              </a:rPr>
              <a:t>	</a:t>
            </a:r>
            <a:r>
              <a:rPr lang="en-US" altLang="zh-CN" sz="2800" b="1" dirty="0" smtClean="0">
                <a:latin typeface="Verdana" panose="020B0604030504040204" pitchFamily="34" charset="0"/>
                <a:ea typeface="Verdana" panose="020B0604030504040204" pitchFamily="34" charset="0"/>
                <a:cs typeface="Verdana" panose="020B0604030504040204" pitchFamily="34" charset="0"/>
              </a:rPr>
              <a:t>{</a:t>
            </a:r>
          </a:p>
          <a:p>
            <a:pPr>
              <a:lnSpc>
                <a:spcPct val="100000"/>
              </a:lnSpc>
              <a:spcBef>
                <a:spcPts val="0"/>
              </a:spcBef>
              <a:buFont typeface="Wingdings" pitchFamily="2" charset="2"/>
              <a:buNone/>
            </a:pPr>
            <a:r>
              <a:rPr lang="en-US" altLang="zh-CN" sz="2800" b="1" dirty="0">
                <a:latin typeface="Verdana" panose="020B0604030504040204" pitchFamily="34" charset="0"/>
                <a:ea typeface="Verdana" panose="020B0604030504040204" pitchFamily="34" charset="0"/>
                <a:cs typeface="Verdana" panose="020B0604030504040204" pitchFamily="34" charset="0"/>
              </a:rPr>
              <a:t>	 </a:t>
            </a:r>
            <a:r>
              <a:rPr lang="en-US" altLang="zh-CN" sz="2800" b="1" dirty="0" smtClean="0">
                <a:latin typeface="Verdana" panose="020B0604030504040204" pitchFamily="34" charset="0"/>
                <a:ea typeface="Verdana" panose="020B0604030504040204" pitchFamily="34" charset="0"/>
                <a:cs typeface="Verdana" panose="020B0604030504040204" pitchFamily="34" charset="0"/>
              </a:rPr>
              <a:t>   </a:t>
            </a:r>
            <a:r>
              <a:rPr lang="en-US" altLang="zh-CN" sz="2800" b="1" dirty="0" err="1" smtClean="0">
                <a:latin typeface="Verdana" panose="020B0604030504040204" pitchFamily="34" charset="0"/>
                <a:ea typeface="Verdana" panose="020B0604030504040204" pitchFamily="34" charset="0"/>
                <a:cs typeface="Verdana" panose="020B0604030504040204" pitchFamily="34" charset="0"/>
              </a:rPr>
              <a:t>printf</a:t>
            </a:r>
            <a:r>
              <a:rPr lang="en-US" altLang="zh-CN" sz="2800" b="1" dirty="0" smtClean="0">
                <a:latin typeface="Verdana" panose="020B0604030504040204" pitchFamily="34" charset="0"/>
                <a:ea typeface="Verdana" panose="020B0604030504040204" pitchFamily="34" charset="0"/>
                <a:cs typeface="Verdana" panose="020B0604030504040204" pitchFamily="34" charset="0"/>
              </a:rPr>
              <a:t>("%d ",n);            </a:t>
            </a:r>
            <a:endParaRPr lang="zh-CN" altLang="zh-CN" sz="2800" b="1" dirty="0" smtClean="0">
              <a:latin typeface="Verdana" panose="020B0604030504040204" pitchFamily="34" charset="0"/>
              <a:cs typeface="Verdana" panose="020B0604030504040204" pitchFamily="34" charset="0"/>
            </a:endParaRPr>
          </a:p>
          <a:p>
            <a:pPr>
              <a:lnSpc>
                <a:spcPct val="100000"/>
              </a:lnSpc>
              <a:spcBef>
                <a:spcPts val="0"/>
              </a:spcBef>
              <a:buFont typeface="Wingdings" pitchFamily="2" charset="2"/>
              <a:buNone/>
            </a:pPr>
            <a:r>
              <a:rPr lang="en-US" altLang="zh-CN" sz="2800" b="1" dirty="0" smtClean="0">
                <a:latin typeface="Verdana" panose="020B0604030504040204" pitchFamily="34" charset="0"/>
                <a:ea typeface="Verdana" panose="020B0604030504040204" pitchFamily="34" charset="0"/>
                <a:cs typeface="Verdana" panose="020B0604030504040204" pitchFamily="34" charset="0"/>
              </a:rPr>
              <a:t>	    </a:t>
            </a:r>
            <a:r>
              <a:rPr lang="en-US" altLang="zh-CN" sz="2800" b="1" dirty="0" smtClean="0">
                <a:solidFill>
                  <a:srgbClr val="FFFF00"/>
                </a:solidFill>
                <a:latin typeface="Verdana" panose="020B0604030504040204" pitchFamily="34" charset="0"/>
                <a:ea typeface="Verdana" panose="020B0604030504040204" pitchFamily="34" charset="0"/>
                <a:cs typeface="Verdana" panose="020B0604030504040204" pitchFamily="34" charset="0"/>
              </a:rPr>
              <a:t>m=m+1;</a:t>
            </a:r>
            <a:r>
              <a:rPr lang="en-US" altLang="zh-CN" sz="2800" b="1" dirty="0" smtClean="0">
                <a:latin typeface="Verdana" panose="020B0604030504040204" pitchFamily="34" charset="0"/>
                <a:ea typeface="Verdana" panose="020B0604030504040204" pitchFamily="34" charset="0"/>
                <a:cs typeface="Verdana" panose="020B0604030504040204" pitchFamily="34" charset="0"/>
              </a:rPr>
              <a:t>                    </a:t>
            </a:r>
            <a:endParaRPr lang="zh-CN" altLang="zh-CN" sz="2800" b="1" dirty="0" smtClean="0">
              <a:latin typeface="Verdana" panose="020B0604030504040204" pitchFamily="34" charset="0"/>
              <a:cs typeface="Verdana" panose="020B0604030504040204" pitchFamily="34" charset="0"/>
            </a:endParaRPr>
          </a:p>
          <a:p>
            <a:pPr>
              <a:lnSpc>
                <a:spcPct val="100000"/>
              </a:lnSpc>
              <a:spcBef>
                <a:spcPts val="0"/>
              </a:spcBef>
              <a:buFont typeface="Wingdings" pitchFamily="2" charset="2"/>
              <a:buNone/>
            </a:pPr>
            <a:r>
              <a:rPr lang="en-US" altLang="zh-CN" sz="2800" b="1" dirty="0" smtClean="0">
                <a:latin typeface="Verdana" panose="020B0604030504040204" pitchFamily="34" charset="0"/>
                <a:ea typeface="Verdana" panose="020B0604030504040204" pitchFamily="34" charset="0"/>
                <a:cs typeface="Verdana" panose="020B0604030504040204" pitchFamily="34" charset="0"/>
              </a:rPr>
              <a:t>	}     </a:t>
            </a:r>
            <a:endParaRPr lang="zh-CN" altLang="zh-CN" sz="2800" b="1" dirty="0" smtClean="0">
              <a:latin typeface="Verdana" panose="020B0604030504040204" pitchFamily="34" charset="0"/>
              <a:cs typeface="Verdana" panose="020B0604030504040204" pitchFamily="34" charset="0"/>
            </a:endParaRPr>
          </a:p>
          <a:p>
            <a:pPr>
              <a:lnSpc>
                <a:spcPct val="100000"/>
              </a:lnSpc>
              <a:spcBef>
                <a:spcPts val="0"/>
              </a:spcBef>
              <a:buFont typeface="Wingdings" pitchFamily="2" charset="2"/>
              <a:buNone/>
            </a:pPr>
            <a:r>
              <a:rPr lang="en-US" altLang="zh-CN" sz="2800" b="1" dirty="0" smtClean="0">
                <a:latin typeface="Verdana" panose="020B0604030504040204" pitchFamily="34" charset="0"/>
                <a:ea typeface="Verdana" panose="020B0604030504040204" pitchFamily="34" charset="0"/>
                <a:cs typeface="Verdana" panose="020B0604030504040204" pitchFamily="34" charset="0"/>
              </a:rPr>
              <a:t>	</a:t>
            </a:r>
            <a:r>
              <a:rPr lang="en-US" altLang="zh-CN" sz="2800" b="1" dirty="0" smtClean="0">
                <a:solidFill>
                  <a:srgbClr val="FFFF00"/>
                </a:solidFill>
                <a:latin typeface="Verdana" panose="020B0604030504040204" pitchFamily="34" charset="0"/>
                <a:ea typeface="Verdana" panose="020B0604030504040204" pitchFamily="34" charset="0"/>
                <a:cs typeface="Verdana" panose="020B0604030504040204" pitchFamily="34" charset="0"/>
              </a:rPr>
              <a:t>if(m%10==0) </a:t>
            </a:r>
            <a:r>
              <a:rPr lang="en-US" altLang="zh-CN" sz="2800" b="1" dirty="0" err="1" smtClean="0">
                <a:solidFill>
                  <a:srgbClr val="FFFF00"/>
                </a:solidFill>
                <a:latin typeface="Verdana" panose="020B0604030504040204" pitchFamily="34" charset="0"/>
                <a:ea typeface="Verdana" panose="020B0604030504040204" pitchFamily="34" charset="0"/>
                <a:cs typeface="Verdana" panose="020B0604030504040204" pitchFamily="34" charset="0"/>
              </a:rPr>
              <a:t>printf</a:t>
            </a:r>
            <a:r>
              <a:rPr lang="en-US" altLang="zh-CN" sz="2800" b="1" dirty="0" smtClean="0">
                <a:solidFill>
                  <a:srgbClr val="FFFF00"/>
                </a:solidFill>
                <a:latin typeface="Verdana" panose="020B0604030504040204" pitchFamily="34" charset="0"/>
                <a:ea typeface="Verdana" panose="020B0604030504040204" pitchFamily="34" charset="0"/>
                <a:cs typeface="Verdana" panose="020B0604030504040204" pitchFamily="34" charset="0"/>
              </a:rPr>
              <a:t>(“\n”); </a:t>
            </a:r>
            <a:endParaRPr lang="zh-CN" altLang="zh-CN" sz="2800" b="1" dirty="0" smtClean="0">
              <a:solidFill>
                <a:srgbClr val="FFFF00"/>
              </a:solidFill>
              <a:latin typeface="Verdana" panose="020B0604030504040204" pitchFamily="34" charset="0"/>
              <a:cs typeface="Verdana" panose="020B0604030504040204" pitchFamily="34" charset="0"/>
            </a:endParaRPr>
          </a:p>
          <a:p>
            <a:pPr>
              <a:lnSpc>
                <a:spcPct val="100000"/>
              </a:lnSpc>
              <a:spcBef>
                <a:spcPts val="0"/>
              </a:spcBef>
              <a:buFont typeface="Wingdings" pitchFamily="2" charset="2"/>
              <a:buNone/>
            </a:pPr>
            <a:r>
              <a:rPr lang="en-US" altLang="zh-CN" sz="2800" b="1" dirty="0" smtClean="0">
                <a:solidFill>
                  <a:srgbClr val="FF66FF"/>
                </a:solidFill>
                <a:latin typeface="Verdana" panose="020B0604030504040204" pitchFamily="34" charset="0"/>
                <a:ea typeface="Verdana" panose="020B0604030504040204" pitchFamily="34" charset="0"/>
                <a:cs typeface="Verdana" panose="020B0604030504040204" pitchFamily="34" charset="0"/>
              </a:rPr>
              <a:t>}</a:t>
            </a:r>
            <a:endParaRPr lang="zh-CN" altLang="zh-CN" sz="2800" b="1" dirty="0" smtClean="0">
              <a:solidFill>
                <a:srgbClr val="FF66FF"/>
              </a:solidFill>
              <a:latin typeface="Verdana" panose="020B0604030504040204" pitchFamily="34" charset="0"/>
              <a:cs typeface="Verdana" panose="020B0604030504040204" pitchFamily="34" charset="0"/>
            </a:endParaRPr>
          </a:p>
          <a:p>
            <a:pPr>
              <a:lnSpc>
                <a:spcPct val="100000"/>
              </a:lnSpc>
              <a:spcBef>
                <a:spcPts val="0"/>
              </a:spcBef>
              <a:buFont typeface="Wingdings" pitchFamily="2" charset="2"/>
              <a:buNone/>
            </a:pPr>
            <a:r>
              <a:rPr lang="en-US" altLang="zh-CN" sz="2800" b="1" dirty="0" smtClean="0">
                <a:solidFill>
                  <a:srgbClr val="FFFF00"/>
                </a:solidFill>
                <a:latin typeface="Verdana" panose="020B0604030504040204" pitchFamily="34" charset="0"/>
                <a:ea typeface="Verdana" panose="020B0604030504040204" pitchFamily="34" charset="0"/>
                <a:cs typeface="Verdana" panose="020B0604030504040204" pitchFamily="34" charset="0"/>
              </a:rPr>
              <a:t>……</a:t>
            </a:r>
          </a:p>
        </p:txBody>
      </p:sp>
      <p:sp>
        <p:nvSpPr>
          <p:cNvPr id="78851" name="Rectangle 2"/>
          <p:cNvSpPr>
            <a:spLocks noChangeArrowheads="1"/>
          </p:cNvSpPr>
          <p:nvPr/>
        </p:nvSpPr>
        <p:spPr bwMode="auto">
          <a:xfrm>
            <a:off x="0" y="-60344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eaLnBrk="1" hangingPunct="1"/>
            <a:endParaRPr lang="zh-CN" altLang="en-US"/>
          </a:p>
        </p:txBody>
      </p:sp>
      <p:sp>
        <p:nvSpPr>
          <p:cNvPr id="78852" name="Rectangle 4"/>
          <p:cNvSpPr>
            <a:spLocks noChangeArrowheads="1"/>
          </p:cNvSpPr>
          <p:nvPr/>
        </p:nvSpPr>
        <p:spPr bwMode="auto">
          <a:xfrm>
            <a:off x="0" y="-60344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eaLnBrk="1" hangingPunct="1"/>
            <a:endParaRPr lang="zh-CN" altLang="en-US"/>
          </a:p>
        </p:txBody>
      </p:sp>
      <p:sp>
        <p:nvSpPr>
          <p:cNvPr id="78853" name="Rectangle 7"/>
          <p:cNvSpPr>
            <a:spLocks noChangeArrowheads="1"/>
          </p:cNvSpPr>
          <p:nvPr/>
        </p:nvSpPr>
        <p:spPr bwMode="auto">
          <a:xfrm>
            <a:off x="0" y="-60344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eaLnBrk="1" hangingPunct="1"/>
            <a:endParaRPr lang="zh-CN" altLang="en-US"/>
          </a:p>
        </p:txBody>
      </p:sp>
      <p:sp>
        <p:nvSpPr>
          <p:cNvPr id="78854" name="Rectangle 9"/>
          <p:cNvSpPr>
            <a:spLocks noChangeArrowheads="1"/>
          </p:cNvSpPr>
          <p:nvPr/>
        </p:nvSpPr>
        <p:spPr bwMode="auto">
          <a:xfrm>
            <a:off x="0" y="-60344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eaLnBrk="1" hangingPunct="1"/>
            <a:endParaRPr lang="zh-CN" altLang="en-US"/>
          </a:p>
        </p:txBody>
      </p:sp>
      <p:sp>
        <p:nvSpPr>
          <p:cNvPr id="78855" name="Rectangle 11"/>
          <p:cNvSpPr>
            <a:spLocks noChangeArrowheads="1"/>
          </p:cNvSpPr>
          <p:nvPr/>
        </p:nvSpPr>
        <p:spPr bwMode="auto">
          <a:xfrm>
            <a:off x="0" y="-60344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eaLnBrk="1" hangingPunct="1"/>
            <a:endParaRPr lang="zh-CN" altLang="en-US"/>
          </a:p>
        </p:txBody>
      </p:sp>
      <p:sp>
        <p:nvSpPr>
          <p:cNvPr id="78856" name="Rectangle 13"/>
          <p:cNvSpPr>
            <a:spLocks noChangeArrowheads="1"/>
          </p:cNvSpPr>
          <p:nvPr/>
        </p:nvSpPr>
        <p:spPr bwMode="auto">
          <a:xfrm>
            <a:off x="0" y="-60344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eaLnBrk="1" hangingPunct="1"/>
            <a:endParaRPr lang="zh-CN" altLang="en-US"/>
          </a:p>
        </p:txBody>
      </p:sp>
      <p:sp>
        <p:nvSpPr>
          <p:cNvPr id="78857" name="Rectangle 7"/>
          <p:cNvSpPr>
            <a:spLocks noChangeArrowheads="1"/>
          </p:cNvSpPr>
          <p:nvPr/>
        </p:nvSpPr>
        <p:spPr bwMode="auto">
          <a:xfrm>
            <a:off x="0" y="-60344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eaLnBrk="1" hangingPunct="1"/>
            <a:endParaRPr lang="zh-CN" altLang="en-US"/>
          </a:p>
        </p:txBody>
      </p:sp>
      <p:sp>
        <p:nvSpPr>
          <p:cNvPr id="10" name="圆角矩形标注 9"/>
          <p:cNvSpPr>
            <a:spLocks noChangeArrowheads="1"/>
          </p:cNvSpPr>
          <p:nvPr/>
        </p:nvSpPr>
        <p:spPr bwMode="auto">
          <a:xfrm>
            <a:off x="5212656" y="1550541"/>
            <a:ext cx="3286125" cy="642937"/>
          </a:xfrm>
          <a:prstGeom prst="wedgeRoundRectCallout">
            <a:avLst>
              <a:gd name="adj1" fmla="val -35519"/>
              <a:gd name="adj2" fmla="val -109389"/>
              <a:gd name="adj3" fmla="val 16667"/>
            </a:avLst>
          </a:prstGeom>
          <a:solidFill>
            <a:schemeClr val="bg2"/>
          </a:solidFill>
          <a:ln w="9525" algn="ctr">
            <a:solidFill>
              <a:schemeClr val="tx1"/>
            </a:solidFill>
            <a:miter lim="800000"/>
            <a:headEnd/>
            <a:tailEnd/>
          </a:ln>
        </p:spPr>
        <p:txBody>
          <a:bodyPr/>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eaLnBrk="1" hangingPunct="1"/>
            <a:r>
              <a:rPr lang="zh-CN" altLang="zh-CN" sz="2800" b="1" dirty="0">
                <a:solidFill>
                  <a:srgbClr val="FFFF00"/>
                </a:solidFill>
              </a:rPr>
              <a:t>只对奇数进行检查</a:t>
            </a:r>
            <a:endParaRPr lang="zh-CN" altLang="en-US" sz="2800" b="1" dirty="0">
              <a:solidFill>
                <a:srgbClr val="FFFF00"/>
              </a:solidFill>
            </a:endParaRPr>
          </a:p>
        </p:txBody>
      </p:sp>
      <p:sp>
        <p:nvSpPr>
          <p:cNvPr id="11" name="圆角矩形标注 10"/>
          <p:cNvSpPr>
            <a:spLocks noChangeArrowheads="1"/>
          </p:cNvSpPr>
          <p:nvPr/>
        </p:nvSpPr>
        <p:spPr bwMode="auto">
          <a:xfrm>
            <a:off x="4749675" y="4154215"/>
            <a:ext cx="4214813" cy="642937"/>
          </a:xfrm>
          <a:prstGeom prst="wedgeRoundRectCallout">
            <a:avLst>
              <a:gd name="adj1" fmla="val -36412"/>
              <a:gd name="adj2" fmla="val 91278"/>
              <a:gd name="adj3" fmla="val 16667"/>
            </a:avLst>
          </a:prstGeom>
          <a:solidFill>
            <a:schemeClr val="bg2"/>
          </a:solidFill>
          <a:ln w="9525" algn="ctr">
            <a:solidFill>
              <a:schemeClr val="tx1"/>
            </a:solidFill>
            <a:miter lim="800000"/>
            <a:headEnd/>
            <a:tailEnd/>
          </a:ln>
        </p:spPr>
        <p:txBody>
          <a:bodyPr/>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algn="ctr" eaLnBrk="1" hangingPunct="1"/>
            <a:r>
              <a:rPr lang="zh-CN" altLang="zh-CN" sz="2800" b="1" dirty="0">
                <a:solidFill>
                  <a:srgbClr val="FFFF00"/>
                </a:solidFill>
              </a:rPr>
              <a:t>控制每行输出</a:t>
            </a:r>
            <a:r>
              <a:rPr lang="en-US" altLang="zh-CN" sz="2800" b="1" dirty="0">
                <a:solidFill>
                  <a:srgbClr val="FFFF00"/>
                </a:solidFill>
              </a:rPr>
              <a:t>10</a:t>
            </a:r>
            <a:r>
              <a:rPr lang="zh-CN" altLang="zh-CN" sz="2800" b="1" dirty="0">
                <a:solidFill>
                  <a:srgbClr val="FFFF00"/>
                </a:solidFill>
              </a:rPr>
              <a:t>个数据</a:t>
            </a:r>
            <a:endParaRPr lang="zh-CN" altLang="en-US" sz="2800" b="1" dirty="0">
              <a:solidFill>
                <a:srgbClr val="FFFF00"/>
              </a:solidFill>
            </a:endParaRPr>
          </a:p>
        </p:txBody>
      </p:sp>
      <p:sp>
        <p:nvSpPr>
          <p:cNvPr id="2" name="矩形 1"/>
          <p:cNvSpPr/>
          <p:nvPr/>
        </p:nvSpPr>
        <p:spPr>
          <a:xfrm>
            <a:off x="395536" y="116632"/>
            <a:ext cx="2307042" cy="461665"/>
          </a:xfrm>
          <a:prstGeom prst="rect">
            <a:avLst/>
          </a:prstGeom>
        </p:spPr>
        <p:txBody>
          <a:bodyPr wrap="none">
            <a:spAutoFit/>
          </a:bodyPr>
          <a:lstStyle/>
          <a:p>
            <a:pPr>
              <a:spcBef>
                <a:spcPts val="0"/>
              </a:spcBef>
              <a:buFont typeface="Wingdings" pitchFamily="2" charset="2"/>
              <a:buNone/>
            </a:pPr>
            <a:r>
              <a:rPr lang="zh-CN" altLang="en-US" b="1" dirty="0">
                <a:solidFill>
                  <a:srgbClr val="FFFF00"/>
                </a:solidFill>
                <a:latin typeface="Verdana" panose="020B0604030504040204" pitchFamily="34" charset="0"/>
                <a:ea typeface="Verdana" panose="020B0604030504040204" pitchFamily="34" charset="0"/>
                <a:cs typeface="Verdana" panose="020B0604030504040204" pitchFamily="34" charset="0"/>
              </a:rPr>
              <a:t>（详见</a:t>
            </a:r>
            <a:r>
              <a:rPr lang="en-US" altLang="zh-CN" b="1" dirty="0" smtClean="0">
                <a:solidFill>
                  <a:srgbClr val="FFFF00"/>
                </a:solidFill>
                <a:latin typeface="Verdana" panose="020B0604030504040204" pitchFamily="34" charset="0"/>
                <a:ea typeface="Verdana" panose="020B0604030504040204" pitchFamily="34" charset="0"/>
                <a:cs typeface="Verdana" panose="020B0604030504040204" pitchFamily="34" charset="0"/>
              </a:rPr>
              <a:t>P137</a:t>
            </a:r>
            <a:r>
              <a:rPr lang="zh-CN" altLang="en-US" b="1" dirty="0" smtClean="0">
                <a:solidFill>
                  <a:srgbClr val="FFFF00"/>
                </a:solidFill>
                <a:latin typeface="Verdana" panose="020B0604030504040204" pitchFamily="34" charset="0"/>
                <a:ea typeface="Verdana" panose="020B0604030504040204" pitchFamily="34" charset="0"/>
                <a:cs typeface="Verdana" panose="020B0604030504040204" pitchFamily="34" charset="0"/>
              </a:rPr>
              <a:t>）</a:t>
            </a:r>
            <a:endParaRPr lang="en-US" altLang="zh-CN" b="1" dirty="0">
              <a:solidFill>
                <a:srgbClr val="FFFF00"/>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249925241"/>
      </p:ext>
    </p:extLst>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885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8850">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8850">
                                            <p:txEl>
                                              <p:pRg st="2" end="2"/>
                                            </p:txEl>
                                          </p:spTgt>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0"/>
                                  </p:stCondLst>
                                  <p:childTnLst>
                                    <p:set>
                                      <p:cBhvr>
                                        <p:cTn id="13" dur="1" fill="hold">
                                          <p:stCondLst>
                                            <p:cond delay="0"/>
                                          </p:stCondLst>
                                        </p:cTn>
                                        <p:tgtEl>
                                          <p:spTgt spid="78850">
                                            <p:txEl>
                                              <p:pRg st="12" end="12"/>
                                            </p:txEl>
                                          </p:spTgt>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nodeType="afterEffect">
                                  <p:stCondLst>
                                    <p:cond delay="0"/>
                                  </p:stCondLst>
                                  <p:childTnLst>
                                    <p:set>
                                      <p:cBhvr>
                                        <p:cTn id="16" dur="1" fill="hold">
                                          <p:stCondLst>
                                            <p:cond delay="0"/>
                                          </p:stCondLst>
                                        </p:cTn>
                                        <p:tgtEl>
                                          <p:spTgt spid="78850">
                                            <p:txEl>
                                              <p:pRg st="13" end="13"/>
                                            </p:txEl>
                                          </p:spTgt>
                                        </p:tgtEl>
                                        <p:attrNameLst>
                                          <p:attrName>style.visibility</p:attrName>
                                        </p:attrNameLst>
                                      </p:cBhvr>
                                      <p:to>
                                        <p:strVal val="visible"/>
                                      </p:to>
                                    </p:set>
                                  </p:childTnLst>
                                </p:cTn>
                              </p:par>
                            </p:childTnLst>
                          </p:cTn>
                        </p:par>
                        <p:par>
                          <p:cTn id="17" fill="hold">
                            <p:stCondLst>
                              <p:cond delay="0"/>
                            </p:stCondLst>
                            <p:childTnLst>
                              <p:par>
                                <p:cTn id="18" presetID="3" presetClass="entr" presetSubtype="10" fill="hold" grpId="0" nodeType="after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blinds(horizontal)">
                                      <p:cBhvr>
                                        <p:cTn id="20" dur="500"/>
                                        <p:tgtEl>
                                          <p:spTgt spid="10"/>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8850">
                                            <p:txEl>
                                              <p:pRg st="9" end="9"/>
                                            </p:txEl>
                                          </p:spTgt>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nodeType="afterEffect">
                                  <p:stCondLst>
                                    <p:cond delay="0"/>
                                  </p:stCondLst>
                                  <p:childTnLst>
                                    <p:set>
                                      <p:cBhvr>
                                        <p:cTn id="27" dur="1" fill="hold">
                                          <p:stCondLst>
                                            <p:cond delay="0"/>
                                          </p:stCondLst>
                                        </p:cTn>
                                        <p:tgtEl>
                                          <p:spTgt spid="78850">
                                            <p:txEl>
                                              <p:pRg st="11" end="11"/>
                                            </p:txEl>
                                          </p:spTgt>
                                        </p:tgtEl>
                                        <p:attrNameLst>
                                          <p:attrName>style.visibility</p:attrName>
                                        </p:attrNameLst>
                                      </p:cBhvr>
                                      <p:to>
                                        <p:strVal val="visible"/>
                                      </p:to>
                                    </p:set>
                                  </p:childTnLst>
                                </p:cTn>
                              </p:par>
                            </p:childTnLst>
                          </p:cTn>
                        </p:par>
                        <p:par>
                          <p:cTn id="28" fill="hold">
                            <p:stCondLst>
                              <p:cond delay="0"/>
                            </p:stCondLst>
                            <p:childTnLst>
                              <p:par>
                                <p:cTn id="29" presetID="3" presetClass="entr" presetSubtype="10" fill="hold" grpId="0" nodeType="after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blinds(horizontal)">
                                      <p:cBhvr>
                                        <p:cTn id="3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 name="灯片编号占位符 5"/>
          <p:cNvSpPr>
            <a:spLocks noGrp="1"/>
          </p:cNvSpPr>
          <p:nvPr>
            <p:ph type="sldNum" sz="quarter" idx="12"/>
          </p:nvPr>
        </p:nvSpPr>
        <p:spPr/>
        <p:txBody>
          <a:bodyPr/>
          <a:lstStyle/>
          <a:p>
            <a:fld id="{EDC4A6EF-5E56-4F72-92BA-BFA2275B1897}" type="slidenum">
              <a:rPr lang="en-US" altLang="zh-CN"/>
              <a:pPr/>
              <a:t>71</a:t>
            </a:fld>
            <a:endParaRPr lang="en-US" altLang="zh-CN"/>
          </a:p>
        </p:txBody>
      </p:sp>
      <p:sp>
        <p:nvSpPr>
          <p:cNvPr id="220162" name="Rectangle 2"/>
          <p:cNvSpPr>
            <a:spLocks noGrp="1" noChangeArrowheads="1"/>
          </p:cNvSpPr>
          <p:nvPr>
            <p:ph type="title"/>
          </p:nvPr>
        </p:nvSpPr>
        <p:spPr/>
        <p:txBody>
          <a:bodyPr/>
          <a:lstStyle/>
          <a:p>
            <a:r>
              <a:rPr lang="zh-CN" altLang="en-US"/>
              <a:t>例：文件复制（</a:t>
            </a:r>
            <a:r>
              <a:rPr lang="en-US" altLang="zh-CN"/>
              <a:t>K &amp; R</a:t>
            </a:r>
            <a:r>
              <a:rPr lang="zh-CN" altLang="en-US"/>
              <a:t>，</a:t>
            </a:r>
            <a:r>
              <a:rPr lang="en-US" altLang="zh-CN"/>
              <a:t>P10</a:t>
            </a:r>
            <a:r>
              <a:rPr lang="zh-CN" altLang="en-US"/>
              <a:t>）</a:t>
            </a:r>
          </a:p>
        </p:txBody>
      </p:sp>
      <p:sp>
        <p:nvSpPr>
          <p:cNvPr id="220163" name="Rectangle 3"/>
          <p:cNvSpPr>
            <a:spLocks noGrp="1" noChangeArrowheads="1"/>
          </p:cNvSpPr>
          <p:nvPr>
            <p:ph type="body" idx="1"/>
          </p:nvPr>
        </p:nvSpPr>
        <p:spPr/>
        <p:txBody>
          <a:bodyPr/>
          <a:lstStyle/>
          <a:p>
            <a:r>
              <a:rPr lang="zh-CN" altLang="en-US"/>
              <a:t>功能：把输入复制到输出（一次一个字符）</a:t>
            </a:r>
          </a:p>
        </p:txBody>
      </p:sp>
      <p:graphicFrame>
        <p:nvGraphicFramePr>
          <p:cNvPr id="220197" name="Group 37"/>
          <p:cNvGraphicFramePr>
            <a:graphicFrameLocks noGrp="1"/>
          </p:cNvGraphicFramePr>
          <p:nvPr/>
        </p:nvGraphicFramePr>
        <p:xfrm>
          <a:off x="4716463" y="2055813"/>
          <a:ext cx="4176712" cy="1950720"/>
        </p:xfrm>
        <a:graphic>
          <a:graphicData uri="http://schemas.openxmlformats.org/drawingml/2006/table">
            <a:tbl>
              <a:tblPr/>
              <a:tblGrid>
                <a:gridCol w="647700"/>
                <a:gridCol w="3529012"/>
              </a:tblGrid>
              <a:tr h="414338">
                <a:tc gridSpan="2">
                  <a:txBody>
                    <a:bodyPr/>
                    <a:lstStyle>
                      <a:lvl1pPr algn="l">
                        <a:spcBef>
                          <a:spcPct val="20000"/>
                        </a:spcBef>
                        <a:buClr>
                          <a:schemeClr val="tx2"/>
                        </a:buClr>
                        <a:buSzPct val="70000"/>
                        <a:buFont typeface="Wingdings" pitchFamily="2" charset="2"/>
                        <a:defRPr sz="2600">
                          <a:solidFill>
                            <a:schemeClr val="tx1"/>
                          </a:solidFill>
                          <a:latin typeface="Arial" pitchFamily="34" charset="0"/>
                          <a:ea typeface="宋体" pitchFamily="2" charset="-122"/>
                        </a:defRPr>
                      </a:lvl1pPr>
                      <a:lvl2pPr marL="344488" algn="l">
                        <a:spcBef>
                          <a:spcPct val="20000"/>
                        </a:spcBef>
                        <a:buClr>
                          <a:schemeClr val="accent2"/>
                        </a:buClr>
                        <a:buSzPct val="70000"/>
                        <a:buFont typeface="Wingdings" pitchFamily="2" charset="2"/>
                        <a:defRPr sz="2200">
                          <a:solidFill>
                            <a:schemeClr val="tx1"/>
                          </a:solidFill>
                          <a:latin typeface="Arial" pitchFamily="34" charset="0"/>
                          <a:ea typeface="宋体" pitchFamily="2" charset="-122"/>
                        </a:defRPr>
                      </a:lvl2pPr>
                      <a:lvl3pPr marL="693738" algn="l">
                        <a:spcBef>
                          <a:spcPct val="20000"/>
                        </a:spcBef>
                        <a:buClr>
                          <a:schemeClr val="accent1"/>
                        </a:buClr>
                        <a:buSzPct val="70000"/>
                        <a:buFont typeface="Wingdings" pitchFamily="2" charset="2"/>
                        <a:defRPr sz="2100">
                          <a:solidFill>
                            <a:schemeClr val="tx1"/>
                          </a:solidFill>
                          <a:latin typeface="Arial" pitchFamily="34" charset="0"/>
                          <a:ea typeface="宋体" pitchFamily="2" charset="-122"/>
                        </a:defRPr>
                      </a:lvl3pPr>
                      <a:lvl4pPr marL="989013" algn="l">
                        <a:spcBef>
                          <a:spcPct val="20000"/>
                        </a:spcBef>
                        <a:buClr>
                          <a:schemeClr val="tx2"/>
                        </a:buClr>
                        <a:buSzPct val="75000"/>
                        <a:buFont typeface="Wingdings" pitchFamily="2" charset="2"/>
                        <a:defRPr>
                          <a:solidFill>
                            <a:schemeClr val="tx1"/>
                          </a:solidFill>
                          <a:latin typeface="Arial" pitchFamily="34" charset="0"/>
                          <a:ea typeface="宋体" pitchFamily="2" charset="-122"/>
                        </a:defRPr>
                      </a:lvl4pPr>
                      <a:lvl5pPr marL="1282700" algn="l">
                        <a:spcBef>
                          <a:spcPct val="20000"/>
                        </a:spcBef>
                        <a:buClr>
                          <a:schemeClr val="folHlink"/>
                        </a:buClr>
                        <a:buSzPct val="80000"/>
                        <a:buFont typeface="Wingdings" pitchFamily="2" charset="2"/>
                        <a:defRPr>
                          <a:solidFill>
                            <a:schemeClr val="tx1"/>
                          </a:solidFill>
                          <a:latin typeface="Arial" pitchFamily="34" charset="0"/>
                          <a:ea typeface="宋体" pitchFamily="2" charset="-122"/>
                        </a:defRPr>
                      </a:lvl5pPr>
                      <a:lvl6pPr marL="1739900" fontAlgn="base">
                        <a:spcBef>
                          <a:spcPct val="20000"/>
                        </a:spcBef>
                        <a:spcAft>
                          <a:spcPct val="0"/>
                        </a:spcAft>
                        <a:buClr>
                          <a:schemeClr val="folHlink"/>
                        </a:buClr>
                        <a:buSzPct val="80000"/>
                        <a:buFont typeface="Wingdings" pitchFamily="2" charset="2"/>
                        <a:defRPr>
                          <a:solidFill>
                            <a:schemeClr val="tx1"/>
                          </a:solidFill>
                          <a:latin typeface="Arial" pitchFamily="34" charset="0"/>
                          <a:ea typeface="宋体" pitchFamily="2" charset="-122"/>
                        </a:defRPr>
                      </a:lvl6pPr>
                      <a:lvl7pPr marL="2197100" fontAlgn="base">
                        <a:spcBef>
                          <a:spcPct val="20000"/>
                        </a:spcBef>
                        <a:spcAft>
                          <a:spcPct val="0"/>
                        </a:spcAft>
                        <a:buClr>
                          <a:schemeClr val="folHlink"/>
                        </a:buClr>
                        <a:buSzPct val="80000"/>
                        <a:buFont typeface="Wingdings" pitchFamily="2" charset="2"/>
                        <a:defRPr>
                          <a:solidFill>
                            <a:schemeClr val="tx1"/>
                          </a:solidFill>
                          <a:latin typeface="Arial" pitchFamily="34" charset="0"/>
                          <a:ea typeface="宋体" pitchFamily="2" charset="-122"/>
                        </a:defRPr>
                      </a:lvl7pPr>
                      <a:lvl8pPr marL="2654300" fontAlgn="base">
                        <a:spcBef>
                          <a:spcPct val="20000"/>
                        </a:spcBef>
                        <a:spcAft>
                          <a:spcPct val="0"/>
                        </a:spcAft>
                        <a:buClr>
                          <a:schemeClr val="folHlink"/>
                        </a:buClr>
                        <a:buSzPct val="80000"/>
                        <a:buFont typeface="Wingdings" pitchFamily="2" charset="2"/>
                        <a:defRPr>
                          <a:solidFill>
                            <a:schemeClr val="tx1"/>
                          </a:solidFill>
                          <a:latin typeface="Arial" pitchFamily="34" charset="0"/>
                          <a:ea typeface="宋体" pitchFamily="2" charset="-122"/>
                        </a:defRPr>
                      </a:lvl8pPr>
                      <a:lvl9pPr marL="3111500" fontAlgn="base">
                        <a:spcBef>
                          <a:spcPct val="20000"/>
                        </a:spcBef>
                        <a:spcAft>
                          <a:spcPct val="0"/>
                        </a:spcAft>
                        <a:buClr>
                          <a:schemeClr val="folHlink"/>
                        </a:buClr>
                        <a:buSzPct val="80000"/>
                        <a:buFont typeface="Wingdings" pitchFamily="2" charset="2"/>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2600" b="0" i="0" u="none" strike="noStrike" cap="none" normalizeH="0" baseline="0" smtClean="0">
                          <a:ln>
                            <a:noFill/>
                          </a:ln>
                          <a:solidFill>
                            <a:schemeClr val="tx1"/>
                          </a:solidFill>
                          <a:effectLst/>
                          <a:latin typeface="Arial" pitchFamily="34" charset="0"/>
                          <a:ea typeface="宋体" pitchFamily="2" charset="-122"/>
                        </a:rPr>
                        <a:t>读入一个字符</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r>
              <a:tr h="414338">
                <a:tc gridSpan="2">
                  <a:txBody>
                    <a:bodyPr/>
                    <a:lstStyle>
                      <a:lvl1pPr algn="l">
                        <a:spcBef>
                          <a:spcPct val="20000"/>
                        </a:spcBef>
                        <a:buClr>
                          <a:schemeClr val="tx2"/>
                        </a:buClr>
                        <a:buSzPct val="70000"/>
                        <a:buFont typeface="Wingdings" pitchFamily="2" charset="2"/>
                        <a:defRPr sz="2600">
                          <a:solidFill>
                            <a:schemeClr val="tx1"/>
                          </a:solidFill>
                          <a:latin typeface="Arial" pitchFamily="34" charset="0"/>
                          <a:ea typeface="宋体" pitchFamily="2" charset="-122"/>
                        </a:defRPr>
                      </a:lvl1pPr>
                      <a:lvl2pPr marL="344488" algn="l">
                        <a:spcBef>
                          <a:spcPct val="20000"/>
                        </a:spcBef>
                        <a:buClr>
                          <a:schemeClr val="accent2"/>
                        </a:buClr>
                        <a:buSzPct val="70000"/>
                        <a:buFont typeface="Wingdings" pitchFamily="2" charset="2"/>
                        <a:defRPr sz="2200">
                          <a:solidFill>
                            <a:schemeClr val="tx1"/>
                          </a:solidFill>
                          <a:latin typeface="Arial" pitchFamily="34" charset="0"/>
                          <a:ea typeface="宋体" pitchFamily="2" charset="-122"/>
                        </a:defRPr>
                      </a:lvl2pPr>
                      <a:lvl3pPr marL="693738" algn="l">
                        <a:spcBef>
                          <a:spcPct val="20000"/>
                        </a:spcBef>
                        <a:buClr>
                          <a:schemeClr val="accent1"/>
                        </a:buClr>
                        <a:buSzPct val="70000"/>
                        <a:buFont typeface="Wingdings" pitchFamily="2" charset="2"/>
                        <a:defRPr sz="2100">
                          <a:solidFill>
                            <a:schemeClr val="tx1"/>
                          </a:solidFill>
                          <a:latin typeface="Arial" pitchFamily="34" charset="0"/>
                          <a:ea typeface="宋体" pitchFamily="2" charset="-122"/>
                        </a:defRPr>
                      </a:lvl3pPr>
                      <a:lvl4pPr marL="989013" algn="l">
                        <a:spcBef>
                          <a:spcPct val="20000"/>
                        </a:spcBef>
                        <a:buClr>
                          <a:schemeClr val="tx2"/>
                        </a:buClr>
                        <a:buSzPct val="75000"/>
                        <a:buFont typeface="Wingdings" pitchFamily="2" charset="2"/>
                        <a:defRPr>
                          <a:solidFill>
                            <a:schemeClr val="tx1"/>
                          </a:solidFill>
                          <a:latin typeface="Arial" pitchFamily="34" charset="0"/>
                          <a:ea typeface="宋体" pitchFamily="2" charset="-122"/>
                        </a:defRPr>
                      </a:lvl4pPr>
                      <a:lvl5pPr marL="1282700" algn="l">
                        <a:spcBef>
                          <a:spcPct val="20000"/>
                        </a:spcBef>
                        <a:buClr>
                          <a:schemeClr val="folHlink"/>
                        </a:buClr>
                        <a:buSzPct val="80000"/>
                        <a:buFont typeface="Wingdings" pitchFamily="2" charset="2"/>
                        <a:defRPr>
                          <a:solidFill>
                            <a:schemeClr val="tx1"/>
                          </a:solidFill>
                          <a:latin typeface="Arial" pitchFamily="34" charset="0"/>
                          <a:ea typeface="宋体" pitchFamily="2" charset="-122"/>
                        </a:defRPr>
                      </a:lvl5pPr>
                      <a:lvl6pPr marL="1739900" fontAlgn="base">
                        <a:spcBef>
                          <a:spcPct val="20000"/>
                        </a:spcBef>
                        <a:spcAft>
                          <a:spcPct val="0"/>
                        </a:spcAft>
                        <a:buClr>
                          <a:schemeClr val="folHlink"/>
                        </a:buClr>
                        <a:buSzPct val="80000"/>
                        <a:buFont typeface="Wingdings" pitchFamily="2" charset="2"/>
                        <a:defRPr>
                          <a:solidFill>
                            <a:schemeClr val="tx1"/>
                          </a:solidFill>
                          <a:latin typeface="Arial" pitchFamily="34" charset="0"/>
                          <a:ea typeface="宋体" pitchFamily="2" charset="-122"/>
                        </a:defRPr>
                      </a:lvl6pPr>
                      <a:lvl7pPr marL="2197100" fontAlgn="base">
                        <a:spcBef>
                          <a:spcPct val="20000"/>
                        </a:spcBef>
                        <a:spcAft>
                          <a:spcPct val="0"/>
                        </a:spcAft>
                        <a:buClr>
                          <a:schemeClr val="folHlink"/>
                        </a:buClr>
                        <a:buSzPct val="80000"/>
                        <a:buFont typeface="Wingdings" pitchFamily="2" charset="2"/>
                        <a:defRPr>
                          <a:solidFill>
                            <a:schemeClr val="tx1"/>
                          </a:solidFill>
                          <a:latin typeface="Arial" pitchFamily="34" charset="0"/>
                          <a:ea typeface="宋体" pitchFamily="2" charset="-122"/>
                        </a:defRPr>
                      </a:lvl7pPr>
                      <a:lvl8pPr marL="2654300" fontAlgn="base">
                        <a:spcBef>
                          <a:spcPct val="20000"/>
                        </a:spcBef>
                        <a:spcAft>
                          <a:spcPct val="0"/>
                        </a:spcAft>
                        <a:buClr>
                          <a:schemeClr val="folHlink"/>
                        </a:buClr>
                        <a:buSzPct val="80000"/>
                        <a:buFont typeface="Wingdings" pitchFamily="2" charset="2"/>
                        <a:defRPr>
                          <a:solidFill>
                            <a:schemeClr val="tx1"/>
                          </a:solidFill>
                          <a:latin typeface="Arial" pitchFamily="34" charset="0"/>
                          <a:ea typeface="宋体" pitchFamily="2" charset="-122"/>
                        </a:defRPr>
                      </a:lvl8pPr>
                      <a:lvl9pPr marL="3111500" fontAlgn="base">
                        <a:spcBef>
                          <a:spcPct val="20000"/>
                        </a:spcBef>
                        <a:spcAft>
                          <a:spcPct val="0"/>
                        </a:spcAft>
                        <a:buClr>
                          <a:schemeClr val="folHlink"/>
                        </a:buClr>
                        <a:buSzPct val="80000"/>
                        <a:buFont typeface="Wingdings" pitchFamily="2" charset="2"/>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2600" b="0" i="0" u="none" strike="noStrike" cap="none" normalizeH="0" baseline="0" smtClean="0">
                          <a:ln>
                            <a:noFill/>
                          </a:ln>
                          <a:solidFill>
                            <a:schemeClr val="tx1"/>
                          </a:solidFill>
                          <a:effectLst/>
                          <a:latin typeface="Arial" pitchFamily="34" charset="0"/>
                          <a:ea typeface="宋体" pitchFamily="2" charset="-122"/>
                        </a:rPr>
                        <a:t>当该字符不是文件结束符时</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hMerge="1">
                  <a:txBody>
                    <a:bodyPr/>
                    <a:lstStyle/>
                    <a:p>
                      <a:endParaRPr lang="zh-CN" altLang="en-US"/>
                    </a:p>
                  </a:txBody>
                  <a:tcPr/>
                </a:tc>
              </a:tr>
              <a:tr h="414338">
                <a:tc rowSpan="2">
                  <a:txBody>
                    <a:bodyPr/>
                    <a:lstStyle>
                      <a:lvl1pPr algn="l">
                        <a:spcBef>
                          <a:spcPct val="20000"/>
                        </a:spcBef>
                        <a:buClr>
                          <a:schemeClr val="tx2"/>
                        </a:buClr>
                        <a:buSzPct val="70000"/>
                        <a:buFont typeface="Wingdings" pitchFamily="2" charset="2"/>
                        <a:defRPr sz="2600">
                          <a:solidFill>
                            <a:schemeClr val="tx1"/>
                          </a:solidFill>
                          <a:latin typeface="Arial" pitchFamily="34" charset="0"/>
                          <a:ea typeface="宋体" pitchFamily="2" charset="-122"/>
                        </a:defRPr>
                      </a:lvl1pPr>
                      <a:lvl2pPr marL="344488" algn="l">
                        <a:spcBef>
                          <a:spcPct val="20000"/>
                        </a:spcBef>
                        <a:buClr>
                          <a:schemeClr val="accent2"/>
                        </a:buClr>
                        <a:buSzPct val="70000"/>
                        <a:buFont typeface="Wingdings" pitchFamily="2" charset="2"/>
                        <a:defRPr sz="2200">
                          <a:solidFill>
                            <a:schemeClr val="tx1"/>
                          </a:solidFill>
                          <a:latin typeface="Arial" pitchFamily="34" charset="0"/>
                          <a:ea typeface="宋体" pitchFamily="2" charset="-122"/>
                        </a:defRPr>
                      </a:lvl2pPr>
                      <a:lvl3pPr marL="693738" algn="l">
                        <a:spcBef>
                          <a:spcPct val="20000"/>
                        </a:spcBef>
                        <a:buClr>
                          <a:schemeClr val="accent1"/>
                        </a:buClr>
                        <a:buSzPct val="70000"/>
                        <a:buFont typeface="Wingdings" pitchFamily="2" charset="2"/>
                        <a:defRPr sz="2100">
                          <a:solidFill>
                            <a:schemeClr val="tx1"/>
                          </a:solidFill>
                          <a:latin typeface="Arial" pitchFamily="34" charset="0"/>
                          <a:ea typeface="宋体" pitchFamily="2" charset="-122"/>
                        </a:defRPr>
                      </a:lvl3pPr>
                      <a:lvl4pPr marL="989013" algn="l">
                        <a:spcBef>
                          <a:spcPct val="20000"/>
                        </a:spcBef>
                        <a:buClr>
                          <a:schemeClr val="tx2"/>
                        </a:buClr>
                        <a:buSzPct val="75000"/>
                        <a:buFont typeface="Wingdings" pitchFamily="2" charset="2"/>
                        <a:defRPr>
                          <a:solidFill>
                            <a:schemeClr val="tx1"/>
                          </a:solidFill>
                          <a:latin typeface="Arial" pitchFamily="34" charset="0"/>
                          <a:ea typeface="宋体" pitchFamily="2" charset="-122"/>
                        </a:defRPr>
                      </a:lvl4pPr>
                      <a:lvl5pPr marL="1282700" algn="l">
                        <a:spcBef>
                          <a:spcPct val="20000"/>
                        </a:spcBef>
                        <a:buClr>
                          <a:schemeClr val="folHlink"/>
                        </a:buClr>
                        <a:buSzPct val="80000"/>
                        <a:buFont typeface="Wingdings" pitchFamily="2" charset="2"/>
                        <a:defRPr>
                          <a:solidFill>
                            <a:schemeClr val="tx1"/>
                          </a:solidFill>
                          <a:latin typeface="Arial" pitchFamily="34" charset="0"/>
                          <a:ea typeface="宋体" pitchFamily="2" charset="-122"/>
                        </a:defRPr>
                      </a:lvl5pPr>
                      <a:lvl6pPr marL="1739900" fontAlgn="base">
                        <a:spcBef>
                          <a:spcPct val="20000"/>
                        </a:spcBef>
                        <a:spcAft>
                          <a:spcPct val="0"/>
                        </a:spcAft>
                        <a:buClr>
                          <a:schemeClr val="folHlink"/>
                        </a:buClr>
                        <a:buSzPct val="80000"/>
                        <a:buFont typeface="Wingdings" pitchFamily="2" charset="2"/>
                        <a:defRPr>
                          <a:solidFill>
                            <a:schemeClr val="tx1"/>
                          </a:solidFill>
                          <a:latin typeface="Arial" pitchFamily="34" charset="0"/>
                          <a:ea typeface="宋体" pitchFamily="2" charset="-122"/>
                        </a:defRPr>
                      </a:lvl6pPr>
                      <a:lvl7pPr marL="2197100" fontAlgn="base">
                        <a:spcBef>
                          <a:spcPct val="20000"/>
                        </a:spcBef>
                        <a:spcAft>
                          <a:spcPct val="0"/>
                        </a:spcAft>
                        <a:buClr>
                          <a:schemeClr val="folHlink"/>
                        </a:buClr>
                        <a:buSzPct val="80000"/>
                        <a:buFont typeface="Wingdings" pitchFamily="2" charset="2"/>
                        <a:defRPr>
                          <a:solidFill>
                            <a:schemeClr val="tx1"/>
                          </a:solidFill>
                          <a:latin typeface="Arial" pitchFamily="34" charset="0"/>
                          <a:ea typeface="宋体" pitchFamily="2" charset="-122"/>
                        </a:defRPr>
                      </a:lvl7pPr>
                      <a:lvl8pPr marL="2654300" fontAlgn="base">
                        <a:spcBef>
                          <a:spcPct val="20000"/>
                        </a:spcBef>
                        <a:spcAft>
                          <a:spcPct val="0"/>
                        </a:spcAft>
                        <a:buClr>
                          <a:schemeClr val="folHlink"/>
                        </a:buClr>
                        <a:buSzPct val="80000"/>
                        <a:buFont typeface="Wingdings" pitchFamily="2" charset="2"/>
                        <a:defRPr>
                          <a:solidFill>
                            <a:schemeClr val="tx1"/>
                          </a:solidFill>
                          <a:latin typeface="Arial" pitchFamily="34" charset="0"/>
                          <a:ea typeface="宋体" pitchFamily="2" charset="-122"/>
                        </a:defRPr>
                      </a:lvl8pPr>
                      <a:lvl9pPr marL="3111500" fontAlgn="base">
                        <a:spcBef>
                          <a:spcPct val="20000"/>
                        </a:spcBef>
                        <a:spcAft>
                          <a:spcPct val="0"/>
                        </a:spcAft>
                        <a:buClr>
                          <a:schemeClr val="folHlink"/>
                        </a:buClr>
                        <a:buSzPct val="80000"/>
                        <a:buFont typeface="Wingdings" pitchFamily="2" charset="2"/>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2600" b="0" i="0" u="none" strike="noStrike" cap="none" normalizeH="0" baseline="0" smtClean="0">
                        <a:ln>
                          <a:noFill/>
                        </a:ln>
                        <a:solidFill>
                          <a:schemeClr val="tx1"/>
                        </a:solidFill>
                        <a:effectLst/>
                        <a:latin typeface="Arial"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2"/>
                        </a:buClr>
                        <a:buSzPct val="70000"/>
                        <a:buFont typeface="Wingdings" pitchFamily="2" charset="2"/>
                        <a:defRPr sz="2600">
                          <a:solidFill>
                            <a:schemeClr val="tx1"/>
                          </a:solidFill>
                          <a:latin typeface="Arial" pitchFamily="34" charset="0"/>
                          <a:ea typeface="宋体" pitchFamily="2" charset="-122"/>
                        </a:defRPr>
                      </a:lvl1pPr>
                      <a:lvl2pPr marL="344488" algn="l">
                        <a:spcBef>
                          <a:spcPct val="20000"/>
                        </a:spcBef>
                        <a:buClr>
                          <a:schemeClr val="accent2"/>
                        </a:buClr>
                        <a:buSzPct val="70000"/>
                        <a:buFont typeface="Wingdings" pitchFamily="2" charset="2"/>
                        <a:defRPr sz="2200">
                          <a:solidFill>
                            <a:schemeClr val="tx1"/>
                          </a:solidFill>
                          <a:latin typeface="Arial" pitchFamily="34" charset="0"/>
                          <a:ea typeface="宋体" pitchFamily="2" charset="-122"/>
                        </a:defRPr>
                      </a:lvl2pPr>
                      <a:lvl3pPr marL="693738" algn="l">
                        <a:spcBef>
                          <a:spcPct val="20000"/>
                        </a:spcBef>
                        <a:buClr>
                          <a:schemeClr val="accent1"/>
                        </a:buClr>
                        <a:buSzPct val="70000"/>
                        <a:buFont typeface="Wingdings" pitchFamily="2" charset="2"/>
                        <a:defRPr sz="2100">
                          <a:solidFill>
                            <a:schemeClr val="tx1"/>
                          </a:solidFill>
                          <a:latin typeface="Arial" pitchFamily="34" charset="0"/>
                          <a:ea typeface="宋体" pitchFamily="2" charset="-122"/>
                        </a:defRPr>
                      </a:lvl3pPr>
                      <a:lvl4pPr marL="989013" algn="l">
                        <a:spcBef>
                          <a:spcPct val="20000"/>
                        </a:spcBef>
                        <a:buClr>
                          <a:schemeClr val="tx2"/>
                        </a:buClr>
                        <a:buSzPct val="75000"/>
                        <a:buFont typeface="Wingdings" pitchFamily="2" charset="2"/>
                        <a:defRPr>
                          <a:solidFill>
                            <a:schemeClr val="tx1"/>
                          </a:solidFill>
                          <a:latin typeface="Arial" pitchFamily="34" charset="0"/>
                          <a:ea typeface="宋体" pitchFamily="2" charset="-122"/>
                        </a:defRPr>
                      </a:lvl4pPr>
                      <a:lvl5pPr marL="1282700" algn="l">
                        <a:spcBef>
                          <a:spcPct val="20000"/>
                        </a:spcBef>
                        <a:buClr>
                          <a:schemeClr val="folHlink"/>
                        </a:buClr>
                        <a:buSzPct val="80000"/>
                        <a:buFont typeface="Wingdings" pitchFamily="2" charset="2"/>
                        <a:defRPr>
                          <a:solidFill>
                            <a:schemeClr val="tx1"/>
                          </a:solidFill>
                          <a:latin typeface="Arial" pitchFamily="34" charset="0"/>
                          <a:ea typeface="宋体" pitchFamily="2" charset="-122"/>
                        </a:defRPr>
                      </a:lvl5pPr>
                      <a:lvl6pPr marL="1739900" fontAlgn="base">
                        <a:spcBef>
                          <a:spcPct val="20000"/>
                        </a:spcBef>
                        <a:spcAft>
                          <a:spcPct val="0"/>
                        </a:spcAft>
                        <a:buClr>
                          <a:schemeClr val="folHlink"/>
                        </a:buClr>
                        <a:buSzPct val="80000"/>
                        <a:buFont typeface="Wingdings" pitchFamily="2" charset="2"/>
                        <a:defRPr>
                          <a:solidFill>
                            <a:schemeClr val="tx1"/>
                          </a:solidFill>
                          <a:latin typeface="Arial" pitchFamily="34" charset="0"/>
                          <a:ea typeface="宋体" pitchFamily="2" charset="-122"/>
                        </a:defRPr>
                      </a:lvl6pPr>
                      <a:lvl7pPr marL="2197100" fontAlgn="base">
                        <a:spcBef>
                          <a:spcPct val="20000"/>
                        </a:spcBef>
                        <a:spcAft>
                          <a:spcPct val="0"/>
                        </a:spcAft>
                        <a:buClr>
                          <a:schemeClr val="folHlink"/>
                        </a:buClr>
                        <a:buSzPct val="80000"/>
                        <a:buFont typeface="Wingdings" pitchFamily="2" charset="2"/>
                        <a:defRPr>
                          <a:solidFill>
                            <a:schemeClr val="tx1"/>
                          </a:solidFill>
                          <a:latin typeface="Arial" pitchFamily="34" charset="0"/>
                          <a:ea typeface="宋体" pitchFamily="2" charset="-122"/>
                        </a:defRPr>
                      </a:lvl7pPr>
                      <a:lvl8pPr marL="2654300" fontAlgn="base">
                        <a:spcBef>
                          <a:spcPct val="20000"/>
                        </a:spcBef>
                        <a:spcAft>
                          <a:spcPct val="0"/>
                        </a:spcAft>
                        <a:buClr>
                          <a:schemeClr val="folHlink"/>
                        </a:buClr>
                        <a:buSzPct val="80000"/>
                        <a:buFont typeface="Wingdings" pitchFamily="2" charset="2"/>
                        <a:defRPr>
                          <a:solidFill>
                            <a:schemeClr val="tx1"/>
                          </a:solidFill>
                          <a:latin typeface="Arial" pitchFamily="34" charset="0"/>
                          <a:ea typeface="宋体" pitchFamily="2" charset="-122"/>
                        </a:defRPr>
                      </a:lvl8pPr>
                      <a:lvl9pPr marL="3111500" fontAlgn="base">
                        <a:spcBef>
                          <a:spcPct val="20000"/>
                        </a:spcBef>
                        <a:spcAft>
                          <a:spcPct val="0"/>
                        </a:spcAft>
                        <a:buClr>
                          <a:schemeClr val="folHlink"/>
                        </a:buClr>
                        <a:buSzPct val="80000"/>
                        <a:buFont typeface="Wingdings" pitchFamily="2" charset="2"/>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2600" b="0" i="0" u="none" strike="noStrike" cap="none" normalizeH="0" baseline="0" smtClean="0">
                          <a:ln>
                            <a:noFill/>
                          </a:ln>
                          <a:solidFill>
                            <a:schemeClr val="tx1"/>
                          </a:solidFill>
                          <a:effectLst/>
                          <a:latin typeface="Arial" pitchFamily="34" charset="0"/>
                          <a:ea typeface="宋体" pitchFamily="2" charset="-122"/>
                        </a:rPr>
                        <a:t>输出该字符</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4338">
                <a:tc vMerge="1">
                  <a:txBody>
                    <a:bodyPr/>
                    <a:lstStyle/>
                    <a:p>
                      <a:endParaRPr lang="zh-CN" altLang="en-US"/>
                    </a:p>
                  </a:txBody>
                  <a:tcPr/>
                </a:tc>
                <a:tc>
                  <a:txBody>
                    <a:bodyPr/>
                    <a:lstStyle>
                      <a:lvl1pPr algn="l">
                        <a:spcBef>
                          <a:spcPct val="20000"/>
                        </a:spcBef>
                        <a:buClr>
                          <a:schemeClr val="tx2"/>
                        </a:buClr>
                        <a:buSzPct val="70000"/>
                        <a:buFont typeface="Wingdings" pitchFamily="2" charset="2"/>
                        <a:defRPr sz="2600">
                          <a:solidFill>
                            <a:schemeClr val="tx1"/>
                          </a:solidFill>
                          <a:latin typeface="Arial" pitchFamily="34" charset="0"/>
                          <a:ea typeface="宋体" pitchFamily="2" charset="-122"/>
                        </a:defRPr>
                      </a:lvl1pPr>
                      <a:lvl2pPr marL="344488" algn="l">
                        <a:spcBef>
                          <a:spcPct val="20000"/>
                        </a:spcBef>
                        <a:buClr>
                          <a:schemeClr val="accent2"/>
                        </a:buClr>
                        <a:buSzPct val="70000"/>
                        <a:buFont typeface="Wingdings" pitchFamily="2" charset="2"/>
                        <a:defRPr sz="2200">
                          <a:solidFill>
                            <a:schemeClr val="tx1"/>
                          </a:solidFill>
                          <a:latin typeface="Arial" pitchFamily="34" charset="0"/>
                          <a:ea typeface="宋体" pitchFamily="2" charset="-122"/>
                        </a:defRPr>
                      </a:lvl2pPr>
                      <a:lvl3pPr marL="693738" algn="l">
                        <a:spcBef>
                          <a:spcPct val="20000"/>
                        </a:spcBef>
                        <a:buClr>
                          <a:schemeClr val="accent1"/>
                        </a:buClr>
                        <a:buSzPct val="70000"/>
                        <a:buFont typeface="Wingdings" pitchFamily="2" charset="2"/>
                        <a:defRPr sz="2100">
                          <a:solidFill>
                            <a:schemeClr val="tx1"/>
                          </a:solidFill>
                          <a:latin typeface="Arial" pitchFamily="34" charset="0"/>
                          <a:ea typeface="宋体" pitchFamily="2" charset="-122"/>
                        </a:defRPr>
                      </a:lvl3pPr>
                      <a:lvl4pPr marL="989013" algn="l">
                        <a:spcBef>
                          <a:spcPct val="20000"/>
                        </a:spcBef>
                        <a:buClr>
                          <a:schemeClr val="tx2"/>
                        </a:buClr>
                        <a:buSzPct val="75000"/>
                        <a:buFont typeface="Wingdings" pitchFamily="2" charset="2"/>
                        <a:defRPr>
                          <a:solidFill>
                            <a:schemeClr val="tx1"/>
                          </a:solidFill>
                          <a:latin typeface="Arial" pitchFamily="34" charset="0"/>
                          <a:ea typeface="宋体" pitchFamily="2" charset="-122"/>
                        </a:defRPr>
                      </a:lvl4pPr>
                      <a:lvl5pPr marL="1282700" algn="l">
                        <a:spcBef>
                          <a:spcPct val="20000"/>
                        </a:spcBef>
                        <a:buClr>
                          <a:schemeClr val="folHlink"/>
                        </a:buClr>
                        <a:buSzPct val="80000"/>
                        <a:buFont typeface="Wingdings" pitchFamily="2" charset="2"/>
                        <a:defRPr>
                          <a:solidFill>
                            <a:schemeClr val="tx1"/>
                          </a:solidFill>
                          <a:latin typeface="Arial" pitchFamily="34" charset="0"/>
                          <a:ea typeface="宋体" pitchFamily="2" charset="-122"/>
                        </a:defRPr>
                      </a:lvl5pPr>
                      <a:lvl6pPr marL="1739900" fontAlgn="base">
                        <a:spcBef>
                          <a:spcPct val="20000"/>
                        </a:spcBef>
                        <a:spcAft>
                          <a:spcPct val="0"/>
                        </a:spcAft>
                        <a:buClr>
                          <a:schemeClr val="folHlink"/>
                        </a:buClr>
                        <a:buSzPct val="80000"/>
                        <a:buFont typeface="Wingdings" pitchFamily="2" charset="2"/>
                        <a:defRPr>
                          <a:solidFill>
                            <a:schemeClr val="tx1"/>
                          </a:solidFill>
                          <a:latin typeface="Arial" pitchFamily="34" charset="0"/>
                          <a:ea typeface="宋体" pitchFamily="2" charset="-122"/>
                        </a:defRPr>
                      </a:lvl6pPr>
                      <a:lvl7pPr marL="2197100" fontAlgn="base">
                        <a:spcBef>
                          <a:spcPct val="20000"/>
                        </a:spcBef>
                        <a:spcAft>
                          <a:spcPct val="0"/>
                        </a:spcAft>
                        <a:buClr>
                          <a:schemeClr val="folHlink"/>
                        </a:buClr>
                        <a:buSzPct val="80000"/>
                        <a:buFont typeface="Wingdings" pitchFamily="2" charset="2"/>
                        <a:defRPr>
                          <a:solidFill>
                            <a:schemeClr val="tx1"/>
                          </a:solidFill>
                          <a:latin typeface="Arial" pitchFamily="34" charset="0"/>
                          <a:ea typeface="宋体" pitchFamily="2" charset="-122"/>
                        </a:defRPr>
                      </a:lvl7pPr>
                      <a:lvl8pPr marL="2654300" fontAlgn="base">
                        <a:spcBef>
                          <a:spcPct val="20000"/>
                        </a:spcBef>
                        <a:spcAft>
                          <a:spcPct val="0"/>
                        </a:spcAft>
                        <a:buClr>
                          <a:schemeClr val="folHlink"/>
                        </a:buClr>
                        <a:buSzPct val="80000"/>
                        <a:buFont typeface="Wingdings" pitchFamily="2" charset="2"/>
                        <a:defRPr>
                          <a:solidFill>
                            <a:schemeClr val="tx1"/>
                          </a:solidFill>
                          <a:latin typeface="Arial" pitchFamily="34" charset="0"/>
                          <a:ea typeface="宋体" pitchFamily="2" charset="-122"/>
                        </a:defRPr>
                      </a:lvl8pPr>
                      <a:lvl9pPr marL="3111500" fontAlgn="base">
                        <a:spcBef>
                          <a:spcPct val="20000"/>
                        </a:spcBef>
                        <a:spcAft>
                          <a:spcPct val="0"/>
                        </a:spcAft>
                        <a:buClr>
                          <a:schemeClr val="folHlink"/>
                        </a:buClr>
                        <a:buSzPct val="80000"/>
                        <a:buFont typeface="Wingdings" pitchFamily="2" charset="2"/>
                        <a:defRPr>
                          <a:solidFill>
                            <a:schemeClr val="tx1"/>
                          </a:solidFill>
                          <a:latin typeface="Arial"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2600" b="0" i="0" u="none" strike="noStrike" cap="none" normalizeH="0" baseline="0" smtClean="0">
                          <a:ln>
                            <a:noFill/>
                          </a:ln>
                          <a:solidFill>
                            <a:schemeClr val="tx1"/>
                          </a:solidFill>
                          <a:effectLst/>
                          <a:latin typeface="Arial" pitchFamily="34" charset="0"/>
                          <a:ea typeface="宋体" pitchFamily="2" charset="-122"/>
                        </a:rPr>
                        <a:t>读入下一个字符</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20199" name="Rectangle 39"/>
          <p:cNvSpPr>
            <a:spLocks noChangeArrowheads="1"/>
          </p:cNvSpPr>
          <p:nvPr/>
        </p:nvSpPr>
        <p:spPr bwMode="auto">
          <a:xfrm>
            <a:off x="3635375" y="4094163"/>
            <a:ext cx="5508625"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rgbClr val="FF66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20000"/>
              </a:spcBef>
              <a:buClr>
                <a:schemeClr val="tx2"/>
              </a:buClr>
              <a:buSzPct val="70000"/>
              <a:buFont typeface="Wingdings" pitchFamily="2" charset="2"/>
              <a:buChar char="l"/>
            </a:pPr>
            <a:r>
              <a:rPr lang="zh-CN" altLang="en-US"/>
              <a:t>版本</a:t>
            </a:r>
            <a:r>
              <a:rPr lang="en-US" altLang="zh-CN"/>
              <a:t>2</a:t>
            </a:r>
            <a:r>
              <a:rPr lang="zh-CN" altLang="en-US"/>
              <a:t>：</a:t>
            </a:r>
          </a:p>
          <a:p>
            <a:pPr algn="l">
              <a:spcBef>
                <a:spcPct val="20000"/>
              </a:spcBef>
              <a:buClr>
                <a:schemeClr val="tx2"/>
              </a:buClr>
              <a:buSzPct val="70000"/>
              <a:buFont typeface="Wingdings" pitchFamily="2" charset="2"/>
              <a:buNone/>
            </a:pPr>
            <a:r>
              <a:rPr lang="en-US" altLang="zh-CN"/>
              <a:t>main( )</a:t>
            </a:r>
          </a:p>
          <a:p>
            <a:pPr algn="l">
              <a:spcBef>
                <a:spcPct val="20000"/>
              </a:spcBef>
              <a:buClr>
                <a:schemeClr val="tx2"/>
              </a:buClr>
              <a:buSzPct val="70000"/>
              <a:buFont typeface="Wingdings" pitchFamily="2" charset="2"/>
              <a:buNone/>
            </a:pPr>
            <a:r>
              <a:rPr lang="en-US" altLang="zh-CN"/>
              <a:t>{ int c;</a:t>
            </a:r>
          </a:p>
          <a:p>
            <a:pPr algn="l">
              <a:spcBef>
                <a:spcPct val="20000"/>
              </a:spcBef>
              <a:buClr>
                <a:schemeClr val="tx2"/>
              </a:buClr>
              <a:buSzPct val="70000"/>
              <a:buFont typeface="Wingdings" pitchFamily="2" charset="2"/>
              <a:buNone/>
            </a:pPr>
            <a:r>
              <a:rPr lang="en-US" altLang="zh-CN"/>
              <a:t>  while ((c = getchar( )) != EOF) </a:t>
            </a:r>
          </a:p>
          <a:p>
            <a:pPr algn="l">
              <a:spcBef>
                <a:spcPct val="20000"/>
              </a:spcBef>
              <a:buClr>
                <a:schemeClr val="tx2"/>
              </a:buClr>
              <a:buSzPct val="70000"/>
              <a:buFont typeface="Wingdings" pitchFamily="2" charset="2"/>
              <a:buNone/>
            </a:pPr>
            <a:r>
              <a:rPr lang="en-US" altLang="zh-CN"/>
              <a:t>    putchar(c);</a:t>
            </a:r>
          </a:p>
          <a:p>
            <a:pPr algn="l">
              <a:spcBef>
                <a:spcPct val="20000"/>
              </a:spcBef>
              <a:buClr>
                <a:schemeClr val="tx2"/>
              </a:buClr>
              <a:buSzPct val="70000"/>
              <a:buFont typeface="Wingdings" pitchFamily="2" charset="2"/>
              <a:buNone/>
            </a:pPr>
            <a:r>
              <a:rPr lang="en-US" altLang="zh-CN"/>
              <a:t>}</a:t>
            </a:r>
          </a:p>
        </p:txBody>
      </p:sp>
      <p:sp>
        <p:nvSpPr>
          <p:cNvPr id="220201" name="Rectangle 41"/>
          <p:cNvSpPr>
            <a:spLocks noChangeArrowheads="1"/>
          </p:cNvSpPr>
          <p:nvPr/>
        </p:nvSpPr>
        <p:spPr bwMode="auto">
          <a:xfrm>
            <a:off x="504825" y="2281238"/>
            <a:ext cx="4572000" cy="3524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rgbClr val="FF66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20000"/>
              </a:spcBef>
              <a:buClr>
                <a:schemeClr val="tx2"/>
              </a:buClr>
              <a:buSzPct val="70000"/>
              <a:buFont typeface="Wingdings" pitchFamily="2" charset="2"/>
              <a:buChar char="l"/>
            </a:pPr>
            <a:r>
              <a:rPr lang="zh-CN" altLang="en-US"/>
              <a:t>版本</a:t>
            </a:r>
            <a:r>
              <a:rPr lang="en-US" altLang="zh-CN"/>
              <a:t>1</a:t>
            </a:r>
            <a:r>
              <a:rPr lang="zh-CN" altLang="en-US"/>
              <a:t>：</a:t>
            </a:r>
          </a:p>
          <a:p>
            <a:pPr algn="l">
              <a:spcBef>
                <a:spcPct val="20000"/>
              </a:spcBef>
              <a:buClr>
                <a:schemeClr val="tx2"/>
              </a:buClr>
              <a:buSzPct val="70000"/>
              <a:buFont typeface="Wingdings" pitchFamily="2" charset="2"/>
              <a:buNone/>
            </a:pPr>
            <a:r>
              <a:rPr lang="en-US" altLang="zh-CN"/>
              <a:t>main( )</a:t>
            </a:r>
          </a:p>
          <a:p>
            <a:pPr algn="l">
              <a:spcBef>
                <a:spcPct val="20000"/>
              </a:spcBef>
              <a:buClr>
                <a:schemeClr val="tx2"/>
              </a:buClr>
              <a:buSzPct val="70000"/>
              <a:buFont typeface="Wingdings" pitchFamily="2" charset="2"/>
              <a:buNone/>
            </a:pPr>
            <a:r>
              <a:rPr lang="en-US" altLang="zh-CN"/>
              <a:t>{ int c;</a:t>
            </a:r>
          </a:p>
          <a:p>
            <a:pPr algn="l">
              <a:spcBef>
                <a:spcPct val="20000"/>
              </a:spcBef>
              <a:buClr>
                <a:schemeClr val="tx2"/>
              </a:buClr>
              <a:buSzPct val="70000"/>
              <a:buFont typeface="Wingdings" pitchFamily="2" charset="2"/>
              <a:buNone/>
            </a:pPr>
            <a:r>
              <a:rPr lang="en-US" altLang="zh-CN"/>
              <a:t>  c = getchar( );</a:t>
            </a:r>
          </a:p>
          <a:p>
            <a:pPr algn="l">
              <a:spcBef>
                <a:spcPct val="20000"/>
              </a:spcBef>
              <a:buClr>
                <a:schemeClr val="tx2"/>
              </a:buClr>
              <a:buSzPct val="70000"/>
              <a:buFont typeface="Wingdings" pitchFamily="2" charset="2"/>
              <a:buNone/>
            </a:pPr>
            <a:r>
              <a:rPr lang="en-US" altLang="zh-CN"/>
              <a:t>  while (c != EOF) {</a:t>
            </a:r>
          </a:p>
          <a:p>
            <a:pPr algn="l">
              <a:spcBef>
                <a:spcPct val="20000"/>
              </a:spcBef>
              <a:buClr>
                <a:schemeClr val="tx2"/>
              </a:buClr>
              <a:buSzPct val="70000"/>
              <a:buFont typeface="Wingdings" pitchFamily="2" charset="2"/>
              <a:buNone/>
            </a:pPr>
            <a:r>
              <a:rPr lang="en-US" altLang="zh-CN"/>
              <a:t>    putchar(c);</a:t>
            </a:r>
          </a:p>
          <a:p>
            <a:pPr algn="l">
              <a:spcBef>
                <a:spcPct val="20000"/>
              </a:spcBef>
              <a:buClr>
                <a:schemeClr val="tx2"/>
              </a:buClr>
              <a:buSzPct val="70000"/>
              <a:buFont typeface="Wingdings" pitchFamily="2" charset="2"/>
              <a:buNone/>
            </a:pPr>
            <a:r>
              <a:rPr lang="en-US" altLang="zh-CN"/>
              <a:t>    c=getchar( );</a:t>
            </a:r>
          </a:p>
          <a:p>
            <a:pPr algn="l">
              <a:spcBef>
                <a:spcPct val="20000"/>
              </a:spcBef>
              <a:buClr>
                <a:schemeClr val="tx2"/>
              </a:buClr>
              <a:buSzPct val="70000"/>
              <a:buFont typeface="Wingdings" pitchFamily="2" charset="2"/>
              <a:buNone/>
            </a:pPr>
            <a:r>
              <a:rPr lang="en-US" altLang="zh-CN"/>
              <a:t>}</a:t>
            </a:r>
          </a:p>
        </p:txBody>
      </p:sp>
    </p:spTree>
    <p:extLst>
      <p:ext uri="{BB962C8B-B14F-4D97-AF65-F5344CB8AC3E}">
        <p14:creationId xmlns:p14="http://schemas.microsoft.com/office/powerpoint/2010/main" val="189159388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2019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020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01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199" grpId="0"/>
      <p:bldP spid="220201" grpId="0"/>
    </p:bld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21457E46-D846-4960-8592-3A06C4C68049}" type="slidenum">
              <a:rPr lang="en-US" altLang="zh-CN"/>
              <a:pPr/>
              <a:t>72</a:t>
            </a:fld>
            <a:endParaRPr lang="en-US" altLang="zh-CN"/>
          </a:p>
        </p:txBody>
      </p:sp>
      <p:sp>
        <p:nvSpPr>
          <p:cNvPr id="222210" name="Rectangle 2"/>
          <p:cNvSpPr>
            <a:spLocks noGrp="1" noChangeArrowheads="1"/>
          </p:cNvSpPr>
          <p:nvPr>
            <p:ph type="title"/>
          </p:nvPr>
        </p:nvSpPr>
        <p:spPr/>
        <p:txBody>
          <a:bodyPr/>
          <a:lstStyle/>
          <a:p>
            <a:r>
              <a:rPr lang="zh-CN" altLang="en-US"/>
              <a:t>例：字符计数（</a:t>
            </a:r>
            <a:r>
              <a:rPr lang="en-US" altLang="zh-CN"/>
              <a:t>K &amp; R</a:t>
            </a:r>
            <a:r>
              <a:rPr lang="zh-CN" altLang="en-US"/>
              <a:t>，</a:t>
            </a:r>
            <a:r>
              <a:rPr lang="en-US" altLang="zh-CN"/>
              <a:t>P12</a:t>
            </a:r>
            <a:r>
              <a:rPr lang="zh-CN" altLang="en-US"/>
              <a:t>）</a:t>
            </a:r>
          </a:p>
        </p:txBody>
      </p:sp>
      <p:sp>
        <p:nvSpPr>
          <p:cNvPr id="222211" name="Rectangle 3"/>
          <p:cNvSpPr>
            <a:spLocks noGrp="1" noChangeArrowheads="1"/>
          </p:cNvSpPr>
          <p:nvPr>
            <p:ph type="body" idx="1"/>
          </p:nvPr>
        </p:nvSpPr>
        <p:spPr/>
        <p:txBody>
          <a:bodyPr/>
          <a:lstStyle/>
          <a:p>
            <a:r>
              <a:rPr lang="zh-CN" altLang="en-US"/>
              <a:t>功能：统计输入的字符数</a:t>
            </a:r>
          </a:p>
          <a:p>
            <a:pPr>
              <a:buFont typeface="Wingdings" pitchFamily="2" charset="2"/>
              <a:buNone/>
            </a:pPr>
            <a:endParaRPr lang="zh-CN" altLang="en-US"/>
          </a:p>
        </p:txBody>
      </p:sp>
      <p:sp>
        <p:nvSpPr>
          <p:cNvPr id="222212" name="Rectangle 4"/>
          <p:cNvSpPr>
            <a:spLocks noChangeArrowheads="1"/>
          </p:cNvSpPr>
          <p:nvPr/>
        </p:nvSpPr>
        <p:spPr bwMode="auto">
          <a:xfrm>
            <a:off x="3743325" y="4094163"/>
            <a:ext cx="5508625"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rgbClr val="FF66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20000"/>
              </a:spcBef>
              <a:buClr>
                <a:schemeClr val="tx2"/>
              </a:buClr>
              <a:buSzPct val="70000"/>
              <a:buFont typeface="Wingdings" pitchFamily="2" charset="2"/>
              <a:buChar char="l"/>
            </a:pPr>
            <a:r>
              <a:rPr lang="zh-CN" altLang="en-US"/>
              <a:t>版本</a:t>
            </a:r>
            <a:r>
              <a:rPr lang="en-US" altLang="zh-CN"/>
              <a:t>2</a:t>
            </a:r>
            <a:r>
              <a:rPr lang="zh-CN" altLang="en-US"/>
              <a:t>：</a:t>
            </a:r>
          </a:p>
          <a:p>
            <a:pPr algn="l">
              <a:spcBef>
                <a:spcPct val="20000"/>
              </a:spcBef>
              <a:buClr>
                <a:schemeClr val="tx2"/>
              </a:buClr>
              <a:buSzPct val="70000"/>
              <a:buFont typeface="Wingdings" pitchFamily="2" charset="2"/>
              <a:buNone/>
            </a:pPr>
            <a:r>
              <a:rPr lang="en-US" altLang="zh-CN"/>
              <a:t>main( )</a:t>
            </a:r>
          </a:p>
          <a:p>
            <a:pPr algn="l">
              <a:spcBef>
                <a:spcPct val="20000"/>
              </a:spcBef>
              <a:buClr>
                <a:schemeClr val="tx2"/>
              </a:buClr>
              <a:buSzPct val="70000"/>
              <a:buFont typeface="Wingdings" pitchFamily="2" charset="2"/>
              <a:buNone/>
            </a:pPr>
            <a:r>
              <a:rPr lang="en-US" altLang="zh-CN"/>
              <a:t>{ long nc;</a:t>
            </a:r>
          </a:p>
          <a:p>
            <a:pPr algn="l">
              <a:spcBef>
                <a:spcPct val="20000"/>
              </a:spcBef>
              <a:buClr>
                <a:schemeClr val="tx2"/>
              </a:buClr>
              <a:buSzPct val="70000"/>
              <a:buFont typeface="Wingdings" pitchFamily="2" charset="2"/>
              <a:buNone/>
            </a:pPr>
            <a:r>
              <a:rPr lang="en-US" altLang="zh-CN"/>
              <a:t>  for (nc = 0; getchar( ) != EOF; ++nc); </a:t>
            </a:r>
          </a:p>
          <a:p>
            <a:pPr algn="l">
              <a:spcBef>
                <a:spcPct val="20000"/>
              </a:spcBef>
              <a:buClr>
                <a:schemeClr val="tx2"/>
              </a:buClr>
              <a:buSzPct val="70000"/>
              <a:buFont typeface="Wingdings" pitchFamily="2" charset="2"/>
              <a:buNone/>
            </a:pPr>
            <a:r>
              <a:rPr lang="en-US" altLang="zh-CN"/>
              <a:t>  printf(“%ld\n”,nc);</a:t>
            </a:r>
          </a:p>
          <a:p>
            <a:pPr algn="l">
              <a:spcBef>
                <a:spcPct val="20000"/>
              </a:spcBef>
              <a:buClr>
                <a:schemeClr val="tx2"/>
              </a:buClr>
              <a:buSzPct val="70000"/>
              <a:buFont typeface="Wingdings" pitchFamily="2" charset="2"/>
              <a:buNone/>
            </a:pPr>
            <a:r>
              <a:rPr lang="en-US" altLang="zh-CN"/>
              <a:t>}</a:t>
            </a:r>
          </a:p>
        </p:txBody>
      </p:sp>
      <p:sp>
        <p:nvSpPr>
          <p:cNvPr id="222213" name="Rectangle 5"/>
          <p:cNvSpPr>
            <a:spLocks noChangeArrowheads="1"/>
          </p:cNvSpPr>
          <p:nvPr/>
        </p:nvSpPr>
        <p:spPr bwMode="auto">
          <a:xfrm>
            <a:off x="468313" y="1776413"/>
            <a:ext cx="4572000" cy="3524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rgbClr val="FF66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20000"/>
              </a:spcBef>
              <a:buClr>
                <a:schemeClr val="tx2"/>
              </a:buClr>
              <a:buSzPct val="70000"/>
              <a:buFont typeface="Wingdings" pitchFamily="2" charset="2"/>
              <a:buChar char="l"/>
            </a:pPr>
            <a:r>
              <a:rPr lang="zh-CN" altLang="en-US"/>
              <a:t>版本</a:t>
            </a:r>
            <a:r>
              <a:rPr lang="en-US" altLang="zh-CN"/>
              <a:t>1</a:t>
            </a:r>
            <a:r>
              <a:rPr lang="zh-CN" altLang="en-US"/>
              <a:t>：</a:t>
            </a:r>
          </a:p>
          <a:p>
            <a:pPr algn="l">
              <a:spcBef>
                <a:spcPct val="20000"/>
              </a:spcBef>
              <a:buClr>
                <a:schemeClr val="tx2"/>
              </a:buClr>
              <a:buSzPct val="70000"/>
              <a:buFont typeface="Wingdings" pitchFamily="2" charset="2"/>
              <a:buNone/>
            </a:pPr>
            <a:r>
              <a:rPr lang="en-US" altLang="zh-CN"/>
              <a:t>main( )</a:t>
            </a:r>
          </a:p>
          <a:p>
            <a:pPr algn="l">
              <a:spcBef>
                <a:spcPct val="20000"/>
              </a:spcBef>
              <a:buClr>
                <a:schemeClr val="tx2"/>
              </a:buClr>
              <a:buSzPct val="70000"/>
              <a:buFont typeface="Wingdings" pitchFamily="2" charset="2"/>
              <a:buNone/>
            </a:pPr>
            <a:r>
              <a:rPr lang="en-US" altLang="zh-CN"/>
              <a:t>{ long nc;</a:t>
            </a:r>
          </a:p>
          <a:p>
            <a:pPr algn="l">
              <a:spcBef>
                <a:spcPct val="20000"/>
              </a:spcBef>
              <a:buClr>
                <a:schemeClr val="tx2"/>
              </a:buClr>
              <a:buSzPct val="70000"/>
              <a:buFont typeface="Wingdings" pitchFamily="2" charset="2"/>
              <a:buNone/>
            </a:pPr>
            <a:r>
              <a:rPr lang="en-US" altLang="zh-CN"/>
              <a:t>  nc = 0;</a:t>
            </a:r>
          </a:p>
          <a:p>
            <a:pPr algn="l">
              <a:spcBef>
                <a:spcPct val="20000"/>
              </a:spcBef>
              <a:buClr>
                <a:schemeClr val="tx2"/>
              </a:buClr>
              <a:buSzPct val="70000"/>
              <a:buFont typeface="Wingdings" pitchFamily="2" charset="2"/>
              <a:buNone/>
            </a:pPr>
            <a:r>
              <a:rPr lang="en-US" altLang="zh-CN"/>
              <a:t>  while (getchar( ) != EOF) </a:t>
            </a:r>
          </a:p>
          <a:p>
            <a:pPr algn="l">
              <a:spcBef>
                <a:spcPct val="20000"/>
              </a:spcBef>
              <a:buClr>
                <a:schemeClr val="tx2"/>
              </a:buClr>
              <a:buSzPct val="70000"/>
              <a:buFont typeface="Wingdings" pitchFamily="2" charset="2"/>
              <a:buNone/>
            </a:pPr>
            <a:r>
              <a:rPr lang="en-US" altLang="zh-CN"/>
              <a:t>      ++nc;</a:t>
            </a:r>
          </a:p>
          <a:p>
            <a:pPr algn="l">
              <a:spcBef>
                <a:spcPct val="20000"/>
              </a:spcBef>
              <a:buClr>
                <a:schemeClr val="tx2"/>
              </a:buClr>
              <a:buSzPct val="70000"/>
              <a:buFont typeface="Wingdings" pitchFamily="2" charset="2"/>
              <a:buNone/>
            </a:pPr>
            <a:r>
              <a:rPr lang="en-US" altLang="zh-CN"/>
              <a:t>  printf(“%ld\n”,nc);</a:t>
            </a:r>
          </a:p>
          <a:p>
            <a:pPr algn="l">
              <a:spcBef>
                <a:spcPct val="20000"/>
              </a:spcBef>
              <a:buClr>
                <a:schemeClr val="tx2"/>
              </a:buClr>
              <a:buSzPct val="70000"/>
              <a:buFont typeface="Wingdings" pitchFamily="2" charset="2"/>
              <a:buNone/>
            </a:pPr>
            <a:r>
              <a:rPr lang="en-US" altLang="zh-CN"/>
              <a:t>}</a:t>
            </a:r>
          </a:p>
        </p:txBody>
      </p:sp>
    </p:spTree>
    <p:extLst>
      <p:ext uri="{BB962C8B-B14F-4D97-AF65-F5344CB8AC3E}">
        <p14:creationId xmlns:p14="http://schemas.microsoft.com/office/powerpoint/2010/main" val="22961818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221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22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2212" grpId="0"/>
      <p:bldP spid="222213" grpId="0"/>
    </p:bld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F6F505AB-2F2E-488F-B204-3D91FFD18EBF}" type="slidenum">
              <a:rPr lang="en-US" altLang="zh-CN"/>
              <a:pPr/>
              <a:t>73</a:t>
            </a:fld>
            <a:endParaRPr lang="en-US" altLang="zh-CN"/>
          </a:p>
        </p:txBody>
      </p:sp>
      <p:sp>
        <p:nvSpPr>
          <p:cNvPr id="223234" name="Rectangle 2"/>
          <p:cNvSpPr>
            <a:spLocks noGrp="1" noChangeArrowheads="1"/>
          </p:cNvSpPr>
          <p:nvPr>
            <p:ph type="title"/>
          </p:nvPr>
        </p:nvSpPr>
        <p:spPr/>
        <p:txBody>
          <a:bodyPr/>
          <a:lstStyle/>
          <a:p>
            <a:r>
              <a:rPr lang="zh-CN" altLang="en-US"/>
              <a:t>例：行计数（</a:t>
            </a:r>
            <a:r>
              <a:rPr lang="en-US" altLang="zh-CN"/>
              <a:t>K&amp;R</a:t>
            </a:r>
            <a:r>
              <a:rPr lang="zh-CN" altLang="en-US"/>
              <a:t>，</a:t>
            </a:r>
            <a:r>
              <a:rPr lang="en-US" altLang="zh-CN"/>
              <a:t>P13</a:t>
            </a:r>
            <a:r>
              <a:rPr lang="zh-CN" altLang="en-US"/>
              <a:t>）</a:t>
            </a:r>
          </a:p>
        </p:txBody>
      </p:sp>
      <p:sp>
        <p:nvSpPr>
          <p:cNvPr id="223235" name="Rectangle 3"/>
          <p:cNvSpPr>
            <a:spLocks noGrp="1" noChangeArrowheads="1"/>
          </p:cNvSpPr>
          <p:nvPr>
            <p:ph type="body" idx="1"/>
          </p:nvPr>
        </p:nvSpPr>
        <p:spPr/>
        <p:txBody>
          <a:bodyPr/>
          <a:lstStyle/>
          <a:p>
            <a:r>
              <a:rPr lang="zh-CN" altLang="en-US" sz="2600"/>
              <a:t>功能：计算输入中的行数（每行均以换行符结束）</a:t>
            </a:r>
          </a:p>
          <a:p>
            <a:pPr>
              <a:buFont typeface="Wingdings" pitchFamily="2" charset="2"/>
              <a:buNone/>
            </a:pPr>
            <a:r>
              <a:rPr lang="en-US" altLang="zh-CN" sz="2400"/>
              <a:t>main( )</a:t>
            </a:r>
          </a:p>
          <a:p>
            <a:pPr>
              <a:buFont typeface="Wingdings" pitchFamily="2" charset="2"/>
              <a:buNone/>
            </a:pPr>
            <a:r>
              <a:rPr lang="en-US" altLang="zh-CN" sz="2400"/>
              <a:t>{ int c, nl;</a:t>
            </a:r>
          </a:p>
          <a:p>
            <a:pPr>
              <a:buFont typeface="Wingdings" pitchFamily="2" charset="2"/>
              <a:buNone/>
            </a:pPr>
            <a:r>
              <a:rPr lang="en-US" altLang="zh-CN" sz="2400"/>
              <a:t>  nl = 0;</a:t>
            </a:r>
          </a:p>
          <a:p>
            <a:pPr>
              <a:buFont typeface="Wingdings" pitchFamily="2" charset="2"/>
              <a:buNone/>
            </a:pPr>
            <a:r>
              <a:rPr lang="en-US" altLang="zh-CN" sz="2400"/>
              <a:t>  while ((c = getchar( )) != EOF) </a:t>
            </a:r>
          </a:p>
          <a:p>
            <a:pPr>
              <a:buFont typeface="Wingdings" pitchFamily="2" charset="2"/>
              <a:buNone/>
            </a:pPr>
            <a:r>
              <a:rPr lang="en-US" altLang="zh-CN" sz="2400"/>
              <a:t>      if (c == ‘\n’)</a:t>
            </a:r>
          </a:p>
          <a:p>
            <a:pPr>
              <a:buFont typeface="Wingdings" pitchFamily="2" charset="2"/>
              <a:buNone/>
            </a:pPr>
            <a:r>
              <a:rPr lang="en-US" altLang="zh-CN" sz="2400"/>
              <a:t>         ++nl;</a:t>
            </a:r>
          </a:p>
          <a:p>
            <a:pPr>
              <a:buFont typeface="Wingdings" pitchFamily="2" charset="2"/>
              <a:buNone/>
            </a:pPr>
            <a:r>
              <a:rPr lang="en-US" altLang="zh-CN" sz="2400"/>
              <a:t>  printf(“%d\n”,nl);</a:t>
            </a:r>
          </a:p>
          <a:p>
            <a:pPr>
              <a:buFont typeface="Wingdings" pitchFamily="2" charset="2"/>
              <a:buNone/>
            </a:pPr>
            <a:r>
              <a:rPr lang="en-US" altLang="zh-CN" sz="2400"/>
              <a:t>}</a:t>
            </a:r>
          </a:p>
          <a:p>
            <a:pPr>
              <a:buFont typeface="Wingdings" pitchFamily="2" charset="2"/>
              <a:buNone/>
            </a:pPr>
            <a:endParaRPr lang="zh-CN" altLang="en-US"/>
          </a:p>
          <a:p>
            <a:pPr>
              <a:buFont typeface="Wingdings" pitchFamily="2" charset="2"/>
              <a:buNone/>
            </a:pPr>
            <a:endParaRPr lang="zh-CN" altLang="en-US"/>
          </a:p>
        </p:txBody>
      </p:sp>
    </p:spTree>
    <p:extLst>
      <p:ext uri="{BB962C8B-B14F-4D97-AF65-F5344CB8AC3E}">
        <p14:creationId xmlns:p14="http://schemas.microsoft.com/office/powerpoint/2010/main" val="370108482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2323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323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23235">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23235">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23235">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23235">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3235">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2323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8313" y="260350"/>
            <a:ext cx="7543800" cy="1728490"/>
          </a:xfrm>
        </p:spPr>
        <p:txBody>
          <a:bodyPr/>
          <a:lstStyle/>
          <a:p>
            <a:r>
              <a:rPr lang="en-US" altLang="zh-CN" dirty="0"/>
              <a:t>【</a:t>
            </a:r>
            <a:r>
              <a:rPr lang="zh-CN" altLang="zh-CN" dirty="0" smtClean="0"/>
              <a:t>例</a:t>
            </a:r>
            <a:r>
              <a:rPr lang="en-US" altLang="zh-CN" dirty="0" smtClean="0"/>
              <a:t>5.11】</a:t>
            </a:r>
            <a:r>
              <a:rPr lang="zh-CN" altLang="zh-CN" dirty="0" smtClean="0"/>
              <a:t>译</a:t>
            </a:r>
            <a:r>
              <a:rPr lang="zh-CN" altLang="zh-CN" dirty="0"/>
              <a:t>密码。为使电文保密，往往按一定规律将其转换成密码，收报人再按约定的规律将其译回原文</a:t>
            </a:r>
            <a:r>
              <a:rPr lang="zh-CN" altLang="zh-CN" dirty="0" smtClean="0"/>
              <a:t>。</a:t>
            </a:r>
            <a:endParaRPr lang="zh-CN" altLang="en-US" dirty="0"/>
          </a:p>
        </p:txBody>
      </p:sp>
      <p:sp>
        <p:nvSpPr>
          <p:cNvPr id="3" name="内容占位符 2"/>
          <p:cNvSpPr>
            <a:spLocks noGrp="1"/>
          </p:cNvSpPr>
          <p:nvPr>
            <p:ph idx="1"/>
          </p:nvPr>
        </p:nvSpPr>
        <p:spPr>
          <a:xfrm>
            <a:off x="457200" y="3645023"/>
            <a:ext cx="8229600" cy="2663701"/>
          </a:xfrm>
        </p:spPr>
        <p:txBody>
          <a:bodyPr/>
          <a:lstStyle/>
          <a:p>
            <a:r>
              <a:rPr lang="zh-CN" altLang="en-US" sz="3500" dirty="0">
                <a:solidFill>
                  <a:srgbClr val="FFFF00"/>
                </a:solidFill>
                <a:effectLst>
                  <a:outerShdw blurRad="38100" dist="38100" dir="2700000" algn="tl">
                    <a:srgbClr val="000000">
                      <a:alpha val="43137"/>
                    </a:srgbClr>
                  </a:outerShdw>
                </a:effectLst>
                <a:latin typeface="+mj-lt"/>
                <a:ea typeface="+mj-ea"/>
                <a:cs typeface="+mj-cs"/>
              </a:rPr>
              <a:t>非字母字符保持原状不变</a:t>
            </a:r>
          </a:p>
          <a:p>
            <a:r>
              <a:rPr lang="zh-CN" altLang="en-US" sz="3500" dirty="0">
                <a:solidFill>
                  <a:srgbClr val="FFFF00"/>
                </a:solidFill>
                <a:effectLst>
                  <a:outerShdw blurRad="38100" dist="38100" dir="2700000" algn="tl">
                    <a:srgbClr val="000000">
                      <a:alpha val="43137"/>
                    </a:srgbClr>
                  </a:outerShdw>
                </a:effectLst>
                <a:latin typeface="+mj-lt"/>
                <a:ea typeface="+mj-ea"/>
                <a:cs typeface="+mj-cs"/>
              </a:rPr>
              <a:t>输入一行字符，要求输出其相应的密码</a:t>
            </a:r>
          </a:p>
          <a:p>
            <a:endParaRPr lang="zh-CN" altLang="en-US" dirty="0"/>
          </a:p>
        </p:txBody>
      </p:sp>
      <p:sp>
        <p:nvSpPr>
          <p:cNvPr id="4" name="灯片编号占位符 3"/>
          <p:cNvSpPr>
            <a:spLocks noGrp="1"/>
          </p:cNvSpPr>
          <p:nvPr>
            <p:ph type="sldNum" sz="quarter" idx="12"/>
          </p:nvPr>
        </p:nvSpPr>
        <p:spPr/>
        <p:txBody>
          <a:bodyPr/>
          <a:lstStyle/>
          <a:p>
            <a:fld id="{B0B2AA3B-4E3A-48A3-B1C6-ACC183BE71FA}" type="slidenum">
              <a:rPr lang="en-US" altLang="zh-CN" smtClean="0"/>
              <a:pPr/>
              <a:t>74</a:t>
            </a:fld>
            <a:endParaRPr lang="en-US" altLang="zh-CN"/>
          </a:p>
        </p:txBody>
      </p:sp>
      <p:sp>
        <p:nvSpPr>
          <p:cNvPr id="5" name="任意多边形 4"/>
          <p:cNvSpPr>
            <a:spLocks/>
          </p:cNvSpPr>
          <p:nvPr/>
        </p:nvSpPr>
        <p:spPr bwMode="auto">
          <a:xfrm>
            <a:off x="1790700" y="2132856"/>
            <a:ext cx="1804988" cy="425450"/>
          </a:xfrm>
          <a:custGeom>
            <a:avLst/>
            <a:gdLst>
              <a:gd name="T0" fmla="*/ 0 w 1803748"/>
              <a:gd name="T1" fmla="*/ 171056 h 567846"/>
              <a:gd name="T2" fmla="*/ 891183 w 1803748"/>
              <a:gd name="T3" fmla="*/ 1316 h 567846"/>
              <a:gd name="T4" fmla="*/ 1807471 w 1803748"/>
              <a:gd name="T5" fmla="*/ 178950 h 567846"/>
              <a:gd name="T6" fmla="*/ 0 60000 65536"/>
              <a:gd name="T7" fmla="*/ 0 60000 65536"/>
              <a:gd name="T8" fmla="*/ 0 60000 65536"/>
              <a:gd name="T9" fmla="*/ 0 w 1803748"/>
              <a:gd name="T10" fmla="*/ 0 h 567846"/>
              <a:gd name="T11" fmla="*/ 1803748 w 1803748"/>
              <a:gd name="T12" fmla="*/ 567846 h 567846"/>
            </a:gdLst>
            <a:ahLst/>
            <a:cxnLst>
              <a:cxn ang="T6">
                <a:pos x="T0" y="T1"/>
              </a:cxn>
              <a:cxn ang="T7">
                <a:pos x="T2" y="T3"/>
              </a:cxn>
              <a:cxn ang="T8">
                <a:pos x="T4" y="T5"/>
              </a:cxn>
            </a:cxnLst>
            <a:rect l="T9" t="T10" r="T11" b="T12"/>
            <a:pathLst>
              <a:path w="1803748" h="567846">
                <a:moveTo>
                  <a:pt x="0" y="542794"/>
                </a:moveTo>
                <a:cubicBezTo>
                  <a:pt x="294361" y="271397"/>
                  <a:pt x="588723" y="0"/>
                  <a:pt x="889348" y="4175"/>
                </a:cubicBezTo>
                <a:cubicBezTo>
                  <a:pt x="1189973" y="8350"/>
                  <a:pt x="1496860" y="288098"/>
                  <a:pt x="1803748" y="567846"/>
                </a:cubicBezTo>
              </a:path>
            </a:pathLst>
          </a:custGeom>
          <a:noFill/>
          <a:ln w="38100" cap="flat" cmpd="sng" algn="ctr">
            <a:solidFill>
              <a:srgbClr val="FF0000"/>
            </a:solidFill>
            <a:prstDash val="solid"/>
            <a:miter lim="800000"/>
            <a:headEnd type="none" w="med" len="med"/>
            <a:tailEnd type="arrow" w="med" len="med"/>
          </a:ln>
        </p:spPr>
        <p:txBody>
          <a:bodyPr wrap="none"/>
          <a:lstStyle/>
          <a:p>
            <a:endParaRPr lang="zh-CN" altLang="en-US"/>
          </a:p>
        </p:txBody>
      </p:sp>
      <p:sp>
        <p:nvSpPr>
          <p:cNvPr id="6" name="任意多边形 5"/>
          <p:cNvSpPr>
            <a:spLocks/>
          </p:cNvSpPr>
          <p:nvPr/>
        </p:nvSpPr>
        <p:spPr bwMode="auto">
          <a:xfrm>
            <a:off x="2286000" y="2132856"/>
            <a:ext cx="1803400" cy="425450"/>
          </a:xfrm>
          <a:custGeom>
            <a:avLst/>
            <a:gdLst>
              <a:gd name="T0" fmla="*/ 0 w 1803748"/>
              <a:gd name="T1" fmla="*/ 171056 h 567846"/>
              <a:gd name="T2" fmla="*/ 888832 w 1803748"/>
              <a:gd name="T3" fmla="*/ 1316 h 567846"/>
              <a:gd name="T4" fmla="*/ 1802704 w 1803748"/>
              <a:gd name="T5" fmla="*/ 178950 h 567846"/>
              <a:gd name="T6" fmla="*/ 0 60000 65536"/>
              <a:gd name="T7" fmla="*/ 0 60000 65536"/>
              <a:gd name="T8" fmla="*/ 0 60000 65536"/>
              <a:gd name="T9" fmla="*/ 0 w 1803748"/>
              <a:gd name="T10" fmla="*/ 0 h 567846"/>
              <a:gd name="T11" fmla="*/ 1803748 w 1803748"/>
              <a:gd name="T12" fmla="*/ 567846 h 567846"/>
            </a:gdLst>
            <a:ahLst/>
            <a:cxnLst>
              <a:cxn ang="T6">
                <a:pos x="T0" y="T1"/>
              </a:cxn>
              <a:cxn ang="T7">
                <a:pos x="T2" y="T3"/>
              </a:cxn>
              <a:cxn ang="T8">
                <a:pos x="T4" y="T5"/>
              </a:cxn>
            </a:cxnLst>
            <a:rect l="T9" t="T10" r="T11" b="T12"/>
            <a:pathLst>
              <a:path w="1803748" h="567846">
                <a:moveTo>
                  <a:pt x="0" y="542794"/>
                </a:moveTo>
                <a:cubicBezTo>
                  <a:pt x="294361" y="271397"/>
                  <a:pt x="588723" y="0"/>
                  <a:pt x="889348" y="4175"/>
                </a:cubicBezTo>
                <a:cubicBezTo>
                  <a:pt x="1189973" y="8350"/>
                  <a:pt x="1496860" y="288098"/>
                  <a:pt x="1803748" y="567846"/>
                </a:cubicBezTo>
              </a:path>
            </a:pathLst>
          </a:custGeom>
          <a:noFill/>
          <a:ln w="38100" cap="flat" cmpd="sng" algn="ctr">
            <a:solidFill>
              <a:srgbClr val="FF0000"/>
            </a:solidFill>
            <a:prstDash val="solid"/>
            <a:miter lim="800000"/>
            <a:headEnd type="none" w="med" len="med"/>
            <a:tailEnd type="arrow" w="med" len="med"/>
          </a:ln>
        </p:spPr>
        <p:txBody>
          <a:bodyPr wrap="none"/>
          <a:lstStyle/>
          <a:p>
            <a:endParaRPr lang="zh-CN" altLang="en-US"/>
          </a:p>
        </p:txBody>
      </p:sp>
      <p:sp>
        <p:nvSpPr>
          <p:cNvPr id="7" name="任意多边形 6"/>
          <p:cNvSpPr>
            <a:spLocks/>
          </p:cNvSpPr>
          <p:nvPr/>
        </p:nvSpPr>
        <p:spPr bwMode="auto">
          <a:xfrm>
            <a:off x="2714625" y="2132856"/>
            <a:ext cx="1803400" cy="425450"/>
          </a:xfrm>
          <a:custGeom>
            <a:avLst/>
            <a:gdLst>
              <a:gd name="T0" fmla="*/ 0 w 1803748"/>
              <a:gd name="T1" fmla="*/ 171056 h 567846"/>
              <a:gd name="T2" fmla="*/ 888832 w 1803748"/>
              <a:gd name="T3" fmla="*/ 1316 h 567846"/>
              <a:gd name="T4" fmla="*/ 1802704 w 1803748"/>
              <a:gd name="T5" fmla="*/ 178950 h 567846"/>
              <a:gd name="T6" fmla="*/ 0 60000 65536"/>
              <a:gd name="T7" fmla="*/ 0 60000 65536"/>
              <a:gd name="T8" fmla="*/ 0 60000 65536"/>
              <a:gd name="T9" fmla="*/ 0 w 1803748"/>
              <a:gd name="T10" fmla="*/ 0 h 567846"/>
              <a:gd name="T11" fmla="*/ 1803748 w 1803748"/>
              <a:gd name="T12" fmla="*/ 567846 h 567846"/>
            </a:gdLst>
            <a:ahLst/>
            <a:cxnLst>
              <a:cxn ang="T6">
                <a:pos x="T0" y="T1"/>
              </a:cxn>
              <a:cxn ang="T7">
                <a:pos x="T2" y="T3"/>
              </a:cxn>
              <a:cxn ang="T8">
                <a:pos x="T4" y="T5"/>
              </a:cxn>
            </a:cxnLst>
            <a:rect l="T9" t="T10" r="T11" b="T12"/>
            <a:pathLst>
              <a:path w="1803748" h="567846">
                <a:moveTo>
                  <a:pt x="0" y="542794"/>
                </a:moveTo>
                <a:cubicBezTo>
                  <a:pt x="294361" y="271397"/>
                  <a:pt x="588723" y="0"/>
                  <a:pt x="889348" y="4175"/>
                </a:cubicBezTo>
                <a:cubicBezTo>
                  <a:pt x="1189973" y="8350"/>
                  <a:pt x="1496860" y="288098"/>
                  <a:pt x="1803748" y="567846"/>
                </a:cubicBezTo>
              </a:path>
            </a:pathLst>
          </a:custGeom>
          <a:noFill/>
          <a:ln w="38100" cap="flat" cmpd="sng" algn="ctr">
            <a:solidFill>
              <a:srgbClr val="FF0000"/>
            </a:solidFill>
            <a:prstDash val="solid"/>
            <a:miter lim="800000"/>
            <a:headEnd type="none" w="med" len="med"/>
            <a:tailEnd type="arrow" w="med" len="med"/>
          </a:ln>
        </p:spPr>
        <p:txBody>
          <a:bodyPr wrap="none"/>
          <a:lstStyle/>
          <a:p>
            <a:endParaRPr lang="zh-CN" altLang="en-US"/>
          </a:p>
        </p:txBody>
      </p:sp>
      <p:sp>
        <p:nvSpPr>
          <p:cNvPr id="8" name="任意多边形 7"/>
          <p:cNvSpPr>
            <a:spLocks/>
          </p:cNvSpPr>
          <p:nvPr/>
        </p:nvSpPr>
        <p:spPr bwMode="auto">
          <a:xfrm rot="10800000">
            <a:off x="1857375" y="2918668"/>
            <a:ext cx="4089400" cy="425450"/>
          </a:xfrm>
          <a:custGeom>
            <a:avLst/>
            <a:gdLst>
              <a:gd name="T0" fmla="*/ 0 w 1803748"/>
              <a:gd name="T1" fmla="*/ 171056 h 567846"/>
              <a:gd name="T2" fmla="*/ 23498765 w 1803748"/>
              <a:gd name="T3" fmla="*/ 1316 h 567846"/>
              <a:gd name="T4" fmla="*/ 47659470 w 1803748"/>
              <a:gd name="T5" fmla="*/ 178950 h 567846"/>
              <a:gd name="T6" fmla="*/ 0 60000 65536"/>
              <a:gd name="T7" fmla="*/ 0 60000 65536"/>
              <a:gd name="T8" fmla="*/ 0 60000 65536"/>
              <a:gd name="T9" fmla="*/ 0 w 1803748"/>
              <a:gd name="T10" fmla="*/ 0 h 567846"/>
              <a:gd name="T11" fmla="*/ 1803748 w 1803748"/>
              <a:gd name="T12" fmla="*/ 567846 h 567846"/>
            </a:gdLst>
            <a:ahLst/>
            <a:cxnLst>
              <a:cxn ang="T6">
                <a:pos x="T0" y="T1"/>
              </a:cxn>
              <a:cxn ang="T7">
                <a:pos x="T2" y="T3"/>
              </a:cxn>
              <a:cxn ang="T8">
                <a:pos x="T4" y="T5"/>
              </a:cxn>
            </a:cxnLst>
            <a:rect l="T9" t="T10" r="T11" b="T12"/>
            <a:pathLst>
              <a:path w="1803748" h="567846">
                <a:moveTo>
                  <a:pt x="0" y="542794"/>
                </a:moveTo>
                <a:cubicBezTo>
                  <a:pt x="294361" y="271397"/>
                  <a:pt x="588723" y="0"/>
                  <a:pt x="889348" y="4175"/>
                </a:cubicBezTo>
                <a:cubicBezTo>
                  <a:pt x="1189973" y="8350"/>
                  <a:pt x="1496860" y="288098"/>
                  <a:pt x="1803748" y="567846"/>
                </a:cubicBezTo>
              </a:path>
            </a:pathLst>
          </a:custGeom>
          <a:noFill/>
          <a:ln w="38100" cap="flat" cmpd="sng" algn="ctr">
            <a:solidFill>
              <a:srgbClr val="FF0000"/>
            </a:solidFill>
            <a:prstDash val="solid"/>
            <a:miter lim="800000"/>
            <a:headEnd type="none" w="med" len="med"/>
            <a:tailEnd type="arrow" w="med" len="med"/>
          </a:ln>
        </p:spPr>
        <p:txBody>
          <a:bodyPr wrap="none"/>
          <a:lstStyle/>
          <a:p>
            <a:endParaRPr lang="zh-CN" altLang="en-US"/>
          </a:p>
        </p:txBody>
      </p:sp>
      <p:sp>
        <p:nvSpPr>
          <p:cNvPr id="9" name="任意多边形 8"/>
          <p:cNvSpPr>
            <a:spLocks/>
          </p:cNvSpPr>
          <p:nvPr/>
        </p:nvSpPr>
        <p:spPr bwMode="auto">
          <a:xfrm rot="10800000">
            <a:off x="2357438" y="2918668"/>
            <a:ext cx="4089400" cy="425450"/>
          </a:xfrm>
          <a:custGeom>
            <a:avLst/>
            <a:gdLst>
              <a:gd name="T0" fmla="*/ 0 w 1803748"/>
              <a:gd name="T1" fmla="*/ 171056 h 567846"/>
              <a:gd name="T2" fmla="*/ 23498765 w 1803748"/>
              <a:gd name="T3" fmla="*/ 1316 h 567846"/>
              <a:gd name="T4" fmla="*/ 47659470 w 1803748"/>
              <a:gd name="T5" fmla="*/ 178950 h 567846"/>
              <a:gd name="T6" fmla="*/ 0 60000 65536"/>
              <a:gd name="T7" fmla="*/ 0 60000 65536"/>
              <a:gd name="T8" fmla="*/ 0 60000 65536"/>
              <a:gd name="T9" fmla="*/ 0 w 1803748"/>
              <a:gd name="T10" fmla="*/ 0 h 567846"/>
              <a:gd name="T11" fmla="*/ 1803748 w 1803748"/>
              <a:gd name="T12" fmla="*/ 567846 h 567846"/>
            </a:gdLst>
            <a:ahLst/>
            <a:cxnLst>
              <a:cxn ang="T6">
                <a:pos x="T0" y="T1"/>
              </a:cxn>
              <a:cxn ang="T7">
                <a:pos x="T2" y="T3"/>
              </a:cxn>
              <a:cxn ang="T8">
                <a:pos x="T4" y="T5"/>
              </a:cxn>
            </a:cxnLst>
            <a:rect l="T9" t="T10" r="T11" b="T12"/>
            <a:pathLst>
              <a:path w="1803748" h="567846">
                <a:moveTo>
                  <a:pt x="0" y="542794"/>
                </a:moveTo>
                <a:cubicBezTo>
                  <a:pt x="294361" y="271397"/>
                  <a:pt x="588723" y="0"/>
                  <a:pt x="889348" y="4175"/>
                </a:cubicBezTo>
                <a:cubicBezTo>
                  <a:pt x="1189973" y="8350"/>
                  <a:pt x="1496860" y="288098"/>
                  <a:pt x="1803748" y="567846"/>
                </a:cubicBezTo>
              </a:path>
            </a:pathLst>
          </a:custGeom>
          <a:noFill/>
          <a:ln w="38100" cap="flat" cmpd="sng" algn="ctr">
            <a:solidFill>
              <a:srgbClr val="FF0000"/>
            </a:solidFill>
            <a:prstDash val="solid"/>
            <a:miter lim="800000"/>
            <a:headEnd type="none" w="med" len="med"/>
            <a:tailEnd type="arrow" w="med" len="med"/>
          </a:ln>
        </p:spPr>
        <p:txBody>
          <a:bodyPr wrap="none"/>
          <a:lstStyle/>
          <a:p>
            <a:endParaRPr lang="zh-CN" altLang="en-US"/>
          </a:p>
        </p:txBody>
      </p:sp>
      <p:sp>
        <p:nvSpPr>
          <p:cNvPr id="10" name="任意多边形 9"/>
          <p:cNvSpPr>
            <a:spLocks/>
          </p:cNvSpPr>
          <p:nvPr/>
        </p:nvSpPr>
        <p:spPr bwMode="auto">
          <a:xfrm rot="10800000">
            <a:off x="2786063" y="2918668"/>
            <a:ext cx="4089400" cy="425450"/>
          </a:xfrm>
          <a:custGeom>
            <a:avLst/>
            <a:gdLst>
              <a:gd name="T0" fmla="*/ 0 w 1803748"/>
              <a:gd name="T1" fmla="*/ 171056 h 567846"/>
              <a:gd name="T2" fmla="*/ 23498765 w 1803748"/>
              <a:gd name="T3" fmla="*/ 1316 h 567846"/>
              <a:gd name="T4" fmla="*/ 47659470 w 1803748"/>
              <a:gd name="T5" fmla="*/ 178950 h 567846"/>
              <a:gd name="T6" fmla="*/ 0 60000 65536"/>
              <a:gd name="T7" fmla="*/ 0 60000 65536"/>
              <a:gd name="T8" fmla="*/ 0 60000 65536"/>
              <a:gd name="T9" fmla="*/ 0 w 1803748"/>
              <a:gd name="T10" fmla="*/ 0 h 567846"/>
              <a:gd name="T11" fmla="*/ 1803748 w 1803748"/>
              <a:gd name="T12" fmla="*/ 567846 h 567846"/>
            </a:gdLst>
            <a:ahLst/>
            <a:cxnLst>
              <a:cxn ang="T6">
                <a:pos x="T0" y="T1"/>
              </a:cxn>
              <a:cxn ang="T7">
                <a:pos x="T2" y="T3"/>
              </a:cxn>
              <a:cxn ang="T8">
                <a:pos x="T4" y="T5"/>
              </a:cxn>
            </a:cxnLst>
            <a:rect l="T9" t="T10" r="T11" b="T12"/>
            <a:pathLst>
              <a:path w="1803748" h="567846">
                <a:moveTo>
                  <a:pt x="0" y="542794"/>
                </a:moveTo>
                <a:cubicBezTo>
                  <a:pt x="294361" y="271397"/>
                  <a:pt x="588723" y="0"/>
                  <a:pt x="889348" y="4175"/>
                </a:cubicBezTo>
                <a:cubicBezTo>
                  <a:pt x="1189973" y="8350"/>
                  <a:pt x="1496860" y="288098"/>
                  <a:pt x="1803748" y="567846"/>
                </a:cubicBezTo>
              </a:path>
            </a:pathLst>
          </a:custGeom>
          <a:noFill/>
          <a:ln w="38100" cap="flat" cmpd="sng" algn="ctr">
            <a:solidFill>
              <a:srgbClr val="FF0000"/>
            </a:solidFill>
            <a:prstDash val="solid"/>
            <a:miter lim="800000"/>
            <a:headEnd type="none" w="med" len="med"/>
            <a:tailEnd type="arrow" w="med" len="med"/>
          </a:ln>
        </p:spPr>
        <p:txBody>
          <a:bodyPr wrap="none"/>
          <a:lstStyle/>
          <a:p>
            <a:endParaRPr lang="zh-CN" altLang="en-US"/>
          </a:p>
        </p:txBody>
      </p:sp>
      <p:sp>
        <p:nvSpPr>
          <p:cNvPr id="11" name="任意多边形 10"/>
          <p:cNvSpPr>
            <a:spLocks/>
          </p:cNvSpPr>
          <p:nvPr/>
        </p:nvSpPr>
        <p:spPr bwMode="auto">
          <a:xfrm rot="10800000">
            <a:off x="3214688" y="2918668"/>
            <a:ext cx="4089400" cy="425450"/>
          </a:xfrm>
          <a:custGeom>
            <a:avLst/>
            <a:gdLst>
              <a:gd name="T0" fmla="*/ 0 w 1803748"/>
              <a:gd name="T1" fmla="*/ 171056 h 567846"/>
              <a:gd name="T2" fmla="*/ 23498765 w 1803748"/>
              <a:gd name="T3" fmla="*/ 1316 h 567846"/>
              <a:gd name="T4" fmla="*/ 47659470 w 1803748"/>
              <a:gd name="T5" fmla="*/ 178950 h 567846"/>
              <a:gd name="T6" fmla="*/ 0 60000 65536"/>
              <a:gd name="T7" fmla="*/ 0 60000 65536"/>
              <a:gd name="T8" fmla="*/ 0 60000 65536"/>
              <a:gd name="T9" fmla="*/ 0 w 1803748"/>
              <a:gd name="T10" fmla="*/ 0 h 567846"/>
              <a:gd name="T11" fmla="*/ 1803748 w 1803748"/>
              <a:gd name="T12" fmla="*/ 567846 h 567846"/>
            </a:gdLst>
            <a:ahLst/>
            <a:cxnLst>
              <a:cxn ang="T6">
                <a:pos x="T0" y="T1"/>
              </a:cxn>
              <a:cxn ang="T7">
                <a:pos x="T2" y="T3"/>
              </a:cxn>
              <a:cxn ang="T8">
                <a:pos x="T4" y="T5"/>
              </a:cxn>
            </a:cxnLst>
            <a:rect l="T9" t="T10" r="T11" b="T12"/>
            <a:pathLst>
              <a:path w="1803748" h="567846">
                <a:moveTo>
                  <a:pt x="0" y="542794"/>
                </a:moveTo>
                <a:cubicBezTo>
                  <a:pt x="294361" y="271397"/>
                  <a:pt x="588723" y="0"/>
                  <a:pt x="889348" y="4175"/>
                </a:cubicBezTo>
                <a:cubicBezTo>
                  <a:pt x="1189973" y="8350"/>
                  <a:pt x="1496860" y="288098"/>
                  <a:pt x="1803748" y="567846"/>
                </a:cubicBezTo>
              </a:path>
            </a:pathLst>
          </a:custGeom>
          <a:noFill/>
          <a:ln w="38100" cap="flat" cmpd="sng" algn="ctr">
            <a:solidFill>
              <a:srgbClr val="FF0000"/>
            </a:solidFill>
            <a:prstDash val="solid"/>
            <a:miter lim="800000"/>
            <a:headEnd type="none" w="med" len="med"/>
            <a:tailEnd type="arrow" w="med" len="med"/>
          </a:ln>
        </p:spPr>
        <p:txBody>
          <a:bodyPr wrap="none"/>
          <a:lstStyle/>
          <a:p>
            <a:endParaRPr lang="zh-CN" altLang="en-US"/>
          </a:p>
        </p:txBody>
      </p:sp>
      <p:sp>
        <p:nvSpPr>
          <p:cNvPr id="13" name="矩形 12"/>
          <p:cNvSpPr/>
          <p:nvPr/>
        </p:nvSpPr>
        <p:spPr>
          <a:xfrm>
            <a:off x="1547664" y="2385696"/>
            <a:ext cx="6174432" cy="683264"/>
          </a:xfrm>
          <a:prstGeom prst="rect">
            <a:avLst/>
          </a:prstGeom>
        </p:spPr>
        <p:txBody>
          <a:bodyPr wrap="square">
            <a:spAutoFit/>
          </a:bodyPr>
          <a:lstStyle/>
          <a:p>
            <a:pPr marL="342900" lvl="0" indent="-342900" eaLnBrk="0" hangingPunct="0">
              <a:lnSpc>
                <a:spcPct val="120000"/>
              </a:lnSpc>
              <a:spcBef>
                <a:spcPct val="20000"/>
              </a:spcBef>
            </a:pPr>
            <a:r>
              <a:rPr kumimoji="1" lang="en-US" altLang="zh-CN" sz="3200" b="1" kern="0" dirty="0">
                <a:solidFill>
                  <a:schemeClr val="tx2"/>
                </a:solidFill>
                <a:latin typeface="Verdana"/>
                <a:ea typeface="宋体"/>
              </a:rPr>
              <a:t>A B C D E F G …… W X Y Z</a:t>
            </a:r>
          </a:p>
        </p:txBody>
      </p:sp>
    </p:spTree>
    <p:extLst>
      <p:ext uri="{BB962C8B-B14F-4D97-AF65-F5344CB8AC3E}">
        <p14:creationId xmlns:p14="http://schemas.microsoft.com/office/powerpoint/2010/main" val="1684034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lide(from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slide(from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8"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slide(fromLeft)">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2"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slide(fromRight)">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2"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slide(fromRight)">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2"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slide(fromRight)">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2"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slide(fromRight)">
                                      <p:cBhvr>
                                        <p:cTn id="3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6632"/>
            <a:ext cx="8229600" cy="6408712"/>
          </a:xfrm>
        </p:spPr>
        <p:txBody>
          <a:bodyPr/>
          <a:lstStyle/>
          <a:p>
            <a:pPr marL="0" indent="0">
              <a:buNone/>
            </a:pPr>
            <a:r>
              <a:rPr lang="en-US" altLang="zh-CN" dirty="0" smtClean="0"/>
              <a:t>【</a:t>
            </a:r>
            <a:r>
              <a:rPr lang="zh-CN" altLang="zh-CN" dirty="0" smtClean="0"/>
              <a:t>解题思路</a:t>
            </a:r>
            <a:r>
              <a:rPr lang="en-US" altLang="zh-CN" dirty="0" smtClean="0"/>
              <a:t>】</a:t>
            </a:r>
            <a:r>
              <a:rPr lang="zh-CN" altLang="zh-CN" dirty="0" smtClean="0"/>
              <a:t>问题</a:t>
            </a:r>
            <a:r>
              <a:rPr lang="zh-CN" altLang="zh-CN" dirty="0"/>
              <a:t>的关键有两个：</a:t>
            </a:r>
          </a:p>
          <a:p>
            <a:pPr lvl="1">
              <a:buNone/>
            </a:pPr>
            <a:r>
              <a:rPr lang="en-US" altLang="zh-CN" dirty="0"/>
              <a:t> (1) </a:t>
            </a:r>
            <a:r>
              <a:rPr lang="zh-CN" altLang="zh-CN" dirty="0"/>
              <a:t>决定哪些字符不需要改变，哪些字符</a:t>
            </a:r>
            <a:r>
              <a:rPr lang="zh-CN" altLang="zh-CN" dirty="0" smtClean="0"/>
              <a:t>需要</a:t>
            </a:r>
            <a:r>
              <a:rPr lang="en-US" altLang="zh-CN" dirty="0" smtClean="0"/>
              <a:t/>
            </a:r>
            <a:br>
              <a:rPr lang="en-US" altLang="zh-CN" dirty="0" smtClean="0"/>
            </a:br>
            <a:r>
              <a:rPr lang="zh-CN" altLang="zh-CN" dirty="0" smtClean="0"/>
              <a:t>改变</a:t>
            </a:r>
            <a:r>
              <a:rPr lang="zh-CN" altLang="zh-CN" dirty="0"/>
              <a:t>，如果需要改变，应改为哪个</a:t>
            </a:r>
            <a:r>
              <a:rPr lang="zh-CN" altLang="zh-CN" dirty="0" smtClean="0"/>
              <a:t>字符</a:t>
            </a:r>
            <a:r>
              <a:rPr lang="zh-CN" altLang="en-US" dirty="0" smtClean="0"/>
              <a:t>？</a:t>
            </a:r>
            <a:endParaRPr lang="en-US" altLang="zh-CN" dirty="0" smtClean="0"/>
          </a:p>
          <a:p>
            <a:pPr lvl="1">
              <a:buNone/>
            </a:pPr>
            <a:r>
              <a:rPr lang="en-US" altLang="zh-CN" dirty="0"/>
              <a:t> </a:t>
            </a:r>
            <a:r>
              <a:rPr lang="en-US" altLang="zh-CN" dirty="0" smtClean="0"/>
              <a:t>(</a:t>
            </a:r>
            <a:r>
              <a:rPr lang="en-US" altLang="zh-CN" dirty="0"/>
              <a:t>2) </a:t>
            </a:r>
            <a:r>
              <a:rPr lang="zh-CN" altLang="zh-CN" dirty="0"/>
              <a:t>怎样使</a:t>
            </a:r>
            <a:r>
              <a:rPr lang="en-US" altLang="zh-CN" dirty="0"/>
              <a:t>c</a:t>
            </a:r>
            <a:r>
              <a:rPr lang="zh-CN" altLang="zh-CN" dirty="0"/>
              <a:t>改变为所指定的字母</a:t>
            </a:r>
            <a:r>
              <a:rPr lang="zh-CN" altLang="zh-CN" dirty="0" smtClean="0"/>
              <a:t>？</a:t>
            </a:r>
            <a:endParaRPr lang="en-US" altLang="zh-CN" dirty="0" smtClean="0"/>
          </a:p>
          <a:p>
            <a:pPr lvl="1">
              <a:buNone/>
            </a:pPr>
            <a:r>
              <a:rPr lang="en-US" altLang="zh-CN" dirty="0"/>
              <a:t>[</a:t>
            </a:r>
            <a:r>
              <a:rPr lang="zh-CN" altLang="zh-CN" dirty="0" smtClean="0"/>
              <a:t>处理</a:t>
            </a:r>
            <a:r>
              <a:rPr lang="zh-CN" altLang="zh-CN" dirty="0"/>
              <a:t>的</a:t>
            </a:r>
            <a:r>
              <a:rPr lang="zh-CN" altLang="zh-CN" dirty="0" smtClean="0"/>
              <a:t>方法</a:t>
            </a:r>
            <a:r>
              <a:rPr lang="en-US" altLang="zh-CN" dirty="0" smtClean="0"/>
              <a:t>] </a:t>
            </a:r>
            <a:r>
              <a:rPr lang="zh-CN" altLang="zh-CN" dirty="0" smtClean="0"/>
              <a:t>输入</a:t>
            </a:r>
            <a:r>
              <a:rPr lang="zh-CN" altLang="zh-CN" dirty="0"/>
              <a:t>一个字符给字符变量</a:t>
            </a:r>
            <a:r>
              <a:rPr lang="en-US" altLang="zh-CN" dirty="0"/>
              <a:t>c</a:t>
            </a:r>
            <a:r>
              <a:rPr lang="zh-CN" altLang="zh-CN" dirty="0" smtClean="0"/>
              <a:t>，先</a:t>
            </a:r>
            <a:r>
              <a:rPr lang="zh-CN" altLang="zh-CN" dirty="0"/>
              <a:t>判定它是否字母</a:t>
            </a:r>
            <a:r>
              <a:rPr lang="en-US" altLang="zh-CN" dirty="0"/>
              <a:t>(</a:t>
            </a:r>
            <a:r>
              <a:rPr lang="zh-CN" altLang="zh-CN" dirty="0"/>
              <a:t>包括大小写</a:t>
            </a:r>
            <a:r>
              <a:rPr lang="en-US" altLang="zh-CN" dirty="0"/>
              <a:t>)</a:t>
            </a:r>
            <a:r>
              <a:rPr lang="zh-CN" altLang="zh-CN" dirty="0" smtClean="0"/>
              <a:t>，</a:t>
            </a:r>
            <a:endParaRPr lang="en-US" altLang="zh-CN" dirty="0" smtClean="0"/>
          </a:p>
          <a:p>
            <a:pPr lvl="1">
              <a:buNone/>
            </a:pPr>
            <a:endParaRPr lang="en-US" altLang="zh-CN" dirty="0" smtClean="0"/>
          </a:p>
          <a:p>
            <a:pPr lvl="2">
              <a:spcBef>
                <a:spcPts val="1800"/>
              </a:spcBef>
            </a:pPr>
            <a:r>
              <a:rPr lang="zh-CN" altLang="zh-CN" sz="2400" dirty="0" smtClean="0"/>
              <a:t>若不是</a:t>
            </a:r>
            <a:r>
              <a:rPr lang="zh-CN" altLang="zh-CN" sz="2400" dirty="0"/>
              <a:t>字母，不改变</a:t>
            </a:r>
            <a:r>
              <a:rPr lang="en-US" altLang="zh-CN" sz="2400" dirty="0"/>
              <a:t>c</a:t>
            </a:r>
            <a:r>
              <a:rPr lang="zh-CN" altLang="zh-CN" sz="2400" dirty="0"/>
              <a:t>的值</a:t>
            </a:r>
            <a:r>
              <a:rPr lang="zh-CN" altLang="zh-CN" sz="2400" dirty="0" smtClean="0"/>
              <a:t>；</a:t>
            </a:r>
            <a:endParaRPr lang="en-US" altLang="zh-CN" sz="2400" dirty="0" smtClean="0"/>
          </a:p>
          <a:p>
            <a:pPr lvl="2"/>
            <a:r>
              <a:rPr lang="zh-CN" altLang="zh-CN" sz="2400" dirty="0" smtClean="0"/>
              <a:t>若是</a:t>
            </a:r>
            <a:r>
              <a:rPr lang="zh-CN" altLang="zh-CN" sz="2400" dirty="0"/>
              <a:t>字母，则还要检查它是否</a:t>
            </a:r>
            <a:r>
              <a:rPr lang="en-US" altLang="zh-CN" sz="2400" dirty="0"/>
              <a:t>’W’</a:t>
            </a:r>
            <a:r>
              <a:rPr lang="zh-CN" altLang="zh-CN" sz="2400" dirty="0"/>
              <a:t>到</a:t>
            </a:r>
            <a:r>
              <a:rPr lang="en-US" altLang="zh-CN" sz="2400" dirty="0"/>
              <a:t>’Z’</a:t>
            </a:r>
            <a:r>
              <a:rPr lang="zh-CN" altLang="zh-CN" sz="2400" dirty="0"/>
              <a:t>的范围内</a:t>
            </a:r>
            <a:r>
              <a:rPr lang="en-US" altLang="zh-CN" sz="2400" dirty="0"/>
              <a:t>(</a:t>
            </a:r>
            <a:r>
              <a:rPr lang="zh-CN" altLang="zh-CN" sz="2400" dirty="0"/>
              <a:t>包括大小写字母</a:t>
            </a:r>
            <a:r>
              <a:rPr lang="en-US" altLang="zh-CN" sz="2400" dirty="0"/>
              <a:t>)</a:t>
            </a:r>
            <a:r>
              <a:rPr lang="zh-CN" altLang="zh-CN" sz="2400" dirty="0" smtClean="0"/>
              <a:t>。</a:t>
            </a:r>
            <a:endParaRPr lang="en-US" altLang="zh-CN" sz="2400" dirty="0" smtClean="0"/>
          </a:p>
          <a:p>
            <a:pPr lvl="2"/>
            <a:endParaRPr lang="en-US" altLang="zh-CN" sz="2400" dirty="0" smtClean="0"/>
          </a:p>
          <a:p>
            <a:pPr lvl="3"/>
            <a:r>
              <a:rPr lang="zh-CN" altLang="zh-CN" sz="2400" dirty="0" smtClean="0"/>
              <a:t>如</a:t>
            </a:r>
            <a:r>
              <a:rPr lang="zh-CN" altLang="zh-CN" sz="2400" dirty="0"/>
              <a:t>不在此范围内，</a:t>
            </a:r>
            <a:r>
              <a:rPr lang="zh-CN" altLang="zh-CN" sz="2400" dirty="0" smtClean="0"/>
              <a:t>则变量</a:t>
            </a:r>
            <a:r>
              <a:rPr lang="en-US" altLang="zh-CN" sz="2400" dirty="0"/>
              <a:t>c</a:t>
            </a:r>
            <a:r>
              <a:rPr lang="zh-CN" altLang="zh-CN" sz="2400" dirty="0"/>
              <a:t>的值</a:t>
            </a:r>
            <a:r>
              <a:rPr lang="zh-CN" altLang="zh-CN" sz="2400" dirty="0" smtClean="0"/>
              <a:t>改为</a:t>
            </a:r>
            <a:r>
              <a:rPr lang="zh-CN" altLang="zh-CN" sz="2400" dirty="0"/>
              <a:t>其后第</a:t>
            </a:r>
            <a:r>
              <a:rPr lang="en-US" altLang="zh-CN" sz="2400" dirty="0"/>
              <a:t>4</a:t>
            </a:r>
            <a:r>
              <a:rPr lang="zh-CN" altLang="zh-CN" sz="2400" dirty="0"/>
              <a:t>个字母</a:t>
            </a:r>
            <a:r>
              <a:rPr lang="zh-CN" altLang="zh-CN" sz="2400" dirty="0" smtClean="0"/>
              <a:t>。</a:t>
            </a:r>
            <a:endParaRPr lang="en-US" altLang="zh-CN" sz="2400" dirty="0" smtClean="0"/>
          </a:p>
          <a:p>
            <a:pPr lvl="3"/>
            <a:r>
              <a:rPr lang="zh-CN" altLang="zh-CN" sz="2400" dirty="0" smtClean="0"/>
              <a:t>如果</a:t>
            </a:r>
            <a:r>
              <a:rPr lang="zh-CN" altLang="zh-CN" sz="2400" dirty="0"/>
              <a:t>在</a:t>
            </a:r>
            <a:r>
              <a:rPr lang="en-US" altLang="zh-CN" sz="2400" dirty="0"/>
              <a:t>’W’</a:t>
            </a:r>
            <a:r>
              <a:rPr lang="zh-CN" altLang="zh-CN" sz="2400" dirty="0"/>
              <a:t>到</a:t>
            </a:r>
            <a:r>
              <a:rPr lang="en-US" altLang="zh-CN" sz="2400" dirty="0"/>
              <a:t>’Z’</a:t>
            </a:r>
            <a:r>
              <a:rPr lang="zh-CN" altLang="zh-CN" sz="2400" dirty="0"/>
              <a:t>的范围内，则应将它转换为</a:t>
            </a:r>
            <a:r>
              <a:rPr lang="en-US" altLang="zh-CN" sz="2400" dirty="0"/>
              <a:t>A</a:t>
            </a:r>
            <a:r>
              <a:rPr lang="zh-CN" altLang="zh-CN" sz="2400" dirty="0"/>
              <a:t>～</a:t>
            </a:r>
            <a:r>
              <a:rPr lang="en-US" altLang="zh-CN" sz="2400" dirty="0"/>
              <a:t>D(</a:t>
            </a:r>
            <a:r>
              <a:rPr lang="zh-CN" altLang="zh-CN" sz="2400" dirty="0"/>
              <a:t>或</a:t>
            </a:r>
            <a:r>
              <a:rPr lang="en-US" altLang="zh-CN" sz="2400" dirty="0"/>
              <a:t>a</a:t>
            </a:r>
            <a:r>
              <a:rPr lang="zh-CN" altLang="zh-CN" sz="2400" dirty="0"/>
              <a:t>～</a:t>
            </a:r>
            <a:r>
              <a:rPr lang="en-US" altLang="zh-CN" sz="2400" dirty="0"/>
              <a:t>d)</a:t>
            </a:r>
            <a:r>
              <a:rPr lang="zh-CN" altLang="zh-CN" sz="2400" dirty="0"/>
              <a:t>之一的字母。</a:t>
            </a:r>
            <a:endParaRPr lang="en-US" altLang="zh-CN" sz="2400" dirty="0"/>
          </a:p>
          <a:p>
            <a:pPr lvl="1">
              <a:buNone/>
            </a:pPr>
            <a:endParaRPr lang="en-US" altLang="zh-CN" dirty="0"/>
          </a:p>
          <a:p>
            <a:endParaRPr lang="zh-CN" altLang="en-US" dirty="0"/>
          </a:p>
        </p:txBody>
      </p:sp>
      <p:sp>
        <p:nvSpPr>
          <p:cNvPr id="4" name="灯片编号占位符 3"/>
          <p:cNvSpPr>
            <a:spLocks noGrp="1"/>
          </p:cNvSpPr>
          <p:nvPr>
            <p:ph type="sldNum" sz="quarter" idx="12"/>
          </p:nvPr>
        </p:nvSpPr>
        <p:spPr>
          <a:xfrm>
            <a:off x="6553200" y="6716216"/>
            <a:ext cx="2133600" cy="457200"/>
          </a:xfrm>
        </p:spPr>
        <p:txBody>
          <a:bodyPr/>
          <a:lstStyle/>
          <a:p>
            <a:fld id="{B0B2AA3B-4E3A-48A3-B1C6-ACC183BE71FA}" type="slidenum">
              <a:rPr lang="en-US" altLang="zh-CN" smtClean="0"/>
              <a:pPr/>
              <a:t>75</a:t>
            </a:fld>
            <a:endParaRPr lang="en-US" altLang="zh-CN"/>
          </a:p>
        </p:txBody>
      </p:sp>
      <p:cxnSp>
        <p:nvCxnSpPr>
          <p:cNvPr id="5" name="直接连接符 4"/>
          <p:cNvCxnSpPr>
            <a:cxnSpLocks noChangeShapeType="1"/>
          </p:cNvCxnSpPr>
          <p:nvPr/>
        </p:nvCxnSpPr>
        <p:spPr bwMode="auto">
          <a:xfrm>
            <a:off x="2987824" y="2456800"/>
            <a:ext cx="4286250" cy="0"/>
          </a:xfrm>
          <a:prstGeom prst="line">
            <a:avLst/>
          </a:prstGeom>
          <a:noFill/>
          <a:ln w="38100" algn="ctr">
            <a:solidFill>
              <a:srgbClr val="FF0000"/>
            </a:solidFill>
            <a:miter lim="800000"/>
            <a:headEnd/>
            <a:tailEnd/>
          </a:ln>
          <a:extLst>
            <a:ext uri="{909E8E84-426E-40DD-AFC4-6F175D3DCCD1}">
              <a14:hiddenFill xmlns:a14="http://schemas.microsoft.com/office/drawing/2010/main">
                <a:noFill/>
              </a14:hiddenFill>
            </a:ext>
          </a:extLst>
        </p:spPr>
      </p:cxnSp>
      <p:sp>
        <p:nvSpPr>
          <p:cNvPr id="6" name="TextBox 5"/>
          <p:cNvSpPr txBox="1">
            <a:spLocks noChangeArrowheads="1"/>
          </p:cNvSpPr>
          <p:nvPr/>
        </p:nvSpPr>
        <p:spPr bwMode="auto">
          <a:xfrm>
            <a:off x="6084168" y="1502936"/>
            <a:ext cx="2857500" cy="584200"/>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algn="ctr" eaLnBrk="1" hangingPunct="1"/>
            <a:r>
              <a:rPr lang="en-US" altLang="zh-CN" sz="3200" b="1" dirty="0">
                <a:solidFill>
                  <a:srgbClr val="0000CC"/>
                </a:solidFill>
              </a:rPr>
              <a:t>c=</a:t>
            </a:r>
            <a:r>
              <a:rPr lang="en-US" altLang="zh-CN" sz="3200" b="1" dirty="0" err="1">
                <a:solidFill>
                  <a:srgbClr val="0000CC"/>
                </a:solidFill>
              </a:rPr>
              <a:t>getchar</a:t>
            </a:r>
            <a:r>
              <a:rPr lang="en-US" altLang="zh-CN" sz="3200" b="1" dirty="0">
                <a:solidFill>
                  <a:srgbClr val="0000CC"/>
                </a:solidFill>
              </a:rPr>
              <a:t>(); </a:t>
            </a:r>
          </a:p>
        </p:txBody>
      </p:sp>
      <p:cxnSp>
        <p:nvCxnSpPr>
          <p:cNvPr id="7" name="直接连接符 6"/>
          <p:cNvCxnSpPr>
            <a:cxnSpLocks noChangeShapeType="1"/>
          </p:cNvCxnSpPr>
          <p:nvPr/>
        </p:nvCxnSpPr>
        <p:spPr bwMode="auto">
          <a:xfrm>
            <a:off x="1187624" y="2871088"/>
            <a:ext cx="3377217" cy="0"/>
          </a:xfrm>
          <a:prstGeom prst="line">
            <a:avLst/>
          </a:prstGeom>
          <a:noFill/>
          <a:ln w="38100" algn="ctr">
            <a:solidFill>
              <a:srgbClr val="FF0000"/>
            </a:solidFill>
            <a:miter lim="800000"/>
            <a:headEnd/>
            <a:tailEnd/>
          </a:ln>
          <a:extLst>
            <a:ext uri="{909E8E84-426E-40DD-AFC4-6F175D3DCCD1}">
              <a14:hiddenFill xmlns:a14="http://schemas.microsoft.com/office/drawing/2010/main">
                <a:noFill/>
              </a14:hiddenFill>
            </a:ext>
          </a:extLst>
        </p:spPr>
      </p:cxnSp>
      <p:sp>
        <p:nvSpPr>
          <p:cNvPr id="8" name="TextBox 7"/>
          <p:cNvSpPr txBox="1">
            <a:spLocks noChangeArrowheads="1"/>
          </p:cNvSpPr>
          <p:nvPr/>
        </p:nvSpPr>
        <p:spPr bwMode="auto">
          <a:xfrm>
            <a:off x="385748" y="2943096"/>
            <a:ext cx="8358187" cy="584200"/>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algn="ctr" eaLnBrk="1" hangingPunct="1"/>
            <a:r>
              <a:rPr lang="en-US" altLang="zh-CN" sz="3200" b="1" dirty="0">
                <a:solidFill>
                  <a:srgbClr val="0000CC"/>
                </a:solidFill>
              </a:rPr>
              <a:t>if((c&gt;='a' &amp;&amp; c&lt;='z') || (c&gt;='A' &amp;&amp; c&lt;='Z')) </a:t>
            </a:r>
          </a:p>
        </p:txBody>
      </p:sp>
      <p:cxnSp>
        <p:nvCxnSpPr>
          <p:cNvPr id="10" name="直接连接符 9"/>
          <p:cNvCxnSpPr>
            <a:cxnSpLocks noChangeShapeType="1"/>
          </p:cNvCxnSpPr>
          <p:nvPr/>
        </p:nvCxnSpPr>
        <p:spPr bwMode="auto">
          <a:xfrm>
            <a:off x="4932040" y="4400872"/>
            <a:ext cx="3659192" cy="0"/>
          </a:xfrm>
          <a:prstGeom prst="line">
            <a:avLst/>
          </a:prstGeom>
          <a:noFill/>
          <a:ln w="38100" algn="ctr">
            <a:solidFill>
              <a:srgbClr val="FF0000"/>
            </a:solidFill>
            <a:miter lim="800000"/>
            <a:headEnd/>
            <a:tailEnd/>
          </a:ln>
          <a:extLst>
            <a:ext uri="{909E8E84-426E-40DD-AFC4-6F175D3DCCD1}">
              <a14:hiddenFill xmlns:a14="http://schemas.microsoft.com/office/drawing/2010/main">
                <a:noFill/>
              </a14:hiddenFill>
            </a:ext>
          </a:extLst>
        </p:spPr>
      </p:cxnSp>
      <p:sp>
        <p:nvSpPr>
          <p:cNvPr id="13" name="矩形 12"/>
          <p:cNvSpPr/>
          <p:nvPr/>
        </p:nvSpPr>
        <p:spPr>
          <a:xfrm>
            <a:off x="967036" y="4544888"/>
            <a:ext cx="7974632" cy="584775"/>
          </a:xfrm>
          <a:prstGeom prst="rect">
            <a:avLst/>
          </a:prstGeom>
          <a:solidFill>
            <a:srgbClr val="FFCCFF"/>
          </a:solidFill>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3200" b="1" i="0" u="none" strike="noStrike" kern="0" cap="none" spc="0" normalizeH="0" baseline="0" noProof="0" dirty="0" smtClean="0">
                <a:ln>
                  <a:noFill/>
                </a:ln>
                <a:solidFill>
                  <a:srgbClr val="0000CC"/>
                </a:solidFill>
                <a:effectLst/>
                <a:uLnTx/>
                <a:uFillTx/>
                <a:latin typeface="Arial" charset="0"/>
                <a:ea typeface="宋体" charset="-122"/>
              </a:rPr>
              <a:t>if(c&gt;='W' &amp;&amp; c&lt;='Z' || c&gt;='w' &amp;&amp; c&lt;='z')</a:t>
            </a:r>
            <a:endParaRPr kumimoji="0" lang="zh-CN" altLang="en-US" sz="1800" b="0" i="0" u="none" strike="noStrike" kern="0" cap="none" spc="0" normalizeH="0" baseline="0" noProof="0" dirty="0" smtClean="0">
              <a:ln>
                <a:noFill/>
              </a:ln>
              <a:solidFill>
                <a:sysClr val="windowText" lastClr="000000"/>
              </a:solidFill>
              <a:effectLst/>
              <a:uLnTx/>
              <a:uFillTx/>
            </a:endParaRPr>
          </a:p>
        </p:txBody>
      </p:sp>
      <p:sp>
        <p:nvSpPr>
          <p:cNvPr id="15" name="矩形 14"/>
          <p:cNvSpPr/>
          <p:nvPr/>
        </p:nvSpPr>
        <p:spPr>
          <a:xfrm>
            <a:off x="7259233" y="5625008"/>
            <a:ext cx="1484702" cy="584775"/>
          </a:xfrm>
          <a:prstGeom prst="rect">
            <a:avLst/>
          </a:prstGeom>
          <a:solidFill>
            <a:srgbClr val="FFCCFF"/>
          </a:solidFill>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3200" b="1" i="0" u="none" strike="noStrike" kern="0" cap="none" spc="0" normalizeH="0" baseline="0" noProof="0" dirty="0" smtClean="0">
                <a:ln>
                  <a:noFill/>
                </a:ln>
                <a:solidFill>
                  <a:srgbClr val="0000CC"/>
                </a:solidFill>
                <a:effectLst/>
                <a:uLnTx/>
                <a:uFillTx/>
                <a:latin typeface="Arial" charset="0"/>
                <a:ea typeface="宋体" charset="-122"/>
              </a:rPr>
              <a:t>c=c+4;</a:t>
            </a:r>
            <a:endParaRPr kumimoji="0" lang="zh-CN" altLang="en-US" sz="1800" b="0" i="0" u="none" strike="noStrike" kern="0" cap="none" spc="0" normalizeH="0" baseline="0" noProof="0" dirty="0" smtClean="0">
              <a:ln>
                <a:noFill/>
              </a:ln>
              <a:solidFill>
                <a:sysClr val="windowText" lastClr="000000"/>
              </a:solidFill>
              <a:effectLst/>
              <a:uLnTx/>
              <a:uFillTx/>
            </a:endParaRPr>
          </a:p>
        </p:txBody>
      </p:sp>
      <p:sp>
        <p:nvSpPr>
          <p:cNvPr id="17" name="矩形 16"/>
          <p:cNvSpPr/>
          <p:nvPr/>
        </p:nvSpPr>
        <p:spPr>
          <a:xfrm>
            <a:off x="5448119" y="6093296"/>
            <a:ext cx="2076209" cy="584775"/>
          </a:xfrm>
          <a:prstGeom prst="rect">
            <a:avLst/>
          </a:prstGeom>
          <a:solidFill>
            <a:srgbClr val="FFCCFF"/>
          </a:solidFill>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3200" b="1" i="0" u="none" strike="noStrike" kern="0" cap="none" spc="0" normalizeH="0" baseline="0" noProof="0" dirty="0" smtClean="0">
                <a:ln>
                  <a:noFill/>
                </a:ln>
                <a:solidFill>
                  <a:srgbClr val="0000CC"/>
                </a:solidFill>
                <a:effectLst/>
                <a:uLnTx/>
                <a:uFillTx/>
                <a:latin typeface="Arial" charset="0"/>
                <a:ea typeface="宋体" charset="-122"/>
              </a:rPr>
              <a:t>c=c+4-26;</a:t>
            </a:r>
            <a:endParaRPr kumimoji="0" lang="zh-CN" altLang="en-US" sz="1800" b="0" i="0" u="none" strike="noStrike" kern="0" cap="none" spc="0" normalizeH="0" baseline="0" noProof="0" dirty="0" smtClean="0">
              <a:ln>
                <a:noFill/>
              </a:ln>
              <a:solidFill>
                <a:sysClr val="windowText" lastClr="000000"/>
              </a:solidFill>
              <a:effectLst/>
              <a:uLnTx/>
              <a:uFillTx/>
            </a:endParaRPr>
          </a:p>
        </p:txBody>
      </p:sp>
    </p:spTree>
    <p:extLst>
      <p:ext uri="{BB962C8B-B14F-4D97-AF65-F5344CB8AC3E}">
        <p14:creationId xmlns:p14="http://schemas.microsoft.com/office/powerpoint/2010/main" val="1340046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2" presetClass="entr" presetSubtype="8"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slide(fromLeft)">
                                      <p:cBhvr>
                                        <p:cTn id="27" dur="500"/>
                                        <p:tgtEl>
                                          <p:spTgt spid="5"/>
                                        </p:tgtEl>
                                      </p:cBhvr>
                                    </p:animEffect>
                                  </p:childTnLst>
                                </p:cTn>
                              </p:par>
                            </p:childTnLst>
                          </p:cTn>
                        </p:par>
                        <p:par>
                          <p:cTn id="28" fill="hold">
                            <p:stCondLst>
                              <p:cond delay="500"/>
                            </p:stCondLst>
                            <p:childTnLst>
                              <p:par>
                                <p:cTn id="29" presetID="3" presetClass="entr" presetSubtype="10" fill="hold" grpId="0" nodeType="after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blinds(horizontal)">
                                      <p:cBhvr>
                                        <p:cTn id="31" dur="500"/>
                                        <p:tgtEl>
                                          <p:spTgt spid="6"/>
                                        </p:tgtEl>
                                      </p:cBhvr>
                                    </p:animEffect>
                                  </p:childTnLst>
                                </p:cTn>
                              </p:par>
                            </p:childTnLst>
                          </p:cTn>
                        </p:par>
                      </p:childTnLst>
                    </p:cTn>
                  </p:par>
                  <p:par>
                    <p:cTn id="32" fill="hold">
                      <p:stCondLst>
                        <p:cond delay="indefinite"/>
                      </p:stCondLst>
                      <p:childTnLst>
                        <p:par>
                          <p:cTn id="33" fill="hold">
                            <p:stCondLst>
                              <p:cond delay="0"/>
                            </p:stCondLst>
                            <p:childTnLst>
                              <p:par>
                                <p:cTn id="34" presetID="12" presetClass="entr" presetSubtype="8" fill="hold" nodeType="click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slide(fromLeft)">
                                      <p:cBhvr>
                                        <p:cTn id="36" dur="500"/>
                                        <p:tgtEl>
                                          <p:spTgt spid="7"/>
                                        </p:tgtEl>
                                      </p:cBhvr>
                                    </p:animEffect>
                                  </p:childTnLst>
                                </p:cTn>
                              </p:par>
                            </p:childTnLst>
                          </p:cTn>
                        </p:par>
                        <p:par>
                          <p:cTn id="37" fill="hold">
                            <p:stCondLst>
                              <p:cond delay="500"/>
                            </p:stCondLst>
                            <p:childTnLst>
                              <p:par>
                                <p:cTn id="38" presetID="3" presetClass="entr" presetSubtype="10" fill="hold" grpId="0" nodeType="after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blinds(horizontal)">
                                      <p:cBhvr>
                                        <p:cTn id="40" dur="500"/>
                                        <p:tgtEl>
                                          <p:spTgt spid="8"/>
                                        </p:tgtEl>
                                      </p:cBhvr>
                                    </p:animEffect>
                                  </p:childTnLst>
                                </p:cTn>
                              </p:par>
                            </p:childTnLst>
                          </p:cTn>
                        </p:par>
                      </p:childTnLst>
                    </p:cTn>
                  </p:par>
                  <p:par>
                    <p:cTn id="41" fill="hold">
                      <p:stCondLst>
                        <p:cond delay="indefinite"/>
                      </p:stCondLst>
                      <p:childTnLst>
                        <p:par>
                          <p:cTn id="42" fill="hold">
                            <p:stCondLst>
                              <p:cond delay="0"/>
                            </p:stCondLst>
                            <p:childTnLst>
                              <p:par>
                                <p:cTn id="43" presetID="12" presetClass="entr" presetSubtype="8" fill="hold" nodeType="click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slide(fromLeft)">
                                      <p:cBhvr>
                                        <p:cTn id="45" dur="500"/>
                                        <p:tgtEl>
                                          <p:spTgt spid="10"/>
                                        </p:tgtEl>
                                      </p:cBhvr>
                                    </p:animEffect>
                                  </p:childTnLst>
                                </p:cTn>
                              </p:par>
                            </p:childTnLst>
                          </p:cTn>
                        </p:par>
                        <p:par>
                          <p:cTn id="46" fill="hold">
                            <p:stCondLst>
                              <p:cond delay="500"/>
                            </p:stCondLst>
                            <p:childTnLst>
                              <p:par>
                                <p:cTn id="47" presetID="1" presetClass="entr" presetSubtype="0" fill="hold" grpId="0" nodeType="afterEffect">
                                  <p:stCondLst>
                                    <p:cond delay="0"/>
                                  </p:stCondLst>
                                  <p:childTnLst>
                                    <p:set>
                                      <p:cBhvr>
                                        <p:cTn id="48" dur="1" fill="hold">
                                          <p:stCondLst>
                                            <p:cond delay="0"/>
                                          </p:stCondLst>
                                        </p:cTn>
                                        <p:tgtEl>
                                          <p:spTgt spid="1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7"/>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13" grpId="0" animBg="1"/>
      <p:bldP spid="15" grpId="0" animBg="1"/>
      <p:bldP spid="17"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B0B2AA3B-4E3A-48A3-B1C6-ACC183BE71FA}" type="slidenum">
              <a:rPr lang="en-US" altLang="zh-CN" smtClean="0"/>
              <a:pPr/>
              <a:t>76</a:t>
            </a:fld>
            <a:endParaRPr lang="en-US" altLang="zh-CN"/>
          </a:p>
        </p:txBody>
      </p:sp>
      <p:pic>
        <p:nvPicPr>
          <p:cNvPr id="2211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1005096"/>
            <a:ext cx="6061433" cy="50405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6278087"/>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4994" name="Rectangle 3"/>
          <p:cNvSpPr>
            <a:spLocks noGrp="1" noChangeArrowheads="1"/>
          </p:cNvSpPr>
          <p:nvPr>
            <p:ph type="body" idx="1"/>
          </p:nvPr>
        </p:nvSpPr>
        <p:spPr>
          <a:xfrm>
            <a:off x="251520" y="310852"/>
            <a:ext cx="8803928" cy="6286500"/>
          </a:xfrm>
        </p:spPr>
        <p:txBody>
          <a:bodyPr/>
          <a:lstStyle/>
          <a:p>
            <a:pPr>
              <a:spcBef>
                <a:spcPts val="0"/>
              </a:spcBef>
              <a:buFont typeface="Wingdings" pitchFamily="2" charset="2"/>
              <a:buNone/>
            </a:pPr>
            <a:r>
              <a:rPr lang="zh-CN" altLang="en-US" sz="2400" b="1" dirty="0" smtClean="0">
                <a:solidFill>
                  <a:srgbClr val="FFFF00"/>
                </a:solidFill>
                <a:latin typeface="Verdana" panose="020B0604030504040204" pitchFamily="34" charset="0"/>
                <a:ea typeface="Verdana" panose="020B0604030504040204" pitchFamily="34" charset="0"/>
                <a:cs typeface="Verdana" panose="020B0604030504040204" pitchFamily="34" charset="0"/>
              </a:rPr>
              <a:t>（详见</a:t>
            </a:r>
            <a:r>
              <a:rPr lang="en-US" altLang="zh-CN" sz="2400" b="1" dirty="0" smtClean="0">
                <a:solidFill>
                  <a:srgbClr val="FFFF00"/>
                </a:solidFill>
                <a:latin typeface="Verdana" panose="020B0604030504040204" pitchFamily="34" charset="0"/>
                <a:ea typeface="Verdana" panose="020B0604030504040204" pitchFamily="34" charset="0"/>
                <a:cs typeface="Verdana" panose="020B0604030504040204" pitchFamily="34" charset="0"/>
              </a:rPr>
              <a:t>P139</a:t>
            </a:r>
            <a:r>
              <a:rPr lang="zh-CN" altLang="en-US" sz="2400" b="1" dirty="0" smtClean="0">
                <a:solidFill>
                  <a:srgbClr val="FFFF00"/>
                </a:solidFill>
                <a:latin typeface="Verdana" panose="020B0604030504040204" pitchFamily="34" charset="0"/>
                <a:ea typeface="Verdana" panose="020B0604030504040204" pitchFamily="34" charset="0"/>
                <a:cs typeface="Verdana" panose="020B0604030504040204" pitchFamily="34" charset="0"/>
              </a:rPr>
              <a:t>）</a:t>
            </a:r>
            <a:endParaRPr lang="en-US" altLang="zh-CN" sz="2400" b="1" dirty="0" smtClean="0">
              <a:solidFill>
                <a:srgbClr val="FFFF00"/>
              </a:solidFill>
              <a:latin typeface="Verdana" panose="020B0604030504040204" pitchFamily="34" charset="0"/>
              <a:ea typeface="Verdana" panose="020B0604030504040204" pitchFamily="34" charset="0"/>
              <a:cs typeface="Verdana" panose="020B0604030504040204" pitchFamily="34" charset="0"/>
            </a:endParaRPr>
          </a:p>
          <a:p>
            <a:pPr>
              <a:spcBef>
                <a:spcPts val="0"/>
              </a:spcBef>
              <a:buFont typeface="Wingdings" pitchFamily="2" charset="2"/>
              <a:buNone/>
            </a:pPr>
            <a:r>
              <a:rPr lang="en-US" altLang="zh-CN" sz="2400" b="1" dirty="0" smtClean="0">
                <a:latin typeface="Verdana" panose="020B0604030504040204" pitchFamily="34" charset="0"/>
                <a:ea typeface="Verdana" panose="020B0604030504040204" pitchFamily="34" charset="0"/>
                <a:cs typeface="Verdana" panose="020B0604030504040204" pitchFamily="34" charset="0"/>
              </a:rPr>
              <a:t>……</a:t>
            </a:r>
          </a:p>
          <a:p>
            <a:pPr>
              <a:spcBef>
                <a:spcPts val="0"/>
              </a:spcBef>
              <a:buFont typeface="Wingdings" pitchFamily="2" charset="2"/>
              <a:buNone/>
            </a:pPr>
            <a:r>
              <a:rPr lang="en-US" altLang="zh-CN" sz="2400" b="1" dirty="0" smtClean="0">
                <a:latin typeface="Verdana" panose="020B0604030504040204" pitchFamily="34" charset="0"/>
                <a:ea typeface="Verdana" panose="020B0604030504040204" pitchFamily="34" charset="0"/>
                <a:cs typeface="Verdana" panose="020B0604030504040204" pitchFamily="34" charset="0"/>
              </a:rPr>
              <a:t>char </a:t>
            </a:r>
            <a:r>
              <a:rPr lang="en-US" altLang="zh-CN" sz="2400" b="1" dirty="0" smtClean="0">
                <a:latin typeface="Verdana" panose="020B0604030504040204" pitchFamily="34" charset="0"/>
                <a:ea typeface="Verdana" panose="020B0604030504040204" pitchFamily="34" charset="0"/>
                <a:cs typeface="Verdana" panose="020B0604030504040204" pitchFamily="34" charset="0"/>
              </a:rPr>
              <a:t>c;</a:t>
            </a:r>
            <a:endParaRPr lang="zh-CN" altLang="zh-CN" sz="2400" b="1" dirty="0" smtClean="0">
              <a:latin typeface="Verdana" panose="020B0604030504040204" pitchFamily="34" charset="0"/>
              <a:cs typeface="Verdana" panose="020B0604030504040204" pitchFamily="34" charset="0"/>
            </a:endParaRPr>
          </a:p>
          <a:p>
            <a:pPr>
              <a:spcBef>
                <a:spcPts val="0"/>
              </a:spcBef>
              <a:buFont typeface="Wingdings" pitchFamily="2" charset="2"/>
              <a:buNone/>
            </a:pPr>
            <a:r>
              <a:rPr lang="en-US" altLang="zh-CN" sz="2400" b="1" dirty="0" smtClean="0">
                <a:latin typeface="Verdana" panose="020B0604030504040204" pitchFamily="34" charset="0"/>
                <a:ea typeface="Verdana" panose="020B0604030504040204" pitchFamily="34" charset="0"/>
                <a:cs typeface="Verdana" panose="020B0604030504040204" pitchFamily="34" charset="0"/>
              </a:rPr>
              <a:t>c=</a:t>
            </a:r>
            <a:r>
              <a:rPr lang="en-US" altLang="zh-CN" sz="2400" b="1" dirty="0" err="1" smtClean="0">
                <a:latin typeface="Verdana" panose="020B0604030504040204" pitchFamily="34" charset="0"/>
                <a:ea typeface="Verdana" panose="020B0604030504040204" pitchFamily="34" charset="0"/>
                <a:cs typeface="Verdana" panose="020B0604030504040204" pitchFamily="34" charset="0"/>
              </a:rPr>
              <a:t>getchar</a:t>
            </a:r>
            <a:r>
              <a:rPr lang="en-US" altLang="zh-CN" sz="2400" b="1" dirty="0" smtClean="0">
                <a:latin typeface="Verdana" panose="020B0604030504040204" pitchFamily="34" charset="0"/>
                <a:ea typeface="Verdana" panose="020B0604030504040204" pitchFamily="34" charset="0"/>
                <a:cs typeface="Verdana" panose="020B0604030504040204" pitchFamily="34" charset="0"/>
              </a:rPr>
              <a:t>();                                          </a:t>
            </a:r>
            <a:endParaRPr lang="zh-CN" altLang="zh-CN" sz="2400" b="1" dirty="0" smtClean="0">
              <a:latin typeface="Verdana" panose="020B0604030504040204" pitchFamily="34" charset="0"/>
              <a:cs typeface="Verdana" panose="020B0604030504040204" pitchFamily="34" charset="0"/>
            </a:endParaRPr>
          </a:p>
          <a:p>
            <a:pPr>
              <a:spcBef>
                <a:spcPts val="0"/>
              </a:spcBef>
              <a:buFont typeface="Wingdings" pitchFamily="2" charset="2"/>
              <a:buNone/>
            </a:pPr>
            <a:r>
              <a:rPr lang="en-US" altLang="zh-CN" sz="2400" b="1" dirty="0" smtClean="0">
                <a:latin typeface="Verdana" panose="020B0604030504040204" pitchFamily="34" charset="0"/>
                <a:ea typeface="Verdana" panose="020B0604030504040204" pitchFamily="34" charset="0"/>
                <a:cs typeface="Verdana" panose="020B0604030504040204" pitchFamily="34" charset="0"/>
              </a:rPr>
              <a:t>while(c!=‘\n</a:t>
            </a:r>
            <a:r>
              <a:rPr lang="en-US" altLang="zh-CN" sz="2400" b="1" dirty="0" smtClean="0">
                <a:latin typeface="Verdana" panose="020B0604030504040204" pitchFamily="34" charset="0"/>
                <a:ea typeface="Verdana" panose="020B0604030504040204" pitchFamily="34" charset="0"/>
                <a:cs typeface="Verdana" panose="020B0604030504040204" pitchFamily="34" charset="0"/>
              </a:rPr>
              <a:t>’)    </a:t>
            </a:r>
            <a:endParaRPr lang="zh-CN" altLang="zh-CN" sz="2400" b="1" dirty="0" smtClean="0">
              <a:latin typeface="Verdana" panose="020B0604030504040204" pitchFamily="34" charset="0"/>
              <a:cs typeface="Verdana" panose="020B0604030504040204" pitchFamily="34" charset="0"/>
            </a:endParaRPr>
          </a:p>
          <a:p>
            <a:pPr>
              <a:spcBef>
                <a:spcPts val="0"/>
              </a:spcBef>
              <a:buFont typeface="Wingdings" pitchFamily="2" charset="2"/>
              <a:buNone/>
            </a:pPr>
            <a:r>
              <a:rPr lang="en-US" altLang="zh-CN" sz="2400" b="1" dirty="0" smtClean="0">
                <a:latin typeface="Verdana" panose="020B0604030504040204" pitchFamily="34" charset="0"/>
                <a:ea typeface="Verdana" panose="020B0604030504040204" pitchFamily="34" charset="0"/>
                <a:cs typeface="Verdana" panose="020B0604030504040204" pitchFamily="34" charset="0"/>
              </a:rPr>
              <a:t>{</a:t>
            </a:r>
          </a:p>
          <a:p>
            <a:pPr>
              <a:spcBef>
                <a:spcPts val="0"/>
              </a:spcBef>
              <a:buFont typeface="Wingdings" pitchFamily="2" charset="2"/>
              <a:buNone/>
            </a:pPr>
            <a:r>
              <a:rPr lang="en-US" altLang="zh-CN" sz="2400" b="1" dirty="0">
                <a:latin typeface="Verdana" panose="020B0604030504040204" pitchFamily="34" charset="0"/>
                <a:ea typeface="Verdana" panose="020B0604030504040204" pitchFamily="34" charset="0"/>
                <a:cs typeface="Verdana" panose="020B0604030504040204" pitchFamily="34" charset="0"/>
              </a:rPr>
              <a:t>	</a:t>
            </a:r>
            <a:r>
              <a:rPr lang="en-US" altLang="zh-CN" sz="2400" b="1" dirty="0" smtClean="0">
                <a:latin typeface="Verdana" panose="020B0604030504040204" pitchFamily="34" charset="0"/>
                <a:ea typeface="Verdana" panose="020B0604030504040204" pitchFamily="34" charset="0"/>
                <a:cs typeface="Verdana" panose="020B0604030504040204" pitchFamily="34" charset="0"/>
              </a:rPr>
              <a:t>  if</a:t>
            </a:r>
            <a:r>
              <a:rPr lang="en-US" altLang="zh-CN" sz="2400" b="1" dirty="0" smtClean="0">
                <a:latin typeface="Verdana" panose="020B0604030504040204" pitchFamily="34" charset="0"/>
                <a:ea typeface="Verdana" panose="020B0604030504040204" pitchFamily="34" charset="0"/>
                <a:cs typeface="Verdana" panose="020B0604030504040204" pitchFamily="34" charset="0"/>
              </a:rPr>
              <a:t>((c&gt;=‘a’ &amp;&amp; c&lt;=‘z’) || (c&gt;=‘A’ </a:t>
            </a:r>
            <a:r>
              <a:rPr lang="en-US" altLang="zh-CN" sz="2400" b="1" dirty="0" smtClean="0">
                <a:latin typeface="Verdana" panose="020B0604030504040204" pitchFamily="34" charset="0"/>
                <a:ea typeface="Verdana" panose="020B0604030504040204" pitchFamily="34" charset="0"/>
                <a:cs typeface="Verdana" panose="020B0604030504040204" pitchFamily="34" charset="0"/>
              </a:rPr>
              <a:t>&amp;&amp; c</a:t>
            </a:r>
            <a:r>
              <a:rPr lang="en-US" altLang="zh-CN" sz="2400" b="1" dirty="0" smtClean="0">
                <a:latin typeface="Verdana" panose="020B0604030504040204" pitchFamily="34" charset="0"/>
                <a:ea typeface="Verdana" panose="020B0604030504040204" pitchFamily="34" charset="0"/>
                <a:cs typeface="Verdana" panose="020B0604030504040204" pitchFamily="34" charset="0"/>
              </a:rPr>
              <a:t>&lt;=‘Z’)) </a:t>
            </a:r>
            <a:endParaRPr lang="zh-CN" altLang="zh-CN" sz="2400" b="1" dirty="0" smtClean="0">
              <a:latin typeface="Verdana" panose="020B0604030504040204" pitchFamily="34" charset="0"/>
              <a:cs typeface="Verdana" panose="020B0604030504040204" pitchFamily="34" charset="0"/>
            </a:endParaRPr>
          </a:p>
          <a:p>
            <a:pPr>
              <a:spcBef>
                <a:spcPts val="0"/>
              </a:spcBef>
              <a:buFont typeface="Wingdings" pitchFamily="2" charset="2"/>
              <a:buNone/>
            </a:pPr>
            <a:r>
              <a:rPr lang="en-US" altLang="zh-CN" sz="2400" b="1" dirty="0" smtClean="0">
                <a:latin typeface="Verdana" panose="020B0604030504040204" pitchFamily="34" charset="0"/>
                <a:ea typeface="Verdana" panose="020B0604030504040204" pitchFamily="34" charset="0"/>
                <a:cs typeface="Verdana" panose="020B0604030504040204" pitchFamily="34" charset="0"/>
              </a:rPr>
              <a:t>     </a:t>
            </a:r>
            <a:r>
              <a:rPr lang="en-US" altLang="zh-CN" sz="2400" b="1" dirty="0" smtClean="0">
                <a:latin typeface="Verdana" panose="020B0604030504040204" pitchFamily="34" charset="0"/>
                <a:ea typeface="Verdana" panose="020B0604030504040204" pitchFamily="34" charset="0"/>
                <a:cs typeface="Verdana" panose="020B0604030504040204" pitchFamily="34" charset="0"/>
              </a:rPr>
              <a:t>{</a:t>
            </a:r>
          </a:p>
          <a:p>
            <a:pPr>
              <a:spcBef>
                <a:spcPts val="0"/>
              </a:spcBef>
              <a:buFont typeface="Wingdings" pitchFamily="2" charset="2"/>
              <a:buNone/>
            </a:pPr>
            <a:r>
              <a:rPr lang="en-US" altLang="zh-CN" sz="2400" b="1" dirty="0">
                <a:latin typeface="Verdana" panose="020B0604030504040204" pitchFamily="34" charset="0"/>
                <a:ea typeface="Verdana" panose="020B0604030504040204" pitchFamily="34" charset="0"/>
                <a:cs typeface="Verdana" panose="020B0604030504040204" pitchFamily="34" charset="0"/>
              </a:rPr>
              <a:t>	</a:t>
            </a:r>
            <a:r>
              <a:rPr lang="en-US" altLang="zh-CN" sz="2400" b="1" dirty="0" smtClean="0">
                <a:latin typeface="Verdana" panose="020B0604030504040204" pitchFamily="34" charset="0"/>
                <a:ea typeface="Verdana" panose="020B0604030504040204" pitchFamily="34" charset="0"/>
                <a:cs typeface="Verdana" panose="020B0604030504040204" pitchFamily="34" charset="0"/>
              </a:rPr>
              <a:t>	if(c</a:t>
            </a:r>
            <a:r>
              <a:rPr lang="en-US" altLang="zh-CN" sz="2400" b="1" dirty="0" smtClean="0">
                <a:latin typeface="Verdana" panose="020B0604030504040204" pitchFamily="34" charset="0"/>
                <a:ea typeface="Verdana" panose="020B0604030504040204" pitchFamily="34" charset="0"/>
                <a:cs typeface="Verdana" panose="020B0604030504040204" pitchFamily="34" charset="0"/>
              </a:rPr>
              <a:t>&gt;='W' &amp;&amp; c&lt;='Z' || c&gt;='w' </a:t>
            </a:r>
            <a:r>
              <a:rPr lang="en-US" altLang="zh-CN" sz="2400" b="1" dirty="0" smtClean="0">
                <a:latin typeface="Verdana" panose="020B0604030504040204" pitchFamily="34" charset="0"/>
                <a:ea typeface="Verdana" panose="020B0604030504040204" pitchFamily="34" charset="0"/>
                <a:cs typeface="Verdana" panose="020B0604030504040204" pitchFamily="34" charset="0"/>
              </a:rPr>
              <a:t>&amp;&amp; </a:t>
            </a:r>
            <a:r>
              <a:rPr lang="en-US" altLang="zh-CN" sz="2400" b="1" dirty="0" smtClean="0">
                <a:latin typeface="Verdana" panose="020B0604030504040204" pitchFamily="34" charset="0"/>
                <a:ea typeface="Verdana" panose="020B0604030504040204" pitchFamily="34" charset="0"/>
                <a:cs typeface="Verdana" panose="020B0604030504040204" pitchFamily="34" charset="0"/>
              </a:rPr>
              <a:t>c&lt;='z') </a:t>
            </a:r>
          </a:p>
          <a:p>
            <a:pPr>
              <a:spcBef>
                <a:spcPts val="0"/>
              </a:spcBef>
              <a:buFont typeface="Wingdings" pitchFamily="2" charset="2"/>
              <a:buNone/>
            </a:pPr>
            <a:r>
              <a:rPr lang="en-US" altLang="zh-CN" sz="2400" b="1" dirty="0" smtClean="0">
                <a:latin typeface="Verdana" panose="020B0604030504040204" pitchFamily="34" charset="0"/>
                <a:ea typeface="Verdana" panose="020B0604030504040204" pitchFamily="34" charset="0"/>
                <a:cs typeface="Verdana" panose="020B0604030504040204" pitchFamily="34" charset="0"/>
              </a:rPr>
              <a:t>            c=c-22;   </a:t>
            </a:r>
            <a:endParaRPr lang="zh-CN" altLang="zh-CN" sz="2400" b="1" dirty="0" smtClean="0">
              <a:latin typeface="Verdana" panose="020B0604030504040204" pitchFamily="34" charset="0"/>
              <a:cs typeface="Verdana" panose="020B0604030504040204" pitchFamily="34" charset="0"/>
            </a:endParaRPr>
          </a:p>
          <a:p>
            <a:pPr>
              <a:spcBef>
                <a:spcPts val="0"/>
              </a:spcBef>
              <a:buFont typeface="Wingdings" pitchFamily="2" charset="2"/>
              <a:buNone/>
            </a:pPr>
            <a:r>
              <a:rPr lang="en-US" altLang="zh-CN" sz="2400" b="1" dirty="0" smtClean="0">
                <a:latin typeface="Verdana" panose="020B0604030504040204" pitchFamily="34" charset="0"/>
                <a:ea typeface="Verdana" panose="020B0604030504040204" pitchFamily="34" charset="0"/>
                <a:cs typeface="Verdana" panose="020B0604030504040204" pitchFamily="34" charset="0"/>
              </a:rPr>
              <a:t>         </a:t>
            </a:r>
            <a:r>
              <a:rPr lang="en-US" altLang="zh-CN" sz="2400" b="1" dirty="0" smtClean="0">
                <a:latin typeface="Verdana" panose="020B0604030504040204" pitchFamily="34" charset="0"/>
                <a:ea typeface="Verdana" panose="020B0604030504040204" pitchFamily="34" charset="0"/>
                <a:cs typeface="Verdana" panose="020B0604030504040204" pitchFamily="34" charset="0"/>
              </a:rPr>
              <a:t>else</a:t>
            </a:r>
          </a:p>
          <a:p>
            <a:pPr>
              <a:spcBef>
                <a:spcPts val="0"/>
              </a:spcBef>
              <a:buFont typeface="Wingdings" pitchFamily="2" charset="2"/>
              <a:buNone/>
            </a:pPr>
            <a:r>
              <a:rPr lang="en-US" altLang="zh-CN" sz="2400" b="1" dirty="0">
                <a:latin typeface="Verdana" panose="020B0604030504040204" pitchFamily="34" charset="0"/>
                <a:ea typeface="Verdana" panose="020B0604030504040204" pitchFamily="34" charset="0"/>
                <a:cs typeface="Verdana" panose="020B0604030504040204" pitchFamily="34" charset="0"/>
              </a:rPr>
              <a:t>	</a:t>
            </a:r>
            <a:r>
              <a:rPr lang="en-US" altLang="zh-CN" sz="2400" b="1" dirty="0" smtClean="0">
                <a:latin typeface="Verdana" panose="020B0604030504040204" pitchFamily="34" charset="0"/>
                <a:ea typeface="Verdana" panose="020B0604030504040204" pitchFamily="34" charset="0"/>
                <a:cs typeface="Verdana" panose="020B0604030504040204" pitchFamily="34" charset="0"/>
              </a:rPr>
              <a:t>	   </a:t>
            </a:r>
            <a:r>
              <a:rPr lang="en-US" altLang="zh-CN" sz="2400" b="1" dirty="0" smtClean="0">
                <a:latin typeface="Verdana" panose="020B0604030504040204" pitchFamily="34" charset="0"/>
                <a:ea typeface="Verdana" panose="020B0604030504040204" pitchFamily="34" charset="0"/>
                <a:cs typeface="Verdana" panose="020B0604030504040204" pitchFamily="34" charset="0"/>
              </a:rPr>
              <a:t>c=c+4;   </a:t>
            </a:r>
            <a:endParaRPr lang="zh-CN" altLang="zh-CN" sz="2400" b="1" dirty="0" smtClean="0">
              <a:latin typeface="Verdana" panose="020B0604030504040204" pitchFamily="34" charset="0"/>
              <a:cs typeface="Verdana" panose="020B0604030504040204" pitchFamily="34" charset="0"/>
            </a:endParaRPr>
          </a:p>
          <a:p>
            <a:pPr>
              <a:spcBef>
                <a:spcPts val="0"/>
              </a:spcBef>
              <a:buFont typeface="Wingdings" pitchFamily="2" charset="2"/>
              <a:buNone/>
            </a:pPr>
            <a:r>
              <a:rPr lang="en-US" altLang="zh-CN" sz="2400" b="1" dirty="0" smtClean="0">
                <a:latin typeface="Verdana" panose="020B0604030504040204" pitchFamily="34" charset="0"/>
                <a:ea typeface="Verdana" panose="020B0604030504040204" pitchFamily="34" charset="0"/>
                <a:cs typeface="Verdana" panose="020B0604030504040204" pitchFamily="34" charset="0"/>
              </a:rPr>
              <a:t>	 </a:t>
            </a:r>
            <a:r>
              <a:rPr lang="en-US" altLang="zh-CN" sz="2400" b="1" dirty="0" smtClean="0">
                <a:latin typeface="Verdana" panose="020B0604030504040204" pitchFamily="34" charset="0"/>
                <a:ea typeface="Verdana" panose="020B0604030504040204" pitchFamily="34" charset="0"/>
                <a:cs typeface="Verdana" panose="020B0604030504040204" pitchFamily="34" charset="0"/>
              </a:rPr>
              <a:t> </a:t>
            </a:r>
            <a:r>
              <a:rPr lang="en-US" altLang="zh-CN" sz="2400" b="1" dirty="0" smtClean="0">
                <a:latin typeface="Verdana" panose="020B0604030504040204" pitchFamily="34" charset="0"/>
                <a:ea typeface="Verdana" panose="020B0604030504040204" pitchFamily="34" charset="0"/>
                <a:cs typeface="Verdana" panose="020B0604030504040204" pitchFamily="34" charset="0"/>
              </a:rPr>
              <a:t>}</a:t>
            </a:r>
            <a:endParaRPr lang="zh-CN" altLang="zh-CN" sz="2400" b="1" dirty="0" smtClean="0">
              <a:latin typeface="Verdana" panose="020B0604030504040204" pitchFamily="34" charset="0"/>
              <a:cs typeface="Verdana" panose="020B0604030504040204" pitchFamily="34" charset="0"/>
            </a:endParaRPr>
          </a:p>
          <a:p>
            <a:pPr>
              <a:spcBef>
                <a:spcPts val="0"/>
              </a:spcBef>
              <a:buFont typeface="Wingdings" pitchFamily="2" charset="2"/>
              <a:buNone/>
            </a:pPr>
            <a:r>
              <a:rPr lang="en-US" altLang="zh-CN" sz="2400" b="1" dirty="0" smtClean="0">
                <a:latin typeface="Verdana" panose="020B0604030504040204" pitchFamily="34" charset="0"/>
                <a:ea typeface="Verdana" panose="020B0604030504040204" pitchFamily="34" charset="0"/>
                <a:cs typeface="Verdana" panose="020B0604030504040204" pitchFamily="34" charset="0"/>
              </a:rPr>
              <a:t>     </a:t>
            </a:r>
            <a:r>
              <a:rPr lang="en-US" altLang="zh-CN" sz="2400" b="1" dirty="0" err="1" smtClean="0">
                <a:latin typeface="Verdana" panose="020B0604030504040204" pitchFamily="34" charset="0"/>
                <a:ea typeface="Verdana" panose="020B0604030504040204" pitchFamily="34" charset="0"/>
                <a:cs typeface="Verdana" panose="020B0604030504040204" pitchFamily="34" charset="0"/>
              </a:rPr>
              <a:t>printf</a:t>
            </a:r>
            <a:r>
              <a:rPr lang="en-US" altLang="zh-CN" sz="2400" b="1" dirty="0" smtClean="0">
                <a:latin typeface="Verdana" panose="020B0604030504040204" pitchFamily="34" charset="0"/>
                <a:ea typeface="Verdana" panose="020B0604030504040204" pitchFamily="34" charset="0"/>
                <a:cs typeface="Verdana" panose="020B0604030504040204" pitchFamily="34" charset="0"/>
              </a:rPr>
              <a:t>("%</a:t>
            </a:r>
            <a:r>
              <a:rPr lang="en-US" altLang="zh-CN" sz="2400" b="1" dirty="0" err="1" smtClean="0">
                <a:latin typeface="Verdana" panose="020B0604030504040204" pitchFamily="34" charset="0"/>
                <a:ea typeface="Verdana" panose="020B0604030504040204" pitchFamily="34" charset="0"/>
                <a:cs typeface="Verdana" panose="020B0604030504040204" pitchFamily="34" charset="0"/>
              </a:rPr>
              <a:t>c",c</a:t>
            </a:r>
            <a:r>
              <a:rPr lang="en-US" altLang="zh-CN" sz="2400" b="1" dirty="0" smtClean="0">
                <a:latin typeface="Verdana" panose="020B0604030504040204" pitchFamily="34" charset="0"/>
                <a:ea typeface="Verdana" panose="020B0604030504040204" pitchFamily="34" charset="0"/>
                <a:cs typeface="Verdana" panose="020B0604030504040204" pitchFamily="34" charset="0"/>
              </a:rPr>
              <a:t>);                                      </a:t>
            </a:r>
            <a:endParaRPr lang="zh-CN" altLang="zh-CN" sz="2400" b="1" dirty="0" smtClean="0">
              <a:latin typeface="Verdana" panose="020B0604030504040204" pitchFamily="34" charset="0"/>
              <a:cs typeface="Verdana" panose="020B0604030504040204" pitchFamily="34" charset="0"/>
            </a:endParaRPr>
          </a:p>
          <a:p>
            <a:pPr>
              <a:spcBef>
                <a:spcPts val="0"/>
              </a:spcBef>
              <a:buFont typeface="Wingdings" pitchFamily="2" charset="2"/>
              <a:buNone/>
            </a:pPr>
            <a:r>
              <a:rPr lang="en-US" altLang="zh-CN" sz="2400" b="1" dirty="0" smtClean="0">
                <a:latin typeface="Verdana" panose="020B0604030504040204" pitchFamily="34" charset="0"/>
                <a:ea typeface="Verdana" panose="020B0604030504040204" pitchFamily="34" charset="0"/>
                <a:cs typeface="Verdana" panose="020B0604030504040204" pitchFamily="34" charset="0"/>
              </a:rPr>
              <a:t>     c=</a:t>
            </a:r>
            <a:r>
              <a:rPr lang="en-US" altLang="zh-CN" sz="2400" b="1" dirty="0" err="1" smtClean="0">
                <a:latin typeface="Verdana" panose="020B0604030504040204" pitchFamily="34" charset="0"/>
                <a:ea typeface="Verdana" panose="020B0604030504040204" pitchFamily="34" charset="0"/>
                <a:cs typeface="Verdana" panose="020B0604030504040204" pitchFamily="34" charset="0"/>
              </a:rPr>
              <a:t>getchar</a:t>
            </a:r>
            <a:r>
              <a:rPr lang="en-US" altLang="zh-CN" sz="2400" b="1" dirty="0" smtClean="0">
                <a:latin typeface="Verdana" panose="020B0604030504040204" pitchFamily="34" charset="0"/>
                <a:ea typeface="Verdana" panose="020B0604030504040204" pitchFamily="34" charset="0"/>
                <a:cs typeface="Verdana" panose="020B0604030504040204" pitchFamily="34" charset="0"/>
              </a:rPr>
              <a:t>(); </a:t>
            </a:r>
            <a:endParaRPr lang="zh-CN" altLang="zh-CN" sz="2400" b="1" dirty="0" smtClean="0">
              <a:latin typeface="Verdana" panose="020B0604030504040204" pitchFamily="34" charset="0"/>
              <a:cs typeface="Verdana" panose="020B0604030504040204" pitchFamily="34" charset="0"/>
            </a:endParaRPr>
          </a:p>
          <a:p>
            <a:pPr>
              <a:spcBef>
                <a:spcPts val="0"/>
              </a:spcBef>
              <a:buFont typeface="Wingdings" pitchFamily="2" charset="2"/>
              <a:buNone/>
            </a:pPr>
            <a:r>
              <a:rPr lang="en-US" altLang="zh-CN" sz="2400" b="1" dirty="0" smtClean="0">
                <a:latin typeface="Verdana" panose="020B0604030504040204" pitchFamily="34" charset="0"/>
                <a:ea typeface="Verdana" panose="020B0604030504040204" pitchFamily="34" charset="0"/>
                <a:cs typeface="Verdana" panose="020B0604030504040204" pitchFamily="34" charset="0"/>
              </a:rPr>
              <a:t>}</a:t>
            </a:r>
          </a:p>
          <a:p>
            <a:pPr>
              <a:spcBef>
                <a:spcPts val="0"/>
              </a:spcBef>
              <a:buFont typeface="Wingdings" pitchFamily="2" charset="2"/>
              <a:buNone/>
            </a:pPr>
            <a:r>
              <a:rPr lang="en-US" altLang="zh-CN" sz="2400" b="1" dirty="0">
                <a:latin typeface="Verdana" panose="020B0604030504040204" pitchFamily="34" charset="0"/>
                <a:ea typeface="Verdana" panose="020B0604030504040204" pitchFamily="34" charset="0"/>
                <a:cs typeface="Verdana" panose="020B0604030504040204" pitchFamily="34" charset="0"/>
              </a:rPr>
              <a:t>……</a:t>
            </a:r>
            <a:endParaRPr lang="zh-CN" altLang="zh-CN" sz="2400" b="1" dirty="0" smtClean="0">
              <a:latin typeface="Verdana" panose="020B0604030504040204" pitchFamily="34" charset="0"/>
              <a:cs typeface="Verdana" panose="020B0604030504040204" pitchFamily="34" charset="0"/>
            </a:endParaRPr>
          </a:p>
        </p:txBody>
      </p:sp>
      <p:sp>
        <p:nvSpPr>
          <p:cNvPr id="84995"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eaLnBrk="1" hangingPunct="1"/>
            <a:endParaRPr lang="zh-CN" altLang="en-US"/>
          </a:p>
        </p:txBody>
      </p:sp>
      <p:sp>
        <p:nvSpPr>
          <p:cNvPr id="84996"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eaLnBrk="1" hangingPunct="1"/>
            <a:endParaRPr lang="zh-CN" altLang="en-US"/>
          </a:p>
        </p:txBody>
      </p:sp>
      <p:sp>
        <p:nvSpPr>
          <p:cNvPr id="84997"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eaLnBrk="1" hangingPunct="1"/>
            <a:endParaRPr lang="zh-CN" altLang="en-US"/>
          </a:p>
        </p:txBody>
      </p:sp>
      <p:sp>
        <p:nvSpPr>
          <p:cNvPr id="84998"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eaLnBrk="1" hangingPunct="1"/>
            <a:endParaRPr lang="zh-CN" altLang="en-US"/>
          </a:p>
        </p:txBody>
      </p:sp>
      <p:sp>
        <p:nvSpPr>
          <p:cNvPr id="84999"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eaLnBrk="1" hangingPunct="1"/>
            <a:endParaRPr lang="zh-CN" altLang="en-US"/>
          </a:p>
        </p:txBody>
      </p:sp>
      <p:sp>
        <p:nvSpPr>
          <p:cNvPr id="85000" name="Rectangle 1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eaLnBrk="1" hangingPunct="1"/>
            <a:endParaRPr lang="zh-CN" altLang="en-US"/>
          </a:p>
        </p:txBody>
      </p:sp>
      <p:sp>
        <p:nvSpPr>
          <p:cNvPr id="85001"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eaLnBrk="1" hangingPunct="1"/>
            <a:endParaRPr lang="zh-CN" altLang="en-US"/>
          </a:p>
        </p:txBody>
      </p:sp>
      <p:pic>
        <p:nvPicPr>
          <p:cNvPr id="105474" name="Picture 2" descr="pic5-1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57813" y="4286250"/>
            <a:ext cx="2509837"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p:cNvSpPr txBox="1">
            <a:spLocks noChangeArrowheads="1"/>
          </p:cNvSpPr>
          <p:nvPr/>
        </p:nvSpPr>
        <p:spPr bwMode="auto">
          <a:xfrm>
            <a:off x="5000625" y="785813"/>
            <a:ext cx="26431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eaLnBrk="1" hangingPunct="1"/>
            <a:r>
              <a:rPr lang="zh-CN" altLang="en-US" sz="2800" b="1" dirty="0">
                <a:solidFill>
                  <a:srgbClr val="FFFF00"/>
                </a:solidFill>
              </a:rPr>
              <a:t>可以改进程序</a:t>
            </a:r>
            <a:endParaRPr lang="en-US" altLang="zh-CN" sz="2800" b="1" dirty="0">
              <a:solidFill>
                <a:srgbClr val="FFFF00"/>
              </a:solidFill>
            </a:endParaRPr>
          </a:p>
        </p:txBody>
      </p:sp>
    </p:spTree>
    <p:extLst>
      <p:ext uri="{BB962C8B-B14F-4D97-AF65-F5344CB8AC3E}">
        <p14:creationId xmlns:p14="http://schemas.microsoft.com/office/powerpoint/2010/main" val="1087888345"/>
      </p:ext>
    </p:extLst>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05474"/>
                                        </p:tgtEl>
                                        <p:attrNameLst>
                                          <p:attrName>style.visibility</p:attrName>
                                        </p:attrNameLst>
                                      </p:cBhvr>
                                      <p:to>
                                        <p:strVal val="visible"/>
                                      </p:to>
                                    </p:set>
                                    <p:animEffect transition="in" filter="blinds(horizontal)">
                                      <p:cBhvr>
                                        <p:cTn id="7" dur="500"/>
                                        <p:tgtEl>
                                          <p:spTgt spid="10547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linds(horizontal)">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7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6018" name="Rectangle 3"/>
          <p:cNvSpPr>
            <a:spLocks noGrp="1" noChangeArrowheads="1"/>
          </p:cNvSpPr>
          <p:nvPr>
            <p:ph type="body" idx="1"/>
          </p:nvPr>
        </p:nvSpPr>
        <p:spPr>
          <a:xfrm>
            <a:off x="500062" y="453157"/>
            <a:ext cx="9328521" cy="6072187"/>
          </a:xfrm>
        </p:spPr>
        <p:txBody>
          <a:bodyPr/>
          <a:lstStyle/>
          <a:p>
            <a:pPr>
              <a:lnSpc>
                <a:spcPct val="100000"/>
              </a:lnSpc>
              <a:buFont typeface="Wingdings" pitchFamily="2" charset="2"/>
              <a:buNone/>
            </a:pPr>
            <a:r>
              <a:rPr lang="en-US" altLang="zh-CN" sz="2400" b="1" dirty="0" smtClean="0">
                <a:latin typeface="Verdana" panose="020B0604030504040204" pitchFamily="34" charset="0"/>
                <a:ea typeface="Verdana" panose="020B0604030504040204" pitchFamily="34" charset="0"/>
                <a:cs typeface="Verdana" panose="020B0604030504040204" pitchFamily="34" charset="0"/>
              </a:rPr>
              <a:t>……</a:t>
            </a:r>
          </a:p>
          <a:p>
            <a:pPr>
              <a:lnSpc>
                <a:spcPct val="100000"/>
              </a:lnSpc>
              <a:buFont typeface="Wingdings" pitchFamily="2" charset="2"/>
              <a:buNone/>
            </a:pPr>
            <a:r>
              <a:rPr lang="en-US" altLang="zh-CN" sz="2400" b="1" dirty="0" smtClean="0">
                <a:latin typeface="Verdana" panose="020B0604030504040204" pitchFamily="34" charset="0"/>
                <a:ea typeface="Verdana" panose="020B0604030504040204" pitchFamily="34" charset="0"/>
                <a:cs typeface="Verdana" panose="020B0604030504040204" pitchFamily="34" charset="0"/>
              </a:rPr>
              <a:t>char </a:t>
            </a:r>
            <a:r>
              <a:rPr lang="en-US" altLang="zh-CN" sz="2400" b="1" dirty="0" smtClean="0">
                <a:latin typeface="Verdana" panose="020B0604030504040204" pitchFamily="34" charset="0"/>
                <a:ea typeface="Verdana" panose="020B0604030504040204" pitchFamily="34" charset="0"/>
                <a:cs typeface="Verdana" panose="020B0604030504040204" pitchFamily="34" charset="0"/>
              </a:rPr>
              <a:t>c;</a:t>
            </a:r>
            <a:endParaRPr lang="zh-CN" altLang="zh-CN" sz="2400" b="1" dirty="0" smtClean="0">
              <a:latin typeface="Verdana" panose="020B0604030504040204" pitchFamily="34" charset="0"/>
              <a:cs typeface="Verdana" panose="020B0604030504040204" pitchFamily="34" charset="0"/>
            </a:endParaRPr>
          </a:p>
          <a:p>
            <a:pPr>
              <a:lnSpc>
                <a:spcPct val="100000"/>
              </a:lnSpc>
              <a:buFont typeface="Wingdings" pitchFamily="2" charset="2"/>
              <a:buNone/>
            </a:pPr>
            <a:r>
              <a:rPr lang="en-US" altLang="zh-CN" sz="2400" b="1" dirty="0" smtClean="0">
                <a:latin typeface="Verdana" panose="020B0604030504040204" pitchFamily="34" charset="0"/>
                <a:ea typeface="Verdana" panose="020B0604030504040204" pitchFamily="34" charset="0"/>
                <a:cs typeface="Verdana" panose="020B0604030504040204" pitchFamily="34" charset="0"/>
              </a:rPr>
              <a:t>while((</a:t>
            </a:r>
            <a:r>
              <a:rPr lang="en-US" altLang="zh-CN" sz="2400" b="1" dirty="0" smtClean="0">
                <a:solidFill>
                  <a:srgbClr val="FFFF00"/>
                </a:solidFill>
                <a:latin typeface="Verdana" panose="020B0604030504040204" pitchFamily="34" charset="0"/>
                <a:ea typeface="Verdana" panose="020B0604030504040204" pitchFamily="34" charset="0"/>
                <a:cs typeface="Verdana" panose="020B0604030504040204" pitchFamily="34" charset="0"/>
              </a:rPr>
              <a:t>c=</a:t>
            </a:r>
            <a:r>
              <a:rPr lang="en-US" altLang="zh-CN" sz="2400" b="1" dirty="0" err="1" smtClean="0">
                <a:solidFill>
                  <a:srgbClr val="FFFF00"/>
                </a:solidFill>
                <a:latin typeface="Verdana" panose="020B0604030504040204" pitchFamily="34" charset="0"/>
                <a:ea typeface="Verdana" panose="020B0604030504040204" pitchFamily="34" charset="0"/>
                <a:cs typeface="Verdana" panose="020B0604030504040204" pitchFamily="34" charset="0"/>
              </a:rPr>
              <a:t>getchar</a:t>
            </a:r>
            <a:r>
              <a:rPr lang="en-US" altLang="zh-CN" sz="2400" b="1" dirty="0" smtClean="0">
                <a:solidFill>
                  <a:srgbClr val="FFFF00"/>
                </a:solidFill>
                <a:latin typeface="Verdana" panose="020B0604030504040204" pitchFamily="34" charset="0"/>
                <a:ea typeface="Verdana" panose="020B0604030504040204" pitchFamily="34" charset="0"/>
                <a:cs typeface="Verdana" panose="020B0604030504040204" pitchFamily="34" charset="0"/>
              </a:rPr>
              <a:t>())</a:t>
            </a:r>
            <a:r>
              <a:rPr lang="en-US" altLang="zh-CN" sz="2400" b="1" dirty="0" smtClean="0">
                <a:latin typeface="Verdana" panose="020B0604030504040204" pitchFamily="34" charset="0"/>
                <a:ea typeface="Verdana" panose="020B0604030504040204" pitchFamily="34" charset="0"/>
                <a:cs typeface="Verdana" panose="020B0604030504040204" pitchFamily="34" charset="0"/>
              </a:rPr>
              <a:t>!=‘\n’)   </a:t>
            </a:r>
            <a:endParaRPr lang="zh-CN" altLang="zh-CN" sz="2400" b="1" dirty="0" smtClean="0">
              <a:latin typeface="Verdana" panose="020B0604030504040204" pitchFamily="34" charset="0"/>
              <a:cs typeface="Verdana" panose="020B0604030504040204" pitchFamily="34" charset="0"/>
            </a:endParaRPr>
          </a:p>
          <a:p>
            <a:pPr>
              <a:lnSpc>
                <a:spcPct val="100000"/>
              </a:lnSpc>
              <a:buFont typeface="Wingdings" pitchFamily="2" charset="2"/>
              <a:buNone/>
            </a:pPr>
            <a:r>
              <a:rPr lang="en-US" altLang="zh-CN" sz="2400" b="1" dirty="0" smtClean="0">
                <a:latin typeface="Verdana" panose="020B0604030504040204" pitchFamily="34" charset="0"/>
                <a:ea typeface="Verdana" panose="020B0604030504040204" pitchFamily="34" charset="0"/>
                <a:cs typeface="Verdana" panose="020B0604030504040204" pitchFamily="34" charset="0"/>
              </a:rPr>
              <a:t>{</a:t>
            </a:r>
          </a:p>
          <a:p>
            <a:pPr>
              <a:lnSpc>
                <a:spcPct val="100000"/>
              </a:lnSpc>
              <a:buFont typeface="Wingdings" pitchFamily="2" charset="2"/>
              <a:buNone/>
            </a:pPr>
            <a:r>
              <a:rPr lang="en-US" altLang="zh-CN" sz="2400" b="1" dirty="0">
                <a:latin typeface="Verdana" panose="020B0604030504040204" pitchFamily="34" charset="0"/>
                <a:ea typeface="Verdana" panose="020B0604030504040204" pitchFamily="34" charset="0"/>
                <a:cs typeface="Verdana" panose="020B0604030504040204" pitchFamily="34" charset="0"/>
              </a:rPr>
              <a:t>	</a:t>
            </a:r>
            <a:r>
              <a:rPr lang="en-US" altLang="zh-CN" sz="2400" b="1" dirty="0" smtClean="0">
                <a:latin typeface="Verdana" panose="020B0604030504040204" pitchFamily="34" charset="0"/>
                <a:ea typeface="Verdana" panose="020B0604030504040204" pitchFamily="34" charset="0"/>
                <a:cs typeface="Verdana" panose="020B0604030504040204" pitchFamily="34" charset="0"/>
              </a:rPr>
              <a:t>if</a:t>
            </a:r>
            <a:r>
              <a:rPr lang="en-US" altLang="zh-CN" sz="2400" b="1" dirty="0" smtClean="0">
                <a:latin typeface="Verdana" panose="020B0604030504040204" pitchFamily="34" charset="0"/>
                <a:ea typeface="Verdana" panose="020B0604030504040204" pitchFamily="34" charset="0"/>
                <a:cs typeface="Verdana" panose="020B0604030504040204" pitchFamily="34" charset="0"/>
              </a:rPr>
              <a:t>((c&gt;=‘A’ &amp;&amp; c&lt;=‘Z’) || (c&gt;=‘a’ </a:t>
            </a:r>
            <a:r>
              <a:rPr lang="en-US" altLang="zh-CN" sz="2400" b="1" dirty="0" smtClean="0">
                <a:latin typeface="Verdana" panose="020B0604030504040204" pitchFamily="34" charset="0"/>
                <a:ea typeface="Verdana" panose="020B0604030504040204" pitchFamily="34" charset="0"/>
                <a:cs typeface="Verdana" panose="020B0604030504040204" pitchFamily="34" charset="0"/>
              </a:rPr>
              <a:t>&amp;&amp; c</a:t>
            </a:r>
            <a:r>
              <a:rPr lang="en-US" altLang="zh-CN" sz="2400" b="1" dirty="0" smtClean="0">
                <a:latin typeface="Verdana" panose="020B0604030504040204" pitchFamily="34" charset="0"/>
                <a:ea typeface="Verdana" panose="020B0604030504040204" pitchFamily="34" charset="0"/>
                <a:cs typeface="Verdana" panose="020B0604030504040204" pitchFamily="34" charset="0"/>
              </a:rPr>
              <a:t>&lt;=‘z’)) </a:t>
            </a:r>
            <a:endParaRPr lang="zh-CN" altLang="zh-CN" sz="2400" b="1" dirty="0" smtClean="0">
              <a:latin typeface="Verdana" panose="020B0604030504040204" pitchFamily="34" charset="0"/>
              <a:cs typeface="Verdana" panose="020B0604030504040204" pitchFamily="34" charset="0"/>
            </a:endParaRPr>
          </a:p>
          <a:p>
            <a:pPr>
              <a:lnSpc>
                <a:spcPct val="100000"/>
              </a:lnSpc>
              <a:buFont typeface="Wingdings" pitchFamily="2" charset="2"/>
              <a:buNone/>
            </a:pPr>
            <a:r>
              <a:rPr lang="en-US" altLang="zh-CN" sz="2400" b="1" dirty="0" smtClean="0">
                <a:latin typeface="Verdana" panose="020B0604030504040204" pitchFamily="34" charset="0"/>
                <a:ea typeface="Verdana" panose="020B0604030504040204" pitchFamily="34" charset="0"/>
                <a:cs typeface="Verdana" panose="020B0604030504040204" pitchFamily="34" charset="0"/>
              </a:rPr>
              <a:t>   </a:t>
            </a:r>
            <a:r>
              <a:rPr lang="en-US" altLang="zh-CN" sz="2400" b="1" dirty="0" smtClean="0">
                <a:latin typeface="Verdana" panose="020B0604030504040204" pitchFamily="34" charset="0"/>
                <a:ea typeface="Verdana" panose="020B0604030504040204" pitchFamily="34" charset="0"/>
                <a:cs typeface="Verdana" panose="020B0604030504040204" pitchFamily="34" charset="0"/>
              </a:rPr>
              <a:t>{</a:t>
            </a:r>
          </a:p>
          <a:p>
            <a:pPr>
              <a:lnSpc>
                <a:spcPct val="100000"/>
              </a:lnSpc>
              <a:buFont typeface="Wingdings" pitchFamily="2" charset="2"/>
              <a:buNone/>
            </a:pPr>
            <a:r>
              <a:rPr lang="en-US" altLang="zh-CN" sz="2400" b="1" dirty="0">
                <a:latin typeface="Verdana" panose="020B0604030504040204" pitchFamily="34" charset="0"/>
                <a:ea typeface="Verdana" panose="020B0604030504040204" pitchFamily="34" charset="0"/>
                <a:cs typeface="Verdana" panose="020B0604030504040204" pitchFamily="34" charset="0"/>
              </a:rPr>
              <a:t>	 </a:t>
            </a:r>
            <a:r>
              <a:rPr lang="en-US" altLang="zh-CN" sz="2400" b="1" dirty="0" smtClean="0">
                <a:latin typeface="Verdana" panose="020B0604030504040204" pitchFamily="34" charset="0"/>
                <a:ea typeface="Verdana" panose="020B0604030504040204" pitchFamily="34" charset="0"/>
                <a:cs typeface="Verdana" panose="020B0604030504040204" pitchFamily="34" charset="0"/>
              </a:rPr>
              <a:t>  </a:t>
            </a:r>
            <a:r>
              <a:rPr lang="en-US" altLang="zh-CN" sz="2400" b="1" dirty="0" smtClean="0">
                <a:solidFill>
                  <a:srgbClr val="FFFF00"/>
                </a:solidFill>
                <a:latin typeface="Verdana" panose="020B0604030504040204" pitchFamily="34" charset="0"/>
                <a:ea typeface="Verdana" panose="020B0604030504040204" pitchFamily="34" charset="0"/>
                <a:cs typeface="Verdana" panose="020B0604030504040204" pitchFamily="34" charset="0"/>
              </a:rPr>
              <a:t>c=c+4;         </a:t>
            </a:r>
            <a:endParaRPr lang="zh-CN" altLang="zh-CN" sz="2400" b="1" dirty="0" smtClean="0">
              <a:solidFill>
                <a:srgbClr val="FFFF00"/>
              </a:solidFill>
              <a:latin typeface="Verdana" panose="020B0604030504040204" pitchFamily="34" charset="0"/>
              <a:cs typeface="Verdana" panose="020B0604030504040204" pitchFamily="34" charset="0"/>
            </a:endParaRPr>
          </a:p>
          <a:p>
            <a:pPr>
              <a:lnSpc>
                <a:spcPct val="100000"/>
              </a:lnSpc>
              <a:buFont typeface="Wingdings" pitchFamily="2" charset="2"/>
              <a:buNone/>
            </a:pPr>
            <a:r>
              <a:rPr lang="en-US" altLang="zh-CN" sz="2400" b="1" dirty="0" smtClean="0">
                <a:latin typeface="Verdana" panose="020B0604030504040204" pitchFamily="34" charset="0"/>
                <a:ea typeface="Verdana" panose="020B0604030504040204" pitchFamily="34" charset="0"/>
                <a:cs typeface="Verdana" panose="020B0604030504040204" pitchFamily="34" charset="0"/>
              </a:rPr>
              <a:t>	   </a:t>
            </a:r>
            <a:r>
              <a:rPr lang="en-US" altLang="zh-CN" sz="2400" b="1" dirty="0" smtClean="0">
                <a:solidFill>
                  <a:srgbClr val="FFFF00"/>
                </a:solidFill>
                <a:latin typeface="Verdana" panose="020B0604030504040204" pitchFamily="34" charset="0"/>
                <a:ea typeface="Verdana" panose="020B0604030504040204" pitchFamily="34" charset="0"/>
                <a:cs typeface="Verdana" panose="020B0604030504040204" pitchFamily="34" charset="0"/>
              </a:rPr>
              <a:t>if(c&gt;=‘Z’ &amp;&amp; c&lt;=‘Z’+4 || c&gt;‘z’) </a:t>
            </a:r>
            <a:endParaRPr lang="zh-CN" altLang="zh-CN" sz="2400" b="1" dirty="0" smtClean="0">
              <a:solidFill>
                <a:srgbClr val="FFFF00"/>
              </a:solidFill>
              <a:latin typeface="Verdana" panose="020B0604030504040204" pitchFamily="34" charset="0"/>
              <a:cs typeface="Verdana" panose="020B0604030504040204" pitchFamily="34" charset="0"/>
            </a:endParaRPr>
          </a:p>
          <a:p>
            <a:pPr>
              <a:lnSpc>
                <a:spcPct val="100000"/>
              </a:lnSpc>
              <a:buFont typeface="Wingdings" pitchFamily="2" charset="2"/>
              <a:buNone/>
            </a:pPr>
            <a:r>
              <a:rPr lang="en-US" altLang="zh-CN" sz="2400" b="1" dirty="0" smtClean="0">
                <a:solidFill>
                  <a:srgbClr val="FFFF00"/>
                </a:solidFill>
                <a:latin typeface="Verdana" panose="020B0604030504040204" pitchFamily="34" charset="0"/>
                <a:ea typeface="Verdana" panose="020B0604030504040204" pitchFamily="34" charset="0"/>
                <a:cs typeface="Verdana" panose="020B0604030504040204" pitchFamily="34" charset="0"/>
              </a:rPr>
              <a:t>		    c=c-26;         </a:t>
            </a:r>
            <a:endParaRPr lang="zh-CN" altLang="zh-CN" sz="2400" b="1" dirty="0" smtClean="0">
              <a:solidFill>
                <a:srgbClr val="FFFF00"/>
              </a:solidFill>
              <a:latin typeface="Verdana" panose="020B0604030504040204" pitchFamily="34" charset="0"/>
              <a:cs typeface="Verdana" panose="020B0604030504040204" pitchFamily="34" charset="0"/>
            </a:endParaRPr>
          </a:p>
          <a:p>
            <a:pPr>
              <a:lnSpc>
                <a:spcPct val="100000"/>
              </a:lnSpc>
              <a:buFont typeface="Wingdings" pitchFamily="2" charset="2"/>
              <a:buNone/>
            </a:pPr>
            <a:r>
              <a:rPr lang="en-US" altLang="zh-CN" sz="2400" b="1" dirty="0" smtClean="0">
                <a:latin typeface="Verdana" panose="020B0604030504040204" pitchFamily="34" charset="0"/>
                <a:ea typeface="Verdana" panose="020B0604030504040204" pitchFamily="34" charset="0"/>
                <a:cs typeface="Verdana" panose="020B0604030504040204" pitchFamily="34" charset="0"/>
              </a:rPr>
              <a:t>	 }</a:t>
            </a:r>
            <a:endParaRPr lang="zh-CN" altLang="zh-CN" sz="2400" b="1" dirty="0" smtClean="0">
              <a:latin typeface="Verdana" panose="020B0604030504040204" pitchFamily="34" charset="0"/>
              <a:cs typeface="Verdana" panose="020B0604030504040204" pitchFamily="34" charset="0"/>
            </a:endParaRPr>
          </a:p>
          <a:p>
            <a:pPr>
              <a:lnSpc>
                <a:spcPct val="100000"/>
              </a:lnSpc>
              <a:buFont typeface="Wingdings" pitchFamily="2" charset="2"/>
              <a:buNone/>
            </a:pPr>
            <a:r>
              <a:rPr lang="en-US" altLang="zh-CN" sz="2400" b="1" dirty="0" smtClean="0">
                <a:latin typeface="Verdana" panose="020B0604030504040204" pitchFamily="34" charset="0"/>
                <a:ea typeface="Verdana" panose="020B0604030504040204" pitchFamily="34" charset="0"/>
                <a:cs typeface="Verdana" panose="020B0604030504040204" pitchFamily="34" charset="0"/>
              </a:rPr>
              <a:t>    </a:t>
            </a:r>
            <a:r>
              <a:rPr lang="en-US" altLang="zh-CN" sz="2400" b="1" dirty="0" err="1" smtClean="0">
                <a:latin typeface="Verdana" panose="020B0604030504040204" pitchFamily="34" charset="0"/>
                <a:ea typeface="Verdana" panose="020B0604030504040204" pitchFamily="34" charset="0"/>
                <a:cs typeface="Verdana" panose="020B0604030504040204" pitchFamily="34" charset="0"/>
              </a:rPr>
              <a:t>printf</a:t>
            </a:r>
            <a:r>
              <a:rPr lang="en-US" altLang="zh-CN" sz="2400" b="1" dirty="0" smtClean="0">
                <a:latin typeface="Verdana" panose="020B0604030504040204" pitchFamily="34" charset="0"/>
                <a:ea typeface="Verdana" panose="020B0604030504040204" pitchFamily="34" charset="0"/>
                <a:cs typeface="Verdana" panose="020B0604030504040204" pitchFamily="34" charset="0"/>
              </a:rPr>
              <a:t>("%</a:t>
            </a:r>
            <a:r>
              <a:rPr lang="en-US" altLang="zh-CN" sz="2400" b="1" dirty="0" err="1" smtClean="0">
                <a:latin typeface="Verdana" panose="020B0604030504040204" pitchFamily="34" charset="0"/>
                <a:ea typeface="Verdana" panose="020B0604030504040204" pitchFamily="34" charset="0"/>
                <a:cs typeface="Verdana" panose="020B0604030504040204" pitchFamily="34" charset="0"/>
              </a:rPr>
              <a:t>c",c</a:t>
            </a:r>
            <a:r>
              <a:rPr lang="en-US" altLang="zh-CN" sz="2400" b="1" dirty="0" smtClean="0">
                <a:latin typeface="Verdana" panose="020B0604030504040204" pitchFamily="34" charset="0"/>
                <a:ea typeface="Verdana" panose="020B0604030504040204" pitchFamily="34" charset="0"/>
                <a:cs typeface="Verdana" panose="020B0604030504040204" pitchFamily="34" charset="0"/>
              </a:rPr>
              <a:t>);          </a:t>
            </a:r>
            <a:endParaRPr lang="zh-CN" altLang="zh-CN" sz="2400" b="1" dirty="0" smtClean="0">
              <a:latin typeface="Verdana" panose="020B0604030504040204" pitchFamily="34" charset="0"/>
              <a:cs typeface="Verdana" panose="020B0604030504040204" pitchFamily="34" charset="0"/>
            </a:endParaRPr>
          </a:p>
          <a:p>
            <a:pPr>
              <a:lnSpc>
                <a:spcPct val="100000"/>
              </a:lnSpc>
              <a:buFont typeface="Wingdings" pitchFamily="2" charset="2"/>
              <a:buNone/>
            </a:pPr>
            <a:r>
              <a:rPr lang="en-US" altLang="zh-CN" sz="2400" b="1" dirty="0" smtClean="0">
                <a:latin typeface="Verdana" panose="020B0604030504040204" pitchFamily="34" charset="0"/>
                <a:ea typeface="Verdana" panose="020B0604030504040204" pitchFamily="34" charset="0"/>
                <a:cs typeface="Verdana" panose="020B0604030504040204" pitchFamily="34" charset="0"/>
              </a:rPr>
              <a:t>}</a:t>
            </a:r>
          </a:p>
          <a:p>
            <a:pPr>
              <a:lnSpc>
                <a:spcPct val="100000"/>
              </a:lnSpc>
              <a:buFont typeface="Wingdings" pitchFamily="2" charset="2"/>
              <a:buNone/>
            </a:pPr>
            <a:r>
              <a:rPr lang="en-US" altLang="zh-CN" sz="2400" b="1" dirty="0">
                <a:latin typeface="Verdana" panose="020B0604030504040204" pitchFamily="34" charset="0"/>
                <a:ea typeface="Verdana" panose="020B0604030504040204" pitchFamily="34" charset="0"/>
                <a:cs typeface="Verdana" panose="020B0604030504040204" pitchFamily="34" charset="0"/>
              </a:rPr>
              <a:t>……</a:t>
            </a:r>
            <a:endParaRPr lang="zh-CN" altLang="zh-CN" sz="2400" b="1" dirty="0" smtClean="0">
              <a:latin typeface="Verdana" panose="020B0604030504040204" pitchFamily="34" charset="0"/>
              <a:cs typeface="Verdana" panose="020B0604030504040204" pitchFamily="34" charset="0"/>
            </a:endParaRPr>
          </a:p>
        </p:txBody>
      </p:sp>
      <p:sp>
        <p:nvSpPr>
          <p:cNvPr id="86019" name="Rectangle 2"/>
          <p:cNvSpPr>
            <a:spLocks noChangeArrowheads="1"/>
          </p:cNvSpPr>
          <p:nvPr/>
        </p:nvSpPr>
        <p:spPr bwMode="auto">
          <a:xfrm>
            <a:off x="0" y="120501"/>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eaLnBrk="1" hangingPunct="1"/>
            <a:endParaRPr lang="zh-CN" altLang="en-US"/>
          </a:p>
        </p:txBody>
      </p:sp>
      <p:sp>
        <p:nvSpPr>
          <p:cNvPr id="86020" name="Rectangle 4"/>
          <p:cNvSpPr>
            <a:spLocks noChangeArrowheads="1"/>
          </p:cNvSpPr>
          <p:nvPr/>
        </p:nvSpPr>
        <p:spPr bwMode="auto">
          <a:xfrm>
            <a:off x="0" y="120501"/>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eaLnBrk="1" hangingPunct="1"/>
            <a:endParaRPr lang="zh-CN" altLang="en-US"/>
          </a:p>
        </p:txBody>
      </p:sp>
      <p:sp>
        <p:nvSpPr>
          <p:cNvPr id="86021" name="Rectangle 7"/>
          <p:cNvSpPr>
            <a:spLocks noChangeArrowheads="1"/>
          </p:cNvSpPr>
          <p:nvPr/>
        </p:nvSpPr>
        <p:spPr bwMode="auto">
          <a:xfrm>
            <a:off x="0" y="120501"/>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eaLnBrk="1" hangingPunct="1"/>
            <a:endParaRPr lang="zh-CN" altLang="en-US"/>
          </a:p>
        </p:txBody>
      </p:sp>
      <p:sp>
        <p:nvSpPr>
          <p:cNvPr id="86022" name="Rectangle 9"/>
          <p:cNvSpPr>
            <a:spLocks noChangeArrowheads="1"/>
          </p:cNvSpPr>
          <p:nvPr/>
        </p:nvSpPr>
        <p:spPr bwMode="auto">
          <a:xfrm>
            <a:off x="0" y="120501"/>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eaLnBrk="1" hangingPunct="1"/>
            <a:endParaRPr lang="zh-CN" altLang="en-US"/>
          </a:p>
        </p:txBody>
      </p:sp>
      <p:sp>
        <p:nvSpPr>
          <p:cNvPr id="86023" name="Rectangle 11"/>
          <p:cNvSpPr>
            <a:spLocks noChangeArrowheads="1"/>
          </p:cNvSpPr>
          <p:nvPr/>
        </p:nvSpPr>
        <p:spPr bwMode="auto">
          <a:xfrm>
            <a:off x="0" y="120501"/>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eaLnBrk="1" hangingPunct="1"/>
            <a:endParaRPr lang="zh-CN" altLang="en-US"/>
          </a:p>
        </p:txBody>
      </p:sp>
      <p:sp>
        <p:nvSpPr>
          <p:cNvPr id="86024" name="Rectangle 13"/>
          <p:cNvSpPr>
            <a:spLocks noChangeArrowheads="1"/>
          </p:cNvSpPr>
          <p:nvPr/>
        </p:nvSpPr>
        <p:spPr bwMode="auto">
          <a:xfrm>
            <a:off x="0" y="120501"/>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eaLnBrk="1" hangingPunct="1"/>
            <a:endParaRPr lang="zh-CN" altLang="en-US"/>
          </a:p>
        </p:txBody>
      </p:sp>
      <p:sp>
        <p:nvSpPr>
          <p:cNvPr id="86025" name="Rectangle 7"/>
          <p:cNvSpPr>
            <a:spLocks noChangeArrowheads="1"/>
          </p:cNvSpPr>
          <p:nvPr/>
        </p:nvSpPr>
        <p:spPr bwMode="auto">
          <a:xfrm>
            <a:off x="0" y="120501"/>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eaLnBrk="1" hangingPunct="1"/>
            <a:endParaRPr lang="zh-CN" altLang="en-US"/>
          </a:p>
        </p:txBody>
      </p:sp>
      <p:cxnSp>
        <p:nvCxnSpPr>
          <p:cNvPr id="12" name="直接连接符 11"/>
          <p:cNvCxnSpPr>
            <a:cxnSpLocks noChangeShapeType="1"/>
          </p:cNvCxnSpPr>
          <p:nvPr/>
        </p:nvCxnSpPr>
        <p:spPr bwMode="auto">
          <a:xfrm>
            <a:off x="2893219" y="3978126"/>
            <a:ext cx="2254845" cy="0"/>
          </a:xfrm>
          <a:prstGeom prst="line">
            <a:avLst/>
          </a:prstGeom>
          <a:noFill/>
          <a:ln w="38100" algn="ctr">
            <a:solidFill>
              <a:srgbClr val="FF0000"/>
            </a:solidFill>
            <a:miter lim="800000"/>
            <a:headEnd/>
            <a:tailEnd/>
          </a:ln>
          <a:extLst>
            <a:ext uri="{909E8E84-426E-40DD-AFC4-6F175D3DCCD1}">
              <a14:hiddenFill xmlns:a14="http://schemas.microsoft.com/office/drawing/2010/main">
                <a:noFill/>
              </a14:hiddenFill>
            </a:ext>
          </a:extLst>
        </p:spPr>
      </p:cxnSp>
      <p:sp>
        <p:nvSpPr>
          <p:cNvPr id="15" name="TextBox 14"/>
          <p:cNvSpPr txBox="1">
            <a:spLocks noChangeArrowheads="1"/>
          </p:cNvSpPr>
          <p:nvPr/>
        </p:nvSpPr>
        <p:spPr bwMode="auto">
          <a:xfrm>
            <a:off x="4660552" y="4053557"/>
            <a:ext cx="20716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charset="0"/>
                <a:ea typeface="宋体" charset="-122"/>
              </a:defRPr>
            </a:lvl1pPr>
            <a:lvl2pPr marL="742950" indent="-285750" eaLnBrk="0" hangingPunct="0">
              <a:defRPr kumimoji="1" sz="4000">
                <a:solidFill>
                  <a:schemeClr val="tx1"/>
                </a:solidFill>
                <a:latin typeface="Arial" charset="0"/>
                <a:ea typeface="宋体" charset="-122"/>
              </a:defRPr>
            </a:lvl2pPr>
            <a:lvl3pPr marL="1143000" indent="-228600" eaLnBrk="0" hangingPunct="0">
              <a:defRPr kumimoji="1" sz="4000">
                <a:solidFill>
                  <a:schemeClr val="tx1"/>
                </a:solidFill>
                <a:latin typeface="Arial" charset="0"/>
                <a:ea typeface="宋体" charset="-122"/>
              </a:defRPr>
            </a:lvl3pPr>
            <a:lvl4pPr marL="1600200" indent="-228600" eaLnBrk="0" hangingPunct="0">
              <a:defRPr kumimoji="1" sz="4000">
                <a:solidFill>
                  <a:schemeClr val="tx1"/>
                </a:solidFill>
                <a:latin typeface="Arial" charset="0"/>
                <a:ea typeface="宋体" charset="-122"/>
              </a:defRPr>
            </a:lvl4pPr>
            <a:lvl5pPr marL="2057400" indent="-228600" eaLnBrk="0" hangingPunct="0">
              <a:defRPr kumimoji="1" sz="4000">
                <a:solidFill>
                  <a:schemeClr val="tx1"/>
                </a:solidFill>
                <a:latin typeface="Arial" charset="0"/>
                <a:ea typeface="宋体" charset="-122"/>
              </a:defRPr>
            </a:lvl5pPr>
            <a:lvl6pPr marL="2514600" indent="-228600" eaLnBrk="0" fontAlgn="base" hangingPunct="0">
              <a:spcBef>
                <a:spcPct val="0"/>
              </a:spcBef>
              <a:spcAft>
                <a:spcPct val="0"/>
              </a:spcAft>
              <a:defRPr kumimoji="1" sz="4000">
                <a:solidFill>
                  <a:schemeClr val="tx1"/>
                </a:solidFill>
                <a:latin typeface="Arial" charset="0"/>
                <a:ea typeface="宋体" charset="-122"/>
              </a:defRPr>
            </a:lvl6pPr>
            <a:lvl7pPr marL="2971800" indent="-228600" eaLnBrk="0" fontAlgn="base" hangingPunct="0">
              <a:spcBef>
                <a:spcPct val="0"/>
              </a:spcBef>
              <a:spcAft>
                <a:spcPct val="0"/>
              </a:spcAft>
              <a:defRPr kumimoji="1" sz="4000">
                <a:solidFill>
                  <a:schemeClr val="tx1"/>
                </a:solidFill>
                <a:latin typeface="Arial" charset="0"/>
                <a:ea typeface="宋体" charset="-122"/>
              </a:defRPr>
            </a:lvl7pPr>
            <a:lvl8pPr marL="3429000" indent="-228600" eaLnBrk="0" fontAlgn="base" hangingPunct="0">
              <a:spcBef>
                <a:spcPct val="0"/>
              </a:spcBef>
              <a:spcAft>
                <a:spcPct val="0"/>
              </a:spcAft>
              <a:defRPr kumimoji="1" sz="4000">
                <a:solidFill>
                  <a:schemeClr val="tx1"/>
                </a:solidFill>
                <a:latin typeface="Arial" charset="0"/>
                <a:ea typeface="宋体" charset="-122"/>
              </a:defRPr>
            </a:lvl8pPr>
            <a:lvl9pPr marL="3886200" indent="-228600" eaLnBrk="0" fontAlgn="base" hangingPunct="0">
              <a:spcBef>
                <a:spcPct val="0"/>
              </a:spcBef>
              <a:spcAft>
                <a:spcPct val="0"/>
              </a:spcAft>
              <a:defRPr kumimoji="1" sz="4000">
                <a:solidFill>
                  <a:schemeClr val="tx1"/>
                </a:solidFill>
                <a:latin typeface="Arial" charset="0"/>
                <a:ea typeface="宋体" charset="-122"/>
              </a:defRPr>
            </a:lvl9pPr>
          </a:lstStyle>
          <a:p>
            <a:pPr eaLnBrk="1" hangingPunct="1"/>
            <a:r>
              <a:rPr lang="zh-CN" altLang="en-US" sz="2800" b="1" dirty="0">
                <a:solidFill>
                  <a:srgbClr val="FFFF00"/>
                </a:solidFill>
              </a:rPr>
              <a:t>不能</a:t>
            </a:r>
            <a:r>
              <a:rPr lang="zh-CN" altLang="en-US" sz="2800" b="1" dirty="0" smtClean="0">
                <a:solidFill>
                  <a:srgbClr val="FFFF00"/>
                </a:solidFill>
              </a:rPr>
              <a:t>少！</a:t>
            </a:r>
            <a:endParaRPr lang="en-US" altLang="zh-CN" sz="2800" b="1" dirty="0">
              <a:solidFill>
                <a:srgbClr val="FFFF00"/>
              </a:solidFill>
            </a:endParaRPr>
          </a:p>
        </p:txBody>
      </p:sp>
      <p:sp>
        <p:nvSpPr>
          <p:cNvPr id="3" name="矩形 2"/>
          <p:cNvSpPr/>
          <p:nvPr/>
        </p:nvSpPr>
        <p:spPr>
          <a:xfrm>
            <a:off x="583121" y="116632"/>
            <a:ext cx="2307042" cy="461665"/>
          </a:xfrm>
          <a:prstGeom prst="rect">
            <a:avLst/>
          </a:prstGeom>
        </p:spPr>
        <p:txBody>
          <a:bodyPr wrap="none">
            <a:spAutoFit/>
          </a:bodyPr>
          <a:lstStyle/>
          <a:p>
            <a:pPr>
              <a:spcBef>
                <a:spcPts val="0"/>
              </a:spcBef>
              <a:buFont typeface="Wingdings" pitchFamily="2" charset="2"/>
              <a:buNone/>
            </a:pPr>
            <a:r>
              <a:rPr lang="zh-CN" altLang="en-US" b="1" dirty="0">
                <a:solidFill>
                  <a:srgbClr val="FFFF00"/>
                </a:solidFill>
                <a:latin typeface="Verdana" panose="020B0604030504040204" pitchFamily="34" charset="0"/>
                <a:ea typeface="Verdana" panose="020B0604030504040204" pitchFamily="34" charset="0"/>
                <a:cs typeface="Verdana" panose="020B0604030504040204" pitchFamily="34" charset="0"/>
              </a:rPr>
              <a:t>（详见</a:t>
            </a:r>
            <a:r>
              <a:rPr lang="en-US" altLang="zh-CN" b="1" dirty="0" smtClean="0">
                <a:solidFill>
                  <a:srgbClr val="FFFF00"/>
                </a:solidFill>
                <a:latin typeface="Verdana" panose="020B0604030504040204" pitchFamily="34" charset="0"/>
                <a:ea typeface="Verdana" panose="020B0604030504040204" pitchFamily="34" charset="0"/>
                <a:cs typeface="Verdana" panose="020B0604030504040204" pitchFamily="34" charset="0"/>
              </a:rPr>
              <a:t>P140</a:t>
            </a:r>
            <a:r>
              <a:rPr lang="zh-CN" altLang="en-US" b="1" dirty="0" smtClean="0">
                <a:solidFill>
                  <a:srgbClr val="FFFF00"/>
                </a:solidFill>
                <a:latin typeface="Verdana" panose="020B0604030504040204" pitchFamily="34" charset="0"/>
                <a:ea typeface="Verdana" panose="020B0604030504040204" pitchFamily="34" charset="0"/>
                <a:cs typeface="Verdana" panose="020B0604030504040204" pitchFamily="34" charset="0"/>
              </a:rPr>
              <a:t>）</a:t>
            </a:r>
            <a:endParaRPr lang="en-US" altLang="zh-CN" b="1" dirty="0">
              <a:solidFill>
                <a:srgbClr val="FFFF00"/>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293431691"/>
      </p:ext>
    </p:extLst>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8"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slide(fromLeft)">
                                      <p:cBhvr>
                                        <p:cTn id="7" dur="500"/>
                                        <p:tgtEl>
                                          <p:spTgt spid="12"/>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blinds(horizontal)">
                                      <p:cBhvr>
                                        <p:cTn id="1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9BE7E5AA-995E-4674-9E19-1798A5635F88}" type="slidenum">
              <a:rPr lang="en-US" altLang="zh-CN"/>
              <a:pPr/>
              <a:t>79</a:t>
            </a:fld>
            <a:endParaRPr lang="en-US" altLang="zh-CN"/>
          </a:p>
        </p:txBody>
      </p:sp>
      <p:sp>
        <p:nvSpPr>
          <p:cNvPr id="129026" name="Rectangle 2"/>
          <p:cNvSpPr>
            <a:spLocks noGrp="1" noChangeArrowheads="1"/>
          </p:cNvSpPr>
          <p:nvPr>
            <p:ph type="title"/>
          </p:nvPr>
        </p:nvSpPr>
        <p:spPr>
          <a:xfrm>
            <a:off x="468313" y="260350"/>
            <a:ext cx="7543800" cy="504825"/>
          </a:xfrm>
        </p:spPr>
        <p:txBody>
          <a:bodyPr/>
          <a:lstStyle/>
          <a:p>
            <a:r>
              <a:rPr lang="zh-CN" altLang="en-US" sz="3100">
                <a:ea typeface="楷体_GB2312" pitchFamily="49" charset="-122"/>
              </a:rPr>
              <a:t>作业</a:t>
            </a:r>
          </a:p>
        </p:txBody>
      </p:sp>
      <p:sp>
        <p:nvSpPr>
          <p:cNvPr id="129027" name="Rectangle 3"/>
          <p:cNvSpPr>
            <a:spLocks noGrp="1" noChangeArrowheads="1"/>
          </p:cNvSpPr>
          <p:nvPr>
            <p:ph type="body" idx="1"/>
          </p:nvPr>
        </p:nvSpPr>
        <p:spPr>
          <a:xfrm>
            <a:off x="395535" y="1196751"/>
            <a:ext cx="8784977" cy="5589811"/>
          </a:xfrm>
        </p:spPr>
        <p:txBody>
          <a:bodyPr/>
          <a:lstStyle/>
          <a:p>
            <a:pPr marL="495300" indent="-495300">
              <a:lnSpc>
                <a:spcPct val="90000"/>
              </a:lnSpc>
            </a:pPr>
            <a:r>
              <a:rPr lang="en-US" altLang="zh-CN" sz="2500" dirty="0" smtClean="0">
                <a:ea typeface="楷体_GB2312" pitchFamily="49" charset="-122"/>
              </a:rPr>
              <a:t>Part 1</a:t>
            </a:r>
            <a:r>
              <a:rPr lang="zh-CN" altLang="en-US" sz="2500" dirty="0" smtClean="0">
                <a:ea typeface="楷体_GB2312" pitchFamily="49" charset="-122"/>
              </a:rPr>
              <a:t>：</a:t>
            </a:r>
            <a:r>
              <a:rPr lang="en-US" altLang="zh-CN" sz="2500" dirty="0" smtClean="0">
                <a:ea typeface="楷体_GB2312" pitchFamily="49" charset="-122"/>
              </a:rPr>
              <a:t>P140  5.4</a:t>
            </a:r>
            <a:r>
              <a:rPr lang="zh-CN" altLang="en-US" sz="2500" dirty="0" smtClean="0">
                <a:ea typeface="楷体_GB2312" pitchFamily="49" charset="-122"/>
              </a:rPr>
              <a:t>，</a:t>
            </a:r>
            <a:r>
              <a:rPr lang="en-US" altLang="zh-CN" sz="2500" dirty="0" smtClean="0">
                <a:ea typeface="楷体_GB2312" pitchFamily="49" charset="-122"/>
              </a:rPr>
              <a:t>5.5</a:t>
            </a:r>
            <a:r>
              <a:rPr lang="zh-CN" altLang="en-US" sz="2500" dirty="0" smtClean="0">
                <a:ea typeface="楷体_GB2312" pitchFamily="49" charset="-122"/>
              </a:rPr>
              <a:t>，</a:t>
            </a:r>
            <a:r>
              <a:rPr lang="en-US" altLang="zh-CN" sz="2500" dirty="0" smtClean="0">
                <a:ea typeface="楷体_GB2312" pitchFamily="49" charset="-122"/>
              </a:rPr>
              <a:t>5.7</a:t>
            </a:r>
            <a:r>
              <a:rPr lang="zh-CN" altLang="en-US" sz="2500" dirty="0" smtClean="0">
                <a:ea typeface="楷体_GB2312" pitchFamily="49" charset="-122"/>
              </a:rPr>
              <a:t>，</a:t>
            </a:r>
            <a:r>
              <a:rPr lang="en-US" altLang="zh-CN" sz="2500" dirty="0" smtClean="0">
                <a:ea typeface="楷体_GB2312" pitchFamily="49" charset="-122"/>
              </a:rPr>
              <a:t>5.8</a:t>
            </a:r>
          </a:p>
          <a:p>
            <a:pPr marL="495300" indent="-495300">
              <a:lnSpc>
                <a:spcPct val="90000"/>
              </a:lnSpc>
            </a:pPr>
            <a:r>
              <a:rPr lang="en-US" altLang="zh-CN" sz="2500" dirty="0" smtClean="0">
                <a:ea typeface="楷体_GB2312" pitchFamily="49" charset="-122"/>
              </a:rPr>
              <a:t>Part 2</a:t>
            </a:r>
            <a:r>
              <a:rPr lang="zh-CN" altLang="en-US" sz="2500" dirty="0" smtClean="0">
                <a:ea typeface="楷体_GB2312" pitchFamily="49" charset="-122"/>
              </a:rPr>
              <a:t>：</a:t>
            </a:r>
            <a:r>
              <a:rPr lang="en-US" altLang="zh-CN" sz="2500" dirty="0" smtClean="0">
                <a:ea typeface="楷体_GB2312" pitchFamily="49" charset="-122"/>
              </a:rPr>
              <a:t>P141  5.12</a:t>
            </a:r>
            <a:r>
              <a:rPr lang="zh-CN" altLang="en-US" sz="2500" dirty="0" smtClean="0">
                <a:ea typeface="楷体_GB2312" pitchFamily="49" charset="-122"/>
              </a:rPr>
              <a:t>，</a:t>
            </a:r>
            <a:r>
              <a:rPr lang="en-US" altLang="zh-CN" sz="2500" dirty="0" smtClean="0">
                <a:ea typeface="楷体_GB2312" pitchFamily="49" charset="-122"/>
              </a:rPr>
              <a:t>5.16</a:t>
            </a:r>
          </a:p>
          <a:p>
            <a:pPr marL="495300" indent="-495300">
              <a:lnSpc>
                <a:spcPct val="90000"/>
              </a:lnSpc>
            </a:pPr>
            <a:endParaRPr lang="en-US" altLang="zh-CN" sz="2500" dirty="0">
              <a:ea typeface="楷体_GB2312" pitchFamily="49" charset="-122"/>
            </a:endParaRPr>
          </a:p>
          <a:p>
            <a:pPr marL="495300" indent="-495300">
              <a:lnSpc>
                <a:spcPct val="90000"/>
              </a:lnSpc>
            </a:pPr>
            <a:r>
              <a:rPr kumimoji="1" lang="en-US" altLang="zh-CN" sz="2500" dirty="0">
                <a:ea typeface="楷体_GB2312" pitchFamily="49" charset="-122"/>
              </a:rPr>
              <a:t>【</a:t>
            </a:r>
            <a:r>
              <a:rPr kumimoji="1" lang="zh-CN" altLang="en-US" sz="2500" dirty="0">
                <a:ea typeface="楷体_GB2312" pitchFamily="49" charset="-122"/>
              </a:rPr>
              <a:t>补充题</a:t>
            </a:r>
            <a:r>
              <a:rPr kumimoji="1" lang="en-US" altLang="zh-CN" sz="2500" dirty="0">
                <a:ea typeface="楷体_GB2312" pitchFamily="49" charset="-122"/>
              </a:rPr>
              <a:t>1】</a:t>
            </a:r>
            <a:r>
              <a:rPr kumimoji="1" lang="zh-CN" altLang="en-US" sz="2500" dirty="0">
                <a:ea typeface="楷体_GB2312" pitchFamily="49" charset="-122"/>
              </a:rPr>
              <a:t>（歌德巴赫猜想）任意一个偶数</a:t>
            </a:r>
            <a:r>
              <a:rPr kumimoji="1" lang="en-US" altLang="zh-CN" sz="2500" dirty="0">
                <a:ea typeface="楷体_GB2312" pitchFamily="49" charset="-122"/>
              </a:rPr>
              <a:t>(&gt;2)</a:t>
            </a:r>
            <a:r>
              <a:rPr kumimoji="1" lang="zh-CN" altLang="en-US" sz="2500" dirty="0">
                <a:ea typeface="楷体_GB2312" pitchFamily="49" charset="-122"/>
              </a:rPr>
              <a:t>都可分解成两个素数之和。要求：对于输入的偶数，输出这两个素数。</a:t>
            </a:r>
          </a:p>
          <a:p>
            <a:pPr marL="495300" indent="-495300">
              <a:lnSpc>
                <a:spcPct val="90000"/>
              </a:lnSpc>
              <a:spcBef>
                <a:spcPct val="50000"/>
              </a:spcBef>
            </a:pPr>
            <a:r>
              <a:rPr lang="en-US" altLang="zh-CN" sz="2500" dirty="0">
                <a:ea typeface="楷体_GB2312" pitchFamily="49" charset="-122"/>
              </a:rPr>
              <a:t>【</a:t>
            </a:r>
            <a:r>
              <a:rPr lang="zh-CN" altLang="en-US" sz="2500" dirty="0">
                <a:ea typeface="楷体_GB2312" pitchFamily="49" charset="-122"/>
              </a:rPr>
              <a:t>补充题</a:t>
            </a:r>
            <a:r>
              <a:rPr lang="en-US" altLang="zh-CN" sz="2500" dirty="0">
                <a:ea typeface="楷体_GB2312" pitchFamily="49" charset="-122"/>
              </a:rPr>
              <a:t>2】</a:t>
            </a:r>
            <a:r>
              <a:rPr lang="zh-CN" altLang="en-US" sz="2500" dirty="0">
                <a:ea typeface="楷体_GB2312" pitchFamily="49" charset="-122"/>
              </a:rPr>
              <a:t>写一个程序，它把一个表示</a:t>
            </a:r>
            <a:r>
              <a:rPr lang="en-US" altLang="zh-CN" sz="2500" dirty="0">
                <a:ea typeface="楷体_GB2312" pitchFamily="49" charset="-122"/>
              </a:rPr>
              <a:t>10/8/16</a:t>
            </a:r>
            <a:r>
              <a:rPr lang="zh-CN" altLang="en-US" sz="2500" dirty="0">
                <a:ea typeface="楷体_GB2312" pitchFamily="49" charset="-122"/>
              </a:rPr>
              <a:t>进制数的字符串转换成对应的整数值。（注意： 以0</a:t>
            </a:r>
            <a:r>
              <a:rPr lang="en-US" altLang="en-US" sz="2500" dirty="0">
                <a:ea typeface="楷体_GB2312" pitchFamily="49" charset="-122"/>
              </a:rPr>
              <a:t>x</a:t>
            </a:r>
            <a:r>
              <a:rPr lang="zh-CN" altLang="en-US" sz="2500" dirty="0">
                <a:ea typeface="楷体_GB2312" pitchFamily="49" charset="-122"/>
              </a:rPr>
              <a:t>或0</a:t>
            </a:r>
            <a:r>
              <a:rPr lang="en-US" altLang="en-US" sz="2500" dirty="0" err="1">
                <a:ea typeface="楷体_GB2312" pitchFamily="49" charset="-122"/>
              </a:rPr>
              <a:t>X</a:t>
            </a:r>
            <a:r>
              <a:rPr lang="en-US" altLang="zh-CN" sz="2500" dirty="0" err="1">
                <a:ea typeface="楷体_GB2312" pitchFamily="49" charset="-122"/>
              </a:rPr>
              <a:t>开头</a:t>
            </a:r>
            <a:r>
              <a:rPr lang="zh-CN" altLang="en-US" sz="2500" dirty="0">
                <a:ea typeface="楷体_GB2312" pitchFamily="49" charset="-122"/>
              </a:rPr>
              <a:t>的为</a:t>
            </a:r>
            <a:r>
              <a:rPr lang="en-US" altLang="zh-CN" sz="2500" dirty="0">
                <a:ea typeface="楷体_GB2312" pitchFamily="49" charset="-122"/>
              </a:rPr>
              <a:t>16</a:t>
            </a:r>
            <a:r>
              <a:rPr lang="zh-CN" altLang="en-US" sz="2500" dirty="0">
                <a:ea typeface="楷体_GB2312" pitchFamily="49" charset="-122"/>
              </a:rPr>
              <a:t>进制，以</a:t>
            </a:r>
            <a:r>
              <a:rPr lang="en-US" altLang="zh-CN" sz="2500" dirty="0">
                <a:ea typeface="楷体_GB2312" pitchFamily="49" charset="-122"/>
              </a:rPr>
              <a:t>0</a:t>
            </a:r>
            <a:r>
              <a:rPr lang="zh-CN" altLang="en-US" sz="2500" dirty="0">
                <a:ea typeface="楷体_GB2312" pitchFamily="49" charset="-122"/>
              </a:rPr>
              <a:t>开头的为</a:t>
            </a:r>
            <a:r>
              <a:rPr lang="en-US" altLang="zh-CN" sz="2500" dirty="0">
                <a:ea typeface="楷体_GB2312" pitchFamily="49" charset="-122"/>
              </a:rPr>
              <a:t>8</a:t>
            </a:r>
            <a:r>
              <a:rPr lang="zh-CN" altLang="en-US" sz="2500" dirty="0">
                <a:ea typeface="楷体_GB2312" pitchFamily="49" charset="-122"/>
              </a:rPr>
              <a:t>进制； 16进制数字符串中允许的数字是0-9以及</a:t>
            </a:r>
            <a:r>
              <a:rPr lang="en-US" altLang="en-US" sz="2500" dirty="0">
                <a:ea typeface="楷体_GB2312" pitchFamily="49" charset="-122"/>
              </a:rPr>
              <a:t>a-f </a:t>
            </a:r>
            <a:r>
              <a:rPr lang="zh-CN" altLang="en-US" sz="2500" dirty="0">
                <a:ea typeface="楷体_GB2312" pitchFamily="49" charset="-122"/>
              </a:rPr>
              <a:t>或</a:t>
            </a:r>
            <a:r>
              <a:rPr lang="en-US" altLang="en-US" sz="2500" dirty="0">
                <a:ea typeface="楷体_GB2312" pitchFamily="49" charset="-122"/>
              </a:rPr>
              <a:t>A-F</a:t>
            </a:r>
            <a:r>
              <a:rPr lang="en-US" altLang="zh-CN" sz="2500" dirty="0" smtClean="0">
                <a:ea typeface="楷体_GB2312" pitchFamily="49" charset="-122"/>
              </a:rPr>
              <a:t>）</a:t>
            </a:r>
            <a:endParaRPr lang="en-US" altLang="en-US" sz="2500" dirty="0">
              <a:ea typeface="楷体_GB2312" pitchFamily="49"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8313" y="260350"/>
            <a:ext cx="4967783" cy="1584474"/>
          </a:xfrm>
        </p:spPr>
        <p:txBody>
          <a:bodyPr/>
          <a:lstStyle/>
          <a:p>
            <a:r>
              <a:rPr lang="en-US" altLang="zh-CN" sz="3200" dirty="0"/>
              <a:t>【</a:t>
            </a:r>
            <a:r>
              <a:rPr lang="zh-CN" altLang="en-US" sz="3200" dirty="0"/>
              <a:t>例</a:t>
            </a:r>
            <a:r>
              <a:rPr lang="en-US" altLang="zh-CN" sz="3200" dirty="0"/>
              <a:t>】</a:t>
            </a:r>
            <a:r>
              <a:rPr lang="zh-CN" altLang="en-US" sz="3200" dirty="0"/>
              <a:t>全班有</a:t>
            </a:r>
            <a:r>
              <a:rPr lang="en-US" altLang="zh-CN" sz="3200" dirty="0"/>
              <a:t>50</a:t>
            </a:r>
            <a:r>
              <a:rPr lang="zh-CN" altLang="zh-CN" sz="3200" dirty="0"/>
              <a:t>个学生</a:t>
            </a:r>
            <a:r>
              <a:rPr lang="zh-CN" altLang="en-US" sz="3200" dirty="0"/>
              <a:t>，统计各学生三门课</a:t>
            </a:r>
            <a:r>
              <a:rPr lang="zh-CN" altLang="zh-CN" sz="3200" dirty="0"/>
              <a:t>的平均成绩</a:t>
            </a:r>
            <a:r>
              <a:rPr lang="zh-CN" altLang="en-US" sz="3200" dirty="0"/>
              <a:t>。</a:t>
            </a:r>
            <a:endParaRPr lang="zh-CN" altLang="en-US" dirty="0"/>
          </a:p>
        </p:txBody>
      </p:sp>
      <p:sp>
        <p:nvSpPr>
          <p:cNvPr id="4" name="灯片编号占位符 3"/>
          <p:cNvSpPr>
            <a:spLocks noGrp="1"/>
          </p:cNvSpPr>
          <p:nvPr>
            <p:ph type="sldNum" sz="quarter" idx="12"/>
          </p:nvPr>
        </p:nvSpPr>
        <p:spPr/>
        <p:txBody>
          <a:bodyPr/>
          <a:lstStyle/>
          <a:p>
            <a:fld id="{B0B2AA3B-4E3A-48A3-B1C6-ACC183BE71FA}" type="slidenum">
              <a:rPr lang="en-US" altLang="zh-CN" smtClean="0"/>
              <a:pPr/>
              <a:t>8</a:t>
            </a:fld>
            <a:endParaRPr lang="en-US" altLang="zh-CN"/>
          </a:p>
        </p:txBody>
      </p:sp>
      <p:pic>
        <p:nvPicPr>
          <p:cNvPr id="2088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36096" y="176416"/>
            <a:ext cx="3526078" cy="64087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6" name="矩形 45"/>
          <p:cNvSpPr/>
          <p:nvPr/>
        </p:nvSpPr>
        <p:spPr bwMode="auto">
          <a:xfrm>
            <a:off x="6217136" y="2148096"/>
            <a:ext cx="1944216" cy="3528392"/>
          </a:xfrm>
          <a:prstGeom prst="rect">
            <a:avLst/>
          </a:prstGeom>
          <a:noFill/>
          <a:ln w="38100" cap="flat" cmpd="sng" algn="ctr">
            <a:solidFill>
              <a:srgbClr val="FF000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Arial" pitchFamily="34" charset="0"/>
              <a:ea typeface="宋体" pitchFamily="2" charset="-122"/>
            </a:endParaRPr>
          </a:p>
        </p:txBody>
      </p:sp>
      <p:sp>
        <p:nvSpPr>
          <p:cNvPr id="48" name="Rectangle 3"/>
          <p:cNvSpPr txBox="1">
            <a:spLocks noChangeArrowheads="1"/>
          </p:cNvSpPr>
          <p:nvPr/>
        </p:nvSpPr>
        <p:spPr bwMode="auto">
          <a:xfrm>
            <a:off x="383431" y="2060848"/>
            <a:ext cx="7500937" cy="36004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120000"/>
              </a:lnSpc>
              <a:spcBef>
                <a:spcPct val="20000"/>
              </a:spcBef>
              <a:spcAft>
                <a:spcPct val="0"/>
              </a:spcAft>
              <a:buClrTx/>
              <a:buFont typeface="Wingdings" pitchFamily="2" charset="2"/>
              <a:buChar char="Ø"/>
              <a:defRPr kumimoji="1"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Tx/>
              <a:buFont typeface="Wingdings" pitchFamily="2" charset="2"/>
              <a:buChar char="u"/>
              <a:defRPr kumimoji="1"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ClrTx/>
              <a:buFont typeface="Wingdings" pitchFamily="2" charset="2"/>
              <a:buChar char="l"/>
              <a:defRPr kumimoji="1"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mn-lt"/>
                <a:ea typeface="+mn-ea"/>
              </a:defRPr>
            </a:lvl5pPr>
            <a:lvl6pPr marL="2514600" indent="-228600" algn="l" rtl="0" fontAlgn="base">
              <a:lnSpc>
                <a:spcPct val="120000"/>
              </a:lnSpc>
              <a:spcBef>
                <a:spcPct val="20000"/>
              </a:spcBef>
              <a:spcAft>
                <a:spcPct val="0"/>
              </a:spcAft>
              <a:buClr>
                <a:srgbClr val="FF3300"/>
              </a:buClr>
              <a:buFont typeface="Wingdings" pitchFamily="2" charset="2"/>
              <a:buChar char="µ"/>
              <a:defRPr kumimoji="1" sz="2000" b="1">
                <a:solidFill>
                  <a:schemeClr val="tx1"/>
                </a:solidFill>
                <a:latin typeface="+mn-lt"/>
                <a:ea typeface="+mn-ea"/>
              </a:defRPr>
            </a:lvl6pPr>
            <a:lvl7pPr marL="2971800" indent="-228600" algn="l" rtl="0" fontAlgn="base">
              <a:lnSpc>
                <a:spcPct val="120000"/>
              </a:lnSpc>
              <a:spcBef>
                <a:spcPct val="20000"/>
              </a:spcBef>
              <a:spcAft>
                <a:spcPct val="0"/>
              </a:spcAft>
              <a:buClr>
                <a:srgbClr val="FF3300"/>
              </a:buClr>
              <a:buFont typeface="Wingdings" pitchFamily="2" charset="2"/>
              <a:buChar char="µ"/>
              <a:defRPr kumimoji="1" sz="2000" b="1">
                <a:solidFill>
                  <a:schemeClr val="tx1"/>
                </a:solidFill>
                <a:latin typeface="+mn-lt"/>
                <a:ea typeface="+mn-ea"/>
              </a:defRPr>
            </a:lvl7pPr>
            <a:lvl8pPr marL="3429000" indent="-228600" algn="l" rtl="0" fontAlgn="base">
              <a:lnSpc>
                <a:spcPct val="120000"/>
              </a:lnSpc>
              <a:spcBef>
                <a:spcPct val="20000"/>
              </a:spcBef>
              <a:spcAft>
                <a:spcPct val="0"/>
              </a:spcAft>
              <a:buClr>
                <a:srgbClr val="FF3300"/>
              </a:buClr>
              <a:buFont typeface="Wingdings" pitchFamily="2" charset="2"/>
              <a:buChar char="µ"/>
              <a:defRPr kumimoji="1" sz="2000" b="1">
                <a:solidFill>
                  <a:schemeClr val="tx1"/>
                </a:solidFill>
                <a:latin typeface="+mn-lt"/>
                <a:ea typeface="+mn-ea"/>
              </a:defRPr>
            </a:lvl8pPr>
            <a:lvl9pPr marL="3886200" indent="-228600" algn="l" rtl="0" fontAlgn="base">
              <a:lnSpc>
                <a:spcPct val="120000"/>
              </a:lnSpc>
              <a:spcBef>
                <a:spcPct val="20000"/>
              </a:spcBef>
              <a:spcAft>
                <a:spcPct val="0"/>
              </a:spcAft>
              <a:buClr>
                <a:srgbClr val="FF3300"/>
              </a:buClr>
              <a:buFont typeface="Wingdings" pitchFamily="2" charset="2"/>
              <a:buChar char="µ"/>
              <a:defRPr kumimoji="1" sz="2000" b="1">
                <a:solidFill>
                  <a:schemeClr val="tx1"/>
                </a:solidFill>
                <a:latin typeface="+mn-lt"/>
                <a:ea typeface="+mn-ea"/>
              </a:defRPr>
            </a:lvl9pPr>
          </a:lstStyle>
          <a:p>
            <a:pPr indent="-285750">
              <a:buFont typeface="Wingdings" pitchFamily="2" charset="2"/>
              <a:buNone/>
            </a:pPr>
            <a:r>
              <a:rPr lang="en-US" altLang="zh-CN" sz="2400" kern="0" dirty="0" err="1" smtClean="0">
                <a:solidFill>
                  <a:schemeClr val="tx2"/>
                </a:solidFill>
                <a:latin typeface="Verdana"/>
                <a:ea typeface="宋体"/>
              </a:rPr>
              <a:t>i</a:t>
            </a:r>
            <a:r>
              <a:rPr lang="en-US" altLang="zh-CN" sz="2400" kern="0" dirty="0" smtClean="0">
                <a:solidFill>
                  <a:schemeClr val="tx2"/>
                </a:solidFill>
                <a:latin typeface="Verdana"/>
                <a:ea typeface="宋体"/>
              </a:rPr>
              <a:t>=1</a:t>
            </a:r>
          </a:p>
          <a:p>
            <a:pPr indent="-285750">
              <a:buFont typeface="Wingdings" pitchFamily="2" charset="2"/>
              <a:buNone/>
            </a:pPr>
            <a:r>
              <a:rPr kumimoji="1" lang="en-US" altLang="zh-CN" sz="2400" b="1" i="0" u="none" strike="noStrike" kern="0" cap="none" spc="0" normalizeH="0" baseline="0" noProof="0" dirty="0" smtClean="0">
                <a:ln>
                  <a:noFill/>
                </a:ln>
                <a:solidFill>
                  <a:schemeClr val="tx2"/>
                </a:solidFill>
                <a:effectLst/>
                <a:uLnTx/>
                <a:uFillTx/>
                <a:latin typeface="Verdana"/>
                <a:ea typeface="宋体"/>
              </a:rPr>
              <a:t>while</a:t>
            </a:r>
            <a:r>
              <a:rPr kumimoji="1" lang="en-US" altLang="zh-CN" sz="2400" b="1" i="0" u="none" strike="noStrike" kern="0" cap="none" spc="0" normalizeH="0" noProof="0" dirty="0" smtClean="0">
                <a:ln>
                  <a:noFill/>
                </a:ln>
                <a:solidFill>
                  <a:schemeClr val="tx2"/>
                </a:solidFill>
                <a:effectLst/>
                <a:uLnTx/>
                <a:uFillTx/>
                <a:latin typeface="Verdana"/>
                <a:ea typeface="宋体"/>
              </a:rPr>
              <a:t> ( </a:t>
            </a:r>
            <a:r>
              <a:rPr kumimoji="1" lang="en-US" altLang="zh-CN" sz="2400" b="1" i="0" u="none" strike="noStrike" kern="0" cap="none" spc="0" normalizeH="0" noProof="0" dirty="0" err="1" smtClean="0">
                <a:ln>
                  <a:noFill/>
                </a:ln>
                <a:solidFill>
                  <a:schemeClr val="tx2"/>
                </a:solidFill>
                <a:effectLst/>
                <a:uLnTx/>
                <a:uFillTx/>
                <a:latin typeface="Verdana"/>
                <a:ea typeface="宋体"/>
              </a:rPr>
              <a:t>i</a:t>
            </a:r>
            <a:r>
              <a:rPr kumimoji="1" lang="en-US" altLang="zh-CN" sz="2400" b="1" i="0" u="none" strike="noStrike" kern="0" cap="none" spc="0" normalizeH="0" noProof="0" dirty="0" smtClean="0">
                <a:ln>
                  <a:noFill/>
                </a:ln>
                <a:solidFill>
                  <a:schemeClr val="tx2"/>
                </a:solidFill>
                <a:effectLst/>
                <a:uLnTx/>
                <a:uFillTx/>
                <a:latin typeface="Verdana"/>
                <a:ea typeface="宋体"/>
              </a:rPr>
              <a:t>&lt;=50 )</a:t>
            </a:r>
          </a:p>
          <a:p>
            <a:pPr indent="-285750">
              <a:buFont typeface="Wingdings" pitchFamily="2" charset="2"/>
              <a:buNone/>
            </a:pPr>
            <a:r>
              <a:rPr lang="en-US" altLang="zh-CN" sz="2400" kern="0" baseline="0" dirty="0" smtClean="0">
                <a:solidFill>
                  <a:schemeClr val="tx2"/>
                </a:solidFill>
                <a:latin typeface="Verdana"/>
                <a:ea typeface="宋体"/>
              </a:rPr>
              <a:t>{  </a:t>
            </a:r>
            <a:r>
              <a:rPr kumimoji="1" lang="en-US" altLang="zh-CN" sz="2400" b="1" i="0" u="none" strike="noStrike" kern="0" cap="none" spc="0" normalizeH="0" baseline="0" noProof="0" dirty="0" err="1" smtClean="0">
                <a:ln>
                  <a:noFill/>
                </a:ln>
                <a:solidFill>
                  <a:schemeClr val="tx2"/>
                </a:solidFill>
                <a:effectLst/>
                <a:uLnTx/>
                <a:uFillTx/>
                <a:latin typeface="Verdana"/>
                <a:ea typeface="宋体"/>
              </a:rPr>
              <a:t>scanf</a:t>
            </a:r>
            <a:r>
              <a:rPr kumimoji="1" lang="en-US" altLang="zh-CN" sz="2400" b="1" i="0" u="none" strike="noStrike" kern="0" cap="none" spc="0" normalizeH="0" baseline="0" noProof="0" dirty="0" smtClean="0">
                <a:ln>
                  <a:noFill/>
                </a:ln>
                <a:solidFill>
                  <a:schemeClr val="tx2"/>
                </a:solidFill>
                <a:effectLst/>
                <a:uLnTx/>
                <a:uFillTx/>
                <a:latin typeface="Verdana"/>
                <a:ea typeface="宋体"/>
              </a:rPr>
              <a:t>(“%</a:t>
            </a:r>
            <a:r>
              <a:rPr kumimoji="1" lang="en-US" altLang="zh-CN" sz="2400" b="1" i="0" u="none" strike="noStrike" kern="0" cap="none" spc="0" normalizeH="0" baseline="0" noProof="0" dirty="0" err="1" smtClean="0">
                <a:ln>
                  <a:noFill/>
                </a:ln>
                <a:solidFill>
                  <a:schemeClr val="tx2"/>
                </a:solidFill>
                <a:effectLst/>
                <a:uLnTx/>
                <a:uFillTx/>
                <a:latin typeface="Verdana"/>
                <a:ea typeface="宋体"/>
              </a:rPr>
              <a:t>f,%f,%f</a:t>
            </a:r>
            <a:r>
              <a:rPr kumimoji="1" lang="en-US" altLang="zh-CN" sz="2400" b="1" i="0" u="none" strike="noStrike" kern="0" cap="none" spc="0" normalizeH="0" baseline="0" noProof="0" dirty="0" smtClean="0">
                <a:ln>
                  <a:noFill/>
                </a:ln>
                <a:solidFill>
                  <a:schemeClr val="tx2"/>
                </a:solidFill>
                <a:effectLst/>
                <a:uLnTx/>
                <a:uFillTx/>
                <a:latin typeface="Verdana"/>
                <a:ea typeface="宋体"/>
              </a:rPr>
              <a:t>”,</a:t>
            </a:r>
            <a:br>
              <a:rPr kumimoji="1" lang="en-US" altLang="zh-CN" sz="2400" b="1" i="0" u="none" strike="noStrike" kern="0" cap="none" spc="0" normalizeH="0" baseline="0" noProof="0" dirty="0" smtClean="0">
                <a:ln>
                  <a:noFill/>
                </a:ln>
                <a:solidFill>
                  <a:schemeClr val="tx2"/>
                </a:solidFill>
                <a:effectLst/>
                <a:uLnTx/>
                <a:uFillTx/>
                <a:latin typeface="Verdana"/>
                <a:ea typeface="宋体"/>
              </a:rPr>
            </a:br>
            <a:r>
              <a:rPr kumimoji="1" lang="en-US" altLang="zh-CN" sz="2400" b="1" i="0" u="none" strike="noStrike" kern="0" cap="none" spc="0" normalizeH="0" baseline="0" noProof="0" dirty="0" smtClean="0">
                <a:ln>
                  <a:noFill/>
                </a:ln>
                <a:solidFill>
                  <a:schemeClr val="tx2"/>
                </a:solidFill>
                <a:effectLst/>
                <a:uLnTx/>
                <a:uFillTx/>
                <a:latin typeface="Verdana"/>
                <a:ea typeface="宋体"/>
              </a:rPr>
              <a:t>		&amp;s1,&amp;s2,&amp;s3);</a:t>
            </a:r>
            <a:endParaRPr kumimoji="1" lang="zh-CN" altLang="zh-CN" sz="2400" b="1" i="0" u="none" strike="noStrike" kern="0" cap="none" spc="0" normalizeH="0" baseline="0" noProof="0" dirty="0" smtClean="0">
              <a:ln>
                <a:noFill/>
              </a:ln>
              <a:solidFill>
                <a:schemeClr val="tx2"/>
              </a:solidFill>
              <a:effectLst/>
              <a:uLnTx/>
              <a:uFillTx/>
              <a:latin typeface="Verdana"/>
              <a:ea typeface="宋体"/>
            </a:endParaRPr>
          </a:p>
          <a:p>
            <a:pPr marL="742950" marR="0" lvl="1" indent="-285750" algn="l" defTabSz="914400" rtl="0" eaLnBrk="0" fontAlgn="base" latinLnBrk="0" hangingPunct="0">
              <a:lnSpc>
                <a:spcPct val="120000"/>
              </a:lnSpc>
              <a:spcBef>
                <a:spcPct val="20000"/>
              </a:spcBef>
              <a:spcAft>
                <a:spcPct val="0"/>
              </a:spcAft>
              <a:buClrTx/>
              <a:buSzTx/>
              <a:buFont typeface="Wingdings" pitchFamily="2" charset="2"/>
              <a:buNone/>
              <a:tabLst/>
              <a:defRPr/>
            </a:pPr>
            <a:r>
              <a:rPr kumimoji="1" lang="en-US" altLang="zh-CN" sz="2400" b="1" i="0" u="none" strike="noStrike" kern="0" cap="none" spc="0" normalizeH="0" baseline="0" noProof="0" dirty="0" smtClean="0">
                <a:ln>
                  <a:noFill/>
                </a:ln>
                <a:solidFill>
                  <a:schemeClr val="tx2"/>
                </a:solidFill>
                <a:effectLst/>
                <a:uLnTx/>
                <a:uFillTx/>
                <a:latin typeface="Verdana"/>
                <a:ea typeface="宋体"/>
              </a:rPr>
              <a:t>aver=(s1+s2+s3)/3;</a:t>
            </a:r>
            <a:endParaRPr kumimoji="1" lang="zh-CN" altLang="zh-CN" sz="2400" b="1" i="0" u="none" strike="noStrike" kern="0" cap="none" spc="0" normalizeH="0" baseline="0" noProof="0" dirty="0" smtClean="0">
              <a:ln>
                <a:noFill/>
              </a:ln>
              <a:solidFill>
                <a:schemeClr val="tx2"/>
              </a:solidFill>
              <a:effectLst/>
              <a:uLnTx/>
              <a:uFillTx/>
              <a:latin typeface="Verdana"/>
              <a:ea typeface="宋体"/>
            </a:endParaRPr>
          </a:p>
          <a:p>
            <a:pPr marL="742950" marR="0" lvl="1" indent="-285750" algn="l" defTabSz="914400" rtl="0" eaLnBrk="0" fontAlgn="base" latinLnBrk="0" hangingPunct="0">
              <a:lnSpc>
                <a:spcPct val="120000"/>
              </a:lnSpc>
              <a:spcBef>
                <a:spcPct val="20000"/>
              </a:spcBef>
              <a:spcAft>
                <a:spcPct val="0"/>
              </a:spcAft>
              <a:buClrTx/>
              <a:buSzTx/>
              <a:buFont typeface="Wingdings" pitchFamily="2" charset="2"/>
              <a:buNone/>
              <a:tabLst/>
              <a:defRPr/>
            </a:pPr>
            <a:r>
              <a:rPr kumimoji="1" lang="en-US" altLang="zh-CN" sz="2400" b="1" i="0" u="none" strike="noStrike" kern="0" cap="none" spc="0" normalizeH="0" baseline="0" noProof="0" dirty="0" err="1" smtClean="0">
                <a:ln>
                  <a:noFill/>
                </a:ln>
                <a:solidFill>
                  <a:schemeClr val="tx2"/>
                </a:solidFill>
                <a:effectLst/>
                <a:uLnTx/>
                <a:uFillTx/>
                <a:latin typeface="Verdana"/>
                <a:ea typeface="宋体"/>
              </a:rPr>
              <a:t>printf</a:t>
            </a:r>
            <a:r>
              <a:rPr kumimoji="1" lang="en-US" altLang="zh-CN" sz="2400" b="1" i="0" u="none" strike="noStrike" kern="0" cap="none" spc="0" normalizeH="0" baseline="0" noProof="0" dirty="0" smtClean="0">
                <a:ln>
                  <a:noFill/>
                </a:ln>
                <a:solidFill>
                  <a:schemeClr val="tx2"/>
                </a:solidFill>
                <a:effectLst/>
                <a:uLnTx/>
                <a:uFillTx/>
                <a:latin typeface="Verdana"/>
                <a:ea typeface="宋体"/>
              </a:rPr>
              <a:t>(“aver=%7.2f”,</a:t>
            </a:r>
            <a:br>
              <a:rPr kumimoji="1" lang="en-US" altLang="zh-CN" sz="2400" b="1" i="0" u="none" strike="noStrike" kern="0" cap="none" spc="0" normalizeH="0" baseline="0" noProof="0" dirty="0" smtClean="0">
                <a:ln>
                  <a:noFill/>
                </a:ln>
                <a:solidFill>
                  <a:schemeClr val="tx2"/>
                </a:solidFill>
                <a:effectLst/>
                <a:uLnTx/>
                <a:uFillTx/>
                <a:latin typeface="Verdana"/>
                <a:ea typeface="宋体"/>
              </a:rPr>
            </a:br>
            <a:r>
              <a:rPr kumimoji="1" lang="en-US" altLang="zh-CN" sz="2400" b="1" i="0" u="none" strike="noStrike" kern="0" cap="none" spc="0" normalizeH="0" baseline="0" noProof="0" dirty="0" smtClean="0">
                <a:ln>
                  <a:noFill/>
                </a:ln>
                <a:solidFill>
                  <a:schemeClr val="tx2"/>
                </a:solidFill>
                <a:effectLst/>
                <a:uLnTx/>
                <a:uFillTx/>
                <a:latin typeface="Verdana"/>
                <a:ea typeface="宋体"/>
              </a:rPr>
              <a:t>		aver); </a:t>
            </a:r>
          </a:p>
          <a:p>
            <a:pPr marL="742950" marR="0" lvl="1" indent="-285750" algn="l" defTabSz="914400" rtl="0" eaLnBrk="0" fontAlgn="base" latinLnBrk="0" hangingPunct="0">
              <a:lnSpc>
                <a:spcPct val="120000"/>
              </a:lnSpc>
              <a:spcBef>
                <a:spcPct val="20000"/>
              </a:spcBef>
              <a:spcAft>
                <a:spcPct val="0"/>
              </a:spcAft>
              <a:buClrTx/>
              <a:buSzTx/>
              <a:buFont typeface="Wingdings" pitchFamily="2" charset="2"/>
              <a:buNone/>
              <a:tabLst/>
              <a:defRPr/>
            </a:pPr>
            <a:r>
              <a:rPr lang="en-US" altLang="zh-CN" sz="2400" kern="0" dirty="0" err="1" smtClean="0">
                <a:solidFill>
                  <a:schemeClr val="tx2"/>
                </a:solidFill>
                <a:latin typeface="Verdana"/>
                <a:ea typeface="宋体"/>
              </a:rPr>
              <a:t>i</a:t>
            </a:r>
            <a:r>
              <a:rPr lang="en-US" altLang="zh-CN" sz="2400" kern="0" dirty="0" smtClean="0">
                <a:solidFill>
                  <a:schemeClr val="tx2"/>
                </a:solidFill>
                <a:latin typeface="Verdana"/>
                <a:ea typeface="宋体"/>
              </a:rPr>
              <a:t>++;</a:t>
            </a:r>
          </a:p>
          <a:p>
            <a:pPr indent="-285750">
              <a:buFont typeface="Wingdings" pitchFamily="2" charset="2"/>
              <a:buNone/>
            </a:pPr>
            <a:r>
              <a:rPr lang="en-US" altLang="zh-CN" sz="2400" kern="0" dirty="0" smtClean="0">
                <a:solidFill>
                  <a:schemeClr val="tx2"/>
                </a:solidFill>
                <a:latin typeface="Verdana"/>
                <a:ea typeface="宋体"/>
              </a:rPr>
              <a:t>}</a:t>
            </a:r>
            <a:endParaRPr kumimoji="1" lang="zh-CN" altLang="en-US" sz="2400" b="1" i="0" u="none" strike="noStrike" kern="0" cap="none" spc="0" normalizeH="0" baseline="0" noProof="0" dirty="0" smtClean="0">
              <a:ln>
                <a:noFill/>
              </a:ln>
              <a:solidFill>
                <a:schemeClr val="tx2"/>
              </a:solidFill>
              <a:effectLst/>
              <a:uLnTx/>
              <a:uFillTx/>
              <a:latin typeface="Verdana"/>
              <a:ea typeface="宋体"/>
            </a:endParaRPr>
          </a:p>
        </p:txBody>
      </p:sp>
      <p:sp>
        <p:nvSpPr>
          <p:cNvPr id="49" name="矩形 48"/>
          <p:cNvSpPr/>
          <p:nvPr/>
        </p:nvSpPr>
        <p:spPr bwMode="auto">
          <a:xfrm>
            <a:off x="827584" y="3071976"/>
            <a:ext cx="4176464" cy="2964552"/>
          </a:xfrm>
          <a:prstGeom prst="rect">
            <a:avLst/>
          </a:prstGeom>
          <a:noFill/>
          <a:ln w="38100" cap="flat" cmpd="sng" algn="ctr">
            <a:solidFill>
              <a:srgbClr val="FF0000"/>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Arial" pitchFamily="34" charset="0"/>
              <a:ea typeface="宋体" pitchFamily="2" charset="-122"/>
            </a:endParaRPr>
          </a:p>
        </p:txBody>
      </p:sp>
      <p:sp>
        <p:nvSpPr>
          <p:cNvPr id="47" name="TextBox 46"/>
          <p:cNvSpPr txBox="1"/>
          <p:nvPr/>
        </p:nvSpPr>
        <p:spPr>
          <a:xfrm>
            <a:off x="3707904" y="5517232"/>
            <a:ext cx="1266693" cy="523220"/>
          </a:xfrm>
          <a:prstGeom prst="rect">
            <a:avLst/>
          </a:prstGeom>
          <a:noFill/>
        </p:spPr>
        <p:txBody>
          <a:bodyPr wrap="none" rtlCol="0">
            <a:spAutoFit/>
          </a:bodyPr>
          <a:lstStyle/>
          <a:p>
            <a:r>
              <a:rPr lang="zh-CN" altLang="en-US" sz="2800" b="1" i="1" dirty="0">
                <a:solidFill>
                  <a:srgbClr val="FF0000"/>
                </a:solidFill>
              </a:rPr>
              <a:t>循环体</a:t>
            </a:r>
          </a:p>
        </p:txBody>
      </p:sp>
      <p:sp>
        <p:nvSpPr>
          <p:cNvPr id="50" name="矩形 49"/>
          <p:cNvSpPr/>
          <p:nvPr/>
        </p:nvSpPr>
        <p:spPr bwMode="auto">
          <a:xfrm>
            <a:off x="1763688" y="2564904"/>
            <a:ext cx="1152128" cy="507072"/>
          </a:xfrm>
          <a:prstGeom prst="rect">
            <a:avLst/>
          </a:prstGeom>
          <a:noFill/>
          <a:ln w="38100" cap="flat" cmpd="sng" algn="ctr">
            <a:solidFill>
              <a:srgbClr val="FF66FF"/>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Arial" pitchFamily="34" charset="0"/>
              <a:ea typeface="宋体" pitchFamily="2" charset="-122"/>
            </a:endParaRPr>
          </a:p>
        </p:txBody>
      </p:sp>
      <p:sp>
        <p:nvSpPr>
          <p:cNvPr id="52" name="矩形 51"/>
          <p:cNvSpPr/>
          <p:nvPr/>
        </p:nvSpPr>
        <p:spPr bwMode="auto">
          <a:xfrm>
            <a:off x="251520" y="2060848"/>
            <a:ext cx="1152128" cy="507072"/>
          </a:xfrm>
          <a:prstGeom prst="rect">
            <a:avLst/>
          </a:prstGeom>
          <a:noFill/>
          <a:ln w="38100" cap="flat" cmpd="sng" algn="ctr">
            <a:solidFill>
              <a:srgbClr val="FF66FF"/>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Arial" pitchFamily="34" charset="0"/>
              <a:ea typeface="宋体" pitchFamily="2" charset="-122"/>
            </a:endParaRPr>
          </a:p>
        </p:txBody>
      </p:sp>
      <p:sp>
        <p:nvSpPr>
          <p:cNvPr id="53" name="矩形 52"/>
          <p:cNvSpPr/>
          <p:nvPr/>
        </p:nvSpPr>
        <p:spPr bwMode="auto">
          <a:xfrm>
            <a:off x="755576" y="5514216"/>
            <a:ext cx="1152128" cy="507072"/>
          </a:xfrm>
          <a:prstGeom prst="rect">
            <a:avLst/>
          </a:prstGeom>
          <a:noFill/>
          <a:ln w="38100" cap="flat" cmpd="sng" algn="ctr">
            <a:solidFill>
              <a:srgbClr val="FF66FF"/>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Arial" pitchFamily="34" charset="0"/>
              <a:ea typeface="宋体" pitchFamily="2" charset="-122"/>
            </a:endParaRPr>
          </a:p>
        </p:txBody>
      </p:sp>
      <p:sp>
        <p:nvSpPr>
          <p:cNvPr id="54" name="矩形 53"/>
          <p:cNvSpPr/>
          <p:nvPr/>
        </p:nvSpPr>
        <p:spPr bwMode="auto">
          <a:xfrm>
            <a:off x="346818" y="2549664"/>
            <a:ext cx="4873253" cy="4035464"/>
          </a:xfrm>
          <a:prstGeom prst="rect">
            <a:avLst/>
          </a:prstGeom>
          <a:noFill/>
          <a:ln w="38100" cap="flat" cmpd="sng" algn="ctr">
            <a:solidFill>
              <a:srgbClr val="CCFF33"/>
            </a:solidFill>
            <a:prstDash val="dash"/>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Arial" pitchFamily="34" charset="0"/>
              <a:ea typeface="宋体" pitchFamily="2" charset="-122"/>
            </a:endParaRPr>
          </a:p>
        </p:txBody>
      </p:sp>
    </p:spTree>
    <p:extLst>
      <p:ext uri="{BB962C8B-B14F-4D97-AF65-F5344CB8AC3E}">
        <p14:creationId xmlns:p14="http://schemas.microsoft.com/office/powerpoint/2010/main" val="3400584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9" grpId="0" animBg="1"/>
      <p:bldP spid="47" grpId="0"/>
      <p:bldP spid="50" grpId="0" animBg="1"/>
      <p:bldP spid="52" grpId="0" animBg="1"/>
      <p:bldP spid="53" grpId="0" animBg="1"/>
      <p:bldP spid="54" grpId="0" animBg="1"/>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while</a:t>
            </a:r>
            <a:r>
              <a:rPr lang="zh-CN" altLang="en-US" dirty="0"/>
              <a:t>语句（“当型”循环结构</a:t>
            </a:r>
            <a:r>
              <a:rPr lang="zh-CN" altLang="en-US" dirty="0" smtClean="0"/>
              <a:t>）</a:t>
            </a:r>
            <a:endParaRPr lang="zh-CN" altLang="en-US" dirty="0"/>
          </a:p>
        </p:txBody>
      </p:sp>
      <p:sp>
        <p:nvSpPr>
          <p:cNvPr id="17410" name="Rectangle 3"/>
          <p:cNvSpPr>
            <a:spLocks noGrp="1" noChangeArrowheads="1"/>
          </p:cNvSpPr>
          <p:nvPr>
            <p:ph idx="1"/>
          </p:nvPr>
        </p:nvSpPr>
        <p:spPr/>
        <p:txBody>
          <a:bodyPr/>
          <a:lstStyle/>
          <a:p>
            <a:pPr>
              <a:buFont typeface="Wingdings" pitchFamily="2" charset="2"/>
              <a:buNone/>
            </a:pPr>
            <a:r>
              <a:rPr lang="en-US" altLang="zh-CN" dirty="0" smtClean="0"/>
              <a:t> while</a:t>
            </a:r>
            <a:r>
              <a:rPr lang="zh-CN" altLang="zh-CN" dirty="0" smtClean="0"/>
              <a:t>语句的一般形式如下：</a:t>
            </a:r>
          </a:p>
          <a:p>
            <a:pPr>
              <a:buFont typeface="Wingdings" pitchFamily="2" charset="2"/>
              <a:buNone/>
            </a:pPr>
            <a:r>
              <a:rPr lang="en-US" altLang="zh-CN" b="1" dirty="0" smtClean="0">
                <a:solidFill>
                  <a:srgbClr val="FFFF00"/>
                </a:solidFill>
                <a:effectLst>
                  <a:outerShdw blurRad="38100" dist="38100" dir="2700000" algn="tl">
                    <a:srgbClr val="000000">
                      <a:alpha val="43137"/>
                    </a:srgbClr>
                  </a:outerShdw>
                </a:effectLst>
              </a:rPr>
              <a:t>      while ( </a:t>
            </a:r>
            <a:r>
              <a:rPr lang="zh-CN" altLang="zh-CN" b="1" dirty="0" smtClean="0">
                <a:solidFill>
                  <a:srgbClr val="FFFF00"/>
                </a:solidFill>
                <a:effectLst>
                  <a:outerShdw blurRad="38100" dist="38100" dir="2700000" algn="tl">
                    <a:srgbClr val="000000">
                      <a:alpha val="43137"/>
                    </a:srgbClr>
                  </a:outerShdw>
                </a:effectLst>
              </a:rPr>
              <a:t>表达式</a:t>
            </a:r>
            <a:r>
              <a:rPr lang="en-US" altLang="zh-CN" b="1" dirty="0" smtClean="0">
                <a:solidFill>
                  <a:srgbClr val="FFFF00"/>
                </a:solidFill>
                <a:effectLst>
                  <a:outerShdw blurRad="38100" dist="38100" dir="2700000" algn="tl">
                    <a:srgbClr val="000000">
                      <a:alpha val="43137"/>
                    </a:srgbClr>
                  </a:outerShdw>
                </a:effectLst>
              </a:rPr>
              <a:t> ) </a:t>
            </a:r>
            <a:r>
              <a:rPr lang="zh-CN" altLang="zh-CN" b="1" dirty="0" smtClean="0">
                <a:solidFill>
                  <a:srgbClr val="FFFF00"/>
                </a:solidFill>
                <a:effectLst>
                  <a:outerShdw blurRad="38100" dist="38100" dir="2700000" algn="tl">
                    <a:srgbClr val="000000">
                      <a:alpha val="43137"/>
                    </a:srgbClr>
                  </a:outerShdw>
                </a:effectLst>
              </a:rPr>
              <a:t>语句</a:t>
            </a:r>
            <a:endParaRPr lang="en-US" altLang="zh-CN" b="1" dirty="0" smtClean="0">
              <a:solidFill>
                <a:srgbClr val="FFFF00"/>
              </a:solidFill>
              <a:effectLst>
                <a:outerShdw blurRad="38100" dist="38100" dir="2700000" algn="tl">
                  <a:srgbClr val="000000">
                    <a:alpha val="43137"/>
                  </a:srgbClr>
                </a:outerShdw>
              </a:effectLst>
            </a:endParaRPr>
          </a:p>
        </p:txBody>
      </p:sp>
      <p:sp>
        <p:nvSpPr>
          <p:cNvPr id="1741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eaLnBrk="1" hangingPunct="1"/>
            <a:endParaRPr lang="zh-CN" altLang="en-US"/>
          </a:p>
        </p:txBody>
      </p:sp>
      <p:sp>
        <p:nvSpPr>
          <p:cNvPr id="17412"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eaLnBrk="1" hangingPunct="1"/>
            <a:endParaRPr lang="zh-CN" altLang="en-US"/>
          </a:p>
        </p:txBody>
      </p:sp>
      <p:sp>
        <p:nvSpPr>
          <p:cNvPr id="17413"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eaLnBrk="1" hangingPunct="1"/>
            <a:endParaRPr lang="zh-CN" altLang="en-US"/>
          </a:p>
        </p:txBody>
      </p:sp>
      <p:sp>
        <p:nvSpPr>
          <p:cNvPr id="7" name="矩形 6"/>
          <p:cNvSpPr>
            <a:spLocks noChangeArrowheads="1"/>
          </p:cNvSpPr>
          <p:nvPr/>
        </p:nvSpPr>
        <p:spPr bwMode="auto">
          <a:xfrm>
            <a:off x="4860032" y="1844824"/>
            <a:ext cx="1214437" cy="500063"/>
          </a:xfrm>
          <a:prstGeom prst="rect">
            <a:avLst/>
          </a:prstGeom>
          <a:noFill/>
          <a:ln w="38100" algn="ctr">
            <a:solidFill>
              <a:srgbClr val="FF66FF"/>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eaLnBrk="1" hangingPunct="1"/>
            <a:endParaRPr lang="zh-CN" altLang="en-US"/>
          </a:p>
        </p:txBody>
      </p:sp>
      <p:sp>
        <p:nvSpPr>
          <p:cNvPr id="10" name="TextBox 9"/>
          <p:cNvSpPr txBox="1">
            <a:spLocks noChangeArrowheads="1"/>
          </p:cNvSpPr>
          <p:nvPr/>
        </p:nvSpPr>
        <p:spPr bwMode="auto">
          <a:xfrm>
            <a:off x="5076056" y="2401069"/>
            <a:ext cx="14287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eaLnBrk="1" hangingPunct="1"/>
            <a:r>
              <a:rPr lang="zh-CN" altLang="zh-CN" sz="2800" b="1" dirty="0">
                <a:solidFill>
                  <a:srgbClr val="FF66FF"/>
                </a:solidFill>
              </a:rPr>
              <a:t>循环体</a:t>
            </a:r>
            <a:endParaRPr lang="zh-CN" altLang="en-US" sz="2800" b="1" dirty="0">
              <a:solidFill>
                <a:srgbClr val="FF66FF"/>
              </a:solidFill>
            </a:endParaRPr>
          </a:p>
        </p:txBody>
      </p:sp>
      <p:sp>
        <p:nvSpPr>
          <p:cNvPr id="9" name="矩形 8"/>
          <p:cNvSpPr>
            <a:spLocks noChangeArrowheads="1"/>
          </p:cNvSpPr>
          <p:nvPr/>
        </p:nvSpPr>
        <p:spPr bwMode="auto">
          <a:xfrm>
            <a:off x="3175553" y="1878628"/>
            <a:ext cx="1368152" cy="500063"/>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eaLnBrk="1" hangingPunct="1"/>
            <a:endParaRPr lang="zh-CN" altLang="en-US"/>
          </a:p>
        </p:txBody>
      </p:sp>
      <p:sp>
        <p:nvSpPr>
          <p:cNvPr id="11" name="线形标注 2 10"/>
          <p:cNvSpPr>
            <a:spLocks/>
          </p:cNvSpPr>
          <p:nvPr/>
        </p:nvSpPr>
        <p:spPr bwMode="auto">
          <a:xfrm>
            <a:off x="1251248" y="3356992"/>
            <a:ext cx="5298355" cy="1000125"/>
          </a:xfrm>
          <a:prstGeom prst="borderCallout2">
            <a:avLst>
              <a:gd name="adj1" fmla="val 2245"/>
              <a:gd name="adj2" fmla="val 13352"/>
              <a:gd name="adj3" fmla="val -72931"/>
              <a:gd name="adj4" fmla="val 17249"/>
              <a:gd name="adj5" fmla="val -97660"/>
              <a:gd name="adj6" fmla="val 34665"/>
            </a:avLst>
          </a:prstGeom>
          <a:noFill/>
          <a:ln w="38100" algn="ctr">
            <a:solidFill>
              <a:srgbClr val="FF0000"/>
            </a:solidFill>
            <a:miter lim="800000"/>
            <a:headEnd/>
            <a:tailEnd/>
          </a:ln>
        </p:spPr>
        <p:txBody>
          <a:bodyPr wrap="none"/>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eaLnBrk="1" hangingPunct="1"/>
            <a:r>
              <a:rPr lang="zh-CN" altLang="en-US" sz="2800" b="1" dirty="0">
                <a:solidFill>
                  <a:srgbClr val="66FF33"/>
                </a:solidFill>
              </a:rPr>
              <a:t>“真”时</a:t>
            </a:r>
            <a:r>
              <a:rPr lang="zh-CN" altLang="zh-CN" sz="2800" b="1" dirty="0">
                <a:solidFill>
                  <a:srgbClr val="66FF33"/>
                </a:solidFill>
              </a:rPr>
              <a:t>执行循环体语句</a:t>
            </a:r>
            <a:endParaRPr lang="en-US" altLang="zh-CN" sz="2800" b="1" dirty="0">
              <a:solidFill>
                <a:srgbClr val="66FF33"/>
              </a:solidFill>
            </a:endParaRPr>
          </a:p>
          <a:p>
            <a:pPr eaLnBrk="1" hangingPunct="1"/>
            <a:r>
              <a:rPr lang="zh-CN" altLang="en-US" sz="2800" b="1" dirty="0">
                <a:solidFill>
                  <a:srgbClr val="66FF33"/>
                </a:solidFill>
              </a:rPr>
              <a:t>“假”时不执行</a:t>
            </a:r>
            <a:endParaRPr lang="zh-CN" altLang="en-US" sz="2800" dirty="0">
              <a:solidFill>
                <a:srgbClr val="66FF33"/>
              </a:solidFill>
            </a:endParaRPr>
          </a:p>
        </p:txBody>
      </p:sp>
      <p:sp>
        <p:nvSpPr>
          <p:cNvPr id="12" name="TextBox 11"/>
          <p:cNvSpPr txBox="1">
            <a:spLocks noChangeArrowheads="1"/>
          </p:cNvSpPr>
          <p:nvPr/>
        </p:nvSpPr>
        <p:spPr bwMode="auto">
          <a:xfrm>
            <a:off x="2411760" y="2420888"/>
            <a:ext cx="30003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eaLnBrk="1" hangingPunct="1"/>
            <a:r>
              <a:rPr lang="zh-CN" altLang="zh-CN" sz="2800" b="1" dirty="0">
                <a:solidFill>
                  <a:srgbClr val="FF0000"/>
                </a:solidFill>
              </a:rPr>
              <a:t>循环条件表达式</a:t>
            </a:r>
            <a:endParaRPr lang="zh-CN" altLang="en-US" sz="2800" b="1" dirty="0">
              <a:solidFill>
                <a:srgbClr val="FF0000"/>
              </a:solidFill>
            </a:endParaRPr>
          </a:p>
        </p:txBody>
      </p:sp>
      <p:sp>
        <p:nvSpPr>
          <p:cNvPr id="13" name="TextBox 12"/>
          <p:cNvSpPr txBox="1">
            <a:spLocks noChangeArrowheads="1"/>
          </p:cNvSpPr>
          <p:nvPr/>
        </p:nvSpPr>
        <p:spPr bwMode="auto">
          <a:xfrm>
            <a:off x="611560" y="5447431"/>
            <a:ext cx="7890073"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4000">
                <a:solidFill>
                  <a:schemeClr val="tx1"/>
                </a:solidFill>
                <a:latin typeface="Arial" pitchFamily="34" charset="0"/>
                <a:ea typeface="宋体" pitchFamily="2" charset="-122"/>
              </a:defRPr>
            </a:lvl1pPr>
            <a:lvl2pPr marL="742950" indent="-285750" eaLnBrk="0" hangingPunct="0">
              <a:defRPr kumimoji="1" sz="4000">
                <a:solidFill>
                  <a:schemeClr val="tx1"/>
                </a:solidFill>
                <a:latin typeface="Arial" pitchFamily="34" charset="0"/>
                <a:ea typeface="宋体" pitchFamily="2" charset="-122"/>
              </a:defRPr>
            </a:lvl2pPr>
            <a:lvl3pPr marL="1143000" indent="-228600" eaLnBrk="0" hangingPunct="0">
              <a:defRPr kumimoji="1" sz="4000">
                <a:solidFill>
                  <a:schemeClr val="tx1"/>
                </a:solidFill>
                <a:latin typeface="Arial" pitchFamily="34" charset="0"/>
                <a:ea typeface="宋体" pitchFamily="2" charset="-122"/>
              </a:defRPr>
            </a:lvl3pPr>
            <a:lvl4pPr marL="1600200" indent="-228600" eaLnBrk="0" hangingPunct="0">
              <a:defRPr kumimoji="1" sz="4000">
                <a:solidFill>
                  <a:schemeClr val="tx1"/>
                </a:solidFill>
                <a:latin typeface="Arial" pitchFamily="34" charset="0"/>
                <a:ea typeface="宋体" pitchFamily="2" charset="-122"/>
              </a:defRPr>
            </a:lvl4pPr>
            <a:lvl5pPr marL="2057400" indent="-228600" eaLnBrk="0" hangingPunct="0">
              <a:defRPr kumimoji="1" sz="40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pitchFamily="34" charset="0"/>
                <a:ea typeface="宋体" pitchFamily="2" charset="-122"/>
              </a:defRPr>
            </a:lvl9pPr>
          </a:lstStyle>
          <a:p>
            <a:pPr algn="l" eaLnBrk="1" hangingPunct="1"/>
            <a:r>
              <a:rPr lang="en-US" altLang="zh-CN" sz="3200" b="1" dirty="0">
                <a:solidFill>
                  <a:schemeClr val="tx2"/>
                </a:solidFill>
              </a:rPr>
              <a:t>while</a:t>
            </a:r>
            <a:r>
              <a:rPr lang="zh-CN" altLang="zh-CN" sz="3200" b="1" dirty="0">
                <a:solidFill>
                  <a:schemeClr val="tx2"/>
                </a:solidFill>
              </a:rPr>
              <a:t>循环的特点是：</a:t>
            </a:r>
            <a:endParaRPr lang="en-US" altLang="zh-CN" sz="3200" b="1" dirty="0">
              <a:solidFill>
                <a:schemeClr val="tx2"/>
              </a:solidFill>
            </a:endParaRPr>
          </a:p>
          <a:p>
            <a:pPr algn="l" eaLnBrk="1" hangingPunct="1"/>
            <a:r>
              <a:rPr lang="en-US" altLang="zh-CN" sz="3200" b="1" dirty="0" smtClean="0">
                <a:solidFill>
                  <a:schemeClr val="tx2"/>
                </a:solidFill>
              </a:rPr>
              <a:t>  </a:t>
            </a:r>
            <a:r>
              <a:rPr lang="zh-CN" altLang="zh-CN" sz="3200" b="1" dirty="0" smtClean="0">
                <a:solidFill>
                  <a:srgbClr val="FFFF00"/>
                </a:solidFill>
              </a:rPr>
              <a:t>先</a:t>
            </a:r>
            <a:r>
              <a:rPr lang="zh-CN" altLang="zh-CN" sz="3200" b="1" dirty="0">
                <a:solidFill>
                  <a:srgbClr val="FFFF00"/>
                </a:solidFill>
              </a:rPr>
              <a:t>判断条件表达式，后执行循环体语句</a:t>
            </a:r>
            <a:endParaRPr lang="zh-CN" altLang="en-US" sz="3200" b="1" dirty="0">
              <a:solidFill>
                <a:srgbClr val="FFFF00"/>
              </a:solidFill>
            </a:endParaRPr>
          </a:p>
        </p:txBody>
      </p:sp>
      <p:sp>
        <p:nvSpPr>
          <p:cNvPr id="4" name="TextBox 3"/>
          <p:cNvSpPr txBox="1"/>
          <p:nvPr/>
        </p:nvSpPr>
        <p:spPr>
          <a:xfrm>
            <a:off x="410954" y="4437112"/>
            <a:ext cx="8265502" cy="954107"/>
          </a:xfrm>
          <a:prstGeom prst="rect">
            <a:avLst/>
          </a:prstGeom>
          <a:noFill/>
        </p:spPr>
        <p:txBody>
          <a:bodyPr wrap="square" rtlCol="0">
            <a:spAutoFit/>
          </a:bodyPr>
          <a:lstStyle/>
          <a:p>
            <a:pPr algn="l"/>
            <a:r>
              <a:rPr lang="zh-CN" altLang="en-US" sz="2800" dirty="0" smtClean="0"/>
              <a:t>只要当循环条件表达式为真（即给定的条件成立），就执行循环体语句。</a:t>
            </a:r>
            <a:endParaRPr lang="zh-CN" altLang="en-US" sz="2800" dirty="0"/>
          </a:p>
        </p:txBody>
      </p:sp>
      <p:grpSp>
        <p:nvGrpSpPr>
          <p:cNvPr id="16" name="Group 5"/>
          <p:cNvGrpSpPr>
            <a:grpSpLocks/>
          </p:cNvGrpSpPr>
          <p:nvPr/>
        </p:nvGrpSpPr>
        <p:grpSpPr bwMode="auto">
          <a:xfrm>
            <a:off x="6902896" y="836712"/>
            <a:ext cx="1371600" cy="1228725"/>
            <a:chOff x="4320" y="2016"/>
            <a:chExt cx="864" cy="1056"/>
          </a:xfrm>
        </p:grpSpPr>
        <p:sp>
          <p:nvSpPr>
            <p:cNvPr id="17" name="AutoShape 6"/>
            <p:cNvSpPr>
              <a:spLocks noChangeArrowheads="1"/>
            </p:cNvSpPr>
            <p:nvPr/>
          </p:nvSpPr>
          <p:spPr bwMode="auto">
            <a:xfrm>
              <a:off x="4320" y="2544"/>
              <a:ext cx="864" cy="528"/>
            </a:xfrm>
            <a:prstGeom prst="diamond">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zh-CN" altLang="en-US" b="1">
                  <a:solidFill>
                    <a:srgbClr val="000000"/>
                  </a:solidFill>
                  <a:latin typeface="Times New Roman" pitchFamily="18" charset="0"/>
                  <a:ea typeface="楷体_GB2312" pitchFamily="49" charset="-122"/>
                </a:rPr>
                <a:t>表达式</a:t>
              </a:r>
            </a:p>
          </p:txBody>
        </p:sp>
        <p:sp>
          <p:nvSpPr>
            <p:cNvPr id="18" name="Line 7"/>
            <p:cNvSpPr>
              <a:spLocks noChangeShapeType="1"/>
            </p:cNvSpPr>
            <p:nvPr/>
          </p:nvSpPr>
          <p:spPr bwMode="auto">
            <a:xfrm>
              <a:off x="4752" y="2016"/>
              <a:ext cx="0" cy="528"/>
            </a:xfrm>
            <a:prstGeom prst="line">
              <a:avLst/>
            </a:prstGeom>
            <a:noFill/>
            <a:ln w="12700">
              <a:solidFill>
                <a:srgbClr val="FF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9" name="Group 8"/>
          <p:cNvGrpSpPr>
            <a:grpSpLocks/>
          </p:cNvGrpSpPr>
          <p:nvPr/>
        </p:nvGrpSpPr>
        <p:grpSpPr bwMode="auto">
          <a:xfrm>
            <a:off x="6445696" y="1252637"/>
            <a:ext cx="1905000" cy="1900237"/>
            <a:chOff x="4032" y="2304"/>
            <a:chExt cx="1200" cy="1632"/>
          </a:xfrm>
        </p:grpSpPr>
        <p:sp>
          <p:nvSpPr>
            <p:cNvPr id="20" name="Rectangle 9"/>
            <p:cNvSpPr>
              <a:spLocks noChangeArrowheads="1"/>
            </p:cNvSpPr>
            <p:nvPr/>
          </p:nvSpPr>
          <p:spPr bwMode="auto">
            <a:xfrm>
              <a:off x="4272" y="3360"/>
              <a:ext cx="960" cy="33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zh-CN" altLang="en-US" b="1">
                  <a:solidFill>
                    <a:srgbClr val="000000"/>
                  </a:solidFill>
                  <a:latin typeface="Times New Roman" pitchFamily="18" charset="0"/>
                  <a:ea typeface="楷体_GB2312" pitchFamily="49" charset="-122"/>
                </a:rPr>
                <a:t>语	句</a:t>
              </a:r>
            </a:p>
          </p:txBody>
        </p:sp>
        <p:sp>
          <p:nvSpPr>
            <p:cNvPr id="21" name="Line 10"/>
            <p:cNvSpPr>
              <a:spLocks noChangeShapeType="1"/>
            </p:cNvSpPr>
            <p:nvPr/>
          </p:nvSpPr>
          <p:spPr bwMode="auto">
            <a:xfrm>
              <a:off x="4752" y="3072"/>
              <a:ext cx="0" cy="288"/>
            </a:xfrm>
            <a:prstGeom prst="line">
              <a:avLst/>
            </a:prstGeom>
            <a:noFill/>
            <a:ln w="12700">
              <a:solidFill>
                <a:srgbClr val="FF00FF"/>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2" name="Group 11"/>
            <p:cNvGrpSpPr>
              <a:grpSpLocks/>
            </p:cNvGrpSpPr>
            <p:nvPr/>
          </p:nvGrpSpPr>
          <p:grpSpPr bwMode="auto">
            <a:xfrm>
              <a:off x="4032" y="2304"/>
              <a:ext cx="720" cy="1632"/>
              <a:chOff x="4032" y="2304"/>
              <a:chExt cx="720" cy="1632"/>
            </a:xfrm>
          </p:grpSpPr>
          <p:sp>
            <p:nvSpPr>
              <p:cNvPr id="23" name="Line 12"/>
              <p:cNvSpPr>
                <a:spLocks noChangeShapeType="1"/>
              </p:cNvSpPr>
              <p:nvPr/>
            </p:nvSpPr>
            <p:spPr bwMode="auto">
              <a:xfrm>
                <a:off x="4752" y="3696"/>
                <a:ext cx="0" cy="240"/>
              </a:xfrm>
              <a:prstGeom prst="line">
                <a:avLst/>
              </a:prstGeom>
              <a:noFill/>
              <a:ln w="12700">
                <a:solidFill>
                  <a:srgbClr val="FF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 name="Line 13"/>
              <p:cNvSpPr>
                <a:spLocks noChangeShapeType="1"/>
              </p:cNvSpPr>
              <p:nvPr/>
            </p:nvSpPr>
            <p:spPr bwMode="auto">
              <a:xfrm>
                <a:off x="4032" y="3936"/>
                <a:ext cx="720" cy="0"/>
              </a:xfrm>
              <a:prstGeom prst="line">
                <a:avLst/>
              </a:prstGeom>
              <a:noFill/>
              <a:ln w="12700">
                <a:solidFill>
                  <a:srgbClr val="FF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 name="Line 14"/>
              <p:cNvSpPr>
                <a:spLocks noChangeShapeType="1"/>
              </p:cNvSpPr>
              <p:nvPr/>
            </p:nvSpPr>
            <p:spPr bwMode="auto">
              <a:xfrm flipV="1">
                <a:off x="4032" y="2304"/>
                <a:ext cx="0" cy="1632"/>
              </a:xfrm>
              <a:prstGeom prst="line">
                <a:avLst/>
              </a:prstGeom>
              <a:noFill/>
              <a:ln w="12700">
                <a:solidFill>
                  <a:srgbClr val="FF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 name="Line 15"/>
              <p:cNvSpPr>
                <a:spLocks noChangeShapeType="1"/>
              </p:cNvSpPr>
              <p:nvPr/>
            </p:nvSpPr>
            <p:spPr bwMode="auto">
              <a:xfrm>
                <a:off x="4032" y="2304"/>
                <a:ext cx="720" cy="0"/>
              </a:xfrm>
              <a:prstGeom prst="line">
                <a:avLst/>
              </a:prstGeom>
              <a:noFill/>
              <a:ln w="12700">
                <a:solidFill>
                  <a:srgbClr val="FF00FF"/>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27" name="Group 16"/>
          <p:cNvGrpSpPr>
            <a:grpSpLocks/>
          </p:cNvGrpSpPr>
          <p:nvPr/>
        </p:nvGrpSpPr>
        <p:grpSpPr bwMode="auto">
          <a:xfrm>
            <a:off x="7817296" y="1747937"/>
            <a:ext cx="990600" cy="1676400"/>
            <a:chOff x="4896" y="2832"/>
            <a:chExt cx="624" cy="1440"/>
          </a:xfrm>
        </p:grpSpPr>
        <p:sp>
          <p:nvSpPr>
            <p:cNvPr id="28" name="Line 17"/>
            <p:cNvSpPr>
              <a:spLocks noChangeShapeType="1"/>
            </p:cNvSpPr>
            <p:nvPr/>
          </p:nvSpPr>
          <p:spPr bwMode="auto">
            <a:xfrm>
              <a:off x="5184" y="2832"/>
              <a:ext cx="336" cy="0"/>
            </a:xfrm>
            <a:prstGeom prst="line">
              <a:avLst/>
            </a:prstGeom>
            <a:noFill/>
            <a:ln w="19050">
              <a:solidFill>
                <a:srgbClr val="66FF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 name="Line 18"/>
            <p:cNvSpPr>
              <a:spLocks noChangeShapeType="1"/>
            </p:cNvSpPr>
            <p:nvPr/>
          </p:nvSpPr>
          <p:spPr bwMode="auto">
            <a:xfrm>
              <a:off x="5520" y="2832"/>
              <a:ext cx="0" cy="1152"/>
            </a:xfrm>
            <a:prstGeom prst="line">
              <a:avLst/>
            </a:prstGeom>
            <a:noFill/>
            <a:ln w="19050">
              <a:solidFill>
                <a:srgbClr val="66FF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 name="Line 19"/>
            <p:cNvSpPr>
              <a:spLocks noChangeShapeType="1"/>
            </p:cNvSpPr>
            <p:nvPr/>
          </p:nvSpPr>
          <p:spPr bwMode="auto">
            <a:xfrm>
              <a:off x="4896" y="3984"/>
              <a:ext cx="624" cy="0"/>
            </a:xfrm>
            <a:prstGeom prst="line">
              <a:avLst/>
            </a:prstGeom>
            <a:noFill/>
            <a:ln w="19050">
              <a:solidFill>
                <a:srgbClr val="66FF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 name="Line 20"/>
            <p:cNvSpPr>
              <a:spLocks noChangeShapeType="1"/>
            </p:cNvSpPr>
            <p:nvPr/>
          </p:nvSpPr>
          <p:spPr bwMode="auto">
            <a:xfrm>
              <a:off x="4896" y="3984"/>
              <a:ext cx="0" cy="288"/>
            </a:xfrm>
            <a:prstGeom prst="line">
              <a:avLst/>
            </a:prstGeom>
            <a:noFill/>
            <a:ln w="19050">
              <a:solidFill>
                <a:srgbClr val="66FF33"/>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2" name="Text Box 21"/>
          <p:cNvSpPr txBox="1">
            <a:spLocks noChangeArrowheads="1"/>
          </p:cNvSpPr>
          <p:nvPr/>
        </p:nvSpPr>
        <p:spPr bwMode="auto">
          <a:xfrm>
            <a:off x="6902896" y="2014637"/>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zh-CN" altLang="en-US">
                <a:solidFill>
                  <a:srgbClr val="FFFF00"/>
                </a:solidFill>
                <a:ea typeface="楷体_GB2312" pitchFamily="49" charset="-122"/>
              </a:rPr>
              <a:t>非</a:t>
            </a:r>
            <a:r>
              <a:rPr kumimoji="1" lang="en-US" altLang="zh-CN">
                <a:solidFill>
                  <a:srgbClr val="FFFF00"/>
                </a:solidFill>
                <a:ea typeface="楷体_GB2312" pitchFamily="49" charset="-122"/>
              </a:rPr>
              <a:t>0</a:t>
            </a:r>
          </a:p>
        </p:txBody>
      </p:sp>
      <p:sp>
        <p:nvSpPr>
          <p:cNvPr id="33" name="Text Box 22"/>
          <p:cNvSpPr txBox="1">
            <a:spLocks noChangeArrowheads="1"/>
          </p:cNvSpPr>
          <p:nvPr/>
        </p:nvSpPr>
        <p:spPr bwMode="auto">
          <a:xfrm>
            <a:off x="8274496" y="1366937"/>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a:solidFill>
                  <a:srgbClr val="66FF33"/>
                </a:solidFill>
                <a:ea typeface="楷体_GB2312" pitchFamily="49" charset="-122"/>
              </a:rPr>
              <a:t>0</a:t>
            </a:r>
            <a:r>
              <a:rPr kumimoji="1" lang="zh-CN" altLang="en-US">
                <a:solidFill>
                  <a:srgbClr val="66FF33"/>
                </a:solidFill>
                <a:ea typeface="楷体_GB2312" pitchFamily="49" charset="-122"/>
              </a:rPr>
              <a:t>值</a:t>
            </a:r>
          </a:p>
        </p:txBody>
      </p:sp>
    </p:spTree>
    <p:extLst>
      <p:ext uri="{BB962C8B-B14F-4D97-AF65-F5344CB8AC3E}">
        <p14:creationId xmlns:p14="http://schemas.microsoft.com/office/powerpoint/2010/main" val="4131759263"/>
      </p:ext>
    </p:extLst>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blinds(horizontal)">
                                      <p:cBhvr>
                                        <p:cTn id="11" dur="500"/>
                                        <p:tgtEl>
                                          <p:spTgt spid="10"/>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blinds(horizontal)">
                                      <p:cBhvr>
                                        <p:cTn id="16" dur="500"/>
                                        <p:tgtEl>
                                          <p:spTgt spid="9"/>
                                        </p:tgtEl>
                                      </p:cBhvr>
                                    </p:animEffect>
                                  </p:childTnLst>
                                </p:cTn>
                              </p:par>
                            </p:childTnLst>
                          </p:cTn>
                        </p:par>
                        <p:par>
                          <p:cTn id="17" fill="hold">
                            <p:stCondLst>
                              <p:cond delay="500"/>
                            </p:stCondLst>
                            <p:childTnLst>
                              <p:par>
                                <p:cTn id="18" presetID="3" presetClass="entr" presetSubtype="10" fill="hold" grpId="0" nodeType="after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blinds(horizontal)">
                                      <p:cBhvr>
                                        <p:cTn id="20" dur="500"/>
                                        <p:tgtEl>
                                          <p:spTgt spid="12"/>
                                        </p:tgtEl>
                                      </p:cBhvr>
                                    </p:animEffect>
                                  </p:childTnLst>
                                </p:cTn>
                              </p:par>
                            </p:childTnLst>
                          </p:cTn>
                        </p:par>
                        <p:par>
                          <p:cTn id="21" fill="hold">
                            <p:stCondLst>
                              <p:cond delay="1000"/>
                            </p:stCondLst>
                            <p:childTnLst>
                              <p:par>
                                <p:cTn id="22" presetID="3" presetClass="entr" presetSubtype="10" fill="hold" grpId="0" nodeType="after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blinds(horizontal)">
                                      <p:cBhvr>
                                        <p:cTn id="24" dur="500"/>
                                        <p:tgtEl>
                                          <p:spTgt spid="11"/>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2" fill="hold" nodeType="clickEffect">
                                  <p:stCondLst>
                                    <p:cond delay="0"/>
                                  </p:stCondLst>
                                  <p:childTnLst>
                                    <p:set>
                                      <p:cBhvr>
                                        <p:cTn id="28" dur="1" fill="hold">
                                          <p:stCondLst>
                                            <p:cond delay="0"/>
                                          </p:stCondLst>
                                        </p:cTn>
                                        <p:tgtEl>
                                          <p:spTgt spid="16"/>
                                        </p:tgtEl>
                                        <p:attrNameLst>
                                          <p:attrName>style.visibility</p:attrName>
                                        </p:attrNameLst>
                                      </p:cBhvr>
                                      <p:to>
                                        <p:strVal val="visible"/>
                                      </p:to>
                                    </p:set>
                                    <p:anim calcmode="lin" valueType="num">
                                      <p:cBhvr additive="base">
                                        <p:cTn id="29" dur="500" fill="hold"/>
                                        <p:tgtEl>
                                          <p:spTgt spid="16"/>
                                        </p:tgtEl>
                                        <p:attrNameLst>
                                          <p:attrName>ppt_x</p:attrName>
                                        </p:attrNameLst>
                                      </p:cBhvr>
                                      <p:tavLst>
                                        <p:tav tm="0">
                                          <p:val>
                                            <p:strVal val="1+#ppt_w/2"/>
                                          </p:val>
                                        </p:tav>
                                        <p:tav tm="100000">
                                          <p:val>
                                            <p:strVal val="#ppt_x"/>
                                          </p:val>
                                        </p:tav>
                                      </p:tavLst>
                                    </p:anim>
                                    <p:anim calcmode="lin" valueType="num">
                                      <p:cBhvr additive="base">
                                        <p:cTn id="30" dur="500" fill="hold"/>
                                        <p:tgtEl>
                                          <p:spTgt spid="16"/>
                                        </p:tgtEl>
                                        <p:attrNameLst>
                                          <p:attrName>ppt_y</p:attrName>
                                        </p:attrNameLst>
                                      </p:cBhvr>
                                      <p:tavLst>
                                        <p:tav tm="0">
                                          <p:val>
                                            <p:strVal val="#ppt_y"/>
                                          </p:val>
                                        </p:tav>
                                        <p:tav tm="100000">
                                          <p:val>
                                            <p:strVal val="#ppt_y"/>
                                          </p:val>
                                        </p:tav>
                                      </p:tavLst>
                                    </p:anim>
                                  </p:childTnLst>
                                </p:cTn>
                              </p:par>
                            </p:childTnLst>
                          </p:cTn>
                        </p:par>
                        <p:par>
                          <p:cTn id="31" fill="hold">
                            <p:stCondLst>
                              <p:cond delay="500"/>
                            </p:stCondLst>
                            <p:childTnLst>
                              <p:par>
                                <p:cTn id="32" presetID="22" presetClass="entr" presetSubtype="1" fill="hold" grpId="0" nodeType="afterEffect">
                                  <p:stCondLst>
                                    <p:cond delay="0"/>
                                  </p:stCondLst>
                                  <p:childTnLst>
                                    <p:set>
                                      <p:cBhvr>
                                        <p:cTn id="33" dur="1" fill="hold">
                                          <p:stCondLst>
                                            <p:cond delay="0"/>
                                          </p:stCondLst>
                                        </p:cTn>
                                        <p:tgtEl>
                                          <p:spTgt spid="32"/>
                                        </p:tgtEl>
                                        <p:attrNameLst>
                                          <p:attrName>style.visibility</p:attrName>
                                        </p:attrNameLst>
                                      </p:cBhvr>
                                      <p:to>
                                        <p:strVal val="visible"/>
                                      </p:to>
                                    </p:set>
                                    <p:animEffect transition="in" filter="wipe(up)">
                                      <p:cBhvr>
                                        <p:cTn id="34" dur="1000"/>
                                        <p:tgtEl>
                                          <p:spTgt spid="32"/>
                                        </p:tgtEl>
                                      </p:cBhvr>
                                    </p:animEffect>
                                  </p:childTnLst>
                                </p:cTn>
                              </p:par>
                            </p:childTnLst>
                          </p:cTn>
                        </p:par>
                        <p:par>
                          <p:cTn id="35" fill="hold">
                            <p:stCondLst>
                              <p:cond delay="1500"/>
                            </p:stCondLst>
                            <p:childTnLst>
                              <p:par>
                                <p:cTn id="36" presetID="17" presetClass="entr" presetSubtype="2" fill="hold" nodeType="afterEffect">
                                  <p:stCondLst>
                                    <p:cond delay="0"/>
                                  </p:stCondLst>
                                  <p:childTnLst>
                                    <p:set>
                                      <p:cBhvr>
                                        <p:cTn id="37" dur="1" fill="hold">
                                          <p:stCondLst>
                                            <p:cond delay="0"/>
                                          </p:stCondLst>
                                        </p:cTn>
                                        <p:tgtEl>
                                          <p:spTgt spid="19"/>
                                        </p:tgtEl>
                                        <p:attrNameLst>
                                          <p:attrName>style.visibility</p:attrName>
                                        </p:attrNameLst>
                                      </p:cBhvr>
                                      <p:to>
                                        <p:strVal val="visible"/>
                                      </p:to>
                                    </p:set>
                                    <p:anim calcmode="lin" valueType="num">
                                      <p:cBhvr>
                                        <p:cTn id="38" dur="1000" fill="hold"/>
                                        <p:tgtEl>
                                          <p:spTgt spid="19"/>
                                        </p:tgtEl>
                                        <p:attrNameLst>
                                          <p:attrName>ppt_x</p:attrName>
                                        </p:attrNameLst>
                                      </p:cBhvr>
                                      <p:tavLst>
                                        <p:tav tm="0">
                                          <p:val>
                                            <p:strVal val="#ppt_x+#ppt_w/2"/>
                                          </p:val>
                                        </p:tav>
                                        <p:tav tm="100000">
                                          <p:val>
                                            <p:strVal val="#ppt_x"/>
                                          </p:val>
                                        </p:tav>
                                      </p:tavLst>
                                    </p:anim>
                                    <p:anim calcmode="lin" valueType="num">
                                      <p:cBhvr>
                                        <p:cTn id="39" dur="1000" fill="hold"/>
                                        <p:tgtEl>
                                          <p:spTgt spid="19"/>
                                        </p:tgtEl>
                                        <p:attrNameLst>
                                          <p:attrName>ppt_y</p:attrName>
                                        </p:attrNameLst>
                                      </p:cBhvr>
                                      <p:tavLst>
                                        <p:tav tm="0">
                                          <p:val>
                                            <p:strVal val="#ppt_y"/>
                                          </p:val>
                                        </p:tav>
                                        <p:tav tm="100000">
                                          <p:val>
                                            <p:strVal val="#ppt_y"/>
                                          </p:val>
                                        </p:tav>
                                      </p:tavLst>
                                    </p:anim>
                                    <p:anim calcmode="lin" valueType="num">
                                      <p:cBhvr>
                                        <p:cTn id="40" dur="1000" fill="hold"/>
                                        <p:tgtEl>
                                          <p:spTgt spid="19"/>
                                        </p:tgtEl>
                                        <p:attrNameLst>
                                          <p:attrName>ppt_w</p:attrName>
                                        </p:attrNameLst>
                                      </p:cBhvr>
                                      <p:tavLst>
                                        <p:tav tm="0">
                                          <p:val>
                                            <p:fltVal val="0"/>
                                          </p:val>
                                        </p:tav>
                                        <p:tav tm="100000">
                                          <p:val>
                                            <p:strVal val="#ppt_w"/>
                                          </p:val>
                                        </p:tav>
                                      </p:tavLst>
                                    </p:anim>
                                    <p:anim calcmode="lin" valueType="num">
                                      <p:cBhvr>
                                        <p:cTn id="41" dur="1000" fill="hold"/>
                                        <p:tgtEl>
                                          <p:spTgt spid="19"/>
                                        </p:tgtEl>
                                        <p:attrNameLst>
                                          <p:attrName>ppt_h</p:attrName>
                                        </p:attrNameLst>
                                      </p:cBhvr>
                                      <p:tavLst>
                                        <p:tav tm="0">
                                          <p:val>
                                            <p:strVal val="#ppt_h"/>
                                          </p:val>
                                        </p:tav>
                                        <p:tav tm="100000">
                                          <p:val>
                                            <p:strVal val="#ppt_h"/>
                                          </p:val>
                                        </p:tav>
                                      </p:tavLst>
                                    </p:anim>
                                  </p:childTnLst>
                                </p:cTn>
                              </p:par>
                            </p:childTnLst>
                          </p:cTn>
                        </p:par>
                        <p:par>
                          <p:cTn id="42" fill="hold">
                            <p:stCondLst>
                              <p:cond delay="2500"/>
                            </p:stCondLst>
                            <p:childTnLst>
                              <p:par>
                                <p:cTn id="43" presetID="22" presetClass="entr" presetSubtype="1" fill="hold" grpId="0" nodeType="afterEffect">
                                  <p:stCondLst>
                                    <p:cond delay="0"/>
                                  </p:stCondLst>
                                  <p:childTnLst>
                                    <p:set>
                                      <p:cBhvr>
                                        <p:cTn id="44" dur="1" fill="hold">
                                          <p:stCondLst>
                                            <p:cond delay="0"/>
                                          </p:stCondLst>
                                        </p:cTn>
                                        <p:tgtEl>
                                          <p:spTgt spid="33"/>
                                        </p:tgtEl>
                                        <p:attrNameLst>
                                          <p:attrName>style.visibility</p:attrName>
                                        </p:attrNameLst>
                                      </p:cBhvr>
                                      <p:to>
                                        <p:strVal val="visible"/>
                                      </p:to>
                                    </p:set>
                                    <p:animEffect transition="in" filter="wipe(up)">
                                      <p:cBhvr>
                                        <p:cTn id="45" dur="1000"/>
                                        <p:tgtEl>
                                          <p:spTgt spid="33"/>
                                        </p:tgtEl>
                                      </p:cBhvr>
                                    </p:animEffect>
                                  </p:childTnLst>
                                </p:cTn>
                              </p:par>
                            </p:childTnLst>
                          </p:cTn>
                        </p:par>
                      </p:childTnLst>
                    </p:cTn>
                  </p:par>
                  <p:par>
                    <p:cTn id="46" fill="hold">
                      <p:stCondLst>
                        <p:cond delay="indefinite"/>
                      </p:stCondLst>
                      <p:childTnLst>
                        <p:par>
                          <p:cTn id="47" fill="hold">
                            <p:stCondLst>
                              <p:cond delay="0"/>
                            </p:stCondLst>
                            <p:childTnLst>
                              <p:par>
                                <p:cTn id="48" presetID="12" presetClass="entr" presetSubtype="1" fill="hold" nodeType="clickEffect">
                                  <p:stCondLst>
                                    <p:cond delay="0"/>
                                  </p:stCondLst>
                                  <p:childTnLst>
                                    <p:set>
                                      <p:cBhvr>
                                        <p:cTn id="49" dur="1" fill="hold">
                                          <p:stCondLst>
                                            <p:cond delay="0"/>
                                          </p:stCondLst>
                                        </p:cTn>
                                        <p:tgtEl>
                                          <p:spTgt spid="27"/>
                                        </p:tgtEl>
                                        <p:attrNameLst>
                                          <p:attrName>style.visibility</p:attrName>
                                        </p:attrNameLst>
                                      </p:cBhvr>
                                      <p:to>
                                        <p:strVal val="visible"/>
                                      </p:to>
                                    </p:set>
                                    <p:animEffect transition="in" filter="slide(fromTop)">
                                      <p:cBhvr>
                                        <p:cTn id="50" dur="1000"/>
                                        <p:tgtEl>
                                          <p:spTgt spid="27"/>
                                        </p:tgtEl>
                                      </p:cBhvr>
                                    </p:animEffec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3" presetClass="entr" presetSubtype="10" fill="hold" grpId="0" nodeType="clickEffect">
                                  <p:stCondLst>
                                    <p:cond delay="0"/>
                                  </p:stCondLst>
                                  <p:childTnLst>
                                    <p:set>
                                      <p:cBhvr>
                                        <p:cTn id="58" dur="1" fill="hold">
                                          <p:stCondLst>
                                            <p:cond delay="0"/>
                                          </p:stCondLst>
                                        </p:cTn>
                                        <p:tgtEl>
                                          <p:spTgt spid="13"/>
                                        </p:tgtEl>
                                        <p:attrNameLst>
                                          <p:attrName>style.visibility</p:attrName>
                                        </p:attrNameLst>
                                      </p:cBhvr>
                                      <p:to>
                                        <p:strVal val="visible"/>
                                      </p:to>
                                    </p:set>
                                    <p:animEffect transition="in" filter="blinds(horizontal)">
                                      <p:cBhvr>
                                        <p:cTn id="5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p:bldP spid="9" grpId="0" animBg="1"/>
      <p:bldP spid="11" grpId="0" animBg="1"/>
      <p:bldP spid="12" grpId="0"/>
      <p:bldP spid="13" grpId="0"/>
      <p:bldP spid="4" grpId="0"/>
      <p:bldP spid="32" grpId="0" autoUpdateAnimBg="0"/>
      <p:bldP spid="33" grpId="0" autoUpdateAnimBg="0"/>
    </p:bldLst>
  </p:timing>
</p:sld>
</file>

<file path=ppt/theme/theme1.xml><?xml version="1.0" encoding="utf-8"?>
<a:theme xmlns:a="http://schemas.openxmlformats.org/drawingml/2006/main" name="ch03 顺序结构、选择结构和循环结构的程序设计">
  <a:themeElements>
    <a:clrScheme name="ch03 顺序结构、选择结构和循环结构的程序设计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fontScheme name="ch03 顺序结构、选择结构和循环结构的程序设计">
      <a:majorFont>
        <a:latin typeface="Arial"/>
        <a:ea typeface="华文行楷"/>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8575" cap="flat" cmpd="sng" algn="ctr">
          <a:solidFill>
            <a:srgbClr val="FF66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altLang="zh-CN" sz="24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28575" cap="flat" cmpd="sng" algn="ctr">
          <a:solidFill>
            <a:srgbClr val="FF66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altLang="zh-CN" sz="24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ch03 顺序结构、选择结构和循环结构的程序设计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ch03 顺序结构、选择结构和循环结构的程序设计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ch03 顺序结构、选择结构和循环结构的程序设计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ch03 顺序结构、选择结构和循环结构的程序设计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ch03 顺序结构、选择结构和循环结构的程序设计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ch03 顺序结构、选择结构和循环结构的程序设计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ch03 顺序结构、选择结构和循环结构的程序设计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ch03 顺序结构、选择结构和循环结构的程序设计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ch03 顺序结构、选择结构和循环结构的程序设计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ch03 顺序结构、选择结构和循环结构的程序设计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CDESIGNJ</Template>
  <TotalTime>2325</TotalTime>
  <Words>4226</Words>
  <Application>Microsoft Office PowerPoint</Application>
  <PresentationFormat>全屏显示(4:3)</PresentationFormat>
  <Paragraphs>896</Paragraphs>
  <Slides>79</Slides>
  <Notes>2</Notes>
  <HiddenSlides>7</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79</vt:i4>
      </vt:variant>
    </vt:vector>
  </HeadingPairs>
  <TitlesOfParts>
    <vt:vector size="82" baseType="lpstr">
      <vt:lpstr>ch03 顺序结构、选择结构和循环结构的程序设计</vt:lpstr>
      <vt:lpstr>公式</vt:lpstr>
      <vt:lpstr>Microsoft 公式 3.0</vt:lpstr>
      <vt:lpstr>第5章　循环结构程序设计</vt:lpstr>
      <vt:lpstr>5.1  为什么需要循环控制</vt:lpstr>
      <vt:lpstr>需要重复处理的问题</vt:lpstr>
      <vt:lpstr>【例】全班有50个学生，统计各学生三门课的平均成绩。</vt:lpstr>
      <vt:lpstr>循环控制用来处理需要重复进行的操作</vt:lpstr>
      <vt:lpstr>概述</vt:lpstr>
      <vt:lpstr>5.2 用while语句实现循环</vt:lpstr>
      <vt:lpstr>【例】全班有50个学生，统计各学生三门课的平均成绩。</vt:lpstr>
      <vt:lpstr>while语句（“当型”循环结构）</vt:lpstr>
      <vt:lpstr>【例5.1】求1+2+3+…+100，即</vt:lpstr>
      <vt:lpstr>PowerPoint 演示文稿</vt:lpstr>
      <vt:lpstr>PowerPoint 演示文稿</vt:lpstr>
      <vt:lpstr>while 语句小结</vt:lpstr>
      <vt:lpstr>5.3 用do…while语句 实现循环</vt:lpstr>
      <vt:lpstr>【例】输出1~100</vt:lpstr>
      <vt:lpstr>do…while语句（“直到型”循环结构）</vt:lpstr>
      <vt:lpstr>【例5.2】用do…while语句求1+2+3+…+100，即</vt:lpstr>
      <vt:lpstr>PowerPoint 演示文稿</vt:lpstr>
      <vt:lpstr>PowerPoint 演示文稿</vt:lpstr>
      <vt:lpstr>do-while 语句小结</vt:lpstr>
      <vt:lpstr>5.4 用for语句实现循环</vt:lpstr>
      <vt:lpstr>【例】输出1~100</vt:lpstr>
      <vt:lpstr>for 语句</vt:lpstr>
      <vt:lpstr>for 语句（续）</vt:lpstr>
      <vt:lpstr>for 语句（续2）</vt:lpstr>
      <vt:lpstr>for 语句的使用（各种变形）</vt:lpstr>
      <vt:lpstr>for 语句的使用（各种变形）</vt:lpstr>
      <vt:lpstr>for 语句的使用（各种变形）*</vt:lpstr>
      <vt:lpstr>for 语句的使用（各种变形）</vt:lpstr>
      <vt:lpstr>for语句小结</vt:lpstr>
      <vt:lpstr>5.5 循环的嵌套</vt:lpstr>
      <vt:lpstr>循环的嵌套</vt:lpstr>
      <vt:lpstr>合法嵌套形式举例</vt:lpstr>
      <vt:lpstr>5.6 几种循环的比较</vt:lpstr>
      <vt:lpstr>几种循环的比较</vt:lpstr>
      <vt:lpstr>几种循环的比较（2）</vt:lpstr>
      <vt:lpstr>如何写好循环？</vt:lpstr>
      <vt:lpstr>循环中的几种变量</vt:lpstr>
      <vt:lpstr>控制循环的进行和终止的典型方法</vt:lpstr>
      <vt:lpstr>5.7 改变循环执行的状态</vt:lpstr>
      <vt:lpstr>break语句</vt:lpstr>
      <vt:lpstr> 【例5.4】在全系1000学生中，征集慈善募捐，当总数达到10万元时就结束，统计此时捐款的人数，以及平均每人捐款的数目。</vt:lpstr>
      <vt:lpstr> 【例5.4】在全系1000学生中，征集慈善募捐，当总数达到10万元时就结束，统计此时捐款的人数，以及平均每人捐款的数目。</vt:lpstr>
      <vt:lpstr>PowerPoint 演示文稿</vt:lpstr>
      <vt:lpstr>continue语句</vt:lpstr>
      <vt:lpstr>【例5.5】 要求输出100～200之间的不能被3整除的数。</vt:lpstr>
      <vt:lpstr>PowerPoint 演示文稿</vt:lpstr>
      <vt:lpstr>5.7 break语句和continue语句（3）</vt:lpstr>
      <vt:lpstr>PowerPoint 演示文稿</vt:lpstr>
      <vt:lpstr>【例5.6】输出以下4*5的矩阵。</vt:lpstr>
      <vt:lpstr>PowerPoint 演示文稿</vt:lpstr>
      <vt:lpstr>PowerPoint 演示文稿</vt:lpstr>
      <vt:lpstr>PowerPoint 演示文稿</vt:lpstr>
      <vt:lpstr>PowerPoint 演示文稿</vt:lpstr>
      <vt:lpstr>5.8 循环程序举例</vt:lpstr>
      <vt:lpstr>例5.7用                          公式求     的近似值，直到发现某一项的绝对值小于10-6 为止(该项不累计加)。</vt:lpstr>
      <vt:lpstr>例5.7用                          公式求     的近似值，直到发现某一项的绝对值小于10-6 为止(该项不累计加)。</vt:lpstr>
      <vt:lpstr>PowerPoint 演示文稿</vt:lpstr>
      <vt:lpstr>PowerPoint 演示文稿</vt:lpstr>
      <vt:lpstr> 【例5.8】求费波那西(Fibonacci)数列的前40个数。这个数列有如下特点：第1、2两个数为1、1。从第3个数开始，该数是其前面两个数之和。即:</vt:lpstr>
      <vt:lpstr>PowerPoint 演示文稿</vt:lpstr>
      <vt:lpstr>PowerPoint 演示文稿</vt:lpstr>
      <vt:lpstr>PowerPoint 演示文稿</vt:lpstr>
      <vt:lpstr>PowerPoint 演示文稿</vt:lpstr>
      <vt:lpstr>【例5.9】输入一个大于3的整数n，判定它是否素数(prime，又称质数)。</vt:lpstr>
      <vt:lpstr>PowerPoint 演示文稿</vt:lpstr>
      <vt:lpstr>PowerPoint 演示文稿</vt:lpstr>
      <vt:lpstr>PowerPoint 演示文稿</vt:lpstr>
      <vt:lpstr>【例5.10】求100～200间的全部素数。</vt:lpstr>
      <vt:lpstr>PowerPoint 演示文稿</vt:lpstr>
      <vt:lpstr>例：文件复制（K &amp; R，P10）</vt:lpstr>
      <vt:lpstr>例：字符计数（K &amp; R，P12）</vt:lpstr>
      <vt:lpstr>例：行计数（K&amp;R，P13）</vt:lpstr>
      <vt:lpstr>【例5.11】译密码。为使电文保密，往往按一定规律将其转换成密码，收报人再按约定的规律将其译回原文。</vt:lpstr>
      <vt:lpstr>PowerPoint 演示文稿</vt:lpstr>
      <vt:lpstr>PowerPoint 演示文稿</vt:lpstr>
      <vt:lpstr>PowerPoint 演示文稿</vt:lpstr>
      <vt:lpstr>PowerPoint 演示文稿</vt:lpstr>
      <vt:lpstr>作业</vt:lpstr>
    </vt:vector>
  </TitlesOfParts>
  <Company>xmu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第5章　选择结构程序设计</dc:title>
  <dc:creator>zxl</dc:creator>
  <cp:lastModifiedBy>zxl</cp:lastModifiedBy>
  <cp:revision>420</cp:revision>
  <dcterms:created xsi:type="dcterms:W3CDTF">2006-03-08T15:12:49Z</dcterms:created>
  <dcterms:modified xsi:type="dcterms:W3CDTF">2013-10-25T07:34:11Z</dcterms:modified>
</cp:coreProperties>
</file>